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57" r:id="rId6"/>
    <p:sldId id="259" r:id="rId7"/>
    <p:sldId id="265"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44BB7E-7B5E-D3B4-5295-9A083A3B44D5}" v="4" dt="2024-05-11T07:13:35.992"/>
    <p1510:client id="{ACCCB59D-493A-A607-F6FA-5B898968E825}" v="20" dt="2024-05-11T07:21:05.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91" d="100"/>
          <a:sy n="91" d="100"/>
        </p:scale>
        <p:origin x="2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theme" Target="theme/theme1.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viewProps" Target="viewProps.xml" Id="rId12" /><Relationship Type="http://schemas.openxmlformats.org/officeDocument/2006/relationships/slide" Target="slides/slide1.xml" Id="rId2" /><Relationship Type="http://schemas.microsoft.com/office/2015/10/relationships/revisionInfo" Target="revisionInfo.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presProps" Target="presProps.xml" Id="rId11" /><Relationship Type="http://schemas.openxmlformats.org/officeDocument/2006/relationships/slide" Target="slides/slide4.xml" Id="rId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ableStyles" Target="tableStyles.xml" Id="rId14"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12FD8E-8E45-47AE-9892-2A808717F408}"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752569B7-2986-47E1-A66C-C39A6F8333C7}">
      <dgm:prSet/>
      <dgm:spPr/>
      <dgm:t>
        <a:bodyPr/>
        <a:lstStyle/>
        <a:p>
          <a:r>
            <a:rPr lang="en-US"/>
            <a:t>3. Types of translators: Translators vary according to purpose and function, and can be divided into several types, such as:</a:t>
          </a:r>
        </a:p>
      </dgm:t>
    </dgm:pt>
    <dgm:pt modelId="{D2004A45-CBFB-4124-A8E9-31194B329332}" type="parTrans" cxnId="{85E3A80E-C29F-4A0E-B206-AB8B05F3534D}">
      <dgm:prSet/>
      <dgm:spPr/>
      <dgm:t>
        <a:bodyPr/>
        <a:lstStyle/>
        <a:p>
          <a:endParaRPr lang="en-US"/>
        </a:p>
      </dgm:t>
    </dgm:pt>
    <dgm:pt modelId="{CC7267B2-10AC-46B6-A8E1-49160F802B66}" type="sibTrans" cxnId="{85E3A80E-C29F-4A0E-B206-AB8B05F3534D}">
      <dgm:prSet/>
      <dgm:spPr/>
      <dgm:t>
        <a:bodyPr/>
        <a:lstStyle/>
        <a:p>
          <a:endParaRPr lang="en-US"/>
        </a:p>
      </dgm:t>
    </dgm:pt>
    <dgm:pt modelId="{5CDC2CEC-0ABD-495D-95C8-A6E911929A1F}">
      <dgm:prSet/>
      <dgm:spPr/>
      <dgm:t>
        <a:bodyPr/>
        <a:lstStyle/>
        <a:p>
          <a:r>
            <a:rPr lang="en-US"/>
            <a:t>Full Compiler: It converts the entire source code into automated code.</a:t>
          </a:r>
        </a:p>
      </dgm:t>
    </dgm:pt>
    <dgm:pt modelId="{C5B43E13-13AF-4223-8167-DFEA44AE01B0}" type="parTrans" cxnId="{612A7B1F-81DB-40F2-8BCD-56FB59943A24}">
      <dgm:prSet/>
      <dgm:spPr/>
      <dgm:t>
        <a:bodyPr/>
        <a:lstStyle/>
        <a:p>
          <a:endParaRPr lang="en-US"/>
        </a:p>
      </dgm:t>
    </dgm:pt>
    <dgm:pt modelId="{CBA8CFE2-0346-4E72-8FE9-76900E72BF3D}" type="sibTrans" cxnId="{612A7B1F-81DB-40F2-8BCD-56FB59943A24}">
      <dgm:prSet/>
      <dgm:spPr/>
      <dgm:t>
        <a:bodyPr/>
        <a:lstStyle/>
        <a:p>
          <a:endParaRPr lang="en-US"/>
        </a:p>
      </dgm:t>
    </dgm:pt>
    <dgm:pt modelId="{96EB7EF5-79A5-4582-A41A-2F5826FB42CA}">
      <dgm:prSet/>
      <dgm:spPr/>
      <dgm:t>
        <a:bodyPr/>
        <a:lstStyle/>
        <a:p>
          <a:r>
            <a:rPr lang="en-US"/>
            <a:t>Interpreter: Interprets and executes the source code line by line.</a:t>
          </a:r>
        </a:p>
      </dgm:t>
    </dgm:pt>
    <dgm:pt modelId="{052A119C-347B-4685-B138-1BA736DDF651}" type="parTrans" cxnId="{D53D5F8C-76BB-4F3F-A24E-FE697078E20F}">
      <dgm:prSet/>
      <dgm:spPr/>
      <dgm:t>
        <a:bodyPr/>
        <a:lstStyle/>
        <a:p>
          <a:endParaRPr lang="en-US"/>
        </a:p>
      </dgm:t>
    </dgm:pt>
    <dgm:pt modelId="{585BBE36-A3B3-46E6-A054-F9D407293ACA}" type="sibTrans" cxnId="{D53D5F8C-76BB-4F3F-A24E-FE697078E20F}">
      <dgm:prSet/>
      <dgm:spPr/>
      <dgm:t>
        <a:bodyPr/>
        <a:lstStyle/>
        <a:p>
          <a:endParaRPr lang="en-US"/>
        </a:p>
      </dgm:t>
    </dgm:pt>
    <dgm:pt modelId="{61F375C6-E813-4CE7-B40C-38E2DAE71433}">
      <dgm:prSet/>
      <dgm:spPr/>
      <dgm:t>
        <a:bodyPr/>
        <a:lstStyle/>
        <a:p>
          <a:r>
            <a:rPr lang="en-US"/>
            <a:t>Partial Compiler: It converts part of the source code into machine code while keeping the rest as source code.</a:t>
          </a:r>
        </a:p>
      </dgm:t>
    </dgm:pt>
    <dgm:pt modelId="{6979330E-78A0-4C6D-AAB2-552DE850FC77}" type="parTrans" cxnId="{6C3EBC4F-AFE7-47F3-A17D-467C1567E62F}">
      <dgm:prSet/>
      <dgm:spPr/>
      <dgm:t>
        <a:bodyPr/>
        <a:lstStyle/>
        <a:p>
          <a:endParaRPr lang="en-US"/>
        </a:p>
      </dgm:t>
    </dgm:pt>
    <dgm:pt modelId="{8985A2B8-49DE-4AE4-8325-020314651739}" type="sibTrans" cxnId="{6C3EBC4F-AFE7-47F3-A17D-467C1567E62F}">
      <dgm:prSet/>
      <dgm:spPr/>
      <dgm:t>
        <a:bodyPr/>
        <a:lstStyle/>
        <a:p>
          <a:endParaRPr lang="en-US"/>
        </a:p>
      </dgm:t>
    </dgm:pt>
    <dgm:pt modelId="{61305C44-1327-4D15-A8C0-69931BE79897}">
      <dgm:prSet/>
      <dgm:spPr/>
      <dgm:t>
        <a:bodyPr/>
        <a:lstStyle/>
        <a:p>
          <a:r>
            <a:rPr lang="en-US"/>
            <a:t>4. Key concepts: Compiler design includes many key concepts such as syntax analysis, code generation, memory management, algorithmic optimizations, and others.</a:t>
          </a:r>
        </a:p>
      </dgm:t>
    </dgm:pt>
    <dgm:pt modelId="{B51C6446-BAA7-426A-B64E-841B60DE3386}" type="parTrans" cxnId="{32966BA0-7F05-4AC0-9492-2F6330DA90A2}">
      <dgm:prSet/>
      <dgm:spPr/>
      <dgm:t>
        <a:bodyPr/>
        <a:lstStyle/>
        <a:p>
          <a:endParaRPr lang="en-US"/>
        </a:p>
      </dgm:t>
    </dgm:pt>
    <dgm:pt modelId="{55D8265C-A7E0-474F-BF26-1A9F47F91754}" type="sibTrans" cxnId="{32966BA0-7F05-4AC0-9492-2F6330DA90A2}">
      <dgm:prSet/>
      <dgm:spPr/>
      <dgm:t>
        <a:bodyPr/>
        <a:lstStyle/>
        <a:p>
          <a:endParaRPr lang="en-US"/>
        </a:p>
      </dgm:t>
    </dgm:pt>
    <dgm:pt modelId="{EFFE4B6A-7FDF-4A52-AEAD-91AA170CE384}">
      <dgm:prSet/>
      <dgm:spPr/>
      <dgm:t>
        <a:bodyPr/>
        <a:lstStyle/>
        <a:p>
          <a:r>
            <a:rPr lang="en-US"/>
            <a:t>5. Challenges: Challenges in compiler design include accurately understanding and analyzing the source programming language, converting it into efficient and correct machine code, and improving the performance of the resulting code.</a:t>
          </a:r>
        </a:p>
      </dgm:t>
    </dgm:pt>
    <dgm:pt modelId="{61FCA132-3AC2-434A-A399-7F7B83F11F56}" type="parTrans" cxnId="{D0D57155-9883-4A58-ACCA-22BDAC0F0AAF}">
      <dgm:prSet/>
      <dgm:spPr/>
      <dgm:t>
        <a:bodyPr/>
        <a:lstStyle/>
        <a:p>
          <a:endParaRPr lang="en-US"/>
        </a:p>
      </dgm:t>
    </dgm:pt>
    <dgm:pt modelId="{E68636F1-3A86-46C9-9C0C-6A26710255D4}" type="sibTrans" cxnId="{D0D57155-9883-4A58-ACCA-22BDAC0F0AAF}">
      <dgm:prSet/>
      <dgm:spPr/>
      <dgm:t>
        <a:bodyPr/>
        <a:lstStyle/>
        <a:p>
          <a:endParaRPr lang="en-US"/>
        </a:p>
      </dgm:t>
    </dgm:pt>
    <dgm:pt modelId="{587EA067-D21A-4A37-A8B0-7CC2C3A8825E}">
      <dgm:prSet/>
      <dgm:spPr/>
      <dgm:t>
        <a:bodyPr/>
        <a:lstStyle/>
        <a:p>
          <a:r>
            <a:rPr lang="en-US"/>
            <a:t>Compiler design is an interesting and complex topic in computer science, and forms an important basis for understanding the process of converting source code into executable code.</a:t>
          </a:r>
        </a:p>
      </dgm:t>
    </dgm:pt>
    <dgm:pt modelId="{E1B60F9F-3D4E-459B-9350-778CD68437D4}" type="parTrans" cxnId="{A6168F73-C8AF-4CD0-A796-4DBB97D0C7F8}">
      <dgm:prSet/>
      <dgm:spPr/>
      <dgm:t>
        <a:bodyPr/>
        <a:lstStyle/>
        <a:p>
          <a:endParaRPr lang="en-US"/>
        </a:p>
      </dgm:t>
    </dgm:pt>
    <dgm:pt modelId="{BBF5971C-CB74-4FE8-A668-B09F145292FB}" type="sibTrans" cxnId="{A6168F73-C8AF-4CD0-A796-4DBB97D0C7F8}">
      <dgm:prSet/>
      <dgm:spPr/>
      <dgm:t>
        <a:bodyPr/>
        <a:lstStyle/>
        <a:p>
          <a:endParaRPr lang="en-US"/>
        </a:p>
      </dgm:t>
    </dgm:pt>
    <dgm:pt modelId="{96FA2376-BA6F-47B8-95BD-3671FB4847BB}" type="pres">
      <dgm:prSet presAssocID="{C912FD8E-8E45-47AE-9892-2A808717F408}" presName="diagram" presStyleCnt="0">
        <dgm:presLayoutVars>
          <dgm:dir/>
          <dgm:resizeHandles val="exact"/>
        </dgm:presLayoutVars>
      </dgm:prSet>
      <dgm:spPr/>
    </dgm:pt>
    <dgm:pt modelId="{3C8E6746-7DBF-4B32-8EB3-4D1938214B39}" type="pres">
      <dgm:prSet presAssocID="{752569B7-2986-47E1-A66C-C39A6F8333C7}" presName="node" presStyleLbl="node1" presStyleIdx="0" presStyleCnt="4">
        <dgm:presLayoutVars>
          <dgm:bulletEnabled val="1"/>
        </dgm:presLayoutVars>
      </dgm:prSet>
      <dgm:spPr/>
    </dgm:pt>
    <dgm:pt modelId="{1E64BAAF-94DC-41F8-ADF1-BD7DAEB8F898}" type="pres">
      <dgm:prSet presAssocID="{CC7267B2-10AC-46B6-A8E1-49160F802B66}" presName="sibTrans" presStyleCnt="0"/>
      <dgm:spPr/>
    </dgm:pt>
    <dgm:pt modelId="{4EEE58CB-5995-48BB-AED2-F657B0844714}" type="pres">
      <dgm:prSet presAssocID="{61305C44-1327-4D15-A8C0-69931BE79897}" presName="node" presStyleLbl="node1" presStyleIdx="1" presStyleCnt="4">
        <dgm:presLayoutVars>
          <dgm:bulletEnabled val="1"/>
        </dgm:presLayoutVars>
      </dgm:prSet>
      <dgm:spPr/>
    </dgm:pt>
    <dgm:pt modelId="{B2774CCD-BAD3-43F2-950C-C245EC6A9B5A}" type="pres">
      <dgm:prSet presAssocID="{55D8265C-A7E0-474F-BF26-1A9F47F91754}" presName="sibTrans" presStyleCnt="0"/>
      <dgm:spPr/>
    </dgm:pt>
    <dgm:pt modelId="{81DF76B6-40DA-4AE3-9FDF-1D38860D5523}" type="pres">
      <dgm:prSet presAssocID="{EFFE4B6A-7FDF-4A52-AEAD-91AA170CE384}" presName="node" presStyleLbl="node1" presStyleIdx="2" presStyleCnt="4">
        <dgm:presLayoutVars>
          <dgm:bulletEnabled val="1"/>
        </dgm:presLayoutVars>
      </dgm:prSet>
      <dgm:spPr/>
    </dgm:pt>
    <dgm:pt modelId="{2A2B79E2-F5A4-4DF3-871F-D370D5653510}" type="pres">
      <dgm:prSet presAssocID="{E68636F1-3A86-46C9-9C0C-6A26710255D4}" presName="sibTrans" presStyleCnt="0"/>
      <dgm:spPr/>
    </dgm:pt>
    <dgm:pt modelId="{58D4DC67-0528-4252-9782-01C7DCA7BF36}" type="pres">
      <dgm:prSet presAssocID="{587EA067-D21A-4A37-A8B0-7CC2C3A8825E}" presName="node" presStyleLbl="node1" presStyleIdx="3" presStyleCnt="4">
        <dgm:presLayoutVars>
          <dgm:bulletEnabled val="1"/>
        </dgm:presLayoutVars>
      </dgm:prSet>
      <dgm:spPr/>
    </dgm:pt>
  </dgm:ptLst>
  <dgm:cxnLst>
    <dgm:cxn modelId="{85E3A80E-C29F-4A0E-B206-AB8B05F3534D}" srcId="{C912FD8E-8E45-47AE-9892-2A808717F408}" destId="{752569B7-2986-47E1-A66C-C39A6F8333C7}" srcOrd="0" destOrd="0" parTransId="{D2004A45-CBFB-4124-A8E9-31194B329332}" sibTransId="{CC7267B2-10AC-46B6-A8E1-49160F802B66}"/>
    <dgm:cxn modelId="{612A7B1F-81DB-40F2-8BCD-56FB59943A24}" srcId="{752569B7-2986-47E1-A66C-C39A6F8333C7}" destId="{5CDC2CEC-0ABD-495D-95C8-A6E911929A1F}" srcOrd="0" destOrd="0" parTransId="{C5B43E13-13AF-4223-8167-DFEA44AE01B0}" sibTransId="{CBA8CFE2-0346-4E72-8FE9-76900E72BF3D}"/>
    <dgm:cxn modelId="{A6B14D2F-04F9-4A80-A04B-D0162945D117}" type="presOf" srcId="{61F375C6-E813-4CE7-B40C-38E2DAE71433}" destId="{3C8E6746-7DBF-4B32-8EB3-4D1938214B39}" srcOrd="0" destOrd="3" presId="urn:microsoft.com/office/officeart/2005/8/layout/default"/>
    <dgm:cxn modelId="{F48D6B4C-DB47-449E-867D-EB720ABB50AB}" type="presOf" srcId="{61305C44-1327-4D15-A8C0-69931BE79897}" destId="{4EEE58CB-5995-48BB-AED2-F657B0844714}" srcOrd="0" destOrd="0" presId="urn:microsoft.com/office/officeart/2005/8/layout/default"/>
    <dgm:cxn modelId="{2699CF6C-04C4-43FB-AB69-E7101469D1E2}" type="presOf" srcId="{96EB7EF5-79A5-4582-A41A-2F5826FB42CA}" destId="{3C8E6746-7DBF-4B32-8EB3-4D1938214B39}" srcOrd="0" destOrd="2" presId="urn:microsoft.com/office/officeart/2005/8/layout/default"/>
    <dgm:cxn modelId="{6C3EBC4F-AFE7-47F3-A17D-467C1567E62F}" srcId="{752569B7-2986-47E1-A66C-C39A6F8333C7}" destId="{61F375C6-E813-4CE7-B40C-38E2DAE71433}" srcOrd="2" destOrd="0" parTransId="{6979330E-78A0-4C6D-AAB2-552DE850FC77}" sibTransId="{8985A2B8-49DE-4AE4-8325-020314651739}"/>
    <dgm:cxn modelId="{A6168F73-C8AF-4CD0-A796-4DBB97D0C7F8}" srcId="{C912FD8E-8E45-47AE-9892-2A808717F408}" destId="{587EA067-D21A-4A37-A8B0-7CC2C3A8825E}" srcOrd="3" destOrd="0" parTransId="{E1B60F9F-3D4E-459B-9350-778CD68437D4}" sibTransId="{BBF5971C-CB74-4FE8-A668-B09F145292FB}"/>
    <dgm:cxn modelId="{789FE673-D6DF-47DF-8A26-556E0AD5F3D2}" type="presOf" srcId="{EFFE4B6A-7FDF-4A52-AEAD-91AA170CE384}" destId="{81DF76B6-40DA-4AE3-9FDF-1D38860D5523}" srcOrd="0" destOrd="0" presId="urn:microsoft.com/office/officeart/2005/8/layout/default"/>
    <dgm:cxn modelId="{D0D57155-9883-4A58-ACCA-22BDAC0F0AAF}" srcId="{C912FD8E-8E45-47AE-9892-2A808717F408}" destId="{EFFE4B6A-7FDF-4A52-AEAD-91AA170CE384}" srcOrd="2" destOrd="0" parTransId="{61FCA132-3AC2-434A-A399-7F7B83F11F56}" sibTransId="{E68636F1-3A86-46C9-9C0C-6A26710255D4}"/>
    <dgm:cxn modelId="{B5ACC955-E897-4DF9-959A-E459BA3F0B7E}" type="presOf" srcId="{5CDC2CEC-0ABD-495D-95C8-A6E911929A1F}" destId="{3C8E6746-7DBF-4B32-8EB3-4D1938214B39}" srcOrd="0" destOrd="1" presId="urn:microsoft.com/office/officeart/2005/8/layout/default"/>
    <dgm:cxn modelId="{D53D5F8C-76BB-4F3F-A24E-FE697078E20F}" srcId="{752569B7-2986-47E1-A66C-C39A6F8333C7}" destId="{96EB7EF5-79A5-4582-A41A-2F5826FB42CA}" srcOrd="1" destOrd="0" parTransId="{052A119C-347B-4685-B138-1BA736DDF651}" sibTransId="{585BBE36-A3B3-46E6-A054-F9D407293ACA}"/>
    <dgm:cxn modelId="{32966BA0-7F05-4AC0-9492-2F6330DA90A2}" srcId="{C912FD8E-8E45-47AE-9892-2A808717F408}" destId="{61305C44-1327-4D15-A8C0-69931BE79897}" srcOrd="1" destOrd="0" parTransId="{B51C6446-BAA7-426A-B64E-841B60DE3386}" sibTransId="{55D8265C-A7E0-474F-BF26-1A9F47F91754}"/>
    <dgm:cxn modelId="{0D45D1A5-B922-4FBE-8823-74B3E3320114}" type="presOf" srcId="{752569B7-2986-47E1-A66C-C39A6F8333C7}" destId="{3C8E6746-7DBF-4B32-8EB3-4D1938214B39}" srcOrd="0" destOrd="0" presId="urn:microsoft.com/office/officeart/2005/8/layout/default"/>
    <dgm:cxn modelId="{DDAFD5BD-D61F-4081-8A44-AB0BAAACD67A}" type="presOf" srcId="{587EA067-D21A-4A37-A8B0-7CC2C3A8825E}" destId="{58D4DC67-0528-4252-9782-01C7DCA7BF36}" srcOrd="0" destOrd="0" presId="urn:microsoft.com/office/officeart/2005/8/layout/default"/>
    <dgm:cxn modelId="{C92B40FB-58AD-45E1-B77D-358B6D513E22}" type="presOf" srcId="{C912FD8E-8E45-47AE-9892-2A808717F408}" destId="{96FA2376-BA6F-47B8-95BD-3671FB4847BB}" srcOrd="0" destOrd="0" presId="urn:microsoft.com/office/officeart/2005/8/layout/default"/>
    <dgm:cxn modelId="{F1847276-9ED3-48D6-B87D-4F9F163615B4}" type="presParOf" srcId="{96FA2376-BA6F-47B8-95BD-3671FB4847BB}" destId="{3C8E6746-7DBF-4B32-8EB3-4D1938214B39}" srcOrd="0" destOrd="0" presId="urn:microsoft.com/office/officeart/2005/8/layout/default"/>
    <dgm:cxn modelId="{5728340A-4240-4AAB-B0C9-81BFA0B3D10D}" type="presParOf" srcId="{96FA2376-BA6F-47B8-95BD-3671FB4847BB}" destId="{1E64BAAF-94DC-41F8-ADF1-BD7DAEB8F898}" srcOrd="1" destOrd="0" presId="urn:microsoft.com/office/officeart/2005/8/layout/default"/>
    <dgm:cxn modelId="{A0B8A201-E06D-485C-93C4-BFF90EF8DBF7}" type="presParOf" srcId="{96FA2376-BA6F-47B8-95BD-3671FB4847BB}" destId="{4EEE58CB-5995-48BB-AED2-F657B0844714}" srcOrd="2" destOrd="0" presId="urn:microsoft.com/office/officeart/2005/8/layout/default"/>
    <dgm:cxn modelId="{BBE5A8EF-F88C-4EB8-97C3-3A4B7CED57E9}" type="presParOf" srcId="{96FA2376-BA6F-47B8-95BD-3671FB4847BB}" destId="{B2774CCD-BAD3-43F2-950C-C245EC6A9B5A}" srcOrd="3" destOrd="0" presId="urn:microsoft.com/office/officeart/2005/8/layout/default"/>
    <dgm:cxn modelId="{8BB6FF0A-3E48-46B2-A7CE-872DAE89EB71}" type="presParOf" srcId="{96FA2376-BA6F-47B8-95BD-3671FB4847BB}" destId="{81DF76B6-40DA-4AE3-9FDF-1D38860D5523}" srcOrd="4" destOrd="0" presId="urn:microsoft.com/office/officeart/2005/8/layout/default"/>
    <dgm:cxn modelId="{A475D598-3FC2-4D5F-87BA-9E05D2637BC9}" type="presParOf" srcId="{96FA2376-BA6F-47B8-95BD-3671FB4847BB}" destId="{2A2B79E2-F5A4-4DF3-871F-D370D5653510}" srcOrd="5" destOrd="0" presId="urn:microsoft.com/office/officeart/2005/8/layout/default"/>
    <dgm:cxn modelId="{FDFABFE1-1718-4271-89FF-840C55573233}" type="presParOf" srcId="{96FA2376-BA6F-47B8-95BD-3671FB4847BB}" destId="{58D4DC67-0528-4252-9782-01C7DCA7BF36}"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E6746-7DBF-4B32-8EB3-4D1938214B39}">
      <dsp:nvSpPr>
        <dsp:cNvPr id="0" name=""/>
        <dsp:cNvSpPr/>
      </dsp:nvSpPr>
      <dsp:spPr>
        <a:xfrm>
          <a:off x="658" y="506702"/>
          <a:ext cx="2567640" cy="154058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3. Types of translators: Translators vary according to purpose and function, and can be divided into several types, such as:</a:t>
          </a:r>
        </a:p>
        <a:p>
          <a:pPr marL="57150" lvl="1" indent="-57150" algn="l" defTabSz="400050">
            <a:lnSpc>
              <a:spcPct val="90000"/>
            </a:lnSpc>
            <a:spcBef>
              <a:spcPct val="0"/>
            </a:spcBef>
            <a:spcAft>
              <a:spcPct val="15000"/>
            </a:spcAft>
            <a:buChar char="•"/>
          </a:pPr>
          <a:r>
            <a:rPr lang="en-US" sz="900" kern="1200"/>
            <a:t>Full Compiler: It converts the entire source code into automated code.</a:t>
          </a:r>
        </a:p>
        <a:p>
          <a:pPr marL="57150" lvl="1" indent="-57150" algn="l" defTabSz="400050">
            <a:lnSpc>
              <a:spcPct val="90000"/>
            </a:lnSpc>
            <a:spcBef>
              <a:spcPct val="0"/>
            </a:spcBef>
            <a:spcAft>
              <a:spcPct val="15000"/>
            </a:spcAft>
            <a:buChar char="•"/>
          </a:pPr>
          <a:r>
            <a:rPr lang="en-US" sz="900" kern="1200"/>
            <a:t>Interpreter: Interprets and executes the source code line by line.</a:t>
          </a:r>
        </a:p>
        <a:p>
          <a:pPr marL="57150" lvl="1" indent="-57150" algn="l" defTabSz="400050">
            <a:lnSpc>
              <a:spcPct val="90000"/>
            </a:lnSpc>
            <a:spcBef>
              <a:spcPct val="0"/>
            </a:spcBef>
            <a:spcAft>
              <a:spcPct val="15000"/>
            </a:spcAft>
            <a:buChar char="•"/>
          </a:pPr>
          <a:r>
            <a:rPr lang="en-US" sz="900" kern="1200"/>
            <a:t>Partial Compiler: It converts part of the source code into machine code while keeping the rest as source code.</a:t>
          </a:r>
        </a:p>
      </dsp:txBody>
      <dsp:txXfrm>
        <a:off x="658" y="506702"/>
        <a:ext cx="2567640" cy="1540584"/>
      </dsp:txXfrm>
    </dsp:sp>
    <dsp:sp modelId="{4EEE58CB-5995-48BB-AED2-F657B0844714}">
      <dsp:nvSpPr>
        <dsp:cNvPr id="0" name=""/>
        <dsp:cNvSpPr/>
      </dsp:nvSpPr>
      <dsp:spPr>
        <a:xfrm>
          <a:off x="2825062" y="506702"/>
          <a:ext cx="2567640" cy="1540584"/>
        </a:xfrm>
        <a:prstGeom prst="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4. Key concepts: Compiler design includes many key concepts such as syntax analysis, code generation, memory management, algorithmic optimizations, and others.</a:t>
          </a:r>
        </a:p>
      </dsp:txBody>
      <dsp:txXfrm>
        <a:off x="2825062" y="506702"/>
        <a:ext cx="2567640" cy="1540584"/>
      </dsp:txXfrm>
    </dsp:sp>
    <dsp:sp modelId="{81DF76B6-40DA-4AE3-9FDF-1D38860D5523}">
      <dsp:nvSpPr>
        <dsp:cNvPr id="0" name=""/>
        <dsp:cNvSpPr/>
      </dsp:nvSpPr>
      <dsp:spPr>
        <a:xfrm>
          <a:off x="658" y="2304051"/>
          <a:ext cx="2567640" cy="1540584"/>
        </a:xfrm>
        <a:prstGeom prst="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5. Challenges: Challenges in compiler design include accurately understanding and analyzing the source programming language, converting it into efficient and correct machine code, and improving the performance of the resulting code.</a:t>
          </a:r>
        </a:p>
      </dsp:txBody>
      <dsp:txXfrm>
        <a:off x="658" y="2304051"/>
        <a:ext cx="2567640" cy="1540584"/>
      </dsp:txXfrm>
    </dsp:sp>
    <dsp:sp modelId="{58D4DC67-0528-4252-9782-01C7DCA7BF36}">
      <dsp:nvSpPr>
        <dsp:cNvPr id="0" name=""/>
        <dsp:cNvSpPr/>
      </dsp:nvSpPr>
      <dsp:spPr>
        <a:xfrm>
          <a:off x="2825062" y="2304051"/>
          <a:ext cx="2567640" cy="1540584"/>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Compiler design is an interesting and complex topic in computer science, and forms an important basis for understanding the process of converting source code into executable code.</a:t>
          </a:r>
        </a:p>
      </dsp:txBody>
      <dsp:txXfrm>
        <a:off x="2825062" y="2304051"/>
        <a:ext cx="2567640" cy="154058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0CE21-9C08-4F8D-8E62-52DDD0F53018}"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6C843-6389-4E82-B722-EB3EF9E93419}" type="slidenum">
              <a:rPr lang="en-US" smtClean="0"/>
              <a:t>‹#›</a:t>
            </a:fld>
            <a:endParaRPr lang="en-US"/>
          </a:p>
        </p:txBody>
      </p:sp>
    </p:spTree>
    <p:extLst>
      <p:ext uri="{BB962C8B-B14F-4D97-AF65-F5344CB8AC3E}">
        <p14:creationId xmlns:p14="http://schemas.microsoft.com/office/powerpoint/2010/main" val="485433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0CE21-9C08-4F8D-8E62-52DDD0F53018}"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6C843-6389-4E82-B722-EB3EF9E93419}" type="slidenum">
              <a:rPr lang="en-US" smtClean="0"/>
              <a:t>‹#›</a:t>
            </a:fld>
            <a:endParaRPr lang="en-US"/>
          </a:p>
        </p:txBody>
      </p:sp>
    </p:spTree>
    <p:extLst>
      <p:ext uri="{BB962C8B-B14F-4D97-AF65-F5344CB8AC3E}">
        <p14:creationId xmlns:p14="http://schemas.microsoft.com/office/powerpoint/2010/main" val="2886492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0CE21-9C08-4F8D-8E62-52DDD0F53018}"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6C843-6389-4E82-B722-EB3EF9E93419}" type="slidenum">
              <a:rPr lang="en-US" smtClean="0"/>
              <a:t>‹#›</a:t>
            </a:fld>
            <a:endParaRPr lang="en-US"/>
          </a:p>
        </p:txBody>
      </p:sp>
    </p:spTree>
    <p:extLst>
      <p:ext uri="{BB962C8B-B14F-4D97-AF65-F5344CB8AC3E}">
        <p14:creationId xmlns:p14="http://schemas.microsoft.com/office/powerpoint/2010/main" val="1270377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0CE21-9C08-4F8D-8E62-52DDD0F53018}"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6C843-6389-4E82-B722-EB3EF9E93419}" type="slidenum">
              <a:rPr lang="en-US" smtClean="0"/>
              <a:t>‹#›</a:t>
            </a:fld>
            <a:endParaRPr lang="en-US"/>
          </a:p>
        </p:txBody>
      </p:sp>
    </p:spTree>
    <p:extLst>
      <p:ext uri="{BB962C8B-B14F-4D97-AF65-F5344CB8AC3E}">
        <p14:creationId xmlns:p14="http://schemas.microsoft.com/office/powerpoint/2010/main" val="1111839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0CE21-9C08-4F8D-8E62-52DDD0F53018}"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6C843-6389-4E82-B722-EB3EF9E93419}" type="slidenum">
              <a:rPr lang="en-US" smtClean="0"/>
              <a:t>‹#›</a:t>
            </a:fld>
            <a:endParaRPr lang="en-US"/>
          </a:p>
        </p:txBody>
      </p:sp>
    </p:spTree>
    <p:extLst>
      <p:ext uri="{BB962C8B-B14F-4D97-AF65-F5344CB8AC3E}">
        <p14:creationId xmlns:p14="http://schemas.microsoft.com/office/powerpoint/2010/main" val="927552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0CE21-9C08-4F8D-8E62-52DDD0F53018}"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6C843-6389-4E82-B722-EB3EF9E93419}" type="slidenum">
              <a:rPr lang="en-US" smtClean="0"/>
              <a:t>‹#›</a:t>
            </a:fld>
            <a:endParaRPr lang="en-US"/>
          </a:p>
        </p:txBody>
      </p:sp>
    </p:spTree>
    <p:extLst>
      <p:ext uri="{BB962C8B-B14F-4D97-AF65-F5344CB8AC3E}">
        <p14:creationId xmlns:p14="http://schemas.microsoft.com/office/powerpoint/2010/main" val="159201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0CE21-9C08-4F8D-8E62-52DDD0F53018}" type="datetimeFigureOut">
              <a:rPr lang="en-US" smtClean="0"/>
              <a:t>5/11/2024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86C843-6389-4E82-B722-EB3EF9E93419}" type="slidenum">
              <a:rPr lang="en-US" smtClean="0"/>
              <a:t>‹#›</a:t>
            </a:fld>
            <a:endParaRPr lang="en-US"/>
          </a:p>
        </p:txBody>
      </p:sp>
    </p:spTree>
    <p:extLst>
      <p:ext uri="{BB962C8B-B14F-4D97-AF65-F5344CB8AC3E}">
        <p14:creationId xmlns:p14="http://schemas.microsoft.com/office/powerpoint/2010/main" val="93624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0CE21-9C08-4F8D-8E62-52DDD0F53018}" type="datetimeFigureOut">
              <a:rPr lang="en-US" smtClean="0"/>
              <a:t>5/11/2024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86C843-6389-4E82-B722-EB3EF9E93419}" type="slidenum">
              <a:rPr lang="en-US" smtClean="0"/>
              <a:t>‹#›</a:t>
            </a:fld>
            <a:endParaRPr lang="en-US"/>
          </a:p>
        </p:txBody>
      </p:sp>
    </p:spTree>
    <p:extLst>
      <p:ext uri="{BB962C8B-B14F-4D97-AF65-F5344CB8AC3E}">
        <p14:creationId xmlns:p14="http://schemas.microsoft.com/office/powerpoint/2010/main" val="402878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0CE21-9C08-4F8D-8E62-52DDD0F53018}" type="datetimeFigureOut">
              <a:rPr lang="en-US" smtClean="0"/>
              <a:t>5/11/2024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86C843-6389-4E82-B722-EB3EF9E93419}" type="slidenum">
              <a:rPr lang="en-US" smtClean="0"/>
              <a:t>‹#›</a:t>
            </a:fld>
            <a:endParaRPr lang="en-US"/>
          </a:p>
        </p:txBody>
      </p:sp>
    </p:spTree>
    <p:extLst>
      <p:ext uri="{BB962C8B-B14F-4D97-AF65-F5344CB8AC3E}">
        <p14:creationId xmlns:p14="http://schemas.microsoft.com/office/powerpoint/2010/main" val="2147948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0CE21-9C08-4F8D-8E62-52DDD0F53018}"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6C843-6389-4E82-B722-EB3EF9E93419}" type="slidenum">
              <a:rPr lang="en-US" smtClean="0"/>
              <a:t>‹#›</a:t>
            </a:fld>
            <a:endParaRPr lang="en-US"/>
          </a:p>
        </p:txBody>
      </p:sp>
    </p:spTree>
    <p:extLst>
      <p:ext uri="{BB962C8B-B14F-4D97-AF65-F5344CB8AC3E}">
        <p14:creationId xmlns:p14="http://schemas.microsoft.com/office/powerpoint/2010/main" val="197739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0CE21-9C08-4F8D-8E62-52DDD0F53018}"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6C843-6389-4E82-B722-EB3EF9E93419}" type="slidenum">
              <a:rPr lang="en-US" smtClean="0"/>
              <a:t>‹#›</a:t>
            </a:fld>
            <a:endParaRPr lang="en-US"/>
          </a:p>
        </p:txBody>
      </p:sp>
    </p:spTree>
    <p:extLst>
      <p:ext uri="{BB962C8B-B14F-4D97-AF65-F5344CB8AC3E}">
        <p14:creationId xmlns:p14="http://schemas.microsoft.com/office/powerpoint/2010/main" val="317966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0CE21-9C08-4F8D-8E62-52DDD0F53018}" type="datetimeFigureOut">
              <a:rPr lang="en-US" smtClean="0"/>
              <a:t>5/11/2024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6C843-6389-4E82-B722-EB3EF9E93419}" type="slidenum">
              <a:rPr lang="en-US" smtClean="0"/>
              <a:t>‹#›</a:t>
            </a:fld>
            <a:endParaRPr lang="en-US"/>
          </a:p>
        </p:txBody>
      </p:sp>
    </p:spTree>
    <p:extLst>
      <p:ext uri="{BB962C8B-B14F-4D97-AF65-F5344CB8AC3E}">
        <p14:creationId xmlns:p14="http://schemas.microsoft.com/office/powerpoint/2010/main" val="3623602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3C915414-2809-4735-A560-0D5FE6670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0">
            <a:extLst>
              <a:ext uri="{FF2B5EF4-FFF2-40B4-BE49-F238E27FC236}">
                <a16:creationId xmlns:a16="http://schemas.microsoft.com/office/drawing/2014/main" id="{A10EA22D-DFEC-4B18-AA9C-8B911DF3B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 name="Subtitle 2"/>
          <p:cNvSpPr>
            <a:spLocks noGrp="1"/>
          </p:cNvSpPr>
          <p:nvPr>
            <p:ph type="subTitle" idx="1"/>
          </p:nvPr>
        </p:nvSpPr>
        <p:spPr>
          <a:xfrm>
            <a:off x="1463557" y="3602037"/>
            <a:ext cx="5462682" cy="2377421"/>
          </a:xfrm>
        </p:spPr>
        <p:txBody>
          <a:bodyPr vert="horz" lIns="91440" tIns="45720" rIns="91440" bIns="45720" rtlCol="0">
            <a:normAutofit/>
          </a:bodyPr>
          <a:lstStyle/>
          <a:p>
            <a:pPr algn="l"/>
            <a:endParaRPr lang="en-US" sz="2000"/>
          </a:p>
          <a:p>
            <a:pPr algn="l"/>
            <a:endParaRPr lang="en-US" sz="2000"/>
          </a:p>
          <a:p>
            <a:pPr algn="l"/>
            <a:endParaRPr lang="en-US" sz="2000"/>
          </a:p>
          <a:p>
            <a:pPr algn="l"/>
            <a:r>
              <a:rPr lang="en-US" sz="2000"/>
              <a:t>Name : Abdulmumin rabeea</a:t>
            </a:r>
          </a:p>
          <a:p>
            <a:pPr algn="l"/>
            <a:r>
              <a:rPr lang="en-US" sz="2000"/>
              <a:t>Id: 200034799</a:t>
            </a:r>
          </a:p>
          <a:p>
            <a:pPr algn="l"/>
            <a:r>
              <a:rPr lang="en-US" sz="2000"/>
              <a:t>Engineer: Mariam Farird </a:t>
            </a:r>
          </a:p>
        </p:txBody>
      </p:sp>
      <p:sp>
        <p:nvSpPr>
          <p:cNvPr id="43" name="Rectangle 12">
            <a:extLst>
              <a:ext uri="{FF2B5EF4-FFF2-40B4-BE49-F238E27FC236}">
                <a16:creationId xmlns:a16="http://schemas.microsoft.com/office/drawing/2014/main" id="{2F6BE8BB-E24B-4531-8270-98BFE7324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764"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r="2" b="2"/>
          <a:stretch/>
        </p:blipFill>
        <p:spPr>
          <a:xfrm>
            <a:off x="7332890" y="1300233"/>
            <a:ext cx="4364708" cy="4364708"/>
          </a:xfrm>
          <a:prstGeom prst="rect">
            <a:avLst/>
          </a:prstGeom>
        </p:spPr>
      </p:pic>
      <p:sp>
        <p:nvSpPr>
          <p:cNvPr id="44" name="Graphic 14">
            <a:extLst>
              <a:ext uri="{FF2B5EF4-FFF2-40B4-BE49-F238E27FC236}">
                <a16:creationId xmlns:a16="http://schemas.microsoft.com/office/drawing/2014/main" id="{A7491B3F-28E1-47D2-9EDB-4A3F9B1926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858453" y="3847577"/>
            <a:ext cx="2012229" cy="2014135"/>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17" name="Rectangle 16">
            <a:extLst>
              <a:ext uri="{FF2B5EF4-FFF2-40B4-BE49-F238E27FC236}">
                <a16:creationId xmlns:a16="http://schemas.microsoft.com/office/drawing/2014/main" id="{D665D759-2DF8-4D47-8386-4BA28901A7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56081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US">
                <a:solidFill>
                  <a:srgbClr val="FFFFFF"/>
                </a:solidFill>
              </a:rPr>
              <a:t>What is The Project ?</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r>
              <a:rPr lang="en-US" dirty="0"/>
              <a:t>The idea of ​​the project is to create a scanner so that we can extract the tokens of the source code. This will be the first stage of the lexical parser compiler.</a:t>
            </a:r>
          </a:p>
        </p:txBody>
      </p:sp>
    </p:spTree>
    <p:extLst>
      <p:ext uri="{BB962C8B-B14F-4D97-AF65-F5344CB8AC3E}">
        <p14:creationId xmlns:p14="http://schemas.microsoft.com/office/powerpoint/2010/main" val="387441966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Definition About compiler Design</a:t>
            </a:r>
          </a:p>
        </p:txBody>
      </p:sp>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22" name="Content Placeholder 2"/>
          <p:cNvSpPr>
            <a:spLocks noGrp="1"/>
          </p:cNvSpPr>
          <p:nvPr>
            <p:ph idx="1"/>
          </p:nvPr>
        </p:nvSpPr>
        <p:spPr>
          <a:xfrm>
            <a:off x="6297233" y="518400"/>
            <a:ext cx="4771607" cy="5837949"/>
          </a:xfrm>
        </p:spPr>
        <p:txBody>
          <a:bodyPr vert="horz" lIns="91440" tIns="45720" rIns="91440" bIns="45720" rtlCol="0" anchor="ctr">
            <a:normAutofit/>
          </a:bodyPr>
          <a:lstStyle/>
          <a:p>
            <a:r>
              <a:rPr lang="en-US" sz="1700">
                <a:solidFill>
                  <a:schemeClr val="tx1">
                    <a:alpha val="80000"/>
                  </a:schemeClr>
                </a:solidFill>
              </a:rPr>
              <a:t>Compiler design is an important field in computer science that focuses on developing and understanding how to build and design compilers, which are the tools used to convert source code from a programming language into a form that can be executed by a computer.  Here's an introduction to compiler design:</a:t>
            </a:r>
          </a:p>
          <a:p>
            <a:pPr marL="0" indent="0">
              <a:buNone/>
            </a:pPr>
            <a:r>
              <a:rPr lang="en-US" sz="1700">
                <a:solidFill>
                  <a:schemeClr val="tx1">
                    <a:alpha val="80000"/>
                  </a:schemeClr>
                </a:solidFill>
              </a:rPr>
              <a:t>1. Main goal: The main goal of compiler design is to convert source code from a high-level programming language into a machine language (such as machine language or assembly language) that a computer can understand and execute.</a:t>
            </a:r>
          </a:p>
          <a:p>
            <a:pPr marL="0" indent="0">
              <a:buNone/>
            </a:pPr>
            <a:r>
              <a:rPr lang="en-US" sz="1700">
                <a:solidFill>
                  <a:schemeClr val="tx1">
                    <a:alpha val="80000"/>
                  </a:schemeClr>
                </a:solidFill>
              </a:rPr>
              <a:t>2. Compiler components: A translator usually consists of three main components:</a:t>
            </a:r>
          </a:p>
          <a:p>
            <a:pPr>
              <a:buFont typeface="Courier New" panose="02070309020205020404" pitchFamily="49" charset="0"/>
              <a:buChar char="o"/>
            </a:pPr>
            <a:r>
              <a:rPr lang="en-US" sz="1700">
                <a:solidFill>
                  <a:schemeClr val="tx1">
                    <a:alpha val="80000"/>
                  </a:schemeClr>
                </a:solidFill>
              </a:rPr>
              <a:t>Analyzer: It divides the source code into small units and understands their linguistic structures.</a:t>
            </a:r>
          </a:p>
          <a:p>
            <a:pPr>
              <a:buFont typeface="Courier New" panose="02070309020205020404" pitchFamily="49" charset="0"/>
              <a:buChar char="o"/>
            </a:pPr>
            <a:r>
              <a:rPr lang="en-US" sz="1700">
                <a:solidFill>
                  <a:schemeClr val="tx1">
                    <a:alpha val="80000"/>
                  </a:schemeClr>
                </a:solidFill>
              </a:rPr>
              <a:t>Code Generator:It generates machine code or low-level programming code from source code.</a:t>
            </a:r>
          </a:p>
          <a:p>
            <a:pPr>
              <a:buFont typeface="Courier New" panose="02070309020205020404" pitchFamily="49" charset="0"/>
              <a:buChar char="o"/>
            </a:pPr>
            <a:r>
              <a:rPr lang="en-US" sz="1700">
                <a:solidFill>
                  <a:schemeClr val="tx1">
                    <a:alpha val="80000"/>
                  </a:schemeClr>
                </a:solidFill>
              </a:rPr>
              <a:t>Optimizer: It improves the generated source code to improve the performance of the resulting program.</a:t>
            </a:r>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7" name="Straight Connector 3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39374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0" y="365125"/>
            <a:ext cx="5393361" cy="1325563"/>
          </a:xfrm>
        </p:spPr>
        <p:txBody>
          <a:bodyPr>
            <a:normAutofit/>
          </a:bodyPr>
          <a:lstStyle/>
          <a:p>
            <a:r>
              <a:rPr lang="en-US" dirty="0"/>
              <a:t>Definition About compiler Design</a:t>
            </a:r>
          </a:p>
        </p:txBody>
      </p:sp>
      <p:pic>
        <p:nvPicPr>
          <p:cNvPr id="6" name="Picture 5">
            <a:extLst>
              <a:ext uri="{FF2B5EF4-FFF2-40B4-BE49-F238E27FC236}">
                <a16:creationId xmlns:a16="http://schemas.microsoft.com/office/drawing/2014/main" id="{AF2C85AB-5486-7D07-FC48-FB6E309227E1}"/>
              </a:ext>
            </a:extLst>
          </p:cNvPr>
          <p:cNvPicPr>
            <a:picLocks noChangeAspect="1"/>
          </p:cNvPicPr>
          <p:nvPr/>
        </p:nvPicPr>
        <p:blipFill rotWithShape="1">
          <a:blip r:embed="rId2"/>
          <a:srcRect l="24998" r="6" b="6"/>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FD23BF2-C51A-8EF4-CBA8-A1DF27A9699E}"/>
              </a:ext>
            </a:extLst>
          </p:cNvPr>
          <p:cNvGraphicFramePr>
            <a:graphicFrameLocks noGrp="1"/>
          </p:cNvGraphicFramePr>
          <p:nvPr>
            <p:ph idx="1"/>
            <p:extLst>
              <p:ext uri="{D42A27DB-BD31-4B8C-83A1-F6EECF244321}">
                <p14:modId xmlns:p14="http://schemas.microsoft.com/office/powerpoint/2010/main" val="137720584"/>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049998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1188069" y="381935"/>
            <a:ext cx="4008583" cy="5974414"/>
          </a:xfrm>
        </p:spPr>
        <p:txBody>
          <a:bodyPr anchor="ctr">
            <a:normAutofit/>
          </a:bodyPr>
          <a:lstStyle/>
          <a:p>
            <a:r>
              <a:rPr lang="en-US" sz="5600">
                <a:solidFill>
                  <a:srgbClr val="FFFFFF"/>
                </a:solidFill>
              </a:rPr>
              <a:t>Introduction to language C-</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6297233" y="518400"/>
            <a:ext cx="4771607" cy="5837949"/>
          </a:xfrm>
        </p:spPr>
        <p:txBody>
          <a:bodyPr anchor="ctr">
            <a:normAutofit/>
          </a:bodyPr>
          <a:lstStyle/>
          <a:p>
            <a:r>
              <a:rPr lang="en-US" sz="2000">
                <a:solidFill>
                  <a:schemeClr val="tx1">
                    <a:alpha val="80000"/>
                  </a:schemeClr>
                </a:solidFill>
              </a:rPr>
              <a:t>C- language is a programming language that is considered a miniature version of the C programming language. It was developed by Dr.  Richard Gould and others at the University of Cambridge in the late 1980s.  The goal of C- language is to provide a simple and compact programming language for learning programming principles and developing programming skills.</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41258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2712"/>
          <a:stretch/>
        </p:blipFill>
        <p:spPr>
          <a:xfrm>
            <a:off x="307775" y="261437"/>
            <a:ext cx="11576450" cy="6335126"/>
          </a:xfrm>
          <a:prstGeom prst="rect">
            <a:avLst/>
          </a:prstGeom>
        </p:spPr>
      </p:pic>
    </p:spTree>
    <p:extLst>
      <p:ext uri="{BB962C8B-B14F-4D97-AF65-F5344CB8AC3E}">
        <p14:creationId xmlns:p14="http://schemas.microsoft.com/office/powerpoint/2010/main" val="280443275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صورة 2" descr="صورة تحتوي على نص, لقطة شاشة, برمجيات, برامج الوسائط المتعددة&#10;&#10;تم إنشاء الوصف تلقائياً">
            <a:extLst>
              <a:ext uri="{FF2B5EF4-FFF2-40B4-BE49-F238E27FC236}">
                <a16:creationId xmlns:a16="http://schemas.microsoft.com/office/drawing/2014/main" id="{5941510A-1E27-FDF6-A8E6-966EA2E10EB8}"/>
              </a:ext>
            </a:extLst>
          </p:cNvPr>
          <p:cNvPicPr>
            <a:picLocks noChangeAspect="1"/>
          </p:cNvPicPr>
          <p:nvPr/>
        </p:nvPicPr>
        <p:blipFill rotWithShape="1">
          <a:blip r:embed="rId2"/>
          <a:srcRect t="2712"/>
          <a:stretch/>
        </p:blipFill>
        <p:spPr>
          <a:xfrm>
            <a:off x="307775" y="261437"/>
            <a:ext cx="11576450" cy="6335126"/>
          </a:xfrm>
          <a:prstGeom prst="rect">
            <a:avLst/>
          </a:prstGeom>
        </p:spPr>
      </p:pic>
    </p:spTree>
    <p:extLst>
      <p:ext uri="{BB962C8B-B14F-4D97-AF65-F5344CB8AC3E}">
        <p14:creationId xmlns:p14="http://schemas.microsoft.com/office/powerpoint/2010/main" val="96254564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2712"/>
          <a:stretch/>
        </p:blipFill>
        <p:spPr>
          <a:xfrm>
            <a:off x="307775" y="261437"/>
            <a:ext cx="11576450" cy="6335126"/>
          </a:xfrm>
          <a:prstGeom prst="rect">
            <a:avLst/>
          </a:prstGeom>
        </p:spPr>
      </p:pic>
    </p:spTree>
    <p:extLst>
      <p:ext uri="{BB962C8B-B14F-4D97-AF65-F5344CB8AC3E}">
        <p14:creationId xmlns:p14="http://schemas.microsoft.com/office/powerpoint/2010/main" val="296679773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8000" kern="1200">
                <a:solidFill>
                  <a:srgbClr val="FFFFFF"/>
                </a:solidFill>
                <a:latin typeface="+mj-lt"/>
                <a:ea typeface="+mj-ea"/>
                <a:cs typeface="+mj-cs"/>
              </a:rPr>
              <a:t>The End</a:t>
            </a:r>
            <a:br>
              <a:rPr lang="en-US" sz="8000" kern="1200">
                <a:solidFill>
                  <a:srgbClr val="FFFFFF"/>
                </a:solidFill>
                <a:latin typeface="+mj-lt"/>
                <a:ea typeface="+mj-ea"/>
                <a:cs typeface="+mj-cs"/>
              </a:rPr>
            </a:br>
            <a:r>
              <a:rPr lang="en-US" sz="8000" kern="1200">
                <a:solidFill>
                  <a:srgbClr val="FFFFFF"/>
                </a:solidFill>
                <a:latin typeface="+mj-lt"/>
                <a:ea typeface="+mj-ea"/>
                <a:cs typeface="+mj-cs"/>
              </a:rPr>
              <a:t>Thanks </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965503536"/>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445</Words>
  <Application>Microsoft Office PowerPoint</Application>
  <PresentationFormat>شاشة عريضة</PresentationFormat>
  <Paragraphs>26</Paragraphs>
  <Slides>9</Slides>
  <Notes>0</Notes>
  <HiddenSlides>0</HiddenSlides>
  <MMClips>0</MMClips>
  <ScaleCrop>false</ScaleCrop>
  <HeadingPairs>
    <vt:vector size="4" baseType="variant">
      <vt:variant>
        <vt:lpstr>نسق</vt:lpstr>
      </vt:variant>
      <vt:variant>
        <vt:i4>1</vt:i4>
      </vt:variant>
      <vt:variant>
        <vt:lpstr>عناوين الشرائح</vt:lpstr>
      </vt:variant>
      <vt:variant>
        <vt:i4>9</vt:i4>
      </vt:variant>
    </vt:vector>
  </HeadingPairs>
  <TitlesOfParts>
    <vt:vector size="10" baseType="lpstr">
      <vt:lpstr>Office Theme</vt:lpstr>
      <vt:lpstr>عرض تقديمي في PowerPoint</vt:lpstr>
      <vt:lpstr>What is The Project ?</vt:lpstr>
      <vt:lpstr>Definition About compiler Design</vt:lpstr>
      <vt:lpstr>Definition About compiler Design</vt:lpstr>
      <vt:lpstr>Introduction to language C-</vt:lpstr>
      <vt:lpstr>عرض تقديمي في PowerPoint</vt:lpstr>
      <vt:lpstr>عرض تقديمي في PowerPoint</vt:lpstr>
      <vt:lpstr>عرض تقديمي في PowerPoint</vt:lpstr>
      <vt:lpstr>The End 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 TUF</dc:creator>
  <cp:lastModifiedBy>Asus TUF</cp:lastModifiedBy>
  <cp:revision>46</cp:revision>
  <dcterms:created xsi:type="dcterms:W3CDTF">2024-05-10T20:56:16Z</dcterms:created>
  <dcterms:modified xsi:type="dcterms:W3CDTF">2024-05-11T07:21:12Z</dcterms:modified>
</cp:coreProperties>
</file>