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iSTgTSxuyg2BP8gs6aPfZX4bhi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CABBC0-8F9C-4ADC-9597-0D8AA4AF17AD}">
  <a:tblStyle styleId="{45CABBC0-8F9C-4ADC-9597-0D8AA4AF17A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9A122C48-CDED-48E2-9BEB-8909641D8F9E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"/>
          <p:cNvGraphicFramePr/>
          <p:nvPr/>
        </p:nvGraphicFramePr>
        <p:xfrm>
          <a:off x="1638301" y="2462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{45CABBC0-8F9C-4ADC-9597-0D8AA4AF17AD}</a:tableStyleId>
              </a:tblPr>
              <a:tblGrid>
                <a:gridCol w="3325575"/>
                <a:gridCol w="838300"/>
                <a:gridCol w="3368375"/>
                <a:gridCol w="1383150"/>
              </a:tblGrid>
              <a:tr h="18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942092"/>
                          </a:solidFill>
                        </a:rPr>
                        <a:t>Tasks</a:t>
                      </a:r>
                      <a:endParaRPr b="1" i="0" sz="14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DEPENDENCY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942092"/>
                          </a:solidFill>
                        </a:rPr>
                        <a:t>Duration</a:t>
                      </a:r>
                      <a:endParaRPr b="1" i="0" sz="14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35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</a:t>
                      </a:r>
                      <a:r>
                        <a:rPr lang="en-US" sz="1600">
                          <a:solidFill>
                            <a:srgbClr val="942092"/>
                          </a:solidFill>
                        </a:rPr>
                        <a:t>Current</a:t>
                      </a:r>
                      <a:r>
                        <a:rPr lang="en-US" sz="16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system assessment</a:t>
                      </a:r>
                      <a:endParaRPr b="0" i="0" sz="16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2 W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35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 Purchase equipment</a:t>
                      </a:r>
                      <a:endParaRPr b="0" i="0" sz="16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8W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35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 HVAC installation</a:t>
                      </a:r>
                      <a:endParaRPr b="0" i="0" sz="16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4W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454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2.1Survey the teams replacement</a:t>
                      </a:r>
                      <a:endParaRPr b="0" i="0" sz="16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2 W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35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 Furniture second floor</a:t>
                      </a:r>
                      <a:endParaRPr b="0" i="0" sz="16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8W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35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2.3 Evacuate basement-Relocate the teams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2W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35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 Training content preparation</a:t>
                      </a:r>
                      <a:endParaRPr b="0" i="0" sz="16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2 W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35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3.2Training</a:t>
                      </a:r>
                      <a:endParaRPr b="0" i="0" sz="16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7W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35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2092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 HVAC power measurement</a:t>
                      </a:r>
                      <a:endParaRPr b="0" i="0" sz="16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3W 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4.2 PUE Measurement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4W</a:t>
                      </a:r>
                      <a:endParaRPr/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40371" l="0" r="9758" t="34783"/>
          <a:stretch/>
        </p:blipFill>
        <p:spPr>
          <a:xfrm>
            <a:off x="9672636" y="478801"/>
            <a:ext cx="1762125" cy="48514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4583097" y="1344108"/>
            <a:ext cx="6094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42092"/>
                </a:solidFill>
                <a:latin typeface="Arial"/>
                <a:ea typeface="Arial"/>
                <a:cs typeface="Arial"/>
                <a:sym typeface="Arial"/>
              </a:rPr>
              <a:t>Precedence Diagram Method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372" y="308621"/>
            <a:ext cx="2095500" cy="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"/>
          <p:cNvGrpSpPr/>
          <p:nvPr/>
        </p:nvGrpSpPr>
        <p:grpSpPr>
          <a:xfrm>
            <a:off x="154162" y="2079497"/>
            <a:ext cx="13082592" cy="3187317"/>
            <a:chOff x="-348449" y="1900335"/>
            <a:chExt cx="13616289" cy="3454016"/>
          </a:xfrm>
        </p:grpSpPr>
        <p:sp>
          <p:nvSpPr>
            <p:cNvPr id="97" name="Google Shape;97;p2"/>
            <p:cNvSpPr/>
            <p:nvPr/>
          </p:nvSpPr>
          <p:spPr>
            <a:xfrm>
              <a:off x="1256522" y="1900335"/>
              <a:ext cx="1119674" cy="634482"/>
            </a:xfrm>
            <a:prstGeom prst="ellipse">
              <a:avLst/>
            </a:prstGeom>
            <a:solidFill>
              <a:srgbClr val="942092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298576" y="4071000"/>
              <a:ext cx="1119674" cy="63448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53736" y="4071001"/>
              <a:ext cx="1119674" cy="63448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776647" y="4071001"/>
              <a:ext cx="1119674" cy="63448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348449" y="2848627"/>
              <a:ext cx="1119674" cy="605119"/>
            </a:xfrm>
            <a:prstGeom prst="ellipse">
              <a:avLst/>
            </a:prstGeom>
            <a:solidFill>
              <a:srgbClr val="942092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780911" y="1900335"/>
              <a:ext cx="1119674" cy="634482"/>
            </a:xfrm>
            <a:prstGeom prst="ellipse">
              <a:avLst/>
            </a:prstGeom>
            <a:solidFill>
              <a:srgbClr val="942092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314501" y="1936726"/>
              <a:ext cx="1119674" cy="634482"/>
            </a:xfrm>
            <a:prstGeom prst="ellipse">
              <a:avLst/>
            </a:prstGeom>
            <a:solidFill>
              <a:srgbClr val="942092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250003" y="2840792"/>
              <a:ext cx="1119674" cy="63448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746311" y="2850141"/>
              <a:ext cx="1119674" cy="63448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9315157" y="2848627"/>
              <a:ext cx="1119674" cy="634482"/>
            </a:xfrm>
            <a:prstGeom prst="ellipse">
              <a:avLst/>
            </a:prstGeom>
            <a:solidFill>
              <a:srgbClr val="942092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/>
            </a:p>
          </p:txBody>
        </p:sp>
        <p:cxnSp>
          <p:nvCxnSpPr>
            <p:cNvPr id="107" name="Google Shape;107;p2"/>
            <p:cNvCxnSpPr>
              <a:endCxn id="103" idx="2"/>
            </p:cNvCxnSpPr>
            <p:nvPr/>
          </p:nvCxnSpPr>
          <p:spPr>
            <a:xfrm>
              <a:off x="3866001" y="2248267"/>
              <a:ext cx="448500" cy="5700"/>
            </a:xfrm>
            <a:prstGeom prst="straightConnector1">
              <a:avLst/>
            </a:prstGeom>
            <a:noFill/>
            <a:ln cap="flat" cmpd="sng" w="9525">
              <a:solidFill>
                <a:srgbClr val="94209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8" name="Google Shape;108;p2"/>
            <p:cNvCxnSpPr>
              <a:stCxn id="97" idx="6"/>
              <a:endCxn id="102" idx="2"/>
            </p:cNvCxnSpPr>
            <p:nvPr/>
          </p:nvCxnSpPr>
          <p:spPr>
            <a:xfrm>
              <a:off x="2376196" y="2217576"/>
              <a:ext cx="404700" cy="0"/>
            </a:xfrm>
            <a:prstGeom prst="straightConnector1">
              <a:avLst/>
            </a:prstGeom>
            <a:noFill/>
            <a:ln cap="flat" cmpd="sng" w="9525">
              <a:solidFill>
                <a:srgbClr val="94209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09" name="Google Shape;109;p2"/>
            <p:cNvSpPr txBox="1"/>
            <p:nvPr/>
          </p:nvSpPr>
          <p:spPr>
            <a:xfrm>
              <a:off x="-210535" y="2906799"/>
              <a:ext cx="860491" cy="400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START</a:t>
              </a: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4719218" y="1915475"/>
              <a:ext cx="564008" cy="700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3194828" y="1901774"/>
              <a:ext cx="564006" cy="700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1626626" y="1916168"/>
              <a:ext cx="445559" cy="700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9526007" y="4053584"/>
              <a:ext cx="3741833" cy="1300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42092"/>
                  </a:solidFill>
                  <a:latin typeface="Calibri"/>
                  <a:ea typeface="Calibri"/>
                  <a:cs typeface="Calibri"/>
                  <a:sym typeface="Calibri"/>
                </a:rPr>
                <a:t>CP=ABCIJ=21W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2P=DEF=12W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3P=9W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/>
          <p:nvPr/>
        </p:nvSpPr>
        <p:spPr>
          <a:xfrm>
            <a:off x="5994124" y="2115044"/>
            <a:ext cx="1075788" cy="585491"/>
          </a:xfrm>
          <a:prstGeom prst="ellipse">
            <a:avLst/>
          </a:prstGeom>
          <a:solidFill>
            <a:srgbClr val="94209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7498936" y="2115043"/>
            <a:ext cx="1075788" cy="585491"/>
          </a:xfrm>
          <a:prstGeom prst="ellipse">
            <a:avLst/>
          </a:prstGeom>
          <a:solidFill>
            <a:srgbClr val="94209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cxnSp>
        <p:nvCxnSpPr>
          <p:cNvPr id="116" name="Google Shape;116;p2"/>
          <p:cNvCxnSpPr>
            <a:stCxn id="101" idx="0"/>
            <a:endCxn id="97" idx="2"/>
          </p:cNvCxnSpPr>
          <p:nvPr/>
        </p:nvCxnSpPr>
        <p:spPr>
          <a:xfrm flipH="1" rot="10800000">
            <a:off x="692056" y="2372267"/>
            <a:ext cx="1004100" cy="582300"/>
          </a:xfrm>
          <a:prstGeom prst="straightConnector1">
            <a:avLst/>
          </a:prstGeom>
          <a:noFill/>
          <a:ln cap="flat" cmpd="sng" w="9525">
            <a:solidFill>
              <a:srgbClr val="94209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" name="Google Shape;117;p2"/>
          <p:cNvCxnSpPr>
            <a:stCxn id="101" idx="4"/>
            <a:endCxn id="99" idx="2"/>
          </p:cNvCxnSpPr>
          <p:nvPr/>
        </p:nvCxnSpPr>
        <p:spPr>
          <a:xfrm>
            <a:off x="692056" y="3512963"/>
            <a:ext cx="1001400" cy="86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Google Shape;118;p2"/>
          <p:cNvCxnSpPr>
            <a:stCxn id="101" idx="6"/>
            <a:endCxn id="104" idx="2"/>
          </p:cNvCxnSpPr>
          <p:nvPr/>
        </p:nvCxnSpPr>
        <p:spPr>
          <a:xfrm>
            <a:off x="1229950" y="3233765"/>
            <a:ext cx="459900" cy="6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" name="Google Shape;119;p2"/>
          <p:cNvCxnSpPr>
            <a:stCxn id="104" idx="6"/>
            <a:endCxn id="105" idx="2"/>
          </p:cNvCxnSpPr>
          <p:nvPr/>
        </p:nvCxnSpPr>
        <p:spPr>
          <a:xfrm>
            <a:off x="2765750" y="3240083"/>
            <a:ext cx="361800" cy="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" name="Google Shape;120;p2"/>
          <p:cNvCxnSpPr>
            <a:stCxn id="105" idx="6"/>
            <a:endCxn id="106" idx="2"/>
          </p:cNvCxnSpPr>
          <p:nvPr/>
        </p:nvCxnSpPr>
        <p:spPr>
          <a:xfrm flipH="1" rot="10800000">
            <a:off x="4203409" y="3247210"/>
            <a:ext cx="5235600" cy="1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2"/>
          <p:cNvCxnSpPr>
            <a:stCxn id="103" idx="6"/>
            <a:endCxn id="114" idx="2"/>
          </p:cNvCxnSpPr>
          <p:nvPr/>
        </p:nvCxnSpPr>
        <p:spPr>
          <a:xfrm>
            <a:off x="5710133" y="2405824"/>
            <a:ext cx="284100" cy="2100"/>
          </a:xfrm>
          <a:prstGeom prst="straightConnector1">
            <a:avLst/>
          </a:prstGeom>
          <a:noFill/>
          <a:ln cap="flat" cmpd="sng" w="9525">
            <a:solidFill>
              <a:srgbClr val="94209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2"/>
          <p:cNvCxnSpPr>
            <a:stCxn id="114" idx="6"/>
            <a:endCxn id="115" idx="2"/>
          </p:cNvCxnSpPr>
          <p:nvPr/>
        </p:nvCxnSpPr>
        <p:spPr>
          <a:xfrm>
            <a:off x="7069912" y="2407790"/>
            <a:ext cx="429000" cy="0"/>
          </a:xfrm>
          <a:prstGeom prst="straightConnector1">
            <a:avLst/>
          </a:prstGeom>
          <a:noFill/>
          <a:ln cap="flat" cmpd="sng" w="9525">
            <a:solidFill>
              <a:srgbClr val="94209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" name="Google Shape;123;p2"/>
          <p:cNvCxnSpPr>
            <a:stCxn id="115" idx="6"/>
            <a:endCxn id="106" idx="0"/>
          </p:cNvCxnSpPr>
          <p:nvPr/>
        </p:nvCxnSpPr>
        <p:spPr>
          <a:xfrm>
            <a:off x="8574724" y="2407789"/>
            <a:ext cx="1402200" cy="546900"/>
          </a:xfrm>
          <a:prstGeom prst="straightConnector1">
            <a:avLst/>
          </a:prstGeom>
          <a:noFill/>
          <a:ln cap="flat" cmpd="sng" w="9525">
            <a:solidFill>
              <a:srgbClr val="94209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" name="Google Shape;124;p2"/>
          <p:cNvCxnSpPr>
            <a:stCxn id="99" idx="6"/>
            <a:endCxn id="100" idx="2"/>
          </p:cNvCxnSpPr>
          <p:nvPr/>
        </p:nvCxnSpPr>
        <p:spPr>
          <a:xfrm>
            <a:off x="2769336" y="4375302"/>
            <a:ext cx="387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" name="Google Shape;125;p2"/>
          <p:cNvCxnSpPr>
            <a:stCxn id="100" idx="6"/>
            <a:endCxn id="98" idx="2"/>
          </p:cNvCxnSpPr>
          <p:nvPr/>
        </p:nvCxnSpPr>
        <p:spPr>
          <a:xfrm>
            <a:off x="4232556" y="4375302"/>
            <a:ext cx="386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" name="Google Shape;126;p2"/>
          <p:cNvCxnSpPr>
            <a:stCxn id="98" idx="6"/>
            <a:endCxn id="106" idx="4"/>
          </p:cNvCxnSpPr>
          <p:nvPr/>
        </p:nvCxnSpPr>
        <p:spPr>
          <a:xfrm flipH="1" rot="10800000">
            <a:off x="5694832" y="3540101"/>
            <a:ext cx="4282200" cy="835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7" name="Google Shape;127;p2"/>
          <p:cNvSpPr txBox="1"/>
          <p:nvPr/>
        </p:nvSpPr>
        <p:spPr>
          <a:xfrm>
            <a:off x="5023199" y="1069278"/>
            <a:ext cx="790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42092"/>
                </a:solidFill>
                <a:latin typeface="Arial"/>
                <a:ea typeface="Arial"/>
                <a:cs typeface="Arial"/>
                <a:sym typeface="Arial"/>
              </a:rPr>
              <a:t>PDM</a:t>
            </a:r>
            <a:endParaRPr/>
          </a:p>
        </p:txBody>
      </p:sp>
      <p:pic>
        <p:nvPicPr>
          <p:cNvPr id="128" name="Google Shape;128;p2"/>
          <p:cNvPicPr preferRelativeResize="0"/>
          <p:nvPr/>
        </p:nvPicPr>
        <p:blipFill rotWithShape="1">
          <a:blip r:embed="rId4">
            <a:alphaModFix/>
          </a:blip>
          <a:srcRect b="40371" l="0" r="9758" t="34783"/>
          <a:stretch/>
        </p:blipFill>
        <p:spPr>
          <a:xfrm>
            <a:off x="9672636" y="478801"/>
            <a:ext cx="1762125" cy="48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372" y="308621"/>
            <a:ext cx="2095500" cy="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3"/>
          <p:cNvGraphicFramePr/>
          <p:nvPr/>
        </p:nvGraphicFramePr>
        <p:xfrm>
          <a:off x="1516355" y="46096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{9A122C48-CDED-48E2-9BEB-8909641D8F9E}</a:tableStyleId>
              </a:tblPr>
              <a:tblGrid>
                <a:gridCol w="385500"/>
                <a:gridCol w="770975"/>
                <a:gridCol w="385500"/>
              </a:tblGrid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ES</a:t>
                      </a:r>
                      <a:endParaRPr/>
                    </a:p>
                  </a:txBody>
                  <a:tcPr marT="30900" marB="30900" marR="61800" marL="6180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EF</a:t>
                      </a:r>
                      <a:endParaRPr/>
                    </a:p>
                  </a:txBody>
                  <a:tcPr marT="30900" marB="30900" marR="61800" marL="61800"/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</a:t>
                      </a:r>
                      <a:endParaRPr/>
                    </a:p>
                  </a:txBody>
                  <a:tcPr marT="30900" marB="30900" marR="61800" marL="61800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/>
                    </a:p>
                  </a:txBody>
                  <a:tcPr marT="30900" marB="30900" marR="61800" marL="61800"/>
                </a:tc>
              </a:tr>
              <a:tr h="247175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              D</a:t>
                      </a:r>
                      <a:endParaRPr/>
                    </a:p>
                  </a:txBody>
                  <a:tcPr marT="30900" marB="30900" marR="61800" marL="61800"/>
                </a:tc>
                <a:tc hMerge="1"/>
                <a:tc hMerge="1"/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11</a:t>
                      </a:r>
                      <a:endParaRPr/>
                    </a:p>
                  </a:txBody>
                  <a:tcPr marT="30900" marB="30900" marR="61800" marL="61800"/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LS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LF</a:t>
                      </a:r>
                      <a:endParaRPr/>
                    </a:p>
                  </a:txBody>
                  <a:tcPr marT="30900" marB="30900" marR="61800" marL="61800"/>
                </a:tc>
              </a:tr>
            </a:tbl>
          </a:graphicData>
        </a:graphic>
      </p:graphicFrame>
      <p:graphicFrame>
        <p:nvGraphicFramePr>
          <p:cNvPr id="136" name="Google Shape;136;p3"/>
          <p:cNvGraphicFramePr/>
          <p:nvPr/>
        </p:nvGraphicFramePr>
        <p:xfrm>
          <a:off x="3351766" y="46096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{9A122C48-CDED-48E2-9BEB-8909641D8F9E}</a:tableStyleId>
              </a:tblPr>
              <a:tblGrid>
                <a:gridCol w="385500"/>
                <a:gridCol w="770975"/>
                <a:gridCol w="385500"/>
              </a:tblGrid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ES</a:t>
                      </a:r>
                      <a:endParaRPr/>
                    </a:p>
                  </a:txBody>
                  <a:tcPr marT="30900" marB="30900" marR="61800" marL="6180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EF</a:t>
                      </a:r>
                      <a:endParaRPr/>
                    </a:p>
                  </a:txBody>
                  <a:tcPr marT="30900" marB="30900" marR="61800" marL="61800"/>
                </a:tc>
              </a:tr>
              <a:tr h="161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/>
                    </a:p>
                  </a:txBody>
                  <a:tcPr marT="30900" marB="30900" marR="61800" marL="61800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</a:t>
                      </a:r>
                      <a:endParaRPr/>
                    </a:p>
                  </a:txBody>
                  <a:tcPr marT="30900" marB="30900" marR="61800" marL="61800"/>
                </a:tc>
              </a:tr>
              <a:tr h="247175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              E</a:t>
                      </a:r>
                      <a:endParaRPr/>
                    </a:p>
                  </a:txBody>
                  <a:tcPr marT="30900" marB="30900" marR="61800" marL="61800"/>
                </a:tc>
                <a:tc hMerge="1"/>
                <a:tc hMerge="1"/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11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19</a:t>
                      </a:r>
                      <a:endParaRPr/>
                    </a:p>
                  </a:txBody>
                  <a:tcPr marT="30900" marB="30900" marR="61800" marL="61800"/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LS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LF</a:t>
                      </a:r>
                      <a:endParaRPr/>
                    </a:p>
                  </a:txBody>
                  <a:tcPr marT="30900" marB="30900" marR="61800" marL="61800"/>
                </a:tc>
              </a:tr>
            </a:tbl>
          </a:graphicData>
        </a:graphic>
      </p:graphicFrame>
      <p:graphicFrame>
        <p:nvGraphicFramePr>
          <p:cNvPr id="137" name="Google Shape;137;p3"/>
          <p:cNvGraphicFramePr/>
          <p:nvPr/>
        </p:nvGraphicFramePr>
        <p:xfrm>
          <a:off x="5113211" y="14080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{9A122C48-CDED-48E2-9BEB-8909641D8F9E}</a:tableStyleId>
              </a:tblPr>
              <a:tblGrid>
                <a:gridCol w="385500"/>
                <a:gridCol w="385500"/>
                <a:gridCol w="385500"/>
                <a:gridCol w="385500"/>
              </a:tblGrid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ES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rowSpan="2"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EF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10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14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  <a:tr h="247175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               C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hMerge="1"/>
                <a:tc hMerge="1"/>
                <a:tc hMerge="1"/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10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0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14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LS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LF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Google Shape;138;p3"/>
          <p:cNvGraphicFramePr/>
          <p:nvPr/>
        </p:nvGraphicFramePr>
        <p:xfrm>
          <a:off x="3351766" y="14202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{9A122C48-CDED-48E2-9BEB-8909641D8F9E}</a:tableStyleId>
              </a:tblPr>
              <a:tblGrid>
                <a:gridCol w="385500"/>
                <a:gridCol w="385500"/>
                <a:gridCol w="385500"/>
                <a:gridCol w="385500"/>
              </a:tblGrid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FS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rowSpan="2"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EF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10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  <a:tr h="247175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               B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hMerge="1"/>
                <a:tc hMerge="1"/>
                <a:tc hMerge="1"/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0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10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LS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LF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Google Shape;139;p3"/>
          <p:cNvGraphicFramePr/>
          <p:nvPr/>
        </p:nvGraphicFramePr>
        <p:xfrm>
          <a:off x="1507881" y="14202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{9A122C48-CDED-48E2-9BEB-8909641D8F9E}</a:tableStyleId>
              </a:tblPr>
              <a:tblGrid>
                <a:gridCol w="385500"/>
                <a:gridCol w="385500"/>
                <a:gridCol w="385500"/>
                <a:gridCol w="385500"/>
              </a:tblGrid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ES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   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      2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rowSpan="2"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EF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0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  <a:tr h="247175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               A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hMerge="1"/>
                <a:tc hMerge="1"/>
                <a:tc hMerge="1"/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0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0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2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LS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LF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" name="Google Shape;140;p3"/>
          <p:cNvGraphicFramePr/>
          <p:nvPr/>
        </p:nvGraphicFramePr>
        <p:xfrm>
          <a:off x="5113211" y="46152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{9A122C48-CDED-48E2-9BEB-8909641D8F9E}</a:tableStyleId>
              </a:tblPr>
              <a:tblGrid>
                <a:gridCol w="385500"/>
                <a:gridCol w="385500"/>
                <a:gridCol w="385500"/>
                <a:gridCol w="385500"/>
              </a:tblGrid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ES</a:t>
                      </a:r>
                      <a:endParaRPr/>
                    </a:p>
                  </a:txBody>
                  <a:tcPr marT="30900" marB="30900" marR="61800" marL="61800"/>
                </a:tc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/>
                    </a:p>
                  </a:txBody>
                  <a:tcPr marT="30900" marB="30900" marR="61800" marL="61800"/>
                </a:tc>
                <a:tc rowSpan="2"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EF</a:t>
                      </a:r>
                      <a:endParaRPr/>
                    </a:p>
                  </a:txBody>
                  <a:tcPr marT="30900" marB="30900" marR="61800" marL="61800"/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</a:t>
                      </a:r>
                      <a:endParaRPr/>
                    </a:p>
                  </a:txBody>
                  <a:tcPr marT="30900" marB="30900" marR="61800" marL="61800"/>
                </a:tc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12</a:t>
                      </a:r>
                      <a:endParaRPr/>
                    </a:p>
                  </a:txBody>
                  <a:tcPr marT="30900" marB="30900" marR="61800" marL="61800"/>
                </a:tc>
              </a:tr>
              <a:tr h="247175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              F</a:t>
                      </a:r>
                      <a:endParaRPr/>
                    </a:p>
                  </a:txBody>
                  <a:tcPr marT="30900" marB="30900" marR="61800" marL="61800"/>
                </a:tc>
                <a:tc hMerge="1"/>
                <a:tc hMerge="1"/>
                <a:tc hMerge="1"/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19</a:t>
                      </a:r>
                      <a:endParaRPr/>
                    </a:p>
                  </a:txBody>
                  <a:tcPr marT="30900" marB="30900" marR="61800" marL="6180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</a:t>
                      </a:r>
                      <a:endParaRPr/>
                    </a:p>
                  </a:txBody>
                  <a:tcPr marT="30900" marB="30900" marR="61800" marL="6180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21</a:t>
                      </a:r>
                      <a:endParaRPr/>
                    </a:p>
                  </a:txBody>
                  <a:tcPr marT="30900" marB="30900" marR="61800" marL="61800"/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LS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LF</a:t>
                      </a:r>
                      <a:endParaRPr/>
                    </a:p>
                  </a:txBody>
                  <a:tcPr marT="30900" marB="30900" marR="61800" marL="61800"/>
                </a:tc>
              </a:tr>
            </a:tbl>
          </a:graphicData>
        </a:graphic>
      </p:graphicFrame>
      <p:graphicFrame>
        <p:nvGraphicFramePr>
          <p:cNvPr id="141" name="Google Shape;141;p3"/>
          <p:cNvGraphicFramePr/>
          <p:nvPr/>
        </p:nvGraphicFramePr>
        <p:xfrm>
          <a:off x="6874656" y="14202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{9A122C48-CDED-48E2-9BEB-8909641D8F9E}</a:tableStyleId>
              </a:tblPr>
              <a:tblGrid>
                <a:gridCol w="385500"/>
                <a:gridCol w="770975"/>
                <a:gridCol w="385500"/>
              </a:tblGrid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ES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3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EF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14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17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  <a:tr h="247175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               I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hMerge="1"/>
                <a:tc hMerge="1"/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14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      0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17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LS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       F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LF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</a:tbl>
          </a:graphicData>
        </a:graphic>
      </p:graphicFrame>
      <p:sp>
        <p:nvSpPr>
          <p:cNvPr id="142" name="Google Shape;142;p3"/>
          <p:cNvSpPr/>
          <p:nvPr/>
        </p:nvSpPr>
        <p:spPr>
          <a:xfrm>
            <a:off x="200248" y="3296425"/>
            <a:ext cx="964736" cy="634482"/>
          </a:xfrm>
          <a:prstGeom prst="ellipse">
            <a:avLst/>
          </a:prstGeom>
          <a:solidFill>
            <a:srgbClr val="94209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10872078" y="3318320"/>
            <a:ext cx="1119674" cy="634482"/>
          </a:xfrm>
          <a:prstGeom prst="ellipse">
            <a:avLst/>
          </a:prstGeom>
          <a:solidFill>
            <a:srgbClr val="94209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graphicFrame>
        <p:nvGraphicFramePr>
          <p:cNvPr id="144" name="Google Shape;144;p3"/>
          <p:cNvGraphicFramePr/>
          <p:nvPr/>
        </p:nvGraphicFramePr>
        <p:xfrm>
          <a:off x="3351766" y="30161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{9A122C48-CDED-48E2-9BEB-8909641D8F9E}</a:tableStyleId>
              </a:tblPr>
              <a:tblGrid>
                <a:gridCol w="385500"/>
                <a:gridCol w="770975"/>
                <a:gridCol w="385500"/>
              </a:tblGrid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ES</a:t>
                      </a:r>
                      <a:endParaRPr/>
                    </a:p>
                  </a:txBody>
                  <a:tcPr marT="30900" marB="30900" marR="61800" marL="6180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EF</a:t>
                      </a:r>
                      <a:endParaRPr/>
                    </a:p>
                  </a:txBody>
                  <a:tcPr marT="30900" marB="30900" marR="61800" marL="61800"/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/>
                    </a:p>
                  </a:txBody>
                  <a:tcPr marT="30900" marB="30900" marR="61800" marL="61800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</a:t>
                      </a:r>
                      <a:endParaRPr/>
                    </a:p>
                  </a:txBody>
                  <a:tcPr marT="30900" marB="30900" marR="61800" marL="61800"/>
                </a:tc>
              </a:tr>
              <a:tr h="247175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              H</a:t>
                      </a:r>
                      <a:endParaRPr/>
                    </a:p>
                  </a:txBody>
                  <a:tcPr marT="30900" marB="30900" marR="61800" marL="61800"/>
                </a:tc>
                <a:tc hMerge="1"/>
                <a:tc hMerge="1"/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14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12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21</a:t>
                      </a:r>
                      <a:endParaRPr/>
                    </a:p>
                  </a:txBody>
                  <a:tcPr marT="30900" marB="30900" marR="61800" marL="61800"/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LS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F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LF</a:t>
                      </a:r>
                      <a:endParaRPr/>
                    </a:p>
                  </a:txBody>
                  <a:tcPr marT="30900" marB="30900" marR="61800" marL="61800"/>
                </a:tc>
              </a:tr>
            </a:tbl>
          </a:graphicData>
        </a:graphic>
      </p:graphicFrame>
      <p:sp>
        <p:nvSpPr>
          <p:cNvPr id="145" name="Google Shape;145;p3"/>
          <p:cNvSpPr txBox="1"/>
          <p:nvPr/>
        </p:nvSpPr>
        <p:spPr>
          <a:xfrm>
            <a:off x="10849596" y="2927093"/>
            <a:ext cx="13424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146" name="Google Shape;146;p3"/>
          <p:cNvSpPr txBox="1"/>
          <p:nvPr/>
        </p:nvSpPr>
        <p:spPr>
          <a:xfrm>
            <a:off x="348836" y="3516243"/>
            <a:ext cx="13424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/>
          </a:p>
        </p:txBody>
      </p:sp>
      <p:graphicFrame>
        <p:nvGraphicFramePr>
          <p:cNvPr id="147" name="Google Shape;147;p3"/>
          <p:cNvGraphicFramePr/>
          <p:nvPr/>
        </p:nvGraphicFramePr>
        <p:xfrm>
          <a:off x="8620932" y="13789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{9A122C48-CDED-48E2-9BEB-8909641D8F9E}</a:tableStyleId>
              </a:tblPr>
              <a:tblGrid>
                <a:gridCol w="385500"/>
                <a:gridCol w="770975"/>
                <a:gridCol w="385500"/>
              </a:tblGrid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ES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4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EF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17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21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  <a:tr h="247175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               J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 hMerge="1"/>
                <a:tc hMerge="1"/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17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      0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21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  <a:tr h="286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LS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       F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LF</a:t>
                      </a:r>
                      <a:endParaRPr/>
                    </a:p>
                  </a:txBody>
                  <a:tcPr marT="30900" marB="30900" marR="61800" marL="61800">
                    <a:solidFill>
                      <a:srgbClr val="94209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Google Shape;148;p3"/>
          <p:cNvGraphicFramePr/>
          <p:nvPr/>
        </p:nvGraphicFramePr>
        <p:xfrm>
          <a:off x="1516355" y="30176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{9A122C48-CDED-48E2-9BEB-8909641D8F9E}</a:tableStyleId>
              </a:tblPr>
              <a:tblGrid>
                <a:gridCol w="385500"/>
                <a:gridCol w="770975"/>
                <a:gridCol w="385500"/>
              </a:tblGrid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ES</a:t>
                      </a:r>
                      <a:endParaRPr/>
                    </a:p>
                  </a:txBody>
                  <a:tcPr marT="30900" marB="30900" marR="61800" marL="6180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EF</a:t>
                      </a:r>
                      <a:endParaRPr/>
                    </a:p>
                  </a:txBody>
                  <a:tcPr marT="30900" marB="30900" marR="61800" marL="61800"/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</a:t>
                      </a:r>
                      <a:endParaRPr/>
                    </a:p>
                  </a:txBody>
                  <a:tcPr marT="30900" marB="30900" marR="61800" marL="61800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/>
                    </a:p>
                  </a:txBody>
                  <a:tcPr marT="30900" marB="30900" marR="61800" marL="61800"/>
                </a:tc>
              </a:tr>
              <a:tr h="247175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              G</a:t>
                      </a:r>
                      <a:endParaRPr/>
                    </a:p>
                  </a:txBody>
                  <a:tcPr marT="30900" marB="30900" marR="61800" marL="61800"/>
                </a:tc>
                <a:tc hMerge="1"/>
                <a:tc hMerge="1"/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12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     12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14</a:t>
                      </a:r>
                      <a:endParaRPr/>
                    </a:p>
                  </a:txBody>
                  <a:tcPr marT="30900" marB="30900" marR="61800" marL="61800"/>
                </a:tc>
              </a:tr>
              <a:tr h="247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LS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      F</a:t>
                      </a:r>
                      <a:endParaRPr/>
                    </a:p>
                  </a:txBody>
                  <a:tcPr marT="30900" marB="30900" marR="61800" marL="618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LF</a:t>
                      </a:r>
                      <a:endParaRPr/>
                    </a:p>
                  </a:txBody>
                  <a:tcPr marT="30900" marB="30900" marR="61800" marL="61800"/>
                </a:tc>
              </a:tr>
            </a:tbl>
          </a:graphicData>
        </a:graphic>
      </p:graphicFrame>
      <p:cxnSp>
        <p:nvCxnSpPr>
          <p:cNvPr id="149" name="Google Shape;149;p3"/>
          <p:cNvCxnSpPr>
            <a:stCxn id="142" idx="0"/>
          </p:cNvCxnSpPr>
          <p:nvPr/>
        </p:nvCxnSpPr>
        <p:spPr>
          <a:xfrm flipH="1" rot="10800000">
            <a:off x="682616" y="2038225"/>
            <a:ext cx="825300" cy="1258200"/>
          </a:xfrm>
          <a:prstGeom prst="straightConnector1">
            <a:avLst/>
          </a:prstGeom>
          <a:noFill/>
          <a:ln cap="flat" cmpd="sng" w="9525">
            <a:solidFill>
              <a:srgbClr val="94209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3"/>
          <p:cNvCxnSpPr>
            <a:stCxn id="142" idx="4"/>
          </p:cNvCxnSpPr>
          <p:nvPr/>
        </p:nvCxnSpPr>
        <p:spPr>
          <a:xfrm>
            <a:off x="682616" y="3930907"/>
            <a:ext cx="833700" cy="129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3"/>
          <p:cNvCxnSpPr/>
          <p:nvPr/>
        </p:nvCxnSpPr>
        <p:spPr>
          <a:xfrm>
            <a:off x="1172647" y="3635560"/>
            <a:ext cx="343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3"/>
          <p:cNvCxnSpPr/>
          <p:nvPr/>
        </p:nvCxnSpPr>
        <p:spPr>
          <a:xfrm>
            <a:off x="3049841" y="2038174"/>
            <a:ext cx="301800" cy="0"/>
          </a:xfrm>
          <a:prstGeom prst="straightConnector1">
            <a:avLst/>
          </a:prstGeom>
          <a:noFill/>
          <a:ln cap="flat" cmpd="sng" w="9525">
            <a:solidFill>
              <a:srgbClr val="94209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3"/>
          <p:cNvCxnSpPr/>
          <p:nvPr/>
        </p:nvCxnSpPr>
        <p:spPr>
          <a:xfrm flipH="1" rot="10800000">
            <a:off x="4893726" y="2026174"/>
            <a:ext cx="219600" cy="12000"/>
          </a:xfrm>
          <a:prstGeom prst="straightConnector1">
            <a:avLst/>
          </a:prstGeom>
          <a:noFill/>
          <a:ln cap="flat" cmpd="sng" w="9525">
            <a:solidFill>
              <a:srgbClr val="94209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3"/>
          <p:cNvCxnSpPr/>
          <p:nvPr/>
        </p:nvCxnSpPr>
        <p:spPr>
          <a:xfrm>
            <a:off x="6655171" y="2038173"/>
            <a:ext cx="219600" cy="0"/>
          </a:xfrm>
          <a:prstGeom prst="straightConnector1">
            <a:avLst/>
          </a:prstGeom>
          <a:noFill/>
          <a:ln cap="flat" cmpd="sng" w="9525">
            <a:solidFill>
              <a:srgbClr val="94209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" name="Google Shape;155;p3"/>
          <p:cNvCxnSpPr/>
          <p:nvPr/>
        </p:nvCxnSpPr>
        <p:spPr>
          <a:xfrm>
            <a:off x="8416616" y="1992508"/>
            <a:ext cx="204300" cy="24300"/>
          </a:xfrm>
          <a:prstGeom prst="straightConnector1">
            <a:avLst/>
          </a:prstGeom>
          <a:noFill/>
          <a:ln cap="flat" cmpd="sng" w="9525">
            <a:solidFill>
              <a:srgbClr val="94209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6" name="Google Shape;156;p3"/>
          <p:cNvCxnSpPr/>
          <p:nvPr/>
        </p:nvCxnSpPr>
        <p:spPr>
          <a:xfrm flipH="1" rot="10800000">
            <a:off x="3058315" y="3634060"/>
            <a:ext cx="293400" cy="1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" name="Google Shape;157;p3"/>
          <p:cNvCxnSpPr/>
          <p:nvPr/>
        </p:nvCxnSpPr>
        <p:spPr>
          <a:xfrm flipH="1" rot="10800000">
            <a:off x="3049841" y="5226374"/>
            <a:ext cx="301800" cy="23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" name="Google Shape;158;p3"/>
          <p:cNvCxnSpPr/>
          <p:nvPr/>
        </p:nvCxnSpPr>
        <p:spPr>
          <a:xfrm>
            <a:off x="4893726" y="5227620"/>
            <a:ext cx="219600" cy="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9" name="Google Shape;159;p3"/>
          <p:cNvCxnSpPr>
            <a:endCxn id="143" idx="0"/>
          </p:cNvCxnSpPr>
          <p:nvPr/>
        </p:nvCxnSpPr>
        <p:spPr>
          <a:xfrm>
            <a:off x="10162915" y="2062520"/>
            <a:ext cx="1269000" cy="1255800"/>
          </a:xfrm>
          <a:prstGeom prst="straightConnector1">
            <a:avLst/>
          </a:prstGeom>
          <a:noFill/>
          <a:ln cap="flat" cmpd="sng" w="9525">
            <a:solidFill>
              <a:srgbClr val="94209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" name="Google Shape;160;p3"/>
          <p:cNvCxnSpPr>
            <a:endCxn id="143" idx="2"/>
          </p:cNvCxnSpPr>
          <p:nvPr/>
        </p:nvCxnSpPr>
        <p:spPr>
          <a:xfrm>
            <a:off x="4893678" y="3634061"/>
            <a:ext cx="5978400" cy="1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" name="Google Shape;161;p3"/>
          <p:cNvCxnSpPr>
            <a:endCxn id="143" idx="4"/>
          </p:cNvCxnSpPr>
          <p:nvPr/>
        </p:nvCxnSpPr>
        <p:spPr>
          <a:xfrm flipH="1" rot="10800000">
            <a:off x="6655315" y="3952802"/>
            <a:ext cx="4776600" cy="128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 b="40371" l="0" r="9758" t="34783"/>
          <a:stretch/>
        </p:blipFill>
        <p:spPr>
          <a:xfrm>
            <a:off x="9672636" y="478801"/>
            <a:ext cx="1762125" cy="48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372" y="308621"/>
            <a:ext cx="2095500" cy="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2024-10-07T17:45:12Z</dcterms:created>
  <dc:creator>Shereen Eltayeb</dc:creator>
</cp:coreProperties>
</file>