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pUhtxjJCYl2JR8RKW0Ls4kPrT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1D9D35-5A01-4C30-BF1A-A252B5E2F185}">
  <a:tblStyle styleId="{DA1D9D35-5A01-4C30-BF1A-A252B5E2F1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Calibri"/>
              <a:buNone/>
              <a:defRPr sz="4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3900"/>
              <a:buNone/>
              <a:defRPr b="1" sz="239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3900"/>
              <a:buNone/>
              <a:defRPr b="1" sz="2390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"/>
          <p:cNvGraphicFramePr/>
          <p:nvPr/>
        </p:nvGraphicFramePr>
        <p:xfrm>
          <a:off x="1" y="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{DA1D9D35-5A01-4C30-BF1A-A252B5E2F185}</a:tableStyleId>
              </a:tblPr>
              <a:tblGrid>
                <a:gridCol w="1866900"/>
                <a:gridCol w="571500"/>
                <a:gridCol w="1130300"/>
                <a:gridCol w="2768600"/>
                <a:gridCol w="2349500"/>
                <a:gridCol w="698500"/>
                <a:gridCol w="774700"/>
                <a:gridCol w="2032000"/>
              </a:tblGrid>
              <a:tr h="5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942092"/>
                          </a:solidFill>
                        </a:rPr>
                        <a:t>Stakeholder</a:t>
                      </a:r>
                      <a:endParaRPr b="1" sz="1000" u="none" cap="none" strike="noStrike">
                        <a:solidFill>
                          <a:srgbClr val="942092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 </a:t>
                      </a:r>
                      <a:endParaRPr b="1" sz="10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(Related to project)</a:t>
                      </a:r>
                      <a:endParaRPr b="1" sz="10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Involvement</a:t>
                      </a:r>
                      <a:endParaRPr b="1" sz="10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b="1" sz="10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Influence</a:t>
                      </a:r>
                      <a:endParaRPr b="1" sz="10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Interest (H/M/L)</a:t>
                      </a:r>
                      <a:endParaRPr b="1" sz="10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Engagement</a:t>
                      </a:r>
                      <a:endParaRPr b="1" sz="10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CEO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A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Owner 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requirements  and set strategic  goals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Makes high-level decisions;to approve the Project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Impose Project Success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regularly, but not daily. In the milestones.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International VP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B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Primary stakeholder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Makes high-level decisions; serves as team resource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impact to progress the project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regularly, but not daily. Ask questions and give updates.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Senior Projects Director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C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Sponsor/Primary Stakeholder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Technical support  as leader of the international operation teams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Seek success but Possible resistance if affecting the running projects and stations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Keep satisfied and keep satisfied and Communicate regularly, for high level decisions .related to stations.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Technical Director 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D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Sponsor/Primary Stakeholder 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Technical support  as  the leader of the HAVAC teams of operation and installation and planning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Seek success but Possible resistance if affecting the running projects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regularly, for high level decisions .related to HAVAC systems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 Director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E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Sponsor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Facilitate the progress and council of the project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interest to facilitate the project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daily as project team member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Infrastructure Senior Manager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F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Sponsor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 the process closely 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interest to facilitate the project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daily to inform and get feedback.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Financial Director 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G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Sponsor/Primary Stakeholder 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Allocate the Financial support 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Financial support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but possible resistance if there is no enough budget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only for high level decision of Financial fund. approval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 Director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K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Sponsor/Primary Stakeholder 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 Programs Support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 programs support and execution but possible resistance in case no resources  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only for high level decision of Program or policy approval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Facilities Director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H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Sponsor/Primary Stakeholder 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Allocate the facilities in the building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Facility providence but possible resistance if no facility solutions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only for high level decision of the plan and resource approval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International Partners &amp; investors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I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Secondary Stakeholder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give feedback on the customer experience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 High interest in the EU&amp;USA others less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directly involved. Keep updated on progress and performance.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Employees  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J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Employees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They will relocate and take courses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interest for the development 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Keep updated as they will be affected by the project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International Customers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L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Little involvement 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Little impact  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Keep updated as they will be affected by the project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 Development Department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M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 employee(Team)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involvement in the HR Program execution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impact on the planning &amp;  project execution 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 regularly as project team member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HAVAC Power Department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N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Employee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involvement in the Power execution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impact on the planning &amp;  project execution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regularly  as project team member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CLS Operation Department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O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Station Employee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involvement in the execution of the PUE measurements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impact on the planning &amp;  project execution </a:t>
                      </a:r>
                      <a:endParaRPr b="0" i="0" sz="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regularly as project team member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Facility Operation Department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P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Facility  Employee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involvement in the execution of the employee Movement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impact on the planning &amp;  project execution 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Communicate regularly as project team member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94209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International relationship Manager</a:t>
                      </a:r>
                      <a:endParaRPr b="1" sz="800" u="none" cap="none" strike="noStrike">
                        <a:solidFill>
                          <a:srgbClr val="94209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Q 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Secondary stakeholder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Little involvement 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impact and low interest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b="0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Monitor and informed</a:t>
                      </a:r>
                      <a:endParaRPr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3523135" y="941315"/>
            <a:ext cx="3756800" cy="2490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Keep satisfied (high priority)</a:t>
            </a:r>
            <a:endParaRPr b="0" i="0" sz="1867" u="none" cap="none" strike="noStrike">
              <a:solidFill>
                <a:srgbClr val="942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279928" y="941315"/>
            <a:ext cx="3756800" cy="2490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         Manage closely (high effort)</a:t>
            </a:r>
            <a:endParaRPr b="0" i="0" sz="1867" u="none" cap="none" strike="noStrike">
              <a:solidFill>
                <a:srgbClr val="942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523123" y="3434697"/>
            <a:ext cx="3756800" cy="2490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Keep updated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7279928" y="3432295"/>
            <a:ext cx="3756800" cy="2490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Show consideration</a:t>
            </a:r>
            <a:endParaRPr b="0" i="0" sz="1867" u="none" cap="none" strike="noStrike">
              <a:solidFill>
                <a:srgbClr val="942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748133" y="803515"/>
            <a:ext cx="1627200" cy="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67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b="1" i="0" sz="1867" u="none" cap="none" strike="noStrike">
              <a:solidFill>
                <a:srgbClr val="942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748133" y="5610700"/>
            <a:ext cx="1627200" cy="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67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 b="1" i="0" sz="1867" u="none" cap="none" strike="noStrike">
              <a:solidFill>
                <a:srgbClr val="942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2"/>
          <p:cNvCxnSpPr/>
          <p:nvPr/>
        </p:nvCxnSpPr>
        <p:spPr>
          <a:xfrm rot="10800000">
            <a:off x="3045008" y="1324600"/>
            <a:ext cx="0" cy="1968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2"/>
          <p:cNvCxnSpPr/>
          <p:nvPr/>
        </p:nvCxnSpPr>
        <p:spPr>
          <a:xfrm>
            <a:off x="3045008" y="3593725"/>
            <a:ext cx="0" cy="20572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p2"/>
          <p:cNvSpPr txBox="1"/>
          <p:nvPr/>
        </p:nvSpPr>
        <p:spPr>
          <a:xfrm>
            <a:off x="10191367" y="5927912"/>
            <a:ext cx="123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67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 b="1" i="0" sz="1867" u="none" cap="none" strike="noStrike">
              <a:solidFill>
                <a:srgbClr val="942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070533" y="5927912"/>
            <a:ext cx="123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67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 b="1" i="0" sz="1867" u="none" cap="none" strike="noStrike">
              <a:solidFill>
                <a:srgbClr val="942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>
            <a:off x="8011068" y="6156525"/>
            <a:ext cx="24537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"/>
          <p:cNvCxnSpPr>
            <a:endCxn id="111" idx="3"/>
          </p:cNvCxnSpPr>
          <p:nvPr/>
        </p:nvCxnSpPr>
        <p:spPr>
          <a:xfrm rot="10800000">
            <a:off x="4302933" y="6156512"/>
            <a:ext cx="23652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" name="Google Shape;114;p2"/>
          <p:cNvSpPr txBox="1"/>
          <p:nvPr/>
        </p:nvSpPr>
        <p:spPr>
          <a:xfrm>
            <a:off x="-13400" y="101600"/>
            <a:ext cx="12192000" cy="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7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Prioritizing stakeholders (power grid)</a:t>
            </a:r>
            <a:endParaRPr b="1" i="0" sz="1867" u="none" cap="none" strike="noStrike">
              <a:solidFill>
                <a:srgbClr val="942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50933" y="1203567"/>
            <a:ext cx="2365200" cy="47194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 rot="-5400000">
            <a:off x="1950933" y="3301265"/>
            <a:ext cx="1112800" cy="3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3" u="none" cap="none" strike="noStrike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  <a:endParaRPr b="1" i="0" sz="2133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6668268" y="5927925"/>
            <a:ext cx="134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med</a:t>
            </a:r>
            <a:endParaRPr b="1" i="0" sz="2000" u="none" cap="none" strike="noStrike">
              <a:solidFill>
                <a:srgbClr val="942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677333" y="6283201"/>
            <a:ext cx="1342800" cy="57441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3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2382635" y="3134692"/>
            <a:ext cx="134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942092"/>
                </a:solidFill>
                <a:latin typeface="Calibri"/>
                <a:ea typeface="Calibri"/>
                <a:cs typeface="Calibri"/>
                <a:sym typeface="Calibri"/>
              </a:rPr>
              <a:t>med</a:t>
            </a:r>
            <a:endParaRPr b="1" i="0" sz="2000" u="none" cap="none" strike="noStrike">
              <a:solidFill>
                <a:srgbClr val="942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820516" y="1076838"/>
            <a:ext cx="1199617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VP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6558445" y="1543333"/>
            <a:ext cx="1215715" cy="5539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Projects Director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762903" y="1899073"/>
            <a:ext cx="990735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Director </a:t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7345447" y="1912575"/>
            <a:ext cx="1275433" cy="461665"/>
          </a:xfrm>
          <a:prstGeom prst="rect">
            <a:avLst/>
          </a:prstGeom>
          <a:solidFill>
            <a:srgbClr val="8BC0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Director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9531552" y="1865486"/>
            <a:ext cx="1595232" cy="461665"/>
          </a:xfrm>
          <a:prstGeom prst="rect">
            <a:avLst/>
          </a:prstGeom>
          <a:solidFill>
            <a:srgbClr val="8BC0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Infrastructure Senior Manger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3774583" y="1368236"/>
            <a:ext cx="102647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Director 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4556547" y="2413288"/>
            <a:ext cx="799180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 Director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5506741" y="2413287"/>
            <a:ext cx="917578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Facilities Director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7295290" y="3887007"/>
            <a:ext cx="1566058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Partners &amp; investors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7718256" y="2983529"/>
            <a:ext cx="1515365" cy="461665"/>
          </a:xfrm>
          <a:prstGeom prst="rect">
            <a:avLst/>
          </a:prstGeom>
          <a:solidFill>
            <a:srgbClr val="8BC0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 Development Department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3877193" y="5160167"/>
            <a:ext cx="1033232" cy="369332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7332562" y="4622325"/>
            <a:ext cx="1700963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Customers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9434880" y="2447117"/>
            <a:ext cx="1665776" cy="461665"/>
          </a:xfrm>
          <a:prstGeom prst="rect">
            <a:avLst/>
          </a:prstGeom>
          <a:solidFill>
            <a:srgbClr val="8BC0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HAVAC Power Department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9694929" y="2984083"/>
            <a:ext cx="1139487" cy="461665"/>
          </a:xfrm>
          <a:prstGeom prst="rect">
            <a:avLst/>
          </a:prstGeom>
          <a:solidFill>
            <a:srgbClr val="8BC0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CLS Operation Department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7568214" y="2417224"/>
            <a:ext cx="1692956" cy="461665"/>
          </a:xfrm>
          <a:prstGeom prst="rect">
            <a:avLst/>
          </a:prstGeom>
          <a:solidFill>
            <a:srgbClr val="8BC0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Facility Operation Department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5083569" y="3887007"/>
            <a:ext cx="1336269" cy="646331"/>
          </a:xfrm>
          <a:prstGeom prst="rect">
            <a:avLst/>
          </a:prstGeom>
          <a:solidFill>
            <a:srgbClr val="7B7B7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relationship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2024-10-07T17:51:20Z</dcterms:created>
  <dc:creator>Shereen Eltayeb</dc:creator>
</cp:coreProperties>
</file>