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HK Modular" charset="1" panose="00000800000000000000"/>
      <p:regular r:id="rId28"/>
    </p:embeddedFont>
    <p:embeddedFont>
      <p:font typeface="Gruppo" charset="1" panose="02000604060000020004"/>
      <p:regular r:id="rId29"/>
    </p:embeddedFont>
    <p:embeddedFont>
      <p:font typeface="Raleway Light" charset="1" panose="00000000000000000000"/>
      <p:regular r:id="rId30"/>
    </p:embeddedFont>
    <p:embeddedFont>
      <p:font typeface="Droid Arabic Kufi" charset="1" panose="020B0606030804020204"/>
      <p:regular r:id="rId31"/>
    </p:embeddedFont>
    <p:embeddedFont>
      <p:font typeface="Droid Arabic Naskh Bold" charset="1" panose="020B0806030804020204"/>
      <p:regular r:id="rId32"/>
    </p:embeddedFont>
    <p:embeddedFont>
      <p:font typeface="XM Vahid Bold" charset="1" panose="02000803090000020004"/>
      <p:regular r:id="rId33"/>
    </p:embeddedFont>
    <p:embeddedFont>
      <p:font typeface="Raleway Bold" charset="1" panose="00000000000000000000"/>
      <p:regular r:id="rId34"/>
    </p:embeddedFont>
    <p:embeddedFont>
      <p:font typeface="Raleway" charset="1" panose="00000000000000000000"/>
      <p:regular r:id="rId35"/>
    </p:embeddedFont>
    <p:embeddedFont>
      <p:font typeface="Raleway Italics" charset="1" panose="000000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4.jpeg" Type="http://schemas.openxmlformats.org/officeDocument/2006/relationships/image"/><Relationship Id="rId7" Target="../media/image5.jpeg" Type="http://schemas.openxmlformats.org/officeDocument/2006/relationships/image"/><Relationship Id="rId8" Target="../media/image25.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6.jpeg" Type="http://schemas.openxmlformats.org/officeDocument/2006/relationships/image"/><Relationship Id="rId7" Target="../media/image27.jpeg" Type="http://schemas.openxmlformats.org/officeDocument/2006/relationships/image"/><Relationship Id="rId8" Target="../media/image28.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0.jpeg" Type="http://schemas.openxmlformats.org/officeDocument/2006/relationships/image"/><Relationship Id="rId7" Target="../media/image31.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2.jpeg" Type="http://schemas.openxmlformats.org/officeDocument/2006/relationships/image"/><Relationship Id="rId7" Target="../media/image33.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4.jpeg" Type="http://schemas.openxmlformats.org/officeDocument/2006/relationships/image"/><Relationship Id="rId7" Target="../media/image35.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6.jpeg" Type="http://schemas.openxmlformats.org/officeDocument/2006/relationships/image"/><Relationship Id="rId7" Target="../media/image37.jpeg" Type="http://schemas.openxmlformats.org/officeDocument/2006/relationships/image"/><Relationship Id="rId8" Target="../media/image38.jpeg" Type="http://schemas.openxmlformats.org/officeDocument/2006/relationships/image"/><Relationship Id="rId9" Target="../media/image39.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41.jpeg" Type="http://schemas.openxmlformats.org/officeDocument/2006/relationships/image"/><Relationship Id="rId7" Target="../media/image4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43.jpeg" Type="http://schemas.openxmlformats.org/officeDocument/2006/relationships/image"/><Relationship Id="rId7" Target="../media/image44.jpeg" Type="http://schemas.openxmlformats.org/officeDocument/2006/relationships/image"/><Relationship Id="rId8" Target="../media/image45.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 Id="rId5" Target="../media/image12.jpe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8.jpeg" Type="http://schemas.openxmlformats.org/officeDocument/2006/relationships/image"/><Relationship Id="rId7" Target="../media/image1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5154235" y="-723790"/>
            <a:ext cx="3513477" cy="1884501"/>
          </a:xfrm>
          <a:custGeom>
            <a:avLst/>
            <a:gdLst/>
            <a:ahLst/>
            <a:cxnLst/>
            <a:rect r="r" b="b" t="t" l="l"/>
            <a:pathLst>
              <a:path h="1884501" w="3513477">
                <a:moveTo>
                  <a:pt x="0" y="0"/>
                </a:moveTo>
                <a:lnTo>
                  <a:pt x="3513477" y="0"/>
                </a:lnTo>
                <a:lnTo>
                  <a:pt x="3513477" y="1884501"/>
                </a:lnTo>
                <a:lnTo>
                  <a:pt x="0" y="18845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72862" y="1859449"/>
            <a:ext cx="3799594" cy="678844"/>
          </a:xfrm>
          <a:custGeom>
            <a:avLst/>
            <a:gdLst/>
            <a:ahLst/>
            <a:cxnLst/>
            <a:rect r="r" b="b" t="t" l="l"/>
            <a:pathLst>
              <a:path h="678844" w="3799594">
                <a:moveTo>
                  <a:pt x="0" y="0"/>
                </a:moveTo>
                <a:lnTo>
                  <a:pt x="3799594" y="0"/>
                </a:lnTo>
                <a:lnTo>
                  <a:pt x="3799594" y="678843"/>
                </a:lnTo>
                <a:lnTo>
                  <a:pt x="0" y="6788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27249" y="8933667"/>
            <a:ext cx="3513477" cy="1884501"/>
          </a:xfrm>
          <a:custGeom>
            <a:avLst/>
            <a:gdLst/>
            <a:ahLst/>
            <a:cxnLst/>
            <a:rect r="r" b="b" t="t" l="l"/>
            <a:pathLst>
              <a:path h="1884501" w="3513477">
                <a:moveTo>
                  <a:pt x="0" y="0"/>
                </a:moveTo>
                <a:lnTo>
                  <a:pt x="3513477" y="0"/>
                </a:lnTo>
                <a:lnTo>
                  <a:pt x="3513477" y="1884502"/>
                </a:lnTo>
                <a:lnTo>
                  <a:pt x="0" y="18845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837906" y="2951081"/>
            <a:ext cx="12612187" cy="4296992"/>
          </a:xfrm>
          <a:prstGeom prst="rect">
            <a:avLst/>
          </a:prstGeom>
        </p:spPr>
        <p:txBody>
          <a:bodyPr anchor="t" rtlCol="false" tIns="0" lIns="0" bIns="0" rIns="0">
            <a:spAutoFit/>
          </a:bodyPr>
          <a:lstStyle/>
          <a:p>
            <a:pPr algn="ctr">
              <a:lnSpc>
                <a:spcPts val="11242"/>
              </a:lnSpc>
            </a:pPr>
            <a:r>
              <a:rPr lang="en-US" sz="10314">
                <a:solidFill>
                  <a:srgbClr val="FFFFFF"/>
                </a:solidFill>
                <a:latin typeface="HK Modular"/>
                <a:ea typeface="HK Modular"/>
                <a:cs typeface="HK Modular"/>
                <a:sym typeface="HK Modular"/>
              </a:rPr>
              <a:t>PENTA PARK</a:t>
            </a:r>
          </a:p>
          <a:p>
            <a:pPr algn="ctr">
              <a:lnSpc>
                <a:spcPts val="11242"/>
              </a:lnSpc>
            </a:pPr>
            <a:r>
              <a:rPr lang="en-US" sz="10314">
                <a:solidFill>
                  <a:srgbClr val="FFFFFF"/>
                </a:solidFill>
                <a:latin typeface="HK Modular"/>
                <a:ea typeface="HK Modular"/>
                <a:cs typeface="HK Modular"/>
                <a:sym typeface="HK Modular"/>
              </a:rPr>
              <a:t>YOUR SMART GARAGE</a:t>
            </a:r>
          </a:p>
        </p:txBody>
      </p:sp>
      <p:sp>
        <p:nvSpPr>
          <p:cNvPr name="TextBox 6" id="6"/>
          <p:cNvSpPr txBox="true"/>
          <p:nvPr/>
        </p:nvSpPr>
        <p:spPr>
          <a:xfrm rot="0">
            <a:off x="7981853" y="9073308"/>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01</a:t>
            </a:r>
          </a:p>
        </p:txBody>
      </p:sp>
      <p:sp>
        <p:nvSpPr>
          <p:cNvPr name="TextBox 7" id="7"/>
          <p:cNvSpPr txBox="true"/>
          <p:nvPr/>
        </p:nvSpPr>
        <p:spPr>
          <a:xfrm rot="0">
            <a:off x="5005019" y="7991014"/>
            <a:ext cx="8277963" cy="348877"/>
          </a:xfrm>
          <a:prstGeom prst="rect">
            <a:avLst/>
          </a:prstGeom>
        </p:spPr>
        <p:txBody>
          <a:bodyPr anchor="t" rtlCol="false" tIns="0" lIns="0" bIns="0" rIns="0">
            <a:spAutoFit/>
          </a:bodyPr>
          <a:lstStyle/>
          <a:p>
            <a:pPr algn="ctr">
              <a:lnSpc>
                <a:spcPts val="2621"/>
              </a:lnSpc>
              <a:spcBef>
                <a:spcPct val="0"/>
              </a:spcBef>
            </a:pPr>
            <a:r>
              <a:rPr lang="en-US" sz="2427">
                <a:solidFill>
                  <a:srgbClr val="FFFFFF"/>
                </a:solidFill>
                <a:latin typeface="Gruppo"/>
                <a:ea typeface="Gruppo"/>
                <a:cs typeface="Gruppo"/>
                <a:sym typeface="Gruppo"/>
              </a:rPr>
              <a:t>No more chaos, only smart parking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84972" y="9217709"/>
            <a:ext cx="2728988" cy="487567"/>
          </a:xfrm>
          <a:custGeom>
            <a:avLst/>
            <a:gdLst/>
            <a:ahLst/>
            <a:cxnLst/>
            <a:rect r="r" b="b" t="t" l="l"/>
            <a:pathLst>
              <a:path h="487567" w="2728988">
                <a:moveTo>
                  <a:pt x="0" y="0"/>
                </a:moveTo>
                <a:lnTo>
                  <a:pt x="2728988" y="0"/>
                </a:lnTo>
                <a:lnTo>
                  <a:pt x="2728988" y="487567"/>
                </a:lnTo>
                <a:lnTo>
                  <a:pt x="0" y="4875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435211" y="2225845"/>
            <a:ext cx="12144872" cy="6559624"/>
          </a:xfrm>
          <a:custGeom>
            <a:avLst/>
            <a:gdLst/>
            <a:ahLst/>
            <a:cxnLst/>
            <a:rect r="r" b="b" t="t" l="l"/>
            <a:pathLst>
              <a:path h="6559624" w="12144872">
                <a:moveTo>
                  <a:pt x="0" y="0"/>
                </a:moveTo>
                <a:lnTo>
                  <a:pt x="12144872" y="0"/>
                </a:lnTo>
                <a:lnTo>
                  <a:pt x="12144872" y="6559624"/>
                </a:lnTo>
                <a:lnTo>
                  <a:pt x="0" y="6559624"/>
                </a:lnTo>
                <a:lnTo>
                  <a:pt x="0" y="0"/>
                </a:lnTo>
                <a:close/>
              </a:path>
            </a:pathLst>
          </a:custGeom>
          <a:blipFill>
            <a:blip r:embed="rId6"/>
            <a:stretch>
              <a:fillRect l="0" t="-4144" r="0" b="0"/>
            </a:stretch>
          </a:blipFill>
        </p:spPr>
      </p:sp>
      <p:sp>
        <p:nvSpPr>
          <p:cNvPr name="TextBox 6" id="6"/>
          <p:cNvSpPr txBox="true"/>
          <p:nvPr/>
        </p:nvSpPr>
        <p:spPr>
          <a:xfrm rot="0">
            <a:off x="7981853" y="9073308"/>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10</a:t>
            </a:r>
          </a:p>
        </p:txBody>
      </p:sp>
      <p:sp>
        <p:nvSpPr>
          <p:cNvPr name="TextBox 7" id="7"/>
          <p:cNvSpPr txBox="true"/>
          <p:nvPr/>
        </p:nvSpPr>
        <p:spPr>
          <a:xfrm rot="0">
            <a:off x="3435211" y="1084265"/>
            <a:ext cx="11417579" cy="863267"/>
          </a:xfrm>
          <a:prstGeom prst="rect">
            <a:avLst/>
          </a:prstGeom>
        </p:spPr>
        <p:txBody>
          <a:bodyPr anchor="t" rtlCol="false" tIns="0" lIns="0" bIns="0" rIns="0">
            <a:spAutoFit/>
          </a:bodyPr>
          <a:lstStyle/>
          <a:p>
            <a:pPr algn="ctr">
              <a:lnSpc>
                <a:spcPts val="6880"/>
              </a:lnSpc>
            </a:pPr>
            <a:r>
              <a:rPr lang="en-US" sz="5460">
                <a:solidFill>
                  <a:srgbClr val="FFFFFF">
                    <a:alpha val="70980"/>
                  </a:srgbClr>
                </a:solidFill>
                <a:latin typeface="HK Modular"/>
                <a:ea typeface="HK Modular"/>
                <a:cs typeface="HK Modular"/>
                <a:sym typeface="HK Modular"/>
              </a:rPr>
              <a:t>SCHEMA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78971" y="2132482"/>
            <a:ext cx="10052250" cy="6707592"/>
          </a:xfrm>
          <a:custGeom>
            <a:avLst/>
            <a:gdLst/>
            <a:ahLst/>
            <a:cxnLst/>
            <a:rect r="r" b="b" t="t" l="l"/>
            <a:pathLst>
              <a:path h="6707592" w="10052250">
                <a:moveTo>
                  <a:pt x="0" y="0"/>
                </a:moveTo>
                <a:lnTo>
                  <a:pt x="10052250" y="0"/>
                </a:lnTo>
                <a:lnTo>
                  <a:pt x="10052250" y="6707592"/>
                </a:lnTo>
                <a:lnTo>
                  <a:pt x="0" y="6707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184879" y="3554237"/>
            <a:ext cx="9236674" cy="3864082"/>
            <a:chOff x="0" y="0"/>
            <a:chExt cx="1011192" cy="423023"/>
          </a:xfrm>
        </p:grpSpPr>
        <p:sp>
          <p:nvSpPr>
            <p:cNvPr name="Freeform 7" id="7"/>
            <p:cNvSpPr/>
            <p:nvPr/>
          </p:nvSpPr>
          <p:spPr>
            <a:xfrm flipH="false" flipV="false" rot="0">
              <a:off x="0" y="0"/>
              <a:ext cx="1011192" cy="423023"/>
            </a:xfrm>
            <a:custGeom>
              <a:avLst/>
              <a:gdLst/>
              <a:ahLst/>
              <a:cxnLst/>
              <a:rect r="r" b="b" t="t" l="l"/>
              <a:pathLst>
                <a:path h="423023" w="1011192">
                  <a:moveTo>
                    <a:pt x="0" y="0"/>
                  </a:moveTo>
                  <a:lnTo>
                    <a:pt x="1011192" y="0"/>
                  </a:lnTo>
                  <a:lnTo>
                    <a:pt x="1011192" y="423023"/>
                  </a:lnTo>
                  <a:lnTo>
                    <a:pt x="0" y="423023"/>
                  </a:lnTo>
                  <a:close/>
                </a:path>
              </a:pathLst>
            </a:custGeom>
            <a:blipFill>
              <a:blip r:embed="rId8"/>
              <a:stretch>
                <a:fillRect l="0" t="-17148" r="0" b="-17148"/>
              </a:stretch>
            </a:blipFill>
          </p:spPr>
        </p:sp>
      </p:grpSp>
      <p:sp>
        <p:nvSpPr>
          <p:cNvPr name="TextBox 8" id="8"/>
          <p:cNvSpPr txBox="true"/>
          <p:nvPr/>
        </p:nvSpPr>
        <p:spPr>
          <a:xfrm rot="0">
            <a:off x="7981853" y="9073308"/>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11</a:t>
            </a:r>
          </a:p>
        </p:txBody>
      </p:sp>
      <p:sp>
        <p:nvSpPr>
          <p:cNvPr name="TextBox 9" id="9"/>
          <p:cNvSpPr txBox="true"/>
          <p:nvPr/>
        </p:nvSpPr>
        <p:spPr>
          <a:xfrm rot="0">
            <a:off x="711385" y="1271680"/>
            <a:ext cx="6802634" cy="860801"/>
          </a:xfrm>
          <a:prstGeom prst="rect">
            <a:avLst/>
          </a:prstGeom>
        </p:spPr>
        <p:txBody>
          <a:bodyPr anchor="t" rtlCol="false" tIns="0" lIns="0" bIns="0" rIns="0">
            <a:spAutoFit/>
          </a:bodyPr>
          <a:lstStyle/>
          <a:p>
            <a:pPr algn="l">
              <a:lnSpc>
                <a:spcPts val="6880"/>
              </a:lnSpc>
            </a:pPr>
            <a:r>
              <a:rPr lang="en-US" sz="5460">
                <a:solidFill>
                  <a:srgbClr val="FFFFFF">
                    <a:alpha val="70980"/>
                  </a:srgbClr>
                </a:solidFill>
                <a:latin typeface="HK Modular"/>
                <a:ea typeface="HK Modular"/>
                <a:cs typeface="HK Modular"/>
                <a:sym typeface="HK Modular"/>
              </a:rPr>
              <a:t>CONNECTIONS</a:t>
            </a:r>
          </a:p>
        </p:txBody>
      </p:sp>
      <p:sp>
        <p:nvSpPr>
          <p:cNvPr name="TextBox 10" id="10"/>
          <p:cNvSpPr txBox="true"/>
          <p:nvPr/>
        </p:nvSpPr>
        <p:spPr>
          <a:xfrm rot="0">
            <a:off x="11899462" y="3516322"/>
            <a:ext cx="5913697" cy="946407"/>
          </a:xfrm>
          <a:prstGeom prst="rect">
            <a:avLst/>
          </a:prstGeom>
        </p:spPr>
        <p:txBody>
          <a:bodyPr anchor="t" rtlCol="false" tIns="0" lIns="0" bIns="0" rIns="0">
            <a:spAutoFit/>
          </a:bodyPr>
          <a:lstStyle/>
          <a:p>
            <a:pPr algn="l">
              <a:lnSpc>
                <a:spcPts val="3618"/>
              </a:lnSpc>
            </a:pPr>
            <a:r>
              <a:rPr lang="en-US" sz="3350">
                <a:solidFill>
                  <a:srgbClr val="99FFFF"/>
                </a:solidFill>
                <a:latin typeface="Raleway Light"/>
                <a:ea typeface="Raleway Light"/>
                <a:cs typeface="Raleway Light"/>
                <a:sym typeface="Raleway Light"/>
              </a:rPr>
              <a:t>Initial hardware setup :</a:t>
            </a:r>
          </a:p>
          <a:p>
            <a:pPr algn="l">
              <a:lnSpc>
                <a:spcPts val="3618"/>
              </a:lnSpc>
              <a:spcBef>
                <a:spcPct val="0"/>
              </a:spcBef>
            </a:pPr>
          </a:p>
        </p:txBody>
      </p:sp>
      <p:sp>
        <p:nvSpPr>
          <p:cNvPr name="TextBox 11" id="11"/>
          <p:cNvSpPr txBox="true"/>
          <p:nvPr/>
        </p:nvSpPr>
        <p:spPr>
          <a:xfrm rot="0">
            <a:off x="11899462" y="4370908"/>
            <a:ext cx="5913697" cy="2881889"/>
          </a:xfrm>
          <a:prstGeom prst="rect">
            <a:avLst/>
          </a:prstGeom>
        </p:spPr>
        <p:txBody>
          <a:bodyPr anchor="t" rtlCol="false" tIns="0" lIns="0" bIns="0" rIns="0">
            <a:spAutoFit/>
          </a:bodyPr>
          <a:lstStyle/>
          <a:p>
            <a:pPr algn="ctr">
              <a:lnSpc>
                <a:spcPts val="3753"/>
              </a:lnSpc>
              <a:spcBef>
                <a:spcPct val="0"/>
              </a:spcBef>
            </a:pPr>
            <a:r>
              <a:rPr lang="en-US" sz="3475">
                <a:solidFill>
                  <a:srgbClr val="FFFFFF"/>
                </a:solidFill>
                <a:latin typeface="Gruppo"/>
                <a:ea typeface="Gruppo"/>
                <a:cs typeface="Gruppo"/>
                <a:sym typeface="Gruppo"/>
              </a:rPr>
              <a:t>ESP32 connected with input devices (sensors, keypad) and output devices (LCD, servo motors, buzzer) – complete wiring before integration.”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a:grpSpLocks noChangeAspect="true"/>
          </p:cNvGrpSpPr>
          <p:nvPr/>
        </p:nvGrpSpPr>
        <p:grpSpPr>
          <a:xfrm rot="0">
            <a:off x="546254" y="1028700"/>
            <a:ext cx="3594628" cy="3594628"/>
            <a:chOff x="0" y="0"/>
            <a:chExt cx="14840029" cy="14840029"/>
          </a:xfrm>
        </p:grpSpPr>
        <p:sp>
          <p:nvSpPr>
            <p:cNvPr name="Freeform 6" id="6"/>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F2F2F2"/>
            </a:solidFill>
          </p:spPr>
        </p:sp>
        <p:sp>
          <p:nvSpPr>
            <p:cNvPr name="Freeform 7" id="7"/>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00FFFF"/>
            </a:solidFill>
          </p:spPr>
        </p:sp>
        <p:sp>
          <p:nvSpPr>
            <p:cNvPr name="Freeform 8" id="8"/>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5616" t="0" r="-5616" b="0"/>
              </a:stretch>
            </a:blipFill>
          </p:spPr>
        </p:sp>
      </p:grpSp>
      <p:grpSp>
        <p:nvGrpSpPr>
          <p:cNvPr name="Group 9" id="9"/>
          <p:cNvGrpSpPr>
            <a:grpSpLocks noChangeAspect="true"/>
          </p:cNvGrpSpPr>
          <p:nvPr/>
        </p:nvGrpSpPr>
        <p:grpSpPr>
          <a:xfrm rot="0">
            <a:off x="546254" y="5023378"/>
            <a:ext cx="3587570" cy="3587570"/>
            <a:chOff x="0" y="0"/>
            <a:chExt cx="14840029" cy="14840029"/>
          </a:xfrm>
        </p:grpSpPr>
        <p:sp>
          <p:nvSpPr>
            <p:cNvPr name="Freeform 10" id="10"/>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F2F2F2"/>
            </a:solidFill>
          </p:spPr>
        </p:sp>
        <p:sp>
          <p:nvSpPr>
            <p:cNvPr name="Freeform 11" id="11"/>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00FFFF"/>
            </a:solidFill>
          </p:spPr>
        </p:sp>
        <p:sp>
          <p:nvSpPr>
            <p:cNvPr name="Freeform 12" id="12"/>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7"/>
              <a:stretch>
                <a:fillRect l="-511" t="0" r="-511" b="0"/>
              </a:stretch>
            </a:blipFill>
          </p:spPr>
        </p:sp>
      </p:grpSp>
      <p:sp>
        <p:nvSpPr>
          <p:cNvPr name="Freeform 13" id="13"/>
          <p:cNvSpPr/>
          <p:nvPr/>
        </p:nvSpPr>
        <p:spPr>
          <a:xfrm flipH="false" flipV="false" rot="0">
            <a:off x="5000688" y="822214"/>
            <a:ext cx="4672173" cy="8192303"/>
          </a:xfrm>
          <a:custGeom>
            <a:avLst/>
            <a:gdLst/>
            <a:ahLst/>
            <a:cxnLst/>
            <a:rect r="r" b="b" t="t" l="l"/>
            <a:pathLst>
              <a:path h="8192303" w="4672173">
                <a:moveTo>
                  <a:pt x="0" y="0"/>
                </a:moveTo>
                <a:lnTo>
                  <a:pt x="4672173" y="0"/>
                </a:lnTo>
                <a:lnTo>
                  <a:pt x="4672173" y="8192303"/>
                </a:lnTo>
                <a:lnTo>
                  <a:pt x="0" y="8192303"/>
                </a:lnTo>
                <a:lnTo>
                  <a:pt x="0" y="0"/>
                </a:lnTo>
                <a:close/>
              </a:path>
            </a:pathLst>
          </a:custGeom>
          <a:blipFill>
            <a:blip r:embed="rId8"/>
            <a:stretch>
              <a:fillRect l="0" t="0" r="0" b="0"/>
            </a:stretch>
          </a:blipFill>
        </p:spPr>
      </p:sp>
      <p:sp>
        <p:nvSpPr>
          <p:cNvPr name="TextBox 14" id="14"/>
          <p:cNvSpPr txBox="true"/>
          <p:nvPr/>
        </p:nvSpPr>
        <p:spPr>
          <a:xfrm rot="0">
            <a:off x="7981853" y="9073308"/>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12</a:t>
            </a:r>
          </a:p>
        </p:txBody>
      </p:sp>
      <p:sp>
        <p:nvSpPr>
          <p:cNvPr name="TextBox 15" id="15"/>
          <p:cNvSpPr txBox="true"/>
          <p:nvPr/>
        </p:nvSpPr>
        <p:spPr>
          <a:xfrm rot="0">
            <a:off x="10306147" y="3471312"/>
            <a:ext cx="7327159" cy="3268176"/>
          </a:xfrm>
          <a:prstGeom prst="rect">
            <a:avLst/>
          </a:prstGeom>
        </p:spPr>
        <p:txBody>
          <a:bodyPr anchor="t" rtlCol="false" tIns="0" lIns="0" bIns="0" rIns="0">
            <a:spAutoFit/>
          </a:bodyPr>
          <a:lstStyle/>
          <a:p>
            <a:pPr algn="ctr">
              <a:lnSpc>
                <a:spcPts val="5189"/>
              </a:lnSpc>
            </a:pPr>
            <a:r>
              <a:rPr lang="en-US" sz="3706">
                <a:solidFill>
                  <a:srgbClr val="99FFFF"/>
                </a:solidFill>
                <a:latin typeface="Droid Arabic Kufi"/>
                <a:ea typeface="Droid Arabic Kufi"/>
                <a:cs typeface="Droid Arabic Kufi"/>
                <a:sym typeface="Droid Arabic Kufi"/>
              </a:rPr>
              <a:t>The makket integrates all components with the ESP32: sensors at entrance/exit, servo motors for gates, LCD, and keypad for manual control.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44591" y="1534948"/>
            <a:ext cx="5722061" cy="3218659"/>
          </a:xfrm>
          <a:custGeom>
            <a:avLst/>
            <a:gdLst/>
            <a:ahLst/>
            <a:cxnLst/>
            <a:rect r="r" b="b" t="t" l="l"/>
            <a:pathLst>
              <a:path h="3218659" w="5722061">
                <a:moveTo>
                  <a:pt x="0" y="0"/>
                </a:moveTo>
                <a:lnTo>
                  <a:pt x="5722061" y="0"/>
                </a:lnTo>
                <a:lnTo>
                  <a:pt x="5722061" y="3218660"/>
                </a:lnTo>
                <a:lnTo>
                  <a:pt x="0" y="3218660"/>
                </a:lnTo>
                <a:lnTo>
                  <a:pt x="0" y="0"/>
                </a:lnTo>
                <a:close/>
              </a:path>
            </a:pathLst>
          </a:custGeom>
          <a:blipFill>
            <a:blip r:embed="rId6"/>
            <a:stretch>
              <a:fillRect l="0" t="0" r="0" b="0"/>
            </a:stretch>
          </a:blipFill>
        </p:spPr>
      </p:sp>
      <p:sp>
        <p:nvSpPr>
          <p:cNvPr name="Freeform 6" id="6"/>
          <p:cNvSpPr/>
          <p:nvPr/>
        </p:nvSpPr>
        <p:spPr>
          <a:xfrm flipH="false" flipV="false" rot="0">
            <a:off x="644591" y="5143500"/>
            <a:ext cx="5722061" cy="3218659"/>
          </a:xfrm>
          <a:custGeom>
            <a:avLst/>
            <a:gdLst/>
            <a:ahLst/>
            <a:cxnLst/>
            <a:rect r="r" b="b" t="t" l="l"/>
            <a:pathLst>
              <a:path h="3218659" w="5722061">
                <a:moveTo>
                  <a:pt x="0" y="0"/>
                </a:moveTo>
                <a:lnTo>
                  <a:pt x="5722061" y="0"/>
                </a:lnTo>
                <a:lnTo>
                  <a:pt x="5722061" y="3218659"/>
                </a:lnTo>
                <a:lnTo>
                  <a:pt x="0" y="3218659"/>
                </a:lnTo>
                <a:lnTo>
                  <a:pt x="0" y="0"/>
                </a:lnTo>
                <a:close/>
              </a:path>
            </a:pathLst>
          </a:custGeom>
          <a:blipFill>
            <a:blip r:embed="rId7"/>
            <a:stretch>
              <a:fillRect l="0" t="0" r="0" b="0"/>
            </a:stretch>
          </a:blipFill>
        </p:spPr>
      </p:sp>
      <p:sp>
        <p:nvSpPr>
          <p:cNvPr name="Freeform 7" id="7"/>
          <p:cNvSpPr/>
          <p:nvPr/>
        </p:nvSpPr>
        <p:spPr>
          <a:xfrm flipH="false" flipV="false" rot="0">
            <a:off x="6573419" y="2287715"/>
            <a:ext cx="4283678" cy="5711570"/>
          </a:xfrm>
          <a:custGeom>
            <a:avLst/>
            <a:gdLst/>
            <a:ahLst/>
            <a:cxnLst/>
            <a:rect r="r" b="b" t="t" l="l"/>
            <a:pathLst>
              <a:path h="5711570" w="4283678">
                <a:moveTo>
                  <a:pt x="0" y="0"/>
                </a:moveTo>
                <a:lnTo>
                  <a:pt x="4283678" y="0"/>
                </a:lnTo>
                <a:lnTo>
                  <a:pt x="4283678" y="5711570"/>
                </a:lnTo>
                <a:lnTo>
                  <a:pt x="0" y="5711570"/>
                </a:lnTo>
                <a:lnTo>
                  <a:pt x="0" y="0"/>
                </a:lnTo>
                <a:close/>
              </a:path>
            </a:pathLst>
          </a:custGeom>
          <a:blipFill>
            <a:blip r:embed="rId8"/>
            <a:stretch>
              <a:fillRect l="0" t="0" r="0" b="0"/>
            </a:stretch>
          </a:blipFill>
        </p:spPr>
      </p:sp>
      <p:sp>
        <p:nvSpPr>
          <p:cNvPr name="TextBox 8" id="8"/>
          <p:cNvSpPr txBox="true"/>
          <p:nvPr/>
        </p:nvSpPr>
        <p:spPr>
          <a:xfrm rot="0">
            <a:off x="7981853" y="9073308"/>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13</a:t>
            </a:r>
          </a:p>
        </p:txBody>
      </p:sp>
      <p:sp>
        <p:nvSpPr>
          <p:cNvPr name="TextBox 9" id="9"/>
          <p:cNvSpPr txBox="true"/>
          <p:nvPr/>
        </p:nvSpPr>
        <p:spPr>
          <a:xfrm rot="0">
            <a:off x="10857097" y="2758309"/>
            <a:ext cx="7249416" cy="5687423"/>
          </a:xfrm>
          <a:prstGeom prst="rect">
            <a:avLst/>
          </a:prstGeom>
        </p:spPr>
        <p:txBody>
          <a:bodyPr anchor="t" rtlCol="false" tIns="0" lIns="0" bIns="0" rIns="0">
            <a:spAutoFit/>
          </a:bodyPr>
          <a:lstStyle/>
          <a:p>
            <a:pPr algn="ctr">
              <a:lnSpc>
                <a:spcPts val="4120"/>
              </a:lnSpc>
            </a:pPr>
            <a:r>
              <a:rPr lang="en-US" sz="3815">
                <a:solidFill>
                  <a:srgbClr val="FFFFFF"/>
                </a:solidFill>
                <a:latin typeface="Raleway Light"/>
                <a:ea typeface="Raleway Light"/>
                <a:cs typeface="Raleway Light"/>
                <a:sym typeface="Raleway Light"/>
              </a:rPr>
              <a:t>Internal view of the garage model showing  :</a:t>
            </a:r>
          </a:p>
          <a:p>
            <a:pPr algn="ctr">
              <a:lnSpc>
                <a:spcPts val="4120"/>
              </a:lnSpc>
            </a:pPr>
            <a:r>
              <a:rPr lang="en-US" sz="3815">
                <a:solidFill>
                  <a:srgbClr val="FFFFFF"/>
                </a:solidFill>
                <a:latin typeface="Raleway Light"/>
                <a:ea typeface="Raleway Light"/>
                <a:cs typeface="Raleway Light"/>
                <a:sym typeface="Raleway Light"/>
              </a:rPr>
              <a:t>hardware components are placed in their functional positions: sensors at the gates, servo motors controlling entry/exit, LCD displaying “</a:t>
            </a:r>
            <a:r>
              <a:rPr lang="en-US" sz="3815">
                <a:solidFill>
                  <a:srgbClr val="99FFFF"/>
                </a:solidFill>
                <a:latin typeface="Raleway Light"/>
                <a:ea typeface="Raleway Light"/>
                <a:cs typeface="Raleway Light"/>
                <a:sym typeface="Raleway Light"/>
              </a:rPr>
              <a:t>WELCOME TO PENTA PARK</a:t>
            </a:r>
            <a:r>
              <a:rPr lang="en-US" sz="3815">
                <a:solidFill>
                  <a:srgbClr val="FFFFFF"/>
                </a:solidFill>
                <a:latin typeface="Raleway Light"/>
                <a:ea typeface="Raleway Light"/>
                <a:cs typeface="Raleway Light"/>
                <a:sym typeface="Raleway Light"/>
              </a:rPr>
              <a:t>”, and keypad for manual operations.”</a:t>
            </a:r>
          </a:p>
          <a:p>
            <a:pPr algn="ctr">
              <a:lnSpc>
                <a:spcPts val="412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65285" y="2799420"/>
            <a:ext cx="9289965" cy="4354671"/>
          </a:xfrm>
          <a:custGeom>
            <a:avLst/>
            <a:gdLst/>
            <a:ahLst/>
            <a:cxnLst/>
            <a:rect r="r" b="b" t="t" l="l"/>
            <a:pathLst>
              <a:path h="4354671" w="9289965">
                <a:moveTo>
                  <a:pt x="0" y="0"/>
                </a:moveTo>
                <a:lnTo>
                  <a:pt x="9289966" y="0"/>
                </a:lnTo>
                <a:lnTo>
                  <a:pt x="9289966" y="4354671"/>
                </a:lnTo>
                <a:lnTo>
                  <a:pt x="0" y="4354671"/>
                </a:lnTo>
                <a:lnTo>
                  <a:pt x="0" y="0"/>
                </a:lnTo>
                <a:close/>
              </a:path>
            </a:pathLst>
          </a:custGeom>
          <a:blipFill>
            <a:blip r:embed="rId6"/>
            <a:stretch>
              <a:fillRect l="0" t="0" r="0" b="0"/>
            </a:stretch>
          </a:blipFill>
        </p:spPr>
      </p:sp>
      <p:sp>
        <p:nvSpPr>
          <p:cNvPr name="TextBox 6" id="6"/>
          <p:cNvSpPr txBox="true"/>
          <p:nvPr/>
        </p:nvSpPr>
        <p:spPr>
          <a:xfrm rot="0">
            <a:off x="7981853" y="9073308"/>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14</a:t>
            </a:r>
          </a:p>
        </p:txBody>
      </p:sp>
      <p:sp>
        <p:nvSpPr>
          <p:cNvPr name="TextBox 7" id="7"/>
          <p:cNvSpPr txBox="true"/>
          <p:nvPr/>
        </p:nvSpPr>
        <p:spPr>
          <a:xfrm rot="0">
            <a:off x="1265285" y="1195395"/>
            <a:ext cx="6392615" cy="641007"/>
          </a:xfrm>
          <a:prstGeom prst="rect">
            <a:avLst/>
          </a:prstGeom>
        </p:spPr>
        <p:txBody>
          <a:bodyPr anchor="t" rtlCol="false" tIns="0" lIns="0" bIns="0" rIns="0">
            <a:spAutoFit/>
          </a:bodyPr>
          <a:lstStyle/>
          <a:p>
            <a:pPr algn="l">
              <a:lnSpc>
                <a:spcPts val="5037"/>
              </a:lnSpc>
            </a:pPr>
            <a:r>
              <a:rPr lang="en-US" sz="3997">
                <a:solidFill>
                  <a:srgbClr val="FFFFFF">
                    <a:alpha val="74902"/>
                  </a:srgbClr>
                </a:solidFill>
                <a:latin typeface="HK Modular"/>
                <a:ea typeface="HK Modular"/>
                <a:cs typeface="HK Modular"/>
                <a:sym typeface="HK Modular"/>
              </a:rPr>
              <a:t>ABOUT SUPABASE</a:t>
            </a:r>
          </a:p>
        </p:txBody>
      </p:sp>
      <p:sp>
        <p:nvSpPr>
          <p:cNvPr name="TextBox 8" id="8"/>
          <p:cNvSpPr txBox="true"/>
          <p:nvPr/>
        </p:nvSpPr>
        <p:spPr>
          <a:xfrm rot="0">
            <a:off x="10555251" y="3776127"/>
            <a:ext cx="6704049" cy="4955327"/>
          </a:xfrm>
          <a:prstGeom prst="rect">
            <a:avLst/>
          </a:prstGeom>
        </p:spPr>
        <p:txBody>
          <a:bodyPr anchor="t" rtlCol="false" tIns="0" lIns="0" bIns="0" rIns="0">
            <a:spAutoFit/>
          </a:bodyPr>
          <a:lstStyle/>
          <a:p>
            <a:pPr algn="l" marL="707651" indent="-353826" lvl="1">
              <a:lnSpc>
                <a:spcPts val="3539"/>
              </a:lnSpc>
              <a:buFont typeface="Arial"/>
              <a:buChar char="•"/>
            </a:pPr>
            <a:r>
              <a:rPr lang="en-US" sz="3277">
                <a:solidFill>
                  <a:srgbClr val="FFFFFF"/>
                </a:solidFill>
                <a:latin typeface="Raleway Light"/>
                <a:ea typeface="Raleway Light"/>
                <a:cs typeface="Raleway Light"/>
                <a:sym typeface="Raleway Light"/>
              </a:rPr>
              <a:t>In our project, Supabase is used as the main database. We designed tables to store sensor readings and system states.</a:t>
            </a:r>
          </a:p>
          <a:p>
            <a:pPr algn="l">
              <a:lnSpc>
                <a:spcPts val="3539"/>
              </a:lnSpc>
            </a:pPr>
          </a:p>
          <a:p>
            <a:pPr algn="l" marL="707651" indent="-353826" lvl="1">
              <a:lnSpc>
                <a:spcPts val="3539"/>
              </a:lnSpc>
              <a:buFont typeface="Arial"/>
              <a:buChar char="•"/>
            </a:pPr>
            <a:r>
              <a:rPr lang="en-US" sz="3277">
                <a:solidFill>
                  <a:srgbClr val="FFFFFF"/>
                </a:solidFill>
                <a:latin typeface="Raleway Light"/>
                <a:ea typeface="Raleway Light"/>
                <a:cs typeface="Raleway Light"/>
                <a:sym typeface="Raleway Light"/>
              </a:rPr>
              <a:t>To ensure data integrity and consistency, we applied </a:t>
            </a:r>
            <a:r>
              <a:rPr lang="en-US" sz="3277">
                <a:solidFill>
                  <a:srgbClr val="99FFFF"/>
                </a:solidFill>
                <a:latin typeface="Raleway Light"/>
                <a:ea typeface="Raleway Light"/>
                <a:cs typeface="Raleway Light"/>
                <a:sym typeface="Raleway Light"/>
              </a:rPr>
              <a:t>ENUMs </a:t>
            </a:r>
            <a:r>
              <a:rPr lang="en-US" sz="3277">
                <a:solidFill>
                  <a:srgbClr val="FFFFFF"/>
                </a:solidFill>
                <a:latin typeface="Raleway Light"/>
                <a:ea typeface="Raleway Light"/>
                <a:cs typeface="Raleway Light"/>
                <a:sym typeface="Raleway Light"/>
              </a:rPr>
              <a:t>for fixed values, Primary Keys for unique identification, and Indexes to optimize query speed.”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153012" y="893454"/>
            <a:ext cx="12530617" cy="2594229"/>
          </a:xfrm>
          <a:custGeom>
            <a:avLst/>
            <a:gdLst/>
            <a:ahLst/>
            <a:cxnLst/>
            <a:rect r="r" b="b" t="t" l="l"/>
            <a:pathLst>
              <a:path h="2594229" w="12530617">
                <a:moveTo>
                  <a:pt x="0" y="0"/>
                </a:moveTo>
                <a:lnTo>
                  <a:pt x="12530617" y="0"/>
                </a:lnTo>
                <a:lnTo>
                  <a:pt x="12530617" y="2594229"/>
                </a:lnTo>
                <a:lnTo>
                  <a:pt x="0" y="2594229"/>
                </a:lnTo>
                <a:lnTo>
                  <a:pt x="0" y="0"/>
                </a:lnTo>
                <a:close/>
              </a:path>
            </a:pathLst>
          </a:custGeom>
          <a:blipFill>
            <a:blip r:embed="rId6"/>
            <a:stretch>
              <a:fillRect l="0" t="0" r="0" b="0"/>
            </a:stretch>
          </a:blipFill>
        </p:spPr>
      </p:sp>
      <p:sp>
        <p:nvSpPr>
          <p:cNvPr name="Freeform 6" id="6"/>
          <p:cNvSpPr/>
          <p:nvPr/>
        </p:nvSpPr>
        <p:spPr>
          <a:xfrm flipH="false" flipV="false" rot="0">
            <a:off x="2088994" y="3783876"/>
            <a:ext cx="12594635" cy="3483204"/>
          </a:xfrm>
          <a:custGeom>
            <a:avLst/>
            <a:gdLst/>
            <a:ahLst/>
            <a:cxnLst/>
            <a:rect r="r" b="b" t="t" l="l"/>
            <a:pathLst>
              <a:path h="3483204" w="12594635">
                <a:moveTo>
                  <a:pt x="0" y="0"/>
                </a:moveTo>
                <a:lnTo>
                  <a:pt x="12594635" y="0"/>
                </a:lnTo>
                <a:lnTo>
                  <a:pt x="12594635" y="3483203"/>
                </a:lnTo>
                <a:lnTo>
                  <a:pt x="0" y="3483203"/>
                </a:lnTo>
                <a:lnTo>
                  <a:pt x="0" y="0"/>
                </a:lnTo>
                <a:close/>
              </a:path>
            </a:pathLst>
          </a:custGeom>
          <a:blipFill>
            <a:blip r:embed="rId7"/>
            <a:stretch>
              <a:fillRect l="0" t="0" r="0" b="0"/>
            </a:stretch>
          </a:blipFill>
        </p:spPr>
      </p:sp>
      <p:sp>
        <p:nvSpPr>
          <p:cNvPr name="TextBox 7" id="7"/>
          <p:cNvSpPr txBox="true"/>
          <p:nvPr/>
        </p:nvSpPr>
        <p:spPr>
          <a:xfrm rot="0">
            <a:off x="7981853" y="9073308"/>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15</a:t>
            </a:r>
          </a:p>
        </p:txBody>
      </p:sp>
      <p:sp>
        <p:nvSpPr>
          <p:cNvPr name="TextBox 8" id="8"/>
          <p:cNvSpPr txBox="true"/>
          <p:nvPr/>
        </p:nvSpPr>
        <p:spPr>
          <a:xfrm rot="0">
            <a:off x="2109883" y="7694280"/>
            <a:ext cx="13890004" cy="1128182"/>
          </a:xfrm>
          <a:prstGeom prst="rect">
            <a:avLst/>
          </a:prstGeom>
        </p:spPr>
        <p:txBody>
          <a:bodyPr anchor="t" rtlCol="false" tIns="0" lIns="0" bIns="0" rIns="0">
            <a:spAutoFit/>
          </a:bodyPr>
          <a:lstStyle/>
          <a:p>
            <a:pPr algn="ctr">
              <a:lnSpc>
                <a:spcPts val="2999"/>
              </a:lnSpc>
              <a:spcBef>
                <a:spcPct val="0"/>
              </a:spcBef>
            </a:pPr>
            <a:r>
              <a:rPr lang="en-US" sz="2777">
                <a:solidFill>
                  <a:srgbClr val="FFFFFF"/>
                </a:solidFill>
                <a:latin typeface="Raleway Light"/>
                <a:ea typeface="Raleway Light"/>
                <a:cs typeface="Raleway Light"/>
                <a:sym typeface="Raleway Light"/>
              </a:rPr>
              <a:t>Authentication is managed directly by Supabase. Each user’s basic login info is stored securely, and through foreign keys we connect it to another table that contains extra details like full name. This ensures security, clean structure, and easy access.”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15818" y="1703107"/>
            <a:ext cx="4557747" cy="5592869"/>
          </a:xfrm>
          <a:custGeom>
            <a:avLst/>
            <a:gdLst/>
            <a:ahLst/>
            <a:cxnLst/>
            <a:rect r="r" b="b" t="t" l="l"/>
            <a:pathLst>
              <a:path h="5592869" w="4557747">
                <a:moveTo>
                  <a:pt x="0" y="0"/>
                </a:moveTo>
                <a:lnTo>
                  <a:pt x="4557747" y="0"/>
                </a:lnTo>
                <a:lnTo>
                  <a:pt x="4557747" y="5592869"/>
                </a:lnTo>
                <a:lnTo>
                  <a:pt x="0" y="5592869"/>
                </a:lnTo>
                <a:lnTo>
                  <a:pt x="0" y="0"/>
                </a:lnTo>
                <a:close/>
              </a:path>
            </a:pathLst>
          </a:custGeom>
          <a:blipFill>
            <a:blip r:embed="rId6"/>
            <a:stretch>
              <a:fillRect l="0" t="0" r="0" b="0"/>
            </a:stretch>
          </a:blipFill>
        </p:spPr>
      </p:sp>
      <p:sp>
        <p:nvSpPr>
          <p:cNvPr name="Freeform 6" id="6"/>
          <p:cNvSpPr/>
          <p:nvPr/>
        </p:nvSpPr>
        <p:spPr>
          <a:xfrm flipH="false" flipV="false" rot="0">
            <a:off x="5922346" y="1815691"/>
            <a:ext cx="10693239" cy="5480285"/>
          </a:xfrm>
          <a:custGeom>
            <a:avLst/>
            <a:gdLst/>
            <a:ahLst/>
            <a:cxnLst/>
            <a:rect r="r" b="b" t="t" l="l"/>
            <a:pathLst>
              <a:path h="5480285" w="10693239">
                <a:moveTo>
                  <a:pt x="0" y="0"/>
                </a:moveTo>
                <a:lnTo>
                  <a:pt x="10693239" y="0"/>
                </a:lnTo>
                <a:lnTo>
                  <a:pt x="10693239" y="5480285"/>
                </a:lnTo>
                <a:lnTo>
                  <a:pt x="0" y="5480285"/>
                </a:lnTo>
                <a:lnTo>
                  <a:pt x="0" y="0"/>
                </a:lnTo>
                <a:close/>
              </a:path>
            </a:pathLst>
          </a:custGeom>
          <a:blipFill>
            <a:blip r:embed="rId7"/>
            <a:stretch>
              <a:fillRect l="0" t="0" r="0" b="0"/>
            </a:stretch>
          </a:blipFill>
        </p:spPr>
      </p:sp>
      <p:sp>
        <p:nvSpPr>
          <p:cNvPr name="TextBox 7" id="7"/>
          <p:cNvSpPr txBox="true"/>
          <p:nvPr/>
        </p:nvSpPr>
        <p:spPr>
          <a:xfrm rot="0">
            <a:off x="7981853" y="9073308"/>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16</a:t>
            </a:r>
          </a:p>
        </p:txBody>
      </p:sp>
      <p:sp>
        <p:nvSpPr>
          <p:cNvPr name="TextBox 8" id="8"/>
          <p:cNvSpPr txBox="true"/>
          <p:nvPr/>
        </p:nvSpPr>
        <p:spPr>
          <a:xfrm rot="0">
            <a:off x="2109883" y="7608585"/>
            <a:ext cx="13890004" cy="1128182"/>
          </a:xfrm>
          <a:prstGeom prst="rect">
            <a:avLst/>
          </a:prstGeom>
        </p:spPr>
        <p:txBody>
          <a:bodyPr anchor="t" rtlCol="false" tIns="0" lIns="0" bIns="0" rIns="0">
            <a:spAutoFit/>
          </a:bodyPr>
          <a:lstStyle/>
          <a:p>
            <a:pPr algn="ctr">
              <a:lnSpc>
                <a:spcPts val="2999"/>
              </a:lnSpc>
              <a:spcBef>
                <a:spcPct val="0"/>
              </a:spcBef>
            </a:pPr>
            <a:r>
              <a:rPr lang="en-US" sz="2777">
                <a:solidFill>
                  <a:srgbClr val="FFFFFF"/>
                </a:solidFill>
                <a:latin typeface="Raleway Light"/>
                <a:ea typeface="Raleway Light"/>
                <a:cs typeface="Raleway Light"/>
                <a:sym typeface="Raleway Light"/>
              </a:rPr>
              <a:t>This view from Supabase shows how sensor readings (temperature, gas, parking status, etc.) are stored directly in the database tables for further monitoring and analysis.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308990" y="2539231"/>
            <a:ext cx="2672863" cy="5981233"/>
          </a:xfrm>
          <a:custGeom>
            <a:avLst/>
            <a:gdLst/>
            <a:ahLst/>
            <a:cxnLst/>
            <a:rect r="r" b="b" t="t" l="l"/>
            <a:pathLst>
              <a:path h="5981233" w="2672863">
                <a:moveTo>
                  <a:pt x="0" y="0"/>
                </a:moveTo>
                <a:lnTo>
                  <a:pt x="2672863" y="0"/>
                </a:lnTo>
                <a:lnTo>
                  <a:pt x="2672863" y="5981233"/>
                </a:lnTo>
                <a:lnTo>
                  <a:pt x="0" y="5981233"/>
                </a:lnTo>
                <a:lnTo>
                  <a:pt x="0" y="0"/>
                </a:lnTo>
                <a:close/>
              </a:path>
            </a:pathLst>
          </a:custGeom>
          <a:blipFill>
            <a:blip r:embed="rId6"/>
            <a:stretch>
              <a:fillRect l="0" t="0" r="0" b="0"/>
            </a:stretch>
          </a:blipFill>
        </p:spPr>
      </p:sp>
      <p:sp>
        <p:nvSpPr>
          <p:cNvPr name="Freeform 6" id="6"/>
          <p:cNvSpPr/>
          <p:nvPr/>
        </p:nvSpPr>
        <p:spPr>
          <a:xfrm flipH="false" flipV="false" rot="0">
            <a:off x="9028828" y="2539231"/>
            <a:ext cx="2554639" cy="5716674"/>
          </a:xfrm>
          <a:custGeom>
            <a:avLst/>
            <a:gdLst/>
            <a:ahLst/>
            <a:cxnLst/>
            <a:rect r="r" b="b" t="t" l="l"/>
            <a:pathLst>
              <a:path h="5716674" w="2554639">
                <a:moveTo>
                  <a:pt x="0" y="0"/>
                </a:moveTo>
                <a:lnTo>
                  <a:pt x="2554638" y="0"/>
                </a:lnTo>
                <a:lnTo>
                  <a:pt x="2554638" y="5716674"/>
                </a:lnTo>
                <a:lnTo>
                  <a:pt x="0" y="5716674"/>
                </a:lnTo>
                <a:lnTo>
                  <a:pt x="0" y="0"/>
                </a:lnTo>
                <a:close/>
              </a:path>
            </a:pathLst>
          </a:custGeom>
          <a:blipFill>
            <a:blip r:embed="rId7"/>
            <a:stretch>
              <a:fillRect l="0" t="0" r="0" b="0"/>
            </a:stretch>
          </a:blipFill>
        </p:spPr>
      </p:sp>
      <p:sp>
        <p:nvSpPr>
          <p:cNvPr name="TextBox 7" id="7"/>
          <p:cNvSpPr txBox="true"/>
          <p:nvPr/>
        </p:nvSpPr>
        <p:spPr>
          <a:xfrm rot="0">
            <a:off x="7981853" y="9073308"/>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17</a:t>
            </a:r>
          </a:p>
        </p:txBody>
      </p:sp>
      <p:sp>
        <p:nvSpPr>
          <p:cNvPr name="TextBox 8" id="8"/>
          <p:cNvSpPr txBox="true"/>
          <p:nvPr/>
        </p:nvSpPr>
        <p:spPr>
          <a:xfrm rot="0">
            <a:off x="1179219" y="1272313"/>
            <a:ext cx="6802634" cy="1032430"/>
          </a:xfrm>
          <a:prstGeom prst="rect">
            <a:avLst/>
          </a:prstGeom>
        </p:spPr>
        <p:txBody>
          <a:bodyPr anchor="t" rtlCol="false" tIns="0" lIns="0" bIns="0" rIns="0">
            <a:spAutoFit/>
          </a:bodyPr>
          <a:lstStyle/>
          <a:p>
            <a:pPr algn="l">
              <a:lnSpc>
                <a:spcPts val="4108"/>
              </a:lnSpc>
            </a:pPr>
            <a:r>
              <a:rPr lang="en-US" sz="3260">
                <a:solidFill>
                  <a:srgbClr val="FFFFFF">
                    <a:alpha val="71765"/>
                  </a:srgbClr>
                </a:solidFill>
                <a:latin typeface="HK Modular"/>
                <a:ea typeface="HK Modular"/>
                <a:cs typeface="HK Modular"/>
                <a:sym typeface="HK Modular"/>
              </a:rPr>
              <a:t>INTEGRATION WITH FLUTTER APP</a:t>
            </a:r>
          </a:p>
        </p:txBody>
      </p:sp>
      <p:sp>
        <p:nvSpPr>
          <p:cNvPr name="TextBox 9" id="9"/>
          <p:cNvSpPr txBox="true"/>
          <p:nvPr/>
        </p:nvSpPr>
        <p:spPr>
          <a:xfrm rot="0">
            <a:off x="11591968" y="5416618"/>
            <a:ext cx="5667332" cy="3920663"/>
          </a:xfrm>
          <a:prstGeom prst="rect">
            <a:avLst/>
          </a:prstGeom>
        </p:spPr>
        <p:txBody>
          <a:bodyPr anchor="t" rtlCol="false" tIns="0" lIns="0" bIns="0" rIns="0">
            <a:spAutoFit/>
          </a:bodyPr>
          <a:lstStyle/>
          <a:p>
            <a:pPr algn="l" marL="701271" indent="-350636" lvl="1">
              <a:lnSpc>
                <a:spcPts val="3507"/>
              </a:lnSpc>
              <a:buFont typeface="Arial"/>
              <a:buChar char="•"/>
            </a:pPr>
            <a:r>
              <a:rPr lang="en-US" sz="3248">
                <a:solidFill>
                  <a:srgbClr val="FFFFFF"/>
                </a:solidFill>
                <a:latin typeface="Raleway Light"/>
                <a:ea typeface="Raleway Light"/>
                <a:cs typeface="Raleway Light"/>
                <a:sym typeface="Raleway Light"/>
              </a:rPr>
              <a:t>The Flutter application is the user interface of our Smart Garage system.</a:t>
            </a:r>
          </a:p>
          <a:p>
            <a:pPr algn="l" marL="814920" indent="-407460" lvl="1">
              <a:lnSpc>
                <a:spcPts val="4076"/>
              </a:lnSpc>
              <a:buFont typeface="Arial"/>
              <a:buChar char="•"/>
            </a:pPr>
            <a:r>
              <a:rPr lang="en-US" sz="3774">
                <a:solidFill>
                  <a:srgbClr val="FFFFFF"/>
                </a:solidFill>
                <a:latin typeface="Raleway Light"/>
                <a:ea typeface="Raleway Light"/>
                <a:cs typeface="Raleway Light"/>
                <a:sym typeface="Raleway Light"/>
              </a:rPr>
              <a:t> It provides secure authentication with supabase ( login and registration).</a:t>
            </a:r>
          </a:p>
          <a:p>
            <a:pPr algn="l">
              <a:lnSpc>
                <a:spcPts val="4076"/>
              </a:lnSpc>
              <a:spcBef>
                <a:spcPct val="0"/>
              </a:spcBef>
            </a:pPr>
          </a:p>
        </p:txBody>
      </p:sp>
      <p:sp>
        <p:nvSpPr>
          <p:cNvPr name="Freeform 10" id="10"/>
          <p:cNvSpPr/>
          <p:nvPr/>
        </p:nvSpPr>
        <p:spPr>
          <a:xfrm flipH="false" flipV="false" rot="0">
            <a:off x="8085536" y="5172401"/>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127852"/>
            <a:ext cx="2728988" cy="487567"/>
          </a:xfrm>
          <a:custGeom>
            <a:avLst/>
            <a:gdLst/>
            <a:ahLst/>
            <a:cxnLst/>
            <a:rect r="r" b="b" t="t" l="l"/>
            <a:pathLst>
              <a:path h="487567" w="2728988">
                <a:moveTo>
                  <a:pt x="0" y="0"/>
                </a:moveTo>
                <a:lnTo>
                  <a:pt x="2728988" y="0"/>
                </a:lnTo>
                <a:lnTo>
                  <a:pt x="2728988" y="487567"/>
                </a:lnTo>
                <a:lnTo>
                  <a:pt x="0" y="4875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81893" y="1156143"/>
            <a:ext cx="2881943" cy="6449103"/>
          </a:xfrm>
          <a:custGeom>
            <a:avLst/>
            <a:gdLst/>
            <a:ahLst/>
            <a:cxnLst/>
            <a:rect r="r" b="b" t="t" l="l"/>
            <a:pathLst>
              <a:path h="6449103" w="2881943">
                <a:moveTo>
                  <a:pt x="0" y="0"/>
                </a:moveTo>
                <a:lnTo>
                  <a:pt x="2881943" y="0"/>
                </a:lnTo>
                <a:lnTo>
                  <a:pt x="2881943" y="6449103"/>
                </a:lnTo>
                <a:lnTo>
                  <a:pt x="0" y="6449103"/>
                </a:lnTo>
                <a:lnTo>
                  <a:pt x="0" y="0"/>
                </a:lnTo>
                <a:close/>
              </a:path>
            </a:pathLst>
          </a:custGeom>
          <a:blipFill>
            <a:blip r:embed="rId6"/>
            <a:stretch>
              <a:fillRect l="0" t="0" r="0" b="0"/>
            </a:stretch>
          </a:blipFill>
        </p:spPr>
      </p:sp>
      <p:sp>
        <p:nvSpPr>
          <p:cNvPr name="Freeform 6" id="6"/>
          <p:cNvSpPr/>
          <p:nvPr/>
        </p:nvSpPr>
        <p:spPr>
          <a:xfrm flipH="false" flipV="false" rot="0">
            <a:off x="4225811" y="1109583"/>
            <a:ext cx="2902749" cy="6495663"/>
          </a:xfrm>
          <a:custGeom>
            <a:avLst/>
            <a:gdLst/>
            <a:ahLst/>
            <a:cxnLst/>
            <a:rect r="r" b="b" t="t" l="l"/>
            <a:pathLst>
              <a:path h="6495663" w="2902749">
                <a:moveTo>
                  <a:pt x="0" y="0"/>
                </a:moveTo>
                <a:lnTo>
                  <a:pt x="2902750" y="0"/>
                </a:lnTo>
                <a:lnTo>
                  <a:pt x="2902750" y="6495663"/>
                </a:lnTo>
                <a:lnTo>
                  <a:pt x="0" y="6495663"/>
                </a:lnTo>
                <a:lnTo>
                  <a:pt x="0" y="0"/>
                </a:lnTo>
                <a:close/>
              </a:path>
            </a:pathLst>
          </a:custGeom>
          <a:blipFill>
            <a:blip r:embed="rId7"/>
            <a:stretch>
              <a:fillRect l="0" t="0" r="0" b="0"/>
            </a:stretch>
          </a:blipFill>
        </p:spPr>
      </p:sp>
      <p:sp>
        <p:nvSpPr>
          <p:cNvPr name="Freeform 7" id="7"/>
          <p:cNvSpPr/>
          <p:nvPr/>
        </p:nvSpPr>
        <p:spPr>
          <a:xfrm flipH="false" flipV="false" rot="0">
            <a:off x="7690536" y="1100230"/>
            <a:ext cx="2906929" cy="6505015"/>
          </a:xfrm>
          <a:custGeom>
            <a:avLst/>
            <a:gdLst/>
            <a:ahLst/>
            <a:cxnLst/>
            <a:rect r="r" b="b" t="t" l="l"/>
            <a:pathLst>
              <a:path h="6505015" w="2906929">
                <a:moveTo>
                  <a:pt x="0" y="0"/>
                </a:moveTo>
                <a:lnTo>
                  <a:pt x="2906928" y="0"/>
                </a:lnTo>
                <a:lnTo>
                  <a:pt x="2906928" y="6505016"/>
                </a:lnTo>
                <a:lnTo>
                  <a:pt x="0" y="6505016"/>
                </a:lnTo>
                <a:lnTo>
                  <a:pt x="0" y="0"/>
                </a:lnTo>
                <a:close/>
              </a:path>
            </a:pathLst>
          </a:custGeom>
          <a:blipFill>
            <a:blip r:embed="rId8"/>
            <a:stretch>
              <a:fillRect l="0" t="0" r="0" b="0"/>
            </a:stretch>
          </a:blipFill>
        </p:spPr>
      </p:sp>
      <p:sp>
        <p:nvSpPr>
          <p:cNvPr name="Freeform 8" id="8"/>
          <p:cNvSpPr/>
          <p:nvPr/>
        </p:nvSpPr>
        <p:spPr>
          <a:xfrm flipH="false" flipV="false" rot="0">
            <a:off x="11159439" y="1100230"/>
            <a:ext cx="2906929" cy="6505015"/>
          </a:xfrm>
          <a:custGeom>
            <a:avLst/>
            <a:gdLst/>
            <a:ahLst/>
            <a:cxnLst/>
            <a:rect r="r" b="b" t="t" l="l"/>
            <a:pathLst>
              <a:path h="6505015" w="2906929">
                <a:moveTo>
                  <a:pt x="0" y="0"/>
                </a:moveTo>
                <a:lnTo>
                  <a:pt x="2906929" y="0"/>
                </a:lnTo>
                <a:lnTo>
                  <a:pt x="2906929" y="6505016"/>
                </a:lnTo>
                <a:lnTo>
                  <a:pt x="0" y="6505016"/>
                </a:lnTo>
                <a:lnTo>
                  <a:pt x="0" y="0"/>
                </a:lnTo>
                <a:close/>
              </a:path>
            </a:pathLst>
          </a:custGeom>
          <a:blipFill>
            <a:blip r:embed="rId9"/>
            <a:stretch>
              <a:fillRect l="0" t="0" r="0" b="0"/>
            </a:stretch>
          </a:blipFill>
        </p:spPr>
      </p:sp>
      <p:sp>
        <p:nvSpPr>
          <p:cNvPr name="Freeform 9" id="9"/>
          <p:cNvSpPr/>
          <p:nvPr/>
        </p:nvSpPr>
        <p:spPr>
          <a:xfrm flipH="false" flipV="false" rot="0">
            <a:off x="14628343" y="1100230"/>
            <a:ext cx="3293633" cy="6505015"/>
          </a:xfrm>
          <a:custGeom>
            <a:avLst/>
            <a:gdLst/>
            <a:ahLst/>
            <a:cxnLst/>
            <a:rect r="r" b="b" t="t" l="l"/>
            <a:pathLst>
              <a:path h="6505015" w="3293633">
                <a:moveTo>
                  <a:pt x="0" y="0"/>
                </a:moveTo>
                <a:lnTo>
                  <a:pt x="3293633" y="0"/>
                </a:lnTo>
                <a:lnTo>
                  <a:pt x="3293633" y="6505016"/>
                </a:lnTo>
                <a:lnTo>
                  <a:pt x="0" y="6505016"/>
                </a:lnTo>
                <a:lnTo>
                  <a:pt x="0" y="0"/>
                </a:lnTo>
                <a:close/>
              </a:path>
            </a:pathLst>
          </a:custGeom>
          <a:blipFill>
            <a:blip r:embed="rId10"/>
            <a:stretch>
              <a:fillRect l="-6898" t="0" r="-3023" b="0"/>
            </a:stretch>
          </a:blipFill>
        </p:spPr>
      </p:sp>
      <p:sp>
        <p:nvSpPr>
          <p:cNvPr name="TextBox 10" id="10"/>
          <p:cNvSpPr txBox="true"/>
          <p:nvPr/>
        </p:nvSpPr>
        <p:spPr>
          <a:xfrm rot="0">
            <a:off x="7981853" y="9227234"/>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18</a:t>
            </a:r>
          </a:p>
        </p:txBody>
      </p:sp>
      <p:sp>
        <p:nvSpPr>
          <p:cNvPr name="TextBox 11" id="11"/>
          <p:cNvSpPr txBox="true"/>
          <p:nvPr/>
        </p:nvSpPr>
        <p:spPr>
          <a:xfrm rot="0">
            <a:off x="1699593" y="7787458"/>
            <a:ext cx="13890004" cy="1128182"/>
          </a:xfrm>
          <a:prstGeom prst="rect">
            <a:avLst/>
          </a:prstGeom>
        </p:spPr>
        <p:txBody>
          <a:bodyPr anchor="t" rtlCol="false" tIns="0" lIns="0" bIns="0" rIns="0">
            <a:spAutoFit/>
          </a:bodyPr>
          <a:lstStyle/>
          <a:p>
            <a:pPr algn="ctr">
              <a:lnSpc>
                <a:spcPts val="2999"/>
              </a:lnSpc>
            </a:pPr>
          </a:p>
          <a:p>
            <a:pPr algn="ctr">
              <a:lnSpc>
                <a:spcPts val="2999"/>
              </a:lnSpc>
              <a:spcBef>
                <a:spcPct val="0"/>
              </a:spcBef>
            </a:pPr>
            <a:r>
              <a:rPr lang="en-US" sz="2777">
                <a:solidFill>
                  <a:srgbClr val="FFFFFF"/>
                </a:solidFill>
                <a:latin typeface="Raleway Light"/>
                <a:ea typeface="Raleway Light"/>
                <a:cs typeface="Raleway Light"/>
                <a:sym typeface="Raleway Light"/>
              </a:rPr>
              <a:t> The dashboard continuously updates data, stores it through Hive, and ensures safety by monitoring temperature and gas sensors in real time.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76071" y="1270361"/>
            <a:ext cx="3149786" cy="7048472"/>
          </a:xfrm>
          <a:custGeom>
            <a:avLst/>
            <a:gdLst/>
            <a:ahLst/>
            <a:cxnLst/>
            <a:rect r="r" b="b" t="t" l="l"/>
            <a:pathLst>
              <a:path h="7048472" w="3149786">
                <a:moveTo>
                  <a:pt x="0" y="0"/>
                </a:moveTo>
                <a:lnTo>
                  <a:pt x="3149786" y="0"/>
                </a:lnTo>
                <a:lnTo>
                  <a:pt x="3149786" y="7048472"/>
                </a:lnTo>
                <a:lnTo>
                  <a:pt x="0" y="7048472"/>
                </a:lnTo>
                <a:lnTo>
                  <a:pt x="0" y="0"/>
                </a:lnTo>
                <a:close/>
              </a:path>
            </a:pathLst>
          </a:custGeom>
          <a:blipFill>
            <a:blip r:embed="rId6"/>
            <a:stretch>
              <a:fillRect l="0" t="0" r="0" b="0"/>
            </a:stretch>
          </a:blipFill>
        </p:spPr>
      </p:sp>
      <p:sp>
        <p:nvSpPr>
          <p:cNvPr name="Freeform 6" id="6"/>
          <p:cNvSpPr/>
          <p:nvPr/>
        </p:nvSpPr>
        <p:spPr>
          <a:xfrm flipH="false" flipV="false" rot="0">
            <a:off x="5994214" y="1270361"/>
            <a:ext cx="3149786" cy="7048472"/>
          </a:xfrm>
          <a:custGeom>
            <a:avLst/>
            <a:gdLst/>
            <a:ahLst/>
            <a:cxnLst/>
            <a:rect r="r" b="b" t="t" l="l"/>
            <a:pathLst>
              <a:path h="7048472" w="3149786">
                <a:moveTo>
                  <a:pt x="0" y="0"/>
                </a:moveTo>
                <a:lnTo>
                  <a:pt x="3149786" y="0"/>
                </a:lnTo>
                <a:lnTo>
                  <a:pt x="3149786" y="7048472"/>
                </a:lnTo>
                <a:lnTo>
                  <a:pt x="0" y="7048472"/>
                </a:lnTo>
                <a:lnTo>
                  <a:pt x="0" y="0"/>
                </a:lnTo>
                <a:close/>
              </a:path>
            </a:pathLst>
          </a:custGeom>
          <a:blipFill>
            <a:blip r:embed="rId7"/>
            <a:stretch>
              <a:fillRect l="0" t="0" r="0" b="0"/>
            </a:stretch>
          </a:blipFill>
        </p:spPr>
      </p:sp>
      <p:sp>
        <p:nvSpPr>
          <p:cNvPr name="TextBox 7" id="7"/>
          <p:cNvSpPr txBox="true"/>
          <p:nvPr/>
        </p:nvSpPr>
        <p:spPr>
          <a:xfrm rot="0">
            <a:off x="7981853" y="9073308"/>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19</a:t>
            </a:r>
          </a:p>
        </p:txBody>
      </p:sp>
      <p:sp>
        <p:nvSpPr>
          <p:cNvPr name="TextBox 8" id="8"/>
          <p:cNvSpPr txBox="true"/>
          <p:nvPr/>
        </p:nvSpPr>
        <p:spPr>
          <a:xfrm rot="0">
            <a:off x="10088197" y="3016497"/>
            <a:ext cx="6331494" cy="5302336"/>
          </a:xfrm>
          <a:prstGeom prst="rect">
            <a:avLst/>
          </a:prstGeom>
        </p:spPr>
        <p:txBody>
          <a:bodyPr anchor="t" rtlCol="false" tIns="0" lIns="0" bIns="0" rIns="0">
            <a:spAutoFit/>
          </a:bodyPr>
          <a:lstStyle/>
          <a:p>
            <a:pPr algn="ctr" marL="709163" indent="-354581" lvl="1">
              <a:lnSpc>
                <a:spcPts val="3547"/>
              </a:lnSpc>
              <a:buFont typeface="Arial"/>
              <a:buChar char="•"/>
            </a:pPr>
            <a:r>
              <a:rPr lang="en-US" sz="3284">
                <a:solidFill>
                  <a:srgbClr val="FFFFFF"/>
                </a:solidFill>
                <a:latin typeface="Raleway Light"/>
                <a:ea typeface="Raleway Light"/>
                <a:cs typeface="Raleway Light"/>
                <a:sym typeface="Raleway Light"/>
              </a:rPr>
              <a:t>The alert system is a core feature of our Smart Garage. It continuously monitors sensor readings (e.g., gas, temperature, door status). If any abnormal or risky condition is detected, an alert is generated instantly.</a:t>
            </a:r>
          </a:p>
          <a:p>
            <a:pPr algn="ctr" marL="709163" indent="-354581" lvl="1">
              <a:lnSpc>
                <a:spcPts val="3547"/>
              </a:lnSpc>
              <a:buFont typeface="Arial"/>
              <a:buChar char="•"/>
            </a:pPr>
            <a:r>
              <a:rPr lang="en-US" sz="3284">
                <a:solidFill>
                  <a:srgbClr val="FFFFFF"/>
                </a:solidFill>
                <a:latin typeface="Raleway"/>
                <a:ea typeface="Raleway"/>
                <a:cs typeface="Raleway"/>
                <a:sym typeface="Raleway"/>
              </a:rPr>
              <a:t>This real-time monitoring enhances security, ensures safety, and improves user experience</a:t>
            </a:r>
          </a:p>
        </p:txBody>
      </p:sp>
      <p:sp>
        <p:nvSpPr>
          <p:cNvPr name="Freeform 9" id="9"/>
          <p:cNvSpPr/>
          <p:nvPr/>
        </p:nvSpPr>
        <p:spPr>
          <a:xfrm flipH="false" flipV="false" rot="0">
            <a:off x="5040231" y="4569429"/>
            <a:ext cx="839609" cy="450336"/>
          </a:xfrm>
          <a:custGeom>
            <a:avLst/>
            <a:gdLst/>
            <a:ahLst/>
            <a:cxnLst/>
            <a:rect r="r" b="b" t="t" l="l"/>
            <a:pathLst>
              <a:path h="450336" w="839609">
                <a:moveTo>
                  <a:pt x="0" y="0"/>
                </a:moveTo>
                <a:lnTo>
                  <a:pt x="839609" y="0"/>
                </a:lnTo>
                <a:lnTo>
                  <a:pt x="839609" y="450336"/>
                </a:lnTo>
                <a:lnTo>
                  <a:pt x="0" y="4503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981853" y="9122574"/>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02</a:t>
            </a:r>
          </a:p>
        </p:txBody>
      </p:sp>
      <p:sp>
        <p:nvSpPr>
          <p:cNvPr name="TextBox 6" id="6"/>
          <p:cNvSpPr txBox="true"/>
          <p:nvPr/>
        </p:nvSpPr>
        <p:spPr>
          <a:xfrm rot="0">
            <a:off x="1028700" y="990600"/>
            <a:ext cx="5282228" cy="899843"/>
          </a:xfrm>
          <a:prstGeom prst="rect">
            <a:avLst/>
          </a:prstGeom>
        </p:spPr>
        <p:txBody>
          <a:bodyPr anchor="t" rtlCol="false" tIns="0" lIns="0" bIns="0" rIns="0">
            <a:spAutoFit/>
          </a:bodyPr>
          <a:lstStyle/>
          <a:p>
            <a:pPr algn="l">
              <a:lnSpc>
                <a:spcPts val="7132"/>
              </a:lnSpc>
            </a:pPr>
            <a:r>
              <a:rPr lang="en-US" sz="5660" u="sng">
                <a:solidFill>
                  <a:srgbClr val="FFFFFF">
                    <a:alpha val="70980"/>
                  </a:srgbClr>
                </a:solidFill>
                <a:latin typeface="HK Modular"/>
                <a:ea typeface="HK Modular"/>
                <a:cs typeface="HK Modular"/>
                <a:sym typeface="HK Modular"/>
              </a:rPr>
              <a:t>overview</a:t>
            </a:r>
          </a:p>
        </p:txBody>
      </p:sp>
      <p:sp>
        <p:nvSpPr>
          <p:cNvPr name="TextBox 7" id="7"/>
          <p:cNvSpPr txBox="true"/>
          <p:nvPr/>
        </p:nvSpPr>
        <p:spPr>
          <a:xfrm rot="0">
            <a:off x="5736760" y="2231952"/>
            <a:ext cx="11102736" cy="6433570"/>
          </a:xfrm>
          <a:prstGeom prst="rect">
            <a:avLst/>
          </a:prstGeom>
        </p:spPr>
        <p:txBody>
          <a:bodyPr anchor="t" rtlCol="false" tIns="0" lIns="0" bIns="0" rIns="0">
            <a:spAutoFit/>
          </a:bodyPr>
          <a:lstStyle/>
          <a:p>
            <a:pPr algn="l" marL="734110" indent="-367055" lvl="1">
              <a:lnSpc>
                <a:spcPts val="3672"/>
              </a:lnSpc>
              <a:buFont typeface="Arial"/>
              <a:buChar char="•"/>
            </a:pPr>
            <a:r>
              <a:rPr lang="en-US" sz="3400">
                <a:solidFill>
                  <a:srgbClr val="FFFFFF"/>
                </a:solidFill>
                <a:latin typeface="Raleway Light"/>
                <a:ea typeface="Raleway Light"/>
                <a:cs typeface="Raleway Light"/>
                <a:sym typeface="Raleway Light"/>
              </a:rPr>
              <a:t>Our project is a Smart Garage System that integrates IoT hardware with a Flutter mobile application.</a:t>
            </a:r>
          </a:p>
          <a:p>
            <a:pPr algn="l" marL="734110" indent="-367055" lvl="1">
              <a:lnSpc>
                <a:spcPts val="3672"/>
              </a:lnSpc>
              <a:buFont typeface="Arial"/>
              <a:buChar char="•"/>
            </a:pPr>
            <a:r>
              <a:rPr lang="en-US" sz="3400">
                <a:solidFill>
                  <a:srgbClr val="FFFFFF"/>
                </a:solidFill>
                <a:latin typeface="Raleway Light"/>
                <a:ea typeface="Raleway Light"/>
                <a:cs typeface="Raleway Light"/>
                <a:sym typeface="Raleway Light"/>
              </a:rPr>
              <a:t>We use MQTT as a lightweight messaging protocol for real-time communication between the ESP32 and the mobile app, while Supabase manages user authentication and stores sensor data.</a:t>
            </a:r>
          </a:p>
          <a:p>
            <a:pPr algn="l" marL="734110" indent="-367055" lvl="1">
              <a:lnSpc>
                <a:spcPts val="3672"/>
              </a:lnSpc>
              <a:buFont typeface="Arial"/>
              <a:buChar char="•"/>
            </a:pPr>
            <a:r>
              <a:rPr lang="en-US" sz="3400">
                <a:solidFill>
                  <a:srgbClr val="FFFFFF"/>
                </a:solidFill>
                <a:latin typeface="Raleway Light"/>
                <a:ea typeface="Raleway Light"/>
                <a:cs typeface="Raleway Light"/>
                <a:sym typeface="Raleway Light"/>
              </a:rPr>
              <a:t>The system automates vehicle entry/exit with sensors and servo motors, provides alerts on the app, and monitors temperature and gas levels .</a:t>
            </a:r>
          </a:p>
          <a:p>
            <a:pPr algn="l" marL="734110" indent="-367055" lvl="1">
              <a:lnSpc>
                <a:spcPts val="3672"/>
              </a:lnSpc>
              <a:buFont typeface="Arial"/>
              <a:buChar char="•"/>
            </a:pPr>
            <a:r>
              <a:rPr lang="en-US" sz="3400">
                <a:solidFill>
                  <a:srgbClr val="FFFFFF"/>
                </a:solidFill>
                <a:latin typeface="Raleway Light"/>
                <a:ea typeface="Raleway Light"/>
                <a:cs typeface="Raleway Light"/>
                <a:sym typeface="Raleway Light"/>
              </a:rPr>
              <a:t>This combination enables real-time alerts, remote gate control, safety monitoring , and convenient parking experience through sensors, servo motors, and a mobile app interface.</a:t>
            </a:r>
          </a:p>
          <a:p>
            <a:pPr algn="l">
              <a:lnSpc>
                <a:spcPts val="3672"/>
              </a:lnSpc>
              <a:spcBef>
                <a:spcPct val="0"/>
              </a:spcBef>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127852"/>
            <a:ext cx="2728988" cy="487567"/>
          </a:xfrm>
          <a:custGeom>
            <a:avLst/>
            <a:gdLst/>
            <a:ahLst/>
            <a:cxnLst/>
            <a:rect r="r" b="b" t="t" l="l"/>
            <a:pathLst>
              <a:path h="487567" w="2728988">
                <a:moveTo>
                  <a:pt x="0" y="0"/>
                </a:moveTo>
                <a:lnTo>
                  <a:pt x="2728988" y="0"/>
                </a:lnTo>
                <a:lnTo>
                  <a:pt x="2728988" y="487567"/>
                </a:lnTo>
                <a:lnTo>
                  <a:pt x="0" y="4875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569537" y="1208769"/>
            <a:ext cx="2639262" cy="5906040"/>
          </a:xfrm>
          <a:custGeom>
            <a:avLst/>
            <a:gdLst/>
            <a:ahLst/>
            <a:cxnLst/>
            <a:rect r="r" b="b" t="t" l="l"/>
            <a:pathLst>
              <a:path h="5906040" w="2639262">
                <a:moveTo>
                  <a:pt x="0" y="0"/>
                </a:moveTo>
                <a:lnTo>
                  <a:pt x="2639262" y="0"/>
                </a:lnTo>
                <a:lnTo>
                  <a:pt x="2639262" y="5906041"/>
                </a:lnTo>
                <a:lnTo>
                  <a:pt x="0" y="5906041"/>
                </a:lnTo>
                <a:lnTo>
                  <a:pt x="0" y="0"/>
                </a:lnTo>
                <a:close/>
              </a:path>
            </a:pathLst>
          </a:custGeom>
          <a:blipFill>
            <a:blip r:embed="rId6"/>
            <a:stretch>
              <a:fillRect l="0" t="0" r="0" b="0"/>
            </a:stretch>
          </a:blipFill>
        </p:spPr>
      </p:sp>
      <p:sp>
        <p:nvSpPr>
          <p:cNvPr name="Freeform 6" id="6"/>
          <p:cNvSpPr/>
          <p:nvPr/>
        </p:nvSpPr>
        <p:spPr>
          <a:xfrm flipH="false" flipV="false" rot="0">
            <a:off x="7380073" y="1208769"/>
            <a:ext cx="2639262" cy="5906040"/>
          </a:xfrm>
          <a:custGeom>
            <a:avLst/>
            <a:gdLst/>
            <a:ahLst/>
            <a:cxnLst/>
            <a:rect r="r" b="b" t="t" l="l"/>
            <a:pathLst>
              <a:path h="5906040" w="2639262">
                <a:moveTo>
                  <a:pt x="0" y="0"/>
                </a:moveTo>
                <a:lnTo>
                  <a:pt x="2639262" y="0"/>
                </a:lnTo>
                <a:lnTo>
                  <a:pt x="2639262" y="5906041"/>
                </a:lnTo>
                <a:lnTo>
                  <a:pt x="0" y="5906041"/>
                </a:lnTo>
                <a:lnTo>
                  <a:pt x="0" y="0"/>
                </a:lnTo>
                <a:close/>
              </a:path>
            </a:pathLst>
          </a:custGeom>
          <a:blipFill>
            <a:blip r:embed="rId7"/>
            <a:stretch>
              <a:fillRect l="0" t="0" r="0" b="0"/>
            </a:stretch>
          </a:blipFill>
        </p:spPr>
      </p:sp>
      <p:sp>
        <p:nvSpPr>
          <p:cNvPr name="Freeform 7" id="7"/>
          <p:cNvSpPr/>
          <p:nvPr/>
        </p:nvSpPr>
        <p:spPr>
          <a:xfrm flipH="false" flipV="false" rot="0">
            <a:off x="11190609" y="1208769"/>
            <a:ext cx="2639262" cy="5906040"/>
          </a:xfrm>
          <a:custGeom>
            <a:avLst/>
            <a:gdLst/>
            <a:ahLst/>
            <a:cxnLst/>
            <a:rect r="r" b="b" t="t" l="l"/>
            <a:pathLst>
              <a:path h="5906040" w="2639262">
                <a:moveTo>
                  <a:pt x="0" y="0"/>
                </a:moveTo>
                <a:lnTo>
                  <a:pt x="2639261" y="0"/>
                </a:lnTo>
                <a:lnTo>
                  <a:pt x="2639261" y="5906041"/>
                </a:lnTo>
                <a:lnTo>
                  <a:pt x="0" y="5906041"/>
                </a:lnTo>
                <a:lnTo>
                  <a:pt x="0" y="0"/>
                </a:lnTo>
                <a:close/>
              </a:path>
            </a:pathLst>
          </a:custGeom>
          <a:blipFill>
            <a:blip r:embed="rId8"/>
            <a:stretch>
              <a:fillRect l="0" t="0" r="0" b="0"/>
            </a:stretch>
          </a:blipFill>
        </p:spPr>
      </p:sp>
      <p:sp>
        <p:nvSpPr>
          <p:cNvPr name="TextBox 8" id="8"/>
          <p:cNvSpPr txBox="true"/>
          <p:nvPr/>
        </p:nvSpPr>
        <p:spPr>
          <a:xfrm rot="0">
            <a:off x="7981853" y="9381161"/>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20</a:t>
            </a:r>
          </a:p>
        </p:txBody>
      </p:sp>
      <p:sp>
        <p:nvSpPr>
          <p:cNvPr name="TextBox 9" id="9"/>
          <p:cNvSpPr txBox="true"/>
          <p:nvPr/>
        </p:nvSpPr>
        <p:spPr>
          <a:xfrm rot="0">
            <a:off x="2529687" y="7124335"/>
            <a:ext cx="13890004" cy="2406056"/>
          </a:xfrm>
          <a:prstGeom prst="rect">
            <a:avLst/>
          </a:prstGeom>
        </p:spPr>
        <p:txBody>
          <a:bodyPr anchor="t" rtlCol="false" tIns="0" lIns="0" bIns="0" rIns="0">
            <a:spAutoFit/>
          </a:bodyPr>
          <a:lstStyle/>
          <a:p>
            <a:pPr algn="ctr">
              <a:lnSpc>
                <a:spcPts val="3215"/>
              </a:lnSpc>
            </a:pPr>
            <a:r>
              <a:rPr lang="en-US" sz="2977">
                <a:solidFill>
                  <a:srgbClr val="FFFFFF"/>
                </a:solidFill>
                <a:latin typeface="Raleway Light"/>
                <a:ea typeface="Raleway Light"/>
                <a:cs typeface="Raleway Light"/>
                <a:sym typeface="Raleway Light"/>
              </a:rPr>
              <a:t>The control panel in the. application allows users to directly manage the garage hardware. Through the app, users can open and close the garage doors by controlling the servo motors, activate or deactivate the buzzer for alerts, and switch the LED on or off to indicate different statuses. This provides full remote control, flexibility, and a seamless smart experience.</a:t>
            </a:r>
          </a:p>
          <a:p>
            <a:pPr algn="ctr">
              <a:lnSpc>
                <a:spcPts val="2999"/>
              </a:lnSpc>
              <a:spcBef>
                <a:spcPct val="0"/>
              </a:spcBef>
            </a:pPr>
          </a:p>
        </p:txBody>
      </p:sp>
      <p:sp>
        <p:nvSpPr>
          <p:cNvPr name="Freeform 10" id="10"/>
          <p:cNvSpPr/>
          <p:nvPr/>
        </p:nvSpPr>
        <p:spPr>
          <a:xfrm flipH="false" flipV="false" rot="0">
            <a:off x="6378539" y="3711454"/>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181260" y="3711454"/>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981853" y="9073308"/>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21</a:t>
            </a:r>
          </a:p>
        </p:txBody>
      </p:sp>
      <p:sp>
        <p:nvSpPr>
          <p:cNvPr name="TextBox 6" id="6"/>
          <p:cNvSpPr txBox="true"/>
          <p:nvPr/>
        </p:nvSpPr>
        <p:spPr>
          <a:xfrm rot="0">
            <a:off x="613378" y="4898099"/>
            <a:ext cx="5799109" cy="1637078"/>
          </a:xfrm>
          <a:prstGeom prst="rect">
            <a:avLst/>
          </a:prstGeom>
        </p:spPr>
        <p:txBody>
          <a:bodyPr anchor="t" rtlCol="false" tIns="0" lIns="0" bIns="0" rIns="0">
            <a:spAutoFit/>
          </a:bodyPr>
          <a:lstStyle/>
          <a:p>
            <a:pPr algn="l">
              <a:lnSpc>
                <a:spcPts val="6502"/>
              </a:lnSpc>
            </a:pPr>
            <a:r>
              <a:rPr lang="en-US" sz="5160">
                <a:solidFill>
                  <a:srgbClr val="FFFFFF"/>
                </a:solidFill>
                <a:latin typeface="HK Modular"/>
                <a:ea typeface="HK Modular"/>
                <a:cs typeface="HK Modular"/>
                <a:sym typeface="HK Modular"/>
              </a:rPr>
              <a:t>IMPORTANT LINKS</a:t>
            </a:r>
          </a:p>
        </p:txBody>
      </p:sp>
      <p:sp>
        <p:nvSpPr>
          <p:cNvPr name="Freeform 7" id="7"/>
          <p:cNvSpPr/>
          <p:nvPr/>
        </p:nvSpPr>
        <p:spPr>
          <a:xfrm flipH="false" flipV="false" rot="0">
            <a:off x="6412486" y="6071777"/>
            <a:ext cx="830645" cy="926800"/>
          </a:xfrm>
          <a:custGeom>
            <a:avLst/>
            <a:gdLst/>
            <a:ahLst/>
            <a:cxnLst/>
            <a:rect r="r" b="b" t="t" l="l"/>
            <a:pathLst>
              <a:path h="926800" w="830645">
                <a:moveTo>
                  <a:pt x="0" y="0"/>
                </a:moveTo>
                <a:lnTo>
                  <a:pt x="830645" y="0"/>
                </a:lnTo>
                <a:lnTo>
                  <a:pt x="830645" y="926800"/>
                </a:lnTo>
                <a:lnTo>
                  <a:pt x="0" y="926800"/>
                </a:lnTo>
                <a:lnTo>
                  <a:pt x="0" y="0"/>
                </a:lnTo>
                <a:close/>
              </a:path>
            </a:pathLst>
          </a:custGeom>
          <a:blipFill>
            <a:blip r:embed="rId6"/>
            <a:stretch>
              <a:fillRect l="0" t="0" r="0" b="0"/>
            </a:stretch>
          </a:blipFill>
        </p:spPr>
      </p:sp>
      <p:sp>
        <p:nvSpPr>
          <p:cNvPr name="Freeform 8" id="8"/>
          <p:cNvSpPr/>
          <p:nvPr/>
        </p:nvSpPr>
        <p:spPr>
          <a:xfrm flipH="false" flipV="false" rot="0">
            <a:off x="6412486" y="3199279"/>
            <a:ext cx="830645" cy="926800"/>
          </a:xfrm>
          <a:custGeom>
            <a:avLst/>
            <a:gdLst/>
            <a:ahLst/>
            <a:cxnLst/>
            <a:rect r="r" b="b" t="t" l="l"/>
            <a:pathLst>
              <a:path h="926800" w="830645">
                <a:moveTo>
                  <a:pt x="0" y="0"/>
                </a:moveTo>
                <a:lnTo>
                  <a:pt x="830645" y="0"/>
                </a:lnTo>
                <a:lnTo>
                  <a:pt x="830645" y="926800"/>
                </a:lnTo>
                <a:lnTo>
                  <a:pt x="0" y="926800"/>
                </a:lnTo>
                <a:lnTo>
                  <a:pt x="0" y="0"/>
                </a:lnTo>
                <a:close/>
              </a:path>
            </a:pathLst>
          </a:custGeom>
          <a:blipFill>
            <a:blip r:embed="rId6"/>
            <a:stretch>
              <a:fillRect l="0" t="0" r="0" b="0"/>
            </a:stretch>
          </a:blipFill>
        </p:spPr>
      </p:sp>
      <p:sp>
        <p:nvSpPr>
          <p:cNvPr name="Freeform 9" id="9"/>
          <p:cNvSpPr/>
          <p:nvPr/>
        </p:nvSpPr>
        <p:spPr>
          <a:xfrm flipH="false" flipV="false" rot="0">
            <a:off x="6412486" y="4611692"/>
            <a:ext cx="830645" cy="926800"/>
          </a:xfrm>
          <a:custGeom>
            <a:avLst/>
            <a:gdLst/>
            <a:ahLst/>
            <a:cxnLst/>
            <a:rect r="r" b="b" t="t" l="l"/>
            <a:pathLst>
              <a:path h="926800" w="830645">
                <a:moveTo>
                  <a:pt x="0" y="0"/>
                </a:moveTo>
                <a:lnTo>
                  <a:pt x="830645" y="0"/>
                </a:lnTo>
                <a:lnTo>
                  <a:pt x="830645" y="926800"/>
                </a:lnTo>
                <a:lnTo>
                  <a:pt x="0" y="926800"/>
                </a:lnTo>
                <a:lnTo>
                  <a:pt x="0" y="0"/>
                </a:lnTo>
                <a:close/>
              </a:path>
            </a:pathLst>
          </a:custGeom>
          <a:blipFill>
            <a:blip r:embed="rId6"/>
            <a:stretch>
              <a:fillRect l="0" t="0" r="0" b="0"/>
            </a:stretch>
          </a:blipFill>
        </p:spPr>
      </p:sp>
      <p:sp>
        <p:nvSpPr>
          <p:cNvPr name="Freeform 10" id="10"/>
          <p:cNvSpPr/>
          <p:nvPr/>
        </p:nvSpPr>
        <p:spPr>
          <a:xfrm flipH="false" flipV="false" rot="0">
            <a:off x="6412486" y="7553720"/>
            <a:ext cx="830645" cy="1003014"/>
          </a:xfrm>
          <a:custGeom>
            <a:avLst/>
            <a:gdLst/>
            <a:ahLst/>
            <a:cxnLst/>
            <a:rect r="r" b="b" t="t" l="l"/>
            <a:pathLst>
              <a:path h="1003014" w="830645">
                <a:moveTo>
                  <a:pt x="0" y="0"/>
                </a:moveTo>
                <a:lnTo>
                  <a:pt x="830645" y="0"/>
                </a:lnTo>
                <a:lnTo>
                  <a:pt x="830645" y="1003014"/>
                </a:lnTo>
                <a:lnTo>
                  <a:pt x="0" y="1003014"/>
                </a:lnTo>
                <a:lnTo>
                  <a:pt x="0" y="0"/>
                </a:lnTo>
                <a:close/>
              </a:path>
            </a:pathLst>
          </a:custGeom>
          <a:blipFill>
            <a:blip r:embed="rId6"/>
            <a:stretch>
              <a:fillRect l="-4111" t="0" r="-4111" b="0"/>
            </a:stretch>
          </a:blipFill>
        </p:spPr>
      </p:sp>
      <p:sp>
        <p:nvSpPr>
          <p:cNvPr name="TextBox 11" id="11"/>
          <p:cNvSpPr txBox="true"/>
          <p:nvPr/>
        </p:nvSpPr>
        <p:spPr>
          <a:xfrm rot="0">
            <a:off x="7322929" y="3373437"/>
            <a:ext cx="10089118" cy="521335"/>
          </a:xfrm>
          <a:prstGeom prst="rect">
            <a:avLst/>
          </a:prstGeom>
        </p:spPr>
        <p:txBody>
          <a:bodyPr anchor="t" rtlCol="false" tIns="0" lIns="0" bIns="0" rIns="0">
            <a:spAutoFit/>
          </a:bodyPr>
          <a:lstStyle/>
          <a:p>
            <a:pPr algn="ctr">
              <a:lnSpc>
                <a:spcPts val="4340"/>
              </a:lnSpc>
            </a:pPr>
            <a:r>
              <a:rPr lang="en-US" sz="3100">
                <a:solidFill>
                  <a:srgbClr val="FFFFFF"/>
                </a:solidFill>
                <a:latin typeface="Droid Arabic Kufi"/>
                <a:ea typeface="Droid Arabic Kufi"/>
                <a:cs typeface="Droid Arabic Kufi"/>
                <a:sym typeface="Droid Arabic Kufi"/>
              </a:rPr>
              <a:t>Github link : https://github.com/abdobakr5/PentaPark</a:t>
            </a:r>
          </a:p>
        </p:txBody>
      </p:sp>
      <p:sp>
        <p:nvSpPr>
          <p:cNvPr name="TextBox 12" id="12"/>
          <p:cNvSpPr txBox="true"/>
          <p:nvPr/>
        </p:nvSpPr>
        <p:spPr>
          <a:xfrm rot="0">
            <a:off x="7322929" y="4375617"/>
            <a:ext cx="10965071" cy="1162874"/>
          </a:xfrm>
          <a:prstGeom prst="rect">
            <a:avLst/>
          </a:prstGeom>
        </p:spPr>
        <p:txBody>
          <a:bodyPr anchor="t" rtlCol="false" tIns="0" lIns="0" bIns="0" rIns="0">
            <a:spAutoFit/>
          </a:bodyPr>
          <a:lstStyle/>
          <a:p>
            <a:pPr algn="l">
              <a:lnSpc>
                <a:spcPts val="3104"/>
              </a:lnSpc>
            </a:pPr>
            <a:r>
              <a:rPr lang="en-US" sz="2217">
                <a:solidFill>
                  <a:srgbClr val="FFFFFF"/>
                </a:solidFill>
                <a:latin typeface="Droid Arabic Kufi"/>
                <a:ea typeface="Droid Arabic Kufi"/>
                <a:cs typeface="Droid Arabic Kufi"/>
                <a:sym typeface="Droid Arabic Kufi"/>
              </a:rPr>
              <a:t>video documentaion link : https://drive.google.com/file/d/12RSq1G1QWNPVbcXEN0yi8vlXMtXNUxf9/view?usp=sharing </a:t>
            </a:r>
          </a:p>
        </p:txBody>
      </p:sp>
      <p:sp>
        <p:nvSpPr>
          <p:cNvPr name="TextBox 13" id="13"/>
          <p:cNvSpPr txBox="true"/>
          <p:nvPr/>
        </p:nvSpPr>
        <p:spPr>
          <a:xfrm rot="0">
            <a:off x="7322929" y="5848882"/>
            <a:ext cx="10965071" cy="1324966"/>
          </a:xfrm>
          <a:prstGeom prst="rect">
            <a:avLst/>
          </a:prstGeom>
        </p:spPr>
        <p:txBody>
          <a:bodyPr anchor="t" rtlCol="false" tIns="0" lIns="0" bIns="0" rIns="0">
            <a:spAutoFit/>
          </a:bodyPr>
          <a:lstStyle/>
          <a:p>
            <a:pPr algn="l">
              <a:lnSpc>
                <a:spcPts val="3522"/>
              </a:lnSpc>
            </a:pPr>
            <a:r>
              <a:rPr lang="en-US" sz="2515">
                <a:solidFill>
                  <a:srgbClr val="FFFFFF"/>
                </a:solidFill>
                <a:latin typeface="Droid Arabic Kufi"/>
                <a:ea typeface="Droid Arabic Kufi"/>
                <a:cs typeface="Droid Arabic Kufi"/>
                <a:sym typeface="Droid Arabic Kufi"/>
              </a:rPr>
              <a:t>figma link :  https://www.figma.com/design/Pby2EZ503pFrUEVLuXCTsf/PentaPark?node-id=3-61&amp;t=cECP4nqdvf9hb3V3-1</a:t>
            </a:r>
          </a:p>
        </p:txBody>
      </p:sp>
      <p:sp>
        <p:nvSpPr>
          <p:cNvPr name="TextBox 14" id="14"/>
          <p:cNvSpPr txBox="true"/>
          <p:nvPr/>
        </p:nvSpPr>
        <p:spPr>
          <a:xfrm rot="0">
            <a:off x="7322929" y="7785987"/>
            <a:ext cx="10626210" cy="481330"/>
          </a:xfrm>
          <a:prstGeom prst="rect">
            <a:avLst/>
          </a:prstGeom>
        </p:spPr>
        <p:txBody>
          <a:bodyPr anchor="t" rtlCol="false" tIns="0" lIns="0" bIns="0" rIns="0">
            <a:spAutoFit/>
          </a:bodyPr>
          <a:lstStyle/>
          <a:p>
            <a:pPr algn="ctr">
              <a:lnSpc>
                <a:spcPts val="3920"/>
              </a:lnSpc>
            </a:pPr>
            <a:r>
              <a:rPr lang="en-US" sz="2800">
                <a:solidFill>
                  <a:srgbClr val="FFFFFF"/>
                </a:solidFill>
                <a:latin typeface="Droid Arabic Kufi"/>
                <a:ea typeface="Droid Arabic Kufi"/>
                <a:cs typeface="Droid Arabic Kufi"/>
                <a:sym typeface="Droid Arabic Kufi"/>
              </a:rPr>
              <a:t>Wokwi link : https://wokwi.com/projects/440201159960637441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7981853" y="9073308"/>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22</a:t>
            </a:r>
          </a:p>
        </p:txBody>
      </p:sp>
      <p:sp>
        <p:nvSpPr>
          <p:cNvPr name="TextBox 6" id="6"/>
          <p:cNvSpPr txBox="true"/>
          <p:nvPr/>
        </p:nvSpPr>
        <p:spPr>
          <a:xfrm rot="0">
            <a:off x="3818141" y="3648280"/>
            <a:ext cx="11183517" cy="1495220"/>
          </a:xfrm>
          <a:prstGeom prst="rect">
            <a:avLst/>
          </a:prstGeom>
        </p:spPr>
        <p:txBody>
          <a:bodyPr anchor="t" rtlCol="false" tIns="0" lIns="0" bIns="0" rIns="0">
            <a:spAutoFit/>
          </a:bodyPr>
          <a:lstStyle/>
          <a:p>
            <a:pPr algn="ctr">
              <a:lnSpc>
                <a:spcPts val="11911"/>
              </a:lnSpc>
            </a:pPr>
            <a:r>
              <a:rPr lang="en-US" sz="9453">
                <a:solidFill>
                  <a:srgbClr val="FFFFFF"/>
                </a:solidFill>
                <a:latin typeface="HK Modular"/>
                <a:ea typeface="HK Modular"/>
                <a:cs typeface="HK Modular"/>
                <a:sym typeface="HK Modular"/>
              </a:rPr>
              <a:t>THANK YOU!</a:t>
            </a:r>
          </a:p>
        </p:txBody>
      </p:sp>
      <p:sp>
        <p:nvSpPr>
          <p:cNvPr name="TextBox 7" id="7"/>
          <p:cNvSpPr txBox="true"/>
          <p:nvPr/>
        </p:nvSpPr>
        <p:spPr>
          <a:xfrm rot="0">
            <a:off x="2400732" y="5626605"/>
            <a:ext cx="13599156" cy="1068146"/>
          </a:xfrm>
          <a:prstGeom prst="rect">
            <a:avLst/>
          </a:prstGeom>
        </p:spPr>
        <p:txBody>
          <a:bodyPr anchor="t" rtlCol="false" tIns="0" lIns="0" bIns="0" rIns="0">
            <a:spAutoFit/>
          </a:bodyPr>
          <a:lstStyle/>
          <a:p>
            <a:pPr algn="ctr">
              <a:lnSpc>
                <a:spcPts val="4145"/>
              </a:lnSpc>
            </a:pPr>
            <a:r>
              <a:rPr lang="en-US" sz="3838" i="true">
                <a:solidFill>
                  <a:srgbClr val="FFFFFF"/>
                </a:solidFill>
                <a:latin typeface="Raleway Italics"/>
                <a:ea typeface="Raleway Italics"/>
                <a:cs typeface="Raleway Italics"/>
                <a:sym typeface="Raleway Italics"/>
              </a:rPr>
              <a:t>Innovation is not about ideas, it’s about making them real</a:t>
            </a:r>
          </a:p>
          <a:p>
            <a:pPr algn="ctr">
              <a:lnSpc>
                <a:spcPts val="4145"/>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34436" y="3150523"/>
            <a:ext cx="4741112" cy="4588170"/>
          </a:xfrm>
          <a:custGeom>
            <a:avLst/>
            <a:gdLst/>
            <a:ahLst/>
            <a:cxnLst/>
            <a:rect r="r" b="b" t="t" l="l"/>
            <a:pathLst>
              <a:path h="4588170" w="4741112">
                <a:moveTo>
                  <a:pt x="0" y="0"/>
                </a:moveTo>
                <a:lnTo>
                  <a:pt x="4741112" y="0"/>
                </a:lnTo>
                <a:lnTo>
                  <a:pt x="4741112" y="4588169"/>
                </a:lnTo>
                <a:lnTo>
                  <a:pt x="0" y="4588169"/>
                </a:lnTo>
                <a:lnTo>
                  <a:pt x="0" y="0"/>
                </a:lnTo>
                <a:close/>
              </a:path>
            </a:pathLst>
          </a:custGeom>
          <a:blipFill>
            <a:blip r:embed="rId6"/>
            <a:stretch>
              <a:fillRect l="0" t="-2692" r="-3479" b="-2692"/>
            </a:stretch>
          </a:blipFill>
        </p:spPr>
      </p:sp>
      <p:sp>
        <p:nvSpPr>
          <p:cNvPr name="TextBox 6" id="6"/>
          <p:cNvSpPr txBox="true"/>
          <p:nvPr/>
        </p:nvSpPr>
        <p:spPr>
          <a:xfrm rot="0">
            <a:off x="6978319" y="2446470"/>
            <a:ext cx="10280981" cy="6289364"/>
          </a:xfrm>
          <a:prstGeom prst="rect">
            <a:avLst/>
          </a:prstGeom>
        </p:spPr>
        <p:txBody>
          <a:bodyPr anchor="t" rtlCol="false" tIns="0" lIns="0" bIns="0" rIns="0">
            <a:spAutoFit/>
          </a:bodyPr>
          <a:lstStyle/>
          <a:p>
            <a:pPr algn="l">
              <a:lnSpc>
                <a:spcPts val="3577"/>
              </a:lnSpc>
            </a:pPr>
            <a:r>
              <a:rPr lang="en-US" sz="3312">
                <a:solidFill>
                  <a:srgbClr val="FFFFFF"/>
                </a:solidFill>
                <a:latin typeface="Raleway Light"/>
                <a:ea typeface="Raleway Light"/>
                <a:cs typeface="Raleway Light"/>
                <a:sym typeface="Raleway Light"/>
              </a:rPr>
              <a:t>Our system integrates sensors, servo motors, and a mobile app through MQTT for real-time communication.</a:t>
            </a:r>
          </a:p>
          <a:p>
            <a:pPr algn="l" marL="715262" indent="-357631" lvl="1">
              <a:lnSpc>
                <a:spcPts val="3577"/>
              </a:lnSpc>
              <a:buFont typeface="Arial"/>
              <a:buChar char="•"/>
            </a:pPr>
            <a:r>
              <a:rPr lang="en-US" sz="3312">
                <a:solidFill>
                  <a:srgbClr val="FFFFFF"/>
                </a:solidFill>
                <a:latin typeface="Raleway Light"/>
                <a:ea typeface="Raleway Light"/>
                <a:cs typeface="Raleway Light"/>
                <a:sym typeface="Raleway Light"/>
              </a:rPr>
              <a:t> it works by detecting vehicles at the entrance or exit using sensors. Once a car is detected, an alert is sent to the Flutter application through real-time feature in supabase . The user can then open or close the servo motors from the app, while the keypad provides an additional manual control option. Temperature and gas readings are continuously monitored and displayed on  the app , with Supabase storing all sensor and gate status data for reliability and manages backend data storage and user operations.</a:t>
            </a:r>
          </a:p>
        </p:txBody>
      </p:sp>
      <p:sp>
        <p:nvSpPr>
          <p:cNvPr name="TextBox 7" id="7"/>
          <p:cNvSpPr txBox="true"/>
          <p:nvPr/>
        </p:nvSpPr>
        <p:spPr>
          <a:xfrm rot="0">
            <a:off x="1103742" y="990600"/>
            <a:ext cx="6802634" cy="863267"/>
          </a:xfrm>
          <a:prstGeom prst="rect">
            <a:avLst/>
          </a:prstGeom>
        </p:spPr>
        <p:txBody>
          <a:bodyPr anchor="t" rtlCol="false" tIns="0" lIns="0" bIns="0" rIns="0">
            <a:spAutoFit/>
          </a:bodyPr>
          <a:lstStyle/>
          <a:p>
            <a:pPr algn="l">
              <a:lnSpc>
                <a:spcPts val="6880"/>
              </a:lnSpc>
            </a:pPr>
            <a:r>
              <a:rPr lang="en-US" sz="5460" u="sng">
                <a:solidFill>
                  <a:srgbClr val="FFFFFF">
                    <a:alpha val="70980"/>
                  </a:srgbClr>
                </a:solidFill>
                <a:latin typeface="HK Modular"/>
                <a:ea typeface="HK Modular"/>
                <a:cs typeface="HK Modular"/>
                <a:sym typeface="HK Modular"/>
              </a:rPr>
              <a:t>logic</a:t>
            </a:r>
          </a:p>
        </p:txBody>
      </p:sp>
      <p:sp>
        <p:nvSpPr>
          <p:cNvPr name="TextBox 8" id="8"/>
          <p:cNvSpPr txBox="true"/>
          <p:nvPr/>
        </p:nvSpPr>
        <p:spPr>
          <a:xfrm rot="0">
            <a:off x="8407169" y="9345080"/>
            <a:ext cx="1796125" cy="285433"/>
          </a:xfrm>
          <a:prstGeom prst="rect">
            <a:avLst/>
          </a:prstGeom>
        </p:spPr>
        <p:txBody>
          <a:bodyPr anchor="t" rtlCol="false" tIns="0" lIns="0" bIns="0" rIns="0">
            <a:spAutoFit/>
          </a:bodyPr>
          <a:lstStyle/>
          <a:p>
            <a:pPr algn="ctr">
              <a:lnSpc>
                <a:spcPts val="2379"/>
              </a:lnSpc>
            </a:pPr>
            <a:r>
              <a:rPr lang="en-US" sz="1699">
                <a:solidFill>
                  <a:srgbClr val="FFFFFF"/>
                </a:solidFill>
                <a:latin typeface="Droid Arabic Kufi"/>
                <a:ea typeface="Droid Arabic Kufi"/>
                <a:cs typeface="Droid Arabic Kufi"/>
                <a:sym typeface="Droid Arabic Kufi"/>
              </a:rPr>
              <a:t>page 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9144000" y="1864979"/>
            <a:ext cx="3057658" cy="6678651"/>
          </a:xfrm>
          <a:custGeom>
            <a:avLst/>
            <a:gdLst/>
            <a:ahLst/>
            <a:cxnLst/>
            <a:rect r="r" b="b" t="t" l="l"/>
            <a:pathLst>
              <a:path h="6678651" w="3057658">
                <a:moveTo>
                  <a:pt x="0" y="0"/>
                </a:moveTo>
                <a:lnTo>
                  <a:pt x="3057658" y="0"/>
                </a:lnTo>
                <a:lnTo>
                  <a:pt x="3057658" y="6678650"/>
                </a:lnTo>
                <a:lnTo>
                  <a:pt x="0" y="6678650"/>
                </a:lnTo>
                <a:lnTo>
                  <a:pt x="0" y="0"/>
                </a:lnTo>
                <a:close/>
              </a:path>
            </a:pathLst>
          </a:custGeom>
          <a:blipFill>
            <a:blip r:embed="rId2"/>
            <a:stretch>
              <a:fillRect l="-4136" t="0" r="-4136" b="0"/>
            </a:stretch>
          </a:blipFill>
        </p:spPr>
      </p:sp>
      <p:sp>
        <p:nvSpPr>
          <p:cNvPr name="Freeform 3" id="3"/>
          <p:cNvSpPr/>
          <p:nvPr/>
        </p:nvSpPr>
        <p:spPr>
          <a:xfrm flipH="false" flipV="false" rot="0">
            <a:off x="13473461" y="1829801"/>
            <a:ext cx="2946231" cy="6692135"/>
          </a:xfrm>
          <a:custGeom>
            <a:avLst/>
            <a:gdLst/>
            <a:ahLst/>
            <a:cxnLst/>
            <a:rect r="r" b="b" t="t" l="l"/>
            <a:pathLst>
              <a:path h="6692135" w="2946231">
                <a:moveTo>
                  <a:pt x="0" y="0"/>
                </a:moveTo>
                <a:lnTo>
                  <a:pt x="2946230" y="0"/>
                </a:lnTo>
                <a:lnTo>
                  <a:pt x="2946230" y="6692135"/>
                </a:lnTo>
                <a:lnTo>
                  <a:pt x="0" y="6692135"/>
                </a:lnTo>
                <a:lnTo>
                  <a:pt x="0" y="0"/>
                </a:lnTo>
                <a:close/>
              </a:path>
            </a:pathLst>
          </a:custGeom>
          <a:blipFill>
            <a:blip r:embed="rId3"/>
            <a:stretch>
              <a:fillRect l="-4127" t="0" r="-4127" b="0"/>
            </a:stretch>
          </a:blipFill>
        </p:spPr>
      </p:sp>
      <p:sp>
        <p:nvSpPr>
          <p:cNvPr name="Freeform 4" id="4"/>
          <p:cNvSpPr/>
          <p:nvPr/>
        </p:nvSpPr>
        <p:spPr>
          <a:xfrm flipH="false" flipV="false" rot="0">
            <a:off x="4781910" y="1829801"/>
            <a:ext cx="3038711" cy="6749005"/>
          </a:xfrm>
          <a:custGeom>
            <a:avLst/>
            <a:gdLst/>
            <a:ahLst/>
            <a:cxnLst/>
            <a:rect r="r" b="b" t="t" l="l"/>
            <a:pathLst>
              <a:path h="6749005" w="3038711">
                <a:moveTo>
                  <a:pt x="0" y="0"/>
                </a:moveTo>
                <a:lnTo>
                  <a:pt x="3038711" y="0"/>
                </a:lnTo>
                <a:lnTo>
                  <a:pt x="3038711" y="6749006"/>
                </a:lnTo>
                <a:lnTo>
                  <a:pt x="0" y="6749006"/>
                </a:lnTo>
                <a:lnTo>
                  <a:pt x="0" y="0"/>
                </a:lnTo>
                <a:close/>
              </a:path>
            </a:pathLst>
          </a:custGeom>
          <a:blipFill>
            <a:blip r:embed="rId4"/>
            <a:stretch>
              <a:fillRect l="-4089" t="0" r="-4089" b="0"/>
            </a:stretch>
          </a:blipFill>
        </p:spPr>
      </p:sp>
      <p:sp>
        <p:nvSpPr>
          <p:cNvPr name="TextBox 5" id="5"/>
          <p:cNvSpPr txBox="true"/>
          <p:nvPr/>
        </p:nvSpPr>
        <p:spPr>
          <a:xfrm rot="0">
            <a:off x="7820621" y="9267825"/>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04</a:t>
            </a:r>
          </a:p>
        </p:txBody>
      </p:sp>
      <p:sp>
        <p:nvSpPr>
          <p:cNvPr name="TextBox 6" id="6"/>
          <p:cNvSpPr txBox="true"/>
          <p:nvPr/>
        </p:nvSpPr>
        <p:spPr>
          <a:xfrm rot="0">
            <a:off x="1028700" y="885825"/>
            <a:ext cx="3406497" cy="1219791"/>
          </a:xfrm>
          <a:prstGeom prst="rect">
            <a:avLst/>
          </a:prstGeom>
        </p:spPr>
        <p:txBody>
          <a:bodyPr anchor="t" rtlCol="false" tIns="0" lIns="0" bIns="0" rIns="0">
            <a:spAutoFit/>
          </a:bodyPr>
          <a:lstStyle/>
          <a:p>
            <a:pPr algn="ctr">
              <a:lnSpc>
                <a:spcPts val="9942"/>
              </a:lnSpc>
            </a:pPr>
            <a:r>
              <a:rPr lang="en-US" b="true" sz="7101" u="sng">
                <a:solidFill>
                  <a:srgbClr val="FFFFFF">
                    <a:alpha val="70980"/>
                  </a:srgbClr>
                </a:solidFill>
                <a:latin typeface="Droid Arabic Naskh Bold"/>
                <a:ea typeface="Droid Arabic Naskh Bold"/>
                <a:cs typeface="Droid Arabic Naskh Bold"/>
                <a:sym typeface="Droid Arabic Naskh Bold"/>
              </a:rPr>
              <a:t>DESIGN</a:t>
            </a:r>
          </a:p>
        </p:txBody>
      </p:sp>
      <p:sp>
        <p:nvSpPr>
          <p:cNvPr name="Freeform 7" id="7"/>
          <p:cNvSpPr/>
          <p:nvPr/>
        </p:nvSpPr>
        <p:spPr>
          <a:xfrm flipH="false" flipV="false" rot="0">
            <a:off x="12439783" y="5429472"/>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8062506" y="5204304"/>
            <a:ext cx="839609" cy="450336"/>
          </a:xfrm>
          <a:custGeom>
            <a:avLst/>
            <a:gdLst/>
            <a:ahLst/>
            <a:cxnLst/>
            <a:rect r="r" b="b" t="t" l="l"/>
            <a:pathLst>
              <a:path h="450336" w="839609">
                <a:moveTo>
                  <a:pt x="0" y="0"/>
                </a:moveTo>
                <a:lnTo>
                  <a:pt x="839609" y="0"/>
                </a:lnTo>
                <a:lnTo>
                  <a:pt x="839609" y="450336"/>
                </a:lnTo>
                <a:lnTo>
                  <a:pt x="0" y="4503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5380650" y="1911318"/>
            <a:ext cx="3058193" cy="6227438"/>
          </a:xfrm>
          <a:custGeom>
            <a:avLst/>
            <a:gdLst/>
            <a:ahLst/>
            <a:cxnLst/>
            <a:rect r="r" b="b" t="t" l="l"/>
            <a:pathLst>
              <a:path h="6227438" w="3058193">
                <a:moveTo>
                  <a:pt x="0" y="0"/>
                </a:moveTo>
                <a:lnTo>
                  <a:pt x="3058193" y="0"/>
                </a:lnTo>
                <a:lnTo>
                  <a:pt x="3058193" y="6227438"/>
                </a:lnTo>
                <a:lnTo>
                  <a:pt x="0" y="6227438"/>
                </a:lnTo>
                <a:lnTo>
                  <a:pt x="0" y="0"/>
                </a:lnTo>
                <a:close/>
              </a:path>
            </a:pathLst>
          </a:custGeom>
          <a:blipFill>
            <a:blip r:embed="rId2"/>
            <a:stretch>
              <a:fillRect l="0" t="0" r="0" b="0"/>
            </a:stretch>
          </a:blipFill>
        </p:spPr>
      </p:sp>
      <p:sp>
        <p:nvSpPr>
          <p:cNvPr name="Freeform 3" id="3"/>
          <p:cNvSpPr/>
          <p:nvPr/>
        </p:nvSpPr>
        <p:spPr>
          <a:xfrm flipH="false" flipV="false" rot="0">
            <a:off x="1136303" y="1911318"/>
            <a:ext cx="3025148" cy="6181823"/>
          </a:xfrm>
          <a:custGeom>
            <a:avLst/>
            <a:gdLst/>
            <a:ahLst/>
            <a:cxnLst/>
            <a:rect r="r" b="b" t="t" l="l"/>
            <a:pathLst>
              <a:path h="6181823" w="3025148">
                <a:moveTo>
                  <a:pt x="0" y="0"/>
                </a:moveTo>
                <a:lnTo>
                  <a:pt x="3025147" y="0"/>
                </a:lnTo>
                <a:lnTo>
                  <a:pt x="3025147" y="6181824"/>
                </a:lnTo>
                <a:lnTo>
                  <a:pt x="0" y="6181824"/>
                </a:lnTo>
                <a:lnTo>
                  <a:pt x="0" y="0"/>
                </a:lnTo>
                <a:close/>
              </a:path>
            </a:pathLst>
          </a:custGeom>
          <a:blipFill>
            <a:blip r:embed="rId3"/>
            <a:stretch>
              <a:fillRect l="0" t="0" r="0" b="0"/>
            </a:stretch>
          </a:blipFill>
        </p:spPr>
      </p:sp>
      <p:sp>
        <p:nvSpPr>
          <p:cNvPr name="Freeform 4" id="4"/>
          <p:cNvSpPr/>
          <p:nvPr/>
        </p:nvSpPr>
        <p:spPr>
          <a:xfrm flipH="false" flipV="false" rot="0">
            <a:off x="9658043" y="1886233"/>
            <a:ext cx="3004283" cy="6183743"/>
          </a:xfrm>
          <a:custGeom>
            <a:avLst/>
            <a:gdLst/>
            <a:ahLst/>
            <a:cxnLst/>
            <a:rect r="r" b="b" t="t" l="l"/>
            <a:pathLst>
              <a:path h="6183743" w="3004283">
                <a:moveTo>
                  <a:pt x="0" y="0"/>
                </a:moveTo>
                <a:lnTo>
                  <a:pt x="3004283" y="0"/>
                </a:lnTo>
                <a:lnTo>
                  <a:pt x="3004283" y="6183743"/>
                </a:lnTo>
                <a:lnTo>
                  <a:pt x="0" y="6183743"/>
                </a:lnTo>
                <a:lnTo>
                  <a:pt x="0" y="0"/>
                </a:lnTo>
                <a:close/>
              </a:path>
            </a:pathLst>
          </a:custGeom>
          <a:blipFill>
            <a:blip r:embed="rId4"/>
            <a:stretch>
              <a:fillRect l="0" t="0" r="0" b="0"/>
            </a:stretch>
          </a:blipFill>
        </p:spPr>
      </p:sp>
      <p:sp>
        <p:nvSpPr>
          <p:cNvPr name="Freeform 5" id="5"/>
          <p:cNvSpPr/>
          <p:nvPr/>
        </p:nvSpPr>
        <p:spPr>
          <a:xfrm flipH="false" flipV="false" rot="0">
            <a:off x="13881526" y="1980099"/>
            <a:ext cx="2986016" cy="6158657"/>
          </a:xfrm>
          <a:custGeom>
            <a:avLst/>
            <a:gdLst/>
            <a:ahLst/>
            <a:cxnLst/>
            <a:rect r="r" b="b" t="t" l="l"/>
            <a:pathLst>
              <a:path h="6158657" w="2986016">
                <a:moveTo>
                  <a:pt x="0" y="0"/>
                </a:moveTo>
                <a:lnTo>
                  <a:pt x="2986016" y="0"/>
                </a:lnTo>
                <a:lnTo>
                  <a:pt x="2986016" y="6158657"/>
                </a:lnTo>
                <a:lnTo>
                  <a:pt x="0" y="6158657"/>
                </a:lnTo>
                <a:lnTo>
                  <a:pt x="0" y="0"/>
                </a:lnTo>
                <a:close/>
              </a:path>
            </a:pathLst>
          </a:custGeom>
          <a:blipFill>
            <a:blip r:embed="rId5"/>
            <a:stretch>
              <a:fillRect l="0" t="0" r="0" b="0"/>
            </a:stretch>
          </a:blipFill>
        </p:spPr>
      </p:sp>
      <p:sp>
        <p:nvSpPr>
          <p:cNvPr name="TextBox 6" id="6"/>
          <p:cNvSpPr txBox="true"/>
          <p:nvPr/>
        </p:nvSpPr>
        <p:spPr>
          <a:xfrm rot="0">
            <a:off x="8656499" y="9210675"/>
            <a:ext cx="975003" cy="349249"/>
          </a:xfrm>
          <a:prstGeom prst="rect">
            <a:avLst/>
          </a:prstGeom>
        </p:spPr>
        <p:txBody>
          <a:bodyPr anchor="t" rtlCol="false" tIns="0" lIns="0" bIns="0" rIns="0">
            <a:spAutoFit/>
          </a:bodyPr>
          <a:lstStyle/>
          <a:p>
            <a:pPr algn="ctr" marL="0" indent="0" lvl="0">
              <a:lnSpc>
                <a:spcPts val="2800"/>
              </a:lnSpc>
              <a:spcBef>
                <a:spcPct val="0"/>
              </a:spcBef>
            </a:pPr>
            <a:r>
              <a:rPr lang="en-US" sz="2000">
                <a:solidFill>
                  <a:srgbClr val="FFFFFF"/>
                </a:solidFill>
                <a:latin typeface="Droid Arabic Kufi"/>
                <a:ea typeface="Droid Arabic Kufi"/>
                <a:cs typeface="Droid Arabic Kufi"/>
                <a:sym typeface="Droid Arabic Kufi"/>
              </a:rPr>
              <a:t>page 05</a:t>
            </a:r>
          </a:p>
        </p:txBody>
      </p:sp>
      <p:sp>
        <p:nvSpPr>
          <p:cNvPr name="Freeform 7" id="7"/>
          <p:cNvSpPr/>
          <p:nvPr/>
        </p:nvSpPr>
        <p:spPr>
          <a:xfrm flipH="false" flipV="false" rot="0">
            <a:off x="4350541" y="5211828"/>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3041918" y="5143500"/>
            <a:ext cx="839609" cy="450336"/>
          </a:xfrm>
          <a:custGeom>
            <a:avLst/>
            <a:gdLst/>
            <a:ahLst/>
            <a:cxnLst/>
            <a:rect r="r" b="b" t="t" l="l"/>
            <a:pathLst>
              <a:path h="450336" w="839609">
                <a:moveTo>
                  <a:pt x="0" y="0"/>
                </a:moveTo>
                <a:lnTo>
                  <a:pt x="839608" y="0"/>
                </a:lnTo>
                <a:lnTo>
                  <a:pt x="839608" y="450336"/>
                </a:lnTo>
                <a:lnTo>
                  <a:pt x="0" y="4503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8629343" y="5211828"/>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77397" y="8884069"/>
            <a:ext cx="2728988" cy="487567"/>
          </a:xfrm>
          <a:custGeom>
            <a:avLst/>
            <a:gdLst/>
            <a:ahLst/>
            <a:cxnLst/>
            <a:rect r="r" b="b" t="t" l="l"/>
            <a:pathLst>
              <a:path h="487567" w="2728988">
                <a:moveTo>
                  <a:pt x="0" y="0"/>
                </a:moveTo>
                <a:lnTo>
                  <a:pt x="2728988" y="0"/>
                </a:lnTo>
                <a:lnTo>
                  <a:pt x="2728988" y="487567"/>
                </a:lnTo>
                <a:lnTo>
                  <a:pt x="0" y="4875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a:grpSpLocks noChangeAspect="true"/>
          </p:cNvGrpSpPr>
          <p:nvPr/>
        </p:nvGrpSpPr>
        <p:grpSpPr>
          <a:xfrm rot="0">
            <a:off x="763990" y="1928118"/>
            <a:ext cx="6205782" cy="6205782"/>
            <a:chOff x="0" y="0"/>
            <a:chExt cx="14840029" cy="14840029"/>
          </a:xfrm>
        </p:grpSpPr>
        <p:sp>
          <p:nvSpPr>
            <p:cNvPr name="Freeform 6" id="6"/>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99FFFF"/>
            </a:solidFill>
          </p:spPr>
        </p:sp>
        <p:sp>
          <p:nvSpPr>
            <p:cNvPr name="Freeform 7" id="7"/>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8" id="8"/>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223" t="-19268" r="223" b="-19268"/>
              </a:stretch>
            </a:blipFill>
          </p:spPr>
        </p:sp>
      </p:grpSp>
      <p:sp>
        <p:nvSpPr>
          <p:cNvPr name="TextBox 9" id="9"/>
          <p:cNvSpPr txBox="true"/>
          <p:nvPr/>
        </p:nvSpPr>
        <p:spPr>
          <a:xfrm rot="0">
            <a:off x="7981853" y="9073308"/>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06</a:t>
            </a:r>
          </a:p>
        </p:txBody>
      </p:sp>
      <p:sp>
        <p:nvSpPr>
          <p:cNvPr name="TextBox 10" id="10"/>
          <p:cNvSpPr txBox="true"/>
          <p:nvPr/>
        </p:nvSpPr>
        <p:spPr>
          <a:xfrm rot="0">
            <a:off x="6969772" y="2908385"/>
            <a:ext cx="10493283" cy="5694051"/>
          </a:xfrm>
          <a:prstGeom prst="rect">
            <a:avLst/>
          </a:prstGeom>
        </p:spPr>
        <p:txBody>
          <a:bodyPr anchor="t" rtlCol="false" tIns="0" lIns="0" bIns="0" rIns="0">
            <a:spAutoFit/>
          </a:bodyPr>
          <a:lstStyle/>
          <a:p>
            <a:pPr algn="l" marL="758817" indent="-379409" lvl="1">
              <a:lnSpc>
                <a:spcPts val="3795"/>
              </a:lnSpc>
              <a:buFont typeface="Arial"/>
              <a:buChar char="•"/>
            </a:pPr>
            <a:r>
              <a:rPr lang="en-US" sz="3514">
                <a:solidFill>
                  <a:srgbClr val="FFFFFF"/>
                </a:solidFill>
                <a:latin typeface="Raleway Light"/>
                <a:ea typeface="Raleway Light"/>
                <a:cs typeface="Raleway Light"/>
                <a:sym typeface="Raleway Light"/>
              </a:rPr>
              <a:t>inspired by the Greek word “Penta” (meaning five), linking the theme to Greek culture.</a:t>
            </a:r>
          </a:p>
          <a:p>
            <a:pPr algn="l">
              <a:lnSpc>
                <a:spcPts val="3795"/>
              </a:lnSpc>
            </a:pPr>
          </a:p>
          <a:p>
            <a:pPr algn="l" marL="758817" indent="-379409" lvl="1">
              <a:lnSpc>
                <a:spcPts val="3795"/>
              </a:lnSpc>
              <a:buFont typeface="Arial"/>
              <a:buChar char="•"/>
            </a:pPr>
            <a:r>
              <a:rPr lang="en-US" sz="3514">
                <a:solidFill>
                  <a:srgbClr val="FFFFFF"/>
                </a:solidFill>
                <a:latin typeface="Raleway Light"/>
                <a:ea typeface="Raleway Light"/>
                <a:cs typeface="Raleway Light"/>
                <a:sym typeface="Raleway Light"/>
              </a:rPr>
              <a:t>For the background, we used Greek cars to connect the app’s identity with its name.</a:t>
            </a:r>
          </a:p>
          <a:p>
            <a:pPr algn="l">
              <a:lnSpc>
                <a:spcPts val="3795"/>
              </a:lnSpc>
            </a:pPr>
          </a:p>
          <a:p>
            <a:pPr algn="l" marL="758817" indent="-379409" lvl="1">
              <a:lnSpc>
                <a:spcPts val="3795"/>
              </a:lnSpc>
              <a:buFont typeface="Arial"/>
              <a:buChar char="•"/>
            </a:pPr>
            <a:r>
              <a:rPr lang="en-US" sz="3514">
                <a:solidFill>
                  <a:srgbClr val="FFFFFF"/>
                </a:solidFill>
                <a:latin typeface="Raleway Light"/>
                <a:ea typeface="Raleway Light"/>
                <a:cs typeface="Raleway Light"/>
                <a:sym typeface="Raleway Light"/>
              </a:rPr>
              <a:t>The color palette was chosen from this theme: </a:t>
            </a:r>
          </a:p>
          <a:p>
            <a:pPr algn="l">
              <a:lnSpc>
                <a:spcPts val="3795"/>
              </a:lnSpc>
            </a:pPr>
          </a:p>
          <a:p>
            <a:pPr algn="l" marL="758817" indent="-379409" lvl="1">
              <a:lnSpc>
                <a:spcPts val="3795"/>
              </a:lnSpc>
              <a:buFont typeface="Arial"/>
              <a:buChar char="•"/>
            </a:pPr>
            <a:r>
              <a:rPr lang="en-US" sz="3514">
                <a:solidFill>
                  <a:srgbClr val="FFFFFF"/>
                </a:solidFill>
                <a:latin typeface="Raleway Light"/>
                <a:ea typeface="Raleway Light"/>
                <a:cs typeface="Raleway Light"/>
                <a:sym typeface="Raleway Light"/>
              </a:rPr>
              <a:t>For alerts and door status (Open/Close), we used Green and Red to improve user experience and make actions clear.</a:t>
            </a:r>
          </a:p>
          <a:p>
            <a:pPr algn="l">
              <a:lnSpc>
                <a:spcPts val="3795"/>
              </a:lnSpc>
            </a:pPr>
          </a:p>
        </p:txBody>
      </p:sp>
      <p:sp>
        <p:nvSpPr>
          <p:cNvPr name="TextBox 11" id="11"/>
          <p:cNvSpPr txBox="true"/>
          <p:nvPr/>
        </p:nvSpPr>
        <p:spPr>
          <a:xfrm rot="0">
            <a:off x="7332366" y="6246901"/>
            <a:ext cx="9926934" cy="298328"/>
          </a:xfrm>
          <a:prstGeom prst="rect">
            <a:avLst/>
          </a:prstGeom>
        </p:spPr>
        <p:txBody>
          <a:bodyPr anchor="t" rtlCol="false" tIns="0" lIns="0" bIns="0" rIns="0">
            <a:spAutoFit/>
          </a:bodyPr>
          <a:lstStyle/>
          <a:p>
            <a:pPr algn="ctr">
              <a:lnSpc>
                <a:spcPts val="2241"/>
              </a:lnSpc>
              <a:spcBef>
                <a:spcPct val="0"/>
              </a:spcBef>
            </a:pPr>
            <a:r>
              <a:rPr lang="en-US" sz="2075">
                <a:solidFill>
                  <a:srgbClr val="01FFFF"/>
                </a:solidFill>
                <a:latin typeface="Gruppo"/>
                <a:ea typeface="Gruppo"/>
                <a:cs typeface="Gruppo"/>
                <a:sym typeface="Gruppo"/>
              </a:rPr>
              <a:t>BLUE, WHITE, BEIGE (#EEEEEE),BLACK, AND NAVY.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327055" y="1854702"/>
            <a:ext cx="2318931" cy="2318931"/>
          </a:xfrm>
          <a:custGeom>
            <a:avLst/>
            <a:gdLst/>
            <a:ahLst/>
            <a:cxnLst/>
            <a:rect r="r" b="b" t="t" l="l"/>
            <a:pathLst>
              <a:path h="2318931" w="2318931">
                <a:moveTo>
                  <a:pt x="0" y="0"/>
                </a:moveTo>
                <a:lnTo>
                  <a:pt x="2318931" y="0"/>
                </a:lnTo>
                <a:lnTo>
                  <a:pt x="2318931" y="2318931"/>
                </a:lnTo>
                <a:lnTo>
                  <a:pt x="0" y="2318931"/>
                </a:lnTo>
                <a:lnTo>
                  <a:pt x="0" y="0"/>
                </a:lnTo>
                <a:close/>
              </a:path>
            </a:pathLst>
          </a:custGeom>
          <a:blipFill>
            <a:blip r:embed="rId2"/>
            <a:stretch>
              <a:fillRect l="0" t="0" r="0" b="0"/>
            </a:stretch>
          </a:blipFill>
        </p:spPr>
      </p:sp>
      <p:sp>
        <p:nvSpPr>
          <p:cNvPr name="TextBox 3" id="3"/>
          <p:cNvSpPr txBox="true"/>
          <p:nvPr/>
        </p:nvSpPr>
        <p:spPr>
          <a:xfrm rot="0">
            <a:off x="8656499" y="9210675"/>
            <a:ext cx="975003" cy="349249"/>
          </a:xfrm>
          <a:prstGeom prst="rect">
            <a:avLst/>
          </a:prstGeom>
        </p:spPr>
        <p:txBody>
          <a:bodyPr anchor="t" rtlCol="false" tIns="0" lIns="0" bIns="0" rIns="0">
            <a:spAutoFit/>
          </a:bodyPr>
          <a:lstStyle/>
          <a:p>
            <a:pPr algn="ctr" marL="0" indent="0" lvl="0">
              <a:lnSpc>
                <a:spcPts val="2800"/>
              </a:lnSpc>
              <a:spcBef>
                <a:spcPct val="0"/>
              </a:spcBef>
            </a:pPr>
            <a:r>
              <a:rPr lang="en-US" sz="2000">
                <a:solidFill>
                  <a:srgbClr val="FFFFFF"/>
                </a:solidFill>
                <a:latin typeface="Droid Arabic Kufi"/>
                <a:ea typeface="Droid Arabic Kufi"/>
                <a:cs typeface="Droid Arabic Kufi"/>
                <a:sym typeface="Droid Arabic Kufi"/>
              </a:rPr>
              <a:t>page 07</a:t>
            </a:r>
          </a:p>
        </p:txBody>
      </p:sp>
      <p:sp>
        <p:nvSpPr>
          <p:cNvPr name="TextBox 4" id="4"/>
          <p:cNvSpPr txBox="true"/>
          <p:nvPr/>
        </p:nvSpPr>
        <p:spPr>
          <a:xfrm rot="0">
            <a:off x="1028700" y="1788027"/>
            <a:ext cx="9108877" cy="597123"/>
          </a:xfrm>
          <a:prstGeom prst="rect">
            <a:avLst/>
          </a:prstGeom>
        </p:spPr>
        <p:txBody>
          <a:bodyPr anchor="t" rtlCol="false" tIns="0" lIns="0" bIns="0" rIns="0">
            <a:spAutoFit/>
          </a:bodyPr>
          <a:lstStyle/>
          <a:p>
            <a:pPr algn="ctr">
              <a:lnSpc>
                <a:spcPts val="4887"/>
              </a:lnSpc>
            </a:pPr>
            <a:r>
              <a:rPr lang="en-US" b="true" sz="3491">
                <a:solidFill>
                  <a:srgbClr val="99FFFF"/>
                </a:solidFill>
                <a:latin typeface="XM Vahid Bold"/>
                <a:ea typeface="XM Vahid Bold"/>
                <a:cs typeface="XM Vahid Bold"/>
                <a:sym typeface="XM Vahid Bold"/>
              </a:rPr>
              <a:t>The app design is divided into 6 main screens:</a:t>
            </a:r>
          </a:p>
        </p:txBody>
      </p:sp>
      <p:sp>
        <p:nvSpPr>
          <p:cNvPr name="TextBox 5" id="5"/>
          <p:cNvSpPr txBox="true"/>
          <p:nvPr/>
        </p:nvSpPr>
        <p:spPr>
          <a:xfrm rot="0">
            <a:off x="1880026" y="2978340"/>
            <a:ext cx="12999073" cy="4721273"/>
          </a:xfrm>
          <a:prstGeom prst="rect">
            <a:avLst/>
          </a:prstGeom>
        </p:spPr>
        <p:txBody>
          <a:bodyPr anchor="t" rtlCol="false" tIns="0" lIns="0" bIns="0" rIns="0">
            <a:spAutoFit/>
          </a:bodyPr>
          <a:lstStyle/>
          <a:p>
            <a:pPr algn="l" marL="644249" indent="-322125" lvl="1">
              <a:lnSpc>
                <a:spcPts val="4177"/>
              </a:lnSpc>
              <a:buFont typeface="Arial"/>
              <a:buChar char="•"/>
            </a:pPr>
            <a:r>
              <a:rPr lang="en-US" sz="2984">
                <a:solidFill>
                  <a:srgbClr val="FFFFFF"/>
                </a:solidFill>
                <a:latin typeface="Droid Arabic Kufi"/>
                <a:ea typeface="Droid Arabic Kufi"/>
                <a:cs typeface="Droid Arabic Kufi"/>
                <a:sym typeface="Droid Arabic Kufi"/>
              </a:rPr>
              <a:t>Main Page (Login).</a:t>
            </a:r>
          </a:p>
          <a:p>
            <a:pPr algn="l" marL="644249" indent="-322125" lvl="1">
              <a:lnSpc>
                <a:spcPts val="4177"/>
              </a:lnSpc>
              <a:buFont typeface="Arial"/>
              <a:buChar char="•"/>
            </a:pPr>
            <a:r>
              <a:rPr lang="en-US" sz="2984">
                <a:solidFill>
                  <a:srgbClr val="FFFFFF"/>
                </a:solidFill>
                <a:latin typeface="Droid Arabic Kufi"/>
                <a:ea typeface="Droid Arabic Kufi"/>
                <a:cs typeface="Droid Arabic Kufi"/>
                <a:sym typeface="Droid Arabic Kufi"/>
              </a:rPr>
              <a:t>Register Page (Create Account).</a:t>
            </a:r>
          </a:p>
          <a:p>
            <a:pPr algn="l" marL="644249" indent="-322125" lvl="1">
              <a:lnSpc>
                <a:spcPts val="4177"/>
              </a:lnSpc>
              <a:buFont typeface="Arial"/>
              <a:buChar char="•"/>
            </a:pPr>
            <a:r>
              <a:rPr lang="en-US" sz="2984">
                <a:solidFill>
                  <a:srgbClr val="FFFFFF"/>
                </a:solidFill>
                <a:latin typeface="Droid Arabic Kufi"/>
                <a:ea typeface="Droid Arabic Kufi"/>
                <a:cs typeface="Droid Arabic Kufi"/>
                <a:sym typeface="Droid Arabic Kufi"/>
              </a:rPr>
              <a:t>Welcome Page – includes main features (Dashboard, Control, Alerts).</a:t>
            </a:r>
          </a:p>
          <a:p>
            <a:pPr algn="l" marL="644249" indent="-322125" lvl="1">
              <a:lnSpc>
                <a:spcPts val="4177"/>
              </a:lnSpc>
              <a:buFont typeface="Arial"/>
              <a:buChar char="•"/>
            </a:pPr>
            <a:r>
              <a:rPr lang="en-US" sz="2984">
                <a:solidFill>
                  <a:srgbClr val="FFFFFF"/>
                </a:solidFill>
                <a:latin typeface="Droid Arabic Kufi"/>
                <a:ea typeface="Droid Arabic Kufi"/>
                <a:cs typeface="Droid Arabic Kufi"/>
                <a:sym typeface="Droid Arabic Kufi"/>
              </a:rPr>
              <a:t>Dashboard – displays sensors, doors, and parking slots.</a:t>
            </a:r>
          </a:p>
          <a:p>
            <a:pPr algn="l" marL="644249" indent="-322125" lvl="1">
              <a:lnSpc>
                <a:spcPts val="4177"/>
              </a:lnSpc>
              <a:buFont typeface="Arial"/>
              <a:buChar char="•"/>
            </a:pPr>
            <a:r>
              <a:rPr lang="en-US" sz="2984">
                <a:solidFill>
                  <a:srgbClr val="FFFFFF"/>
                </a:solidFill>
                <a:latin typeface="Droid Arabic Kufi"/>
                <a:ea typeface="Droid Arabic Kufi"/>
                <a:cs typeface="Droid Arabic Kufi"/>
                <a:sym typeface="Droid Arabic Kufi"/>
              </a:rPr>
              <a:t>Control Panel – manual control of garage .</a:t>
            </a:r>
          </a:p>
          <a:p>
            <a:pPr algn="l" marL="644249" indent="-322125" lvl="1">
              <a:lnSpc>
                <a:spcPts val="4177"/>
              </a:lnSpc>
              <a:buFont typeface="Arial"/>
              <a:buChar char="•"/>
            </a:pPr>
            <a:r>
              <a:rPr lang="en-US" sz="2984">
                <a:solidFill>
                  <a:srgbClr val="FFFFFF"/>
                </a:solidFill>
                <a:latin typeface="Droid Arabic Kufi"/>
                <a:ea typeface="Droid Arabic Kufi"/>
                <a:cs typeface="Droid Arabic Kufi"/>
                <a:sym typeface="Droid Arabic Kufi"/>
              </a:rPr>
              <a:t>Alerts Page – shows notifications and warnings.</a:t>
            </a:r>
          </a:p>
          <a:p>
            <a:pPr algn="l" rtl="true">
              <a:lnSpc>
                <a:spcPts val="4177"/>
              </a:lnSpc>
            </a:pPr>
          </a:p>
          <a:p>
            <a:pPr algn="ctr" rtl="true">
              <a:lnSpc>
                <a:spcPts val="4177"/>
              </a:lnSpc>
            </a:pPr>
          </a:p>
        </p:txBody>
      </p:sp>
      <p:sp>
        <p:nvSpPr>
          <p:cNvPr name="TextBox 6" id="6"/>
          <p:cNvSpPr txBox="true"/>
          <p:nvPr/>
        </p:nvSpPr>
        <p:spPr>
          <a:xfrm rot="0">
            <a:off x="854095" y="7029752"/>
            <a:ext cx="15050935" cy="464820"/>
          </a:xfrm>
          <a:prstGeom prst="rect">
            <a:avLst/>
          </a:prstGeom>
        </p:spPr>
        <p:txBody>
          <a:bodyPr anchor="t" rtlCol="false" tIns="0" lIns="0" bIns="0" rIns="0">
            <a:spAutoFit/>
          </a:bodyPr>
          <a:lstStyle/>
          <a:p>
            <a:pPr algn="ctr">
              <a:lnSpc>
                <a:spcPts val="3780"/>
              </a:lnSpc>
            </a:pPr>
            <a:r>
              <a:rPr lang="en-US" sz="2700">
                <a:solidFill>
                  <a:srgbClr val="99FFFF"/>
                </a:solidFill>
                <a:latin typeface="Droid Arabic Kufi"/>
                <a:ea typeface="Droid Arabic Kufi"/>
                <a:cs typeface="Droid Arabic Kufi"/>
                <a:sym typeface="Droid Arabic Kufi"/>
              </a:rPr>
              <a:t>Dividing the app into 6 screens ensures organized navigation and a smooth user journey.</a:t>
            </a:r>
          </a:p>
        </p:txBody>
      </p:sp>
      <p:sp>
        <p:nvSpPr>
          <p:cNvPr name="TextBox 7" id="7"/>
          <p:cNvSpPr txBox="true"/>
          <p:nvPr/>
        </p:nvSpPr>
        <p:spPr>
          <a:xfrm rot="0">
            <a:off x="763250" y="7651988"/>
            <a:ext cx="16761500" cy="414722"/>
          </a:xfrm>
          <a:prstGeom prst="rect">
            <a:avLst/>
          </a:prstGeom>
        </p:spPr>
        <p:txBody>
          <a:bodyPr anchor="t" rtlCol="false" tIns="0" lIns="0" bIns="0" rIns="0">
            <a:spAutoFit/>
          </a:bodyPr>
          <a:lstStyle/>
          <a:p>
            <a:pPr algn="ctr">
              <a:lnSpc>
                <a:spcPts val="3391"/>
              </a:lnSpc>
            </a:pPr>
            <a:r>
              <a:rPr lang="en-US" sz="2422">
                <a:solidFill>
                  <a:srgbClr val="99FFFF"/>
                </a:solidFill>
                <a:latin typeface="Droid Arabic Kufi"/>
                <a:ea typeface="Droid Arabic Kufi"/>
                <a:cs typeface="Droid Arabic Kufi"/>
                <a:sym typeface="Droid Arabic Kufi"/>
              </a:rPr>
              <a:t>FIGMA LINK</a:t>
            </a:r>
            <a:r>
              <a:rPr lang="en-US" sz="2422">
                <a:solidFill>
                  <a:srgbClr val="FFFFFF"/>
                </a:solidFill>
                <a:latin typeface="Droid Arabic Kufi"/>
                <a:ea typeface="Droid Arabic Kufi"/>
                <a:cs typeface="Droid Arabic Kufi"/>
                <a:sym typeface="Droid Arabic Kufi"/>
              </a:rPr>
              <a:t>: https://www.figma.com/design/Pby2EZ503pFrUEVLuXCTsf/first1?node-id=3-61&amp;t=sxarqec0E6ycOw55-1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982326" y="3330876"/>
            <a:ext cx="4459959" cy="4459959"/>
          </a:xfrm>
          <a:custGeom>
            <a:avLst/>
            <a:gdLst/>
            <a:ahLst/>
            <a:cxnLst/>
            <a:rect r="r" b="b" t="t" l="l"/>
            <a:pathLst>
              <a:path h="4459959" w="4459959">
                <a:moveTo>
                  <a:pt x="0" y="0"/>
                </a:moveTo>
                <a:lnTo>
                  <a:pt x="4459959" y="0"/>
                </a:lnTo>
                <a:lnTo>
                  <a:pt x="4459959" y="4459959"/>
                </a:lnTo>
                <a:lnTo>
                  <a:pt x="0" y="44599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982326" y="3413023"/>
            <a:ext cx="1347336" cy="1503304"/>
          </a:xfrm>
          <a:custGeom>
            <a:avLst/>
            <a:gdLst/>
            <a:ahLst/>
            <a:cxnLst/>
            <a:rect r="r" b="b" t="t" l="l"/>
            <a:pathLst>
              <a:path h="1503304" w="1347336">
                <a:moveTo>
                  <a:pt x="0" y="0"/>
                </a:moveTo>
                <a:lnTo>
                  <a:pt x="1347336" y="0"/>
                </a:lnTo>
                <a:lnTo>
                  <a:pt x="1347336" y="1503303"/>
                </a:lnTo>
                <a:lnTo>
                  <a:pt x="0" y="1503303"/>
                </a:lnTo>
                <a:lnTo>
                  <a:pt x="0" y="0"/>
                </a:lnTo>
                <a:close/>
              </a:path>
            </a:pathLst>
          </a:custGeom>
          <a:blipFill>
            <a:blip r:embed="rId8"/>
            <a:stretch>
              <a:fillRect l="0" t="0" r="0" b="0"/>
            </a:stretch>
          </a:blipFill>
        </p:spPr>
      </p:sp>
      <p:sp>
        <p:nvSpPr>
          <p:cNvPr name="TextBox 7" id="7"/>
          <p:cNvSpPr txBox="true"/>
          <p:nvPr/>
        </p:nvSpPr>
        <p:spPr>
          <a:xfrm rot="0">
            <a:off x="7981853" y="9073308"/>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08</a:t>
            </a:r>
          </a:p>
        </p:txBody>
      </p:sp>
      <p:sp>
        <p:nvSpPr>
          <p:cNvPr name="TextBox 8" id="8"/>
          <p:cNvSpPr txBox="true"/>
          <p:nvPr/>
        </p:nvSpPr>
        <p:spPr>
          <a:xfrm rot="0">
            <a:off x="5076865" y="1271680"/>
            <a:ext cx="8134270" cy="1730042"/>
          </a:xfrm>
          <a:prstGeom prst="rect">
            <a:avLst/>
          </a:prstGeom>
        </p:spPr>
        <p:txBody>
          <a:bodyPr anchor="t" rtlCol="false" tIns="0" lIns="0" bIns="0" rIns="0">
            <a:spAutoFit/>
          </a:bodyPr>
          <a:lstStyle/>
          <a:p>
            <a:pPr algn="ctr">
              <a:lnSpc>
                <a:spcPts val="6880"/>
              </a:lnSpc>
            </a:pPr>
            <a:r>
              <a:rPr lang="en-US" sz="5460">
                <a:solidFill>
                  <a:srgbClr val="FFFFFF">
                    <a:alpha val="80000"/>
                  </a:srgbClr>
                </a:solidFill>
                <a:latin typeface="HK Modular"/>
                <a:ea typeface="HK Modular"/>
                <a:cs typeface="HK Modular"/>
                <a:sym typeface="HK Modular"/>
              </a:rPr>
              <a:t>TECH_STACK AND SENSORS</a:t>
            </a:r>
          </a:p>
        </p:txBody>
      </p:sp>
      <p:sp>
        <p:nvSpPr>
          <p:cNvPr name="TextBox 9" id="9"/>
          <p:cNvSpPr txBox="true"/>
          <p:nvPr/>
        </p:nvSpPr>
        <p:spPr>
          <a:xfrm rot="0">
            <a:off x="3329662" y="4531094"/>
            <a:ext cx="2254952" cy="385232"/>
          </a:xfrm>
          <a:prstGeom prst="rect">
            <a:avLst/>
          </a:prstGeom>
        </p:spPr>
        <p:txBody>
          <a:bodyPr anchor="t" rtlCol="false" tIns="0" lIns="0" bIns="0" rIns="0">
            <a:spAutoFit/>
          </a:bodyPr>
          <a:lstStyle/>
          <a:p>
            <a:pPr algn="ctr">
              <a:lnSpc>
                <a:spcPts val="2999"/>
              </a:lnSpc>
              <a:spcBef>
                <a:spcPct val="0"/>
              </a:spcBef>
            </a:pPr>
            <a:r>
              <a:rPr lang="en-US" b="true" sz="2777">
                <a:solidFill>
                  <a:srgbClr val="FFFFFF"/>
                </a:solidFill>
                <a:latin typeface="Raleway Bold"/>
                <a:ea typeface="Raleway Bold"/>
                <a:cs typeface="Raleway Bold"/>
                <a:sym typeface="Raleway Bold"/>
              </a:rPr>
              <a:t>  HARDWARE</a:t>
            </a:r>
          </a:p>
        </p:txBody>
      </p:sp>
      <p:sp>
        <p:nvSpPr>
          <p:cNvPr name="TextBox 10" id="10"/>
          <p:cNvSpPr txBox="true"/>
          <p:nvPr/>
        </p:nvSpPr>
        <p:spPr>
          <a:xfrm rot="0">
            <a:off x="2692558" y="5283974"/>
            <a:ext cx="3312336" cy="2111616"/>
          </a:xfrm>
          <a:prstGeom prst="rect">
            <a:avLst/>
          </a:prstGeom>
        </p:spPr>
        <p:txBody>
          <a:bodyPr anchor="t" rtlCol="false" tIns="0" lIns="0" bIns="0" rIns="0">
            <a:spAutoFit/>
          </a:bodyPr>
          <a:lstStyle/>
          <a:p>
            <a:pPr algn="ctr">
              <a:lnSpc>
                <a:spcPts val="2776"/>
              </a:lnSpc>
            </a:pPr>
            <a:r>
              <a:rPr lang="en-US" sz="2570">
                <a:solidFill>
                  <a:srgbClr val="FFFFFF"/>
                </a:solidFill>
                <a:latin typeface="Raleway"/>
                <a:ea typeface="Raleway"/>
                <a:cs typeface="Raleway"/>
                <a:sym typeface="Raleway"/>
              </a:rPr>
              <a:t>ESP32,IR Sensors, Gas_sensor, Heat_sensor,Servo Motor,Buzzer + LED, LCD, Keybad</a:t>
            </a:r>
          </a:p>
          <a:p>
            <a:pPr algn="ctr">
              <a:lnSpc>
                <a:spcPts val="2776"/>
              </a:lnSpc>
              <a:spcBef>
                <a:spcPct val="0"/>
              </a:spcBef>
            </a:pPr>
          </a:p>
        </p:txBody>
      </p:sp>
      <p:sp>
        <p:nvSpPr>
          <p:cNvPr name="TextBox 11" id="11"/>
          <p:cNvSpPr txBox="true"/>
          <p:nvPr/>
        </p:nvSpPr>
        <p:spPr>
          <a:xfrm rot="0">
            <a:off x="2351662" y="3761150"/>
            <a:ext cx="681791" cy="597068"/>
          </a:xfrm>
          <a:prstGeom prst="rect">
            <a:avLst/>
          </a:prstGeom>
        </p:spPr>
        <p:txBody>
          <a:bodyPr anchor="t" rtlCol="false" tIns="0" lIns="0" bIns="0" rIns="0">
            <a:spAutoFit/>
          </a:bodyPr>
          <a:lstStyle/>
          <a:p>
            <a:pPr algn="ctr">
              <a:lnSpc>
                <a:spcPts val="4511"/>
              </a:lnSpc>
              <a:spcBef>
                <a:spcPct val="0"/>
              </a:spcBef>
            </a:pPr>
            <a:r>
              <a:rPr lang="en-US" b="true" sz="4177">
                <a:solidFill>
                  <a:srgbClr val="FFFFFF"/>
                </a:solidFill>
                <a:latin typeface="Raleway Bold"/>
                <a:ea typeface="Raleway Bold"/>
                <a:cs typeface="Raleway Bold"/>
                <a:sym typeface="Raleway Bold"/>
              </a:rPr>
              <a:t>1.</a:t>
            </a:r>
          </a:p>
        </p:txBody>
      </p:sp>
      <p:sp>
        <p:nvSpPr>
          <p:cNvPr name="Freeform 12" id="12"/>
          <p:cNvSpPr/>
          <p:nvPr/>
        </p:nvSpPr>
        <p:spPr>
          <a:xfrm flipH="false" flipV="false" rot="0">
            <a:off x="7431960" y="3413023"/>
            <a:ext cx="4459959" cy="4459959"/>
          </a:xfrm>
          <a:custGeom>
            <a:avLst/>
            <a:gdLst/>
            <a:ahLst/>
            <a:cxnLst/>
            <a:rect r="r" b="b" t="t" l="l"/>
            <a:pathLst>
              <a:path h="4459959" w="4459959">
                <a:moveTo>
                  <a:pt x="0" y="0"/>
                </a:moveTo>
                <a:lnTo>
                  <a:pt x="4459959" y="0"/>
                </a:lnTo>
                <a:lnTo>
                  <a:pt x="4459959" y="4459959"/>
                </a:lnTo>
                <a:lnTo>
                  <a:pt x="0" y="44599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7431960" y="3413023"/>
            <a:ext cx="1347336" cy="1503304"/>
          </a:xfrm>
          <a:custGeom>
            <a:avLst/>
            <a:gdLst/>
            <a:ahLst/>
            <a:cxnLst/>
            <a:rect r="r" b="b" t="t" l="l"/>
            <a:pathLst>
              <a:path h="1503304" w="1347336">
                <a:moveTo>
                  <a:pt x="0" y="0"/>
                </a:moveTo>
                <a:lnTo>
                  <a:pt x="1347335" y="0"/>
                </a:lnTo>
                <a:lnTo>
                  <a:pt x="1347335" y="1503303"/>
                </a:lnTo>
                <a:lnTo>
                  <a:pt x="0" y="1503303"/>
                </a:lnTo>
                <a:lnTo>
                  <a:pt x="0" y="0"/>
                </a:lnTo>
                <a:close/>
              </a:path>
            </a:pathLst>
          </a:custGeom>
          <a:blipFill>
            <a:blip r:embed="rId8"/>
            <a:stretch>
              <a:fillRect l="0" t="0" r="0" b="0"/>
            </a:stretch>
          </a:blipFill>
        </p:spPr>
      </p:sp>
      <p:sp>
        <p:nvSpPr>
          <p:cNvPr name="TextBox 14" id="14"/>
          <p:cNvSpPr txBox="true"/>
          <p:nvPr/>
        </p:nvSpPr>
        <p:spPr>
          <a:xfrm rot="0">
            <a:off x="8567754" y="4386793"/>
            <a:ext cx="2894049" cy="385232"/>
          </a:xfrm>
          <a:prstGeom prst="rect">
            <a:avLst/>
          </a:prstGeom>
        </p:spPr>
        <p:txBody>
          <a:bodyPr anchor="t" rtlCol="false" tIns="0" lIns="0" bIns="0" rIns="0">
            <a:spAutoFit/>
          </a:bodyPr>
          <a:lstStyle/>
          <a:p>
            <a:pPr algn="ctr">
              <a:lnSpc>
                <a:spcPts val="2999"/>
              </a:lnSpc>
              <a:spcBef>
                <a:spcPct val="0"/>
              </a:spcBef>
            </a:pPr>
            <a:r>
              <a:rPr lang="en-US" b="true" sz="2777">
                <a:solidFill>
                  <a:srgbClr val="FFFFFF"/>
                </a:solidFill>
                <a:latin typeface="Raleway Bold"/>
                <a:ea typeface="Raleway Bold"/>
                <a:cs typeface="Raleway Bold"/>
                <a:sym typeface="Raleway Bold"/>
              </a:rPr>
              <a:t>SOFTWARE</a:t>
            </a:r>
          </a:p>
        </p:txBody>
      </p:sp>
      <p:sp>
        <p:nvSpPr>
          <p:cNvPr name="TextBox 15" id="15"/>
          <p:cNvSpPr txBox="true"/>
          <p:nvPr/>
        </p:nvSpPr>
        <p:spPr>
          <a:xfrm rot="0">
            <a:off x="7801296" y="5300175"/>
            <a:ext cx="3829843" cy="2465041"/>
          </a:xfrm>
          <a:prstGeom prst="rect">
            <a:avLst/>
          </a:prstGeom>
        </p:spPr>
        <p:txBody>
          <a:bodyPr anchor="t" rtlCol="false" tIns="0" lIns="0" bIns="0" rIns="0">
            <a:spAutoFit/>
          </a:bodyPr>
          <a:lstStyle/>
          <a:p>
            <a:pPr algn="ctr">
              <a:lnSpc>
                <a:spcPts val="3210"/>
              </a:lnSpc>
            </a:pPr>
            <a:r>
              <a:rPr lang="en-US" sz="2972">
                <a:solidFill>
                  <a:srgbClr val="FFFFFF"/>
                </a:solidFill>
                <a:latin typeface="Raleway"/>
                <a:ea typeface="Raleway"/>
                <a:cs typeface="Raleway"/>
                <a:sym typeface="Raleway"/>
              </a:rPr>
              <a:t>Arduino IDE (C)</a:t>
            </a:r>
          </a:p>
          <a:p>
            <a:pPr algn="ctr">
              <a:lnSpc>
                <a:spcPts val="3210"/>
              </a:lnSpc>
            </a:pPr>
            <a:r>
              <a:rPr lang="en-US" sz="2972">
                <a:solidFill>
                  <a:srgbClr val="FFFFFF"/>
                </a:solidFill>
                <a:latin typeface="Raleway"/>
                <a:ea typeface="Raleway"/>
                <a:cs typeface="Raleway"/>
                <a:sym typeface="Raleway"/>
              </a:rPr>
              <a:t>Libraries (WiFi, Servo, etc.)</a:t>
            </a:r>
          </a:p>
          <a:p>
            <a:pPr algn="ctr">
              <a:lnSpc>
                <a:spcPts val="3210"/>
              </a:lnSpc>
            </a:pPr>
            <a:r>
              <a:rPr lang="en-US" sz="2972">
                <a:solidFill>
                  <a:srgbClr val="FFFFFF"/>
                </a:solidFill>
                <a:latin typeface="Raleway"/>
                <a:ea typeface="Raleway"/>
                <a:cs typeface="Raleway"/>
                <a:sym typeface="Raleway"/>
              </a:rPr>
              <a:t>HiveMQ</a:t>
            </a:r>
          </a:p>
          <a:p>
            <a:pPr algn="ctr">
              <a:lnSpc>
                <a:spcPts val="3210"/>
              </a:lnSpc>
            </a:pPr>
            <a:r>
              <a:rPr lang="en-US" sz="2972">
                <a:solidFill>
                  <a:srgbClr val="FFFFFF"/>
                </a:solidFill>
                <a:latin typeface="Raleway"/>
                <a:ea typeface="Raleway"/>
                <a:cs typeface="Raleway"/>
                <a:sym typeface="Raleway"/>
              </a:rPr>
              <a:t>FlutterApp</a:t>
            </a:r>
          </a:p>
          <a:p>
            <a:pPr algn="ctr">
              <a:lnSpc>
                <a:spcPts val="3210"/>
              </a:lnSpc>
              <a:spcBef>
                <a:spcPct val="0"/>
              </a:spcBef>
            </a:pPr>
          </a:p>
        </p:txBody>
      </p:sp>
      <p:sp>
        <p:nvSpPr>
          <p:cNvPr name="TextBox 16" id="16"/>
          <p:cNvSpPr txBox="true"/>
          <p:nvPr/>
        </p:nvSpPr>
        <p:spPr>
          <a:xfrm rot="0">
            <a:off x="7801296" y="3761150"/>
            <a:ext cx="681791" cy="597068"/>
          </a:xfrm>
          <a:prstGeom prst="rect">
            <a:avLst/>
          </a:prstGeom>
        </p:spPr>
        <p:txBody>
          <a:bodyPr anchor="t" rtlCol="false" tIns="0" lIns="0" bIns="0" rIns="0">
            <a:spAutoFit/>
          </a:bodyPr>
          <a:lstStyle/>
          <a:p>
            <a:pPr algn="ctr">
              <a:lnSpc>
                <a:spcPts val="4511"/>
              </a:lnSpc>
              <a:spcBef>
                <a:spcPct val="0"/>
              </a:spcBef>
            </a:pPr>
            <a:r>
              <a:rPr lang="en-US" b="true" sz="4177">
                <a:solidFill>
                  <a:srgbClr val="FFFFFF"/>
                </a:solidFill>
                <a:latin typeface="Raleway Bold"/>
                <a:ea typeface="Raleway Bold"/>
                <a:cs typeface="Raleway Bold"/>
                <a:sym typeface="Raleway Bold"/>
              </a:rPr>
              <a:t>2.</a:t>
            </a:r>
          </a:p>
        </p:txBody>
      </p:sp>
      <p:sp>
        <p:nvSpPr>
          <p:cNvPr name="Freeform 17" id="17"/>
          <p:cNvSpPr/>
          <p:nvPr/>
        </p:nvSpPr>
        <p:spPr>
          <a:xfrm flipH="false" flipV="false" rot="0">
            <a:off x="12882519" y="3330876"/>
            <a:ext cx="4459959" cy="4459959"/>
          </a:xfrm>
          <a:custGeom>
            <a:avLst/>
            <a:gdLst/>
            <a:ahLst/>
            <a:cxnLst/>
            <a:rect r="r" b="b" t="t" l="l"/>
            <a:pathLst>
              <a:path h="4459959" w="4459959">
                <a:moveTo>
                  <a:pt x="0" y="0"/>
                </a:moveTo>
                <a:lnTo>
                  <a:pt x="4459959" y="0"/>
                </a:lnTo>
                <a:lnTo>
                  <a:pt x="4459959" y="4459959"/>
                </a:lnTo>
                <a:lnTo>
                  <a:pt x="0" y="44599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12882519" y="3413023"/>
            <a:ext cx="1347336" cy="1503304"/>
          </a:xfrm>
          <a:custGeom>
            <a:avLst/>
            <a:gdLst/>
            <a:ahLst/>
            <a:cxnLst/>
            <a:rect r="r" b="b" t="t" l="l"/>
            <a:pathLst>
              <a:path h="1503304" w="1347336">
                <a:moveTo>
                  <a:pt x="0" y="0"/>
                </a:moveTo>
                <a:lnTo>
                  <a:pt x="1347336" y="0"/>
                </a:lnTo>
                <a:lnTo>
                  <a:pt x="1347336" y="1503303"/>
                </a:lnTo>
                <a:lnTo>
                  <a:pt x="0" y="1503303"/>
                </a:lnTo>
                <a:lnTo>
                  <a:pt x="0" y="0"/>
                </a:lnTo>
                <a:close/>
              </a:path>
            </a:pathLst>
          </a:custGeom>
          <a:blipFill>
            <a:blip r:embed="rId8"/>
            <a:stretch>
              <a:fillRect l="0" t="0" r="0" b="0"/>
            </a:stretch>
          </a:blipFill>
        </p:spPr>
      </p:sp>
      <p:sp>
        <p:nvSpPr>
          <p:cNvPr name="TextBox 19" id="19"/>
          <p:cNvSpPr txBox="true"/>
          <p:nvPr/>
        </p:nvSpPr>
        <p:spPr>
          <a:xfrm rot="0">
            <a:off x="14043713" y="4386793"/>
            <a:ext cx="2561721" cy="385232"/>
          </a:xfrm>
          <a:prstGeom prst="rect">
            <a:avLst/>
          </a:prstGeom>
        </p:spPr>
        <p:txBody>
          <a:bodyPr anchor="t" rtlCol="false" tIns="0" lIns="0" bIns="0" rIns="0">
            <a:spAutoFit/>
          </a:bodyPr>
          <a:lstStyle/>
          <a:p>
            <a:pPr algn="ctr">
              <a:lnSpc>
                <a:spcPts val="2999"/>
              </a:lnSpc>
              <a:spcBef>
                <a:spcPct val="0"/>
              </a:spcBef>
            </a:pPr>
            <a:r>
              <a:rPr lang="en-US" b="true" sz="2777">
                <a:solidFill>
                  <a:srgbClr val="FFFFFF"/>
                </a:solidFill>
                <a:latin typeface="Raleway Bold"/>
                <a:ea typeface="Raleway Bold"/>
                <a:cs typeface="Raleway Bold"/>
                <a:sym typeface="Raleway Bold"/>
              </a:rPr>
              <a:t>SENSORS</a:t>
            </a:r>
          </a:p>
        </p:txBody>
      </p:sp>
      <p:sp>
        <p:nvSpPr>
          <p:cNvPr name="TextBox 20" id="20"/>
          <p:cNvSpPr txBox="true"/>
          <p:nvPr/>
        </p:nvSpPr>
        <p:spPr>
          <a:xfrm rot="0">
            <a:off x="13776112" y="5336758"/>
            <a:ext cx="3063384" cy="988736"/>
          </a:xfrm>
          <a:prstGeom prst="rect">
            <a:avLst/>
          </a:prstGeom>
        </p:spPr>
        <p:txBody>
          <a:bodyPr anchor="t" rtlCol="false" tIns="0" lIns="0" bIns="0" rIns="0">
            <a:spAutoFit/>
          </a:bodyPr>
          <a:lstStyle/>
          <a:p>
            <a:pPr algn="ctr">
              <a:lnSpc>
                <a:spcPts val="2567"/>
              </a:lnSpc>
            </a:pPr>
            <a:r>
              <a:rPr lang="en-US" sz="2377">
                <a:solidFill>
                  <a:srgbClr val="FFFFFF"/>
                </a:solidFill>
                <a:latin typeface="Raleway"/>
                <a:ea typeface="Raleway"/>
                <a:cs typeface="Raleway"/>
                <a:sym typeface="Raleway"/>
              </a:rPr>
              <a:t>IR</a:t>
            </a:r>
          </a:p>
          <a:p>
            <a:pPr algn="ctr">
              <a:lnSpc>
                <a:spcPts val="2567"/>
              </a:lnSpc>
            </a:pPr>
            <a:r>
              <a:rPr lang="en-US" sz="2377">
                <a:solidFill>
                  <a:srgbClr val="FFFFFF"/>
                </a:solidFill>
                <a:latin typeface="Raleway"/>
                <a:ea typeface="Raleway"/>
                <a:cs typeface="Raleway"/>
                <a:sym typeface="Raleway"/>
              </a:rPr>
              <a:t>GAS (MQ-2)</a:t>
            </a:r>
          </a:p>
          <a:p>
            <a:pPr algn="ctr">
              <a:lnSpc>
                <a:spcPts val="2567"/>
              </a:lnSpc>
              <a:spcBef>
                <a:spcPct val="0"/>
              </a:spcBef>
            </a:pPr>
            <a:r>
              <a:rPr lang="en-US" sz="2377">
                <a:solidFill>
                  <a:srgbClr val="FFFFFF"/>
                </a:solidFill>
                <a:latin typeface="Raleway"/>
                <a:ea typeface="Raleway"/>
                <a:cs typeface="Raleway"/>
                <a:sym typeface="Raleway"/>
              </a:rPr>
              <a:t>HAET SENSOR </a:t>
            </a:r>
          </a:p>
        </p:txBody>
      </p:sp>
      <p:sp>
        <p:nvSpPr>
          <p:cNvPr name="TextBox 21" id="21"/>
          <p:cNvSpPr txBox="true"/>
          <p:nvPr/>
        </p:nvSpPr>
        <p:spPr>
          <a:xfrm rot="0">
            <a:off x="13251855" y="3761150"/>
            <a:ext cx="681791" cy="597068"/>
          </a:xfrm>
          <a:prstGeom prst="rect">
            <a:avLst/>
          </a:prstGeom>
        </p:spPr>
        <p:txBody>
          <a:bodyPr anchor="t" rtlCol="false" tIns="0" lIns="0" bIns="0" rIns="0">
            <a:spAutoFit/>
          </a:bodyPr>
          <a:lstStyle/>
          <a:p>
            <a:pPr algn="ctr">
              <a:lnSpc>
                <a:spcPts val="4511"/>
              </a:lnSpc>
              <a:spcBef>
                <a:spcPct val="0"/>
              </a:spcBef>
            </a:pPr>
            <a:r>
              <a:rPr lang="en-US" b="true" sz="4177">
                <a:solidFill>
                  <a:srgbClr val="FFFFFF"/>
                </a:solidFill>
                <a:latin typeface="Raleway Bold"/>
                <a:ea typeface="Raleway Bold"/>
                <a:cs typeface="Raleway Bold"/>
                <a:sym typeface="Raleway Bold"/>
              </a:rPr>
              <a:t>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41C4D">
                <a:alpha val="100000"/>
              </a:srgbClr>
            </a:gs>
            <a:gs pos="100000">
              <a:srgbClr val="3B616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419691" y="1084613"/>
            <a:ext cx="839609" cy="450336"/>
          </a:xfrm>
          <a:custGeom>
            <a:avLst/>
            <a:gdLst/>
            <a:ahLst/>
            <a:cxnLst/>
            <a:rect r="r" b="b" t="t" l="l"/>
            <a:pathLst>
              <a:path h="450336" w="839609">
                <a:moveTo>
                  <a:pt x="0" y="0"/>
                </a:moveTo>
                <a:lnTo>
                  <a:pt x="839609" y="0"/>
                </a:lnTo>
                <a:lnTo>
                  <a:pt x="839609"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80083" y="1084613"/>
            <a:ext cx="839609" cy="450336"/>
          </a:xfrm>
          <a:custGeom>
            <a:avLst/>
            <a:gdLst/>
            <a:ahLst/>
            <a:cxnLst/>
            <a:rect r="r" b="b" t="t" l="l"/>
            <a:pathLst>
              <a:path h="450336" w="839609">
                <a:moveTo>
                  <a:pt x="0" y="0"/>
                </a:moveTo>
                <a:lnTo>
                  <a:pt x="839608" y="0"/>
                </a:lnTo>
                <a:lnTo>
                  <a:pt x="839608" y="450335"/>
                </a:lnTo>
                <a:lnTo>
                  <a:pt x="0" y="450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6071" y="9014517"/>
            <a:ext cx="2728988" cy="487567"/>
          </a:xfrm>
          <a:custGeom>
            <a:avLst/>
            <a:gdLst/>
            <a:ahLst/>
            <a:cxnLst/>
            <a:rect r="r" b="b" t="t" l="l"/>
            <a:pathLst>
              <a:path h="487567" w="2728988">
                <a:moveTo>
                  <a:pt x="0" y="0"/>
                </a:moveTo>
                <a:lnTo>
                  <a:pt x="2728988" y="0"/>
                </a:lnTo>
                <a:lnTo>
                  <a:pt x="2728988" y="487566"/>
                </a:lnTo>
                <a:lnTo>
                  <a:pt x="0" y="487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3161138"/>
            <a:ext cx="7820654" cy="4671275"/>
          </a:xfrm>
          <a:custGeom>
            <a:avLst/>
            <a:gdLst/>
            <a:ahLst/>
            <a:cxnLst/>
            <a:rect r="r" b="b" t="t" l="l"/>
            <a:pathLst>
              <a:path h="4671275" w="7820654">
                <a:moveTo>
                  <a:pt x="0" y="0"/>
                </a:moveTo>
                <a:lnTo>
                  <a:pt x="7820654" y="0"/>
                </a:lnTo>
                <a:lnTo>
                  <a:pt x="7820654" y="4671274"/>
                </a:lnTo>
                <a:lnTo>
                  <a:pt x="0" y="4671274"/>
                </a:lnTo>
                <a:lnTo>
                  <a:pt x="0" y="0"/>
                </a:lnTo>
                <a:close/>
              </a:path>
            </a:pathLst>
          </a:custGeom>
          <a:blipFill>
            <a:blip r:embed="rId6"/>
            <a:stretch>
              <a:fillRect l="0" t="0" r="-6186" b="0"/>
            </a:stretch>
          </a:blipFill>
        </p:spPr>
      </p:sp>
      <p:sp>
        <p:nvSpPr>
          <p:cNvPr name="Freeform 6" id="6"/>
          <p:cNvSpPr/>
          <p:nvPr/>
        </p:nvSpPr>
        <p:spPr>
          <a:xfrm flipH="false" flipV="false" rot="0">
            <a:off x="9134244" y="3161138"/>
            <a:ext cx="8304488" cy="4671275"/>
          </a:xfrm>
          <a:custGeom>
            <a:avLst/>
            <a:gdLst/>
            <a:ahLst/>
            <a:cxnLst/>
            <a:rect r="r" b="b" t="t" l="l"/>
            <a:pathLst>
              <a:path h="4671275" w="8304488">
                <a:moveTo>
                  <a:pt x="0" y="0"/>
                </a:moveTo>
                <a:lnTo>
                  <a:pt x="8304488" y="0"/>
                </a:lnTo>
                <a:lnTo>
                  <a:pt x="8304488" y="4671274"/>
                </a:lnTo>
                <a:lnTo>
                  <a:pt x="0" y="4671274"/>
                </a:lnTo>
                <a:lnTo>
                  <a:pt x="0" y="0"/>
                </a:lnTo>
                <a:close/>
              </a:path>
            </a:pathLst>
          </a:custGeom>
          <a:blipFill>
            <a:blip r:embed="rId7"/>
            <a:stretch>
              <a:fillRect l="0" t="0" r="0" b="0"/>
            </a:stretch>
          </a:blipFill>
        </p:spPr>
      </p:sp>
      <p:sp>
        <p:nvSpPr>
          <p:cNvPr name="TextBox 7" id="7"/>
          <p:cNvSpPr txBox="true"/>
          <p:nvPr/>
        </p:nvSpPr>
        <p:spPr>
          <a:xfrm rot="0">
            <a:off x="7981853" y="9073308"/>
            <a:ext cx="2324294" cy="298328"/>
          </a:xfrm>
          <a:prstGeom prst="rect">
            <a:avLst/>
          </a:prstGeom>
        </p:spPr>
        <p:txBody>
          <a:bodyPr anchor="t" rtlCol="false" tIns="0" lIns="0" bIns="0" rIns="0">
            <a:spAutoFit/>
          </a:bodyPr>
          <a:lstStyle/>
          <a:p>
            <a:pPr algn="ctr">
              <a:lnSpc>
                <a:spcPts val="2241"/>
              </a:lnSpc>
              <a:spcBef>
                <a:spcPct val="0"/>
              </a:spcBef>
            </a:pPr>
            <a:r>
              <a:rPr lang="en-US" sz="2075">
                <a:solidFill>
                  <a:srgbClr val="FFFFFF"/>
                </a:solidFill>
                <a:latin typeface="Gruppo"/>
                <a:ea typeface="Gruppo"/>
                <a:cs typeface="Gruppo"/>
                <a:sym typeface="Gruppo"/>
              </a:rPr>
              <a:t>page 09</a:t>
            </a:r>
          </a:p>
        </p:txBody>
      </p:sp>
      <p:sp>
        <p:nvSpPr>
          <p:cNvPr name="TextBox 8" id="8"/>
          <p:cNvSpPr txBox="true"/>
          <p:nvPr/>
        </p:nvSpPr>
        <p:spPr>
          <a:xfrm rot="0">
            <a:off x="3140565" y="1710634"/>
            <a:ext cx="11417579" cy="1255696"/>
          </a:xfrm>
          <a:prstGeom prst="rect">
            <a:avLst/>
          </a:prstGeom>
        </p:spPr>
        <p:txBody>
          <a:bodyPr anchor="t" rtlCol="false" tIns="0" lIns="0" bIns="0" rIns="0">
            <a:spAutoFit/>
          </a:bodyPr>
          <a:lstStyle/>
          <a:p>
            <a:pPr algn="ctr">
              <a:lnSpc>
                <a:spcPts val="4990"/>
              </a:lnSpc>
            </a:pPr>
            <a:r>
              <a:rPr lang="en-US" sz="3960">
                <a:solidFill>
                  <a:srgbClr val="99FFFF">
                    <a:alpha val="68627"/>
                  </a:srgbClr>
                </a:solidFill>
                <a:latin typeface="HK Modular"/>
                <a:ea typeface="HK Modular"/>
                <a:cs typeface="HK Modular"/>
                <a:sym typeface="HK Modular"/>
              </a:rPr>
              <a:t>HARDWARE(WOKWI CIRCUIT AND SCHEMATIC)</a:t>
            </a:r>
          </a:p>
        </p:txBody>
      </p:sp>
      <p:sp>
        <p:nvSpPr>
          <p:cNvPr name="TextBox 9" id="9"/>
          <p:cNvSpPr txBox="true"/>
          <p:nvPr/>
        </p:nvSpPr>
        <p:spPr>
          <a:xfrm rot="0">
            <a:off x="3140565" y="8099932"/>
            <a:ext cx="12756833" cy="580390"/>
          </a:xfrm>
          <a:prstGeom prst="rect">
            <a:avLst/>
          </a:prstGeom>
        </p:spPr>
        <p:txBody>
          <a:bodyPr anchor="t" rtlCol="false" tIns="0" lIns="0" bIns="0" rIns="0">
            <a:spAutoFit/>
          </a:bodyPr>
          <a:lstStyle/>
          <a:p>
            <a:pPr algn="ctr">
              <a:lnSpc>
                <a:spcPts val="4759"/>
              </a:lnSpc>
            </a:pPr>
            <a:r>
              <a:rPr lang="en-US" sz="3399">
                <a:solidFill>
                  <a:srgbClr val="99FFFF"/>
                </a:solidFill>
                <a:latin typeface="Droid Arabic Kufi"/>
                <a:ea typeface="Droid Arabic Kufi"/>
                <a:cs typeface="Droid Arabic Kufi"/>
                <a:sym typeface="Droid Arabic Kufi"/>
              </a:rPr>
              <a:t>Wokwi link: https://wokwi.com/projects/440201159960637441</a:t>
            </a:r>
            <a:r>
              <a:rPr lang="en-US" sz="3399">
                <a:solidFill>
                  <a:srgbClr val="000000"/>
                </a:solidFill>
                <a:latin typeface="Droid Arabic Kufi"/>
                <a:ea typeface="Droid Arabic Kufi"/>
                <a:cs typeface="Droid Arabic Kufi"/>
                <a:sym typeface="Droid Arabic Kufi"/>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DAGxXBS6tEk</dc:identifier>
  <dcterms:modified xsi:type="dcterms:W3CDTF">2011-08-01T06:04:30Z</dcterms:modified>
  <cp:revision>1</cp:revision>
  <dc:title>penta park your samrt garage</dc:title>
</cp:coreProperties>
</file>