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1430000" cy="7315200"/>
  <p:notesSz cx="11430000" cy="7315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57" d="100"/>
          <a:sy n="57" d="100"/>
        </p:scale>
        <p:origin x="115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95B7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DFD5D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95B7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95B7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6966" y="423113"/>
            <a:ext cx="7656067" cy="1110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95B7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916" y="1917541"/>
            <a:ext cx="10250170" cy="3391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DFD5D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34BC5A4-DFDD-8652-625C-5BECDA3B5E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52400"/>
            <a:ext cx="11430001" cy="7162800"/>
          </a:xfrm>
          <a:prstGeom prst="rect">
            <a:avLst/>
          </a:prstGeom>
        </p:spPr>
      </p:pic>
      <p:pic>
        <p:nvPicPr>
          <p:cNvPr id="1026" name="Picture 2" descr="Candidature au Poste de Responsabilité">
            <a:extLst>
              <a:ext uri="{FF2B5EF4-FFF2-40B4-BE49-F238E27FC236}">
                <a16:creationId xmlns:a16="http://schemas.microsoft.com/office/drawing/2014/main" id="{7B771B65-F21E-9DAB-95DD-B6D382CC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4" y="293917"/>
            <a:ext cx="2041024" cy="20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AADB04-1081-6E45-B403-A2B7D60B9C03}"/>
              </a:ext>
            </a:extLst>
          </p:cNvPr>
          <p:cNvSpPr txBox="1"/>
          <p:nvPr/>
        </p:nvSpPr>
        <p:spPr>
          <a:xfrm>
            <a:off x="2667000" y="2532426"/>
            <a:ext cx="6515125" cy="1106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IOT ET RASPBERRY PI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6DD692-8A25-C4A7-65D1-158F2167ACF3}"/>
              </a:ext>
            </a:extLst>
          </p:cNvPr>
          <p:cNvSpPr txBox="1"/>
          <p:nvPr/>
        </p:nvSpPr>
        <p:spPr>
          <a:xfrm>
            <a:off x="381000" y="4957259"/>
            <a:ext cx="6515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PRÉSENTÉ par  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Abdelhamid </a:t>
            </a:r>
            <a:r>
              <a:rPr lang="en-US" sz="2400" dirty="0" err="1">
                <a:solidFill>
                  <a:schemeClr val="bg1"/>
                </a:solidFill>
              </a:rPr>
              <a:t>Ait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Gourramt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Noureddine </a:t>
            </a:r>
            <a:r>
              <a:rPr lang="en-US" sz="2400" dirty="0" err="1">
                <a:solidFill>
                  <a:schemeClr val="bg1"/>
                </a:solidFill>
              </a:rPr>
              <a:t>Ait</a:t>
            </a:r>
            <a:r>
              <a:rPr lang="en-US" sz="2400" dirty="0">
                <a:solidFill>
                  <a:schemeClr val="bg1"/>
                </a:solidFill>
              </a:rPr>
              <a:t> Moulay Brahim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6DD692-8A25-C4A7-65D1-158F2167ACF3}"/>
              </a:ext>
            </a:extLst>
          </p:cNvPr>
          <p:cNvSpPr txBox="1"/>
          <p:nvPr/>
        </p:nvSpPr>
        <p:spPr>
          <a:xfrm>
            <a:off x="5829275" y="5028210"/>
            <a:ext cx="6515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Encadré</a:t>
            </a:r>
            <a:r>
              <a:rPr lang="en-US" sz="2400" dirty="0">
                <a:solidFill>
                  <a:schemeClr val="bg1"/>
                </a:solidFill>
              </a:rPr>
              <a:t> par : 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Pr</a:t>
            </a:r>
            <a:r>
              <a:rPr lang="en-US" sz="2400" dirty="0">
                <a:solidFill>
                  <a:schemeClr val="bg1"/>
                </a:solidFill>
              </a:rPr>
              <a:t> . Yassine OUKDACH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8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9105" marR="5080">
              <a:lnSpc>
                <a:spcPct val="106300"/>
              </a:lnSpc>
              <a:spcBef>
                <a:spcPts val="100"/>
              </a:spcBef>
            </a:pPr>
            <a:r>
              <a:rPr spc="85" dirty="0"/>
              <a:t>Cas</a:t>
            </a:r>
            <a:r>
              <a:rPr spc="50" dirty="0"/>
              <a:t> </a:t>
            </a:r>
            <a:r>
              <a:rPr spc="65" dirty="0"/>
              <a:t>d'utilisation</a:t>
            </a:r>
            <a:r>
              <a:rPr spc="45" dirty="0"/>
              <a:t> </a:t>
            </a:r>
            <a:r>
              <a:rPr spc="90" dirty="0"/>
              <a:t>de</a:t>
            </a:r>
            <a:r>
              <a:rPr spc="50" dirty="0"/>
              <a:t> </a:t>
            </a:r>
            <a:r>
              <a:rPr spc="55" dirty="0"/>
              <a:t>la </a:t>
            </a:r>
            <a:r>
              <a:rPr spc="-1045" dirty="0"/>
              <a:t> </a:t>
            </a:r>
            <a:r>
              <a:rPr spc="160" dirty="0"/>
              <a:t>simulation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74790" y="1966087"/>
            <a:ext cx="4377055" cy="929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80" dirty="0">
                <a:solidFill>
                  <a:srgbClr val="DFD5DE"/>
                </a:solidFill>
                <a:latin typeface="Lucida Sans Unicode"/>
                <a:cs typeface="Lucida Sans Unicode"/>
              </a:rPr>
              <a:t>Prototypage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800"/>
              </a:lnSpc>
              <a:spcBef>
                <a:spcPts val="755"/>
              </a:spcBef>
            </a:pP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Développer</a:t>
            </a:r>
            <a:r>
              <a:rPr sz="1350" spc="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et</a:t>
            </a:r>
            <a:r>
              <a:rPr sz="1350" spc="1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tester</a:t>
            </a:r>
            <a:r>
              <a:rPr sz="1350" spc="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rapidement</a:t>
            </a:r>
            <a:r>
              <a:rPr sz="1350" spc="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des</a:t>
            </a:r>
            <a:r>
              <a:rPr sz="1350" spc="3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applications</a:t>
            </a:r>
            <a:r>
              <a:rPr sz="1350" spc="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GPIO </a:t>
            </a:r>
            <a:r>
              <a:rPr sz="1350" spc="-409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an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1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a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v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o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i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r</a:t>
            </a:r>
            <a:r>
              <a:rPr sz="1350" spc="-1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d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1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mat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é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r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i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l.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4790" y="3394329"/>
            <a:ext cx="4551680" cy="929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85" dirty="0">
                <a:solidFill>
                  <a:srgbClr val="DFD5DE"/>
                </a:solidFill>
                <a:latin typeface="Lucida Sans Unicode"/>
                <a:cs typeface="Lucida Sans Unicode"/>
              </a:rPr>
              <a:t>Formation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800"/>
              </a:lnSpc>
              <a:spcBef>
                <a:spcPts val="755"/>
              </a:spcBef>
            </a:pP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Permettre</a:t>
            </a:r>
            <a:r>
              <a:rPr sz="1350" spc="-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à</a:t>
            </a:r>
            <a:r>
              <a:rPr sz="1350" spc="-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des</a:t>
            </a:r>
            <a:r>
              <a:rPr sz="1350" spc="-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étudiants</a:t>
            </a:r>
            <a:r>
              <a:rPr sz="1350" spc="-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d'explorer</a:t>
            </a:r>
            <a:r>
              <a:rPr sz="1350" spc="-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les</a:t>
            </a:r>
            <a:r>
              <a:rPr sz="1350" spc="-1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GPIO</a:t>
            </a:r>
            <a:r>
              <a:rPr sz="1350" spc="-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de</a:t>
            </a:r>
            <a:r>
              <a:rPr sz="1350" spc="-1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manière </a:t>
            </a:r>
            <a:r>
              <a:rPr sz="1350" spc="-409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sé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cu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r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isé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13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t</a:t>
            </a:r>
            <a:r>
              <a:rPr sz="1350" spc="-114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a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c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c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i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bl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e.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4790" y="4833366"/>
            <a:ext cx="4148454" cy="929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95" dirty="0">
                <a:solidFill>
                  <a:srgbClr val="DFD5DE"/>
                </a:solidFill>
                <a:latin typeface="Lucida Sans Unicode"/>
                <a:cs typeface="Lucida Sans Unicode"/>
              </a:rPr>
              <a:t>Débogage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800"/>
              </a:lnSpc>
              <a:spcBef>
                <a:spcPts val="755"/>
              </a:spcBef>
            </a:pP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Identifier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et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résoudre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les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problèmes de code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liés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aux </a:t>
            </a:r>
            <a:r>
              <a:rPr sz="1350" spc="-41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b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r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o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ch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es</a:t>
            </a:r>
            <a:r>
              <a:rPr sz="1350" spc="-10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G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PIO</a:t>
            </a:r>
            <a:r>
              <a:rPr sz="1350" spc="-114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pl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u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1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facil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75" dirty="0">
                <a:solidFill>
                  <a:srgbClr val="DFD5DE"/>
                </a:solidFill>
                <a:latin typeface="Lucida Sans Unicode"/>
                <a:cs typeface="Lucida Sans Unicode"/>
              </a:rPr>
              <a:t>m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n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t.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50459" y="1816100"/>
            <a:ext cx="971550" cy="4133850"/>
            <a:chOff x="4950459" y="1816100"/>
            <a:chExt cx="971550" cy="4133850"/>
          </a:xfrm>
        </p:grpSpPr>
        <p:sp>
          <p:nvSpPr>
            <p:cNvPr id="8" name="object 8"/>
            <p:cNvSpPr/>
            <p:nvPr/>
          </p:nvSpPr>
          <p:spPr>
            <a:xfrm>
              <a:off x="5133974" y="1816100"/>
              <a:ext cx="788035" cy="4133850"/>
            </a:xfrm>
            <a:custGeom>
              <a:avLst/>
              <a:gdLst/>
              <a:ahLst/>
              <a:cxnLst/>
              <a:rect l="l" t="t" r="r" b="b"/>
              <a:pathLst>
                <a:path w="788035" h="4133850">
                  <a:moveTo>
                    <a:pt x="12064" y="0"/>
                  </a:moveTo>
                  <a:lnTo>
                    <a:pt x="6985" y="0"/>
                  </a:lnTo>
                  <a:lnTo>
                    <a:pt x="4445" y="635"/>
                  </a:lnTo>
                  <a:lnTo>
                    <a:pt x="635" y="4445"/>
                  </a:lnTo>
                  <a:lnTo>
                    <a:pt x="0" y="6985"/>
                  </a:lnTo>
                  <a:lnTo>
                    <a:pt x="0" y="4126865"/>
                  </a:lnTo>
                  <a:lnTo>
                    <a:pt x="635" y="4129405"/>
                  </a:lnTo>
                  <a:lnTo>
                    <a:pt x="4445" y="4132580"/>
                  </a:lnTo>
                  <a:lnTo>
                    <a:pt x="6985" y="4133850"/>
                  </a:lnTo>
                  <a:lnTo>
                    <a:pt x="12064" y="4133850"/>
                  </a:lnTo>
                  <a:lnTo>
                    <a:pt x="14604" y="4132580"/>
                  </a:lnTo>
                  <a:lnTo>
                    <a:pt x="18414" y="4129405"/>
                  </a:lnTo>
                  <a:lnTo>
                    <a:pt x="19050" y="4126865"/>
                  </a:lnTo>
                  <a:lnTo>
                    <a:pt x="19050" y="6985"/>
                  </a:lnTo>
                  <a:lnTo>
                    <a:pt x="18414" y="4445"/>
                  </a:lnTo>
                  <a:lnTo>
                    <a:pt x="14604" y="635"/>
                  </a:lnTo>
                  <a:lnTo>
                    <a:pt x="12064" y="0"/>
                  </a:lnTo>
                  <a:close/>
                </a:path>
                <a:path w="788035" h="4133850">
                  <a:moveTo>
                    <a:pt x="781050" y="371475"/>
                  </a:moveTo>
                  <a:lnTo>
                    <a:pt x="194945" y="371475"/>
                  </a:lnTo>
                  <a:lnTo>
                    <a:pt x="193039" y="372110"/>
                  </a:lnTo>
                  <a:lnTo>
                    <a:pt x="189229" y="375920"/>
                  </a:lnTo>
                  <a:lnTo>
                    <a:pt x="187960" y="378460"/>
                  </a:lnTo>
                  <a:lnTo>
                    <a:pt x="187960" y="383540"/>
                  </a:lnTo>
                  <a:lnTo>
                    <a:pt x="189229" y="386080"/>
                  </a:lnTo>
                  <a:lnTo>
                    <a:pt x="193039" y="389255"/>
                  </a:lnTo>
                  <a:lnTo>
                    <a:pt x="194945" y="390525"/>
                  </a:lnTo>
                  <a:lnTo>
                    <a:pt x="781050" y="390525"/>
                  </a:lnTo>
                  <a:lnTo>
                    <a:pt x="783589" y="389255"/>
                  </a:lnTo>
                  <a:lnTo>
                    <a:pt x="787400" y="386080"/>
                  </a:lnTo>
                  <a:lnTo>
                    <a:pt x="788035" y="383540"/>
                  </a:lnTo>
                  <a:lnTo>
                    <a:pt x="788035" y="378460"/>
                  </a:lnTo>
                  <a:lnTo>
                    <a:pt x="787400" y="375920"/>
                  </a:lnTo>
                  <a:lnTo>
                    <a:pt x="783589" y="372110"/>
                  </a:lnTo>
                  <a:lnTo>
                    <a:pt x="781050" y="371475"/>
                  </a:lnTo>
                  <a:close/>
                </a:path>
              </a:pathLst>
            </a:custGeom>
            <a:solidFill>
              <a:srgbClr val="3E3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0459" y="200660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2110" y="0"/>
                  </a:moveTo>
                  <a:lnTo>
                    <a:pt x="19050" y="0"/>
                  </a:lnTo>
                  <a:lnTo>
                    <a:pt x="15875" y="635"/>
                  </a:lnTo>
                  <a:lnTo>
                    <a:pt x="0" y="18415"/>
                  </a:lnTo>
                  <a:lnTo>
                    <a:pt x="0" y="372110"/>
                  </a:lnTo>
                  <a:lnTo>
                    <a:pt x="19050" y="390525"/>
                  </a:lnTo>
                  <a:lnTo>
                    <a:pt x="372110" y="390525"/>
                  </a:lnTo>
                  <a:lnTo>
                    <a:pt x="390525" y="372110"/>
                  </a:lnTo>
                  <a:lnTo>
                    <a:pt x="390525" y="18415"/>
                  </a:lnTo>
                  <a:lnTo>
                    <a:pt x="374650" y="635"/>
                  </a:lnTo>
                  <a:lnTo>
                    <a:pt x="372110" y="0"/>
                  </a:lnTo>
                  <a:close/>
                </a:path>
              </a:pathLst>
            </a:custGeom>
            <a:solidFill>
              <a:srgbClr val="2424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1934" y="3625850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089" y="0"/>
                  </a:moveTo>
                  <a:lnTo>
                    <a:pt x="6985" y="0"/>
                  </a:lnTo>
                  <a:lnTo>
                    <a:pt x="5079" y="635"/>
                  </a:lnTo>
                  <a:lnTo>
                    <a:pt x="1269" y="4445"/>
                  </a:lnTo>
                  <a:lnTo>
                    <a:pt x="0" y="6985"/>
                  </a:lnTo>
                  <a:lnTo>
                    <a:pt x="0" y="12065"/>
                  </a:lnTo>
                  <a:lnTo>
                    <a:pt x="1269" y="14605"/>
                  </a:lnTo>
                  <a:lnTo>
                    <a:pt x="5079" y="17780"/>
                  </a:lnTo>
                  <a:lnTo>
                    <a:pt x="6985" y="19050"/>
                  </a:lnTo>
                  <a:lnTo>
                    <a:pt x="593089" y="19050"/>
                  </a:lnTo>
                  <a:lnTo>
                    <a:pt x="595629" y="17780"/>
                  </a:lnTo>
                  <a:lnTo>
                    <a:pt x="599439" y="14605"/>
                  </a:lnTo>
                  <a:lnTo>
                    <a:pt x="600075" y="12065"/>
                  </a:lnTo>
                  <a:lnTo>
                    <a:pt x="600075" y="6985"/>
                  </a:lnTo>
                  <a:lnTo>
                    <a:pt x="599439" y="4445"/>
                  </a:lnTo>
                  <a:lnTo>
                    <a:pt x="595629" y="635"/>
                  </a:lnTo>
                  <a:lnTo>
                    <a:pt x="593089" y="0"/>
                  </a:lnTo>
                  <a:close/>
                </a:path>
              </a:pathLst>
            </a:custGeom>
            <a:solidFill>
              <a:srgbClr val="3E3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0459" y="3444875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2110" y="0"/>
                  </a:moveTo>
                  <a:lnTo>
                    <a:pt x="19050" y="0"/>
                  </a:lnTo>
                  <a:lnTo>
                    <a:pt x="15875" y="635"/>
                  </a:lnTo>
                  <a:lnTo>
                    <a:pt x="0" y="18415"/>
                  </a:lnTo>
                  <a:lnTo>
                    <a:pt x="0" y="362585"/>
                  </a:lnTo>
                  <a:lnTo>
                    <a:pt x="19050" y="381000"/>
                  </a:lnTo>
                  <a:lnTo>
                    <a:pt x="372110" y="381000"/>
                  </a:lnTo>
                  <a:lnTo>
                    <a:pt x="390525" y="362585"/>
                  </a:lnTo>
                  <a:lnTo>
                    <a:pt x="390525" y="18415"/>
                  </a:lnTo>
                  <a:lnTo>
                    <a:pt x="374650" y="635"/>
                  </a:lnTo>
                  <a:lnTo>
                    <a:pt x="372110" y="0"/>
                  </a:lnTo>
                  <a:close/>
                </a:path>
              </a:pathLst>
            </a:custGeom>
            <a:solidFill>
              <a:srgbClr val="2424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21934" y="5064125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089" y="0"/>
                  </a:moveTo>
                  <a:lnTo>
                    <a:pt x="6985" y="0"/>
                  </a:lnTo>
                  <a:lnTo>
                    <a:pt x="5079" y="635"/>
                  </a:lnTo>
                  <a:lnTo>
                    <a:pt x="1269" y="4445"/>
                  </a:lnTo>
                  <a:lnTo>
                    <a:pt x="0" y="6985"/>
                  </a:lnTo>
                  <a:lnTo>
                    <a:pt x="0" y="12065"/>
                  </a:lnTo>
                  <a:lnTo>
                    <a:pt x="1269" y="14605"/>
                  </a:lnTo>
                  <a:lnTo>
                    <a:pt x="5079" y="17780"/>
                  </a:lnTo>
                  <a:lnTo>
                    <a:pt x="6985" y="19050"/>
                  </a:lnTo>
                  <a:lnTo>
                    <a:pt x="593089" y="19050"/>
                  </a:lnTo>
                  <a:lnTo>
                    <a:pt x="595629" y="17780"/>
                  </a:lnTo>
                  <a:lnTo>
                    <a:pt x="599439" y="14605"/>
                  </a:lnTo>
                  <a:lnTo>
                    <a:pt x="600075" y="12065"/>
                  </a:lnTo>
                  <a:lnTo>
                    <a:pt x="600075" y="6985"/>
                  </a:lnTo>
                  <a:lnTo>
                    <a:pt x="599439" y="4445"/>
                  </a:lnTo>
                  <a:lnTo>
                    <a:pt x="595629" y="635"/>
                  </a:lnTo>
                  <a:lnTo>
                    <a:pt x="593089" y="0"/>
                  </a:lnTo>
                  <a:close/>
                </a:path>
              </a:pathLst>
            </a:custGeom>
            <a:solidFill>
              <a:srgbClr val="3E3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0459" y="487362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2110" y="0"/>
                  </a:moveTo>
                  <a:lnTo>
                    <a:pt x="19050" y="0"/>
                  </a:lnTo>
                  <a:lnTo>
                    <a:pt x="15875" y="635"/>
                  </a:lnTo>
                  <a:lnTo>
                    <a:pt x="0" y="18415"/>
                  </a:lnTo>
                  <a:lnTo>
                    <a:pt x="0" y="372110"/>
                  </a:lnTo>
                  <a:lnTo>
                    <a:pt x="19050" y="390525"/>
                  </a:lnTo>
                  <a:lnTo>
                    <a:pt x="372110" y="390525"/>
                  </a:lnTo>
                  <a:lnTo>
                    <a:pt x="390525" y="372110"/>
                  </a:lnTo>
                  <a:lnTo>
                    <a:pt x="390525" y="18415"/>
                  </a:lnTo>
                  <a:lnTo>
                    <a:pt x="374650" y="635"/>
                  </a:lnTo>
                  <a:lnTo>
                    <a:pt x="372110" y="0"/>
                  </a:lnTo>
                  <a:close/>
                </a:path>
              </a:pathLst>
            </a:custGeom>
            <a:solidFill>
              <a:srgbClr val="2424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76571" y="2027047"/>
            <a:ext cx="131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34" dirty="0">
                <a:solidFill>
                  <a:srgbClr val="DFD5DE"/>
                </a:solidFill>
                <a:latin typeface="Lucida Sans Unicode"/>
                <a:cs typeface="Lucida Sans Unicode"/>
              </a:rPr>
              <a:t>1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0663" y="3456813"/>
            <a:ext cx="184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DFD5DE"/>
                </a:solidFill>
                <a:latin typeface="Lucida Sans Unicode"/>
                <a:cs typeface="Lucida Sans Unicode"/>
              </a:rPr>
              <a:t>2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0663" y="4894326"/>
            <a:ext cx="184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DFD5DE"/>
                </a:solidFill>
                <a:latin typeface="Lucida Sans Unicode"/>
                <a:cs typeface="Lucida Sans Unicode"/>
              </a:rPr>
              <a:t>3</a:t>
            </a:r>
            <a:endParaRPr sz="2000">
              <a:latin typeface="Lucida Sans Unicode"/>
              <a:cs typeface="Lucida Sans Unicode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777AFC8-BD23-FA68-BA7A-CEE67AB9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4600"/>
            <a:ext cx="11430000" cy="990599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4285995" cy="73151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50"/>
            <a:ext cx="11430000" cy="7296150"/>
          </a:xfrm>
          <a:custGeom>
            <a:avLst/>
            <a:gdLst/>
            <a:ahLst/>
            <a:cxnLst/>
            <a:rect l="l" t="t" r="r" b="b"/>
            <a:pathLst>
              <a:path w="11430000" h="7296150">
                <a:moveTo>
                  <a:pt x="11430000" y="0"/>
                </a:moveTo>
                <a:lnTo>
                  <a:pt x="0" y="0"/>
                </a:lnTo>
                <a:lnTo>
                  <a:pt x="0" y="7296150"/>
                </a:lnTo>
                <a:lnTo>
                  <a:pt x="11430000" y="72961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755" y="446278"/>
            <a:ext cx="5720080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Choisir</a:t>
            </a:r>
            <a:r>
              <a:rPr dirty="0"/>
              <a:t> </a:t>
            </a:r>
            <a:r>
              <a:rPr spc="70" dirty="0"/>
              <a:t>la</a:t>
            </a:r>
            <a:r>
              <a:rPr spc="10" dirty="0"/>
              <a:t> </a:t>
            </a:r>
            <a:r>
              <a:rPr spc="95" dirty="0"/>
              <a:t>bonne</a:t>
            </a:r>
            <a:r>
              <a:rPr spc="30" dirty="0"/>
              <a:t> </a:t>
            </a:r>
            <a:r>
              <a:rPr spc="85" dirty="0"/>
              <a:t>approche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674" y="1250950"/>
            <a:ext cx="4488180" cy="5560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450" spc="-960" dirty="0">
                <a:solidFill>
                  <a:srgbClr val="DFD5DE"/>
                </a:solidFill>
                <a:latin typeface="Lucida Sans Unicode"/>
                <a:cs typeface="Lucida Sans Unicode"/>
              </a:rPr>
              <a:t>1</a:t>
            </a:r>
            <a:endParaRPr sz="44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1650" spc="70" dirty="0">
                <a:solidFill>
                  <a:srgbClr val="DFD5DE"/>
                </a:solidFill>
                <a:latin typeface="Lucida Sans Unicode"/>
                <a:cs typeface="Lucida Sans Unicode"/>
              </a:rPr>
              <a:t>Matériel</a:t>
            </a:r>
            <a:endParaRPr sz="16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Quand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le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contrôle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direct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du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matériel</a:t>
            </a:r>
            <a:r>
              <a:rPr sz="1350" spc="-6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est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essentiel.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7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sz="4450" spc="-65" dirty="0">
                <a:solidFill>
                  <a:srgbClr val="DFD5DE"/>
                </a:solidFill>
                <a:latin typeface="Lucida Sans Unicode"/>
                <a:cs typeface="Lucida Sans Unicode"/>
              </a:rPr>
              <a:t>2</a:t>
            </a:r>
            <a:endParaRPr sz="44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1650" spc="80" dirty="0">
                <a:solidFill>
                  <a:srgbClr val="DFD5DE"/>
                </a:solidFill>
                <a:latin typeface="Lucida Sans Unicode"/>
                <a:cs typeface="Lucida Sans Unicode"/>
              </a:rPr>
              <a:t>Simulateur</a:t>
            </a:r>
            <a:endParaRPr sz="1650">
              <a:latin typeface="Lucida Sans Unicode"/>
              <a:cs typeface="Lucida Sans Unicode"/>
            </a:endParaRPr>
          </a:p>
          <a:p>
            <a:pPr marL="635" algn="ctr">
              <a:lnSpc>
                <a:spcPct val="100000"/>
              </a:lnSpc>
              <a:spcBef>
                <a:spcPts val="1320"/>
              </a:spcBef>
            </a:pP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Pour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le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développement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rapide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et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le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test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sans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risque.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sz="4450" spc="-65" dirty="0">
                <a:solidFill>
                  <a:srgbClr val="DFD5DE"/>
                </a:solidFill>
                <a:latin typeface="Lucida Sans Unicode"/>
                <a:cs typeface="Lucida Sans Unicode"/>
              </a:rPr>
              <a:t>3</a:t>
            </a:r>
            <a:endParaRPr sz="44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1650" spc="90" dirty="0">
                <a:solidFill>
                  <a:srgbClr val="DFD5DE"/>
                </a:solidFill>
                <a:latin typeface="Lucida Sans Unicode"/>
                <a:cs typeface="Lucida Sans Unicode"/>
              </a:rPr>
              <a:t>Combinaison</a:t>
            </a:r>
            <a:endParaRPr sz="16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Utiliser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les</a:t>
            </a:r>
            <a:r>
              <a:rPr sz="1350" spc="-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deux</a:t>
            </a:r>
            <a:r>
              <a:rPr sz="1350" spc="-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approches</a:t>
            </a:r>
            <a:r>
              <a:rPr sz="1350" spc="-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de</a:t>
            </a:r>
            <a:r>
              <a:rPr sz="1350" spc="-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manière</a:t>
            </a:r>
            <a:r>
              <a:rPr sz="1350" spc="-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complémentaire.</a:t>
            </a:r>
            <a:endParaRPr sz="1350">
              <a:latin typeface="Lucida Sans Unicode"/>
              <a:cs typeface="Lucida Sans Unicode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9E824C-A032-C18D-E06D-F85D2C3BD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7754" y="19050"/>
            <a:ext cx="4842161" cy="7296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7315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755" y="1103121"/>
            <a:ext cx="4055110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35" dirty="0">
                <a:latin typeface="Tahoma"/>
                <a:cs typeface="Tahoma"/>
              </a:rPr>
              <a:t>Table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245" dirty="0">
                <a:latin typeface="Tahoma"/>
                <a:cs typeface="Tahoma"/>
              </a:rPr>
              <a:t>des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225" dirty="0">
                <a:latin typeface="Tahoma"/>
                <a:cs typeface="Tahoma"/>
              </a:rPr>
              <a:t>matières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9916" y="1917541"/>
          <a:ext cx="10213340" cy="355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9362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é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350" spc="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50" spc="-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350" spc="-15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350" spc="-17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50" spc="-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pb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350" spc="-17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Pi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15557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7070C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0180" marR="481965">
                        <a:lnSpc>
                          <a:spcPct val="130400"/>
                        </a:lnSpc>
                        <a:spcBef>
                          <a:spcPts val="735"/>
                        </a:spcBef>
                      </a:pP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Déc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uvrez</a:t>
                      </a:r>
                      <a:r>
                        <a:rPr sz="1350" spc="-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les</a:t>
                      </a:r>
                      <a:r>
                        <a:rPr sz="1350" spc="-5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cap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ci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té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50" spc="-4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350" spc="-6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Rasp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be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ry</a:t>
                      </a:r>
                      <a:r>
                        <a:rPr sz="1350" spc="-5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Pi</a:t>
                      </a:r>
                      <a:r>
                        <a:rPr sz="1350" spc="-4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et</a:t>
                      </a:r>
                      <a:r>
                        <a:rPr sz="1350" spc="-4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ses</a:t>
                      </a:r>
                      <a:r>
                        <a:rPr sz="1350" spc="-5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br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ches  </a:t>
                      </a:r>
                      <a:r>
                        <a:rPr sz="1350" spc="-9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GPIO</a:t>
                      </a:r>
                      <a:r>
                        <a:rPr sz="1350" spc="3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pour</a:t>
                      </a:r>
                      <a:r>
                        <a:rPr sz="1350" spc="4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7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interagir</a:t>
                      </a:r>
                      <a:r>
                        <a:rPr sz="1350" spc="5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avec</a:t>
                      </a:r>
                      <a:r>
                        <a:rPr sz="1350" spc="4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des</a:t>
                      </a:r>
                      <a:r>
                        <a:rPr sz="1350" spc="3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composants</a:t>
                      </a:r>
                      <a:r>
                        <a:rPr sz="1350" spc="7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7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électroniques.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07070C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731">
                <a:tc>
                  <a:txBody>
                    <a:bodyPr/>
                    <a:lstStyle/>
                    <a:p>
                      <a:pPr marL="172720" marR="1285875">
                        <a:lnSpc>
                          <a:spcPct val="134900"/>
                        </a:lnSpc>
                        <a:spcBef>
                          <a:spcPts val="610"/>
                        </a:spcBef>
                      </a:pP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Exp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lo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z</a:t>
                      </a:r>
                      <a:r>
                        <a:rPr sz="1350" spc="-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la</a:t>
                      </a:r>
                      <a:r>
                        <a:rPr sz="1350" spc="-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pu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sa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ce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du</a:t>
                      </a:r>
                      <a:r>
                        <a:rPr sz="1350" spc="-3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pber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ry</a:t>
                      </a:r>
                      <a:r>
                        <a:rPr sz="1350" spc="-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Pi</a:t>
                      </a:r>
                      <a:r>
                        <a:rPr sz="1350" spc="-2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avec</a:t>
                      </a:r>
                      <a:r>
                        <a:rPr sz="1350" spc="-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les  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50" spc="-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1350" spc="-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èq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350" spc="-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50" spc="-18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IO</a:t>
                      </a:r>
                      <a:r>
                        <a:rPr sz="1350" spc="-18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!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7070C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0180" marR="409575">
                        <a:lnSpc>
                          <a:spcPct val="134900"/>
                        </a:lnSpc>
                        <a:spcBef>
                          <a:spcPts val="610"/>
                        </a:spcBef>
                      </a:pPr>
                      <a:r>
                        <a:rPr sz="1350" spc="-4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Plongez</a:t>
                      </a:r>
                      <a:r>
                        <a:rPr sz="1350" spc="-4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dans</a:t>
                      </a:r>
                      <a:r>
                        <a:rPr sz="1350" spc="-3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4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les</a:t>
                      </a:r>
                      <a:r>
                        <a:rPr sz="1350" spc="-3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4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librairies </a:t>
                      </a:r>
                      <a:r>
                        <a:rPr sz="1350" spc="-4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RPi.GPIO</a:t>
                      </a:r>
                      <a:r>
                        <a:rPr sz="1350" spc="-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4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et</a:t>
                      </a:r>
                      <a:r>
                        <a:rPr sz="1350" spc="-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4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gpiozero</a:t>
                      </a:r>
                      <a:r>
                        <a:rPr sz="1350" spc="-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4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pour </a:t>
                      </a:r>
                      <a:r>
                        <a:rPr sz="1350" spc="-3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7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contrôler</a:t>
                      </a:r>
                      <a:r>
                        <a:rPr sz="1350" spc="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6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les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broches</a:t>
                      </a:r>
                      <a:r>
                        <a:rPr sz="1350" spc="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9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GPIO</a:t>
                      </a:r>
                      <a:r>
                        <a:rPr sz="1350" spc="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1350" spc="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manière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simple</a:t>
                      </a:r>
                      <a:r>
                        <a:rPr sz="1350" spc="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7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et</a:t>
                      </a:r>
                      <a:r>
                        <a:rPr sz="1350" spc="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7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efficace.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7070C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144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urqu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50" spc="-4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si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1350" spc="-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les</a:t>
                      </a:r>
                      <a:r>
                        <a:rPr sz="1350" spc="-3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350" spc="-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IO</a:t>
                      </a:r>
                      <a:r>
                        <a:rPr sz="1350" spc="-3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?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7070C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0180" marR="187960">
                        <a:lnSpc>
                          <a:spcPct val="134800"/>
                        </a:lnSpc>
                        <a:spcBef>
                          <a:spcPts val="570"/>
                        </a:spcBef>
                      </a:pP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50" spc="-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pre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z</a:t>
                      </a:r>
                      <a:r>
                        <a:rPr sz="1350" spc="-18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à</a:t>
                      </a:r>
                      <a:r>
                        <a:rPr sz="1350" spc="-19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350" spc="-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lis</a:t>
                      </a:r>
                      <a:r>
                        <a:rPr sz="1350" spc="-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50" spc="-19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50" spc="-17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é</a:t>
                      </a:r>
                      <a:r>
                        <a:rPr sz="1350" spc="-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ul</a:t>
                      </a:r>
                      <a:r>
                        <a:rPr sz="1350" spc="-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350" spc="-2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350" spc="-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50" spc="-17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350" spc="-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ur</a:t>
                      </a:r>
                      <a:r>
                        <a:rPr sz="1350" spc="-18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50" spc="-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im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ul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50" spc="-19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350" spc="-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50" spc="-17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br</a:t>
                      </a:r>
                      <a:r>
                        <a:rPr sz="1350" spc="-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  </a:t>
                      </a:r>
                      <a:r>
                        <a:rPr sz="1350" spc="-9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GPIO</a:t>
                      </a:r>
                      <a:r>
                        <a:rPr sz="1350" spc="-1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7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et</a:t>
                      </a:r>
                      <a:r>
                        <a:rPr sz="1350" spc="-114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7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tester</a:t>
                      </a:r>
                      <a:r>
                        <a:rPr sz="1350" spc="-1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vos</a:t>
                      </a:r>
                      <a:r>
                        <a:rPr sz="1350" spc="-114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9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programmes</a:t>
                      </a:r>
                      <a:r>
                        <a:rPr sz="1350" spc="-10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sans</a:t>
                      </a:r>
                      <a:r>
                        <a:rPr sz="1350" spc="-114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7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matériel</a:t>
                      </a:r>
                      <a:r>
                        <a:rPr sz="1350" spc="-10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physique.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7070C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611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hoisir</a:t>
                      </a:r>
                      <a:r>
                        <a:rPr sz="1350" spc="-1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50" spc="-14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50" spc="-1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ap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pr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oche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7070C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0180" marR="188595">
                        <a:lnSpc>
                          <a:spcPct val="134900"/>
                        </a:lnSpc>
                        <a:spcBef>
                          <a:spcPts val="565"/>
                        </a:spcBef>
                      </a:pPr>
                      <a:r>
                        <a:rPr sz="1350" spc="-4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Découvrez</a:t>
                      </a:r>
                      <a:r>
                        <a:rPr sz="1350" spc="-4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comment</a:t>
                      </a:r>
                      <a:r>
                        <a:rPr sz="1350" spc="-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3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choisir </a:t>
                      </a:r>
                      <a:r>
                        <a:rPr sz="1350" spc="-4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entre</a:t>
                      </a:r>
                      <a:r>
                        <a:rPr sz="1350" spc="-2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3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l'utilisation</a:t>
                      </a:r>
                      <a:r>
                        <a:rPr sz="1350" spc="-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4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1350" spc="-2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4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broches </a:t>
                      </a:r>
                      <a:r>
                        <a:rPr sz="1350" spc="-4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9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GPIO</a:t>
                      </a:r>
                      <a:r>
                        <a:rPr sz="1350" spc="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physiques</a:t>
                      </a:r>
                      <a:r>
                        <a:rPr sz="1350" spc="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ou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6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la</a:t>
                      </a:r>
                      <a:r>
                        <a:rPr sz="1350" spc="1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7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simulation</a:t>
                      </a:r>
                      <a:r>
                        <a:rPr sz="1350" spc="3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pour</a:t>
                      </a:r>
                      <a:r>
                        <a:rPr sz="1350" spc="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vos</a:t>
                      </a:r>
                      <a:r>
                        <a:rPr sz="1350" spc="1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7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projets</a:t>
                      </a:r>
                      <a:r>
                        <a:rPr sz="1350" spc="2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85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Raspberry </a:t>
                      </a:r>
                      <a:r>
                        <a:rPr sz="1350" spc="-459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solidFill>
                            <a:srgbClr val="DFD5DE"/>
                          </a:solidFill>
                          <a:latin typeface="Verdana"/>
                          <a:cs typeface="Verdana"/>
                        </a:rPr>
                        <a:t>Pi.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7070C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878" y="1197609"/>
            <a:ext cx="5814060" cy="10699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20"/>
              </a:spcBef>
              <a:tabLst>
                <a:tab pos="2893060" algn="l"/>
              </a:tabLst>
            </a:pPr>
            <a:r>
              <a:rPr spc="220" dirty="0">
                <a:latin typeface="Tahoma"/>
                <a:cs typeface="Tahoma"/>
              </a:rPr>
              <a:t>Présentation	</a:t>
            </a:r>
            <a:r>
              <a:rPr spc="260" dirty="0">
                <a:latin typeface="Tahoma"/>
                <a:cs typeface="Tahoma"/>
              </a:rPr>
              <a:t>du</a:t>
            </a:r>
            <a:r>
              <a:rPr spc="440" dirty="0">
                <a:latin typeface="Tahoma"/>
                <a:cs typeface="Tahoma"/>
              </a:rPr>
              <a:t> </a:t>
            </a:r>
            <a:r>
              <a:rPr spc="240" dirty="0">
                <a:latin typeface="Tahoma"/>
                <a:cs typeface="Tahoma"/>
              </a:rPr>
              <a:t>Raspberry </a:t>
            </a:r>
            <a:r>
              <a:rPr spc="-1030" dirty="0">
                <a:latin typeface="Tahoma"/>
                <a:cs typeface="Tahoma"/>
              </a:rPr>
              <a:t> </a:t>
            </a:r>
            <a:r>
              <a:rPr spc="254" dirty="0">
                <a:latin typeface="Tahoma"/>
                <a:cs typeface="Tahoma"/>
              </a:rPr>
              <a:t>Pi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7752" rIns="0" bIns="0" rtlCol="0">
            <a:spAutoFit/>
          </a:bodyPr>
          <a:lstStyle/>
          <a:p>
            <a:pPr marL="4560570" marR="225425">
              <a:lnSpc>
                <a:spcPct val="134800"/>
              </a:lnSpc>
              <a:spcBef>
                <a:spcPts val="100"/>
              </a:spcBef>
            </a:pPr>
            <a:r>
              <a:rPr spc="-40" dirty="0"/>
              <a:t>Le</a:t>
            </a:r>
            <a:r>
              <a:rPr spc="-200" dirty="0"/>
              <a:t> </a:t>
            </a:r>
            <a:r>
              <a:rPr spc="-45" dirty="0"/>
              <a:t>Raspberry</a:t>
            </a:r>
            <a:r>
              <a:rPr spc="-175" dirty="0"/>
              <a:t> </a:t>
            </a:r>
            <a:r>
              <a:rPr spc="-35" dirty="0"/>
              <a:t>Pi</a:t>
            </a:r>
            <a:r>
              <a:rPr spc="-175" dirty="0"/>
              <a:t> </a:t>
            </a:r>
            <a:r>
              <a:rPr spc="-40" dirty="0"/>
              <a:t>est</a:t>
            </a:r>
            <a:r>
              <a:rPr spc="-180" dirty="0"/>
              <a:t> </a:t>
            </a:r>
            <a:r>
              <a:rPr spc="-50" dirty="0"/>
              <a:t>un</a:t>
            </a:r>
            <a:r>
              <a:rPr spc="-170" dirty="0"/>
              <a:t> </a:t>
            </a:r>
            <a:r>
              <a:rPr spc="-45" dirty="0"/>
              <a:t>mini-ordinateur</a:t>
            </a:r>
            <a:r>
              <a:rPr spc="-190" dirty="0"/>
              <a:t> </a:t>
            </a:r>
            <a:r>
              <a:rPr spc="-40" dirty="0"/>
              <a:t>à</a:t>
            </a:r>
            <a:r>
              <a:rPr spc="-180" dirty="0"/>
              <a:t> </a:t>
            </a:r>
            <a:r>
              <a:rPr spc="-50" dirty="0"/>
              <a:t>consommation</a:t>
            </a:r>
            <a:r>
              <a:rPr spc="-170" dirty="0"/>
              <a:t> </a:t>
            </a:r>
            <a:r>
              <a:rPr spc="-45" dirty="0"/>
              <a:t>énergétique </a:t>
            </a:r>
            <a:r>
              <a:rPr spc="-459" dirty="0"/>
              <a:t> </a:t>
            </a:r>
            <a:r>
              <a:rPr spc="-40" dirty="0"/>
              <a:t>r</a:t>
            </a:r>
            <a:r>
              <a:rPr spc="-65" dirty="0"/>
              <a:t>éd</a:t>
            </a:r>
            <a:r>
              <a:rPr spc="-55" dirty="0"/>
              <a:t>u</a:t>
            </a:r>
            <a:r>
              <a:rPr spc="-40" dirty="0"/>
              <a:t>i</a:t>
            </a:r>
            <a:r>
              <a:rPr spc="-35" dirty="0"/>
              <a:t>t</a:t>
            </a:r>
            <a:r>
              <a:rPr spc="-65" dirty="0"/>
              <a:t>e</a:t>
            </a:r>
            <a:r>
              <a:rPr spc="-25" dirty="0"/>
              <a:t>,</a:t>
            </a:r>
            <a:r>
              <a:rPr spc="-185" dirty="0"/>
              <a:t> </a:t>
            </a:r>
            <a:r>
              <a:rPr spc="-45" dirty="0"/>
              <a:t>c</a:t>
            </a:r>
            <a:r>
              <a:rPr spc="-55" dirty="0"/>
              <a:t>o</a:t>
            </a:r>
            <a:r>
              <a:rPr spc="-50" dirty="0"/>
              <a:t>nç</a:t>
            </a:r>
            <a:r>
              <a:rPr spc="-45" dirty="0"/>
              <a:t>u</a:t>
            </a:r>
            <a:r>
              <a:rPr spc="-185" dirty="0"/>
              <a:t> </a:t>
            </a:r>
            <a:r>
              <a:rPr spc="-70" dirty="0"/>
              <a:t>p</a:t>
            </a:r>
            <a:r>
              <a:rPr spc="-55" dirty="0"/>
              <a:t>ou</a:t>
            </a:r>
            <a:r>
              <a:rPr spc="-30" dirty="0"/>
              <a:t>r</a:t>
            </a:r>
            <a:r>
              <a:rPr spc="-185" dirty="0"/>
              <a:t> </a:t>
            </a:r>
            <a:r>
              <a:rPr spc="-35" dirty="0"/>
              <a:t>f</a:t>
            </a:r>
            <a:r>
              <a:rPr spc="-60" dirty="0"/>
              <a:t>av</a:t>
            </a:r>
            <a:r>
              <a:rPr spc="-55" dirty="0"/>
              <a:t>o</a:t>
            </a:r>
            <a:r>
              <a:rPr spc="-40" dirty="0"/>
              <a:t>ri</a:t>
            </a:r>
            <a:r>
              <a:rPr spc="-50" dirty="0"/>
              <a:t>se</a:t>
            </a:r>
            <a:r>
              <a:rPr spc="-30" dirty="0"/>
              <a:t>r</a:t>
            </a:r>
            <a:r>
              <a:rPr spc="-195" dirty="0"/>
              <a:t> </a:t>
            </a:r>
            <a:r>
              <a:rPr spc="-25" dirty="0"/>
              <a:t>l</a:t>
            </a:r>
            <a:r>
              <a:rPr spc="-35" dirty="0"/>
              <a:t>'</a:t>
            </a:r>
            <a:r>
              <a:rPr spc="-45" dirty="0"/>
              <a:t>a</a:t>
            </a:r>
            <a:r>
              <a:rPr spc="-50" dirty="0"/>
              <a:t>ppre</a:t>
            </a:r>
            <a:r>
              <a:rPr spc="-45" dirty="0"/>
              <a:t>n</a:t>
            </a:r>
            <a:r>
              <a:rPr spc="-20" dirty="0"/>
              <a:t>t</a:t>
            </a:r>
            <a:r>
              <a:rPr spc="-40" dirty="0"/>
              <a:t>i</a:t>
            </a:r>
            <a:r>
              <a:rPr spc="-45" dirty="0"/>
              <a:t>s</a:t>
            </a:r>
            <a:r>
              <a:rPr spc="-40" dirty="0"/>
              <a:t>sa</a:t>
            </a:r>
            <a:r>
              <a:rPr spc="-60" dirty="0"/>
              <a:t>g</a:t>
            </a:r>
            <a:r>
              <a:rPr spc="-40" dirty="0"/>
              <a:t>e</a:t>
            </a:r>
            <a:r>
              <a:rPr spc="-180" dirty="0"/>
              <a:t> </a:t>
            </a:r>
            <a:r>
              <a:rPr spc="-65" dirty="0"/>
              <a:t>e</a:t>
            </a:r>
            <a:r>
              <a:rPr spc="-30" dirty="0"/>
              <a:t>t</a:t>
            </a:r>
            <a:r>
              <a:rPr spc="-165" dirty="0"/>
              <a:t> </a:t>
            </a:r>
            <a:r>
              <a:rPr spc="-25" dirty="0"/>
              <a:t>l</a:t>
            </a:r>
            <a:r>
              <a:rPr spc="-35" dirty="0"/>
              <a:t>'</a:t>
            </a:r>
            <a:r>
              <a:rPr spc="-50" dirty="0"/>
              <a:t>e</a:t>
            </a:r>
            <a:r>
              <a:rPr spc="-45" dirty="0"/>
              <a:t>x</a:t>
            </a:r>
            <a:r>
              <a:rPr spc="-50" dirty="0"/>
              <a:t>périm</a:t>
            </a:r>
            <a:r>
              <a:rPr spc="-70" dirty="0"/>
              <a:t>e</a:t>
            </a:r>
            <a:r>
              <a:rPr spc="-55" dirty="0"/>
              <a:t>n</a:t>
            </a:r>
            <a:r>
              <a:rPr spc="-25" dirty="0"/>
              <a:t>t</a:t>
            </a:r>
            <a:r>
              <a:rPr spc="-60" dirty="0"/>
              <a:t>a</a:t>
            </a:r>
            <a:r>
              <a:rPr spc="-35" dirty="0"/>
              <a:t>t</a:t>
            </a:r>
            <a:r>
              <a:rPr spc="-40" dirty="0"/>
              <a:t>io</a:t>
            </a:r>
            <a:r>
              <a:rPr spc="-55" dirty="0"/>
              <a:t>n</a:t>
            </a:r>
            <a:r>
              <a:rPr spc="-25" dirty="0"/>
              <a:t>.</a:t>
            </a:r>
          </a:p>
          <a:p>
            <a:pPr marL="4560570" marR="227965">
              <a:lnSpc>
                <a:spcPct val="130400"/>
              </a:lnSpc>
              <a:spcBef>
                <a:spcPts val="490"/>
              </a:spcBef>
            </a:pPr>
            <a:r>
              <a:rPr spc="-85" dirty="0"/>
              <a:t>Doté</a:t>
            </a:r>
            <a:r>
              <a:rPr spc="-40" dirty="0"/>
              <a:t> </a:t>
            </a:r>
            <a:r>
              <a:rPr spc="-90" dirty="0"/>
              <a:t>de</a:t>
            </a:r>
            <a:r>
              <a:rPr spc="-40" dirty="0"/>
              <a:t> </a:t>
            </a:r>
            <a:r>
              <a:rPr spc="-80" dirty="0"/>
              <a:t>broches</a:t>
            </a:r>
            <a:r>
              <a:rPr spc="-45" dirty="0"/>
              <a:t> </a:t>
            </a:r>
            <a:r>
              <a:rPr spc="-95" dirty="0"/>
              <a:t>GPIO</a:t>
            </a:r>
            <a:r>
              <a:rPr spc="-25" dirty="0"/>
              <a:t> </a:t>
            </a:r>
            <a:r>
              <a:rPr spc="-80" dirty="0"/>
              <a:t>(General</a:t>
            </a:r>
            <a:r>
              <a:rPr spc="-35" dirty="0"/>
              <a:t> </a:t>
            </a:r>
            <a:r>
              <a:rPr spc="-85" dirty="0"/>
              <a:t>Purpose</a:t>
            </a:r>
            <a:r>
              <a:rPr spc="-35" dirty="0"/>
              <a:t> </a:t>
            </a:r>
            <a:r>
              <a:rPr spc="-75" dirty="0"/>
              <a:t>Input/Output),</a:t>
            </a:r>
            <a:r>
              <a:rPr spc="-45" dirty="0"/>
              <a:t> </a:t>
            </a:r>
            <a:r>
              <a:rPr spc="-40" dirty="0"/>
              <a:t>il</a:t>
            </a:r>
            <a:r>
              <a:rPr spc="-45" dirty="0"/>
              <a:t> </a:t>
            </a:r>
            <a:r>
              <a:rPr spc="-90" dirty="0"/>
              <a:t>permet</a:t>
            </a:r>
            <a:r>
              <a:rPr spc="-35" dirty="0"/>
              <a:t> </a:t>
            </a:r>
            <a:r>
              <a:rPr spc="-85" dirty="0"/>
              <a:t>de </a:t>
            </a:r>
            <a:r>
              <a:rPr spc="-80" dirty="0"/>
              <a:t> </a:t>
            </a:r>
            <a:r>
              <a:rPr spc="-45" dirty="0"/>
              <a:t>c</a:t>
            </a:r>
            <a:r>
              <a:rPr spc="-55" dirty="0"/>
              <a:t>on</a:t>
            </a:r>
            <a:r>
              <a:rPr spc="-35" dirty="0"/>
              <a:t>t</a:t>
            </a:r>
            <a:r>
              <a:rPr spc="-55" dirty="0"/>
              <a:t>rô</a:t>
            </a:r>
            <a:r>
              <a:rPr spc="-40" dirty="0"/>
              <a:t>l</a:t>
            </a:r>
            <a:r>
              <a:rPr spc="-50" dirty="0"/>
              <a:t>e</a:t>
            </a:r>
            <a:r>
              <a:rPr spc="-30" dirty="0"/>
              <a:t>r</a:t>
            </a:r>
            <a:r>
              <a:rPr spc="-195" dirty="0"/>
              <a:t> </a:t>
            </a:r>
            <a:r>
              <a:rPr spc="-65" dirty="0"/>
              <a:t>e</a:t>
            </a:r>
            <a:r>
              <a:rPr spc="-30" dirty="0"/>
              <a:t>t</a:t>
            </a:r>
            <a:r>
              <a:rPr spc="-165" dirty="0"/>
              <a:t> </a:t>
            </a:r>
            <a:r>
              <a:rPr spc="-55" dirty="0"/>
              <a:t>d</a:t>
            </a:r>
            <a:r>
              <a:rPr spc="-45" dirty="0"/>
              <a:t>'</a:t>
            </a:r>
            <a:r>
              <a:rPr spc="-40" dirty="0"/>
              <a:t>i</a:t>
            </a:r>
            <a:r>
              <a:rPr spc="-55" dirty="0"/>
              <a:t>n</a:t>
            </a:r>
            <a:r>
              <a:rPr spc="-35" dirty="0"/>
              <a:t>t</a:t>
            </a:r>
            <a:r>
              <a:rPr spc="-55" dirty="0"/>
              <a:t>e</a:t>
            </a:r>
            <a:r>
              <a:rPr spc="-40" dirty="0"/>
              <a:t>r</a:t>
            </a:r>
            <a:r>
              <a:rPr spc="-60" dirty="0"/>
              <a:t>a</a:t>
            </a:r>
            <a:r>
              <a:rPr spc="-70" dirty="0"/>
              <a:t>g</a:t>
            </a:r>
            <a:r>
              <a:rPr spc="-25" dirty="0"/>
              <a:t>i</a:t>
            </a:r>
            <a:r>
              <a:rPr spc="-30" dirty="0"/>
              <a:t>r</a:t>
            </a:r>
            <a:r>
              <a:rPr spc="-195" dirty="0"/>
              <a:t> </a:t>
            </a:r>
            <a:r>
              <a:rPr spc="-45" dirty="0"/>
              <a:t>av</a:t>
            </a:r>
            <a:r>
              <a:rPr spc="-65" dirty="0"/>
              <a:t>e</a:t>
            </a:r>
            <a:r>
              <a:rPr spc="-35" dirty="0"/>
              <a:t>c</a:t>
            </a:r>
            <a:r>
              <a:rPr spc="-175" dirty="0"/>
              <a:t> </a:t>
            </a:r>
            <a:r>
              <a:rPr spc="-65" dirty="0"/>
              <a:t>de</a:t>
            </a:r>
            <a:r>
              <a:rPr spc="-35" dirty="0"/>
              <a:t>s</a:t>
            </a:r>
            <a:r>
              <a:rPr spc="-185" dirty="0"/>
              <a:t> </a:t>
            </a:r>
            <a:r>
              <a:rPr spc="-45" dirty="0"/>
              <a:t>c</a:t>
            </a:r>
            <a:r>
              <a:rPr spc="-55" dirty="0"/>
              <a:t>o</a:t>
            </a:r>
            <a:r>
              <a:rPr spc="-65" dirty="0"/>
              <a:t>m</a:t>
            </a:r>
            <a:r>
              <a:rPr spc="-55" dirty="0"/>
              <a:t>po</a:t>
            </a:r>
            <a:r>
              <a:rPr spc="-45" dirty="0"/>
              <a:t>s</a:t>
            </a:r>
            <a:r>
              <a:rPr spc="-60" dirty="0"/>
              <a:t>a</a:t>
            </a:r>
            <a:r>
              <a:rPr spc="-55" dirty="0"/>
              <a:t>n</a:t>
            </a:r>
            <a:r>
              <a:rPr spc="-35" dirty="0"/>
              <a:t>ts</a:t>
            </a:r>
            <a:r>
              <a:rPr spc="-190" dirty="0"/>
              <a:t> </a:t>
            </a:r>
            <a:r>
              <a:rPr spc="-50" dirty="0"/>
              <a:t>é</a:t>
            </a:r>
            <a:r>
              <a:rPr spc="-25" dirty="0"/>
              <a:t>l</a:t>
            </a:r>
            <a:r>
              <a:rPr spc="-55" dirty="0"/>
              <a:t>e</a:t>
            </a:r>
            <a:r>
              <a:rPr spc="-45" dirty="0"/>
              <a:t>c</a:t>
            </a:r>
            <a:r>
              <a:rPr spc="-25" dirty="0"/>
              <a:t>t</a:t>
            </a:r>
            <a:r>
              <a:rPr spc="-55" dirty="0"/>
              <a:t>ro</a:t>
            </a:r>
            <a:r>
              <a:rPr spc="-30" dirty="0"/>
              <a:t>ni</a:t>
            </a:r>
            <a:r>
              <a:rPr spc="-65" dirty="0"/>
              <a:t>q</a:t>
            </a:r>
            <a:r>
              <a:rPr spc="-55" dirty="0"/>
              <a:t>ue</a:t>
            </a:r>
            <a:r>
              <a:rPr spc="-35" dirty="0"/>
              <a:t>s</a:t>
            </a:r>
            <a:r>
              <a:rPr spc="-170" dirty="0"/>
              <a:t> </a:t>
            </a:r>
            <a:r>
              <a:rPr spc="-50" dirty="0"/>
              <a:t>e</a:t>
            </a:r>
            <a:r>
              <a:rPr spc="-60" dirty="0"/>
              <a:t>x</a:t>
            </a:r>
            <a:r>
              <a:rPr spc="-25" dirty="0"/>
              <a:t>t</a:t>
            </a:r>
            <a:r>
              <a:rPr spc="-45" dirty="0"/>
              <a:t>ern</a:t>
            </a:r>
            <a:r>
              <a:rPr spc="-60" dirty="0"/>
              <a:t>e</a:t>
            </a:r>
            <a:r>
              <a:rPr spc="-45" dirty="0"/>
              <a:t>s</a:t>
            </a:r>
            <a:r>
              <a:rPr spc="-25" dirty="0"/>
              <a:t>.</a:t>
            </a:r>
          </a:p>
          <a:p>
            <a:pPr marL="4560570" marR="5080">
              <a:lnSpc>
                <a:spcPct val="131900"/>
              </a:lnSpc>
              <a:spcBef>
                <a:spcPts val="550"/>
              </a:spcBef>
            </a:pPr>
            <a:r>
              <a:rPr spc="-105" dirty="0"/>
              <a:t>G</a:t>
            </a:r>
            <a:r>
              <a:rPr spc="-75" dirty="0"/>
              <a:t>râce</a:t>
            </a:r>
            <a:r>
              <a:rPr spc="-50" dirty="0"/>
              <a:t> </a:t>
            </a:r>
            <a:r>
              <a:rPr spc="-85" dirty="0"/>
              <a:t>à</a:t>
            </a:r>
            <a:r>
              <a:rPr spc="-55" dirty="0"/>
              <a:t> </a:t>
            </a:r>
            <a:r>
              <a:rPr spc="-80" dirty="0"/>
              <a:t>sa</a:t>
            </a:r>
            <a:r>
              <a:rPr spc="-55" dirty="0"/>
              <a:t> </a:t>
            </a:r>
            <a:r>
              <a:rPr spc="-90" dirty="0"/>
              <a:t>po</a:t>
            </a:r>
            <a:r>
              <a:rPr spc="-70" dirty="0"/>
              <a:t>lyv</a:t>
            </a:r>
            <a:r>
              <a:rPr spc="-80" dirty="0"/>
              <a:t>a</a:t>
            </a:r>
            <a:r>
              <a:rPr spc="-40" dirty="0"/>
              <a:t>l</a:t>
            </a:r>
            <a:r>
              <a:rPr spc="-100" dirty="0"/>
              <a:t>e</a:t>
            </a:r>
            <a:r>
              <a:rPr spc="-75" dirty="0"/>
              <a:t>nce,</a:t>
            </a:r>
            <a:r>
              <a:rPr spc="-45" dirty="0"/>
              <a:t> </a:t>
            </a:r>
            <a:r>
              <a:rPr spc="-60" dirty="0"/>
              <a:t>le </a:t>
            </a:r>
            <a:r>
              <a:rPr spc="-95" dirty="0"/>
              <a:t>R</a:t>
            </a:r>
            <a:r>
              <a:rPr spc="-85" dirty="0"/>
              <a:t>a</a:t>
            </a:r>
            <a:r>
              <a:rPr spc="-70" dirty="0"/>
              <a:t>s</a:t>
            </a:r>
            <a:r>
              <a:rPr spc="-85" dirty="0"/>
              <a:t>pber</a:t>
            </a:r>
            <a:r>
              <a:rPr spc="-70" dirty="0"/>
              <a:t>ry</a:t>
            </a:r>
            <a:r>
              <a:rPr spc="-45" dirty="0"/>
              <a:t> </a:t>
            </a:r>
            <a:r>
              <a:rPr spc="-100" dirty="0"/>
              <a:t>P</a:t>
            </a:r>
            <a:r>
              <a:rPr spc="-40" dirty="0"/>
              <a:t>i</a:t>
            </a:r>
            <a:r>
              <a:rPr spc="-55" dirty="0"/>
              <a:t> </a:t>
            </a:r>
            <a:r>
              <a:rPr spc="-70" dirty="0"/>
              <a:t>est</a:t>
            </a:r>
            <a:r>
              <a:rPr spc="-45" dirty="0"/>
              <a:t> </a:t>
            </a:r>
            <a:r>
              <a:rPr spc="-75" dirty="0"/>
              <a:t>ut</a:t>
            </a:r>
            <a:r>
              <a:rPr spc="-45" dirty="0"/>
              <a:t>i</a:t>
            </a:r>
            <a:r>
              <a:rPr spc="-60" dirty="0"/>
              <a:t>lisé</a:t>
            </a:r>
            <a:r>
              <a:rPr spc="-50" dirty="0"/>
              <a:t> </a:t>
            </a:r>
            <a:r>
              <a:rPr spc="-100" dirty="0"/>
              <a:t>d</a:t>
            </a:r>
            <a:r>
              <a:rPr spc="-80" dirty="0"/>
              <a:t>ans</a:t>
            </a:r>
            <a:r>
              <a:rPr spc="-40" dirty="0"/>
              <a:t> </a:t>
            </a:r>
            <a:r>
              <a:rPr spc="-90" dirty="0"/>
              <a:t>u</a:t>
            </a:r>
            <a:r>
              <a:rPr spc="-105" dirty="0"/>
              <a:t>n</a:t>
            </a:r>
            <a:r>
              <a:rPr spc="-85" dirty="0"/>
              <a:t>e</a:t>
            </a:r>
            <a:r>
              <a:rPr spc="-50" dirty="0"/>
              <a:t> </a:t>
            </a:r>
            <a:r>
              <a:rPr spc="-80" dirty="0"/>
              <a:t>grande  </a:t>
            </a:r>
            <a:r>
              <a:rPr spc="-40" dirty="0"/>
              <a:t>variété</a:t>
            </a:r>
            <a:r>
              <a:rPr spc="-175" dirty="0"/>
              <a:t> </a:t>
            </a:r>
            <a:r>
              <a:rPr spc="-45" dirty="0"/>
              <a:t>de</a:t>
            </a:r>
            <a:r>
              <a:rPr spc="-175" dirty="0"/>
              <a:t> </a:t>
            </a:r>
            <a:r>
              <a:rPr spc="-40" dirty="0"/>
              <a:t>projets,</a:t>
            </a:r>
            <a:r>
              <a:rPr spc="-165" dirty="0"/>
              <a:t> </a:t>
            </a:r>
            <a:r>
              <a:rPr spc="-45" dirty="0"/>
              <a:t>de</a:t>
            </a:r>
            <a:r>
              <a:rPr spc="-175" dirty="0"/>
              <a:t> </a:t>
            </a:r>
            <a:r>
              <a:rPr spc="-45" dirty="0"/>
              <a:t>l'automatisation</a:t>
            </a:r>
            <a:r>
              <a:rPr spc="-175" dirty="0"/>
              <a:t> </a:t>
            </a:r>
            <a:r>
              <a:rPr spc="-50" dirty="0"/>
              <a:t>domestique</a:t>
            </a:r>
            <a:r>
              <a:rPr spc="-155" dirty="0"/>
              <a:t> </a:t>
            </a:r>
            <a:r>
              <a:rPr spc="-40" dirty="0"/>
              <a:t>à</a:t>
            </a:r>
            <a:r>
              <a:rPr spc="-190" dirty="0"/>
              <a:t> </a:t>
            </a:r>
            <a:r>
              <a:rPr spc="-45" dirty="0"/>
              <a:t>l'apprentissage</a:t>
            </a:r>
            <a:r>
              <a:rPr spc="-175" dirty="0"/>
              <a:t> </a:t>
            </a:r>
            <a:r>
              <a:rPr spc="-50" dirty="0"/>
              <a:t>de </a:t>
            </a:r>
            <a:r>
              <a:rPr spc="-459" dirty="0"/>
              <a:t> </a:t>
            </a:r>
            <a:r>
              <a:rPr dirty="0"/>
              <a:t>la</a:t>
            </a:r>
            <a:r>
              <a:rPr spc="-180" dirty="0"/>
              <a:t> </a:t>
            </a:r>
            <a:r>
              <a:rPr spc="-5" dirty="0"/>
              <a:t>programmation.</a:t>
            </a:r>
          </a:p>
          <a:p>
            <a:pPr marL="4560570" marR="236220">
              <a:lnSpc>
                <a:spcPct val="134100"/>
              </a:lnSpc>
              <a:spcBef>
                <a:spcPts val="475"/>
              </a:spcBef>
            </a:pPr>
            <a:r>
              <a:rPr spc="-45" dirty="0"/>
              <a:t>Sa</a:t>
            </a:r>
            <a:r>
              <a:rPr spc="-155" dirty="0"/>
              <a:t> </a:t>
            </a:r>
            <a:r>
              <a:rPr spc="-35" dirty="0"/>
              <a:t>faible</a:t>
            </a:r>
            <a:r>
              <a:rPr spc="-165" dirty="0"/>
              <a:t> </a:t>
            </a:r>
            <a:r>
              <a:rPr spc="-45" dirty="0"/>
              <a:t>consommation</a:t>
            </a:r>
            <a:r>
              <a:rPr spc="-140" dirty="0"/>
              <a:t> </a:t>
            </a:r>
            <a:r>
              <a:rPr spc="-40" dirty="0"/>
              <a:t>électrique</a:t>
            </a:r>
            <a:r>
              <a:rPr spc="-145" dirty="0"/>
              <a:t> </a:t>
            </a:r>
            <a:r>
              <a:rPr spc="-40" dirty="0"/>
              <a:t>et</a:t>
            </a:r>
            <a:r>
              <a:rPr spc="-150" dirty="0"/>
              <a:t> </a:t>
            </a:r>
            <a:r>
              <a:rPr spc="-40" dirty="0"/>
              <a:t>son</a:t>
            </a:r>
            <a:r>
              <a:rPr spc="-155" dirty="0"/>
              <a:t> </a:t>
            </a:r>
            <a:r>
              <a:rPr spc="-35" dirty="0"/>
              <a:t>faible</a:t>
            </a:r>
            <a:r>
              <a:rPr spc="-160" dirty="0"/>
              <a:t> </a:t>
            </a:r>
            <a:r>
              <a:rPr spc="-40" dirty="0"/>
              <a:t>coût</a:t>
            </a:r>
            <a:r>
              <a:rPr spc="-140" dirty="0"/>
              <a:t> </a:t>
            </a:r>
            <a:r>
              <a:rPr spc="-50" dirty="0"/>
              <a:t>en</a:t>
            </a:r>
            <a:r>
              <a:rPr spc="-155" dirty="0"/>
              <a:t> </a:t>
            </a:r>
            <a:r>
              <a:rPr spc="-40" dirty="0"/>
              <a:t>font</a:t>
            </a:r>
            <a:r>
              <a:rPr spc="-140" dirty="0"/>
              <a:t> </a:t>
            </a:r>
            <a:r>
              <a:rPr spc="-50" dirty="0"/>
              <a:t>un</a:t>
            </a:r>
            <a:r>
              <a:rPr spc="-155" dirty="0"/>
              <a:t> </a:t>
            </a:r>
            <a:r>
              <a:rPr spc="-35" dirty="0"/>
              <a:t>outil </a:t>
            </a:r>
            <a:r>
              <a:rPr spc="-459" dirty="0"/>
              <a:t> </a:t>
            </a:r>
            <a:r>
              <a:rPr spc="-35" dirty="0"/>
              <a:t>idéal</a:t>
            </a:r>
            <a:r>
              <a:rPr spc="-180" dirty="0"/>
              <a:t> </a:t>
            </a:r>
            <a:r>
              <a:rPr spc="-40" dirty="0"/>
              <a:t>pour</a:t>
            </a:r>
            <a:r>
              <a:rPr spc="-170" dirty="0"/>
              <a:t> </a:t>
            </a:r>
            <a:r>
              <a:rPr spc="-45" dirty="0"/>
              <a:t>des</a:t>
            </a:r>
            <a:r>
              <a:rPr spc="-160" dirty="0"/>
              <a:t> </a:t>
            </a:r>
            <a:r>
              <a:rPr spc="-40" dirty="0"/>
              <a:t>applications</a:t>
            </a:r>
            <a:r>
              <a:rPr spc="-160" dirty="0"/>
              <a:t> </a:t>
            </a:r>
            <a:r>
              <a:rPr spc="-45" dirty="0"/>
              <a:t>embarquées</a:t>
            </a:r>
            <a:r>
              <a:rPr spc="-160" dirty="0"/>
              <a:t> </a:t>
            </a:r>
            <a:r>
              <a:rPr spc="-40" dirty="0"/>
              <a:t>et</a:t>
            </a:r>
            <a:r>
              <a:rPr spc="-165" dirty="0"/>
              <a:t> </a:t>
            </a:r>
            <a:r>
              <a:rPr spc="-40" dirty="0"/>
              <a:t>l'informatique</a:t>
            </a:r>
            <a:r>
              <a:rPr spc="-160" dirty="0"/>
              <a:t> </a:t>
            </a:r>
            <a:r>
              <a:rPr spc="-40" dirty="0"/>
              <a:t>éducative.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5850" y="2662555"/>
            <a:ext cx="66673" cy="66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5850" y="3271647"/>
            <a:ext cx="66673" cy="66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5850" y="3880992"/>
            <a:ext cx="66673" cy="666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5850" y="4757166"/>
            <a:ext cx="66673" cy="666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6BF34C-D382-8D34-D1AC-5336C83F9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11430000" cy="990599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85995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755" y="2208403"/>
            <a:ext cx="10013950" cy="10693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15"/>
              </a:spcBef>
            </a:pPr>
            <a:r>
              <a:rPr spc="80" dirty="0"/>
              <a:t>Explorez</a:t>
            </a:r>
            <a:r>
              <a:rPr spc="-5" dirty="0"/>
              <a:t> </a:t>
            </a:r>
            <a:r>
              <a:rPr spc="70" dirty="0"/>
              <a:t>la</a:t>
            </a:r>
            <a:r>
              <a:rPr spc="-35" dirty="0"/>
              <a:t> </a:t>
            </a:r>
            <a:r>
              <a:rPr spc="80" dirty="0"/>
              <a:t>puissance</a:t>
            </a:r>
            <a:r>
              <a:rPr spc="-15" dirty="0"/>
              <a:t> </a:t>
            </a:r>
            <a:r>
              <a:rPr spc="100" dirty="0"/>
              <a:t>du</a:t>
            </a:r>
            <a:r>
              <a:rPr spc="-20" dirty="0"/>
              <a:t> </a:t>
            </a:r>
            <a:r>
              <a:rPr spc="85" dirty="0"/>
              <a:t>Raspberry</a:t>
            </a:r>
            <a:r>
              <a:rPr spc="-5" dirty="0"/>
              <a:t> </a:t>
            </a:r>
            <a:r>
              <a:rPr spc="60" dirty="0"/>
              <a:t>Pi</a:t>
            </a:r>
            <a:r>
              <a:rPr spc="-25" dirty="0"/>
              <a:t> </a:t>
            </a:r>
            <a:r>
              <a:rPr spc="75" dirty="0"/>
              <a:t>avec</a:t>
            </a:r>
            <a:r>
              <a:rPr spc="-30" dirty="0"/>
              <a:t> </a:t>
            </a:r>
            <a:r>
              <a:rPr spc="85" dirty="0"/>
              <a:t>les </a:t>
            </a:r>
            <a:r>
              <a:rPr spc="-1045" dirty="0"/>
              <a:t> </a:t>
            </a:r>
            <a:r>
              <a:rPr spc="190" dirty="0"/>
              <a:t>b</a:t>
            </a:r>
            <a:r>
              <a:rPr spc="100" dirty="0"/>
              <a:t>i</a:t>
            </a:r>
            <a:r>
              <a:rPr spc="190" dirty="0"/>
              <a:t>b</a:t>
            </a:r>
            <a:r>
              <a:rPr spc="100" dirty="0"/>
              <a:t>l</a:t>
            </a:r>
            <a:r>
              <a:rPr spc="85" dirty="0"/>
              <a:t>i</a:t>
            </a:r>
            <a:r>
              <a:rPr spc="200" dirty="0"/>
              <a:t>o</a:t>
            </a:r>
            <a:r>
              <a:rPr spc="110" dirty="0"/>
              <a:t>t</a:t>
            </a:r>
            <a:r>
              <a:rPr spc="200" dirty="0"/>
              <a:t>h</a:t>
            </a:r>
            <a:r>
              <a:rPr spc="170" dirty="0"/>
              <a:t>è</a:t>
            </a:r>
            <a:r>
              <a:rPr spc="220" dirty="0"/>
              <a:t>q</a:t>
            </a:r>
            <a:r>
              <a:rPr spc="195" dirty="0"/>
              <a:t>ue</a:t>
            </a:r>
            <a:r>
              <a:rPr spc="160" dirty="0"/>
              <a:t>s</a:t>
            </a:r>
            <a:r>
              <a:rPr spc="-285" dirty="0"/>
              <a:t> </a:t>
            </a:r>
            <a:r>
              <a:rPr spc="215" dirty="0"/>
              <a:t>C</a:t>
            </a:r>
            <a:r>
              <a:rPr spc="185" dirty="0"/>
              <a:t>P</a:t>
            </a:r>
            <a:r>
              <a:rPr spc="95" dirty="0"/>
              <a:t>I</a:t>
            </a:r>
            <a:r>
              <a:rPr spc="245" dirty="0"/>
              <a:t>O</a:t>
            </a:r>
            <a:r>
              <a:rPr spc="-290" dirty="0"/>
              <a:t> </a:t>
            </a:r>
            <a:r>
              <a:rPr spc="95"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755" y="3596411"/>
            <a:ext cx="1001903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800"/>
              </a:lnSpc>
              <a:spcBef>
                <a:spcPts val="100"/>
              </a:spcBef>
            </a:pP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Découvrons</a:t>
            </a:r>
            <a:r>
              <a:rPr sz="1350" spc="7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ensemble</a:t>
            </a:r>
            <a:r>
              <a:rPr sz="1350" spc="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les</a:t>
            </a:r>
            <a:r>
              <a:rPr sz="1350" spc="6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principales</a:t>
            </a:r>
            <a:r>
              <a:rPr sz="1350" spc="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bibliothèques</a:t>
            </a:r>
            <a:r>
              <a:rPr sz="1350" spc="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Python</a:t>
            </a:r>
            <a:r>
              <a:rPr sz="1350" spc="6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pour</a:t>
            </a:r>
            <a:r>
              <a:rPr sz="1350" spc="6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gérer</a:t>
            </a:r>
            <a:r>
              <a:rPr sz="1350" spc="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les</a:t>
            </a:r>
            <a:r>
              <a:rPr sz="1350" spc="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broches</a:t>
            </a:r>
            <a:r>
              <a:rPr sz="1350" spc="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GPIO</a:t>
            </a:r>
            <a:r>
              <a:rPr sz="1350" spc="6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(General</a:t>
            </a:r>
            <a:r>
              <a:rPr sz="1350" spc="6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Purpose</a:t>
            </a:r>
            <a:r>
              <a:rPr sz="1350" spc="7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Input/Output)</a:t>
            </a:r>
            <a:r>
              <a:rPr sz="1350" spc="6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sur</a:t>
            </a:r>
            <a:r>
              <a:rPr sz="1350" spc="5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le </a:t>
            </a:r>
            <a:r>
              <a:rPr sz="1350" spc="-459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Raspberry</a:t>
            </a:r>
            <a:r>
              <a:rPr sz="1350" spc="-12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Pi,</a:t>
            </a:r>
            <a:r>
              <a:rPr sz="1350" spc="-13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ainsi</a:t>
            </a:r>
            <a:r>
              <a:rPr sz="1350" spc="-13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que</a:t>
            </a:r>
            <a:r>
              <a:rPr sz="1350" spc="-12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les</a:t>
            </a:r>
            <a:r>
              <a:rPr sz="1350" spc="-114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meilleures</a:t>
            </a:r>
            <a:r>
              <a:rPr sz="1350" spc="-13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pratiques</a:t>
            </a:r>
            <a:r>
              <a:rPr sz="1350" spc="-114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pour</a:t>
            </a:r>
            <a:r>
              <a:rPr sz="1350" spc="-13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simuler</a:t>
            </a:r>
            <a:r>
              <a:rPr sz="1350" spc="-12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l'environnement</a:t>
            </a:r>
            <a:r>
              <a:rPr sz="1350" spc="-13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GPIO</a:t>
            </a:r>
            <a:r>
              <a:rPr sz="1350" spc="-114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à</a:t>
            </a:r>
            <a:r>
              <a:rPr sz="1350" spc="-12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l'aide</a:t>
            </a:r>
            <a:r>
              <a:rPr sz="1350" spc="-114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d'émulateurs.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5E73A5-11A1-399A-809A-F5FCA11F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4600"/>
            <a:ext cx="11430000" cy="990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755" y="1999615"/>
            <a:ext cx="8130540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0" dirty="0"/>
              <a:t>Pr</a:t>
            </a:r>
            <a:r>
              <a:rPr spc="180" dirty="0"/>
              <a:t>é</a:t>
            </a:r>
            <a:r>
              <a:rPr spc="160" dirty="0"/>
              <a:t>s</a:t>
            </a:r>
            <a:r>
              <a:rPr spc="180" dirty="0"/>
              <a:t>e</a:t>
            </a:r>
            <a:r>
              <a:rPr spc="135" dirty="0"/>
              <a:t>ntati</a:t>
            </a:r>
            <a:r>
              <a:rPr spc="200" dirty="0"/>
              <a:t>o</a:t>
            </a:r>
            <a:r>
              <a:rPr spc="195" dirty="0"/>
              <a:t>n</a:t>
            </a:r>
            <a:r>
              <a:rPr spc="-300" dirty="0"/>
              <a:t> </a:t>
            </a:r>
            <a:r>
              <a:rPr spc="200" dirty="0"/>
              <a:t>d</a:t>
            </a:r>
            <a:r>
              <a:rPr spc="175" dirty="0"/>
              <a:t>e</a:t>
            </a:r>
            <a:r>
              <a:rPr spc="-320" dirty="0"/>
              <a:t> </a:t>
            </a:r>
            <a:r>
              <a:rPr spc="200" dirty="0"/>
              <a:t>R</a:t>
            </a:r>
            <a:r>
              <a:rPr spc="130" dirty="0"/>
              <a:t>Pi</a:t>
            </a:r>
            <a:r>
              <a:rPr spc="105" dirty="0"/>
              <a:t>.</a:t>
            </a:r>
            <a:r>
              <a:rPr spc="180" dirty="0"/>
              <a:t>CPIO</a:t>
            </a:r>
            <a:r>
              <a:rPr spc="-295" dirty="0"/>
              <a:t> </a:t>
            </a:r>
            <a:r>
              <a:rPr spc="180" dirty="0"/>
              <a:t>e</a:t>
            </a:r>
            <a:r>
              <a:rPr spc="114" dirty="0"/>
              <a:t>t</a:t>
            </a:r>
            <a:r>
              <a:rPr spc="-320" dirty="0"/>
              <a:t> </a:t>
            </a:r>
            <a:r>
              <a:rPr spc="195" dirty="0"/>
              <a:t>g</a:t>
            </a:r>
            <a:r>
              <a:rPr spc="204" dirty="0"/>
              <a:t>p</a:t>
            </a:r>
            <a:r>
              <a:rPr spc="135" dirty="0"/>
              <a:t>io</a:t>
            </a:r>
            <a:r>
              <a:rPr spc="190" dirty="0"/>
              <a:t>z</a:t>
            </a:r>
            <a:r>
              <a:rPr spc="160" dirty="0"/>
              <a:t>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755" y="2967355"/>
            <a:ext cx="4841240" cy="994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20" dirty="0">
                <a:solidFill>
                  <a:srgbClr val="95B7FF"/>
                </a:solidFill>
                <a:latin typeface="Lucida Sans Unicode"/>
                <a:cs typeface="Lucida Sans Unicode"/>
              </a:rPr>
              <a:t>RPi.CPIO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800"/>
              </a:lnSpc>
              <a:spcBef>
                <a:spcPts val="1275"/>
              </a:spcBef>
            </a:pP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Bibliothèque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de</a:t>
            </a:r>
            <a:r>
              <a:rPr sz="1350" spc="-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base</a:t>
            </a:r>
            <a:r>
              <a:rPr sz="1350" spc="-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pour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accéder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aux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broches</a:t>
            </a:r>
            <a:r>
              <a:rPr sz="1350" spc="-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GPIO,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offrant </a:t>
            </a:r>
            <a:r>
              <a:rPr sz="1350" spc="-409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un</a:t>
            </a:r>
            <a:r>
              <a:rPr sz="1350" spc="-1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contrôle</a:t>
            </a:r>
            <a:r>
              <a:rPr sz="1350" spc="-10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direct</a:t>
            </a:r>
            <a:r>
              <a:rPr sz="1350" spc="-1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des</a:t>
            </a:r>
            <a:r>
              <a:rPr sz="1350" spc="-1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entrées/sorties.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2390" y="2967355"/>
            <a:ext cx="4533265" cy="1271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80" dirty="0">
                <a:solidFill>
                  <a:srgbClr val="95B7FF"/>
                </a:solidFill>
                <a:latin typeface="Lucida Sans Unicode"/>
                <a:cs typeface="Lucida Sans Unicode"/>
              </a:rPr>
              <a:t>gpiozero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800"/>
              </a:lnSpc>
              <a:spcBef>
                <a:spcPts val="1275"/>
              </a:spcBef>
            </a:pP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Bibliothèque</a:t>
            </a:r>
            <a:r>
              <a:rPr sz="1350" spc="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plus</a:t>
            </a:r>
            <a:r>
              <a:rPr sz="1350" spc="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évoluée,</a:t>
            </a:r>
            <a:r>
              <a:rPr sz="1350" spc="-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fournissant</a:t>
            </a:r>
            <a:r>
              <a:rPr sz="1350" spc="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une</a:t>
            </a:r>
            <a:r>
              <a:rPr sz="1350" spc="1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interface</a:t>
            </a:r>
            <a:r>
              <a:rPr sz="135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plus </a:t>
            </a:r>
            <a:r>
              <a:rPr sz="1350" spc="-409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intuitive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 et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orientée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objet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pour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les</a:t>
            </a:r>
            <a:r>
              <a:rPr sz="1350" spc="-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composants</a:t>
            </a:r>
            <a:r>
              <a:rPr sz="1350" spc="-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GPIO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DFD5DE"/>
                </a:solidFill>
                <a:latin typeface="Lucida Sans Unicode"/>
                <a:cs typeface="Lucida Sans Unicode"/>
              </a:rPr>
              <a:t>courants.</a:t>
            </a:r>
            <a:endParaRPr sz="1350">
              <a:latin typeface="Lucida Sans Unicode"/>
              <a:cs typeface="Lucida Sans Unicode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BBAEAE-74BB-2288-135A-3007AC87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4600"/>
            <a:ext cx="11430000" cy="990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878" y="1426209"/>
            <a:ext cx="3991610" cy="16046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85"/>
              </a:spcBef>
              <a:tabLst>
                <a:tab pos="3223895" algn="l"/>
              </a:tabLst>
            </a:pPr>
            <a:r>
              <a:rPr spc="85" dirty="0"/>
              <a:t>Avantages </a:t>
            </a:r>
            <a:r>
              <a:rPr spc="60" dirty="0"/>
              <a:t>et </a:t>
            </a:r>
            <a:r>
              <a:rPr spc="65" dirty="0"/>
              <a:t> </a:t>
            </a:r>
            <a:r>
              <a:rPr spc="35" dirty="0"/>
              <a:t>i</a:t>
            </a:r>
            <a:r>
              <a:rPr spc="105" dirty="0"/>
              <a:t>n</a:t>
            </a:r>
            <a:r>
              <a:rPr spc="75" dirty="0"/>
              <a:t>c</a:t>
            </a:r>
            <a:r>
              <a:rPr spc="80" dirty="0"/>
              <a:t>o</a:t>
            </a:r>
            <a:r>
              <a:rPr spc="90" dirty="0"/>
              <a:t>nv</a:t>
            </a:r>
            <a:r>
              <a:rPr spc="75" dirty="0"/>
              <a:t>é</a:t>
            </a:r>
            <a:r>
              <a:rPr spc="90" dirty="0"/>
              <a:t>n</a:t>
            </a:r>
            <a:r>
              <a:rPr spc="55" dirty="0"/>
              <a:t>i</a:t>
            </a:r>
            <a:r>
              <a:rPr spc="75" dirty="0"/>
              <a:t>e</a:t>
            </a:r>
            <a:r>
              <a:rPr spc="105" dirty="0"/>
              <a:t>n</a:t>
            </a:r>
            <a:r>
              <a:rPr spc="60" dirty="0"/>
              <a:t>t</a:t>
            </a:r>
            <a:r>
              <a:rPr spc="70" dirty="0"/>
              <a:t>s</a:t>
            </a:r>
            <a:r>
              <a:rPr dirty="0"/>
              <a:t>	</a:t>
            </a:r>
            <a:r>
              <a:rPr spc="105" dirty="0"/>
              <a:t>d</a:t>
            </a:r>
            <a:r>
              <a:rPr spc="70" dirty="0"/>
              <a:t>es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60" dirty="0"/>
              <a:t>bibliothèques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1663" y="3485769"/>
            <a:ext cx="2212340" cy="119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20" dirty="0">
                <a:solidFill>
                  <a:srgbClr val="DFD5DE"/>
                </a:solidFill>
                <a:latin typeface="Lucida Sans Unicode"/>
                <a:cs typeface="Lucida Sans Unicode"/>
              </a:rPr>
              <a:t>RPi.CPIO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1900"/>
              </a:lnSpc>
              <a:spcBef>
                <a:spcPts val="805"/>
              </a:spcBef>
            </a:pP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Simple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et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léger,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mais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n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é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ces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i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t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6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pl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u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6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d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6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cod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p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o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u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r 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de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10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tâc</a:t>
            </a:r>
            <a:r>
              <a:rPr sz="1350" spc="-65" dirty="0">
                <a:solidFill>
                  <a:srgbClr val="DFD5DE"/>
                </a:solidFill>
                <a:latin typeface="Lucida Sans Unicode"/>
                <a:cs typeface="Lucida Sans Unicode"/>
              </a:rPr>
              <a:t>h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es</a:t>
            </a:r>
            <a:r>
              <a:rPr sz="1350" spc="-10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d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1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b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a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060" y="3485769"/>
            <a:ext cx="2282190" cy="147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80" dirty="0">
                <a:solidFill>
                  <a:srgbClr val="DFD5DE"/>
                </a:solidFill>
                <a:latin typeface="Lucida Sans Unicode"/>
                <a:cs typeface="Lucida Sans Unicode"/>
              </a:rPr>
              <a:t>gpiozero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2900"/>
              </a:lnSpc>
              <a:spcBef>
                <a:spcPts val="785"/>
              </a:spcBef>
            </a:pP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Ab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st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r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a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cti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o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n</a:t>
            </a:r>
            <a:r>
              <a:rPr sz="1350" spc="-7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pl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u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6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éle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v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ée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,</a:t>
            </a:r>
            <a:r>
              <a:rPr sz="1350" spc="-6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pl</a:t>
            </a:r>
            <a:r>
              <a:rPr sz="1350" spc="-65" dirty="0">
                <a:solidFill>
                  <a:srgbClr val="DFD5DE"/>
                </a:solidFill>
                <a:latin typeface="Lucida Sans Unicode"/>
                <a:cs typeface="Lucida Sans Unicode"/>
              </a:rPr>
              <a:t>u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s 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facile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à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utiliser,</a:t>
            </a:r>
            <a:r>
              <a:rPr sz="1350" spc="-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mais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peut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 être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plus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limitée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pour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des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 appli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c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ati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o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n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9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a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v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anc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é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es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86325" y="3505835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2110" y="0"/>
                </a:moveTo>
                <a:lnTo>
                  <a:pt x="18414" y="0"/>
                </a:lnTo>
                <a:lnTo>
                  <a:pt x="15875" y="635"/>
                </a:lnTo>
                <a:lnTo>
                  <a:pt x="0" y="18415"/>
                </a:lnTo>
                <a:lnTo>
                  <a:pt x="0" y="362585"/>
                </a:lnTo>
                <a:lnTo>
                  <a:pt x="18414" y="381000"/>
                </a:lnTo>
                <a:lnTo>
                  <a:pt x="372110" y="381000"/>
                </a:lnTo>
                <a:lnTo>
                  <a:pt x="390525" y="362585"/>
                </a:lnTo>
                <a:lnTo>
                  <a:pt x="390525" y="18415"/>
                </a:lnTo>
                <a:lnTo>
                  <a:pt x="374650" y="635"/>
                </a:lnTo>
                <a:lnTo>
                  <a:pt x="372110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12563" y="3543680"/>
            <a:ext cx="131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34" dirty="0">
                <a:solidFill>
                  <a:srgbClr val="DFD5DE"/>
                </a:solidFill>
                <a:latin typeface="Lucida Sans Unicode"/>
                <a:cs typeface="Lucida Sans Unicode"/>
              </a:rPr>
              <a:t>1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43850" y="3506470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2109" y="0"/>
                </a:moveTo>
                <a:lnTo>
                  <a:pt x="18415" y="0"/>
                </a:lnTo>
                <a:lnTo>
                  <a:pt x="15875" y="634"/>
                </a:lnTo>
                <a:lnTo>
                  <a:pt x="0" y="18414"/>
                </a:lnTo>
                <a:lnTo>
                  <a:pt x="0" y="362584"/>
                </a:lnTo>
                <a:lnTo>
                  <a:pt x="18415" y="381000"/>
                </a:lnTo>
                <a:lnTo>
                  <a:pt x="372109" y="381000"/>
                </a:lnTo>
                <a:lnTo>
                  <a:pt x="390525" y="362584"/>
                </a:lnTo>
                <a:lnTo>
                  <a:pt x="390525" y="18414"/>
                </a:lnTo>
                <a:lnTo>
                  <a:pt x="374650" y="634"/>
                </a:lnTo>
                <a:lnTo>
                  <a:pt x="372109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45577" y="3545205"/>
            <a:ext cx="184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DFD5DE"/>
                </a:solidFill>
                <a:latin typeface="Lucida Sans Unicode"/>
                <a:cs typeface="Lucida Sans Unicode"/>
              </a:rPr>
              <a:t>2</a:t>
            </a:r>
            <a:endParaRPr sz="2000">
              <a:latin typeface="Lucida Sans Unicode"/>
              <a:cs typeface="Lucida Sans Unicode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6DB8423-17B1-4327-FFE0-A8E7DE8A8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8262"/>
            <a:ext cx="11430000" cy="876937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85995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075" y="1841500"/>
            <a:ext cx="2886075" cy="2085975"/>
          </a:xfrm>
          <a:custGeom>
            <a:avLst/>
            <a:gdLst/>
            <a:ahLst/>
            <a:cxnLst/>
            <a:rect l="l" t="t" r="r" b="b"/>
            <a:pathLst>
              <a:path w="2886075" h="2085975">
                <a:moveTo>
                  <a:pt x="2867660" y="0"/>
                </a:moveTo>
                <a:lnTo>
                  <a:pt x="18415" y="0"/>
                </a:lnTo>
                <a:lnTo>
                  <a:pt x="15875" y="635"/>
                </a:lnTo>
                <a:lnTo>
                  <a:pt x="0" y="19050"/>
                </a:lnTo>
                <a:lnTo>
                  <a:pt x="0" y="2067560"/>
                </a:lnTo>
                <a:lnTo>
                  <a:pt x="18415" y="2085975"/>
                </a:lnTo>
                <a:lnTo>
                  <a:pt x="2867660" y="2085975"/>
                </a:lnTo>
                <a:lnTo>
                  <a:pt x="2886075" y="2067560"/>
                </a:lnTo>
                <a:lnTo>
                  <a:pt x="2886075" y="19050"/>
                </a:lnTo>
                <a:lnTo>
                  <a:pt x="2870200" y="635"/>
                </a:lnTo>
                <a:lnTo>
                  <a:pt x="2867660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8444" y="1990471"/>
            <a:ext cx="2419985" cy="1741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85" dirty="0">
                <a:solidFill>
                  <a:srgbClr val="DFD5DE"/>
                </a:solidFill>
                <a:latin typeface="Lucida Sans Unicode"/>
                <a:cs typeface="Lucida Sans Unicode"/>
              </a:rPr>
              <a:t>Capteurs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2400"/>
              </a:lnSpc>
              <a:spcBef>
                <a:spcPts val="795"/>
              </a:spcBef>
            </a:pP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U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til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i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r</a:t>
            </a:r>
            <a:r>
              <a:rPr sz="1350" spc="-12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l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10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b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iblioth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èq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u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10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p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our  lire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des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données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à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partir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de 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c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p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t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ur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17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co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m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me</a:t>
            </a:r>
            <a:r>
              <a:rPr sz="1350" spc="-17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d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16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bou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t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on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s,  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des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 détecteurs 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de </a:t>
            </a:r>
            <a:r>
              <a:rPr sz="1350" spc="-95" dirty="0">
                <a:solidFill>
                  <a:srgbClr val="DFD5DE"/>
                </a:solidFill>
                <a:latin typeface="Verdana"/>
                <a:cs typeface="Verdana"/>
              </a:rPr>
              <a:t>mouvement </a:t>
            </a:r>
            <a:r>
              <a:rPr sz="1350" spc="-459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o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u</a:t>
            </a:r>
            <a:r>
              <a:rPr sz="1350" spc="-14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de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ther</a:t>
            </a:r>
            <a:r>
              <a:rPr sz="1350" spc="-145" dirty="0">
                <a:solidFill>
                  <a:srgbClr val="DFD5DE"/>
                </a:solidFill>
                <a:latin typeface="Verdana"/>
                <a:cs typeface="Verdana"/>
              </a:rPr>
              <a:t>m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o</a:t>
            </a:r>
            <a:r>
              <a:rPr sz="1350" spc="-140" dirty="0">
                <a:solidFill>
                  <a:srgbClr val="DFD5DE"/>
                </a:solidFill>
                <a:latin typeface="Verdana"/>
                <a:cs typeface="Verdana"/>
              </a:rPr>
              <a:t>m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ètr</a:t>
            </a:r>
            <a:r>
              <a:rPr sz="1350" spc="-95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1841500"/>
            <a:ext cx="2886075" cy="2085975"/>
          </a:xfrm>
          <a:custGeom>
            <a:avLst/>
            <a:gdLst/>
            <a:ahLst/>
            <a:cxnLst/>
            <a:rect l="l" t="t" r="r" b="b"/>
            <a:pathLst>
              <a:path w="2886075" h="2085975">
                <a:moveTo>
                  <a:pt x="2867659" y="0"/>
                </a:moveTo>
                <a:lnTo>
                  <a:pt x="18414" y="0"/>
                </a:lnTo>
                <a:lnTo>
                  <a:pt x="15875" y="635"/>
                </a:lnTo>
                <a:lnTo>
                  <a:pt x="0" y="19050"/>
                </a:lnTo>
                <a:lnTo>
                  <a:pt x="0" y="2067560"/>
                </a:lnTo>
                <a:lnTo>
                  <a:pt x="18414" y="2085975"/>
                </a:lnTo>
                <a:lnTo>
                  <a:pt x="2867659" y="2085975"/>
                </a:lnTo>
                <a:lnTo>
                  <a:pt x="2886075" y="2067560"/>
                </a:lnTo>
                <a:lnTo>
                  <a:pt x="2886075" y="19050"/>
                </a:lnTo>
                <a:lnTo>
                  <a:pt x="2870200" y="635"/>
                </a:lnTo>
                <a:lnTo>
                  <a:pt x="2867659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6222" y="1990471"/>
            <a:ext cx="2437130" cy="1482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80" dirty="0">
                <a:solidFill>
                  <a:srgbClr val="DFD5DE"/>
                </a:solidFill>
                <a:latin typeface="Lucida Sans Unicode"/>
                <a:cs typeface="Lucida Sans Unicode"/>
              </a:rPr>
              <a:t>Actionneurs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600"/>
              </a:lnSpc>
              <a:spcBef>
                <a:spcPts val="760"/>
              </a:spcBef>
            </a:pP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P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ilo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t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r</a:t>
            </a:r>
            <a:r>
              <a:rPr sz="1350" spc="-16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de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17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sor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ti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17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comme</a:t>
            </a:r>
            <a:r>
              <a:rPr sz="1350" spc="-18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de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s  </a:t>
            </a:r>
            <a:r>
              <a:rPr sz="1350" spc="-95" dirty="0">
                <a:solidFill>
                  <a:srgbClr val="DFD5DE"/>
                </a:solidFill>
                <a:latin typeface="Verdana"/>
                <a:cs typeface="Verdana"/>
              </a:rPr>
              <a:t>LED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,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de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140" dirty="0">
                <a:solidFill>
                  <a:srgbClr val="DFD5DE"/>
                </a:solidFill>
                <a:latin typeface="Verdana"/>
                <a:cs typeface="Verdana"/>
              </a:rPr>
              <a:t>m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o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teurs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ou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de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r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lais  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en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utilisant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les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fonctions</a:t>
            </a:r>
            <a:r>
              <a:rPr sz="1350" spc="-2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de 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c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o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ntr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ô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le</a:t>
            </a:r>
            <a:r>
              <a:rPr sz="1350" spc="-10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de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114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br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och</a:t>
            </a:r>
            <a:r>
              <a:rPr sz="1350" spc="-10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10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DFD5DE"/>
                </a:solidFill>
                <a:latin typeface="Verdana"/>
                <a:cs typeface="Verdana"/>
              </a:rPr>
              <a:t>G</a:t>
            </a:r>
            <a:r>
              <a:rPr sz="1350" spc="-100" dirty="0">
                <a:solidFill>
                  <a:srgbClr val="DFD5DE"/>
                </a:solidFill>
                <a:latin typeface="Verdana"/>
                <a:cs typeface="Verdana"/>
              </a:rPr>
              <a:t>P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IO.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0075" y="4098925"/>
            <a:ext cx="2886075" cy="1809750"/>
          </a:xfrm>
          <a:custGeom>
            <a:avLst/>
            <a:gdLst/>
            <a:ahLst/>
            <a:cxnLst/>
            <a:rect l="l" t="t" r="r" b="b"/>
            <a:pathLst>
              <a:path w="2886075" h="1809750">
                <a:moveTo>
                  <a:pt x="2867660" y="0"/>
                </a:moveTo>
                <a:lnTo>
                  <a:pt x="18415" y="0"/>
                </a:lnTo>
                <a:lnTo>
                  <a:pt x="15875" y="635"/>
                </a:lnTo>
                <a:lnTo>
                  <a:pt x="0" y="18415"/>
                </a:lnTo>
                <a:lnTo>
                  <a:pt x="0" y="1791335"/>
                </a:lnTo>
                <a:lnTo>
                  <a:pt x="18415" y="1809750"/>
                </a:lnTo>
                <a:lnTo>
                  <a:pt x="2867660" y="1809750"/>
                </a:lnTo>
                <a:lnTo>
                  <a:pt x="2886075" y="1791335"/>
                </a:lnTo>
                <a:lnTo>
                  <a:pt x="2886075" y="18415"/>
                </a:lnTo>
                <a:lnTo>
                  <a:pt x="2870200" y="635"/>
                </a:lnTo>
                <a:lnTo>
                  <a:pt x="2867660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444" y="4249292"/>
            <a:ext cx="2430145" cy="1468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80" dirty="0">
                <a:solidFill>
                  <a:srgbClr val="DFD5DE"/>
                </a:solidFill>
                <a:latin typeface="Lucida Sans Unicode"/>
                <a:cs typeface="Lucida Sans Unicode"/>
              </a:rPr>
              <a:t>Pro</a:t>
            </a:r>
            <a:r>
              <a:rPr sz="1650" spc="40" dirty="0">
                <a:solidFill>
                  <a:srgbClr val="DFD5DE"/>
                </a:solidFill>
                <a:latin typeface="Lucida Sans Unicode"/>
                <a:cs typeface="Lucida Sans Unicode"/>
              </a:rPr>
              <a:t>j</a:t>
            </a:r>
            <a:r>
              <a:rPr sz="1650" spc="75" dirty="0">
                <a:solidFill>
                  <a:srgbClr val="DFD5DE"/>
                </a:solidFill>
                <a:latin typeface="Lucida Sans Unicode"/>
                <a:cs typeface="Lucida Sans Unicode"/>
              </a:rPr>
              <a:t>ets</a:t>
            </a:r>
            <a:r>
              <a:rPr sz="1650" spc="-14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650" spc="80" dirty="0">
                <a:solidFill>
                  <a:srgbClr val="DFD5DE"/>
                </a:solidFill>
                <a:latin typeface="Lucida Sans Unicode"/>
                <a:cs typeface="Lucida Sans Unicode"/>
              </a:rPr>
              <a:t>IoT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2600"/>
              </a:lnSpc>
              <a:spcBef>
                <a:spcPts val="780"/>
              </a:spcBef>
            </a:pPr>
            <a:r>
              <a:rPr sz="1350" spc="-100" dirty="0">
                <a:solidFill>
                  <a:srgbClr val="DFD5DE"/>
                </a:solidFill>
                <a:latin typeface="Verdana"/>
                <a:cs typeface="Verdana"/>
              </a:rPr>
              <a:t>C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o</a:t>
            </a:r>
            <a:r>
              <a:rPr sz="1350" spc="-114" dirty="0">
                <a:solidFill>
                  <a:srgbClr val="DFD5DE"/>
                </a:solidFill>
                <a:latin typeface="Verdana"/>
                <a:cs typeface="Verdana"/>
              </a:rPr>
              <a:t>mb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iner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DFD5DE"/>
                </a:solidFill>
                <a:latin typeface="Verdana"/>
                <a:cs typeface="Verdana"/>
              </a:rPr>
              <a:t>G</a:t>
            </a:r>
            <a:r>
              <a:rPr sz="1350" spc="-100" dirty="0">
                <a:solidFill>
                  <a:srgbClr val="DFD5DE"/>
                </a:solidFill>
                <a:latin typeface="Verdana"/>
                <a:cs typeface="Verdana"/>
              </a:rPr>
              <a:t>P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IO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av</a:t>
            </a:r>
            <a:r>
              <a:rPr sz="1350" spc="-10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c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la 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c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onn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c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t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ivi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t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é</a:t>
            </a:r>
            <a:r>
              <a:rPr sz="1350" spc="-19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ré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ea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u</a:t>
            </a:r>
            <a:r>
              <a:rPr sz="1350" spc="-16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p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ou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r</a:t>
            </a:r>
            <a:r>
              <a:rPr sz="1350" spc="-18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c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r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ée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r 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des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applications Internet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des 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DFD5DE"/>
                </a:solidFill>
                <a:latin typeface="Verdana"/>
                <a:cs typeface="Verdana"/>
              </a:rPr>
              <a:t>O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bjets</a:t>
            </a:r>
            <a:r>
              <a:rPr sz="1350" spc="-17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(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I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o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T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)</a:t>
            </a:r>
            <a:r>
              <a:rPr sz="1350" spc="-17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c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o</a:t>
            </a:r>
            <a:r>
              <a:rPr sz="1350" spc="-114" dirty="0">
                <a:solidFill>
                  <a:srgbClr val="DFD5DE"/>
                </a:solidFill>
                <a:latin typeface="Verdana"/>
                <a:cs typeface="Verdana"/>
              </a:rPr>
              <a:t>mp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lex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4098925"/>
            <a:ext cx="2886075" cy="1809750"/>
          </a:xfrm>
          <a:custGeom>
            <a:avLst/>
            <a:gdLst/>
            <a:ahLst/>
            <a:cxnLst/>
            <a:rect l="l" t="t" r="r" b="b"/>
            <a:pathLst>
              <a:path w="2886075" h="1809750">
                <a:moveTo>
                  <a:pt x="2867659" y="0"/>
                </a:moveTo>
                <a:lnTo>
                  <a:pt x="18414" y="0"/>
                </a:lnTo>
                <a:lnTo>
                  <a:pt x="15875" y="635"/>
                </a:lnTo>
                <a:lnTo>
                  <a:pt x="0" y="18415"/>
                </a:lnTo>
                <a:lnTo>
                  <a:pt x="0" y="1791335"/>
                </a:lnTo>
                <a:lnTo>
                  <a:pt x="18414" y="1809750"/>
                </a:lnTo>
                <a:lnTo>
                  <a:pt x="2867659" y="1809750"/>
                </a:lnTo>
                <a:lnTo>
                  <a:pt x="2886075" y="1791335"/>
                </a:lnTo>
                <a:lnTo>
                  <a:pt x="2886075" y="18415"/>
                </a:lnTo>
                <a:lnTo>
                  <a:pt x="2870200" y="635"/>
                </a:lnTo>
                <a:lnTo>
                  <a:pt x="2867659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16222" y="4249292"/>
            <a:ext cx="2425700" cy="1459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DFD5DE"/>
                </a:solidFill>
                <a:latin typeface="Lucida Sans Unicode"/>
                <a:cs typeface="Lucida Sans Unicode"/>
              </a:rPr>
              <a:t>Automatisation</a:t>
            </a:r>
            <a:r>
              <a:rPr sz="1650" spc="114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Concevoir</a:t>
            </a:r>
            <a:endParaRPr sz="1350">
              <a:latin typeface="Verdana"/>
              <a:cs typeface="Verdana"/>
            </a:endParaRPr>
          </a:p>
          <a:p>
            <a:pPr marL="12700" marR="21590">
              <a:lnSpc>
                <a:spcPct val="133300"/>
              </a:lnSpc>
              <a:spcBef>
                <a:spcPts val="665"/>
              </a:spcBef>
            </a:pP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de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sy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tè</a:t>
            </a:r>
            <a:r>
              <a:rPr sz="1350" spc="-145" dirty="0">
                <a:solidFill>
                  <a:srgbClr val="DFD5DE"/>
                </a:solidFill>
                <a:latin typeface="Verdana"/>
                <a:cs typeface="Verdana"/>
              </a:rPr>
              <a:t>m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es  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d'automatisation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du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foyer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 ou </a:t>
            </a:r>
            <a:r>
              <a:rPr sz="1350" spc="-459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d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18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l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'in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dus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t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r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i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17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n</a:t>
            </a:r>
            <a:r>
              <a:rPr sz="1350" spc="-16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x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p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loi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t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nt</a:t>
            </a:r>
            <a:r>
              <a:rPr sz="1350" spc="-1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l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s 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capa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ci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DFD5DE"/>
                </a:solidFill>
                <a:latin typeface="Verdana"/>
                <a:cs typeface="Verdana"/>
              </a:rPr>
              <a:t>é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17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DFD5DE"/>
                </a:solidFill>
                <a:latin typeface="Verdana"/>
                <a:cs typeface="Verdana"/>
              </a:rPr>
              <a:t>G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PI</a:t>
            </a:r>
            <a:r>
              <a:rPr sz="1350" spc="-120" dirty="0">
                <a:solidFill>
                  <a:srgbClr val="DFD5DE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7755" y="493521"/>
            <a:ext cx="5147310" cy="10693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15"/>
              </a:spcBef>
            </a:pPr>
            <a:r>
              <a:rPr spc="65" dirty="0"/>
              <a:t>Utilisation</a:t>
            </a:r>
            <a:r>
              <a:rPr spc="385" dirty="0"/>
              <a:t> </a:t>
            </a:r>
            <a:r>
              <a:rPr spc="80" dirty="0"/>
              <a:t>pratique</a:t>
            </a:r>
            <a:r>
              <a:rPr spc="395" dirty="0"/>
              <a:t> </a:t>
            </a:r>
            <a:r>
              <a:rPr spc="80" dirty="0"/>
              <a:t>des </a:t>
            </a:r>
            <a:r>
              <a:rPr spc="-1045" dirty="0"/>
              <a:t> </a:t>
            </a:r>
            <a:r>
              <a:rPr spc="160" dirty="0"/>
              <a:t>bibliothèques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1F14731-2BCB-907F-66D8-35560BC8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4600"/>
            <a:ext cx="11430000" cy="990599"/>
          </a:xfrm>
          <a:prstGeom prst="rect">
            <a:avLst/>
          </a:prstGeom>
        </p:spPr>
      </p:pic>
      <p:pic>
        <p:nvPicPr>
          <p:cNvPr id="12" name="Image 11" descr="Une image contenant Appareils électroniques, Ingénierie électronique, circuit, Matériel d’ordinateur&#10;&#10;Description générée automatiquement">
            <a:extLst>
              <a:ext uri="{FF2B5EF4-FFF2-40B4-BE49-F238E27FC236}">
                <a16:creationId xmlns:a16="http://schemas.microsoft.com/office/drawing/2014/main" id="{26FCDFEF-96BD-DBCE-7E66-A26678F87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-76200"/>
            <a:ext cx="4343400" cy="73913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878" y="703528"/>
            <a:ext cx="5635625" cy="12141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pc="80" dirty="0"/>
              <a:t>Pourquoi</a:t>
            </a:r>
            <a:r>
              <a:rPr spc="75" dirty="0"/>
              <a:t> </a:t>
            </a:r>
            <a:r>
              <a:rPr spc="80" dirty="0"/>
              <a:t>simuler</a:t>
            </a:r>
            <a:r>
              <a:rPr spc="40" dirty="0"/>
              <a:t> </a:t>
            </a:r>
            <a:r>
              <a:rPr spc="65" dirty="0"/>
              <a:t>les</a:t>
            </a:r>
            <a:r>
              <a:rPr spc="50" dirty="0"/>
              <a:t> </a:t>
            </a:r>
            <a:r>
              <a:rPr spc="85" dirty="0"/>
              <a:t>CPIO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pc="44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4795" y="2296185"/>
            <a:ext cx="2272665" cy="148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6095">
              <a:lnSpc>
                <a:spcPct val="106100"/>
              </a:lnSpc>
              <a:spcBef>
                <a:spcPts val="95"/>
              </a:spcBef>
            </a:pPr>
            <a:r>
              <a:rPr sz="1650" spc="110" dirty="0">
                <a:solidFill>
                  <a:srgbClr val="DFD5DE"/>
                </a:solidFill>
                <a:latin typeface="Lucida Sans Unicode"/>
                <a:cs typeface="Lucida Sans Unicode"/>
              </a:rPr>
              <a:t>D</a:t>
            </a:r>
            <a:r>
              <a:rPr sz="1650" spc="90" dirty="0">
                <a:solidFill>
                  <a:srgbClr val="DFD5DE"/>
                </a:solidFill>
                <a:latin typeface="Lucida Sans Unicode"/>
                <a:cs typeface="Lucida Sans Unicode"/>
              </a:rPr>
              <a:t>é</a:t>
            </a:r>
            <a:r>
              <a:rPr sz="1650" spc="65" dirty="0">
                <a:solidFill>
                  <a:srgbClr val="DFD5DE"/>
                </a:solidFill>
                <a:latin typeface="Lucida Sans Unicode"/>
                <a:cs typeface="Lucida Sans Unicode"/>
              </a:rPr>
              <a:t>v</a:t>
            </a:r>
            <a:r>
              <a:rPr sz="1650" spc="75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650" spc="70" dirty="0">
                <a:solidFill>
                  <a:srgbClr val="DFD5DE"/>
                </a:solidFill>
                <a:latin typeface="Lucida Sans Unicode"/>
                <a:cs typeface="Lucida Sans Unicode"/>
              </a:rPr>
              <a:t>lo</a:t>
            </a:r>
            <a:r>
              <a:rPr sz="1650" spc="95" dirty="0">
                <a:solidFill>
                  <a:srgbClr val="DFD5DE"/>
                </a:solidFill>
                <a:latin typeface="Lucida Sans Unicode"/>
                <a:cs typeface="Lucida Sans Unicode"/>
              </a:rPr>
              <a:t>pp</a:t>
            </a:r>
            <a:r>
              <a:rPr sz="1650" spc="90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650" spc="145" dirty="0">
                <a:solidFill>
                  <a:srgbClr val="DFD5DE"/>
                </a:solidFill>
                <a:latin typeface="Lucida Sans Unicode"/>
                <a:cs typeface="Lucida Sans Unicode"/>
              </a:rPr>
              <a:t>m</a:t>
            </a:r>
            <a:r>
              <a:rPr sz="1650" spc="90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650" spc="95" dirty="0">
                <a:solidFill>
                  <a:srgbClr val="DFD5DE"/>
                </a:solidFill>
                <a:latin typeface="Lucida Sans Unicode"/>
                <a:cs typeface="Lucida Sans Unicode"/>
              </a:rPr>
              <a:t>n</a:t>
            </a:r>
            <a:r>
              <a:rPr sz="1650" spc="50" dirty="0">
                <a:solidFill>
                  <a:srgbClr val="DFD5DE"/>
                </a:solidFill>
                <a:latin typeface="Lucida Sans Unicode"/>
                <a:cs typeface="Lucida Sans Unicode"/>
              </a:rPr>
              <a:t>t  </a:t>
            </a:r>
            <a:r>
              <a:rPr sz="1650" spc="70" dirty="0">
                <a:solidFill>
                  <a:srgbClr val="DFD5DE"/>
                </a:solidFill>
                <a:latin typeface="Lucida Sans Unicode"/>
                <a:cs typeface="Lucida Sans Unicode"/>
              </a:rPr>
              <a:t>efficace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900"/>
              </a:lnSpc>
              <a:spcBef>
                <a:spcPts val="745"/>
              </a:spcBef>
            </a:pP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Tester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et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déboguer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les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applications</a:t>
            </a:r>
            <a:r>
              <a:rPr sz="1350" spc="-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GPIO</a:t>
            </a:r>
            <a:r>
              <a:rPr sz="1350" spc="-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sans</a:t>
            </a:r>
            <a:r>
              <a:rPr sz="1350" spc="1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avoir </a:t>
            </a:r>
            <a:r>
              <a:rPr sz="1350" spc="-409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d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10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ma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t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é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r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i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20" dirty="0">
                <a:solidFill>
                  <a:srgbClr val="DFD5DE"/>
                </a:solidFill>
                <a:latin typeface="Lucida Sans Unicode"/>
                <a:cs typeface="Lucida Sans Unicode"/>
              </a:rPr>
              <a:t>l</a:t>
            </a:r>
            <a:r>
              <a:rPr sz="1350" spc="-10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p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h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y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iq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u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3717" y="2296185"/>
            <a:ext cx="2286635" cy="148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66750">
              <a:lnSpc>
                <a:spcPct val="106100"/>
              </a:lnSpc>
              <a:spcBef>
                <a:spcPts val="95"/>
              </a:spcBef>
            </a:pPr>
            <a:r>
              <a:rPr sz="1650" spc="35" dirty="0">
                <a:solidFill>
                  <a:srgbClr val="DFD5DE"/>
                </a:solidFill>
                <a:latin typeface="Lucida Sans Unicode"/>
                <a:cs typeface="Lucida Sans Unicode"/>
              </a:rPr>
              <a:t>Envi</a:t>
            </a:r>
            <a:r>
              <a:rPr sz="1650" spc="40" dirty="0">
                <a:solidFill>
                  <a:srgbClr val="DFD5DE"/>
                </a:solidFill>
                <a:latin typeface="Lucida Sans Unicode"/>
                <a:cs typeface="Lucida Sans Unicode"/>
              </a:rPr>
              <a:t>r</a:t>
            </a:r>
            <a:r>
              <a:rPr sz="1650" spc="45" dirty="0">
                <a:solidFill>
                  <a:srgbClr val="DFD5DE"/>
                </a:solidFill>
                <a:latin typeface="Lucida Sans Unicode"/>
                <a:cs typeface="Lucida Sans Unicode"/>
              </a:rPr>
              <a:t>o</a:t>
            </a:r>
            <a:r>
              <a:rPr sz="1650" spc="40" dirty="0">
                <a:solidFill>
                  <a:srgbClr val="DFD5DE"/>
                </a:solidFill>
                <a:latin typeface="Lucida Sans Unicode"/>
                <a:cs typeface="Lucida Sans Unicode"/>
              </a:rPr>
              <a:t>n</a:t>
            </a:r>
            <a:r>
              <a:rPr sz="1650" spc="50" dirty="0">
                <a:solidFill>
                  <a:srgbClr val="DFD5DE"/>
                </a:solidFill>
                <a:latin typeface="Lucida Sans Unicode"/>
                <a:cs typeface="Lucida Sans Unicode"/>
              </a:rPr>
              <a:t>n</a:t>
            </a:r>
            <a:r>
              <a:rPr sz="1650" spc="45" dirty="0">
                <a:solidFill>
                  <a:srgbClr val="DFD5DE"/>
                </a:solidFill>
                <a:latin typeface="Lucida Sans Unicode"/>
                <a:cs typeface="Lucida Sans Unicode"/>
              </a:rPr>
              <a:t>eme</a:t>
            </a:r>
            <a:r>
              <a:rPr sz="1650" spc="35" dirty="0">
                <a:solidFill>
                  <a:srgbClr val="DFD5DE"/>
                </a:solidFill>
                <a:latin typeface="Lucida Sans Unicode"/>
                <a:cs typeface="Lucida Sans Unicode"/>
              </a:rPr>
              <a:t>n</a:t>
            </a:r>
            <a:r>
              <a:rPr sz="1650" spc="25" dirty="0">
                <a:solidFill>
                  <a:srgbClr val="DFD5DE"/>
                </a:solidFill>
                <a:latin typeface="Lucida Sans Unicode"/>
                <a:cs typeface="Lucida Sans Unicode"/>
              </a:rPr>
              <a:t>t  </a:t>
            </a:r>
            <a:r>
              <a:rPr sz="1650" spc="75" dirty="0">
                <a:solidFill>
                  <a:srgbClr val="DFD5DE"/>
                </a:solidFill>
                <a:latin typeface="Lucida Sans Unicode"/>
                <a:cs typeface="Lucida Sans Unicode"/>
              </a:rPr>
              <a:t>contrôlé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900"/>
              </a:lnSpc>
              <a:spcBef>
                <a:spcPts val="745"/>
              </a:spcBef>
            </a:pP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Simuler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 des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conditions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 d'erreur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et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des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scénarios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compl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x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es</a:t>
            </a:r>
            <a:r>
              <a:rPr sz="1350" spc="-8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e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n</a:t>
            </a:r>
            <a:r>
              <a:rPr sz="1350" spc="-8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t</a:t>
            </a:r>
            <a:r>
              <a:rPr sz="1350" spc="-55" dirty="0">
                <a:solidFill>
                  <a:srgbClr val="DFD5DE"/>
                </a:solidFill>
                <a:latin typeface="Lucida Sans Unicode"/>
                <a:cs typeface="Lucida Sans Unicode"/>
              </a:rPr>
              <a:t>o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u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te</a:t>
            </a:r>
            <a:r>
              <a:rPr sz="1350" spc="-7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s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é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cu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r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it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é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4795" y="4139565"/>
            <a:ext cx="2288540" cy="147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10" dirty="0">
                <a:solidFill>
                  <a:srgbClr val="DFD5DE"/>
                </a:solidFill>
                <a:latin typeface="Lucida Sans Unicode"/>
                <a:cs typeface="Lucida Sans Unicode"/>
              </a:rPr>
              <a:t>Accessibilité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2800"/>
              </a:lnSpc>
              <a:spcBef>
                <a:spcPts val="790"/>
              </a:spcBef>
            </a:pP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Permettre</a:t>
            </a:r>
            <a:r>
              <a:rPr sz="1350" spc="12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le</a:t>
            </a:r>
            <a:r>
              <a:rPr sz="1350" spc="1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développement </a:t>
            </a:r>
            <a:r>
              <a:rPr sz="1350" spc="-41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à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 distance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ou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 sur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des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 plateformes sans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GPIO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DFD5DE"/>
                </a:solidFill>
                <a:latin typeface="Lucida Sans Unicode"/>
                <a:cs typeface="Lucida Sans Unicode"/>
              </a:rPr>
              <a:t>physiques.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3717" y="4139565"/>
            <a:ext cx="2363470" cy="147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85" dirty="0">
                <a:solidFill>
                  <a:srgbClr val="DFD5DE"/>
                </a:solidFill>
                <a:latin typeface="Lucida Sans Unicode"/>
                <a:cs typeface="Lucida Sans Unicode"/>
              </a:rPr>
              <a:t>Formation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2800"/>
              </a:lnSpc>
              <a:spcBef>
                <a:spcPts val="790"/>
              </a:spcBef>
            </a:pP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Offrir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un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moyen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Lucida Sans Unicode"/>
                <a:cs typeface="Lucida Sans Unicode"/>
              </a:rPr>
              <a:t>pédagogique </a:t>
            </a:r>
            <a:r>
              <a:rPr sz="1350" spc="-41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d'explorer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les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GPIO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sans </a:t>
            </a:r>
            <a:r>
              <a:rPr sz="1350" spc="-3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risquer</a:t>
            </a:r>
            <a:r>
              <a:rPr sz="1350" spc="-45" dirty="0">
                <a:solidFill>
                  <a:srgbClr val="DFD5DE"/>
                </a:solidFill>
                <a:latin typeface="Lucida Sans Unicode"/>
                <a:cs typeface="Lucida Sans Unicode"/>
              </a:rPr>
              <a:t> d'endommager</a:t>
            </a:r>
            <a:r>
              <a:rPr sz="1350" spc="-40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FD5DE"/>
                </a:solidFill>
                <a:latin typeface="Lucida Sans Unicode"/>
                <a:cs typeface="Lucida Sans Unicode"/>
              </a:rPr>
              <a:t>le </a:t>
            </a:r>
            <a:r>
              <a:rPr sz="1350" spc="-25" dirty="0">
                <a:solidFill>
                  <a:srgbClr val="DFD5DE"/>
                </a:solidFill>
                <a:latin typeface="Lucida Sans Unicode"/>
                <a:cs typeface="Lucida Sans Unicode"/>
              </a:rPr>
              <a:t> </a:t>
            </a:r>
            <a:r>
              <a:rPr sz="1350" spc="-5" dirty="0">
                <a:solidFill>
                  <a:srgbClr val="DFD5DE"/>
                </a:solidFill>
                <a:latin typeface="Lucida Sans Unicode"/>
                <a:cs typeface="Lucida Sans Unicode"/>
              </a:rPr>
              <a:t>matériel.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86325" y="2332355"/>
            <a:ext cx="304800" cy="295275"/>
          </a:xfrm>
          <a:custGeom>
            <a:avLst/>
            <a:gdLst/>
            <a:ahLst/>
            <a:cxnLst/>
            <a:rect l="l" t="t" r="r" b="b"/>
            <a:pathLst>
              <a:path w="304800" h="295275">
                <a:moveTo>
                  <a:pt x="286385" y="0"/>
                </a:moveTo>
                <a:lnTo>
                  <a:pt x="18414" y="0"/>
                </a:lnTo>
                <a:lnTo>
                  <a:pt x="15875" y="635"/>
                </a:lnTo>
                <a:lnTo>
                  <a:pt x="0" y="19050"/>
                </a:lnTo>
                <a:lnTo>
                  <a:pt x="0" y="276860"/>
                </a:lnTo>
                <a:lnTo>
                  <a:pt x="18414" y="295275"/>
                </a:lnTo>
                <a:lnTo>
                  <a:pt x="286385" y="295275"/>
                </a:lnTo>
                <a:lnTo>
                  <a:pt x="304800" y="276860"/>
                </a:lnTo>
                <a:lnTo>
                  <a:pt x="304800" y="19050"/>
                </a:lnTo>
                <a:lnTo>
                  <a:pt x="288925" y="635"/>
                </a:lnTo>
                <a:lnTo>
                  <a:pt x="286385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3850" y="2331085"/>
            <a:ext cx="304800" cy="295275"/>
          </a:xfrm>
          <a:custGeom>
            <a:avLst/>
            <a:gdLst/>
            <a:ahLst/>
            <a:cxnLst/>
            <a:rect l="l" t="t" r="r" b="b"/>
            <a:pathLst>
              <a:path w="304800" h="295275">
                <a:moveTo>
                  <a:pt x="286384" y="0"/>
                </a:moveTo>
                <a:lnTo>
                  <a:pt x="18415" y="0"/>
                </a:lnTo>
                <a:lnTo>
                  <a:pt x="15875" y="635"/>
                </a:lnTo>
                <a:lnTo>
                  <a:pt x="0" y="18414"/>
                </a:lnTo>
                <a:lnTo>
                  <a:pt x="0" y="276860"/>
                </a:lnTo>
                <a:lnTo>
                  <a:pt x="18415" y="295275"/>
                </a:lnTo>
                <a:lnTo>
                  <a:pt x="286384" y="295275"/>
                </a:lnTo>
                <a:lnTo>
                  <a:pt x="304800" y="276860"/>
                </a:lnTo>
                <a:lnTo>
                  <a:pt x="304800" y="18414"/>
                </a:lnTo>
                <a:lnTo>
                  <a:pt x="288925" y="635"/>
                </a:lnTo>
                <a:lnTo>
                  <a:pt x="28638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6325" y="4160520"/>
            <a:ext cx="304800" cy="295275"/>
          </a:xfrm>
          <a:custGeom>
            <a:avLst/>
            <a:gdLst/>
            <a:ahLst/>
            <a:cxnLst/>
            <a:rect l="l" t="t" r="r" b="b"/>
            <a:pathLst>
              <a:path w="304800" h="295275">
                <a:moveTo>
                  <a:pt x="286385" y="0"/>
                </a:moveTo>
                <a:lnTo>
                  <a:pt x="18414" y="0"/>
                </a:lnTo>
                <a:lnTo>
                  <a:pt x="15875" y="634"/>
                </a:lnTo>
                <a:lnTo>
                  <a:pt x="0" y="18414"/>
                </a:lnTo>
                <a:lnTo>
                  <a:pt x="0" y="276859"/>
                </a:lnTo>
                <a:lnTo>
                  <a:pt x="18414" y="295275"/>
                </a:lnTo>
                <a:lnTo>
                  <a:pt x="286385" y="295275"/>
                </a:lnTo>
                <a:lnTo>
                  <a:pt x="304800" y="276859"/>
                </a:lnTo>
                <a:lnTo>
                  <a:pt x="304800" y="18414"/>
                </a:lnTo>
                <a:lnTo>
                  <a:pt x="288925" y="634"/>
                </a:lnTo>
                <a:lnTo>
                  <a:pt x="286385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43850" y="4159885"/>
            <a:ext cx="304800" cy="295275"/>
          </a:xfrm>
          <a:custGeom>
            <a:avLst/>
            <a:gdLst/>
            <a:ahLst/>
            <a:cxnLst/>
            <a:rect l="l" t="t" r="r" b="b"/>
            <a:pathLst>
              <a:path w="304800" h="295275">
                <a:moveTo>
                  <a:pt x="286384" y="0"/>
                </a:moveTo>
                <a:lnTo>
                  <a:pt x="18415" y="0"/>
                </a:lnTo>
                <a:lnTo>
                  <a:pt x="15875" y="635"/>
                </a:lnTo>
                <a:lnTo>
                  <a:pt x="0" y="18415"/>
                </a:lnTo>
                <a:lnTo>
                  <a:pt x="0" y="276860"/>
                </a:lnTo>
                <a:lnTo>
                  <a:pt x="18415" y="295275"/>
                </a:lnTo>
                <a:lnTo>
                  <a:pt x="286384" y="295275"/>
                </a:lnTo>
                <a:lnTo>
                  <a:pt x="304800" y="276860"/>
                </a:lnTo>
                <a:lnTo>
                  <a:pt x="304800" y="18415"/>
                </a:lnTo>
                <a:lnTo>
                  <a:pt x="288925" y="635"/>
                </a:lnTo>
                <a:lnTo>
                  <a:pt x="286384" y="0"/>
                </a:lnTo>
                <a:close/>
              </a:path>
            </a:pathLst>
          </a:custGeom>
          <a:solidFill>
            <a:srgbClr val="2424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3E1AEF5-72D1-71FD-6391-EDF581B5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4600"/>
            <a:ext cx="11430000" cy="990599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85995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755" y="1999615"/>
            <a:ext cx="7225030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Émulateurs</a:t>
            </a:r>
            <a:r>
              <a:rPr spc="-25" dirty="0"/>
              <a:t> </a:t>
            </a:r>
            <a:r>
              <a:rPr spc="85" dirty="0"/>
              <a:t>pour</a:t>
            </a:r>
            <a:r>
              <a:rPr spc="-15" dirty="0"/>
              <a:t> </a:t>
            </a:r>
            <a:r>
              <a:rPr spc="80" dirty="0"/>
              <a:t>simuler</a:t>
            </a:r>
            <a:r>
              <a:rPr spc="-20" dirty="0"/>
              <a:t> </a:t>
            </a:r>
            <a:r>
              <a:rPr spc="65" dirty="0"/>
              <a:t>les</a:t>
            </a:r>
            <a:r>
              <a:rPr spc="-20" dirty="0"/>
              <a:t> </a:t>
            </a:r>
            <a:r>
              <a:rPr spc="90" dirty="0"/>
              <a:t>CPIO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755" y="2967355"/>
            <a:ext cx="3090545" cy="1271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75" dirty="0">
                <a:solidFill>
                  <a:srgbClr val="95B7FF"/>
                </a:solidFill>
                <a:latin typeface="Lucida Sans Unicode"/>
                <a:cs typeface="Lucida Sans Unicode"/>
              </a:rPr>
              <a:t>ǪEMU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800"/>
              </a:lnSpc>
              <a:spcBef>
                <a:spcPts val="1275"/>
              </a:spcBef>
            </a:pPr>
            <a:r>
              <a:rPr sz="1350" spc="-95" dirty="0">
                <a:solidFill>
                  <a:srgbClr val="DFD5DE"/>
                </a:solidFill>
                <a:latin typeface="Verdana"/>
                <a:cs typeface="Verdana"/>
              </a:rPr>
              <a:t>Émul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teu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r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sy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tè</a:t>
            </a:r>
            <a:r>
              <a:rPr sz="1350" spc="-145" dirty="0">
                <a:solidFill>
                  <a:srgbClr val="DFD5DE"/>
                </a:solidFill>
                <a:latin typeface="Verdana"/>
                <a:cs typeface="Verdana"/>
              </a:rPr>
              <a:t>m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c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o</a:t>
            </a:r>
            <a:r>
              <a:rPr sz="1350" spc="-114" dirty="0">
                <a:solidFill>
                  <a:srgbClr val="DFD5DE"/>
                </a:solidFill>
                <a:latin typeface="Verdana"/>
                <a:cs typeface="Verdana"/>
              </a:rPr>
              <a:t>mp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let,  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per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m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tt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n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t</a:t>
            </a:r>
            <a:r>
              <a:rPr sz="1350" spc="-16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d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18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i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m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ul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r</a:t>
            </a:r>
            <a:r>
              <a:rPr sz="1350" spc="-18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u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n</a:t>
            </a:r>
            <a:r>
              <a:rPr sz="1350" spc="-18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R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pberr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y</a:t>
            </a:r>
            <a:r>
              <a:rPr sz="1350" spc="-18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Pi 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avec</a:t>
            </a:r>
            <a:r>
              <a:rPr sz="1350" spc="-15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une</a:t>
            </a:r>
            <a:r>
              <a:rPr sz="1350" spc="-1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grande</a:t>
            </a:r>
            <a:r>
              <a:rPr sz="1350" spc="-16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f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i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dél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i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té.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6930" y="2967355"/>
            <a:ext cx="3103880" cy="1271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70" dirty="0">
                <a:solidFill>
                  <a:srgbClr val="95B7FF"/>
                </a:solidFill>
                <a:latin typeface="Lucida Sans Unicode"/>
                <a:cs typeface="Lucida Sans Unicode"/>
              </a:rPr>
              <a:t>IoTify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800"/>
              </a:lnSpc>
              <a:spcBef>
                <a:spcPts val="1275"/>
              </a:spcBef>
            </a:pP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Outil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 web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dédié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 à</a:t>
            </a:r>
            <a:r>
              <a:rPr sz="1350" spc="-30" dirty="0">
                <a:solidFill>
                  <a:srgbClr val="DFD5DE"/>
                </a:solidFill>
                <a:latin typeface="Verdana"/>
                <a:cs typeface="Verdana"/>
              </a:rPr>
              <a:t> la 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simulation 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d'applications</a:t>
            </a:r>
            <a:r>
              <a:rPr sz="1350" spc="-16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IoT,</a:t>
            </a:r>
            <a:r>
              <a:rPr sz="1350" spc="-1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incluant</a:t>
            </a:r>
            <a:r>
              <a:rPr sz="1350" spc="-14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l'émulation </a:t>
            </a:r>
            <a:r>
              <a:rPr sz="1350" spc="-459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de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16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broches</a:t>
            </a:r>
            <a:r>
              <a:rPr sz="1350" spc="-17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DFD5DE"/>
                </a:solidFill>
                <a:latin typeface="Verdana"/>
                <a:cs typeface="Verdana"/>
              </a:rPr>
              <a:t>G</a:t>
            </a:r>
            <a:r>
              <a:rPr sz="1350" spc="-100" dirty="0">
                <a:solidFill>
                  <a:srgbClr val="DFD5DE"/>
                </a:solidFill>
                <a:latin typeface="Verdana"/>
                <a:cs typeface="Verdana"/>
              </a:rPr>
              <a:t>P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IO.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5725" y="2967355"/>
            <a:ext cx="3126105" cy="1271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80" dirty="0">
                <a:solidFill>
                  <a:srgbClr val="95B7FF"/>
                </a:solidFill>
                <a:latin typeface="Lucida Sans Unicode"/>
                <a:cs typeface="Lucida Sans Unicode"/>
              </a:rPr>
              <a:t>Fake-RPi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800"/>
              </a:lnSpc>
              <a:spcBef>
                <a:spcPts val="1275"/>
              </a:spcBef>
            </a:pP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B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i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b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l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i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o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th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è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q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ue</a:t>
            </a:r>
            <a:r>
              <a:rPr sz="1350" spc="-17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P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y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t</a:t>
            </a:r>
            <a:r>
              <a:rPr sz="1350" spc="-60" dirty="0">
                <a:solidFill>
                  <a:srgbClr val="DFD5DE"/>
                </a:solidFill>
                <a:latin typeface="Verdana"/>
                <a:cs typeface="Verdana"/>
              </a:rPr>
              <a:t>ho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n</a:t>
            </a:r>
            <a:r>
              <a:rPr sz="1350" spc="-16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l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é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gè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re</a:t>
            </a:r>
            <a:r>
              <a:rPr sz="1350" spc="-18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p</a:t>
            </a:r>
            <a:r>
              <a:rPr sz="1350" spc="-35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40" dirty="0">
                <a:solidFill>
                  <a:srgbClr val="DFD5DE"/>
                </a:solidFill>
                <a:latin typeface="Verdana"/>
                <a:cs typeface="Verdana"/>
              </a:rPr>
              <a:t>r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m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e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tt</a:t>
            </a:r>
            <a:r>
              <a:rPr sz="1350" spc="-45" dirty="0">
                <a:solidFill>
                  <a:srgbClr val="DFD5DE"/>
                </a:solidFill>
                <a:latin typeface="Verdana"/>
                <a:cs typeface="Verdana"/>
              </a:rPr>
              <a:t>a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n</a:t>
            </a:r>
            <a:r>
              <a:rPr sz="1350" spc="-25" dirty="0">
                <a:solidFill>
                  <a:srgbClr val="DFD5DE"/>
                </a:solidFill>
                <a:latin typeface="Verdana"/>
                <a:cs typeface="Verdana"/>
              </a:rPr>
              <a:t>t  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de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simuler</a:t>
            </a:r>
            <a:r>
              <a:rPr sz="1350" spc="32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les</a:t>
            </a:r>
            <a:r>
              <a:rPr sz="1350" spc="33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DFD5DE"/>
                </a:solidFill>
                <a:latin typeface="Verdana"/>
                <a:cs typeface="Verdana"/>
              </a:rPr>
              <a:t>fonctionnalités </a:t>
            </a:r>
            <a:r>
              <a:rPr sz="1350" spc="-95" dirty="0">
                <a:solidFill>
                  <a:srgbClr val="DFD5DE"/>
                </a:solidFill>
                <a:latin typeface="Verdana"/>
                <a:cs typeface="Verdana"/>
              </a:rPr>
              <a:t>GPIO </a:t>
            </a:r>
            <a:r>
              <a:rPr sz="1350" spc="-9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DFD5DE"/>
                </a:solidFill>
                <a:latin typeface="Verdana"/>
                <a:cs typeface="Verdana"/>
              </a:rPr>
              <a:t>sans</a:t>
            </a:r>
            <a:r>
              <a:rPr sz="1350" spc="-15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140" dirty="0">
                <a:solidFill>
                  <a:srgbClr val="DFD5DE"/>
                </a:solidFill>
                <a:latin typeface="Verdana"/>
                <a:cs typeface="Verdana"/>
              </a:rPr>
              <a:t>m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até</a:t>
            </a:r>
            <a:r>
              <a:rPr sz="1350" spc="-65" dirty="0">
                <a:solidFill>
                  <a:srgbClr val="DFD5DE"/>
                </a:solidFill>
                <a:latin typeface="Verdana"/>
                <a:cs typeface="Verdana"/>
              </a:rPr>
              <a:t>r</a:t>
            </a:r>
            <a:r>
              <a:rPr sz="1350" spc="-55" dirty="0">
                <a:solidFill>
                  <a:srgbClr val="DFD5DE"/>
                </a:solidFill>
                <a:latin typeface="Verdana"/>
                <a:cs typeface="Verdana"/>
              </a:rPr>
              <a:t>iel</a:t>
            </a:r>
            <a:r>
              <a:rPr sz="1350" spc="-15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DFD5DE"/>
                </a:solidFill>
                <a:latin typeface="Verdana"/>
                <a:cs typeface="Verdana"/>
              </a:rPr>
              <a:t>phy</a:t>
            </a:r>
            <a:r>
              <a:rPr sz="1350" spc="-75" dirty="0">
                <a:solidFill>
                  <a:srgbClr val="DFD5DE"/>
                </a:solidFill>
                <a:latin typeface="Verdana"/>
                <a:cs typeface="Verdana"/>
              </a:rPr>
              <a:t>s</a:t>
            </a:r>
            <a:r>
              <a:rPr sz="1350" spc="-50" dirty="0">
                <a:solidFill>
                  <a:srgbClr val="DFD5DE"/>
                </a:solidFill>
                <a:latin typeface="Verdana"/>
                <a:cs typeface="Verdana"/>
              </a:rPr>
              <a:t>i</a:t>
            </a:r>
            <a:r>
              <a:rPr sz="1350" spc="-85" dirty="0">
                <a:solidFill>
                  <a:srgbClr val="DFD5DE"/>
                </a:solidFill>
                <a:latin typeface="Verdana"/>
                <a:cs typeface="Verdana"/>
              </a:rPr>
              <a:t>que.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258DAC9-97D7-0A38-CB55-2C5C2D07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4600"/>
            <a:ext cx="11430000" cy="990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640</Words>
  <Application>Microsoft Office PowerPoint</Application>
  <PresentationFormat>Personnalisé</PresentationFormat>
  <Paragraphs>83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Lucida Sans Unicode</vt:lpstr>
      <vt:lpstr>Tahoma</vt:lpstr>
      <vt:lpstr>Verdana</vt:lpstr>
      <vt:lpstr>Office Theme</vt:lpstr>
      <vt:lpstr>Présentation PowerPoint</vt:lpstr>
      <vt:lpstr>Table des matières</vt:lpstr>
      <vt:lpstr>Présentation du Raspberry  Pi</vt:lpstr>
      <vt:lpstr>Explorez la puissance du Raspberry Pi avec les  bibliothèques CPIO !</vt:lpstr>
      <vt:lpstr>Présentation de RPi.CPIO et gpiozero</vt:lpstr>
      <vt:lpstr>Avantages et  inconvénients des bibliothèques</vt:lpstr>
      <vt:lpstr>Utilisation pratique des  bibliothèques</vt:lpstr>
      <vt:lpstr>Pourquoi simuler les CPIO ?</vt:lpstr>
      <vt:lpstr>Émulateurs pour simuler les CPIO</vt:lpstr>
      <vt:lpstr>Cas d'utilisation de la  simulation</vt:lpstr>
      <vt:lpstr>Choisir la bonne approche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abdelhamid</dc:creator>
  <cp:lastModifiedBy>AIT MOULAYBRAHIM NOUREDDINE</cp:lastModifiedBy>
  <cp:revision>3</cp:revision>
  <dcterms:created xsi:type="dcterms:W3CDTF">2024-12-03T20:17:24Z</dcterms:created>
  <dcterms:modified xsi:type="dcterms:W3CDTF">2024-12-04T08:38:03Z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2024-12-03T00:00:00Z</vt:filetime>
  </property>
</Properties>
</file>