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1" r:id="rId4"/>
    <p:sldId id="263" r:id="rId5"/>
    <p:sldId id="260" r:id="rId6"/>
    <p:sldId id="264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7962-04F6-C94F-1313-BECFCEF28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0A69D-A75C-B7AC-B785-F76E830C3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5AA9C-B134-63B6-E4AA-8C7B9124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F4C1-081D-4124-9494-2DAC948DA5A7}" type="datetimeFigureOut">
              <a:rPr lang="ar-EG" smtClean="0"/>
              <a:t>25/02/1446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4AA5-BB9F-DA4E-6EA0-12CEEE7F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997CD-1DF7-F271-5217-6D2C9349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2F6-547B-434E-9283-437FBA6F45B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492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950F-CCF0-EA1C-3050-054BC19D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DA7AD-9DF2-7622-9426-543D49599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AEAAA-C53D-E6AE-D477-78EAC122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F4C1-081D-4124-9494-2DAC948DA5A7}" type="datetimeFigureOut">
              <a:rPr lang="ar-EG" smtClean="0"/>
              <a:t>25/02/1446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45BD2-56E0-C9B7-E15D-9D728302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E815F-D74F-AA3C-9683-31206F7A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2F6-547B-434E-9283-437FBA6F45B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112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39199-209B-1CA9-21E1-5AADC8CAC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C9A7E-9D9A-4A96-582A-5A7F9B927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BE63-6CFF-EE5B-CC7D-2E78E476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F4C1-081D-4124-9494-2DAC948DA5A7}" type="datetimeFigureOut">
              <a:rPr lang="ar-EG" smtClean="0"/>
              <a:t>25/02/1446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99633-5023-B9FC-E879-82A027CC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AD3D-0312-85BD-BC71-F2D04EC9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2F6-547B-434E-9283-437FBA6F45B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405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2C13-7F0B-494E-3D85-2B880241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A821-057A-269C-FD68-A4C26E1C5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85AED-E12A-77DC-318C-BA9F5874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F4C1-081D-4124-9494-2DAC948DA5A7}" type="datetimeFigureOut">
              <a:rPr lang="ar-EG" smtClean="0"/>
              <a:t>25/02/1446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68A4-1DDD-EAE3-9CA6-96FCEE8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8A3E-0EE0-67FD-3A14-756C5103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2F6-547B-434E-9283-437FBA6F45B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1785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656A-4B71-E688-DA46-D878D1FD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A5D4D-B8DF-4763-81B8-9032459D3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904E-5EAE-AD22-71C0-79CEC3E9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F4C1-081D-4124-9494-2DAC948DA5A7}" type="datetimeFigureOut">
              <a:rPr lang="ar-EG" smtClean="0"/>
              <a:t>25/02/1446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786F-02A2-871F-15D6-D0E4716C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690F7-55D0-C599-26F5-59E7E285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2F6-547B-434E-9283-437FBA6F45B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5035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5B30-E532-1E7F-AB18-B711F600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0AB4-C86A-CDA7-39FA-9FE468703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F778E-1805-132F-E70D-8DA8C9AA2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A4FBB-D16E-716C-7812-7AF0D6C9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F4C1-081D-4124-9494-2DAC948DA5A7}" type="datetimeFigureOut">
              <a:rPr lang="ar-EG" smtClean="0"/>
              <a:t>25/02/1446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9C4F6-7450-0B57-755C-1FA8D8C0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CF035-D0C6-CB33-6153-C641859E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2F6-547B-434E-9283-437FBA6F45B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4941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4152-7BCE-8885-15C8-5711392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4E5CE-C52B-2320-6B39-809A3F033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6FDDA-47C8-1E20-C6DB-91E68F637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8D592-4DDD-EFDD-D859-470E5154C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777A9-41B2-1643-497C-6E61817B6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47A67-CFEE-35FC-2341-B0CCC9B3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F4C1-081D-4124-9494-2DAC948DA5A7}" type="datetimeFigureOut">
              <a:rPr lang="ar-EG" smtClean="0"/>
              <a:t>25/02/1446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D5DA4-0D8F-3618-E091-13BF2C1F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7B8BE-CFEA-E7EC-5615-83903525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2F6-547B-434E-9283-437FBA6F45B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373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D255-73DB-9D25-F15E-A47AD7D0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FCF8-1259-23FF-ABA2-32053B27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F4C1-081D-4124-9494-2DAC948DA5A7}" type="datetimeFigureOut">
              <a:rPr lang="ar-EG" smtClean="0"/>
              <a:t>25/02/1446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8ECE7-161D-3F52-B9CC-1B990340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3017A-9E65-106A-5F1E-B9CBB501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2F6-547B-434E-9283-437FBA6F45B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7213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D992B-75FE-8D80-9CC3-BB50F2A3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F4C1-081D-4124-9494-2DAC948DA5A7}" type="datetimeFigureOut">
              <a:rPr lang="ar-EG" smtClean="0"/>
              <a:t>25/02/1446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18607-9903-B45A-EAF2-F90518D6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D7FD7-0D25-BEF3-17F4-AC0CBBE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2F6-547B-434E-9283-437FBA6F45B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616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C1F1-2278-D667-DC05-82FCA9B1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87FC-DFB5-2269-57A5-FFF8C584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7E809-8560-6C2B-067A-5FE850897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0C34E-AF59-6855-6F5D-40015206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F4C1-081D-4124-9494-2DAC948DA5A7}" type="datetimeFigureOut">
              <a:rPr lang="ar-EG" smtClean="0"/>
              <a:t>25/02/1446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F5A8A-A660-C6B2-FA2D-8387D1AB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EB8A4-F38C-0D43-7155-80AE192B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2F6-547B-434E-9283-437FBA6F45B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1091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93EE-45F6-716A-62E9-0161BF14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60C85-F336-18B1-0308-27B96E35A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6EA59-4F91-528D-48BB-0A1D9C36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18AD4-5A85-6492-1004-9A75CD85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F4C1-081D-4124-9494-2DAC948DA5A7}" type="datetimeFigureOut">
              <a:rPr lang="ar-EG" smtClean="0"/>
              <a:t>25/02/1446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C92FB-E8DD-4B4C-A42F-8EAB470D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502B6-DCDC-A30D-64C6-5DE6D81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B72F6-547B-434E-9283-437FBA6F45B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0171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BCC62-8190-CAFC-CB49-222C816E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3C74F-B318-0318-4D2A-1DED02867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1A5CE-4A54-2424-B20E-79B78F5C7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AF4C1-081D-4124-9494-2DAC948DA5A7}" type="datetimeFigureOut">
              <a:rPr lang="ar-EG" smtClean="0"/>
              <a:t>25/02/1446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74257-1393-F31F-AA9E-78B86CCB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66727-3DAD-99F0-C63A-C38813582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B72F6-547B-434E-9283-437FBA6F45B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3593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triggers/sql-server-drop-trigger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2F5241-F713-3887-4F18-A186A89CB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04" y="216739"/>
            <a:ext cx="6596245" cy="326852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  <a:latin typeface="Tahoma (Headings)"/>
              </a:rPr>
              <a:t>TITLE: </a:t>
            </a:r>
            <a:br>
              <a:rPr lang="en-US" sz="4800" b="1" dirty="0">
                <a:solidFill>
                  <a:srgbClr val="FFFFFF"/>
                </a:solidFill>
                <a:latin typeface="Tahoma (Headings)"/>
              </a:rPr>
            </a:br>
            <a:r>
              <a:rPr lang="en-US" sz="4800" b="1" dirty="0">
                <a:solidFill>
                  <a:srgbClr val="FFFFFF"/>
                </a:solidFill>
                <a:latin typeface="Tahoma (Headings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sz="2800" b="1" dirty="0">
                <a:solidFill>
                  <a:schemeClr val="bg1"/>
                </a:solidFill>
                <a:latin typeface="Tahoma (Headings)"/>
              </a:rPr>
              <a:t>SQL TRIGGER</a:t>
            </a:r>
            <a:br>
              <a:rPr lang="en-US" sz="4800" b="1" dirty="0">
                <a:solidFill>
                  <a:srgbClr val="FFFFFF"/>
                </a:solidFill>
                <a:latin typeface="Tahoma (Headings)"/>
              </a:rPr>
            </a:br>
            <a:br>
              <a:rPr lang="ar-EG" sz="4800" b="1" dirty="0">
                <a:solidFill>
                  <a:srgbClr val="FFFFFF"/>
                </a:solidFill>
                <a:latin typeface="Tahoma (Headings)"/>
              </a:rPr>
            </a:br>
            <a:endParaRPr lang="ar-EG" sz="4800" dirty="0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70917EC-056D-5A6B-C8C5-7FB232DF0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903" y="2616648"/>
            <a:ext cx="11247576" cy="1489744"/>
          </a:xfrm>
        </p:spPr>
        <p:txBody>
          <a:bodyPr>
            <a:normAutofit/>
          </a:bodyPr>
          <a:lstStyle/>
          <a:p>
            <a:pPr algn="l"/>
            <a:r>
              <a:rPr lang="en-US" sz="4300" b="1" dirty="0">
                <a:solidFill>
                  <a:schemeClr val="bg1"/>
                </a:solidFill>
                <a:latin typeface="Tahoma (Headings)"/>
              </a:rPr>
              <a:t>SUBTITLE:</a:t>
            </a:r>
          </a:p>
          <a:p>
            <a:pPr algn="l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GB" sz="2800" b="1" dirty="0">
                <a:solidFill>
                  <a:schemeClr val="bg1"/>
                </a:solidFill>
                <a:latin typeface="Tahoma (Headings)"/>
              </a:rPr>
              <a:t>Understanding and Implementing Database Triggers</a:t>
            </a:r>
            <a:endParaRPr lang="ar-EG" sz="2800" b="1" dirty="0">
              <a:solidFill>
                <a:schemeClr val="bg1"/>
              </a:solidFill>
              <a:latin typeface="Tahoma (Headings)"/>
            </a:endParaRPr>
          </a:p>
          <a:p>
            <a:pPr algn="r"/>
            <a:endParaRPr lang="ar-EG" dirty="0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872AF8-1AFC-7459-1A47-63E64F89495B}"/>
              </a:ext>
            </a:extLst>
          </p:cNvPr>
          <p:cNvSpPr txBox="1"/>
          <p:nvPr/>
        </p:nvSpPr>
        <p:spPr>
          <a:xfrm>
            <a:off x="455521" y="4253952"/>
            <a:ext cx="394504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ahoma (Headings)"/>
              </a:rPr>
              <a:t>BY:</a:t>
            </a:r>
          </a:p>
          <a:p>
            <a:pPr algn="l"/>
            <a:endParaRPr lang="en-US" sz="3200" b="1" dirty="0">
              <a:solidFill>
                <a:schemeClr val="bg1"/>
              </a:solidFill>
              <a:latin typeface="Tahoma (Headings)"/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sz="2800" b="1" dirty="0">
                <a:solidFill>
                  <a:schemeClr val="bg1"/>
                </a:solidFill>
                <a:latin typeface="Tahoma (Headings)"/>
              </a:rPr>
              <a:t>ABDO ELSAYED</a:t>
            </a:r>
            <a:endParaRPr lang="ar-EG" sz="2800" b="1" dirty="0">
              <a:solidFill>
                <a:schemeClr val="bg1"/>
              </a:solidFill>
              <a:latin typeface="Tahom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89893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81CA-C35A-AB77-D168-488C18D2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47" y="400627"/>
            <a:ext cx="10916805" cy="1325127"/>
          </a:xfrm>
        </p:spPr>
        <p:txBody>
          <a:bodyPr/>
          <a:lstStyle/>
          <a:p>
            <a:endParaRPr lang="ar-E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6958E-B8C0-AB44-A9EC-4ECB53DA8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455863"/>
            <a:ext cx="10515600" cy="33491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https://www.sqlservertutorial.net/sql-server-triggers/sql-server-drop-trigger/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u="sng" dirty="0">
                <a:solidFill>
                  <a:schemeClr val="tx1"/>
                </a:solidFill>
                <a:effectLst/>
                <a:latin typeface="Tahoma (Headings)"/>
              </a:rPr>
              <a:t>Good luck…</a:t>
            </a:r>
            <a:endParaRPr lang="ar-EG" b="1" u="sng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7F195-7DC8-7757-DC09-FED041B7DCB3}"/>
              </a:ext>
            </a:extLst>
          </p:cNvPr>
          <p:cNvSpPr/>
          <p:nvPr/>
        </p:nvSpPr>
        <p:spPr>
          <a:xfrm>
            <a:off x="643949" y="400626"/>
            <a:ext cx="10916804" cy="1325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4000" b="1" dirty="0">
                <a:latin typeface="Tahoma (Headings)"/>
              </a:rPr>
              <a:t>REFERENCES</a:t>
            </a:r>
            <a:endParaRPr lang="ar-EG" sz="4000" b="1" dirty="0">
              <a:latin typeface="Tahom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75906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EA4A6-8C14-34EA-214A-3D6E3B7B0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  <a:latin typeface="Tahoma (Headings)"/>
                <a:ea typeface="GulimChe" panose="020B0503020000020004" pitchFamily="49" charset="-127"/>
                <a:cs typeface="Hacen Liner Screen" panose="02000000000000000000" pitchFamily="2" charset="-78"/>
              </a:rPr>
              <a:t>TRIGGERS</a:t>
            </a:r>
            <a:endParaRPr lang="ar-EG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A6EAB-AF2C-D784-7811-E476ECB44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20" y="5002981"/>
            <a:ext cx="11236556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sz="2800" dirty="0">
                <a:latin typeface="Tahoma (Headings)"/>
              </a:rPr>
              <a:t>stored procedures that are executed automatically in response to the</a:t>
            </a:r>
          </a:p>
          <a:p>
            <a:pPr algn="l"/>
            <a:r>
              <a:rPr lang="en-GB" sz="2800" dirty="0">
                <a:latin typeface="Tahoma (Headings)"/>
              </a:rPr>
              <a:t> database object, database, and server events. </a:t>
            </a:r>
            <a:endParaRPr lang="ar-EG" sz="2800" dirty="0">
              <a:latin typeface="Tahoma (Headings)"/>
            </a:endParaRPr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34990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BD4A0-C2B9-267C-BD30-3D24A907A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2276302"/>
            <a:ext cx="11360150" cy="3231458"/>
          </a:xfrm>
        </p:spPr>
        <p:txBody>
          <a:bodyPr/>
          <a:lstStyle/>
          <a:p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Event Occurs: </a:t>
            </a:r>
            <a:r>
              <a:rPr lang="en-GB" sz="3200" u="sng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Insert</a:t>
            </a:r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 or </a:t>
            </a:r>
            <a:r>
              <a:rPr lang="en-GB" sz="3200" u="sng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Update</a:t>
            </a:r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  or </a:t>
            </a:r>
            <a:r>
              <a:rPr lang="en-GB" sz="3200" u="sng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Delete</a:t>
            </a:r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 operation on a table.</a:t>
            </a:r>
          </a:p>
          <a:p>
            <a:endParaRPr lang="en-GB" dirty="0">
              <a:solidFill>
                <a:schemeClr val="bg2">
                  <a:lumMod val="10000"/>
                </a:schemeClr>
              </a:solidFill>
              <a:latin typeface="Tahoma (Headings)"/>
            </a:endParaRPr>
          </a:p>
          <a:p>
            <a:r>
              <a:rPr lang="en-GB" sz="2800" b="1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Trigger Fires: </a:t>
            </a:r>
            <a:r>
              <a:rPr lang="en-GB" sz="28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The corresponding trigger is activated automatically.</a:t>
            </a:r>
          </a:p>
          <a:p>
            <a:endParaRPr lang="en-GB" dirty="0">
              <a:solidFill>
                <a:schemeClr val="bg2">
                  <a:lumMod val="10000"/>
                </a:schemeClr>
              </a:solidFill>
              <a:latin typeface="Tahoma (Headings)"/>
            </a:endParaRPr>
          </a:p>
          <a:p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Trigger Execution: </a:t>
            </a:r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The SQL code within the trigger runs.</a:t>
            </a:r>
            <a:endParaRPr lang="ar-EG" sz="3200" dirty="0">
              <a:solidFill>
                <a:schemeClr val="bg2">
                  <a:lumMod val="10000"/>
                </a:schemeClr>
              </a:solidFill>
              <a:latin typeface="Tahoma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8EAE82-2A44-B4C6-15B9-36A79E42C90C}"/>
              </a:ext>
            </a:extLst>
          </p:cNvPr>
          <p:cNvSpPr/>
          <p:nvPr/>
        </p:nvSpPr>
        <p:spPr>
          <a:xfrm>
            <a:off x="533400" y="447581"/>
            <a:ext cx="11125199" cy="1307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b="1" dirty="0">
                <a:latin typeface="Tahoma (Headings)"/>
              </a:rPr>
              <a:t> HOW SQL TRIGGER WORK</a:t>
            </a:r>
            <a:endParaRPr lang="ar-EG" sz="3600" b="1" dirty="0">
              <a:latin typeface="Tahoma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55896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B411EC-A023-473D-2E90-EB8E7644FF00}"/>
              </a:ext>
            </a:extLst>
          </p:cNvPr>
          <p:cNvSpPr/>
          <p:nvPr/>
        </p:nvSpPr>
        <p:spPr>
          <a:xfrm>
            <a:off x="533400" y="367291"/>
            <a:ext cx="11125199" cy="1232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4000" b="1" dirty="0">
                <a:effectLst/>
                <a:latin typeface="Tahoma (Headings)"/>
              </a:rPr>
              <a:t> EXECUTION TIME OF TRIGGER</a:t>
            </a:r>
            <a:endParaRPr lang="ar-EG" sz="4000" b="1" dirty="0">
              <a:latin typeface="Tahoma (Headings)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7768B4-FB20-A405-3D14-B7AAB23C8F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2781153"/>
            <a:ext cx="893618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ar-EG" altLang="ar-EG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kumimoji="0" lang="ar-EG" altLang="ar-EG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 (Headings)"/>
              </a:rPr>
              <a:t>Before Triggers:</a:t>
            </a:r>
            <a:r>
              <a:rPr kumimoji="0" lang="ar-EG" altLang="ar-EG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 (Headings)"/>
              </a:rPr>
              <a:t> 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ar-EG" altLang="ar-EG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Execute before the data modification.</a:t>
            </a:r>
            <a:endParaRPr kumimoji="0" lang="en-US" altLang="ar-EG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ar-EG" sz="3200" dirty="0"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ar-EG" altLang="ar-EG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ar-EG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kumimoji="0" lang="ar-EG" altLang="ar-EG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Triggers: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EG" altLang="ar-EG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Execute after the data modification </a:t>
            </a:r>
          </a:p>
        </p:txBody>
      </p:sp>
    </p:spTree>
    <p:extLst>
      <p:ext uri="{BB962C8B-B14F-4D97-AF65-F5344CB8AC3E}">
        <p14:creationId xmlns:p14="http://schemas.microsoft.com/office/powerpoint/2010/main" val="39237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6DF3C3-BED1-4FF6-0807-499FC0747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008909"/>
            <a:ext cx="11125199" cy="421178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EG" altLang="ar-EG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ahoma (Headings)"/>
              </a:rPr>
              <a:t>Data manipulation language (DML) trigger</a:t>
            </a:r>
            <a:r>
              <a:rPr kumimoji="0" lang="en-GB" altLang="ar-EG" sz="2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:</a:t>
            </a:r>
            <a:r>
              <a:rPr kumimoji="0" lang="ar-EG" altLang="ar-EG" sz="2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endParaRPr kumimoji="0" lang="en-GB" altLang="ar-EG" sz="2800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cs typeface="Hacen Liner Screen" panose="02000000000000000000" pitchFamily="2" charset="-78"/>
              </a:rPr>
              <a:t>which are invoked automatically in response to </a:t>
            </a:r>
            <a:r>
              <a:rPr lang="en-GB" b="1" i="0" u="sng" dirty="0">
                <a:solidFill>
                  <a:srgbClr val="212529"/>
                </a:solidFill>
                <a:effectLst/>
                <a:highlight>
                  <a:srgbClr val="FFFFFF"/>
                </a:highlight>
                <a:cs typeface="Hacen Liner Screen" panose="02000000000000000000" pitchFamily="2" charset="-78"/>
              </a:rPr>
              <a:t>INSERT</a:t>
            </a:r>
            <a:r>
              <a:rPr lang="en-GB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cs typeface="Hacen Liner Screen" panose="02000000000000000000" pitchFamily="2" charset="-78"/>
              </a:rPr>
              <a:t> , </a:t>
            </a:r>
            <a:r>
              <a:rPr lang="en-GB" b="1" i="0" u="sng" dirty="0">
                <a:solidFill>
                  <a:srgbClr val="212529"/>
                </a:solidFill>
                <a:effectLst/>
                <a:highlight>
                  <a:srgbClr val="FFFFFF"/>
                </a:highlight>
                <a:cs typeface="Hacen Liner Screen" panose="02000000000000000000" pitchFamily="2" charset="-78"/>
              </a:rPr>
              <a:t>UPDET</a:t>
            </a:r>
            <a:r>
              <a:rPr lang="en-GB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cs typeface="Hacen Liner Screen" panose="02000000000000000000" pitchFamily="2" charset="-78"/>
              </a:rPr>
              <a:t> ,  </a:t>
            </a:r>
            <a:r>
              <a:rPr lang="en-GB" b="1" i="0" u="sng" dirty="0">
                <a:solidFill>
                  <a:srgbClr val="212529"/>
                </a:solidFill>
                <a:effectLst/>
                <a:highlight>
                  <a:srgbClr val="FFFFFF"/>
                </a:highlight>
                <a:cs typeface="Hacen Liner Screen" panose="02000000000000000000" pitchFamily="2" charset="-78"/>
              </a:rPr>
              <a:t>DELETE </a:t>
            </a:r>
            <a:r>
              <a:rPr lang="en-GB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cs typeface="Hacen Liner Screen" panose="02000000000000000000" pitchFamily="2" charset="-78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cs typeface="Hacen Liner Screen" panose="02000000000000000000" pitchFamily="2" charset="-78"/>
              </a:rPr>
              <a:t>events against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solidFill>
                <a:srgbClr val="212529"/>
              </a:solidFill>
              <a:highlight>
                <a:srgbClr val="FFFFFF"/>
              </a:highlight>
              <a:latin typeface="+mj-lt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ahoma (Headings)"/>
              </a:rPr>
              <a:t>Data definition language (DDL) triggers:</a:t>
            </a:r>
            <a:r>
              <a:rPr lang="ar-EG" altLang="ar-EG" sz="2800" b="1" dirty="0">
                <a:solidFill>
                  <a:srgbClr val="212529"/>
                </a:solidFill>
              </a:rPr>
              <a:t>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  <a:highlight>
                  <a:srgbClr val="FFFFFF"/>
                </a:highlight>
              </a:rPr>
              <a:t>which are invoked automatically in response to </a:t>
            </a:r>
            <a:r>
              <a:rPr lang="en-GB" b="1" u="sng" dirty="0">
                <a:solidFill>
                  <a:schemeClr val="bg2">
                    <a:lumMod val="10000"/>
                  </a:schemeClr>
                </a:solidFill>
              </a:rPr>
              <a:t>CREATE</a:t>
            </a: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GB" b="1" u="sng" dirty="0">
                <a:solidFill>
                  <a:schemeClr val="bg2">
                    <a:lumMod val="10000"/>
                  </a:schemeClr>
                </a:solidFill>
              </a:rPr>
              <a:t>ALTER</a:t>
            </a: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GB" b="1" u="sng" dirty="0">
                <a:solidFill>
                  <a:schemeClr val="bg2">
                    <a:lumMod val="10000"/>
                  </a:schemeClr>
                </a:solidFill>
              </a:rPr>
              <a:t>DROP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statements.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b="1" i="0" dirty="0">
              <a:solidFill>
                <a:schemeClr val="bg2">
                  <a:lumMod val="10000"/>
                </a:schemeClr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b="1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Logon triggers: 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which fire in response to </a:t>
            </a:r>
            <a:r>
              <a:rPr lang="en-GB" b="1" u="sng" dirty="0">
                <a:solidFill>
                  <a:schemeClr val="bg2">
                    <a:lumMod val="10000"/>
                  </a:schemeClr>
                </a:solidFill>
              </a:rPr>
              <a:t>LOGON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events.</a:t>
            </a:r>
            <a:endParaRPr lang="en-GB" i="0" dirty="0">
              <a:solidFill>
                <a:schemeClr val="bg2">
                  <a:lumMod val="10000"/>
                </a:schemeClr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b="1" i="0" dirty="0">
              <a:solidFill>
                <a:schemeClr val="bg2">
                  <a:lumMod val="10000"/>
                </a:schemeClr>
              </a:solidFill>
              <a:effectLst/>
              <a:highlight>
                <a:srgbClr val="FFFFFF"/>
              </a:highlight>
            </a:endParaRPr>
          </a:p>
          <a:p>
            <a:endParaRPr lang="ar-EG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F070E3-CEEC-D2D3-1A6B-2562E77F9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46366"/>
            <a:ext cx="11125199" cy="1307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GB" sz="4000" b="1" dirty="0">
                <a:latin typeface="Tahoma (Headings)"/>
                <a:cs typeface="+mj-cs"/>
              </a:rPr>
              <a:t> TYPES OF TRIGGERS </a:t>
            </a:r>
            <a:endParaRPr lang="ar-EG" sz="4000" b="1" dirty="0">
              <a:latin typeface="Tahoma (Headings)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3482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5FAF-1D5C-9888-750F-33AB66129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2827047"/>
            <a:ext cx="10515600" cy="366510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CREATE TRIGGER [</a:t>
            </a:r>
            <a:r>
              <a:rPr lang="en-GB" sz="3200" dirty="0" err="1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schema_name</a:t>
            </a:r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.]</a:t>
            </a:r>
            <a:r>
              <a:rPr lang="en-GB" sz="3200" dirty="0" err="1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trigger_name</a:t>
            </a:r>
            <a:endParaRPr lang="en-GB" sz="3200" dirty="0">
              <a:solidFill>
                <a:schemeClr val="bg2">
                  <a:lumMod val="10000"/>
                </a:schemeClr>
              </a:solidFill>
              <a:latin typeface="Tahoma (Headings)"/>
            </a:endParaRPr>
          </a:p>
          <a:p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ON </a:t>
            </a:r>
            <a:r>
              <a:rPr lang="en-GB" sz="3200" dirty="0" err="1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table_name</a:t>
            </a:r>
            <a:endParaRPr lang="en-GB" sz="3200" dirty="0">
              <a:solidFill>
                <a:schemeClr val="bg2">
                  <a:lumMod val="10000"/>
                </a:schemeClr>
              </a:solidFill>
              <a:latin typeface="Tahoma (Headings)"/>
            </a:endParaRPr>
          </a:p>
          <a:p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AFTER  {[INSERT],[UPDATE],[DELETE]}</a:t>
            </a:r>
          </a:p>
          <a:p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[NOT FOR REPLICATION]        </a:t>
            </a: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//</a:t>
            </a:r>
            <a:r>
              <a:rPr lang="en-GB" sz="18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Save another copy of the data</a:t>
            </a:r>
            <a:endParaRPr lang="en-GB" sz="3200" dirty="0">
              <a:solidFill>
                <a:schemeClr val="bg2">
                  <a:lumMod val="10000"/>
                </a:schemeClr>
              </a:solidFill>
              <a:latin typeface="Tahoma (Headings)"/>
            </a:endParaRPr>
          </a:p>
          <a:p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AS</a:t>
            </a:r>
          </a:p>
          <a:p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{</a:t>
            </a:r>
            <a:r>
              <a:rPr lang="en-GB" sz="3200" dirty="0" err="1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sql_statements</a:t>
            </a:r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}</a:t>
            </a:r>
          </a:p>
          <a:p>
            <a:endParaRPr lang="ar-EG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D46FBFEF-1C47-9AE1-585E-579C1530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09" y="365848"/>
            <a:ext cx="11222181" cy="1310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normAutofit/>
          </a:bodyPr>
          <a:lstStyle/>
          <a:p>
            <a:r>
              <a:rPr lang="en-US" sz="4000" b="1" dirty="0">
                <a:latin typeface="Tahoma (Headings)"/>
              </a:rPr>
              <a:t>CREATE TRIGGER (DML)</a:t>
            </a:r>
          </a:p>
        </p:txBody>
      </p:sp>
    </p:spTree>
    <p:extLst>
      <p:ext uri="{BB962C8B-B14F-4D97-AF65-F5344CB8AC3E}">
        <p14:creationId xmlns:p14="http://schemas.microsoft.com/office/powerpoint/2010/main" val="6855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48DD7-94AA-D808-FD91-A16AB7FDB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94539"/>
            <a:ext cx="10515600" cy="4025323"/>
          </a:xfrm>
        </p:spPr>
        <p:txBody>
          <a:bodyPr/>
          <a:lstStyle/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CREATE TRIGGER </a:t>
            </a:r>
            <a:r>
              <a:rPr lang="en-US" sz="4000" dirty="0" err="1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trigger_name</a:t>
            </a:r>
            <a:endParaRPr lang="en-US" sz="4000" dirty="0">
              <a:solidFill>
                <a:schemeClr val="bg2">
                  <a:lumMod val="10000"/>
                </a:schemeClr>
              </a:solidFill>
              <a:latin typeface="Tahoma (Headings)"/>
            </a:endParaRPr>
          </a:p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ON { DATABASE |  ALL SERVER}</a:t>
            </a:r>
          </a:p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[WITH </a:t>
            </a:r>
            <a:r>
              <a:rPr lang="en-US" sz="4000" dirty="0" err="1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ddl_trigger_option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]</a:t>
            </a:r>
          </a:p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FOR {</a:t>
            </a:r>
            <a:r>
              <a:rPr lang="en-US" sz="4000" dirty="0" err="1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event_type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 | </a:t>
            </a:r>
            <a:r>
              <a:rPr lang="en-US" sz="4000" dirty="0" err="1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event_group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 }</a:t>
            </a:r>
          </a:p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AS {</a:t>
            </a:r>
            <a:r>
              <a:rPr lang="en-US" sz="4000" dirty="0" err="1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sql_statement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}</a:t>
            </a:r>
          </a:p>
          <a:p>
            <a:endParaRPr lang="ar-EG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4BC795C-102F-BA96-101F-49A08F33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24" y="338138"/>
            <a:ext cx="11103552" cy="1268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normAutofit/>
          </a:bodyPr>
          <a:lstStyle/>
          <a:p>
            <a:r>
              <a:rPr lang="en-US" sz="4000" b="1" dirty="0">
                <a:latin typeface="Tahoma (Headings)"/>
              </a:rPr>
              <a:t>CREATE TRIGGER (DDL)</a:t>
            </a:r>
          </a:p>
        </p:txBody>
      </p:sp>
    </p:spTree>
    <p:extLst>
      <p:ext uri="{BB962C8B-B14F-4D97-AF65-F5344CB8AC3E}">
        <p14:creationId xmlns:p14="http://schemas.microsoft.com/office/powerpoint/2010/main" val="41974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5BB3-3DC0-9E87-6A76-092ECF62A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396836"/>
            <a:ext cx="10515600" cy="3692815"/>
          </a:xfrm>
        </p:spPr>
        <p:txBody>
          <a:bodyPr/>
          <a:lstStyle/>
          <a:p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DISABLE TRIGGER [</a:t>
            </a:r>
            <a:r>
              <a:rPr lang="en-GB" sz="3200" dirty="0" err="1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schema_name</a:t>
            </a:r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.][</a:t>
            </a:r>
            <a:r>
              <a:rPr lang="en-GB" sz="3200" dirty="0" err="1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trigger_name</a:t>
            </a:r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] </a:t>
            </a:r>
          </a:p>
          <a:p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ON [</a:t>
            </a:r>
            <a:r>
              <a:rPr lang="en-GB" sz="3200" dirty="0" err="1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object_name</a:t>
            </a:r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 | DATABASE | ALL SERVER]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ENABLE TRIGGER [</a:t>
            </a:r>
            <a:r>
              <a:rPr lang="en-GB" sz="3200" dirty="0" err="1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schema_name</a:t>
            </a:r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.][</a:t>
            </a:r>
            <a:r>
              <a:rPr lang="en-GB" sz="3200" dirty="0" err="1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trigger_name</a:t>
            </a:r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] </a:t>
            </a:r>
          </a:p>
          <a:p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ON [</a:t>
            </a:r>
            <a:r>
              <a:rPr lang="en-GB" sz="3200" dirty="0" err="1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object_name</a:t>
            </a:r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 | DATABASE | ALL SERVER]</a:t>
            </a:r>
          </a:p>
          <a:p>
            <a:endParaRPr lang="ar-EG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ED714663-1740-C509-722F-D915EC68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29" y="348095"/>
            <a:ext cx="11129241" cy="1356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>
            <a:normAutofit/>
          </a:bodyPr>
          <a:lstStyle/>
          <a:p>
            <a:r>
              <a:rPr lang="en-US" sz="4000" b="1" dirty="0">
                <a:latin typeface="Tahoma (Headings)"/>
              </a:rPr>
              <a:t>DISABLE TRIGGR (&amp;&amp;) ENABLE TRIGGER</a:t>
            </a:r>
          </a:p>
        </p:txBody>
      </p:sp>
    </p:spTree>
    <p:extLst>
      <p:ext uri="{BB962C8B-B14F-4D97-AF65-F5344CB8AC3E}">
        <p14:creationId xmlns:p14="http://schemas.microsoft.com/office/powerpoint/2010/main" val="408324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EEF1-275B-BC01-B975-84382316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72" y="421266"/>
            <a:ext cx="11062855" cy="1130444"/>
          </a:xfrm>
        </p:spPr>
        <p:txBody>
          <a:bodyPr/>
          <a:lstStyle/>
          <a:p>
            <a:endParaRPr lang="ar-E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29D21-4CC1-715C-A3D8-10CCD8E4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84219"/>
            <a:ext cx="10515600" cy="4752108"/>
          </a:xfrm>
        </p:spPr>
        <p:txBody>
          <a:bodyPr/>
          <a:lstStyle/>
          <a:p>
            <a:r>
              <a:rPr lang="en-GB" b="1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DROP DML: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DROP TRIGGER [ IF EXISTS ] [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schema_name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.]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trigger_name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 [ ,...n ];</a:t>
            </a:r>
          </a:p>
          <a:p>
            <a:endParaRPr lang="en-GB" dirty="0"/>
          </a:p>
          <a:p>
            <a:r>
              <a:rPr lang="en-GB" b="1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DROP DDL: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DROP TRIGGER [ IF EXISTS ]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trigger_name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 [ ,...n ]   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ON { DATABASE | ALL SERVER };</a:t>
            </a:r>
          </a:p>
          <a:p>
            <a:endParaRPr lang="en-GB" dirty="0">
              <a:solidFill>
                <a:schemeClr val="bg2">
                  <a:lumMod val="10000"/>
                </a:schemeClr>
              </a:solidFill>
              <a:latin typeface="Tahoma (Headings)"/>
            </a:endParaRPr>
          </a:p>
          <a:p>
            <a:r>
              <a:rPr lang="en-GB" b="1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DROP LOGON: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DROP TRIGGER [ IF EXISTS ]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trigger_name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 [ ,...n ]   </a:t>
            </a:r>
          </a:p>
          <a:p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Tahoma (Headings)"/>
              </a:rPr>
              <a:t>ON ALL SERVER;</a:t>
            </a:r>
          </a:p>
          <a:p>
            <a:endParaRPr lang="en-GB" b="1" dirty="0">
              <a:solidFill>
                <a:schemeClr val="bg2">
                  <a:lumMod val="10000"/>
                </a:schemeClr>
              </a:solidFill>
              <a:latin typeface="Tahoma (Headings)"/>
            </a:endParaRPr>
          </a:p>
          <a:p>
            <a:endParaRPr lang="en-GB" dirty="0">
              <a:solidFill>
                <a:schemeClr val="bg2">
                  <a:lumMod val="10000"/>
                </a:schemeClr>
              </a:solidFill>
              <a:latin typeface="Tahoma (Headings)"/>
            </a:endParaRPr>
          </a:p>
          <a:p>
            <a:endParaRPr lang="ar-EG" b="1" dirty="0">
              <a:solidFill>
                <a:schemeClr val="bg2">
                  <a:lumMod val="10000"/>
                </a:schemeClr>
              </a:solidFill>
              <a:latin typeface="Tahoma (Headings)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C3B098-36E1-2918-C88F-2EAFC55411C4}"/>
              </a:ext>
            </a:extLst>
          </p:cNvPr>
          <p:cNvSpPr/>
          <p:nvPr/>
        </p:nvSpPr>
        <p:spPr>
          <a:xfrm>
            <a:off x="564572" y="407412"/>
            <a:ext cx="11062855" cy="1144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4000" b="1" dirty="0">
                <a:latin typeface="Tahoma (Headings)"/>
                <a:cs typeface="+mj-cs"/>
              </a:rPr>
              <a:t>DROP TRIGGERS: DML – DDL – LOGON </a:t>
            </a:r>
            <a:endParaRPr lang="ar-EG" sz="4000" b="1" dirty="0">
              <a:latin typeface="Tahoma (Headings)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16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391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Hacen Liner Screen</vt:lpstr>
      <vt:lpstr>Tahoma (Headings)</vt:lpstr>
      <vt:lpstr>Office Theme</vt:lpstr>
      <vt:lpstr>TITLE:   ►SQL TRIGGER  </vt:lpstr>
      <vt:lpstr>TRIGGERS</vt:lpstr>
      <vt:lpstr>PowerPoint Presentation</vt:lpstr>
      <vt:lpstr>PowerPoint Presentation</vt:lpstr>
      <vt:lpstr> TYPES OF TRIGGERS </vt:lpstr>
      <vt:lpstr>CREATE TRIGGER (DML)</vt:lpstr>
      <vt:lpstr>CREATE TRIGGER (DDL)</vt:lpstr>
      <vt:lpstr>DISABLE TRIGGR (&amp;&amp;) ENABLE TRIGGER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abdo elsayed</dc:creator>
  <cp:lastModifiedBy>abdo elsayed</cp:lastModifiedBy>
  <cp:revision>1</cp:revision>
  <dcterms:created xsi:type="dcterms:W3CDTF">2024-08-30T07:12:02Z</dcterms:created>
  <dcterms:modified xsi:type="dcterms:W3CDTF">2024-08-30T12:02:41Z</dcterms:modified>
</cp:coreProperties>
</file>