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57" r:id="rId4"/>
    <p:sldId id="258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58" d="100"/>
          <a:sy n="58" d="100"/>
        </p:scale>
        <p:origin x="11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2B282-811E-470A-8FE7-54475B1FDD0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2EC0-D663-405C-849F-8AF85705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2EC0-D663-405C-849F-8AF85705F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E0F-26EA-4D36-B57A-BC5F7335C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414D9-748C-432F-B754-6939730E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2592-F933-4A3A-9361-3840DC8B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FF17-9274-4D84-84CE-4258D48D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9E1D-F057-44AA-BEA9-2CD2725B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9C2F-7F93-437D-89B6-6FB0CE60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E75F-FE2D-4D40-A271-87F0A016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98E9-3585-40E9-989A-00001237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7360-4C9C-41C0-80CA-6A94C520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BE0D-F39A-4827-8524-EC04E44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E4F-2C08-48BE-8586-92D4A704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B179C-D46B-4940-A639-CA30E8E0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38F-B42D-4CF3-8A5C-74A378C3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78FE-CBDA-4508-A4D8-CE9223A5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D9F0-9ED4-4789-BBA9-544D0CF3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A27F-7B57-404C-9EE2-5B4012C8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286C-7F0F-4686-9C39-198DCD66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E331-809A-43BC-B1A5-EAB9632E4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5814-1050-42D6-8F59-8DCA7949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C965-830C-4C57-800E-D4066B98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5148-23C2-42AA-98F0-59015EBF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B0F3-9000-4B35-9366-93DA9EE0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EA2B-E1F9-47B7-849C-BA75185C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47DC-2486-4D1E-8C06-3464333F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40106-3F91-45E8-8186-01023748F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CD206-8AFA-49C8-857E-50DC71DD1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26943-CCF0-4BFE-9DC0-14488F41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0A718-39FA-4983-87EA-77EF4946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CA9DA-6F54-48F0-A8F6-A756C16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8BE4-1314-4F8B-9ECD-DA6BA882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FDBA8-0E01-42DD-BF3E-09649EF9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BC4D3-2802-4D02-ADAA-2C5C3B6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6095-2E3C-4E27-BC5C-03656EC2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8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7F2CB-09C6-4F76-8DED-FDD1ECBB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31511-1D9A-4DA4-85D3-DBCCD94F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3FFAE-BBA9-4D11-87FE-B6F18842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0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762-8E16-4DFC-92C4-78DA2863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9378-B03D-44C8-9FDE-78C7B38B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40862-575A-45AB-9730-787DD2D1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28940-87D4-4C5B-9541-8BCA9181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0F56-6BCB-471E-8267-66A5821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5AE3-545F-4346-9A27-5D535296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3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9E3C-AB6C-48F9-9B2C-3AB5AA01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DFC29-92FA-491D-B7DE-26542687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1226A-22F4-41A4-9046-95C4FEFEE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4B5D5-D051-4E7B-8395-FC435282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A306-BD78-47D7-9933-EA05BF90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6E9B-1BE6-4765-863E-4817BCAE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A33-232B-4C8F-98DC-E010F7D2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2478-CB2C-4A64-9D23-1ACC9D1F3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C458-16E5-47F7-A5FF-F4396AF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0009-2F82-4A27-AA65-72F7C430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451B-5DA9-4EB0-8AA0-82906B1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4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BA58E-3232-4741-86BE-E6BB7121A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9084D-9204-4B46-B4DD-7EB3A06B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04B4-D015-4F79-98F3-B3B05A0C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5DFD-EE42-4C45-B723-165714BF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2EAD-5A7E-43A2-B5E4-26AED1B6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FF02-B5AA-4C9D-BCD1-EDBB4A39E9E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2531-5235-4261-B5C0-BE1E208F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8BF0D-7400-4079-AD37-A6A05852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4A779-B66C-4E91-AFB2-05A09B02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9702-BB83-40D4-93F6-596A5905B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90EF-674E-4435-819A-D478AC6E5FB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74AF-D8E7-4238-93A9-802D898E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EE94-CC2B-45A0-94AF-D7FB4F18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1B6E-BEE7-47EC-BC13-73A6DDC2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9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C641C44-0908-428D-AC3A-9DFA75426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1D5E4-BD01-485F-A043-441ACFEC8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HEALTH INSURANCE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398BB-3295-4862-A7B9-ECF1CD5F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TEAM: ERROR 404!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175E6-0BE5-4C0E-854C-3A625421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Relationships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Connections">
            <a:extLst>
              <a:ext uri="{FF2B5EF4-FFF2-40B4-BE49-F238E27FC236}">
                <a16:creationId xmlns:a16="http://schemas.microsoft.com/office/drawing/2014/main" id="{DC2BA283-01AC-40D6-905C-7416C321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954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3FED-662E-4B28-9B3D-E7AC691D0E1E}"/>
              </a:ext>
            </a:extLst>
          </p:cNvPr>
          <p:cNvSpPr/>
          <p:nvPr/>
        </p:nvSpPr>
        <p:spPr>
          <a:xfrm>
            <a:off x="3120852" y="820873"/>
            <a:ext cx="1051560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ACA3CF-B4F8-468B-BD3B-C54994414514}"/>
              </a:ext>
            </a:extLst>
          </p:cNvPr>
          <p:cNvSpPr/>
          <p:nvPr/>
        </p:nvSpPr>
        <p:spPr>
          <a:xfrm>
            <a:off x="1214152" y="1626957"/>
            <a:ext cx="905625" cy="323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9B72DC-8F76-4F9D-90AE-AA038FA4818D}"/>
              </a:ext>
            </a:extLst>
          </p:cNvPr>
          <p:cNvCxnSpPr>
            <a:cxnSpLocks/>
          </p:cNvCxnSpPr>
          <p:nvPr/>
        </p:nvCxnSpPr>
        <p:spPr>
          <a:xfrm flipH="1">
            <a:off x="3062121" y="1420263"/>
            <a:ext cx="342575" cy="12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697DF83-F710-4A45-A5BC-B49BAEE5457B}"/>
              </a:ext>
            </a:extLst>
          </p:cNvPr>
          <p:cNvSpPr/>
          <p:nvPr/>
        </p:nvSpPr>
        <p:spPr>
          <a:xfrm>
            <a:off x="1020923" y="2040581"/>
            <a:ext cx="125819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governorate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EA857-3252-41E3-9C12-8675D3C49536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2599819" y="466218"/>
            <a:ext cx="660929" cy="36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787836-98D5-4840-AF25-335AF80F72A4}"/>
              </a:ext>
            </a:extLst>
          </p:cNvPr>
          <p:cNvSpPr/>
          <p:nvPr/>
        </p:nvSpPr>
        <p:spPr>
          <a:xfrm>
            <a:off x="986928" y="1131180"/>
            <a:ext cx="1832244" cy="428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Hospital_specialist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879DFF-D67B-4B12-B07D-17F1F3A4E85F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2819172" y="1257832"/>
            <a:ext cx="301680" cy="8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AF9DD8-2F43-48FB-82E5-B9473A27EEBA}"/>
              </a:ext>
            </a:extLst>
          </p:cNvPr>
          <p:cNvSpPr/>
          <p:nvPr/>
        </p:nvSpPr>
        <p:spPr>
          <a:xfrm>
            <a:off x="1041610" y="602163"/>
            <a:ext cx="1362457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Hospital_kind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F5A32-05F2-44F9-991A-0A37700E4FBC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404067" y="846927"/>
            <a:ext cx="716785" cy="12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D6F7AD-B720-48FC-8F46-954B3803920C}"/>
              </a:ext>
            </a:extLst>
          </p:cNvPr>
          <p:cNvSpPr/>
          <p:nvPr/>
        </p:nvSpPr>
        <p:spPr>
          <a:xfrm>
            <a:off x="3031910" y="28606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Hospital_id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2DD22-6056-4B4E-B101-F8DCEB30D54E}"/>
              </a:ext>
            </a:extLst>
          </p:cNvPr>
          <p:cNvCxnSpPr>
            <a:cxnSpLocks/>
            <a:stCxn id="22" idx="4"/>
            <a:endCxn id="13" idx="0"/>
          </p:cNvCxnSpPr>
          <p:nvPr/>
        </p:nvCxnSpPr>
        <p:spPr>
          <a:xfrm flipH="1">
            <a:off x="3646632" y="518133"/>
            <a:ext cx="132291" cy="302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20909B6-4BF3-46CD-A2E5-78A36B23B1F7}"/>
              </a:ext>
            </a:extLst>
          </p:cNvPr>
          <p:cNvSpPr/>
          <p:nvPr/>
        </p:nvSpPr>
        <p:spPr>
          <a:xfrm>
            <a:off x="1303792" y="0"/>
            <a:ext cx="1518390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Hospital_name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2227BC-5C29-4696-9309-C8B4052CA8F2}"/>
              </a:ext>
            </a:extLst>
          </p:cNvPr>
          <p:cNvSpPr/>
          <p:nvPr/>
        </p:nvSpPr>
        <p:spPr>
          <a:xfrm>
            <a:off x="2485159" y="1513885"/>
            <a:ext cx="90562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address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CAE4B9-1883-41F5-BB5F-CFED10980E2D}"/>
              </a:ext>
            </a:extLst>
          </p:cNvPr>
          <p:cNvCxnSpPr>
            <a:cxnSpLocks/>
            <a:stCxn id="25" idx="2"/>
            <a:endCxn id="14" idx="6"/>
          </p:cNvCxnSpPr>
          <p:nvPr/>
        </p:nvCxnSpPr>
        <p:spPr>
          <a:xfrm flipH="1">
            <a:off x="2119777" y="1758649"/>
            <a:ext cx="365382" cy="2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C7C68B-035A-4C88-9214-AB3E176F949F}"/>
              </a:ext>
            </a:extLst>
          </p:cNvPr>
          <p:cNvCxnSpPr>
            <a:cxnSpLocks/>
            <a:stCxn id="25" idx="3"/>
            <a:endCxn id="16" idx="7"/>
          </p:cNvCxnSpPr>
          <p:nvPr/>
        </p:nvCxnSpPr>
        <p:spPr>
          <a:xfrm flipH="1">
            <a:off x="2094860" y="1931722"/>
            <a:ext cx="522925" cy="18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9C7E71B-C82E-407E-9312-63D7D2C4DA7E}"/>
              </a:ext>
            </a:extLst>
          </p:cNvPr>
          <p:cNvSpPr/>
          <p:nvPr/>
        </p:nvSpPr>
        <p:spPr>
          <a:xfrm>
            <a:off x="6464286" y="634801"/>
            <a:ext cx="1336327" cy="76625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1086EC-2D8C-4130-817D-E5A1D27A0850}"/>
              </a:ext>
            </a:extLst>
          </p:cNvPr>
          <p:cNvCxnSpPr>
            <a:cxnSpLocks/>
          </p:cNvCxnSpPr>
          <p:nvPr/>
        </p:nvCxnSpPr>
        <p:spPr>
          <a:xfrm flipV="1">
            <a:off x="4181498" y="991069"/>
            <a:ext cx="2331720" cy="218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6D437E-27A6-4DF8-872C-B25D289B32BF}"/>
              </a:ext>
            </a:extLst>
          </p:cNvPr>
          <p:cNvCxnSpPr>
            <a:cxnSpLocks/>
          </p:cNvCxnSpPr>
          <p:nvPr/>
        </p:nvCxnSpPr>
        <p:spPr>
          <a:xfrm flipV="1">
            <a:off x="4181648" y="1057856"/>
            <a:ext cx="2343614" cy="145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CE4DD6-DB37-4B5D-AB68-7D35CD60E847}"/>
              </a:ext>
            </a:extLst>
          </p:cNvPr>
          <p:cNvSpPr/>
          <p:nvPr/>
        </p:nvSpPr>
        <p:spPr>
          <a:xfrm>
            <a:off x="9545348" y="749322"/>
            <a:ext cx="881137" cy="53286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B11CBA-543B-4374-83CC-B889EFCF7DD1}"/>
              </a:ext>
            </a:extLst>
          </p:cNvPr>
          <p:cNvSpPr/>
          <p:nvPr/>
        </p:nvSpPr>
        <p:spPr>
          <a:xfrm>
            <a:off x="8712101" y="12341"/>
            <a:ext cx="1991490" cy="338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discount_percentage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75D169-77CB-4C54-8D8F-25F5AAAC64B4}"/>
              </a:ext>
            </a:extLst>
          </p:cNvPr>
          <p:cNvCxnSpPr>
            <a:cxnSpLocks/>
          </p:cNvCxnSpPr>
          <p:nvPr/>
        </p:nvCxnSpPr>
        <p:spPr>
          <a:xfrm>
            <a:off x="10421384" y="1229888"/>
            <a:ext cx="493214" cy="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516E57-D58E-4CB3-98FB-727AAEF5C454}"/>
              </a:ext>
            </a:extLst>
          </p:cNvPr>
          <p:cNvSpPr/>
          <p:nvPr/>
        </p:nvSpPr>
        <p:spPr>
          <a:xfrm>
            <a:off x="10876466" y="1017414"/>
            <a:ext cx="1201139" cy="431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total_price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AA48D3-9B49-4C3D-989B-7CE8E7592F02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>
            <a:off x="9707846" y="351309"/>
            <a:ext cx="278071" cy="39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E1D52DF-00EC-4A69-B175-E4F19D68CC13}"/>
              </a:ext>
            </a:extLst>
          </p:cNvPr>
          <p:cNvSpPr/>
          <p:nvPr/>
        </p:nvSpPr>
        <p:spPr>
          <a:xfrm>
            <a:off x="10914726" y="29810"/>
            <a:ext cx="1040026" cy="4266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964D8D-409F-410F-A6A3-E21A83ED820F}"/>
              </a:ext>
            </a:extLst>
          </p:cNvPr>
          <p:cNvCxnSpPr>
            <a:cxnSpLocks/>
          </p:cNvCxnSpPr>
          <p:nvPr/>
        </p:nvCxnSpPr>
        <p:spPr>
          <a:xfrm flipH="1">
            <a:off x="10421384" y="245413"/>
            <a:ext cx="523803" cy="5221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CBAF101-D2FB-4744-A357-98CA67D77D38}"/>
              </a:ext>
            </a:extLst>
          </p:cNvPr>
          <p:cNvSpPr/>
          <p:nvPr/>
        </p:nvSpPr>
        <p:spPr>
          <a:xfrm>
            <a:off x="10713937" y="528130"/>
            <a:ext cx="1371063" cy="39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plane_name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498A69-0B48-4232-8B36-6815645D706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 flipV="1">
            <a:off x="10426485" y="727162"/>
            <a:ext cx="287452" cy="28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7F6976-82EE-4D51-BEDF-56C1B0D906C3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7800613" y="1015753"/>
            <a:ext cx="1744735" cy="2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B2CA71-91AD-4C82-BA94-9417E68B1380}"/>
              </a:ext>
            </a:extLst>
          </p:cNvPr>
          <p:cNvSpPr txBox="1"/>
          <p:nvPr/>
        </p:nvSpPr>
        <p:spPr>
          <a:xfrm>
            <a:off x="4545053" y="696264"/>
            <a:ext cx="4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4E86FB-3938-45D7-A06F-B2AF3352AF34}"/>
              </a:ext>
            </a:extLst>
          </p:cNvPr>
          <p:cNvSpPr txBox="1"/>
          <p:nvPr/>
        </p:nvSpPr>
        <p:spPr>
          <a:xfrm>
            <a:off x="8271788" y="581234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8A1DB-39BE-4550-ADC9-3711F4052D45}"/>
              </a:ext>
            </a:extLst>
          </p:cNvPr>
          <p:cNvSpPr/>
          <p:nvPr/>
        </p:nvSpPr>
        <p:spPr>
          <a:xfrm>
            <a:off x="3120852" y="5556076"/>
            <a:ext cx="820794" cy="57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Claims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78DDE4-33DA-4025-BAA2-7EB0DA33CB3A}"/>
              </a:ext>
            </a:extLst>
          </p:cNvPr>
          <p:cNvSpPr/>
          <p:nvPr/>
        </p:nvSpPr>
        <p:spPr>
          <a:xfrm>
            <a:off x="1474619" y="4972445"/>
            <a:ext cx="145566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Claim_date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4236F7-06E8-49F2-B81F-D87E3D38CB4D}"/>
              </a:ext>
            </a:extLst>
          </p:cNvPr>
          <p:cNvSpPr/>
          <p:nvPr/>
        </p:nvSpPr>
        <p:spPr>
          <a:xfrm>
            <a:off x="2910985" y="6269387"/>
            <a:ext cx="1166160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>
                <a:solidFill>
                  <a:prstClr val="black"/>
                </a:solidFill>
                <a:latin typeface="Calibri" panose="020F0502020204030204"/>
              </a:rPr>
              <a:t>Claim_id</a:t>
            </a: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61D74A-3CEC-4817-AA8C-49B2751E7946}"/>
              </a:ext>
            </a:extLst>
          </p:cNvPr>
          <p:cNvCxnSpPr>
            <a:cxnSpLocks/>
            <a:stCxn id="45" idx="1"/>
            <a:endCxn id="43" idx="2"/>
          </p:cNvCxnSpPr>
          <p:nvPr/>
        </p:nvCxnSpPr>
        <p:spPr>
          <a:xfrm flipV="1">
            <a:off x="3081765" y="6129833"/>
            <a:ext cx="449484" cy="211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5932F4-381B-42E9-89F9-49A3A7AA25FA}"/>
              </a:ext>
            </a:extLst>
          </p:cNvPr>
          <p:cNvSpPr/>
          <p:nvPr/>
        </p:nvSpPr>
        <p:spPr>
          <a:xfrm>
            <a:off x="1089331" y="5595023"/>
            <a:ext cx="1510488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Claim_state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5C0A2F-E5DB-4234-A67D-6087B90AA3CC}"/>
              </a:ext>
            </a:extLst>
          </p:cNvPr>
          <p:cNvSpPr/>
          <p:nvPr/>
        </p:nvSpPr>
        <p:spPr>
          <a:xfrm>
            <a:off x="986928" y="6274282"/>
            <a:ext cx="183224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total_service_price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4A6C4A-FA98-4D64-B5B0-3808CE68EEFA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2930283" y="5217209"/>
            <a:ext cx="190569" cy="33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2AFB79-E7C6-4421-9335-6E38A4D3632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580030" y="5802364"/>
            <a:ext cx="540822" cy="4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9DBA06-D15D-406D-8E19-42A55E5B3CAC}"/>
              </a:ext>
            </a:extLst>
          </p:cNvPr>
          <p:cNvCxnSpPr>
            <a:cxnSpLocks/>
          </p:cNvCxnSpPr>
          <p:nvPr/>
        </p:nvCxnSpPr>
        <p:spPr>
          <a:xfrm flipV="1">
            <a:off x="2560162" y="6038323"/>
            <a:ext cx="560690" cy="30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E6DADF31-AAEC-4569-97E2-FA49367B6B8F}"/>
              </a:ext>
            </a:extLst>
          </p:cNvPr>
          <p:cNvSpPr/>
          <p:nvPr/>
        </p:nvSpPr>
        <p:spPr>
          <a:xfrm>
            <a:off x="2979847" y="2934387"/>
            <a:ext cx="1336327" cy="76625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D7DFCE-08A2-4183-9CF3-DFE68053475D}"/>
              </a:ext>
            </a:extLst>
          </p:cNvPr>
          <p:cNvCxnSpPr>
            <a:cxnSpLocks/>
            <a:stCxn id="52" idx="0"/>
            <a:endCxn id="13" idx="2"/>
          </p:cNvCxnSpPr>
          <p:nvPr/>
        </p:nvCxnSpPr>
        <p:spPr>
          <a:xfrm flipH="1" flipV="1">
            <a:off x="3646632" y="1420263"/>
            <a:ext cx="1379" cy="1514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C4D6E5-8E02-42CD-B06D-6CDA038B9C1D}"/>
              </a:ext>
            </a:extLst>
          </p:cNvPr>
          <p:cNvCxnSpPr>
            <a:cxnSpLocks/>
          </p:cNvCxnSpPr>
          <p:nvPr/>
        </p:nvCxnSpPr>
        <p:spPr>
          <a:xfrm>
            <a:off x="3677053" y="3690823"/>
            <a:ext cx="0" cy="1874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C31A7C-714B-4476-8C5C-4B831AFC890C}"/>
              </a:ext>
            </a:extLst>
          </p:cNvPr>
          <p:cNvCxnSpPr>
            <a:cxnSpLocks/>
          </p:cNvCxnSpPr>
          <p:nvPr/>
        </p:nvCxnSpPr>
        <p:spPr>
          <a:xfrm flipH="1">
            <a:off x="3610057" y="3691496"/>
            <a:ext cx="1378" cy="1856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17979D-C919-4234-B239-03F8FE47CE04}"/>
              </a:ext>
            </a:extLst>
          </p:cNvPr>
          <p:cNvSpPr txBox="1"/>
          <p:nvPr/>
        </p:nvSpPr>
        <p:spPr>
          <a:xfrm>
            <a:off x="3197594" y="2168846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781BA2-ADBB-4E69-8CE1-858CDDC7E491}"/>
              </a:ext>
            </a:extLst>
          </p:cNvPr>
          <p:cNvSpPr txBox="1"/>
          <p:nvPr/>
        </p:nvSpPr>
        <p:spPr>
          <a:xfrm>
            <a:off x="3120852" y="4356619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E546F4-782E-4156-9EB8-2BDF7454BB48}"/>
              </a:ext>
            </a:extLst>
          </p:cNvPr>
          <p:cNvSpPr/>
          <p:nvPr/>
        </p:nvSpPr>
        <p:spPr>
          <a:xfrm>
            <a:off x="6343254" y="2713275"/>
            <a:ext cx="1081220" cy="719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admins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4AFE55-B1B3-49FF-9DD6-89D315BF6009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flipH="1">
            <a:off x="6720231" y="3432789"/>
            <a:ext cx="163633" cy="26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63C9540-66C1-4C6C-8917-95885B3F3EEE}"/>
              </a:ext>
            </a:extLst>
          </p:cNvPr>
          <p:cNvSpPr/>
          <p:nvPr/>
        </p:nvSpPr>
        <p:spPr>
          <a:xfrm>
            <a:off x="7776715" y="2879989"/>
            <a:ext cx="1044892" cy="391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D87AB71-ED98-43B7-B55C-4A26DB4EA0B0}"/>
              </a:ext>
            </a:extLst>
          </p:cNvPr>
          <p:cNvSpPr/>
          <p:nvPr/>
        </p:nvSpPr>
        <p:spPr>
          <a:xfrm>
            <a:off x="6285800" y="2043488"/>
            <a:ext cx="1225608" cy="391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Admin_id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69923C-315F-4D10-A43F-E81CF22C086F}"/>
              </a:ext>
            </a:extLst>
          </p:cNvPr>
          <p:cNvCxnSpPr>
            <a:cxnSpLocks/>
            <a:stCxn id="61" idx="4"/>
            <a:endCxn id="58" idx="0"/>
          </p:cNvCxnSpPr>
          <p:nvPr/>
        </p:nvCxnSpPr>
        <p:spPr>
          <a:xfrm flipH="1">
            <a:off x="6883864" y="2434518"/>
            <a:ext cx="14740" cy="278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273F612-16E4-4BE0-B5AD-5599751D92C5}"/>
              </a:ext>
            </a:extLst>
          </p:cNvPr>
          <p:cNvSpPr/>
          <p:nvPr/>
        </p:nvSpPr>
        <p:spPr>
          <a:xfrm>
            <a:off x="6140439" y="3693260"/>
            <a:ext cx="1159584" cy="43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Username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007871B-BD73-42A8-BDBE-361ECE66438E}"/>
              </a:ext>
            </a:extLst>
          </p:cNvPr>
          <p:cNvCxnSpPr>
            <a:cxnSpLocks/>
          </p:cNvCxnSpPr>
          <p:nvPr/>
        </p:nvCxnSpPr>
        <p:spPr>
          <a:xfrm>
            <a:off x="5414025" y="2158742"/>
            <a:ext cx="943969" cy="5701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D77052A-6668-4BD9-B7C4-CC8B0D28C500}"/>
              </a:ext>
            </a:extLst>
          </p:cNvPr>
          <p:cNvSpPr/>
          <p:nvPr/>
        </p:nvSpPr>
        <p:spPr>
          <a:xfrm>
            <a:off x="4107591" y="3614797"/>
            <a:ext cx="1159583" cy="43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Last_name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D37527-4DCF-4C23-9586-A75F9DFBB6F1}"/>
              </a:ext>
            </a:extLst>
          </p:cNvPr>
          <p:cNvSpPr/>
          <p:nvPr/>
        </p:nvSpPr>
        <p:spPr>
          <a:xfrm>
            <a:off x="5007408" y="3173681"/>
            <a:ext cx="743587" cy="391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DAAD98-0916-4E11-861B-3051A52EDB4B}"/>
              </a:ext>
            </a:extLst>
          </p:cNvPr>
          <p:cNvCxnSpPr>
            <a:cxnSpLocks/>
            <a:stCxn id="66" idx="6"/>
            <a:endCxn id="58" idx="1"/>
          </p:cNvCxnSpPr>
          <p:nvPr/>
        </p:nvCxnSpPr>
        <p:spPr>
          <a:xfrm flipV="1">
            <a:off x="5750995" y="3073032"/>
            <a:ext cx="592259" cy="29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AB7DF1-E678-4AEF-81AC-787097223102}"/>
              </a:ext>
            </a:extLst>
          </p:cNvPr>
          <p:cNvCxnSpPr>
            <a:cxnSpLocks/>
            <a:stCxn id="65" idx="0"/>
            <a:endCxn id="66" idx="3"/>
          </p:cNvCxnSpPr>
          <p:nvPr/>
        </p:nvCxnSpPr>
        <p:spPr>
          <a:xfrm flipV="1">
            <a:off x="4687383" y="3507446"/>
            <a:ext cx="428921" cy="107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4DE8EE0-55D3-4AB6-B244-31DB742DB6B7}"/>
              </a:ext>
            </a:extLst>
          </p:cNvPr>
          <p:cNvSpPr/>
          <p:nvPr/>
        </p:nvSpPr>
        <p:spPr>
          <a:xfrm>
            <a:off x="4140650" y="2681994"/>
            <a:ext cx="1159583" cy="436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7C9511-B5EA-4278-AA9B-F27186D09EFF}"/>
              </a:ext>
            </a:extLst>
          </p:cNvPr>
          <p:cNvCxnSpPr>
            <a:cxnSpLocks/>
            <a:stCxn id="69" idx="4"/>
            <a:endCxn id="66" idx="1"/>
          </p:cNvCxnSpPr>
          <p:nvPr/>
        </p:nvCxnSpPr>
        <p:spPr>
          <a:xfrm>
            <a:off x="4720442" y="3118300"/>
            <a:ext cx="395862" cy="11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E01F7AE9-1E02-4E4D-A66B-90E41070CEFD}"/>
              </a:ext>
            </a:extLst>
          </p:cNvPr>
          <p:cNvSpPr/>
          <p:nvPr/>
        </p:nvSpPr>
        <p:spPr>
          <a:xfrm>
            <a:off x="4333230" y="1669900"/>
            <a:ext cx="1429687" cy="65453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AA8757-6708-4990-AB26-D0A047732CC3}"/>
              </a:ext>
            </a:extLst>
          </p:cNvPr>
          <p:cNvCxnSpPr>
            <a:cxnSpLocks/>
          </p:cNvCxnSpPr>
          <p:nvPr/>
        </p:nvCxnSpPr>
        <p:spPr>
          <a:xfrm>
            <a:off x="4167471" y="1389023"/>
            <a:ext cx="581179" cy="43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D5E33D-9409-4BA9-B7CF-864FFFC2B059}"/>
              </a:ext>
            </a:extLst>
          </p:cNvPr>
          <p:cNvCxnSpPr>
            <a:cxnSpLocks/>
          </p:cNvCxnSpPr>
          <p:nvPr/>
        </p:nvCxnSpPr>
        <p:spPr>
          <a:xfrm>
            <a:off x="4135992" y="1432555"/>
            <a:ext cx="551391" cy="426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04BA83-AD65-4B42-B404-2425454ABA50}"/>
              </a:ext>
            </a:extLst>
          </p:cNvPr>
          <p:cNvCxnSpPr>
            <a:cxnSpLocks/>
            <a:stCxn id="60" idx="2"/>
            <a:endCxn id="58" idx="3"/>
          </p:cNvCxnSpPr>
          <p:nvPr/>
        </p:nvCxnSpPr>
        <p:spPr>
          <a:xfrm flipH="1" flipV="1">
            <a:off x="7424474" y="3073032"/>
            <a:ext cx="352241" cy="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A57492-C059-4EAC-84DC-93270EC75772}"/>
              </a:ext>
            </a:extLst>
          </p:cNvPr>
          <p:cNvSpPr txBox="1"/>
          <p:nvPr/>
        </p:nvSpPr>
        <p:spPr>
          <a:xfrm>
            <a:off x="4417670" y="1332975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1D666D-A444-4BE4-B3C5-2B15A27F45F0}"/>
              </a:ext>
            </a:extLst>
          </p:cNvPr>
          <p:cNvSpPr/>
          <p:nvPr/>
        </p:nvSpPr>
        <p:spPr>
          <a:xfrm>
            <a:off x="9596192" y="5599423"/>
            <a:ext cx="1143556" cy="478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46F2BC-F109-44CB-847E-2776CCA8EBEA}"/>
              </a:ext>
            </a:extLst>
          </p:cNvPr>
          <p:cNvSpPr/>
          <p:nvPr/>
        </p:nvSpPr>
        <p:spPr>
          <a:xfrm>
            <a:off x="10596833" y="6451695"/>
            <a:ext cx="889552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EC7FEF-CDC8-4FE5-AFFA-7A7BAC0C7B1C}"/>
              </a:ext>
            </a:extLst>
          </p:cNvPr>
          <p:cNvCxnSpPr>
            <a:cxnSpLocks/>
            <a:stCxn id="105" idx="5"/>
            <a:endCxn id="77" idx="2"/>
          </p:cNvCxnSpPr>
          <p:nvPr/>
        </p:nvCxnSpPr>
        <p:spPr>
          <a:xfrm>
            <a:off x="10521371" y="6494042"/>
            <a:ext cx="75462" cy="15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666F205-60EA-41D9-9322-63617ECAFA3F}"/>
              </a:ext>
            </a:extLst>
          </p:cNvPr>
          <p:cNvSpPr/>
          <p:nvPr/>
        </p:nvSpPr>
        <p:spPr>
          <a:xfrm>
            <a:off x="7883490" y="6422935"/>
            <a:ext cx="1369691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governorate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7F953A-69DB-4F4A-9174-229B2ADAF32B}"/>
              </a:ext>
            </a:extLst>
          </p:cNvPr>
          <p:cNvCxnSpPr>
            <a:cxnSpLocks/>
            <a:stCxn id="105" idx="3"/>
            <a:endCxn id="79" idx="6"/>
          </p:cNvCxnSpPr>
          <p:nvPr/>
        </p:nvCxnSpPr>
        <p:spPr>
          <a:xfrm flipH="1">
            <a:off x="9253181" y="6494042"/>
            <a:ext cx="299673" cy="12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7F61367-B462-45F7-A1A0-57E68BF51066}"/>
              </a:ext>
            </a:extLst>
          </p:cNvPr>
          <p:cNvSpPr/>
          <p:nvPr/>
        </p:nvSpPr>
        <p:spPr>
          <a:xfrm>
            <a:off x="6629550" y="4883441"/>
            <a:ext cx="1028020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Exp_date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4937A6-8475-4BE3-A397-6006C68D66E3}"/>
              </a:ext>
            </a:extLst>
          </p:cNvPr>
          <p:cNvCxnSpPr>
            <a:cxnSpLocks/>
            <a:endCxn id="94" idx="5"/>
          </p:cNvCxnSpPr>
          <p:nvPr/>
        </p:nvCxnSpPr>
        <p:spPr>
          <a:xfrm flipH="1" flipV="1">
            <a:off x="8957922" y="5447821"/>
            <a:ext cx="644992" cy="24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3A74D008-3065-4BA8-AF9D-5BAC7FD92E32}"/>
              </a:ext>
            </a:extLst>
          </p:cNvPr>
          <p:cNvSpPr/>
          <p:nvPr/>
        </p:nvSpPr>
        <p:spPr>
          <a:xfrm>
            <a:off x="8145615" y="4552529"/>
            <a:ext cx="770717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E1C950-0ABE-4B9F-8344-3BE2FAB5AD13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9150269" y="5994912"/>
            <a:ext cx="464008" cy="2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3EBDB11-602B-446C-BC38-B360D77262B3}"/>
              </a:ext>
            </a:extLst>
          </p:cNvPr>
          <p:cNvSpPr/>
          <p:nvPr/>
        </p:nvSpPr>
        <p:spPr>
          <a:xfrm>
            <a:off x="11027961" y="5292917"/>
            <a:ext cx="1142275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customer_id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ABA9A8-D118-4908-8ECF-3E2BF75F4EF4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0746471" y="5488433"/>
            <a:ext cx="281490" cy="2039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28DD7785-2E6C-465D-8BF1-EBBC825D4A0E}"/>
              </a:ext>
            </a:extLst>
          </p:cNvPr>
          <p:cNvSpPr/>
          <p:nvPr/>
        </p:nvSpPr>
        <p:spPr>
          <a:xfrm>
            <a:off x="10691495" y="3983386"/>
            <a:ext cx="712800" cy="4363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name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F94BC31-F6C4-455C-9618-7BAA1BF92DDC}"/>
              </a:ext>
            </a:extLst>
          </p:cNvPr>
          <p:cNvSpPr/>
          <p:nvPr/>
        </p:nvSpPr>
        <p:spPr>
          <a:xfrm>
            <a:off x="11200137" y="4733213"/>
            <a:ext cx="822321" cy="2748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BB5FE12-9E9A-4243-9052-A508E5C9AB1D}"/>
              </a:ext>
            </a:extLst>
          </p:cNvPr>
          <p:cNvCxnSpPr>
            <a:cxnSpLocks/>
            <a:stCxn id="88" idx="4"/>
          </p:cNvCxnSpPr>
          <p:nvPr/>
        </p:nvCxnSpPr>
        <p:spPr>
          <a:xfrm flipH="1">
            <a:off x="10454352" y="5008039"/>
            <a:ext cx="1156946" cy="58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FE3F121-26CE-4C2D-9576-7E023250FCDC}"/>
              </a:ext>
            </a:extLst>
          </p:cNvPr>
          <p:cNvSpPr/>
          <p:nvPr/>
        </p:nvSpPr>
        <p:spPr>
          <a:xfrm>
            <a:off x="8204016" y="5964760"/>
            <a:ext cx="1108604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Parent_id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E4C966-C65C-47AD-AF6E-16107986FB80}"/>
              </a:ext>
            </a:extLst>
          </p:cNvPr>
          <p:cNvCxnSpPr>
            <a:cxnSpLocks/>
            <a:endCxn id="83" idx="6"/>
          </p:cNvCxnSpPr>
          <p:nvPr/>
        </p:nvCxnSpPr>
        <p:spPr>
          <a:xfrm flipH="1" flipV="1">
            <a:off x="8916332" y="4748045"/>
            <a:ext cx="697945" cy="85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0F092ED-D955-4855-BF88-3B53AEEDB581}"/>
              </a:ext>
            </a:extLst>
          </p:cNvPr>
          <p:cNvSpPr/>
          <p:nvPr/>
        </p:nvSpPr>
        <p:spPr>
          <a:xfrm>
            <a:off x="6513218" y="4419745"/>
            <a:ext cx="1300919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Credit_card number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6500E2-D788-4D28-8DB4-5E934C1D7EED}"/>
              </a:ext>
            </a:extLst>
          </p:cNvPr>
          <p:cNvCxnSpPr>
            <a:cxnSpLocks/>
            <a:stCxn id="94" idx="1"/>
            <a:endCxn id="92" idx="6"/>
          </p:cNvCxnSpPr>
          <p:nvPr/>
        </p:nvCxnSpPr>
        <p:spPr>
          <a:xfrm flipH="1" flipV="1">
            <a:off x="7814137" y="4615261"/>
            <a:ext cx="302006" cy="55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6274A5B-C175-460B-868A-7BE48D2118EA}"/>
              </a:ext>
            </a:extLst>
          </p:cNvPr>
          <p:cNvSpPr/>
          <p:nvPr/>
        </p:nvSpPr>
        <p:spPr>
          <a:xfrm>
            <a:off x="7941805" y="5114055"/>
            <a:ext cx="1190455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Credit_card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38392E-2352-4875-9BEC-A04D62FB4F09}"/>
              </a:ext>
            </a:extLst>
          </p:cNvPr>
          <p:cNvCxnSpPr>
            <a:cxnSpLocks/>
            <a:stCxn id="94" idx="3"/>
            <a:endCxn id="102" idx="6"/>
          </p:cNvCxnSpPr>
          <p:nvPr/>
        </p:nvCxnSpPr>
        <p:spPr>
          <a:xfrm flipH="1">
            <a:off x="7555985" y="5447821"/>
            <a:ext cx="560158" cy="5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2F085118-8C91-43FB-B09F-99A12EF71D44}"/>
              </a:ext>
            </a:extLst>
          </p:cNvPr>
          <p:cNvSpPr/>
          <p:nvPr/>
        </p:nvSpPr>
        <p:spPr>
          <a:xfrm>
            <a:off x="11080130" y="6117539"/>
            <a:ext cx="1043864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ED2E010-D370-4FE8-BF4B-5DA80849EE00}"/>
              </a:ext>
            </a:extLst>
          </p:cNvPr>
          <p:cNvCxnSpPr>
            <a:cxnSpLocks/>
            <a:stCxn id="76" idx="3"/>
            <a:endCxn id="104" idx="2"/>
          </p:cNvCxnSpPr>
          <p:nvPr/>
        </p:nvCxnSpPr>
        <p:spPr>
          <a:xfrm>
            <a:off x="10739748" y="5838818"/>
            <a:ext cx="301657" cy="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9D2A47-0275-4C27-82DF-EF00AB38315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10739748" y="6054334"/>
            <a:ext cx="340382" cy="258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C935D8E-F9DD-4EEF-87F0-359A936F43AF}"/>
              </a:ext>
            </a:extLst>
          </p:cNvPr>
          <p:cNvCxnSpPr>
            <a:cxnSpLocks/>
            <a:stCxn id="87" idx="5"/>
            <a:endCxn id="88" idx="1"/>
          </p:cNvCxnSpPr>
          <p:nvPr/>
        </p:nvCxnSpPr>
        <p:spPr>
          <a:xfrm>
            <a:off x="11299908" y="4355797"/>
            <a:ext cx="20655" cy="41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590FB404-70C3-4066-B0CD-99DED081F6A2}"/>
              </a:ext>
            </a:extLst>
          </p:cNvPr>
          <p:cNvSpPr/>
          <p:nvPr/>
        </p:nvSpPr>
        <p:spPr>
          <a:xfrm>
            <a:off x="11404295" y="3917375"/>
            <a:ext cx="765941" cy="4363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name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B865B8-4F73-41C2-9F77-A227AEF7566E}"/>
              </a:ext>
            </a:extLst>
          </p:cNvPr>
          <p:cNvCxnSpPr>
            <a:cxnSpLocks/>
            <a:stCxn id="100" idx="4"/>
            <a:endCxn id="88" idx="7"/>
          </p:cNvCxnSpPr>
          <p:nvPr/>
        </p:nvCxnSpPr>
        <p:spPr>
          <a:xfrm>
            <a:off x="11787266" y="4353682"/>
            <a:ext cx="114766" cy="41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FCAF00C-DB5E-4216-9A22-0D2168DE7E17}"/>
              </a:ext>
            </a:extLst>
          </p:cNvPr>
          <p:cNvSpPr/>
          <p:nvPr/>
        </p:nvSpPr>
        <p:spPr>
          <a:xfrm>
            <a:off x="6916233" y="5339551"/>
            <a:ext cx="639752" cy="316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CC61B5-29EB-4BB1-862D-9DDDE5D0C89B}"/>
              </a:ext>
            </a:extLst>
          </p:cNvPr>
          <p:cNvCxnSpPr>
            <a:cxnSpLocks/>
            <a:stCxn id="94" idx="2"/>
            <a:endCxn id="81" idx="6"/>
          </p:cNvCxnSpPr>
          <p:nvPr/>
        </p:nvCxnSpPr>
        <p:spPr>
          <a:xfrm flipH="1" flipV="1">
            <a:off x="7657570" y="5078957"/>
            <a:ext cx="284235" cy="23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EEDCF7C-2B75-4581-A430-6343AA7CB957}"/>
              </a:ext>
            </a:extLst>
          </p:cNvPr>
          <p:cNvSpPr/>
          <p:nvPr/>
        </p:nvSpPr>
        <p:spPr>
          <a:xfrm>
            <a:off x="11041405" y="5694712"/>
            <a:ext cx="1143557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Username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9A01FB-3E92-4297-92FC-0C67238A2076}"/>
              </a:ext>
            </a:extLst>
          </p:cNvPr>
          <p:cNvSpPr/>
          <p:nvPr/>
        </p:nvSpPr>
        <p:spPr>
          <a:xfrm>
            <a:off x="9352267" y="6160276"/>
            <a:ext cx="1369691" cy="3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606D87-5480-4850-98CF-F74915E12563}"/>
              </a:ext>
            </a:extLst>
          </p:cNvPr>
          <p:cNvCxnSpPr>
            <a:cxnSpLocks/>
            <a:stCxn id="76" idx="2"/>
            <a:endCxn id="105" idx="0"/>
          </p:cNvCxnSpPr>
          <p:nvPr/>
        </p:nvCxnSpPr>
        <p:spPr>
          <a:xfrm flipH="1">
            <a:off x="10037113" y="6078212"/>
            <a:ext cx="130857" cy="8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3F957FDB-0D9A-4A57-B29C-2BC669589AFC}"/>
              </a:ext>
            </a:extLst>
          </p:cNvPr>
          <p:cNvSpPr/>
          <p:nvPr/>
        </p:nvSpPr>
        <p:spPr>
          <a:xfrm>
            <a:off x="5486955" y="5525535"/>
            <a:ext cx="1905737" cy="63323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4A74ED3-420C-4DEE-B1CD-9CC1C95D181D}"/>
              </a:ext>
            </a:extLst>
          </p:cNvPr>
          <p:cNvCxnSpPr>
            <a:cxnSpLocks/>
          </p:cNvCxnSpPr>
          <p:nvPr/>
        </p:nvCxnSpPr>
        <p:spPr>
          <a:xfrm flipV="1">
            <a:off x="3938268" y="5860626"/>
            <a:ext cx="1600200" cy="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5BC7C60-7D0A-4EA8-999E-ADD1506A5A07}"/>
              </a:ext>
            </a:extLst>
          </p:cNvPr>
          <p:cNvCxnSpPr>
            <a:cxnSpLocks/>
            <a:stCxn id="154" idx="3"/>
            <a:endCxn id="76" idx="1"/>
          </p:cNvCxnSpPr>
          <p:nvPr/>
        </p:nvCxnSpPr>
        <p:spPr>
          <a:xfrm flipV="1">
            <a:off x="7392692" y="5838818"/>
            <a:ext cx="2203500" cy="3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5749AA-7D48-4AEF-B096-199AA2C241A2}"/>
              </a:ext>
            </a:extLst>
          </p:cNvPr>
          <p:cNvCxnSpPr>
            <a:cxnSpLocks/>
          </p:cNvCxnSpPr>
          <p:nvPr/>
        </p:nvCxnSpPr>
        <p:spPr>
          <a:xfrm flipV="1">
            <a:off x="3933259" y="5815655"/>
            <a:ext cx="1600200" cy="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908DDFD-FE5F-409D-901D-F536DF0465CF}"/>
              </a:ext>
            </a:extLst>
          </p:cNvPr>
          <p:cNvSpPr txBox="1"/>
          <p:nvPr/>
        </p:nvSpPr>
        <p:spPr>
          <a:xfrm>
            <a:off x="4396068" y="5391606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E3E960-624D-4115-A47B-90BC2FAE73BB}"/>
              </a:ext>
            </a:extLst>
          </p:cNvPr>
          <p:cNvSpPr txBox="1"/>
          <p:nvPr/>
        </p:nvSpPr>
        <p:spPr>
          <a:xfrm>
            <a:off x="7846916" y="5863131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B3D5DA-CF20-4A99-8DB6-6B2B5436FA3E}"/>
              </a:ext>
            </a:extLst>
          </p:cNvPr>
          <p:cNvSpPr txBox="1"/>
          <p:nvPr/>
        </p:nvSpPr>
        <p:spPr>
          <a:xfrm>
            <a:off x="5767425" y="2095149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9025F33D-92C6-4C17-8A7E-ACF8DBCDC933}"/>
              </a:ext>
            </a:extLst>
          </p:cNvPr>
          <p:cNvSpPr/>
          <p:nvPr/>
        </p:nvSpPr>
        <p:spPr>
          <a:xfrm>
            <a:off x="9271340" y="2709548"/>
            <a:ext cx="1429687" cy="65453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2" name="Diamond 191">
            <a:extLst>
              <a:ext uri="{FF2B5EF4-FFF2-40B4-BE49-F238E27FC236}">
                <a16:creationId xmlns:a16="http://schemas.microsoft.com/office/drawing/2014/main" id="{50A5C6B6-C897-47C1-9B69-9A60FD0E5542}"/>
              </a:ext>
            </a:extLst>
          </p:cNvPr>
          <p:cNvSpPr/>
          <p:nvPr/>
        </p:nvSpPr>
        <p:spPr>
          <a:xfrm>
            <a:off x="7846149" y="3686889"/>
            <a:ext cx="1429687" cy="65453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5FEA82-ACD4-46C7-8716-D158D932F8A2}"/>
              </a:ext>
            </a:extLst>
          </p:cNvPr>
          <p:cNvCxnSpPr>
            <a:cxnSpLocks/>
            <a:stCxn id="31" idx="2"/>
            <a:endCxn id="171" idx="0"/>
          </p:cNvCxnSpPr>
          <p:nvPr/>
        </p:nvCxnSpPr>
        <p:spPr>
          <a:xfrm>
            <a:off x="9985917" y="1282183"/>
            <a:ext cx="267" cy="14273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F33A843-E481-4E28-89B4-A76B12DC77BB}"/>
              </a:ext>
            </a:extLst>
          </p:cNvPr>
          <p:cNvCxnSpPr>
            <a:cxnSpLocks/>
          </p:cNvCxnSpPr>
          <p:nvPr/>
        </p:nvCxnSpPr>
        <p:spPr>
          <a:xfrm flipH="1">
            <a:off x="9958208" y="3336371"/>
            <a:ext cx="268" cy="2258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99EDD1A-A350-44FA-AC28-196B75701C9F}"/>
              </a:ext>
            </a:extLst>
          </p:cNvPr>
          <p:cNvCxnSpPr>
            <a:cxnSpLocks/>
          </p:cNvCxnSpPr>
          <p:nvPr/>
        </p:nvCxnSpPr>
        <p:spPr>
          <a:xfrm flipH="1">
            <a:off x="10018248" y="3331757"/>
            <a:ext cx="268" cy="2258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F109B56-4157-4D45-948F-F2AA137A52D7}"/>
              </a:ext>
            </a:extLst>
          </p:cNvPr>
          <p:cNvSpPr txBox="1"/>
          <p:nvPr/>
        </p:nvSpPr>
        <p:spPr>
          <a:xfrm>
            <a:off x="9935977" y="1747056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FB3A11-F4D4-4062-A135-592FCFA57F18}"/>
              </a:ext>
            </a:extLst>
          </p:cNvPr>
          <p:cNvSpPr txBox="1"/>
          <p:nvPr/>
        </p:nvSpPr>
        <p:spPr>
          <a:xfrm>
            <a:off x="9958208" y="4449890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CCC031A-C533-4D7F-B094-2FD75B441507}"/>
              </a:ext>
            </a:extLst>
          </p:cNvPr>
          <p:cNvCxnSpPr/>
          <p:nvPr/>
        </p:nvCxnSpPr>
        <p:spPr>
          <a:xfrm>
            <a:off x="7424474" y="3429000"/>
            <a:ext cx="779542" cy="411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F1EED7C-0B87-4572-8C1E-D2AF20A045C9}"/>
              </a:ext>
            </a:extLst>
          </p:cNvPr>
          <p:cNvCxnSpPr/>
          <p:nvPr/>
        </p:nvCxnSpPr>
        <p:spPr>
          <a:xfrm>
            <a:off x="8906875" y="4171128"/>
            <a:ext cx="856533" cy="14339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A3387D1-9DA0-47A0-B54E-0AA9C79A7E80}"/>
              </a:ext>
            </a:extLst>
          </p:cNvPr>
          <p:cNvSpPr txBox="1"/>
          <p:nvPr/>
        </p:nvSpPr>
        <p:spPr>
          <a:xfrm>
            <a:off x="7775503" y="3369196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0BBD8-BD2C-46C1-845C-69246C7D4D34}"/>
              </a:ext>
            </a:extLst>
          </p:cNvPr>
          <p:cNvSpPr txBox="1"/>
          <p:nvPr/>
        </p:nvSpPr>
        <p:spPr>
          <a:xfrm>
            <a:off x="9188689" y="4537441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218" name="Diamond 217">
            <a:extLst>
              <a:ext uri="{FF2B5EF4-FFF2-40B4-BE49-F238E27FC236}">
                <a16:creationId xmlns:a16="http://schemas.microsoft.com/office/drawing/2014/main" id="{C5C7B8FF-0C98-415E-BFBA-7CF4BCACE287}"/>
              </a:ext>
            </a:extLst>
          </p:cNvPr>
          <p:cNvSpPr/>
          <p:nvPr/>
        </p:nvSpPr>
        <p:spPr>
          <a:xfrm>
            <a:off x="4095851" y="4176278"/>
            <a:ext cx="1905736" cy="76625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Accept, reject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3E77BB5-22B2-43A6-8C25-0834BF423610}"/>
              </a:ext>
            </a:extLst>
          </p:cNvPr>
          <p:cNvCxnSpPr/>
          <p:nvPr/>
        </p:nvCxnSpPr>
        <p:spPr>
          <a:xfrm flipH="1">
            <a:off x="5414025" y="3429000"/>
            <a:ext cx="943969" cy="912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BD65F3B-DDF8-4307-B955-088D6498C7F6}"/>
              </a:ext>
            </a:extLst>
          </p:cNvPr>
          <p:cNvCxnSpPr>
            <a:cxnSpLocks/>
          </p:cNvCxnSpPr>
          <p:nvPr/>
        </p:nvCxnSpPr>
        <p:spPr>
          <a:xfrm flipH="1">
            <a:off x="3946720" y="4748045"/>
            <a:ext cx="598335" cy="807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Diamond 225">
            <a:extLst>
              <a:ext uri="{FF2B5EF4-FFF2-40B4-BE49-F238E27FC236}">
                <a16:creationId xmlns:a16="http://schemas.microsoft.com/office/drawing/2014/main" id="{EABFDACE-16BC-4F2E-98E0-EACE22888411}"/>
              </a:ext>
            </a:extLst>
          </p:cNvPr>
          <p:cNvSpPr/>
          <p:nvPr/>
        </p:nvSpPr>
        <p:spPr>
          <a:xfrm>
            <a:off x="7759002" y="1707450"/>
            <a:ext cx="1429687" cy="65453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FE9BBAB-E481-47B8-82FE-15648C85424E}"/>
              </a:ext>
            </a:extLst>
          </p:cNvPr>
          <p:cNvCxnSpPr/>
          <p:nvPr/>
        </p:nvCxnSpPr>
        <p:spPr>
          <a:xfrm flipH="1">
            <a:off x="8790163" y="1282183"/>
            <a:ext cx="755185" cy="5770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2DDA34D-89BE-46B2-9D44-0B4F602F4CB6}"/>
              </a:ext>
            </a:extLst>
          </p:cNvPr>
          <p:cNvCxnSpPr/>
          <p:nvPr/>
        </p:nvCxnSpPr>
        <p:spPr>
          <a:xfrm flipV="1">
            <a:off x="7424474" y="2239003"/>
            <a:ext cx="721141" cy="489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7C5175AC-F551-4CF6-B7A4-29D30F8B2799}"/>
              </a:ext>
            </a:extLst>
          </p:cNvPr>
          <p:cNvSpPr txBox="1"/>
          <p:nvPr/>
        </p:nvSpPr>
        <p:spPr>
          <a:xfrm>
            <a:off x="5905726" y="3244334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4168669-8856-4BD9-A965-8C3685031E5E}"/>
              </a:ext>
            </a:extLst>
          </p:cNvPr>
          <p:cNvSpPr txBox="1"/>
          <p:nvPr/>
        </p:nvSpPr>
        <p:spPr>
          <a:xfrm>
            <a:off x="7511408" y="2150631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9F87E25-1E33-4ADB-B47F-9ED143A0C843}"/>
              </a:ext>
            </a:extLst>
          </p:cNvPr>
          <p:cNvSpPr txBox="1"/>
          <p:nvPr/>
        </p:nvSpPr>
        <p:spPr>
          <a:xfrm>
            <a:off x="3893312" y="4777179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1BE5D26-6B89-4379-9102-CB3E7A9DDA5A}"/>
              </a:ext>
            </a:extLst>
          </p:cNvPr>
          <p:cNvSpPr txBox="1"/>
          <p:nvPr/>
        </p:nvSpPr>
        <p:spPr>
          <a:xfrm>
            <a:off x="8739268" y="1291017"/>
            <a:ext cx="51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(m)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2CE9DCE-1A6F-4769-BA12-475A7C709EE0}"/>
              </a:ext>
            </a:extLst>
          </p:cNvPr>
          <p:cNvCxnSpPr>
            <a:cxnSpLocks/>
          </p:cNvCxnSpPr>
          <p:nvPr/>
        </p:nvCxnSpPr>
        <p:spPr>
          <a:xfrm flipH="1">
            <a:off x="8850202" y="1291017"/>
            <a:ext cx="764075" cy="5913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1417824-AC15-415C-85CD-93FC883381CA}"/>
              </a:ext>
            </a:extLst>
          </p:cNvPr>
          <p:cNvSpPr/>
          <p:nvPr/>
        </p:nvSpPr>
        <p:spPr>
          <a:xfrm>
            <a:off x="1089331" y="4420757"/>
            <a:ext cx="1880989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Service_description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A33754-8BE3-47BD-8E71-F2E62A1123B9}"/>
              </a:ext>
            </a:extLst>
          </p:cNvPr>
          <p:cNvCxnSpPr>
            <a:stCxn id="129" idx="6"/>
          </p:cNvCxnSpPr>
          <p:nvPr/>
        </p:nvCxnSpPr>
        <p:spPr>
          <a:xfrm>
            <a:off x="2970320" y="4665521"/>
            <a:ext cx="434376" cy="92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63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2" grpId="0" animBg="1"/>
      <p:bldP spid="34" grpId="0" animBg="1"/>
      <p:bldP spid="36" grpId="0" animBg="1"/>
      <p:bldP spid="38" grpId="0" animBg="1"/>
      <p:bldP spid="41" grpId="0"/>
      <p:bldP spid="42" grpId="0"/>
      <p:bldP spid="43" grpId="0" animBg="1"/>
      <p:bldP spid="44" grpId="0" animBg="1"/>
      <p:bldP spid="45" grpId="0" animBg="1"/>
      <p:bldP spid="47" grpId="0" animBg="1"/>
      <p:bldP spid="48" grpId="0" animBg="1"/>
      <p:bldP spid="52" grpId="0" animBg="1"/>
      <p:bldP spid="56" grpId="0"/>
      <p:bldP spid="57" grpId="0"/>
      <p:bldP spid="58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9" grpId="0" animBg="1"/>
      <p:bldP spid="71" grpId="0" animBg="1"/>
      <p:bldP spid="75" grpId="0"/>
      <p:bldP spid="76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100" grpId="0" animBg="1"/>
      <p:bldP spid="102" grpId="0" animBg="1"/>
      <p:bldP spid="104" grpId="0" animBg="1"/>
      <p:bldP spid="105" grpId="0" animBg="1"/>
      <p:bldP spid="154" grpId="0" animBg="1"/>
      <p:bldP spid="168" grpId="0"/>
      <p:bldP spid="169" grpId="0"/>
      <p:bldP spid="170" grpId="0"/>
      <p:bldP spid="171" grpId="0" animBg="1"/>
      <p:bldP spid="192" grpId="0" animBg="1"/>
      <p:bldP spid="209" grpId="0"/>
      <p:bldP spid="211" grpId="0"/>
      <p:bldP spid="216" grpId="0"/>
      <p:bldP spid="217" grpId="0"/>
      <p:bldP spid="218" grpId="0" animBg="1"/>
      <p:bldP spid="226" grpId="0" animBg="1"/>
      <p:bldP spid="231" grpId="0"/>
      <p:bldP spid="232" grpId="0"/>
      <p:bldP spid="233" grpId="0"/>
      <p:bldP spid="234" grpId="0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id="{B5FAD745-CC44-4807-BDCE-CB0250EB8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8DECC-86AF-4A70-AB28-06127C7F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Mapping ER Model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DF09CD-25B8-4B12-8634-158BA767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1DCDDC-E189-49ED-BAB0-BF014853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30EFBC-FDAD-4CE7-8222-23968A79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E33FA7-5CA0-4E9A-8D01-D8EDB5F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6E956-E479-4447-B864-4EFCDB53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65795"/>
              </p:ext>
            </p:extLst>
          </p:nvPr>
        </p:nvGraphicFramePr>
        <p:xfrm>
          <a:off x="617347" y="591650"/>
          <a:ext cx="9388856" cy="50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392">
                  <a:extLst>
                    <a:ext uri="{9D8B030D-6E8A-4147-A177-3AD203B41FA5}">
                      <a16:colId xmlns:a16="http://schemas.microsoft.com/office/drawing/2014/main" val="299560834"/>
                    </a:ext>
                  </a:extLst>
                </a:gridCol>
                <a:gridCol w="1609123">
                  <a:extLst>
                    <a:ext uri="{9D8B030D-6E8A-4147-A177-3AD203B41FA5}">
                      <a16:colId xmlns:a16="http://schemas.microsoft.com/office/drawing/2014/main" val="1875550818"/>
                    </a:ext>
                  </a:extLst>
                </a:gridCol>
                <a:gridCol w="1531149">
                  <a:extLst>
                    <a:ext uri="{9D8B030D-6E8A-4147-A177-3AD203B41FA5}">
                      <a16:colId xmlns:a16="http://schemas.microsoft.com/office/drawing/2014/main" val="2495190566"/>
                    </a:ext>
                  </a:extLst>
                </a:gridCol>
                <a:gridCol w="1946033">
                  <a:extLst>
                    <a:ext uri="{9D8B030D-6E8A-4147-A177-3AD203B41FA5}">
                      <a16:colId xmlns:a16="http://schemas.microsoft.com/office/drawing/2014/main" val="4206357735"/>
                    </a:ext>
                  </a:extLst>
                </a:gridCol>
                <a:gridCol w="1350183">
                  <a:extLst>
                    <a:ext uri="{9D8B030D-6E8A-4147-A177-3AD203B41FA5}">
                      <a16:colId xmlns:a16="http://schemas.microsoft.com/office/drawing/2014/main" val="3256758695"/>
                    </a:ext>
                  </a:extLst>
                </a:gridCol>
                <a:gridCol w="527126">
                  <a:extLst>
                    <a:ext uri="{9D8B030D-6E8A-4147-A177-3AD203B41FA5}">
                      <a16:colId xmlns:a16="http://schemas.microsoft.com/office/drawing/2014/main" val="3477404005"/>
                    </a:ext>
                  </a:extLst>
                </a:gridCol>
                <a:gridCol w="1141850">
                  <a:extLst>
                    <a:ext uri="{9D8B030D-6E8A-4147-A177-3AD203B41FA5}">
                      <a16:colId xmlns:a16="http://schemas.microsoft.com/office/drawing/2014/main" val="1873524069"/>
                    </a:ext>
                  </a:extLst>
                </a:gridCol>
              </a:tblGrid>
              <a:tr h="500748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rgbClr val="FF0000"/>
                          </a:solidFill>
                        </a:rPr>
                        <a:t>Hospital_id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Hospital_kind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Hospital_specialist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governorate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Admin_id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55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EFB584-FFB8-41D6-BAD5-5907E76F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94952"/>
              </p:ext>
            </p:extLst>
          </p:nvPr>
        </p:nvGraphicFramePr>
        <p:xfrm>
          <a:off x="610104" y="1976911"/>
          <a:ext cx="239369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994">
                  <a:extLst>
                    <a:ext uri="{9D8B030D-6E8A-4147-A177-3AD203B41FA5}">
                      <a16:colId xmlns:a16="http://schemas.microsoft.com/office/drawing/2014/main" val="401880008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143214365"/>
                    </a:ext>
                  </a:extLst>
                </a:gridCol>
              </a:tblGrid>
              <a:tr h="273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Hospital_id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Plane_id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8139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071266E-1718-479C-A03A-6075B37E7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27177"/>
              </p:ext>
            </p:extLst>
          </p:nvPr>
        </p:nvGraphicFramePr>
        <p:xfrm>
          <a:off x="605667" y="3009532"/>
          <a:ext cx="111851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044">
                  <a:extLst>
                    <a:ext uri="{9D8B030D-6E8A-4147-A177-3AD203B41FA5}">
                      <a16:colId xmlns:a16="http://schemas.microsoft.com/office/drawing/2014/main" val="299560834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1875550818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495190566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4206357735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3256758695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3477404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735240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1010108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505783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556398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46758909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61912053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412431153"/>
                    </a:ext>
                  </a:extLst>
                </a:gridCol>
                <a:gridCol w="811776">
                  <a:extLst>
                    <a:ext uri="{9D8B030D-6E8A-4147-A177-3AD203B41FA5}">
                      <a16:colId xmlns:a16="http://schemas.microsoft.com/office/drawing/2014/main" val="88522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Credit_card_number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governorate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Plan_id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Admin_id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555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8CCB98-9DDD-420C-A2B0-479D800BC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25899"/>
              </p:ext>
            </p:extLst>
          </p:nvPr>
        </p:nvGraphicFramePr>
        <p:xfrm>
          <a:off x="608832" y="4025293"/>
          <a:ext cx="697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516">
                  <a:extLst>
                    <a:ext uri="{9D8B030D-6E8A-4147-A177-3AD203B41FA5}">
                      <a16:colId xmlns:a16="http://schemas.microsoft.com/office/drawing/2014/main" val="1691959271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88112527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3288527383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940047092"/>
                    </a:ext>
                  </a:extLst>
                </a:gridCol>
                <a:gridCol w="1129794">
                  <a:extLst>
                    <a:ext uri="{9D8B030D-6E8A-4147-A177-3AD203B41FA5}">
                      <a16:colId xmlns:a16="http://schemas.microsoft.com/office/drawing/2014/main" val="1124721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discount_percentage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Admin_id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32813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0A02D96-84E7-4D5B-A897-273E622B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12194"/>
              </p:ext>
            </p:extLst>
          </p:nvPr>
        </p:nvGraphicFramePr>
        <p:xfrm>
          <a:off x="485517" y="5058013"/>
          <a:ext cx="114016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675">
                  <a:extLst>
                    <a:ext uri="{9D8B030D-6E8A-4147-A177-3AD203B41FA5}">
                      <a16:colId xmlns:a16="http://schemas.microsoft.com/office/drawing/2014/main" val="3239479533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391605741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879059073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1135469451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1693965144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17535191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34035679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331210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Claim_id</a:t>
                      </a:r>
                      <a:endParaRPr lang="en-US" sz="1800" b="0" u="sng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total_service_price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+mn-lt"/>
                        </a:rPr>
                        <a:t>Service_description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+mn-lt"/>
                        </a:rPr>
                        <a:t>Claim_state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+mn-lt"/>
                        </a:rPr>
                        <a:t>Claim_date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Admin_id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>
                          <a:solidFill>
                            <a:srgbClr val="C00000"/>
                          </a:solidFill>
                        </a:rPr>
                        <a:t>Hospital_id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09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C08EEAD-C4D2-47C8-B8A9-12082D8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34072"/>
              </p:ext>
            </p:extLst>
          </p:nvPr>
        </p:nvGraphicFramePr>
        <p:xfrm>
          <a:off x="4266182" y="1971545"/>
          <a:ext cx="60055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682">
                  <a:extLst>
                    <a:ext uri="{9D8B030D-6E8A-4147-A177-3AD203B41FA5}">
                      <a16:colId xmlns:a16="http://schemas.microsoft.com/office/drawing/2014/main" val="1691959271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188112527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2885273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40047092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124721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Admin_id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328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CBC18C-3458-4EA2-BEF3-F38CEFB6EE5A}"/>
              </a:ext>
            </a:extLst>
          </p:cNvPr>
          <p:cNvSpPr txBox="1"/>
          <p:nvPr/>
        </p:nvSpPr>
        <p:spPr>
          <a:xfrm>
            <a:off x="628012" y="137160"/>
            <a:ext cx="10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15C0-C578-4038-97ED-612F3A4878A2}"/>
              </a:ext>
            </a:extLst>
          </p:cNvPr>
          <p:cNvSpPr txBox="1"/>
          <p:nvPr/>
        </p:nvSpPr>
        <p:spPr>
          <a:xfrm>
            <a:off x="4161407" y="1589851"/>
            <a:ext cx="8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282EE-5AB9-4E7E-9724-BBF1B4C93BD4}"/>
              </a:ext>
            </a:extLst>
          </p:cNvPr>
          <p:cNvSpPr txBox="1"/>
          <p:nvPr/>
        </p:nvSpPr>
        <p:spPr>
          <a:xfrm>
            <a:off x="505329" y="1631286"/>
            <a:ext cx="6685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1557A-E1C0-454E-AE74-39C259A0B41F}"/>
              </a:ext>
            </a:extLst>
          </p:cNvPr>
          <p:cNvSpPr txBox="1"/>
          <p:nvPr/>
        </p:nvSpPr>
        <p:spPr>
          <a:xfrm>
            <a:off x="485517" y="3630393"/>
            <a:ext cx="6807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Plans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3FECD-C9EB-4CFD-99E2-97196133C723}"/>
              </a:ext>
            </a:extLst>
          </p:cNvPr>
          <p:cNvSpPr txBox="1"/>
          <p:nvPr/>
        </p:nvSpPr>
        <p:spPr>
          <a:xfrm>
            <a:off x="501138" y="2597121"/>
            <a:ext cx="128727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50ED0-65B3-4A3F-9BE4-D4187923207B}"/>
              </a:ext>
            </a:extLst>
          </p:cNvPr>
          <p:cNvSpPr txBox="1"/>
          <p:nvPr/>
        </p:nvSpPr>
        <p:spPr>
          <a:xfrm>
            <a:off x="509901" y="4642329"/>
            <a:ext cx="839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Claims 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26F49A-53A5-4989-9682-C116867837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9774" y="1223812"/>
            <a:ext cx="884512" cy="586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39BBE3-822F-472C-9C5B-9901CA88D12D}"/>
              </a:ext>
            </a:extLst>
          </p:cNvPr>
          <p:cNvCxnSpPr/>
          <p:nvPr/>
        </p:nvCxnSpPr>
        <p:spPr>
          <a:xfrm>
            <a:off x="2404872" y="2342385"/>
            <a:ext cx="0" cy="1082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4E3AF3-993D-4CEA-B3C8-D85439231D69}"/>
              </a:ext>
            </a:extLst>
          </p:cNvPr>
          <p:cNvCxnSpPr>
            <a:cxnSpLocks/>
          </p:cNvCxnSpPr>
          <p:nvPr/>
        </p:nvCxnSpPr>
        <p:spPr>
          <a:xfrm flipH="1">
            <a:off x="347472" y="2459736"/>
            <a:ext cx="2057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0BABB9-3E13-4C21-BDDE-2109DE21AF07}"/>
              </a:ext>
            </a:extLst>
          </p:cNvPr>
          <p:cNvCxnSpPr/>
          <p:nvPr/>
        </p:nvCxnSpPr>
        <p:spPr>
          <a:xfrm>
            <a:off x="347472" y="2450592"/>
            <a:ext cx="0" cy="1060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025F66-EC46-42C7-80CB-4B593D83BBD9}"/>
              </a:ext>
            </a:extLst>
          </p:cNvPr>
          <p:cNvCxnSpPr>
            <a:cxnSpLocks/>
          </p:cNvCxnSpPr>
          <p:nvPr/>
        </p:nvCxnSpPr>
        <p:spPr>
          <a:xfrm>
            <a:off x="347472" y="3511296"/>
            <a:ext cx="8165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3F8A15-6D3D-4CCE-B017-6996127C5146}"/>
              </a:ext>
            </a:extLst>
          </p:cNvPr>
          <p:cNvCxnSpPr>
            <a:cxnSpLocks/>
          </p:cNvCxnSpPr>
          <p:nvPr/>
        </p:nvCxnSpPr>
        <p:spPr>
          <a:xfrm flipH="1">
            <a:off x="1164029" y="3511296"/>
            <a:ext cx="4042" cy="513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E7E1D3-1710-41B8-BF92-CF598D3CC22B}"/>
              </a:ext>
            </a:extLst>
          </p:cNvPr>
          <p:cNvCxnSpPr>
            <a:cxnSpLocks/>
          </p:cNvCxnSpPr>
          <p:nvPr/>
        </p:nvCxnSpPr>
        <p:spPr>
          <a:xfrm flipH="1">
            <a:off x="5020056" y="1496298"/>
            <a:ext cx="1" cy="4628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E328C4-3EC5-4668-AE7B-6C3CA7C733B4}"/>
              </a:ext>
            </a:extLst>
          </p:cNvPr>
          <p:cNvCxnSpPr/>
          <p:nvPr/>
        </p:nvCxnSpPr>
        <p:spPr>
          <a:xfrm>
            <a:off x="5020056" y="1499616"/>
            <a:ext cx="43251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B147D7-F1CE-41AA-BB71-6E62990010D8}"/>
              </a:ext>
            </a:extLst>
          </p:cNvPr>
          <p:cNvCxnSpPr>
            <a:cxnSpLocks/>
          </p:cNvCxnSpPr>
          <p:nvPr/>
        </p:nvCxnSpPr>
        <p:spPr>
          <a:xfrm>
            <a:off x="4951473" y="2697480"/>
            <a:ext cx="68991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BBA1A6-FBEA-4129-9BC3-BC847D27A925}"/>
              </a:ext>
            </a:extLst>
          </p:cNvPr>
          <p:cNvCxnSpPr>
            <a:cxnSpLocks/>
          </p:cNvCxnSpPr>
          <p:nvPr/>
        </p:nvCxnSpPr>
        <p:spPr>
          <a:xfrm>
            <a:off x="11850624" y="2697480"/>
            <a:ext cx="0" cy="1031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A9C9E4-2A9C-4060-81C4-475F4BD96D4C}"/>
              </a:ext>
            </a:extLst>
          </p:cNvPr>
          <p:cNvCxnSpPr>
            <a:cxnSpLocks/>
          </p:cNvCxnSpPr>
          <p:nvPr/>
        </p:nvCxnSpPr>
        <p:spPr>
          <a:xfrm flipH="1">
            <a:off x="7094913" y="3730752"/>
            <a:ext cx="4755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EB5FEB-0E85-47AC-83B9-1E2D6FD1E7E8}"/>
              </a:ext>
            </a:extLst>
          </p:cNvPr>
          <p:cNvCxnSpPr/>
          <p:nvPr/>
        </p:nvCxnSpPr>
        <p:spPr>
          <a:xfrm>
            <a:off x="4605528" y="2860476"/>
            <a:ext cx="67604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E6C8789-9DC7-4E3F-B995-9004ED94E022}"/>
              </a:ext>
            </a:extLst>
          </p:cNvPr>
          <p:cNvCxnSpPr/>
          <p:nvPr/>
        </p:nvCxnSpPr>
        <p:spPr>
          <a:xfrm>
            <a:off x="10579608" y="3375292"/>
            <a:ext cx="0" cy="148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045DE11-6E94-4AF2-9EC3-6E43993F8BF9}"/>
              </a:ext>
            </a:extLst>
          </p:cNvPr>
          <p:cNvCxnSpPr/>
          <p:nvPr/>
        </p:nvCxnSpPr>
        <p:spPr>
          <a:xfrm flipH="1">
            <a:off x="1349121" y="3511296"/>
            <a:ext cx="92304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ADF31BA-A98A-447C-84A5-7B76AF3C2F05}"/>
              </a:ext>
            </a:extLst>
          </p:cNvPr>
          <p:cNvCxnSpPr/>
          <p:nvPr/>
        </p:nvCxnSpPr>
        <p:spPr>
          <a:xfrm>
            <a:off x="1349121" y="3523529"/>
            <a:ext cx="0" cy="501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AEFA84-8449-4A30-9F18-FC8E666D9466}"/>
              </a:ext>
            </a:extLst>
          </p:cNvPr>
          <p:cNvCxnSpPr/>
          <p:nvPr/>
        </p:nvCxnSpPr>
        <p:spPr>
          <a:xfrm>
            <a:off x="5212080" y="2597121"/>
            <a:ext cx="6812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047AC93-1F75-4AC4-92F1-A94A25A24A98}"/>
              </a:ext>
            </a:extLst>
          </p:cNvPr>
          <p:cNvCxnSpPr/>
          <p:nvPr/>
        </p:nvCxnSpPr>
        <p:spPr>
          <a:xfrm>
            <a:off x="12024360" y="2597121"/>
            <a:ext cx="0" cy="20452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9301492-EC0B-43A2-AA72-F2B2CD765EDC}"/>
              </a:ext>
            </a:extLst>
          </p:cNvPr>
          <p:cNvCxnSpPr/>
          <p:nvPr/>
        </p:nvCxnSpPr>
        <p:spPr>
          <a:xfrm flipH="1">
            <a:off x="8595360" y="4642329"/>
            <a:ext cx="3429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980AF8-B4AC-41E8-89F2-EE64A35BC320}"/>
              </a:ext>
            </a:extLst>
          </p:cNvPr>
          <p:cNvCxnSpPr/>
          <p:nvPr/>
        </p:nvCxnSpPr>
        <p:spPr>
          <a:xfrm flipV="1">
            <a:off x="9345168" y="1092398"/>
            <a:ext cx="0" cy="403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03EF6A-FBBF-47B6-8D3C-271BBF5E51FD}"/>
              </a:ext>
            </a:extLst>
          </p:cNvPr>
          <p:cNvCxnSpPr/>
          <p:nvPr/>
        </p:nvCxnSpPr>
        <p:spPr>
          <a:xfrm flipV="1">
            <a:off x="4605528" y="2342385"/>
            <a:ext cx="0" cy="518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8065C71-6BCC-44AB-B9EE-92C66228F63E}"/>
              </a:ext>
            </a:extLst>
          </p:cNvPr>
          <p:cNvCxnSpPr/>
          <p:nvPr/>
        </p:nvCxnSpPr>
        <p:spPr>
          <a:xfrm flipV="1">
            <a:off x="4951473" y="2342385"/>
            <a:ext cx="0" cy="355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41A9FCC-1792-4F93-B69A-07B1FE541D14}"/>
              </a:ext>
            </a:extLst>
          </p:cNvPr>
          <p:cNvCxnSpPr/>
          <p:nvPr/>
        </p:nvCxnSpPr>
        <p:spPr>
          <a:xfrm flipV="1">
            <a:off x="5212080" y="2342385"/>
            <a:ext cx="0" cy="25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15CD45F-FE6B-46E8-B3B4-5DA6D983E951}"/>
              </a:ext>
            </a:extLst>
          </p:cNvPr>
          <p:cNvCxnSpPr/>
          <p:nvPr/>
        </p:nvCxnSpPr>
        <p:spPr>
          <a:xfrm>
            <a:off x="11365992" y="2860476"/>
            <a:ext cx="0" cy="149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4567EE-891D-491C-9CDB-C3D98F712370}"/>
              </a:ext>
            </a:extLst>
          </p:cNvPr>
          <p:cNvCxnSpPr/>
          <p:nvPr/>
        </p:nvCxnSpPr>
        <p:spPr>
          <a:xfrm>
            <a:off x="7094913" y="3729392"/>
            <a:ext cx="0" cy="2959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0366B3-43F6-4E94-BF1D-6AAB552580CF}"/>
              </a:ext>
            </a:extLst>
          </p:cNvPr>
          <p:cNvCxnSpPr/>
          <p:nvPr/>
        </p:nvCxnSpPr>
        <p:spPr>
          <a:xfrm>
            <a:off x="8595360" y="4642329"/>
            <a:ext cx="0" cy="4156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9BCCAFC-0720-4766-A2AF-08CA16CFA365}"/>
              </a:ext>
            </a:extLst>
          </p:cNvPr>
          <p:cNvCxnSpPr>
            <a:cxnSpLocks/>
          </p:cNvCxnSpPr>
          <p:nvPr/>
        </p:nvCxnSpPr>
        <p:spPr>
          <a:xfrm flipH="1">
            <a:off x="82297" y="1496298"/>
            <a:ext cx="6675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4E00F2A-97C5-4E70-9DF8-D4C426E0F5B4}"/>
              </a:ext>
            </a:extLst>
          </p:cNvPr>
          <p:cNvCxnSpPr/>
          <p:nvPr/>
        </p:nvCxnSpPr>
        <p:spPr>
          <a:xfrm>
            <a:off x="73152" y="1496298"/>
            <a:ext cx="0" cy="4374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FAA52C2-631E-4110-A5ED-DCAB7DBAD297}"/>
              </a:ext>
            </a:extLst>
          </p:cNvPr>
          <p:cNvCxnSpPr/>
          <p:nvPr/>
        </p:nvCxnSpPr>
        <p:spPr>
          <a:xfrm>
            <a:off x="82296" y="5870448"/>
            <a:ext cx="98023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0075CDF-56B9-4300-BD0F-5DDF20C3FD2D}"/>
              </a:ext>
            </a:extLst>
          </p:cNvPr>
          <p:cNvCxnSpPr/>
          <p:nvPr/>
        </p:nvCxnSpPr>
        <p:spPr>
          <a:xfrm flipV="1">
            <a:off x="9902952" y="5428853"/>
            <a:ext cx="0" cy="4415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C2DC56-A611-4727-8DAB-C24A9E2A1903}"/>
              </a:ext>
            </a:extLst>
          </p:cNvPr>
          <p:cNvCxnSpPr/>
          <p:nvPr/>
        </p:nvCxnSpPr>
        <p:spPr>
          <a:xfrm flipV="1">
            <a:off x="749808" y="1092398"/>
            <a:ext cx="0" cy="40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4A1A0B-7249-4555-9AE1-89E625A5C2CC}"/>
              </a:ext>
            </a:extLst>
          </p:cNvPr>
          <p:cNvCxnSpPr>
            <a:cxnSpLocks/>
          </p:cNvCxnSpPr>
          <p:nvPr/>
        </p:nvCxnSpPr>
        <p:spPr>
          <a:xfrm>
            <a:off x="10963656" y="5428853"/>
            <a:ext cx="0" cy="2312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9814617-EB88-4646-937B-98C6C3E70473}"/>
              </a:ext>
            </a:extLst>
          </p:cNvPr>
          <p:cNvCxnSpPr/>
          <p:nvPr/>
        </p:nvCxnSpPr>
        <p:spPr>
          <a:xfrm flipH="1">
            <a:off x="283464" y="5660136"/>
            <a:ext cx="106801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CBC7A1F-A203-4807-8541-AE886B193163}"/>
              </a:ext>
            </a:extLst>
          </p:cNvPr>
          <p:cNvCxnSpPr/>
          <p:nvPr/>
        </p:nvCxnSpPr>
        <p:spPr>
          <a:xfrm flipV="1">
            <a:off x="283464" y="3191256"/>
            <a:ext cx="0" cy="2468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CF25DA4-3CDC-4E15-81FE-3326FD7F139F}"/>
              </a:ext>
            </a:extLst>
          </p:cNvPr>
          <p:cNvCxnSpPr>
            <a:endCxn id="11" idx="1"/>
          </p:cNvCxnSpPr>
          <p:nvPr/>
        </p:nvCxnSpPr>
        <p:spPr>
          <a:xfrm>
            <a:off x="283464" y="3191256"/>
            <a:ext cx="322203" cy="3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0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0CBDC-5AE5-482A-9527-D4D553C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</a:rPr>
              <a:t>Conclusion</a:t>
            </a:r>
            <a:br>
              <a:rPr lang="en-US" kern="1200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B630D-3D03-453B-A153-7CAABC8A780D}"/>
              </a:ext>
            </a:extLst>
          </p:cNvPr>
          <p:cNvSpPr txBox="1"/>
          <p:nvPr/>
        </p:nvSpPr>
        <p:spPr>
          <a:xfrm>
            <a:off x="4681728" y="1563624"/>
            <a:ext cx="6355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project is a miniature part of a health insurance company.</a:t>
            </a:r>
            <a:endParaRPr lang="ar-EG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63AEB-F655-4C8B-9D4E-9E92E37DB214}"/>
              </a:ext>
            </a:extLst>
          </p:cNvPr>
          <p:cNvSpPr txBox="1"/>
          <p:nvPr/>
        </p:nvSpPr>
        <p:spPr>
          <a:xfrm>
            <a:off x="4681728" y="3026664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tried to simplify the relationships of entities as much as possible, especially in the customer part.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7AF45-DF4F-4071-B114-E057991807EB}"/>
              </a:ext>
            </a:extLst>
          </p:cNvPr>
          <p:cNvSpPr txBox="1"/>
          <p:nvPr/>
        </p:nvSpPr>
        <p:spPr>
          <a:xfrm>
            <a:off x="4764024" y="4818888"/>
            <a:ext cx="5769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did not prefer to put a weak entity in the client part so as not to increase 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7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916DEF-60BC-4F00-A58A-A3E5F2E43354}"/>
              </a:ext>
            </a:extLst>
          </p:cNvPr>
          <p:cNvCxnSpPr>
            <a:cxnSpLocks/>
          </p:cNvCxnSpPr>
          <p:nvPr/>
        </p:nvCxnSpPr>
        <p:spPr>
          <a:xfrm>
            <a:off x="1542989" y="4937452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7BA046-1032-4B33-9605-26BE91E8DFDF}"/>
              </a:ext>
            </a:extLst>
          </p:cNvPr>
          <p:cNvSpPr txBox="1"/>
          <p:nvPr/>
        </p:nvSpPr>
        <p:spPr>
          <a:xfrm>
            <a:off x="5691" y="4677566"/>
            <a:ext cx="1468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Abdelrahman Ezzat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0E8E53-CEE6-416A-B021-497E09F9CA60}"/>
              </a:ext>
            </a:extLst>
          </p:cNvPr>
          <p:cNvSpPr txBox="1"/>
          <p:nvPr/>
        </p:nvSpPr>
        <p:spPr>
          <a:xfrm>
            <a:off x="3066" y="130308"/>
            <a:ext cx="4822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Our teams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18358-11F8-4B93-B366-A0A8A3EF3A3F}"/>
              </a:ext>
            </a:extLst>
          </p:cNvPr>
          <p:cNvSpPr/>
          <p:nvPr/>
        </p:nvSpPr>
        <p:spPr>
          <a:xfrm>
            <a:off x="0" y="1504335"/>
            <a:ext cx="2468880" cy="3334204"/>
          </a:xfrm>
          <a:custGeom>
            <a:avLst/>
            <a:gdLst>
              <a:gd name="connsiteX0" fmla="*/ 1590261 w 4255420"/>
              <a:gd name="connsiteY0" fmla="*/ 0 h 3180521"/>
              <a:gd name="connsiteX1" fmla="*/ 4255420 w 4255420"/>
              <a:gd name="connsiteY1" fmla="*/ 0 h 3180521"/>
              <a:gd name="connsiteX2" fmla="*/ 2647777 w 4255420"/>
              <a:gd name="connsiteY2" fmla="*/ 3180521 h 3180521"/>
              <a:gd name="connsiteX3" fmla="*/ 0 w 4255420"/>
              <a:gd name="connsiteY3" fmla="*/ 3180521 h 3180521"/>
              <a:gd name="connsiteX4" fmla="*/ 1590261 w 4255420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5420" h="3180521">
                <a:moveTo>
                  <a:pt x="1590261" y="0"/>
                </a:moveTo>
                <a:lnTo>
                  <a:pt x="4255420" y="0"/>
                </a:lnTo>
                <a:lnTo>
                  <a:pt x="2647777" y="3180521"/>
                </a:lnTo>
                <a:lnTo>
                  <a:pt x="0" y="3180521"/>
                </a:lnTo>
                <a:lnTo>
                  <a:pt x="1590261" y="0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5926" t="-8964" r="-25926" b="-8964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0A78DE-C2C8-44A5-9C86-581A60B19552}"/>
              </a:ext>
            </a:extLst>
          </p:cNvPr>
          <p:cNvSpPr/>
          <p:nvPr/>
        </p:nvSpPr>
        <p:spPr>
          <a:xfrm>
            <a:off x="1645920" y="1463040"/>
            <a:ext cx="2468880" cy="3334204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3381" t="-737" r="-4026" b="-6221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A5D37A-4038-40AB-8CCC-839B152424F4}"/>
              </a:ext>
            </a:extLst>
          </p:cNvPr>
          <p:cNvSpPr/>
          <p:nvPr/>
        </p:nvSpPr>
        <p:spPr>
          <a:xfrm>
            <a:off x="3200400" y="1453415"/>
            <a:ext cx="2468880" cy="3356228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6350" t="-8334" r="-16982" b="-8334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3F80C6-23D5-4FCF-990D-308F980860D7}"/>
              </a:ext>
            </a:extLst>
          </p:cNvPr>
          <p:cNvSpPr/>
          <p:nvPr/>
        </p:nvSpPr>
        <p:spPr>
          <a:xfrm>
            <a:off x="4736155" y="1414915"/>
            <a:ext cx="2468880" cy="342362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44008" t="1874" r="-44880" b="-602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0C5C6B-6996-41D8-A63E-8FF0BEFB104A}"/>
              </a:ext>
            </a:extLst>
          </p:cNvPr>
          <p:cNvSpPr/>
          <p:nvPr/>
        </p:nvSpPr>
        <p:spPr>
          <a:xfrm>
            <a:off x="6246867" y="1503342"/>
            <a:ext cx="2484464" cy="333420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3A0629E-5296-4644-82B7-4286346C267B}"/>
              </a:ext>
            </a:extLst>
          </p:cNvPr>
          <p:cNvSpPr/>
          <p:nvPr/>
        </p:nvSpPr>
        <p:spPr>
          <a:xfrm>
            <a:off x="7810037" y="1515840"/>
            <a:ext cx="2415458" cy="333420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05040EC-501A-41EF-8ACA-6B0C2AE3D310}"/>
              </a:ext>
            </a:extLst>
          </p:cNvPr>
          <p:cNvSpPr/>
          <p:nvPr/>
        </p:nvSpPr>
        <p:spPr>
          <a:xfrm>
            <a:off x="9299529" y="1512967"/>
            <a:ext cx="2484464" cy="333420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C7030-9487-40F5-8BAE-C320ED7B1D5D}"/>
              </a:ext>
            </a:extLst>
          </p:cNvPr>
          <p:cNvCxnSpPr>
            <a:cxnSpLocks/>
          </p:cNvCxnSpPr>
          <p:nvPr/>
        </p:nvCxnSpPr>
        <p:spPr>
          <a:xfrm>
            <a:off x="3129553" y="4897346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03CE35-161D-44DC-A6AD-2B08A806C543}"/>
              </a:ext>
            </a:extLst>
          </p:cNvPr>
          <p:cNvSpPr txBox="1"/>
          <p:nvPr/>
        </p:nvSpPr>
        <p:spPr>
          <a:xfrm>
            <a:off x="1592255" y="4666335"/>
            <a:ext cx="146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Ahmed Yousry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77A112-53D6-4F1C-83F4-AACB4F5E710B}"/>
              </a:ext>
            </a:extLst>
          </p:cNvPr>
          <p:cNvSpPr txBox="1"/>
          <p:nvPr/>
        </p:nvSpPr>
        <p:spPr>
          <a:xfrm>
            <a:off x="66109" y="5559049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359D0F-B0B9-4DA8-8AA1-AD9C38B664BC}"/>
              </a:ext>
            </a:extLst>
          </p:cNvPr>
          <p:cNvSpPr txBox="1"/>
          <p:nvPr/>
        </p:nvSpPr>
        <p:spPr>
          <a:xfrm>
            <a:off x="1614174" y="5567072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157F92-C934-4B36-8BE1-F82600D51F96}"/>
              </a:ext>
            </a:extLst>
          </p:cNvPr>
          <p:cNvCxnSpPr>
            <a:cxnSpLocks/>
          </p:cNvCxnSpPr>
          <p:nvPr/>
        </p:nvCxnSpPr>
        <p:spPr>
          <a:xfrm>
            <a:off x="4725742" y="4924619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9A23A9-1429-468C-960F-9995354E91E2}"/>
              </a:ext>
            </a:extLst>
          </p:cNvPr>
          <p:cNvSpPr txBox="1"/>
          <p:nvPr/>
        </p:nvSpPr>
        <p:spPr>
          <a:xfrm>
            <a:off x="3188444" y="4693608"/>
            <a:ext cx="1468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Abdelwahab Mohamed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55248A-B1E4-4792-A82B-276A558507F2}"/>
              </a:ext>
            </a:extLst>
          </p:cNvPr>
          <p:cNvSpPr txBox="1"/>
          <p:nvPr/>
        </p:nvSpPr>
        <p:spPr>
          <a:xfrm>
            <a:off x="3210363" y="5594345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1745A8-DCDF-41A9-89CE-F2F75401CEEC}"/>
              </a:ext>
            </a:extLst>
          </p:cNvPr>
          <p:cNvCxnSpPr>
            <a:cxnSpLocks/>
          </p:cNvCxnSpPr>
          <p:nvPr/>
        </p:nvCxnSpPr>
        <p:spPr>
          <a:xfrm>
            <a:off x="6216051" y="4923017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553FEF-7CEB-4251-8404-F3E2AA535EFA}"/>
              </a:ext>
            </a:extLst>
          </p:cNvPr>
          <p:cNvSpPr txBox="1"/>
          <p:nvPr/>
        </p:nvSpPr>
        <p:spPr>
          <a:xfrm>
            <a:off x="4678753" y="4692006"/>
            <a:ext cx="1468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Mohamed elqablawy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ECEFAC-ED2D-4161-B225-CF24FC376C5F}"/>
              </a:ext>
            </a:extLst>
          </p:cNvPr>
          <p:cNvSpPr txBox="1"/>
          <p:nvPr/>
        </p:nvSpPr>
        <p:spPr>
          <a:xfrm>
            <a:off x="4700672" y="5592743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3AF66E-946B-4715-A5A8-5F37A6A302FA}"/>
              </a:ext>
            </a:extLst>
          </p:cNvPr>
          <p:cNvCxnSpPr>
            <a:cxnSpLocks/>
          </p:cNvCxnSpPr>
          <p:nvPr/>
        </p:nvCxnSpPr>
        <p:spPr>
          <a:xfrm>
            <a:off x="7784976" y="4913393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F660E8-6F6A-4371-B35A-364A34BFCED6}"/>
              </a:ext>
            </a:extLst>
          </p:cNvPr>
          <p:cNvSpPr txBox="1"/>
          <p:nvPr/>
        </p:nvSpPr>
        <p:spPr>
          <a:xfrm>
            <a:off x="6247678" y="4682382"/>
            <a:ext cx="146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Mohamed adel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AA60E0-8861-4F22-8602-CF06277968E1}"/>
              </a:ext>
            </a:extLst>
          </p:cNvPr>
          <p:cNvSpPr txBox="1"/>
          <p:nvPr/>
        </p:nvSpPr>
        <p:spPr>
          <a:xfrm>
            <a:off x="6269597" y="5583119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C7BD74-D3A0-4E2C-8C7B-6172A541DAF7}"/>
              </a:ext>
            </a:extLst>
          </p:cNvPr>
          <p:cNvCxnSpPr>
            <a:cxnSpLocks/>
          </p:cNvCxnSpPr>
          <p:nvPr/>
        </p:nvCxnSpPr>
        <p:spPr>
          <a:xfrm>
            <a:off x="9286525" y="4932641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42A46F-8FEC-4B1A-A793-2815729EF5AD}"/>
              </a:ext>
            </a:extLst>
          </p:cNvPr>
          <p:cNvSpPr txBox="1"/>
          <p:nvPr/>
        </p:nvSpPr>
        <p:spPr>
          <a:xfrm>
            <a:off x="7749227" y="4701630"/>
            <a:ext cx="1468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Mohamed ayman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DED0AB-0148-4849-AB25-7A881A6D80DA}"/>
              </a:ext>
            </a:extLst>
          </p:cNvPr>
          <p:cNvSpPr txBox="1"/>
          <p:nvPr/>
        </p:nvSpPr>
        <p:spPr>
          <a:xfrm>
            <a:off x="7771146" y="5602367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8BDAF3-5A40-4AC3-9420-EAC0E81F3C9B}"/>
              </a:ext>
            </a:extLst>
          </p:cNvPr>
          <p:cNvCxnSpPr>
            <a:cxnSpLocks/>
          </p:cNvCxnSpPr>
          <p:nvPr/>
        </p:nvCxnSpPr>
        <p:spPr>
          <a:xfrm>
            <a:off x="10759194" y="4913388"/>
            <a:ext cx="0" cy="1637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06CB77-BA23-453C-B0BB-59DD5E571450}"/>
              </a:ext>
            </a:extLst>
          </p:cNvPr>
          <p:cNvSpPr txBox="1"/>
          <p:nvPr/>
        </p:nvSpPr>
        <p:spPr>
          <a:xfrm>
            <a:off x="9221896" y="4682377"/>
            <a:ext cx="146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8AC9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Ebrahim rabee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98C0C4-5AFB-4401-A849-557B8EE6457E}"/>
              </a:ext>
            </a:extLst>
          </p:cNvPr>
          <p:cNvSpPr txBox="1"/>
          <p:nvPr/>
        </p:nvSpPr>
        <p:spPr>
          <a:xfrm>
            <a:off x="9243815" y="5583114"/>
            <a:ext cx="14078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Student at Faculty Of Engineering, Tanta University</a:t>
            </a:r>
          </a:p>
        </p:txBody>
      </p:sp>
    </p:spTree>
    <p:extLst>
      <p:ext uri="{BB962C8B-B14F-4D97-AF65-F5344CB8AC3E}">
        <p14:creationId xmlns:p14="http://schemas.microsoft.com/office/powerpoint/2010/main" val="134040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7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3" grpId="0"/>
      <p:bldP spid="45" grpId="0"/>
      <p:bldP spid="46" grpId="0"/>
      <p:bldP spid="48" grpId="0"/>
      <p:bldP spid="49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1DD6B-4B34-49B9-99B4-1D1BF5B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Contents  </a:t>
            </a:r>
          </a:p>
        </p:txBody>
      </p:sp>
      <p:pic>
        <p:nvPicPr>
          <p:cNvPr id="69" name="Picture 68" descr="Jigsaw piece bridging the gap">
            <a:extLst>
              <a:ext uri="{FF2B5EF4-FFF2-40B4-BE49-F238E27FC236}">
                <a16:creationId xmlns:a16="http://schemas.microsoft.com/office/drawing/2014/main" id="{A68C07BB-5867-45AA-9A7F-64E1F1B1A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r="3760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4BCA60-AFDD-4357-A83C-A09AC80332F1}"/>
              </a:ext>
            </a:extLst>
          </p:cNvPr>
          <p:cNvGrpSpPr/>
          <p:nvPr/>
        </p:nvGrpSpPr>
        <p:grpSpPr>
          <a:xfrm>
            <a:off x="5106491" y="3102842"/>
            <a:ext cx="1642137" cy="985282"/>
            <a:chOff x="5494" y="428222"/>
            <a:chExt cx="1642137" cy="98528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706BAD6-ACA0-47F7-A3E1-00F23C67A82D}"/>
                </a:ext>
              </a:extLst>
            </p:cNvPr>
            <p:cNvSpPr/>
            <p:nvPr/>
          </p:nvSpPr>
          <p:spPr>
            <a:xfrm>
              <a:off x="5494" y="428222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69ED333B-14BE-4584-A764-B9F829854397}"/>
                </a:ext>
              </a:extLst>
            </p:cNvPr>
            <p:cNvSpPr txBox="1"/>
            <p:nvPr/>
          </p:nvSpPr>
          <p:spPr>
            <a:xfrm>
              <a:off x="34352" y="457080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Introduction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9019E1-7869-4CBE-8405-CE3D64533EAC}"/>
              </a:ext>
            </a:extLst>
          </p:cNvPr>
          <p:cNvGrpSpPr/>
          <p:nvPr/>
        </p:nvGrpSpPr>
        <p:grpSpPr>
          <a:xfrm>
            <a:off x="6893136" y="3391858"/>
            <a:ext cx="348133" cy="407250"/>
            <a:chOff x="1792139" y="717238"/>
            <a:chExt cx="348133" cy="407250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AA0FBA2D-9B17-4E87-9635-3901BA7D68DC}"/>
                </a:ext>
              </a:extLst>
            </p:cNvPr>
            <p:cNvSpPr/>
            <p:nvPr/>
          </p:nvSpPr>
          <p:spPr>
            <a:xfrm>
              <a:off x="1792139" y="717238"/>
              <a:ext cx="348133" cy="4072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Arrow: Right 6">
              <a:extLst>
                <a:ext uri="{FF2B5EF4-FFF2-40B4-BE49-F238E27FC236}">
                  <a16:creationId xmlns:a16="http://schemas.microsoft.com/office/drawing/2014/main" id="{34396932-3A72-4962-A3BF-5F42E2173766}"/>
                </a:ext>
              </a:extLst>
            </p:cNvPr>
            <p:cNvSpPr txBox="1"/>
            <p:nvPr/>
          </p:nvSpPr>
          <p:spPr>
            <a:xfrm>
              <a:off x="1792139" y="798688"/>
              <a:ext cx="243693" cy="244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F570C4-F8A3-4FB6-8788-E900AAD64F59}"/>
              </a:ext>
            </a:extLst>
          </p:cNvPr>
          <p:cNvGrpSpPr/>
          <p:nvPr/>
        </p:nvGrpSpPr>
        <p:grpSpPr>
          <a:xfrm>
            <a:off x="7405483" y="3102842"/>
            <a:ext cx="1642137" cy="985282"/>
            <a:chOff x="2304486" y="428222"/>
            <a:chExt cx="1642137" cy="98528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7C5646E-DB06-44C5-93AA-1AD0611E109C}"/>
                </a:ext>
              </a:extLst>
            </p:cNvPr>
            <p:cNvSpPr/>
            <p:nvPr/>
          </p:nvSpPr>
          <p:spPr>
            <a:xfrm>
              <a:off x="2304486" y="428222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8">
              <a:extLst>
                <a:ext uri="{FF2B5EF4-FFF2-40B4-BE49-F238E27FC236}">
                  <a16:creationId xmlns:a16="http://schemas.microsoft.com/office/drawing/2014/main" id="{27B1235F-4FE4-4F98-885E-9556C3160492}"/>
                </a:ext>
              </a:extLst>
            </p:cNvPr>
            <p:cNvSpPr txBox="1"/>
            <p:nvPr/>
          </p:nvSpPr>
          <p:spPr>
            <a:xfrm>
              <a:off x="2333344" y="457080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ER diagram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1A11-4926-44D1-94F9-5F15549E2A5F}"/>
              </a:ext>
            </a:extLst>
          </p:cNvPr>
          <p:cNvGrpSpPr/>
          <p:nvPr/>
        </p:nvGrpSpPr>
        <p:grpSpPr>
          <a:xfrm>
            <a:off x="9192128" y="3391858"/>
            <a:ext cx="348133" cy="407250"/>
            <a:chOff x="4091131" y="717238"/>
            <a:chExt cx="348133" cy="407250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550F5EF-908F-4490-8DB0-E125978C36B3}"/>
                </a:ext>
              </a:extLst>
            </p:cNvPr>
            <p:cNvSpPr/>
            <p:nvPr/>
          </p:nvSpPr>
          <p:spPr>
            <a:xfrm>
              <a:off x="4091131" y="717238"/>
              <a:ext cx="348133" cy="4072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Right 10">
              <a:extLst>
                <a:ext uri="{FF2B5EF4-FFF2-40B4-BE49-F238E27FC236}">
                  <a16:creationId xmlns:a16="http://schemas.microsoft.com/office/drawing/2014/main" id="{9D8C6624-776D-42D8-8D2D-86742B1E141A}"/>
                </a:ext>
              </a:extLst>
            </p:cNvPr>
            <p:cNvSpPr txBox="1"/>
            <p:nvPr/>
          </p:nvSpPr>
          <p:spPr>
            <a:xfrm>
              <a:off x="4091131" y="798688"/>
              <a:ext cx="243693" cy="244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20BA37-91DD-4FAC-B192-97F1CB1F62D5}"/>
              </a:ext>
            </a:extLst>
          </p:cNvPr>
          <p:cNvGrpSpPr/>
          <p:nvPr/>
        </p:nvGrpSpPr>
        <p:grpSpPr>
          <a:xfrm>
            <a:off x="9704475" y="3102842"/>
            <a:ext cx="1642137" cy="985282"/>
            <a:chOff x="4603478" y="428222"/>
            <a:chExt cx="1642137" cy="98528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965E339-0DF1-4E62-95A3-371EB4E5BF0A}"/>
                </a:ext>
              </a:extLst>
            </p:cNvPr>
            <p:cNvSpPr/>
            <p:nvPr/>
          </p:nvSpPr>
          <p:spPr>
            <a:xfrm>
              <a:off x="4603478" y="428222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12">
              <a:extLst>
                <a:ext uri="{FF2B5EF4-FFF2-40B4-BE49-F238E27FC236}">
                  <a16:creationId xmlns:a16="http://schemas.microsoft.com/office/drawing/2014/main" id="{9AC272E3-5429-491D-9584-B4537E17F591}"/>
                </a:ext>
              </a:extLst>
            </p:cNvPr>
            <p:cNvSpPr txBox="1"/>
            <p:nvPr/>
          </p:nvSpPr>
          <p:spPr>
            <a:xfrm>
              <a:off x="4632336" y="457080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Relationship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302F8-28E1-4E3C-9C8B-8DF5EACBF62E}"/>
              </a:ext>
            </a:extLst>
          </p:cNvPr>
          <p:cNvGrpSpPr/>
          <p:nvPr/>
        </p:nvGrpSpPr>
        <p:grpSpPr>
          <a:xfrm>
            <a:off x="9704475" y="4744979"/>
            <a:ext cx="1642137" cy="985282"/>
            <a:chOff x="4603478" y="2070359"/>
            <a:chExt cx="1642137" cy="98528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1F4516D-AB7F-45CD-A4EA-B0A62A7123C6}"/>
                </a:ext>
              </a:extLst>
            </p:cNvPr>
            <p:cNvSpPr/>
            <p:nvPr/>
          </p:nvSpPr>
          <p:spPr>
            <a:xfrm>
              <a:off x="4603478" y="2070359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14">
              <a:extLst>
                <a:ext uri="{FF2B5EF4-FFF2-40B4-BE49-F238E27FC236}">
                  <a16:creationId xmlns:a16="http://schemas.microsoft.com/office/drawing/2014/main" id="{9FDB2EEC-F81C-43D2-81D3-5507D91883D8}"/>
                </a:ext>
              </a:extLst>
            </p:cNvPr>
            <p:cNvSpPr txBox="1"/>
            <p:nvPr/>
          </p:nvSpPr>
          <p:spPr>
            <a:xfrm>
              <a:off x="4632336" y="2099217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Mapping 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F391A0-9927-455C-9285-2CFCC3127A09}"/>
              </a:ext>
            </a:extLst>
          </p:cNvPr>
          <p:cNvGrpSpPr/>
          <p:nvPr/>
        </p:nvGrpSpPr>
        <p:grpSpPr>
          <a:xfrm>
            <a:off x="9211834" y="5033995"/>
            <a:ext cx="348133" cy="407250"/>
            <a:chOff x="4110837" y="2359375"/>
            <a:chExt cx="348133" cy="407250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65104A4-6C0C-414B-82C0-CDDF365D9915}"/>
                </a:ext>
              </a:extLst>
            </p:cNvPr>
            <p:cNvSpPr/>
            <p:nvPr/>
          </p:nvSpPr>
          <p:spPr>
            <a:xfrm rot="10800000">
              <a:off x="4110837" y="2359375"/>
              <a:ext cx="348133" cy="4072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16">
              <a:extLst>
                <a:ext uri="{FF2B5EF4-FFF2-40B4-BE49-F238E27FC236}">
                  <a16:creationId xmlns:a16="http://schemas.microsoft.com/office/drawing/2014/main" id="{7731FAF7-185C-4947-86E0-7787DE2A33DC}"/>
                </a:ext>
              </a:extLst>
            </p:cNvPr>
            <p:cNvSpPr txBox="1"/>
            <p:nvPr/>
          </p:nvSpPr>
          <p:spPr>
            <a:xfrm rot="21600000">
              <a:off x="4215277" y="2440825"/>
              <a:ext cx="243693" cy="244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0F265-DFCF-447A-B7EC-80DCFAED21E3}"/>
              </a:ext>
            </a:extLst>
          </p:cNvPr>
          <p:cNvGrpSpPr/>
          <p:nvPr/>
        </p:nvGrpSpPr>
        <p:grpSpPr>
          <a:xfrm>
            <a:off x="7405483" y="4744979"/>
            <a:ext cx="1642137" cy="985282"/>
            <a:chOff x="2304486" y="2070359"/>
            <a:chExt cx="1642137" cy="98528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F2FBE82-57C2-4AA0-B608-A6C2B40A6149}"/>
                </a:ext>
              </a:extLst>
            </p:cNvPr>
            <p:cNvSpPr/>
            <p:nvPr/>
          </p:nvSpPr>
          <p:spPr>
            <a:xfrm>
              <a:off x="2304486" y="2070359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18">
              <a:extLst>
                <a:ext uri="{FF2B5EF4-FFF2-40B4-BE49-F238E27FC236}">
                  <a16:creationId xmlns:a16="http://schemas.microsoft.com/office/drawing/2014/main" id="{4D762A9C-7FE7-447D-B26D-94B908927A1C}"/>
                </a:ext>
              </a:extLst>
            </p:cNvPr>
            <p:cNvSpPr txBox="1"/>
            <p:nvPr/>
          </p:nvSpPr>
          <p:spPr>
            <a:xfrm>
              <a:off x="2333344" y="2099217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1E6461-9804-4430-848F-70C605CCE7F1}"/>
              </a:ext>
            </a:extLst>
          </p:cNvPr>
          <p:cNvGrpSpPr/>
          <p:nvPr/>
        </p:nvGrpSpPr>
        <p:grpSpPr>
          <a:xfrm rot="5400000">
            <a:off x="10351476" y="4208591"/>
            <a:ext cx="348133" cy="407250"/>
            <a:chOff x="4091131" y="717238"/>
            <a:chExt cx="348133" cy="407250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8C3F192E-09B7-4372-AB09-7EA956A82341}"/>
                </a:ext>
              </a:extLst>
            </p:cNvPr>
            <p:cNvSpPr/>
            <p:nvPr/>
          </p:nvSpPr>
          <p:spPr>
            <a:xfrm>
              <a:off x="4091131" y="717238"/>
              <a:ext cx="348133" cy="4072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Right 10">
              <a:extLst>
                <a:ext uri="{FF2B5EF4-FFF2-40B4-BE49-F238E27FC236}">
                  <a16:creationId xmlns:a16="http://schemas.microsoft.com/office/drawing/2014/main" id="{E1DE1D78-7BDD-4024-AF70-3B318B95C51C}"/>
                </a:ext>
              </a:extLst>
            </p:cNvPr>
            <p:cNvSpPr txBox="1"/>
            <p:nvPr/>
          </p:nvSpPr>
          <p:spPr>
            <a:xfrm>
              <a:off x="4091131" y="798688"/>
              <a:ext cx="243693" cy="244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6A58B1-8A62-4AA7-856D-55AE3925C467}"/>
              </a:ext>
            </a:extLst>
          </p:cNvPr>
          <p:cNvGrpSpPr/>
          <p:nvPr/>
        </p:nvGrpSpPr>
        <p:grpSpPr>
          <a:xfrm>
            <a:off x="6904498" y="5049235"/>
            <a:ext cx="348133" cy="407250"/>
            <a:chOff x="4110837" y="2359375"/>
            <a:chExt cx="348133" cy="407250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C8B09B-BDF0-496D-B80F-6295490D6C2D}"/>
                </a:ext>
              </a:extLst>
            </p:cNvPr>
            <p:cNvSpPr/>
            <p:nvPr/>
          </p:nvSpPr>
          <p:spPr>
            <a:xfrm rot="10800000">
              <a:off x="4110837" y="2359375"/>
              <a:ext cx="348133" cy="4072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Right 16">
              <a:extLst>
                <a:ext uri="{FF2B5EF4-FFF2-40B4-BE49-F238E27FC236}">
                  <a16:creationId xmlns:a16="http://schemas.microsoft.com/office/drawing/2014/main" id="{60099C2B-B675-400E-83AE-2234318826FE}"/>
                </a:ext>
              </a:extLst>
            </p:cNvPr>
            <p:cNvSpPr txBox="1"/>
            <p:nvPr/>
          </p:nvSpPr>
          <p:spPr>
            <a:xfrm rot="21600000">
              <a:off x="4215277" y="2440825"/>
              <a:ext cx="243693" cy="244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23F1EB-0A30-4E0C-95BE-3C5F77A129DB}"/>
              </a:ext>
            </a:extLst>
          </p:cNvPr>
          <p:cNvGrpSpPr/>
          <p:nvPr/>
        </p:nvGrpSpPr>
        <p:grpSpPr>
          <a:xfrm>
            <a:off x="5098147" y="4760219"/>
            <a:ext cx="1642137" cy="985282"/>
            <a:chOff x="2304486" y="2070359"/>
            <a:chExt cx="1642137" cy="98528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479FEC8-E74A-40DF-8AF5-8853D1FF1B63}"/>
                </a:ext>
              </a:extLst>
            </p:cNvPr>
            <p:cNvSpPr/>
            <p:nvPr/>
          </p:nvSpPr>
          <p:spPr>
            <a:xfrm>
              <a:off x="2304486" y="2070359"/>
              <a:ext cx="1642137" cy="985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: Rounded Corners 18">
              <a:extLst>
                <a:ext uri="{FF2B5EF4-FFF2-40B4-BE49-F238E27FC236}">
                  <a16:creationId xmlns:a16="http://schemas.microsoft.com/office/drawing/2014/main" id="{FFE832AD-A357-4F45-803E-B9968727C1B7}"/>
                </a:ext>
              </a:extLst>
            </p:cNvPr>
            <p:cNvSpPr txBox="1"/>
            <p:nvPr/>
          </p:nvSpPr>
          <p:spPr>
            <a:xfrm>
              <a:off x="2333344" y="2099217"/>
              <a:ext cx="1584421" cy="927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Our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3C14-FB60-4EE2-BFDE-C14D6F78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B856-3A84-48AC-AF5B-0A6A3BB5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Health insurance is a contract that requires an insurer to pay some, or all a person's healthcare costs in exchange for a premium.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4DC1-A1B5-47EB-9681-D98A35B9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Entity relationships model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312098F5-D875-42BB-891A-929F7991A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7" r="2262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05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C617-52CB-4D4D-9922-3A17A50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17C4-C5E4-4D92-94B9-BC991F06C79D}"/>
              </a:ext>
            </a:extLst>
          </p:cNvPr>
          <p:cNvSpPr/>
          <p:nvPr/>
        </p:nvSpPr>
        <p:spPr>
          <a:xfrm>
            <a:off x="9815066" y="1601999"/>
            <a:ext cx="1051560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hospitals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56C8A7-523B-40D1-88DF-9B3ED0E5907A}"/>
              </a:ext>
            </a:extLst>
          </p:cNvPr>
          <p:cNvSpPr/>
          <p:nvPr/>
        </p:nvSpPr>
        <p:spPr>
          <a:xfrm>
            <a:off x="10411379" y="2544372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city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554DBC-4149-439B-B872-845160723CC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836002" y="2201389"/>
            <a:ext cx="322390" cy="34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E92CF6-4226-4AC5-92BE-D8FF26B9E7D0}"/>
              </a:ext>
            </a:extLst>
          </p:cNvPr>
          <p:cNvSpPr/>
          <p:nvPr/>
        </p:nvSpPr>
        <p:spPr>
          <a:xfrm>
            <a:off x="8567928" y="2593260"/>
            <a:ext cx="1669663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governorate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9B2AA-6EAE-47AB-AFCD-79809C3418E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402760" y="2201389"/>
            <a:ext cx="670774" cy="39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E8AA89-0A91-4C6C-B425-5D381B541495}"/>
              </a:ext>
            </a:extLst>
          </p:cNvPr>
          <p:cNvSpPr/>
          <p:nvPr/>
        </p:nvSpPr>
        <p:spPr>
          <a:xfrm>
            <a:off x="7095368" y="2083090"/>
            <a:ext cx="227941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Hospital_specialist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A9209-96AE-45C4-93F7-7B4501B9DD6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778240" y="1901694"/>
            <a:ext cx="1036826" cy="21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EA3E309-7C53-4023-BD56-FEA637B7DF11}"/>
              </a:ext>
            </a:extLst>
          </p:cNvPr>
          <p:cNvSpPr/>
          <p:nvPr/>
        </p:nvSpPr>
        <p:spPr>
          <a:xfrm>
            <a:off x="7443216" y="1365001"/>
            <a:ext cx="172949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Hospital_kind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A8C034-7B06-4C24-B5F0-2EE5F21A5E76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9172711" y="1609765"/>
            <a:ext cx="642355" cy="10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3C867-2AAE-4E68-9A2D-E023256C642A}"/>
              </a:ext>
            </a:extLst>
          </p:cNvPr>
          <p:cNvSpPr/>
          <p:nvPr/>
        </p:nvSpPr>
        <p:spPr>
          <a:xfrm>
            <a:off x="10439356" y="700004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Hospital_id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BA1F72-5990-4FBE-95EB-E58B5BBE4B35}"/>
              </a:ext>
            </a:extLst>
          </p:cNvPr>
          <p:cNvCxnSpPr>
            <a:cxnSpLocks/>
          </p:cNvCxnSpPr>
          <p:nvPr/>
        </p:nvCxnSpPr>
        <p:spPr>
          <a:xfrm flipH="1">
            <a:off x="10866626" y="1189531"/>
            <a:ext cx="517654" cy="4266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5E1A4F-C5B1-4EED-AC9D-93781337E27C}"/>
              </a:ext>
            </a:extLst>
          </p:cNvPr>
          <p:cNvSpPr/>
          <p:nvPr/>
        </p:nvSpPr>
        <p:spPr>
          <a:xfrm>
            <a:off x="8458201" y="669341"/>
            <a:ext cx="1935162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Hospital_name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BA0BAC-02C3-49F0-BE4E-31DE6BA18F8D}"/>
              </a:ext>
            </a:extLst>
          </p:cNvPr>
          <p:cNvCxnSpPr>
            <a:cxnSpLocks/>
          </p:cNvCxnSpPr>
          <p:nvPr/>
        </p:nvCxnSpPr>
        <p:spPr>
          <a:xfrm>
            <a:off x="9944375" y="1189531"/>
            <a:ext cx="185248" cy="41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8D593D-1E6D-4C6B-A45D-37DBF549ED9C}"/>
              </a:ext>
            </a:extLst>
          </p:cNvPr>
          <p:cNvSpPr txBox="1"/>
          <p:nvPr/>
        </p:nvSpPr>
        <p:spPr>
          <a:xfrm>
            <a:off x="4225080" y="2880360"/>
            <a:ext cx="4233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Hospital_kind:-</a:t>
            </a:r>
          </a:p>
          <a:p>
            <a:r>
              <a:rPr lang="en-US" dirty="0"/>
              <a:t>	public , private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56B9F-CBE0-460D-B9C4-28E27639631B}"/>
              </a:ext>
            </a:extLst>
          </p:cNvPr>
          <p:cNvSpPr txBox="1"/>
          <p:nvPr/>
        </p:nvSpPr>
        <p:spPr>
          <a:xfrm>
            <a:off x="4225080" y="4133088"/>
            <a:ext cx="5589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Hospital_specialist:-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such that Cardiologists, Colon</a:t>
            </a:r>
            <a:r>
              <a:rPr lang="ar-EG" sz="1800" dirty="0"/>
              <a:t> </a:t>
            </a:r>
            <a:r>
              <a:rPr lang="en-US" sz="1800" dirty="0"/>
              <a:t>and Rectal Surgeons, 	Dermatologists, Hematologists …. etc. </a:t>
            </a:r>
            <a:endParaRPr lang="ar-EG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94B7F-BF75-477A-ACFB-9CF2D37E0FF4}"/>
              </a:ext>
            </a:extLst>
          </p:cNvPr>
          <p:cNvSpPr txBox="1"/>
          <p:nvPr/>
        </p:nvSpPr>
        <p:spPr>
          <a:xfrm>
            <a:off x="4225080" y="5449824"/>
            <a:ext cx="517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Governorate and city:-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To show all hospitals in the province and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0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2" grpId="0" animBg="1"/>
      <p:bldP spid="35" grpId="0" animBg="1"/>
      <p:bldP spid="37" grpId="0" animBg="1"/>
      <p:bldP spid="39" grpId="0" animBg="1"/>
      <p:bldP spid="41" grpId="0" animBg="1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C617-52CB-4D4D-9922-3A17A50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17C4-C5E4-4D92-94B9-BC991F06C79D}"/>
              </a:ext>
            </a:extLst>
          </p:cNvPr>
          <p:cNvSpPr/>
          <p:nvPr/>
        </p:nvSpPr>
        <p:spPr>
          <a:xfrm>
            <a:off x="9815066" y="1601999"/>
            <a:ext cx="1051560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E8AA89-0A91-4C6C-B425-5D381B541495}"/>
              </a:ext>
            </a:extLst>
          </p:cNvPr>
          <p:cNvSpPr/>
          <p:nvPr/>
        </p:nvSpPr>
        <p:spPr>
          <a:xfrm>
            <a:off x="9640238" y="2675792"/>
            <a:ext cx="245277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discount_percentage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A9209-96AE-45C4-93F7-7B4501B9DD6E}"/>
              </a:ext>
            </a:extLst>
          </p:cNvPr>
          <p:cNvCxnSpPr>
            <a:cxnSpLocks/>
          </p:cNvCxnSpPr>
          <p:nvPr/>
        </p:nvCxnSpPr>
        <p:spPr>
          <a:xfrm>
            <a:off x="10850816" y="2193322"/>
            <a:ext cx="274637" cy="50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EA3E309-7C53-4023-BD56-FEA637B7DF11}"/>
              </a:ext>
            </a:extLst>
          </p:cNvPr>
          <p:cNvSpPr/>
          <p:nvPr/>
        </p:nvSpPr>
        <p:spPr>
          <a:xfrm>
            <a:off x="7840876" y="2395579"/>
            <a:ext cx="172949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total_price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A8C034-7B06-4C24-B5F0-2EE5F21A5E76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9570371" y="2213160"/>
            <a:ext cx="244695" cy="42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3C867-2AAE-4E68-9A2D-E023256C642A}"/>
              </a:ext>
            </a:extLst>
          </p:cNvPr>
          <p:cNvSpPr/>
          <p:nvPr/>
        </p:nvSpPr>
        <p:spPr>
          <a:xfrm>
            <a:off x="10439356" y="724983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plane_id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BA1F72-5990-4FBE-95EB-E58B5BBE4B35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10866627" y="1214510"/>
            <a:ext cx="319742" cy="401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5E1A4F-C5B1-4EED-AC9D-93781337E27C}"/>
              </a:ext>
            </a:extLst>
          </p:cNvPr>
          <p:cNvSpPr/>
          <p:nvPr/>
        </p:nvSpPr>
        <p:spPr>
          <a:xfrm>
            <a:off x="8050327" y="765505"/>
            <a:ext cx="1935162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plane_name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BA0BAC-02C3-49F0-BE4E-31DE6BA18F8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9017908" y="1311713"/>
            <a:ext cx="797158" cy="29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4BE9C-279D-45FE-8F2A-1C7EC0052600}"/>
              </a:ext>
            </a:extLst>
          </p:cNvPr>
          <p:cNvSpPr txBox="1"/>
          <p:nvPr/>
        </p:nvSpPr>
        <p:spPr>
          <a:xfrm>
            <a:off x="4352544" y="3165319"/>
            <a:ext cx="38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Plane_name:-</a:t>
            </a:r>
          </a:p>
          <a:p>
            <a:pPr marL="0" indent="0">
              <a:buNone/>
            </a:pPr>
            <a:r>
              <a:rPr lang="en-US" sz="1800" dirty="0"/>
              <a:t>     classic, premium, and gold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53A4F-37ED-4FB2-ADEB-4F48787A4BC0}"/>
              </a:ext>
            </a:extLst>
          </p:cNvPr>
          <p:cNvSpPr txBox="1"/>
          <p:nvPr/>
        </p:nvSpPr>
        <p:spPr>
          <a:xfrm>
            <a:off x="4352544" y="4407408"/>
            <a:ext cx="408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total_price:-</a:t>
            </a:r>
          </a:p>
          <a:p>
            <a:pPr marL="0" indent="0">
              <a:buNone/>
            </a:pPr>
            <a:r>
              <a:rPr lang="en-US" sz="1800" dirty="0"/>
              <a:t>     The price you will pay to buy the plan</a:t>
            </a:r>
            <a:endParaRPr lang="ar-EG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252C0-3919-4446-9A0A-CBF2C4D3A8D3}"/>
              </a:ext>
            </a:extLst>
          </p:cNvPr>
          <p:cNvSpPr txBox="1"/>
          <p:nvPr/>
        </p:nvSpPr>
        <p:spPr>
          <a:xfrm>
            <a:off x="4434840" y="5423071"/>
            <a:ext cx="6327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discount_percentage</a:t>
            </a:r>
            <a:r>
              <a:rPr lang="en-US" dirty="0"/>
              <a:t>:-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800" dirty="0"/>
              <a:t>The discount that the insured will take from the company after      	submitting claims</a:t>
            </a:r>
          </a:p>
        </p:txBody>
      </p:sp>
    </p:spTree>
    <p:extLst>
      <p:ext uri="{BB962C8B-B14F-4D97-AF65-F5344CB8AC3E}">
        <p14:creationId xmlns:p14="http://schemas.microsoft.com/office/powerpoint/2010/main" val="9742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39" grpId="0" animBg="1"/>
      <p:bldP spid="41" grpId="0" animBg="1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C617-52CB-4D4D-9922-3A17A50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17C4-C5E4-4D92-94B9-BC991F06C79D}"/>
              </a:ext>
            </a:extLst>
          </p:cNvPr>
          <p:cNvSpPr/>
          <p:nvPr/>
        </p:nvSpPr>
        <p:spPr>
          <a:xfrm>
            <a:off x="9074401" y="1565423"/>
            <a:ext cx="1394003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56C8A7-523B-40D1-88DF-9B3ED0E5907A}"/>
              </a:ext>
            </a:extLst>
          </p:cNvPr>
          <p:cNvSpPr/>
          <p:nvPr/>
        </p:nvSpPr>
        <p:spPr>
          <a:xfrm>
            <a:off x="10955407" y="2628282"/>
            <a:ext cx="1084370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554DBC-4149-439B-B872-845160723CC7}"/>
              </a:ext>
            </a:extLst>
          </p:cNvPr>
          <p:cNvCxnSpPr>
            <a:cxnSpLocks/>
            <a:stCxn id="122" idx="5"/>
            <a:endCxn id="28" idx="2"/>
          </p:cNvCxnSpPr>
          <p:nvPr/>
        </p:nvCxnSpPr>
        <p:spPr>
          <a:xfrm>
            <a:off x="10361717" y="2741821"/>
            <a:ext cx="593690" cy="13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E92CF6-4226-4AC5-92BE-D8FF26B9E7D0}"/>
              </a:ext>
            </a:extLst>
          </p:cNvPr>
          <p:cNvSpPr/>
          <p:nvPr/>
        </p:nvSpPr>
        <p:spPr>
          <a:xfrm>
            <a:off x="7594179" y="2739209"/>
            <a:ext cx="1669663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governorate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9B2AA-6EAE-47AB-AFCD-79809C3418E7}"/>
              </a:ext>
            </a:extLst>
          </p:cNvPr>
          <p:cNvCxnSpPr>
            <a:cxnSpLocks/>
            <a:stCxn id="122" idx="3"/>
            <a:endCxn id="32" idx="0"/>
          </p:cNvCxnSpPr>
          <p:nvPr/>
        </p:nvCxnSpPr>
        <p:spPr>
          <a:xfrm flipH="1" flipV="1">
            <a:off x="8429011" y="2739209"/>
            <a:ext cx="752075" cy="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E8AA89-0A91-4C6C-B425-5D381B541495}"/>
              </a:ext>
            </a:extLst>
          </p:cNvPr>
          <p:cNvSpPr/>
          <p:nvPr/>
        </p:nvSpPr>
        <p:spPr>
          <a:xfrm>
            <a:off x="5442952" y="2164792"/>
            <a:ext cx="125316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Exp_date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A9209-96AE-45C4-93F7-7B4501B9DD6E}"/>
              </a:ext>
            </a:extLst>
          </p:cNvPr>
          <p:cNvCxnSpPr>
            <a:cxnSpLocks/>
            <a:stCxn id="15" idx="1"/>
            <a:endCxn id="27" idx="6"/>
          </p:cNvCxnSpPr>
          <p:nvPr/>
        </p:nvCxnSpPr>
        <p:spPr>
          <a:xfrm flipH="1">
            <a:off x="8927212" y="1865118"/>
            <a:ext cx="147189" cy="30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EA3E309-7C53-4023-BD56-FEA637B7DF11}"/>
              </a:ext>
            </a:extLst>
          </p:cNvPr>
          <p:cNvSpPr/>
          <p:nvPr/>
        </p:nvSpPr>
        <p:spPr>
          <a:xfrm>
            <a:off x="6987864" y="1332531"/>
            <a:ext cx="939509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A8C034-7B06-4C24-B5F0-2EE5F21A5E76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7927373" y="1577295"/>
            <a:ext cx="1147028" cy="16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3C867-2AAE-4E68-9A2D-E023256C642A}"/>
              </a:ext>
            </a:extLst>
          </p:cNvPr>
          <p:cNvSpPr/>
          <p:nvPr/>
        </p:nvSpPr>
        <p:spPr>
          <a:xfrm>
            <a:off x="10165624" y="509507"/>
            <a:ext cx="1616912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customer_id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BA1F72-5990-4FBE-95EB-E58B5BBE4B35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10125962" y="999034"/>
            <a:ext cx="848118" cy="5805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5E1A4F-C5B1-4EED-AC9D-93781337E27C}"/>
              </a:ext>
            </a:extLst>
          </p:cNvPr>
          <p:cNvSpPr/>
          <p:nvPr/>
        </p:nvSpPr>
        <p:spPr>
          <a:xfrm>
            <a:off x="7476401" y="168822"/>
            <a:ext cx="1413541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0B06F9-A44F-48FD-A62B-C87210075C84}"/>
              </a:ext>
            </a:extLst>
          </p:cNvPr>
          <p:cNvSpPr/>
          <p:nvPr/>
        </p:nvSpPr>
        <p:spPr>
          <a:xfrm>
            <a:off x="9340664" y="756608"/>
            <a:ext cx="86147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95CA6F-FCF8-4273-BCD9-8BAF7F5AB903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9771402" y="1246135"/>
            <a:ext cx="1" cy="31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C9A5DBC-F253-46B3-AF64-126589C8DB87}"/>
              </a:ext>
            </a:extLst>
          </p:cNvPr>
          <p:cNvSpPr/>
          <p:nvPr/>
        </p:nvSpPr>
        <p:spPr>
          <a:xfrm>
            <a:off x="6733303" y="664359"/>
            <a:ext cx="128036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Parent_id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810D06-9206-4114-9B5F-D74ECD005A41}"/>
              </a:ext>
            </a:extLst>
          </p:cNvPr>
          <p:cNvCxnSpPr>
            <a:cxnSpLocks/>
          </p:cNvCxnSpPr>
          <p:nvPr/>
        </p:nvCxnSpPr>
        <p:spPr>
          <a:xfrm flipH="1" flipV="1">
            <a:off x="7692605" y="1136766"/>
            <a:ext cx="1394004" cy="43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CEBC3C9-DF19-43BA-B352-80DF6BFE9F76}"/>
              </a:ext>
            </a:extLst>
          </p:cNvPr>
          <p:cNvSpPr/>
          <p:nvPr/>
        </p:nvSpPr>
        <p:spPr>
          <a:xfrm>
            <a:off x="4558874" y="1587743"/>
            <a:ext cx="2407938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Credit_card_number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0C70D-C56A-4CFD-819C-5725EC78E51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937130" y="1882150"/>
            <a:ext cx="751428" cy="11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A45C49C-65D1-40D6-8DBE-4B34C1D1AFAE}"/>
              </a:ext>
            </a:extLst>
          </p:cNvPr>
          <p:cNvSpPr/>
          <p:nvPr/>
        </p:nvSpPr>
        <p:spPr>
          <a:xfrm>
            <a:off x="7476039" y="1929326"/>
            <a:ext cx="1451173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Credit_card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680F99-2967-4BF6-9D0B-641297E39DEE}"/>
              </a:ext>
            </a:extLst>
          </p:cNvPr>
          <p:cNvCxnSpPr>
            <a:cxnSpLocks/>
            <a:stCxn id="27" idx="3"/>
            <a:endCxn id="97" idx="0"/>
          </p:cNvCxnSpPr>
          <p:nvPr/>
        </p:nvCxnSpPr>
        <p:spPr>
          <a:xfrm flipH="1">
            <a:off x="6991274" y="2347163"/>
            <a:ext cx="697284" cy="25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B4DFC9C-02F2-4AA4-8C93-4B324FF73822}"/>
              </a:ext>
            </a:extLst>
          </p:cNvPr>
          <p:cNvSpPr/>
          <p:nvPr/>
        </p:nvSpPr>
        <p:spPr>
          <a:xfrm>
            <a:off x="10697422" y="1253155"/>
            <a:ext cx="1394003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76433D-B1B1-4457-BB90-E92BBE29B083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10476432" y="2077270"/>
            <a:ext cx="196495" cy="8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0AFC9B-CE43-4AD9-AF85-712C786B24E5}"/>
              </a:ext>
            </a:extLst>
          </p:cNvPr>
          <p:cNvCxnSpPr>
            <a:cxnSpLocks/>
            <a:stCxn id="15" idx="3"/>
            <a:endCxn id="45" idx="2"/>
          </p:cNvCxnSpPr>
          <p:nvPr/>
        </p:nvCxnSpPr>
        <p:spPr>
          <a:xfrm flipV="1">
            <a:off x="10468404" y="1497919"/>
            <a:ext cx="229018" cy="36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ABA0BAC-02C3-49F0-BE4E-31DE6BA18F8D}"/>
              </a:ext>
            </a:extLst>
          </p:cNvPr>
          <p:cNvCxnSpPr>
            <a:cxnSpLocks/>
            <a:stCxn id="41" idx="5"/>
            <a:endCxn id="21" idx="1"/>
          </p:cNvCxnSpPr>
          <p:nvPr/>
        </p:nvCxnSpPr>
        <p:spPr>
          <a:xfrm>
            <a:off x="8682934" y="635040"/>
            <a:ext cx="783890" cy="19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19B814D-8BB0-4F25-9896-2FB3D382487F}"/>
              </a:ext>
            </a:extLst>
          </p:cNvPr>
          <p:cNvSpPr/>
          <p:nvPr/>
        </p:nvSpPr>
        <p:spPr>
          <a:xfrm>
            <a:off x="8967991" y="32638"/>
            <a:ext cx="1413541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first_name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9FBF43-128D-4807-9A29-1F88253E4B0C}"/>
              </a:ext>
            </a:extLst>
          </p:cNvPr>
          <p:cNvCxnSpPr>
            <a:cxnSpLocks/>
            <a:stCxn id="79" idx="4"/>
            <a:endCxn id="21" idx="0"/>
          </p:cNvCxnSpPr>
          <p:nvPr/>
        </p:nvCxnSpPr>
        <p:spPr>
          <a:xfrm>
            <a:off x="9674762" y="578846"/>
            <a:ext cx="96640" cy="17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D7CB6B7-001B-4F58-8AF7-1EEF19EEAFF9}"/>
              </a:ext>
            </a:extLst>
          </p:cNvPr>
          <p:cNvSpPr/>
          <p:nvPr/>
        </p:nvSpPr>
        <p:spPr>
          <a:xfrm>
            <a:off x="6364692" y="2597344"/>
            <a:ext cx="125316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CVV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2812F6-8AF2-4C47-A3EE-A1D965E031A8}"/>
              </a:ext>
            </a:extLst>
          </p:cNvPr>
          <p:cNvCxnSpPr>
            <a:cxnSpLocks/>
            <a:stCxn id="27" idx="2"/>
            <a:endCxn id="35" idx="6"/>
          </p:cNvCxnSpPr>
          <p:nvPr/>
        </p:nvCxnSpPr>
        <p:spPr>
          <a:xfrm flipH="1">
            <a:off x="6696116" y="2174090"/>
            <a:ext cx="779923" cy="235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9769A30-92EF-41EA-8585-60B51C07067D}"/>
              </a:ext>
            </a:extLst>
          </p:cNvPr>
          <p:cNvSpPr/>
          <p:nvPr/>
        </p:nvSpPr>
        <p:spPr>
          <a:xfrm>
            <a:off x="10672927" y="1840623"/>
            <a:ext cx="1394004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Username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AFC68B-F5FD-43B4-8183-C3C528EFFF38}"/>
              </a:ext>
            </a:extLst>
          </p:cNvPr>
          <p:cNvSpPr/>
          <p:nvPr/>
        </p:nvSpPr>
        <p:spPr>
          <a:xfrm>
            <a:off x="8936570" y="2323984"/>
            <a:ext cx="1669663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8FD3DD1-27B7-463B-A465-C4FA9F0C4AB6}"/>
              </a:ext>
            </a:extLst>
          </p:cNvPr>
          <p:cNvCxnSpPr>
            <a:cxnSpLocks/>
            <a:stCxn id="15" idx="2"/>
            <a:endCxn id="122" idx="0"/>
          </p:cNvCxnSpPr>
          <p:nvPr/>
        </p:nvCxnSpPr>
        <p:spPr>
          <a:xfrm flipH="1">
            <a:off x="9771402" y="2164813"/>
            <a:ext cx="1" cy="1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C3AA24-9B8F-498F-8421-3E4514137846}"/>
              </a:ext>
            </a:extLst>
          </p:cNvPr>
          <p:cNvSpPr txBox="1"/>
          <p:nvPr/>
        </p:nvSpPr>
        <p:spPr>
          <a:xfrm>
            <a:off x="4270248" y="3639312"/>
            <a:ext cx="703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Parent_id:-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800" dirty="0"/>
              <a:t>Takes a null value, if customer_id == Parent_id -&gt; is dependent </a:t>
            </a:r>
            <a:r>
              <a:rPr lang="en-US" dirty="0"/>
              <a:t> </a:t>
            </a:r>
            <a:r>
              <a:rPr lang="en-US" sz="1800" dirty="0"/>
              <a:t>and if        Parent_id takes null, the customer parent there is no dependent his.</a:t>
            </a:r>
          </a:p>
        </p:txBody>
      </p:sp>
    </p:spTree>
    <p:extLst>
      <p:ext uri="{BB962C8B-B14F-4D97-AF65-F5344CB8AC3E}">
        <p14:creationId xmlns:p14="http://schemas.microsoft.com/office/powerpoint/2010/main" val="15117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2" grpId="0" animBg="1"/>
      <p:bldP spid="35" grpId="0" animBg="1"/>
      <p:bldP spid="37" grpId="0" animBg="1"/>
      <p:bldP spid="39" grpId="0" animBg="1"/>
      <p:bldP spid="41" grpId="0" animBg="1"/>
      <p:bldP spid="21" grpId="0" animBg="1"/>
      <p:bldP spid="23" grpId="0" animBg="1"/>
      <p:bldP spid="25" grpId="0" animBg="1"/>
      <p:bldP spid="27" grpId="0" animBg="1"/>
      <p:bldP spid="45" grpId="0" animBg="1"/>
      <p:bldP spid="79" grpId="0" animBg="1"/>
      <p:bldP spid="97" grpId="0" animBg="1"/>
      <p:bldP spid="119" grpId="0" animBg="1"/>
      <p:bldP spid="1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C617-52CB-4D4D-9922-3A17A50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17C4-C5E4-4D92-94B9-BC991F06C79D}"/>
              </a:ext>
            </a:extLst>
          </p:cNvPr>
          <p:cNvSpPr/>
          <p:nvPr/>
        </p:nvSpPr>
        <p:spPr>
          <a:xfrm>
            <a:off x="8946386" y="1327679"/>
            <a:ext cx="1051560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Claims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A9209-96AE-45C4-93F7-7B4501B9DD6E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9472166" y="1927069"/>
            <a:ext cx="3117" cy="33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A8C034-7B06-4C24-B5F0-2EE5F21A5E76}"/>
              </a:ext>
            </a:extLst>
          </p:cNvPr>
          <p:cNvCxnSpPr>
            <a:cxnSpLocks/>
            <a:stCxn id="15" idx="1"/>
            <a:endCxn id="45" idx="6"/>
          </p:cNvCxnSpPr>
          <p:nvPr/>
        </p:nvCxnSpPr>
        <p:spPr>
          <a:xfrm flipH="1" flipV="1">
            <a:off x="8551964" y="1626659"/>
            <a:ext cx="394422" cy="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C5950C9-09CA-46FA-AABC-CBD2C1C7AD82}"/>
              </a:ext>
            </a:extLst>
          </p:cNvPr>
          <p:cNvSpPr/>
          <p:nvPr/>
        </p:nvSpPr>
        <p:spPr>
          <a:xfrm>
            <a:off x="8542820" y="2262258"/>
            <a:ext cx="186492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Claim_date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399506-3885-4C53-B297-0FE58409F724}"/>
              </a:ext>
            </a:extLst>
          </p:cNvPr>
          <p:cNvSpPr/>
          <p:nvPr/>
        </p:nvSpPr>
        <p:spPr>
          <a:xfrm>
            <a:off x="10301734" y="1382610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black"/>
                </a:solidFill>
                <a:latin typeface="Calibri" panose="020F0502020204030204"/>
              </a:rPr>
              <a:t>Claim_id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68520-0766-47DC-BBC4-C561E24A6E1F}"/>
              </a:ext>
            </a:extLst>
          </p:cNvPr>
          <p:cNvCxnSpPr>
            <a:cxnSpLocks/>
            <a:stCxn id="30" idx="2"/>
            <a:endCxn id="15" idx="3"/>
          </p:cNvCxnSpPr>
          <p:nvPr/>
        </p:nvCxnSpPr>
        <p:spPr>
          <a:xfrm flipH="1">
            <a:off x="9997946" y="1627374"/>
            <a:ext cx="303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700D6A7-7EC8-42CF-8F73-CF00B15272F9}"/>
              </a:ext>
            </a:extLst>
          </p:cNvPr>
          <p:cNvSpPr/>
          <p:nvPr/>
        </p:nvSpPr>
        <p:spPr>
          <a:xfrm>
            <a:off x="8498557" y="198129"/>
            <a:ext cx="1935162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Claim_state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E7F3F5-5464-4A00-AD17-B533434386B6}"/>
              </a:ext>
            </a:extLst>
          </p:cNvPr>
          <p:cNvCxnSpPr>
            <a:cxnSpLocks/>
            <a:stCxn id="43" idx="4"/>
            <a:endCxn id="15" idx="0"/>
          </p:cNvCxnSpPr>
          <p:nvPr/>
        </p:nvCxnSpPr>
        <p:spPr>
          <a:xfrm>
            <a:off x="9466138" y="744337"/>
            <a:ext cx="6028" cy="58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D747B4E-D129-4A68-ADE0-C033791A4FD3}"/>
              </a:ext>
            </a:extLst>
          </p:cNvPr>
          <p:cNvSpPr/>
          <p:nvPr/>
        </p:nvSpPr>
        <p:spPr>
          <a:xfrm>
            <a:off x="6204584" y="1381895"/>
            <a:ext cx="2347380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total_service_price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5E176-FE0F-4932-8E3E-2313F316A518}"/>
              </a:ext>
            </a:extLst>
          </p:cNvPr>
          <p:cNvSpPr txBox="1"/>
          <p:nvPr/>
        </p:nvSpPr>
        <p:spPr>
          <a:xfrm>
            <a:off x="4306824" y="3346704"/>
            <a:ext cx="59949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Claim_state</a:t>
            </a:r>
            <a:r>
              <a:rPr lang="en-US" sz="2800" dirty="0"/>
              <a:t>:-</a:t>
            </a:r>
          </a:p>
          <a:p>
            <a:pPr marL="457200" lvl="1" indent="0">
              <a:buNone/>
            </a:pPr>
            <a:r>
              <a:rPr lang="en-US" sz="2000" dirty="0"/>
              <a:t>A state describes the claim as being accepted or rejected by the administrator.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7226A-ED83-4951-98BD-8023843B0D4B}"/>
              </a:ext>
            </a:extLst>
          </p:cNvPr>
          <p:cNvSpPr txBox="1"/>
          <p:nvPr/>
        </p:nvSpPr>
        <p:spPr>
          <a:xfrm>
            <a:off x="4306824" y="5029200"/>
            <a:ext cx="5925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total_service_price</a:t>
            </a:r>
            <a:r>
              <a:rPr lang="en-US" dirty="0"/>
              <a:t>:-</a:t>
            </a:r>
            <a:br>
              <a:rPr lang="en-US" dirty="0"/>
            </a:br>
            <a:r>
              <a:rPr lang="ar-EG" dirty="0"/>
              <a:t>    </a:t>
            </a:r>
            <a:r>
              <a:rPr lang="en-US" sz="1800" dirty="0"/>
              <a:t>The total amount that the client pays at the hospital.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6DCEEC-4D38-4F60-9184-6091C889CDB4}"/>
              </a:ext>
            </a:extLst>
          </p:cNvPr>
          <p:cNvSpPr/>
          <p:nvPr/>
        </p:nvSpPr>
        <p:spPr>
          <a:xfrm>
            <a:off x="6605681" y="312488"/>
            <a:ext cx="1880989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Service_description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0DA5F1-B93C-4FC8-AB3C-BF55496B931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211206" y="730325"/>
            <a:ext cx="729152" cy="72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30" grpId="0" animBg="1"/>
      <p:bldP spid="43" grpId="0" animBg="1"/>
      <p:bldP spid="45" grpId="0" animBg="1"/>
      <p:bldP spid="6" grpId="0"/>
      <p:bldP spid="7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C617-52CB-4D4D-9922-3A17A50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17C4-C5E4-4D92-94B9-BC991F06C79D}"/>
              </a:ext>
            </a:extLst>
          </p:cNvPr>
          <p:cNvSpPr/>
          <p:nvPr/>
        </p:nvSpPr>
        <p:spPr>
          <a:xfrm>
            <a:off x="8946386" y="1327679"/>
            <a:ext cx="1051560" cy="599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DA9209-96AE-45C4-93F7-7B4501B9DD6E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9472166" y="1927069"/>
            <a:ext cx="3117" cy="33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C5950C9-09CA-46FA-AABC-CBD2C1C7AD82}"/>
              </a:ext>
            </a:extLst>
          </p:cNvPr>
          <p:cNvSpPr/>
          <p:nvPr/>
        </p:nvSpPr>
        <p:spPr>
          <a:xfrm>
            <a:off x="8542820" y="2262258"/>
            <a:ext cx="1864925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399506-3885-4C53-B297-0FE58409F724}"/>
              </a:ext>
            </a:extLst>
          </p:cNvPr>
          <p:cNvSpPr/>
          <p:nvPr/>
        </p:nvSpPr>
        <p:spPr>
          <a:xfrm>
            <a:off x="10301734" y="1382610"/>
            <a:ext cx="149402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Admin_id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68520-0766-47DC-BBC4-C561E24A6E1F}"/>
              </a:ext>
            </a:extLst>
          </p:cNvPr>
          <p:cNvCxnSpPr>
            <a:cxnSpLocks/>
            <a:stCxn id="30" idx="2"/>
            <a:endCxn id="15" idx="3"/>
          </p:cNvCxnSpPr>
          <p:nvPr/>
        </p:nvCxnSpPr>
        <p:spPr>
          <a:xfrm flipH="1">
            <a:off x="9997946" y="1627374"/>
            <a:ext cx="303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700D6A7-7EC8-42CF-8F73-CF00B15272F9}"/>
              </a:ext>
            </a:extLst>
          </p:cNvPr>
          <p:cNvSpPr/>
          <p:nvPr/>
        </p:nvSpPr>
        <p:spPr>
          <a:xfrm>
            <a:off x="8524531" y="198129"/>
            <a:ext cx="1890899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Username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E7F3F5-5464-4A00-AD17-B533434386B6}"/>
              </a:ext>
            </a:extLst>
          </p:cNvPr>
          <p:cNvCxnSpPr>
            <a:cxnSpLocks/>
            <a:stCxn id="43" idx="4"/>
            <a:endCxn id="15" idx="0"/>
          </p:cNvCxnSpPr>
          <p:nvPr/>
        </p:nvCxnSpPr>
        <p:spPr>
          <a:xfrm>
            <a:off x="9469981" y="744337"/>
            <a:ext cx="2185" cy="58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7E61650-9298-46D6-B67B-DC16854D23B1}"/>
              </a:ext>
            </a:extLst>
          </p:cNvPr>
          <p:cNvSpPr/>
          <p:nvPr/>
        </p:nvSpPr>
        <p:spPr>
          <a:xfrm>
            <a:off x="6224016" y="1653965"/>
            <a:ext cx="1413541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C34AD-9BE8-4300-9476-FC2836A99847}"/>
              </a:ext>
            </a:extLst>
          </p:cNvPr>
          <p:cNvSpPr/>
          <p:nvPr/>
        </p:nvSpPr>
        <p:spPr>
          <a:xfrm>
            <a:off x="7841448" y="1386633"/>
            <a:ext cx="861476" cy="4895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D0413-0482-4EFA-8360-E57B9B2CF92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8702924" y="1627374"/>
            <a:ext cx="243462" cy="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4F095B-DCF4-4946-98EA-F081CE666992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637557" y="1804470"/>
            <a:ext cx="330051" cy="12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3D2E3B-13FC-4819-89DC-24D7727E578F}"/>
              </a:ext>
            </a:extLst>
          </p:cNvPr>
          <p:cNvSpPr/>
          <p:nvPr/>
        </p:nvSpPr>
        <p:spPr>
          <a:xfrm>
            <a:off x="6223401" y="1052432"/>
            <a:ext cx="1413541" cy="546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Fir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st_name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052E41-56D5-46AC-9E11-84BC48F042F2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7636942" y="1325536"/>
            <a:ext cx="330666" cy="13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C5E6A2-A274-4702-9DCA-27BCE56877A1}"/>
              </a:ext>
            </a:extLst>
          </p:cNvPr>
          <p:cNvSpPr txBox="1"/>
          <p:nvPr/>
        </p:nvSpPr>
        <p:spPr>
          <a:xfrm>
            <a:off x="4361688" y="3703320"/>
            <a:ext cx="6181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Admins:-</a:t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  	 He can edit in the plane, add customers, add 	dependents, and accept, reject the claims.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30" grpId="0" animBg="1"/>
      <p:bldP spid="43" grpId="0" animBg="1"/>
      <p:bldP spid="16" grpId="0" animBg="1"/>
      <p:bldP spid="17" grpId="0" animBg="1"/>
      <p:bldP spid="20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738</Words>
  <Application>Microsoft Office PowerPoint</Application>
  <PresentationFormat>Widescreen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Raleway</vt:lpstr>
      <vt:lpstr>Office Theme</vt:lpstr>
      <vt:lpstr>1_Office Theme</vt:lpstr>
      <vt:lpstr>HEALTH INSURANCE COMPANY</vt:lpstr>
      <vt:lpstr>Contents  </vt:lpstr>
      <vt:lpstr>Introduction </vt:lpstr>
      <vt:lpstr>Entity relationships model </vt:lpstr>
      <vt:lpstr>ER Diagram </vt:lpstr>
      <vt:lpstr>ER Diagram </vt:lpstr>
      <vt:lpstr>ER Diagram </vt:lpstr>
      <vt:lpstr>ER Diagram </vt:lpstr>
      <vt:lpstr>ER Diagram </vt:lpstr>
      <vt:lpstr>Relationships </vt:lpstr>
      <vt:lpstr>PowerPoint Presentation</vt:lpstr>
      <vt:lpstr>Mapping ER Model 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ابراهيم السعيد القبلاوى</dc:creator>
  <cp:lastModifiedBy>عبدالرحمن عزت سعد محمود بشير</cp:lastModifiedBy>
  <cp:revision>61</cp:revision>
  <dcterms:created xsi:type="dcterms:W3CDTF">2022-01-04T20:34:46Z</dcterms:created>
  <dcterms:modified xsi:type="dcterms:W3CDTF">2022-01-08T20:38:22Z</dcterms:modified>
</cp:coreProperties>
</file>