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06" autoAdjust="0"/>
  </p:normalViewPr>
  <p:slideViewPr>
    <p:cSldViewPr snapToGrid="0" snapToObjects="1">
      <p:cViewPr varScale="1">
        <p:scale>
          <a:sx n="145" d="100"/>
          <a:sy n="145" d="100"/>
        </p:scale>
        <p:origin x="-10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17F84-78A8-A840-B65B-58D285143A4A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B6A70-FE84-B346-AD13-88199597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2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Mutation</a:t>
            </a:r>
            <a:r>
              <a:rPr lang="en"/>
              <a:t>: APC / Wnt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Infection:</a:t>
            </a:r>
            <a:r>
              <a:rPr lang="en"/>
              <a:t> recruits inflammatory response, but does not exacerbate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Expected that bacteria recruit tumor-infiltrated immune cells, generating proinflammatory microenvironment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98% of GI microbiota are bacteria, 2% fungi / virus / protist</a:t>
            </a:r>
          </a:p>
          <a:p>
            <a:pPr marL="457200" lvl="0" indent="-298450" rtl="0">
              <a:spcBef>
                <a:spcPts val="0"/>
              </a:spcBef>
              <a:buChar char="-"/>
            </a:pPr>
            <a:r>
              <a:rPr lang="en"/>
              <a:t>Fungi interact closely with GI bacteria, help maintain microbiome homeostasis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Mutation</a:t>
            </a:r>
            <a:r>
              <a:rPr lang="en"/>
              <a:t>: APC / Wnt</a:t>
            </a:r>
          </a:p>
          <a:p>
            <a:pPr lvl="0">
              <a:spcBef>
                <a:spcPts val="0"/>
              </a:spcBef>
              <a:buNone/>
            </a:pPr>
            <a:r>
              <a:rPr lang="en" u="sng"/>
              <a:t>Infection:</a:t>
            </a:r>
            <a:r>
              <a:rPr lang="en"/>
              <a:t> recruits inflammatory response, but does not exacerbate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Expected that bacteria recruit tumor-infiltrated immune cells, generating proinflammatory microenvironment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98% of GI microbiota are bacteria, 2% fungi / virus / protist</a:t>
            </a:r>
          </a:p>
          <a:p>
            <a:pPr marL="457200" lvl="0" indent="-298450" rtl="0">
              <a:spcBef>
                <a:spcPts val="0"/>
              </a:spcBef>
              <a:buChar char="-"/>
            </a:pPr>
            <a:r>
              <a:rPr lang="en"/>
              <a:t>Fungi interact closely with GI bacteria, help maintain microbiome homeostasis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Increasingly stringent filtering steps: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"/>
              <a:t>Filter out low quality reads, duplicates, repeats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"/>
              <a:t>Remove MAQ alignments to human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"/>
              <a:t>Remove MegaBLAST alignments to human 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"/>
              <a:t>Remove BLASTN alignments to human</a:t>
            </a:r>
          </a:p>
          <a:p>
            <a:pPr marL="457200" lvl="0" indent="-298450" rtl="0">
              <a:spcBef>
                <a:spcPts val="0"/>
              </a:spcBef>
              <a:buAutoNum type="arabicParenBoth"/>
            </a:pPr>
            <a:r>
              <a:rPr lang="en"/>
              <a:t>Map unmapped reads to microbiota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6C6E-7A11-7246-936F-09FD8A8F450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AD65-4981-5C49-BA12-DBC79A82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3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6C6E-7A11-7246-936F-09FD8A8F450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AD65-4981-5C49-BA12-DBC79A82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6C6E-7A11-7246-936F-09FD8A8F450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AD65-4981-5C49-BA12-DBC79A82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724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6C6E-7A11-7246-936F-09FD8A8F450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AD65-4981-5C49-BA12-DBC79A82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2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6C6E-7A11-7246-936F-09FD8A8F450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AD65-4981-5C49-BA12-DBC79A82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5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6C6E-7A11-7246-936F-09FD8A8F450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AD65-4981-5C49-BA12-DBC79A82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3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6C6E-7A11-7246-936F-09FD8A8F450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AD65-4981-5C49-BA12-DBC79A82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0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6C6E-7A11-7246-936F-09FD8A8F450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AD65-4981-5C49-BA12-DBC79A82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9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6C6E-7A11-7246-936F-09FD8A8F450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AD65-4981-5C49-BA12-DBC79A82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6C6E-7A11-7246-936F-09FD8A8F450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AD65-4981-5C49-BA12-DBC79A82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3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6C6E-7A11-7246-936F-09FD8A8F450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6AD65-4981-5C49-BA12-DBC79A82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6C6E-7A11-7246-936F-09FD8A8F450F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6AD65-4981-5C49-BA12-DBC79A82A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anders.dohlman@duke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341" y="2962246"/>
            <a:ext cx="8520600" cy="3590954"/>
          </a:xfrm>
        </p:spPr>
        <p:txBody>
          <a:bodyPr>
            <a:noAutofit/>
          </a:bodyPr>
          <a:lstStyle/>
          <a:p>
            <a:r>
              <a:rPr lang="en-US" sz="4600" b="1" dirty="0" smtClean="0">
                <a:latin typeface="Microsoft Yi Baiti"/>
                <a:cs typeface="Microsoft Yi Baiti"/>
              </a:rPr>
              <a:t>Data Mining the Colorectal Cancer Genome for </a:t>
            </a:r>
            <a:r>
              <a:rPr lang="en-US" sz="4600" b="1" dirty="0" err="1" smtClean="0">
                <a:latin typeface="Microsoft Yi Baiti"/>
                <a:cs typeface="Microsoft Yi Baiti"/>
              </a:rPr>
              <a:t>Microbiota</a:t>
            </a:r>
            <a:r>
              <a:rPr lang="en-US" sz="4600" b="1" dirty="0">
                <a:latin typeface="Microsoft Yi Baiti"/>
                <a:cs typeface="Microsoft Yi Baiti"/>
              </a:rPr>
              <a:t/>
            </a:r>
            <a:br>
              <a:rPr lang="en-US" sz="4600" b="1" dirty="0">
                <a:latin typeface="Microsoft Yi Baiti"/>
                <a:cs typeface="Microsoft Yi Baiti"/>
              </a:rPr>
            </a:br>
            <a:r>
              <a:rPr lang="en-US" sz="4600" b="1" dirty="0" smtClean="0">
                <a:latin typeface="Microsoft Yi Baiti"/>
                <a:cs typeface="Microsoft Yi Baiti"/>
              </a:rPr>
              <a:t/>
            </a:r>
            <a:br>
              <a:rPr lang="en-US" sz="4600" b="1" dirty="0" smtClean="0">
                <a:latin typeface="Microsoft Yi Baiti"/>
                <a:cs typeface="Microsoft Yi Baiti"/>
              </a:rPr>
            </a:br>
            <a:r>
              <a:rPr lang="en-US" sz="2400" b="1" dirty="0" smtClean="0">
                <a:latin typeface="Microsoft Yi Baiti"/>
                <a:cs typeface="Microsoft Yi Baiti"/>
              </a:rPr>
              <a:t>Anders Dohlman</a:t>
            </a:r>
            <a:r>
              <a:rPr lang="en-US" sz="2400" b="1" dirty="0">
                <a:latin typeface="Microsoft Yi Baiti"/>
                <a:cs typeface="Microsoft Yi Baiti"/>
              </a:rPr>
              <a:t> </a:t>
            </a:r>
            <a:r>
              <a:rPr lang="en-US" sz="2400" b="1" dirty="0" smtClean="0">
                <a:latin typeface="Microsoft Yi Baiti"/>
                <a:cs typeface="Microsoft Yi Baiti"/>
              </a:rPr>
              <a:t>// </a:t>
            </a:r>
            <a:r>
              <a:rPr lang="en-US" sz="2400" b="1" dirty="0" smtClean="0">
                <a:latin typeface="Microsoft Yi Baiti"/>
                <a:cs typeface="Microsoft Yi Baiti"/>
                <a:hlinkClick r:id="rId2"/>
              </a:rPr>
              <a:t>anders.dohlman@duke.edu</a:t>
            </a:r>
            <a:r>
              <a:rPr lang="en-US" sz="2400" b="1" dirty="0">
                <a:latin typeface="Microsoft Yi Baiti"/>
                <a:cs typeface="Microsoft Yi Baiti"/>
              </a:rPr>
              <a:t> </a:t>
            </a:r>
            <a:r>
              <a:rPr lang="en-US" sz="2400" b="1" dirty="0" smtClean="0">
                <a:latin typeface="Microsoft Yi Baiti"/>
                <a:cs typeface="Microsoft Yi Baiti"/>
              </a:rPr>
              <a:t>// </a:t>
            </a:r>
            <a:r>
              <a:rPr lang="en-US" sz="2400" b="1" dirty="0" err="1" smtClean="0">
                <a:latin typeface="Microsoft Yi Baiti"/>
                <a:cs typeface="Microsoft Yi Baiti"/>
              </a:rPr>
              <a:t>Shen</a:t>
            </a:r>
            <a:r>
              <a:rPr lang="en-US" sz="2400" b="1" dirty="0" smtClean="0">
                <a:latin typeface="Microsoft Yi Baiti"/>
                <a:cs typeface="Microsoft Yi Baiti"/>
              </a:rPr>
              <a:t> Lab</a:t>
            </a:r>
            <a:r>
              <a:rPr lang="en-US" sz="4600" b="1" dirty="0">
                <a:latin typeface="Microsoft Yi Baiti"/>
                <a:cs typeface="Microsoft Yi Baiti"/>
              </a:rPr>
              <a:t/>
            </a:r>
            <a:br>
              <a:rPr lang="en-US" sz="4600" b="1" dirty="0">
                <a:latin typeface="Microsoft Yi Baiti"/>
                <a:cs typeface="Microsoft Yi Baiti"/>
              </a:rPr>
            </a:br>
            <a:endParaRPr lang="en-US" sz="4600" b="1" dirty="0">
              <a:latin typeface="Microsoft Yi Baiti"/>
              <a:cs typeface="Microsoft Yi Baiti"/>
            </a:endParaRPr>
          </a:p>
        </p:txBody>
      </p:sp>
      <p:pic>
        <p:nvPicPr>
          <p:cNvPr id="9" name="Picture 8" descr="imagenes-GUT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56" y="304799"/>
            <a:ext cx="2451585" cy="2133351"/>
          </a:xfrm>
          <a:prstGeom prst="rect">
            <a:avLst/>
          </a:prstGeom>
        </p:spPr>
      </p:pic>
      <p:pic>
        <p:nvPicPr>
          <p:cNvPr id="10" name="Picture 9" descr="colon-cancer-diagram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/>
          <a:stretch/>
        </p:blipFill>
        <p:spPr>
          <a:xfrm>
            <a:off x="3123438" y="538480"/>
            <a:ext cx="3297918" cy="2204720"/>
          </a:xfrm>
          <a:prstGeom prst="rect">
            <a:avLst/>
          </a:prstGeom>
        </p:spPr>
      </p:pic>
      <p:pic>
        <p:nvPicPr>
          <p:cNvPr id="11" name="Picture 10" descr="HN00295_7lb_Pick_Axe.jpg_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818288" y="781222"/>
            <a:ext cx="1892326" cy="131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8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2115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latin typeface="Microsoft Yi Baiti"/>
                <a:cs typeface="Microsoft Yi Baiti"/>
              </a:rPr>
              <a:t>Microbiome</a:t>
            </a:r>
            <a:r>
              <a:rPr lang="en-US" dirty="0" smtClean="0">
                <a:latin typeface="Microsoft Yi Baiti"/>
                <a:cs typeface="Microsoft Yi Baiti"/>
              </a:rPr>
              <a:t> &amp;</a:t>
            </a:r>
            <a:r>
              <a:rPr lang="en" dirty="0" smtClean="0">
                <a:latin typeface="Microsoft Yi Baiti"/>
                <a:cs typeface="Microsoft Yi Baiti"/>
              </a:rPr>
              <a:t> </a:t>
            </a:r>
            <a:r>
              <a:rPr lang="en-US" dirty="0" smtClean="0">
                <a:latin typeface="Microsoft Yi Baiti"/>
                <a:cs typeface="Microsoft Yi Baiti"/>
              </a:rPr>
              <a:t>C</a:t>
            </a:r>
            <a:r>
              <a:rPr lang="en" dirty="0" smtClean="0">
                <a:latin typeface="Microsoft Yi Baiti"/>
                <a:cs typeface="Microsoft Yi Baiti"/>
              </a:rPr>
              <a:t>olorectal </a:t>
            </a:r>
            <a:r>
              <a:rPr lang="en-US" dirty="0" smtClean="0">
                <a:latin typeface="Microsoft Yi Baiti"/>
                <a:cs typeface="Microsoft Yi Baiti"/>
              </a:rPr>
              <a:t>C</a:t>
            </a:r>
            <a:r>
              <a:rPr lang="en" dirty="0" smtClean="0">
                <a:latin typeface="Microsoft Yi Baiti"/>
                <a:cs typeface="Microsoft Yi Baiti"/>
              </a:rPr>
              <a:t>ancer</a:t>
            </a:r>
            <a:endParaRPr lang="en" dirty="0">
              <a:latin typeface="Microsoft Yi Baiti"/>
              <a:cs typeface="Microsoft Yi Bait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535680" y="1542403"/>
            <a:ext cx="5389998" cy="409742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Helvetica"/>
                <a:cs typeface="Helvetica"/>
              </a:rPr>
              <a:t>Mutation + Inflammation </a:t>
            </a:r>
            <a:r>
              <a:rPr lang="en" sz="2400" dirty="0" smtClean="0">
                <a:latin typeface="Helvetica"/>
                <a:cs typeface="Helvetica"/>
              </a:rPr>
              <a:t>→  </a:t>
            </a:r>
            <a:r>
              <a:rPr lang="en" sz="2400" b="1" dirty="0" smtClean="0">
                <a:latin typeface="Helvetica"/>
                <a:cs typeface="Helvetica"/>
              </a:rPr>
              <a:t>CRC</a:t>
            </a:r>
            <a:endParaRPr lang="en-US" sz="2400" b="1" dirty="0" smtClean="0">
              <a:latin typeface="Helvetica"/>
              <a:cs typeface="Helvetica"/>
            </a:endParaRP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endParaRPr lang="en" sz="2400" b="1" dirty="0">
              <a:latin typeface="Helvetica"/>
              <a:cs typeface="Helvetica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400" dirty="0">
                <a:latin typeface="Helvetica"/>
                <a:cs typeface="Helvetica"/>
              </a:rPr>
              <a:t>⇒ Role of fungi in potentiating CRC?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2400" dirty="0">
                <a:latin typeface="Helvetica"/>
                <a:cs typeface="Helvetica"/>
              </a:rPr>
              <a:t>⇒ Effect on immune microenvironment?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 dirty="0">
                <a:latin typeface="Helvetica"/>
                <a:cs typeface="Helvetica"/>
              </a:rPr>
              <a:t>⇒ Biomarker for CRC stage &amp; progression?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2400" dirty="0">
                <a:latin typeface="Helvetica"/>
                <a:cs typeface="Helvetica"/>
              </a:rPr>
              <a:t>⇒ Interactions between fungi &amp; bacteria</a:t>
            </a:r>
            <a:r>
              <a:rPr lang="en" sz="2400" dirty="0" smtClean="0">
                <a:latin typeface="Helvetica"/>
                <a:cs typeface="Helvetica"/>
              </a:rPr>
              <a:t>?</a:t>
            </a:r>
            <a:endParaRPr lang="en" sz="2400" dirty="0">
              <a:latin typeface="Helvetica"/>
              <a:cs typeface="Helvetica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Helvetica"/>
              <a:cs typeface="Helvetica"/>
            </a:endParaRPr>
          </a:p>
        </p:txBody>
      </p:sp>
      <p:pic>
        <p:nvPicPr>
          <p:cNvPr id="255" name="Shape 255" descr="An external file that holds a picture, illustration, etc. Object name is nihms509159f1.jpg" title="Click on image to zoom"/>
          <p:cNvPicPr preferRelativeResize="0"/>
          <p:nvPr/>
        </p:nvPicPr>
        <p:blipFill rotWithShape="1">
          <a:blip r:embed="rId3">
            <a:alphaModFix/>
          </a:blip>
          <a:srcRect b="50992"/>
          <a:stretch/>
        </p:blipFill>
        <p:spPr>
          <a:xfrm>
            <a:off x="311700" y="1209040"/>
            <a:ext cx="3144864" cy="271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 descr="An external file that holds a picture, illustration, etc. Object name is nihms509159f1.jpg" title="Click on image to zoom"/>
          <p:cNvPicPr preferRelativeResize="0"/>
          <p:nvPr/>
        </p:nvPicPr>
        <p:blipFill rotWithShape="1">
          <a:blip r:embed="rId3">
            <a:alphaModFix/>
          </a:blip>
          <a:srcRect t="55861" r="17614"/>
          <a:stretch/>
        </p:blipFill>
        <p:spPr>
          <a:xfrm>
            <a:off x="304800" y="3913939"/>
            <a:ext cx="3131218" cy="270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 descr="An external file that holds a picture, illustration, etc. Object name is nihms509159f1.jpg" title="Click on image to zoom"/>
          <p:cNvPicPr preferRelativeResize="0"/>
          <p:nvPr/>
        </p:nvPicPr>
        <p:blipFill rotWithShape="1">
          <a:blip r:embed="rId3">
            <a:alphaModFix/>
          </a:blip>
          <a:srcRect l="79994" t="67041" b="26742"/>
          <a:stretch/>
        </p:blipFill>
        <p:spPr>
          <a:xfrm>
            <a:off x="114799" y="4395934"/>
            <a:ext cx="864967" cy="430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121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211567"/>
            <a:ext cx="8520600" cy="76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Microsoft Yi Baiti"/>
                <a:cs typeface="Microsoft Yi Baiti"/>
              </a:rPr>
              <a:t>The Cancer Genome Atlas (TCGA)</a:t>
            </a:r>
            <a:endParaRPr lang="en" dirty="0">
              <a:latin typeface="Microsoft Yi Baiti"/>
              <a:cs typeface="Microsoft Yi Bait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393440" y="1364870"/>
            <a:ext cx="5692860" cy="45853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Helvetica"/>
                <a:cs typeface="Helvetica"/>
              </a:rPr>
              <a:t>NCI &amp; NHGRI</a:t>
            </a:r>
          </a:p>
          <a:p>
            <a:r>
              <a:rPr lang="en-US" sz="2800" dirty="0" smtClean="0">
                <a:latin typeface="Helvetica"/>
                <a:cs typeface="Helvetica"/>
              </a:rPr>
              <a:t>20 collaborating institutions</a:t>
            </a:r>
          </a:p>
          <a:p>
            <a:r>
              <a:rPr lang="en-US" sz="2800" dirty="0" smtClean="0">
                <a:latin typeface="Helvetica"/>
                <a:cs typeface="Helvetica"/>
              </a:rPr>
              <a:t>&gt; 400 sequenced CRC samples</a:t>
            </a:r>
            <a:endParaRPr lang="en-US" sz="2800" dirty="0">
              <a:latin typeface="Helvetica"/>
              <a:cs typeface="Helvetica"/>
            </a:endParaRPr>
          </a:p>
        </p:txBody>
      </p:sp>
      <p:pic>
        <p:nvPicPr>
          <p:cNvPr id="4" name="Picture 3" descr="tcga-infographic-article.__v10015474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75" b="88279"/>
          <a:stretch/>
        </p:blipFill>
        <p:spPr>
          <a:xfrm>
            <a:off x="441023" y="1537590"/>
            <a:ext cx="2820337" cy="1191878"/>
          </a:xfrm>
          <a:prstGeom prst="rect">
            <a:avLst/>
          </a:prstGeom>
        </p:spPr>
      </p:pic>
      <p:pic>
        <p:nvPicPr>
          <p:cNvPr id="12" name="Picture 11" descr="tcga-infographic-article.__v10015474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3" t="11222" b="55407"/>
          <a:stretch/>
        </p:blipFill>
        <p:spPr>
          <a:xfrm>
            <a:off x="464100" y="2729468"/>
            <a:ext cx="2848575" cy="3393440"/>
          </a:xfrm>
          <a:prstGeom prst="rect">
            <a:avLst/>
          </a:prstGeom>
        </p:spPr>
      </p:pic>
      <p:pic>
        <p:nvPicPr>
          <p:cNvPr id="5" name="Picture 4" descr="Screen Shot 2017-11-11 at 6.11.41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37"/>
          <a:stretch/>
        </p:blipFill>
        <p:spPr>
          <a:xfrm>
            <a:off x="3586995" y="3007262"/>
            <a:ext cx="5059165" cy="33460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4100" y="6021335"/>
            <a:ext cx="30187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portal.gdc.cancer.gov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33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hape 267" descr="An external file that holds a picture, illustration, etc. Object name is nihms405290f1.jpg" title="Click on image to zoom"/>
          <p:cNvPicPr preferRelativeResize="0"/>
          <p:nvPr/>
        </p:nvPicPr>
        <p:blipFill rotWithShape="1">
          <a:blip r:embed="rId3">
            <a:alphaModFix/>
          </a:blip>
          <a:srcRect t="1923" b="30118"/>
          <a:stretch/>
        </p:blipFill>
        <p:spPr>
          <a:xfrm>
            <a:off x="4257844" y="133076"/>
            <a:ext cx="4804876" cy="461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 descr="An external file that holds a picture, illustration, etc. Object name is nihms405290f1.jpg" title="Click on image to zoom"/>
          <p:cNvPicPr preferRelativeResize="0"/>
          <p:nvPr/>
        </p:nvPicPr>
        <p:blipFill rotWithShape="1">
          <a:blip r:embed="rId3">
            <a:alphaModFix/>
          </a:blip>
          <a:srcRect l="15516" t="74033" r="29420"/>
          <a:stretch/>
        </p:blipFill>
        <p:spPr>
          <a:xfrm>
            <a:off x="6350000" y="4663502"/>
            <a:ext cx="2712720" cy="203841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243840" y="265156"/>
            <a:ext cx="3901440" cy="23459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Microsoft Yi Baiti"/>
                <a:cs typeface="Microsoft Yi Baiti"/>
              </a:rPr>
              <a:t>Data Processing Pipeline</a:t>
            </a:r>
            <a:endParaRPr lang="en" dirty="0">
              <a:latin typeface="Microsoft Yi Baiti"/>
              <a:cs typeface="Microsoft Yi Baiti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01600" y="2085180"/>
            <a:ext cx="4156244" cy="452581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Helvetica"/>
                <a:cs typeface="Helvetica"/>
              </a:rPr>
              <a:t>Pathseq</a:t>
            </a:r>
            <a:r>
              <a:rPr lang="en" sz="2400" dirty="0">
                <a:latin typeface="Helvetica"/>
                <a:cs typeface="Helvetica"/>
              </a:rPr>
              <a:t> uses filters uses multiple filtering steps to identify non-human sequences</a:t>
            </a:r>
          </a:p>
          <a:p>
            <a:pPr lvl="0" rtl="0">
              <a:spcBef>
                <a:spcPts val="0"/>
              </a:spcBef>
              <a:buNone/>
            </a:pPr>
            <a:endParaRPr lang="en-US" sz="1200" u="sng" dirty="0" smtClean="0">
              <a:latin typeface="Helvetica"/>
              <a:cs typeface="Helvetic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400" u="sng" dirty="0" smtClean="0">
                <a:latin typeface="Helvetica"/>
                <a:cs typeface="Helvetica"/>
              </a:rPr>
              <a:t>Input</a:t>
            </a:r>
            <a:r>
              <a:rPr lang="en" sz="2400" dirty="0" smtClean="0">
                <a:latin typeface="Helvetica"/>
                <a:cs typeface="Helvetica"/>
              </a:rPr>
              <a:t>:</a:t>
            </a:r>
            <a:endParaRPr lang="en-US" sz="2400" dirty="0" smtClean="0">
              <a:latin typeface="Helvetica"/>
              <a:cs typeface="Helvetic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400" dirty="0" smtClean="0">
                <a:latin typeface="Helvetica"/>
                <a:cs typeface="Helvetica"/>
              </a:rPr>
              <a:t>Host</a:t>
            </a:r>
            <a:r>
              <a:rPr lang="en-US" sz="2400" dirty="0" smtClean="0">
                <a:latin typeface="Helvetica"/>
                <a:cs typeface="Helvetica"/>
              </a:rPr>
              <a:t> reference genome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latin typeface="Helvetica"/>
                <a:cs typeface="Helvetica"/>
              </a:rPr>
              <a:t>Pathogen reference genome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latin typeface="Helvetica"/>
                <a:cs typeface="Helvetica"/>
              </a:rPr>
              <a:t>CRC Sequencing data</a:t>
            </a:r>
          </a:p>
          <a:p>
            <a:pPr lvl="0" rtl="0">
              <a:spcBef>
                <a:spcPts val="0"/>
              </a:spcBef>
              <a:buNone/>
            </a:pPr>
            <a:endParaRPr lang="en" sz="1200" dirty="0">
              <a:latin typeface="Helvetica"/>
              <a:cs typeface="Helvetic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2400" u="sng" dirty="0" smtClean="0">
                <a:latin typeface="Helvetica"/>
                <a:cs typeface="Helvetica"/>
              </a:rPr>
              <a:t>Output</a:t>
            </a:r>
            <a:r>
              <a:rPr lang="en" sz="2400" dirty="0" smtClean="0">
                <a:latin typeface="Helvetica"/>
                <a:cs typeface="Helvetica"/>
              </a:rPr>
              <a:t>:</a:t>
            </a:r>
            <a:endParaRPr lang="en-US" sz="2400" dirty="0" smtClean="0">
              <a:latin typeface="Helvetica"/>
              <a:cs typeface="Helvetica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sz="2400" dirty="0" smtClean="0">
                <a:latin typeface="Helvetica"/>
                <a:cs typeface="Helvetica"/>
              </a:rPr>
              <a:t>Microbe species counts</a:t>
            </a:r>
            <a:endParaRPr lang="en" sz="2400" dirty="0">
              <a:latin typeface="Helvetica"/>
              <a:cs typeface="Helvetica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latin typeface="Helvetica"/>
              <a:cs typeface="Helvetica"/>
            </a:endParaRPr>
          </a:p>
        </p:txBody>
      </p:sp>
      <p:pic>
        <p:nvPicPr>
          <p:cNvPr id="6" name="Picture 5" descr="cluster_layout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0"/>
          <a:stretch/>
        </p:blipFill>
        <p:spPr>
          <a:xfrm>
            <a:off x="3901440" y="4654037"/>
            <a:ext cx="2784421" cy="19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9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Microsoft Yi Baiti"/>
                <a:cs typeface="Microsoft Yi Baiti"/>
              </a:rPr>
              <a:t>Thank you</a:t>
            </a:r>
            <a:endParaRPr lang="en-US" dirty="0">
              <a:latin typeface="Microsoft Yi Baiti"/>
              <a:cs typeface="Microsoft Yi Baiti"/>
            </a:endParaRPr>
          </a:p>
        </p:txBody>
      </p:sp>
      <p:pic>
        <p:nvPicPr>
          <p:cNvPr id="4" name="Picture 3" descr="microbio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64" y="1910081"/>
            <a:ext cx="5991076" cy="42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2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240</Words>
  <Application>Microsoft Macintosh PowerPoint</Application>
  <PresentationFormat>On-screen Show (4:3)</PresentationFormat>
  <Paragraphs>42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Mining the Colorectal Cancer Genome for Microbiota  Anders Dohlman // anders.dohlman@duke.edu // Shen Lab </vt:lpstr>
      <vt:lpstr>Microbiome &amp; Colorectal Cancer</vt:lpstr>
      <vt:lpstr>The Cancer Genome Atlas (TCGA)</vt:lpstr>
      <vt:lpstr>Data Processing Pipeline</vt:lpstr>
      <vt:lpstr>Thank you</vt:lpstr>
    </vt:vector>
  </TitlesOfParts>
  <Company>MSSM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Microbiome &amp; colorectal cancer</dc:title>
  <dc:creator>Anders Dohlman</dc:creator>
  <cp:lastModifiedBy>Anders Dohlman</cp:lastModifiedBy>
  <cp:revision>7</cp:revision>
  <dcterms:created xsi:type="dcterms:W3CDTF">2017-11-11T22:24:08Z</dcterms:created>
  <dcterms:modified xsi:type="dcterms:W3CDTF">2017-11-13T21:14:18Z</dcterms:modified>
</cp:coreProperties>
</file>