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1"/>
  </p:sldMasterIdLst>
  <p:notesMasterIdLst>
    <p:notesMasterId r:id="rId34"/>
  </p:notesMasterIdLst>
  <p:sldIdLst>
    <p:sldId id="257" r:id="rId2"/>
    <p:sldId id="259" r:id="rId3"/>
    <p:sldId id="261" r:id="rId4"/>
    <p:sldId id="292" r:id="rId5"/>
    <p:sldId id="285" r:id="rId6"/>
    <p:sldId id="263" r:id="rId7"/>
    <p:sldId id="264" r:id="rId8"/>
    <p:sldId id="290" r:id="rId9"/>
    <p:sldId id="265" r:id="rId10"/>
    <p:sldId id="288" r:id="rId11"/>
    <p:sldId id="268" r:id="rId12"/>
    <p:sldId id="269" r:id="rId13"/>
    <p:sldId id="297" r:id="rId14"/>
    <p:sldId id="291" r:id="rId15"/>
    <p:sldId id="270" r:id="rId16"/>
    <p:sldId id="272" r:id="rId17"/>
    <p:sldId id="271" r:id="rId18"/>
    <p:sldId id="293" r:id="rId19"/>
    <p:sldId id="273" r:id="rId20"/>
    <p:sldId id="275" r:id="rId21"/>
    <p:sldId id="294" r:id="rId22"/>
    <p:sldId id="276" r:id="rId23"/>
    <p:sldId id="277" r:id="rId24"/>
    <p:sldId id="278" r:id="rId25"/>
    <p:sldId id="279" r:id="rId26"/>
    <p:sldId id="280" r:id="rId27"/>
    <p:sldId id="281" r:id="rId28"/>
    <p:sldId id="282" r:id="rId29"/>
    <p:sldId id="295" r:id="rId30"/>
    <p:sldId id="283" r:id="rId31"/>
    <p:sldId id="284" r:id="rId32"/>
    <p:sldId id="287"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73070" autoAdjust="0"/>
  </p:normalViewPr>
  <p:slideViewPr>
    <p:cSldViewPr snapToGrid="0">
      <p:cViewPr varScale="1">
        <p:scale>
          <a:sx n="54" d="100"/>
          <a:sy n="54" d="100"/>
        </p:scale>
        <p:origin x="1386"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smtClean="0"/>
              <a:t>Distance 11 m</a:t>
            </a:r>
            <a:endParaRPr lang="fr-FR"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smoothMarker"/>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xVal>
            <c:numRef>
              <c:f>Feuil1!$B$1:$G$1</c:f>
              <c:numCache>
                <c:formatCode>General</c:formatCode>
                <c:ptCount val="6"/>
                <c:pt idx="0">
                  <c:v>10</c:v>
                </c:pt>
                <c:pt idx="1">
                  <c:v>20</c:v>
                </c:pt>
                <c:pt idx="2">
                  <c:v>30</c:v>
                </c:pt>
                <c:pt idx="3">
                  <c:v>40</c:v>
                </c:pt>
                <c:pt idx="4">
                  <c:v>50</c:v>
                </c:pt>
                <c:pt idx="5">
                  <c:v>60</c:v>
                </c:pt>
              </c:numCache>
            </c:numRef>
          </c:xVal>
          <c:yVal>
            <c:numRef>
              <c:f>Feuil1!$B$2:$G$2</c:f>
              <c:numCache>
                <c:formatCode>General</c:formatCode>
                <c:ptCount val="6"/>
                <c:pt idx="0">
                  <c:v>17</c:v>
                </c:pt>
                <c:pt idx="1">
                  <c:v>18</c:v>
                </c:pt>
                <c:pt idx="2">
                  <c:v>18</c:v>
                </c:pt>
                <c:pt idx="3">
                  <c:v>17</c:v>
                </c:pt>
                <c:pt idx="4">
                  <c:v>20</c:v>
                </c:pt>
                <c:pt idx="5">
                  <c:v>19</c:v>
                </c:pt>
              </c:numCache>
            </c:numRef>
          </c:yVal>
          <c:smooth val="1"/>
        </c:ser>
        <c:dLbls>
          <c:showLegendKey val="0"/>
          <c:showVal val="0"/>
          <c:showCatName val="0"/>
          <c:showSerName val="0"/>
          <c:showPercent val="0"/>
          <c:showBubbleSize val="0"/>
        </c:dLbls>
        <c:axId val="164903360"/>
        <c:axId val="187047144"/>
      </c:scatterChart>
      <c:valAx>
        <c:axId val="164903360"/>
        <c:scaling>
          <c:orientation val="minMax"/>
          <c:max val="6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b="1"/>
                  <a:t>Temps</a:t>
                </a:r>
                <a:r>
                  <a:rPr lang="fr-FR" b="1" baseline="0"/>
                  <a:t> (Secondes)</a:t>
                </a:r>
                <a:endParaRPr lang="fr-FR" b="1"/>
              </a:p>
            </c:rich>
          </c:tx>
          <c:layout>
            <c:manualLayout>
              <c:xMode val="edge"/>
              <c:yMode val="edge"/>
              <c:x val="0.46737953335943505"/>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87047144"/>
        <c:crosses val="autoZero"/>
        <c:crossBetween val="midCat"/>
      </c:valAx>
      <c:valAx>
        <c:axId val="18704714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b="1"/>
                  <a:t>Débit</a:t>
                </a:r>
                <a:r>
                  <a:rPr lang="fr-FR" b="1" baseline="0"/>
                  <a:t> (Mbps)</a:t>
                </a:r>
                <a:endParaRPr lang="fr-FR"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49033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smtClean="0"/>
              <a:t>Distance 12.5</a:t>
            </a:r>
            <a:endParaRPr lang="fr-FR"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smoothMarker"/>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xVal>
            <c:numRef>
              <c:f>Feuil1!$B$1:$G$1</c:f>
              <c:numCache>
                <c:formatCode>General</c:formatCode>
                <c:ptCount val="6"/>
                <c:pt idx="0">
                  <c:v>10</c:v>
                </c:pt>
                <c:pt idx="1">
                  <c:v>20</c:v>
                </c:pt>
                <c:pt idx="2">
                  <c:v>30</c:v>
                </c:pt>
                <c:pt idx="3">
                  <c:v>40</c:v>
                </c:pt>
                <c:pt idx="4">
                  <c:v>50</c:v>
                </c:pt>
                <c:pt idx="5">
                  <c:v>60</c:v>
                </c:pt>
              </c:numCache>
            </c:numRef>
          </c:xVal>
          <c:yVal>
            <c:numRef>
              <c:f>Feuil1!$B$2:$G$2</c:f>
              <c:numCache>
                <c:formatCode>General</c:formatCode>
                <c:ptCount val="6"/>
                <c:pt idx="0">
                  <c:v>17</c:v>
                </c:pt>
                <c:pt idx="1">
                  <c:v>18</c:v>
                </c:pt>
                <c:pt idx="2">
                  <c:v>18</c:v>
                </c:pt>
                <c:pt idx="3">
                  <c:v>17</c:v>
                </c:pt>
                <c:pt idx="4">
                  <c:v>20</c:v>
                </c:pt>
                <c:pt idx="5">
                  <c:v>19</c:v>
                </c:pt>
              </c:numCache>
            </c:numRef>
          </c:yVal>
          <c:smooth val="1"/>
        </c:ser>
        <c:dLbls>
          <c:showLegendKey val="0"/>
          <c:showVal val="0"/>
          <c:showCatName val="0"/>
          <c:showSerName val="0"/>
          <c:showPercent val="0"/>
          <c:showBubbleSize val="0"/>
        </c:dLbls>
        <c:axId val="164831032"/>
        <c:axId val="187140624"/>
      </c:scatterChart>
      <c:valAx>
        <c:axId val="164831032"/>
        <c:scaling>
          <c:orientation val="minMax"/>
          <c:max val="6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b="1"/>
                  <a:t>Temps</a:t>
                </a:r>
                <a:r>
                  <a:rPr lang="fr-FR" b="1" baseline="0"/>
                  <a:t> (Secondes)</a:t>
                </a:r>
                <a:endParaRPr lang="fr-FR" b="1"/>
              </a:p>
            </c:rich>
          </c:tx>
          <c:layout>
            <c:manualLayout>
              <c:xMode val="edge"/>
              <c:yMode val="edge"/>
              <c:x val="0.46737953335943505"/>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87140624"/>
        <c:crosses val="autoZero"/>
        <c:crossBetween val="midCat"/>
      </c:valAx>
      <c:valAx>
        <c:axId val="18714062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b="1"/>
                  <a:t>Débit</a:t>
                </a:r>
                <a:r>
                  <a:rPr lang="fr-FR" b="1" baseline="0"/>
                  <a:t> (Mbps)</a:t>
                </a:r>
                <a:endParaRPr lang="fr-FR"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483103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smtClean="0"/>
              <a:t>Distance</a:t>
            </a:r>
            <a:r>
              <a:rPr lang="fr-FR" baseline="0" dirty="0" smtClean="0"/>
              <a:t> 14</a:t>
            </a:r>
            <a:endParaRPr lang="fr-FR"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smoothMarker"/>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xVal>
            <c:numRef>
              <c:f>Feuil1!$B$1:$G$1</c:f>
              <c:numCache>
                <c:formatCode>General</c:formatCode>
                <c:ptCount val="6"/>
                <c:pt idx="0">
                  <c:v>10</c:v>
                </c:pt>
                <c:pt idx="1">
                  <c:v>20</c:v>
                </c:pt>
                <c:pt idx="2">
                  <c:v>30</c:v>
                </c:pt>
                <c:pt idx="3">
                  <c:v>40</c:v>
                </c:pt>
                <c:pt idx="4">
                  <c:v>50</c:v>
                </c:pt>
                <c:pt idx="5">
                  <c:v>60</c:v>
                </c:pt>
              </c:numCache>
            </c:numRef>
          </c:xVal>
          <c:yVal>
            <c:numRef>
              <c:f>Feuil1!$B$2:$G$2</c:f>
              <c:numCache>
                <c:formatCode>General</c:formatCode>
                <c:ptCount val="6"/>
                <c:pt idx="0">
                  <c:v>17</c:v>
                </c:pt>
                <c:pt idx="1">
                  <c:v>18</c:v>
                </c:pt>
                <c:pt idx="2">
                  <c:v>18</c:v>
                </c:pt>
                <c:pt idx="3">
                  <c:v>17</c:v>
                </c:pt>
                <c:pt idx="4">
                  <c:v>20</c:v>
                </c:pt>
                <c:pt idx="5">
                  <c:v>19</c:v>
                </c:pt>
              </c:numCache>
            </c:numRef>
          </c:yVal>
          <c:smooth val="1"/>
        </c:ser>
        <c:dLbls>
          <c:showLegendKey val="0"/>
          <c:showVal val="0"/>
          <c:showCatName val="0"/>
          <c:showSerName val="0"/>
          <c:showPercent val="0"/>
          <c:showBubbleSize val="0"/>
        </c:dLbls>
        <c:axId val="164823928"/>
        <c:axId val="187113344"/>
      </c:scatterChart>
      <c:valAx>
        <c:axId val="164823928"/>
        <c:scaling>
          <c:orientation val="minMax"/>
          <c:max val="6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b="1"/>
                  <a:t>Temps</a:t>
                </a:r>
                <a:r>
                  <a:rPr lang="fr-FR" b="1" baseline="0"/>
                  <a:t> (Secondes)</a:t>
                </a:r>
                <a:endParaRPr lang="fr-FR" b="1"/>
              </a:p>
            </c:rich>
          </c:tx>
          <c:layout>
            <c:manualLayout>
              <c:xMode val="edge"/>
              <c:yMode val="edge"/>
              <c:x val="0.46737953335943505"/>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87113344"/>
        <c:crosses val="autoZero"/>
        <c:crossBetween val="midCat"/>
      </c:valAx>
      <c:valAx>
        <c:axId val="187113344"/>
        <c:scaling>
          <c:orientation val="minMax"/>
          <c:max val="4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b="1"/>
                  <a:t>Débit</a:t>
                </a:r>
                <a:r>
                  <a:rPr lang="fr-FR" b="1" baseline="0"/>
                  <a:t> (Mbps)</a:t>
                </a:r>
                <a:endParaRPr lang="fr-FR"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48239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smtClean="0"/>
              <a:t>Distance 15.5</a:t>
            </a:r>
            <a:endParaRPr lang="fr-FR"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scatterChart>
        <c:scatterStyle val="smoothMarker"/>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xVal>
            <c:numRef>
              <c:f>Feuil1!$B$1:$G$1</c:f>
              <c:numCache>
                <c:formatCode>General</c:formatCode>
                <c:ptCount val="6"/>
                <c:pt idx="0">
                  <c:v>10</c:v>
                </c:pt>
                <c:pt idx="1">
                  <c:v>20</c:v>
                </c:pt>
                <c:pt idx="2">
                  <c:v>30</c:v>
                </c:pt>
                <c:pt idx="3">
                  <c:v>40</c:v>
                </c:pt>
                <c:pt idx="4">
                  <c:v>50</c:v>
                </c:pt>
                <c:pt idx="5">
                  <c:v>60</c:v>
                </c:pt>
              </c:numCache>
            </c:numRef>
          </c:xVal>
          <c:yVal>
            <c:numRef>
              <c:f>Feuil1!$B$2:$G$2</c:f>
              <c:numCache>
                <c:formatCode>General</c:formatCode>
                <c:ptCount val="6"/>
                <c:pt idx="0">
                  <c:v>17</c:v>
                </c:pt>
                <c:pt idx="1">
                  <c:v>18</c:v>
                </c:pt>
                <c:pt idx="2">
                  <c:v>18</c:v>
                </c:pt>
                <c:pt idx="3">
                  <c:v>17</c:v>
                </c:pt>
                <c:pt idx="4">
                  <c:v>20</c:v>
                </c:pt>
                <c:pt idx="5">
                  <c:v>19</c:v>
                </c:pt>
              </c:numCache>
            </c:numRef>
          </c:yVal>
          <c:smooth val="1"/>
        </c:ser>
        <c:dLbls>
          <c:showLegendKey val="0"/>
          <c:showVal val="0"/>
          <c:showCatName val="0"/>
          <c:showSerName val="0"/>
          <c:showPercent val="0"/>
          <c:showBubbleSize val="0"/>
        </c:dLbls>
        <c:axId val="164970832"/>
        <c:axId val="164971224"/>
      </c:scatterChart>
      <c:valAx>
        <c:axId val="164970832"/>
        <c:scaling>
          <c:orientation val="minMax"/>
          <c:max val="6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b="1"/>
                  <a:t>Temps</a:t>
                </a:r>
                <a:r>
                  <a:rPr lang="fr-FR" b="1" baseline="0"/>
                  <a:t> (Secondes)</a:t>
                </a:r>
                <a:endParaRPr lang="fr-FR" b="1"/>
              </a:p>
            </c:rich>
          </c:tx>
          <c:layout>
            <c:manualLayout>
              <c:xMode val="edge"/>
              <c:yMode val="edge"/>
              <c:x val="0.46737953335943505"/>
              <c:y val="0.883310002916302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4971224"/>
        <c:crosses val="autoZero"/>
        <c:crossBetween val="midCat"/>
      </c:valAx>
      <c:valAx>
        <c:axId val="164971224"/>
        <c:scaling>
          <c:orientation val="minMax"/>
          <c:max val="4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b="1"/>
                  <a:t>Débit</a:t>
                </a:r>
                <a:r>
                  <a:rPr lang="fr-FR" b="1" baseline="0"/>
                  <a:t> (Mbps)</a:t>
                </a:r>
                <a:endParaRPr lang="fr-FR" b="1"/>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6497083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3E9CE-59D2-472B-9B52-F3D7306003CD}" type="datetimeFigureOut">
              <a:rPr lang="fr-FR" smtClean="0"/>
              <a:t>31/10/2017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3AA94-97F5-414E-8365-EDA43263F64B}" type="slidenum">
              <a:rPr lang="fr-FR" smtClean="0"/>
              <a:t>‹N°›</a:t>
            </a:fld>
            <a:endParaRPr lang="fr-FR"/>
          </a:p>
        </p:txBody>
      </p:sp>
    </p:spTree>
    <p:extLst>
      <p:ext uri="{BB962C8B-B14F-4D97-AF65-F5344CB8AC3E}">
        <p14:creationId xmlns:p14="http://schemas.microsoft.com/office/powerpoint/2010/main" val="2778700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lnSpc>
                <a:spcPct val="150000"/>
              </a:lnSpc>
            </a:pPr>
            <a:r>
              <a:rPr lang="fr-FR" sz="1200" i="0" kern="1200" baseline="0" dirty="0" smtClean="0">
                <a:solidFill>
                  <a:schemeClr val="tx1"/>
                </a:solidFill>
                <a:latin typeface="Times New Roman" pitchFamily="18" charset="0"/>
                <a:ea typeface="+mn-ea"/>
                <a:cs typeface="Times New Roman" pitchFamily="18" charset="0"/>
              </a:rPr>
              <a:t>Mesdames et Messieurs les membres du jury,   </a:t>
            </a:r>
            <a:r>
              <a:rPr lang="fr-FR" sz="1200" dirty="0" smtClean="0">
                <a:latin typeface="Times New Roman" pitchFamily="18" charset="0"/>
                <a:cs typeface="Times New Roman" pitchFamily="18" charset="0"/>
              </a:rPr>
              <a:t>Madame la promotrice, monsieur encadrant, honorable assistance</a:t>
            </a:r>
            <a:r>
              <a:rPr lang="fr-FR" sz="1200" baseline="0" dirty="0" smtClean="0">
                <a:latin typeface="Times New Roman" pitchFamily="18" charset="0"/>
                <a:cs typeface="Times New Roman" pitchFamily="18" charset="0"/>
              </a:rPr>
              <a:t> </a:t>
            </a:r>
            <a:r>
              <a:rPr lang="fr-FR" sz="1200" dirty="0" smtClean="0">
                <a:latin typeface="Times New Roman" pitchFamily="18" charset="0"/>
                <a:cs typeface="Times New Roman" pitchFamily="18" charset="0"/>
              </a:rPr>
              <a:t> </a:t>
            </a:r>
            <a:r>
              <a:rPr lang="fr-FR" sz="1200" dirty="0" err="1" smtClean="0">
                <a:latin typeface="Times New Roman" pitchFamily="18" charset="0"/>
                <a:cs typeface="Times New Roman" pitchFamily="18" charset="0"/>
              </a:rPr>
              <a:t>essalam</a:t>
            </a:r>
            <a:r>
              <a:rPr lang="fr-FR" sz="1200" baseline="0" dirty="0" smtClean="0">
                <a:latin typeface="Times New Roman" pitchFamily="18" charset="0"/>
                <a:cs typeface="Times New Roman" pitchFamily="18" charset="0"/>
              </a:rPr>
              <a:t> </a:t>
            </a:r>
            <a:r>
              <a:rPr lang="fr-FR" sz="1200" baseline="0" dirty="0" err="1" smtClean="0">
                <a:latin typeface="Times New Roman" pitchFamily="18" charset="0"/>
                <a:cs typeface="Times New Roman" pitchFamily="18" charset="0"/>
              </a:rPr>
              <a:t>alaykom</a:t>
            </a:r>
            <a:r>
              <a:rPr lang="fr-FR" sz="1200" dirty="0" smtClean="0">
                <a:latin typeface="Times New Roman" pitchFamily="18" charset="0"/>
                <a:cs typeface="Times New Roman" pitchFamily="18" charset="0"/>
              </a:rPr>
              <a:t>,</a:t>
            </a:r>
          </a:p>
          <a:p>
            <a:pPr marL="0" marR="0" indent="0" algn="just" defTabSz="914400" rtl="0" eaLnBrk="1" fontAlgn="auto" latinLnBrk="0" hangingPunct="1">
              <a:lnSpc>
                <a:spcPct val="150000"/>
              </a:lnSpc>
              <a:spcBef>
                <a:spcPts val="0"/>
              </a:spcBef>
              <a:spcAft>
                <a:spcPts val="0"/>
              </a:spcAft>
              <a:buClrTx/>
              <a:buSzTx/>
              <a:buFontTx/>
              <a:buNone/>
              <a:tabLst/>
              <a:defRPr/>
            </a:pPr>
            <a:r>
              <a:rPr lang="fr-FR" sz="1200" dirty="0" smtClean="0">
                <a:latin typeface="Times New Roman" pitchFamily="18" charset="0"/>
                <a:cs typeface="Times New Roman" pitchFamily="18" charset="0"/>
              </a:rPr>
              <a:t>Nous avons le plaisir aujourd’hui de présenter devant vous notre projet</a:t>
            </a:r>
            <a:r>
              <a:rPr lang="fr-FR" sz="1200" baseline="0" dirty="0" smtClean="0">
                <a:latin typeface="Times New Roman" pitchFamily="18" charset="0"/>
                <a:cs typeface="Times New Roman" pitchFamily="18" charset="0"/>
              </a:rPr>
              <a:t> de fin d’étude intitulé «</a:t>
            </a:r>
            <a:r>
              <a:rPr lang="fr-FR" sz="1200" b="1" kern="1200" dirty="0" smtClean="0">
                <a:solidFill>
                  <a:schemeClr val="tx1"/>
                </a:solidFill>
                <a:latin typeface="Times New Roman" panose="02020603050405020304" pitchFamily="18" charset="0"/>
                <a:ea typeface="+mn-ea"/>
                <a:cs typeface="Times New Roman" panose="02020603050405020304" pitchFamily="18" charset="0"/>
              </a:rPr>
              <a:t>Amélioration </a:t>
            </a:r>
            <a:r>
              <a:rPr lang="fr-FR" sz="1200" b="1" kern="1200" dirty="0" smtClean="0">
                <a:solidFill>
                  <a:schemeClr val="tx1"/>
                </a:solidFill>
                <a:latin typeface="Times New Roman" panose="02020603050405020304" pitchFamily="18" charset="0"/>
                <a:ea typeface="+mn-ea"/>
                <a:cs typeface="Times New Roman" panose="02020603050405020304" pitchFamily="18" charset="0"/>
              </a:rPr>
              <a:t>des performance </a:t>
            </a:r>
            <a:r>
              <a:rPr lang="fr-FR" sz="1200" b="1" kern="1200" dirty="0" smtClean="0">
                <a:solidFill>
                  <a:schemeClr val="tx1"/>
                </a:solidFill>
                <a:latin typeface="Times New Roman" panose="02020603050405020304" pitchFamily="18" charset="0"/>
                <a:ea typeface="+mn-ea"/>
                <a:cs typeface="Times New Roman" panose="02020603050405020304" pitchFamily="18" charset="0"/>
              </a:rPr>
              <a:t>de TCP dans les réseaux mobiles ad hoc</a:t>
            </a:r>
            <a:r>
              <a:rPr lang="fr-FR" sz="1200" baseline="0" dirty="0" smtClean="0">
                <a:latin typeface="Times New Roman" pitchFamily="18" charset="0"/>
                <a:cs typeface="Times New Roman" pitchFamily="18" charset="0"/>
              </a:rPr>
              <a:t>»</a:t>
            </a:r>
            <a:r>
              <a:rPr lang="fr-FR" sz="1200" dirty="0" smtClean="0">
                <a:latin typeface="Times New Roman" pitchFamily="18" charset="0"/>
                <a:cs typeface="Times New Roman" pitchFamily="18" charset="0"/>
              </a:rPr>
              <a:t> et pour cela nous allons adopté le plan suivant.</a:t>
            </a:r>
          </a:p>
          <a:p>
            <a:endParaRPr lang="fr-FR" dirty="0"/>
          </a:p>
        </p:txBody>
      </p:sp>
      <p:sp>
        <p:nvSpPr>
          <p:cNvPr id="4" name="Espace réservé du numéro de diapositive 3"/>
          <p:cNvSpPr>
            <a:spLocks noGrp="1"/>
          </p:cNvSpPr>
          <p:nvPr>
            <p:ph type="sldNum" sz="quarter" idx="10"/>
          </p:nvPr>
        </p:nvSpPr>
        <p:spPr/>
        <p:txBody>
          <a:bodyPr/>
          <a:lstStyle/>
          <a:p>
            <a:fld id="{8691653F-9902-4AFF-811C-12C84F654B60}" type="slidenum">
              <a:rPr lang="fr-FR" smtClean="0"/>
              <a:t>1</a:t>
            </a:fld>
            <a:endParaRPr lang="fr-FR"/>
          </a:p>
        </p:txBody>
      </p:sp>
    </p:spTree>
    <p:extLst>
      <p:ext uri="{BB962C8B-B14F-4D97-AF65-F5344CB8AC3E}">
        <p14:creationId xmlns:p14="http://schemas.microsoft.com/office/powerpoint/2010/main" val="2229729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baseline="0" dirty="0" smtClean="0">
                <a:latin typeface="Times New Roman" panose="02020603050405020304" pitchFamily="18" charset="0"/>
                <a:cs typeface="Times New Roman" panose="02020603050405020304" pitchFamily="18" charset="0"/>
              </a:rPr>
              <a:t>Passant maintenant a la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2eme type ,c’est l’arrive d’un acquittement après l’expiration de temporisateur, Comme on a dans le figure, pour détecter que le paquet avec le numéro de séquence égale 12 a été perdu, si l’arrive de l’acquittement après l’expiration de time out, dans ce cas TCP n’attendre pas l’acquittement après l’expiration de RTO pour réagir, il retransmettre le paquet immédiatement après  la fin de RTO . </a:t>
            </a:r>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10</a:t>
            </a:fld>
            <a:endParaRPr lang="fr-FR"/>
          </a:p>
        </p:txBody>
      </p:sp>
    </p:spTree>
    <p:extLst>
      <p:ext uri="{BB962C8B-B14F-4D97-AF65-F5344CB8AC3E}">
        <p14:creationId xmlns:p14="http://schemas.microsoft.com/office/powerpoint/2010/main" val="2592986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Dans cette figure  nous allons présenter le mécanisme sur lequel repose le contrôle de congestion et l’évaluation de la fenêtre de contrôle de congestion  TCP pendant une connexion </a:t>
            </a:r>
            <a:r>
              <a:rPr lang="fr-FR" sz="1200" kern="1200" dirty="0" err="1" smtClean="0">
                <a:solidFill>
                  <a:schemeClr val="tx1"/>
                </a:solidFill>
                <a:effectLst/>
                <a:latin typeface="Times New Roman" panose="02020603050405020304" pitchFamily="18" charset="0"/>
                <a:ea typeface="+mn-ea"/>
                <a:cs typeface="Times New Roman" panose="02020603050405020304" pitchFamily="18" charset="0"/>
              </a:rPr>
              <a:t>tcp</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standard(TCP</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Reno)</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Et comment réagi le protocole TCP avec les pertes des paquets dans le réseau filaire.</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Nous avons commence avec une phase de slow </a:t>
            </a:r>
            <a:r>
              <a:rPr lang="fr-FR" sz="1200" kern="1200" dirty="0" err="1" smtClean="0">
                <a:solidFill>
                  <a:schemeClr val="tx1"/>
                </a:solidFill>
                <a:effectLst/>
                <a:latin typeface="Times New Roman" panose="02020603050405020304" pitchFamily="18" charset="0"/>
                <a:ea typeface="+mn-ea"/>
                <a:cs typeface="Times New Roman" panose="02020603050405020304" pitchFamily="18" charset="0"/>
              </a:rPr>
              <a:t>start</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 L’expéditeur envoie un paquet et attend un acquittement. Si cet acquittement arrive, il incrémente la fenêtre de congestion par un autre segment. Puis il envoie deux paquet (fenêtre de congestion = 2).Après l’arrivé de deux acquittements correspondants, l’expéditeur doubler la fenêtre congestion à chaque réception des acquittements. Ceci s’appel la croissance exponentielle de la fenêtre de congestion qui continue jusqu’à quand atteint d’une variable appelée </a:t>
            </a:r>
            <a:r>
              <a:rPr lang="fr-FR" sz="1200" kern="1200" dirty="0" err="1" smtClean="0">
                <a:solidFill>
                  <a:schemeClr val="tx1"/>
                </a:solidFill>
                <a:effectLst/>
                <a:latin typeface="Times New Roman" panose="02020603050405020304" pitchFamily="18" charset="0"/>
                <a:ea typeface="+mn-ea"/>
                <a:cs typeface="Times New Roman" panose="02020603050405020304" pitchFamily="18" charset="0"/>
              </a:rPr>
              <a:t>threshold</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(seuil) , a partir de cette seuil la probabilité de congestion est grand donc  en envoi les paquet un peu mois rapidement de façon linéaire (phase congestion </a:t>
            </a:r>
            <a:r>
              <a:rPr lang="fr-FR" sz="1200" kern="1200" dirty="0" err="1" smtClean="0">
                <a:solidFill>
                  <a:schemeClr val="tx1"/>
                </a:solidFill>
                <a:effectLst/>
                <a:latin typeface="Times New Roman" panose="02020603050405020304" pitchFamily="18" charset="0"/>
                <a:ea typeface="+mn-ea"/>
                <a:cs typeface="Times New Roman" panose="02020603050405020304" pitchFamily="18" charset="0"/>
              </a:rPr>
              <a:t>aviodance</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L’incrémentation linéaire est continue jusqu’à détecter une congestion. Dans ce cas, en divise  la valeur de </a:t>
            </a:r>
            <a:r>
              <a:rPr lang="fr-FR" sz="1200" kern="1200" dirty="0" err="1" smtClean="0">
                <a:solidFill>
                  <a:schemeClr val="tx1"/>
                </a:solidFill>
                <a:effectLst/>
                <a:latin typeface="Times New Roman" panose="02020603050405020304" pitchFamily="18" charset="0"/>
                <a:ea typeface="+mn-ea"/>
                <a:cs typeface="Times New Roman" panose="02020603050405020304" pitchFamily="18" charset="0"/>
              </a:rPr>
              <a:t>threshold</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par 2 et passer dans l’algorithme congestion </a:t>
            </a:r>
            <a:r>
              <a:rPr lang="fr-FR" sz="1200" kern="1200" dirty="0" err="1" smtClean="0">
                <a:solidFill>
                  <a:schemeClr val="tx1"/>
                </a:solidFill>
                <a:effectLst/>
                <a:latin typeface="Times New Roman" panose="02020603050405020304" pitchFamily="18" charset="0"/>
                <a:ea typeface="+mn-ea"/>
                <a:cs typeface="Times New Roman" panose="02020603050405020304" pitchFamily="18" charset="0"/>
              </a:rPr>
              <a:t>adviode</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pour retransmettre le paquet perdu. </a:t>
            </a:r>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11</a:t>
            </a:fld>
            <a:endParaRPr lang="fr-FR"/>
          </a:p>
        </p:txBody>
      </p:sp>
    </p:spTree>
    <p:extLst>
      <p:ext uri="{BB962C8B-B14F-4D97-AF65-F5344CB8AC3E}">
        <p14:creationId xmlns:p14="http://schemas.microsoft.com/office/powerpoint/2010/main" val="228500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Si on a connecté directement dans le réseau filaire, les pertes de paquets sont dues à la congestion</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qui nous avons présenté précédemment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Times New Roman" panose="02020603050405020304" pitchFamily="18" charset="0"/>
              <a:ea typeface="+mn-ea"/>
              <a:cs typeface="Times New Roman" panose="02020603050405020304" pitchFamily="18" charset="0"/>
            </a:endParaRPr>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12</a:t>
            </a:fld>
            <a:endParaRPr lang="fr-FR"/>
          </a:p>
        </p:txBody>
      </p:sp>
    </p:spTree>
    <p:extLst>
      <p:ext uri="{BB962C8B-B14F-4D97-AF65-F5344CB8AC3E}">
        <p14:creationId xmlns:p14="http://schemas.microsoft.com/office/powerpoint/2010/main" val="2497640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Mais dans le réseau sans fil, le protocole TCP interprète les pertes comme une situation de congestion du</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réseau même si la perte n’est pas due a la congestion et active un mécanisme appropries ce que dégradé fortement les performance du réseau . </a:t>
            </a:r>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13</a:t>
            </a:fld>
            <a:endParaRPr lang="fr-FR"/>
          </a:p>
        </p:txBody>
      </p:sp>
    </p:spTree>
    <p:extLst>
      <p:ext uri="{BB962C8B-B14F-4D97-AF65-F5344CB8AC3E}">
        <p14:creationId xmlns:p14="http://schemas.microsoft.com/office/powerpoint/2010/main" val="1349229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Alors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les pertes  capable détecter par des autres facteurs comme la mobilité ,c’est quoi</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la mobilité !!</a:t>
            </a:r>
          </a:p>
          <a:p>
            <a:pPr marL="0" marR="0" indent="0" algn="just"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mn-lt"/>
                <a:ea typeface="+mn-ea"/>
                <a:cs typeface="+mn-cs"/>
              </a:rPr>
              <a:t> La</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mobilité</a:t>
            </a:r>
            <a:r>
              <a:rPr lang="fr-FR" sz="1200" kern="1200" baseline="0" dirty="0" smtClean="0">
                <a:solidFill>
                  <a:schemeClr val="tx1"/>
                </a:solidFill>
                <a:effectLst/>
                <a:latin typeface="+mn-lt"/>
                <a:ea typeface="+mn-ea"/>
                <a:cs typeface="+mn-cs"/>
              </a:rPr>
              <a:t> est un </a:t>
            </a:r>
            <a:r>
              <a:rPr lang="fr-FR" sz="1200" kern="1200" dirty="0" smtClean="0">
                <a:solidFill>
                  <a:schemeClr val="tx1"/>
                </a:solidFill>
                <a:effectLst/>
                <a:latin typeface="+mn-lt"/>
                <a:ea typeface="+mn-ea"/>
                <a:cs typeface="+mn-cs"/>
              </a:rPr>
              <a:t>problème plus important pour un accès continu aux réseaux sans fil et aux services mobiles. cette technologie ,nous permet aux utilisateurs de terminaux mobiles d’accéder à leurs services tout en se déplaçant et sans rupture de communication.</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A partir  l’effet de mobilité</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il existe une possibilité de perte de paquets </a:t>
            </a:r>
            <a:r>
              <a:rPr lang="fr-FR" sz="1200" kern="1200" dirty="0" smtClean="0">
                <a:solidFill>
                  <a:schemeClr val="tx1"/>
                </a:solidFill>
                <a:effectLst/>
                <a:latin typeface="+mn-lt"/>
                <a:ea typeface="+mn-ea"/>
                <a:cs typeface="+mn-cs"/>
              </a:rPr>
              <a:t>à cause de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la distance entre les deux nœuds.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a:t>
            </a:r>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14</a:t>
            </a:fld>
            <a:endParaRPr lang="fr-FR"/>
          </a:p>
        </p:txBody>
      </p:sp>
    </p:spTree>
    <p:extLst>
      <p:ext uri="{BB962C8B-B14F-4D97-AF65-F5344CB8AC3E}">
        <p14:creationId xmlns:p14="http://schemas.microsoft.com/office/powerpoint/2010/main" val="1490050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D’autre part il y a des interférences qui sont dues à des facteurs externes tels que les canaux électriques de hautes fréquences ou bien des vibrations produites. L’effet de ces interférences  va dégrader la qualité de transmission sans fil et engendrer de temps en temps des erreurs de transmission. Ces erreurs causeront par la suite des pertes de paquets</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A partir  l’effet de l’interférence, il existe une grand possibilité de perte de paquets</a:t>
            </a:r>
            <a:endParaRPr lang="fr-FR"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15</a:t>
            </a:fld>
            <a:endParaRPr lang="fr-FR"/>
          </a:p>
        </p:txBody>
      </p:sp>
    </p:spTree>
    <p:extLst>
      <p:ext uri="{BB962C8B-B14F-4D97-AF65-F5344CB8AC3E}">
        <p14:creationId xmlns:p14="http://schemas.microsoft.com/office/powerpoint/2010/main" val="2675129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Plusieurs solutions qui ont été proposé pour améliorer la performance TCP dans le réseau sans fil mobile comme</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nous avons</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dans le tableau (ATCP, TCP DOOR, COPAS, TCP avec puissance du signal, TCP </a:t>
            </a:r>
            <a:r>
              <a:rPr lang="fr-FR" sz="1200" kern="1200" dirty="0" err="1" smtClean="0">
                <a:solidFill>
                  <a:schemeClr val="tx1"/>
                </a:solidFill>
                <a:effectLst/>
                <a:latin typeface="Times New Roman" panose="02020603050405020304" pitchFamily="18" charset="0"/>
                <a:ea typeface="+mn-ea"/>
                <a:cs typeface="Times New Roman" panose="02020603050405020304" pitchFamily="18" charset="0"/>
              </a:rPr>
              <a:t>hybrid</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Chaque solution a des avantages et des inconvenants.(les avantages encadrée</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en rouge)</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Parmi ces solution, l’approche </a:t>
            </a:r>
            <a:r>
              <a:rPr lang="fr-FR" sz="1200" kern="1200" dirty="0" err="1" smtClean="0">
                <a:solidFill>
                  <a:schemeClr val="tx1"/>
                </a:solidFill>
                <a:effectLst/>
                <a:latin typeface="Times New Roman" panose="02020603050405020304" pitchFamily="18" charset="0"/>
                <a:ea typeface="+mn-ea"/>
                <a:cs typeface="Times New Roman" panose="02020603050405020304" pitchFamily="18" charset="0"/>
              </a:rPr>
              <a:t>hybrid</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TCP c’est la meilleure solution qui donne plusieurs avantages (haut débit, haute degré de complexité, type de réseau : mobile aléatoire, nombre de connexion : multi-saut). pour cela, nous avons décidé de travailler avec cette solution. L’approche a été validés par une simulation, les résultats ont démonté l'efficacité et montré une bonne performance. Un des inconvenants de cette solution c’est que développer dans la simulation, afin de améliorer cette solution, nous avons choisi  de développer cette solution dans le cas réel d’émulation</a:t>
            </a:r>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16</a:t>
            </a:fld>
            <a:endParaRPr lang="fr-FR"/>
          </a:p>
        </p:txBody>
      </p:sp>
    </p:spTree>
    <p:extLst>
      <p:ext uri="{BB962C8B-B14F-4D97-AF65-F5344CB8AC3E}">
        <p14:creationId xmlns:p14="http://schemas.microsoft.com/office/powerpoint/2010/main" val="1253266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1" normalizeH="0" baseline="0" noProof="0" dirty="0" smtClean="0">
                <a:ln>
                  <a:noFill/>
                </a:ln>
                <a:solidFill>
                  <a:srgbClr val="000000"/>
                </a:solidFill>
                <a:effectLst/>
                <a:uLnTx/>
                <a:uFill>
                  <a:solidFill>
                    <a:srgbClr val="FFFFFF"/>
                  </a:solidFill>
                </a:uFill>
                <a:latin typeface="Times New Roman" panose="02020603050405020304" pitchFamily="18" charset="0"/>
                <a:cs typeface="Times New Roman" panose="02020603050405020304" pitchFamily="18" charset="0"/>
              </a:rPr>
              <a:t>1-Après étude et analyse des différents approches , nous avons choisir   l’</a:t>
            </a:r>
            <a:r>
              <a:rPr kumimoji="0" lang="fr-FR" sz="1200" b="0" i="0" u="none" strike="noStrike" kern="1200" cap="none" spc="-1" normalizeH="0" baseline="0" noProof="0" dirty="0" err="1" smtClean="0">
                <a:ln>
                  <a:noFill/>
                </a:ln>
                <a:solidFill>
                  <a:srgbClr val="000000"/>
                </a:solidFill>
                <a:effectLst/>
                <a:uLnTx/>
                <a:uFill>
                  <a:solidFill>
                    <a:srgbClr val="FFFFFF"/>
                  </a:solidFill>
                </a:uFill>
                <a:latin typeface="Times New Roman" panose="02020603050405020304" pitchFamily="18" charset="0"/>
                <a:cs typeface="Times New Roman" panose="02020603050405020304" pitchFamily="18" charset="0"/>
              </a:rPr>
              <a:t>Hybrid</a:t>
            </a:r>
            <a:r>
              <a:rPr kumimoji="0" lang="fr-FR" sz="1200" b="0" i="0" u="none" strike="noStrike" kern="1200" cap="none" spc="-1" normalizeH="0" baseline="0" noProof="0" dirty="0" smtClean="0">
                <a:ln>
                  <a:noFill/>
                </a:ln>
                <a:solidFill>
                  <a:srgbClr val="000000"/>
                </a:solidFill>
                <a:effectLst/>
                <a:uLnTx/>
                <a:uFill>
                  <a:solidFill>
                    <a:srgbClr val="FFFFFF"/>
                  </a:solidFill>
                </a:uFill>
                <a:latin typeface="Times New Roman" panose="02020603050405020304" pitchFamily="18" charset="0"/>
                <a:cs typeface="Times New Roman" panose="02020603050405020304" pitchFamily="18" charset="0"/>
              </a:rPr>
              <a:t> TCP pour le développer .</a:t>
            </a:r>
          </a:p>
          <a:p>
            <a:pPr marL="0" marR="0" indent="0" algn="just"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2-A la réception de paquet (i),</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Si le paquet (i) recevoir avant l’expiration de temporisateur RTO alors nous</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avons dans le cas normale donc incrémente la valeur de i pour recevoir le prochaine paquet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sinon si il recevoir le paquet après l’expiration de temporisateur RTO </a:t>
            </a:r>
            <a:r>
              <a:rPr lang="fr-FR" sz="1200" kern="1200" dirty="0" err="1" smtClean="0">
                <a:solidFill>
                  <a:schemeClr val="tx1"/>
                </a:solidFill>
                <a:effectLst/>
                <a:latin typeface="Times New Roman" panose="02020603050405020304" pitchFamily="18" charset="0"/>
                <a:ea typeface="+mn-ea"/>
                <a:cs typeface="Times New Roman" panose="02020603050405020304" pitchFamily="18" charset="0"/>
              </a:rPr>
              <a:t>ctd</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il y a une perte</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3-dans la solution TCP </a:t>
            </a:r>
            <a:r>
              <a:rPr lang="fr-FR" sz="1200" kern="1200" dirty="0" err="1" smtClean="0">
                <a:solidFill>
                  <a:schemeClr val="tx1"/>
                </a:solidFill>
                <a:effectLst/>
                <a:latin typeface="Times New Roman" panose="02020603050405020304" pitchFamily="18" charset="0"/>
                <a:ea typeface="+mn-ea"/>
                <a:cs typeface="Times New Roman" panose="02020603050405020304" pitchFamily="18" charset="0"/>
              </a:rPr>
              <a:t>hybrid</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,ils ont travaillé sur le bruit parce que ils ont de générateur de bruit ,dans notre solution  on n’a pas de générateur de bruit ,donc nous contrôlons la puissance de signal reçu seulement, la  solution TCP</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fr-FR" sz="1200" kern="1200" dirty="0" err="1" smtClean="0">
                <a:solidFill>
                  <a:schemeClr val="tx1"/>
                </a:solidFill>
                <a:effectLst/>
                <a:latin typeface="Times New Roman" panose="02020603050405020304" pitchFamily="18" charset="0"/>
                <a:ea typeface="+mn-ea"/>
                <a:cs typeface="Times New Roman" panose="02020603050405020304" pitchFamily="18" charset="0"/>
              </a:rPr>
              <a:t>hybrid</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basé sur la puissance du signal minimal ,donc on récupère la puissance du signal minimal et comparer avec le seuil de carte réseau ,afin de récupéré la puissance de signal minimal puisque on a dans le simulation ,entre directement dans la couche physique pour récupérer la puissance du signal ,</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Quelque chose qui  n’ont pas réalisable dans l’émulation car le modèle OSI marche dans une seul sens. </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4-Si le signal minimal reçu est inférieur au seuil de carte réseau  donc les pertes de paquets sont dues à la congestion, dans ce cas TCP réduit sa fenêtre de flux jusqu’au soulagement de la congestion. Sinon, la perte de paquets est due à une autre raison que la congestion, TCP garde la même taille de la fenêtre de flux et lance une procédure qui tente de régler le problème selon la raison de perte détecté. </a:t>
            </a:r>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17</a:t>
            </a:fld>
            <a:endParaRPr lang="fr-FR"/>
          </a:p>
        </p:txBody>
      </p:sp>
    </p:spTree>
    <p:extLst>
      <p:ext uri="{BB962C8B-B14F-4D97-AF65-F5344CB8AC3E}">
        <p14:creationId xmlns:p14="http://schemas.microsoft.com/office/powerpoint/2010/main" val="4159704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kumimoji="0" lang="fr-FR" sz="1200" b="0" i="0" u="none" strike="noStrike" kern="1200" cap="none" spc="-1" normalizeH="0" baseline="0" noProof="0" dirty="0" smtClean="0">
                <a:ln>
                  <a:noFill/>
                </a:ln>
                <a:solidFill>
                  <a:srgbClr val="000000"/>
                </a:solidFill>
                <a:effectLst/>
                <a:uLnTx/>
                <a:uFill>
                  <a:solidFill>
                    <a:srgbClr val="FFFFFF"/>
                  </a:solidFill>
                </a:uFill>
                <a:latin typeface="Times New Roman" panose="02020603050405020304" pitchFamily="18" charset="0"/>
                <a:cs typeface="Times New Roman" panose="02020603050405020304" pitchFamily="18" charset="0"/>
              </a:rPr>
              <a:t>Après avoir état de l’art, nous allons présenter dans cette phase la conception de notre approche </a:t>
            </a:r>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18</a:t>
            </a:fld>
            <a:endParaRPr lang="fr-FR"/>
          </a:p>
        </p:txBody>
      </p:sp>
    </p:spTree>
    <p:extLst>
      <p:ext uri="{BB962C8B-B14F-4D97-AF65-F5344CB8AC3E}">
        <p14:creationId xmlns:p14="http://schemas.microsoft.com/office/powerpoint/2010/main" val="4236107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342900" marR="0" lvl="0" indent="-342900" algn="just" defTabSz="914400" eaLnBrk="1" fontAlgn="auto" latinLnBrk="0" hangingPunct="1">
              <a:lnSpc>
                <a:spcPct val="100000"/>
              </a:lnSpc>
              <a:spcBef>
                <a:spcPts val="0"/>
              </a:spcBef>
              <a:spcAft>
                <a:spcPts val="0"/>
              </a:spcAft>
              <a:buClrTx/>
              <a:buSzTx/>
              <a:buFontTx/>
              <a:buChar char="•"/>
              <a:tabLst/>
              <a:defRPr/>
            </a:pPr>
            <a:r>
              <a:rPr kumimoji="0" lang="fr-FR" sz="1200" b="1"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But:</a:t>
            </a:r>
            <a:r>
              <a:rPr kumimoji="0" lang="fr-FR"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Implémenter la solution TCP HYBRID</a:t>
            </a:r>
            <a:r>
              <a:rPr kumimoji="0" lang="fr-FR" sz="1200" b="0" i="0" u="none" strike="noStrike" kern="0" cap="none" spc="0" normalizeH="0" noProof="0" dirty="0" smtClean="0">
                <a:ln>
                  <a:noFill/>
                </a:ln>
                <a:solidFill>
                  <a:sysClr val="windowText" lastClr="000000"/>
                </a:solidFill>
                <a:effectLst/>
                <a:uLnTx/>
                <a:uFillTx/>
                <a:latin typeface="Times New Roman" pitchFamily="18" charset="0"/>
                <a:cs typeface="Times New Roman" pitchFamily="18" charset="0"/>
              </a:rPr>
              <a:t> dans le cas réel d’émulation </a:t>
            </a:r>
            <a:r>
              <a:rPr kumimoji="0" lang="fr-FR"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au protocole TCP Reno.</a:t>
            </a:r>
          </a:p>
          <a:p>
            <a:pPr marL="342900" marR="0" lvl="0" indent="-342900" algn="just" defTabSz="914400" eaLnBrk="1" fontAlgn="auto" latinLnBrk="0" hangingPunct="1">
              <a:lnSpc>
                <a:spcPct val="100000"/>
              </a:lnSpc>
              <a:spcBef>
                <a:spcPts val="0"/>
              </a:spcBef>
              <a:spcAft>
                <a:spcPts val="0"/>
              </a:spcAft>
              <a:buClrTx/>
              <a:buSzTx/>
              <a:buFontTx/>
              <a:buChar char="•"/>
              <a:tabLst/>
              <a:defRPr/>
            </a:pPr>
            <a:endParaRPr kumimoji="0" lang="fr-FR"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a:p>
            <a:pPr marL="342900" marR="0" lvl="0" indent="-342900" algn="just" defTabSz="914400" eaLnBrk="1" fontAlgn="auto" latinLnBrk="0" hangingPunct="1">
              <a:lnSpc>
                <a:spcPct val="100000"/>
              </a:lnSpc>
              <a:spcBef>
                <a:spcPts val="0"/>
              </a:spcBef>
              <a:spcAft>
                <a:spcPts val="0"/>
              </a:spcAft>
              <a:buClrTx/>
              <a:buSzTx/>
              <a:buFontTx/>
              <a:buChar char="•"/>
              <a:tabLst/>
              <a:defRPr/>
            </a:pPr>
            <a:r>
              <a:rPr kumimoji="0" lang="fr-FR" sz="1200" b="1"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Méthode:</a:t>
            </a:r>
            <a:r>
              <a:rPr kumimoji="0" lang="fr-FR"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Estimer la puissance du </a:t>
            </a:r>
            <a:r>
              <a:rPr lang="fr-FR" sz="1200" kern="0" dirty="0" smtClean="0">
                <a:solidFill>
                  <a:sysClr val="windowText" lastClr="000000"/>
                </a:solidFill>
                <a:latin typeface="Times New Roman" pitchFamily="18" charset="0"/>
                <a:cs typeface="Times New Roman" pitchFamily="18" charset="0"/>
              </a:rPr>
              <a:t>signal sans descendre a la couche physique(cross layer)</a:t>
            </a:r>
            <a:r>
              <a:rPr kumimoji="0" lang="fr-FR"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a:t>
            </a:r>
          </a:p>
          <a:p>
            <a:pPr marL="342900" marR="0" lvl="0" indent="-342900" algn="just" defTabSz="914400" eaLnBrk="1" fontAlgn="auto" latinLnBrk="0" hangingPunct="1">
              <a:lnSpc>
                <a:spcPct val="100000"/>
              </a:lnSpc>
              <a:spcBef>
                <a:spcPts val="0"/>
              </a:spcBef>
              <a:spcAft>
                <a:spcPts val="0"/>
              </a:spcAft>
              <a:buClrTx/>
              <a:buSzTx/>
              <a:buFontTx/>
              <a:buChar char="•"/>
              <a:tabLst/>
              <a:defRPr/>
            </a:pPr>
            <a:endParaRPr kumimoji="0" lang="fr-FR"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endParaRPr>
          </a:p>
          <a:p>
            <a:pPr marL="342900" marR="0" lvl="0" indent="-342900" algn="just" defTabSz="914400" eaLnBrk="1" fontAlgn="auto" latinLnBrk="0" hangingPunct="1">
              <a:lnSpc>
                <a:spcPct val="100000"/>
              </a:lnSpc>
              <a:spcBef>
                <a:spcPts val="0"/>
              </a:spcBef>
              <a:spcAft>
                <a:spcPts val="0"/>
              </a:spcAft>
              <a:buClrTx/>
              <a:buSzTx/>
              <a:buFontTx/>
              <a:buChar char="•"/>
              <a:tabLst/>
              <a:defRPr/>
            </a:pPr>
            <a:r>
              <a:rPr kumimoji="0" lang="fr-FR" sz="1200" b="1"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Solution:</a:t>
            </a:r>
            <a:r>
              <a:rPr kumimoji="0" lang="fr-FR" sz="12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 </a:t>
            </a:r>
            <a:r>
              <a:rPr lang="fr-FR" sz="1200" kern="0" dirty="0" smtClean="0">
                <a:solidFill>
                  <a:sysClr val="windowText" lastClr="000000"/>
                </a:solidFill>
                <a:latin typeface="Times New Roman" pitchFamily="18" charset="0"/>
                <a:cs typeface="Times New Roman" pitchFamily="18" charset="0"/>
              </a:rPr>
              <a:t>Proposition d’une fonction qui prédit la valeur de la prochaine puissance du signal à partir des cinq anciennes valeurs de puissance du signal.</a:t>
            </a:r>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19</a:t>
            </a:fld>
            <a:endParaRPr lang="fr-FR"/>
          </a:p>
        </p:txBody>
      </p:sp>
    </p:spTree>
    <p:extLst>
      <p:ext uri="{BB962C8B-B14F-4D97-AF65-F5344CB8AC3E}">
        <p14:creationId xmlns:p14="http://schemas.microsoft.com/office/powerpoint/2010/main" val="292276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lang="fr-FR" sz="1200" dirty="0" smtClean="0">
                <a:latin typeface="Times New Roman" panose="02020603050405020304" pitchFamily="18" charset="0"/>
                <a:cs typeface="Times New Roman" panose="02020603050405020304" pitchFamily="18" charset="0"/>
              </a:rPr>
              <a:t>Nous allons commencé</a:t>
            </a:r>
            <a:r>
              <a:rPr lang="fr-FR" sz="1200" baseline="0" dirty="0" smtClean="0">
                <a:latin typeface="Times New Roman" panose="02020603050405020304" pitchFamily="18" charset="0"/>
                <a:cs typeface="Times New Roman" panose="02020603050405020304" pitchFamily="18" charset="0"/>
              </a:rPr>
              <a:t> cette présentation par une brève introduction de réseau sans fil, nous allons ensuite parler de protocole de transport TCP après cela , nous parlerons de </a:t>
            </a:r>
            <a:r>
              <a:rPr lang="fr-FR" baseline="0" dirty="0" smtClean="0"/>
              <a:t>notre problématique et nos objectifs</a:t>
            </a:r>
            <a:r>
              <a:rPr lang="fr-FR" sz="1200" baseline="0" dirty="0" smtClean="0">
                <a:latin typeface="Times New Roman" panose="02020603050405020304" pitchFamily="18" charset="0"/>
                <a:cs typeface="Times New Roman" panose="02020603050405020304" pitchFamily="18" charset="0"/>
              </a:rPr>
              <a:t>, nous entrerons ensuite dans le vif du sujet avec la conception de notre approche et nous passerons à l’implémentation et l’évaluation pour finir avec une petite conclusion ainsi que quelques perspectives.</a:t>
            </a:r>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2</a:t>
            </a:fld>
            <a:endParaRPr lang="fr-FR"/>
          </a:p>
        </p:txBody>
      </p:sp>
    </p:spTree>
    <p:extLst>
      <p:ext uri="{BB962C8B-B14F-4D97-AF65-F5344CB8AC3E}">
        <p14:creationId xmlns:p14="http://schemas.microsoft.com/office/powerpoint/2010/main" val="3470556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Nous allons passer maintenant au description de solution proposé.</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A la réception de paquet (j),</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Si le paquet (j) recevoir avant l’expiration de temporisateur RTO alors nous</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avons dans le cas normale donc incrémente la valeur de j pour recevoir le prochaine paquet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sinon si il recevoir le paquet après l’expiration de temporisateur RTO </a:t>
            </a:r>
            <a:r>
              <a:rPr lang="fr-FR" sz="1200" kern="1200" dirty="0" err="1" smtClean="0">
                <a:solidFill>
                  <a:schemeClr val="tx1"/>
                </a:solidFill>
                <a:effectLst/>
                <a:latin typeface="Times New Roman" panose="02020603050405020304" pitchFamily="18" charset="0"/>
                <a:ea typeface="+mn-ea"/>
                <a:cs typeface="Times New Roman" panose="02020603050405020304" pitchFamily="18" charset="0"/>
              </a:rPr>
              <a:t>ctd</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il y a une perte ,pour</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cela nous allons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passer au l’estimation de  puissance de signal reçu ou</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RSSI de prochaine paquet par rapport les 5 signaux précédente pour distinguer la cause</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de perte de paquet .</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Suite à l’estimation de la prochaine valeur de RSSI. En cas de perte de paquets, TCP utilisera cette valeur on la</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comparant à un seuil de puissance de signal pour tronchet sur la raison de perte de paquet (congestion ou mobilité) afin d’améliorer les performances du réseau.</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Donc </a:t>
            </a:r>
            <a:r>
              <a:rPr lang="fr-FR" sz="1200" kern="1200" smtClean="0">
                <a:solidFill>
                  <a:schemeClr val="tx1"/>
                </a:solidFill>
                <a:effectLst/>
                <a:latin typeface="Times New Roman" panose="02020603050405020304" pitchFamily="18" charset="0"/>
                <a:ea typeface="+mn-ea"/>
                <a:cs typeface="Times New Roman" panose="02020603050405020304" pitchFamily="18" charset="0"/>
              </a:rPr>
              <a:t>nous comparerons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la puissance du signal minimale de prochain paquet avec le seuil de carte réseau </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Si le signal minimal reçu est inférieur au seuil de carte réseau  donc les pertes de paquets sont dues à la congestion du réseau , dans ce cas TCP réduit sa fenêtre de flux au moitie</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jusqu’au soulagement de la congestion. Sinon, la perte de paquets est due à une autre raison que la congestion(mobilité), TCP garde la même taille de la fenêtre de flux et lance une procédure qui tente de régler le problème selon la raison de perte détecté. </a:t>
            </a:r>
          </a:p>
          <a:p>
            <a:pPr algn="just"/>
            <a:endParaRPr lang="fr-FR" sz="1200" kern="1200" dirty="0" smtClean="0">
              <a:solidFill>
                <a:schemeClr val="tx1"/>
              </a:solidFill>
              <a:effectLst/>
              <a:latin typeface="+mn-lt"/>
              <a:ea typeface="+mn-ea"/>
              <a:cs typeface="+mn-cs"/>
            </a:endParaRPr>
          </a:p>
          <a:p>
            <a:endParaRPr lang="fr-FR" dirty="0" smtClean="0"/>
          </a:p>
          <a:p>
            <a:pPr algn="just"/>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20</a:t>
            </a:fld>
            <a:endParaRPr lang="fr-FR"/>
          </a:p>
        </p:txBody>
      </p:sp>
    </p:spTree>
    <p:extLst>
      <p:ext uri="{BB962C8B-B14F-4D97-AF65-F5344CB8AC3E}">
        <p14:creationId xmlns:p14="http://schemas.microsoft.com/office/powerpoint/2010/main" val="1649531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kumimoji="0" lang="fr-FR" sz="1200" b="0" i="0" u="none" strike="noStrike" kern="1200" cap="none" spc="-1" normalizeH="0" baseline="0" noProof="0" dirty="0" smtClean="0">
                <a:ln>
                  <a:noFill/>
                </a:ln>
                <a:solidFill>
                  <a:srgbClr val="000000"/>
                </a:solidFill>
                <a:effectLst/>
                <a:uLnTx/>
                <a:uFill>
                  <a:solidFill>
                    <a:srgbClr val="FFFFFF"/>
                  </a:solidFill>
                </a:uFill>
                <a:latin typeface="Times New Roman" panose="02020603050405020304" pitchFamily="18" charset="0"/>
                <a:cs typeface="Times New Roman" panose="02020603050405020304" pitchFamily="18" charset="0"/>
              </a:rPr>
              <a:t>Après avoir proposé notre solution, nous allons présenter dans cette phase l'implémentation et l’évaluation de notre approche .</a:t>
            </a:r>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21</a:t>
            </a:fld>
            <a:endParaRPr lang="fr-FR"/>
          </a:p>
        </p:txBody>
      </p:sp>
    </p:spTree>
    <p:extLst>
      <p:ext uri="{BB962C8B-B14F-4D97-AF65-F5344CB8AC3E}">
        <p14:creationId xmlns:p14="http://schemas.microsoft.com/office/powerpoint/2010/main" val="24473326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baseline="0" dirty="0" smtClean="0">
                <a:solidFill>
                  <a:schemeClr val="tx1"/>
                </a:solidFill>
                <a:latin typeface="Times New Roman" panose="02020603050405020304" pitchFamily="18" charset="0"/>
                <a:ea typeface="+mn-ea"/>
                <a:cs typeface="Times New Roman" panose="02020603050405020304" pitchFamily="18" charset="0"/>
              </a:rPr>
              <a:t>L'implémentation de notre approche  est faite </a:t>
            </a:r>
            <a:r>
              <a:rPr lang="fr-FR" sz="1200" kern="1200" dirty="0" smtClean="0">
                <a:solidFill>
                  <a:schemeClr val="tx1"/>
                </a:solidFill>
                <a:latin typeface="Times New Roman" panose="02020603050405020304" pitchFamily="18" charset="0"/>
                <a:ea typeface="+mn-ea"/>
                <a:cs typeface="Times New Roman" panose="02020603050405020304" pitchFamily="18" charset="0"/>
              </a:rPr>
              <a:t>dans un environnement linux (Ubuntu).</a:t>
            </a:r>
          </a:p>
          <a:p>
            <a:pPr marL="0" marR="0" indent="0" algn="just"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Times New Roman" panose="02020603050405020304" pitchFamily="18" charset="0"/>
                <a:ea typeface="+mn-ea"/>
                <a:cs typeface="Times New Roman" panose="02020603050405020304" pitchFamily="18" charset="0"/>
              </a:rPr>
              <a:t>Notre modèle d’émulation  est basé essentiellement sur les principes suivants:</a:t>
            </a:r>
          </a:p>
          <a:p>
            <a:pPr algn="just"/>
            <a:r>
              <a:rPr lang="fr-FR" sz="1200" kern="1200" dirty="0" smtClean="0">
                <a:solidFill>
                  <a:schemeClr val="tx1"/>
                </a:solidFill>
                <a:latin typeface="Times New Roman" panose="02020603050405020304" pitchFamily="18" charset="0"/>
                <a:ea typeface="+mn-ea"/>
                <a:cs typeface="Times New Roman" panose="02020603050405020304" pitchFamily="18" charset="0"/>
              </a:rPr>
              <a:t>-Une topologie de réseau ad hoc composée de 2 nœuds</a:t>
            </a:r>
          </a:p>
          <a:p>
            <a:pPr algn="just"/>
            <a:r>
              <a:rPr lang="fr-FR" sz="1200" kern="1200" dirty="0" smtClean="0">
                <a:solidFill>
                  <a:schemeClr val="tx1"/>
                </a:solidFill>
                <a:latin typeface="Times New Roman" panose="02020603050405020304" pitchFamily="18" charset="0"/>
                <a:ea typeface="+mn-ea"/>
                <a:cs typeface="Times New Roman" panose="02020603050405020304" pitchFamily="18" charset="0"/>
              </a:rPr>
              <a:t>- Chaque nœud est mobile et décide seul de ses déplacements </a:t>
            </a:r>
          </a:p>
          <a:p>
            <a:pPr algn="just"/>
            <a:r>
              <a:rPr lang="fr-FR" sz="1200" kern="1200" dirty="0" smtClean="0">
                <a:solidFill>
                  <a:schemeClr val="tx1"/>
                </a:solidFill>
                <a:latin typeface="Times New Roman" panose="02020603050405020304" pitchFamily="18" charset="0"/>
                <a:ea typeface="+mn-ea"/>
                <a:cs typeface="Times New Roman" panose="02020603050405020304" pitchFamily="18" charset="0"/>
              </a:rPr>
              <a:t>- Le transfert de paquets se fait en mono-saut. </a:t>
            </a:r>
          </a:p>
          <a:p>
            <a:pPr algn="just"/>
            <a:r>
              <a:rPr lang="fr-FR" sz="1200" kern="1200" dirty="0" smtClean="0">
                <a:solidFill>
                  <a:schemeClr val="tx1"/>
                </a:solidFill>
                <a:latin typeface="Times New Roman" panose="02020603050405020304" pitchFamily="18" charset="0"/>
                <a:ea typeface="+mn-ea"/>
                <a:cs typeface="Times New Roman" panose="02020603050405020304" pitchFamily="18" charset="0"/>
              </a:rPr>
              <a:t>- Les données utilisées sont des données multimédia (séquences vidéo). </a:t>
            </a:r>
          </a:p>
          <a:p>
            <a:pPr algn="just"/>
            <a:r>
              <a:rPr lang="fr-FR" sz="1200" kern="1200" dirty="0" smtClean="0">
                <a:solidFill>
                  <a:schemeClr val="tx1"/>
                </a:solidFill>
                <a:latin typeface="Times New Roman" panose="02020603050405020304" pitchFamily="18" charset="0"/>
                <a:ea typeface="+mn-ea"/>
                <a:cs typeface="Times New Roman" panose="02020603050405020304" pitchFamily="18" charset="0"/>
              </a:rPr>
              <a:t>- Les nœuds ne sont pas sous l’effet des interférences.</a:t>
            </a:r>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22</a:t>
            </a:fld>
            <a:endParaRPr lang="fr-FR"/>
          </a:p>
        </p:txBody>
      </p:sp>
    </p:spTree>
    <p:extLst>
      <p:ext uri="{BB962C8B-B14F-4D97-AF65-F5344CB8AC3E}">
        <p14:creationId xmlns:p14="http://schemas.microsoft.com/office/powerpoint/2010/main" val="28655678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sz="1200" kern="1200" dirty="0" smtClean="0">
                <a:solidFill>
                  <a:schemeClr val="tx1"/>
                </a:solidFill>
                <a:effectLst/>
                <a:latin typeface="+mn-lt"/>
                <a:ea typeface="+mn-ea"/>
                <a:cs typeface="+mn-cs"/>
              </a:rPr>
              <a:t>Nous avons passer au l’ étape de récupération</a:t>
            </a:r>
            <a:r>
              <a:rPr lang="fr-FR" sz="1200" kern="1200" baseline="0" dirty="0" smtClean="0">
                <a:solidFill>
                  <a:schemeClr val="tx1"/>
                </a:solidFill>
                <a:effectLst/>
                <a:latin typeface="+mn-lt"/>
                <a:ea typeface="+mn-ea"/>
                <a:cs typeface="+mn-cs"/>
              </a:rPr>
              <a:t> la valeur du seuil </a:t>
            </a:r>
            <a:r>
              <a:rPr lang="fr-FR" sz="1200" kern="1200" baseline="0" dirty="0" smtClean="0">
                <a:solidFill>
                  <a:schemeClr val="tx1"/>
                </a:solidFill>
                <a:effectLst/>
                <a:latin typeface="+mn-lt"/>
                <a:ea typeface="+mn-ea"/>
                <a:cs typeface="+mn-cs"/>
              </a:rPr>
              <a:t>de signal</a:t>
            </a:r>
            <a:r>
              <a:rPr lang="fr-FR" sz="1200"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a:t>
            </a:r>
            <a:r>
              <a:rPr lang="fr-FR" sz="1200" kern="1200" dirty="0" smtClean="0">
                <a:solidFill>
                  <a:schemeClr val="tx1"/>
                </a:solidFill>
                <a:latin typeface="Times New Roman" panose="02020603050405020304" pitchFamily="18" charset="0"/>
                <a:ea typeface="+mn-ea"/>
                <a:cs typeface="Times New Roman" panose="02020603050405020304" pitchFamily="18" charset="0"/>
              </a:rPr>
              <a:t> A partir de cette valeur de seuil la communication commence à ce dégradé à cause des pertes provoquées par la distance entre les deux nœuds. </a:t>
            </a:r>
            <a:r>
              <a:rPr lang="fr-FR" sz="1200" kern="1200" dirty="0" smtClean="0">
                <a:solidFill>
                  <a:schemeClr val="tx1"/>
                </a:solidFill>
                <a:effectLst/>
                <a:latin typeface="+mn-lt"/>
                <a:ea typeface="+mn-ea"/>
                <a:cs typeface="+mn-cs"/>
              </a:rPr>
              <a:t> Normalement chaque carte réseau a un seuil minimal de puissance du signal donné par son constructeur, mais comme les cartes réseau que nous possédons ,ne sont pas récentes et professionnelles, on n’a pas cette information.</a:t>
            </a:r>
          </a:p>
          <a:p>
            <a:pPr algn="just"/>
            <a:r>
              <a:rPr lang="fr-FR" sz="1200" kern="1200" dirty="0" smtClean="0">
                <a:solidFill>
                  <a:schemeClr val="tx1"/>
                </a:solidFill>
                <a:effectLst/>
                <a:latin typeface="+mn-lt"/>
                <a:ea typeface="+mn-ea"/>
                <a:cs typeface="+mn-cs"/>
              </a:rPr>
              <a:t>Afin de déterminer cette valeur de seuil</a:t>
            </a:r>
            <a:r>
              <a:rPr lang="fr-FR" sz="1200" kern="1200" dirty="0" smtClean="0">
                <a:solidFill>
                  <a:schemeClr val="tx1"/>
                </a:solidFill>
                <a:effectLst/>
                <a:latin typeface="Times New Roman" pitchFamily="18" charset="0"/>
                <a:ea typeface="+mn-ea"/>
                <a:cs typeface="Times New Roman" pitchFamily="18" charset="0"/>
              </a:rPr>
              <a:t>,</a:t>
            </a:r>
            <a:r>
              <a:rPr lang="fr-FR" dirty="0" smtClean="0">
                <a:latin typeface="Times New Roman" pitchFamily="18" charset="0"/>
                <a:cs typeface="Times New Roman" pitchFamily="18" charset="0"/>
              </a:rPr>
              <a:t> nous testerons</a:t>
            </a:r>
            <a:r>
              <a:rPr lang="fr-FR" baseline="0"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 les variations du puissance de signal au cours du temps  suivant les étapes </a:t>
            </a:r>
            <a:r>
              <a:rPr lang="fr-FR" dirty="0" smtClean="0">
                <a:latin typeface="Times New Roman" pitchFamily="18" charset="0"/>
                <a:cs typeface="Times New Roman" pitchFamily="18" charset="0"/>
              </a:rPr>
              <a:t>suivantes</a:t>
            </a:r>
            <a:r>
              <a:rPr lang="fr-FR" dirty="0" smtClean="0">
                <a:latin typeface="Times New Roman" pitchFamily="18" charset="0"/>
                <a:cs typeface="Times New Roman" pitchFamily="18" charset="0"/>
              </a:rPr>
              <a:t> :</a:t>
            </a:r>
          </a:p>
          <a:p>
            <a:pPr algn="just">
              <a:buNone/>
            </a:pPr>
            <a:r>
              <a:rPr lang="fr-FR" dirty="0" smtClean="0">
                <a:latin typeface="Times New Roman" pitchFamily="18" charset="0"/>
                <a:cs typeface="Times New Roman" pitchFamily="18" charset="0"/>
              </a:rPr>
              <a:t>- Lancer une vidéo multimédia avec une qualité du vidéo 480 pixel. </a:t>
            </a:r>
          </a:p>
          <a:p>
            <a:pPr algn="just">
              <a:buNone/>
            </a:pPr>
            <a:r>
              <a:rPr lang="fr-FR" dirty="0" smtClean="0">
                <a:latin typeface="Times New Roman" pitchFamily="18" charset="0"/>
                <a:cs typeface="Times New Roman" pitchFamily="18" charset="0"/>
              </a:rPr>
              <a:t>- Dans chaque dix secondes récupéré la valeur de la puissance signal jusqu’à l’obtention de six valeurs de puissance du signal dans le même endroit.</a:t>
            </a:r>
          </a:p>
          <a:p>
            <a:pPr algn="just">
              <a:buNone/>
            </a:pPr>
            <a:r>
              <a:rPr lang="fr-FR" dirty="0" smtClean="0">
                <a:latin typeface="Times New Roman" pitchFamily="18" charset="0"/>
                <a:cs typeface="Times New Roman" pitchFamily="18" charset="0"/>
              </a:rPr>
              <a:t>- A chaque fois augmenté la distance d’un mètre et demi et refaire la même étape précédente. </a:t>
            </a:r>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23</a:t>
            </a:fld>
            <a:endParaRPr lang="fr-FR"/>
          </a:p>
        </p:txBody>
      </p:sp>
    </p:spTree>
    <p:extLst>
      <p:ext uri="{BB962C8B-B14F-4D97-AF65-F5344CB8AC3E}">
        <p14:creationId xmlns:p14="http://schemas.microsoft.com/office/powerpoint/2010/main" val="42422840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Times New Roman" panose="02020603050405020304" pitchFamily="18" charset="0"/>
                <a:ea typeface="+mn-ea"/>
                <a:cs typeface="Times New Roman" panose="02020603050405020304" pitchFamily="18" charset="0"/>
              </a:rPr>
              <a:t>Les résultats de chaque distance sont représentés par des graphes ou</a:t>
            </a:r>
            <a:r>
              <a:rPr lang="fr-FR" sz="1200" kern="1200" baseline="0" dirty="0" smtClean="0">
                <a:solidFill>
                  <a:schemeClr val="tx1"/>
                </a:solidFill>
                <a:latin typeface="Times New Roman" panose="02020603050405020304" pitchFamily="18" charset="0"/>
                <a:ea typeface="+mn-ea"/>
                <a:cs typeface="Times New Roman" panose="02020603050405020304" pitchFamily="18" charset="0"/>
              </a:rPr>
              <a:t> chaque graphe représente la puissance de signal</a:t>
            </a:r>
            <a:r>
              <a:rPr lang="fr-FR" sz="1200" dirty="0" smtClean="0">
                <a:solidFill>
                  <a:schemeClr val="tx1"/>
                </a:solidFill>
                <a:latin typeface="Times New Roman" panose="02020603050405020304" pitchFamily="18" charset="0"/>
                <a:cs typeface="Times New Roman" panose="02020603050405020304" pitchFamily="18" charset="0"/>
              </a:rPr>
              <a:t> </a:t>
            </a:r>
            <a:r>
              <a:rPr lang="fr-FR" sz="1200" dirty="0" smtClean="0">
                <a:solidFill>
                  <a:srgbClr val="92D050"/>
                </a:solidFill>
                <a:latin typeface="Times New Roman" panose="02020603050405020304" pitchFamily="18" charset="0"/>
                <a:cs typeface="Times New Roman" panose="02020603050405020304" pitchFamily="18" charset="0"/>
              </a:rPr>
              <a:t> </a:t>
            </a:r>
            <a:r>
              <a:rPr lang="fr-FR" sz="1200" dirty="0" smtClean="0">
                <a:latin typeface="Times New Roman" panose="02020603050405020304" pitchFamily="18" charset="0"/>
                <a:cs typeface="Times New Roman" panose="02020603050405020304" pitchFamily="18" charset="0"/>
              </a:rPr>
              <a:t>dans une</a:t>
            </a:r>
            <a:r>
              <a:rPr lang="fr-FR" sz="1200" baseline="0" dirty="0" smtClean="0">
                <a:latin typeface="Times New Roman" panose="02020603050405020304" pitchFamily="18" charset="0"/>
                <a:cs typeface="Times New Roman" panose="02020603050405020304" pitchFamily="18" charset="0"/>
              </a:rPr>
              <a:t> distance précisé</a:t>
            </a:r>
            <a:endParaRPr lang="fr-FR" sz="1200" kern="1200" baseline="0" dirty="0" smtClean="0">
              <a:solidFill>
                <a:schemeClr val="tx1"/>
              </a:solidFill>
              <a:latin typeface="Times New Roman" panose="02020603050405020304" pitchFamily="18" charset="0"/>
              <a:ea typeface="+mn-ea"/>
              <a:cs typeface="Times New Roman" panose="02020603050405020304" pitchFamily="18" charset="0"/>
            </a:endParaRPr>
          </a:p>
          <a:p>
            <a:pPr algn="just"/>
            <a:r>
              <a:rPr lang="fr-FR" sz="1200" b="1" kern="1200" dirty="0" smtClean="0">
                <a:solidFill>
                  <a:schemeClr val="tx1"/>
                </a:solidFill>
                <a:latin typeface="Times New Roman" panose="02020603050405020304" pitchFamily="18" charset="0"/>
                <a:ea typeface="+mn-ea"/>
                <a:cs typeface="Times New Roman" panose="02020603050405020304" pitchFamily="18" charset="0"/>
              </a:rPr>
              <a:t>Interprétation :</a:t>
            </a:r>
          </a:p>
          <a:p>
            <a:pPr algn="just"/>
            <a:r>
              <a:rPr lang="fr-FR" sz="1200" kern="1200" dirty="0" smtClean="0">
                <a:solidFill>
                  <a:schemeClr val="tx1"/>
                </a:solidFill>
                <a:latin typeface="Times New Roman" panose="02020603050405020304" pitchFamily="18" charset="0"/>
                <a:ea typeface="+mn-ea"/>
                <a:cs typeface="Times New Roman" panose="02020603050405020304" pitchFamily="18" charset="0"/>
              </a:rPr>
              <a:t> A travers les graphiques, on constate que plus  distance est grande, plus la puissance de signal reçu est faible et donc le nœud sans fil est loin de la zone de couverture sans fil. Sa puissance de signal reçu diminue (le nœud) jusqu’à ce qu’elle atteint un certain seuil ou la transmission s’arrête complètement.</a:t>
            </a:r>
            <a:r>
              <a:rPr lang="fr-FR" sz="1200" kern="1200" baseline="0" dirty="0" smtClean="0">
                <a:solidFill>
                  <a:schemeClr val="tx1"/>
                </a:solidFill>
                <a:latin typeface="Times New Roman" panose="02020603050405020304" pitchFamily="18" charset="0"/>
                <a:ea typeface="+mn-ea"/>
                <a:cs typeface="Times New Roman" panose="02020603050405020304" pitchFamily="18" charset="0"/>
              </a:rPr>
              <a:t> </a:t>
            </a:r>
            <a:r>
              <a:rPr lang="fr-FR" sz="1200" kern="1200" dirty="0" smtClean="0">
                <a:solidFill>
                  <a:schemeClr val="tx1"/>
                </a:solidFill>
                <a:latin typeface="Times New Roman" panose="02020603050405020304" pitchFamily="18" charset="0"/>
                <a:ea typeface="+mn-ea"/>
                <a:cs typeface="Times New Roman" panose="02020603050405020304" pitchFamily="18" charset="0"/>
              </a:rPr>
              <a:t>Contrairement, plus la distance est petite, plus la puissance de signal reçu est meilleure.</a:t>
            </a:r>
          </a:p>
          <a:p>
            <a:pPr algn="just"/>
            <a:endParaRPr lang="fr-FR" sz="1200" kern="1200" dirty="0" smtClean="0">
              <a:solidFill>
                <a:schemeClr val="tx1"/>
              </a:solidFill>
              <a:latin typeface="Times New Roman" panose="02020603050405020304" pitchFamily="18" charset="0"/>
              <a:ea typeface="+mn-ea"/>
              <a:cs typeface="Times New Roman" panose="02020603050405020304"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Times New Roman" panose="02020603050405020304" pitchFamily="18" charset="0"/>
                <a:ea typeface="+mn-ea"/>
                <a:cs typeface="Times New Roman" panose="02020603050405020304" pitchFamily="18" charset="0"/>
              </a:rPr>
              <a:t>Nous avons déduit que la puissance du signal atteint le seuil de la carte réseau à la distance de 14 mètres qui est équivalent à une puissance du signal qui est égale à 30 </a:t>
            </a:r>
            <a:r>
              <a:rPr lang="fr-FR" sz="1200" kern="1200" dirty="0" err="1" smtClean="0">
                <a:solidFill>
                  <a:schemeClr val="tx1"/>
                </a:solidFill>
                <a:latin typeface="Times New Roman" panose="02020603050405020304" pitchFamily="18" charset="0"/>
                <a:ea typeface="+mn-ea"/>
                <a:cs typeface="Times New Roman" panose="02020603050405020304" pitchFamily="18" charset="0"/>
              </a:rPr>
              <a:t>dpms</a:t>
            </a:r>
            <a:r>
              <a:rPr lang="fr-FR" sz="1200" kern="1200" dirty="0" smtClean="0">
                <a:solidFill>
                  <a:schemeClr val="tx1"/>
                </a:solidFill>
                <a:latin typeface="Times New Roman" panose="02020603050405020304" pitchFamily="18" charset="0"/>
                <a:ea typeface="+mn-ea"/>
                <a:cs typeface="Times New Roman" panose="02020603050405020304" pitchFamily="18" charset="0"/>
              </a:rPr>
              <a:t> (-70 </a:t>
            </a:r>
            <a:r>
              <a:rPr lang="fr-FR" sz="1200" kern="1200" dirty="0" err="1" smtClean="0">
                <a:solidFill>
                  <a:schemeClr val="tx1"/>
                </a:solidFill>
                <a:latin typeface="Times New Roman" panose="02020603050405020304" pitchFamily="18" charset="0"/>
                <a:ea typeface="+mn-ea"/>
                <a:cs typeface="Times New Roman" panose="02020603050405020304" pitchFamily="18" charset="0"/>
              </a:rPr>
              <a:t>dpms</a:t>
            </a:r>
            <a:r>
              <a:rPr lang="fr-FR" sz="1200" kern="1200" dirty="0" smtClean="0">
                <a:solidFill>
                  <a:schemeClr val="tx1"/>
                </a:solidFill>
                <a:latin typeface="Times New Roman" panose="02020603050405020304" pitchFamily="18" charset="0"/>
                <a:ea typeface="+mn-ea"/>
                <a:cs typeface="Times New Roman" panose="02020603050405020304" pitchFamily="18" charset="0"/>
              </a:rPr>
              <a:t> dans la valeur réel). A partir de cette valeur de seuil la communication commence à ce dégradé à cause des pertes provoquées par la distance entre les deux nœuds. </a:t>
            </a:r>
          </a:p>
          <a:p>
            <a:pPr algn="just"/>
            <a:r>
              <a:rPr lang="fr-FR" sz="1200" kern="1200" dirty="0" smtClean="0">
                <a:solidFill>
                  <a:schemeClr val="tx1"/>
                </a:solidFill>
                <a:latin typeface="Times New Roman" panose="02020603050405020304" pitchFamily="18" charset="0"/>
                <a:ea typeface="+mn-ea"/>
                <a:cs typeface="Times New Roman" panose="02020603050405020304" pitchFamily="18" charset="0"/>
              </a:rPr>
              <a:t>Enfin, les valeurs de signal récupéré au même endroit sont presque identiques.</a:t>
            </a:r>
            <a:endParaRPr lang="fr-FR" dirty="0" smtClean="0">
              <a:latin typeface="Times New Roman" panose="02020603050405020304" pitchFamily="18"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24</a:t>
            </a:fld>
            <a:endParaRPr lang="fr-FR"/>
          </a:p>
        </p:txBody>
      </p:sp>
    </p:spTree>
    <p:extLst>
      <p:ext uri="{BB962C8B-B14F-4D97-AF65-F5344CB8AC3E}">
        <p14:creationId xmlns:p14="http://schemas.microsoft.com/office/powerpoint/2010/main" val="573484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dirty="0" smtClean="0">
                <a:latin typeface="Times New Roman" pitchFamily="18" charset="0"/>
                <a:cs typeface="Times New Roman" pitchFamily="18" charset="0"/>
              </a:rPr>
              <a:t>La solutions a été testé dans un environnement de émulation (cas réel)</a:t>
            </a:r>
          </a:p>
          <a:p>
            <a:pPr algn="just"/>
            <a:r>
              <a:rPr lang="fr-FR" sz="1200" kern="1200" dirty="0" smtClean="0">
                <a:solidFill>
                  <a:schemeClr val="tx1"/>
                </a:solidFill>
                <a:latin typeface="Times New Roman" panose="02020603050405020304" pitchFamily="18" charset="0"/>
                <a:ea typeface="+mn-ea"/>
                <a:cs typeface="Times New Roman" panose="02020603050405020304" pitchFamily="18" charset="0"/>
              </a:rPr>
              <a:t>Pour tester le comportement de notre approche. Nous allons étudie la variation de la vitesse de remplissage du buffer </a:t>
            </a:r>
            <a:r>
              <a:rPr lang="fr-FR" sz="1200" kern="1200" dirty="0" err="1" smtClean="0">
                <a:solidFill>
                  <a:schemeClr val="tx1"/>
                </a:solidFill>
                <a:latin typeface="Times New Roman" panose="02020603050405020304" pitchFamily="18" charset="0"/>
                <a:ea typeface="+mn-ea"/>
                <a:cs typeface="Times New Roman" panose="02020603050405020304" pitchFamily="18" charset="0"/>
              </a:rPr>
              <a:t>health</a:t>
            </a:r>
            <a:r>
              <a:rPr lang="fr-FR" sz="1200" kern="1200" dirty="0" smtClean="0">
                <a:solidFill>
                  <a:schemeClr val="tx1"/>
                </a:solidFill>
                <a:latin typeface="Times New Roman" panose="02020603050405020304" pitchFamily="18" charset="0"/>
                <a:ea typeface="+mn-ea"/>
                <a:cs typeface="Times New Roman" panose="02020603050405020304" pitchFamily="18" charset="0"/>
              </a:rPr>
              <a:t> du service de vidéo streaming (YOUTUBE) au cours du temps</a:t>
            </a:r>
            <a:r>
              <a:rPr lang="fr-FR" sz="1200" kern="1200" baseline="0" dirty="0" smtClean="0">
                <a:solidFill>
                  <a:schemeClr val="tx1"/>
                </a:solidFill>
                <a:latin typeface="Times New Roman" panose="02020603050405020304" pitchFamily="18" charset="0"/>
                <a:ea typeface="+mn-ea"/>
                <a:cs typeface="Times New Roman" panose="02020603050405020304" pitchFamily="18" charset="0"/>
              </a:rPr>
              <a:t> avec deux versions TCP (TCP Reno et TCP approche proposé)</a:t>
            </a:r>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25</a:t>
            </a:fld>
            <a:endParaRPr lang="fr-FR"/>
          </a:p>
        </p:txBody>
      </p:sp>
    </p:spTree>
    <p:extLst>
      <p:ext uri="{BB962C8B-B14F-4D97-AF65-F5344CB8AC3E}">
        <p14:creationId xmlns:p14="http://schemas.microsoft.com/office/powerpoint/2010/main" val="3433332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2" indent="0" algn="just" defTabSz="914400" rtl="0" eaLnBrk="1" fontAlgn="auto" latinLnBrk="0" hangingPunct="1">
              <a:lnSpc>
                <a:spcPct val="100000"/>
              </a:lnSpc>
              <a:spcBef>
                <a:spcPts val="0"/>
              </a:spcBef>
              <a:spcAft>
                <a:spcPts val="0"/>
              </a:spcAft>
              <a:buClrTx/>
              <a:buSzTx/>
              <a:buFontTx/>
              <a:buNone/>
              <a:tabLst/>
              <a:defRPr/>
            </a:pPr>
            <a:r>
              <a:rPr lang="fr-FR" sz="1200" dirty="0" smtClean="0">
                <a:latin typeface="Times New Roman" panose="02020603050405020304" pitchFamily="18" charset="0"/>
                <a:cs typeface="Times New Roman" panose="02020603050405020304" pitchFamily="18" charset="0"/>
              </a:rPr>
              <a:t>Cela a été fait suivants les étapes suivantes:</a:t>
            </a:r>
          </a:p>
          <a:p>
            <a:pPr algn="just">
              <a:buNone/>
            </a:pPr>
            <a:r>
              <a:rPr lang="fr-FR" sz="1200" dirty="0" smtClean="0">
                <a:latin typeface="Times New Roman" panose="02020603050405020304" pitchFamily="18" charset="0"/>
                <a:cs typeface="Times New Roman" panose="02020603050405020304" pitchFamily="18" charset="0"/>
              </a:rPr>
              <a:t>- Lancer une vidéo multimédia (YOUTUBE) avec une qualité vidéo de 480p</a:t>
            </a:r>
          </a:p>
          <a:p>
            <a:pPr algn="just">
              <a:buNone/>
            </a:pPr>
            <a:r>
              <a:rPr lang="fr-FR" sz="1200" dirty="0" smtClean="0">
                <a:latin typeface="Times New Roman" panose="02020603050405020304" pitchFamily="18" charset="0"/>
                <a:cs typeface="Times New Roman" panose="02020603050405020304" pitchFamily="18" charset="0"/>
              </a:rPr>
              <a:t> - Chaque dix secondes on récupère la valeur du buffer </a:t>
            </a:r>
            <a:r>
              <a:rPr lang="fr-FR" sz="1200" dirty="0" err="1" smtClean="0">
                <a:latin typeface="Times New Roman" panose="02020603050405020304" pitchFamily="18" charset="0"/>
                <a:cs typeface="Times New Roman" panose="02020603050405020304" pitchFamily="18" charset="0"/>
              </a:rPr>
              <a:t>health</a:t>
            </a:r>
            <a:r>
              <a:rPr lang="fr-FR" sz="1200" dirty="0" smtClean="0">
                <a:latin typeface="Times New Roman" panose="02020603050405020304" pitchFamily="18" charset="0"/>
                <a:cs typeface="Times New Roman" panose="02020603050405020304" pitchFamily="18" charset="0"/>
              </a:rPr>
              <a:t> dans une distance précise jusqu’à la fin de vidéo (durée du vidéo 2min et 34 s).</a:t>
            </a:r>
          </a:p>
          <a:p>
            <a:pPr algn="just">
              <a:buNone/>
            </a:pPr>
            <a:r>
              <a:rPr lang="fr-FR" sz="1200" dirty="0" smtClean="0">
                <a:latin typeface="Times New Roman" panose="02020603050405020304" pitchFamily="18" charset="0"/>
                <a:cs typeface="Times New Roman" panose="02020603050405020304" pitchFamily="18" charset="0"/>
              </a:rPr>
              <a:t>-nous</a:t>
            </a:r>
            <a:r>
              <a:rPr lang="fr-FR" sz="1200" baseline="0" dirty="0" smtClean="0">
                <a:latin typeface="Times New Roman" panose="02020603050405020304" pitchFamily="18" charset="0"/>
                <a:cs typeface="Times New Roman" panose="02020603050405020304" pitchFamily="18" charset="0"/>
              </a:rPr>
              <a:t> avons</a:t>
            </a:r>
            <a:r>
              <a:rPr lang="fr-FR" sz="1200" dirty="0" smtClean="0">
                <a:latin typeface="Times New Roman" panose="02020603050405020304" pitchFamily="18" charset="0"/>
                <a:cs typeface="Times New Roman" panose="02020603050405020304" pitchFamily="18" charset="0"/>
              </a:rPr>
              <a:t> répéter l’étape précédente plusieurs fois avec plusieurs distances (à chaque fois on s’éloigne d’un mètre et demi). </a:t>
            </a:r>
          </a:p>
          <a:p>
            <a:pPr algn="just">
              <a:buNone/>
            </a:pPr>
            <a:r>
              <a:rPr lang="fr-FR" sz="1200" dirty="0" smtClean="0">
                <a:latin typeface="Times New Roman" panose="02020603050405020304" pitchFamily="18" charset="0"/>
                <a:cs typeface="Times New Roman" panose="02020603050405020304" pitchFamily="18" charset="0"/>
              </a:rPr>
              <a:t>- Faire toutes les étapes précédentes avec les deux versions de TCP étudié                       </a:t>
            </a:r>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26</a:t>
            </a:fld>
            <a:endParaRPr lang="fr-FR"/>
          </a:p>
        </p:txBody>
      </p:sp>
    </p:spTree>
    <p:extLst>
      <p:ext uri="{BB962C8B-B14F-4D97-AF65-F5344CB8AC3E}">
        <p14:creationId xmlns:p14="http://schemas.microsoft.com/office/powerpoint/2010/main" val="1323967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Times New Roman" panose="02020603050405020304" pitchFamily="18" charset="0"/>
                <a:ea typeface="+mn-ea"/>
                <a:cs typeface="Times New Roman" panose="02020603050405020304" pitchFamily="18" charset="0"/>
              </a:rPr>
              <a:t>Les résultats de chaque distance sont représentés par des graphes ou</a:t>
            </a:r>
            <a:r>
              <a:rPr lang="fr-FR" sz="1200" kern="1200" baseline="0" dirty="0" smtClean="0">
                <a:solidFill>
                  <a:schemeClr val="tx1"/>
                </a:solidFill>
                <a:latin typeface="Times New Roman" panose="02020603050405020304" pitchFamily="18" charset="0"/>
                <a:ea typeface="+mn-ea"/>
                <a:cs typeface="Times New Roman" panose="02020603050405020304" pitchFamily="18" charset="0"/>
              </a:rPr>
              <a:t> chaque graphe représente la vitesse de </a:t>
            </a:r>
            <a:r>
              <a:rPr lang="fr-FR" sz="1200" dirty="0" smtClean="0">
                <a:solidFill>
                  <a:schemeClr val="tx1"/>
                </a:solidFill>
                <a:latin typeface="Times New Roman" panose="02020603050405020304" pitchFamily="18" charset="0"/>
                <a:cs typeface="Times New Roman" panose="02020603050405020304" pitchFamily="18" charset="0"/>
              </a:rPr>
              <a:t>remplissage du buffer </a:t>
            </a:r>
            <a:r>
              <a:rPr lang="fr-FR" sz="1200" dirty="0" err="1" smtClean="0">
                <a:solidFill>
                  <a:schemeClr val="tx1"/>
                </a:solidFill>
                <a:latin typeface="Times New Roman" panose="02020603050405020304" pitchFamily="18" charset="0"/>
                <a:cs typeface="Times New Roman" panose="02020603050405020304" pitchFamily="18" charset="0"/>
              </a:rPr>
              <a:t>health</a:t>
            </a:r>
            <a:r>
              <a:rPr lang="fr-FR" sz="1200" dirty="0" smtClean="0">
                <a:solidFill>
                  <a:schemeClr val="tx1"/>
                </a:solidFill>
                <a:latin typeface="Times New Roman" panose="02020603050405020304" pitchFamily="18" charset="0"/>
                <a:cs typeface="Times New Roman" panose="02020603050405020304" pitchFamily="18" charset="0"/>
              </a:rPr>
              <a:t> </a:t>
            </a:r>
            <a:r>
              <a:rPr lang="fr-FR" sz="1200" dirty="0" smtClean="0">
                <a:solidFill>
                  <a:srgbClr val="92D050"/>
                </a:solidFill>
                <a:latin typeface="Times New Roman" panose="02020603050405020304" pitchFamily="18" charset="0"/>
                <a:cs typeface="Times New Roman" panose="02020603050405020304" pitchFamily="18" charset="0"/>
              </a:rPr>
              <a:t> </a:t>
            </a:r>
            <a:r>
              <a:rPr lang="fr-FR" sz="1200" dirty="0" smtClean="0">
                <a:latin typeface="Times New Roman" panose="02020603050405020304" pitchFamily="18" charset="0"/>
                <a:cs typeface="Times New Roman" panose="02020603050405020304" pitchFamily="18" charset="0"/>
              </a:rPr>
              <a:t>dans une</a:t>
            </a:r>
            <a:r>
              <a:rPr lang="fr-FR" sz="1200" baseline="0" dirty="0" smtClean="0">
                <a:latin typeface="Times New Roman" panose="02020603050405020304" pitchFamily="18" charset="0"/>
                <a:cs typeface="Times New Roman" panose="02020603050405020304" pitchFamily="18" charset="0"/>
              </a:rPr>
              <a:t> distance précisé</a:t>
            </a:r>
            <a:endParaRPr lang="fr-FR" sz="1200" kern="1200" baseline="0" dirty="0" smtClean="0">
              <a:solidFill>
                <a:schemeClr val="tx1"/>
              </a:solidFill>
              <a:latin typeface="Times New Roman" panose="02020603050405020304" pitchFamily="18" charset="0"/>
              <a:ea typeface="+mn-ea"/>
              <a:cs typeface="Times New Roman" panose="02020603050405020304" pitchFamily="18" charset="0"/>
            </a:endParaRPr>
          </a:p>
          <a:p>
            <a:pPr algn="just"/>
            <a:r>
              <a:rPr lang="fr-FR" sz="1200" b="1" kern="1200" dirty="0" smtClean="0">
                <a:solidFill>
                  <a:schemeClr val="tx1"/>
                </a:solidFill>
                <a:latin typeface="Times New Roman" panose="02020603050405020304" pitchFamily="18" charset="0"/>
                <a:ea typeface="+mn-ea"/>
                <a:cs typeface="Times New Roman" panose="02020603050405020304" pitchFamily="18" charset="0"/>
              </a:rPr>
              <a:t>Interprétation :</a:t>
            </a:r>
            <a:endParaRPr lang="fr-FR" sz="1200" kern="1200" dirty="0" smtClean="0">
              <a:solidFill>
                <a:schemeClr val="tx1"/>
              </a:solidFill>
              <a:latin typeface="Times New Roman" panose="02020603050405020304" pitchFamily="18" charset="0"/>
              <a:ea typeface="+mn-ea"/>
              <a:cs typeface="Times New Roman" panose="02020603050405020304" pitchFamily="18" charset="0"/>
            </a:endParaRPr>
          </a:p>
          <a:p>
            <a:pPr algn="just"/>
            <a:r>
              <a:rPr lang="fr-FR" sz="1200" kern="1200" dirty="0" smtClean="0">
                <a:solidFill>
                  <a:schemeClr val="tx1"/>
                </a:solidFill>
                <a:latin typeface="Times New Roman" panose="02020603050405020304" pitchFamily="18" charset="0"/>
                <a:ea typeface="+mn-ea"/>
                <a:cs typeface="Times New Roman" panose="02020603050405020304" pitchFamily="18" charset="0"/>
              </a:rPr>
              <a:t> D'après les figure</a:t>
            </a:r>
            <a:r>
              <a:rPr lang="fr-FR" sz="1200" kern="1200" baseline="0" dirty="0" smtClean="0">
                <a:solidFill>
                  <a:schemeClr val="tx1"/>
                </a:solidFill>
                <a:latin typeface="Times New Roman" panose="02020603050405020304" pitchFamily="18" charset="0"/>
                <a:ea typeface="+mn-ea"/>
                <a:cs typeface="Times New Roman" panose="02020603050405020304" pitchFamily="18" charset="0"/>
              </a:rPr>
              <a:t> </a:t>
            </a:r>
            <a:r>
              <a:rPr lang="fr-FR" sz="1200" kern="1200" dirty="0" smtClean="0">
                <a:solidFill>
                  <a:schemeClr val="tx1"/>
                </a:solidFill>
                <a:latin typeface="Times New Roman" panose="02020603050405020304" pitchFamily="18" charset="0"/>
                <a:ea typeface="+mn-ea"/>
                <a:cs typeface="Times New Roman" panose="02020603050405020304" pitchFamily="18" charset="0"/>
              </a:rPr>
              <a:t>28, 29 (dans les deux cas), nous avons noté que lorsqu’on change de distance tout en regardant la même vidéo, la variation du chargement du buffer </a:t>
            </a:r>
            <a:r>
              <a:rPr lang="fr-FR" sz="1200" kern="1200" dirty="0" err="1" smtClean="0">
                <a:solidFill>
                  <a:schemeClr val="tx1"/>
                </a:solidFill>
                <a:latin typeface="Times New Roman" panose="02020603050405020304" pitchFamily="18" charset="0"/>
                <a:ea typeface="+mn-ea"/>
                <a:cs typeface="Times New Roman" panose="02020603050405020304" pitchFamily="18" charset="0"/>
              </a:rPr>
              <a:t>health</a:t>
            </a:r>
            <a:r>
              <a:rPr lang="fr-FR" sz="1200" kern="1200" dirty="0" smtClean="0">
                <a:solidFill>
                  <a:schemeClr val="tx1"/>
                </a:solidFill>
                <a:latin typeface="Times New Roman" panose="02020603050405020304" pitchFamily="18" charset="0"/>
                <a:ea typeface="+mn-ea"/>
                <a:cs typeface="Times New Roman" panose="02020603050405020304" pitchFamily="18" charset="0"/>
              </a:rPr>
              <a:t> avec les deux versions TCP est presque  la mêmes. La puissance du signal est bonne car les deux nœuds sont proches. Dans ce cas et en cas de perte de paquet ,notre approche déduira qu’elle a été provoqué par une congestion du réseau donc elle active le mécanisme de réduction de la fenêtre de flux de TCP afin de traiter les pertes qui sont due à la congestion. </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smtClean="0">
              <a:solidFill>
                <a:schemeClr val="tx1"/>
              </a:solidFill>
              <a:latin typeface="+mn-lt"/>
              <a:ea typeface="+mn-ea"/>
              <a:cs typeface="+mn-cs"/>
            </a:endParaRP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27</a:t>
            </a:fld>
            <a:endParaRPr lang="fr-FR"/>
          </a:p>
        </p:txBody>
      </p:sp>
    </p:spTree>
    <p:extLst>
      <p:ext uri="{BB962C8B-B14F-4D97-AF65-F5344CB8AC3E}">
        <p14:creationId xmlns:p14="http://schemas.microsoft.com/office/powerpoint/2010/main" val="2388560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latin typeface="Times New Roman" panose="02020603050405020304" pitchFamily="18" charset="0"/>
                <a:ea typeface="+mn-ea"/>
                <a:cs typeface="Times New Roman" panose="02020603050405020304" pitchFamily="18" charset="0"/>
              </a:rPr>
              <a:t>Les figures 30, 31, 32 montrent qu’avec les mêmes paramètres, on remarque que la variation du chargement du buffer </a:t>
            </a:r>
            <a:r>
              <a:rPr lang="fr-FR" sz="1200" kern="1200" dirty="0" err="1" smtClean="0">
                <a:solidFill>
                  <a:schemeClr val="tx1"/>
                </a:solidFill>
                <a:latin typeface="Times New Roman" panose="02020603050405020304" pitchFamily="18" charset="0"/>
                <a:ea typeface="+mn-ea"/>
                <a:cs typeface="Times New Roman" panose="02020603050405020304" pitchFamily="18" charset="0"/>
              </a:rPr>
              <a:t>health</a:t>
            </a:r>
            <a:r>
              <a:rPr lang="fr-FR" sz="1200" kern="1200" dirty="0" smtClean="0">
                <a:solidFill>
                  <a:schemeClr val="tx1"/>
                </a:solidFill>
                <a:latin typeface="Times New Roman" panose="02020603050405020304" pitchFamily="18" charset="0"/>
                <a:ea typeface="+mn-ea"/>
                <a:cs typeface="Times New Roman" panose="02020603050405020304" pitchFamily="18" charset="0"/>
              </a:rPr>
              <a:t> est différentes pour les deux versions de TCP, ceci se remarque d’une façon très importante dans la figure 32, le chargement du buffer </a:t>
            </a:r>
            <a:r>
              <a:rPr lang="fr-FR" sz="1200" kern="1200" dirty="0" err="1" smtClean="0">
                <a:solidFill>
                  <a:schemeClr val="tx1"/>
                </a:solidFill>
                <a:latin typeface="Times New Roman" panose="02020603050405020304" pitchFamily="18" charset="0"/>
                <a:ea typeface="+mn-ea"/>
                <a:cs typeface="Times New Roman" panose="02020603050405020304" pitchFamily="18" charset="0"/>
              </a:rPr>
              <a:t>health</a:t>
            </a:r>
            <a:r>
              <a:rPr lang="fr-FR" sz="1200" kern="1200" dirty="0" smtClean="0">
                <a:solidFill>
                  <a:schemeClr val="tx1"/>
                </a:solidFill>
                <a:latin typeface="Times New Roman" panose="02020603050405020304" pitchFamily="18" charset="0"/>
                <a:ea typeface="+mn-ea"/>
                <a:cs typeface="Times New Roman" panose="02020603050405020304" pitchFamily="18" charset="0"/>
              </a:rPr>
              <a:t> avec le TCP de Ubuntu est un peu lent par rapport à celui de notre approche. Ceci est due au fait que notre approche désactive la fenêtre de flux de TCP lorsque le signal est bas pour mieux traiter les pertes de paquets et ne pas les confondre avec les cas de congestion.  </a:t>
            </a:r>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28</a:t>
            </a:fld>
            <a:endParaRPr lang="fr-FR"/>
          </a:p>
        </p:txBody>
      </p:sp>
    </p:spTree>
    <p:extLst>
      <p:ext uri="{BB962C8B-B14F-4D97-AF65-F5344CB8AC3E}">
        <p14:creationId xmlns:p14="http://schemas.microsoft.com/office/powerpoint/2010/main" val="386143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kumimoji="0" lang="fr-FR" sz="1200" b="0" i="0" u="none" strike="noStrike" kern="1200" cap="none" spc="-1" normalizeH="0" baseline="0" noProof="0" dirty="0" smtClean="0">
                <a:ln>
                  <a:noFill/>
                </a:ln>
                <a:solidFill>
                  <a:srgbClr val="000000"/>
                </a:solidFill>
                <a:effectLst/>
                <a:uLnTx/>
                <a:uFill>
                  <a:solidFill>
                    <a:srgbClr val="FFFFFF"/>
                  </a:solidFill>
                </a:uFill>
                <a:latin typeface="Times New Roman" panose="02020603050405020304" pitchFamily="18" charset="0"/>
                <a:cs typeface="Times New Roman" panose="02020603050405020304" pitchFamily="18" charset="0"/>
              </a:rPr>
              <a:t>nous allons </a:t>
            </a:r>
            <a:r>
              <a:rPr lang="fr-FR" sz="1200" baseline="0" dirty="0" smtClean="0">
                <a:latin typeface="Times New Roman" panose="02020603050405020304" pitchFamily="18" charset="0"/>
                <a:cs typeface="Times New Roman" panose="02020603050405020304" pitchFamily="18" charset="0"/>
              </a:rPr>
              <a:t>finir avec une petite conclusion ainsi que quelques perspectives</a:t>
            </a:r>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29</a:t>
            </a:fld>
            <a:endParaRPr lang="fr-FR"/>
          </a:p>
        </p:txBody>
      </p:sp>
    </p:spTree>
    <p:extLst>
      <p:ext uri="{BB962C8B-B14F-4D97-AF65-F5344CB8AC3E}">
        <p14:creationId xmlns:p14="http://schemas.microsoft.com/office/powerpoint/2010/main" val="1490585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3</a:t>
            </a:fld>
            <a:endParaRPr lang="fr-FR"/>
          </a:p>
        </p:txBody>
      </p:sp>
    </p:spTree>
    <p:extLst>
      <p:ext uri="{BB962C8B-B14F-4D97-AF65-F5344CB8AC3E}">
        <p14:creationId xmlns:p14="http://schemas.microsoft.com/office/powerpoint/2010/main" val="2254443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buFont typeface="Wingdings" pitchFamily="2" charset="2"/>
              <a:buChar char="§"/>
            </a:pPr>
            <a:r>
              <a:rPr lang="fr-FR" sz="1200" dirty="0" smtClean="0">
                <a:latin typeface="Times New Roman" panose="02020603050405020304" pitchFamily="18" charset="0"/>
                <a:cs typeface="Times New Roman" panose="02020603050405020304" pitchFamily="18" charset="0"/>
              </a:rPr>
              <a:t>L’implémentation et la validation de notre approche a été réaliser dans un environnement </a:t>
            </a:r>
            <a:r>
              <a:rPr lang="fr-FR" sz="1200" dirty="0" smtClean="0">
                <a:solidFill>
                  <a:schemeClr val="accent3"/>
                </a:solidFill>
                <a:latin typeface="Times New Roman" panose="02020603050405020304" pitchFamily="18" charset="0"/>
                <a:cs typeface="Times New Roman" panose="02020603050405020304" pitchFamily="18" charset="0"/>
              </a:rPr>
              <a:t>linux (Ubuntu). </a:t>
            </a:r>
          </a:p>
          <a:p>
            <a:pPr algn="just">
              <a:buFont typeface="Wingdings" pitchFamily="2" charset="2"/>
              <a:buChar char="§"/>
            </a:pPr>
            <a:endParaRPr lang="fr-FR" sz="1200" dirty="0" smtClean="0">
              <a:solidFill>
                <a:schemeClr val="accent3"/>
              </a:solidFill>
              <a:latin typeface="Times New Roman" panose="02020603050405020304" pitchFamily="18" charset="0"/>
              <a:cs typeface="Times New Roman" panose="02020603050405020304" pitchFamily="18" charset="0"/>
            </a:endParaRPr>
          </a:p>
          <a:p>
            <a:pPr algn="just"/>
            <a:r>
              <a:rPr lang="fr-FR" sz="1200" dirty="0" smtClean="0">
                <a:latin typeface="Times New Roman" panose="02020603050405020304" pitchFamily="18" charset="0"/>
                <a:cs typeface="Times New Roman" panose="02020603050405020304" pitchFamily="18" charset="0"/>
              </a:rPr>
              <a:t>Les résultats obtenus suite à l’émulation de notre approche ont très bien répondu à nos attentes et ils ont démontré l’efficacité de notre approche par rapport aux services existants.</a:t>
            </a:r>
          </a:p>
          <a:p>
            <a:pPr algn="just"/>
            <a:endParaRPr lang="fr-FR" sz="1200" dirty="0" smtClean="0">
              <a:latin typeface="Times New Roman" panose="02020603050405020304" pitchFamily="18" charset="0"/>
              <a:cs typeface="Times New Roman" panose="02020603050405020304" pitchFamily="18" charset="0"/>
            </a:endParaRPr>
          </a:p>
          <a:p>
            <a:pPr algn="just"/>
            <a:r>
              <a:rPr lang="fr-FR" sz="1200" dirty="0" smtClean="0">
                <a:latin typeface="Times New Roman" panose="02020603050405020304" pitchFamily="18" charset="0"/>
                <a:cs typeface="Times New Roman" panose="02020603050405020304" pitchFamily="18" charset="0"/>
              </a:rPr>
              <a:t> Les pertes de paquets due à l’environnement sans fil ont été bien gérées et TCP a pu partiellement distinguer des pertes due à la congestion de ceux qui sont dues à l’environnement sans fil.</a:t>
            </a:r>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30</a:t>
            </a:fld>
            <a:endParaRPr lang="fr-FR"/>
          </a:p>
        </p:txBody>
      </p:sp>
    </p:spTree>
    <p:extLst>
      <p:ext uri="{BB962C8B-B14F-4D97-AF65-F5344CB8AC3E}">
        <p14:creationId xmlns:p14="http://schemas.microsoft.com/office/powerpoint/2010/main" val="2377500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lnSpc>
                <a:spcPct val="150000"/>
              </a:lnSpc>
              <a:spcAft>
                <a:spcPts val="1000"/>
              </a:spcAft>
            </a:pPr>
            <a:r>
              <a:rPr lang="fr-FR" sz="1200" dirty="0" smtClean="0">
                <a:latin typeface="Times New Roman" panose="02020603050405020304" pitchFamily="18" charset="0"/>
                <a:ea typeface="Times New Roman"/>
                <a:cs typeface="Times New Roman" panose="02020603050405020304" pitchFamily="18" charset="0"/>
              </a:rPr>
              <a:t>Un des inconvenants majeur de notre solution est la vitesse des nœuds, qui est fixé à la vitesse de déplacement d’un être humain. Cette vitesse est la base sur laquelle on a choisi  un intervalle de calcul de trois secondes.</a:t>
            </a:r>
          </a:p>
          <a:p>
            <a:pPr algn="just">
              <a:lnSpc>
                <a:spcPct val="150000"/>
              </a:lnSpc>
              <a:spcAft>
                <a:spcPts val="1000"/>
              </a:spcAft>
            </a:pPr>
            <a:r>
              <a:rPr lang="fr-FR" sz="1200" dirty="0" smtClean="0">
                <a:latin typeface="Times New Roman" panose="02020603050405020304" pitchFamily="18" charset="0"/>
                <a:ea typeface="Times New Roman"/>
                <a:cs typeface="Times New Roman" panose="02020603050405020304" pitchFamily="18" charset="0"/>
              </a:rPr>
              <a:t>Afin mieux d’améliorer notre solution on prévoit de rendre la valeur de l’intervalle dynamique en se basant sur les cordonnées GPS.  </a:t>
            </a:r>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31</a:t>
            </a:fld>
            <a:endParaRPr lang="fr-FR"/>
          </a:p>
        </p:txBody>
      </p:sp>
    </p:spTree>
    <p:extLst>
      <p:ext uri="{BB962C8B-B14F-4D97-AF65-F5344CB8AC3E}">
        <p14:creationId xmlns:p14="http://schemas.microsoft.com/office/powerpoint/2010/main" val="19064120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32</a:t>
            </a:fld>
            <a:endParaRPr lang="fr-FR"/>
          </a:p>
        </p:txBody>
      </p:sp>
    </p:spTree>
    <p:extLst>
      <p:ext uri="{BB962C8B-B14F-4D97-AF65-F5344CB8AC3E}">
        <p14:creationId xmlns:p14="http://schemas.microsoft.com/office/powerpoint/2010/main" val="1103492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4</a:t>
            </a:fld>
            <a:endParaRPr lang="fr-FR"/>
          </a:p>
        </p:txBody>
      </p:sp>
    </p:spTree>
    <p:extLst>
      <p:ext uri="{BB962C8B-B14F-4D97-AF65-F5344CB8AC3E}">
        <p14:creationId xmlns:p14="http://schemas.microsoft.com/office/powerpoint/2010/main" val="711227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notre travail consiste à améliorer le protocole TCP dans le réseau sans fil mobile </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Pourquoi  nous avons</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choisi le réseau sans fil mobile ??</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Nous</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avons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choisi le réseau sans fil mobile parce que  les gens sur internet utilise les smart phones, les lap topes, les tablettes, ce sont tout les appareils mobile.</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Nous avons</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des utilisateurs mobile et des utilisateurs non mobile, actuellement  la plus part des utilisateurs sont mobile utiliser des services, comme</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voir vidéo YouTube ,téléchargement des données  ,vidéo conférence.</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ces services basé sur le protocole TCP</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Pourquoi le protocole TCP ???</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Le protocole TCP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parmi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les  protocoles  de transmission le plus utiliser dans le mande, on représente 91 pour 100 de flux mondiale</a:t>
            </a:r>
          </a:p>
          <a:p>
            <a:pPr marL="0" marR="0" indent="0" algn="just"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TCP a été a l'origine consultent des réseaux filaire ,mais après L’émergence de réseau sans fil a mis au jour des comportements indésirables qui sont mal interpréter les raison de pertes de paquets, car dans le réseau sans fil les pertes de paquets peut être détecter par d'autres facteurs, n’existe pas dans le réseau filaire, mais le protocole TCP traite les pertes comme dans le réseau filaire, ce que dégrader fortement les performance du réseau .</a:t>
            </a:r>
          </a:p>
          <a:p>
            <a:pPr marL="0" marR="0" indent="0" algn="just" defTabSz="914400" rtl="0" eaLnBrk="1" fontAlgn="auto" latinLnBrk="0" hangingPunct="1">
              <a:lnSpc>
                <a:spcPct val="100000"/>
              </a:lnSpc>
              <a:spcBef>
                <a:spcPts val="0"/>
              </a:spcBef>
              <a:spcAft>
                <a:spcPts val="0"/>
              </a:spcAft>
              <a:buClrTx/>
              <a:buSzTx/>
              <a:buFontTx/>
              <a:buNone/>
              <a:tabLst/>
              <a:defRPr/>
            </a:pPr>
            <a:r>
              <a:rPr lang="fr-FR" dirty="0" smtClean="0"/>
              <a:t>Pour cela ,nous devons distinguer la cause de perte de paquets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pour</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mieux traiter les pertes selon la raison de perte détecter, afin</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d’améliorer le performance TCP lorsque d’utilise les appareilles mobile dans le réseau sans fil, D’autre part il y a des interférences qui sont dues à des facteurs externes tels que les électriques de hautes fréquences ou bien des vibrations produites. L’effet de ces interférences  va dégrader la qualité de transmission sans fil.</a:t>
            </a:r>
            <a:endParaRPr lang="fr-FR" sz="120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4" name="Espace réservé du numéro de diapositive 3"/>
          <p:cNvSpPr>
            <a:spLocks noGrp="1"/>
          </p:cNvSpPr>
          <p:nvPr>
            <p:ph type="sldNum" sz="quarter" idx="10"/>
          </p:nvPr>
        </p:nvSpPr>
        <p:spPr/>
        <p:txBody>
          <a:bodyPr/>
          <a:lstStyle/>
          <a:p>
            <a:fld id="{CA077768-21C8-4125-A345-258E48D2EED0}" type="slidenum">
              <a:rPr lang="fr-FR" smtClean="0"/>
              <a:pPr/>
              <a:t>5</a:t>
            </a:fld>
            <a:endParaRPr lang="fr-FR"/>
          </a:p>
        </p:txBody>
      </p:sp>
    </p:spTree>
    <p:extLst>
      <p:ext uri="{BB962C8B-B14F-4D97-AF65-F5344CB8AC3E}">
        <p14:creationId xmlns:p14="http://schemas.microsoft.com/office/powerpoint/2010/main" val="2603451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dirty="0" smtClean="0"/>
              <a:t>Dans un lieu ou nous allons présenter</a:t>
            </a:r>
            <a:r>
              <a:rPr lang="fr-FR" baseline="0" dirty="0" smtClean="0"/>
              <a:t> le protocole TCP, tout d’abord c’est quoi le modèle OSI ?  </a:t>
            </a:r>
            <a:endParaRPr lang="fr-FR" dirty="0" smtClean="0"/>
          </a:p>
          <a:p>
            <a:pPr algn="just"/>
            <a:r>
              <a:rPr lang="fr-FR" sz="1200" kern="1200" dirty="0" smtClean="0">
                <a:solidFill>
                  <a:schemeClr val="tx1"/>
                </a:solidFill>
                <a:effectLst/>
                <a:latin typeface="+mn-lt"/>
                <a:ea typeface="+mn-ea"/>
                <a:cs typeface="+mn-cs"/>
              </a:rPr>
              <a:t>Le modèle de référence OSI décrit comment les informations issues d’un logiciel sur un ordinateur rejoint par l’intermédiaire d’un réseau, une autre application située sur un autre ordinateur a travers de protocole TCP .</a:t>
            </a:r>
          </a:p>
          <a:p>
            <a:pPr algn="just"/>
            <a:r>
              <a:rPr lang="fr-FR" sz="1200" kern="1200" dirty="0" smtClean="0">
                <a:solidFill>
                  <a:schemeClr val="tx1"/>
                </a:solidFill>
                <a:effectLst/>
                <a:latin typeface="+mn-lt"/>
                <a:ea typeface="+mn-ea"/>
                <a:cs typeface="+mn-cs"/>
              </a:rPr>
              <a:t>Pourquoi</a:t>
            </a:r>
            <a:r>
              <a:rPr lang="fr-FR" sz="1200" kern="1200" baseline="0" dirty="0" smtClean="0">
                <a:solidFill>
                  <a:schemeClr val="tx1"/>
                </a:solidFill>
                <a:effectLst/>
                <a:latin typeface="+mn-lt"/>
                <a:ea typeface="+mn-ea"/>
                <a:cs typeface="+mn-cs"/>
              </a:rPr>
              <a:t> nous avons choisi le protocole TCP!!!!</a:t>
            </a:r>
          </a:p>
          <a:p>
            <a:pPr marL="0" marR="0" indent="0" algn="just"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Le</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protocole TCP </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est un protocole de contrôle de transmission de données fiable entre deux applications en mode connecté </a:t>
            </a:r>
            <a:r>
              <a:rPr lang="fr-FR" sz="1200" kern="1200" dirty="0" err="1" smtClean="0">
                <a:solidFill>
                  <a:schemeClr val="tx1"/>
                </a:solidFill>
                <a:effectLst/>
                <a:latin typeface="Times New Roman" panose="02020603050405020304" pitchFamily="18" charset="0"/>
                <a:ea typeface="+mn-ea"/>
                <a:cs typeface="Times New Roman" panose="02020603050405020304" pitchFamily="18" charset="0"/>
              </a:rPr>
              <a:t>ctd</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la communication ce fait dans les 2 </a:t>
            </a:r>
            <a:r>
              <a:rPr lang="fr-FR" sz="1200" kern="1200" dirty="0" err="1" smtClean="0">
                <a:solidFill>
                  <a:schemeClr val="tx1"/>
                </a:solidFill>
                <a:effectLst/>
                <a:latin typeface="Times New Roman" panose="02020603050405020304" pitchFamily="18" charset="0"/>
                <a:ea typeface="+mn-ea"/>
                <a:cs typeface="Times New Roman" panose="02020603050405020304" pitchFamily="18" charset="0"/>
              </a:rPr>
              <a:t>sens.La</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fiabilité du transfert est obtenue par différents mécanismes tels que l’établissement de connexion, la gestion de </a:t>
            </a:r>
            <a:r>
              <a:rPr lang="fr-FR" sz="1200" kern="1200" dirty="0" err="1" smtClean="0">
                <a:solidFill>
                  <a:schemeClr val="tx1"/>
                </a:solidFill>
                <a:effectLst/>
                <a:latin typeface="Times New Roman" panose="02020603050405020304" pitchFamily="18" charset="0"/>
                <a:ea typeface="+mn-ea"/>
                <a:cs typeface="Times New Roman" panose="02020603050405020304" pitchFamily="18" charset="0"/>
              </a:rPr>
              <a:t>timers</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de retransmissions ou encore le contrôle de la fenêtre de retransmissions</a:t>
            </a:r>
            <a:endParaRPr lang="fr-FR" sz="1200" kern="1200" baseline="0" dirty="0" smtClean="0">
              <a:solidFill>
                <a:schemeClr val="tx1"/>
              </a:solidFill>
              <a:latin typeface="Times New Roman" pitchFamily="18" charset="0"/>
              <a:ea typeface="+mn-ea"/>
              <a:cs typeface="Times New Roman" pitchFamily="18" charset="0"/>
            </a:endParaRPr>
          </a:p>
          <a:p>
            <a:pPr algn="just"/>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6</a:t>
            </a:fld>
            <a:endParaRPr lang="fr-FR"/>
          </a:p>
        </p:txBody>
      </p:sp>
    </p:spTree>
    <p:extLst>
      <p:ext uri="{BB962C8B-B14F-4D97-AF65-F5344CB8AC3E}">
        <p14:creationId xmlns:p14="http://schemas.microsoft.com/office/powerpoint/2010/main" val="3139789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Tt d’abord TCP attribué a chaque paquet qui l’envoi un numéro de séquence, qui permet d’identifier ce paquet .lorsque le paquet est reçu par récepteur Celui-ci répond  par un acquittement  .cette acquittement sert a informer l’émetteur que le récepteur a bien reçu le paquet.</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Au début de connexion, le débit augmente jusqu’à une première perte</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Initialement </a:t>
            </a:r>
            <a:r>
              <a:rPr lang="fr-FR" sz="1200" b="1" kern="1200" dirty="0" err="1" smtClean="0">
                <a:solidFill>
                  <a:schemeClr val="tx1"/>
                </a:solidFill>
                <a:effectLst/>
                <a:latin typeface="Times New Roman" panose="02020603050405020304" pitchFamily="18" charset="0"/>
                <a:ea typeface="+mn-ea"/>
                <a:cs typeface="Times New Roman" panose="02020603050405020304" pitchFamily="18" charset="0"/>
              </a:rPr>
              <a:t>cwnd</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 1 MSS</a:t>
            </a:r>
          </a:p>
          <a:p>
            <a:pPr algn="just"/>
            <a:r>
              <a:rPr lang="fr-FR" sz="1200" b="1" kern="1200" dirty="0" err="1" smtClean="0">
                <a:solidFill>
                  <a:schemeClr val="tx1"/>
                </a:solidFill>
                <a:effectLst/>
                <a:latin typeface="Times New Roman" panose="02020603050405020304" pitchFamily="18" charset="0"/>
                <a:ea typeface="+mn-ea"/>
                <a:cs typeface="Times New Roman" panose="02020603050405020304" pitchFamily="18" charset="0"/>
              </a:rPr>
              <a:t>cwnd</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double à chaque RTT (réception d’</a:t>
            </a:r>
            <a:r>
              <a:rPr lang="fr-FR" sz="1200" kern="1200" dirty="0" err="1" smtClean="0">
                <a:solidFill>
                  <a:schemeClr val="tx1"/>
                </a:solidFill>
                <a:effectLst/>
                <a:latin typeface="Times New Roman" panose="02020603050405020304" pitchFamily="18" charset="0"/>
                <a:ea typeface="+mn-ea"/>
                <a:cs typeface="Times New Roman" panose="02020603050405020304" pitchFamily="18" charset="0"/>
              </a:rPr>
              <a:t>Ack</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Le débit initial est faible mais augmente très vite</a:t>
            </a:r>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7</a:t>
            </a:fld>
            <a:endParaRPr lang="fr-FR"/>
          </a:p>
        </p:txBody>
      </p:sp>
    </p:spTree>
    <p:extLst>
      <p:ext uri="{BB962C8B-B14F-4D97-AF65-F5344CB8AC3E}">
        <p14:creationId xmlns:p14="http://schemas.microsoft.com/office/powerpoint/2010/main" val="1568433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sz="1200" dirty="0" smtClean="0">
                <a:latin typeface="Times New Roman" panose="02020603050405020304" pitchFamily="18" charset="0"/>
                <a:cs typeface="Times New Roman" panose="02020603050405020304" pitchFamily="18" charset="0"/>
              </a:rPr>
              <a:t>La congestion du réseau est un phénomène qui se produit quand l’</a:t>
            </a:r>
            <a:r>
              <a:rPr lang="fr-FR" sz="1200" dirty="0" err="1" smtClean="0">
                <a:latin typeface="Times New Roman" panose="02020603050405020304" pitchFamily="18" charset="0"/>
                <a:cs typeface="Times New Roman" panose="02020603050405020304" pitchFamily="18" charset="0"/>
              </a:rPr>
              <a:t>émeteur</a:t>
            </a:r>
            <a:r>
              <a:rPr lang="fr-FR" sz="1200" dirty="0" smtClean="0">
                <a:latin typeface="Times New Roman" panose="02020603050405020304" pitchFamily="18" charset="0"/>
                <a:cs typeface="Times New Roman" panose="02020603050405020304" pitchFamily="18" charset="0"/>
              </a:rPr>
              <a:t> envoi une quantité de données  plus grande que la capacité de réception du récepteur. </a:t>
            </a:r>
          </a:p>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On désigne deux types de perte</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 de paquets</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en cas le paquet arriver beaucoup de retard et le cas ou paquet a été perdu(le phénomène d’acquittement manquante)</a:t>
            </a:r>
          </a:p>
          <a:p>
            <a:pPr algn="just"/>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8</a:t>
            </a:fld>
            <a:endParaRPr lang="fr-FR"/>
          </a:p>
        </p:txBody>
      </p:sp>
    </p:spTree>
    <p:extLst>
      <p:ext uri="{BB962C8B-B14F-4D97-AF65-F5344CB8AC3E}">
        <p14:creationId xmlns:p14="http://schemas.microsoft.com/office/powerpoint/2010/main" val="2895943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Le </a:t>
            </a:r>
            <a:r>
              <a:rPr lang="fr-FR" sz="1200" kern="1200" baseline="0" dirty="0" smtClean="0">
                <a:solidFill>
                  <a:schemeClr val="tx1"/>
                </a:solidFill>
                <a:effectLst/>
                <a:latin typeface="Times New Roman" panose="02020603050405020304" pitchFamily="18" charset="0"/>
                <a:ea typeface="+mn-ea"/>
                <a:cs typeface="Times New Roman" panose="02020603050405020304" pitchFamily="18" charset="0"/>
              </a:rPr>
              <a:t>premier type,</a:t>
            </a:r>
            <a:r>
              <a:rPr lang="fr-FR" sz="1200" kern="1200" dirty="0" smtClean="0">
                <a:solidFill>
                  <a:schemeClr val="tx1"/>
                </a:solidFill>
                <a:effectLst/>
                <a:latin typeface="Times New Roman" panose="02020603050405020304" pitchFamily="18" charset="0"/>
                <a:ea typeface="+mn-ea"/>
                <a:cs typeface="Times New Roman" panose="02020603050405020304" pitchFamily="18" charset="0"/>
              </a:rPr>
              <a:t> TCP mise en place un mécanisme pour devenir qu’il y a un congestion quelque part, ces mécanismes sont permette de contrôle de congestion .TCP a un temporisateur enclenche a chaque envoi d’un paquet.si en envoi d’un paquet et le temporisateur expire avant de recevoir d’acquittement de ce paquets alors TCP considère qu’il est une congestion dans le réseau ,dans ce cas le TCP renvoyé le paquet </a:t>
            </a:r>
          </a:p>
          <a:p>
            <a:endParaRPr lang="fr-FR" dirty="0"/>
          </a:p>
        </p:txBody>
      </p:sp>
      <p:sp>
        <p:nvSpPr>
          <p:cNvPr id="4" name="Espace réservé du numéro de diapositive 3"/>
          <p:cNvSpPr>
            <a:spLocks noGrp="1"/>
          </p:cNvSpPr>
          <p:nvPr>
            <p:ph type="sldNum" sz="quarter" idx="10"/>
          </p:nvPr>
        </p:nvSpPr>
        <p:spPr/>
        <p:txBody>
          <a:bodyPr/>
          <a:lstStyle/>
          <a:p>
            <a:fld id="{C223AA94-97F5-414E-8365-EDA43263F64B}" type="slidenum">
              <a:rPr lang="fr-FR" smtClean="0"/>
              <a:t>9</a:t>
            </a:fld>
            <a:endParaRPr lang="fr-FR"/>
          </a:p>
        </p:txBody>
      </p:sp>
    </p:spTree>
    <p:extLst>
      <p:ext uri="{BB962C8B-B14F-4D97-AF65-F5344CB8AC3E}">
        <p14:creationId xmlns:p14="http://schemas.microsoft.com/office/powerpoint/2010/main" val="1712104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CF2F908-041C-4DE1-A47D-67FB30D0D8CE}" type="datetimeFigureOut">
              <a:rPr lang="fr-FR" smtClean="0"/>
              <a:t>31/10/2017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248891A-DDBF-49E2-8B58-E94362D6F8D6}" type="slidenum">
              <a:rPr lang="fr-FR" smtClean="0"/>
              <a:t>‹N°›</a:t>
            </a:fld>
            <a:endParaRPr lang="fr-FR"/>
          </a:p>
        </p:txBody>
      </p:sp>
    </p:spTree>
    <p:extLst>
      <p:ext uri="{BB962C8B-B14F-4D97-AF65-F5344CB8AC3E}">
        <p14:creationId xmlns:p14="http://schemas.microsoft.com/office/powerpoint/2010/main" val="422653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CF2F908-041C-4DE1-A47D-67FB30D0D8CE}" type="datetimeFigureOut">
              <a:rPr lang="fr-FR" smtClean="0"/>
              <a:t>31/10/2017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248891A-DDBF-49E2-8B58-E94362D6F8D6}" type="slidenum">
              <a:rPr lang="fr-FR" smtClean="0"/>
              <a:t>‹N°›</a:t>
            </a:fld>
            <a:endParaRPr lang="fr-FR"/>
          </a:p>
        </p:txBody>
      </p:sp>
    </p:spTree>
    <p:extLst>
      <p:ext uri="{BB962C8B-B14F-4D97-AF65-F5344CB8AC3E}">
        <p14:creationId xmlns:p14="http://schemas.microsoft.com/office/powerpoint/2010/main" val="23684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CF2F908-041C-4DE1-A47D-67FB30D0D8CE}" type="datetimeFigureOut">
              <a:rPr lang="fr-FR" smtClean="0"/>
              <a:t>31/10/2017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248891A-DDBF-49E2-8B58-E94362D6F8D6}" type="slidenum">
              <a:rPr lang="fr-FR" smtClean="0"/>
              <a:t>‹N°›</a:t>
            </a:fld>
            <a:endParaRPr lang="fr-FR"/>
          </a:p>
        </p:txBody>
      </p:sp>
    </p:spTree>
    <p:extLst>
      <p:ext uri="{BB962C8B-B14F-4D97-AF65-F5344CB8AC3E}">
        <p14:creationId xmlns:p14="http://schemas.microsoft.com/office/powerpoint/2010/main" val="321396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re et texte">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9" name="Title 8"/>
          <p:cNvSpPr>
            <a:spLocks noGrp="1"/>
          </p:cNvSpPr>
          <p:nvPr>
            <p:ph type="title"/>
          </p:nvPr>
        </p:nvSpPr>
        <p:spPr>
          <a:xfrm>
            <a:off x="609600" y="359465"/>
            <a:ext cx="10972800" cy="1143000"/>
          </a:xfrm>
          <a:prstGeom prst="rect">
            <a:avLst/>
          </a:prstGeom>
        </p:spPr>
        <p:txBody>
          <a:bodyPr anchor="b" anchorCtr="0">
            <a:normAutofit/>
          </a:bodyPr>
          <a:lstStyle/>
          <a:p>
            <a:pPr algn="l"/>
            <a:r>
              <a:rPr lang="fr-FR" smtClean="0"/>
              <a:t>Cliquez pour modifier le style du titre</a:t>
            </a:r>
            <a:endParaRPr lang="fr-FR"/>
          </a:p>
        </p:txBody>
      </p:sp>
      <p:sp>
        <p:nvSpPr>
          <p:cNvPr id="8" name="Date Placeholder 7"/>
          <p:cNvSpPr>
            <a:spLocks noGrp="1"/>
          </p:cNvSpPr>
          <p:nvPr>
            <p:ph type="dt" sz="half" idx="10"/>
          </p:nvPr>
        </p:nvSpPr>
        <p:spPr/>
        <p:txBody>
          <a:bodyPr/>
          <a:lstStyle/>
          <a:p>
            <a:fld id="{5C14FD69-4A85-4715-A222-ABB225B63BC6}" type="datetimeFigureOut">
              <a:rPr lang="fr-FR"/>
              <a:pPr/>
              <a:t>31/10/2017</a:t>
            </a:fld>
            <a:endParaRPr lang="fr-FR"/>
          </a:p>
        </p:txBody>
      </p:sp>
      <p:sp>
        <p:nvSpPr>
          <p:cNvPr id="10" name="Slide Number Placeholder 9"/>
          <p:cNvSpPr>
            <a:spLocks noGrp="1"/>
          </p:cNvSpPr>
          <p:nvPr>
            <p:ph type="sldNum" sz="quarter" idx="11"/>
          </p:nvPr>
        </p:nvSpPr>
        <p:spPr/>
        <p:txBody>
          <a:bodyPr/>
          <a:lstStyle/>
          <a:p>
            <a:pPr algn="r"/>
            <a:fld id="{D4C49B74-5DB2-4B03-B1D2-7F6A3C51C318}" type="slidenum">
              <a:rPr/>
              <a:pPr algn="r"/>
              <a:t>‹N°›</a:t>
            </a:fld>
            <a:endParaRPr lang="fr-FR"/>
          </a:p>
        </p:txBody>
      </p:sp>
      <p:sp>
        <p:nvSpPr>
          <p:cNvPr id="11" name="Footer Placeholder 10"/>
          <p:cNvSpPr>
            <a:spLocks noGrp="1"/>
          </p:cNvSpPr>
          <p:nvPr>
            <p:ph type="ftr" sz="quarter" idx="12"/>
          </p:nvPr>
        </p:nvSpPr>
        <p:spPr/>
        <p:txBody>
          <a:bodyPr/>
          <a:lstStyle/>
          <a:p>
            <a:endParaRPr lang="fr-FR"/>
          </a:p>
        </p:txBody>
      </p:sp>
    </p:spTree>
    <p:extLst>
      <p:ext uri="{BB962C8B-B14F-4D97-AF65-F5344CB8AC3E}">
        <p14:creationId xmlns:p14="http://schemas.microsoft.com/office/powerpoint/2010/main" val="94383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CF2F908-041C-4DE1-A47D-67FB30D0D8CE}" type="datetimeFigureOut">
              <a:rPr lang="fr-FR" smtClean="0"/>
              <a:t>31/10/2017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248891A-DDBF-49E2-8B58-E94362D6F8D6}" type="slidenum">
              <a:rPr lang="fr-FR" smtClean="0"/>
              <a:t>‹N°›</a:t>
            </a:fld>
            <a:endParaRPr lang="fr-FR"/>
          </a:p>
        </p:txBody>
      </p:sp>
    </p:spTree>
    <p:extLst>
      <p:ext uri="{BB962C8B-B14F-4D97-AF65-F5344CB8AC3E}">
        <p14:creationId xmlns:p14="http://schemas.microsoft.com/office/powerpoint/2010/main" val="2293929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CF2F908-041C-4DE1-A47D-67FB30D0D8CE}" type="datetimeFigureOut">
              <a:rPr lang="fr-FR" smtClean="0"/>
              <a:t>31/10/2017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248891A-DDBF-49E2-8B58-E94362D6F8D6}" type="slidenum">
              <a:rPr lang="fr-FR" smtClean="0"/>
              <a:t>‹N°›</a:t>
            </a:fld>
            <a:endParaRPr lang="fr-FR"/>
          </a:p>
        </p:txBody>
      </p:sp>
    </p:spTree>
    <p:extLst>
      <p:ext uri="{BB962C8B-B14F-4D97-AF65-F5344CB8AC3E}">
        <p14:creationId xmlns:p14="http://schemas.microsoft.com/office/powerpoint/2010/main" val="2671411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CF2F908-041C-4DE1-A47D-67FB30D0D8CE}" type="datetimeFigureOut">
              <a:rPr lang="fr-FR" smtClean="0"/>
              <a:t>31/10/2017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248891A-DDBF-49E2-8B58-E94362D6F8D6}" type="slidenum">
              <a:rPr lang="fr-FR" smtClean="0"/>
              <a:t>‹N°›</a:t>
            </a:fld>
            <a:endParaRPr lang="fr-FR"/>
          </a:p>
        </p:txBody>
      </p:sp>
    </p:spTree>
    <p:extLst>
      <p:ext uri="{BB962C8B-B14F-4D97-AF65-F5344CB8AC3E}">
        <p14:creationId xmlns:p14="http://schemas.microsoft.com/office/powerpoint/2010/main" val="3334591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CF2F908-041C-4DE1-A47D-67FB30D0D8CE}" type="datetimeFigureOut">
              <a:rPr lang="fr-FR" smtClean="0"/>
              <a:t>31/10/2017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248891A-DDBF-49E2-8B58-E94362D6F8D6}" type="slidenum">
              <a:rPr lang="fr-FR" smtClean="0"/>
              <a:t>‹N°›</a:t>
            </a:fld>
            <a:endParaRPr lang="fr-FR"/>
          </a:p>
        </p:txBody>
      </p:sp>
    </p:spTree>
    <p:extLst>
      <p:ext uri="{BB962C8B-B14F-4D97-AF65-F5344CB8AC3E}">
        <p14:creationId xmlns:p14="http://schemas.microsoft.com/office/powerpoint/2010/main" val="20723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CF2F908-041C-4DE1-A47D-67FB30D0D8CE}" type="datetimeFigureOut">
              <a:rPr lang="fr-FR" smtClean="0"/>
              <a:t>31/10/2017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248891A-DDBF-49E2-8B58-E94362D6F8D6}" type="slidenum">
              <a:rPr lang="fr-FR" smtClean="0"/>
              <a:t>‹N°›</a:t>
            </a:fld>
            <a:endParaRPr lang="fr-FR"/>
          </a:p>
        </p:txBody>
      </p:sp>
    </p:spTree>
    <p:extLst>
      <p:ext uri="{BB962C8B-B14F-4D97-AF65-F5344CB8AC3E}">
        <p14:creationId xmlns:p14="http://schemas.microsoft.com/office/powerpoint/2010/main" val="2639380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2F908-041C-4DE1-A47D-67FB30D0D8CE}" type="datetimeFigureOut">
              <a:rPr lang="fr-FR" smtClean="0"/>
              <a:t>31/10/2017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248891A-DDBF-49E2-8B58-E94362D6F8D6}" type="slidenum">
              <a:rPr lang="fr-FR" smtClean="0"/>
              <a:t>‹N°›</a:t>
            </a:fld>
            <a:endParaRPr lang="fr-FR"/>
          </a:p>
        </p:txBody>
      </p:sp>
    </p:spTree>
    <p:extLst>
      <p:ext uri="{BB962C8B-B14F-4D97-AF65-F5344CB8AC3E}">
        <p14:creationId xmlns:p14="http://schemas.microsoft.com/office/powerpoint/2010/main" val="196090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CF2F908-041C-4DE1-A47D-67FB30D0D8CE}" type="datetimeFigureOut">
              <a:rPr lang="fr-FR" smtClean="0"/>
              <a:t>31/10/2017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248891A-DDBF-49E2-8B58-E94362D6F8D6}" type="slidenum">
              <a:rPr lang="fr-FR" smtClean="0"/>
              <a:t>‹N°›</a:t>
            </a:fld>
            <a:endParaRPr lang="fr-FR"/>
          </a:p>
        </p:txBody>
      </p:sp>
    </p:spTree>
    <p:extLst>
      <p:ext uri="{BB962C8B-B14F-4D97-AF65-F5344CB8AC3E}">
        <p14:creationId xmlns:p14="http://schemas.microsoft.com/office/powerpoint/2010/main" val="4137833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CF2F908-041C-4DE1-A47D-67FB30D0D8CE}" type="datetimeFigureOut">
              <a:rPr lang="fr-FR" smtClean="0"/>
              <a:t>31/10/2017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248891A-DDBF-49E2-8B58-E94362D6F8D6}" type="slidenum">
              <a:rPr lang="fr-FR" smtClean="0"/>
              <a:t>‹N°›</a:t>
            </a:fld>
            <a:endParaRPr lang="fr-FR"/>
          </a:p>
        </p:txBody>
      </p:sp>
    </p:spTree>
    <p:extLst>
      <p:ext uri="{BB962C8B-B14F-4D97-AF65-F5344CB8AC3E}">
        <p14:creationId xmlns:p14="http://schemas.microsoft.com/office/powerpoint/2010/main" val="256476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2F908-041C-4DE1-A47D-67FB30D0D8CE}" type="datetimeFigureOut">
              <a:rPr lang="fr-FR" smtClean="0"/>
              <a:t>31/10/2017</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48891A-DDBF-49E2-8B58-E94362D6F8D6}" type="slidenum">
              <a:rPr lang="fr-FR" smtClean="0"/>
              <a:t>‹N°›</a:t>
            </a:fld>
            <a:endParaRPr lang="fr-FR"/>
          </a:p>
        </p:txBody>
      </p:sp>
    </p:spTree>
    <p:extLst>
      <p:ext uri="{BB962C8B-B14F-4D97-AF65-F5344CB8AC3E}">
        <p14:creationId xmlns:p14="http://schemas.microsoft.com/office/powerpoint/2010/main" val="2763596203"/>
      </p:ext>
    </p:extLst>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e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438054" y="744538"/>
            <a:ext cx="6867526" cy="1714500"/>
          </a:xfrm>
        </p:spPr>
        <p:txBody>
          <a:bodyPr>
            <a:noAutofit/>
          </a:bodyPr>
          <a:lstStyle/>
          <a:p>
            <a:pPr>
              <a:lnSpc>
                <a:spcPct val="95000"/>
              </a:lnSpc>
              <a:defRPr/>
            </a:pPr>
            <a:r>
              <a:rPr lang="en-US" sz="18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r>
            <a:br>
              <a:rPr lang="en-US" sz="18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br>
            <a:r>
              <a:rPr lang="en-US" sz="18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r>
            <a:br>
              <a:rPr lang="en-US" sz="18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br>
            <a:r>
              <a:rPr lang="en-US" sz="18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
            </a:r>
            <a:br>
              <a:rPr lang="en-US" sz="1800" dirty="0" smtClean="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br>
            <a:r>
              <a:rPr lang="en-US" sz="2000" dirty="0" smtClean="0">
                <a:solidFill>
                  <a:schemeClr val="bg2">
                    <a:lumMod val="50000"/>
                  </a:schemeClr>
                </a:solidFill>
                <a:latin typeface="Times" pitchFamily="18" charset="0"/>
                <a:ea typeface="Tahoma" panose="020B0604030504040204" pitchFamily="34" charset="0"/>
                <a:cs typeface="Times" pitchFamily="18" charset="0"/>
              </a:rPr>
              <a:t>    </a:t>
            </a:r>
            <a:br>
              <a:rPr lang="en-US" sz="2000" dirty="0" smtClean="0">
                <a:solidFill>
                  <a:schemeClr val="bg2">
                    <a:lumMod val="50000"/>
                  </a:schemeClr>
                </a:solidFill>
                <a:latin typeface="Times" pitchFamily="18" charset="0"/>
                <a:ea typeface="Tahoma" panose="020B0604030504040204" pitchFamily="34" charset="0"/>
                <a:cs typeface="Times" pitchFamily="18" charset="0"/>
              </a:rPr>
            </a:br>
            <a:r>
              <a:rPr lang="fr-FR" sz="2000" b="1" dirty="0">
                <a:ln>
                  <a:prstDash val="solid"/>
                </a:ln>
                <a:latin typeface="Times New Roman" pitchFamily="18" charset="0"/>
                <a:cs typeface="Times New Roman" pitchFamily="18" charset="0"/>
              </a:rPr>
              <a:t>Université Saad </a:t>
            </a:r>
            <a:r>
              <a:rPr lang="fr-FR" sz="2000" b="1" dirty="0" err="1">
                <a:ln>
                  <a:prstDash val="solid"/>
                </a:ln>
                <a:latin typeface="Times New Roman" pitchFamily="18" charset="0"/>
                <a:cs typeface="Times New Roman" pitchFamily="18" charset="0"/>
              </a:rPr>
              <a:t>Dahlab</a:t>
            </a:r>
            <a:r>
              <a:rPr lang="fr-FR" sz="2000" b="1" dirty="0">
                <a:ln>
                  <a:prstDash val="solid"/>
                </a:ln>
                <a:latin typeface="Times New Roman" pitchFamily="18" charset="0"/>
                <a:cs typeface="Times New Roman" pitchFamily="18" charset="0"/>
              </a:rPr>
              <a:t> Blida( USDB )</a:t>
            </a:r>
            <a:br>
              <a:rPr lang="fr-FR" sz="2000" b="1" dirty="0">
                <a:ln>
                  <a:prstDash val="solid"/>
                </a:ln>
                <a:latin typeface="Times New Roman" pitchFamily="18" charset="0"/>
                <a:cs typeface="Times New Roman" pitchFamily="18" charset="0"/>
              </a:rPr>
            </a:br>
            <a:r>
              <a:rPr lang="fr-FR" sz="2000" b="1" dirty="0">
                <a:ln>
                  <a:prstDash val="solid"/>
                </a:ln>
                <a:latin typeface="Times New Roman" pitchFamily="18" charset="0"/>
                <a:cs typeface="Times New Roman" pitchFamily="18" charset="0"/>
              </a:rPr>
              <a:t>Département d’ informatique</a:t>
            </a:r>
            <a:br>
              <a:rPr lang="fr-FR" sz="2000" b="1" dirty="0">
                <a:ln>
                  <a:prstDash val="solid"/>
                </a:ln>
                <a:latin typeface="Times New Roman" pitchFamily="18" charset="0"/>
                <a:cs typeface="Times New Roman" pitchFamily="18" charset="0"/>
              </a:rPr>
            </a:br>
            <a:r>
              <a:rPr lang="fr-FR" sz="2000" b="1" dirty="0">
                <a:ln>
                  <a:prstDash val="solid"/>
                </a:ln>
                <a:latin typeface="Times New Roman" pitchFamily="18" charset="0"/>
                <a:cs typeface="Times New Roman" pitchFamily="18" charset="0"/>
              </a:rPr>
              <a:t/>
            </a:r>
            <a:br>
              <a:rPr lang="fr-FR" sz="2000" b="1" dirty="0">
                <a:ln>
                  <a:prstDash val="solid"/>
                </a:ln>
                <a:latin typeface="Times New Roman" pitchFamily="18" charset="0"/>
                <a:cs typeface="Times New Roman" pitchFamily="18" charset="0"/>
              </a:rPr>
            </a:br>
            <a:r>
              <a:rPr lang="fr-FR" sz="2000" b="1" dirty="0">
                <a:ln>
                  <a:prstDash val="solid"/>
                </a:ln>
                <a:latin typeface="Times New Roman" pitchFamily="18" charset="0"/>
                <a:cs typeface="Times New Roman" pitchFamily="18" charset="0"/>
              </a:rPr>
              <a:t>Exposé du  projet de fin d’études pour l’obtention</a:t>
            </a:r>
            <a:br>
              <a:rPr lang="fr-FR" sz="2000" b="1" dirty="0">
                <a:ln>
                  <a:prstDash val="solid"/>
                </a:ln>
                <a:latin typeface="Times New Roman" pitchFamily="18" charset="0"/>
                <a:cs typeface="Times New Roman" pitchFamily="18" charset="0"/>
              </a:rPr>
            </a:br>
            <a:r>
              <a:rPr lang="fr-FR" sz="2000" b="1" dirty="0">
                <a:ln>
                  <a:prstDash val="solid"/>
                </a:ln>
                <a:latin typeface="Times New Roman" pitchFamily="18" charset="0"/>
                <a:cs typeface="Times New Roman" pitchFamily="18" charset="0"/>
              </a:rPr>
              <a:t>du diplôme de Master en informatique</a:t>
            </a:r>
            <a:br>
              <a:rPr lang="fr-FR" sz="2000" b="1" dirty="0">
                <a:ln>
                  <a:prstDash val="solid"/>
                </a:ln>
                <a:latin typeface="Times New Roman" pitchFamily="18" charset="0"/>
                <a:cs typeface="Times New Roman" pitchFamily="18" charset="0"/>
              </a:rPr>
            </a:br>
            <a:r>
              <a:rPr lang="fr-FR" sz="2000" b="1" dirty="0">
                <a:ln>
                  <a:prstDash val="solid"/>
                </a:ln>
                <a:latin typeface="Times New Roman" pitchFamily="18" charset="0"/>
                <a:cs typeface="Times New Roman" pitchFamily="18" charset="0"/>
              </a:rPr>
              <a:t>Option Ingénierie du logiciel</a:t>
            </a:r>
            <a:r>
              <a:rPr lang="fr-FR" sz="1800" b="1" dirty="0">
                <a:ln>
                  <a:prstDash val="solid"/>
                </a:ln>
                <a:latin typeface="Times New Roman" pitchFamily="18" charset="0"/>
                <a:cs typeface="Times New Roman" pitchFamily="18" charset="0"/>
              </a:rPr>
              <a:t/>
            </a:r>
            <a:br>
              <a:rPr lang="fr-FR" sz="1800" b="1" dirty="0">
                <a:ln>
                  <a:prstDash val="solid"/>
                </a:ln>
                <a:latin typeface="Times New Roman" pitchFamily="18" charset="0"/>
                <a:cs typeface="Times New Roman" pitchFamily="18" charset="0"/>
              </a:rPr>
            </a:br>
            <a:endParaRPr lang="fr-FR" sz="1800" dirty="0"/>
          </a:p>
        </p:txBody>
      </p:sp>
      <p:sp>
        <p:nvSpPr>
          <p:cNvPr id="7"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318866" y="2686733"/>
            <a:ext cx="9291984"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fr-FR" sz="2800" b="1">
                <a:latin typeface="Times New Roman" panose="02020603050405020304" pitchFamily="18" charset="0"/>
                <a:ea typeface="Tahoma" panose="020B0604030504040204" pitchFamily="34" charset="0"/>
                <a:cs typeface="Times New Roman" panose="02020603050405020304" pitchFamily="18" charset="0"/>
              </a:rPr>
              <a:t>Amélioration </a:t>
            </a:r>
            <a:r>
              <a:rPr lang="fr-FR" sz="2800" b="1" smtClean="0">
                <a:latin typeface="Times New Roman" panose="02020603050405020304" pitchFamily="18" charset="0"/>
                <a:ea typeface="Tahoma" panose="020B0604030504040204" pitchFamily="34" charset="0"/>
                <a:cs typeface="Times New Roman" panose="02020603050405020304" pitchFamily="18" charset="0"/>
              </a:rPr>
              <a:t>des performances    </a:t>
            </a:r>
            <a:r>
              <a:rPr lang="fr-FR" sz="2800" b="1" dirty="0">
                <a:latin typeface="Times New Roman" panose="02020603050405020304" pitchFamily="18" charset="0"/>
                <a:ea typeface="Tahoma" panose="020B0604030504040204" pitchFamily="34" charset="0"/>
                <a:cs typeface="Times New Roman" panose="02020603050405020304" pitchFamily="18" charset="0"/>
              </a:rPr>
              <a:t/>
            </a:r>
            <a:br>
              <a:rPr lang="fr-FR" sz="2800" b="1" dirty="0">
                <a:latin typeface="Times New Roman" panose="02020603050405020304" pitchFamily="18" charset="0"/>
                <a:ea typeface="Tahoma" panose="020B0604030504040204" pitchFamily="34" charset="0"/>
                <a:cs typeface="Times New Roman" panose="02020603050405020304" pitchFamily="18" charset="0"/>
              </a:rPr>
            </a:br>
            <a:r>
              <a:rPr lang="fr-FR" sz="2800" b="1" dirty="0">
                <a:latin typeface="Times New Roman" panose="02020603050405020304" pitchFamily="18" charset="0"/>
                <a:ea typeface="Tahoma" panose="020B0604030504040204" pitchFamily="34" charset="0"/>
                <a:cs typeface="Times New Roman" panose="02020603050405020304" pitchFamily="18" charset="0"/>
              </a:rPr>
              <a:t>     du protocole TCP dans les réseaux mobiles AD HOC</a:t>
            </a:r>
            <a:endParaRPr lang="fr-FR" sz="2800" dirty="0"/>
          </a:p>
        </p:txBody>
      </p:sp>
      <p:sp>
        <p:nvSpPr>
          <p:cNvPr id="12" name="Titre 1"/>
          <p:cNvSpPr txBox="1">
            <a:spLocks/>
          </p:cNvSpPr>
          <p:nvPr/>
        </p:nvSpPr>
        <p:spPr>
          <a:xfrm>
            <a:off x="381000" y="3743947"/>
            <a:ext cx="10972800" cy="1619227"/>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5000" dirty="0" smtClean="0">
                <a:latin typeface="Times" pitchFamily="18" charset="0"/>
                <a:cs typeface="Times" pitchFamily="18" charset="0"/>
              </a:rPr>
              <a:t>Réalisé et présentée par </a:t>
            </a:r>
            <a:r>
              <a:rPr lang="fr-FR" sz="5000" b="1" dirty="0" smtClean="0">
                <a:latin typeface="Times" pitchFamily="18" charset="0"/>
                <a:cs typeface="Times" pitchFamily="18" charset="0"/>
              </a:rPr>
              <a:t>Mansour Riad</a:t>
            </a:r>
          </a:p>
          <a:p>
            <a:r>
              <a:rPr lang="fr-FR" sz="5000" dirty="0">
                <a:latin typeface="Times" pitchFamily="18" charset="0"/>
                <a:cs typeface="Times" pitchFamily="18" charset="0"/>
              </a:rPr>
              <a:t>Sous la direction de:</a:t>
            </a:r>
            <a:endParaRPr lang="fr-FR" sz="5000" dirty="0" smtClean="0">
              <a:latin typeface="Times" pitchFamily="18" charset="0"/>
              <a:cs typeface="Times" pitchFamily="18" charset="0"/>
            </a:endParaRPr>
          </a:p>
          <a:p>
            <a:pPr>
              <a:lnSpc>
                <a:spcPct val="95000"/>
              </a:lnSpc>
              <a:defRPr/>
            </a:pPr>
            <a:endParaRPr lang="fr-FR" b="1" dirty="0">
              <a:ln>
                <a:prstDash val="solid"/>
              </a:ln>
              <a:latin typeface="Times New Roman" pitchFamily="18" charset="0"/>
              <a:cs typeface="Times New Roman" pitchFamily="18" charset="0"/>
            </a:endParaRPr>
          </a:p>
          <a:p>
            <a:pPr>
              <a:lnSpc>
                <a:spcPct val="95000"/>
              </a:lnSpc>
              <a:defRPr/>
            </a:pPr>
            <a:r>
              <a:rPr lang="fr-FR" b="1" dirty="0" smtClean="0">
                <a:ln>
                  <a:prstDash val="solid"/>
                </a:ln>
                <a:latin typeface="Times New Roman" pitchFamily="18" charset="0"/>
                <a:cs typeface="Times New Roman" pitchFamily="18" charset="0"/>
              </a:rPr>
              <a:t>Mme H.GHERIBI et Dr Y.DOUGA  </a:t>
            </a:r>
          </a:p>
          <a:p>
            <a:pPr>
              <a:lnSpc>
                <a:spcPct val="95000"/>
              </a:lnSpc>
              <a:defRPr/>
            </a:pPr>
            <a:endParaRPr lang="fr-FR" b="1" dirty="0">
              <a:ln>
                <a:prstDash val="solid"/>
              </a:ln>
              <a:latin typeface="Times New Roman" pitchFamily="18" charset="0"/>
              <a:cs typeface="Times New Roman" pitchFamily="18" charset="0"/>
            </a:endParaRPr>
          </a:p>
        </p:txBody>
      </p:sp>
      <p:sp>
        <p:nvSpPr>
          <p:cNvPr id="13" name="Text Box 6"/>
          <p:cNvSpPr txBox="1">
            <a:spLocks noChangeArrowheads="1"/>
          </p:cNvSpPr>
          <p:nvPr/>
        </p:nvSpPr>
        <p:spPr bwMode="auto">
          <a:xfrm>
            <a:off x="2981773" y="5395913"/>
            <a:ext cx="5780087" cy="304800"/>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a:solidFill>
                  <a:schemeClr val="tx1"/>
                </a:solidFill>
                <a:latin typeface="Times New Roman" pitchFamily="18" charset="0"/>
                <a:cs typeface="Arial" charset="0"/>
              </a:defRPr>
            </a:lvl1pPr>
            <a:lvl2pPr marL="742950" indent="-285750" eaLnBrk="0" hangingPunct="0">
              <a:defRPr>
                <a:solidFill>
                  <a:schemeClr val="tx1"/>
                </a:solidFill>
                <a:latin typeface="Times New Roman" pitchFamily="18" charset="0"/>
                <a:cs typeface="Arial" charset="0"/>
              </a:defRPr>
            </a:lvl2pPr>
            <a:lvl3pPr marL="1143000" indent="-228600" eaLnBrk="0" hangingPunct="0">
              <a:defRPr>
                <a:solidFill>
                  <a:schemeClr val="tx1"/>
                </a:solidFill>
                <a:latin typeface="Times New Roman" pitchFamily="18" charset="0"/>
                <a:cs typeface="Arial" charset="0"/>
              </a:defRPr>
            </a:lvl3pPr>
            <a:lvl4pPr marL="1600200" indent="-228600" eaLnBrk="0" hangingPunct="0">
              <a:defRPr>
                <a:solidFill>
                  <a:schemeClr val="tx1"/>
                </a:solidFill>
                <a:latin typeface="Times New Roman" pitchFamily="18" charset="0"/>
                <a:cs typeface="Arial" charset="0"/>
              </a:defRPr>
            </a:lvl4pPr>
            <a:lvl5pPr marL="2057400" indent="-228600" eaLnBrk="0" hangingPunct="0">
              <a:defRPr>
                <a:solidFill>
                  <a:schemeClr val="tx1"/>
                </a:solidFill>
                <a:latin typeface="Times New Roman" pitchFamily="18" charset="0"/>
                <a:cs typeface="Arial" charset="0"/>
              </a:defRPr>
            </a:lvl5pPr>
            <a:lvl6pPr marL="2514600" indent="-228600" eaLnBrk="0" fontAlgn="base" hangingPunct="0">
              <a:spcBef>
                <a:spcPct val="0"/>
              </a:spcBef>
              <a:spcAft>
                <a:spcPct val="0"/>
              </a:spcAft>
              <a:defRPr>
                <a:solidFill>
                  <a:schemeClr val="tx1"/>
                </a:solidFill>
                <a:latin typeface="Times New Roman" pitchFamily="18" charset="0"/>
                <a:cs typeface="Arial" charset="0"/>
              </a:defRPr>
            </a:lvl6pPr>
            <a:lvl7pPr marL="2971800" indent="-228600" eaLnBrk="0" fontAlgn="base" hangingPunct="0">
              <a:spcBef>
                <a:spcPct val="0"/>
              </a:spcBef>
              <a:spcAft>
                <a:spcPct val="0"/>
              </a:spcAft>
              <a:defRPr>
                <a:solidFill>
                  <a:schemeClr val="tx1"/>
                </a:solidFill>
                <a:latin typeface="Times New Roman" pitchFamily="18" charset="0"/>
                <a:cs typeface="Arial" charset="0"/>
              </a:defRPr>
            </a:lvl7pPr>
            <a:lvl8pPr marL="3429000" indent="-228600" eaLnBrk="0" fontAlgn="base" hangingPunct="0">
              <a:spcBef>
                <a:spcPct val="0"/>
              </a:spcBef>
              <a:spcAft>
                <a:spcPct val="0"/>
              </a:spcAft>
              <a:defRPr>
                <a:solidFill>
                  <a:schemeClr val="tx1"/>
                </a:solidFill>
                <a:latin typeface="Times New Roman" pitchFamily="18" charset="0"/>
                <a:cs typeface="Arial" charset="0"/>
              </a:defRPr>
            </a:lvl8pPr>
            <a:lvl9pPr marL="3886200" indent="-228600" eaLnBrk="0" fontAlgn="base" hangingPunct="0">
              <a:spcBef>
                <a:spcPct val="0"/>
              </a:spcBef>
              <a:spcAft>
                <a:spcPct val="0"/>
              </a:spcAft>
              <a:defRPr>
                <a:solidFill>
                  <a:schemeClr val="tx1"/>
                </a:solidFill>
                <a:latin typeface="Times New Roman" pitchFamily="18" charset="0"/>
                <a:cs typeface="Arial" charset="0"/>
              </a:defRPr>
            </a:lvl9pPr>
          </a:lstStyle>
          <a:p>
            <a:pPr algn="ctr" eaLnBrk="1" hangingPunct="1"/>
            <a:r>
              <a:rPr lang="fr-FR" sz="1400" dirty="0"/>
              <a:t>Présentée et soutenue publiquement le </a:t>
            </a:r>
            <a:r>
              <a:rPr lang="fr-FR" sz="1400" dirty="0" smtClean="0"/>
              <a:t>02 Novembre </a:t>
            </a:r>
            <a:r>
              <a:rPr lang="fr-FR" sz="1400" dirty="0" smtClean="0"/>
              <a:t>2017</a:t>
            </a:r>
            <a:endParaRPr lang="fr-FR" sz="1400" dirty="0"/>
          </a:p>
        </p:txBody>
      </p:sp>
      <p:pic>
        <p:nvPicPr>
          <p:cNvPr id="11" name="Image 10" descr="27554_106803269355912_1440_n"/>
          <p:cNvPicPr/>
          <p:nvPr/>
        </p:nvPicPr>
        <p:blipFill>
          <a:blip r:embed="rId3"/>
          <a:srcRect/>
          <a:stretch>
            <a:fillRect/>
          </a:stretch>
        </p:blipFill>
        <p:spPr bwMode="auto">
          <a:xfrm>
            <a:off x="59026" y="202565"/>
            <a:ext cx="1259840" cy="1083945"/>
          </a:xfrm>
          <a:prstGeom prst="rect">
            <a:avLst/>
          </a:prstGeom>
          <a:noFill/>
          <a:ln w="9525">
            <a:noFill/>
            <a:miter lim="800000"/>
            <a:headEnd/>
            <a:tailEnd/>
          </a:ln>
        </p:spPr>
      </p:pic>
    </p:spTree>
    <p:extLst>
      <p:ext uri="{BB962C8B-B14F-4D97-AF65-F5344CB8AC3E}">
        <p14:creationId xmlns:p14="http://schemas.microsoft.com/office/powerpoint/2010/main" val="27624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44"/>
          <p:cNvGrpSpPr/>
          <p:nvPr/>
        </p:nvGrpSpPr>
        <p:grpSpPr>
          <a:xfrm>
            <a:off x="2743404" y="820060"/>
            <a:ext cx="10473994" cy="5946667"/>
            <a:chOff x="9150530" y="769065"/>
            <a:chExt cx="4296706" cy="5946667"/>
          </a:xfrm>
        </p:grpSpPr>
        <p:grpSp>
          <p:nvGrpSpPr>
            <p:cNvPr id="5" name="Groupe 62"/>
            <p:cNvGrpSpPr/>
            <p:nvPr/>
          </p:nvGrpSpPr>
          <p:grpSpPr>
            <a:xfrm>
              <a:off x="9150530" y="845553"/>
              <a:ext cx="4296706" cy="5870179"/>
              <a:chOff x="6621316" y="898233"/>
              <a:chExt cx="5431908" cy="5870179"/>
            </a:xfrm>
          </p:grpSpPr>
          <p:sp>
            <p:nvSpPr>
              <p:cNvPr id="7" name="Text Box 172"/>
              <p:cNvSpPr txBox="1">
                <a:spLocks noChangeArrowheads="1"/>
              </p:cNvSpPr>
              <p:nvPr/>
            </p:nvSpPr>
            <p:spPr bwMode="auto">
              <a:xfrm>
                <a:off x="7947374" y="5768459"/>
                <a:ext cx="11137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800" dirty="0">
                    <a:latin typeface="Tahoma" panose="020B0604030504040204" pitchFamily="34" charset="0"/>
                  </a:rPr>
                  <a:t>Timeout </a:t>
                </a:r>
                <a:r>
                  <a:rPr lang="en-US" sz="1800" dirty="0" smtClean="0">
                    <a:latin typeface="Tahoma" panose="020B0604030504040204" pitchFamily="34" charset="0"/>
                  </a:rPr>
                  <a:t>premature</a:t>
                </a:r>
                <a:endParaRPr lang="en-US" sz="1000" dirty="0">
                  <a:latin typeface="Tahoma" panose="020B0604030504040204" pitchFamily="34" charset="0"/>
                </a:endParaRPr>
              </a:p>
            </p:txBody>
          </p:sp>
          <p:sp>
            <p:nvSpPr>
              <p:cNvPr id="8" name="Line 173"/>
              <p:cNvSpPr>
                <a:spLocks noChangeShapeType="1"/>
              </p:cNvSpPr>
              <p:nvPr/>
            </p:nvSpPr>
            <p:spPr bwMode="auto">
              <a:xfrm>
                <a:off x="7320243" y="4006335"/>
                <a:ext cx="2408762" cy="66516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9" name="Line 174"/>
              <p:cNvSpPr>
                <a:spLocks noChangeShapeType="1"/>
              </p:cNvSpPr>
              <p:nvPr/>
            </p:nvSpPr>
            <p:spPr bwMode="auto">
              <a:xfrm>
                <a:off x="7353133" y="2237859"/>
                <a:ext cx="2314792"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0" name="Line 175"/>
              <p:cNvSpPr>
                <a:spLocks noChangeShapeType="1"/>
              </p:cNvSpPr>
              <p:nvPr/>
            </p:nvSpPr>
            <p:spPr bwMode="auto">
              <a:xfrm flipH="1">
                <a:off x="7328074" y="2899848"/>
                <a:ext cx="2303828" cy="158908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1" name="Rectangle 182"/>
              <p:cNvSpPr>
                <a:spLocks noChangeArrowheads="1"/>
              </p:cNvSpPr>
              <p:nvPr/>
            </p:nvSpPr>
            <p:spPr bwMode="auto">
              <a:xfrm>
                <a:off x="8046943" y="2318823"/>
                <a:ext cx="858258" cy="401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fr-FR"/>
              </a:p>
            </p:txBody>
          </p:sp>
          <p:sp>
            <p:nvSpPr>
              <p:cNvPr id="12" name="Text Box 183"/>
              <p:cNvSpPr txBox="1">
                <a:spLocks noChangeArrowheads="1"/>
              </p:cNvSpPr>
              <p:nvPr/>
            </p:nvSpPr>
            <p:spPr bwMode="auto">
              <a:xfrm>
                <a:off x="7978356" y="2371210"/>
                <a:ext cx="10925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400" dirty="0" err="1" smtClean="0">
                    <a:latin typeface="Tahoma" panose="020B0604030504040204" pitchFamily="34" charset="0"/>
                  </a:rPr>
                  <a:t>Seq</a:t>
                </a:r>
                <a:r>
                  <a:rPr lang="en-US" sz="1400" dirty="0" smtClean="0">
                    <a:latin typeface="Tahoma" panose="020B0604030504040204" pitchFamily="34" charset="0"/>
                  </a:rPr>
                  <a:t>=12, </a:t>
                </a:r>
                <a:r>
                  <a:rPr lang="en-US" sz="1400" dirty="0">
                    <a:latin typeface="Tahoma" panose="020B0604030504040204" pitchFamily="34" charset="0"/>
                  </a:rPr>
                  <a:t>8 bytes of data</a:t>
                </a:r>
              </a:p>
            </p:txBody>
          </p:sp>
          <p:grpSp>
            <p:nvGrpSpPr>
              <p:cNvPr id="13" name="Group 202"/>
              <p:cNvGrpSpPr>
                <a:grpSpLocks/>
              </p:cNvGrpSpPr>
              <p:nvPr/>
            </p:nvGrpSpPr>
            <p:grpSpPr bwMode="auto">
              <a:xfrm>
                <a:off x="8295965" y="3391984"/>
                <a:ext cx="737664" cy="307976"/>
                <a:chOff x="4265" y="2253"/>
                <a:chExt cx="471" cy="194"/>
              </a:xfrm>
            </p:grpSpPr>
            <p:sp>
              <p:nvSpPr>
                <p:cNvPr id="37" name="Rectangle 184"/>
                <p:cNvSpPr>
                  <a:spLocks noChangeArrowheads="1"/>
                </p:cNvSpPr>
                <p:nvPr/>
              </p:nvSpPr>
              <p:spPr bwMode="auto">
                <a:xfrm>
                  <a:off x="4265" y="2274"/>
                  <a:ext cx="471" cy="1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fr-FR"/>
                </a:p>
              </p:txBody>
            </p:sp>
            <p:sp>
              <p:nvSpPr>
                <p:cNvPr id="38" name="Text Box 185"/>
                <p:cNvSpPr txBox="1">
                  <a:spLocks noChangeArrowheads="1"/>
                </p:cNvSpPr>
                <p:nvPr/>
              </p:nvSpPr>
              <p:spPr bwMode="auto">
                <a:xfrm>
                  <a:off x="4372" y="2253"/>
                  <a:ext cx="2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400" dirty="0" smtClean="0">
                      <a:latin typeface="Arial" panose="020B0604020202020204" pitchFamily="34" charset="0"/>
                    </a:rPr>
                    <a:t>ACK=20</a:t>
                  </a:r>
                  <a:endParaRPr lang="en-US" sz="1000" dirty="0">
                    <a:latin typeface="Times New Roman" panose="02020603050405020304" pitchFamily="18" charset="0"/>
                  </a:endParaRPr>
                </a:p>
              </p:txBody>
            </p:sp>
          </p:grpSp>
          <p:sp>
            <p:nvSpPr>
              <p:cNvPr id="14" name="Line 186"/>
              <p:cNvSpPr>
                <a:spLocks noChangeShapeType="1"/>
              </p:cNvSpPr>
              <p:nvPr/>
            </p:nvSpPr>
            <p:spPr bwMode="auto">
              <a:xfrm>
                <a:off x="7332772" y="1996559"/>
                <a:ext cx="0" cy="3525838"/>
              </a:xfrm>
              <a:prstGeom prst="line">
                <a:avLst/>
              </a:prstGeom>
              <a:ln>
                <a:headEnd/>
                <a:tailEnd/>
              </a:ln>
              <a:extLst/>
            </p:spPr>
            <p:style>
              <a:lnRef idx="1">
                <a:schemeClr val="dk1"/>
              </a:lnRef>
              <a:fillRef idx="0">
                <a:schemeClr val="dk1"/>
              </a:fillRef>
              <a:effectRef idx="0">
                <a:schemeClr val="dk1"/>
              </a:effectRef>
              <a:fontRef idx="minor">
                <a:schemeClr val="tx1"/>
              </a:fontRef>
            </p:style>
            <p:txBody>
              <a:bodyPr wrap="none"/>
              <a:lstStyle/>
              <a:p>
                <a:endParaRPr lang="fr-FR"/>
              </a:p>
            </p:txBody>
          </p:sp>
          <p:sp>
            <p:nvSpPr>
              <p:cNvPr id="15" name="Line 187"/>
              <p:cNvSpPr>
                <a:spLocks noChangeShapeType="1"/>
              </p:cNvSpPr>
              <p:nvPr/>
            </p:nvSpPr>
            <p:spPr bwMode="auto">
              <a:xfrm>
                <a:off x="9705512" y="1991798"/>
                <a:ext cx="0" cy="3538537"/>
              </a:xfrm>
              <a:prstGeom prst="line">
                <a:avLst/>
              </a:prstGeom>
              <a:ln>
                <a:headEnd/>
                <a:tailEnd/>
              </a:ln>
              <a:extLst/>
            </p:spPr>
            <p:style>
              <a:lnRef idx="1">
                <a:schemeClr val="dk1"/>
              </a:lnRef>
              <a:fillRef idx="0">
                <a:schemeClr val="dk1"/>
              </a:fillRef>
              <a:effectRef idx="0">
                <a:schemeClr val="dk1"/>
              </a:effectRef>
              <a:fontRef idx="minor">
                <a:schemeClr val="tx1"/>
              </a:fontRef>
            </p:style>
            <p:txBody>
              <a:bodyPr wrap="none"/>
              <a:lstStyle/>
              <a:p>
                <a:endParaRPr lang="fr-FR"/>
              </a:p>
            </p:txBody>
          </p:sp>
          <p:sp>
            <p:nvSpPr>
              <p:cNvPr id="16" name="Rectangle 188"/>
              <p:cNvSpPr>
                <a:spLocks noChangeArrowheads="1"/>
              </p:cNvSpPr>
              <p:nvPr/>
            </p:nvSpPr>
            <p:spPr bwMode="auto">
              <a:xfrm>
                <a:off x="8331986" y="4123809"/>
                <a:ext cx="1043066" cy="50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fr-FR"/>
              </a:p>
            </p:txBody>
          </p:sp>
          <p:sp>
            <p:nvSpPr>
              <p:cNvPr id="17" name="Text Box 189"/>
              <p:cNvSpPr txBox="1">
                <a:spLocks noChangeArrowheads="1"/>
              </p:cNvSpPr>
              <p:nvPr/>
            </p:nvSpPr>
            <p:spPr bwMode="auto">
              <a:xfrm>
                <a:off x="8253677" y="4157147"/>
                <a:ext cx="6343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sz="1400" dirty="0" err="1" smtClean="0">
                    <a:latin typeface="Tahoma" panose="020B0604030504040204" pitchFamily="34" charset="0"/>
                  </a:rPr>
                  <a:t>Seq</a:t>
                </a:r>
                <a:r>
                  <a:rPr lang="en-US" sz="1400" dirty="0" smtClean="0">
                    <a:latin typeface="Tahoma" panose="020B0604030504040204" pitchFamily="34" charset="0"/>
                  </a:rPr>
                  <a:t>=12,  8</a:t>
                </a:r>
              </a:p>
              <a:p>
                <a:pPr>
                  <a:lnSpc>
                    <a:spcPct val="100000"/>
                  </a:lnSpc>
                  <a:spcBef>
                    <a:spcPct val="0"/>
                  </a:spcBef>
                  <a:buClrTx/>
                  <a:buSzTx/>
                  <a:buFontTx/>
                  <a:buNone/>
                </a:pPr>
                <a:r>
                  <a:rPr lang="en-US" sz="1400" dirty="0" smtClean="0">
                    <a:latin typeface="Tahoma" panose="020B0604030504040204" pitchFamily="34" charset="0"/>
                  </a:rPr>
                  <a:t>bytes of data</a:t>
                </a:r>
                <a:endParaRPr lang="en-US" sz="1400" dirty="0">
                  <a:latin typeface="Tahoma" panose="020B0604030504040204" pitchFamily="34" charset="0"/>
                </a:endParaRPr>
              </a:p>
            </p:txBody>
          </p:sp>
          <p:sp>
            <p:nvSpPr>
              <p:cNvPr id="18" name="Line 192"/>
              <p:cNvSpPr>
                <a:spLocks noChangeShapeType="1"/>
              </p:cNvSpPr>
              <p:nvPr/>
            </p:nvSpPr>
            <p:spPr bwMode="auto">
              <a:xfrm flipH="1">
                <a:off x="7351566" y="4709598"/>
                <a:ext cx="2306961" cy="7826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19" name="Rectangle 193"/>
              <p:cNvSpPr>
                <a:spLocks noChangeArrowheads="1"/>
              </p:cNvSpPr>
              <p:nvPr/>
            </p:nvSpPr>
            <p:spPr bwMode="auto">
              <a:xfrm>
                <a:off x="8173803" y="4966772"/>
                <a:ext cx="737663" cy="246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fr-FR"/>
              </a:p>
            </p:txBody>
          </p:sp>
          <p:sp>
            <p:nvSpPr>
              <p:cNvPr id="20" name="Text Box 194"/>
              <p:cNvSpPr txBox="1">
                <a:spLocks noChangeArrowheads="1"/>
              </p:cNvSpPr>
              <p:nvPr/>
            </p:nvSpPr>
            <p:spPr bwMode="auto">
              <a:xfrm>
                <a:off x="8341314" y="4922322"/>
                <a:ext cx="4449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400" dirty="0" smtClean="0">
                    <a:latin typeface="Arial" panose="020B0604020202020204" pitchFamily="34" charset="0"/>
                  </a:rPr>
                  <a:t>ACK=20</a:t>
                </a:r>
                <a:endParaRPr lang="en-US" sz="1000" dirty="0">
                  <a:latin typeface="Times New Roman" panose="02020603050405020304" pitchFamily="18" charset="0"/>
                </a:endParaRPr>
              </a:p>
            </p:txBody>
          </p:sp>
          <p:sp>
            <p:nvSpPr>
              <p:cNvPr id="21" name="Line 200"/>
              <p:cNvSpPr>
                <a:spLocks noChangeShapeType="1"/>
              </p:cNvSpPr>
              <p:nvPr/>
            </p:nvSpPr>
            <p:spPr bwMode="auto">
              <a:xfrm rot="10800000">
                <a:off x="12053158" y="6768412"/>
                <a:ext cx="6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fr-FR"/>
              </a:p>
            </p:txBody>
          </p:sp>
          <p:grpSp>
            <p:nvGrpSpPr>
              <p:cNvPr id="22" name="Group 206"/>
              <p:cNvGrpSpPr>
                <a:grpSpLocks/>
              </p:cNvGrpSpPr>
              <p:nvPr/>
            </p:nvGrpSpPr>
            <p:grpSpPr bwMode="auto">
              <a:xfrm>
                <a:off x="7339037" y="2623622"/>
                <a:ext cx="2314792" cy="571500"/>
                <a:chOff x="3759" y="1622"/>
                <a:chExt cx="1478" cy="360"/>
              </a:xfrm>
            </p:grpSpPr>
            <p:sp>
              <p:nvSpPr>
                <p:cNvPr id="34" name="Line 203"/>
                <p:cNvSpPr>
                  <a:spLocks noChangeShapeType="1"/>
                </p:cNvSpPr>
                <p:nvPr/>
              </p:nvSpPr>
              <p:spPr bwMode="auto">
                <a:xfrm>
                  <a:off x="3759" y="1622"/>
                  <a:ext cx="1478" cy="36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35" name="Rectangle 204"/>
                <p:cNvSpPr>
                  <a:spLocks noChangeArrowheads="1"/>
                </p:cNvSpPr>
                <p:nvPr/>
              </p:nvSpPr>
              <p:spPr bwMode="auto">
                <a:xfrm>
                  <a:off x="4202" y="1673"/>
                  <a:ext cx="548" cy="25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fr-FR"/>
                </a:p>
              </p:txBody>
            </p:sp>
            <p:sp>
              <p:nvSpPr>
                <p:cNvPr id="36" name="Text Box 205"/>
                <p:cNvSpPr txBox="1">
                  <a:spLocks noChangeArrowheads="1"/>
                </p:cNvSpPr>
                <p:nvPr/>
              </p:nvSpPr>
              <p:spPr bwMode="auto">
                <a:xfrm>
                  <a:off x="4144" y="1706"/>
                  <a:ext cx="73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400" dirty="0" err="1" smtClean="0">
                      <a:latin typeface="Tahoma" panose="020B0604030504040204" pitchFamily="34" charset="0"/>
                    </a:rPr>
                    <a:t>Seq</a:t>
                  </a:r>
                  <a:r>
                    <a:rPr lang="en-US" sz="1400" dirty="0" smtClean="0">
                      <a:latin typeface="Tahoma" panose="020B0604030504040204" pitchFamily="34" charset="0"/>
                    </a:rPr>
                    <a:t>=20</a:t>
                  </a:r>
                  <a:r>
                    <a:rPr lang="en-US" sz="1400" dirty="0">
                      <a:latin typeface="Tahoma" panose="020B0604030504040204" pitchFamily="34" charset="0"/>
                    </a:rPr>
                    <a:t>, </a:t>
                  </a:r>
                  <a:r>
                    <a:rPr lang="en-US" sz="1400" dirty="0" smtClean="0">
                      <a:latin typeface="Tahoma" panose="020B0604030504040204" pitchFamily="34" charset="0"/>
                    </a:rPr>
                    <a:t>10 </a:t>
                  </a:r>
                  <a:r>
                    <a:rPr lang="en-US" sz="1400" dirty="0">
                      <a:latin typeface="Tahoma" panose="020B0604030504040204" pitchFamily="34" charset="0"/>
                    </a:rPr>
                    <a:t>bytes of data</a:t>
                  </a:r>
                </a:p>
              </p:txBody>
            </p:sp>
          </p:grpSp>
          <p:sp>
            <p:nvSpPr>
              <p:cNvPr id="23" name="Line 207"/>
              <p:cNvSpPr>
                <a:spLocks noChangeShapeType="1"/>
              </p:cNvSpPr>
              <p:nvPr/>
            </p:nvSpPr>
            <p:spPr bwMode="auto">
              <a:xfrm flipH="1">
                <a:off x="7332773" y="3255448"/>
                <a:ext cx="2303829" cy="158908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grpSp>
            <p:nvGrpSpPr>
              <p:cNvPr id="24" name="Group 208"/>
              <p:cNvGrpSpPr>
                <a:grpSpLocks/>
              </p:cNvGrpSpPr>
              <p:nvPr/>
            </p:nvGrpSpPr>
            <p:grpSpPr bwMode="auto">
              <a:xfrm>
                <a:off x="8532456" y="3668209"/>
                <a:ext cx="737664" cy="307976"/>
                <a:chOff x="4265" y="2253"/>
                <a:chExt cx="471" cy="194"/>
              </a:xfrm>
            </p:grpSpPr>
            <p:sp>
              <p:nvSpPr>
                <p:cNvPr id="32" name="Rectangle 209"/>
                <p:cNvSpPr>
                  <a:spLocks noChangeArrowheads="1"/>
                </p:cNvSpPr>
                <p:nvPr/>
              </p:nvSpPr>
              <p:spPr bwMode="auto">
                <a:xfrm>
                  <a:off x="4265" y="2274"/>
                  <a:ext cx="471" cy="1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1600">
                      <a:solidFill>
                        <a:schemeClr val="tx1"/>
                      </a:solidFill>
                      <a:latin typeface="Tahoma" panose="020B0604030504040204" pitchFamily="34" charset="0"/>
                      <a:ea typeface="MS PGothic" panose="020B0600070205080204" pitchFamily="34" charset="-128"/>
                    </a:defRPr>
                  </a:lvl1pPr>
                  <a:lvl2pPr marL="742950" indent="-285750" algn="ctr">
                    <a:defRPr sz="1600">
                      <a:solidFill>
                        <a:schemeClr val="tx1"/>
                      </a:solidFill>
                      <a:latin typeface="Tahoma" panose="020B0604030504040204" pitchFamily="34" charset="0"/>
                      <a:ea typeface="MS PGothic" panose="020B0600070205080204" pitchFamily="34" charset="-128"/>
                    </a:defRPr>
                  </a:lvl2pPr>
                  <a:lvl3pPr marL="1143000" indent="-228600" algn="ctr">
                    <a:defRPr sz="1600">
                      <a:solidFill>
                        <a:schemeClr val="tx1"/>
                      </a:solidFill>
                      <a:latin typeface="Tahoma" panose="020B0604030504040204" pitchFamily="34" charset="0"/>
                      <a:ea typeface="MS PGothic" panose="020B0600070205080204" pitchFamily="34" charset="-128"/>
                    </a:defRPr>
                  </a:lvl3pPr>
                  <a:lvl4pPr marL="1600200" indent="-228600" algn="ctr">
                    <a:defRPr sz="1600">
                      <a:solidFill>
                        <a:schemeClr val="tx1"/>
                      </a:solidFill>
                      <a:latin typeface="Tahoma" panose="020B0604030504040204" pitchFamily="34" charset="0"/>
                      <a:ea typeface="MS PGothic" panose="020B0600070205080204" pitchFamily="34" charset="-128"/>
                    </a:defRPr>
                  </a:lvl4pPr>
                  <a:lvl5pPr marL="2057400" indent="-228600" algn="ctr">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endParaRPr lang="fr-FR"/>
                </a:p>
              </p:txBody>
            </p:sp>
            <p:sp>
              <p:nvSpPr>
                <p:cNvPr id="33" name="Text Box 210"/>
                <p:cNvSpPr txBox="1">
                  <a:spLocks noChangeArrowheads="1"/>
                </p:cNvSpPr>
                <p:nvPr/>
              </p:nvSpPr>
              <p:spPr bwMode="auto">
                <a:xfrm>
                  <a:off x="4372" y="2253"/>
                  <a:ext cx="2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400" dirty="0" smtClean="0">
                      <a:latin typeface="Arial" panose="020B0604020202020204" pitchFamily="34" charset="0"/>
                    </a:rPr>
                    <a:t>ACK=30</a:t>
                  </a:r>
                  <a:endParaRPr lang="en-US" sz="1000" dirty="0">
                    <a:latin typeface="Times New Roman" panose="02020603050405020304" pitchFamily="18" charset="0"/>
                  </a:endParaRPr>
                </a:p>
              </p:txBody>
            </p:sp>
          </p:grpSp>
          <p:sp>
            <p:nvSpPr>
              <p:cNvPr id="25" name="Text Box 211"/>
              <p:cNvSpPr txBox="1">
                <a:spLocks noChangeArrowheads="1"/>
              </p:cNvSpPr>
              <p:nvPr/>
            </p:nvSpPr>
            <p:spPr bwMode="auto">
              <a:xfrm>
                <a:off x="6669401" y="4303794"/>
                <a:ext cx="6633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400" dirty="0" err="1" smtClean="0">
                    <a:latin typeface="Tahoma" panose="020B0604030504040204" pitchFamily="34" charset="0"/>
                  </a:rPr>
                  <a:t>SendBase</a:t>
                </a:r>
                <a:r>
                  <a:rPr lang="en-US" sz="1400" dirty="0" smtClean="0">
                    <a:latin typeface="Tahoma" panose="020B0604030504040204" pitchFamily="34" charset="0"/>
                  </a:rPr>
                  <a:t>=20</a:t>
                </a:r>
                <a:endParaRPr lang="en-US" sz="1400" dirty="0">
                  <a:latin typeface="Tahoma" panose="020B0604030504040204" pitchFamily="34" charset="0"/>
                </a:endParaRPr>
              </a:p>
            </p:txBody>
          </p:sp>
          <p:sp>
            <p:nvSpPr>
              <p:cNvPr id="26" name="Text Box 212"/>
              <p:cNvSpPr txBox="1">
                <a:spLocks noChangeArrowheads="1"/>
              </p:cNvSpPr>
              <p:nvPr/>
            </p:nvSpPr>
            <p:spPr bwMode="auto">
              <a:xfrm>
                <a:off x="6654897" y="4685592"/>
                <a:ext cx="6633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400" dirty="0" err="1" smtClean="0">
                    <a:latin typeface="Tahoma" panose="020B0604030504040204" pitchFamily="34" charset="0"/>
                  </a:rPr>
                  <a:t>SendBase</a:t>
                </a:r>
                <a:r>
                  <a:rPr lang="en-US" sz="1400" dirty="0" smtClean="0">
                    <a:latin typeface="Tahoma" panose="020B0604030504040204" pitchFamily="34" charset="0"/>
                  </a:rPr>
                  <a:t>=30</a:t>
                </a:r>
                <a:endParaRPr lang="en-US" sz="1400" dirty="0">
                  <a:latin typeface="Tahoma" panose="020B0604030504040204" pitchFamily="34" charset="0"/>
                </a:endParaRPr>
              </a:p>
            </p:txBody>
          </p:sp>
          <p:sp>
            <p:nvSpPr>
              <p:cNvPr id="27" name="Text Box 213"/>
              <p:cNvSpPr txBox="1">
                <a:spLocks noChangeArrowheads="1"/>
              </p:cNvSpPr>
              <p:nvPr/>
            </p:nvSpPr>
            <p:spPr bwMode="auto">
              <a:xfrm>
                <a:off x="6621316" y="5311831"/>
                <a:ext cx="6633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400" dirty="0" err="1" smtClean="0">
                    <a:latin typeface="Tahoma" panose="020B0604030504040204" pitchFamily="34" charset="0"/>
                  </a:rPr>
                  <a:t>SendBase</a:t>
                </a:r>
                <a:r>
                  <a:rPr lang="en-US" sz="1400" dirty="0" smtClean="0">
                    <a:latin typeface="Tahoma" panose="020B0604030504040204" pitchFamily="34" charset="0"/>
                  </a:rPr>
                  <a:t>=20</a:t>
                </a:r>
                <a:endParaRPr lang="en-US" sz="1400" dirty="0">
                  <a:latin typeface="Tahoma" panose="020B0604030504040204" pitchFamily="34" charset="0"/>
                </a:endParaRPr>
              </a:p>
            </p:txBody>
          </p:sp>
          <p:sp>
            <p:nvSpPr>
              <p:cNvPr id="28" name="Text Box 214"/>
              <p:cNvSpPr txBox="1">
                <a:spLocks noChangeArrowheads="1"/>
              </p:cNvSpPr>
              <p:nvPr/>
            </p:nvSpPr>
            <p:spPr bwMode="auto">
              <a:xfrm>
                <a:off x="6621317" y="1952413"/>
                <a:ext cx="663370"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400" dirty="0" err="1" smtClean="0">
                    <a:latin typeface="Tahoma" panose="020B0604030504040204" pitchFamily="34" charset="0"/>
                  </a:rPr>
                  <a:t>SendBase</a:t>
                </a:r>
                <a:r>
                  <a:rPr lang="en-US" sz="1400" dirty="0" smtClean="0">
                    <a:latin typeface="Tahoma" panose="020B0604030504040204" pitchFamily="34" charset="0"/>
                  </a:rPr>
                  <a:t>=12</a:t>
                </a:r>
                <a:endParaRPr lang="en-US" sz="1400" dirty="0">
                  <a:latin typeface="Tahoma" panose="020B0604030504040204" pitchFamily="34" charset="0"/>
                </a:endParaRPr>
              </a:p>
            </p:txBody>
          </p:sp>
          <p:sp>
            <p:nvSpPr>
              <p:cNvPr id="29" name="Text Box 43"/>
              <p:cNvSpPr txBox="1">
                <a:spLocks noChangeArrowheads="1"/>
              </p:cNvSpPr>
              <p:nvPr/>
            </p:nvSpPr>
            <p:spPr bwMode="auto">
              <a:xfrm>
                <a:off x="6908268" y="898233"/>
                <a:ext cx="787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600" dirty="0" err="1">
                    <a:latin typeface="Tahoma" panose="020B0604030504040204" pitchFamily="34" charset="0"/>
                  </a:rPr>
                  <a:t>Hôte</a:t>
                </a:r>
                <a:r>
                  <a:rPr lang="en-US" sz="1600" dirty="0">
                    <a:latin typeface="Tahoma" panose="020B0604030504040204" pitchFamily="34" charset="0"/>
                  </a:rPr>
                  <a:t> A</a:t>
                </a:r>
              </a:p>
            </p:txBody>
          </p:sp>
          <p:pic>
            <p:nvPicPr>
              <p:cNvPr id="30" name="Image 29" descr="Laptop.e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3002" y="1262188"/>
                <a:ext cx="647562" cy="632941"/>
              </a:xfrm>
              <a:prstGeom prst="rect">
                <a:avLst/>
              </a:prstGeom>
            </p:spPr>
          </p:pic>
          <p:pic>
            <p:nvPicPr>
              <p:cNvPr id="31" name="Image 30" descr="Laptop.e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4163" y="1236788"/>
                <a:ext cx="647562" cy="632941"/>
              </a:xfrm>
              <a:prstGeom prst="rect">
                <a:avLst/>
              </a:prstGeom>
            </p:spPr>
          </p:pic>
        </p:grpSp>
        <p:sp>
          <p:nvSpPr>
            <p:cNvPr id="6" name="Text Box 39"/>
            <p:cNvSpPr txBox="1">
              <a:spLocks noChangeArrowheads="1"/>
            </p:cNvSpPr>
            <p:nvPr/>
          </p:nvSpPr>
          <p:spPr bwMode="auto">
            <a:xfrm>
              <a:off x="11243291" y="769065"/>
              <a:ext cx="730919" cy="32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600" dirty="0" err="1">
                  <a:latin typeface="Tahoma" panose="020B0604030504040204" pitchFamily="34" charset="0"/>
                </a:rPr>
                <a:t>Hôte</a:t>
              </a:r>
              <a:r>
                <a:rPr lang="en-US" sz="1600" dirty="0">
                  <a:latin typeface="Tahoma" panose="020B0604030504040204" pitchFamily="34" charset="0"/>
                </a:rPr>
                <a:t> B</a:t>
              </a:r>
            </a:p>
          </p:txBody>
        </p:sp>
      </p:grpSp>
      <p:sp>
        <p:nvSpPr>
          <p:cNvPr id="39" name="Text Box 191"/>
          <p:cNvSpPr txBox="1">
            <a:spLocks noChangeArrowheads="1"/>
          </p:cNvSpPr>
          <p:nvPr/>
        </p:nvSpPr>
        <p:spPr bwMode="auto">
          <a:xfrm rot="10800000">
            <a:off x="3692600" y="2572309"/>
            <a:ext cx="492443" cy="956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2000" dirty="0">
                <a:latin typeface="Tahoma" panose="020B0604030504040204" pitchFamily="34" charset="0"/>
              </a:rPr>
              <a:t>timeout</a:t>
            </a:r>
          </a:p>
        </p:txBody>
      </p:sp>
      <p:cxnSp>
        <p:nvCxnSpPr>
          <p:cNvPr id="40" name="Connecteur droit avec flèche 39"/>
          <p:cNvCxnSpPr/>
          <p:nvPr/>
        </p:nvCxnSpPr>
        <p:spPr>
          <a:xfrm rot="16200000" flipV="1">
            <a:off x="3756412" y="2450967"/>
            <a:ext cx="381363" cy="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rot="16200000" flipH="1">
            <a:off x="3757542" y="3756371"/>
            <a:ext cx="379108"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Connecteur droit 120"/>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122" name="Titre 1"/>
          <p:cNvSpPr txBox="1">
            <a:spLocks/>
          </p:cNvSpPr>
          <p:nvPr/>
        </p:nvSpPr>
        <p:spPr>
          <a:xfrm>
            <a:off x="0" y="-38778"/>
            <a:ext cx="12192000" cy="874999"/>
          </a:xfrm>
          <a:prstGeom prst="rect">
            <a:avLst/>
          </a:prstGeom>
          <a:solidFill>
            <a:schemeClr val="accent1">
              <a:lumMod val="20000"/>
              <a:lumOff val="80000"/>
            </a:schemeClr>
          </a:solidFill>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2800" dirty="0" smtClean="0">
              <a:latin typeface="Times" pitchFamily="18" charset="0"/>
              <a:cs typeface="Times" pitchFamily="18" charset="0"/>
            </a:endParaRPr>
          </a:p>
          <a:p>
            <a:pPr algn="ctr"/>
            <a:r>
              <a:rPr lang="fr-FR" sz="2800" dirty="0" smtClean="0">
                <a:latin typeface="Times" pitchFamily="18" charset="0"/>
                <a:cs typeface="Times" pitchFamily="18" charset="0"/>
              </a:rPr>
              <a:t>1.2. Le protocole TCP!!</a:t>
            </a:r>
            <a:r>
              <a:rPr lang="fr-FR" sz="2800" dirty="0" smtClean="0">
                <a:latin typeface="Times New Roman" pitchFamily="18" charset="0"/>
              </a:rPr>
              <a:t/>
            </a:r>
            <a:br>
              <a:rPr lang="fr-FR" sz="2800" dirty="0" smtClean="0">
                <a:latin typeface="Times New Roman" pitchFamily="18" charset="0"/>
              </a:rPr>
            </a:br>
            <a:endParaRPr lang="fr-FR" sz="2800" dirty="0"/>
          </a:p>
        </p:txBody>
      </p:sp>
      <p:sp>
        <p:nvSpPr>
          <p:cNvPr id="123"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273379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pied de page 9"/>
          <p:cNvSpPr>
            <a:spLocks noGrp="1"/>
          </p:cNvSpPr>
          <p:nvPr>
            <p:ph type="ftr" sz="quarter" idx="11"/>
          </p:nvPr>
        </p:nvSpPr>
        <p:spPr>
          <a:xfrm>
            <a:off x="1311442" y="6323612"/>
            <a:ext cx="9701147"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11</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grpSp>
        <p:nvGrpSpPr>
          <p:cNvPr id="9" name="Espace réservé du texte 3"/>
          <p:cNvGrpSpPr>
            <a:grpSpLocks noGrp="1"/>
          </p:cNvGrpSpPr>
          <p:nvPr/>
        </p:nvGrpSpPr>
        <p:grpSpPr>
          <a:xfrm>
            <a:off x="1818485" y="1600200"/>
            <a:ext cx="9194104" cy="4358288"/>
            <a:chOff x="2739005" y="1033796"/>
            <a:chExt cx="6954311" cy="4469653"/>
          </a:xfrm>
        </p:grpSpPr>
        <p:pic>
          <p:nvPicPr>
            <p:cNvPr id="10"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9005" y="1033796"/>
              <a:ext cx="6954311" cy="446965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cxnSp>
          <p:nvCxnSpPr>
            <p:cNvPr id="11" name="Connecteur droit 10"/>
            <p:cNvCxnSpPr/>
            <p:nvPr/>
          </p:nvCxnSpPr>
          <p:spPr>
            <a:xfrm flipH="1">
              <a:off x="5304258" y="2234321"/>
              <a:ext cx="40342" cy="2299579"/>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cxnSp>
          <p:nvCxnSpPr>
            <p:cNvPr id="12" name="Connecteur droit 11"/>
            <p:cNvCxnSpPr/>
            <p:nvPr/>
          </p:nvCxnSpPr>
          <p:spPr>
            <a:xfrm>
              <a:off x="5331475" y="2244313"/>
              <a:ext cx="1670237" cy="2689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grpSp>
          <p:nvGrpSpPr>
            <p:cNvPr id="13" name="Groupe 14"/>
            <p:cNvGrpSpPr/>
            <p:nvPr/>
          </p:nvGrpSpPr>
          <p:grpSpPr>
            <a:xfrm>
              <a:off x="6854091" y="1475549"/>
              <a:ext cx="152400" cy="214274"/>
              <a:chOff x="7006491" y="1317074"/>
              <a:chExt cx="152400" cy="214274"/>
            </a:xfrm>
          </p:grpSpPr>
          <p:cxnSp>
            <p:nvCxnSpPr>
              <p:cNvPr id="25" name="Connecteur droit 24"/>
              <p:cNvCxnSpPr/>
              <p:nvPr/>
            </p:nvCxnSpPr>
            <p:spPr>
              <a:xfrm flipV="1">
                <a:off x="7006491" y="1317074"/>
                <a:ext cx="152400" cy="20955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6" name="Connecteur droit 25"/>
              <p:cNvCxnSpPr/>
              <p:nvPr/>
            </p:nvCxnSpPr>
            <p:spPr>
              <a:xfrm>
                <a:off x="7006491" y="1321798"/>
                <a:ext cx="152400" cy="20955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grpSp>
        <p:grpSp>
          <p:nvGrpSpPr>
            <p:cNvPr id="14" name="Groupe 17"/>
            <p:cNvGrpSpPr/>
            <p:nvPr/>
          </p:nvGrpSpPr>
          <p:grpSpPr>
            <a:xfrm>
              <a:off x="7784010" y="2595798"/>
              <a:ext cx="160027" cy="223651"/>
              <a:chOff x="6960943" y="1247775"/>
              <a:chExt cx="160027" cy="223651"/>
            </a:xfrm>
          </p:grpSpPr>
          <p:cxnSp>
            <p:nvCxnSpPr>
              <p:cNvPr id="23" name="Connecteur droit 22"/>
              <p:cNvCxnSpPr/>
              <p:nvPr/>
            </p:nvCxnSpPr>
            <p:spPr>
              <a:xfrm flipV="1">
                <a:off x="6968570" y="1247775"/>
                <a:ext cx="152400" cy="20955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4" name="Connecteur droit 23"/>
              <p:cNvCxnSpPr/>
              <p:nvPr/>
            </p:nvCxnSpPr>
            <p:spPr>
              <a:xfrm>
                <a:off x="6960943" y="1261876"/>
                <a:ext cx="152400" cy="20955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grpSp>
        <p:cxnSp>
          <p:nvCxnSpPr>
            <p:cNvPr id="15" name="Connecteur droit 14"/>
            <p:cNvCxnSpPr/>
            <p:nvPr/>
          </p:nvCxnSpPr>
          <p:spPr>
            <a:xfrm>
              <a:off x="7077929" y="3068300"/>
              <a:ext cx="1819275" cy="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16" name="ZoneTexte 15"/>
            <p:cNvSpPr txBox="1"/>
            <p:nvPr/>
          </p:nvSpPr>
          <p:spPr>
            <a:xfrm>
              <a:off x="5654489" y="3661139"/>
              <a:ext cx="994183" cy="307777"/>
            </a:xfrm>
            <a:prstGeom prst="rect">
              <a:avLst/>
            </a:prstGeom>
            <a:noFill/>
          </p:spPr>
          <p:txBody>
            <a:bodyPr wrap="none" rtlCol="0">
              <a:spAutoFit/>
            </a:bodyPr>
            <a:lstStyle/>
            <a:p>
              <a:r>
                <a:rPr lang="fr-FR" sz="1400" b="1" dirty="0" smtClean="0">
                  <a:solidFill>
                    <a:srgbClr val="0070C0"/>
                  </a:solidFill>
                  <a:latin typeface="Times" panose="02020603050405020304" pitchFamily="18" charset="0"/>
                  <a:cs typeface="Times" panose="02020603050405020304" pitchFamily="18" charset="0"/>
                </a:rPr>
                <a:t>Slow Start</a:t>
              </a:r>
              <a:endParaRPr lang="fr-FR" sz="1400" b="1" dirty="0">
                <a:solidFill>
                  <a:srgbClr val="0070C0"/>
                </a:solidFill>
                <a:latin typeface="Times" panose="02020603050405020304" pitchFamily="18" charset="0"/>
                <a:cs typeface="Times" panose="02020603050405020304" pitchFamily="18" charset="0"/>
              </a:endParaRPr>
            </a:p>
          </p:txBody>
        </p:sp>
        <p:sp>
          <p:nvSpPr>
            <p:cNvPr id="17" name="ZoneTexte 16"/>
            <p:cNvSpPr txBox="1"/>
            <p:nvPr/>
          </p:nvSpPr>
          <p:spPr>
            <a:xfrm>
              <a:off x="7077929" y="1308023"/>
              <a:ext cx="1042273" cy="307777"/>
            </a:xfrm>
            <a:prstGeom prst="rect">
              <a:avLst/>
            </a:prstGeom>
            <a:noFill/>
          </p:spPr>
          <p:txBody>
            <a:bodyPr wrap="none" rtlCol="0">
              <a:spAutoFit/>
            </a:bodyPr>
            <a:lstStyle/>
            <a:p>
              <a:r>
                <a:rPr lang="fr-FR" sz="1400" b="1" dirty="0" smtClean="0">
                  <a:solidFill>
                    <a:srgbClr val="FF0000"/>
                  </a:solidFill>
                  <a:latin typeface="Times" panose="02020603050405020304" pitchFamily="18" charset="0"/>
                  <a:cs typeface="Times" panose="02020603050405020304" pitchFamily="18" charset="0"/>
                </a:rPr>
                <a:t>Congestion</a:t>
              </a:r>
              <a:endParaRPr lang="fr-FR" sz="1400" b="1" dirty="0">
                <a:solidFill>
                  <a:srgbClr val="FF0000"/>
                </a:solidFill>
                <a:latin typeface="Times" panose="02020603050405020304" pitchFamily="18" charset="0"/>
                <a:cs typeface="Times" panose="02020603050405020304" pitchFamily="18" charset="0"/>
              </a:endParaRPr>
            </a:p>
          </p:txBody>
        </p:sp>
        <p:sp>
          <p:nvSpPr>
            <p:cNvPr id="18" name="ZoneTexte 17"/>
            <p:cNvSpPr txBox="1"/>
            <p:nvPr/>
          </p:nvSpPr>
          <p:spPr>
            <a:xfrm>
              <a:off x="8048017" y="2490680"/>
              <a:ext cx="1042273" cy="307777"/>
            </a:xfrm>
            <a:prstGeom prst="rect">
              <a:avLst/>
            </a:prstGeom>
            <a:noFill/>
          </p:spPr>
          <p:txBody>
            <a:bodyPr wrap="none" rtlCol="0">
              <a:spAutoFit/>
            </a:bodyPr>
            <a:lstStyle/>
            <a:p>
              <a:r>
                <a:rPr lang="fr-FR" sz="1400" b="1" dirty="0" smtClean="0">
                  <a:solidFill>
                    <a:srgbClr val="FF0000"/>
                  </a:solidFill>
                  <a:latin typeface="Times" panose="02020603050405020304" pitchFamily="18" charset="0"/>
                  <a:cs typeface="Times" panose="02020603050405020304" pitchFamily="18" charset="0"/>
                </a:rPr>
                <a:t>Congestion</a:t>
              </a:r>
              <a:endParaRPr lang="fr-FR" sz="1400" b="1" dirty="0">
                <a:solidFill>
                  <a:srgbClr val="FF0000"/>
                </a:solidFill>
                <a:latin typeface="Times" panose="02020603050405020304" pitchFamily="18" charset="0"/>
                <a:cs typeface="Times" panose="02020603050405020304" pitchFamily="18" charset="0"/>
              </a:endParaRPr>
            </a:p>
          </p:txBody>
        </p:sp>
        <p:sp>
          <p:nvSpPr>
            <p:cNvPr id="19" name="ZoneTexte 18"/>
            <p:cNvSpPr txBox="1"/>
            <p:nvPr/>
          </p:nvSpPr>
          <p:spPr>
            <a:xfrm>
              <a:off x="5717990" y="2272421"/>
              <a:ext cx="811376" cy="307777"/>
            </a:xfrm>
            <a:prstGeom prst="rect">
              <a:avLst/>
            </a:prstGeom>
            <a:noFill/>
          </p:spPr>
          <p:txBody>
            <a:bodyPr wrap="none" rtlCol="0">
              <a:spAutoFit/>
            </a:bodyPr>
            <a:lstStyle/>
            <a:p>
              <a:r>
                <a:rPr lang="fr-FR" sz="1400" b="1" dirty="0" err="1" smtClean="0">
                  <a:solidFill>
                    <a:srgbClr val="FF0000"/>
                  </a:solidFill>
                  <a:latin typeface="Times" panose="02020603050405020304" pitchFamily="18" charset="0"/>
                  <a:cs typeface="Times" panose="02020603050405020304" pitchFamily="18" charset="0"/>
                </a:rPr>
                <a:t>ssthresh</a:t>
              </a:r>
              <a:endParaRPr lang="fr-FR" sz="1400" b="1" dirty="0">
                <a:solidFill>
                  <a:srgbClr val="FF0000"/>
                </a:solidFill>
                <a:latin typeface="Times" panose="02020603050405020304" pitchFamily="18" charset="0"/>
                <a:cs typeface="Times" panose="02020603050405020304" pitchFamily="18" charset="0"/>
              </a:endParaRPr>
            </a:p>
          </p:txBody>
        </p:sp>
        <p:sp>
          <p:nvSpPr>
            <p:cNvPr id="20" name="ZoneTexte 19"/>
            <p:cNvSpPr txBox="1"/>
            <p:nvPr/>
          </p:nvSpPr>
          <p:spPr>
            <a:xfrm>
              <a:off x="8245480" y="3127218"/>
              <a:ext cx="811376" cy="523220"/>
            </a:xfrm>
            <a:prstGeom prst="rect">
              <a:avLst/>
            </a:prstGeom>
            <a:noFill/>
          </p:spPr>
          <p:txBody>
            <a:bodyPr wrap="none" rtlCol="0">
              <a:spAutoFit/>
            </a:bodyPr>
            <a:lstStyle/>
            <a:p>
              <a:pPr algn="ctr"/>
              <a:r>
                <a:rPr lang="fr-FR" sz="1400" b="1" dirty="0" smtClean="0">
                  <a:solidFill>
                    <a:srgbClr val="7030A0"/>
                  </a:solidFill>
                  <a:latin typeface="Times" panose="02020603050405020304" pitchFamily="18" charset="0"/>
                  <a:cs typeface="Times" panose="02020603050405020304" pitchFamily="18" charset="0"/>
                </a:rPr>
                <a:t>New</a:t>
              </a:r>
            </a:p>
            <a:p>
              <a:pPr algn="ctr"/>
              <a:r>
                <a:rPr lang="fr-FR" sz="1400" b="1" dirty="0" err="1" smtClean="0">
                  <a:solidFill>
                    <a:srgbClr val="7030A0"/>
                  </a:solidFill>
                  <a:latin typeface="Times" panose="02020603050405020304" pitchFamily="18" charset="0"/>
                  <a:cs typeface="Times" panose="02020603050405020304" pitchFamily="18" charset="0"/>
                </a:rPr>
                <a:t>ssthresh</a:t>
              </a:r>
              <a:endParaRPr lang="fr-FR" sz="1400" b="1" dirty="0">
                <a:solidFill>
                  <a:srgbClr val="7030A0"/>
                </a:solidFill>
                <a:latin typeface="Times" panose="02020603050405020304" pitchFamily="18" charset="0"/>
                <a:cs typeface="Times" panose="02020603050405020304" pitchFamily="18" charset="0"/>
              </a:endParaRPr>
            </a:p>
          </p:txBody>
        </p:sp>
        <p:sp>
          <p:nvSpPr>
            <p:cNvPr id="21" name="Accolade fermante 20"/>
            <p:cNvSpPr/>
            <p:nvPr/>
          </p:nvSpPr>
          <p:spPr>
            <a:xfrm rot="21178008">
              <a:off x="7048263" y="1516773"/>
              <a:ext cx="238125" cy="1511296"/>
            </a:xfrm>
            <a:prstGeom prst="rightBrace">
              <a:avLst/>
            </a:prstGeom>
            <a:ln>
              <a:solidFill>
                <a:schemeClr val="accent1">
                  <a:lumMod val="75000"/>
                </a:schemeClr>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fr-FR">
                <a:ln>
                  <a:solidFill>
                    <a:srgbClr val="C00000"/>
                  </a:solidFill>
                </a:ln>
              </a:endParaRPr>
            </a:p>
          </p:txBody>
        </p:sp>
        <p:sp>
          <p:nvSpPr>
            <p:cNvPr id="22" name="ZoneTexte 21"/>
            <p:cNvSpPr txBox="1"/>
            <p:nvPr/>
          </p:nvSpPr>
          <p:spPr>
            <a:xfrm>
              <a:off x="7361802" y="2013315"/>
              <a:ext cx="1372427" cy="307777"/>
            </a:xfrm>
            <a:prstGeom prst="rect">
              <a:avLst/>
            </a:prstGeom>
            <a:noFill/>
          </p:spPr>
          <p:txBody>
            <a:bodyPr wrap="none" rtlCol="0">
              <a:spAutoFit/>
            </a:bodyPr>
            <a:lstStyle/>
            <a:p>
              <a:r>
                <a:rPr lang="fr-FR" sz="1400" b="1" dirty="0" err="1" smtClean="0">
                  <a:solidFill>
                    <a:srgbClr val="FF0000"/>
                  </a:solidFill>
                  <a:latin typeface="Times" panose="02020603050405020304" pitchFamily="18" charset="0"/>
                  <a:cs typeface="Times" panose="02020603050405020304" pitchFamily="18" charset="0"/>
                </a:rPr>
                <a:t>Fast</a:t>
              </a:r>
              <a:r>
                <a:rPr lang="fr-FR" sz="1400" b="1" dirty="0" smtClean="0">
                  <a:solidFill>
                    <a:srgbClr val="FF0000"/>
                  </a:solidFill>
                  <a:latin typeface="Times" panose="02020603050405020304" pitchFamily="18" charset="0"/>
                  <a:cs typeface="Times" panose="02020603050405020304" pitchFamily="18" charset="0"/>
                </a:rPr>
                <a:t> retransmit</a:t>
              </a:r>
              <a:endParaRPr lang="fr-FR" sz="1400" b="1" dirty="0">
                <a:solidFill>
                  <a:srgbClr val="FF0000"/>
                </a:solidFill>
                <a:latin typeface="Times" panose="02020603050405020304" pitchFamily="18" charset="0"/>
                <a:cs typeface="Times" panose="02020603050405020304" pitchFamily="18" charset="0"/>
              </a:endParaRPr>
            </a:p>
          </p:txBody>
        </p:sp>
      </p:grpSp>
      <p:sp>
        <p:nvSpPr>
          <p:cNvPr id="27" name="Titre 1"/>
          <p:cNvSpPr>
            <a:spLocks noGrp="1"/>
          </p:cNvSpPr>
          <p:nvPr>
            <p:ph type="title"/>
          </p:nvPr>
        </p:nvSpPr>
        <p:spPr>
          <a:xfrm>
            <a:off x="0" y="1"/>
            <a:ext cx="12192000" cy="922202"/>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1.2</a:t>
            </a:r>
            <a:r>
              <a:rPr lang="fr-FR" sz="2800" dirty="0">
                <a:latin typeface="Times" pitchFamily="18" charset="0"/>
                <a:cs typeface="Times" pitchFamily="18" charset="0"/>
              </a:rPr>
              <a:t>. Le protocole TCP!!</a:t>
            </a:r>
            <a:r>
              <a:rPr lang="fr-FR" sz="2800" dirty="0">
                <a:latin typeface="Times New Roman" pitchFamily="18" charset="0"/>
              </a:rPr>
              <a:t/>
            </a:r>
            <a:br>
              <a:rPr lang="fr-FR" sz="2800" dirty="0">
                <a:latin typeface="Times New Roman" pitchFamily="18" charset="0"/>
              </a:rPr>
            </a:br>
            <a:endParaRPr lang="fr-FR" sz="2800" dirty="0"/>
          </a:p>
        </p:txBody>
      </p:sp>
    </p:spTree>
    <p:extLst>
      <p:ext uri="{BB962C8B-B14F-4D97-AF65-F5344CB8AC3E}">
        <p14:creationId xmlns:p14="http://schemas.microsoft.com/office/powerpoint/2010/main" val="49061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D57F1E4F-1CFF-5643-939E-217C01CDF565}" type="slidenum">
              <a:rPr lang="en-US" smtClean="0"/>
              <a:pPr/>
              <a:t>12</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9" name="Text Box 43"/>
          <p:cNvSpPr txBox="1">
            <a:spLocks noChangeArrowheads="1"/>
          </p:cNvSpPr>
          <p:nvPr/>
        </p:nvSpPr>
        <p:spPr bwMode="auto">
          <a:xfrm>
            <a:off x="2849506" y="1874380"/>
            <a:ext cx="15192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600" dirty="0" err="1">
                <a:latin typeface="Tahoma" panose="020B0604030504040204" pitchFamily="34" charset="0"/>
              </a:rPr>
              <a:t>Hôte</a:t>
            </a:r>
            <a:r>
              <a:rPr lang="en-US" sz="1600" dirty="0">
                <a:latin typeface="Tahoma" panose="020B0604030504040204" pitchFamily="34" charset="0"/>
              </a:rPr>
              <a:t> A</a:t>
            </a:r>
          </a:p>
        </p:txBody>
      </p:sp>
      <p:pic>
        <p:nvPicPr>
          <p:cNvPr id="10" name="Image 9" descr="Laptop.e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5764" y="2491922"/>
            <a:ext cx="1248652" cy="1214446"/>
          </a:xfrm>
          <a:prstGeom prst="rect">
            <a:avLst/>
          </a:prstGeom>
        </p:spPr>
      </p:pic>
      <p:pic>
        <p:nvPicPr>
          <p:cNvPr id="11" name="Image 10" descr="Laptop.e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3942" y="2540341"/>
            <a:ext cx="1248652" cy="1239846"/>
          </a:xfrm>
          <a:prstGeom prst="rect">
            <a:avLst/>
          </a:prstGeom>
        </p:spPr>
      </p:pic>
      <p:sp>
        <p:nvSpPr>
          <p:cNvPr id="12" name="Text Box 39"/>
          <p:cNvSpPr txBox="1">
            <a:spLocks noChangeArrowheads="1"/>
          </p:cNvSpPr>
          <p:nvPr/>
        </p:nvSpPr>
        <p:spPr bwMode="auto">
          <a:xfrm>
            <a:off x="7809838" y="1887365"/>
            <a:ext cx="1781746" cy="32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600" dirty="0" err="1">
                <a:latin typeface="Tahoma" panose="020B0604030504040204" pitchFamily="34" charset="0"/>
              </a:rPr>
              <a:t>Hôte</a:t>
            </a:r>
            <a:r>
              <a:rPr lang="en-US" sz="1600" dirty="0">
                <a:latin typeface="Tahoma" panose="020B0604030504040204" pitchFamily="34" charset="0"/>
              </a:rPr>
              <a:t> B</a:t>
            </a:r>
          </a:p>
        </p:txBody>
      </p:sp>
      <p:cxnSp>
        <p:nvCxnSpPr>
          <p:cNvPr id="14" name="Connecteur droit avec flèche 13"/>
          <p:cNvCxnSpPr>
            <a:endCxn id="11" idx="1"/>
          </p:cNvCxnSpPr>
          <p:nvPr/>
        </p:nvCxnSpPr>
        <p:spPr>
          <a:xfrm>
            <a:off x="4368731" y="3160264"/>
            <a:ext cx="3635211"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4433062" y="3827744"/>
            <a:ext cx="5643602" cy="523220"/>
          </a:xfrm>
          <a:prstGeom prst="rect">
            <a:avLst/>
          </a:prstGeom>
          <a:noFill/>
        </p:spPr>
        <p:txBody>
          <a:bodyPr wrap="square" rtlCol="0">
            <a:spAutoFit/>
          </a:bodyPr>
          <a:lstStyle/>
          <a:p>
            <a:r>
              <a:rPr lang="fr-FR" sz="2800" dirty="0" smtClean="0">
                <a:latin typeface="Times New Roman" pitchFamily="18" charset="0"/>
                <a:cs typeface="Times New Roman" pitchFamily="18" charset="0"/>
              </a:rPr>
              <a:t>Environnement filaire</a:t>
            </a:r>
            <a:endParaRPr lang="fr-FR" sz="2800" dirty="0">
              <a:latin typeface="Times New Roman" pitchFamily="18" charset="0"/>
              <a:cs typeface="Times New Roman" pitchFamily="18" charset="0"/>
            </a:endParaRPr>
          </a:p>
        </p:txBody>
      </p:sp>
      <p:sp>
        <p:nvSpPr>
          <p:cNvPr id="16" name="ZoneTexte 15"/>
          <p:cNvSpPr txBox="1"/>
          <p:nvPr/>
        </p:nvSpPr>
        <p:spPr>
          <a:xfrm>
            <a:off x="5114767" y="2491922"/>
            <a:ext cx="2143140" cy="400110"/>
          </a:xfrm>
          <a:prstGeom prst="rect">
            <a:avLst/>
          </a:prstGeom>
          <a:noFill/>
        </p:spPr>
        <p:txBody>
          <a:bodyPr wrap="square" rtlCol="0">
            <a:spAutoFit/>
          </a:bodyPr>
          <a:lstStyle/>
          <a:p>
            <a:r>
              <a:rPr lang="fr-FR" sz="2000" b="1" dirty="0" smtClean="0">
                <a:latin typeface="Times" pitchFamily="18" charset="0"/>
                <a:cs typeface="Times" pitchFamily="18" charset="0"/>
              </a:rPr>
              <a:t>réseaux filaire </a:t>
            </a:r>
            <a:endParaRPr lang="fr-FR" sz="2000" b="1" dirty="0">
              <a:latin typeface="Times" pitchFamily="18" charset="0"/>
              <a:cs typeface="Times" pitchFamily="18" charset="0"/>
            </a:endParaRPr>
          </a:p>
        </p:txBody>
      </p:sp>
      <p:sp>
        <p:nvSpPr>
          <p:cNvPr id="18" name="Titre 1"/>
          <p:cNvSpPr>
            <a:spLocks noGrp="1"/>
          </p:cNvSpPr>
          <p:nvPr>
            <p:ph type="title"/>
          </p:nvPr>
        </p:nvSpPr>
        <p:spPr>
          <a:xfrm>
            <a:off x="0" y="0"/>
            <a:ext cx="12192000" cy="940035"/>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1.3. TCP dans le réseau sans fil !!</a:t>
            </a:r>
            <a:r>
              <a:rPr lang="fr-FR" sz="2800" dirty="0">
                <a:latin typeface="Times New Roman" pitchFamily="18" charset="0"/>
              </a:rPr>
              <a:t/>
            </a:r>
            <a:br>
              <a:rPr lang="fr-FR" sz="2800" dirty="0">
                <a:latin typeface="Times New Roman" pitchFamily="18" charset="0"/>
              </a:rPr>
            </a:br>
            <a:endParaRPr lang="fr-FR" sz="2800" dirty="0"/>
          </a:p>
        </p:txBody>
      </p:sp>
      <p:sp>
        <p:nvSpPr>
          <p:cNvPr id="19"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411795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D57F1E4F-1CFF-5643-939E-217C01CDF565}" type="slidenum">
              <a:rPr lang="en-US" smtClean="0"/>
              <a:pPr/>
              <a:t>13</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21113" y="1176715"/>
            <a:ext cx="10808510" cy="2677656"/>
          </a:xfrm>
          <a:prstGeom prst="rect">
            <a:avLst/>
          </a:prstGeom>
        </p:spPr>
        <p:txBody>
          <a:bodyPr wrap="square">
            <a:spAutoFit/>
          </a:bodyPr>
          <a:lstStyle/>
          <a:p>
            <a:pPr algn="just">
              <a:lnSpc>
                <a:spcPct val="150000"/>
              </a:lnSpc>
              <a:defRPr/>
            </a:pPr>
            <a:r>
              <a:rPr lang="fr-FR" sz="2800" dirty="0" smtClean="0">
                <a:latin typeface="Times New Roman" panose="02020603050405020304" pitchFamily="18" charset="0"/>
                <a:cs typeface="Times New Roman" panose="02020603050405020304" pitchFamily="18" charset="0"/>
              </a:rPr>
              <a:t>Dans le </a:t>
            </a:r>
            <a:r>
              <a:rPr lang="fr-FR" sz="2800" dirty="0">
                <a:latin typeface="Times New Roman" panose="02020603050405020304" pitchFamily="18" charset="0"/>
                <a:cs typeface="Times New Roman" panose="02020603050405020304" pitchFamily="18" charset="0"/>
              </a:rPr>
              <a:t>réseau sans fil, le protocole TCP interprète les pertes comme une situation de congestion du réseau même si la perte n’est pas due a la congestion et active un mécanisme appropries ce que dégradé fortement les performance du réseau . </a:t>
            </a:r>
            <a:endParaRPr lang="fr-FR" sz="2800" dirty="0"/>
          </a:p>
        </p:txBody>
      </p:sp>
      <p:sp>
        <p:nvSpPr>
          <p:cNvPr id="18" name="Titre 1"/>
          <p:cNvSpPr>
            <a:spLocks noGrp="1"/>
          </p:cNvSpPr>
          <p:nvPr>
            <p:ph type="title"/>
          </p:nvPr>
        </p:nvSpPr>
        <p:spPr>
          <a:xfrm>
            <a:off x="0" y="0"/>
            <a:ext cx="12192000" cy="940035"/>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1.3. TCP dans le réseau sans fil !!</a:t>
            </a:r>
            <a:r>
              <a:rPr lang="fr-FR" sz="2800" dirty="0">
                <a:latin typeface="Times New Roman" pitchFamily="18" charset="0"/>
              </a:rPr>
              <a:t/>
            </a:r>
            <a:br>
              <a:rPr lang="fr-FR" sz="2800" dirty="0">
                <a:latin typeface="Times New Roman" pitchFamily="18" charset="0"/>
              </a:rPr>
            </a:br>
            <a:endParaRPr lang="fr-FR" sz="2800" dirty="0"/>
          </a:p>
        </p:txBody>
      </p:sp>
      <p:sp>
        <p:nvSpPr>
          <p:cNvPr id="19"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00579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D57F1E4F-1CFF-5643-939E-217C01CDF565}" type="slidenum">
              <a:rPr lang="en-US" smtClean="0"/>
              <a:pPr/>
              <a:t>14</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9" name="Text Box 43"/>
          <p:cNvSpPr txBox="1">
            <a:spLocks noChangeArrowheads="1"/>
          </p:cNvSpPr>
          <p:nvPr/>
        </p:nvSpPr>
        <p:spPr bwMode="auto">
          <a:xfrm>
            <a:off x="2849506" y="1874380"/>
            <a:ext cx="15192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600" dirty="0" err="1">
                <a:latin typeface="Tahoma" panose="020B0604030504040204" pitchFamily="34" charset="0"/>
              </a:rPr>
              <a:t>Hôte</a:t>
            </a:r>
            <a:r>
              <a:rPr lang="en-US" sz="1600" dirty="0">
                <a:latin typeface="Tahoma" panose="020B0604030504040204" pitchFamily="34" charset="0"/>
              </a:rPr>
              <a:t> A</a:t>
            </a:r>
          </a:p>
        </p:txBody>
      </p:sp>
      <p:pic>
        <p:nvPicPr>
          <p:cNvPr id="10" name="Image 9" descr="Laptop.e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5764" y="2491922"/>
            <a:ext cx="1248652" cy="1214446"/>
          </a:xfrm>
          <a:prstGeom prst="rect">
            <a:avLst/>
          </a:prstGeom>
        </p:spPr>
      </p:pic>
      <p:pic>
        <p:nvPicPr>
          <p:cNvPr id="11" name="Image 10" descr="Laptop.e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03942" y="2540341"/>
            <a:ext cx="1248652" cy="1239846"/>
          </a:xfrm>
          <a:prstGeom prst="rect">
            <a:avLst/>
          </a:prstGeom>
        </p:spPr>
      </p:pic>
      <p:sp>
        <p:nvSpPr>
          <p:cNvPr id="12" name="Text Box 39"/>
          <p:cNvSpPr txBox="1">
            <a:spLocks noChangeArrowheads="1"/>
          </p:cNvSpPr>
          <p:nvPr/>
        </p:nvSpPr>
        <p:spPr bwMode="auto">
          <a:xfrm>
            <a:off x="7809838" y="1887365"/>
            <a:ext cx="1781746" cy="325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600" dirty="0" err="1">
                <a:latin typeface="Tahoma" panose="020B0604030504040204" pitchFamily="34" charset="0"/>
              </a:rPr>
              <a:t>Hôte</a:t>
            </a:r>
            <a:r>
              <a:rPr lang="en-US" sz="1600" dirty="0">
                <a:latin typeface="Tahoma" panose="020B0604030504040204" pitchFamily="34" charset="0"/>
              </a:rPr>
              <a:t> B</a:t>
            </a:r>
          </a:p>
        </p:txBody>
      </p:sp>
      <p:sp>
        <p:nvSpPr>
          <p:cNvPr id="13" name="Rectangle 12"/>
          <p:cNvSpPr/>
          <p:nvPr/>
        </p:nvSpPr>
        <p:spPr>
          <a:xfrm>
            <a:off x="3814523" y="3829763"/>
            <a:ext cx="5594424" cy="523220"/>
          </a:xfrm>
          <a:prstGeom prst="rect">
            <a:avLst/>
          </a:prstGeom>
        </p:spPr>
        <p:txBody>
          <a:bodyPr wrap="square">
            <a:spAutoFit/>
          </a:bodyPr>
          <a:lstStyle/>
          <a:p>
            <a:r>
              <a:rPr lang="fr-FR" sz="2800" dirty="0" smtClean="0">
                <a:latin typeface="Times New Roman" pitchFamily="18" charset="0"/>
                <a:cs typeface="Times New Roman" pitchFamily="18" charset="0"/>
              </a:rPr>
              <a:t>Environnement</a:t>
            </a:r>
            <a:r>
              <a:rPr lang="en-US" sz="2800" dirty="0" smtClean="0">
                <a:latin typeface="Times New Roman" pitchFamily="18" charset="0"/>
                <a:cs typeface="Times New Roman" pitchFamily="18" charset="0"/>
              </a:rPr>
              <a:t> </a:t>
            </a:r>
            <a:r>
              <a:rPr lang="en-US" sz="2800" smtClean="0">
                <a:latin typeface="Times New Roman" pitchFamily="18" charset="0"/>
                <a:cs typeface="Times New Roman" pitchFamily="18" charset="0"/>
              </a:rPr>
              <a:t>sans fill </a:t>
            </a:r>
            <a:r>
              <a:rPr lang="en-US" sz="2800" dirty="0" smtClean="0">
                <a:latin typeface="Times New Roman" pitchFamily="18" charset="0"/>
                <a:cs typeface="Times New Roman" pitchFamily="18" charset="0"/>
              </a:rPr>
              <a:t>(ad hoc)</a:t>
            </a:r>
            <a:endParaRPr lang="fr-FR" sz="2800" dirty="0">
              <a:latin typeface="Times New Roman" pitchFamily="18" charset="0"/>
              <a:cs typeface="Times New Roman" pitchFamily="18" charset="0"/>
            </a:endParaRPr>
          </a:p>
        </p:txBody>
      </p:sp>
      <p:cxnSp>
        <p:nvCxnSpPr>
          <p:cNvPr id="14" name="Connecteur droit avec flèche 13"/>
          <p:cNvCxnSpPr>
            <a:endCxn id="11" idx="1"/>
          </p:cNvCxnSpPr>
          <p:nvPr/>
        </p:nvCxnSpPr>
        <p:spPr>
          <a:xfrm>
            <a:off x="4368731" y="3160264"/>
            <a:ext cx="3635211"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5114766" y="2491079"/>
            <a:ext cx="2143140" cy="369332"/>
          </a:xfrm>
          <a:prstGeom prst="rect">
            <a:avLst/>
          </a:prstGeom>
          <a:noFill/>
        </p:spPr>
        <p:txBody>
          <a:bodyPr wrap="square" rtlCol="0">
            <a:spAutoFit/>
          </a:bodyPr>
          <a:lstStyle/>
          <a:p>
            <a:r>
              <a:rPr lang="fr-FR" b="1" dirty="0" smtClean="0">
                <a:latin typeface="Times" pitchFamily="18" charset="0"/>
                <a:cs typeface="Times" pitchFamily="18" charset="0"/>
              </a:rPr>
              <a:t>Réseaux  sans fil</a:t>
            </a:r>
            <a:endParaRPr lang="fr-FR" b="1" dirty="0">
              <a:latin typeface="Times" pitchFamily="18" charset="0"/>
              <a:cs typeface="Times" pitchFamily="18" charset="0"/>
            </a:endParaRPr>
          </a:p>
        </p:txBody>
      </p:sp>
      <p:sp>
        <p:nvSpPr>
          <p:cNvPr id="18" name="Titre 1"/>
          <p:cNvSpPr>
            <a:spLocks noGrp="1"/>
          </p:cNvSpPr>
          <p:nvPr>
            <p:ph type="title"/>
          </p:nvPr>
        </p:nvSpPr>
        <p:spPr>
          <a:xfrm>
            <a:off x="0" y="0"/>
            <a:ext cx="12192000" cy="940035"/>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1.3. TCP dans le réseau sans fil !!</a:t>
            </a:r>
            <a:r>
              <a:rPr lang="fr-FR" sz="2800" dirty="0">
                <a:latin typeface="Times New Roman" pitchFamily="18" charset="0"/>
              </a:rPr>
              <a:t/>
            </a:r>
            <a:br>
              <a:rPr lang="fr-FR" sz="2800" dirty="0">
                <a:latin typeface="Times New Roman" pitchFamily="18" charset="0"/>
              </a:rPr>
            </a:br>
            <a:endParaRPr lang="fr-FR" sz="2800" dirty="0"/>
          </a:p>
        </p:txBody>
      </p:sp>
      <p:sp>
        <p:nvSpPr>
          <p:cNvPr id="19"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81164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15</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grpSp>
        <p:nvGrpSpPr>
          <p:cNvPr id="9" name="Groupe 8"/>
          <p:cNvGrpSpPr/>
          <p:nvPr/>
        </p:nvGrpSpPr>
        <p:grpSpPr>
          <a:xfrm>
            <a:off x="2896445" y="1283973"/>
            <a:ext cx="6540203" cy="3844172"/>
            <a:chOff x="3825861" y="2014281"/>
            <a:chExt cx="5040560" cy="3196458"/>
          </a:xfrm>
        </p:grpSpPr>
        <p:sp>
          <p:nvSpPr>
            <p:cNvPr id="10" name="Rectangle à coins arrondis 9"/>
            <p:cNvSpPr/>
            <p:nvPr/>
          </p:nvSpPr>
          <p:spPr>
            <a:xfrm>
              <a:off x="5878089" y="2014281"/>
              <a:ext cx="1296144" cy="72008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Transmission de paquets Client/serveur</a:t>
              </a:r>
            </a:p>
            <a:p>
              <a:pPr algn="ctr"/>
              <a:r>
                <a:rPr lang="fr-FR" sz="1400" dirty="0" err="1" smtClean="0"/>
                <a:t>Seq</a:t>
              </a:r>
              <a:r>
                <a:rPr lang="fr-FR" sz="1400" dirty="0" smtClean="0"/>
                <a:t>(i)</a:t>
              </a:r>
              <a:endParaRPr lang="fr-FR" sz="1400" dirty="0"/>
            </a:p>
          </p:txBody>
        </p:sp>
        <p:sp>
          <p:nvSpPr>
            <p:cNvPr id="11" name="Organigramme : Décision 10"/>
            <p:cNvSpPr/>
            <p:nvPr/>
          </p:nvSpPr>
          <p:spPr>
            <a:xfrm>
              <a:off x="5626061" y="3241006"/>
              <a:ext cx="1800200" cy="789499"/>
            </a:xfrm>
            <a:prstGeom prst="flowChartDecision">
              <a:avLst/>
            </a:prstGeom>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600" dirty="0" smtClean="0"/>
                <a:t>Perte de paquets</a:t>
              </a:r>
              <a:endParaRPr lang="fr-FR" sz="1600" dirty="0"/>
            </a:p>
          </p:txBody>
        </p:sp>
        <p:sp>
          <p:nvSpPr>
            <p:cNvPr id="12" name="Rectangle à coins arrondis 11"/>
            <p:cNvSpPr/>
            <p:nvPr/>
          </p:nvSpPr>
          <p:spPr>
            <a:xfrm>
              <a:off x="8074333" y="3419731"/>
              <a:ext cx="792088" cy="43204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i&lt;-i+1</a:t>
              </a:r>
              <a:endParaRPr lang="fr-FR" sz="1400" dirty="0"/>
            </a:p>
          </p:txBody>
        </p:sp>
        <p:sp>
          <p:nvSpPr>
            <p:cNvPr id="13" name="Rectangle à coins arrondis 12"/>
            <p:cNvSpPr/>
            <p:nvPr/>
          </p:nvSpPr>
          <p:spPr>
            <a:xfrm>
              <a:off x="4041885" y="3419731"/>
              <a:ext cx="1008112" cy="43204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Congestion du réseau</a:t>
              </a:r>
              <a:endParaRPr lang="fr-FR" sz="1400" dirty="0"/>
            </a:p>
          </p:txBody>
        </p:sp>
        <p:cxnSp>
          <p:nvCxnSpPr>
            <p:cNvPr id="14" name="Connecteur droit 13"/>
            <p:cNvCxnSpPr>
              <a:stCxn id="10" idx="2"/>
              <a:endCxn id="11" idx="0"/>
            </p:cNvCxnSpPr>
            <p:nvPr/>
          </p:nvCxnSpPr>
          <p:spPr>
            <a:xfrm>
              <a:off x="6526161" y="2734361"/>
              <a:ext cx="0" cy="506645"/>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Connecteur droit 14"/>
            <p:cNvCxnSpPr>
              <a:stCxn id="11" idx="1"/>
              <a:endCxn id="13" idx="3"/>
            </p:cNvCxnSpPr>
            <p:nvPr/>
          </p:nvCxnSpPr>
          <p:spPr>
            <a:xfrm flipH="1" flipV="1">
              <a:off x="5049997" y="3635755"/>
              <a:ext cx="576064" cy="1"/>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Connecteur droit 15"/>
            <p:cNvCxnSpPr>
              <a:stCxn id="11" idx="3"/>
              <a:endCxn id="12" idx="1"/>
            </p:cNvCxnSpPr>
            <p:nvPr/>
          </p:nvCxnSpPr>
          <p:spPr>
            <a:xfrm flipV="1">
              <a:off x="7426261" y="3635755"/>
              <a:ext cx="648072" cy="1"/>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Connecteur droit avec flèche 16"/>
            <p:cNvCxnSpPr>
              <a:endCxn id="10" idx="3"/>
            </p:cNvCxnSpPr>
            <p:nvPr/>
          </p:nvCxnSpPr>
          <p:spPr>
            <a:xfrm flipH="1">
              <a:off x="7174233" y="2374321"/>
              <a:ext cx="1296144" cy="0"/>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Connecteur droit 17"/>
            <p:cNvCxnSpPr>
              <a:endCxn id="12" idx="0"/>
            </p:cNvCxnSpPr>
            <p:nvPr/>
          </p:nvCxnSpPr>
          <p:spPr>
            <a:xfrm>
              <a:off x="8470377" y="2380116"/>
              <a:ext cx="0" cy="1039615"/>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Rectangle à coins arrondis 18"/>
            <p:cNvSpPr/>
            <p:nvPr/>
          </p:nvSpPr>
          <p:spPr>
            <a:xfrm>
              <a:off x="4005881" y="4371648"/>
              <a:ext cx="1332148" cy="83909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400" dirty="0" smtClean="0"/>
                <a:t>Réduire la taille de fenêtre de flux TCP (</a:t>
              </a:r>
              <a:r>
                <a:rPr lang="fr-FR" sz="1400" dirty="0" err="1" smtClean="0"/>
                <a:t>cwnd</a:t>
              </a:r>
              <a:r>
                <a:rPr lang="fr-FR" sz="1400" dirty="0" smtClean="0"/>
                <a:t>)</a:t>
              </a:r>
              <a:endParaRPr lang="fr-FR" sz="1400" dirty="0"/>
            </a:p>
          </p:txBody>
        </p:sp>
        <p:cxnSp>
          <p:nvCxnSpPr>
            <p:cNvPr id="20" name="Connecteur droit 19"/>
            <p:cNvCxnSpPr/>
            <p:nvPr/>
          </p:nvCxnSpPr>
          <p:spPr>
            <a:xfrm>
              <a:off x="4545941" y="3851779"/>
              <a:ext cx="0" cy="506645"/>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a:off x="3825861" y="2374321"/>
              <a:ext cx="0" cy="2361363"/>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Connecteur droit 21"/>
            <p:cNvCxnSpPr/>
            <p:nvPr/>
          </p:nvCxnSpPr>
          <p:spPr>
            <a:xfrm>
              <a:off x="3825861" y="4731689"/>
              <a:ext cx="18002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Connecteur droit avec flèche 22"/>
            <p:cNvCxnSpPr>
              <a:endCxn id="10" idx="1"/>
            </p:cNvCxnSpPr>
            <p:nvPr/>
          </p:nvCxnSpPr>
          <p:spPr>
            <a:xfrm>
              <a:off x="3825861" y="2374321"/>
              <a:ext cx="2052228" cy="0"/>
            </a:xfrm>
            <a:prstGeom prst="straightConnector1">
              <a:avLst/>
            </a:prstGeom>
            <a:ln w="285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Connecteur droit 23"/>
            <p:cNvCxnSpPr/>
            <p:nvPr/>
          </p:nvCxnSpPr>
          <p:spPr>
            <a:xfrm flipH="1">
              <a:off x="7750297" y="3482548"/>
              <a:ext cx="180020" cy="288032"/>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5" name="Éclair 24"/>
          <p:cNvSpPr/>
          <p:nvPr/>
        </p:nvSpPr>
        <p:spPr>
          <a:xfrm>
            <a:off x="4578213" y="2588810"/>
            <a:ext cx="504541" cy="1343846"/>
          </a:xfrm>
          <a:prstGeom prst="lightningBol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rgbClr val="FF0000"/>
                </a:solidFill>
              </a:ln>
              <a:solidFill>
                <a:srgbClr val="FF0000"/>
              </a:solidFill>
            </a:endParaRPr>
          </a:p>
        </p:txBody>
      </p:sp>
      <p:cxnSp>
        <p:nvCxnSpPr>
          <p:cNvPr id="26" name="Connecteur droit 25"/>
          <p:cNvCxnSpPr/>
          <p:nvPr/>
        </p:nvCxnSpPr>
        <p:spPr>
          <a:xfrm>
            <a:off x="4910124" y="3287451"/>
            <a:ext cx="1490001" cy="166621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Rectangle à coins arrondis 26"/>
          <p:cNvSpPr/>
          <p:nvPr/>
        </p:nvSpPr>
        <p:spPr>
          <a:xfrm>
            <a:off x="6310500" y="4640646"/>
            <a:ext cx="3856184" cy="948430"/>
          </a:xfrm>
          <a:prstGeom prst="roundRect">
            <a:avLst/>
          </a:prstGeom>
          <a:solidFill>
            <a:schemeClr val="accent6"/>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fr-FR" b="1" dirty="0" smtClean="0">
                <a:solidFill>
                  <a:schemeClr val="tx1"/>
                </a:solidFill>
              </a:rPr>
              <a:t>Une perte de paquet peut être du à d’autre facteur que la congestion du réseau!!!</a:t>
            </a:r>
            <a:endParaRPr lang="fr-FR" b="1" dirty="0">
              <a:solidFill>
                <a:schemeClr val="tx1"/>
              </a:solidFill>
            </a:endParaRPr>
          </a:p>
        </p:txBody>
      </p:sp>
      <p:sp>
        <p:nvSpPr>
          <p:cNvPr id="28" name="Rectangle 27"/>
          <p:cNvSpPr/>
          <p:nvPr/>
        </p:nvSpPr>
        <p:spPr>
          <a:xfrm>
            <a:off x="3994265" y="5779802"/>
            <a:ext cx="5075107" cy="369332"/>
          </a:xfrm>
          <a:prstGeom prst="rect">
            <a:avLst/>
          </a:prstGeom>
        </p:spPr>
        <p:txBody>
          <a:bodyPr wrap="none">
            <a:spAutoFit/>
          </a:bodyPr>
          <a:lstStyle/>
          <a:p>
            <a:r>
              <a:rPr lang="fr-FR" dirty="0" smtClean="0">
                <a:latin typeface="Times" pitchFamily="18" charset="0"/>
                <a:cs typeface="Times" pitchFamily="18" charset="0"/>
              </a:rPr>
              <a:t>Organigramme</a:t>
            </a:r>
            <a:r>
              <a:rPr lang="en-US" dirty="0" smtClean="0">
                <a:latin typeface="Times" pitchFamily="18" charset="0"/>
                <a:cs typeface="Times" pitchFamily="18" charset="0"/>
              </a:rPr>
              <a:t> de transmission de</a:t>
            </a:r>
            <a:r>
              <a:rPr lang="fr-FR" dirty="0" smtClean="0">
                <a:latin typeface="Times" pitchFamily="18" charset="0"/>
                <a:cs typeface="Times" pitchFamily="18" charset="0"/>
              </a:rPr>
              <a:t> paquets </a:t>
            </a:r>
            <a:r>
              <a:rPr lang="en-US" dirty="0" smtClean="0">
                <a:latin typeface="Times" pitchFamily="18" charset="0"/>
                <a:cs typeface="Times" pitchFamily="18" charset="0"/>
              </a:rPr>
              <a:t>avec TCP</a:t>
            </a:r>
            <a:endParaRPr lang="fr-FR" dirty="0"/>
          </a:p>
        </p:txBody>
      </p:sp>
      <p:sp>
        <p:nvSpPr>
          <p:cNvPr id="29" name="Titre 1"/>
          <p:cNvSpPr>
            <a:spLocks noGrp="1"/>
          </p:cNvSpPr>
          <p:nvPr>
            <p:ph type="title"/>
          </p:nvPr>
        </p:nvSpPr>
        <p:spPr>
          <a:xfrm>
            <a:off x="0" y="1"/>
            <a:ext cx="12192000" cy="1072282"/>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1.3</a:t>
            </a:r>
            <a:r>
              <a:rPr lang="fr-FR" sz="2800" dirty="0">
                <a:latin typeface="Times" pitchFamily="18" charset="0"/>
                <a:cs typeface="Times" pitchFamily="18" charset="0"/>
              </a:rPr>
              <a:t>. </a:t>
            </a:r>
            <a:r>
              <a:rPr lang="fr-FR" sz="2800" dirty="0" smtClean="0">
                <a:latin typeface="Times" pitchFamily="18" charset="0"/>
                <a:cs typeface="Times" pitchFamily="18" charset="0"/>
              </a:rPr>
              <a:t>TCP </a:t>
            </a:r>
            <a:r>
              <a:rPr lang="fr-FR" sz="2800" dirty="0">
                <a:latin typeface="Times" pitchFamily="18" charset="0"/>
                <a:cs typeface="Times" pitchFamily="18" charset="0"/>
              </a:rPr>
              <a:t>dans le réseau sans fil !!</a:t>
            </a:r>
            <a:r>
              <a:rPr lang="fr-FR" sz="2800" dirty="0">
                <a:latin typeface="Times New Roman" pitchFamily="18" charset="0"/>
              </a:rPr>
              <a:t/>
            </a:r>
            <a:br>
              <a:rPr lang="fr-FR" sz="2800" dirty="0">
                <a:latin typeface="Times New Roman" pitchFamily="18" charset="0"/>
              </a:rPr>
            </a:br>
            <a:endParaRPr lang="fr-FR" sz="2800" dirty="0"/>
          </a:p>
        </p:txBody>
      </p:sp>
    </p:spTree>
    <p:extLst>
      <p:ext uri="{BB962C8B-B14F-4D97-AF65-F5344CB8AC3E}">
        <p14:creationId xmlns:p14="http://schemas.microsoft.com/office/powerpoint/2010/main" val="317664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16</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43000" y="1500174"/>
            <a:ext cx="7929594" cy="461665"/>
          </a:xfrm>
          <a:prstGeom prst="rect">
            <a:avLst/>
          </a:prstGeom>
          <a:ln w="19050">
            <a:noFill/>
          </a:ln>
        </p:spPr>
        <p:txBody>
          <a:bodyPr wrap="square">
            <a:spAutoFit/>
          </a:bodyPr>
          <a:lstStyle/>
          <a:p>
            <a:pPr>
              <a:buFont typeface="Wingdings" pitchFamily="2" charset="2"/>
              <a:buChar char="§"/>
            </a:pPr>
            <a:r>
              <a:rPr lang="fr-FR" sz="2400" b="1" dirty="0" smtClean="0">
                <a:ea typeface="SimSun-ExtB" pitchFamily="49" charset="-122"/>
                <a:cs typeface="Times New Roman" pitchFamily="18" charset="0"/>
              </a:rPr>
              <a:t>Les versions de performance TCP existantes:</a:t>
            </a:r>
            <a:endParaRPr lang="fr-FR" sz="2400" dirty="0">
              <a:ea typeface="SimSun-ExtB" pitchFamily="49" charset="-122"/>
            </a:endParaRPr>
          </a:p>
        </p:txBody>
      </p:sp>
      <p:graphicFrame>
        <p:nvGraphicFramePr>
          <p:cNvPr id="12" name="Tableau 11"/>
          <p:cNvGraphicFramePr>
            <a:graphicFrameLocks noGrp="1"/>
          </p:cNvGraphicFramePr>
          <p:nvPr>
            <p:extLst>
              <p:ext uri="{D42A27DB-BD31-4B8C-83A1-F6EECF244321}">
                <p14:modId xmlns:p14="http://schemas.microsoft.com/office/powerpoint/2010/main" val="3579600187"/>
              </p:ext>
            </p:extLst>
          </p:nvPr>
        </p:nvGraphicFramePr>
        <p:xfrm>
          <a:off x="1338014" y="2194809"/>
          <a:ext cx="10023807" cy="3857652"/>
        </p:xfrm>
        <a:graphic>
          <a:graphicData uri="http://schemas.openxmlformats.org/drawingml/2006/table">
            <a:tbl>
              <a:tblPr firstRow="1" firstCol="1" bandRow="1">
                <a:tableStyleId>{5C22544A-7EE6-4342-B048-85BDC9FD1C3A}</a:tableStyleId>
              </a:tblPr>
              <a:tblGrid>
                <a:gridCol w="1430128"/>
                <a:gridCol w="1273886"/>
                <a:gridCol w="1587317"/>
                <a:gridCol w="1191046"/>
                <a:gridCol w="1327615"/>
                <a:gridCol w="1613064"/>
                <a:gridCol w="1600751"/>
              </a:tblGrid>
              <a:tr h="633139">
                <a:tc>
                  <a:txBody>
                    <a:bodyPr/>
                    <a:lstStyle/>
                    <a:p>
                      <a:pPr marL="180340" marR="3810" algn="ctr">
                        <a:lnSpc>
                          <a:spcPct val="120000"/>
                        </a:lnSpc>
                        <a:spcAft>
                          <a:spcPts val="600"/>
                        </a:spcAft>
                      </a:pPr>
                      <a:r>
                        <a:rPr lang="fr-FR" sz="1000" dirty="0">
                          <a:solidFill>
                            <a:schemeClr val="tx1"/>
                          </a:solidFill>
                          <a:effectLst/>
                          <a:latin typeface="Times" pitchFamily="18" charset="0"/>
                          <a:cs typeface="Times" pitchFamily="18" charset="0"/>
                        </a:rPr>
                        <a:t>Approches</a:t>
                      </a:r>
                      <a:endParaRPr lang="fr-FR" sz="1050" dirty="0">
                        <a:solidFill>
                          <a:schemeClr val="tx1"/>
                        </a:solidFill>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80340" marR="3810" indent="-68580" algn="ctr">
                        <a:lnSpc>
                          <a:spcPct val="120000"/>
                        </a:lnSpc>
                        <a:spcAft>
                          <a:spcPts val="600"/>
                        </a:spcAft>
                      </a:pPr>
                      <a:r>
                        <a:rPr lang="fr-FR" sz="1000" dirty="0">
                          <a:solidFill>
                            <a:schemeClr val="tx1"/>
                          </a:solidFill>
                          <a:effectLst/>
                          <a:latin typeface="Times" pitchFamily="18" charset="0"/>
                          <a:cs typeface="Times" pitchFamily="18" charset="0"/>
                        </a:rPr>
                        <a:t>Type de solution</a:t>
                      </a:r>
                      <a:endParaRPr lang="fr-FR" sz="1050" dirty="0">
                        <a:solidFill>
                          <a:schemeClr val="tx1"/>
                        </a:solidFill>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80340" marR="3810" indent="18415" algn="ctr">
                        <a:lnSpc>
                          <a:spcPct val="120000"/>
                        </a:lnSpc>
                        <a:spcAft>
                          <a:spcPts val="600"/>
                        </a:spcAft>
                      </a:pPr>
                      <a:r>
                        <a:rPr lang="fr-FR" sz="1000" dirty="0">
                          <a:solidFill>
                            <a:schemeClr val="tx1"/>
                          </a:solidFill>
                          <a:effectLst/>
                          <a:latin typeface="Times" pitchFamily="18" charset="0"/>
                          <a:cs typeface="Times" pitchFamily="18" charset="0"/>
                        </a:rPr>
                        <a:t>Dégrée de complexité</a:t>
                      </a:r>
                      <a:endParaRPr lang="fr-FR" sz="1050" dirty="0">
                        <a:solidFill>
                          <a:schemeClr val="tx1"/>
                        </a:solidFill>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263525" marR="3810" indent="-7938" algn="l">
                        <a:lnSpc>
                          <a:spcPct val="120000"/>
                        </a:lnSpc>
                        <a:spcAft>
                          <a:spcPts val="600"/>
                        </a:spcAft>
                        <a:tabLst>
                          <a:tab pos="18415" algn="l"/>
                        </a:tabLst>
                      </a:pPr>
                      <a:r>
                        <a:rPr lang="fr-FR" sz="1000" dirty="0" smtClean="0">
                          <a:solidFill>
                            <a:schemeClr val="tx1"/>
                          </a:solidFill>
                          <a:effectLst/>
                          <a:latin typeface="Times" pitchFamily="18" charset="0"/>
                          <a:cs typeface="Times" pitchFamily="18" charset="0"/>
                        </a:rPr>
                        <a:t>Débit</a:t>
                      </a:r>
                      <a:endParaRPr lang="fr-FR" sz="1050" dirty="0">
                        <a:solidFill>
                          <a:schemeClr val="tx1"/>
                        </a:solidFill>
                        <a:effectLst/>
                        <a:latin typeface="Times" pitchFamily="18" charset="0"/>
                        <a:ea typeface="Calibri" panose="020F0502020204030204" pitchFamily="34" charset="0"/>
                        <a:cs typeface="Times" pitchFamily="18" charset="0"/>
                      </a:endParaRPr>
                    </a:p>
                  </a:txBody>
                  <a:tcPr anchor="ctr"/>
                </a:tc>
                <a:tc>
                  <a:txBody>
                    <a:bodyPr/>
                    <a:lstStyle/>
                    <a:p>
                      <a:pPr marL="62865" marR="3810" algn="ctr">
                        <a:lnSpc>
                          <a:spcPct val="120000"/>
                        </a:lnSpc>
                        <a:spcAft>
                          <a:spcPts val="600"/>
                        </a:spcAft>
                      </a:pPr>
                      <a:r>
                        <a:rPr lang="fr-FR" sz="1000" dirty="0">
                          <a:solidFill>
                            <a:schemeClr val="tx1"/>
                          </a:solidFill>
                          <a:effectLst/>
                          <a:latin typeface="Times" pitchFamily="18" charset="0"/>
                          <a:cs typeface="Times" pitchFamily="18" charset="0"/>
                        </a:rPr>
                        <a:t>Type de réseau</a:t>
                      </a:r>
                      <a:endParaRPr lang="fr-FR" sz="1050" dirty="0">
                        <a:solidFill>
                          <a:schemeClr val="tx1"/>
                        </a:solidFill>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20015" marR="3810" algn="ctr">
                        <a:lnSpc>
                          <a:spcPct val="120000"/>
                        </a:lnSpc>
                        <a:spcAft>
                          <a:spcPts val="600"/>
                        </a:spcAft>
                      </a:pPr>
                      <a:r>
                        <a:rPr lang="fr-FR" sz="1000">
                          <a:solidFill>
                            <a:schemeClr val="tx1"/>
                          </a:solidFill>
                          <a:effectLst/>
                          <a:latin typeface="Times" pitchFamily="18" charset="0"/>
                          <a:cs typeface="Times" pitchFamily="18" charset="0"/>
                        </a:rPr>
                        <a:t>Nombre de connexions</a:t>
                      </a:r>
                      <a:endParaRPr lang="fr-FR" sz="1050">
                        <a:solidFill>
                          <a:schemeClr val="tx1"/>
                        </a:solidFill>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05410" marR="3810" algn="ctr">
                        <a:lnSpc>
                          <a:spcPct val="120000"/>
                        </a:lnSpc>
                        <a:spcAft>
                          <a:spcPts val="600"/>
                        </a:spcAft>
                      </a:pPr>
                      <a:r>
                        <a:rPr lang="fr-FR" sz="1000" dirty="0">
                          <a:solidFill>
                            <a:schemeClr val="tx1"/>
                          </a:solidFill>
                          <a:effectLst/>
                          <a:latin typeface="Times" pitchFamily="18" charset="0"/>
                          <a:cs typeface="Times" pitchFamily="18" charset="0"/>
                        </a:rPr>
                        <a:t>Evaluation</a:t>
                      </a:r>
                      <a:endParaRPr lang="fr-FR" sz="1050" dirty="0">
                        <a:solidFill>
                          <a:schemeClr val="tx1"/>
                        </a:solidFill>
                        <a:effectLst/>
                        <a:latin typeface="Times" pitchFamily="18" charset="0"/>
                        <a:ea typeface="Calibri" panose="020F0502020204030204" pitchFamily="34" charset="0"/>
                        <a:cs typeface="Times" pitchFamily="18" charset="0"/>
                      </a:endParaRPr>
                    </a:p>
                  </a:txBody>
                  <a:tcPr marL="30552" marR="30552" marT="0" marB="0" anchor="ctr"/>
                </a:tc>
              </a:tr>
              <a:tr h="656661">
                <a:tc>
                  <a:txBody>
                    <a:bodyPr/>
                    <a:lstStyle/>
                    <a:p>
                      <a:pPr marL="180340" marR="3810" algn="ctr">
                        <a:lnSpc>
                          <a:spcPct val="120000"/>
                        </a:lnSpc>
                        <a:spcAft>
                          <a:spcPts val="600"/>
                        </a:spcAft>
                      </a:pPr>
                      <a:r>
                        <a:rPr lang="fr-FR" sz="1000" dirty="0">
                          <a:solidFill>
                            <a:schemeClr val="tx1"/>
                          </a:solidFill>
                          <a:effectLst/>
                          <a:latin typeface="Times" pitchFamily="18" charset="0"/>
                          <a:cs typeface="Times" pitchFamily="18" charset="0"/>
                        </a:rPr>
                        <a:t>ATCP</a:t>
                      </a:r>
                      <a:endParaRPr lang="fr-FR" sz="1050" dirty="0">
                        <a:solidFill>
                          <a:schemeClr val="tx1"/>
                        </a:solidFill>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80340" marR="3810" indent="-68580" algn="ctr">
                        <a:lnSpc>
                          <a:spcPct val="120000"/>
                        </a:lnSpc>
                        <a:spcAft>
                          <a:spcPts val="600"/>
                        </a:spcAft>
                      </a:pPr>
                      <a:r>
                        <a:rPr lang="fr-FR" sz="1000">
                          <a:effectLst/>
                          <a:latin typeface="Times" pitchFamily="18" charset="0"/>
                          <a:cs typeface="Times" pitchFamily="18" charset="0"/>
                        </a:rPr>
                        <a:t>Inter-couches</a:t>
                      </a:r>
                      <a:endParaRPr lang="fr-FR" sz="105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80340" marR="3810" indent="18415" algn="ctr">
                        <a:lnSpc>
                          <a:spcPct val="120000"/>
                        </a:lnSpc>
                        <a:spcAft>
                          <a:spcPts val="600"/>
                        </a:spcAft>
                      </a:pPr>
                      <a:r>
                        <a:rPr lang="fr-FR" sz="1000" dirty="0">
                          <a:effectLst/>
                          <a:latin typeface="Times" pitchFamily="18" charset="0"/>
                          <a:cs typeface="Times" pitchFamily="18" charset="0"/>
                        </a:rPr>
                        <a:t>Haute</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263525" marR="3810" indent="0" algn="l">
                        <a:lnSpc>
                          <a:spcPct val="120000"/>
                        </a:lnSpc>
                        <a:spcAft>
                          <a:spcPts val="600"/>
                        </a:spcAft>
                        <a:tabLst>
                          <a:tab pos="18415" algn="l"/>
                        </a:tabLst>
                      </a:pPr>
                      <a:r>
                        <a:rPr lang="fr-FR" sz="1000" dirty="0">
                          <a:effectLst/>
                          <a:latin typeface="Times" pitchFamily="18" charset="0"/>
                          <a:cs typeface="Times" pitchFamily="18" charset="0"/>
                        </a:rPr>
                        <a:t>Faible</a:t>
                      </a:r>
                      <a:endParaRPr lang="fr-FR" sz="1050" dirty="0">
                        <a:effectLst/>
                        <a:latin typeface="Times" pitchFamily="18" charset="0"/>
                        <a:ea typeface="Calibri" panose="020F0502020204030204" pitchFamily="34" charset="0"/>
                        <a:cs typeface="Times" pitchFamily="18" charset="0"/>
                      </a:endParaRPr>
                    </a:p>
                  </a:txBody>
                  <a:tcPr anchor="ctr"/>
                </a:tc>
                <a:tc>
                  <a:txBody>
                    <a:bodyPr/>
                    <a:lstStyle/>
                    <a:p>
                      <a:pPr marL="62865" marR="3810" algn="ctr">
                        <a:lnSpc>
                          <a:spcPct val="120000"/>
                        </a:lnSpc>
                        <a:spcAft>
                          <a:spcPts val="600"/>
                        </a:spcAft>
                      </a:pPr>
                      <a:r>
                        <a:rPr lang="fr-FR" sz="1000" dirty="0">
                          <a:effectLst/>
                          <a:latin typeface="Times" pitchFamily="18" charset="0"/>
                          <a:cs typeface="Times" pitchFamily="18" charset="0"/>
                        </a:rPr>
                        <a:t>Mobile aléatoire</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20015" marR="3810" algn="ctr">
                        <a:lnSpc>
                          <a:spcPct val="120000"/>
                        </a:lnSpc>
                        <a:spcAft>
                          <a:spcPts val="600"/>
                        </a:spcAft>
                      </a:pPr>
                      <a:r>
                        <a:rPr lang="fr-FR" sz="1000" dirty="0">
                          <a:effectLst/>
                          <a:latin typeface="Times" pitchFamily="18" charset="0"/>
                          <a:cs typeface="Times" pitchFamily="18" charset="0"/>
                        </a:rPr>
                        <a:t>Une seule</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05410" marR="3810" algn="ctr">
                        <a:lnSpc>
                          <a:spcPct val="120000"/>
                        </a:lnSpc>
                        <a:spcAft>
                          <a:spcPts val="600"/>
                        </a:spcAft>
                      </a:pPr>
                      <a:r>
                        <a:rPr lang="fr-FR" sz="1000" dirty="0">
                          <a:effectLst/>
                          <a:latin typeface="Times" pitchFamily="18" charset="0"/>
                          <a:cs typeface="Times" pitchFamily="18" charset="0"/>
                        </a:rPr>
                        <a:t>Emulation</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r>
              <a:tr h="656661">
                <a:tc>
                  <a:txBody>
                    <a:bodyPr/>
                    <a:lstStyle/>
                    <a:p>
                      <a:pPr marL="180340" marR="3810" algn="ctr">
                        <a:lnSpc>
                          <a:spcPct val="120000"/>
                        </a:lnSpc>
                        <a:spcAft>
                          <a:spcPts val="600"/>
                        </a:spcAft>
                      </a:pPr>
                      <a:r>
                        <a:rPr lang="fr-FR" sz="1000" dirty="0">
                          <a:solidFill>
                            <a:schemeClr val="tx1"/>
                          </a:solidFill>
                          <a:effectLst/>
                          <a:latin typeface="Times" pitchFamily="18" charset="0"/>
                          <a:cs typeface="Times" pitchFamily="18" charset="0"/>
                        </a:rPr>
                        <a:t>TCP DOOR</a:t>
                      </a:r>
                      <a:endParaRPr lang="fr-FR" sz="1050" dirty="0">
                        <a:solidFill>
                          <a:schemeClr val="tx1"/>
                        </a:solidFill>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80340" marR="3810" indent="-68580" algn="ctr">
                        <a:lnSpc>
                          <a:spcPct val="120000"/>
                        </a:lnSpc>
                        <a:spcAft>
                          <a:spcPts val="600"/>
                        </a:spcAft>
                      </a:pPr>
                      <a:r>
                        <a:rPr lang="fr-FR" sz="1000" dirty="0">
                          <a:effectLst/>
                          <a:latin typeface="Times" pitchFamily="18" charset="0"/>
                          <a:cs typeface="Times" pitchFamily="18" charset="0"/>
                        </a:rPr>
                        <a:t>Couches TCP</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80340" marR="3810" indent="18415" algn="ctr">
                        <a:lnSpc>
                          <a:spcPct val="120000"/>
                        </a:lnSpc>
                        <a:spcAft>
                          <a:spcPts val="600"/>
                        </a:spcAft>
                      </a:pPr>
                      <a:r>
                        <a:rPr lang="fr-FR" sz="1000" dirty="0">
                          <a:effectLst/>
                          <a:latin typeface="Times" pitchFamily="18" charset="0"/>
                          <a:cs typeface="Times" pitchFamily="18" charset="0"/>
                        </a:rPr>
                        <a:t>Faible</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263525" marR="3810" indent="0" algn="l">
                        <a:lnSpc>
                          <a:spcPct val="120000"/>
                        </a:lnSpc>
                        <a:spcAft>
                          <a:spcPts val="600"/>
                        </a:spcAft>
                        <a:tabLst>
                          <a:tab pos="18415" algn="l"/>
                        </a:tabLst>
                      </a:pPr>
                      <a:r>
                        <a:rPr lang="fr-FR" sz="1000" dirty="0">
                          <a:effectLst/>
                          <a:latin typeface="Times" pitchFamily="18" charset="0"/>
                          <a:cs typeface="Times" pitchFamily="18" charset="0"/>
                        </a:rPr>
                        <a:t>Moyen</a:t>
                      </a:r>
                      <a:endParaRPr lang="fr-FR" sz="1050" dirty="0">
                        <a:effectLst/>
                        <a:latin typeface="Times" pitchFamily="18" charset="0"/>
                        <a:ea typeface="Calibri" panose="020F0502020204030204" pitchFamily="34" charset="0"/>
                        <a:cs typeface="Times" pitchFamily="18" charset="0"/>
                      </a:endParaRPr>
                    </a:p>
                  </a:txBody>
                  <a:tcPr anchor="ctr"/>
                </a:tc>
                <a:tc>
                  <a:txBody>
                    <a:bodyPr/>
                    <a:lstStyle/>
                    <a:p>
                      <a:pPr marL="62865" marR="3810" algn="ctr">
                        <a:lnSpc>
                          <a:spcPct val="120000"/>
                        </a:lnSpc>
                        <a:spcAft>
                          <a:spcPts val="600"/>
                        </a:spcAft>
                      </a:pPr>
                      <a:r>
                        <a:rPr lang="fr-FR" sz="1000" dirty="0">
                          <a:effectLst/>
                          <a:latin typeface="Times" pitchFamily="18" charset="0"/>
                          <a:cs typeface="Times" pitchFamily="18" charset="0"/>
                        </a:rPr>
                        <a:t>Mobile aléatoire</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20015" marR="3810" algn="ctr">
                        <a:lnSpc>
                          <a:spcPct val="120000"/>
                        </a:lnSpc>
                        <a:spcAft>
                          <a:spcPts val="600"/>
                        </a:spcAft>
                      </a:pPr>
                      <a:r>
                        <a:rPr lang="fr-FR" sz="1000" dirty="0">
                          <a:effectLst/>
                          <a:latin typeface="Times" pitchFamily="18" charset="0"/>
                          <a:cs typeface="Times" pitchFamily="18" charset="0"/>
                        </a:rPr>
                        <a:t>Une seule</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05410" marR="3810" algn="ctr">
                        <a:lnSpc>
                          <a:spcPct val="120000"/>
                        </a:lnSpc>
                        <a:spcAft>
                          <a:spcPts val="600"/>
                        </a:spcAft>
                      </a:pPr>
                      <a:r>
                        <a:rPr lang="fr-FR" sz="1000" dirty="0">
                          <a:effectLst/>
                          <a:latin typeface="Times" pitchFamily="18" charset="0"/>
                          <a:cs typeface="Times" pitchFamily="18" charset="0"/>
                        </a:rPr>
                        <a:t>Simulation</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r>
              <a:tr h="547218">
                <a:tc>
                  <a:txBody>
                    <a:bodyPr/>
                    <a:lstStyle/>
                    <a:p>
                      <a:pPr marL="180340" marR="3810" algn="ctr">
                        <a:lnSpc>
                          <a:spcPct val="120000"/>
                        </a:lnSpc>
                        <a:spcAft>
                          <a:spcPts val="600"/>
                        </a:spcAft>
                      </a:pPr>
                      <a:r>
                        <a:rPr lang="fr-FR" sz="1000" dirty="0">
                          <a:solidFill>
                            <a:schemeClr val="tx1"/>
                          </a:solidFill>
                          <a:effectLst/>
                          <a:latin typeface="Times" pitchFamily="18" charset="0"/>
                          <a:cs typeface="Times" pitchFamily="18" charset="0"/>
                        </a:rPr>
                        <a:t>COPAS</a:t>
                      </a:r>
                      <a:endParaRPr lang="fr-FR" sz="1050" dirty="0">
                        <a:solidFill>
                          <a:schemeClr val="tx1"/>
                        </a:solidFill>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80340" marR="3810" indent="-68580" algn="ctr">
                        <a:lnSpc>
                          <a:spcPct val="120000"/>
                        </a:lnSpc>
                        <a:spcAft>
                          <a:spcPts val="600"/>
                        </a:spcAft>
                      </a:pPr>
                      <a:r>
                        <a:rPr lang="fr-FR" sz="1000" dirty="0">
                          <a:effectLst/>
                          <a:latin typeface="Times" pitchFamily="18" charset="0"/>
                          <a:cs typeface="Times" pitchFamily="18" charset="0"/>
                        </a:rPr>
                        <a:t>Couches réseau</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80340" marR="3810" indent="18415" algn="ctr">
                        <a:lnSpc>
                          <a:spcPct val="120000"/>
                        </a:lnSpc>
                        <a:spcAft>
                          <a:spcPts val="600"/>
                        </a:spcAft>
                      </a:pPr>
                      <a:r>
                        <a:rPr lang="fr-FR" sz="1000" dirty="0">
                          <a:effectLst/>
                          <a:latin typeface="Times" pitchFamily="18" charset="0"/>
                          <a:cs typeface="Times" pitchFamily="18" charset="0"/>
                        </a:rPr>
                        <a:t>Moyenne</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234950" marR="3810" indent="28575" algn="l">
                        <a:lnSpc>
                          <a:spcPct val="120000"/>
                        </a:lnSpc>
                        <a:spcAft>
                          <a:spcPts val="600"/>
                        </a:spcAft>
                        <a:tabLst>
                          <a:tab pos="18415" algn="l"/>
                        </a:tabLst>
                      </a:pPr>
                      <a:r>
                        <a:rPr lang="fr-FR" sz="1000" dirty="0" smtClean="0">
                          <a:effectLst/>
                          <a:latin typeface="Times" pitchFamily="18" charset="0"/>
                          <a:cs typeface="Times" pitchFamily="18" charset="0"/>
                        </a:rPr>
                        <a:t> Haut</a:t>
                      </a:r>
                      <a:endParaRPr lang="fr-FR" sz="1050" dirty="0">
                        <a:effectLst/>
                        <a:latin typeface="Times" pitchFamily="18" charset="0"/>
                        <a:ea typeface="Calibri" panose="020F0502020204030204" pitchFamily="34" charset="0"/>
                        <a:cs typeface="Times" pitchFamily="18" charset="0"/>
                      </a:endParaRPr>
                    </a:p>
                  </a:txBody>
                  <a:tcPr anchor="ctr"/>
                </a:tc>
                <a:tc>
                  <a:txBody>
                    <a:bodyPr/>
                    <a:lstStyle/>
                    <a:p>
                      <a:pPr marL="62865" marR="3810" algn="ctr">
                        <a:lnSpc>
                          <a:spcPct val="120000"/>
                        </a:lnSpc>
                        <a:spcAft>
                          <a:spcPts val="600"/>
                        </a:spcAft>
                      </a:pPr>
                      <a:r>
                        <a:rPr lang="fr-FR" sz="1000" dirty="0">
                          <a:effectLst/>
                          <a:latin typeface="Times" pitchFamily="18" charset="0"/>
                          <a:cs typeface="Times" pitchFamily="18" charset="0"/>
                        </a:rPr>
                        <a:t>Statique</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20015" marR="3810" algn="ctr">
                        <a:lnSpc>
                          <a:spcPct val="120000"/>
                        </a:lnSpc>
                        <a:spcAft>
                          <a:spcPts val="600"/>
                        </a:spcAft>
                      </a:pPr>
                      <a:r>
                        <a:rPr lang="fr-FR" sz="1000" dirty="0">
                          <a:effectLst/>
                          <a:latin typeface="Times" pitchFamily="18" charset="0"/>
                          <a:cs typeface="Times" pitchFamily="18" charset="0"/>
                        </a:rPr>
                        <a:t>Multiple</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05410" marR="3810" algn="ctr">
                        <a:lnSpc>
                          <a:spcPct val="120000"/>
                        </a:lnSpc>
                        <a:spcAft>
                          <a:spcPts val="600"/>
                        </a:spcAft>
                      </a:pPr>
                      <a:r>
                        <a:rPr lang="fr-FR" sz="1000" dirty="0">
                          <a:effectLst/>
                          <a:latin typeface="Times" pitchFamily="18" charset="0"/>
                          <a:cs typeface="Times" pitchFamily="18" charset="0"/>
                        </a:rPr>
                        <a:t>Simulation</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r>
              <a:tr h="707312">
                <a:tc>
                  <a:txBody>
                    <a:bodyPr/>
                    <a:lstStyle/>
                    <a:p>
                      <a:pPr marL="180340" marR="3810" algn="ctr">
                        <a:lnSpc>
                          <a:spcPct val="120000"/>
                        </a:lnSpc>
                        <a:spcAft>
                          <a:spcPts val="600"/>
                        </a:spcAft>
                      </a:pPr>
                      <a:r>
                        <a:rPr lang="fr-FR" sz="1000" dirty="0">
                          <a:solidFill>
                            <a:schemeClr val="tx1"/>
                          </a:solidFill>
                          <a:effectLst/>
                          <a:latin typeface="Times" pitchFamily="18" charset="0"/>
                          <a:cs typeface="Times" pitchFamily="18" charset="0"/>
                        </a:rPr>
                        <a:t>TCP avec puissance de signal</a:t>
                      </a:r>
                      <a:endParaRPr lang="fr-FR" sz="1050" dirty="0">
                        <a:solidFill>
                          <a:schemeClr val="tx1"/>
                        </a:solidFill>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80340" marR="3810" indent="-68580" algn="ctr">
                        <a:lnSpc>
                          <a:spcPct val="120000"/>
                        </a:lnSpc>
                        <a:spcAft>
                          <a:spcPts val="600"/>
                        </a:spcAft>
                      </a:pPr>
                      <a:r>
                        <a:rPr lang="fr-FR" sz="1000" dirty="0">
                          <a:effectLst/>
                          <a:latin typeface="Times" pitchFamily="18" charset="0"/>
                          <a:cs typeface="Times" pitchFamily="18" charset="0"/>
                        </a:rPr>
                        <a:t>Inter-couches</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80340" marR="3810" indent="18415" algn="ctr">
                        <a:lnSpc>
                          <a:spcPct val="120000"/>
                        </a:lnSpc>
                        <a:spcAft>
                          <a:spcPts val="600"/>
                        </a:spcAft>
                      </a:pPr>
                      <a:r>
                        <a:rPr lang="fr-FR" sz="1000" dirty="0">
                          <a:effectLst/>
                          <a:latin typeface="Times" pitchFamily="18" charset="0"/>
                          <a:cs typeface="Times" pitchFamily="18" charset="0"/>
                        </a:rPr>
                        <a:t>Haute</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263525" marR="3810" indent="0" algn="l">
                        <a:lnSpc>
                          <a:spcPct val="120000"/>
                        </a:lnSpc>
                        <a:spcAft>
                          <a:spcPts val="600"/>
                        </a:spcAft>
                        <a:tabLst>
                          <a:tab pos="17463" algn="l"/>
                          <a:tab pos="263525" algn="l"/>
                        </a:tabLst>
                      </a:pPr>
                      <a:r>
                        <a:rPr lang="fr-FR" sz="1000" dirty="0">
                          <a:effectLst/>
                          <a:latin typeface="Times" pitchFamily="18" charset="0"/>
                          <a:cs typeface="Times" pitchFamily="18" charset="0"/>
                        </a:rPr>
                        <a:t>Faible</a:t>
                      </a:r>
                      <a:endParaRPr lang="fr-FR" sz="1050" dirty="0">
                        <a:effectLst/>
                        <a:latin typeface="Times" pitchFamily="18" charset="0"/>
                        <a:ea typeface="Calibri" panose="020F0502020204030204" pitchFamily="34" charset="0"/>
                        <a:cs typeface="Times" pitchFamily="18" charset="0"/>
                      </a:endParaRPr>
                    </a:p>
                  </a:txBody>
                  <a:tcPr anchor="ctr"/>
                </a:tc>
                <a:tc>
                  <a:txBody>
                    <a:bodyPr/>
                    <a:lstStyle/>
                    <a:p>
                      <a:pPr marL="62865" marR="3810" algn="ctr">
                        <a:lnSpc>
                          <a:spcPct val="120000"/>
                        </a:lnSpc>
                        <a:spcAft>
                          <a:spcPts val="600"/>
                        </a:spcAft>
                      </a:pPr>
                      <a:r>
                        <a:rPr lang="fr-FR" sz="1000" dirty="0">
                          <a:effectLst/>
                          <a:latin typeface="Times" pitchFamily="18" charset="0"/>
                          <a:cs typeface="Times" pitchFamily="18" charset="0"/>
                        </a:rPr>
                        <a:t>Mobile aléatoire</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20015" marR="3810" algn="ctr">
                        <a:lnSpc>
                          <a:spcPct val="120000"/>
                        </a:lnSpc>
                        <a:spcAft>
                          <a:spcPts val="600"/>
                        </a:spcAft>
                      </a:pPr>
                      <a:r>
                        <a:rPr lang="fr-FR" sz="1000" dirty="0">
                          <a:effectLst/>
                          <a:latin typeface="Times" pitchFamily="18" charset="0"/>
                          <a:cs typeface="Times" pitchFamily="18" charset="0"/>
                        </a:rPr>
                        <a:t>Deux</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05410" marR="3810" algn="ctr">
                        <a:lnSpc>
                          <a:spcPct val="120000"/>
                        </a:lnSpc>
                        <a:spcAft>
                          <a:spcPts val="600"/>
                        </a:spcAft>
                      </a:pPr>
                      <a:r>
                        <a:rPr lang="fr-FR" sz="1000" dirty="0">
                          <a:effectLst/>
                          <a:latin typeface="Times" pitchFamily="18" charset="0"/>
                          <a:cs typeface="Times" pitchFamily="18" charset="0"/>
                        </a:rPr>
                        <a:t>Simulation</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r>
              <a:tr h="656661">
                <a:tc>
                  <a:txBody>
                    <a:bodyPr/>
                    <a:lstStyle/>
                    <a:p>
                      <a:pPr marL="180340" marR="3810" algn="ctr">
                        <a:lnSpc>
                          <a:spcPct val="120000"/>
                        </a:lnSpc>
                        <a:spcAft>
                          <a:spcPts val="600"/>
                        </a:spcAft>
                      </a:pPr>
                      <a:r>
                        <a:rPr lang="fr-FR" sz="1000" dirty="0" smtClean="0">
                          <a:solidFill>
                            <a:schemeClr val="tx1"/>
                          </a:solidFill>
                          <a:effectLst/>
                          <a:latin typeface="Times" pitchFamily="18" charset="0"/>
                          <a:ea typeface="Calibri" panose="020F0502020204030204" pitchFamily="34" charset="0"/>
                          <a:cs typeface="Times" pitchFamily="18" charset="0"/>
                        </a:rPr>
                        <a:t>TCP</a:t>
                      </a:r>
                      <a:r>
                        <a:rPr lang="fr-FR" sz="1000" baseline="0" dirty="0" smtClean="0">
                          <a:solidFill>
                            <a:schemeClr val="tx1"/>
                          </a:solidFill>
                          <a:effectLst/>
                          <a:latin typeface="Times" pitchFamily="18" charset="0"/>
                          <a:ea typeface="Calibri" panose="020F0502020204030204" pitchFamily="34" charset="0"/>
                          <a:cs typeface="Times" pitchFamily="18" charset="0"/>
                        </a:rPr>
                        <a:t> HYBRID</a:t>
                      </a:r>
                      <a:endParaRPr lang="fr-FR" sz="1050" dirty="0">
                        <a:solidFill>
                          <a:schemeClr val="tx1"/>
                        </a:solidFill>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80340" marR="3810" indent="-68580" algn="ctr">
                        <a:lnSpc>
                          <a:spcPct val="120000"/>
                        </a:lnSpc>
                        <a:spcAft>
                          <a:spcPts val="600"/>
                        </a:spcAft>
                      </a:pPr>
                      <a:r>
                        <a:rPr lang="fr-FR" sz="1000" dirty="0" smtClean="0">
                          <a:effectLst/>
                          <a:latin typeface="Times" pitchFamily="18" charset="0"/>
                          <a:cs typeface="Times" pitchFamily="18" charset="0"/>
                        </a:rPr>
                        <a:t>Inter-couches</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80340" marR="3810" indent="18415" algn="ctr">
                        <a:lnSpc>
                          <a:spcPct val="120000"/>
                        </a:lnSpc>
                        <a:spcAft>
                          <a:spcPts val="600"/>
                        </a:spcAft>
                      </a:pPr>
                      <a:r>
                        <a:rPr lang="fr-FR" sz="1000" dirty="0" smtClean="0">
                          <a:effectLst/>
                          <a:latin typeface="Times" pitchFamily="18" charset="0"/>
                          <a:cs typeface="Times" pitchFamily="18" charset="0"/>
                        </a:rPr>
                        <a:t>Haute</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80340" marR="3810" indent="18415" algn="l">
                        <a:lnSpc>
                          <a:spcPct val="120000"/>
                        </a:lnSpc>
                        <a:spcAft>
                          <a:spcPts val="600"/>
                        </a:spcAft>
                      </a:pPr>
                      <a:r>
                        <a:rPr lang="fr-FR" sz="1000" dirty="0" smtClean="0">
                          <a:effectLst/>
                          <a:latin typeface="Times" pitchFamily="18" charset="0"/>
                          <a:cs typeface="Times" pitchFamily="18" charset="0"/>
                        </a:rPr>
                        <a:t>Haute</a:t>
                      </a:r>
                      <a:endParaRPr lang="fr-FR" sz="1050" dirty="0">
                        <a:effectLst/>
                        <a:latin typeface="Times" pitchFamily="18" charset="0"/>
                        <a:ea typeface="Calibri" panose="020F0502020204030204" pitchFamily="34" charset="0"/>
                        <a:cs typeface="Times" pitchFamily="18" charset="0"/>
                      </a:endParaRPr>
                    </a:p>
                  </a:txBody>
                  <a:tcPr anchor="ctr"/>
                </a:tc>
                <a:tc>
                  <a:txBody>
                    <a:bodyPr/>
                    <a:lstStyle/>
                    <a:p>
                      <a:pPr marL="62865" marR="3810" algn="ctr">
                        <a:lnSpc>
                          <a:spcPct val="120000"/>
                        </a:lnSpc>
                        <a:spcAft>
                          <a:spcPts val="600"/>
                        </a:spcAft>
                      </a:pPr>
                      <a:r>
                        <a:rPr lang="fr-FR" sz="1000" dirty="0">
                          <a:effectLst/>
                          <a:latin typeface="Times" pitchFamily="18" charset="0"/>
                          <a:cs typeface="Times" pitchFamily="18" charset="0"/>
                        </a:rPr>
                        <a:t>Mobile aléatoire</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20015" marR="3810" algn="ctr">
                        <a:lnSpc>
                          <a:spcPct val="120000"/>
                        </a:lnSpc>
                        <a:spcAft>
                          <a:spcPts val="600"/>
                        </a:spcAft>
                      </a:pPr>
                      <a:r>
                        <a:rPr lang="fr-FR" sz="1000" dirty="0" smtClean="0">
                          <a:effectLst/>
                          <a:latin typeface="Times" pitchFamily="18" charset="0"/>
                          <a:cs typeface="Times" pitchFamily="18" charset="0"/>
                        </a:rPr>
                        <a:t>multiple</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c>
                  <a:txBody>
                    <a:bodyPr/>
                    <a:lstStyle/>
                    <a:p>
                      <a:pPr marL="105410" marR="3810" algn="ctr">
                        <a:lnSpc>
                          <a:spcPct val="120000"/>
                        </a:lnSpc>
                        <a:spcAft>
                          <a:spcPts val="600"/>
                        </a:spcAft>
                      </a:pPr>
                      <a:r>
                        <a:rPr lang="fr-FR" sz="1000" dirty="0">
                          <a:effectLst/>
                          <a:latin typeface="Times" pitchFamily="18" charset="0"/>
                          <a:cs typeface="Times" pitchFamily="18" charset="0"/>
                        </a:rPr>
                        <a:t>Simulation</a:t>
                      </a:r>
                      <a:endParaRPr lang="fr-FR" sz="1050" dirty="0">
                        <a:effectLst/>
                        <a:latin typeface="Times" pitchFamily="18" charset="0"/>
                        <a:ea typeface="Calibri" panose="020F0502020204030204" pitchFamily="34" charset="0"/>
                        <a:cs typeface="Times" pitchFamily="18" charset="0"/>
                      </a:endParaRPr>
                    </a:p>
                  </a:txBody>
                  <a:tcPr marL="30552" marR="30552" marT="0" marB="0" anchor="ctr"/>
                </a:tc>
              </a:tr>
            </a:tbl>
          </a:graphicData>
        </a:graphic>
      </p:graphicFrame>
      <p:sp>
        <p:nvSpPr>
          <p:cNvPr id="13" name="Rectangle 12"/>
          <p:cNvSpPr/>
          <p:nvPr/>
        </p:nvSpPr>
        <p:spPr>
          <a:xfrm>
            <a:off x="5657108" y="4252004"/>
            <a:ext cx="83017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4530587" y="5572140"/>
            <a:ext cx="83017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4415585" y="4879827"/>
            <a:ext cx="83017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4530587" y="3048851"/>
            <a:ext cx="83017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5773983" y="5601720"/>
            <a:ext cx="83017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6887517" y="3015046"/>
            <a:ext cx="1071570"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6894230" y="3655100"/>
            <a:ext cx="1071570"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p:cNvSpPr/>
          <p:nvPr/>
        </p:nvSpPr>
        <p:spPr>
          <a:xfrm>
            <a:off x="6894230" y="4916285"/>
            <a:ext cx="1071570"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6887517" y="5619948"/>
            <a:ext cx="1071570"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8610600" y="4302057"/>
            <a:ext cx="83017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8525796" y="5572140"/>
            <a:ext cx="83017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10182410" y="3019555"/>
            <a:ext cx="830179" cy="2406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10182409" y="5601720"/>
            <a:ext cx="830179" cy="2406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Titre 1"/>
          <p:cNvSpPr>
            <a:spLocks noGrp="1"/>
          </p:cNvSpPr>
          <p:nvPr>
            <p:ph type="title"/>
          </p:nvPr>
        </p:nvSpPr>
        <p:spPr>
          <a:xfrm>
            <a:off x="0" y="1"/>
            <a:ext cx="12192000" cy="1037142"/>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1.4. Etat de l’art</a:t>
            </a:r>
            <a:r>
              <a:rPr lang="fr-FR" sz="2800" dirty="0">
                <a:latin typeface="Times New Roman" pitchFamily="18" charset="0"/>
              </a:rPr>
              <a:t/>
            </a:r>
            <a:br>
              <a:rPr lang="fr-FR" sz="2800" dirty="0">
                <a:latin typeface="Times New Roman" pitchFamily="18" charset="0"/>
              </a:rPr>
            </a:br>
            <a:endParaRPr lang="fr-FR" sz="2800" dirty="0"/>
          </a:p>
        </p:txBody>
      </p:sp>
    </p:spTree>
    <p:extLst>
      <p:ext uri="{BB962C8B-B14F-4D97-AF65-F5344CB8AC3E}">
        <p14:creationId xmlns:p14="http://schemas.microsoft.com/office/powerpoint/2010/main" val="379675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pied de page 9"/>
          <p:cNvSpPr>
            <a:spLocks noGrp="1"/>
          </p:cNvSpPr>
          <p:nvPr>
            <p:ph type="ftr" sz="quarter" idx="11"/>
          </p:nvPr>
        </p:nvSpPr>
        <p:spPr>
          <a:xfrm>
            <a:off x="2216458" y="6323612"/>
            <a:ext cx="8796131"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17</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grpSp>
        <p:nvGrpSpPr>
          <p:cNvPr id="9" name="Groupe 8"/>
          <p:cNvGrpSpPr/>
          <p:nvPr/>
        </p:nvGrpSpPr>
        <p:grpSpPr>
          <a:xfrm>
            <a:off x="2192708" y="1070368"/>
            <a:ext cx="8088135" cy="4562386"/>
            <a:chOff x="827584" y="1080775"/>
            <a:chExt cx="6203412" cy="4752588"/>
          </a:xfrm>
        </p:grpSpPr>
        <p:sp>
          <p:nvSpPr>
            <p:cNvPr id="10" name="Rectangle à coins arrondis 9"/>
            <p:cNvSpPr/>
            <p:nvPr/>
          </p:nvSpPr>
          <p:spPr>
            <a:xfrm>
              <a:off x="5269623" y="5085184"/>
              <a:ext cx="1332148" cy="748179"/>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smtClean="0">
                  <a:latin typeface="Times" pitchFamily="18" charset="0"/>
                  <a:cs typeface="Times" pitchFamily="18" charset="0"/>
                </a:rPr>
                <a:t>Réduire la taille de fenêtre de flux TCP (</a:t>
              </a:r>
              <a:r>
                <a:rPr lang="fr-FR" sz="1200" dirty="0" err="1" smtClean="0">
                  <a:latin typeface="Times" pitchFamily="18" charset="0"/>
                  <a:cs typeface="Times" pitchFamily="18" charset="0"/>
                </a:rPr>
                <a:t>cwnd</a:t>
              </a:r>
              <a:r>
                <a:rPr lang="fr-FR" sz="1200" dirty="0" smtClean="0">
                  <a:latin typeface="Times" pitchFamily="18" charset="0"/>
                  <a:cs typeface="Times" pitchFamily="18" charset="0"/>
                </a:rPr>
                <a:t>)</a:t>
              </a:r>
              <a:endParaRPr lang="fr-FR" sz="1200" dirty="0">
                <a:latin typeface="Times" pitchFamily="18" charset="0"/>
                <a:cs typeface="Times" pitchFamily="18" charset="0"/>
              </a:endParaRPr>
            </a:p>
          </p:txBody>
        </p:sp>
        <p:grpSp>
          <p:nvGrpSpPr>
            <p:cNvPr id="11" name="Groupe 41"/>
            <p:cNvGrpSpPr/>
            <p:nvPr/>
          </p:nvGrpSpPr>
          <p:grpSpPr>
            <a:xfrm>
              <a:off x="827584" y="1080775"/>
              <a:ext cx="6203412" cy="4580473"/>
              <a:chOff x="827584" y="1080775"/>
              <a:chExt cx="6203412" cy="4580473"/>
            </a:xfrm>
          </p:grpSpPr>
          <p:sp>
            <p:nvSpPr>
              <p:cNvPr id="12" name="Rectangle à coins arrondis 11"/>
              <p:cNvSpPr/>
              <p:nvPr/>
            </p:nvSpPr>
            <p:spPr>
              <a:xfrm>
                <a:off x="4042664" y="1080775"/>
                <a:ext cx="1296144" cy="720226"/>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smtClean="0">
                    <a:latin typeface="Times" pitchFamily="18" charset="0"/>
                    <a:cs typeface="Times" pitchFamily="18" charset="0"/>
                  </a:rPr>
                  <a:t>Transmission de paquets Client/serveur</a:t>
                </a:r>
              </a:p>
              <a:p>
                <a:pPr algn="ctr"/>
                <a:r>
                  <a:rPr lang="fr-FR" sz="1200" dirty="0" err="1" smtClean="0">
                    <a:latin typeface="Times" pitchFamily="18" charset="0"/>
                    <a:cs typeface="Times" pitchFamily="18" charset="0"/>
                  </a:rPr>
                  <a:t>Seq</a:t>
                </a:r>
                <a:r>
                  <a:rPr lang="fr-FR" sz="1200" dirty="0" smtClean="0">
                    <a:latin typeface="Times" pitchFamily="18" charset="0"/>
                    <a:cs typeface="Times" pitchFamily="18" charset="0"/>
                  </a:rPr>
                  <a:t>(i)</a:t>
                </a:r>
                <a:endParaRPr lang="fr-FR" sz="1200" dirty="0">
                  <a:latin typeface="Times" pitchFamily="18" charset="0"/>
                  <a:cs typeface="Times" pitchFamily="18" charset="0"/>
                </a:endParaRPr>
              </a:p>
            </p:txBody>
          </p:sp>
          <p:sp>
            <p:nvSpPr>
              <p:cNvPr id="13" name="Organigramme : Décision 12"/>
              <p:cNvSpPr/>
              <p:nvPr/>
            </p:nvSpPr>
            <p:spPr>
              <a:xfrm>
                <a:off x="3790636" y="2307645"/>
                <a:ext cx="1800200" cy="789499"/>
              </a:xfrm>
              <a:prstGeom prst="flowChartDecision">
                <a:avLst/>
              </a:prstGeom>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latin typeface="Times" pitchFamily="18" charset="0"/>
                    <a:cs typeface="Times" pitchFamily="18" charset="0"/>
                  </a:rPr>
                  <a:t>Perte de paquets</a:t>
                </a:r>
                <a:endParaRPr lang="fr-FR" sz="1400" dirty="0">
                  <a:latin typeface="Times" pitchFamily="18" charset="0"/>
                  <a:cs typeface="Times" pitchFamily="18" charset="0"/>
                </a:endParaRPr>
              </a:p>
            </p:txBody>
          </p:sp>
          <p:sp>
            <p:nvSpPr>
              <p:cNvPr id="14" name="Rectangle à coins arrondis 13"/>
              <p:cNvSpPr/>
              <p:nvPr/>
            </p:nvSpPr>
            <p:spPr>
              <a:xfrm>
                <a:off x="6238908" y="2486370"/>
                <a:ext cx="792088" cy="43204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smtClean="0">
                    <a:latin typeface="Times" pitchFamily="18" charset="0"/>
                    <a:cs typeface="Times" pitchFamily="18" charset="0"/>
                  </a:rPr>
                  <a:t>i&lt;-i+1</a:t>
                </a:r>
                <a:endParaRPr lang="fr-FR" sz="1200" dirty="0">
                  <a:latin typeface="Times" pitchFamily="18" charset="0"/>
                  <a:cs typeface="Times" pitchFamily="18" charset="0"/>
                </a:endParaRPr>
              </a:p>
            </p:txBody>
          </p:sp>
          <p:sp>
            <p:nvSpPr>
              <p:cNvPr id="15" name="Rectangle à coins arrondis 14"/>
              <p:cNvSpPr/>
              <p:nvPr/>
            </p:nvSpPr>
            <p:spPr>
              <a:xfrm>
                <a:off x="5382189" y="4377601"/>
                <a:ext cx="1008112" cy="432048"/>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smtClean="0">
                    <a:latin typeface="Times" pitchFamily="18" charset="0"/>
                    <a:cs typeface="Times" pitchFamily="18" charset="0"/>
                  </a:rPr>
                  <a:t>Congestion du réseau</a:t>
                </a:r>
                <a:endParaRPr lang="fr-FR" sz="1200" dirty="0">
                  <a:latin typeface="Times" pitchFamily="18" charset="0"/>
                  <a:cs typeface="Times" pitchFamily="18" charset="0"/>
                </a:endParaRPr>
              </a:p>
            </p:txBody>
          </p:sp>
          <p:cxnSp>
            <p:nvCxnSpPr>
              <p:cNvPr id="16" name="Connecteur droit 15"/>
              <p:cNvCxnSpPr>
                <a:stCxn id="12" idx="2"/>
                <a:endCxn id="13" idx="0"/>
              </p:cNvCxnSpPr>
              <p:nvPr/>
            </p:nvCxnSpPr>
            <p:spPr>
              <a:xfrm rot="16200000" flipH="1">
                <a:off x="4437414" y="2054321"/>
                <a:ext cx="506644" cy="1"/>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Connecteur droit 16"/>
              <p:cNvCxnSpPr>
                <a:stCxn id="13" idx="1"/>
              </p:cNvCxnSpPr>
              <p:nvPr/>
            </p:nvCxnSpPr>
            <p:spPr>
              <a:xfrm flipH="1">
                <a:off x="3059832" y="2702395"/>
                <a:ext cx="730804"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Connecteur droit 17"/>
              <p:cNvCxnSpPr>
                <a:stCxn id="13" idx="3"/>
                <a:endCxn id="14" idx="1"/>
              </p:cNvCxnSpPr>
              <p:nvPr/>
            </p:nvCxnSpPr>
            <p:spPr>
              <a:xfrm flipV="1">
                <a:off x="5590836" y="2702394"/>
                <a:ext cx="648072" cy="1"/>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Connecteur droit avec flèche 18"/>
              <p:cNvCxnSpPr>
                <a:endCxn id="12" idx="3"/>
              </p:cNvCxnSpPr>
              <p:nvPr/>
            </p:nvCxnSpPr>
            <p:spPr>
              <a:xfrm rot="10800000">
                <a:off x="5338808" y="1440888"/>
                <a:ext cx="1296144" cy="71"/>
              </a:xfrm>
              <a:prstGeom prst="straightConnector1">
                <a:avLst/>
              </a:prstGeom>
              <a:ln w="254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Connecteur droit 19"/>
              <p:cNvCxnSpPr>
                <a:endCxn id="14" idx="0"/>
              </p:cNvCxnSpPr>
              <p:nvPr/>
            </p:nvCxnSpPr>
            <p:spPr>
              <a:xfrm>
                <a:off x="6634952" y="1446755"/>
                <a:ext cx="0" cy="1039615"/>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Connecteur droit 20"/>
              <p:cNvCxnSpPr/>
              <p:nvPr/>
            </p:nvCxnSpPr>
            <p:spPr>
              <a:xfrm>
                <a:off x="3059832" y="2702395"/>
                <a:ext cx="0" cy="253322"/>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Connecteur droit 21"/>
              <p:cNvCxnSpPr/>
              <p:nvPr/>
            </p:nvCxnSpPr>
            <p:spPr>
              <a:xfrm>
                <a:off x="827584" y="1268760"/>
                <a:ext cx="0" cy="4392488"/>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Connecteur droit 22"/>
              <p:cNvCxnSpPr/>
              <p:nvPr/>
            </p:nvCxnSpPr>
            <p:spPr>
              <a:xfrm>
                <a:off x="2222739" y="3228363"/>
                <a:ext cx="180020"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Connecteur droit avec flèche 23"/>
              <p:cNvCxnSpPr/>
              <p:nvPr/>
            </p:nvCxnSpPr>
            <p:spPr>
              <a:xfrm>
                <a:off x="827584" y="1268761"/>
                <a:ext cx="3223611" cy="0"/>
              </a:xfrm>
              <a:prstGeom prst="straightConnector1">
                <a:avLst/>
              </a:prstGeom>
              <a:ln w="254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5" name="Organigramme : Décision 24"/>
              <p:cNvSpPr/>
              <p:nvPr/>
            </p:nvSpPr>
            <p:spPr>
              <a:xfrm>
                <a:off x="2402759" y="2955717"/>
                <a:ext cx="1314146" cy="545291"/>
              </a:xfrm>
              <a:prstGeom prst="flowChartDecision">
                <a:avLst/>
              </a:prstGeom>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latin typeface="Times" pitchFamily="18" charset="0"/>
                    <a:cs typeface="Times" pitchFamily="18" charset="0"/>
                  </a:rPr>
                  <a:t>Bruit&gt; </a:t>
                </a:r>
                <a:r>
                  <a:rPr lang="fr-FR" sz="1400" dirty="0" err="1" smtClean="0">
                    <a:latin typeface="Times" pitchFamily="18" charset="0"/>
                    <a:cs typeface="Times" pitchFamily="18" charset="0"/>
                  </a:rPr>
                  <a:t>sb</a:t>
                </a:r>
                <a:endParaRPr lang="fr-FR" sz="1400" dirty="0">
                  <a:latin typeface="Times" pitchFamily="18" charset="0"/>
                  <a:cs typeface="Times" pitchFamily="18" charset="0"/>
                </a:endParaRPr>
              </a:p>
            </p:txBody>
          </p:sp>
          <p:cxnSp>
            <p:nvCxnSpPr>
              <p:cNvPr id="26" name="Connecteur droit 25"/>
              <p:cNvCxnSpPr/>
              <p:nvPr/>
            </p:nvCxnSpPr>
            <p:spPr>
              <a:xfrm flipH="1">
                <a:off x="5822979" y="2558378"/>
                <a:ext cx="180020" cy="288032"/>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Connecteur droit 26"/>
              <p:cNvCxnSpPr/>
              <p:nvPr/>
            </p:nvCxnSpPr>
            <p:spPr>
              <a:xfrm flipV="1">
                <a:off x="3716905" y="3239838"/>
                <a:ext cx="648072" cy="1"/>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Connecteur droit 27"/>
              <p:cNvCxnSpPr/>
              <p:nvPr/>
            </p:nvCxnSpPr>
            <p:spPr>
              <a:xfrm flipH="1">
                <a:off x="3949048" y="3084346"/>
                <a:ext cx="180020" cy="288032"/>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ctangle à coins arrondis 28"/>
              <p:cNvSpPr/>
              <p:nvPr/>
            </p:nvSpPr>
            <p:spPr>
              <a:xfrm>
                <a:off x="1574171" y="3575384"/>
                <a:ext cx="1485661" cy="892495"/>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smtClean="0">
                    <a:latin typeface="Times" pitchFamily="18" charset="0"/>
                    <a:cs typeface="Times" pitchFamily="18" charset="0"/>
                  </a:rPr>
                  <a:t>Désactiver le machinisme de fenêtre de TCP et estimer le nouveau RTO </a:t>
                </a:r>
                <a:endParaRPr lang="fr-FR" sz="1200" dirty="0">
                  <a:latin typeface="Times" pitchFamily="18" charset="0"/>
                  <a:cs typeface="Times" pitchFamily="18" charset="0"/>
                </a:endParaRPr>
              </a:p>
            </p:txBody>
          </p:sp>
          <p:sp>
            <p:nvSpPr>
              <p:cNvPr id="30" name="Organigramme : Décision 29"/>
              <p:cNvSpPr/>
              <p:nvPr/>
            </p:nvSpPr>
            <p:spPr>
              <a:xfrm>
                <a:off x="3484720" y="3717032"/>
                <a:ext cx="1760514" cy="722363"/>
              </a:xfrm>
              <a:prstGeom prst="flowChartDecision">
                <a:avLst/>
              </a:prstGeom>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sz="1400" dirty="0" smtClean="0">
                    <a:latin typeface="Times" pitchFamily="18" charset="0"/>
                    <a:cs typeface="Times" pitchFamily="18" charset="0"/>
                  </a:rPr>
                  <a:t>Signal minimal&lt; SS</a:t>
                </a:r>
                <a:endParaRPr lang="fr-FR" sz="1400" dirty="0">
                  <a:latin typeface="Times" pitchFamily="18" charset="0"/>
                  <a:cs typeface="Times" pitchFamily="18" charset="0"/>
                </a:endParaRPr>
              </a:p>
            </p:txBody>
          </p:sp>
          <p:cxnSp>
            <p:nvCxnSpPr>
              <p:cNvPr id="31" name="Connecteur droit 30"/>
              <p:cNvCxnSpPr>
                <a:endCxn id="30" idx="0"/>
              </p:cNvCxnSpPr>
              <p:nvPr/>
            </p:nvCxnSpPr>
            <p:spPr>
              <a:xfrm>
                <a:off x="4364977" y="3228363"/>
                <a:ext cx="0" cy="488669"/>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Connecteur droit 31"/>
              <p:cNvCxnSpPr/>
              <p:nvPr/>
            </p:nvCxnSpPr>
            <p:spPr>
              <a:xfrm flipV="1">
                <a:off x="5238173" y="4078213"/>
                <a:ext cx="648072" cy="1"/>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Connecteur droit 32"/>
              <p:cNvCxnSpPr/>
              <p:nvPr/>
            </p:nvCxnSpPr>
            <p:spPr>
              <a:xfrm flipH="1">
                <a:off x="5477377" y="3976842"/>
                <a:ext cx="180020" cy="288032"/>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Connecteur droit 33"/>
              <p:cNvCxnSpPr/>
              <p:nvPr/>
            </p:nvCxnSpPr>
            <p:spPr>
              <a:xfrm>
                <a:off x="2221747" y="3217450"/>
                <a:ext cx="0" cy="357934"/>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Connecteur droit 34"/>
              <p:cNvCxnSpPr/>
              <p:nvPr/>
            </p:nvCxnSpPr>
            <p:spPr>
              <a:xfrm>
                <a:off x="5886245" y="4078214"/>
                <a:ext cx="0" cy="295966"/>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Connecteur droit avec flèche 35"/>
              <p:cNvCxnSpPr/>
              <p:nvPr/>
            </p:nvCxnSpPr>
            <p:spPr>
              <a:xfrm>
                <a:off x="971600" y="1421161"/>
                <a:ext cx="3086882" cy="0"/>
              </a:xfrm>
              <a:prstGeom prst="straightConnector1">
                <a:avLst/>
              </a:prstGeom>
              <a:ln w="254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Connecteur droit 36"/>
              <p:cNvCxnSpPr>
                <a:stCxn id="15" idx="2"/>
              </p:cNvCxnSpPr>
              <p:nvPr/>
            </p:nvCxnSpPr>
            <p:spPr>
              <a:xfrm>
                <a:off x="5886245" y="4809649"/>
                <a:ext cx="0" cy="275535"/>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Connecteur droit 37"/>
              <p:cNvCxnSpPr/>
              <p:nvPr/>
            </p:nvCxnSpPr>
            <p:spPr>
              <a:xfrm>
                <a:off x="3335224" y="4078213"/>
                <a:ext cx="180020"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Connecteur droit 38"/>
              <p:cNvCxnSpPr>
                <a:endCxn id="40" idx="0"/>
              </p:cNvCxnSpPr>
              <p:nvPr/>
            </p:nvCxnSpPr>
            <p:spPr>
              <a:xfrm>
                <a:off x="3335224" y="4078214"/>
                <a:ext cx="0" cy="515411"/>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40" name="Rectangle à coins arrondis 39"/>
              <p:cNvSpPr/>
              <p:nvPr/>
            </p:nvSpPr>
            <p:spPr>
              <a:xfrm>
                <a:off x="2471128" y="4593625"/>
                <a:ext cx="1728192" cy="91110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200" dirty="0">
                    <a:latin typeface="Times" pitchFamily="18" charset="0"/>
                    <a:cs typeface="Times" pitchFamily="18" charset="0"/>
                  </a:rPr>
                  <a:t>Désactiver le machinisme de fenêtre de TCP et estimer le nouveau </a:t>
                </a:r>
                <a:r>
                  <a:rPr lang="fr-FR" sz="1200" dirty="0" smtClean="0">
                    <a:latin typeface="Times" pitchFamily="18" charset="0"/>
                    <a:cs typeface="Times" pitchFamily="18" charset="0"/>
                  </a:rPr>
                  <a:t>RTO</a:t>
                </a:r>
                <a:endParaRPr lang="fr-FR" sz="1200" dirty="0">
                  <a:latin typeface="Times" pitchFamily="18" charset="0"/>
                  <a:cs typeface="Times" pitchFamily="18" charset="0"/>
                </a:endParaRPr>
              </a:p>
            </p:txBody>
          </p:sp>
          <p:cxnSp>
            <p:nvCxnSpPr>
              <p:cNvPr id="41" name="Connecteur droit avec flèche 40"/>
              <p:cNvCxnSpPr/>
              <p:nvPr/>
            </p:nvCxnSpPr>
            <p:spPr>
              <a:xfrm>
                <a:off x="1180337" y="1573561"/>
                <a:ext cx="2870858" cy="0"/>
              </a:xfrm>
              <a:prstGeom prst="straightConnector1">
                <a:avLst/>
              </a:prstGeom>
              <a:ln w="254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Connecteur droit 41"/>
              <p:cNvCxnSpPr/>
              <p:nvPr/>
            </p:nvCxnSpPr>
            <p:spPr>
              <a:xfrm>
                <a:off x="1180337" y="1573561"/>
                <a:ext cx="0" cy="244807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Connecteur droit 42"/>
              <p:cNvCxnSpPr/>
              <p:nvPr/>
            </p:nvCxnSpPr>
            <p:spPr>
              <a:xfrm flipH="1">
                <a:off x="971600" y="1421160"/>
                <a:ext cx="8384" cy="3628017"/>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Connecteur droit 43"/>
              <p:cNvCxnSpPr>
                <a:stCxn id="29" idx="1"/>
              </p:cNvCxnSpPr>
              <p:nvPr/>
            </p:nvCxnSpPr>
            <p:spPr>
              <a:xfrm flipH="1" flipV="1">
                <a:off x="1180337" y="4021631"/>
                <a:ext cx="393834" cy="1"/>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Connecteur droit 44"/>
              <p:cNvCxnSpPr>
                <a:stCxn id="40" idx="1"/>
              </p:cNvCxnSpPr>
              <p:nvPr/>
            </p:nvCxnSpPr>
            <p:spPr>
              <a:xfrm flipH="1">
                <a:off x="979984" y="5049177"/>
                <a:ext cx="1491144"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Connecteur droit 45"/>
              <p:cNvCxnSpPr/>
              <p:nvPr/>
            </p:nvCxnSpPr>
            <p:spPr>
              <a:xfrm flipH="1">
                <a:off x="827584" y="5661248"/>
                <a:ext cx="4442039"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48" name="Titre 1"/>
          <p:cNvSpPr>
            <a:spLocks noGrp="1"/>
          </p:cNvSpPr>
          <p:nvPr>
            <p:ph type="title"/>
          </p:nvPr>
        </p:nvSpPr>
        <p:spPr>
          <a:xfrm>
            <a:off x="0" y="-11403"/>
            <a:ext cx="12192000" cy="1009974"/>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1.4. Etat de l’art</a:t>
            </a:r>
            <a:r>
              <a:rPr lang="fr-FR" sz="2800" dirty="0">
                <a:latin typeface="Times New Roman" pitchFamily="18" charset="0"/>
              </a:rPr>
              <a:t/>
            </a:r>
            <a:br>
              <a:rPr lang="fr-FR" sz="2800" dirty="0">
                <a:latin typeface="Times New Roman" pitchFamily="18" charset="0"/>
              </a:rPr>
            </a:br>
            <a:endParaRPr lang="fr-FR" sz="2800" dirty="0"/>
          </a:p>
        </p:txBody>
      </p:sp>
      <p:sp>
        <p:nvSpPr>
          <p:cNvPr id="47" name="Espace réservé du contenu 2"/>
          <p:cNvSpPr>
            <a:spLocks noGrp="1"/>
          </p:cNvSpPr>
          <p:nvPr>
            <p:ph idx="1"/>
          </p:nvPr>
        </p:nvSpPr>
        <p:spPr>
          <a:xfrm>
            <a:off x="1443841" y="5336465"/>
            <a:ext cx="10515600" cy="939647"/>
          </a:xfrm>
        </p:spPr>
        <p:txBody>
          <a:bodyPr>
            <a:normAutofit/>
          </a:bodyPr>
          <a:lstStyle/>
          <a:p>
            <a:pPr marL="0" indent="0" algn="ctr">
              <a:buNone/>
            </a:pPr>
            <a:endParaRPr lang="fr-FR" dirty="0" smtClean="0">
              <a:latin typeface="Times" pitchFamily="18" charset="0"/>
              <a:cs typeface="Times" pitchFamily="18" charset="0"/>
            </a:endParaRPr>
          </a:p>
          <a:p>
            <a:pPr marL="0" indent="0" algn="ctr">
              <a:buNone/>
            </a:pPr>
            <a:r>
              <a:rPr lang="fr-FR" sz="2400" dirty="0" smtClean="0">
                <a:latin typeface="Times" pitchFamily="18" charset="0"/>
                <a:cs typeface="Times" pitchFamily="18" charset="0"/>
              </a:rPr>
              <a:t>Organigramme du TCP </a:t>
            </a:r>
            <a:r>
              <a:rPr lang="fr-FR" sz="2400" dirty="0" err="1" smtClean="0">
                <a:latin typeface="Times" pitchFamily="18" charset="0"/>
                <a:cs typeface="Times" pitchFamily="18" charset="0"/>
              </a:rPr>
              <a:t>Hybrid</a:t>
            </a:r>
            <a:endParaRPr lang="fr-FR" sz="2400" dirty="0">
              <a:latin typeface="Times" pitchFamily="18" charset="0"/>
              <a:cs typeface="Times" pitchFamily="18" charset="0"/>
            </a:endParaRPr>
          </a:p>
        </p:txBody>
      </p:sp>
    </p:spTree>
    <p:extLst>
      <p:ext uri="{BB962C8B-B14F-4D97-AF65-F5344CB8AC3E}">
        <p14:creationId xmlns:p14="http://schemas.microsoft.com/office/powerpoint/2010/main" val="264916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802574" y="2181885"/>
            <a:ext cx="10515600" cy="2140733"/>
          </a:xfrm>
        </p:spPr>
        <p:txBody>
          <a:bodyPr>
            <a:normAutofit/>
          </a:bodyPr>
          <a:lstStyle/>
          <a:p>
            <a:pPr marL="0" indent="0" algn="ctr">
              <a:buNone/>
            </a:pPr>
            <a:endParaRPr lang="fr-FR" sz="4400" dirty="0" smtClean="0">
              <a:latin typeface="Times" pitchFamily="18" charset="0"/>
              <a:cs typeface="Times" pitchFamily="18" charset="0"/>
            </a:endParaRPr>
          </a:p>
          <a:p>
            <a:pPr marL="0" indent="0" algn="ctr">
              <a:buNone/>
            </a:pPr>
            <a:r>
              <a:rPr lang="fr-FR" sz="4400" dirty="0" smtClean="0">
                <a:latin typeface="Times" pitchFamily="18" charset="0"/>
                <a:cs typeface="Times" pitchFamily="18" charset="0"/>
              </a:rPr>
              <a:t>2. Conception</a:t>
            </a:r>
            <a:endParaRPr lang="fr-FR" sz="4400" dirty="0">
              <a:latin typeface="Times" pitchFamily="18" charset="0"/>
              <a:cs typeface="Times" pitchFamily="18" charset="0"/>
            </a:endParaRPr>
          </a:p>
        </p:txBody>
      </p:sp>
    </p:spTree>
    <p:extLst>
      <p:ext uri="{BB962C8B-B14F-4D97-AF65-F5344CB8AC3E}">
        <p14:creationId xmlns:p14="http://schemas.microsoft.com/office/powerpoint/2010/main" val="554129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22684" y="1646237"/>
            <a:ext cx="10331116" cy="5211763"/>
          </a:xfrm>
        </p:spPr>
        <p:txBody>
          <a:bodyPr/>
          <a:lstStyle/>
          <a:p>
            <a:pPr marL="0" lvl="0" indent="0" algn="just">
              <a:lnSpc>
                <a:spcPct val="100000"/>
              </a:lnSpc>
              <a:spcBef>
                <a:spcPts val="0"/>
              </a:spcBef>
              <a:buNone/>
              <a:defRPr/>
            </a:pPr>
            <a:endParaRPr lang="fr-FR" sz="2400" b="1" kern="0" dirty="0">
              <a:solidFill>
                <a:sysClr val="windowText" lastClr="000000"/>
              </a:solidFill>
              <a:latin typeface="Times New Roman" pitchFamily="18" charset="0"/>
              <a:cs typeface="Times New Roman" pitchFamily="18" charset="0"/>
            </a:endParaRPr>
          </a:p>
          <a:p>
            <a:pPr marL="342900" lvl="0" indent="-342900" algn="just">
              <a:lnSpc>
                <a:spcPct val="100000"/>
              </a:lnSpc>
              <a:spcBef>
                <a:spcPts val="0"/>
              </a:spcBef>
              <a:buFontTx/>
              <a:buChar char="•"/>
              <a:defRPr/>
            </a:pPr>
            <a:r>
              <a:rPr lang="fr-FR" sz="2400" b="1" kern="0" dirty="0" smtClean="0">
                <a:solidFill>
                  <a:sysClr val="windowText" lastClr="000000"/>
                </a:solidFill>
                <a:latin typeface="Times New Roman" pitchFamily="18" charset="0"/>
                <a:cs typeface="Times New Roman" pitchFamily="18" charset="0"/>
              </a:rPr>
              <a:t>But</a:t>
            </a:r>
            <a:r>
              <a:rPr lang="fr-FR" sz="2400" b="1" kern="0" dirty="0">
                <a:solidFill>
                  <a:sysClr val="windowText" lastClr="000000"/>
                </a:solidFill>
                <a:latin typeface="Times New Roman" pitchFamily="18" charset="0"/>
                <a:cs typeface="Times New Roman" pitchFamily="18" charset="0"/>
              </a:rPr>
              <a:t>:</a:t>
            </a:r>
            <a:r>
              <a:rPr lang="fr-FR" sz="2400" kern="0" dirty="0">
                <a:solidFill>
                  <a:sysClr val="windowText" lastClr="000000"/>
                </a:solidFill>
                <a:latin typeface="Times New Roman" pitchFamily="18" charset="0"/>
                <a:cs typeface="Times New Roman" pitchFamily="18" charset="0"/>
              </a:rPr>
              <a:t> Implémenter la solution TCP HYBRID dans le cas réel </a:t>
            </a:r>
            <a:r>
              <a:rPr lang="fr-FR" sz="2400" kern="0" dirty="0" smtClean="0">
                <a:solidFill>
                  <a:sysClr val="windowText" lastClr="000000"/>
                </a:solidFill>
                <a:latin typeface="Times New Roman" pitchFamily="18" charset="0"/>
                <a:cs typeface="Times New Roman" pitchFamily="18" charset="0"/>
              </a:rPr>
              <a:t>d’émulation.</a:t>
            </a:r>
          </a:p>
          <a:p>
            <a:pPr marL="0" lvl="0" indent="0" algn="just">
              <a:lnSpc>
                <a:spcPct val="100000"/>
              </a:lnSpc>
              <a:spcBef>
                <a:spcPts val="0"/>
              </a:spcBef>
              <a:buNone/>
              <a:defRPr/>
            </a:pPr>
            <a:endParaRPr lang="fr-FR" sz="2400" kern="0" dirty="0">
              <a:solidFill>
                <a:sysClr val="windowText" lastClr="000000"/>
              </a:solidFill>
              <a:latin typeface="Times New Roman" pitchFamily="18" charset="0"/>
              <a:cs typeface="Times New Roman" pitchFamily="18" charset="0"/>
            </a:endParaRPr>
          </a:p>
          <a:p>
            <a:pPr marL="342900" lvl="0" indent="-342900" algn="just">
              <a:lnSpc>
                <a:spcPct val="100000"/>
              </a:lnSpc>
              <a:spcBef>
                <a:spcPts val="0"/>
              </a:spcBef>
              <a:buFontTx/>
              <a:buChar char="•"/>
              <a:defRPr/>
            </a:pPr>
            <a:r>
              <a:rPr lang="fr-FR" sz="2400" b="1" kern="0" dirty="0">
                <a:solidFill>
                  <a:sysClr val="windowText" lastClr="000000"/>
                </a:solidFill>
                <a:latin typeface="Times New Roman" pitchFamily="18" charset="0"/>
                <a:cs typeface="Times New Roman" pitchFamily="18" charset="0"/>
              </a:rPr>
              <a:t>Méthode:</a:t>
            </a:r>
            <a:r>
              <a:rPr lang="fr-FR" sz="2400" kern="0" dirty="0">
                <a:solidFill>
                  <a:sysClr val="windowText" lastClr="000000"/>
                </a:solidFill>
                <a:latin typeface="Times New Roman" pitchFamily="18" charset="0"/>
                <a:cs typeface="Times New Roman" pitchFamily="18" charset="0"/>
              </a:rPr>
              <a:t> Estimer </a:t>
            </a:r>
            <a:r>
              <a:rPr lang="fr-FR" sz="2400" kern="0" dirty="0" smtClean="0">
                <a:solidFill>
                  <a:sysClr val="windowText" lastClr="000000"/>
                </a:solidFill>
                <a:latin typeface="Times New Roman" pitchFamily="18" charset="0"/>
                <a:cs typeface="Times New Roman" pitchFamily="18" charset="0"/>
              </a:rPr>
              <a:t>la valeur de la </a:t>
            </a:r>
            <a:r>
              <a:rPr lang="fr-FR" sz="2400" kern="0" dirty="0">
                <a:solidFill>
                  <a:sysClr val="windowText" lastClr="000000"/>
                </a:solidFill>
                <a:latin typeface="Times New Roman" pitchFamily="18" charset="0"/>
                <a:cs typeface="Times New Roman" pitchFamily="18" charset="0"/>
              </a:rPr>
              <a:t>puissance du signal sans descendre a la couche </a:t>
            </a:r>
            <a:r>
              <a:rPr lang="fr-FR" sz="2400" kern="0" dirty="0" smtClean="0">
                <a:solidFill>
                  <a:sysClr val="windowText" lastClr="000000"/>
                </a:solidFill>
                <a:latin typeface="Times New Roman" pitchFamily="18" charset="0"/>
                <a:cs typeface="Times New Roman" pitchFamily="18" charset="0"/>
              </a:rPr>
              <a:t>physique (cross layer).</a:t>
            </a:r>
            <a:endParaRPr lang="fr-FR" sz="2400" kern="0" dirty="0">
              <a:solidFill>
                <a:sysClr val="windowText" lastClr="000000"/>
              </a:solidFill>
              <a:latin typeface="Times New Roman" pitchFamily="18" charset="0"/>
              <a:cs typeface="Times New Roman" pitchFamily="18" charset="0"/>
            </a:endParaRPr>
          </a:p>
          <a:p>
            <a:pPr marL="342900" lvl="0" indent="-342900" algn="just">
              <a:lnSpc>
                <a:spcPct val="100000"/>
              </a:lnSpc>
              <a:spcBef>
                <a:spcPts val="0"/>
              </a:spcBef>
              <a:buFontTx/>
              <a:buChar char="•"/>
              <a:defRPr/>
            </a:pPr>
            <a:endParaRPr lang="fr-FR" sz="2400" kern="0" dirty="0">
              <a:solidFill>
                <a:sysClr val="windowText" lastClr="000000"/>
              </a:solidFill>
              <a:latin typeface="Times New Roman" pitchFamily="18" charset="0"/>
              <a:cs typeface="Times New Roman" pitchFamily="18" charset="0"/>
            </a:endParaRPr>
          </a:p>
          <a:p>
            <a:pPr marL="342900" lvl="0" indent="-342900" algn="just">
              <a:lnSpc>
                <a:spcPct val="100000"/>
              </a:lnSpc>
              <a:spcBef>
                <a:spcPts val="0"/>
              </a:spcBef>
              <a:buFontTx/>
              <a:buChar char="•"/>
              <a:defRPr/>
            </a:pPr>
            <a:r>
              <a:rPr lang="fr-FR" sz="2400" b="1" kern="0" dirty="0">
                <a:solidFill>
                  <a:sysClr val="windowText" lastClr="000000"/>
                </a:solidFill>
                <a:latin typeface="Times New Roman" pitchFamily="18" charset="0"/>
                <a:cs typeface="Times New Roman" pitchFamily="18" charset="0"/>
              </a:rPr>
              <a:t>Solution:</a:t>
            </a:r>
            <a:r>
              <a:rPr lang="fr-FR" sz="2400" kern="0" dirty="0">
                <a:solidFill>
                  <a:sysClr val="windowText" lastClr="000000"/>
                </a:solidFill>
                <a:latin typeface="Times New Roman" pitchFamily="18" charset="0"/>
                <a:cs typeface="Times New Roman" pitchFamily="18" charset="0"/>
              </a:rPr>
              <a:t> Proposition d’une fonction qui </a:t>
            </a:r>
            <a:r>
              <a:rPr lang="fr-FR" sz="2400" kern="0" dirty="0" smtClean="0">
                <a:solidFill>
                  <a:sysClr val="windowText" lastClr="000000"/>
                </a:solidFill>
                <a:latin typeface="Times New Roman" pitchFamily="18" charset="0"/>
                <a:cs typeface="Times New Roman" pitchFamily="18" charset="0"/>
              </a:rPr>
              <a:t>prédit la valeur de la </a:t>
            </a:r>
            <a:r>
              <a:rPr lang="fr-FR" sz="2400" kern="0" dirty="0">
                <a:solidFill>
                  <a:sysClr val="windowText" lastClr="000000"/>
                </a:solidFill>
                <a:latin typeface="Times New Roman" pitchFamily="18" charset="0"/>
                <a:cs typeface="Times New Roman" pitchFamily="18" charset="0"/>
              </a:rPr>
              <a:t>prochaine puissance </a:t>
            </a:r>
            <a:r>
              <a:rPr lang="fr-FR" sz="2400" kern="0" dirty="0" smtClean="0">
                <a:solidFill>
                  <a:sysClr val="windowText" lastClr="000000"/>
                </a:solidFill>
                <a:latin typeface="Times New Roman" pitchFamily="18" charset="0"/>
                <a:cs typeface="Times New Roman" pitchFamily="18" charset="0"/>
              </a:rPr>
              <a:t>du </a:t>
            </a:r>
            <a:r>
              <a:rPr lang="fr-FR" sz="2400" kern="0" dirty="0">
                <a:solidFill>
                  <a:sysClr val="windowText" lastClr="000000"/>
                </a:solidFill>
                <a:latin typeface="Times New Roman" pitchFamily="18" charset="0"/>
                <a:cs typeface="Times New Roman" pitchFamily="18" charset="0"/>
              </a:rPr>
              <a:t>signal </a:t>
            </a:r>
            <a:r>
              <a:rPr lang="fr-FR" sz="2400" kern="0" dirty="0" smtClean="0">
                <a:solidFill>
                  <a:sysClr val="windowText" lastClr="000000"/>
                </a:solidFill>
                <a:latin typeface="Times New Roman" pitchFamily="18" charset="0"/>
                <a:cs typeface="Times New Roman" pitchFamily="18" charset="0"/>
              </a:rPr>
              <a:t>à </a:t>
            </a:r>
            <a:r>
              <a:rPr lang="fr-FR" sz="2400" kern="0" dirty="0">
                <a:solidFill>
                  <a:sysClr val="windowText" lastClr="000000"/>
                </a:solidFill>
                <a:latin typeface="Times New Roman" pitchFamily="18" charset="0"/>
                <a:cs typeface="Times New Roman" pitchFamily="18" charset="0"/>
              </a:rPr>
              <a:t>partir </a:t>
            </a:r>
            <a:r>
              <a:rPr lang="fr-FR" sz="2400" kern="0" dirty="0" smtClean="0">
                <a:solidFill>
                  <a:sysClr val="windowText" lastClr="000000"/>
                </a:solidFill>
                <a:latin typeface="Times New Roman" pitchFamily="18" charset="0"/>
                <a:cs typeface="Times New Roman" pitchFamily="18" charset="0"/>
              </a:rPr>
              <a:t>des cinq anciennes valeurs de puissance </a:t>
            </a:r>
            <a:r>
              <a:rPr lang="fr-FR" sz="2400" kern="0" dirty="0">
                <a:solidFill>
                  <a:sysClr val="windowText" lastClr="000000"/>
                </a:solidFill>
                <a:latin typeface="Times New Roman" pitchFamily="18" charset="0"/>
                <a:cs typeface="Times New Roman" pitchFamily="18" charset="0"/>
              </a:rPr>
              <a:t>du </a:t>
            </a:r>
            <a:r>
              <a:rPr lang="fr-FR" sz="2400" kern="0" dirty="0" smtClean="0">
                <a:solidFill>
                  <a:sysClr val="windowText" lastClr="000000"/>
                </a:solidFill>
                <a:latin typeface="Times New Roman" pitchFamily="18" charset="0"/>
                <a:cs typeface="Times New Roman" pitchFamily="18" charset="0"/>
              </a:rPr>
              <a:t>signal.</a:t>
            </a:r>
            <a:endParaRPr lang="fr-FR" sz="2400" kern="0" dirty="0">
              <a:solidFill>
                <a:sysClr val="windowText" lastClr="000000"/>
              </a:solidFill>
              <a:latin typeface="Times New Roman" pitchFamily="18" charset="0"/>
              <a:cs typeface="Times New Roman" pitchFamily="18" charset="0"/>
            </a:endParaRPr>
          </a:p>
          <a:p>
            <a:endParaRPr lang="fr-FR"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19</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9" name="Titre 1"/>
          <p:cNvSpPr>
            <a:spLocks noGrp="1"/>
          </p:cNvSpPr>
          <p:nvPr>
            <p:ph type="title"/>
          </p:nvPr>
        </p:nvSpPr>
        <p:spPr>
          <a:xfrm>
            <a:off x="0" y="0"/>
            <a:ext cx="12192000" cy="1111850"/>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2</a:t>
            </a:r>
            <a:r>
              <a:rPr lang="fr-FR" sz="2800" dirty="0">
                <a:latin typeface="Times" pitchFamily="18" charset="0"/>
                <a:cs typeface="Times" pitchFamily="18" charset="0"/>
              </a:rPr>
              <a:t>. </a:t>
            </a:r>
            <a:r>
              <a:rPr lang="fr-FR" sz="2800" dirty="0" smtClean="0">
                <a:latin typeface="Times" pitchFamily="18" charset="0"/>
                <a:cs typeface="Times" pitchFamily="18" charset="0"/>
              </a:rPr>
              <a:t>Conception</a:t>
            </a:r>
            <a:r>
              <a:rPr lang="fr-FR" sz="2800" dirty="0">
                <a:latin typeface="Times New Roman" pitchFamily="18" charset="0"/>
              </a:rPr>
              <a:t/>
            </a:r>
            <a:br>
              <a:rPr lang="fr-FR" sz="2800" dirty="0">
                <a:latin typeface="Times New Roman" pitchFamily="18" charset="0"/>
              </a:rPr>
            </a:br>
            <a:endParaRPr lang="fr-FR" sz="2800" dirty="0"/>
          </a:p>
        </p:txBody>
      </p:sp>
      <p:sp>
        <p:nvSpPr>
          <p:cNvPr id="10"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7042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
            <a:ext cx="12192000" cy="944555"/>
          </a:xfrm>
          <a:solidFill>
            <a:schemeClr val="accent1">
              <a:lumMod val="20000"/>
              <a:lumOff val="80000"/>
            </a:schemeClr>
          </a:solidFill>
        </p:spPr>
        <p:txBody>
          <a:bodyPr>
            <a:normAutofit/>
          </a:bodyPr>
          <a:lstStyle/>
          <a:p>
            <a:pPr algn="ctr"/>
            <a:r>
              <a:rPr lang="fr-FR" sz="2800" u="sng" dirty="0" smtClean="0">
                <a:solidFill>
                  <a:schemeClr val="tx1"/>
                </a:solidFill>
                <a:effectLst>
                  <a:outerShdw blurRad="38100" dist="38100" dir="2700000" algn="tl">
                    <a:srgbClr val="000000">
                      <a:alpha val="43137"/>
                    </a:srgbClr>
                  </a:outerShdw>
                </a:effectLst>
                <a:latin typeface="Times" panose="02020603050405020304" pitchFamily="18" charset="0"/>
                <a:cs typeface="Times" panose="02020603050405020304" pitchFamily="18" charset="0"/>
              </a:rPr>
              <a:t>Plan de la présentation:</a:t>
            </a:r>
            <a:endParaRPr lang="fr-FR" sz="2800" u="sng" dirty="0">
              <a:solidFill>
                <a:schemeClr val="tx1"/>
              </a:solidFill>
              <a:effectLst>
                <a:outerShdw blurRad="38100" dist="38100" dir="2700000" algn="tl">
                  <a:srgbClr val="000000">
                    <a:alpha val="43137"/>
                  </a:srgbClr>
                </a:outerShdw>
              </a:effectLst>
              <a:latin typeface="Times" panose="02020603050405020304" pitchFamily="18" charset="0"/>
              <a:cs typeface="Times" panose="02020603050405020304" pitchFamily="18" charset="0"/>
            </a:endParaRPr>
          </a:p>
        </p:txBody>
      </p:sp>
      <p:sp>
        <p:nvSpPr>
          <p:cNvPr id="6"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2</a:t>
            </a:fld>
            <a:endParaRPr lang="en-US" dirty="0"/>
          </a:p>
        </p:txBody>
      </p:sp>
      <p:cxnSp>
        <p:nvCxnSpPr>
          <p:cNvPr id="7" name="Connecteur droit 6"/>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1171575" y="1457596"/>
            <a:ext cx="10605247" cy="3785652"/>
          </a:xfrm>
          <a:prstGeom prst="rect">
            <a:avLst/>
          </a:prstGeom>
          <a:noFill/>
        </p:spPr>
        <p:txBody>
          <a:bodyPr wrap="square" rtlCol="0">
            <a:spAutoFit/>
          </a:bodyPr>
          <a:lstStyle/>
          <a:p>
            <a:r>
              <a:rPr lang="en-US" sz="2400" dirty="0" smtClean="0">
                <a:latin typeface="Times" pitchFamily="18" charset="0"/>
                <a:cs typeface="Times" pitchFamily="18" charset="0"/>
              </a:rPr>
              <a:t>1-  Introduction et notions de base </a:t>
            </a:r>
          </a:p>
          <a:p>
            <a:endParaRPr lang="en-US" sz="2400" dirty="0" smtClean="0">
              <a:latin typeface="Times" pitchFamily="18" charset="0"/>
              <a:cs typeface="Times" pitchFamily="18" charset="0"/>
            </a:endParaRPr>
          </a:p>
          <a:p>
            <a:r>
              <a:rPr lang="fr-FR" sz="2400" dirty="0" smtClean="0">
                <a:latin typeface="Times" pitchFamily="18" charset="0"/>
                <a:cs typeface="Times" pitchFamily="18" charset="0"/>
              </a:rPr>
              <a:t>2- Conception </a:t>
            </a:r>
          </a:p>
          <a:p>
            <a:endParaRPr lang="fr-FR" sz="2400" dirty="0">
              <a:latin typeface="Times" pitchFamily="18" charset="0"/>
              <a:cs typeface="Times" pitchFamily="18" charset="0"/>
            </a:endParaRPr>
          </a:p>
          <a:p>
            <a:r>
              <a:rPr lang="fr-FR" sz="2400" dirty="0" smtClean="0">
                <a:latin typeface="Times" pitchFamily="18" charset="0"/>
                <a:cs typeface="Times" pitchFamily="18" charset="0"/>
              </a:rPr>
              <a:t>3- Implémentation et évaluation </a:t>
            </a:r>
          </a:p>
          <a:p>
            <a:endParaRPr lang="fr-FR" sz="2400" dirty="0">
              <a:latin typeface="Times" pitchFamily="18" charset="0"/>
              <a:cs typeface="Times" pitchFamily="18" charset="0"/>
            </a:endParaRPr>
          </a:p>
          <a:p>
            <a:r>
              <a:rPr lang="fr-FR" sz="2400" dirty="0" smtClean="0">
                <a:latin typeface="Times" pitchFamily="18" charset="0"/>
                <a:cs typeface="Times" pitchFamily="18" charset="0"/>
              </a:rPr>
              <a:t>4- Conclusion et perspectives</a:t>
            </a:r>
          </a:p>
          <a:p>
            <a:endParaRPr lang="fr-FR" sz="2400" dirty="0" smtClean="0">
              <a:latin typeface="Times" pitchFamily="18" charset="0"/>
              <a:cs typeface="Times" pitchFamily="18" charset="0"/>
            </a:endParaRPr>
          </a:p>
          <a:p>
            <a:endParaRPr lang="fr-FR" sz="2400" dirty="0">
              <a:latin typeface="Times" pitchFamily="18" charset="0"/>
              <a:cs typeface="Times" pitchFamily="18" charset="0"/>
            </a:endParaRPr>
          </a:p>
          <a:p>
            <a:endParaRPr lang="en-US" sz="2400" dirty="0" smtClean="0">
              <a:latin typeface="Times" pitchFamily="18" charset="0"/>
              <a:cs typeface="Times" pitchFamily="18" charset="0"/>
            </a:endParaRPr>
          </a:p>
        </p:txBody>
      </p:sp>
    </p:spTree>
    <p:extLst>
      <p:ext uri="{BB962C8B-B14F-4D97-AF65-F5344CB8AC3E}">
        <p14:creationId xmlns:p14="http://schemas.microsoft.com/office/powerpoint/2010/main" val="208223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20</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H="1">
            <a:off x="8503029" y="3195996"/>
            <a:ext cx="306004" cy="266881"/>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Connecteur droit 55"/>
          <p:cNvCxnSpPr/>
          <p:nvPr/>
        </p:nvCxnSpPr>
        <p:spPr>
          <a:xfrm rot="5400000" flipH="1" flipV="1">
            <a:off x="6594548" y="2763746"/>
            <a:ext cx="154498" cy="1"/>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Connecteur droit 62"/>
          <p:cNvCxnSpPr/>
          <p:nvPr/>
        </p:nvCxnSpPr>
        <p:spPr>
          <a:xfrm>
            <a:off x="8238938" y="3337025"/>
            <a:ext cx="1110414" cy="6642"/>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Connecteur droit 63"/>
          <p:cNvCxnSpPr/>
          <p:nvPr/>
        </p:nvCxnSpPr>
        <p:spPr>
          <a:xfrm rot="5400000">
            <a:off x="6417123" y="1603250"/>
            <a:ext cx="258582" cy="1"/>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65" name="Titre 1"/>
          <p:cNvSpPr>
            <a:spLocks noGrp="1"/>
          </p:cNvSpPr>
          <p:nvPr>
            <p:ph type="title"/>
          </p:nvPr>
        </p:nvSpPr>
        <p:spPr>
          <a:xfrm>
            <a:off x="0" y="1"/>
            <a:ext cx="12192000" cy="933562"/>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2</a:t>
            </a:r>
            <a:r>
              <a:rPr lang="fr-FR" sz="2800" dirty="0">
                <a:latin typeface="Times" pitchFamily="18" charset="0"/>
                <a:cs typeface="Times" pitchFamily="18" charset="0"/>
              </a:rPr>
              <a:t>. Conception</a:t>
            </a:r>
            <a:r>
              <a:rPr lang="fr-FR" sz="2800" dirty="0">
                <a:latin typeface="Times New Roman" pitchFamily="18" charset="0"/>
              </a:rPr>
              <a:t/>
            </a:r>
            <a:br>
              <a:rPr lang="fr-FR" sz="2800" dirty="0">
                <a:latin typeface="Times New Roman" pitchFamily="18" charset="0"/>
              </a:rPr>
            </a:br>
            <a:endParaRPr lang="fr-FR"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023" y="1371393"/>
            <a:ext cx="7034777" cy="3916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Espace réservé du contenu 2"/>
          <p:cNvSpPr>
            <a:spLocks noGrp="1"/>
          </p:cNvSpPr>
          <p:nvPr>
            <p:ph idx="1"/>
          </p:nvPr>
        </p:nvSpPr>
        <p:spPr>
          <a:xfrm>
            <a:off x="1086487" y="5037903"/>
            <a:ext cx="10515600" cy="1014111"/>
          </a:xfrm>
        </p:spPr>
        <p:txBody>
          <a:bodyPr>
            <a:normAutofit fontScale="92500" lnSpcReduction="20000"/>
          </a:bodyPr>
          <a:lstStyle/>
          <a:p>
            <a:pPr marL="0" indent="0" algn="ctr">
              <a:buNone/>
            </a:pPr>
            <a:endParaRPr lang="fr-FR" sz="4400" dirty="0" smtClean="0">
              <a:latin typeface="Times" pitchFamily="18" charset="0"/>
              <a:cs typeface="Times" pitchFamily="18" charset="0"/>
            </a:endParaRPr>
          </a:p>
          <a:p>
            <a:pPr marL="0" indent="0" algn="ctr">
              <a:buNone/>
            </a:pPr>
            <a:r>
              <a:rPr lang="fr-FR" dirty="0" smtClean="0">
                <a:latin typeface="Times" pitchFamily="18" charset="0"/>
                <a:cs typeface="Times" pitchFamily="18" charset="0"/>
              </a:rPr>
              <a:t>Organigramme de l’approche proposée</a:t>
            </a:r>
            <a:endParaRPr lang="fr-FR" dirty="0">
              <a:latin typeface="Times" pitchFamily="18" charset="0"/>
              <a:cs typeface="Times" pitchFamily="18" charset="0"/>
            </a:endParaRPr>
          </a:p>
        </p:txBody>
      </p:sp>
      <p:cxnSp>
        <p:nvCxnSpPr>
          <p:cNvPr id="3" name="Connecteur droit avec flèche 2"/>
          <p:cNvCxnSpPr/>
          <p:nvPr/>
        </p:nvCxnSpPr>
        <p:spPr>
          <a:xfrm flipH="1" flipV="1">
            <a:off x="7458077" y="1588260"/>
            <a:ext cx="1152523" cy="11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8610600" y="1588260"/>
            <a:ext cx="0" cy="4262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46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802574" y="2181885"/>
            <a:ext cx="10515600" cy="2140733"/>
          </a:xfrm>
        </p:spPr>
        <p:txBody>
          <a:bodyPr>
            <a:normAutofit/>
          </a:bodyPr>
          <a:lstStyle/>
          <a:p>
            <a:pPr marL="0" indent="0" algn="ctr">
              <a:buNone/>
            </a:pPr>
            <a:endParaRPr lang="fr-FR" sz="4400" dirty="0" smtClean="0">
              <a:latin typeface="Times" pitchFamily="18" charset="0"/>
              <a:cs typeface="Times" pitchFamily="18" charset="0"/>
            </a:endParaRPr>
          </a:p>
          <a:p>
            <a:pPr marL="0" indent="0" algn="ctr">
              <a:buNone/>
            </a:pPr>
            <a:r>
              <a:rPr lang="fr-FR" sz="4400" dirty="0" smtClean="0">
                <a:latin typeface="Times" pitchFamily="18" charset="0"/>
                <a:cs typeface="Times" pitchFamily="18" charset="0"/>
              </a:rPr>
              <a:t>3. Implémentation et évaluation</a:t>
            </a:r>
            <a:endParaRPr lang="fr-FR" sz="4400" dirty="0">
              <a:latin typeface="Times" pitchFamily="18" charset="0"/>
              <a:cs typeface="Times" pitchFamily="18" charset="0"/>
            </a:endParaRPr>
          </a:p>
        </p:txBody>
      </p:sp>
    </p:spTree>
    <p:extLst>
      <p:ext uri="{BB962C8B-B14F-4D97-AF65-F5344CB8AC3E}">
        <p14:creationId xmlns:p14="http://schemas.microsoft.com/office/powerpoint/2010/main" val="20978919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D57F1E4F-1CFF-5643-939E-217C01CDF565}" type="slidenum">
              <a:rPr lang="en-US" smtClean="0"/>
              <a:pPr/>
              <a:t>22</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pic>
        <p:nvPicPr>
          <p:cNvPr id="10" name="Image 9" descr="Laptop.e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5412" y="1741740"/>
            <a:ext cx="1966369" cy="1502344"/>
          </a:xfrm>
          <a:prstGeom prst="rect">
            <a:avLst/>
          </a:prstGeom>
        </p:spPr>
      </p:pic>
      <p:pic>
        <p:nvPicPr>
          <p:cNvPr id="11" name="Image 10" descr="67.PNG"/>
          <p:cNvPicPr>
            <a:picLocks noChangeAspect="1"/>
          </p:cNvPicPr>
          <p:nvPr/>
        </p:nvPicPr>
        <p:blipFill>
          <a:blip r:embed="rId4"/>
          <a:stretch>
            <a:fillRect/>
          </a:stretch>
        </p:blipFill>
        <p:spPr>
          <a:xfrm>
            <a:off x="2654933" y="2623247"/>
            <a:ext cx="2386182" cy="1502344"/>
          </a:xfrm>
          <a:prstGeom prst="rect">
            <a:avLst/>
          </a:prstGeom>
        </p:spPr>
      </p:pic>
      <p:pic>
        <p:nvPicPr>
          <p:cNvPr id="12" name="Image 11" descr="Laptop.e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7512" y="3979881"/>
            <a:ext cx="1966369" cy="1502344"/>
          </a:xfrm>
          <a:prstGeom prst="rect">
            <a:avLst/>
          </a:prstGeom>
        </p:spPr>
      </p:pic>
      <p:cxnSp>
        <p:nvCxnSpPr>
          <p:cNvPr id="13" name="Connecteur droit avec flèche 12"/>
          <p:cNvCxnSpPr/>
          <p:nvPr/>
        </p:nvCxnSpPr>
        <p:spPr>
          <a:xfrm flipV="1">
            <a:off x="5041115" y="2910204"/>
            <a:ext cx="1895425" cy="628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5041115" y="3979881"/>
            <a:ext cx="1966398" cy="756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535253" y="2623247"/>
            <a:ext cx="604708" cy="416035"/>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6" name="Rectangle 15"/>
          <p:cNvSpPr/>
          <p:nvPr/>
        </p:nvSpPr>
        <p:spPr>
          <a:xfrm>
            <a:off x="5378091" y="4526587"/>
            <a:ext cx="604708" cy="416035"/>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cxnSp>
        <p:nvCxnSpPr>
          <p:cNvPr id="22" name="Connecteur droit 21"/>
          <p:cNvCxnSpPr/>
          <p:nvPr/>
        </p:nvCxnSpPr>
        <p:spPr>
          <a:xfrm flipH="1">
            <a:off x="5876566" y="2623247"/>
            <a:ext cx="263395" cy="180111"/>
          </a:xfrm>
          <a:prstGeom prst="line">
            <a:avLst/>
          </a:prstGeom>
        </p:spPr>
        <p:style>
          <a:lnRef idx="1">
            <a:schemeClr val="dk1"/>
          </a:lnRef>
          <a:fillRef idx="0">
            <a:schemeClr val="dk1"/>
          </a:fillRef>
          <a:effectRef idx="0">
            <a:schemeClr val="dk1"/>
          </a:effectRef>
          <a:fontRef idx="minor">
            <a:schemeClr val="tx1"/>
          </a:fontRef>
        </p:style>
      </p:cxnSp>
      <p:cxnSp>
        <p:nvCxnSpPr>
          <p:cNvPr id="25" name="Connecteur droit 24"/>
          <p:cNvCxnSpPr/>
          <p:nvPr/>
        </p:nvCxnSpPr>
        <p:spPr>
          <a:xfrm>
            <a:off x="5535253" y="2623247"/>
            <a:ext cx="341313" cy="180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flipH="1">
            <a:off x="5680445" y="4526587"/>
            <a:ext cx="302354" cy="204466"/>
          </a:xfrm>
          <a:prstGeom prst="line">
            <a:avLst/>
          </a:prstGeom>
        </p:spPr>
        <p:style>
          <a:lnRef idx="1">
            <a:schemeClr val="dk1"/>
          </a:lnRef>
          <a:fillRef idx="0">
            <a:schemeClr val="dk1"/>
          </a:fillRef>
          <a:effectRef idx="0">
            <a:schemeClr val="dk1"/>
          </a:effectRef>
          <a:fontRef idx="minor">
            <a:schemeClr val="tx1"/>
          </a:fontRef>
        </p:style>
      </p:cxnSp>
      <p:cxnSp>
        <p:nvCxnSpPr>
          <p:cNvPr id="29" name="Connecteur droit 28"/>
          <p:cNvCxnSpPr/>
          <p:nvPr/>
        </p:nvCxnSpPr>
        <p:spPr>
          <a:xfrm>
            <a:off x="5378090" y="4526586"/>
            <a:ext cx="340367" cy="204467"/>
          </a:xfrm>
          <a:prstGeom prst="line">
            <a:avLst/>
          </a:prstGeom>
        </p:spPr>
        <p:style>
          <a:lnRef idx="1">
            <a:schemeClr val="accent1"/>
          </a:lnRef>
          <a:fillRef idx="0">
            <a:schemeClr val="accent1"/>
          </a:fillRef>
          <a:effectRef idx="0">
            <a:schemeClr val="accent1"/>
          </a:effectRef>
          <a:fontRef idx="minor">
            <a:schemeClr val="tx1"/>
          </a:fontRef>
        </p:style>
      </p:cxnSp>
      <p:sp>
        <p:nvSpPr>
          <p:cNvPr id="32" name="Titre 1"/>
          <p:cNvSpPr>
            <a:spLocks noGrp="1"/>
          </p:cNvSpPr>
          <p:nvPr>
            <p:ph type="title"/>
          </p:nvPr>
        </p:nvSpPr>
        <p:spPr>
          <a:xfrm>
            <a:off x="0" y="-309282"/>
            <a:ext cx="12192000" cy="1044215"/>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3. Implémentation et évaluation</a:t>
            </a:r>
            <a:r>
              <a:rPr lang="fr-FR" sz="2800" dirty="0">
                <a:latin typeface="Times New Roman" pitchFamily="18" charset="0"/>
              </a:rPr>
              <a:t/>
            </a:r>
            <a:br>
              <a:rPr lang="fr-FR" sz="2800" dirty="0">
                <a:latin typeface="Times New Roman" pitchFamily="18" charset="0"/>
              </a:rPr>
            </a:br>
            <a:endParaRPr lang="fr-FR" sz="2800" dirty="0"/>
          </a:p>
        </p:txBody>
      </p:sp>
      <p:sp>
        <p:nvSpPr>
          <p:cNvPr id="34"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6081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93772" y="2073749"/>
            <a:ext cx="10852485" cy="4525963"/>
          </a:xfrm>
        </p:spPr>
        <p:txBody>
          <a:bodyPr/>
          <a:lstStyle/>
          <a:p>
            <a:pPr marL="0" indent="0" algn="just">
              <a:buNone/>
            </a:pPr>
            <a:r>
              <a:rPr lang="fr-FR" sz="2400" dirty="0" smtClean="0">
                <a:latin typeface="Times New Roman" pitchFamily="18" charset="0"/>
                <a:cs typeface="Times New Roman" pitchFamily="18" charset="0"/>
              </a:rPr>
              <a:t>1- Lancer une vidéo </a:t>
            </a:r>
          </a:p>
          <a:p>
            <a:pPr marL="0" indent="0" algn="just">
              <a:buNone/>
            </a:pPr>
            <a:endParaRPr lang="fr-FR" sz="2400" dirty="0" smtClean="0">
              <a:latin typeface="Times New Roman" pitchFamily="18" charset="0"/>
              <a:cs typeface="Times New Roman" pitchFamily="18" charset="0"/>
            </a:endParaRPr>
          </a:p>
          <a:p>
            <a:pPr marL="0" indent="0" algn="just">
              <a:buNone/>
            </a:pPr>
            <a:r>
              <a:rPr lang="fr-FR" sz="2400" dirty="0" smtClean="0">
                <a:latin typeface="Times New Roman" pitchFamily="18" charset="0"/>
                <a:cs typeface="Times New Roman" pitchFamily="18" charset="0"/>
              </a:rPr>
              <a:t>2- Dans chaque dix secondes récupéré la valeur de la puissance signal </a:t>
            </a:r>
          </a:p>
          <a:p>
            <a:pPr marL="0" indent="0" algn="just">
              <a:buNone/>
            </a:pPr>
            <a:endParaRPr lang="fr-FR" sz="2400" dirty="0" smtClean="0">
              <a:latin typeface="Times New Roman" pitchFamily="18" charset="0"/>
              <a:cs typeface="Times New Roman" pitchFamily="18" charset="0"/>
            </a:endParaRPr>
          </a:p>
          <a:p>
            <a:pPr marL="0" indent="0" algn="just">
              <a:buNone/>
            </a:pPr>
            <a:r>
              <a:rPr lang="fr-FR" sz="2400" dirty="0" smtClean="0">
                <a:latin typeface="Times New Roman" pitchFamily="18" charset="0"/>
                <a:cs typeface="Times New Roman" pitchFamily="18" charset="0"/>
              </a:rPr>
              <a:t>3- A chaque fois augmenté la distance d’un mètre et demi et refaire la même étape précédente. </a:t>
            </a:r>
          </a:p>
          <a:p>
            <a:endParaRPr lang="fr-FR"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23</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9" name="Titre 1"/>
          <p:cNvSpPr>
            <a:spLocks noGrp="1"/>
          </p:cNvSpPr>
          <p:nvPr>
            <p:ph type="title"/>
          </p:nvPr>
        </p:nvSpPr>
        <p:spPr>
          <a:xfrm>
            <a:off x="0" y="0"/>
            <a:ext cx="12192000" cy="950086"/>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3</a:t>
            </a:r>
            <a:r>
              <a:rPr lang="fr-FR" sz="2800" dirty="0">
                <a:latin typeface="Times" pitchFamily="18" charset="0"/>
                <a:cs typeface="Times" pitchFamily="18" charset="0"/>
              </a:rPr>
              <a:t>. Implémentation et évaluation</a:t>
            </a:r>
            <a:r>
              <a:rPr lang="fr-FR" sz="2800" dirty="0">
                <a:latin typeface="Times New Roman" pitchFamily="18" charset="0"/>
              </a:rPr>
              <a:t/>
            </a:r>
            <a:br>
              <a:rPr lang="fr-FR" sz="2800" dirty="0">
                <a:latin typeface="Times New Roman" pitchFamily="18" charset="0"/>
              </a:rPr>
            </a:br>
            <a:endParaRPr lang="fr-FR" sz="2800" dirty="0"/>
          </a:p>
        </p:txBody>
      </p:sp>
      <p:sp>
        <p:nvSpPr>
          <p:cNvPr id="10"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Espace réservé du contenu 2"/>
          <p:cNvSpPr txBox="1">
            <a:spLocks/>
          </p:cNvSpPr>
          <p:nvPr/>
        </p:nvSpPr>
        <p:spPr>
          <a:xfrm>
            <a:off x="826325" y="1219983"/>
            <a:ext cx="10515600" cy="4900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3200" dirty="0" smtClean="0">
                <a:latin typeface="Times" pitchFamily="18" charset="0"/>
                <a:cs typeface="Times" pitchFamily="18" charset="0"/>
              </a:rPr>
              <a:t>Etapes de récupération de la valeur du seuil de signal:</a:t>
            </a:r>
            <a:endParaRPr lang="fr-FR" sz="3200" dirty="0">
              <a:latin typeface="Times" pitchFamily="18" charset="0"/>
              <a:cs typeface="Times" pitchFamily="18" charset="0"/>
            </a:endParaRPr>
          </a:p>
        </p:txBody>
      </p:sp>
    </p:spTree>
    <p:extLst>
      <p:ext uri="{BB962C8B-B14F-4D97-AF65-F5344CB8AC3E}">
        <p14:creationId xmlns:p14="http://schemas.microsoft.com/office/powerpoint/2010/main" val="25705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pied de page 9"/>
          <p:cNvSpPr>
            <a:spLocks noGrp="1"/>
          </p:cNvSpPr>
          <p:nvPr>
            <p:ph type="ftr" sz="quarter" idx="11"/>
          </p:nvPr>
        </p:nvSpPr>
        <p:spPr>
          <a:xfrm>
            <a:off x="1624263" y="6323612"/>
            <a:ext cx="9388326"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24</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graphicFrame>
        <p:nvGraphicFramePr>
          <p:cNvPr id="9" name="Graphique 8"/>
          <p:cNvGraphicFramePr>
            <a:graphicFrameLocks/>
          </p:cNvGraphicFramePr>
          <p:nvPr>
            <p:extLst>
              <p:ext uri="{D42A27DB-BD31-4B8C-83A1-F6EECF244321}">
                <p14:modId xmlns:p14="http://schemas.microsoft.com/office/powerpoint/2010/main" val="931698124"/>
              </p:ext>
            </p:extLst>
          </p:nvPr>
        </p:nvGraphicFramePr>
        <p:xfrm>
          <a:off x="264695" y="1143000"/>
          <a:ext cx="5317958" cy="26108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Graphique 9"/>
          <p:cNvGraphicFramePr>
            <a:graphicFrameLocks/>
          </p:cNvGraphicFramePr>
          <p:nvPr>
            <p:extLst>
              <p:ext uri="{D42A27DB-BD31-4B8C-83A1-F6EECF244321}">
                <p14:modId xmlns:p14="http://schemas.microsoft.com/office/powerpoint/2010/main" val="3821470662"/>
              </p:ext>
            </p:extLst>
          </p:nvPr>
        </p:nvGraphicFramePr>
        <p:xfrm>
          <a:off x="5931568" y="1177522"/>
          <a:ext cx="5642811" cy="242511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Graphique 10"/>
          <p:cNvGraphicFramePr>
            <a:graphicFrameLocks/>
          </p:cNvGraphicFramePr>
          <p:nvPr>
            <p:extLst>
              <p:ext uri="{D42A27DB-BD31-4B8C-83A1-F6EECF244321}">
                <p14:modId xmlns:p14="http://schemas.microsoft.com/office/powerpoint/2010/main" val="722518478"/>
              </p:ext>
            </p:extLst>
          </p:nvPr>
        </p:nvGraphicFramePr>
        <p:xfrm>
          <a:off x="312586" y="3851943"/>
          <a:ext cx="5474603" cy="210654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Graphique 11"/>
          <p:cNvGraphicFramePr>
            <a:graphicFrameLocks/>
          </p:cNvGraphicFramePr>
          <p:nvPr>
            <p:extLst>
              <p:ext uri="{D42A27DB-BD31-4B8C-83A1-F6EECF244321}">
                <p14:modId xmlns:p14="http://schemas.microsoft.com/office/powerpoint/2010/main" val="1449783835"/>
              </p:ext>
            </p:extLst>
          </p:nvPr>
        </p:nvGraphicFramePr>
        <p:xfrm>
          <a:off x="5959582" y="3710399"/>
          <a:ext cx="5711050" cy="2377580"/>
        </p:xfrm>
        <a:graphic>
          <a:graphicData uri="http://schemas.openxmlformats.org/drawingml/2006/chart">
            <c:chart xmlns:c="http://schemas.openxmlformats.org/drawingml/2006/chart" xmlns:r="http://schemas.openxmlformats.org/officeDocument/2006/relationships" r:id="rId6"/>
          </a:graphicData>
        </a:graphic>
      </p:graphicFrame>
      <p:cxnSp>
        <p:nvCxnSpPr>
          <p:cNvPr id="17" name="Connecteur droit 16"/>
          <p:cNvCxnSpPr/>
          <p:nvPr/>
        </p:nvCxnSpPr>
        <p:spPr>
          <a:xfrm>
            <a:off x="5919537" y="1347537"/>
            <a:ext cx="12031" cy="4788568"/>
          </a:xfrm>
          <a:prstGeom prst="line">
            <a:avLst/>
          </a:prstGeom>
        </p:spPr>
        <p:style>
          <a:lnRef idx="2">
            <a:schemeClr val="dk1"/>
          </a:lnRef>
          <a:fillRef idx="0">
            <a:schemeClr val="dk1"/>
          </a:fillRef>
          <a:effectRef idx="1">
            <a:schemeClr val="dk1"/>
          </a:effectRef>
          <a:fontRef idx="minor">
            <a:schemeClr val="tx1"/>
          </a:fontRef>
        </p:style>
      </p:cxnSp>
      <p:cxnSp>
        <p:nvCxnSpPr>
          <p:cNvPr id="21" name="Connecteur droit 20"/>
          <p:cNvCxnSpPr/>
          <p:nvPr/>
        </p:nvCxnSpPr>
        <p:spPr>
          <a:xfrm flipV="1">
            <a:off x="553453" y="3693695"/>
            <a:ext cx="10936705" cy="36094"/>
          </a:xfrm>
          <a:prstGeom prst="line">
            <a:avLst/>
          </a:prstGeom>
        </p:spPr>
        <p:style>
          <a:lnRef idx="2">
            <a:schemeClr val="dk1"/>
          </a:lnRef>
          <a:fillRef idx="0">
            <a:schemeClr val="dk1"/>
          </a:fillRef>
          <a:effectRef idx="1">
            <a:schemeClr val="dk1"/>
          </a:effectRef>
          <a:fontRef idx="minor">
            <a:schemeClr val="tx1"/>
          </a:fontRef>
        </p:style>
      </p:cxnSp>
      <p:sp>
        <p:nvSpPr>
          <p:cNvPr id="28" name="Titre 1"/>
          <p:cNvSpPr>
            <a:spLocks noGrp="1"/>
          </p:cNvSpPr>
          <p:nvPr>
            <p:ph type="title"/>
          </p:nvPr>
        </p:nvSpPr>
        <p:spPr>
          <a:xfrm>
            <a:off x="0" y="-121023"/>
            <a:ext cx="12192000" cy="1044215"/>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3</a:t>
            </a:r>
            <a:r>
              <a:rPr lang="fr-FR" sz="2800" dirty="0">
                <a:latin typeface="Times" pitchFamily="18" charset="0"/>
                <a:cs typeface="Times" pitchFamily="18" charset="0"/>
              </a:rPr>
              <a:t>. Implémentation et évaluation</a:t>
            </a:r>
            <a:r>
              <a:rPr lang="fr-FR" sz="2800" dirty="0">
                <a:latin typeface="Times New Roman" pitchFamily="18" charset="0"/>
              </a:rPr>
              <a:t/>
            </a:r>
            <a:br>
              <a:rPr lang="fr-FR" sz="2800" dirty="0">
                <a:latin typeface="Times New Roman" pitchFamily="18" charset="0"/>
              </a:rPr>
            </a:br>
            <a:endParaRPr lang="fr-FR" sz="2800" dirty="0"/>
          </a:p>
        </p:txBody>
      </p:sp>
    </p:spTree>
    <p:extLst>
      <p:ext uri="{BB962C8B-B14F-4D97-AF65-F5344CB8AC3E}">
        <p14:creationId xmlns:p14="http://schemas.microsoft.com/office/powerpoint/2010/main" val="1761172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01579" y="1044215"/>
            <a:ext cx="11083915" cy="5127985"/>
          </a:xfrm>
        </p:spPr>
        <p:txBody>
          <a:bodyPr>
            <a:normAutofit fontScale="92500"/>
          </a:bodyPr>
          <a:lstStyle/>
          <a:p>
            <a:pPr algn="just">
              <a:lnSpc>
                <a:spcPct val="160000"/>
              </a:lnSpc>
            </a:pPr>
            <a:r>
              <a:rPr lang="fr-FR" sz="2400" dirty="0" smtClean="0">
                <a:latin typeface="Times New Roman" pitchFamily="18" charset="0"/>
                <a:cs typeface="Times New Roman" pitchFamily="18" charset="0"/>
              </a:rPr>
              <a:t> La solutions a été testé dans un environnement de émulation (cas réel).</a:t>
            </a:r>
          </a:p>
          <a:p>
            <a:pPr algn="just">
              <a:lnSpc>
                <a:spcPct val="160000"/>
              </a:lnSpc>
            </a:pPr>
            <a:r>
              <a:rPr lang="fr-FR" sz="2400" dirty="0" smtClean="0">
                <a:latin typeface="Times New Roman" pitchFamily="18" charset="0"/>
                <a:cs typeface="Times New Roman" pitchFamily="18" charset="0"/>
              </a:rPr>
              <a:t> Les versions de TCP testé sont: TCP Reno (très utiliser et standardiser),  et notre approche (considère la mobilité).</a:t>
            </a:r>
          </a:p>
          <a:p>
            <a:pPr marL="0" indent="0" algn="just">
              <a:lnSpc>
                <a:spcPct val="160000"/>
              </a:lnSpc>
              <a:buNone/>
            </a:pPr>
            <a:r>
              <a:rPr lang="fr-FR" sz="3600" b="1" dirty="0" smtClean="0">
                <a:latin typeface="Times New Roman" pitchFamily="18" charset="0"/>
                <a:cs typeface="Times New Roman" pitchFamily="18" charset="0"/>
              </a:rPr>
              <a:t>. </a:t>
            </a:r>
            <a:r>
              <a:rPr lang="fr-FR" sz="2400" dirty="0" smtClean="0">
                <a:latin typeface="Times New Roman" pitchFamily="18" charset="0"/>
                <a:cs typeface="Times New Roman" pitchFamily="18" charset="0"/>
              </a:rPr>
              <a:t>Le paramètre d’évaluation est </a:t>
            </a:r>
            <a:r>
              <a:rPr lang="fr-FR" sz="2400" dirty="0">
                <a:solidFill>
                  <a:prstClr val="black"/>
                </a:solidFill>
                <a:latin typeface="Times New Roman" pitchFamily="18" charset="0"/>
                <a:ea typeface="MS PGothic"/>
                <a:cs typeface="Times New Roman" pitchFamily="18" charset="0"/>
              </a:rPr>
              <a:t>la variation de la vitesse de remplissage du buffer </a:t>
            </a:r>
            <a:r>
              <a:rPr lang="fr-FR" sz="2400" dirty="0" err="1" smtClean="0">
                <a:solidFill>
                  <a:prstClr val="black"/>
                </a:solidFill>
                <a:latin typeface="Times New Roman" pitchFamily="18" charset="0"/>
                <a:ea typeface="MS PGothic"/>
                <a:cs typeface="Times New Roman" pitchFamily="18" charset="0"/>
              </a:rPr>
              <a:t>health</a:t>
            </a:r>
            <a:r>
              <a:rPr lang="fr-FR" sz="2400" dirty="0" smtClean="0">
                <a:solidFill>
                  <a:prstClr val="black"/>
                </a:solidFill>
                <a:latin typeface="Times New Roman" pitchFamily="18" charset="0"/>
                <a:ea typeface="MS PGothic"/>
                <a:cs typeface="Times New Roman" pitchFamily="18" charset="0"/>
              </a:rPr>
              <a:t> </a:t>
            </a:r>
            <a:r>
              <a:rPr lang="fr-FR" sz="2400" dirty="0">
                <a:solidFill>
                  <a:prstClr val="black"/>
                </a:solidFill>
                <a:latin typeface="Times New Roman" pitchFamily="18" charset="0"/>
                <a:ea typeface="MS PGothic"/>
                <a:cs typeface="Times New Roman" pitchFamily="18" charset="0"/>
              </a:rPr>
              <a:t>du service de vidéo streaming (YOUTUBE) au cours du temps avec </a:t>
            </a:r>
            <a:r>
              <a:rPr lang="fr-FR" sz="2400" dirty="0" smtClean="0">
                <a:solidFill>
                  <a:prstClr val="black"/>
                </a:solidFill>
                <a:latin typeface="Times New Roman" pitchFamily="18" charset="0"/>
                <a:ea typeface="MS PGothic"/>
                <a:cs typeface="Times New Roman" pitchFamily="18" charset="0"/>
              </a:rPr>
              <a:t>les </a:t>
            </a:r>
            <a:r>
              <a:rPr lang="fr-FR" sz="2400" b="1" kern="0" dirty="0" smtClean="0">
                <a:solidFill>
                  <a:sysClr val="windowText" lastClr="000000"/>
                </a:solidFill>
                <a:latin typeface="Times New Roman" panose="02020603050405020304" pitchFamily="18" charset="0"/>
                <a:cs typeface="Times New Roman" panose="02020603050405020304" pitchFamily="18" charset="0"/>
              </a:rPr>
              <a:t>Deux </a:t>
            </a:r>
            <a:r>
              <a:rPr lang="fr-FR" sz="2200" b="1" kern="0" dirty="0" smtClean="0">
                <a:solidFill>
                  <a:sysClr val="windowText" lastClr="000000"/>
                </a:solidFill>
                <a:cs typeface="Times New Roman" pitchFamily="18" charset="0"/>
              </a:rPr>
              <a:t>versions de TCP :</a:t>
            </a:r>
          </a:p>
          <a:p>
            <a:pPr lvl="2" algn="just">
              <a:lnSpc>
                <a:spcPct val="160000"/>
              </a:lnSpc>
              <a:buFont typeface="Courier New" pitchFamily="49" charset="0"/>
              <a:buChar char="o"/>
            </a:pPr>
            <a:r>
              <a:rPr lang="fr-FR" sz="2800" kern="0" dirty="0" smtClean="0">
                <a:solidFill>
                  <a:srgbClr val="0000CC"/>
                </a:solidFill>
                <a:latin typeface="Times New Roman" panose="02020603050405020304" pitchFamily="18" charset="0"/>
                <a:cs typeface="Times New Roman" panose="02020603050405020304" pitchFamily="18" charset="0"/>
              </a:rPr>
              <a:t>TCP Reno </a:t>
            </a:r>
            <a:endParaRPr lang="fr-FR" sz="2800" kern="0" dirty="0" smtClean="0">
              <a:solidFill>
                <a:sysClr val="windowText" lastClr="000000"/>
              </a:solidFill>
              <a:latin typeface="Times New Roman" panose="02020603050405020304" pitchFamily="18" charset="0"/>
              <a:cs typeface="Times New Roman" panose="02020603050405020304" pitchFamily="18" charset="0"/>
            </a:endParaRPr>
          </a:p>
          <a:p>
            <a:pPr lvl="2" algn="just">
              <a:lnSpc>
                <a:spcPct val="160000"/>
              </a:lnSpc>
              <a:buFont typeface="Courier New" pitchFamily="49" charset="0"/>
              <a:buChar char="o"/>
            </a:pPr>
            <a:r>
              <a:rPr lang="fr-FR" sz="2800" kern="0" dirty="0" smtClean="0">
                <a:solidFill>
                  <a:srgbClr val="C00000"/>
                </a:solidFill>
                <a:latin typeface="Times New Roman" panose="02020603050405020304" pitchFamily="18" charset="0"/>
                <a:cs typeface="Times New Roman" panose="02020603050405020304" pitchFamily="18" charset="0"/>
              </a:rPr>
              <a:t>TCP approche proposé</a:t>
            </a:r>
            <a:endParaRPr lang="fr-FR" sz="2800" kern="0" dirty="0" smtClean="0">
              <a:solidFill>
                <a:sysClr val="windowText" lastClr="000000"/>
              </a:solidFill>
              <a:latin typeface="Times New Roman" panose="02020603050405020304" pitchFamily="18" charset="0"/>
              <a:cs typeface="Times New Roman" panose="02020603050405020304" pitchFamily="18" charset="0"/>
            </a:endParaRPr>
          </a:p>
          <a:p>
            <a:endParaRPr lang="fr-FR" dirty="0"/>
          </a:p>
        </p:txBody>
      </p:sp>
      <p:sp>
        <p:nvSpPr>
          <p:cNvPr id="7"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25</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9" name="Titre 1"/>
          <p:cNvSpPr>
            <a:spLocks noGrp="1"/>
          </p:cNvSpPr>
          <p:nvPr>
            <p:ph type="title"/>
          </p:nvPr>
        </p:nvSpPr>
        <p:spPr>
          <a:xfrm>
            <a:off x="0" y="0"/>
            <a:ext cx="12192000" cy="1044215"/>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3</a:t>
            </a:r>
            <a:r>
              <a:rPr lang="fr-FR" sz="2800" dirty="0">
                <a:latin typeface="Times" pitchFamily="18" charset="0"/>
                <a:cs typeface="Times" pitchFamily="18" charset="0"/>
              </a:rPr>
              <a:t>. Implémentation et évaluation</a:t>
            </a:r>
            <a:r>
              <a:rPr lang="fr-FR" sz="2800" dirty="0">
                <a:latin typeface="Times New Roman" pitchFamily="18" charset="0"/>
              </a:rPr>
              <a:t/>
            </a:r>
            <a:br>
              <a:rPr lang="fr-FR" sz="2800" dirty="0">
                <a:latin typeface="Times New Roman" pitchFamily="18" charset="0"/>
              </a:rPr>
            </a:br>
            <a:endParaRPr lang="fr-FR" sz="2800" dirty="0"/>
          </a:p>
        </p:txBody>
      </p:sp>
    </p:spTree>
    <p:extLst>
      <p:ext uri="{BB962C8B-B14F-4D97-AF65-F5344CB8AC3E}">
        <p14:creationId xmlns:p14="http://schemas.microsoft.com/office/powerpoint/2010/main" val="78593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4185" y="1646237"/>
            <a:ext cx="10972800" cy="4525963"/>
          </a:xfrm>
        </p:spPr>
        <p:txBody>
          <a:bodyPr/>
          <a:lstStyle/>
          <a:p>
            <a:endParaRPr lang="fr-FR" dirty="0"/>
          </a:p>
        </p:txBody>
      </p:sp>
      <p:sp>
        <p:nvSpPr>
          <p:cNvPr id="7"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26</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529" y="1281113"/>
            <a:ext cx="9944617" cy="4335149"/>
          </a:xfrm>
          <a:prstGeom prst="rect">
            <a:avLst/>
          </a:prstGeom>
        </p:spPr>
      </p:pic>
      <p:sp>
        <p:nvSpPr>
          <p:cNvPr id="10" name="ZoneTexte 9"/>
          <p:cNvSpPr txBox="1"/>
          <p:nvPr/>
        </p:nvSpPr>
        <p:spPr>
          <a:xfrm>
            <a:off x="6768100" y="5693553"/>
            <a:ext cx="3214100" cy="461665"/>
          </a:xfrm>
          <a:prstGeom prst="rect">
            <a:avLst/>
          </a:prstGeom>
          <a:noFill/>
          <a:ln>
            <a:noFill/>
          </a:ln>
        </p:spPr>
        <p:txBody>
          <a:bodyPr wrap="square" rtlCol="0">
            <a:spAutoFit/>
          </a:bodyPr>
          <a:lstStyle/>
          <a:p>
            <a:r>
              <a:rPr lang="fr-FR" sz="2400" dirty="0" smtClean="0">
                <a:solidFill>
                  <a:srgbClr val="0000CC"/>
                </a:solidFill>
              </a:rPr>
              <a:t>Buffer </a:t>
            </a:r>
            <a:r>
              <a:rPr lang="fr-FR" sz="2400" dirty="0" err="1" smtClean="0">
                <a:solidFill>
                  <a:srgbClr val="0000CC"/>
                </a:solidFill>
              </a:rPr>
              <a:t>health</a:t>
            </a:r>
            <a:endParaRPr lang="fr-FR" sz="2400" dirty="0">
              <a:solidFill>
                <a:srgbClr val="0000CC"/>
              </a:solidFill>
            </a:endParaRPr>
          </a:p>
        </p:txBody>
      </p:sp>
      <p:sp>
        <p:nvSpPr>
          <p:cNvPr id="11" name="Flèche vers le haut 10"/>
          <p:cNvSpPr/>
          <p:nvPr/>
        </p:nvSpPr>
        <p:spPr>
          <a:xfrm>
            <a:off x="7190585" y="5241254"/>
            <a:ext cx="313571" cy="43531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title"/>
          </p:nvPr>
        </p:nvSpPr>
        <p:spPr>
          <a:xfrm>
            <a:off x="0" y="-121023"/>
            <a:ext cx="12192000" cy="1044215"/>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3</a:t>
            </a:r>
            <a:r>
              <a:rPr lang="fr-FR" sz="2800" dirty="0">
                <a:latin typeface="Times" pitchFamily="18" charset="0"/>
                <a:cs typeface="Times" pitchFamily="18" charset="0"/>
              </a:rPr>
              <a:t>. Implémentation et évaluation</a:t>
            </a:r>
            <a:r>
              <a:rPr lang="fr-FR" sz="2800" dirty="0">
                <a:latin typeface="Times New Roman" pitchFamily="18" charset="0"/>
              </a:rPr>
              <a:t/>
            </a:r>
            <a:br>
              <a:rPr lang="fr-FR" sz="2800" dirty="0">
                <a:latin typeface="Times New Roman" pitchFamily="18" charset="0"/>
              </a:rPr>
            </a:br>
            <a:endParaRPr lang="fr-FR" sz="2800" dirty="0"/>
          </a:p>
        </p:txBody>
      </p:sp>
    </p:spTree>
    <p:extLst>
      <p:ext uri="{BB962C8B-B14F-4D97-AF65-F5344CB8AC3E}">
        <p14:creationId xmlns:p14="http://schemas.microsoft.com/office/powerpoint/2010/main" val="45455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pied de page 9"/>
          <p:cNvSpPr>
            <a:spLocks noGrp="1"/>
          </p:cNvSpPr>
          <p:nvPr>
            <p:ph type="ftr" sz="quarter" idx="11"/>
          </p:nvPr>
        </p:nvSpPr>
        <p:spPr>
          <a:xfrm>
            <a:off x="2033337" y="6323612"/>
            <a:ext cx="8979252"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27</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309923" y="1320431"/>
            <a:ext cx="10536809" cy="707886"/>
          </a:xfrm>
          <a:prstGeom prst="rect">
            <a:avLst/>
          </a:prstGeom>
          <a:noFill/>
        </p:spPr>
        <p:txBody>
          <a:bodyPr wrap="square" rtlCol="0">
            <a:spAutoFit/>
          </a:bodyPr>
          <a:lstStyle/>
          <a:p>
            <a:pPr lvl="0">
              <a:buFont typeface="Wingdings" pitchFamily="2" charset="2"/>
              <a:buChar char="Ø"/>
            </a:pPr>
            <a:r>
              <a:rPr lang="fr-FR" sz="2000" b="1" dirty="0" smtClean="0">
                <a:latin typeface="Times New Roman" pitchFamily="18" charset="0"/>
                <a:cs typeface="Times New Roman" pitchFamily="18" charset="0"/>
              </a:rPr>
              <a:t> </a:t>
            </a:r>
            <a:r>
              <a:rPr lang="fr-FR" sz="2000" b="1" dirty="0" smtClean="0">
                <a:cs typeface="Times New Roman" pitchFamily="18" charset="0"/>
              </a:rPr>
              <a:t> </a:t>
            </a:r>
            <a:r>
              <a:rPr lang="fr-FR" sz="2000" b="1" dirty="0" smtClean="0">
                <a:latin typeface="Times New Roman" pitchFamily="18" charset="0"/>
                <a:cs typeface="Times New Roman" pitchFamily="18" charset="0"/>
              </a:rPr>
              <a:t>Résultats de l'émulation</a:t>
            </a:r>
          </a:p>
          <a:p>
            <a:r>
              <a:rPr lang="fr-FR" sz="2000" dirty="0" smtClean="0"/>
              <a:t>                           TCP Reno                             Approche proposé                                                  </a:t>
            </a:r>
            <a:endParaRPr lang="fr-FR" sz="2000" dirty="0"/>
          </a:p>
        </p:txBody>
      </p:sp>
      <p:pic>
        <p:nvPicPr>
          <p:cNvPr id="15" name="Image 14" descr="19.PNG"/>
          <p:cNvPicPr>
            <a:picLocks noChangeAspect="1"/>
          </p:cNvPicPr>
          <p:nvPr/>
        </p:nvPicPr>
        <p:blipFill>
          <a:blip r:embed="rId3"/>
          <a:stretch>
            <a:fillRect/>
          </a:stretch>
        </p:blipFill>
        <p:spPr>
          <a:xfrm>
            <a:off x="784837" y="2262221"/>
            <a:ext cx="5126243" cy="3131508"/>
          </a:xfrm>
          <a:prstGeom prst="rect">
            <a:avLst/>
          </a:prstGeom>
          <a:noFill/>
        </p:spPr>
      </p:pic>
      <p:pic>
        <p:nvPicPr>
          <p:cNvPr id="16" name="Image 15" descr="51.PNG"/>
          <p:cNvPicPr>
            <a:picLocks noChangeAspect="1"/>
          </p:cNvPicPr>
          <p:nvPr/>
        </p:nvPicPr>
        <p:blipFill>
          <a:blip r:embed="rId4"/>
          <a:stretch>
            <a:fillRect/>
          </a:stretch>
        </p:blipFill>
        <p:spPr>
          <a:xfrm>
            <a:off x="6018269" y="2262221"/>
            <a:ext cx="5664318" cy="3131507"/>
          </a:xfrm>
          <a:prstGeom prst="rect">
            <a:avLst/>
          </a:prstGeom>
        </p:spPr>
      </p:pic>
      <p:sp>
        <p:nvSpPr>
          <p:cNvPr id="17" name="Rectangle 16"/>
          <p:cNvSpPr/>
          <p:nvPr/>
        </p:nvSpPr>
        <p:spPr>
          <a:xfrm>
            <a:off x="1818381" y="5557445"/>
            <a:ext cx="3130407" cy="369332"/>
          </a:xfrm>
          <a:prstGeom prst="rect">
            <a:avLst/>
          </a:prstGeom>
        </p:spPr>
        <p:txBody>
          <a:bodyPr wrap="square">
            <a:spAutoFit/>
          </a:bodyPr>
          <a:lstStyle/>
          <a:p>
            <a:pPr>
              <a:buNone/>
            </a:pPr>
            <a:r>
              <a:rPr lang="fr-FR" dirty="0" smtClean="0"/>
              <a:t>Figure 28:la </a:t>
            </a:r>
            <a:r>
              <a:rPr lang="fr-FR" dirty="0"/>
              <a:t>distance </a:t>
            </a:r>
            <a:r>
              <a:rPr lang="fr-FR" dirty="0" smtClean="0"/>
              <a:t> 11 </a:t>
            </a:r>
            <a:r>
              <a:rPr lang="fr-FR" dirty="0"/>
              <a:t>m</a:t>
            </a:r>
            <a:endParaRPr lang="fr-FR" b="1" dirty="0">
              <a:latin typeface="Times New Roman" pitchFamily="18" charset="0"/>
              <a:cs typeface="Times New Roman" pitchFamily="18" charset="0"/>
            </a:endParaRPr>
          </a:p>
        </p:txBody>
      </p:sp>
      <p:sp>
        <p:nvSpPr>
          <p:cNvPr id="18" name="Rectangle 17"/>
          <p:cNvSpPr/>
          <p:nvPr/>
        </p:nvSpPr>
        <p:spPr>
          <a:xfrm>
            <a:off x="7063539" y="5524804"/>
            <a:ext cx="3712247" cy="369332"/>
          </a:xfrm>
          <a:prstGeom prst="rect">
            <a:avLst/>
          </a:prstGeom>
        </p:spPr>
        <p:txBody>
          <a:bodyPr wrap="square">
            <a:spAutoFit/>
          </a:bodyPr>
          <a:lstStyle/>
          <a:p>
            <a:pPr>
              <a:buNone/>
            </a:pPr>
            <a:r>
              <a:rPr lang="fr-FR" dirty="0" smtClean="0"/>
              <a:t>Figure 29: la </a:t>
            </a:r>
            <a:r>
              <a:rPr lang="fr-FR" dirty="0"/>
              <a:t>distance de 12.5 m</a:t>
            </a:r>
            <a:endParaRPr lang="fr-FR" b="1" dirty="0">
              <a:latin typeface="Times New Roman" pitchFamily="18" charset="0"/>
              <a:cs typeface="Times New Roman" pitchFamily="18" charset="0"/>
            </a:endParaRPr>
          </a:p>
        </p:txBody>
      </p:sp>
      <p:sp>
        <p:nvSpPr>
          <p:cNvPr id="21" name="Rectangle 20"/>
          <p:cNvSpPr/>
          <p:nvPr/>
        </p:nvSpPr>
        <p:spPr>
          <a:xfrm>
            <a:off x="4143453" y="1749433"/>
            <a:ext cx="571504" cy="147808"/>
          </a:xfrm>
          <a:prstGeom prst="rect">
            <a:avLst/>
          </a:prstGeom>
          <a:solidFill>
            <a:srgbClr val="0000CC"/>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7572550" y="1749433"/>
            <a:ext cx="571504" cy="14780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Titre 1"/>
          <p:cNvSpPr>
            <a:spLocks noGrp="1"/>
          </p:cNvSpPr>
          <p:nvPr>
            <p:ph type="title"/>
          </p:nvPr>
        </p:nvSpPr>
        <p:spPr>
          <a:xfrm>
            <a:off x="0" y="0"/>
            <a:ext cx="12192000" cy="1044215"/>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3</a:t>
            </a:r>
            <a:r>
              <a:rPr lang="fr-FR" sz="2800" dirty="0">
                <a:latin typeface="Times" pitchFamily="18" charset="0"/>
                <a:cs typeface="Times" pitchFamily="18" charset="0"/>
              </a:rPr>
              <a:t>. Implémentation et évaluation</a:t>
            </a:r>
            <a:r>
              <a:rPr lang="fr-FR" sz="2800" dirty="0">
                <a:latin typeface="Times New Roman" pitchFamily="18" charset="0"/>
              </a:rPr>
              <a:t/>
            </a:r>
            <a:br>
              <a:rPr lang="fr-FR" sz="2800" dirty="0">
                <a:latin typeface="Times New Roman" pitchFamily="18" charset="0"/>
              </a:rPr>
            </a:br>
            <a:endParaRPr lang="fr-FR" sz="2800" dirty="0"/>
          </a:p>
        </p:txBody>
      </p:sp>
      <p:cxnSp>
        <p:nvCxnSpPr>
          <p:cNvPr id="6" name="Connecteur droit 5"/>
          <p:cNvCxnSpPr/>
          <p:nvPr/>
        </p:nvCxnSpPr>
        <p:spPr>
          <a:xfrm>
            <a:off x="5946705" y="2113808"/>
            <a:ext cx="0" cy="378032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6604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pied de page 9"/>
          <p:cNvSpPr>
            <a:spLocks noGrp="1"/>
          </p:cNvSpPr>
          <p:nvPr>
            <p:ph type="ftr" sz="quarter" idx="11"/>
          </p:nvPr>
        </p:nvSpPr>
        <p:spPr>
          <a:xfrm>
            <a:off x="1937084" y="6323612"/>
            <a:ext cx="9075505"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28</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838200" y="872547"/>
            <a:ext cx="8964313" cy="615553"/>
          </a:xfrm>
          <a:prstGeom prst="rect">
            <a:avLst/>
          </a:prstGeom>
          <a:noFill/>
        </p:spPr>
        <p:txBody>
          <a:bodyPr wrap="square" rtlCol="0">
            <a:spAutoFit/>
          </a:bodyPr>
          <a:lstStyle/>
          <a:p>
            <a:pPr lvl="0">
              <a:buFont typeface="Wingdings" pitchFamily="2" charset="2"/>
              <a:buChar char="Ø"/>
            </a:pPr>
            <a:r>
              <a:rPr lang="fr-FR" sz="1600" b="1" dirty="0" smtClean="0">
                <a:latin typeface="Times New Roman" pitchFamily="18" charset="0"/>
                <a:cs typeface="Times New Roman" pitchFamily="18" charset="0"/>
              </a:rPr>
              <a:t> </a:t>
            </a:r>
            <a:r>
              <a:rPr lang="fr-FR" sz="1600" b="1" dirty="0" smtClean="0">
                <a:cs typeface="Times New Roman" pitchFamily="18" charset="0"/>
              </a:rPr>
              <a:t> </a:t>
            </a:r>
            <a:r>
              <a:rPr lang="fr-FR" b="1" dirty="0" smtClean="0">
                <a:latin typeface="Times New Roman" pitchFamily="18" charset="0"/>
                <a:cs typeface="Times New Roman" pitchFamily="18" charset="0"/>
              </a:rPr>
              <a:t>Résultats de l'émulation</a:t>
            </a:r>
          </a:p>
          <a:p>
            <a:r>
              <a:rPr lang="fr-FR" sz="1600" dirty="0" smtClean="0"/>
              <a:t>                           TCP Reno                             Approche proposé                                                  </a:t>
            </a:r>
            <a:endParaRPr lang="fr-FR" sz="1600" dirty="0"/>
          </a:p>
        </p:txBody>
      </p:sp>
      <p:sp>
        <p:nvSpPr>
          <p:cNvPr id="10" name="Rectangle 9"/>
          <p:cNvSpPr/>
          <p:nvPr/>
        </p:nvSpPr>
        <p:spPr>
          <a:xfrm>
            <a:off x="3132918" y="1275389"/>
            <a:ext cx="571504" cy="71438"/>
          </a:xfrm>
          <a:prstGeom prst="rect">
            <a:avLst/>
          </a:prstGeom>
          <a:solidFill>
            <a:srgbClr val="0000CC"/>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flipV="1">
            <a:off x="6013227" y="1264801"/>
            <a:ext cx="571504" cy="7793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descr="53.PNG"/>
          <p:cNvPicPr>
            <a:picLocks noChangeAspect="1"/>
          </p:cNvPicPr>
          <p:nvPr/>
        </p:nvPicPr>
        <p:blipFill>
          <a:blip r:embed="rId3"/>
          <a:stretch>
            <a:fillRect/>
          </a:stretch>
        </p:blipFill>
        <p:spPr>
          <a:xfrm>
            <a:off x="838200" y="1581860"/>
            <a:ext cx="4881761" cy="1945112"/>
          </a:xfrm>
          <a:prstGeom prst="rect">
            <a:avLst/>
          </a:prstGeom>
        </p:spPr>
      </p:pic>
      <p:pic>
        <p:nvPicPr>
          <p:cNvPr id="13" name="Image 12" descr="54.PNG"/>
          <p:cNvPicPr>
            <a:picLocks noChangeAspect="1"/>
          </p:cNvPicPr>
          <p:nvPr/>
        </p:nvPicPr>
        <p:blipFill>
          <a:blip r:embed="rId4"/>
          <a:stretch>
            <a:fillRect/>
          </a:stretch>
        </p:blipFill>
        <p:spPr>
          <a:xfrm>
            <a:off x="6294968" y="1566335"/>
            <a:ext cx="5177571" cy="1881650"/>
          </a:xfrm>
          <a:prstGeom prst="rect">
            <a:avLst/>
          </a:prstGeom>
        </p:spPr>
      </p:pic>
      <p:pic>
        <p:nvPicPr>
          <p:cNvPr id="14" name="Image 13" descr="55.PNG"/>
          <p:cNvPicPr>
            <a:picLocks noChangeAspect="1"/>
          </p:cNvPicPr>
          <p:nvPr/>
        </p:nvPicPr>
        <p:blipFill>
          <a:blip r:embed="rId5"/>
          <a:stretch>
            <a:fillRect/>
          </a:stretch>
        </p:blipFill>
        <p:spPr>
          <a:xfrm>
            <a:off x="3891629" y="3857563"/>
            <a:ext cx="4994986" cy="2146807"/>
          </a:xfrm>
          <a:prstGeom prst="rect">
            <a:avLst/>
          </a:prstGeom>
        </p:spPr>
      </p:pic>
      <p:sp>
        <p:nvSpPr>
          <p:cNvPr id="15" name="Rectangle 14"/>
          <p:cNvSpPr/>
          <p:nvPr/>
        </p:nvSpPr>
        <p:spPr>
          <a:xfrm>
            <a:off x="1527971" y="3447984"/>
            <a:ext cx="2702770" cy="369332"/>
          </a:xfrm>
          <a:prstGeom prst="rect">
            <a:avLst/>
          </a:prstGeom>
        </p:spPr>
        <p:txBody>
          <a:bodyPr wrap="square">
            <a:spAutoFit/>
          </a:bodyPr>
          <a:lstStyle/>
          <a:p>
            <a:pPr>
              <a:buNone/>
            </a:pPr>
            <a:r>
              <a:rPr lang="fr-FR" dirty="0" smtClean="0"/>
              <a:t>Figure 30:la </a:t>
            </a:r>
            <a:r>
              <a:rPr lang="fr-FR" dirty="0"/>
              <a:t>distance </a:t>
            </a:r>
            <a:r>
              <a:rPr lang="fr-FR" dirty="0" smtClean="0"/>
              <a:t>14 </a:t>
            </a:r>
            <a:r>
              <a:rPr lang="fr-FR" dirty="0"/>
              <a:t>m</a:t>
            </a:r>
            <a:endParaRPr lang="fr-FR" b="1" dirty="0">
              <a:latin typeface="Times New Roman" pitchFamily="18" charset="0"/>
              <a:cs typeface="Times New Roman" pitchFamily="18" charset="0"/>
            </a:endParaRPr>
          </a:p>
        </p:txBody>
      </p:sp>
      <p:sp>
        <p:nvSpPr>
          <p:cNvPr id="16" name="Rectangle 15"/>
          <p:cNvSpPr/>
          <p:nvPr/>
        </p:nvSpPr>
        <p:spPr>
          <a:xfrm>
            <a:off x="8087746" y="3482584"/>
            <a:ext cx="2770823" cy="338554"/>
          </a:xfrm>
          <a:prstGeom prst="rect">
            <a:avLst/>
          </a:prstGeom>
        </p:spPr>
        <p:txBody>
          <a:bodyPr wrap="none">
            <a:spAutoFit/>
          </a:bodyPr>
          <a:lstStyle/>
          <a:p>
            <a:pPr>
              <a:buNone/>
            </a:pPr>
            <a:r>
              <a:rPr lang="fr-FR" sz="1600" dirty="0" smtClean="0"/>
              <a:t>Figure 31:la </a:t>
            </a:r>
            <a:r>
              <a:rPr lang="fr-FR" sz="1600" dirty="0"/>
              <a:t>distance de </a:t>
            </a:r>
            <a:r>
              <a:rPr lang="fr-FR" sz="1600" dirty="0" smtClean="0"/>
              <a:t>15.5 </a:t>
            </a:r>
            <a:r>
              <a:rPr lang="fr-FR" sz="1600" dirty="0"/>
              <a:t>m</a:t>
            </a:r>
            <a:endParaRPr lang="fr-FR" sz="1600" b="1" dirty="0">
              <a:latin typeface="Times New Roman" pitchFamily="18" charset="0"/>
              <a:cs typeface="Times New Roman" pitchFamily="18" charset="0"/>
            </a:endParaRPr>
          </a:p>
        </p:txBody>
      </p:sp>
      <p:sp>
        <p:nvSpPr>
          <p:cNvPr id="17" name="Rectangle 16"/>
          <p:cNvSpPr/>
          <p:nvPr/>
        </p:nvSpPr>
        <p:spPr>
          <a:xfrm>
            <a:off x="5144383" y="5968745"/>
            <a:ext cx="2605970" cy="338554"/>
          </a:xfrm>
          <a:prstGeom prst="rect">
            <a:avLst/>
          </a:prstGeom>
        </p:spPr>
        <p:txBody>
          <a:bodyPr wrap="none">
            <a:spAutoFit/>
          </a:bodyPr>
          <a:lstStyle/>
          <a:p>
            <a:pPr>
              <a:buNone/>
            </a:pPr>
            <a:r>
              <a:rPr lang="fr-FR" sz="1600" dirty="0" smtClean="0"/>
              <a:t>Figure 32:la </a:t>
            </a:r>
            <a:r>
              <a:rPr lang="fr-FR" sz="1600" dirty="0"/>
              <a:t>distance de </a:t>
            </a:r>
            <a:r>
              <a:rPr lang="fr-FR" sz="1600" dirty="0" smtClean="0"/>
              <a:t>17 </a:t>
            </a:r>
            <a:r>
              <a:rPr lang="fr-FR" sz="1600" dirty="0"/>
              <a:t>m</a:t>
            </a:r>
            <a:endParaRPr lang="fr-FR" sz="1600" b="1" dirty="0">
              <a:latin typeface="Times New Roman" pitchFamily="18" charset="0"/>
              <a:cs typeface="Times New Roman" pitchFamily="18" charset="0"/>
            </a:endParaRPr>
          </a:p>
        </p:txBody>
      </p:sp>
      <p:sp>
        <p:nvSpPr>
          <p:cNvPr id="18" name="Titre 1"/>
          <p:cNvSpPr>
            <a:spLocks noGrp="1"/>
          </p:cNvSpPr>
          <p:nvPr>
            <p:ph type="title"/>
          </p:nvPr>
        </p:nvSpPr>
        <p:spPr>
          <a:xfrm>
            <a:off x="0" y="-309283"/>
            <a:ext cx="12192000" cy="960833"/>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3</a:t>
            </a:r>
            <a:r>
              <a:rPr lang="fr-FR" sz="2800" dirty="0">
                <a:latin typeface="Times" pitchFamily="18" charset="0"/>
                <a:cs typeface="Times" pitchFamily="18" charset="0"/>
              </a:rPr>
              <a:t>. Implémentation et évaluation</a:t>
            </a:r>
            <a:r>
              <a:rPr lang="fr-FR" sz="2800" dirty="0">
                <a:latin typeface="Times New Roman" pitchFamily="18" charset="0"/>
              </a:rPr>
              <a:t/>
            </a:r>
            <a:br>
              <a:rPr lang="fr-FR" sz="2800" dirty="0">
                <a:latin typeface="Times New Roman" pitchFamily="18" charset="0"/>
              </a:rPr>
            </a:br>
            <a:endParaRPr lang="fr-FR" sz="2800" dirty="0"/>
          </a:p>
        </p:txBody>
      </p:sp>
      <p:cxnSp>
        <p:nvCxnSpPr>
          <p:cNvPr id="3" name="Connecteur droit 2"/>
          <p:cNvCxnSpPr/>
          <p:nvPr/>
        </p:nvCxnSpPr>
        <p:spPr>
          <a:xfrm flipV="1">
            <a:off x="213756" y="3817316"/>
            <a:ext cx="11649693" cy="4622"/>
          </a:xfrm>
          <a:prstGeom prst="line">
            <a:avLst/>
          </a:prstGeom>
        </p:spPr>
        <p:style>
          <a:lnRef idx="3">
            <a:schemeClr val="dk1"/>
          </a:lnRef>
          <a:fillRef idx="0">
            <a:schemeClr val="dk1"/>
          </a:fillRef>
          <a:effectRef idx="2">
            <a:schemeClr val="dk1"/>
          </a:effectRef>
          <a:fontRef idx="minor">
            <a:schemeClr val="tx1"/>
          </a:fontRef>
        </p:style>
      </p:cxnSp>
      <p:cxnSp>
        <p:nvCxnSpPr>
          <p:cNvPr id="19" name="Connecteur droit 18"/>
          <p:cNvCxnSpPr/>
          <p:nvPr/>
        </p:nvCxnSpPr>
        <p:spPr>
          <a:xfrm>
            <a:off x="6038602" y="1488100"/>
            <a:ext cx="0" cy="233383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2516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802574" y="2181885"/>
            <a:ext cx="10515600" cy="2140733"/>
          </a:xfrm>
        </p:spPr>
        <p:txBody>
          <a:bodyPr>
            <a:normAutofit/>
          </a:bodyPr>
          <a:lstStyle/>
          <a:p>
            <a:pPr marL="0" indent="0" algn="ctr">
              <a:buNone/>
            </a:pPr>
            <a:endParaRPr lang="fr-FR" sz="4400" dirty="0" smtClean="0">
              <a:latin typeface="Times" pitchFamily="18" charset="0"/>
              <a:cs typeface="Times" pitchFamily="18" charset="0"/>
            </a:endParaRPr>
          </a:p>
          <a:p>
            <a:pPr marL="0" indent="0" algn="ctr">
              <a:buNone/>
            </a:pPr>
            <a:r>
              <a:rPr lang="fr-FR" sz="4400" smtClean="0">
                <a:latin typeface="Times" pitchFamily="18" charset="0"/>
                <a:cs typeface="Times" pitchFamily="18" charset="0"/>
              </a:rPr>
              <a:t>4. </a:t>
            </a:r>
            <a:r>
              <a:rPr lang="fr-FR" sz="4400" dirty="0" smtClean="0">
                <a:latin typeface="Times" pitchFamily="18" charset="0"/>
                <a:cs typeface="Times" pitchFamily="18" charset="0"/>
              </a:rPr>
              <a:t>Conclusion et perspectives</a:t>
            </a:r>
            <a:endParaRPr lang="fr-FR" sz="4400" dirty="0">
              <a:latin typeface="Times" pitchFamily="18" charset="0"/>
              <a:cs typeface="Times" pitchFamily="18" charset="0"/>
            </a:endParaRPr>
          </a:p>
        </p:txBody>
      </p:sp>
    </p:spTree>
    <p:extLst>
      <p:ext uri="{BB962C8B-B14F-4D97-AF65-F5344CB8AC3E}">
        <p14:creationId xmlns:p14="http://schemas.microsoft.com/office/powerpoint/2010/main" val="24679622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4185" y="1646237"/>
            <a:ext cx="10972800" cy="4525963"/>
          </a:xfrm>
        </p:spPr>
        <p:txBody>
          <a:bodyPr/>
          <a:lstStyle/>
          <a:p>
            <a:pPr marL="0" indent="0">
              <a:buNone/>
            </a:pPr>
            <a:r>
              <a:rPr lang="fr-FR" sz="2400" dirty="0" smtClean="0">
                <a:latin typeface="Times New Roman" pitchFamily="18" charset="0"/>
              </a:rPr>
              <a:t>1.1. Contexte </a:t>
            </a:r>
            <a:r>
              <a:rPr lang="fr-FR" sz="2400" dirty="0">
                <a:latin typeface="Times New Roman" pitchFamily="18" charset="0"/>
              </a:rPr>
              <a:t>et </a:t>
            </a:r>
            <a:r>
              <a:rPr lang="fr-FR" sz="2400" dirty="0" smtClean="0">
                <a:latin typeface="Times New Roman" pitchFamily="18" charset="0"/>
              </a:rPr>
              <a:t>motivation</a:t>
            </a:r>
          </a:p>
          <a:p>
            <a:pPr marL="0" indent="0">
              <a:buNone/>
            </a:pPr>
            <a:endParaRPr lang="fr-FR" sz="2400" dirty="0">
              <a:latin typeface="Times New Roman" pitchFamily="18" charset="0"/>
            </a:endParaRPr>
          </a:p>
          <a:p>
            <a:pPr marL="0" indent="0">
              <a:buNone/>
            </a:pPr>
            <a:r>
              <a:rPr lang="fr-FR" sz="2400" dirty="0" smtClean="0">
                <a:latin typeface="Times New Roman" pitchFamily="18" charset="0"/>
                <a:cs typeface="Times" pitchFamily="18" charset="0"/>
              </a:rPr>
              <a:t>1.2. </a:t>
            </a:r>
            <a:r>
              <a:rPr lang="fr-FR" sz="2400" dirty="0" smtClean="0">
                <a:latin typeface="Times" pitchFamily="18" charset="0"/>
                <a:cs typeface="Times" pitchFamily="18" charset="0"/>
              </a:rPr>
              <a:t>Le protocole TCP!! </a:t>
            </a:r>
          </a:p>
          <a:p>
            <a:pPr marL="0" indent="0">
              <a:buNone/>
            </a:pPr>
            <a:endParaRPr lang="fr-FR" sz="2400" dirty="0">
              <a:latin typeface="Times" pitchFamily="18" charset="0"/>
              <a:cs typeface="Times" pitchFamily="18" charset="0"/>
            </a:endParaRPr>
          </a:p>
          <a:p>
            <a:pPr marL="0" indent="0">
              <a:buNone/>
            </a:pPr>
            <a:r>
              <a:rPr lang="fr-FR" sz="2400" dirty="0" smtClean="0">
                <a:latin typeface="Times" pitchFamily="18" charset="0"/>
                <a:cs typeface="Times" pitchFamily="18" charset="0"/>
              </a:rPr>
              <a:t>1.3. TCP dans le réseau sans fil</a:t>
            </a:r>
          </a:p>
          <a:p>
            <a:pPr marL="0" indent="0">
              <a:buNone/>
            </a:pPr>
            <a:endParaRPr lang="fr-FR" sz="2400" dirty="0" smtClean="0">
              <a:latin typeface="Times" pitchFamily="18" charset="0"/>
              <a:cs typeface="Times" pitchFamily="18" charset="0"/>
            </a:endParaRPr>
          </a:p>
          <a:p>
            <a:pPr marL="0" indent="0">
              <a:buNone/>
            </a:pPr>
            <a:r>
              <a:rPr lang="fr-FR" sz="2400" dirty="0" smtClean="0">
                <a:latin typeface="Times" pitchFamily="18" charset="0"/>
                <a:cs typeface="Times" pitchFamily="18" charset="0"/>
              </a:rPr>
              <a:t>1.4. Etat de l’art</a:t>
            </a:r>
            <a:endParaRPr lang="fr-FR" sz="2400" dirty="0">
              <a:latin typeface="Times" pitchFamily="18" charset="0"/>
              <a:cs typeface="Times" pitchFamily="18" charset="0"/>
            </a:endParaRPr>
          </a:p>
          <a:p>
            <a:endParaRPr lang="fr-FR"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9" name="Titre 1"/>
          <p:cNvSpPr>
            <a:spLocks noGrp="1"/>
          </p:cNvSpPr>
          <p:nvPr>
            <p:ph type="title"/>
          </p:nvPr>
        </p:nvSpPr>
        <p:spPr>
          <a:xfrm>
            <a:off x="0" y="0"/>
            <a:ext cx="12192000" cy="1044215"/>
          </a:xfrm>
          <a:solidFill>
            <a:schemeClr val="accent1">
              <a:lumMod val="20000"/>
              <a:lumOff val="80000"/>
            </a:schemeClr>
          </a:solidFill>
        </p:spPr>
        <p:txBody>
          <a:bodyPr>
            <a:normAutofit fontScale="90000"/>
          </a:bodyPr>
          <a:lstStyle/>
          <a:p>
            <a:pPr algn="ctr"/>
            <a:r>
              <a:rPr lang="fr-FR" sz="2800" dirty="0" smtClean="0">
                <a:latin typeface="Times New Roman" pitchFamily="18" charset="0"/>
              </a:rPr>
              <a:t/>
            </a:r>
            <a:br>
              <a:rPr lang="fr-FR" sz="2800" dirty="0" smtClean="0">
                <a:latin typeface="Times New Roman" pitchFamily="18" charset="0"/>
              </a:rPr>
            </a:br>
            <a:r>
              <a:rPr lang="fr-FR" sz="2800" dirty="0" smtClean="0">
                <a:latin typeface="Times New Roman" pitchFamily="18" charset="0"/>
              </a:rPr>
              <a:t>1. Introduction</a:t>
            </a:r>
            <a:r>
              <a:rPr lang="fr-FR" sz="2800" dirty="0">
                <a:latin typeface="Times New Roman" pitchFamily="18" charset="0"/>
              </a:rPr>
              <a:t/>
            </a:r>
            <a:br>
              <a:rPr lang="fr-FR" sz="2800" dirty="0">
                <a:latin typeface="Times New Roman" pitchFamily="18" charset="0"/>
              </a:rPr>
            </a:br>
            <a:endParaRPr lang="fr-FR" sz="2800" dirty="0"/>
          </a:p>
        </p:txBody>
      </p:sp>
      <p:sp>
        <p:nvSpPr>
          <p:cNvPr id="10"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37207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2053"/>
            <a:ext cx="11057021" cy="5390148"/>
          </a:xfrm>
        </p:spPr>
        <p:txBody>
          <a:bodyPr>
            <a:normAutofit/>
          </a:bodyPr>
          <a:lstStyle/>
          <a:p>
            <a:pPr>
              <a:buFont typeface="Wingdings" pitchFamily="2" charset="2"/>
              <a:buChar char="§"/>
            </a:pPr>
            <a:endParaRPr lang="fr-FR" sz="2400" dirty="0" smtClean="0">
              <a:cs typeface="Times New Roman" pitchFamily="18" charset="0"/>
            </a:endParaRPr>
          </a:p>
          <a:p>
            <a:pPr marL="0" indent="0" algn="just">
              <a:lnSpc>
                <a:spcPct val="150000"/>
              </a:lnSpc>
              <a:buNone/>
            </a:pPr>
            <a:r>
              <a:rPr lang="fr-FR" sz="2400" dirty="0" smtClean="0"/>
              <a:t>1- L’implémentation et la validation de notre approche a été réaliser dans un environnement </a:t>
            </a:r>
            <a:r>
              <a:rPr lang="fr-FR" sz="2400" dirty="0" smtClean="0">
                <a:solidFill>
                  <a:srgbClr val="00B050"/>
                </a:solidFill>
              </a:rPr>
              <a:t>linux (Ubuntu)</a:t>
            </a:r>
            <a:r>
              <a:rPr lang="fr-FR" sz="2400" dirty="0" smtClean="0">
                <a:solidFill>
                  <a:srgbClr val="00B050"/>
                </a:solidFill>
                <a:cs typeface="Times New Roman" pitchFamily="18" charset="0"/>
              </a:rPr>
              <a:t>. </a:t>
            </a:r>
          </a:p>
          <a:p>
            <a:pPr marL="0" indent="0" algn="just">
              <a:lnSpc>
                <a:spcPct val="150000"/>
              </a:lnSpc>
              <a:buNone/>
            </a:pPr>
            <a:r>
              <a:rPr lang="fr-FR" sz="2400" dirty="0" smtClean="0"/>
              <a:t>2- Les résultats obtenus suite à l’émulation de notre approche ont très bien répondu à nos attentes et ils ont démontré l’efficacité de notre approche par rapport aux services existants.</a:t>
            </a:r>
          </a:p>
          <a:p>
            <a:pPr marL="0" indent="0" algn="just">
              <a:lnSpc>
                <a:spcPct val="150000"/>
              </a:lnSpc>
              <a:buNone/>
            </a:pPr>
            <a:r>
              <a:rPr lang="fr-FR" sz="2400" dirty="0" smtClean="0"/>
              <a:t>3- Les pertes de paquets due à  l’environnement sans fil ont été bien gérées et TCP a pu partiellement distinguer des pertes due à la congestion de ceux qui sont dues à l’environnement sans fil.</a:t>
            </a:r>
          </a:p>
          <a:p>
            <a:endParaRPr lang="fr-FR" dirty="0"/>
          </a:p>
        </p:txBody>
      </p:sp>
      <p:sp>
        <p:nvSpPr>
          <p:cNvPr id="7" name="Espace réservé du pied de page 9"/>
          <p:cNvSpPr>
            <a:spLocks noGrp="1"/>
          </p:cNvSpPr>
          <p:nvPr>
            <p:ph type="ftr" sz="quarter" idx="11"/>
          </p:nvPr>
        </p:nvSpPr>
        <p:spPr>
          <a:xfrm>
            <a:off x="1818485" y="6323612"/>
            <a:ext cx="919410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30</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10" name="Titre 1"/>
          <p:cNvSpPr>
            <a:spLocks noGrp="1"/>
          </p:cNvSpPr>
          <p:nvPr>
            <p:ph type="title"/>
          </p:nvPr>
        </p:nvSpPr>
        <p:spPr>
          <a:xfrm>
            <a:off x="0" y="1"/>
            <a:ext cx="12192000" cy="1021976"/>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4</a:t>
            </a:r>
            <a:r>
              <a:rPr lang="fr-FR" sz="2800" dirty="0">
                <a:latin typeface="Times" pitchFamily="18" charset="0"/>
                <a:cs typeface="Times" pitchFamily="18" charset="0"/>
              </a:rPr>
              <a:t>. Conclusion et perspectives</a:t>
            </a:r>
            <a:r>
              <a:rPr lang="fr-FR" sz="2800" dirty="0">
                <a:latin typeface="Times New Roman" pitchFamily="18" charset="0"/>
              </a:rPr>
              <a:t/>
            </a:r>
            <a:br>
              <a:rPr lang="fr-FR" sz="2800" dirty="0">
                <a:latin typeface="Times New Roman" pitchFamily="18" charset="0"/>
              </a:rPr>
            </a:br>
            <a:endParaRPr lang="fr-FR" sz="2800" dirty="0"/>
          </a:p>
        </p:txBody>
      </p:sp>
    </p:spTree>
    <p:extLst>
      <p:ext uri="{BB962C8B-B14F-4D97-AF65-F5344CB8AC3E}">
        <p14:creationId xmlns:p14="http://schemas.microsoft.com/office/powerpoint/2010/main" val="278928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D57F1E4F-1CFF-5643-939E-217C01CDF565}" type="slidenum">
              <a:rPr lang="en-US" smtClean="0"/>
              <a:pPr/>
              <a:t>31</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12" name="Flèche droite 11"/>
          <p:cNvSpPr/>
          <p:nvPr/>
        </p:nvSpPr>
        <p:spPr>
          <a:xfrm>
            <a:off x="1758327" y="3728106"/>
            <a:ext cx="1634578" cy="254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269331" y="1783252"/>
            <a:ext cx="9653338" cy="2862322"/>
          </a:xfrm>
          <a:prstGeom prst="rect">
            <a:avLst/>
          </a:prstGeom>
        </p:spPr>
        <p:txBody>
          <a:bodyPr wrap="square">
            <a:spAutoFit/>
          </a:bodyPr>
          <a:lstStyle/>
          <a:p>
            <a:pPr algn="just">
              <a:lnSpc>
                <a:spcPct val="150000"/>
              </a:lnSpc>
              <a:buFont typeface="Arial" panose="020B0604020202020204" pitchFamily="34" charset="0"/>
              <a:buNone/>
            </a:pPr>
            <a:r>
              <a:rPr lang="fr-FR" sz="2400" dirty="0" smtClean="0">
                <a:latin typeface="Times New Roman" panose="02020603050405020304" pitchFamily="18" charset="0"/>
                <a:cs typeface="Times New Roman" panose="02020603050405020304" pitchFamily="18" charset="0"/>
              </a:rPr>
              <a:t>- Un des inconvenants majeur de notre solution est la vitesse des nœuds, qui est fixé à la vitesse de déplacement d’un être humain. Cette vitesse est la base sur laquelle on a choisi  un intervalle de calcul de trois secondes                 </a:t>
            </a:r>
          </a:p>
          <a:p>
            <a:pPr algn="just">
              <a:lnSpc>
                <a:spcPct val="150000"/>
              </a:lnSpc>
              <a:buFont typeface="Arial" panose="020B0604020202020204" pitchFamily="34" charset="0"/>
              <a:buNone/>
            </a:pPr>
            <a:r>
              <a:rPr lang="fr-FR" sz="2400" dirty="0" smtClean="0">
                <a:latin typeface="Times New Roman" panose="02020603050405020304" pitchFamily="18" charset="0"/>
                <a:cs typeface="Times New Roman" panose="02020603050405020304" pitchFamily="18" charset="0"/>
              </a:rPr>
              <a:t>                              Afin mieux d’améliorer notre solution on prévoit de rendre la valeur de l’intervalle dynamique en se basant sur les cordonnées GPS.  </a:t>
            </a:r>
            <a:endParaRPr lang="fr-FR" sz="2400" dirty="0">
              <a:latin typeface="Times New Roman" panose="02020603050405020304" pitchFamily="18" charset="0"/>
              <a:cs typeface="Times New Roman" panose="02020603050405020304" pitchFamily="18" charset="0"/>
            </a:endParaRPr>
          </a:p>
        </p:txBody>
      </p:sp>
      <p:sp>
        <p:nvSpPr>
          <p:cNvPr id="17" name="Titre 1"/>
          <p:cNvSpPr>
            <a:spLocks noGrp="1"/>
          </p:cNvSpPr>
          <p:nvPr>
            <p:ph type="title"/>
          </p:nvPr>
        </p:nvSpPr>
        <p:spPr>
          <a:xfrm>
            <a:off x="0" y="0"/>
            <a:ext cx="12192000" cy="1044215"/>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4. Conclusion et perspectives</a:t>
            </a:r>
            <a:r>
              <a:rPr lang="fr-FR" sz="2800" dirty="0">
                <a:latin typeface="Times New Roman" pitchFamily="18" charset="0"/>
              </a:rPr>
              <a:t/>
            </a:r>
            <a:br>
              <a:rPr lang="fr-FR" sz="2800" dirty="0">
                <a:latin typeface="Times New Roman" pitchFamily="18" charset="0"/>
              </a:rPr>
            </a:br>
            <a:endParaRPr lang="fr-FR" sz="2800" dirty="0"/>
          </a:p>
        </p:txBody>
      </p:sp>
      <p:sp>
        <p:nvSpPr>
          <p:cNvPr id="18"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05266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9"/>
          <p:cNvSpPr>
            <a:spLocks noGrp="1"/>
          </p:cNvSpPr>
          <p:nvPr>
            <p:ph type="ftr" sz="quarter" idx="11"/>
          </p:nvPr>
        </p:nvSpPr>
        <p:spPr>
          <a:xfrm>
            <a:off x="1818485" y="6323612"/>
            <a:ext cx="919410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DOUGA YASSINE,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32</a:t>
            </a:fld>
            <a:endParaRPr lang="en-US" dirty="0"/>
          </a:p>
        </p:txBody>
      </p:sp>
      <p:cxnSp>
        <p:nvCxnSpPr>
          <p:cNvPr id="9" name="Connecteur droit 8"/>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pic>
        <p:nvPicPr>
          <p:cNvPr id="1026" name="Picture 2" descr="C:\Users\Yassine\Desktop\qr_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617" y="4591050"/>
            <a:ext cx="1485900" cy="809625"/>
          </a:xfrm>
          <a:prstGeom prst="rect">
            <a:avLst/>
          </a:prstGeom>
          <a:noFill/>
          <a:extLst>
            <a:ext uri="{909E8E84-426E-40DD-AFC4-6F175D3DCCD1}">
              <a14:hiddenFill xmlns:a14="http://schemas.microsoft.com/office/drawing/2010/main">
                <a:solidFill>
                  <a:srgbClr val="FFFFFF"/>
                </a:solidFill>
              </a14:hiddenFill>
            </a:ext>
          </a:extLst>
        </p:spPr>
      </p:pic>
      <p:sp>
        <p:nvSpPr>
          <p:cNvPr id="7" name="Titre 1"/>
          <p:cNvSpPr txBox="1">
            <a:spLocks/>
          </p:cNvSpPr>
          <p:nvPr/>
        </p:nvSpPr>
        <p:spPr>
          <a:xfrm>
            <a:off x="3458024" y="2538670"/>
            <a:ext cx="5915025" cy="739259"/>
          </a:xfrm>
          <a:prstGeom prst="rect">
            <a:avLst/>
          </a:prstGeom>
        </p:spPr>
        <p:txBody>
          <a:bodyPr vert="horz" lIns="91440" tIns="45720" rIns="91440" bIns="45720" rtlCol="0" anchor="ctr">
            <a:prstTxWarp prst="textChevronInverted">
              <a:avLst/>
            </a:prstTxWarp>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400" b="1" cap="all" dirty="0" smtClean="0">
                <a:ln w="0">
                  <a:solidFill>
                    <a:schemeClr val="tx1"/>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6350" stA="55000" endA="300" endPos="45500" dir="5400000" sy="-100000" algn="bl" rotWithShape="0"/>
                </a:effectLst>
                <a:latin typeface="Times" pitchFamily="18" charset="0"/>
                <a:cs typeface="Times" pitchFamily="18" charset="0"/>
              </a:rPr>
              <a:t>Merci pour votre attention</a:t>
            </a:r>
            <a:endParaRPr lang="fr-FR" sz="2400" b="1" cap="all" dirty="0">
              <a:ln w="0">
                <a:solidFill>
                  <a:schemeClr val="tx1"/>
                </a:solidFill>
              </a:ln>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6350" stA="55000" endA="300" endPos="45500" dir="5400000" sy="-100000" algn="bl" rotWithShape="0"/>
              </a:effectLst>
              <a:latin typeface="Times" pitchFamily="18" charset="0"/>
              <a:cs typeface="Times" pitchFamily="18" charset="0"/>
            </a:endParaRPr>
          </a:p>
        </p:txBody>
      </p:sp>
    </p:spTree>
    <p:extLst>
      <p:ext uri="{BB962C8B-B14F-4D97-AF65-F5344CB8AC3E}">
        <p14:creationId xmlns:p14="http://schemas.microsoft.com/office/powerpoint/2010/main" val="56076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02574" y="2181885"/>
            <a:ext cx="10515600" cy="2140733"/>
          </a:xfrm>
        </p:spPr>
        <p:txBody>
          <a:bodyPr>
            <a:normAutofit/>
          </a:bodyPr>
          <a:lstStyle/>
          <a:p>
            <a:pPr marL="0" indent="0" algn="ctr">
              <a:buNone/>
            </a:pPr>
            <a:endParaRPr lang="fr-FR" sz="4400" dirty="0" smtClean="0">
              <a:latin typeface="Times" pitchFamily="18" charset="0"/>
              <a:cs typeface="Times" pitchFamily="18" charset="0"/>
            </a:endParaRPr>
          </a:p>
          <a:p>
            <a:pPr marL="0" indent="0" algn="ctr">
              <a:buNone/>
            </a:pPr>
            <a:r>
              <a:rPr lang="fr-FR" sz="4400" dirty="0" smtClean="0">
                <a:latin typeface="Times" pitchFamily="18" charset="0"/>
                <a:cs typeface="Times" pitchFamily="18" charset="0"/>
              </a:rPr>
              <a:t>1. Introduction</a:t>
            </a:r>
            <a:endParaRPr lang="fr-FR" sz="4400" dirty="0">
              <a:latin typeface="Times" pitchFamily="18" charset="0"/>
              <a:cs typeface="Times" pitchFamily="18" charset="0"/>
            </a:endParaRPr>
          </a:p>
        </p:txBody>
      </p:sp>
    </p:spTree>
    <p:extLst>
      <p:ext uri="{BB962C8B-B14F-4D97-AF65-F5344CB8AC3E}">
        <p14:creationId xmlns:p14="http://schemas.microsoft.com/office/powerpoint/2010/main" val="4182629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descr="60.PNG"/>
          <p:cNvPicPr>
            <a:picLocks noChangeAspect="1"/>
          </p:cNvPicPr>
          <p:nvPr/>
        </p:nvPicPr>
        <p:blipFill>
          <a:blip r:embed="rId3"/>
          <a:stretch>
            <a:fillRect/>
          </a:stretch>
        </p:blipFill>
        <p:spPr>
          <a:xfrm>
            <a:off x="8938491" y="911754"/>
            <a:ext cx="1655764" cy="1285447"/>
          </a:xfrm>
          <a:prstGeom prst="rect">
            <a:avLst/>
          </a:prstGeom>
        </p:spPr>
      </p:pic>
      <p:pic>
        <p:nvPicPr>
          <p:cNvPr id="16" name="Image 15" descr="63.PNG"/>
          <p:cNvPicPr>
            <a:picLocks noChangeAspect="1"/>
          </p:cNvPicPr>
          <p:nvPr/>
        </p:nvPicPr>
        <p:blipFill>
          <a:blip r:embed="rId4"/>
          <a:stretch>
            <a:fillRect/>
          </a:stretch>
        </p:blipFill>
        <p:spPr>
          <a:xfrm>
            <a:off x="7245908" y="5184272"/>
            <a:ext cx="1357323" cy="843106"/>
          </a:xfrm>
          <a:prstGeom prst="rect">
            <a:avLst/>
          </a:prstGeom>
        </p:spPr>
      </p:pic>
      <p:pic>
        <p:nvPicPr>
          <p:cNvPr id="17" name="Image 16" descr="64.PNG"/>
          <p:cNvPicPr>
            <a:picLocks noChangeAspect="1"/>
          </p:cNvPicPr>
          <p:nvPr/>
        </p:nvPicPr>
        <p:blipFill>
          <a:blip r:embed="rId5"/>
          <a:stretch>
            <a:fillRect/>
          </a:stretch>
        </p:blipFill>
        <p:spPr>
          <a:xfrm>
            <a:off x="9774833" y="5132935"/>
            <a:ext cx="1328718" cy="935094"/>
          </a:xfrm>
          <a:prstGeom prst="rect">
            <a:avLst/>
          </a:prstGeom>
        </p:spPr>
      </p:pic>
      <p:pic>
        <p:nvPicPr>
          <p:cNvPr id="28" name="Image 27" descr="62.PNG"/>
          <p:cNvPicPr>
            <a:picLocks noChangeAspect="1"/>
          </p:cNvPicPr>
          <p:nvPr/>
        </p:nvPicPr>
        <p:blipFill>
          <a:blip r:embed="rId6"/>
          <a:stretch>
            <a:fillRect/>
          </a:stretch>
        </p:blipFill>
        <p:spPr>
          <a:xfrm>
            <a:off x="2008118" y="1123102"/>
            <a:ext cx="1185842" cy="928694"/>
          </a:xfrm>
          <a:prstGeom prst="rect">
            <a:avLst/>
          </a:prstGeom>
        </p:spPr>
      </p:pic>
      <p:pic>
        <p:nvPicPr>
          <p:cNvPr id="31" name="Image 30" descr="65.PNG"/>
          <p:cNvPicPr>
            <a:picLocks noChangeAspect="1"/>
          </p:cNvPicPr>
          <p:nvPr/>
        </p:nvPicPr>
        <p:blipFill>
          <a:blip r:embed="rId7"/>
          <a:stretch>
            <a:fillRect/>
          </a:stretch>
        </p:blipFill>
        <p:spPr>
          <a:xfrm>
            <a:off x="2030935" y="2738481"/>
            <a:ext cx="1076545" cy="821648"/>
          </a:xfrm>
          <a:prstGeom prst="rect">
            <a:avLst/>
          </a:prstGeom>
        </p:spPr>
      </p:pic>
      <p:pic>
        <p:nvPicPr>
          <p:cNvPr id="32" name="Image 31" descr="66.PNG"/>
          <p:cNvPicPr>
            <a:picLocks noChangeAspect="1"/>
          </p:cNvPicPr>
          <p:nvPr/>
        </p:nvPicPr>
        <p:blipFill>
          <a:blip r:embed="rId8"/>
          <a:stretch>
            <a:fillRect/>
          </a:stretch>
        </p:blipFill>
        <p:spPr>
          <a:xfrm>
            <a:off x="5553857" y="1095519"/>
            <a:ext cx="1526713" cy="928694"/>
          </a:xfrm>
          <a:prstGeom prst="rect">
            <a:avLst/>
          </a:prstGeom>
        </p:spPr>
      </p:pic>
      <p:pic>
        <p:nvPicPr>
          <p:cNvPr id="33" name="Image 32" descr="67.PNG"/>
          <p:cNvPicPr>
            <a:picLocks noChangeAspect="1"/>
          </p:cNvPicPr>
          <p:nvPr/>
        </p:nvPicPr>
        <p:blipFill>
          <a:blip r:embed="rId9"/>
          <a:stretch>
            <a:fillRect/>
          </a:stretch>
        </p:blipFill>
        <p:spPr>
          <a:xfrm>
            <a:off x="5748302" y="3972664"/>
            <a:ext cx="2038635" cy="642942"/>
          </a:xfrm>
          <a:prstGeom prst="rect">
            <a:avLst/>
          </a:prstGeom>
        </p:spPr>
      </p:pic>
      <p:pic>
        <p:nvPicPr>
          <p:cNvPr id="34" name="Image 33" descr="68.PNG"/>
          <p:cNvPicPr>
            <a:picLocks noChangeAspect="1"/>
          </p:cNvPicPr>
          <p:nvPr/>
        </p:nvPicPr>
        <p:blipFill>
          <a:blip r:embed="rId10"/>
          <a:stretch>
            <a:fillRect/>
          </a:stretch>
        </p:blipFill>
        <p:spPr>
          <a:xfrm>
            <a:off x="1365161" y="4830970"/>
            <a:ext cx="1394300" cy="956858"/>
          </a:xfrm>
          <a:prstGeom prst="rect">
            <a:avLst/>
          </a:prstGeom>
        </p:spPr>
      </p:pic>
      <p:pic>
        <p:nvPicPr>
          <p:cNvPr id="35" name="Image 34" descr="69.PNG"/>
          <p:cNvPicPr>
            <a:picLocks noChangeAspect="1"/>
          </p:cNvPicPr>
          <p:nvPr/>
        </p:nvPicPr>
        <p:blipFill>
          <a:blip r:embed="rId11"/>
          <a:stretch>
            <a:fillRect/>
          </a:stretch>
        </p:blipFill>
        <p:spPr>
          <a:xfrm>
            <a:off x="3693253" y="1134155"/>
            <a:ext cx="1543032" cy="928694"/>
          </a:xfrm>
          <a:prstGeom prst="rect">
            <a:avLst/>
          </a:prstGeom>
        </p:spPr>
      </p:pic>
      <p:pic>
        <p:nvPicPr>
          <p:cNvPr id="36" name="Image 35" descr="70.PNG"/>
          <p:cNvPicPr>
            <a:picLocks noChangeAspect="1"/>
          </p:cNvPicPr>
          <p:nvPr/>
        </p:nvPicPr>
        <p:blipFill>
          <a:blip r:embed="rId12"/>
          <a:stretch>
            <a:fillRect/>
          </a:stretch>
        </p:blipFill>
        <p:spPr>
          <a:xfrm>
            <a:off x="9041245" y="3116197"/>
            <a:ext cx="1125041" cy="1345440"/>
          </a:xfrm>
          <a:prstGeom prst="rect">
            <a:avLst/>
          </a:prstGeom>
        </p:spPr>
      </p:pic>
      <p:pic>
        <p:nvPicPr>
          <p:cNvPr id="37" name="Image 36" descr="Laptop.emf"/>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021451" y="5169223"/>
            <a:ext cx="1248652" cy="926019"/>
          </a:xfrm>
          <a:prstGeom prst="rect">
            <a:avLst/>
          </a:prstGeom>
        </p:spPr>
      </p:pic>
      <p:sp>
        <p:nvSpPr>
          <p:cNvPr id="38" name="Éclair 37"/>
          <p:cNvSpPr/>
          <p:nvPr/>
        </p:nvSpPr>
        <p:spPr>
          <a:xfrm>
            <a:off x="8125607" y="1807220"/>
            <a:ext cx="504541" cy="730850"/>
          </a:xfrm>
          <a:prstGeom prst="lightningBol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rgbClr val="FF0000"/>
                </a:solidFill>
              </a:ln>
              <a:solidFill>
                <a:srgbClr val="FF0000"/>
              </a:solidFill>
            </a:endParaRPr>
          </a:p>
        </p:txBody>
      </p:sp>
      <p:cxnSp>
        <p:nvCxnSpPr>
          <p:cNvPr id="42" name="Connecteur droit avec flèche 41"/>
          <p:cNvCxnSpPr/>
          <p:nvPr/>
        </p:nvCxnSpPr>
        <p:spPr>
          <a:xfrm flipH="1" flipV="1">
            <a:off x="3107479" y="3301563"/>
            <a:ext cx="2261287" cy="586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H="1" flipV="1">
            <a:off x="2892396" y="2012937"/>
            <a:ext cx="2518344" cy="90508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Ellipse 87"/>
          <p:cNvSpPr/>
          <p:nvPr/>
        </p:nvSpPr>
        <p:spPr>
          <a:xfrm>
            <a:off x="5291910" y="2524279"/>
            <a:ext cx="2087517" cy="1035851"/>
          </a:xfrm>
          <a:custGeom>
            <a:avLst/>
            <a:gdLst/>
            <a:ahLst/>
            <a:cxnLst/>
            <a:rect l="l" t="t" r="r" b="b"/>
            <a:pathLst>
              <a:path w="3624403" h="2080004">
                <a:moveTo>
                  <a:pt x="1770276" y="0"/>
                </a:moveTo>
                <a:cubicBezTo>
                  <a:pt x="2182492" y="0"/>
                  <a:pt x="2545927" y="125214"/>
                  <a:pt x="2760536" y="315663"/>
                </a:cubicBezTo>
                <a:lnTo>
                  <a:pt x="2793296" y="347993"/>
                </a:lnTo>
                <a:lnTo>
                  <a:pt x="2895032" y="366926"/>
                </a:lnTo>
                <a:cubicBezTo>
                  <a:pt x="3323653" y="475616"/>
                  <a:pt x="3624403" y="730065"/>
                  <a:pt x="3624403" y="1026628"/>
                </a:cubicBezTo>
                <a:cubicBezTo>
                  <a:pt x="3624403" y="1323191"/>
                  <a:pt x="3323653" y="1577640"/>
                  <a:pt x="2895032" y="1686330"/>
                </a:cubicBezTo>
                <a:lnTo>
                  <a:pt x="2825155" y="1699335"/>
                </a:lnTo>
                <a:lnTo>
                  <a:pt x="2820353" y="1705310"/>
                </a:lnTo>
                <a:cubicBezTo>
                  <a:pt x="2618126" y="1928495"/>
                  <a:pt x="2223713" y="2080004"/>
                  <a:pt x="1770276" y="2080004"/>
                </a:cubicBezTo>
                <a:cubicBezTo>
                  <a:pt x="1522947" y="2080004"/>
                  <a:pt x="1293178" y="2034927"/>
                  <a:pt x="1102581" y="1957728"/>
                </a:cubicBezTo>
                <a:lnTo>
                  <a:pt x="1039107" y="1929272"/>
                </a:lnTo>
                <a:lnTo>
                  <a:pt x="953537" y="1921442"/>
                </a:lnTo>
                <a:cubicBezTo>
                  <a:pt x="409354" y="1854681"/>
                  <a:pt x="0" y="1566012"/>
                  <a:pt x="0" y="1220022"/>
                </a:cubicBezTo>
                <a:cubicBezTo>
                  <a:pt x="0" y="972887"/>
                  <a:pt x="208854" y="754996"/>
                  <a:pt x="526517" y="626332"/>
                </a:cubicBezTo>
                <a:lnTo>
                  <a:pt x="591822" y="605081"/>
                </a:lnTo>
                <a:lnTo>
                  <a:pt x="600326" y="571674"/>
                </a:lnTo>
                <a:cubicBezTo>
                  <a:pt x="711682" y="245420"/>
                  <a:pt x="1193174" y="0"/>
                  <a:pt x="1770276" y="0"/>
                </a:cubicBezTo>
                <a:close/>
              </a:path>
            </a:pathLst>
          </a:custGeom>
          <a:solidFill>
            <a:schemeClr val="accent2">
              <a:lumMod val="20000"/>
              <a:lumOff val="80000"/>
            </a:schemeClr>
          </a:solidFill>
          <a:ln/>
        </p:spPr>
        <p:style>
          <a:lnRef idx="1">
            <a:schemeClr val="dk1"/>
          </a:lnRef>
          <a:fillRef idx="2">
            <a:schemeClr val="dk1"/>
          </a:fillRef>
          <a:effectRef idx="1">
            <a:schemeClr val="dk1"/>
          </a:effectRef>
          <a:fontRef idx="minor">
            <a:schemeClr val="dk1"/>
          </a:fontRef>
        </p:style>
        <p:txBody>
          <a:bodyPr/>
          <a:lstStyle/>
          <a:p>
            <a:pPr algn="ctr"/>
            <a:endParaRPr lang="fr-FR" b="1" dirty="0">
              <a:latin typeface="Times" pitchFamily="18" charset="0"/>
              <a:cs typeface="Times" pitchFamily="18" charset="0"/>
            </a:endParaRPr>
          </a:p>
          <a:p>
            <a:pPr algn="ctr"/>
            <a:r>
              <a:rPr lang="fr-FR" b="1" dirty="0">
                <a:latin typeface="Times" pitchFamily="18" charset="0"/>
                <a:cs typeface="Times" pitchFamily="18" charset="0"/>
              </a:rPr>
              <a:t> Internet</a:t>
            </a:r>
          </a:p>
        </p:txBody>
      </p:sp>
      <p:cxnSp>
        <p:nvCxnSpPr>
          <p:cNvPr id="52" name="Connecteur droit avec flèche 51"/>
          <p:cNvCxnSpPr/>
          <p:nvPr/>
        </p:nvCxnSpPr>
        <p:spPr>
          <a:xfrm rot="10800000">
            <a:off x="4422445" y="2012937"/>
            <a:ext cx="1089088" cy="857257"/>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5" name="Connecteur droit avec flèche 54"/>
          <p:cNvCxnSpPr>
            <a:endCxn id="33" idx="0"/>
          </p:cNvCxnSpPr>
          <p:nvPr/>
        </p:nvCxnSpPr>
        <p:spPr>
          <a:xfrm>
            <a:off x="6651330" y="3486229"/>
            <a:ext cx="116290" cy="48643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6" name="Connecteur droit avec flèche 55"/>
          <p:cNvCxnSpPr/>
          <p:nvPr/>
        </p:nvCxnSpPr>
        <p:spPr>
          <a:xfrm>
            <a:off x="7695633" y="4437747"/>
            <a:ext cx="2102116" cy="89485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7" name="Connecteur droit avec flèche 56"/>
          <p:cNvCxnSpPr>
            <a:endCxn id="36" idx="1"/>
          </p:cNvCxnSpPr>
          <p:nvPr/>
        </p:nvCxnSpPr>
        <p:spPr>
          <a:xfrm>
            <a:off x="7365092" y="3027522"/>
            <a:ext cx="1676153" cy="76139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8" name="Connecteur droit avec flèche 57"/>
          <p:cNvCxnSpPr>
            <a:endCxn id="32" idx="2"/>
          </p:cNvCxnSpPr>
          <p:nvPr/>
        </p:nvCxnSpPr>
        <p:spPr>
          <a:xfrm rot="16200000" flipV="1">
            <a:off x="6067183" y="2274246"/>
            <a:ext cx="500065" cy="1"/>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65" name="Connecteur droit avec flèche 64"/>
          <p:cNvCxnSpPr/>
          <p:nvPr/>
        </p:nvCxnSpPr>
        <p:spPr>
          <a:xfrm>
            <a:off x="7245907" y="4530895"/>
            <a:ext cx="510784" cy="65246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p:nvPr/>
        </p:nvCxnSpPr>
        <p:spPr>
          <a:xfrm rot="5400000">
            <a:off x="5998000" y="4785564"/>
            <a:ext cx="654965" cy="276361"/>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9" name="Connecteur droit avec flèche 68"/>
          <p:cNvCxnSpPr/>
          <p:nvPr/>
        </p:nvCxnSpPr>
        <p:spPr>
          <a:xfrm rot="10800000" flipV="1">
            <a:off x="8025198" y="4416453"/>
            <a:ext cx="1209900" cy="72263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3" name="Connecteur droit avec flèche 72"/>
          <p:cNvCxnSpPr/>
          <p:nvPr/>
        </p:nvCxnSpPr>
        <p:spPr>
          <a:xfrm>
            <a:off x="9766373" y="4556229"/>
            <a:ext cx="266091" cy="57097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5" name="Connecteur droit avec flèche 74"/>
          <p:cNvCxnSpPr/>
          <p:nvPr/>
        </p:nvCxnSpPr>
        <p:spPr>
          <a:xfrm>
            <a:off x="2969063" y="3091096"/>
            <a:ext cx="2322846" cy="64533"/>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p:nvPr/>
        </p:nvCxnSpPr>
        <p:spPr>
          <a:xfrm>
            <a:off x="2601039" y="2051796"/>
            <a:ext cx="2690870" cy="97254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0" name="Connecteur droit avec flèche 99"/>
          <p:cNvCxnSpPr/>
          <p:nvPr/>
        </p:nvCxnSpPr>
        <p:spPr>
          <a:xfrm>
            <a:off x="4837852" y="2062383"/>
            <a:ext cx="846290" cy="71426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2" name="Connecteur droit avec flèche 101"/>
          <p:cNvCxnSpPr/>
          <p:nvPr/>
        </p:nvCxnSpPr>
        <p:spPr>
          <a:xfrm rot="5400000">
            <a:off x="5891575" y="2275040"/>
            <a:ext cx="500065" cy="1588"/>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04" name="Connecteur droit avec flèche 103"/>
          <p:cNvCxnSpPr/>
          <p:nvPr/>
        </p:nvCxnSpPr>
        <p:spPr>
          <a:xfrm flipH="1" flipV="1">
            <a:off x="7245908" y="3205694"/>
            <a:ext cx="1795337" cy="836871"/>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8" name="Connecteur droit avec flèche 107"/>
          <p:cNvCxnSpPr/>
          <p:nvPr/>
        </p:nvCxnSpPr>
        <p:spPr>
          <a:xfrm flipH="1" flipV="1">
            <a:off x="6489355" y="3560129"/>
            <a:ext cx="65991" cy="41253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0" name="Connecteur droit avec flèche 109"/>
          <p:cNvCxnSpPr/>
          <p:nvPr/>
        </p:nvCxnSpPr>
        <p:spPr>
          <a:xfrm flipV="1">
            <a:off x="8270924" y="4552008"/>
            <a:ext cx="1092214" cy="659729"/>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2" name="Connecteur droit avec flèche 111"/>
          <p:cNvCxnSpPr/>
          <p:nvPr/>
        </p:nvCxnSpPr>
        <p:spPr>
          <a:xfrm flipH="1" flipV="1">
            <a:off x="9946031" y="4501382"/>
            <a:ext cx="258295" cy="625821"/>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9" name="Connecteur droit avec flèche 118"/>
          <p:cNvCxnSpPr/>
          <p:nvPr/>
        </p:nvCxnSpPr>
        <p:spPr>
          <a:xfrm rot="5400000" flipH="1" flipV="1">
            <a:off x="5867494" y="4777458"/>
            <a:ext cx="567771" cy="21764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1" name="Connecteur droit avec flèche 120"/>
          <p:cNvCxnSpPr/>
          <p:nvPr/>
        </p:nvCxnSpPr>
        <p:spPr>
          <a:xfrm flipH="1" flipV="1">
            <a:off x="7042447" y="4578063"/>
            <a:ext cx="467092" cy="59754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5" name="Connecteur droit avec flèche 124"/>
          <p:cNvCxnSpPr/>
          <p:nvPr/>
        </p:nvCxnSpPr>
        <p:spPr>
          <a:xfrm flipH="1" flipV="1">
            <a:off x="7513439" y="4524231"/>
            <a:ext cx="2251494" cy="935889"/>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0" name="ZoneTexte 129"/>
          <p:cNvSpPr txBox="1"/>
          <p:nvPr/>
        </p:nvSpPr>
        <p:spPr>
          <a:xfrm>
            <a:off x="3902564" y="3341897"/>
            <a:ext cx="1134729" cy="369332"/>
          </a:xfrm>
          <a:prstGeom prst="rect">
            <a:avLst/>
          </a:prstGeom>
          <a:noFill/>
        </p:spPr>
        <p:txBody>
          <a:bodyPr wrap="square" rtlCol="0">
            <a:spAutoFit/>
          </a:bodyPr>
          <a:lstStyle/>
          <a:p>
            <a:r>
              <a:rPr lang="fr-FR" dirty="0">
                <a:solidFill>
                  <a:srgbClr val="FF0000"/>
                </a:solidFill>
              </a:rPr>
              <a:t>TCP</a:t>
            </a:r>
          </a:p>
        </p:txBody>
      </p:sp>
      <p:sp>
        <p:nvSpPr>
          <p:cNvPr id="131" name="ZoneTexte 130"/>
          <p:cNvSpPr txBox="1"/>
          <p:nvPr/>
        </p:nvSpPr>
        <p:spPr>
          <a:xfrm>
            <a:off x="3693254" y="2525072"/>
            <a:ext cx="1134729" cy="369332"/>
          </a:xfrm>
          <a:prstGeom prst="rect">
            <a:avLst/>
          </a:prstGeom>
          <a:noFill/>
        </p:spPr>
        <p:txBody>
          <a:bodyPr wrap="square" rtlCol="0">
            <a:spAutoFit/>
          </a:bodyPr>
          <a:lstStyle/>
          <a:p>
            <a:r>
              <a:rPr lang="fr-FR" dirty="0">
                <a:solidFill>
                  <a:srgbClr val="FF0000"/>
                </a:solidFill>
              </a:rPr>
              <a:t>TCP</a:t>
            </a:r>
          </a:p>
        </p:txBody>
      </p:sp>
      <p:sp>
        <p:nvSpPr>
          <p:cNvPr id="132" name="ZoneTexte 131"/>
          <p:cNvSpPr txBox="1"/>
          <p:nvPr/>
        </p:nvSpPr>
        <p:spPr>
          <a:xfrm>
            <a:off x="5182486" y="2154946"/>
            <a:ext cx="1134729" cy="369332"/>
          </a:xfrm>
          <a:prstGeom prst="rect">
            <a:avLst/>
          </a:prstGeom>
          <a:noFill/>
        </p:spPr>
        <p:txBody>
          <a:bodyPr wrap="square" rtlCol="0">
            <a:spAutoFit/>
          </a:bodyPr>
          <a:lstStyle/>
          <a:p>
            <a:r>
              <a:rPr lang="fr-FR" dirty="0">
                <a:solidFill>
                  <a:srgbClr val="FF0000"/>
                </a:solidFill>
              </a:rPr>
              <a:t>TCP</a:t>
            </a:r>
          </a:p>
        </p:txBody>
      </p:sp>
      <p:sp>
        <p:nvSpPr>
          <p:cNvPr id="133" name="ZoneTexte 132"/>
          <p:cNvSpPr txBox="1"/>
          <p:nvPr/>
        </p:nvSpPr>
        <p:spPr>
          <a:xfrm>
            <a:off x="6418009" y="2167088"/>
            <a:ext cx="1134729" cy="369332"/>
          </a:xfrm>
          <a:prstGeom prst="rect">
            <a:avLst/>
          </a:prstGeom>
          <a:noFill/>
        </p:spPr>
        <p:txBody>
          <a:bodyPr wrap="square" rtlCol="0">
            <a:spAutoFit/>
          </a:bodyPr>
          <a:lstStyle/>
          <a:p>
            <a:r>
              <a:rPr lang="fr-FR" dirty="0">
                <a:solidFill>
                  <a:srgbClr val="FF0000"/>
                </a:solidFill>
              </a:rPr>
              <a:t>TCP</a:t>
            </a:r>
          </a:p>
        </p:txBody>
      </p:sp>
      <p:sp>
        <p:nvSpPr>
          <p:cNvPr id="134" name="ZoneTexte 133"/>
          <p:cNvSpPr txBox="1"/>
          <p:nvPr/>
        </p:nvSpPr>
        <p:spPr>
          <a:xfrm>
            <a:off x="7827823" y="3660024"/>
            <a:ext cx="1134729" cy="369332"/>
          </a:xfrm>
          <a:prstGeom prst="rect">
            <a:avLst/>
          </a:prstGeom>
          <a:noFill/>
        </p:spPr>
        <p:txBody>
          <a:bodyPr wrap="square" rtlCol="0">
            <a:spAutoFit/>
          </a:bodyPr>
          <a:lstStyle/>
          <a:p>
            <a:r>
              <a:rPr lang="fr-FR" dirty="0">
                <a:solidFill>
                  <a:srgbClr val="FF0000"/>
                </a:solidFill>
              </a:rPr>
              <a:t>TCP</a:t>
            </a:r>
          </a:p>
        </p:txBody>
      </p:sp>
      <p:sp>
        <p:nvSpPr>
          <p:cNvPr id="135" name="ZoneTexte 134"/>
          <p:cNvSpPr txBox="1"/>
          <p:nvPr/>
        </p:nvSpPr>
        <p:spPr>
          <a:xfrm>
            <a:off x="6711998" y="3486229"/>
            <a:ext cx="1134729" cy="369332"/>
          </a:xfrm>
          <a:prstGeom prst="rect">
            <a:avLst/>
          </a:prstGeom>
          <a:noFill/>
        </p:spPr>
        <p:txBody>
          <a:bodyPr wrap="square" rtlCol="0">
            <a:spAutoFit/>
          </a:bodyPr>
          <a:lstStyle/>
          <a:p>
            <a:r>
              <a:rPr lang="fr-FR" dirty="0">
                <a:solidFill>
                  <a:srgbClr val="FF0000"/>
                </a:solidFill>
              </a:rPr>
              <a:t>TCP</a:t>
            </a:r>
          </a:p>
        </p:txBody>
      </p:sp>
      <p:sp>
        <p:nvSpPr>
          <p:cNvPr id="136" name="ZoneTexte 135"/>
          <p:cNvSpPr txBox="1"/>
          <p:nvPr/>
        </p:nvSpPr>
        <p:spPr>
          <a:xfrm>
            <a:off x="10103430" y="4461637"/>
            <a:ext cx="1134729" cy="369332"/>
          </a:xfrm>
          <a:prstGeom prst="rect">
            <a:avLst/>
          </a:prstGeom>
          <a:noFill/>
        </p:spPr>
        <p:txBody>
          <a:bodyPr wrap="square" rtlCol="0">
            <a:spAutoFit/>
          </a:bodyPr>
          <a:lstStyle/>
          <a:p>
            <a:r>
              <a:rPr lang="fr-FR" dirty="0">
                <a:solidFill>
                  <a:srgbClr val="FF0000"/>
                </a:solidFill>
              </a:rPr>
              <a:t>TCP</a:t>
            </a:r>
          </a:p>
        </p:txBody>
      </p:sp>
      <p:sp>
        <p:nvSpPr>
          <p:cNvPr id="137" name="ZoneTexte 136"/>
          <p:cNvSpPr txBox="1"/>
          <p:nvPr/>
        </p:nvSpPr>
        <p:spPr>
          <a:xfrm>
            <a:off x="8868109" y="5199084"/>
            <a:ext cx="1134729" cy="369332"/>
          </a:xfrm>
          <a:prstGeom prst="rect">
            <a:avLst/>
          </a:prstGeom>
          <a:noFill/>
        </p:spPr>
        <p:txBody>
          <a:bodyPr wrap="square" rtlCol="0">
            <a:spAutoFit/>
          </a:bodyPr>
          <a:lstStyle/>
          <a:p>
            <a:r>
              <a:rPr lang="fr-FR" dirty="0">
                <a:solidFill>
                  <a:srgbClr val="FF0000"/>
                </a:solidFill>
              </a:rPr>
              <a:t>TCP</a:t>
            </a:r>
          </a:p>
        </p:txBody>
      </p:sp>
      <p:sp>
        <p:nvSpPr>
          <p:cNvPr id="138" name="ZoneTexte 137"/>
          <p:cNvSpPr txBox="1"/>
          <p:nvPr/>
        </p:nvSpPr>
        <p:spPr>
          <a:xfrm>
            <a:off x="8283996" y="4310229"/>
            <a:ext cx="1134729" cy="369332"/>
          </a:xfrm>
          <a:prstGeom prst="rect">
            <a:avLst/>
          </a:prstGeom>
          <a:noFill/>
        </p:spPr>
        <p:txBody>
          <a:bodyPr wrap="square" rtlCol="0">
            <a:spAutoFit/>
          </a:bodyPr>
          <a:lstStyle/>
          <a:p>
            <a:r>
              <a:rPr lang="fr-FR" dirty="0">
                <a:solidFill>
                  <a:srgbClr val="FF0000"/>
                </a:solidFill>
              </a:rPr>
              <a:t>TCP</a:t>
            </a:r>
          </a:p>
        </p:txBody>
      </p:sp>
      <p:sp>
        <p:nvSpPr>
          <p:cNvPr id="139" name="ZoneTexte 138"/>
          <p:cNvSpPr txBox="1"/>
          <p:nvPr/>
        </p:nvSpPr>
        <p:spPr>
          <a:xfrm>
            <a:off x="6793328" y="4805370"/>
            <a:ext cx="1134729" cy="369332"/>
          </a:xfrm>
          <a:prstGeom prst="rect">
            <a:avLst/>
          </a:prstGeom>
          <a:noFill/>
        </p:spPr>
        <p:txBody>
          <a:bodyPr wrap="square" rtlCol="0">
            <a:spAutoFit/>
          </a:bodyPr>
          <a:lstStyle/>
          <a:p>
            <a:r>
              <a:rPr lang="fr-FR" dirty="0">
                <a:solidFill>
                  <a:srgbClr val="FF0000"/>
                </a:solidFill>
              </a:rPr>
              <a:t>TCP</a:t>
            </a:r>
          </a:p>
        </p:txBody>
      </p:sp>
      <p:sp>
        <p:nvSpPr>
          <p:cNvPr id="140" name="ZoneTexte 139"/>
          <p:cNvSpPr txBox="1"/>
          <p:nvPr/>
        </p:nvSpPr>
        <p:spPr>
          <a:xfrm>
            <a:off x="6250670" y="5083315"/>
            <a:ext cx="1134729" cy="369332"/>
          </a:xfrm>
          <a:prstGeom prst="rect">
            <a:avLst/>
          </a:prstGeom>
          <a:noFill/>
        </p:spPr>
        <p:txBody>
          <a:bodyPr wrap="square" rtlCol="0">
            <a:spAutoFit/>
          </a:bodyPr>
          <a:lstStyle/>
          <a:p>
            <a:r>
              <a:rPr lang="fr-FR" dirty="0">
                <a:solidFill>
                  <a:srgbClr val="FF0000"/>
                </a:solidFill>
              </a:rPr>
              <a:t>TCP</a:t>
            </a:r>
          </a:p>
        </p:txBody>
      </p:sp>
      <p:sp>
        <p:nvSpPr>
          <p:cNvPr id="141" name="ZoneTexte 140"/>
          <p:cNvSpPr txBox="1"/>
          <p:nvPr/>
        </p:nvSpPr>
        <p:spPr>
          <a:xfrm>
            <a:off x="3795625" y="4963601"/>
            <a:ext cx="1134729" cy="369332"/>
          </a:xfrm>
          <a:prstGeom prst="rect">
            <a:avLst/>
          </a:prstGeom>
          <a:noFill/>
        </p:spPr>
        <p:txBody>
          <a:bodyPr wrap="square" rtlCol="0">
            <a:spAutoFit/>
          </a:bodyPr>
          <a:lstStyle/>
          <a:p>
            <a:r>
              <a:rPr lang="fr-FR" dirty="0">
                <a:solidFill>
                  <a:srgbClr val="FF0000"/>
                </a:solidFill>
              </a:rPr>
              <a:t>TCP</a:t>
            </a:r>
          </a:p>
        </p:txBody>
      </p:sp>
      <p:sp>
        <p:nvSpPr>
          <p:cNvPr id="142" name="ZoneTexte 141"/>
          <p:cNvSpPr txBox="1"/>
          <p:nvPr/>
        </p:nvSpPr>
        <p:spPr>
          <a:xfrm>
            <a:off x="10187757" y="3464056"/>
            <a:ext cx="1421754" cy="369332"/>
          </a:xfrm>
          <a:prstGeom prst="rect">
            <a:avLst/>
          </a:prstGeom>
          <a:noFill/>
        </p:spPr>
        <p:txBody>
          <a:bodyPr wrap="square" rtlCol="0">
            <a:spAutoFit/>
          </a:bodyPr>
          <a:lstStyle/>
          <a:p>
            <a:r>
              <a:rPr lang="fr-FR" dirty="0">
                <a:solidFill>
                  <a:srgbClr val="FF0000"/>
                </a:solidFill>
              </a:rPr>
              <a:t>GSM(3G,4G)</a:t>
            </a:r>
          </a:p>
        </p:txBody>
      </p:sp>
      <p:sp>
        <p:nvSpPr>
          <p:cNvPr id="59" name="Titre 1"/>
          <p:cNvSpPr>
            <a:spLocks noGrp="1"/>
          </p:cNvSpPr>
          <p:nvPr>
            <p:ph type="title"/>
          </p:nvPr>
        </p:nvSpPr>
        <p:spPr>
          <a:xfrm>
            <a:off x="0" y="-25002"/>
            <a:ext cx="12192000" cy="982073"/>
          </a:xfrm>
          <a:solidFill>
            <a:schemeClr val="accent1">
              <a:lumMod val="20000"/>
              <a:lumOff val="80000"/>
            </a:schemeClr>
          </a:solidFill>
        </p:spPr>
        <p:txBody>
          <a:bodyPr>
            <a:normAutofit fontScale="90000"/>
          </a:bodyPr>
          <a:lstStyle/>
          <a:p>
            <a:pPr algn="ctr"/>
            <a:r>
              <a:rPr lang="fr-FR" sz="2800" dirty="0" smtClean="0">
                <a:latin typeface="Times New Roman" pitchFamily="18" charset="0"/>
              </a:rPr>
              <a:t/>
            </a:r>
            <a:br>
              <a:rPr lang="fr-FR" sz="2800" dirty="0" smtClean="0">
                <a:latin typeface="Times New Roman" pitchFamily="18" charset="0"/>
              </a:rPr>
            </a:br>
            <a:r>
              <a:rPr lang="fr-FR" sz="2800" dirty="0" smtClean="0">
                <a:latin typeface="Times New Roman" pitchFamily="18" charset="0"/>
              </a:rPr>
              <a:t>1.1</a:t>
            </a:r>
            <a:r>
              <a:rPr lang="fr-FR" sz="2800" dirty="0">
                <a:latin typeface="Times New Roman" pitchFamily="18" charset="0"/>
              </a:rPr>
              <a:t>. Contexte et motivation</a:t>
            </a:r>
            <a:br>
              <a:rPr lang="fr-FR" sz="2800" dirty="0">
                <a:latin typeface="Times New Roman" pitchFamily="18" charset="0"/>
              </a:rPr>
            </a:br>
            <a:endParaRPr lang="fr-FR" sz="2800" dirty="0"/>
          </a:p>
        </p:txBody>
      </p:sp>
      <p:sp>
        <p:nvSpPr>
          <p:cNvPr id="79" name="Espace réservé du pied de page 9"/>
          <p:cNvSpPr>
            <a:spLocks noGrp="1"/>
          </p:cNvSpPr>
          <p:nvPr>
            <p:ph type="ftr" sz="quarter" idx="12"/>
          </p:nvPr>
        </p:nvSpPr>
        <p:spPr>
          <a:xfrm>
            <a:off x="2762445" y="6323612"/>
            <a:ext cx="8250144" cy="365125"/>
          </a:xfrm>
        </p:spPr>
        <p:txBody>
          <a:bodyPr/>
          <a:lstStyle/>
          <a:p>
            <a:pPr algn="ctr"/>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80" name="Connecteur droit 79"/>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cxnSp>
        <p:nvCxnSpPr>
          <p:cNvPr id="3" name="Connecteur droit 2"/>
          <p:cNvCxnSpPr/>
          <p:nvPr/>
        </p:nvCxnSpPr>
        <p:spPr>
          <a:xfrm flipV="1">
            <a:off x="2734524" y="4501381"/>
            <a:ext cx="2988841" cy="794161"/>
          </a:xfrm>
          <a:prstGeom prst="line">
            <a:avLst/>
          </a:prstGeom>
        </p:spPr>
        <p:style>
          <a:lnRef idx="1">
            <a:schemeClr val="accent1"/>
          </a:lnRef>
          <a:fillRef idx="0">
            <a:schemeClr val="accent1"/>
          </a:fillRef>
          <a:effectRef idx="0">
            <a:schemeClr val="accent1"/>
          </a:effectRef>
          <a:fontRef idx="minor">
            <a:schemeClr val="tx1"/>
          </a:fontRef>
        </p:style>
      </p:cxnSp>
      <p:sp>
        <p:nvSpPr>
          <p:cNvPr id="4" name="ZoneTexte 3"/>
          <p:cNvSpPr txBox="1"/>
          <p:nvPr/>
        </p:nvSpPr>
        <p:spPr>
          <a:xfrm>
            <a:off x="3141871" y="4570378"/>
            <a:ext cx="1787219" cy="369332"/>
          </a:xfrm>
          <a:prstGeom prst="rect">
            <a:avLst/>
          </a:prstGeom>
          <a:noFill/>
        </p:spPr>
        <p:txBody>
          <a:bodyPr wrap="square" rtlCol="0">
            <a:spAutoFit/>
          </a:bodyPr>
          <a:lstStyle/>
          <a:p>
            <a:r>
              <a:rPr lang="fr-FR" dirty="0" smtClean="0">
                <a:solidFill>
                  <a:srgbClr val="00B050"/>
                </a:solidFill>
              </a:rPr>
              <a:t>Réseau filaire</a:t>
            </a:r>
            <a:endParaRPr lang="fr-FR" dirty="0">
              <a:solidFill>
                <a:srgbClr val="00B050"/>
              </a:solidFill>
            </a:endParaRPr>
          </a:p>
        </p:txBody>
      </p:sp>
      <p:sp>
        <p:nvSpPr>
          <p:cNvPr id="2" name="ZoneTexte 1"/>
          <p:cNvSpPr txBox="1"/>
          <p:nvPr/>
        </p:nvSpPr>
        <p:spPr>
          <a:xfrm>
            <a:off x="7957092" y="2472033"/>
            <a:ext cx="1445974" cy="369332"/>
          </a:xfrm>
          <a:prstGeom prst="rect">
            <a:avLst/>
          </a:prstGeom>
          <a:noFill/>
        </p:spPr>
        <p:txBody>
          <a:bodyPr wrap="square" rtlCol="0">
            <a:spAutoFit/>
          </a:bodyPr>
          <a:lstStyle/>
          <a:p>
            <a:r>
              <a:rPr lang="fr-FR" dirty="0" smtClean="0">
                <a:solidFill>
                  <a:srgbClr val="FF0000"/>
                </a:solidFill>
              </a:rPr>
              <a:t>Interférence</a:t>
            </a:r>
            <a:endParaRPr lang="fr-FR" dirty="0">
              <a:solidFill>
                <a:srgbClr val="FF0000"/>
              </a:solidFill>
            </a:endParaRPr>
          </a:p>
        </p:txBody>
      </p:sp>
    </p:spTree>
    <p:extLst>
      <p:ext uri="{BB962C8B-B14F-4D97-AF65-F5344CB8AC3E}">
        <p14:creationId xmlns:p14="http://schemas.microsoft.com/office/powerpoint/2010/main" val="3555884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4185" y="1659116"/>
            <a:ext cx="10972800" cy="4525963"/>
          </a:xfrm>
        </p:spPr>
        <p:txBody>
          <a:bodyPr/>
          <a:lstStyle/>
          <a:p>
            <a:pPr marL="0" indent="0">
              <a:buNone/>
            </a:pPr>
            <a:endParaRPr lang="fr-FR" sz="2400" dirty="0">
              <a:latin typeface="Times" pitchFamily="18" charset="0"/>
              <a:cs typeface="Times" pitchFamily="18" charset="0"/>
            </a:endParaRPr>
          </a:p>
          <a:p>
            <a:endParaRPr lang="fr-FR"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6</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74" name="Espace réservé du contenu 2"/>
          <p:cNvSpPr txBox="1">
            <a:spLocks/>
          </p:cNvSpPr>
          <p:nvPr/>
        </p:nvSpPr>
        <p:spPr>
          <a:xfrm>
            <a:off x="6521899" y="686794"/>
            <a:ext cx="5740134" cy="4965105"/>
          </a:xfrm>
          <a:prstGeom prst="rect">
            <a:avLst/>
          </a:prstGeo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2800" b="0" i="0" u="none" strike="noStrike" kern="0" cap="none" spc="0" normalizeH="0" baseline="0" noProof="0" dirty="0" smtClean="0">
              <a:ln>
                <a:noFill/>
              </a:ln>
              <a:solidFill>
                <a:sysClr val="windowText" lastClr="000000"/>
              </a:solidFill>
              <a:effectLst/>
              <a:uLnTx/>
              <a:uFillTx/>
              <a:latin typeface="+mn-lt"/>
            </a:endParaRPr>
          </a:p>
          <a:p>
            <a:pPr marL="342900" marR="0" lvl="0" indent="-342900" defTabSz="914400" eaLnBrk="1" fontAlgn="auto" latinLnBrk="0" hangingPunct="1">
              <a:lnSpc>
                <a:spcPct val="100000"/>
              </a:lnSpc>
              <a:spcBef>
                <a:spcPts val="0"/>
              </a:spcBef>
              <a:spcAft>
                <a:spcPts val="0"/>
              </a:spcAft>
              <a:buClrTx/>
              <a:buSzTx/>
              <a:tabLst/>
              <a:defRPr/>
            </a:pPr>
            <a:r>
              <a:rPr lang="fr-FR" sz="3600" kern="0" dirty="0">
                <a:solidFill>
                  <a:sysClr val="windowText" lastClr="000000"/>
                </a:solidFill>
                <a:latin typeface="Times" pitchFamily="18" charset="0"/>
                <a:cs typeface="Times" pitchFamily="18" charset="0"/>
              </a:rPr>
              <a:t> </a:t>
            </a:r>
            <a:r>
              <a:rPr lang="fr-FR" sz="3600" kern="0" dirty="0" smtClean="0">
                <a:solidFill>
                  <a:sysClr val="windowText" lastClr="000000"/>
                </a:solidFill>
                <a:latin typeface="Times" pitchFamily="18" charset="0"/>
                <a:cs typeface="Times" pitchFamily="18" charset="0"/>
              </a:rPr>
              <a:t>   </a:t>
            </a:r>
            <a:r>
              <a:rPr kumimoji="0" lang="fr-FR" sz="1800" b="1" i="0" u="none" strike="noStrike" kern="0" cap="none" spc="0" normalizeH="0" noProof="0" dirty="0" smtClean="0">
                <a:ln>
                  <a:noFill/>
                </a:ln>
                <a:solidFill>
                  <a:schemeClr val="tx1"/>
                </a:solidFill>
                <a:effectLst/>
                <a:uLnTx/>
                <a:uFillTx/>
                <a:latin typeface="Times New Roman" pitchFamily="18" charset="0"/>
                <a:cs typeface="Times New Roman" pitchFamily="18" charset="0"/>
              </a:rPr>
              <a:t> </a:t>
            </a:r>
            <a:r>
              <a:rPr kumimoji="0" lang="fr-FR" sz="1800" b="1"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Principes </a:t>
            </a:r>
          </a:p>
          <a:p>
            <a:pPr marL="342900" marR="0" lvl="0" indent="-342900" algn="just" defTabSz="914400" eaLnBrk="1" fontAlgn="auto" latinLnBrk="0" hangingPunct="1">
              <a:lnSpc>
                <a:spcPct val="150000"/>
              </a:lnSpc>
              <a:spcBef>
                <a:spcPts val="0"/>
              </a:spcBef>
              <a:spcAft>
                <a:spcPts val="0"/>
              </a:spcAft>
              <a:buClrTx/>
              <a:buSzTx/>
              <a:tabLst/>
              <a:defRPr/>
            </a:pPr>
            <a:endParaRPr kumimoji="0" lang="fr-FR"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806450" marR="0" lvl="0" indent="-268288" algn="just" defTabSz="91440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fr-FR"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Fonction de transport entre hôtes.</a:t>
            </a:r>
            <a:endParaRPr kumimoji="0" lang="fr-FR"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endParaRPr>
          </a:p>
          <a:p>
            <a:pPr marL="806450" marR="0" lvl="0" indent="-268288" algn="just" defTabSz="91440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fr-FR"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Communication bidirectionnelle point à point.</a:t>
            </a:r>
          </a:p>
          <a:p>
            <a:pPr marL="806450" marR="0" lvl="0" indent="-268288" algn="just" defTabSz="91440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fr-FR"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Transfert fiable de données </a:t>
            </a:r>
          </a:p>
          <a:p>
            <a:pPr marL="806450" marR="0" lvl="0" indent="-268288" algn="just" defTabSz="91440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fr-FR"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Contrôle de perte</a:t>
            </a:r>
          </a:p>
          <a:p>
            <a:pPr marL="806450" marR="0" lvl="0" indent="-268288" algn="just" defTabSz="91440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fr-FR"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Contrôle de flux</a:t>
            </a:r>
          </a:p>
          <a:p>
            <a:pPr marL="806450" marR="0" lvl="0" indent="-268288" algn="just" defTabSz="91440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fr-FR"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Contrôle de congestion.</a:t>
            </a:r>
          </a:p>
          <a:p>
            <a:pPr marL="806450" marR="0" lvl="0" indent="-268288" algn="just" defTabSz="91440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fr-FR"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Mode connecté et </a:t>
            </a:r>
            <a:r>
              <a:rPr kumimoji="0" lang="fr-FR" sz="1800" b="0" i="0" u="none" strike="noStrike" kern="0" cap="none" spc="0" normalizeH="0" baseline="0" noProof="0" dirty="0" smtClean="0">
                <a:ln>
                  <a:noFill/>
                </a:ln>
                <a:solidFill>
                  <a:sysClr val="windowText" lastClr="000000"/>
                </a:solidFill>
                <a:effectLst/>
                <a:uLnTx/>
                <a:uFillTx/>
                <a:latin typeface="Times New Roman" pitchFamily="18" charset="0"/>
                <a:cs typeface="Times New Roman" pitchFamily="18" charset="0"/>
              </a:rPr>
              <a:t>échange</a:t>
            </a:r>
            <a:r>
              <a:rPr kumimoji="0" lang="fr-FR" sz="1800" b="0" i="0" u="none" strike="noStrike" kern="0" cap="none" spc="0" normalizeH="0" baseline="0" noProof="0" dirty="0" smtClean="0">
                <a:ln>
                  <a:noFill/>
                </a:ln>
                <a:solidFill>
                  <a:schemeClr val="tx1"/>
                </a:solidFill>
                <a:effectLst/>
                <a:uLnTx/>
                <a:uFillTx/>
                <a:latin typeface="Times New Roman" pitchFamily="18" charset="0"/>
                <a:cs typeface="Times New Roman" pitchFamily="18" charset="0"/>
              </a:rPr>
              <a:t> de segments</a:t>
            </a:r>
          </a:p>
          <a:p>
            <a:pPr marL="342900" marR="0" lvl="0" indent="-342900" defTabSz="914400" eaLnBrk="1" fontAlgn="auto" latinLnBrk="0" hangingPunct="1">
              <a:lnSpc>
                <a:spcPct val="100000"/>
              </a:lnSpc>
              <a:spcBef>
                <a:spcPts val="0"/>
              </a:spcBef>
              <a:spcAft>
                <a:spcPts val="0"/>
              </a:spcAft>
              <a:buClrTx/>
              <a:buSzTx/>
              <a:buFontTx/>
              <a:buChar char="•"/>
              <a:tabLst/>
              <a:defRPr/>
            </a:pPr>
            <a:endParaRPr kumimoji="0" lang="fr-FR" sz="1600" b="0" i="0" u="none" strike="noStrike" kern="0" cap="none" spc="0" normalizeH="0" baseline="0" noProof="0" dirty="0" smtClean="0">
              <a:ln>
                <a:noFill/>
              </a:ln>
              <a:solidFill>
                <a:sysClr val="windowText" lastClr="000000"/>
              </a:solidFill>
              <a:effectLst/>
              <a:uLnTx/>
              <a:uFillTx/>
              <a:latin typeface="+mn-lt"/>
            </a:endParaRPr>
          </a:p>
          <a:p>
            <a:pPr marL="342900" marR="0" lvl="0" indent="-342900" defTabSz="914400" eaLnBrk="1" fontAlgn="auto" latinLnBrk="0" hangingPunct="1">
              <a:lnSpc>
                <a:spcPct val="100000"/>
              </a:lnSpc>
              <a:spcBef>
                <a:spcPts val="0"/>
              </a:spcBef>
              <a:spcAft>
                <a:spcPts val="0"/>
              </a:spcAft>
              <a:buClrTx/>
              <a:buSzTx/>
              <a:buFontTx/>
              <a:buChar char="•"/>
              <a:tabLst/>
              <a:defRPr/>
            </a:pPr>
            <a:endParaRPr kumimoji="0" lang="fr-FR" sz="1600" b="0" i="0" u="none" strike="noStrike" kern="0" cap="none" spc="0" normalizeH="0" baseline="0" noProof="0" dirty="0" smtClean="0">
              <a:ln>
                <a:noFill/>
              </a:ln>
              <a:solidFill>
                <a:sysClr val="windowText" lastClr="000000"/>
              </a:solidFill>
              <a:effectLst/>
              <a:uLnTx/>
              <a:uFillTx/>
              <a:latin typeface="Times" panose="02020603050405020304" pitchFamily="18" charset="0"/>
              <a:cs typeface="Times"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Tx/>
              <a:buChar char="•"/>
              <a:tabLst/>
              <a:defRPr/>
            </a:pPr>
            <a:endParaRPr kumimoji="0" lang="fr-FR" sz="1600" b="0" i="0" u="none" strike="noStrike" kern="0" cap="none" spc="0" normalizeH="0" baseline="0" noProof="0" dirty="0" smtClean="0">
              <a:ln>
                <a:noFill/>
              </a:ln>
              <a:solidFill>
                <a:sysClr val="windowText" lastClr="000000"/>
              </a:solidFill>
              <a:effectLst/>
              <a:uLnTx/>
              <a:uFillTx/>
              <a:latin typeface="Times" panose="02020603050405020304" pitchFamily="18" charset="0"/>
              <a:cs typeface="Times" panose="02020603050405020304" pitchFamily="18" charset="0"/>
            </a:endParaRPr>
          </a:p>
          <a:p>
            <a:pPr marL="342900" marR="0" lvl="0" indent="-342900" defTabSz="914400" eaLnBrk="1" fontAlgn="auto" latinLnBrk="0" hangingPunct="1">
              <a:lnSpc>
                <a:spcPct val="100000"/>
              </a:lnSpc>
              <a:spcBef>
                <a:spcPts val="0"/>
              </a:spcBef>
              <a:spcAft>
                <a:spcPts val="0"/>
              </a:spcAft>
              <a:buClrTx/>
              <a:buSzTx/>
              <a:buFontTx/>
              <a:buChar char="•"/>
              <a:tabLst/>
              <a:defRPr/>
            </a:pPr>
            <a:endParaRPr kumimoji="0" lang="fr-FR" sz="2800" b="0" i="0" u="none" strike="noStrike" kern="0" cap="none" spc="0" normalizeH="0" baseline="0" noProof="0" dirty="0" smtClean="0">
              <a:ln>
                <a:noFill/>
              </a:ln>
              <a:solidFill>
                <a:sysClr val="windowText" lastClr="000000"/>
              </a:solidFill>
              <a:effectLst/>
              <a:uLnTx/>
              <a:uFillTx/>
              <a:latin typeface="+mn-lt"/>
            </a:endParaRPr>
          </a:p>
          <a:p>
            <a:pPr marL="342900" marR="0" lvl="0" indent="-342900" defTabSz="914400" eaLnBrk="1" fontAlgn="auto" latinLnBrk="0" hangingPunct="1">
              <a:lnSpc>
                <a:spcPct val="100000"/>
              </a:lnSpc>
              <a:spcBef>
                <a:spcPts val="0"/>
              </a:spcBef>
              <a:spcAft>
                <a:spcPts val="0"/>
              </a:spcAft>
              <a:buClrTx/>
              <a:buSzTx/>
              <a:buFontTx/>
              <a:buChar char="•"/>
              <a:tabLst/>
              <a:defRPr/>
            </a:pPr>
            <a:endParaRPr kumimoji="0" lang="fr-FR" sz="2800" b="0" i="0" u="none" strike="noStrike" kern="0" cap="none" spc="0" normalizeH="0" baseline="0" noProof="0" dirty="0" smtClean="0">
              <a:ln>
                <a:noFill/>
              </a:ln>
              <a:solidFill>
                <a:sysClr val="windowText" lastClr="000000"/>
              </a:solidFill>
              <a:effectLst/>
              <a:uLnTx/>
              <a:uFillTx/>
              <a:latin typeface="+mn-lt"/>
            </a:endParaRPr>
          </a:p>
          <a:p>
            <a:pPr marL="342900" marR="0" lvl="0" indent="-342900" defTabSz="914400" eaLnBrk="1" fontAlgn="auto" latinLnBrk="0" hangingPunct="1">
              <a:lnSpc>
                <a:spcPct val="100000"/>
              </a:lnSpc>
              <a:spcBef>
                <a:spcPts val="0"/>
              </a:spcBef>
              <a:spcAft>
                <a:spcPts val="0"/>
              </a:spcAft>
              <a:buClrTx/>
              <a:buSzTx/>
              <a:buFontTx/>
              <a:buChar char="•"/>
              <a:tabLst/>
              <a:defRPr/>
            </a:pPr>
            <a:endParaRPr kumimoji="0" lang="fr-FR" sz="2800" b="0" i="0" u="none" strike="noStrike" kern="0" cap="none" spc="0" normalizeH="0" baseline="0" noProof="0" dirty="0">
              <a:ln>
                <a:noFill/>
              </a:ln>
              <a:solidFill>
                <a:sysClr val="windowText" lastClr="000000"/>
              </a:solidFill>
              <a:effectLst/>
              <a:uLnTx/>
              <a:uFillTx/>
              <a:latin typeface="+mn-lt"/>
            </a:endParaRPr>
          </a:p>
        </p:txBody>
      </p:sp>
      <p:sp>
        <p:nvSpPr>
          <p:cNvPr id="138" name="Titre 1"/>
          <p:cNvSpPr>
            <a:spLocks noGrp="1"/>
          </p:cNvSpPr>
          <p:nvPr>
            <p:ph type="title"/>
          </p:nvPr>
        </p:nvSpPr>
        <p:spPr>
          <a:xfrm>
            <a:off x="0" y="0"/>
            <a:ext cx="12192000" cy="1044215"/>
          </a:xfrm>
          <a:solidFill>
            <a:schemeClr val="accent1">
              <a:lumMod val="20000"/>
              <a:lumOff val="80000"/>
            </a:schemeClr>
          </a:solidFill>
        </p:spPr>
        <p:txBody>
          <a:bodyPr>
            <a:normAutofit fontScale="90000"/>
          </a:bodyPr>
          <a:lstStyle/>
          <a:p>
            <a:pPr algn="ctr"/>
            <a:r>
              <a:rPr lang="fr-FR" sz="2800" dirty="0" smtClean="0">
                <a:latin typeface="Times" pitchFamily="18" charset="0"/>
                <a:cs typeface="Times" pitchFamily="18" charset="0"/>
              </a:rPr>
              <a:t/>
            </a:r>
            <a:br>
              <a:rPr lang="fr-FR" sz="2800" dirty="0" smtClean="0">
                <a:latin typeface="Times" pitchFamily="18" charset="0"/>
                <a:cs typeface="Times" pitchFamily="18" charset="0"/>
              </a:rPr>
            </a:br>
            <a:r>
              <a:rPr lang="fr-FR" sz="2800" dirty="0" smtClean="0">
                <a:latin typeface="Times" pitchFamily="18" charset="0"/>
                <a:cs typeface="Times" pitchFamily="18" charset="0"/>
              </a:rPr>
              <a:t>1.2</a:t>
            </a:r>
            <a:r>
              <a:rPr lang="fr-FR" sz="2800" dirty="0">
                <a:latin typeface="Times" pitchFamily="18" charset="0"/>
                <a:cs typeface="Times" pitchFamily="18" charset="0"/>
              </a:rPr>
              <a:t>. Le protocole TCP!!</a:t>
            </a:r>
            <a:r>
              <a:rPr lang="fr-FR" sz="2800" dirty="0">
                <a:latin typeface="Times New Roman" pitchFamily="18" charset="0"/>
              </a:rPr>
              <a:t/>
            </a:r>
            <a:br>
              <a:rPr lang="fr-FR" sz="2800" dirty="0">
                <a:latin typeface="Times New Roman" pitchFamily="18" charset="0"/>
              </a:rPr>
            </a:br>
            <a:endParaRPr lang="fr-FR" sz="2800" dirty="0"/>
          </a:p>
        </p:txBody>
      </p:sp>
      <p:sp>
        <p:nvSpPr>
          <p:cNvPr id="139"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6" name="Connecteur droit 5"/>
          <p:cNvCxnSpPr/>
          <p:nvPr/>
        </p:nvCxnSpPr>
        <p:spPr>
          <a:xfrm>
            <a:off x="6644538" y="1332299"/>
            <a:ext cx="0" cy="4164107"/>
          </a:xfrm>
          <a:prstGeom prst="line">
            <a:avLst/>
          </a:prstGeom>
        </p:spPr>
        <p:style>
          <a:lnRef idx="3">
            <a:schemeClr val="dk1"/>
          </a:lnRef>
          <a:fillRef idx="0">
            <a:schemeClr val="dk1"/>
          </a:fillRef>
          <a:effectRef idx="2">
            <a:schemeClr val="dk1"/>
          </a:effectRef>
          <a:fontRef idx="minor">
            <a:schemeClr val="tx1"/>
          </a:fontRef>
        </p:style>
      </p:cxnSp>
      <p:grpSp>
        <p:nvGrpSpPr>
          <p:cNvPr id="72" name="Groupe 71"/>
          <p:cNvGrpSpPr/>
          <p:nvPr/>
        </p:nvGrpSpPr>
        <p:grpSpPr>
          <a:xfrm>
            <a:off x="318127" y="1710121"/>
            <a:ext cx="5885645" cy="4361441"/>
            <a:chOff x="238612" y="1584196"/>
            <a:chExt cx="7253700" cy="5044322"/>
          </a:xfrm>
        </p:grpSpPr>
        <p:grpSp>
          <p:nvGrpSpPr>
            <p:cNvPr id="73" name="Groupe 72"/>
            <p:cNvGrpSpPr/>
            <p:nvPr/>
          </p:nvGrpSpPr>
          <p:grpSpPr>
            <a:xfrm>
              <a:off x="1257500" y="1916832"/>
              <a:ext cx="1161634" cy="3942457"/>
              <a:chOff x="1257500" y="1700808"/>
              <a:chExt cx="1161634" cy="3942457"/>
            </a:xfrm>
          </p:grpSpPr>
          <p:sp>
            <p:nvSpPr>
              <p:cNvPr id="186" name="Rectangle 185"/>
              <p:cNvSpPr/>
              <p:nvPr/>
            </p:nvSpPr>
            <p:spPr>
              <a:xfrm>
                <a:off x="1257500" y="1700808"/>
                <a:ext cx="1152128" cy="3273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fr-FR" sz="1100" dirty="0" smtClean="0"/>
                  <a:t>Application</a:t>
                </a:r>
                <a:endParaRPr lang="fr-FR" sz="1100" dirty="0"/>
              </a:p>
            </p:txBody>
          </p:sp>
          <p:sp>
            <p:nvSpPr>
              <p:cNvPr id="187" name="Rectangle 186"/>
              <p:cNvSpPr/>
              <p:nvPr/>
            </p:nvSpPr>
            <p:spPr>
              <a:xfrm>
                <a:off x="1257500" y="2309603"/>
                <a:ext cx="1152128" cy="3273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fr-FR" sz="1100" dirty="0" smtClean="0"/>
                  <a:t>Présentation</a:t>
                </a:r>
                <a:endParaRPr lang="fr-FR" sz="1100" dirty="0"/>
              </a:p>
            </p:txBody>
          </p:sp>
          <p:cxnSp>
            <p:nvCxnSpPr>
              <p:cNvPr id="188" name="Connecteur droit 187"/>
              <p:cNvCxnSpPr>
                <a:stCxn id="186" idx="2"/>
                <a:endCxn id="187" idx="0"/>
              </p:cNvCxnSpPr>
              <p:nvPr/>
            </p:nvCxnSpPr>
            <p:spPr>
              <a:xfrm>
                <a:off x="1833564" y="2028117"/>
                <a:ext cx="0" cy="28148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9" name="Rectangle 188"/>
              <p:cNvSpPr/>
              <p:nvPr/>
            </p:nvSpPr>
            <p:spPr>
              <a:xfrm>
                <a:off x="1257500" y="2910196"/>
                <a:ext cx="1152128" cy="3273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fr-FR" sz="1100" dirty="0" smtClean="0"/>
                  <a:t>Session</a:t>
                </a:r>
                <a:endParaRPr lang="fr-FR" sz="1100" dirty="0"/>
              </a:p>
            </p:txBody>
          </p:sp>
          <p:cxnSp>
            <p:nvCxnSpPr>
              <p:cNvPr id="190" name="Connecteur droit 189"/>
              <p:cNvCxnSpPr>
                <a:stCxn id="187" idx="2"/>
                <a:endCxn id="189" idx="0"/>
              </p:cNvCxnSpPr>
              <p:nvPr/>
            </p:nvCxnSpPr>
            <p:spPr>
              <a:xfrm>
                <a:off x="1833564" y="2636912"/>
                <a:ext cx="0" cy="273284"/>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1" name="Rectangle 190"/>
              <p:cNvSpPr/>
              <p:nvPr/>
            </p:nvSpPr>
            <p:spPr>
              <a:xfrm>
                <a:off x="1259632" y="3515679"/>
                <a:ext cx="1152128" cy="3273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fr-FR" sz="1100" dirty="0" smtClean="0"/>
                  <a:t>Transport</a:t>
                </a:r>
                <a:endParaRPr lang="fr-FR" sz="1100" dirty="0"/>
              </a:p>
            </p:txBody>
          </p:sp>
          <p:sp>
            <p:nvSpPr>
              <p:cNvPr id="192" name="Rectangle 191"/>
              <p:cNvSpPr/>
              <p:nvPr/>
            </p:nvSpPr>
            <p:spPr>
              <a:xfrm>
                <a:off x="1259632" y="4124474"/>
                <a:ext cx="1152128" cy="3273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fr-FR" sz="1100" dirty="0" smtClean="0"/>
                  <a:t>Réseau</a:t>
                </a:r>
                <a:endParaRPr lang="fr-FR" sz="1100" dirty="0"/>
              </a:p>
            </p:txBody>
          </p:sp>
          <p:cxnSp>
            <p:nvCxnSpPr>
              <p:cNvPr id="193" name="Connecteur droit 192"/>
              <p:cNvCxnSpPr>
                <a:stCxn id="191" idx="2"/>
                <a:endCxn id="192" idx="0"/>
              </p:cNvCxnSpPr>
              <p:nvPr/>
            </p:nvCxnSpPr>
            <p:spPr>
              <a:xfrm>
                <a:off x="1835696" y="3842988"/>
                <a:ext cx="0" cy="28148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4" name="Rectangle 193"/>
              <p:cNvSpPr/>
              <p:nvPr/>
            </p:nvSpPr>
            <p:spPr>
              <a:xfrm>
                <a:off x="1259633" y="4725067"/>
                <a:ext cx="1152128" cy="3273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fr-FR" sz="1100" dirty="0" smtClean="0"/>
                  <a:t>Liaison </a:t>
                </a:r>
                <a:endParaRPr lang="fr-FR" sz="1100" dirty="0"/>
              </a:p>
            </p:txBody>
          </p:sp>
          <p:cxnSp>
            <p:nvCxnSpPr>
              <p:cNvPr id="195" name="Connecteur droit 194"/>
              <p:cNvCxnSpPr>
                <a:stCxn id="192" idx="2"/>
                <a:endCxn id="194" idx="0"/>
              </p:cNvCxnSpPr>
              <p:nvPr/>
            </p:nvCxnSpPr>
            <p:spPr>
              <a:xfrm>
                <a:off x="1835697" y="4451783"/>
                <a:ext cx="0" cy="273284"/>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6" name="Connecteur droit 195"/>
              <p:cNvCxnSpPr/>
              <p:nvPr/>
            </p:nvCxnSpPr>
            <p:spPr>
              <a:xfrm>
                <a:off x="1833564" y="3237505"/>
                <a:ext cx="0" cy="273284"/>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7" name="Rectangle 196"/>
              <p:cNvSpPr/>
              <p:nvPr/>
            </p:nvSpPr>
            <p:spPr>
              <a:xfrm>
                <a:off x="1267006" y="5315956"/>
                <a:ext cx="1152128" cy="3273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fr-FR" sz="1100" dirty="0" smtClean="0"/>
                  <a:t>Physique </a:t>
                </a:r>
                <a:endParaRPr lang="fr-FR" sz="1100" dirty="0"/>
              </a:p>
            </p:txBody>
          </p:sp>
          <p:cxnSp>
            <p:nvCxnSpPr>
              <p:cNvPr id="198" name="Connecteur droit 197"/>
              <p:cNvCxnSpPr>
                <a:endCxn id="197" idx="0"/>
              </p:cNvCxnSpPr>
              <p:nvPr/>
            </p:nvCxnSpPr>
            <p:spPr>
              <a:xfrm>
                <a:off x="1843070" y="5042672"/>
                <a:ext cx="0" cy="273284"/>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7" name="Groupe 136"/>
            <p:cNvGrpSpPr/>
            <p:nvPr/>
          </p:nvGrpSpPr>
          <p:grpSpPr>
            <a:xfrm>
              <a:off x="6202676" y="1924128"/>
              <a:ext cx="1161634" cy="3942457"/>
              <a:chOff x="1257500" y="1700808"/>
              <a:chExt cx="1161634" cy="3942457"/>
            </a:xfrm>
          </p:grpSpPr>
          <p:sp>
            <p:nvSpPr>
              <p:cNvPr id="173" name="Rectangle 172"/>
              <p:cNvSpPr/>
              <p:nvPr/>
            </p:nvSpPr>
            <p:spPr>
              <a:xfrm>
                <a:off x="1257500" y="1700808"/>
                <a:ext cx="1152128" cy="3273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fr-FR" sz="1100" dirty="0"/>
                  <a:t>Application</a:t>
                </a:r>
              </a:p>
            </p:txBody>
          </p:sp>
          <p:sp>
            <p:nvSpPr>
              <p:cNvPr id="174" name="Rectangle 173"/>
              <p:cNvSpPr/>
              <p:nvPr/>
            </p:nvSpPr>
            <p:spPr>
              <a:xfrm>
                <a:off x="1257500" y="2309603"/>
                <a:ext cx="1152128" cy="3273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fr-FR" sz="1100" dirty="0" smtClean="0"/>
              </a:p>
              <a:p>
                <a:pPr algn="ctr"/>
                <a:r>
                  <a:rPr lang="fr-FR" sz="1100" dirty="0" smtClean="0"/>
                  <a:t>Présentation</a:t>
                </a:r>
                <a:endParaRPr lang="fr-FR" sz="1100" dirty="0"/>
              </a:p>
              <a:p>
                <a:pPr algn="ctr"/>
                <a:endParaRPr lang="fr-FR" sz="1100" dirty="0"/>
              </a:p>
            </p:txBody>
          </p:sp>
          <p:cxnSp>
            <p:nvCxnSpPr>
              <p:cNvPr id="175" name="Connecteur droit 174"/>
              <p:cNvCxnSpPr>
                <a:stCxn id="173" idx="2"/>
                <a:endCxn id="174" idx="0"/>
              </p:cNvCxnSpPr>
              <p:nvPr/>
            </p:nvCxnSpPr>
            <p:spPr>
              <a:xfrm>
                <a:off x="1833564" y="2028117"/>
                <a:ext cx="0" cy="28148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1257500" y="2910196"/>
                <a:ext cx="1152128" cy="3273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fr-FR" sz="1100" dirty="0" smtClean="0"/>
              </a:p>
              <a:p>
                <a:pPr algn="ctr"/>
                <a:r>
                  <a:rPr lang="fr-FR" sz="1100" dirty="0" smtClean="0"/>
                  <a:t>Session</a:t>
                </a:r>
                <a:endParaRPr lang="fr-FR" sz="1100" dirty="0"/>
              </a:p>
              <a:p>
                <a:pPr algn="ctr"/>
                <a:endParaRPr lang="fr-FR" sz="1100" dirty="0"/>
              </a:p>
            </p:txBody>
          </p:sp>
          <p:cxnSp>
            <p:nvCxnSpPr>
              <p:cNvPr id="177" name="Connecteur droit 176"/>
              <p:cNvCxnSpPr>
                <a:stCxn id="174" idx="2"/>
                <a:endCxn id="176" idx="0"/>
              </p:cNvCxnSpPr>
              <p:nvPr/>
            </p:nvCxnSpPr>
            <p:spPr>
              <a:xfrm>
                <a:off x="1833564" y="2636912"/>
                <a:ext cx="0" cy="273284"/>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8" name="Rectangle 177"/>
              <p:cNvSpPr/>
              <p:nvPr/>
            </p:nvSpPr>
            <p:spPr>
              <a:xfrm>
                <a:off x="1259632" y="3515679"/>
                <a:ext cx="1152128" cy="3273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fr-FR" sz="1100" dirty="0"/>
                  <a:t>Transport</a:t>
                </a:r>
              </a:p>
            </p:txBody>
          </p:sp>
          <p:sp>
            <p:nvSpPr>
              <p:cNvPr id="179" name="Rectangle 178"/>
              <p:cNvSpPr/>
              <p:nvPr/>
            </p:nvSpPr>
            <p:spPr>
              <a:xfrm>
                <a:off x="1259632" y="4124474"/>
                <a:ext cx="1152128" cy="3273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fr-FR" sz="1100" dirty="0"/>
                  <a:t>Réseau</a:t>
                </a:r>
              </a:p>
            </p:txBody>
          </p:sp>
          <p:cxnSp>
            <p:nvCxnSpPr>
              <p:cNvPr id="180" name="Connecteur droit 179"/>
              <p:cNvCxnSpPr>
                <a:stCxn id="178" idx="2"/>
                <a:endCxn id="179" idx="0"/>
              </p:cNvCxnSpPr>
              <p:nvPr/>
            </p:nvCxnSpPr>
            <p:spPr>
              <a:xfrm>
                <a:off x="1835696" y="3842988"/>
                <a:ext cx="0" cy="28148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1" name="Rectangle 180"/>
              <p:cNvSpPr/>
              <p:nvPr/>
            </p:nvSpPr>
            <p:spPr>
              <a:xfrm>
                <a:off x="1259632" y="4725067"/>
                <a:ext cx="1152128" cy="3273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fr-FR" sz="1100" dirty="0"/>
                  <a:t>Liaison </a:t>
                </a:r>
              </a:p>
            </p:txBody>
          </p:sp>
          <p:cxnSp>
            <p:nvCxnSpPr>
              <p:cNvPr id="182" name="Connecteur droit 181"/>
              <p:cNvCxnSpPr>
                <a:stCxn id="179" idx="2"/>
                <a:endCxn id="181" idx="0"/>
              </p:cNvCxnSpPr>
              <p:nvPr/>
            </p:nvCxnSpPr>
            <p:spPr>
              <a:xfrm>
                <a:off x="1835696" y="4451783"/>
                <a:ext cx="0" cy="273284"/>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Connecteur droit 182"/>
              <p:cNvCxnSpPr/>
              <p:nvPr/>
            </p:nvCxnSpPr>
            <p:spPr>
              <a:xfrm>
                <a:off x="1833564" y="3237505"/>
                <a:ext cx="0" cy="273284"/>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4" name="Rectangle 183"/>
              <p:cNvSpPr/>
              <p:nvPr/>
            </p:nvSpPr>
            <p:spPr>
              <a:xfrm>
                <a:off x="1267006" y="5315956"/>
                <a:ext cx="1152128" cy="32730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fr-FR" sz="1100" dirty="0"/>
                  <a:t>Physique</a:t>
                </a:r>
              </a:p>
            </p:txBody>
          </p:sp>
          <p:cxnSp>
            <p:nvCxnSpPr>
              <p:cNvPr id="185" name="Connecteur droit 184"/>
              <p:cNvCxnSpPr>
                <a:endCxn id="184" idx="0"/>
              </p:cNvCxnSpPr>
              <p:nvPr/>
            </p:nvCxnSpPr>
            <p:spPr>
              <a:xfrm>
                <a:off x="1843070" y="5042672"/>
                <a:ext cx="0" cy="273284"/>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0" name="Rectangle 139"/>
            <p:cNvSpPr/>
            <p:nvPr/>
          </p:nvSpPr>
          <p:spPr>
            <a:xfrm>
              <a:off x="1264874" y="6133038"/>
              <a:ext cx="6099436" cy="59511"/>
            </a:xfrm>
            <a:prstGeom prst="rect">
              <a:avLst/>
            </a:prstGeom>
          </p:spPr>
          <p:style>
            <a:lnRef idx="0">
              <a:schemeClr val="dk1"/>
            </a:lnRef>
            <a:fillRef idx="3">
              <a:schemeClr val="dk1"/>
            </a:fillRef>
            <a:effectRef idx="3">
              <a:schemeClr val="dk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fr-FR" sz="1400" dirty="0"/>
            </a:p>
          </p:txBody>
        </p:sp>
        <p:cxnSp>
          <p:nvCxnSpPr>
            <p:cNvPr id="141" name="Connecteur droit 140"/>
            <p:cNvCxnSpPr/>
            <p:nvPr/>
          </p:nvCxnSpPr>
          <p:spPr>
            <a:xfrm>
              <a:off x="1833564" y="5852106"/>
              <a:ext cx="0" cy="273284"/>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Connecteur droit 141"/>
            <p:cNvCxnSpPr/>
            <p:nvPr/>
          </p:nvCxnSpPr>
          <p:spPr>
            <a:xfrm>
              <a:off x="6788246" y="5852106"/>
              <a:ext cx="0" cy="273284"/>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ZoneTexte 19"/>
            <p:cNvSpPr txBox="1"/>
            <p:nvPr/>
          </p:nvSpPr>
          <p:spPr>
            <a:xfrm>
              <a:off x="6065168" y="6130166"/>
              <a:ext cx="1427144" cy="49835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050" b="1" dirty="0">
                  <a:effectLst>
                    <a:outerShdw blurRad="38100" dist="38100" dir="2700000" algn="tl">
                      <a:srgbClr val="000000">
                        <a:alpha val="43137"/>
                      </a:srgbClr>
                    </a:outerShdw>
                  </a:effectLst>
                </a:rPr>
                <a:t>Medium physique</a:t>
              </a:r>
            </a:p>
          </p:txBody>
        </p:sp>
        <p:grpSp>
          <p:nvGrpSpPr>
            <p:cNvPr id="144" name="Groupe 143"/>
            <p:cNvGrpSpPr/>
            <p:nvPr/>
          </p:nvGrpSpPr>
          <p:grpSpPr>
            <a:xfrm>
              <a:off x="2672754" y="1943870"/>
              <a:ext cx="3240360" cy="302571"/>
              <a:chOff x="2672754" y="1727846"/>
              <a:chExt cx="3240360" cy="302571"/>
            </a:xfrm>
          </p:grpSpPr>
          <p:cxnSp>
            <p:nvCxnSpPr>
              <p:cNvPr id="171" name="Connecteur droit avec flèche 170"/>
              <p:cNvCxnSpPr/>
              <p:nvPr/>
            </p:nvCxnSpPr>
            <p:spPr>
              <a:xfrm>
                <a:off x="2672754" y="1864462"/>
                <a:ext cx="3240360" cy="0"/>
              </a:xfrm>
              <a:prstGeom prst="straightConnector1">
                <a:avLst/>
              </a:prstGeom>
              <a:ln>
                <a:headEnd type="arrow" w="med" len="med"/>
                <a:tailEnd type="arrow" w="med" len="med"/>
              </a:ln>
            </p:spPr>
            <p:style>
              <a:lnRef idx="2">
                <a:schemeClr val="accent2"/>
              </a:lnRef>
              <a:fillRef idx="0">
                <a:schemeClr val="accent2"/>
              </a:fillRef>
              <a:effectRef idx="1">
                <a:schemeClr val="accent2"/>
              </a:effectRef>
              <a:fontRef idx="minor">
                <a:schemeClr val="tx1"/>
              </a:fontRef>
            </p:style>
          </p:cxnSp>
          <p:sp>
            <p:nvSpPr>
              <p:cNvPr id="172" name="ZoneTexte 48"/>
              <p:cNvSpPr txBox="1"/>
              <p:nvPr/>
            </p:nvSpPr>
            <p:spPr>
              <a:xfrm>
                <a:off x="3499375" y="1727846"/>
                <a:ext cx="2106074" cy="302571"/>
              </a:xfrm>
              <a:prstGeom prst="rect">
                <a:avLst/>
              </a:prstGeom>
              <a:solidFill>
                <a:schemeClr val="bg1"/>
              </a:solid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050" dirty="0">
                    <a:effectLst>
                      <a:outerShdw blurRad="38100" dist="38100" dir="2700000" algn="tl">
                        <a:srgbClr val="000000">
                          <a:alpha val="43137"/>
                        </a:srgbClr>
                      </a:outerShdw>
                    </a:effectLst>
                  </a:rPr>
                  <a:t>Protocole de couche 7</a:t>
                </a:r>
              </a:p>
            </p:txBody>
          </p:sp>
        </p:grpSp>
        <p:grpSp>
          <p:nvGrpSpPr>
            <p:cNvPr id="145" name="Groupe 144"/>
            <p:cNvGrpSpPr/>
            <p:nvPr/>
          </p:nvGrpSpPr>
          <p:grpSpPr>
            <a:xfrm>
              <a:off x="2667969" y="2532923"/>
              <a:ext cx="3240360" cy="302571"/>
              <a:chOff x="2672754" y="1727846"/>
              <a:chExt cx="3240360" cy="302571"/>
            </a:xfrm>
          </p:grpSpPr>
          <p:cxnSp>
            <p:nvCxnSpPr>
              <p:cNvPr id="169" name="Connecteur droit avec flèche 168"/>
              <p:cNvCxnSpPr/>
              <p:nvPr/>
            </p:nvCxnSpPr>
            <p:spPr>
              <a:xfrm>
                <a:off x="2672754" y="1864462"/>
                <a:ext cx="3240360" cy="0"/>
              </a:xfrm>
              <a:prstGeom prst="straightConnector1">
                <a:avLst/>
              </a:prstGeom>
              <a:ln>
                <a:headEnd type="arrow" w="med" len="med"/>
                <a:tailEnd type="arrow" w="med" len="med"/>
              </a:ln>
            </p:spPr>
            <p:style>
              <a:lnRef idx="2">
                <a:schemeClr val="accent2"/>
              </a:lnRef>
              <a:fillRef idx="0">
                <a:schemeClr val="accent2"/>
              </a:fillRef>
              <a:effectRef idx="1">
                <a:schemeClr val="accent2"/>
              </a:effectRef>
              <a:fontRef idx="minor">
                <a:schemeClr val="tx1"/>
              </a:fontRef>
            </p:style>
          </p:cxnSp>
          <p:sp>
            <p:nvSpPr>
              <p:cNvPr id="170" name="ZoneTexte 46"/>
              <p:cNvSpPr txBox="1"/>
              <p:nvPr/>
            </p:nvSpPr>
            <p:spPr>
              <a:xfrm>
                <a:off x="3499375" y="1727846"/>
                <a:ext cx="2106074" cy="302571"/>
              </a:xfrm>
              <a:prstGeom prst="rect">
                <a:avLst/>
              </a:prstGeom>
              <a:solidFill>
                <a:schemeClr val="bg1"/>
              </a:solid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050" dirty="0">
                    <a:effectLst>
                      <a:outerShdw blurRad="38100" dist="38100" dir="2700000" algn="tl">
                        <a:srgbClr val="000000">
                          <a:alpha val="43137"/>
                        </a:srgbClr>
                      </a:outerShdw>
                    </a:effectLst>
                  </a:rPr>
                  <a:t>Protocole de couche 6</a:t>
                </a:r>
              </a:p>
            </p:txBody>
          </p:sp>
        </p:grpSp>
        <p:grpSp>
          <p:nvGrpSpPr>
            <p:cNvPr id="146" name="Groupe 145"/>
            <p:cNvGrpSpPr/>
            <p:nvPr/>
          </p:nvGrpSpPr>
          <p:grpSpPr>
            <a:xfrm>
              <a:off x="2694412" y="3126220"/>
              <a:ext cx="3240360" cy="302571"/>
              <a:chOff x="2672754" y="1727846"/>
              <a:chExt cx="3240360" cy="302571"/>
            </a:xfrm>
          </p:grpSpPr>
          <p:cxnSp>
            <p:nvCxnSpPr>
              <p:cNvPr id="167" name="Connecteur droit avec flèche 166"/>
              <p:cNvCxnSpPr/>
              <p:nvPr/>
            </p:nvCxnSpPr>
            <p:spPr>
              <a:xfrm>
                <a:off x="2672754" y="1864462"/>
                <a:ext cx="3240360" cy="0"/>
              </a:xfrm>
              <a:prstGeom prst="straightConnector1">
                <a:avLst/>
              </a:prstGeom>
              <a:ln>
                <a:headEnd type="arrow" w="med" len="med"/>
                <a:tailEnd type="arrow" w="med" len="med"/>
              </a:ln>
            </p:spPr>
            <p:style>
              <a:lnRef idx="2">
                <a:schemeClr val="accent2"/>
              </a:lnRef>
              <a:fillRef idx="0">
                <a:schemeClr val="accent2"/>
              </a:fillRef>
              <a:effectRef idx="1">
                <a:schemeClr val="accent2"/>
              </a:effectRef>
              <a:fontRef idx="minor">
                <a:schemeClr val="tx1"/>
              </a:fontRef>
            </p:style>
          </p:cxnSp>
          <p:sp>
            <p:nvSpPr>
              <p:cNvPr id="168" name="ZoneTexte 44"/>
              <p:cNvSpPr txBox="1"/>
              <p:nvPr/>
            </p:nvSpPr>
            <p:spPr>
              <a:xfrm>
                <a:off x="3499375" y="1727846"/>
                <a:ext cx="2106074" cy="302571"/>
              </a:xfrm>
              <a:prstGeom prst="rect">
                <a:avLst/>
              </a:prstGeom>
              <a:solidFill>
                <a:schemeClr val="bg1"/>
              </a:solid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050" dirty="0">
                    <a:effectLst>
                      <a:outerShdw blurRad="38100" dist="38100" dir="2700000" algn="tl">
                        <a:srgbClr val="000000">
                          <a:alpha val="43137"/>
                        </a:srgbClr>
                      </a:outerShdw>
                    </a:effectLst>
                  </a:rPr>
                  <a:t>Protocole de couche 5</a:t>
                </a:r>
              </a:p>
            </p:txBody>
          </p:sp>
        </p:grpSp>
        <p:grpSp>
          <p:nvGrpSpPr>
            <p:cNvPr id="147" name="Groupe 146"/>
            <p:cNvGrpSpPr/>
            <p:nvPr/>
          </p:nvGrpSpPr>
          <p:grpSpPr>
            <a:xfrm>
              <a:off x="2694412" y="3782013"/>
              <a:ext cx="3240360" cy="302571"/>
              <a:chOff x="2672754" y="1727846"/>
              <a:chExt cx="3240360" cy="302571"/>
            </a:xfrm>
          </p:grpSpPr>
          <p:cxnSp>
            <p:nvCxnSpPr>
              <p:cNvPr id="165" name="Connecteur droit avec flèche 164"/>
              <p:cNvCxnSpPr/>
              <p:nvPr/>
            </p:nvCxnSpPr>
            <p:spPr>
              <a:xfrm>
                <a:off x="2672754" y="1864462"/>
                <a:ext cx="3240360" cy="0"/>
              </a:xfrm>
              <a:prstGeom prst="straightConnector1">
                <a:avLst/>
              </a:prstGeom>
              <a:ln>
                <a:headEnd type="arrow" w="med" len="med"/>
                <a:tailEnd type="arrow" w="med" len="med"/>
              </a:ln>
            </p:spPr>
            <p:style>
              <a:lnRef idx="2">
                <a:schemeClr val="accent2"/>
              </a:lnRef>
              <a:fillRef idx="0">
                <a:schemeClr val="accent2"/>
              </a:fillRef>
              <a:effectRef idx="1">
                <a:schemeClr val="accent2"/>
              </a:effectRef>
              <a:fontRef idx="minor">
                <a:schemeClr val="tx1"/>
              </a:fontRef>
            </p:style>
          </p:cxnSp>
          <p:sp>
            <p:nvSpPr>
              <p:cNvPr id="166" name="ZoneTexte 42"/>
              <p:cNvSpPr txBox="1"/>
              <p:nvPr/>
            </p:nvSpPr>
            <p:spPr>
              <a:xfrm>
                <a:off x="3499375" y="1727846"/>
                <a:ext cx="2106074" cy="302571"/>
              </a:xfrm>
              <a:prstGeom prst="rect">
                <a:avLst/>
              </a:prstGeom>
              <a:solidFill>
                <a:schemeClr val="bg1"/>
              </a:solid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050" dirty="0">
                    <a:effectLst>
                      <a:outerShdw blurRad="38100" dist="38100" dir="2700000" algn="tl">
                        <a:srgbClr val="000000">
                          <a:alpha val="43137"/>
                        </a:srgbClr>
                      </a:outerShdw>
                    </a:effectLst>
                  </a:rPr>
                  <a:t>Protocole de couche 4</a:t>
                </a:r>
              </a:p>
            </p:txBody>
          </p:sp>
        </p:grpSp>
        <p:grpSp>
          <p:nvGrpSpPr>
            <p:cNvPr id="148" name="Groupe 147"/>
            <p:cNvGrpSpPr/>
            <p:nvPr/>
          </p:nvGrpSpPr>
          <p:grpSpPr>
            <a:xfrm>
              <a:off x="2694412" y="4372948"/>
              <a:ext cx="3240360" cy="302571"/>
              <a:chOff x="2672754" y="1727846"/>
              <a:chExt cx="3240360" cy="302571"/>
            </a:xfrm>
          </p:grpSpPr>
          <p:cxnSp>
            <p:nvCxnSpPr>
              <p:cNvPr id="163" name="Connecteur droit avec flèche 162"/>
              <p:cNvCxnSpPr/>
              <p:nvPr/>
            </p:nvCxnSpPr>
            <p:spPr>
              <a:xfrm>
                <a:off x="2672754" y="1864462"/>
                <a:ext cx="3240360" cy="0"/>
              </a:xfrm>
              <a:prstGeom prst="straightConnector1">
                <a:avLst/>
              </a:prstGeom>
              <a:ln>
                <a:headEnd type="arrow" w="med" len="med"/>
                <a:tailEnd type="arrow" w="med" len="med"/>
              </a:ln>
            </p:spPr>
            <p:style>
              <a:lnRef idx="2">
                <a:schemeClr val="accent2"/>
              </a:lnRef>
              <a:fillRef idx="0">
                <a:schemeClr val="accent2"/>
              </a:fillRef>
              <a:effectRef idx="1">
                <a:schemeClr val="accent2"/>
              </a:effectRef>
              <a:fontRef idx="minor">
                <a:schemeClr val="tx1"/>
              </a:fontRef>
            </p:style>
          </p:cxnSp>
          <p:sp>
            <p:nvSpPr>
              <p:cNvPr id="164" name="ZoneTexte 40"/>
              <p:cNvSpPr txBox="1"/>
              <p:nvPr/>
            </p:nvSpPr>
            <p:spPr>
              <a:xfrm>
                <a:off x="3499375" y="1727846"/>
                <a:ext cx="2106074" cy="302571"/>
              </a:xfrm>
              <a:prstGeom prst="rect">
                <a:avLst/>
              </a:prstGeom>
              <a:solidFill>
                <a:schemeClr val="bg1"/>
              </a:solid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050" dirty="0">
                    <a:effectLst>
                      <a:outerShdw blurRad="38100" dist="38100" dir="2700000" algn="tl">
                        <a:srgbClr val="000000">
                          <a:alpha val="43137"/>
                        </a:srgbClr>
                      </a:outerShdw>
                    </a:effectLst>
                  </a:rPr>
                  <a:t>Protocole de couche 3</a:t>
                </a:r>
              </a:p>
            </p:txBody>
          </p:sp>
        </p:grpSp>
        <p:grpSp>
          <p:nvGrpSpPr>
            <p:cNvPr id="149" name="Groupe 148"/>
            <p:cNvGrpSpPr/>
            <p:nvPr/>
          </p:nvGrpSpPr>
          <p:grpSpPr>
            <a:xfrm>
              <a:off x="2702502" y="4941168"/>
              <a:ext cx="3240360" cy="302571"/>
              <a:chOff x="2672754" y="1727846"/>
              <a:chExt cx="3240360" cy="302571"/>
            </a:xfrm>
          </p:grpSpPr>
          <p:cxnSp>
            <p:nvCxnSpPr>
              <p:cNvPr id="161" name="Connecteur droit avec flèche 160"/>
              <p:cNvCxnSpPr/>
              <p:nvPr/>
            </p:nvCxnSpPr>
            <p:spPr>
              <a:xfrm>
                <a:off x="2672754" y="1864462"/>
                <a:ext cx="3240360" cy="0"/>
              </a:xfrm>
              <a:prstGeom prst="straightConnector1">
                <a:avLst/>
              </a:prstGeom>
              <a:ln>
                <a:headEnd type="arrow" w="med" len="med"/>
                <a:tailEnd type="arrow" w="med" len="med"/>
              </a:ln>
            </p:spPr>
            <p:style>
              <a:lnRef idx="2">
                <a:schemeClr val="accent2"/>
              </a:lnRef>
              <a:fillRef idx="0">
                <a:schemeClr val="accent2"/>
              </a:fillRef>
              <a:effectRef idx="1">
                <a:schemeClr val="accent2"/>
              </a:effectRef>
              <a:fontRef idx="minor">
                <a:schemeClr val="tx1"/>
              </a:fontRef>
            </p:style>
          </p:cxnSp>
          <p:sp>
            <p:nvSpPr>
              <p:cNvPr id="162" name="ZoneTexte 38"/>
              <p:cNvSpPr txBox="1"/>
              <p:nvPr/>
            </p:nvSpPr>
            <p:spPr>
              <a:xfrm>
                <a:off x="3499375" y="1727846"/>
                <a:ext cx="2106074" cy="302571"/>
              </a:xfrm>
              <a:prstGeom prst="rect">
                <a:avLst/>
              </a:prstGeom>
              <a:solidFill>
                <a:schemeClr val="bg1"/>
              </a:solid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050" dirty="0">
                    <a:effectLst>
                      <a:outerShdw blurRad="38100" dist="38100" dir="2700000" algn="tl">
                        <a:srgbClr val="000000">
                          <a:alpha val="43137"/>
                        </a:srgbClr>
                      </a:outerShdw>
                    </a:effectLst>
                  </a:rPr>
                  <a:t>Protocole de couche 2</a:t>
                </a:r>
              </a:p>
            </p:txBody>
          </p:sp>
        </p:grpSp>
        <p:grpSp>
          <p:nvGrpSpPr>
            <p:cNvPr id="150" name="Groupe 149"/>
            <p:cNvGrpSpPr/>
            <p:nvPr/>
          </p:nvGrpSpPr>
          <p:grpSpPr>
            <a:xfrm>
              <a:off x="2702502" y="5557134"/>
              <a:ext cx="3240360" cy="302571"/>
              <a:chOff x="2672754" y="1727846"/>
              <a:chExt cx="3240360" cy="302571"/>
            </a:xfrm>
          </p:grpSpPr>
          <p:cxnSp>
            <p:nvCxnSpPr>
              <p:cNvPr id="159" name="Connecteur droit avec flèche 158"/>
              <p:cNvCxnSpPr/>
              <p:nvPr/>
            </p:nvCxnSpPr>
            <p:spPr>
              <a:xfrm>
                <a:off x="2672754" y="1864462"/>
                <a:ext cx="3240360" cy="0"/>
              </a:xfrm>
              <a:prstGeom prst="straightConnector1">
                <a:avLst/>
              </a:prstGeom>
              <a:ln>
                <a:headEnd type="arrow" w="med" len="med"/>
                <a:tailEnd type="arrow" w="med" len="med"/>
              </a:ln>
            </p:spPr>
            <p:style>
              <a:lnRef idx="2">
                <a:schemeClr val="accent2"/>
              </a:lnRef>
              <a:fillRef idx="0">
                <a:schemeClr val="accent2"/>
              </a:fillRef>
              <a:effectRef idx="1">
                <a:schemeClr val="accent2"/>
              </a:effectRef>
              <a:fontRef idx="minor">
                <a:schemeClr val="tx1"/>
              </a:fontRef>
            </p:style>
          </p:cxnSp>
          <p:sp>
            <p:nvSpPr>
              <p:cNvPr id="160" name="ZoneTexte 36"/>
              <p:cNvSpPr txBox="1"/>
              <p:nvPr/>
            </p:nvSpPr>
            <p:spPr>
              <a:xfrm>
                <a:off x="3499375" y="1727846"/>
                <a:ext cx="2106074" cy="302571"/>
              </a:xfrm>
              <a:prstGeom prst="rect">
                <a:avLst/>
              </a:prstGeom>
              <a:solidFill>
                <a:schemeClr val="bg1"/>
              </a:solid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050" dirty="0">
                    <a:effectLst>
                      <a:outerShdw blurRad="38100" dist="38100" dir="2700000" algn="tl">
                        <a:srgbClr val="000000">
                          <a:alpha val="43137"/>
                        </a:srgbClr>
                      </a:outerShdw>
                    </a:effectLst>
                  </a:rPr>
                  <a:t>Protocole de couche 1</a:t>
                </a:r>
              </a:p>
            </p:txBody>
          </p:sp>
        </p:grpSp>
        <p:sp>
          <p:nvSpPr>
            <p:cNvPr id="151" name="ZoneTexte 27"/>
            <p:cNvSpPr txBox="1"/>
            <p:nvPr/>
          </p:nvSpPr>
          <p:spPr>
            <a:xfrm>
              <a:off x="1343737" y="1584196"/>
              <a:ext cx="1200985" cy="32036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200" dirty="0">
                  <a:effectLst>
                    <a:outerShdw blurRad="38100" dist="38100" dir="2700000" algn="tl">
                      <a:srgbClr val="000000">
                        <a:alpha val="43137"/>
                      </a:srgbClr>
                    </a:outerShdw>
                  </a:effectLst>
                </a:rPr>
                <a:t>Système A</a:t>
              </a:r>
            </a:p>
          </p:txBody>
        </p:sp>
        <p:sp>
          <p:nvSpPr>
            <p:cNvPr id="152" name="ZoneTexte 28"/>
            <p:cNvSpPr txBox="1"/>
            <p:nvPr/>
          </p:nvSpPr>
          <p:spPr>
            <a:xfrm>
              <a:off x="6267801" y="1595347"/>
              <a:ext cx="1191730" cy="32036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200" dirty="0">
                  <a:effectLst>
                    <a:outerShdw blurRad="38100" dist="38100" dir="2700000" algn="tl">
                      <a:srgbClr val="000000">
                        <a:alpha val="43137"/>
                      </a:srgbClr>
                    </a:outerShdw>
                  </a:effectLst>
                </a:rPr>
                <a:t>Système B</a:t>
              </a:r>
            </a:p>
          </p:txBody>
        </p:sp>
        <p:sp>
          <p:nvSpPr>
            <p:cNvPr id="153" name="ZoneTexte 29"/>
            <p:cNvSpPr txBox="1"/>
            <p:nvPr/>
          </p:nvSpPr>
          <p:spPr>
            <a:xfrm>
              <a:off x="251519" y="2118794"/>
              <a:ext cx="1008112" cy="69413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100" dirty="0"/>
                <a:t>Interface couche 6/7</a:t>
              </a:r>
            </a:p>
          </p:txBody>
        </p:sp>
        <p:sp>
          <p:nvSpPr>
            <p:cNvPr id="154" name="ZoneTexte 30"/>
            <p:cNvSpPr txBox="1"/>
            <p:nvPr/>
          </p:nvSpPr>
          <p:spPr>
            <a:xfrm>
              <a:off x="238612" y="2729346"/>
              <a:ext cx="1008112" cy="69413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100" dirty="0"/>
                <a:t>Interface couche 5/6</a:t>
              </a:r>
            </a:p>
          </p:txBody>
        </p:sp>
        <p:sp>
          <p:nvSpPr>
            <p:cNvPr id="155" name="ZoneTexte 31"/>
            <p:cNvSpPr txBox="1"/>
            <p:nvPr/>
          </p:nvSpPr>
          <p:spPr>
            <a:xfrm>
              <a:off x="238612" y="3330889"/>
              <a:ext cx="1008112" cy="69413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100" dirty="0"/>
                <a:t>Interface couche 4/5</a:t>
              </a:r>
            </a:p>
          </p:txBody>
        </p:sp>
        <p:sp>
          <p:nvSpPr>
            <p:cNvPr id="156" name="ZoneTexte 32"/>
            <p:cNvSpPr txBox="1"/>
            <p:nvPr/>
          </p:nvSpPr>
          <p:spPr>
            <a:xfrm>
              <a:off x="238612" y="3965568"/>
              <a:ext cx="1008112" cy="69413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100" dirty="0"/>
                <a:t>Interface couche 3/4</a:t>
              </a:r>
            </a:p>
          </p:txBody>
        </p:sp>
        <p:sp>
          <p:nvSpPr>
            <p:cNvPr id="157" name="ZoneTexte 33"/>
            <p:cNvSpPr txBox="1"/>
            <p:nvPr/>
          </p:nvSpPr>
          <p:spPr>
            <a:xfrm>
              <a:off x="258894" y="4542839"/>
              <a:ext cx="1008112" cy="69413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100" dirty="0"/>
                <a:t>Interface couche 2/3</a:t>
              </a:r>
            </a:p>
          </p:txBody>
        </p:sp>
        <p:sp>
          <p:nvSpPr>
            <p:cNvPr id="158" name="ZoneTexte 34"/>
            <p:cNvSpPr txBox="1"/>
            <p:nvPr/>
          </p:nvSpPr>
          <p:spPr>
            <a:xfrm>
              <a:off x="249763" y="5135128"/>
              <a:ext cx="1008112" cy="69413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sz="1100" dirty="0"/>
                <a:t>Interface couche 1/2</a:t>
              </a:r>
            </a:p>
          </p:txBody>
        </p:sp>
      </p:grpSp>
      <p:sp>
        <p:nvSpPr>
          <p:cNvPr id="199" name="ZoneTexte 198"/>
          <p:cNvSpPr txBox="1"/>
          <p:nvPr/>
        </p:nvSpPr>
        <p:spPr>
          <a:xfrm>
            <a:off x="2580092" y="1299674"/>
            <a:ext cx="1765227" cy="461665"/>
          </a:xfrm>
          <a:prstGeom prst="rect">
            <a:avLst/>
          </a:prstGeom>
          <a:noFill/>
        </p:spPr>
        <p:txBody>
          <a:bodyPr wrap="none" rtlCol="0">
            <a:spAutoFit/>
          </a:bodyPr>
          <a:lstStyle/>
          <a:p>
            <a:r>
              <a:rPr lang="fr-FR" sz="2400" b="1" dirty="0" smtClean="0">
                <a:latin typeface="Times" pitchFamily="18" charset="0"/>
                <a:cs typeface="Times" pitchFamily="18" charset="0"/>
              </a:rPr>
              <a:t>Modèle OSI</a:t>
            </a:r>
            <a:endParaRPr lang="fr-FR" sz="2400" b="1" dirty="0">
              <a:latin typeface="Times" pitchFamily="18" charset="0"/>
              <a:cs typeface="Times" pitchFamily="18" charset="0"/>
            </a:endParaRPr>
          </a:p>
        </p:txBody>
      </p:sp>
    </p:spTree>
    <p:extLst>
      <p:ext uri="{BB962C8B-B14F-4D97-AF65-F5344CB8AC3E}">
        <p14:creationId xmlns:p14="http://schemas.microsoft.com/office/powerpoint/2010/main" val="130541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D57F1E4F-1CFF-5643-939E-217C01CDF565}" type="slidenum">
              <a:rPr lang="en-US" smtClean="0"/>
              <a:pPr/>
              <a:t>7</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9" name="Espace réservé du contenu 2"/>
          <p:cNvSpPr txBox="1">
            <a:spLocks/>
          </p:cNvSpPr>
          <p:nvPr/>
        </p:nvSpPr>
        <p:spPr>
          <a:xfrm>
            <a:off x="646671" y="1615756"/>
            <a:ext cx="4931535" cy="368618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smtClean="0">
                <a:latin typeface="Times" pitchFamily="18" charset="0"/>
                <a:cs typeface="Times" pitchFamily="18" charset="0"/>
              </a:rPr>
              <a:t>Au début de connexion, le débit augmente jusqu’à une première perte</a:t>
            </a:r>
          </a:p>
          <a:p>
            <a:pPr lvl="1"/>
            <a:r>
              <a:rPr lang="fr-FR" dirty="0" smtClean="0">
                <a:latin typeface="Times" pitchFamily="18" charset="0"/>
                <a:cs typeface="Times" pitchFamily="18" charset="0"/>
              </a:rPr>
              <a:t>Initialement </a:t>
            </a:r>
            <a:r>
              <a:rPr lang="en-US" b="1" dirty="0" err="1" smtClean="0">
                <a:latin typeface="Times" pitchFamily="18" charset="0"/>
                <a:ea typeface="ＭＳ Ｐゴシック" charset="0"/>
                <a:cs typeface="Times" pitchFamily="18" charset="0"/>
              </a:rPr>
              <a:t>cwnd</a:t>
            </a:r>
            <a:r>
              <a:rPr lang="en-US" dirty="0" smtClean="0">
                <a:latin typeface="Times" pitchFamily="18" charset="0"/>
                <a:ea typeface="ＭＳ Ｐゴシック" charset="0"/>
                <a:cs typeface="Times" pitchFamily="18" charset="0"/>
              </a:rPr>
              <a:t> = 1 MSS</a:t>
            </a:r>
          </a:p>
          <a:p>
            <a:pPr lvl="1"/>
            <a:r>
              <a:rPr lang="en-US" b="1" dirty="0" err="1" smtClean="0">
                <a:latin typeface="Times" pitchFamily="18" charset="0"/>
                <a:ea typeface="ＭＳ Ｐゴシック" charset="0"/>
                <a:cs typeface="Times" pitchFamily="18" charset="0"/>
              </a:rPr>
              <a:t>cwnd</a:t>
            </a:r>
            <a:r>
              <a:rPr lang="en-US" dirty="0" smtClean="0">
                <a:latin typeface="Times" pitchFamily="18" charset="0"/>
                <a:ea typeface="ＭＳ Ｐゴシック" charset="0"/>
                <a:cs typeface="Times" pitchFamily="18" charset="0"/>
              </a:rPr>
              <a:t> d</a:t>
            </a:r>
            <a:r>
              <a:rPr lang="fr-FR" dirty="0" err="1" smtClean="0">
                <a:latin typeface="Times" pitchFamily="18" charset="0"/>
                <a:cs typeface="Times" pitchFamily="18" charset="0"/>
              </a:rPr>
              <a:t>ouble</a:t>
            </a:r>
            <a:r>
              <a:rPr lang="fr-FR" dirty="0" smtClean="0">
                <a:latin typeface="Times" pitchFamily="18" charset="0"/>
                <a:cs typeface="Times" pitchFamily="18" charset="0"/>
              </a:rPr>
              <a:t> à chaque RTT (i.e. réception d’</a:t>
            </a:r>
            <a:r>
              <a:rPr lang="fr-FR" dirty="0" err="1" smtClean="0">
                <a:latin typeface="Times" pitchFamily="18" charset="0"/>
                <a:cs typeface="Times" pitchFamily="18" charset="0"/>
              </a:rPr>
              <a:t>Ack</a:t>
            </a:r>
            <a:r>
              <a:rPr lang="fr-FR" dirty="0" smtClean="0">
                <a:latin typeface="Times" pitchFamily="18" charset="0"/>
                <a:cs typeface="Times" pitchFamily="18" charset="0"/>
              </a:rPr>
              <a:t>)</a:t>
            </a:r>
          </a:p>
          <a:p>
            <a:r>
              <a:rPr lang="fr-FR" sz="2400" dirty="0" smtClean="0">
                <a:latin typeface="Times" pitchFamily="18" charset="0"/>
                <a:cs typeface="Times" pitchFamily="18" charset="0"/>
              </a:rPr>
              <a:t>Le débit initial est faible mais augmente très vite</a:t>
            </a:r>
            <a:endParaRPr lang="fr-FR" sz="2400" dirty="0">
              <a:latin typeface="Times" pitchFamily="18" charset="0"/>
              <a:cs typeface="Times" pitchFamily="18" charset="0"/>
            </a:endParaRPr>
          </a:p>
        </p:txBody>
      </p:sp>
      <p:grpSp>
        <p:nvGrpSpPr>
          <p:cNvPr id="10" name="Group 102"/>
          <p:cNvGrpSpPr>
            <a:grpSpLocks/>
          </p:cNvGrpSpPr>
          <p:nvPr/>
        </p:nvGrpSpPr>
        <p:grpSpPr bwMode="auto">
          <a:xfrm>
            <a:off x="5962918" y="1362699"/>
            <a:ext cx="5582411" cy="4162585"/>
            <a:chOff x="1777" y="952"/>
            <a:chExt cx="2481" cy="2954"/>
          </a:xfrm>
        </p:grpSpPr>
        <p:sp>
          <p:nvSpPr>
            <p:cNvPr id="11" name="Line 66"/>
            <p:cNvSpPr>
              <a:spLocks noChangeShapeType="1"/>
            </p:cNvSpPr>
            <p:nvPr/>
          </p:nvSpPr>
          <p:spPr bwMode="auto">
            <a:xfrm flipH="1">
              <a:off x="2513" y="1776"/>
              <a:ext cx="1344" cy="288"/>
            </a:xfrm>
            <a:prstGeom prst="line">
              <a:avLst/>
            </a:prstGeom>
            <a:noFill/>
            <a:ln w="25400">
              <a:solidFill>
                <a:srgbClr val="46BA12"/>
              </a:solidFill>
              <a:round/>
              <a:headEnd/>
              <a:tailEnd type="triangle" w="sm" len="med"/>
            </a:ln>
            <a:effectLst/>
          </p:spPr>
          <p:txBody>
            <a:bodyPr wrap="none" anchor="ctr"/>
            <a:lstStyle/>
            <a:p>
              <a:endParaRPr lang="fr-FR" sz="1400"/>
            </a:p>
          </p:txBody>
        </p:sp>
        <p:sp>
          <p:nvSpPr>
            <p:cNvPr id="12" name="Line 67"/>
            <p:cNvSpPr>
              <a:spLocks noChangeShapeType="1"/>
            </p:cNvSpPr>
            <p:nvPr/>
          </p:nvSpPr>
          <p:spPr bwMode="auto">
            <a:xfrm>
              <a:off x="2513" y="1488"/>
              <a:ext cx="1344" cy="288"/>
            </a:xfrm>
            <a:prstGeom prst="line">
              <a:avLst/>
            </a:prstGeom>
            <a:noFill/>
            <a:ln w="25400">
              <a:solidFill>
                <a:srgbClr val="993366"/>
              </a:solidFill>
              <a:round/>
              <a:headEnd/>
              <a:tailEnd type="triangle" w="sm" len="med"/>
            </a:ln>
            <a:effectLst/>
          </p:spPr>
          <p:txBody>
            <a:bodyPr wrap="none" anchor="ctr"/>
            <a:lstStyle/>
            <a:p>
              <a:endParaRPr lang="fr-FR" sz="1400"/>
            </a:p>
          </p:txBody>
        </p:sp>
        <p:sp>
          <p:nvSpPr>
            <p:cNvPr id="13" name="Line 68"/>
            <p:cNvSpPr>
              <a:spLocks noChangeShapeType="1"/>
            </p:cNvSpPr>
            <p:nvPr/>
          </p:nvSpPr>
          <p:spPr bwMode="auto">
            <a:xfrm flipH="1">
              <a:off x="2495" y="2466"/>
              <a:ext cx="1344" cy="288"/>
            </a:xfrm>
            <a:prstGeom prst="line">
              <a:avLst/>
            </a:prstGeom>
            <a:noFill/>
            <a:ln w="25400">
              <a:solidFill>
                <a:srgbClr val="46BA12"/>
              </a:solidFill>
              <a:round/>
              <a:headEnd/>
              <a:tailEnd type="triangle" w="sm" len="med"/>
            </a:ln>
            <a:effectLst/>
          </p:spPr>
          <p:txBody>
            <a:bodyPr wrap="none" anchor="ctr"/>
            <a:lstStyle/>
            <a:p>
              <a:endParaRPr lang="fr-FR" sz="1400"/>
            </a:p>
          </p:txBody>
        </p:sp>
        <p:sp>
          <p:nvSpPr>
            <p:cNvPr id="14" name="Line 69"/>
            <p:cNvSpPr>
              <a:spLocks noChangeShapeType="1"/>
            </p:cNvSpPr>
            <p:nvPr/>
          </p:nvSpPr>
          <p:spPr bwMode="auto">
            <a:xfrm>
              <a:off x="2513" y="2064"/>
              <a:ext cx="1344" cy="288"/>
            </a:xfrm>
            <a:prstGeom prst="line">
              <a:avLst/>
            </a:prstGeom>
            <a:noFill/>
            <a:ln w="25400">
              <a:solidFill>
                <a:srgbClr val="993366"/>
              </a:solidFill>
              <a:round/>
              <a:headEnd/>
              <a:tailEnd type="triangle" w="sm" len="med"/>
            </a:ln>
            <a:effectLst/>
          </p:spPr>
          <p:txBody>
            <a:bodyPr wrap="none" anchor="ctr"/>
            <a:lstStyle/>
            <a:p>
              <a:endParaRPr lang="fr-FR" sz="1400"/>
            </a:p>
          </p:txBody>
        </p:sp>
        <p:sp>
          <p:nvSpPr>
            <p:cNvPr id="15" name="Line 70"/>
            <p:cNvSpPr>
              <a:spLocks noChangeShapeType="1"/>
            </p:cNvSpPr>
            <p:nvPr/>
          </p:nvSpPr>
          <p:spPr bwMode="auto">
            <a:xfrm>
              <a:off x="2513" y="2754"/>
              <a:ext cx="1344" cy="288"/>
            </a:xfrm>
            <a:prstGeom prst="line">
              <a:avLst/>
            </a:prstGeom>
            <a:noFill/>
            <a:ln w="25400">
              <a:solidFill>
                <a:srgbClr val="993366"/>
              </a:solidFill>
              <a:round/>
              <a:headEnd/>
              <a:tailEnd type="triangle" w="sm" len="med"/>
            </a:ln>
            <a:effectLst/>
          </p:spPr>
          <p:txBody>
            <a:bodyPr wrap="none" anchor="ctr"/>
            <a:lstStyle/>
            <a:p>
              <a:endParaRPr lang="fr-FR" sz="1400"/>
            </a:p>
          </p:txBody>
        </p:sp>
        <p:sp>
          <p:nvSpPr>
            <p:cNvPr id="16" name="Line 71"/>
            <p:cNvSpPr>
              <a:spLocks noChangeShapeType="1"/>
            </p:cNvSpPr>
            <p:nvPr/>
          </p:nvSpPr>
          <p:spPr bwMode="auto">
            <a:xfrm>
              <a:off x="2522" y="3582"/>
              <a:ext cx="1344" cy="288"/>
            </a:xfrm>
            <a:prstGeom prst="line">
              <a:avLst/>
            </a:prstGeom>
            <a:noFill/>
            <a:ln w="25400">
              <a:solidFill>
                <a:srgbClr val="993366"/>
              </a:solidFill>
              <a:round/>
              <a:headEnd/>
              <a:tailEnd type="triangle" w="sm" len="med"/>
            </a:ln>
            <a:effectLst/>
          </p:spPr>
          <p:txBody>
            <a:bodyPr wrap="none" anchor="ctr"/>
            <a:lstStyle/>
            <a:p>
              <a:endParaRPr lang="fr-FR" sz="1400"/>
            </a:p>
          </p:txBody>
        </p:sp>
        <p:sp>
          <p:nvSpPr>
            <p:cNvPr id="17" name="Line 72"/>
            <p:cNvSpPr>
              <a:spLocks noChangeShapeType="1"/>
            </p:cNvSpPr>
            <p:nvPr/>
          </p:nvSpPr>
          <p:spPr bwMode="auto">
            <a:xfrm>
              <a:off x="2513" y="2868"/>
              <a:ext cx="1344" cy="288"/>
            </a:xfrm>
            <a:prstGeom prst="line">
              <a:avLst/>
            </a:prstGeom>
            <a:noFill/>
            <a:ln w="25400">
              <a:solidFill>
                <a:srgbClr val="993366"/>
              </a:solidFill>
              <a:round/>
              <a:headEnd/>
              <a:tailEnd type="triangle" w="sm" len="med"/>
            </a:ln>
            <a:effectLst/>
          </p:spPr>
          <p:txBody>
            <a:bodyPr wrap="none" anchor="ctr"/>
            <a:lstStyle/>
            <a:p>
              <a:endParaRPr lang="fr-FR" sz="1400"/>
            </a:p>
          </p:txBody>
        </p:sp>
        <p:sp>
          <p:nvSpPr>
            <p:cNvPr id="18" name="Line 73"/>
            <p:cNvSpPr>
              <a:spLocks noChangeShapeType="1"/>
            </p:cNvSpPr>
            <p:nvPr/>
          </p:nvSpPr>
          <p:spPr bwMode="auto">
            <a:xfrm>
              <a:off x="2513" y="2987"/>
              <a:ext cx="1344" cy="288"/>
            </a:xfrm>
            <a:prstGeom prst="line">
              <a:avLst/>
            </a:prstGeom>
            <a:noFill/>
            <a:ln w="25400">
              <a:solidFill>
                <a:srgbClr val="993366"/>
              </a:solidFill>
              <a:round/>
              <a:headEnd/>
              <a:tailEnd type="triangle" w="sm" len="med"/>
            </a:ln>
            <a:effectLst/>
          </p:spPr>
          <p:txBody>
            <a:bodyPr wrap="none" anchor="ctr"/>
            <a:lstStyle/>
            <a:p>
              <a:endParaRPr lang="fr-FR" sz="1400"/>
            </a:p>
          </p:txBody>
        </p:sp>
        <p:sp>
          <p:nvSpPr>
            <p:cNvPr id="19" name="Line 74"/>
            <p:cNvSpPr>
              <a:spLocks noChangeShapeType="1"/>
            </p:cNvSpPr>
            <p:nvPr/>
          </p:nvSpPr>
          <p:spPr bwMode="auto">
            <a:xfrm>
              <a:off x="2513" y="2173"/>
              <a:ext cx="1344" cy="288"/>
            </a:xfrm>
            <a:prstGeom prst="line">
              <a:avLst/>
            </a:prstGeom>
            <a:noFill/>
            <a:ln w="25400">
              <a:solidFill>
                <a:srgbClr val="993366"/>
              </a:solidFill>
              <a:round/>
              <a:headEnd/>
              <a:tailEnd type="triangle" w="sm" len="med"/>
            </a:ln>
            <a:effectLst/>
          </p:spPr>
          <p:txBody>
            <a:bodyPr wrap="none" anchor="ctr"/>
            <a:lstStyle/>
            <a:p>
              <a:endParaRPr lang="fr-FR" sz="1400"/>
            </a:p>
          </p:txBody>
        </p:sp>
        <p:sp>
          <p:nvSpPr>
            <p:cNvPr id="20" name="Line 75"/>
            <p:cNvSpPr>
              <a:spLocks noChangeShapeType="1"/>
            </p:cNvSpPr>
            <p:nvPr/>
          </p:nvSpPr>
          <p:spPr bwMode="auto">
            <a:xfrm>
              <a:off x="2518" y="3696"/>
              <a:ext cx="912" cy="192"/>
            </a:xfrm>
            <a:prstGeom prst="line">
              <a:avLst/>
            </a:prstGeom>
            <a:noFill/>
            <a:ln w="25400">
              <a:solidFill>
                <a:srgbClr val="993366"/>
              </a:solidFill>
              <a:round/>
              <a:headEnd/>
              <a:tailEnd type="none" w="sm" len="med"/>
            </a:ln>
            <a:effectLst/>
          </p:spPr>
          <p:txBody>
            <a:bodyPr wrap="none" anchor="ctr"/>
            <a:lstStyle/>
            <a:p>
              <a:endParaRPr lang="fr-FR" sz="1400"/>
            </a:p>
          </p:txBody>
        </p:sp>
        <p:sp>
          <p:nvSpPr>
            <p:cNvPr id="21" name="Text Box 76"/>
            <p:cNvSpPr txBox="1">
              <a:spLocks noChangeArrowheads="1"/>
            </p:cNvSpPr>
            <p:nvPr/>
          </p:nvSpPr>
          <p:spPr bwMode="auto">
            <a:xfrm>
              <a:off x="2801" y="1452"/>
              <a:ext cx="860" cy="180"/>
            </a:xfrm>
            <a:prstGeom prst="rect">
              <a:avLst/>
            </a:prstGeom>
            <a:solidFill>
              <a:schemeClr val="bg1"/>
            </a:solidFill>
            <a:ln w="9525">
              <a:noFill/>
              <a:miter lim="800000"/>
              <a:headEnd/>
              <a:tailEnd/>
            </a:ln>
            <a:effectLst/>
          </p:spPr>
          <p:txBody>
            <a:bodyPr>
              <a:spAutoFit/>
            </a:bodyPr>
            <a:lstStyle/>
            <a:p>
              <a:pPr algn="ctr" eaLnBrk="0" hangingPunct="0">
                <a:spcBef>
                  <a:spcPct val="20000"/>
                </a:spcBef>
              </a:pPr>
              <a:r>
                <a:rPr kumimoji="1" lang="en-US" sz="1050">
                  <a:solidFill>
                    <a:srgbClr val="993366"/>
                  </a:solidFill>
                  <a:latin typeface="Tahoma" pitchFamily="34" charset="0"/>
                </a:rPr>
                <a:t>data packet</a:t>
              </a:r>
            </a:p>
          </p:txBody>
        </p:sp>
        <p:sp>
          <p:nvSpPr>
            <p:cNvPr id="22" name="Text Box 77"/>
            <p:cNvSpPr txBox="1">
              <a:spLocks noChangeArrowheads="1"/>
            </p:cNvSpPr>
            <p:nvPr/>
          </p:nvSpPr>
          <p:spPr bwMode="auto">
            <a:xfrm>
              <a:off x="3017" y="1832"/>
              <a:ext cx="319" cy="186"/>
            </a:xfrm>
            <a:prstGeom prst="rect">
              <a:avLst/>
            </a:prstGeom>
            <a:solidFill>
              <a:schemeClr val="bg1"/>
            </a:solidFill>
            <a:ln w="9525">
              <a:noFill/>
              <a:miter lim="800000"/>
              <a:headEnd/>
              <a:tailEnd/>
            </a:ln>
            <a:effectLst/>
          </p:spPr>
          <p:txBody>
            <a:bodyPr wrap="none">
              <a:spAutoFit/>
            </a:bodyPr>
            <a:lstStyle/>
            <a:p>
              <a:pPr algn="ctr" eaLnBrk="0" hangingPunct="0">
                <a:spcBef>
                  <a:spcPct val="20000"/>
                </a:spcBef>
              </a:pPr>
              <a:r>
                <a:rPr kumimoji="1" lang="en-US" sz="1100">
                  <a:solidFill>
                    <a:srgbClr val="46BA12"/>
                  </a:solidFill>
                  <a:latin typeface="Tahoma" pitchFamily="34" charset="0"/>
                </a:rPr>
                <a:t>ACK</a:t>
              </a:r>
            </a:p>
          </p:txBody>
        </p:sp>
        <p:sp>
          <p:nvSpPr>
            <p:cNvPr id="23" name="Line 78"/>
            <p:cNvSpPr>
              <a:spLocks noChangeShapeType="1"/>
            </p:cNvSpPr>
            <p:nvPr/>
          </p:nvSpPr>
          <p:spPr bwMode="auto">
            <a:xfrm flipH="1">
              <a:off x="2495" y="2352"/>
              <a:ext cx="1344" cy="288"/>
            </a:xfrm>
            <a:prstGeom prst="line">
              <a:avLst/>
            </a:prstGeom>
            <a:noFill/>
            <a:ln w="25400">
              <a:solidFill>
                <a:srgbClr val="46BA12"/>
              </a:solidFill>
              <a:round/>
              <a:headEnd/>
              <a:tailEnd type="triangle" w="sm" len="med"/>
            </a:ln>
            <a:effectLst/>
          </p:spPr>
          <p:txBody>
            <a:bodyPr wrap="none" anchor="ctr"/>
            <a:lstStyle/>
            <a:p>
              <a:endParaRPr lang="fr-FR" sz="1400"/>
            </a:p>
          </p:txBody>
        </p:sp>
        <p:sp>
          <p:nvSpPr>
            <p:cNvPr id="24" name="Line 79"/>
            <p:cNvSpPr>
              <a:spLocks noChangeShapeType="1"/>
            </p:cNvSpPr>
            <p:nvPr/>
          </p:nvSpPr>
          <p:spPr bwMode="auto">
            <a:xfrm>
              <a:off x="2513" y="2640"/>
              <a:ext cx="1344" cy="288"/>
            </a:xfrm>
            <a:prstGeom prst="line">
              <a:avLst/>
            </a:prstGeom>
            <a:noFill/>
            <a:ln w="25400">
              <a:solidFill>
                <a:srgbClr val="993366"/>
              </a:solidFill>
              <a:round/>
              <a:headEnd/>
              <a:tailEnd type="triangle" w="sm" len="med"/>
            </a:ln>
            <a:effectLst/>
          </p:spPr>
          <p:txBody>
            <a:bodyPr wrap="none" anchor="ctr"/>
            <a:lstStyle/>
            <a:p>
              <a:endParaRPr lang="fr-FR" sz="1400"/>
            </a:p>
          </p:txBody>
        </p:sp>
        <p:sp>
          <p:nvSpPr>
            <p:cNvPr id="25" name="Line 80"/>
            <p:cNvSpPr>
              <a:spLocks noChangeShapeType="1"/>
            </p:cNvSpPr>
            <p:nvPr/>
          </p:nvSpPr>
          <p:spPr bwMode="auto">
            <a:xfrm flipH="1">
              <a:off x="2513" y="2928"/>
              <a:ext cx="1344" cy="288"/>
            </a:xfrm>
            <a:prstGeom prst="line">
              <a:avLst/>
            </a:prstGeom>
            <a:noFill/>
            <a:ln w="25400">
              <a:solidFill>
                <a:srgbClr val="46BA12"/>
              </a:solidFill>
              <a:round/>
              <a:headEnd/>
              <a:tailEnd type="triangle" w="sm" len="med"/>
            </a:ln>
            <a:effectLst/>
          </p:spPr>
          <p:txBody>
            <a:bodyPr wrap="none" anchor="ctr"/>
            <a:lstStyle/>
            <a:p>
              <a:endParaRPr lang="fr-FR" sz="1400"/>
            </a:p>
          </p:txBody>
        </p:sp>
        <p:sp>
          <p:nvSpPr>
            <p:cNvPr id="26" name="Line 81"/>
            <p:cNvSpPr>
              <a:spLocks noChangeShapeType="1"/>
            </p:cNvSpPr>
            <p:nvPr/>
          </p:nvSpPr>
          <p:spPr bwMode="auto">
            <a:xfrm flipH="1">
              <a:off x="2513" y="3047"/>
              <a:ext cx="1344" cy="288"/>
            </a:xfrm>
            <a:prstGeom prst="line">
              <a:avLst/>
            </a:prstGeom>
            <a:noFill/>
            <a:ln w="25400">
              <a:solidFill>
                <a:srgbClr val="46BA12"/>
              </a:solidFill>
              <a:round/>
              <a:headEnd/>
              <a:tailEnd type="triangle" w="sm" len="med"/>
            </a:ln>
            <a:effectLst/>
          </p:spPr>
          <p:txBody>
            <a:bodyPr wrap="none" anchor="ctr"/>
            <a:lstStyle/>
            <a:p>
              <a:endParaRPr lang="fr-FR" sz="1400"/>
            </a:p>
          </p:txBody>
        </p:sp>
        <p:sp>
          <p:nvSpPr>
            <p:cNvPr id="27" name="Line 82"/>
            <p:cNvSpPr>
              <a:spLocks noChangeShapeType="1"/>
            </p:cNvSpPr>
            <p:nvPr/>
          </p:nvSpPr>
          <p:spPr bwMode="auto">
            <a:xfrm flipH="1">
              <a:off x="2513" y="3161"/>
              <a:ext cx="1344" cy="288"/>
            </a:xfrm>
            <a:prstGeom prst="line">
              <a:avLst/>
            </a:prstGeom>
            <a:noFill/>
            <a:ln w="25400">
              <a:solidFill>
                <a:srgbClr val="46BA12"/>
              </a:solidFill>
              <a:round/>
              <a:headEnd/>
              <a:tailEnd type="triangle" w="sm" len="med"/>
            </a:ln>
            <a:effectLst/>
          </p:spPr>
          <p:txBody>
            <a:bodyPr wrap="none" anchor="ctr"/>
            <a:lstStyle/>
            <a:p>
              <a:endParaRPr lang="fr-FR" sz="1400"/>
            </a:p>
          </p:txBody>
        </p:sp>
        <p:sp>
          <p:nvSpPr>
            <p:cNvPr id="28" name="Line 83"/>
            <p:cNvSpPr>
              <a:spLocks noChangeShapeType="1"/>
            </p:cNvSpPr>
            <p:nvPr/>
          </p:nvSpPr>
          <p:spPr bwMode="auto">
            <a:xfrm flipH="1">
              <a:off x="2513" y="3280"/>
              <a:ext cx="1344" cy="288"/>
            </a:xfrm>
            <a:prstGeom prst="line">
              <a:avLst/>
            </a:prstGeom>
            <a:noFill/>
            <a:ln w="25400">
              <a:solidFill>
                <a:srgbClr val="46BA12"/>
              </a:solidFill>
              <a:round/>
              <a:headEnd/>
              <a:tailEnd type="triangle" w="sm" len="med"/>
            </a:ln>
            <a:effectLst/>
          </p:spPr>
          <p:txBody>
            <a:bodyPr wrap="none" anchor="ctr"/>
            <a:lstStyle/>
            <a:p>
              <a:endParaRPr lang="fr-FR" sz="1400"/>
            </a:p>
          </p:txBody>
        </p:sp>
        <p:sp>
          <p:nvSpPr>
            <p:cNvPr id="29" name="Line 84"/>
            <p:cNvSpPr>
              <a:spLocks noChangeShapeType="1"/>
            </p:cNvSpPr>
            <p:nvPr/>
          </p:nvSpPr>
          <p:spPr bwMode="auto">
            <a:xfrm>
              <a:off x="2520" y="3214"/>
              <a:ext cx="1344" cy="288"/>
            </a:xfrm>
            <a:prstGeom prst="line">
              <a:avLst/>
            </a:prstGeom>
            <a:noFill/>
            <a:ln w="25400">
              <a:solidFill>
                <a:srgbClr val="993366"/>
              </a:solidFill>
              <a:round/>
              <a:headEnd/>
              <a:tailEnd type="triangle" w="sm" len="med"/>
            </a:ln>
            <a:effectLst/>
          </p:spPr>
          <p:txBody>
            <a:bodyPr wrap="none" anchor="ctr"/>
            <a:lstStyle/>
            <a:p>
              <a:endParaRPr lang="fr-FR" sz="1400"/>
            </a:p>
          </p:txBody>
        </p:sp>
        <p:sp>
          <p:nvSpPr>
            <p:cNvPr id="30" name="Line 85"/>
            <p:cNvSpPr>
              <a:spLocks noChangeShapeType="1"/>
            </p:cNvSpPr>
            <p:nvPr/>
          </p:nvSpPr>
          <p:spPr bwMode="auto">
            <a:xfrm>
              <a:off x="2525" y="3342"/>
              <a:ext cx="1344" cy="288"/>
            </a:xfrm>
            <a:prstGeom prst="line">
              <a:avLst/>
            </a:prstGeom>
            <a:noFill/>
            <a:ln w="25400">
              <a:solidFill>
                <a:srgbClr val="993366"/>
              </a:solidFill>
              <a:round/>
              <a:headEnd/>
              <a:tailEnd type="triangle" w="sm" len="med"/>
            </a:ln>
            <a:effectLst/>
          </p:spPr>
          <p:txBody>
            <a:bodyPr wrap="none" anchor="ctr"/>
            <a:lstStyle/>
            <a:p>
              <a:endParaRPr lang="fr-FR" sz="1400"/>
            </a:p>
          </p:txBody>
        </p:sp>
        <p:sp>
          <p:nvSpPr>
            <p:cNvPr id="31" name="Line 86"/>
            <p:cNvSpPr>
              <a:spLocks noChangeShapeType="1"/>
            </p:cNvSpPr>
            <p:nvPr/>
          </p:nvSpPr>
          <p:spPr bwMode="auto">
            <a:xfrm>
              <a:off x="2523" y="3460"/>
              <a:ext cx="1344" cy="288"/>
            </a:xfrm>
            <a:prstGeom prst="line">
              <a:avLst/>
            </a:prstGeom>
            <a:noFill/>
            <a:ln w="25400">
              <a:solidFill>
                <a:srgbClr val="993366"/>
              </a:solidFill>
              <a:round/>
              <a:headEnd/>
              <a:tailEnd type="triangle" w="sm" len="med"/>
            </a:ln>
            <a:effectLst/>
          </p:spPr>
          <p:txBody>
            <a:bodyPr wrap="none" anchor="ctr"/>
            <a:lstStyle/>
            <a:p>
              <a:endParaRPr lang="fr-FR" sz="1400"/>
            </a:p>
          </p:txBody>
        </p:sp>
        <p:sp>
          <p:nvSpPr>
            <p:cNvPr id="32" name="Text Box 87"/>
            <p:cNvSpPr txBox="1">
              <a:spLocks noChangeArrowheads="1"/>
            </p:cNvSpPr>
            <p:nvPr/>
          </p:nvSpPr>
          <p:spPr bwMode="auto">
            <a:xfrm>
              <a:off x="3441" y="952"/>
              <a:ext cx="817" cy="262"/>
            </a:xfrm>
            <a:prstGeom prst="rect">
              <a:avLst/>
            </a:prstGeom>
            <a:noFill/>
            <a:ln w="9525">
              <a:noFill/>
              <a:miter lim="800000"/>
              <a:headEnd/>
              <a:tailEnd/>
            </a:ln>
            <a:effectLst/>
          </p:spPr>
          <p:txBody>
            <a:bodyPr wrap="none">
              <a:spAutoFit/>
            </a:bodyPr>
            <a:lstStyle/>
            <a:p>
              <a:pPr algn="ctr" eaLnBrk="0" hangingPunct="0">
                <a:spcBef>
                  <a:spcPct val="20000"/>
                </a:spcBef>
              </a:pPr>
              <a:r>
                <a:rPr kumimoji="1" lang="fr-FR" dirty="0" smtClean="0">
                  <a:latin typeface="Times" pitchFamily="18" charset="0"/>
                  <a:cs typeface="Times" pitchFamily="18" charset="0"/>
                </a:rPr>
                <a:t>Récepteur</a:t>
              </a:r>
              <a:endParaRPr kumimoji="1" lang="fr-FR" dirty="0">
                <a:latin typeface="Times" pitchFamily="18" charset="0"/>
                <a:cs typeface="Times" pitchFamily="18" charset="0"/>
              </a:endParaRPr>
            </a:p>
          </p:txBody>
        </p:sp>
        <p:sp>
          <p:nvSpPr>
            <p:cNvPr id="33" name="Line 88"/>
            <p:cNvSpPr>
              <a:spLocks noChangeShapeType="1"/>
            </p:cNvSpPr>
            <p:nvPr/>
          </p:nvSpPr>
          <p:spPr bwMode="auto">
            <a:xfrm flipH="1">
              <a:off x="3857" y="1200"/>
              <a:ext cx="0" cy="2706"/>
            </a:xfrm>
            <a:prstGeom prst="line">
              <a:avLst/>
            </a:prstGeom>
            <a:noFill/>
            <a:ln w="38100">
              <a:solidFill>
                <a:schemeClr val="tx1"/>
              </a:solidFill>
              <a:round/>
              <a:headEnd/>
              <a:tailEnd/>
            </a:ln>
            <a:effectLst/>
          </p:spPr>
          <p:txBody>
            <a:bodyPr wrap="none" anchor="ctr"/>
            <a:lstStyle/>
            <a:p>
              <a:endParaRPr lang="fr-FR" sz="1400"/>
            </a:p>
          </p:txBody>
        </p:sp>
        <p:sp>
          <p:nvSpPr>
            <p:cNvPr id="34" name="Text Box 89"/>
            <p:cNvSpPr txBox="1">
              <a:spLocks noChangeArrowheads="1"/>
            </p:cNvSpPr>
            <p:nvPr/>
          </p:nvSpPr>
          <p:spPr bwMode="auto">
            <a:xfrm>
              <a:off x="2128" y="960"/>
              <a:ext cx="752" cy="262"/>
            </a:xfrm>
            <a:prstGeom prst="rect">
              <a:avLst/>
            </a:prstGeom>
            <a:noFill/>
            <a:ln w="9525">
              <a:noFill/>
              <a:miter lim="800000"/>
              <a:headEnd/>
              <a:tailEnd/>
            </a:ln>
            <a:effectLst/>
          </p:spPr>
          <p:txBody>
            <a:bodyPr wrap="none">
              <a:spAutoFit/>
            </a:bodyPr>
            <a:lstStyle/>
            <a:p>
              <a:pPr algn="ctr" eaLnBrk="0" hangingPunct="0">
                <a:spcBef>
                  <a:spcPct val="20000"/>
                </a:spcBef>
              </a:pPr>
              <a:r>
                <a:rPr kumimoji="1" lang="fr-FR" dirty="0" smtClean="0">
                  <a:latin typeface="Times" pitchFamily="18" charset="0"/>
                  <a:cs typeface="Times" pitchFamily="18" charset="0"/>
                </a:rPr>
                <a:t>Emetteur</a:t>
              </a:r>
              <a:endParaRPr kumimoji="1" lang="fr-FR" dirty="0">
                <a:latin typeface="Times" pitchFamily="18" charset="0"/>
                <a:cs typeface="Times" pitchFamily="18" charset="0"/>
              </a:endParaRPr>
            </a:p>
          </p:txBody>
        </p:sp>
        <p:sp>
          <p:nvSpPr>
            <p:cNvPr id="35" name="Text Box 90"/>
            <p:cNvSpPr txBox="1">
              <a:spLocks noChangeArrowheads="1"/>
            </p:cNvSpPr>
            <p:nvPr/>
          </p:nvSpPr>
          <p:spPr bwMode="auto">
            <a:xfrm>
              <a:off x="1777" y="1640"/>
              <a:ext cx="456" cy="240"/>
            </a:xfrm>
            <a:prstGeom prst="rect">
              <a:avLst/>
            </a:prstGeom>
            <a:noFill/>
            <a:ln w="9525">
              <a:noFill/>
              <a:miter lim="800000"/>
              <a:headEnd/>
              <a:tailEnd/>
            </a:ln>
            <a:effectLst/>
          </p:spPr>
          <p:txBody>
            <a:bodyPr wrap="none">
              <a:spAutoFit/>
            </a:bodyPr>
            <a:lstStyle/>
            <a:p>
              <a:pPr algn="ctr" eaLnBrk="0" hangingPunct="0">
                <a:spcBef>
                  <a:spcPct val="20000"/>
                </a:spcBef>
              </a:pPr>
              <a:r>
                <a:rPr kumimoji="1" lang="en-US" sz="1600">
                  <a:solidFill>
                    <a:srgbClr val="3333FF"/>
                  </a:solidFill>
                  <a:latin typeface="Tahoma" pitchFamily="34" charset="0"/>
                </a:rPr>
                <a:t>1 </a:t>
              </a:r>
              <a:r>
                <a:rPr kumimoji="1" lang="en-US" sz="1200">
                  <a:solidFill>
                    <a:srgbClr val="3333FF"/>
                  </a:solidFill>
                  <a:latin typeface="Tahoma" pitchFamily="34" charset="0"/>
                </a:rPr>
                <a:t>RTT</a:t>
              </a:r>
            </a:p>
          </p:txBody>
        </p:sp>
        <p:sp>
          <p:nvSpPr>
            <p:cNvPr id="36" name="Text Box 91"/>
            <p:cNvSpPr txBox="1">
              <a:spLocks noChangeArrowheads="1"/>
            </p:cNvSpPr>
            <p:nvPr/>
          </p:nvSpPr>
          <p:spPr bwMode="auto">
            <a:xfrm>
              <a:off x="2004" y="1152"/>
              <a:ext cx="494" cy="240"/>
            </a:xfrm>
            <a:prstGeom prst="rect">
              <a:avLst/>
            </a:prstGeom>
            <a:noFill/>
            <a:ln w="9525">
              <a:noFill/>
              <a:miter lim="800000"/>
              <a:headEnd/>
              <a:tailEnd/>
            </a:ln>
            <a:effectLst/>
          </p:spPr>
          <p:txBody>
            <a:bodyPr wrap="none">
              <a:spAutoFit/>
            </a:bodyPr>
            <a:lstStyle/>
            <a:p>
              <a:pPr algn="ctr" eaLnBrk="0" hangingPunct="0">
                <a:spcBef>
                  <a:spcPct val="20000"/>
                </a:spcBef>
              </a:pPr>
              <a:r>
                <a:rPr kumimoji="1" lang="en-US" sz="1600" dirty="0" err="1">
                  <a:solidFill>
                    <a:schemeClr val="accent1"/>
                  </a:solidFill>
                  <a:latin typeface="Tahoma" pitchFamily="34" charset="0"/>
                </a:rPr>
                <a:t>cwnd</a:t>
              </a:r>
              <a:endParaRPr kumimoji="1" lang="en-US" sz="1600" dirty="0">
                <a:solidFill>
                  <a:schemeClr val="accent1"/>
                </a:solidFill>
                <a:latin typeface="Tahoma" pitchFamily="34" charset="0"/>
              </a:endParaRPr>
            </a:p>
          </p:txBody>
        </p:sp>
        <p:sp>
          <p:nvSpPr>
            <p:cNvPr id="37" name="Line 92"/>
            <p:cNvSpPr>
              <a:spLocks noChangeShapeType="1"/>
            </p:cNvSpPr>
            <p:nvPr/>
          </p:nvSpPr>
          <p:spPr bwMode="auto">
            <a:xfrm>
              <a:off x="2513" y="1200"/>
              <a:ext cx="0" cy="2675"/>
            </a:xfrm>
            <a:prstGeom prst="line">
              <a:avLst/>
            </a:prstGeom>
            <a:noFill/>
            <a:ln w="38100">
              <a:solidFill>
                <a:schemeClr val="tx1"/>
              </a:solidFill>
              <a:round/>
              <a:headEnd/>
              <a:tailEnd/>
            </a:ln>
            <a:effectLst/>
          </p:spPr>
          <p:txBody>
            <a:bodyPr wrap="none" anchor="ctr"/>
            <a:lstStyle/>
            <a:p>
              <a:endParaRPr lang="fr-FR" sz="1400"/>
            </a:p>
          </p:txBody>
        </p:sp>
        <p:sp>
          <p:nvSpPr>
            <p:cNvPr id="38" name="Text Box 93"/>
            <p:cNvSpPr txBox="1">
              <a:spLocks noChangeArrowheads="1"/>
            </p:cNvSpPr>
            <p:nvPr/>
          </p:nvSpPr>
          <p:spPr bwMode="auto">
            <a:xfrm>
              <a:off x="2272" y="1375"/>
              <a:ext cx="195" cy="197"/>
            </a:xfrm>
            <a:prstGeom prst="rect">
              <a:avLst/>
            </a:prstGeom>
            <a:noFill/>
            <a:ln w="9525">
              <a:noFill/>
              <a:miter lim="800000"/>
              <a:headEnd/>
              <a:tailEnd/>
            </a:ln>
            <a:effectLst/>
          </p:spPr>
          <p:txBody>
            <a:bodyPr wrap="none">
              <a:spAutoFit/>
            </a:bodyPr>
            <a:lstStyle/>
            <a:p>
              <a:pPr algn="r" eaLnBrk="0" hangingPunct="0">
                <a:spcBef>
                  <a:spcPct val="20000"/>
                </a:spcBef>
              </a:pPr>
              <a:r>
                <a:rPr kumimoji="1" lang="en-US" sz="1200">
                  <a:solidFill>
                    <a:schemeClr val="accent1"/>
                  </a:solidFill>
                  <a:latin typeface="Tahoma" pitchFamily="34" charset="0"/>
                </a:rPr>
                <a:t>1</a:t>
              </a:r>
            </a:p>
          </p:txBody>
        </p:sp>
        <p:sp>
          <p:nvSpPr>
            <p:cNvPr id="39" name="Text Box 94"/>
            <p:cNvSpPr txBox="1">
              <a:spLocks noChangeArrowheads="1"/>
            </p:cNvSpPr>
            <p:nvPr/>
          </p:nvSpPr>
          <p:spPr bwMode="auto">
            <a:xfrm>
              <a:off x="2278" y="1948"/>
              <a:ext cx="195" cy="197"/>
            </a:xfrm>
            <a:prstGeom prst="rect">
              <a:avLst/>
            </a:prstGeom>
            <a:noFill/>
            <a:ln w="9525">
              <a:noFill/>
              <a:miter lim="800000"/>
              <a:headEnd/>
              <a:tailEnd/>
            </a:ln>
            <a:effectLst/>
          </p:spPr>
          <p:txBody>
            <a:bodyPr wrap="none">
              <a:spAutoFit/>
            </a:bodyPr>
            <a:lstStyle/>
            <a:p>
              <a:pPr algn="r" eaLnBrk="0" hangingPunct="0">
                <a:spcBef>
                  <a:spcPct val="20000"/>
                </a:spcBef>
              </a:pPr>
              <a:r>
                <a:rPr kumimoji="1" lang="en-US" sz="1200">
                  <a:solidFill>
                    <a:schemeClr val="accent1"/>
                  </a:solidFill>
                  <a:latin typeface="Tahoma" pitchFamily="34" charset="0"/>
                </a:rPr>
                <a:t>2</a:t>
              </a:r>
            </a:p>
          </p:txBody>
        </p:sp>
        <p:sp>
          <p:nvSpPr>
            <p:cNvPr id="40" name="Text Box 95"/>
            <p:cNvSpPr txBox="1">
              <a:spLocks noChangeArrowheads="1"/>
            </p:cNvSpPr>
            <p:nvPr/>
          </p:nvSpPr>
          <p:spPr bwMode="auto">
            <a:xfrm>
              <a:off x="2272" y="2500"/>
              <a:ext cx="195" cy="197"/>
            </a:xfrm>
            <a:prstGeom prst="rect">
              <a:avLst/>
            </a:prstGeom>
            <a:noFill/>
            <a:ln w="9525">
              <a:noFill/>
              <a:miter lim="800000"/>
              <a:headEnd/>
              <a:tailEnd/>
            </a:ln>
            <a:effectLst/>
          </p:spPr>
          <p:txBody>
            <a:bodyPr wrap="none">
              <a:spAutoFit/>
            </a:bodyPr>
            <a:lstStyle/>
            <a:p>
              <a:pPr algn="r" eaLnBrk="0" hangingPunct="0">
                <a:spcBef>
                  <a:spcPct val="20000"/>
                </a:spcBef>
              </a:pPr>
              <a:r>
                <a:rPr kumimoji="1" lang="en-US" sz="1200" dirty="0">
                  <a:solidFill>
                    <a:schemeClr val="accent1"/>
                  </a:solidFill>
                  <a:latin typeface="Tahoma" pitchFamily="34" charset="0"/>
                </a:rPr>
                <a:t>3</a:t>
              </a:r>
            </a:p>
          </p:txBody>
        </p:sp>
        <p:sp>
          <p:nvSpPr>
            <p:cNvPr id="41" name="Text Box 96"/>
            <p:cNvSpPr txBox="1">
              <a:spLocks noChangeArrowheads="1"/>
            </p:cNvSpPr>
            <p:nvPr/>
          </p:nvSpPr>
          <p:spPr bwMode="auto">
            <a:xfrm>
              <a:off x="2270" y="2626"/>
              <a:ext cx="195" cy="197"/>
            </a:xfrm>
            <a:prstGeom prst="rect">
              <a:avLst/>
            </a:prstGeom>
            <a:noFill/>
            <a:ln w="9525">
              <a:noFill/>
              <a:miter lim="800000"/>
              <a:headEnd/>
              <a:tailEnd/>
            </a:ln>
            <a:effectLst/>
          </p:spPr>
          <p:txBody>
            <a:bodyPr wrap="none">
              <a:spAutoFit/>
            </a:bodyPr>
            <a:lstStyle/>
            <a:p>
              <a:pPr algn="r" eaLnBrk="0" hangingPunct="0">
                <a:spcBef>
                  <a:spcPct val="20000"/>
                </a:spcBef>
              </a:pPr>
              <a:r>
                <a:rPr kumimoji="1" lang="en-US" sz="1200">
                  <a:solidFill>
                    <a:schemeClr val="accent1"/>
                  </a:solidFill>
                  <a:latin typeface="Tahoma" pitchFamily="34" charset="0"/>
                </a:rPr>
                <a:t>4</a:t>
              </a:r>
            </a:p>
          </p:txBody>
        </p:sp>
        <p:sp>
          <p:nvSpPr>
            <p:cNvPr id="42" name="AutoShape 97"/>
            <p:cNvSpPr>
              <a:spLocks/>
            </p:cNvSpPr>
            <p:nvPr/>
          </p:nvSpPr>
          <p:spPr bwMode="auto">
            <a:xfrm>
              <a:off x="2209" y="1484"/>
              <a:ext cx="96" cy="576"/>
            </a:xfrm>
            <a:prstGeom prst="leftBrace">
              <a:avLst>
                <a:gd name="adj1" fmla="val 50000"/>
                <a:gd name="adj2" fmla="val 51736"/>
              </a:avLst>
            </a:prstGeom>
            <a:noFill/>
            <a:ln w="25400">
              <a:solidFill>
                <a:srgbClr val="0000FF"/>
              </a:solidFill>
              <a:round/>
              <a:headEnd/>
              <a:tailEnd/>
            </a:ln>
            <a:effectLst/>
          </p:spPr>
          <p:txBody>
            <a:bodyPr wrap="none" anchor="ctr"/>
            <a:lstStyle/>
            <a:p>
              <a:endParaRPr lang="fr-FR" sz="1400"/>
            </a:p>
          </p:txBody>
        </p:sp>
        <p:sp>
          <p:nvSpPr>
            <p:cNvPr id="43" name="Text Box 98"/>
            <p:cNvSpPr txBox="1">
              <a:spLocks noChangeArrowheads="1"/>
            </p:cNvSpPr>
            <p:nvPr/>
          </p:nvSpPr>
          <p:spPr bwMode="auto">
            <a:xfrm>
              <a:off x="2271" y="3074"/>
              <a:ext cx="195" cy="197"/>
            </a:xfrm>
            <a:prstGeom prst="rect">
              <a:avLst/>
            </a:prstGeom>
            <a:noFill/>
            <a:ln w="9525">
              <a:noFill/>
              <a:miter lim="800000"/>
              <a:headEnd/>
              <a:tailEnd/>
            </a:ln>
            <a:effectLst/>
          </p:spPr>
          <p:txBody>
            <a:bodyPr wrap="none">
              <a:spAutoFit/>
            </a:bodyPr>
            <a:lstStyle/>
            <a:p>
              <a:pPr algn="r" eaLnBrk="0" hangingPunct="0">
                <a:spcBef>
                  <a:spcPct val="20000"/>
                </a:spcBef>
              </a:pPr>
              <a:r>
                <a:rPr kumimoji="1" lang="en-US" sz="1200">
                  <a:solidFill>
                    <a:schemeClr val="accent1"/>
                  </a:solidFill>
                  <a:latin typeface="Tahoma" pitchFamily="34" charset="0"/>
                </a:rPr>
                <a:t>5</a:t>
              </a:r>
            </a:p>
          </p:txBody>
        </p:sp>
        <p:sp>
          <p:nvSpPr>
            <p:cNvPr id="44" name="Text Box 99"/>
            <p:cNvSpPr txBox="1">
              <a:spLocks noChangeArrowheads="1"/>
            </p:cNvSpPr>
            <p:nvPr/>
          </p:nvSpPr>
          <p:spPr bwMode="auto">
            <a:xfrm>
              <a:off x="2272" y="3185"/>
              <a:ext cx="195" cy="197"/>
            </a:xfrm>
            <a:prstGeom prst="rect">
              <a:avLst/>
            </a:prstGeom>
            <a:noFill/>
            <a:ln w="9525">
              <a:noFill/>
              <a:miter lim="800000"/>
              <a:headEnd/>
              <a:tailEnd/>
            </a:ln>
            <a:effectLst/>
          </p:spPr>
          <p:txBody>
            <a:bodyPr wrap="none">
              <a:spAutoFit/>
            </a:bodyPr>
            <a:lstStyle/>
            <a:p>
              <a:pPr algn="r" eaLnBrk="0" hangingPunct="0">
                <a:spcBef>
                  <a:spcPct val="20000"/>
                </a:spcBef>
              </a:pPr>
              <a:r>
                <a:rPr kumimoji="1" lang="en-US" sz="1200">
                  <a:solidFill>
                    <a:schemeClr val="accent1"/>
                  </a:solidFill>
                  <a:latin typeface="Tahoma" pitchFamily="34" charset="0"/>
                </a:rPr>
                <a:t>6</a:t>
              </a:r>
            </a:p>
          </p:txBody>
        </p:sp>
        <p:sp>
          <p:nvSpPr>
            <p:cNvPr id="45" name="Text Box 100"/>
            <p:cNvSpPr txBox="1">
              <a:spLocks noChangeArrowheads="1"/>
            </p:cNvSpPr>
            <p:nvPr/>
          </p:nvSpPr>
          <p:spPr bwMode="auto">
            <a:xfrm>
              <a:off x="2272" y="3305"/>
              <a:ext cx="195" cy="197"/>
            </a:xfrm>
            <a:prstGeom prst="rect">
              <a:avLst/>
            </a:prstGeom>
            <a:noFill/>
            <a:ln w="9525">
              <a:noFill/>
              <a:miter lim="800000"/>
              <a:headEnd/>
              <a:tailEnd/>
            </a:ln>
            <a:effectLst/>
          </p:spPr>
          <p:txBody>
            <a:bodyPr wrap="none">
              <a:spAutoFit/>
            </a:bodyPr>
            <a:lstStyle/>
            <a:p>
              <a:pPr algn="r" eaLnBrk="0" hangingPunct="0">
                <a:spcBef>
                  <a:spcPct val="20000"/>
                </a:spcBef>
              </a:pPr>
              <a:r>
                <a:rPr kumimoji="1" lang="en-US" sz="1200">
                  <a:solidFill>
                    <a:schemeClr val="accent1"/>
                  </a:solidFill>
                  <a:latin typeface="Tahoma" pitchFamily="34" charset="0"/>
                </a:rPr>
                <a:t>7</a:t>
              </a:r>
            </a:p>
          </p:txBody>
        </p:sp>
        <p:sp>
          <p:nvSpPr>
            <p:cNvPr id="46" name="Text Box 101"/>
            <p:cNvSpPr txBox="1">
              <a:spLocks noChangeArrowheads="1"/>
            </p:cNvSpPr>
            <p:nvPr/>
          </p:nvSpPr>
          <p:spPr bwMode="auto">
            <a:xfrm>
              <a:off x="2274" y="3417"/>
              <a:ext cx="195" cy="197"/>
            </a:xfrm>
            <a:prstGeom prst="rect">
              <a:avLst/>
            </a:prstGeom>
            <a:noFill/>
            <a:ln w="9525">
              <a:noFill/>
              <a:miter lim="800000"/>
              <a:headEnd/>
              <a:tailEnd/>
            </a:ln>
            <a:effectLst/>
          </p:spPr>
          <p:txBody>
            <a:bodyPr wrap="none">
              <a:spAutoFit/>
            </a:bodyPr>
            <a:lstStyle/>
            <a:p>
              <a:pPr algn="r" eaLnBrk="0" hangingPunct="0">
                <a:spcBef>
                  <a:spcPct val="20000"/>
                </a:spcBef>
              </a:pPr>
              <a:r>
                <a:rPr kumimoji="1" lang="en-US" sz="1200">
                  <a:solidFill>
                    <a:schemeClr val="accent1"/>
                  </a:solidFill>
                  <a:latin typeface="Tahoma" pitchFamily="34" charset="0"/>
                </a:rPr>
                <a:t>8</a:t>
              </a:r>
            </a:p>
          </p:txBody>
        </p:sp>
      </p:grpSp>
      <p:sp>
        <p:nvSpPr>
          <p:cNvPr id="47" name="Text Box 172"/>
          <p:cNvSpPr txBox="1">
            <a:spLocks noChangeArrowheads="1"/>
          </p:cNvSpPr>
          <p:nvPr/>
        </p:nvSpPr>
        <p:spPr bwMode="auto">
          <a:xfrm>
            <a:off x="7797724" y="5776822"/>
            <a:ext cx="2773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panose="05000000000000000000" pitchFamily="2" charset="2"/>
              <a:buChar char="v"/>
              <a:defRPr sz="3200">
                <a:solidFill>
                  <a:schemeClr val="tx1"/>
                </a:solidFill>
                <a:latin typeface="Gill Sans MT" pitchFamily="-84"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800">
                <a:solidFill>
                  <a:schemeClr val="tx1"/>
                </a:solidFill>
                <a:latin typeface="Gill Sans MT" pitchFamily="-84" charset="0"/>
                <a:ea typeface="MS PGothic" panose="020B0600070205080204" pitchFamily="34" charset="-128"/>
              </a:defRPr>
            </a:lvl2pPr>
            <a:lvl3pPr marL="1143000" indent="-228600">
              <a:spcBef>
                <a:spcPct val="20000"/>
              </a:spcBef>
              <a:buChar char="•"/>
              <a:defRPr sz="2400">
                <a:solidFill>
                  <a:schemeClr val="tx1"/>
                </a:solidFill>
                <a:latin typeface="Gill Sans MT" pitchFamily="-8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gn="ctr">
              <a:lnSpc>
                <a:spcPct val="100000"/>
              </a:lnSpc>
              <a:spcBef>
                <a:spcPct val="0"/>
              </a:spcBef>
              <a:buClrTx/>
              <a:buSzTx/>
              <a:buFontTx/>
              <a:buNone/>
            </a:pPr>
            <a:r>
              <a:rPr lang="en-US" sz="1800" dirty="0">
                <a:latin typeface="Tahoma" panose="020B0604030504040204" pitchFamily="34" charset="0"/>
              </a:rPr>
              <a:t>Timeout </a:t>
            </a:r>
            <a:r>
              <a:rPr lang="en-US" sz="1800" dirty="0" err="1">
                <a:latin typeface="Tahoma" panose="020B0604030504040204" pitchFamily="34" charset="0"/>
              </a:rPr>
              <a:t>prématuré</a:t>
            </a:r>
            <a:endParaRPr lang="en-US" sz="1000" dirty="0">
              <a:latin typeface="Tahoma" panose="020B0604030504040204" pitchFamily="34" charset="0"/>
            </a:endParaRPr>
          </a:p>
        </p:txBody>
      </p:sp>
      <p:sp>
        <p:nvSpPr>
          <p:cNvPr id="48" name="Titre 1"/>
          <p:cNvSpPr txBox="1">
            <a:spLocks/>
          </p:cNvSpPr>
          <p:nvPr/>
        </p:nvSpPr>
        <p:spPr>
          <a:xfrm>
            <a:off x="0" y="-166758"/>
            <a:ext cx="12192000" cy="1063055"/>
          </a:xfrm>
          <a:prstGeom prst="rect">
            <a:avLst/>
          </a:prstGeom>
          <a:solidFill>
            <a:schemeClr val="accent1">
              <a:lumMod val="20000"/>
              <a:lumOff val="80000"/>
            </a:schemeClr>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2800" dirty="0" smtClean="0">
              <a:latin typeface="Times" pitchFamily="18" charset="0"/>
              <a:cs typeface="Times" pitchFamily="18" charset="0"/>
            </a:endParaRPr>
          </a:p>
          <a:p>
            <a:pPr algn="ctr"/>
            <a:r>
              <a:rPr lang="fr-FR" sz="2800" dirty="0" smtClean="0">
                <a:latin typeface="Times" pitchFamily="18" charset="0"/>
                <a:cs typeface="Times" pitchFamily="18" charset="0"/>
              </a:rPr>
              <a:t>1.2. Le protocole TCP!!</a:t>
            </a:r>
            <a:r>
              <a:rPr lang="fr-FR" sz="2800" dirty="0" smtClean="0">
                <a:latin typeface="Times New Roman" pitchFamily="18" charset="0"/>
              </a:rPr>
              <a:t/>
            </a:r>
            <a:br>
              <a:rPr lang="fr-FR" sz="2800" dirty="0" smtClean="0">
                <a:latin typeface="Times New Roman" pitchFamily="18" charset="0"/>
              </a:rPr>
            </a:br>
            <a:endParaRPr lang="fr-FR" sz="2800" dirty="0"/>
          </a:p>
        </p:txBody>
      </p:sp>
      <p:sp>
        <p:nvSpPr>
          <p:cNvPr id="49"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16929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D57F1E4F-1CFF-5643-939E-217C01CDF565}" type="slidenum">
              <a:rPr lang="en-US" smtClean="0"/>
              <a:pPr/>
              <a:t>8</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sp>
        <p:nvSpPr>
          <p:cNvPr id="9" name="Espace réservé du contenu 2"/>
          <p:cNvSpPr txBox="1">
            <a:spLocks/>
          </p:cNvSpPr>
          <p:nvPr/>
        </p:nvSpPr>
        <p:spPr>
          <a:xfrm>
            <a:off x="646671" y="1"/>
            <a:ext cx="11185938" cy="530194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2400" dirty="0">
                <a:latin typeface="Times New Roman" panose="02020603050405020304" pitchFamily="18" charset="0"/>
                <a:cs typeface="Times New Roman" panose="02020603050405020304" pitchFamily="18" charset="0"/>
              </a:rPr>
              <a:t>La congestion </a:t>
            </a:r>
            <a:r>
              <a:rPr lang="fr-FR" sz="2400" dirty="0" smtClean="0">
                <a:latin typeface="Times New Roman" panose="02020603050405020304" pitchFamily="18" charset="0"/>
                <a:cs typeface="Times New Roman" panose="02020603050405020304" pitchFamily="18" charset="0"/>
              </a:rPr>
              <a:t>du réseau est un phénomène qui se produit quand l’</a:t>
            </a:r>
            <a:r>
              <a:rPr lang="fr-FR" sz="2400" dirty="0" err="1" smtClean="0">
                <a:latin typeface="Times New Roman" panose="02020603050405020304" pitchFamily="18" charset="0"/>
                <a:cs typeface="Times New Roman" panose="02020603050405020304" pitchFamily="18" charset="0"/>
              </a:rPr>
              <a:t>émeteur</a:t>
            </a:r>
            <a:r>
              <a:rPr lang="fr-FR" sz="2400" dirty="0" smtClean="0">
                <a:latin typeface="Times New Roman" panose="02020603050405020304" pitchFamily="18" charset="0"/>
                <a:cs typeface="Times New Roman" panose="02020603050405020304" pitchFamily="18" charset="0"/>
              </a:rPr>
              <a:t> envoi une quantité de données  plus grande que la capacité de réception du récepteur. </a:t>
            </a:r>
            <a:endParaRPr lang="fr-FR" sz="2400" dirty="0">
              <a:latin typeface="Times New Roman" panose="02020603050405020304" pitchFamily="18" charset="0"/>
              <a:cs typeface="Times New Roman" panose="02020603050405020304" pitchFamily="18" charset="0"/>
            </a:endParaRPr>
          </a:p>
          <a:p>
            <a:pPr marL="0" indent="0" algn="just">
              <a:buNone/>
            </a:pPr>
            <a:endParaRPr lang="fr-FR" sz="2400" dirty="0">
              <a:latin typeface="Times New Roman" panose="02020603050405020304" pitchFamily="18" charset="0"/>
              <a:cs typeface="Times New Roman" panose="02020603050405020304" pitchFamily="18" charset="0"/>
            </a:endParaRPr>
          </a:p>
          <a:p>
            <a:pPr algn="just"/>
            <a:r>
              <a:rPr lang="fr-FR" sz="2400" dirty="0" smtClean="0">
                <a:latin typeface="Times New Roman" panose="02020603050405020304" pitchFamily="18" charset="0"/>
                <a:cs typeface="Times New Roman" panose="02020603050405020304" pitchFamily="18" charset="0"/>
              </a:rPr>
              <a:t>On </a:t>
            </a:r>
            <a:r>
              <a:rPr lang="fr-FR" sz="2400" dirty="0">
                <a:latin typeface="Times New Roman" panose="02020603050405020304" pitchFamily="18" charset="0"/>
                <a:cs typeface="Times New Roman" panose="02020603050405020304" pitchFamily="18" charset="0"/>
              </a:rPr>
              <a:t>désigne deux </a:t>
            </a:r>
            <a:r>
              <a:rPr lang="fr-FR" sz="2400" dirty="0" smtClean="0">
                <a:latin typeface="Times New Roman" panose="02020603050405020304" pitchFamily="18" charset="0"/>
                <a:cs typeface="Times New Roman" panose="02020603050405020304" pitchFamily="18" charset="0"/>
              </a:rPr>
              <a:t>types de perte de paquets:</a:t>
            </a:r>
          </a:p>
          <a:p>
            <a:pPr marL="0" indent="0" algn="just">
              <a:buNone/>
            </a:pPr>
            <a:r>
              <a:rPr lang="fr-FR" sz="2400" dirty="0" smtClean="0">
                <a:latin typeface="Times New Roman" panose="02020603050405020304" pitchFamily="18" charset="0"/>
                <a:cs typeface="Times New Roman" panose="02020603050405020304" pitchFamily="18" charset="0"/>
              </a:rPr>
              <a:t>   1) Le paquet arrive en retard (après écoulement du RTO) </a:t>
            </a:r>
            <a:endParaRPr lang="fr-FR" sz="2400" dirty="0">
              <a:latin typeface="Times New Roman" panose="02020603050405020304" pitchFamily="18" charset="0"/>
              <a:cs typeface="Times New Roman" panose="02020603050405020304" pitchFamily="18" charset="0"/>
            </a:endParaRPr>
          </a:p>
          <a:p>
            <a:pPr marL="0" indent="0" algn="just">
              <a:buNone/>
            </a:pPr>
            <a:r>
              <a:rPr lang="fr-FR" sz="2400" dirty="0" smtClean="0">
                <a:latin typeface="Times New Roman" panose="02020603050405020304" pitchFamily="18" charset="0"/>
                <a:cs typeface="Times New Roman" panose="02020603050405020304" pitchFamily="18" charset="0"/>
              </a:rPr>
              <a:t>   2) Le paquet est complétement perdu (</a:t>
            </a:r>
            <a:r>
              <a:rPr lang="fr-FR" sz="2400" dirty="0">
                <a:latin typeface="Times New Roman" panose="02020603050405020304" pitchFamily="18" charset="0"/>
                <a:cs typeface="Times New Roman" panose="02020603050405020304" pitchFamily="18" charset="0"/>
              </a:rPr>
              <a:t>le phénomène d’acquittement manquante</a:t>
            </a:r>
            <a:r>
              <a:rPr lang="fr-FR" sz="2400" dirty="0" smtClean="0">
                <a:latin typeface="Times New Roman" panose="02020603050405020304" pitchFamily="18" charset="0"/>
                <a:cs typeface="Times New Roman" panose="02020603050405020304" pitchFamily="18" charset="0"/>
              </a:rPr>
              <a:t>)</a:t>
            </a:r>
            <a:endParaRPr lang="fr-FR" sz="2400" dirty="0">
              <a:latin typeface="Times New Roman" panose="02020603050405020304" pitchFamily="18" charset="0"/>
              <a:cs typeface="Times New Roman" panose="02020603050405020304" pitchFamily="18" charset="0"/>
            </a:endParaRPr>
          </a:p>
        </p:txBody>
      </p:sp>
      <p:sp>
        <p:nvSpPr>
          <p:cNvPr id="48" name="Titre 1"/>
          <p:cNvSpPr txBox="1">
            <a:spLocks/>
          </p:cNvSpPr>
          <p:nvPr/>
        </p:nvSpPr>
        <p:spPr>
          <a:xfrm>
            <a:off x="0" y="-166758"/>
            <a:ext cx="12192000" cy="1063055"/>
          </a:xfrm>
          <a:prstGeom prst="rect">
            <a:avLst/>
          </a:prstGeom>
          <a:solidFill>
            <a:schemeClr val="accent1">
              <a:lumMod val="20000"/>
              <a:lumOff val="80000"/>
            </a:schemeClr>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2800" dirty="0" smtClean="0">
              <a:latin typeface="Times" pitchFamily="18" charset="0"/>
              <a:cs typeface="Times" pitchFamily="18" charset="0"/>
            </a:endParaRPr>
          </a:p>
          <a:p>
            <a:pPr algn="ctr"/>
            <a:r>
              <a:rPr lang="fr-FR" sz="2800" dirty="0" smtClean="0">
                <a:latin typeface="Times" pitchFamily="18" charset="0"/>
                <a:cs typeface="Times" pitchFamily="18" charset="0"/>
              </a:rPr>
              <a:t>1.2. Le protocole TCP!!</a:t>
            </a:r>
            <a:r>
              <a:rPr lang="fr-FR" sz="2800" dirty="0" smtClean="0">
                <a:latin typeface="Times New Roman" pitchFamily="18" charset="0"/>
              </a:rPr>
              <a:t/>
            </a:r>
            <a:br>
              <a:rPr lang="fr-FR" sz="2800" dirty="0" smtClean="0">
                <a:latin typeface="Times New Roman" pitchFamily="18" charset="0"/>
              </a:rPr>
            </a:br>
            <a:endParaRPr lang="fr-FR" sz="2800" dirty="0"/>
          </a:p>
        </p:txBody>
      </p:sp>
      <p:sp>
        <p:nvSpPr>
          <p:cNvPr id="49"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95247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D57F1E4F-1CFF-5643-939E-217C01CDF565}" type="slidenum">
              <a:rPr lang="en-US" smtClean="0"/>
              <a:pPr/>
              <a:t>9</a:t>
            </a:fld>
            <a:endParaRPr lang="en-US" dirty="0"/>
          </a:p>
        </p:txBody>
      </p:sp>
      <p:cxnSp>
        <p:nvCxnSpPr>
          <p:cNvPr id="8" name="Connecteur droit 7"/>
          <p:cNvCxnSpPr/>
          <p:nvPr/>
        </p:nvCxnSpPr>
        <p:spPr>
          <a:xfrm>
            <a:off x="1818485" y="6323612"/>
            <a:ext cx="9194104" cy="0"/>
          </a:xfrm>
          <a:prstGeom prst="line">
            <a:avLst/>
          </a:prstGeom>
          <a:ln w="38100">
            <a:solidFill>
              <a:srgbClr val="CC6600"/>
            </a:solidFill>
          </a:ln>
        </p:spPr>
        <p:style>
          <a:lnRef idx="1">
            <a:schemeClr val="accent1"/>
          </a:lnRef>
          <a:fillRef idx="0">
            <a:schemeClr val="accent1"/>
          </a:fillRef>
          <a:effectRef idx="0">
            <a:schemeClr val="accent1"/>
          </a:effectRef>
          <a:fontRef idx="minor">
            <a:schemeClr val="tx1"/>
          </a:fontRef>
        </p:style>
      </p:cxnSp>
      <p:grpSp>
        <p:nvGrpSpPr>
          <p:cNvPr id="91" name="Groupe 90"/>
          <p:cNvGrpSpPr/>
          <p:nvPr/>
        </p:nvGrpSpPr>
        <p:grpSpPr>
          <a:xfrm>
            <a:off x="-5565913" y="242671"/>
            <a:ext cx="18367513" cy="5950781"/>
            <a:chOff x="-2419776" y="-538514"/>
            <a:chExt cx="9799565" cy="7300576"/>
          </a:xfrm>
        </p:grpSpPr>
        <p:sp>
          <p:nvSpPr>
            <p:cNvPr id="92" name="Text Box 105"/>
            <p:cNvSpPr txBox="1">
              <a:spLocks noChangeArrowheads="1"/>
            </p:cNvSpPr>
            <p:nvPr/>
          </p:nvSpPr>
          <p:spPr bwMode="auto">
            <a:xfrm>
              <a:off x="3409316" y="5762109"/>
              <a:ext cx="841459" cy="453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spcBef>
                  <a:spcPct val="0"/>
                </a:spcBef>
                <a:buClrTx/>
                <a:buSzTx/>
                <a:buFontTx/>
                <a:buNone/>
              </a:pPr>
              <a:r>
                <a:rPr lang="en-US" sz="1800" dirty="0" smtClean="0">
                  <a:latin typeface="Tahoma" panose="020B0604030504040204" pitchFamily="34" charset="0"/>
                </a:rPr>
                <a:t>Pert </a:t>
              </a:r>
              <a:r>
                <a:rPr lang="en-US" sz="1800" dirty="0">
                  <a:latin typeface="Tahoma" panose="020B0604030504040204" pitchFamily="34" charset="0"/>
                </a:rPr>
                <a:t>d’un ACK</a:t>
              </a:r>
              <a:endParaRPr lang="en-US" sz="1000" dirty="0">
                <a:latin typeface="Tahoma" panose="020B0604030504040204" pitchFamily="34" charset="0"/>
              </a:endParaRPr>
            </a:p>
          </p:txBody>
        </p:sp>
        <p:sp>
          <p:nvSpPr>
            <p:cNvPr id="93" name="Line 99"/>
            <p:cNvSpPr>
              <a:spLocks noChangeShapeType="1"/>
            </p:cNvSpPr>
            <p:nvPr/>
          </p:nvSpPr>
          <p:spPr bwMode="auto">
            <a:xfrm>
              <a:off x="2667168" y="3999986"/>
              <a:ext cx="2386833" cy="5044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fr-FR"/>
            </a:p>
          </p:txBody>
        </p:sp>
        <p:sp>
          <p:nvSpPr>
            <p:cNvPr id="94" name="Line 100"/>
            <p:cNvSpPr>
              <a:spLocks noChangeShapeType="1"/>
            </p:cNvSpPr>
            <p:nvPr/>
          </p:nvSpPr>
          <p:spPr bwMode="auto">
            <a:xfrm>
              <a:off x="2679697" y="2231509"/>
              <a:ext cx="2374305" cy="482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fr-FR"/>
            </a:p>
          </p:txBody>
        </p:sp>
        <p:sp>
          <p:nvSpPr>
            <p:cNvPr id="95" name="Line 104"/>
            <p:cNvSpPr>
              <a:spLocks noChangeShapeType="1"/>
            </p:cNvSpPr>
            <p:nvPr/>
          </p:nvSpPr>
          <p:spPr bwMode="auto">
            <a:xfrm flipH="1">
              <a:off x="3702402" y="2883973"/>
              <a:ext cx="1351600" cy="43656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fr-FR"/>
            </a:p>
          </p:txBody>
        </p:sp>
        <p:sp>
          <p:nvSpPr>
            <p:cNvPr id="96" name="Rectangle 95"/>
            <p:cNvSpPr>
              <a:spLocks noChangeArrowheads="1"/>
            </p:cNvSpPr>
            <p:nvPr/>
          </p:nvSpPr>
          <p:spPr bwMode="auto">
            <a:xfrm>
              <a:off x="3373507" y="2312473"/>
              <a:ext cx="858258" cy="401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fr-FR"/>
            </a:p>
          </p:txBody>
        </p:sp>
        <p:sp>
          <p:nvSpPr>
            <p:cNvPr id="97" name="Text Box 113"/>
            <p:cNvSpPr txBox="1">
              <a:spLocks noChangeArrowheads="1"/>
            </p:cNvSpPr>
            <p:nvPr/>
          </p:nvSpPr>
          <p:spPr bwMode="auto">
            <a:xfrm>
              <a:off x="2981862" y="2396051"/>
              <a:ext cx="1455920" cy="37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spcBef>
                  <a:spcPct val="0"/>
                </a:spcBef>
                <a:buClrTx/>
                <a:buSzTx/>
                <a:buFontTx/>
                <a:buNone/>
              </a:pPr>
              <a:r>
                <a:rPr lang="en-US" sz="1400" dirty="0" err="1">
                  <a:latin typeface="Tahoma" panose="020B0604030504040204" pitchFamily="34" charset="0"/>
                </a:rPr>
                <a:t>Seq</a:t>
              </a:r>
              <a:r>
                <a:rPr lang="en-US" sz="1400" dirty="0">
                  <a:latin typeface="Tahoma" panose="020B0604030504040204" pitchFamily="34" charset="0"/>
                </a:rPr>
                <a:t>=92, 8 bytes of data</a:t>
              </a:r>
            </a:p>
          </p:txBody>
        </p:sp>
        <p:sp>
          <p:nvSpPr>
            <p:cNvPr id="98" name="Rectangle 97"/>
            <p:cNvSpPr>
              <a:spLocks noChangeArrowheads="1"/>
            </p:cNvSpPr>
            <p:nvPr/>
          </p:nvSpPr>
          <p:spPr bwMode="auto">
            <a:xfrm>
              <a:off x="3934195" y="2979222"/>
              <a:ext cx="737664" cy="246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fr-FR"/>
            </a:p>
          </p:txBody>
        </p:sp>
        <p:sp>
          <p:nvSpPr>
            <p:cNvPr id="99" name="Text Box 115"/>
            <p:cNvSpPr txBox="1">
              <a:spLocks noChangeArrowheads="1"/>
            </p:cNvSpPr>
            <p:nvPr/>
          </p:nvSpPr>
          <p:spPr bwMode="auto">
            <a:xfrm>
              <a:off x="3993369" y="2934772"/>
              <a:ext cx="661600" cy="37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spcBef>
                  <a:spcPct val="0"/>
                </a:spcBef>
                <a:buClrTx/>
                <a:buSzTx/>
                <a:buFontTx/>
                <a:buNone/>
              </a:pPr>
              <a:r>
                <a:rPr lang="en-US" sz="1400">
                  <a:latin typeface="Arial" panose="020B0604020202020204" pitchFamily="34" charset="0"/>
                </a:rPr>
                <a:t>ACK=100</a:t>
              </a:r>
              <a:endParaRPr lang="en-US" sz="1000">
                <a:latin typeface="Times New Roman" panose="02020603050405020304" pitchFamily="18" charset="0"/>
              </a:endParaRPr>
            </a:p>
          </p:txBody>
        </p:sp>
        <p:sp>
          <p:nvSpPr>
            <p:cNvPr id="100" name="Line 118"/>
            <p:cNvSpPr>
              <a:spLocks noChangeShapeType="1"/>
            </p:cNvSpPr>
            <p:nvPr/>
          </p:nvSpPr>
          <p:spPr bwMode="auto">
            <a:xfrm>
              <a:off x="2659335" y="1990209"/>
              <a:ext cx="0" cy="3525838"/>
            </a:xfrm>
            <a:prstGeom prst="line">
              <a:avLst/>
            </a:prstGeom>
            <a:ln>
              <a:headEnd/>
              <a:tailEnd/>
            </a:ln>
            <a:extLst/>
          </p:spPr>
          <p:style>
            <a:lnRef idx="1">
              <a:schemeClr val="dk1"/>
            </a:lnRef>
            <a:fillRef idx="0">
              <a:schemeClr val="dk1"/>
            </a:fillRef>
            <a:effectRef idx="0">
              <a:schemeClr val="dk1"/>
            </a:effectRef>
            <a:fontRef idx="minor">
              <a:schemeClr val="tx1"/>
            </a:fontRef>
          </p:style>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fr-FR"/>
            </a:p>
          </p:txBody>
        </p:sp>
        <p:sp>
          <p:nvSpPr>
            <p:cNvPr id="101" name="Line 119"/>
            <p:cNvSpPr>
              <a:spLocks noChangeShapeType="1"/>
            </p:cNvSpPr>
            <p:nvPr/>
          </p:nvSpPr>
          <p:spPr bwMode="auto">
            <a:xfrm>
              <a:off x="5054002" y="1985448"/>
              <a:ext cx="0" cy="3538537"/>
            </a:xfrm>
            <a:prstGeom prst="line">
              <a:avLst/>
            </a:prstGeom>
            <a:ln>
              <a:headEnd/>
              <a:tailEnd/>
            </a:ln>
            <a:extLst/>
          </p:spPr>
          <p:style>
            <a:lnRef idx="1">
              <a:schemeClr val="dk1"/>
            </a:lnRef>
            <a:fillRef idx="0">
              <a:schemeClr val="dk1"/>
            </a:fillRef>
            <a:effectRef idx="0">
              <a:schemeClr val="dk1"/>
            </a:effectRef>
            <a:fontRef idx="minor">
              <a:schemeClr val="tx1"/>
            </a:fontRef>
          </p:style>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fr-FR"/>
            </a:p>
          </p:txBody>
        </p:sp>
        <p:sp>
          <p:nvSpPr>
            <p:cNvPr id="102" name="Rectangle 101"/>
            <p:cNvSpPr>
              <a:spLocks noChangeArrowheads="1"/>
            </p:cNvSpPr>
            <p:nvPr/>
          </p:nvSpPr>
          <p:spPr bwMode="auto">
            <a:xfrm>
              <a:off x="3268574" y="3993635"/>
              <a:ext cx="975720" cy="430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fr-FR" dirty="0"/>
            </a:p>
          </p:txBody>
        </p:sp>
        <p:sp>
          <p:nvSpPr>
            <p:cNvPr id="103" name="Text Box 123"/>
            <p:cNvSpPr txBox="1">
              <a:spLocks noChangeArrowheads="1"/>
            </p:cNvSpPr>
            <p:nvPr/>
          </p:nvSpPr>
          <p:spPr bwMode="auto">
            <a:xfrm>
              <a:off x="3112265" y="4074598"/>
              <a:ext cx="1455920" cy="37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spcBef>
                  <a:spcPct val="0"/>
                </a:spcBef>
                <a:buClrTx/>
                <a:buSzTx/>
                <a:buFontTx/>
                <a:buNone/>
              </a:pPr>
              <a:r>
                <a:rPr lang="en-US" sz="1400">
                  <a:latin typeface="Tahoma" panose="020B0604030504040204" pitchFamily="34" charset="0"/>
                </a:rPr>
                <a:t>Seq=92, 8 bytes of data</a:t>
              </a:r>
            </a:p>
          </p:txBody>
        </p:sp>
        <p:sp>
          <p:nvSpPr>
            <p:cNvPr id="104" name="Text Box 124"/>
            <p:cNvSpPr txBox="1">
              <a:spLocks noChangeArrowheads="1"/>
            </p:cNvSpPr>
            <p:nvPr/>
          </p:nvSpPr>
          <p:spPr bwMode="auto">
            <a:xfrm>
              <a:off x="3546337" y="3125273"/>
              <a:ext cx="249485" cy="49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spcBef>
                  <a:spcPct val="0"/>
                </a:spcBef>
                <a:buClrTx/>
                <a:buSzTx/>
                <a:buFontTx/>
                <a:buNone/>
              </a:pPr>
              <a:r>
                <a:rPr lang="en-US" sz="2000" b="1" dirty="0">
                  <a:solidFill>
                    <a:srgbClr val="FF0000"/>
                  </a:solidFill>
                  <a:latin typeface="Tahoma" panose="020B0604030504040204" pitchFamily="34" charset="0"/>
                </a:rPr>
                <a:t>X</a:t>
              </a:r>
            </a:p>
          </p:txBody>
        </p:sp>
        <p:sp>
          <p:nvSpPr>
            <p:cNvPr id="106" name="Line 127"/>
            <p:cNvSpPr>
              <a:spLocks noChangeShapeType="1"/>
            </p:cNvSpPr>
            <p:nvPr/>
          </p:nvSpPr>
          <p:spPr bwMode="auto">
            <a:xfrm flipH="1">
              <a:off x="2656202" y="4696707"/>
              <a:ext cx="2397799" cy="678051"/>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fr-FR"/>
            </a:p>
          </p:txBody>
        </p:sp>
        <p:sp>
          <p:nvSpPr>
            <p:cNvPr id="107" name="Rectangle 106"/>
            <p:cNvSpPr>
              <a:spLocks noChangeArrowheads="1"/>
            </p:cNvSpPr>
            <p:nvPr/>
          </p:nvSpPr>
          <p:spPr bwMode="auto">
            <a:xfrm>
              <a:off x="3478440" y="4849297"/>
              <a:ext cx="737663" cy="2460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fr-FR"/>
            </a:p>
          </p:txBody>
        </p:sp>
        <p:sp>
          <p:nvSpPr>
            <p:cNvPr id="108" name="Text Box 129"/>
            <p:cNvSpPr txBox="1">
              <a:spLocks noChangeArrowheads="1"/>
            </p:cNvSpPr>
            <p:nvPr/>
          </p:nvSpPr>
          <p:spPr bwMode="auto">
            <a:xfrm>
              <a:off x="3537617" y="4804847"/>
              <a:ext cx="661600" cy="377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spcBef>
                  <a:spcPct val="0"/>
                </a:spcBef>
                <a:buClrTx/>
                <a:buSzTx/>
                <a:buFontTx/>
                <a:buNone/>
              </a:pPr>
              <a:r>
                <a:rPr lang="en-US" sz="1400">
                  <a:latin typeface="Arial" panose="020B0604020202020204" pitchFamily="34" charset="0"/>
                </a:rPr>
                <a:t>ACK=100</a:t>
              </a:r>
              <a:endParaRPr lang="en-US" sz="1000">
                <a:latin typeface="Times New Roman" panose="02020603050405020304" pitchFamily="18" charset="0"/>
              </a:endParaRPr>
            </a:p>
          </p:txBody>
        </p:sp>
        <p:sp>
          <p:nvSpPr>
            <p:cNvPr id="118" name="Line 133"/>
            <p:cNvSpPr>
              <a:spLocks noChangeShapeType="1"/>
            </p:cNvSpPr>
            <p:nvPr/>
          </p:nvSpPr>
          <p:spPr bwMode="auto">
            <a:xfrm>
              <a:off x="-2419776" y="-538514"/>
              <a:ext cx="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fr-FR"/>
            </a:p>
          </p:txBody>
        </p:sp>
        <p:sp>
          <p:nvSpPr>
            <p:cNvPr id="116" name="Line 137"/>
            <p:cNvSpPr>
              <a:spLocks noChangeShapeType="1"/>
            </p:cNvSpPr>
            <p:nvPr/>
          </p:nvSpPr>
          <p:spPr bwMode="auto">
            <a:xfrm rot="10800000">
              <a:off x="7379724" y="6762062"/>
              <a:ext cx="6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fr-FR"/>
            </a:p>
          </p:txBody>
        </p:sp>
        <p:sp>
          <p:nvSpPr>
            <p:cNvPr id="111" name="Text Box 39"/>
            <p:cNvSpPr txBox="1">
              <a:spLocks noChangeArrowheads="1"/>
            </p:cNvSpPr>
            <p:nvPr/>
          </p:nvSpPr>
          <p:spPr bwMode="auto">
            <a:xfrm>
              <a:off x="4795674" y="752721"/>
              <a:ext cx="549709" cy="415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spcBef>
                  <a:spcPct val="0"/>
                </a:spcBef>
                <a:buClrTx/>
                <a:buSzTx/>
                <a:buFontTx/>
                <a:buNone/>
              </a:pPr>
              <a:r>
                <a:rPr lang="en-US" sz="1600" dirty="0" err="1">
                  <a:latin typeface="Tahoma" panose="020B0604030504040204" pitchFamily="34" charset="0"/>
                </a:rPr>
                <a:t>Hôte</a:t>
              </a:r>
              <a:r>
                <a:rPr lang="en-US" sz="1600" dirty="0">
                  <a:latin typeface="Tahoma" panose="020B0604030504040204" pitchFamily="34" charset="0"/>
                </a:rPr>
                <a:t> B</a:t>
              </a:r>
            </a:p>
          </p:txBody>
        </p:sp>
        <p:sp>
          <p:nvSpPr>
            <p:cNvPr id="112" name="Text Box 43"/>
            <p:cNvSpPr txBox="1">
              <a:spLocks noChangeArrowheads="1"/>
            </p:cNvSpPr>
            <p:nvPr/>
          </p:nvSpPr>
          <p:spPr bwMode="auto">
            <a:xfrm>
              <a:off x="2380241" y="751378"/>
              <a:ext cx="551924" cy="415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spcBef>
                  <a:spcPct val="0"/>
                </a:spcBef>
                <a:buClrTx/>
                <a:buSzTx/>
                <a:buFontTx/>
                <a:buNone/>
              </a:pPr>
              <a:r>
                <a:rPr lang="en-US" sz="1600" dirty="0" err="1">
                  <a:latin typeface="Tahoma" panose="020B0604030504040204" pitchFamily="34" charset="0"/>
                </a:rPr>
                <a:t>Hôte</a:t>
              </a:r>
              <a:r>
                <a:rPr lang="en-US" sz="1600" dirty="0">
                  <a:latin typeface="Tahoma" panose="020B0604030504040204" pitchFamily="34" charset="0"/>
                </a:rPr>
                <a:t> A</a:t>
              </a:r>
            </a:p>
          </p:txBody>
        </p:sp>
        <p:pic>
          <p:nvPicPr>
            <p:cNvPr id="113" name="Image 112" descr="Laptop.e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6660" y="1325519"/>
              <a:ext cx="647562" cy="632941"/>
            </a:xfrm>
            <a:prstGeom prst="rect">
              <a:avLst/>
            </a:prstGeom>
          </p:spPr>
        </p:pic>
        <p:pic>
          <p:nvPicPr>
            <p:cNvPr id="114" name="Image 113" descr="Laptop.em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97821" y="1300119"/>
              <a:ext cx="647562" cy="632941"/>
            </a:xfrm>
            <a:prstGeom prst="rect">
              <a:avLst/>
            </a:prstGeom>
          </p:spPr>
        </p:pic>
      </p:grpSp>
      <p:sp>
        <p:nvSpPr>
          <p:cNvPr id="119" name="Titre 1"/>
          <p:cNvSpPr txBox="1">
            <a:spLocks/>
          </p:cNvSpPr>
          <p:nvPr/>
        </p:nvSpPr>
        <p:spPr>
          <a:xfrm>
            <a:off x="0" y="0"/>
            <a:ext cx="12192000" cy="1044215"/>
          </a:xfrm>
          <a:prstGeom prst="rect">
            <a:avLst/>
          </a:prstGeom>
          <a:solidFill>
            <a:schemeClr val="accent1">
              <a:lumMod val="20000"/>
              <a:lumOff val="80000"/>
            </a:schemeClr>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fr-FR" sz="2800" dirty="0" smtClean="0">
              <a:latin typeface="Times" pitchFamily="18" charset="0"/>
              <a:cs typeface="Times" pitchFamily="18" charset="0"/>
            </a:endParaRPr>
          </a:p>
          <a:p>
            <a:pPr algn="ctr"/>
            <a:r>
              <a:rPr lang="fr-FR" sz="2800" dirty="0" smtClean="0">
                <a:latin typeface="Times" pitchFamily="18" charset="0"/>
                <a:cs typeface="Times" pitchFamily="18" charset="0"/>
              </a:rPr>
              <a:t>1.2. Le protocole TCP!!</a:t>
            </a:r>
            <a:r>
              <a:rPr lang="fr-FR" sz="2800" dirty="0" smtClean="0">
                <a:latin typeface="Times New Roman" pitchFamily="18" charset="0"/>
              </a:rPr>
              <a:t/>
            </a:r>
            <a:br>
              <a:rPr lang="fr-FR" sz="2800" dirty="0" smtClean="0">
                <a:latin typeface="Times New Roman" pitchFamily="18" charset="0"/>
              </a:rPr>
            </a:br>
            <a:endParaRPr lang="fr-FR" sz="2800" dirty="0"/>
          </a:p>
        </p:txBody>
      </p:sp>
      <p:sp>
        <p:nvSpPr>
          <p:cNvPr id="120" name="Espace réservé du pied de page 9"/>
          <p:cNvSpPr>
            <a:spLocks noGrp="1"/>
          </p:cNvSpPr>
          <p:nvPr>
            <p:ph type="ftr" sz="quarter" idx="11"/>
          </p:nvPr>
        </p:nvSpPr>
        <p:spPr>
          <a:xfrm>
            <a:off x="2762445" y="6323612"/>
            <a:ext cx="8250144" cy="365125"/>
          </a:xfrm>
        </p:spPr>
        <p:txBody>
          <a:bodyPr/>
          <a:lstStyle/>
          <a:p>
            <a:r>
              <a:rPr lang="fr-FR" sz="1050" b="1" dirty="0" smtClean="0">
                <a:latin typeface="Times New Roman" panose="02020603050405020304" pitchFamily="18" charset="0"/>
                <a:ea typeface="Tahoma" panose="020B0604030504040204" pitchFamily="34" charset="0"/>
                <a:cs typeface="Times New Roman" panose="02020603050405020304" pitchFamily="18" charset="0"/>
              </a:rPr>
              <a:t>Soutenance Master LMD, Amélioration de la performances du protocole TCP dans les réseaux mobiles AD HOC </a:t>
            </a:r>
            <a:endParaRPr lang="fr-FR" sz="105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0" name="Text Box 126"/>
          <p:cNvSpPr txBox="1">
            <a:spLocks noChangeArrowheads="1"/>
          </p:cNvSpPr>
          <p:nvPr/>
        </p:nvSpPr>
        <p:spPr bwMode="auto">
          <a:xfrm rot="10800000">
            <a:off x="3449126" y="2790059"/>
            <a:ext cx="400110" cy="796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00000"/>
              </a:lnSpc>
              <a:spcBef>
                <a:spcPct val="0"/>
              </a:spcBef>
              <a:buClrTx/>
              <a:buSzTx/>
              <a:buFontTx/>
              <a:buNone/>
            </a:pPr>
            <a:r>
              <a:rPr lang="en-US" sz="1400" dirty="0" smtClean="0">
                <a:latin typeface="Tahoma" panose="020B0604030504040204" pitchFamily="34" charset="0"/>
              </a:rPr>
              <a:t>Time out</a:t>
            </a:r>
            <a:endParaRPr lang="en-US" sz="1400" dirty="0">
              <a:latin typeface="Tahoma" panose="020B0604030504040204" pitchFamily="34" charset="0"/>
            </a:endParaRPr>
          </a:p>
        </p:txBody>
      </p:sp>
      <p:sp>
        <p:nvSpPr>
          <p:cNvPr id="31" name="Line 132"/>
          <p:cNvSpPr>
            <a:spLocks noChangeShapeType="1"/>
          </p:cNvSpPr>
          <p:nvPr/>
        </p:nvSpPr>
        <p:spPr bwMode="auto">
          <a:xfrm flipH="1" flipV="1">
            <a:off x="3656065" y="2456888"/>
            <a:ext cx="0" cy="39699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fr-FR"/>
          </a:p>
        </p:txBody>
      </p:sp>
      <p:sp>
        <p:nvSpPr>
          <p:cNvPr id="33" name="Line 132"/>
          <p:cNvSpPr>
            <a:spLocks noChangeShapeType="1"/>
          </p:cNvSpPr>
          <p:nvPr/>
        </p:nvSpPr>
        <p:spPr bwMode="auto">
          <a:xfrm>
            <a:off x="3656065" y="3522289"/>
            <a:ext cx="1" cy="414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fr-FR"/>
          </a:p>
        </p:txBody>
      </p:sp>
    </p:spTree>
    <p:extLst>
      <p:ext uri="{BB962C8B-B14F-4D97-AF65-F5344CB8AC3E}">
        <p14:creationId xmlns:p14="http://schemas.microsoft.com/office/powerpoint/2010/main" val="40361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19640</TotalTime>
  <Words>3882</Words>
  <Application>Microsoft Office PowerPoint</Application>
  <PresentationFormat>Grand écran</PresentationFormat>
  <Paragraphs>477</Paragraphs>
  <Slides>32</Slides>
  <Notes>32</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32</vt:i4>
      </vt:variant>
    </vt:vector>
  </HeadingPairs>
  <TitlesOfParts>
    <vt:vector size="44" baseType="lpstr">
      <vt:lpstr>MS PGothic</vt:lpstr>
      <vt:lpstr>MS PGothic</vt:lpstr>
      <vt:lpstr>SimSun-ExtB</vt:lpstr>
      <vt:lpstr>Arial</vt:lpstr>
      <vt:lpstr>Calibri</vt:lpstr>
      <vt:lpstr>Calibri Light</vt:lpstr>
      <vt:lpstr>Courier New</vt:lpstr>
      <vt:lpstr>Tahoma</vt:lpstr>
      <vt:lpstr>Times</vt:lpstr>
      <vt:lpstr>Times New Roman</vt:lpstr>
      <vt:lpstr>Wingdings</vt:lpstr>
      <vt:lpstr>Office Theme</vt:lpstr>
      <vt:lpstr>        Université Saad Dahlab Blida( USDB ) Département d’ informatique  Exposé du  projet de fin d’études pour l’obtention du diplôme de Master en informatique Option Ingénierie du logiciel </vt:lpstr>
      <vt:lpstr>Plan de la présentation:</vt:lpstr>
      <vt:lpstr> 1. Introduction </vt:lpstr>
      <vt:lpstr>Présentation PowerPoint</vt:lpstr>
      <vt:lpstr> 1.1. Contexte et motivation </vt:lpstr>
      <vt:lpstr> 1.2. Le protocole TCP!! </vt:lpstr>
      <vt:lpstr>Présentation PowerPoint</vt:lpstr>
      <vt:lpstr>Présentation PowerPoint</vt:lpstr>
      <vt:lpstr>Présentation PowerPoint</vt:lpstr>
      <vt:lpstr>Présentation PowerPoint</vt:lpstr>
      <vt:lpstr> 1.2. Le protocole TCP!! </vt:lpstr>
      <vt:lpstr> 1.3. TCP dans le réseau sans fil !! </vt:lpstr>
      <vt:lpstr> 1.3. TCP dans le réseau sans fil !! </vt:lpstr>
      <vt:lpstr> 1.3. TCP dans le réseau sans fil !! </vt:lpstr>
      <vt:lpstr> 1.3. TCP dans le réseau sans fil !! </vt:lpstr>
      <vt:lpstr> 1.4. Etat de l’art </vt:lpstr>
      <vt:lpstr> 1.4. Etat de l’art </vt:lpstr>
      <vt:lpstr>Présentation PowerPoint</vt:lpstr>
      <vt:lpstr> 2. Conception </vt:lpstr>
      <vt:lpstr> 2. Conception </vt:lpstr>
      <vt:lpstr>Présentation PowerPoint</vt:lpstr>
      <vt:lpstr> 3. Implémentation et évaluation </vt:lpstr>
      <vt:lpstr> 3. Implémentation et évaluation </vt:lpstr>
      <vt:lpstr> 3. Implémentation et évaluation </vt:lpstr>
      <vt:lpstr> 3. Implémentation et évaluation </vt:lpstr>
      <vt:lpstr> 3. Implémentation et évaluation </vt:lpstr>
      <vt:lpstr> 3. Implémentation et évaluation </vt:lpstr>
      <vt:lpstr> 3. Implémentation et évaluation </vt:lpstr>
      <vt:lpstr>Présentation PowerPoint</vt:lpstr>
      <vt:lpstr> 4. Conclusion et perspectives </vt:lpstr>
      <vt:lpstr> 4. Conclusion et perspectives </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CLIENT</dc:creator>
  <cp:lastModifiedBy>CLIENT</cp:lastModifiedBy>
  <cp:revision>92</cp:revision>
  <dcterms:created xsi:type="dcterms:W3CDTF">2017-10-02T23:11:43Z</dcterms:created>
  <dcterms:modified xsi:type="dcterms:W3CDTF">2017-11-01T13:38:31Z</dcterms:modified>
</cp:coreProperties>
</file>