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7" r:id="rId2"/>
    <p:sldId id="298" r:id="rId3"/>
    <p:sldId id="513" r:id="rId4"/>
    <p:sldId id="861" r:id="rId5"/>
    <p:sldId id="542" r:id="rId6"/>
    <p:sldId id="543" r:id="rId7"/>
    <p:sldId id="798" r:id="rId8"/>
    <p:sldId id="832" r:id="rId9"/>
    <p:sldId id="799" r:id="rId10"/>
    <p:sldId id="800" r:id="rId11"/>
    <p:sldId id="259" r:id="rId12"/>
    <p:sldId id="809" r:id="rId13"/>
    <p:sldId id="260" r:id="rId14"/>
    <p:sldId id="845" r:id="rId15"/>
    <p:sldId id="834" r:id="rId16"/>
    <p:sldId id="835" r:id="rId17"/>
    <p:sldId id="869" r:id="rId18"/>
    <p:sldId id="344" r:id="rId19"/>
    <p:sldId id="354" r:id="rId20"/>
    <p:sldId id="355" r:id="rId21"/>
    <p:sldId id="870" r:id="rId22"/>
    <p:sldId id="810" r:id="rId23"/>
    <p:sldId id="811" r:id="rId24"/>
    <p:sldId id="813" r:id="rId25"/>
    <p:sldId id="814" r:id="rId26"/>
    <p:sldId id="842" r:id="rId27"/>
    <p:sldId id="801" r:id="rId28"/>
    <p:sldId id="812" r:id="rId29"/>
    <p:sldId id="817" r:id="rId30"/>
    <p:sldId id="818" r:id="rId31"/>
    <p:sldId id="819" r:id="rId32"/>
    <p:sldId id="865" r:id="rId33"/>
    <p:sldId id="836" r:id="rId34"/>
    <p:sldId id="866" r:id="rId35"/>
    <p:sldId id="822" r:id="rId36"/>
    <p:sldId id="756" r:id="rId37"/>
    <p:sldId id="823" r:id="rId38"/>
    <p:sldId id="837" r:id="rId39"/>
    <p:sldId id="830" r:id="rId40"/>
    <p:sldId id="838" r:id="rId41"/>
    <p:sldId id="825" r:id="rId42"/>
    <p:sldId id="867" r:id="rId43"/>
    <p:sldId id="826" r:id="rId44"/>
    <p:sldId id="840" r:id="rId45"/>
    <p:sldId id="828" r:id="rId46"/>
    <p:sldId id="868" r:id="rId47"/>
    <p:sldId id="827" r:id="rId48"/>
    <p:sldId id="841" r:id="rId49"/>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50475-13EC-B24B-B430-FD3DA7964391}" v="787" dt="2024-03-02T04:51:13.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443" autoAdjust="0"/>
  </p:normalViewPr>
  <p:slideViewPr>
    <p:cSldViewPr>
      <p:cViewPr varScale="1">
        <p:scale>
          <a:sx n="105" d="100"/>
          <a:sy n="105" d="100"/>
        </p:scale>
        <p:origin x="20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les, Abdon" userId="b8e72fca-89fa-40b2-95f0-bdb26e6d8c1d" providerId="ADAL" clId="{EA050475-13EC-B24B-B430-FD3DA7964391}"/>
    <pc:docChg chg="custSel modSld">
      <pc:chgData name="Morales, Abdon" userId="b8e72fca-89fa-40b2-95f0-bdb26e6d8c1d" providerId="ADAL" clId="{EA050475-13EC-B24B-B430-FD3DA7964391}" dt="2024-03-02T04:51:13.555" v="817" actId="20577"/>
      <pc:docMkLst>
        <pc:docMk/>
      </pc:docMkLst>
      <pc:sldChg chg="addSp modSp mod">
        <pc:chgData name="Morales, Abdon" userId="b8e72fca-89fa-40b2-95f0-bdb26e6d8c1d" providerId="ADAL" clId="{EA050475-13EC-B24B-B430-FD3DA7964391}" dt="2024-02-27T17:42:51.042" v="24" actId="13822"/>
        <pc:sldMkLst>
          <pc:docMk/>
          <pc:sldMk cId="0" sldId="259"/>
        </pc:sldMkLst>
        <pc:cxnChg chg="add mod">
          <ac:chgData name="Morales, Abdon" userId="b8e72fca-89fa-40b2-95f0-bdb26e6d8c1d" providerId="ADAL" clId="{EA050475-13EC-B24B-B430-FD3DA7964391}" dt="2024-02-27T17:42:51.042" v="24" actId="13822"/>
          <ac:cxnSpMkLst>
            <pc:docMk/>
            <pc:sldMk cId="0" sldId="259"/>
            <ac:cxnSpMk id="9" creationId="{76483CAF-C762-9FC6-C03E-C951A8F49487}"/>
          </ac:cxnSpMkLst>
        </pc:cxnChg>
      </pc:sldChg>
      <pc:sldChg chg="modSp">
        <pc:chgData name="Morales, Abdon" userId="b8e72fca-89fa-40b2-95f0-bdb26e6d8c1d" providerId="ADAL" clId="{EA050475-13EC-B24B-B430-FD3DA7964391}" dt="2024-02-27T17:30:54.585" v="19" actId="20577"/>
        <pc:sldMkLst>
          <pc:docMk/>
          <pc:sldMk cId="0" sldId="513"/>
        </pc:sldMkLst>
        <pc:spChg chg="mod">
          <ac:chgData name="Morales, Abdon" userId="b8e72fca-89fa-40b2-95f0-bdb26e6d8c1d" providerId="ADAL" clId="{EA050475-13EC-B24B-B430-FD3DA7964391}" dt="2024-02-27T17:30:54.585" v="19" actId="20577"/>
          <ac:spMkLst>
            <pc:docMk/>
            <pc:sldMk cId="0" sldId="513"/>
            <ac:spMk id="6" creationId="{89B6E9CD-8824-46D8-A64F-2BF9C11E01D0}"/>
          </ac:spMkLst>
        </pc:spChg>
        <pc:spChg chg="mod">
          <ac:chgData name="Morales, Abdon" userId="b8e72fca-89fa-40b2-95f0-bdb26e6d8c1d" providerId="ADAL" clId="{EA050475-13EC-B24B-B430-FD3DA7964391}" dt="2024-02-27T17:30:46.434" v="4" actId="20577"/>
          <ac:spMkLst>
            <pc:docMk/>
            <pc:sldMk cId="0" sldId="513"/>
            <ac:spMk id="11" creationId="{58EE87C3-EAD5-4271-9E86-9A9FE23AEE31}"/>
          </ac:spMkLst>
        </pc:spChg>
      </pc:sldChg>
      <pc:sldChg chg="addSp modSp mod">
        <pc:chgData name="Morales, Abdon" userId="b8e72fca-89fa-40b2-95f0-bdb26e6d8c1d" providerId="ADAL" clId="{EA050475-13EC-B24B-B430-FD3DA7964391}" dt="2024-02-27T17:35:01.740" v="22" actId="13822"/>
        <pc:sldMkLst>
          <pc:docMk/>
          <pc:sldMk cId="0" sldId="798"/>
        </pc:sldMkLst>
        <pc:cxnChg chg="add mod">
          <ac:chgData name="Morales, Abdon" userId="b8e72fca-89fa-40b2-95f0-bdb26e6d8c1d" providerId="ADAL" clId="{EA050475-13EC-B24B-B430-FD3DA7964391}" dt="2024-02-27T17:35:01.740" v="22" actId="13822"/>
          <ac:cxnSpMkLst>
            <pc:docMk/>
            <pc:sldMk cId="0" sldId="798"/>
            <ac:cxnSpMk id="4" creationId="{388F0EFF-9E6A-BEF9-EC77-A15683DD12B0}"/>
          </ac:cxnSpMkLst>
        </pc:cxnChg>
      </pc:sldChg>
      <pc:sldChg chg="modSp mod">
        <pc:chgData name="Morales, Abdon" userId="b8e72fca-89fa-40b2-95f0-bdb26e6d8c1d" providerId="ADAL" clId="{EA050475-13EC-B24B-B430-FD3DA7964391}" dt="2024-03-02T04:42:28.066" v="710" actId="20577"/>
        <pc:sldMkLst>
          <pc:docMk/>
          <pc:sldMk cId="2602984758" sldId="800"/>
        </pc:sldMkLst>
        <pc:spChg chg="mod">
          <ac:chgData name="Morales, Abdon" userId="b8e72fca-89fa-40b2-95f0-bdb26e6d8c1d" providerId="ADAL" clId="{EA050475-13EC-B24B-B430-FD3DA7964391}" dt="2024-03-02T04:42:28.066" v="710" actId="20577"/>
          <ac:spMkLst>
            <pc:docMk/>
            <pc:sldMk cId="2602984758" sldId="800"/>
            <ac:spMk id="3" creationId="{19692A87-5678-4401-A541-A4A5FD106627}"/>
          </ac:spMkLst>
        </pc:spChg>
      </pc:sldChg>
      <pc:sldChg chg="modSp">
        <pc:chgData name="Morales, Abdon" userId="b8e72fca-89fa-40b2-95f0-bdb26e6d8c1d" providerId="ADAL" clId="{EA050475-13EC-B24B-B430-FD3DA7964391}" dt="2024-02-29T17:09:50.520" v="153" actId="20577"/>
        <pc:sldMkLst>
          <pc:docMk/>
          <pc:sldMk cId="123610188" sldId="812"/>
        </pc:sldMkLst>
        <pc:spChg chg="mod">
          <ac:chgData name="Morales, Abdon" userId="b8e72fca-89fa-40b2-95f0-bdb26e6d8c1d" providerId="ADAL" clId="{EA050475-13EC-B24B-B430-FD3DA7964391}" dt="2024-02-29T17:09:50.520" v="153" actId="20577"/>
          <ac:spMkLst>
            <pc:docMk/>
            <pc:sldMk cId="123610188" sldId="812"/>
            <ac:spMk id="3" creationId="{FC6C6638-6A4E-4578-9766-D902A477CD08}"/>
          </ac:spMkLst>
        </pc:spChg>
      </pc:sldChg>
      <pc:sldChg chg="modSp mod">
        <pc:chgData name="Morales, Abdon" userId="b8e72fca-89fa-40b2-95f0-bdb26e6d8c1d" providerId="ADAL" clId="{EA050475-13EC-B24B-B430-FD3DA7964391}" dt="2024-02-29T17:04:52.915" v="127" actId="20577"/>
        <pc:sldMkLst>
          <pc:docMk/>
          <pc:sldMk cId="369663271" sldId="813"/>
        </pc:sldMkLst>
        <pc:spChg chg="mod">
          <ac:chgData name="Morales, Abdon" userId="b8e72fca-89fa-40b2-95f0-bdb26e6d8c1d" providerId="ADAL" clId="{EA050475-13EC-B24B-B430-FD3DA7964391}" dt="2024-02-29T17:04:52.915" v="127" actId="20577"/>
          <ac:spMkLst>
            <pc:docMk/>
            <pc:sldMk cId="369663271" sldId="813"/>
            <ac:spMk id="3" creationId="{FC6C6638-6A4E-4578-9766-D902A477CD08}"/>
          </ac:spMkLst>
        </pc:spChg>
      </pc:sldChg>
      <pc:sldChg chg="addSp modSp mod">
        <pc:chgData name="Morales, Abdon" userId="b8e72fca-89fa-40b2-95f0-bdb26e6d8c1d" providerId="ADAL" clId="{EA050475-13EC-B24B-B430-FD3DA7964391}" dt="2024-02-29T17:06:12.114" v="143" actId="1076"/>
        <pc:sldMkLst>
          <pc:docMk/>
          <pc:sldMk cId="2799171306" sldId="814"/>
        </pc:sldMkLst>
        <pc:spChg chg="add mod">
          <ac:chgData name="Morales, Abdon" userId="b8e72fca-89fa-40b2-95f0-bdb26e6d8c1d" providerId="ADAL" clId="{EA050475-13EC-B24B-B430-FD3DA7964391}" dt="2024-02-29T17:06:12.114" v="143" actId="1076"/>
          <ac:spMkLst>
            <pc:docMk/>
            <pc:sldMk cId="2799171306" sldId="814"/>
            <ac:spMk id="6" creationId="{98EE1D98-E44D-E2D3-9AA2-089146439344}"/>
          </ac:spMkLst>
        </pc:spChg>
        <pc:cxnChg chg="add">
          <ac:chgData name="Morales, Abdon" userId="b8e72fca-89fa-40b2-95f0-bdb26e6d8c1d" providerId="ADAL" clId="{EA050475-13EC-B24B-B430-FD3DA7964391}" dt="2024-02-29T17:05:17.548" v="128" actId="11529"/>
          <ac:cxnSpMkLst>
            <pc:docMk/>
            <pc:sldMk cId="2799171306" sldId="814"/>
            <ac:cxnSpMk id="5" creationId="{D8E1B042-C144-ABC3-A57B-377E876DE5E9}"/>
          </ac:cxnSpMkLst>
        </pc:cxnChg>
      </pc:sldChg>
      <pc:sldChg chg="modSp">
        <pc:chgData name="Morales, Abdon" userId="b8e72fca-89fa-40b2-95f0-bdb26e6d8c1d" providerId="ADAL" clId="{EA050475-13EC-B24B-B430-FD3DA7964391}" dt="2024-03-02T04:45:25.489" v="729" actId="20577"/>
        <pc:sldMkLst>
          <pc:docMk/>
          <pc:sldMk cId="4772397" sldId="818"/>
        </pc:sldMkLst>
        <pc:spChg chg="mod">
          <ac:chgData name="Morales, Abdon" userId="b8e72fca-89fa-40b2-95f0-bdb26e6d8c1d" providerId="ADAL" clId="{EA050475-13EC-B24B-B430-FD3DA7964391}" dt="2024-03-02T04:45:25.489" v="729" actId="20577"/>
          <ac:spMkLst>
            <pc:docMk/>
            <pc:sldMk cId="4772397" sldId="818"/>
            <ac:spMk id="3" creationId="{22D4C3A9-29A6-4534-A602-CBB66C75A84F}"/>
          </ac:spMkLst>
        </pc:spChg>
      </pc:sldChg>
      <pc:sldChg chg="modSp">
        <pc:chgData name="Morales, Abdon" userId="b8e72fca-89fa-40b2-95f0-bdb26e6d8c1d" providerId="ADAL" clId="{EA050475-13EC-B24B-B430-FD3DA7964391}" dt="2024-02-29T17:13:54.688" v="216" actId="20577"/>
        <pc:sldMkLst>
          <pc:docMk/>
          <pc:sldMk cId="597742152" sldId="819"/>
        </pc:sldMkLst>
        <pc:spChg chg="mod">
          <ac:chgData name="Morales, Abdon" userId="b8e72fca-89fa-40b2-95f0-bdb26e6d8c1d" providerId="ADAL" clId="{EA050475-13EC-B24B-B430-FD3DA7964391}" dt="2024-02-29T17:13:54.688" v="216" actId="20577"/>
          <ac:spMkLst>
            <pc:docMk/>
            <pc:sldMk cId="597742152" sldId="819"/>
            <ac:spMk id="3" creationId="{34985923-5CFA-481D-B8CD-C48D7CBB0441}"/>
          </ac:spMkLst>
        </pc:spChg>
      </pc:sldChg>
      <pc:sldChg chg="modSp">
        <pc:chgData name="Morales, Abdon" userId="b8e72fca-89fa-40b2-95f0-bdb26e6d8c1d" providerId="ADAL" clId="{EA050475-13EC-B24B-B430-FD3DA7964391}" dt="2024-03-02T04:47:57.668" v="787" actId="20577"/>
        <pc:sldMkLst>
          <pc:docMk/>
          <pc:sldMk cId="4269350864" sldId="823"/>
        </pc:sldMkLst>
        <pc:spChg chg="mod">
          <ac:chgData name="Morales, Abdon" userId="b8e72fca-89fa-40b2-95f0-bdb26e6d8c1d" providerId="ADAL" clId="{EA050475-13EC-B24B-B430-FD3DA7964391}" dt="2024-03-02T04:47:57.668" v="787" actId="20577"/>
          <ac:spMkLst>
            <pc:docMk/>
            <pc:sldMk cId="4269350864" sldId="823"/>
            <ac:spMk id="3" creationId="{B9A76E39-F8FD-4E22-80B8-4F7EA1F55646}"/>
          </ac:spMkLst>
        </pc:spChg>
      </pc:sldChg>
      <pc:sldChg chg="modSp mod">
        <pc:chgData name="Morales, Abdon" userId="b8e72fca-89fa-40b2-95f0-bdb26e6d8c1d" providerId="ADAL" clId="{EA050475-13EC-B24B-B430-FD3DA7964391}" dt="2024-02-29T17:46:08.222" v="591" actId="20577"/>
        <pc:sldMkLst>
          <pc:docMk/>
          <pc:sldMk cId="4254773264" sldId="825"/>
        </pc:sldMkLst>
        <pc:spChg chg="mod">
          <ac:chgData name="Morales, Abdon" userId="b8e72fca-89fa-40b2-95f0-bdb26e6d8c1d" providerId="ADAL" clId="{EA050475-13EC-B24B-B430-FD3DA7964391}" dt="2024-02-29T17:44:44.315" v="559" actId="20577"/>
          <ac:spMkLst>
            <pc:docMk/>
            <pc:sldMk cId="4254773264" sldId="825"/>
            <ac:spMk id="2" creationId="{C7EB2EC6-2B2D-47B7-BBF5-CBC0DE3F846A}"/>
          </ac:spMkLst>
        </pc:spChg>
        <pc:spChg chg="mod">
          <ac:chgData name="Morales, Abdon" userId="b8e72fca-89fa-40b2-95f0-bdb26e6d8c1d" providerId="ADAL" clId="{EA050475-13EC-B24B-B430-FD3DA7964391}" dt="2024-02-29T17:46:08.222" v="591" actId="20577"/>
          <ac:spMkLst>
            <pc:docMk/>
            <pc:sldMk cId="4254773264" sldId="825"/>
            <ac:spMk id="3" creationId="{8B341394-BCF3-4FD0-9838-8AC819092745}"/>
          </ac:spMkLst>
        </pc:spChg>
      </pc:sldChg>
      <pc:sldChg chg="modSp">
        <pc:chgData name="Morales, Abdon" userId="b8e72fca-89fa-40b2-95f0-bdb26e6d8c1d" providerId="ADAL" clId="{EA050475-13EC-B24B-B430-FD3DA7964391}" dt="2024-02-29T17:48:40.732" v="644" actId="20577"/>
        <pc:sldMkLst>
          <pc:docMk/>
          <pc:sldMk cId="789039977" sldId="826"/>
        </pc:sldMkLst>
        <pc:spChg chg="mod">
          <ac:chgData name="Morales, Abdon" userId="b8e72fca-89fa-40b2-95f0-bdb26e6d8c1d" providerId="ADAL" clId="{EA050475-13EC-B24B-B430-FD3DA7964391}" dt="2024-02-29T17:48:40.732" v="644" actId="20577"/>
          <ac:spMkLst>
            <pc:docMk/>
            <pc:sldMk cId="789039977" sldId="826"/>
            <ac:spMk id="3" creationId="{8B341394-BCF3-4FD0-9838-8AC819092745}"/>
          </ac:spMkLst>
        </pc:spChg>
      </pc:sldChg>
      <pc:sldChg chg="modSp">
        <pc:chgData name="Morales, Abdon" userId="b8e72fca-89fa-40b2-95f0-bdb26e6d8c1d" providerId="ADAL" clId="{EA050475-13EC-B24B-B430-FD3DA7964391}" dt="2024-02-29T17:56:06.573" v="674" actId="20577"/>
        <pc:sldMkLst>
          <pc:docMk/>
          <pc:sldMk cId="3131617065" sldId="827"/>
        </pc:sldMkLst>
        <pc:spChg chg="mod">
          <ac:chgData name="Morales, Abdon" userId="b8e72fca-89fa-40b2-95f0-bdb26e6d8c1d" providerId="ADAL" clId="{EA050475-13EC-B24B-B430-FD3DA7964391}" dt="2024-02-29T17:56:06.573" v="674" actId="20577"/>
          <ac:spMkLst>
            <pc:docMk/>
            <pc:sldMk cId="3131617065" sldId="827"/>
            <ac:spMk id="3" creationId="{8B341394-BCF3-4FD0-9838-8AC819092745}"/>
          </ac:spMkLst>
        </pc:spChg>
      </pc:sldChg>
      <pc:sldChg chg="modSp">
        <pc:chgData name="Morales, Abdon" userId="b8e72fca-89fa-40b2-95f0-bdb26e6d8c1d" providerId="ADAL" clId="{EA050475-13EC-B24B-B430-FD3DA7964391}" dt="2024-03-02T04:51:13.555" v="817" actId="20577"/>
        <pc:sldMkLst>
          <pc:docMk/>
          <pc:sldMk cId="4253199521" sldId="828"/>
        </pc:sldMkLst>
        <pc:spChg chg="mod">
          <ac:chgData name="Morales, Abdon" userId="b8e72fca-89fa-40b2-95f0-bdb26e6d8c1d" providerId="ADAL" clId="{EA050475-13EC-B24B-B430-FD3DA7964391}" dt="2024-03-02T04:51:13.555" v="817" actId="20577"/>
          <ac:spMkLst>
            <pc:docMk/>
            <pc:sldMk cId="4253199521" sldId="828"/>
            <ac:spMk id="3" creationId="{8B341394-BCF3-4FD0-9838-8AC819092745}"/>
          </ac:spMkLst>
        </pc:spChg>
      </pc:sldChg>
      <pc:sldChg chg="modSp mod">
        <pc:chgData name="Morales, Abdon" userId="b8e72fca-89fa-40b2-95f0-bdb26e6d8c1d" providerId="ADAL" clId="{EA050475-13EC-B24B-B430-FD3DA7964391}" dt="2024-02-29T17:42:23.109" v="552" actId="20577"/>
        <pc:sldMkLst>
          <pc:docMk/>
          <pc:sldMk cId="1467017517" sldId="830"/>
        </pc:sldMkLst>
        <pc:spChg chg="mod">
          <ac:chgData name="Morales, Abdon" userId="b8e72fca-89fa-40b2-95f0-bdb26e6d8c1d" providerId="ADAL" clId="{EA050475-13EC-B24B-B430-FD3DA7964391}" dt="2024-02-29T17:42:23.109" v="552" actId="20577"/>
          <ac:spMkLst>
            <pc:docMk/>
            <pc:sldMk cId="1467017517" sldId="830"/>
            <ac:spMk id="3" creationId="{8B341394-BCF3-4FD0-9838-8AC819092745}"/>
          </ac:spMkLst>
        </pc:spChg>
      </pc:sldChg>
      <pc:sldChg chg="modSp">
        <pc:chgData name="Morales, Abdon" userId="b8e72fca-89fa-40b2-95f0-bdb26e6d8c1d" providerId="ADAL" clId="{EA050475-13EC-B24B-B430-FD3DA7964391}" dt="2024-02-27T17:51:04.232" v="43" actId="20577"/>
        <pc:sldMkLst>
          <pc:docMk/>
          <pc:sldMk cId="3777141591" sldId="835"/>
        </pc:sldMkLst>
        <pc:spChg chg="mod">
          <ac:chgData name="Morales, Abdon" userId="b8e72fca-89fa-40b2-95f0-bdb26e6d8c1d" providerId="ADAL" clId="{EA050475-13EC-B24B-B430-FD3DA7964391}" dt="2024-02-27T17:51:04.232" v="43" actId="20577"/>
          <ac:spMkLst>
            <pc:docMk/>
            <pc:sldMk cId="3777141591" sldId="835"/>
            <ac:spMk id="4" creationId="{BA4D75E9-51CA-4CD0-8C9C-DA4CF088AC89}"/>
          </ac:spMkLst>
        </pc:spChg>
      </pc:sldChg>
      <pc:sldChg chg="modSp">
        <pc:chgData name="Morales, Abdon" userId="b8e72fca-89fa-40b2-95f0-bdb26e6d8c1d" providerId="ADAL" clId="{EA050475-13EC-B24B-B430-FD3DA7964391}" dt="2024-02-29T17:18:44.106" v="495" actId="20577"/>
        <pc:sldMkLst>
          <pc:docMk/>
          <pc:sldMk cId="2625219378" sldId="836"/>
        </pc:sldMkLst>
        <pc:spChg chg="mod">
          <ac:chgData name="Morales, Abdon" userId="b8e72fca-89fa-40b2-95f0-bdb26e6d8c1d" providerId="ADAL" clId="{EA050475-13EC-B24B-B430-FD3DA7964391}" dt="2024-02-29T17:18:44.106" v="495" actId="20577"/>
          <ac:spMkLst>
            <pc:docMk/>
            <pc:sldMk cId="2625219378" sldId="836"/>
            <ac:spMk id="3" creationId="{99309CD4-AF9C-478E-BC2C-DB62EA375CFB}"/>
          </ac:spMkLst>
        </pc:spChg>
      </pc:sldChg>
      <pc:sldChg chg="modSp modAnim">
        <pc:chgData name="Morales, Abdon" userId="b8e72fca-89fa-40b2-95f0-bdb26e6d8c1d" providerId="ADAL" clId="{EA050475-13EC-B24B-B430-FD3DA7964391}" dt="2024-02-29T17:17:31.329" v="480" actId="20577"/>
        <pc:sldMkLst>
          <pc:docMk/>
          <pc:sldMk cId="2663607479" sldId="865"/>
        </pc:sldMkLst>
        <pc:spChg chg="mod">
          <ac:chgData name="Morales, Abdon" userId="b8e72fca-89fa-40b2-95f0-bdb26e6d8c1d" providerId="ADAL" clId="{EA050475-13EC-B24B-B430-FD3DA7964391}" dt="2024-02-29T17:17:31.329" v="480" actId="20577"/>
          <ac:spMkLst>
            <pc:docMk/>
            <pc:sldMk cId="2663607479" sldId="865"/>
            <ac:spMk id="3" creationId="{724FF948-F0F0-44B6-A510-7999BB94F02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700" cy="462120"/>
          </a:xfrm>
          <a:prstGeom prst="rect">
            <a:avLst/>
          </a:prstGeom>
        </p:spPr>
        <p:txBody>
          <a:bodyPr vert="horz" lIns="91440" tIns="45720" rIns="91440" bIns="45720" rtlCol="0"/>
          <a:lstStyle>
            <a:lvl1pPr algn="l">
              <a:defRPr sz="1200">
                <a:latin typeface="Calibri" pitchFamily="34" charset="0"/>
                <a:cs typeface="Arial" charset="0"/>
              </a:defRPr>
            </a:lvl1pPr>
          </a:lstStyle>
          <a:p>
            <a:pPr>
              <a:defRPr/>
            </a:pPr>
            <a:endParaRPr lang="en-US"/>
          </a:p>
        </p:txBody>
      </p:sp>
      <p:sp>
        <p:nvSpPr>
          <p:cNvPr id="3" name="Date Placeholder 2"/>
          <p:cNvSpPr>
            <a:spLocks noGrp="1"/>
          </p:cNvSpPr>
          <p:nvPr>
            <p:ph type="dt" sz="quarter" idx="1"/>
          </p:nvPr>
        </p:nvSpPr>
        <p:spPr>
          <a:xfrm>
            <a:off x="3936768" y="0"/>
            <a:ext cx="3011700" cy="462120"/>
          </a:xfrm>
          <a:prstGeom prst="rect">
            <a:avLst/>
          </a:prstGeom>
        </p:spPr>
        <p:txBody>
          <a:bodyPr vert="horz" lIns="91440" tIns="45720" rIns="91440" bIns="45720" rtlCol="0"/>
          <a:lstStyle>
            <a:lvl1pPr algn="r">
              <a:defRPr sz="1200">
                <a:latin typeface="Calibri" pitchFamily="34" charset="0"/>
                <a:cs typeface="Arial" charset="0"/>
              </a:defRPr>
            </a:lvl1pPr>
          </a:lstStyle>
          <a:p>
            <a:pPr>
              <a:defRPr/>
            </a:pPr>
            <a:fld id="{2A63DB6F-F78B-485C-BB5B-255B255D6382}" type="datetimeFigureOut">
              <a:rPr lang="en-US"/>
              <a:pPr>
                <a:defRPr/>
              </a:pPr>
              <a:t>3/1/24</a:t>
            </a:fld>
            <a:endParaRPr lang="en-US"/>
          </a:p>
        </p:txBody>
      </p:sp>
      <p:sp>
        <p:nvSpPr>
          <p:cNvPr id="4" name="Footer Placeholder 3"/>
          <p:cNvSpPr>
            <a:spLocks noGrp="1"/>
          </p:cNvSpPr>
          <p:nvPr>
            <p:ph type="ftr" sz="quarter" idx="2"/>
          </p:nvPr>
        </p:nvSpPr>
        <p:spPr>
          <a:xfrm>
            <a:off x="0" y="8772379"/>
            <a:ext cx="3011700" cy="462120"/>
          </a:xfrm>
          <a:prstGeom prst="rect">
            <a:avLst/>
          </a:prstGeom>
        </p:spPr>
        <p:txBody>
          <a:bodyPr vert="horz" lIns="91440" tIns="45720" rIns="91440" bIns="45720" rtlCol="0" anchor="b"/>
          <a:lstStyle>
            <a:lvl1pPr algn="l">
              <a:defRPr sz="1200">
                <a:latin typeface="Calibri" pitchFamily="34" charset="0"/>
                <a:cs typeface="Arial" charset="0"/>
              </a:defRPr>
            </a:lvl1pPr>
          </a:lstStyle>
          <a:p>
            <a:pPr>
              <a:defRPr/>
            </a:pPr>
            <a:endParaRPr lang="en-US"/>
          </a:p>
        </p:txBody>
      </p:sp>
      <p:sp>
        <p:nvSpPr>
          <p:cNvPr id="5" name="Slide Number Placeholder 4"/>
          <p:cNvSpPr>
            <a:spLocks noGrp="1"/>
          </p:cNvSpPr>
          <p:nvPr>
            <p:ph type="sldNum" sz="quarter" idx="3"/>
          </p:nvPr>
        </p:nvSpPr>
        <p:spPr>
          <a:xfrm>
            <a:off x="3936768" y="8772379"/>
            <a:ext cx="3011700" cy="462120"/>
          </a:xfrm>
          <a:prstGeom prst="rect">
            <a:avLst/>
          </a:prstGeom>
        </p:spPr>
        <p:txBody>
          <a:bodyPr vert="horz" lIns="91440" tIns="45720" rIns="91440" bIns="45720" rtlCol="0" anchor="b"/>
          <a:lstStyle>
            <a:lvl1pPr algn="r">
              <a:defRPr sz="1200">
                <a:latin typeface="Calibri" pitchFamily="34" charset="0"/>
                <a:cs typeface="Arial" charset="0"/>
              </a:defRPr>
            </a:lvl1pPr>
          </a:lstStyle>
          <a:p>
            <a:pPr>
              <a:defRPr/>
            </a:pPr>
            <a:fld id="{54DBCCBE-B405-470F-91E8-47E5DCB8542E}" type="slidenum">
              <a:rPr lang="en-US"/>
              <a:pPr>
                <a:defRPr/>
              </a:pPr>
              <a:t>‹#›</a:t>
            </a:fld>
            <a:endParaRPr lang="en-US"/>
          </a:p>
        </p:txBody>
      </p:sp>
    </p:spTree>
    <p:extLst>
      <p:ext uri="{BB962C8B-B14F-4D97-AF65-F5344CB8AC3E}">
        <p14:creationId xmlns:p14="http://schemas.microsoft.com/office/powerpoint/2010/main" val="31797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700" cy="46212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6768" y="0"/>
            <a:ext cx="3011700" cy="46212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A28700D-85EA-458F-BF5A-188B0A4A1629}" type="datetimeFigureOut">
              <a:rPr lang="en-US"/>
              <a:pPr>
                <a:defRPr/>
              </a:pPr>
              <a:t>3/1/24</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95008" y="4387769"/>
            <a:ext cx="5560060" cy="415591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379"/>
            <a:ext cx="3011700" cy="46212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6768" y="8772379"/>
            <a:ext cx="3011700" cy="46212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C27B25-3E0B-4BF2-AE7C-82B95D1F25A1}" type="slidenum">
              <a:rPr lang="en-US"/>
              <a:pPr>
                <a:defRPr/>
              </a:pPr>
              <a:t>‹#›</a:t>
            </a:fld>
            <a:endParaRPr lang="en-US"/>
          </a:p>
        </p:txBody>
      </p:sp>
    </p:spTree>
    <p:extLst>
      <p:ext uri="{BB962C8B-B14F-4D97-AF65-F5344CB8AC3E}">
        <p14:creationId xmlns:p14="http://schemas.microsoft.com/office/powerpoint/2010/main" val="3929680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p>
            <a:pPr>
              <a:defRPr/>
            </a:pPr>
            <a:fld id="{E6BC9937-727F-425F-A85E-DD92CA5A7D6F}" type="slidenum">
              <a:rPr lang="en-US" smtClean="0"/>
              <a:pPr>
                <a:defRPr/>
              </a:pPr>
              <a:t>1</a:t>
            </a:fld>
            <a:endParaRPr lang="en-US"/>
          </a:p>
        </p:txBody>
      </p:sp>
    </p:spTree>
    <p:extLst>
      <p:ext uri="{BB962C8B-B14F-4D97-AF65-F5344CB8AC3E}">
        <p14:creationId xmlns:p14="http://schemas.microsoft.com/office/powerpoint/2010/main" val="253620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EA31E0-6329-3746-AAD9-F3BEACC5D9A6}"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12</a:t>
            </a:fld>
            <a:endParaRPr lang="en-US"/>
          </a:p>
        </p:txBody>
      </p:sp>
    </p:spTree>
    <p:extLst>
      <p:ext uri="{BB962C8B-B14F-4D97-AF65-F5344CB8AC3E}">
        <p14:creationId xmlns:p14="http://schemas.microsoft.com/office/powerpoint/2010/main" val="61681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CEA31E0-6329-3746-AAD9-F3BEACC5D9A6}"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15</a:t>
            </a:fld>
            <a:endParaRPr lang="en-US"/>
          </a:p>
        </p:txBody>
      </p:sp>
    </p:spTree>
    <p:extLst>
      <p:ext uri="{BB962C8B-B14F-4D97-AF65-F5344CB8AC3E}">
        <p14:creationId xmlns:p14="http://schemas.microsoft.com/office/powerpoint/2010/main" val="399353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16</a:t>
            </a:fld>
            <a:endParaRPr lang="en-US"/>
          </a:p>
        </p:txBody>
      </p:sp>
    </p:spTree>
    <p:extLst>
      <p:ext uri="{BB962C8B-B14F-4D97-AF65-F5344CB8AC3E}">
        <p14:creationId xmlns:p14="http://schemas.microsoft.com/office/powerpoint/2010/main" val="719243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18</a:t>
            </a:fld>
            <a:endParaRPr lang="en-US"/>
          </a:p>
        </p:txBody>
      </p:sp>
    </p:spTree>
    <p:extLst>
      <p:ext uri="{BB962C8B-B14F-4D97-AF65-F5344CB8AC3E}">
        <p14:creationId xmlns:p14="http://schemas.microsoft.com/office/powerpoint/2010/main" val="1654945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19</a:t>
            </a:fld>
            <a:endParaRPr lang="en-US"/>
          </a:p>
        </p:txBody>
      </p:sp>
    </p:spTree>
    <p:extLst>
      <p:ext uri="{BB962C8B-B14F-4D97-AF65-F5344CB8AC3E}">
        <p14:creationId xmlns:p14="http://schemas.microsoft.com/office/powerpoint/2010/main" val="875927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20</a:t>
            </a:fld>
            <a:endParaRPr lang="en-US"/>
          </a:p>
        </p:txBody>
      </p:sp>
    </p:spTree>
    <p:extLst>
      <p:ext uri="{BB962C8B-B14F-4D97-AF65-F5344CB8AC3E}">
        <p14:creationId xmlns:p14="http://schemas.microsoft.com/office/powerpoint/2010/main" val="260552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21</a:t>
            </a:fld>
            <a:endParaRPr lang="en-US"/>
          </a:p>
        </p:txBody>
      </p:sp>
    </p:spTree>
    <p:extLst>
      <p:ext uri="{BB962C8B-B14F-4D97-AF65-F5344CB8AC3E}">
        <p14:creationId xmlns:p14="http://schemas.microsoft.com/office/powerpoint/2010/main" val="1196364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en-US" dirty="0">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22</a:t>
            </a:fld>
            <a:endParaRPr lang="en-US"/>
          </a:p>
        </p:txBody>
      </p:sp>
    </p:spTree>
    <p:extLst>
      <p:ext uri="{BB962C8B-B14F-4D97-AF65-F5344CB8AC3E}">
        <p14:creationId xmlns:p14="http://schemas.microsoft.com/office/powerpoint/2010/main" val="284448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99965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23</a:t>
            </a:fld>
            <a:endParaRPr lang="en-US"/>
          </a:p>
        </p:txBody>
      </p:sp>
    </p:spTree>
    <p:extLst>
      <p:ext uri="{BB962C8B-B14F-4D97-AF65-F5344CB8AC3E}">
        <p14:creationId xmlns:p14="http://schemas.microsoft.com/office/powerpoint/2010/main" val="250890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24</a:t>
            </a:fld>
            <a:endParaRPr lang="en-US"/>
          </a:p>
        </p:txBody>
      </p:sp>
    </p:spTree>
    <p:extLst>
      <p:ext uri="{BB962C8B-B14F-4D97-AF65-F5344CB8AC3E}">
        <p14:creationId xmlns:p14="http://schemas.microsoft.com/office/powerpoint/2010/main" val="1379859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25</a:t>
            </a:fld>
            <a:endParaRPr lang="en-US"/>
          </a:p>
        </p:txBody>
      </p:sp>
    </p:spTree>
    <p:extLst>
      <p:ext uri="{BB962C8B-B14F-4D97-AF65-F5344CB8AC3E}">
        <p14:creationId xmlns:p14="http://schemas.microsoft.com/office/powerpoint/2010/main" val="2729683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26</a:t>
            </a:fld>
            <a:endParaRPr lang="en-US"/>
          </a:p>
        </p:txBody>
      </p:sp>
    </p:spTree>
    <p:extLst>
      <p:ext uri="{BB962C8B-B14F-4D97-AF65-F5344CB8AC3E}">
        <p14:creationId xmlns:p14="http://schemas.microsoft.com/office/powerpoint/2010/main" val="3373362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72706" name="Notes Placeholder 2"/>
          <p:cNvSpPr>
            <a:spLocks noGrp="1"/>
          </p:cNvSpPr>
          <p:nvPr>
            <p:ph type="body" idx="1"/>
          </p:nvPr>
        </p:nvSpPr>
        <p:spPr bwMode="auto">
          <a:noFill/>
        </p:spPr>
        <p:txBody>
          <a:bodyPr/>
          <a:lstStyle/>
          <a:p>
            <a:pPr marL="0" lvl="1"/>
            <a:endParaRPr lang="en-US" dirty="0">
              <a:cs typeface="MS PGothic"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28</a:t>
            </a:fld>
            <a:endParaRPr lang="en-US"/>
          </a:p>
        </p:txBody>
      </p:sp>
    </p:spTree>
    <p:extLst>
      <p:ext uri="{BB962C8B-B14F-4D97-AF65-F5344CB8AC3E}">
        <p14:creationId xmlns:p14="http://schemas.microsoft.com/office/powerpoint/2010/main" val="2334721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78850" name="Notes Placeholder 2"/>
          <p:cNvSpPr>
            <a:spLocks noGrp="1"/>
          </p:cNvSpPr>
          <p:nvPr>
            <p:ph type="body" idx="1"/>
          </p:nvPr>
        </p:nvSpPr>
        <p:spPr bwMode="auto">
          <a:noFill/>
        </p:spPr>
        <p:txBody>
          <a:bodyPr/>
          <a:lstStyle/>
          <a:p>
            <a:pPr marL="0" lvl="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30</a:t>
            </a:fld>
            <a:endParaRPr lang="en-US"/>
          </a:p>
        </p:txBody>
      </p:sp>
    </p:spTree>
    <p:extLst>
      <p:ext uri="{BB962C8B-B14F-4D97-AF65-F5344CB8AC3E}">
        <p14:creationId xmlns:p14="http://schemas.microsoft.com/office/powerpoint/2010/main" val="329584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31</a:t>
            </a:fld>
            <a:endParaRPr lang="en-US"/>
          </a:p>
        </p:txBody>
      </p:sp>
    </p:spTree>
    <p:extLst>
      <p:ext uri="{BB962C8B-B14F-4D97-AF65-F5344CB8AC3E}">
        <p14:creationId xmlns:p14="http://schemas.microsoft.com/office/powerpoint/2010/main" val="2174188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32</a:t>
            </a:fld>
            <a:endParaRPr lang="en-US"/>
          </a:p>
        </p:txBody>
      </p:sp>
    </p:spTree>
    <p:extLst>
      <p:ext uri="{BB962C8B-B14F-4D97-AF65-F5344CB8AC3E}">
        <p14:creationId xmlns:p14="http://schemas.microsoft.com/office/powerpoint/2010/main" val="15456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73C27B25-3E0B-4BF2-AE7C-82B95D1F25A1}" type="slidenum">
              <a:rPr lang="en-US" smtClean="0"/>
              <a:pPr>
                <a:defRPr/>
              </a:pPr>
              <a:t>4</a:t>
            </a:fld>
            <a:endParaRPr lang="en-US"/>
          </a:p>
        </p:txBody>
      </p:sp>
    </p:spTree>
    <p:extLst>
      <p:ext uri="{BB962C8B-B14F-4D97-AF65-F5344CB8AC3E}">
        <p14:creationId xmlns:p14="http://schemas.microsoft.com/office/powerpoint/2010/main" val="92016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33</a:t>
            </a:fld>
            <a:endParaRPr lang="en-US"/>
          </a:p>
        </p:txBody>
      </p:sp>
    </p:spTree>
    <p:extLst>
      <p:ext uri="{BB962C8B-B14F-4D97-AF65-F5344CB8AC3E}">
        <p14:creationId xmlns:p14="http://schemas.microsoft.com/office/powerpoint/2010/main" val="1078097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93186" name="Notes Placeholder 2"/>
          <p:cNvSpPr>
            <a:spLocks noGrp="1"/>
          </p:cNvSpPr>
          <p:nvPr>
            <p:ph type="body" idx="1"/>
          </p:nvPr>
        </p:nvSpPr>
        <p:spPr bwMode="auto"/>
        <p:txBody>
          <a:bodyPr/>
          <a:lstStyle/>
          <a:p>
            <a:endParaRPr lang="en-US" dirty="0">
              <a:cs typeface="MS PGothic"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82946"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37</a:t>
            </a:fld>
            <a:endParaRPr lang="en-US"/>
          </a:p>
        </p:txBody>
      </p:sp>
    </p:spTree>
    <p:extLst>
      <p:ext uri="{BB962C8B-B14F-4D97-AF65-F5344CB8AC3E}">
        <p14:creationId xmlns:p14="http://schemas.microsoft.com/office/powerpoint/2010/main" val="3217183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97282"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39</a:t>
            </a:fld>
            <a:endParaRPr lang="en-US"/>
          </a:p>
        </p:txBody>
      </p:sp>
    </p:spTree>
    <p:extLst>
      <p:ext uri="{BB962C8B-B14F-4D97-AF65-F5344CB8AC3E}">
        <p14:creationId xmlns:p14="http://schemas.microsoft.com/office/powerpoint/2010/main" val="417059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103426" name="Notes Placeholder 2"/>
          <p:cNvSpPr>
            <a:spLocks noGrp="1"/>
          </p:cNvSpPr>
          <p:nvPr>
            <p:ph type="body" idx="1"/>
          </p:nvPr>
        </p:nvSpPr>
        <p:spPr bwMode="auto"/>
        <p:txBody>
          <a:bodyPr/>
          <a:lstStyle/>
          <a:p>
            <a:endParaRPr lang="en-US" dirty="0">
              <a:cs typeface="MS PGothic"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41</a:t>
            </a:fld>
            <a:endParaRPr lang="en-US"/>
          </a:p>
        </p:txBody>
      </p:sp>
    </p:spTree>
    <p:extLst>
      <p:ext uri="{BB962C8B-B14F-4D97-AF65-F5344CB8AC3E}">
        <p14:creationId xmlns:p14="http://schemas.microsoft.com/office/powerpoint/2010/main" val="40144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2" name="Notes Placeholder 2"/>
          <p:cNvSpPr>
            <a:spLocks noGrp="1"/>
          </p:cNvSpPr>
          <p:nvPr>
            <p:ph type="body" idx="1"/>
          </p:nvPr>
        </p:nvSpPr>
        <p:spPr bwMode="auto"/>
        <p:txBody>
          <a:bodyPr/>
          <a:lstStyle/>
          <a:p>
            <a:endParaRPr lang="en-US" dirty="0"/>
          </a:p>
        </p:txBody>
      </p:sp>
    </p:spTree>
    <p:extLst>
      <p:ext uri="{BB962C8B-B14F-4D97-AF65-F5344CB8AC3E}">
        <p14:creationId xmlns:p14="http://schemas.microsoft.com/office/powerpoint/2010/main" val="858627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43</a:t>
            </a:fld>
            <a:endParaRPr lang="en-US"/>
          </a:p>
        </p:txBody>
      </p:sp>
    </p:spTree>
    <p:extLst>
      <p:ext uri="{BB962C8B-B14F-4D97-AF65-F5344CB8AC3E}">
        <p14:creationId xmlns:p14="http://schemas.microsoft.com/office/powerpoint/2010/main" val="1622662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5</a:t>
            </a:fld>
            <a:endParaRPr lang="en-US"/>
          </a:p>
        </p:txBody>
      </p:sp>
    </p:spTree>
    <p:extLst>
      <p:ext uri="{BB962C8B-B14F-4D97-AF65-F5344CB8AC3E}">
        <p14:creationId xmlns:p14="http://schemas.microsoft.com/office/powerpoint/2010/main" val="2813101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2"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45</a:t>
            </a:fld>
            <a:endParaRPr lang="en-US"/>
          </a:p>
        </p:txBody>
      </p:sp>
    </p:spTree>
    <p:extLst>
      <p:ext uri="{BB962C8B-B14F-4D97-AF65-F5344CB8AC3E}">
        <p14:creationId xmlns:p14="http://schemas.microsoft.com/office/powerpoint/2010/main" val="19364416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111618" name="Notes Placeholder 2"/>
          <p:cNvSpPr>
            <a:spLocks noGrp="1"/>
          </p:cNvSpPr>
          <p:nvPr>
            <p:ph type="body" idx="1"/>
          </p:nvPr>
        </p:nvSpPr>
        <p:spPr bwMode="auto"/>
        <p:txBody>
          <a:bodyPr/>
          <a:lstStyle/>
          <a:p>
            <a:endParaRPr lang="en-US" dirty="0"/>
          </a:p>
        </p:txBody>
      </p:sp>
    </p:spTree>
    <p:extLst>
      <p:ext uri="{BB962C8B-B14F-4D97-AF65-F5344CB8AC3E}">
        <p14:creationId xmlns:p14="http://schemas.microsoft.com/office/powerpoint/2010/main" val="2792179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0" y="1154113"/>
            <a:ext cx="4156075" cy="3116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47</a:t>
            </a:fld>
            <a:endParaRPr lang="en-US"/>
          </a:p>
        </p:txBody>
      </p:sp>
    </p:spTree>
    <p:extLst>
      <p:ext uri="{BB962C8B-B14F-4D97-AF65-F5344CB8AC3E}">
        <p14:creationId xmlns:p14="http://schemas.microsoft.com/office/powerpoint/2010/main" val="25327958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xfrm>
            <a:off x="1397000" y="1154113"/>
            <a:ext cx="4156075" cy="3116262"/>
          </a:xfrm>
          <a:noFill/>
          <a:ln>
            <a:solidFill>
              <a:srgbClr val="000000"/>
            </a:solidFill>
            <a:miter lim="800000"/>
            <a:headEnd/>
            <a:tailEnd/>
          </a:ln>
        </p:spPr>
      </p:sp>
      <p:sp>
        <p:nvSpPr>
          <p:cNvPr id="111618"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cs typeface="MS PGothic" pitchFamily="34" charset="-128"/>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6</a:t>
            </a:fld>
            <a:endParaRPr lang="en-US"/>
          </a:p>
        </p:txBody>
      </p:sp>
    </p:spTree>
    <p:extLst>
      <p:ext uri="{BB962C8B-B14F-4D97-AF65-F5344CB8AC3E}">
        <p14:creationId xmlns:p14="http://schemas.microsoft.com/office/powerpoint/2010/main" val="144233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1355725" y="1135063"/>
            <a:ext cx="4087813" cy="3065462"/>
          </a:xfrm>
          <a:noFill/>
          <a:ln>
            <a:solidFill>
              <a:srgbClr val="000000"/>
            </a:solidFill>
            <a:miter lim="800000"/>
            <a:headEnd/>
            <a:tailEnd/>
          </a:ln>
        </p:spPr>
      </p:sp>
      <p:sp>
        <p:nvSpPr>
          <p:cNvPr id="27650" name="Notes Placeholder 2"/>
          <p:cNvSpPr>
            <a:spLocks noGrp="1"/>
          </p:cNvSpPr>
          <p:nvPr>
            <p:ph type="body" idx="1"/>
          </p:nvPr>
        </p:nvSpPr>
        <p:spPr bwMode="auto"/>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b="0" i="0" dirty="0"/>
          </a:p>
        </p:txBody>
      </p:sp>
      <p:sp>
        <p:nvSpPr>
          <p:cNvPr id="4" name="Slide Number Placeholder 3"/>
          <p:cNvSpPr>
            <a:spLocks noGrp="1"/>
          </p:cNvSpPr>
          <p:nvPr>
            <p:ph type="sldNum" sz="quarter" idx="5"/>
          </p:nvPr>
        </p:nvSpPr>
        <p:spPr/>
        <p:txBody>
          <a:bodyPr/>
          <a:lstStyle/>
          <a:p>
            <a:fld id="{41CC0E40-2CCA-40EF-A732-8CA237C70DBA}" type="slidenum">
              <a:rPr lang="en-US" smtClean="0"/>
              <a:t>8</a:t>
            </a:fld>
            <a:endParaRPr lang="en-US"/>
          </a:p>
        </p:txBody>
      </p:sp>
    </p:spTree>
    <p:extLst>
      <p:ext uri="{BB962C8B-B14F-4D97-AF65-F5344CB8AC3E}">
        <p14:creationId xmlns:p14="http://schemas.microsoft.com/office/powerpoint/2010/main" val="170475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C0E40-2CCA-40EF-A732-8CA237C70DBA}" type="slidenum">
              <a:rPr lang="en-US" smtClean="0"/>
              <a:t>9</a:t>
            </a:fld>
            <a:endParaRPr lang="en-US"/>
          </a:p>
        </p:txBody>
      </p:sp>
    </p:spTree>
    <p:extLst>
      <p:ext uri="{BB962C8B-B14F-4D97-AF65-F5344CB8AC3E}">
        <p14:creationId xmlns:p14="http://schemas.microsoft.com/office/powerpoint/2010/main" val="240104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55725" y="1135063"/>
            <a:ext cx="4087813" cy="3065462"/>
          </a:xfrm>
        </p:spPr>
      </p:sp>
      <p:sp>
        <p:nvSpPr>
          <p:cNvPr id="3" name="Notes Placeholder 2"/>
          <p:cNvSpPr>
            <a:spLocks noGrp="1"/>
          </p:cNvSpPr>
          <p:nvPr>
            <p:ph type="body" idx="1"/>
          </p:nvPr>
        </p:nvSpPr>
        <p:spPr/>
        <p:txBody>
          <a:bodyPr/>
          <a:lstStyle/>
          <a:p>
            <a:endParaRPr lang="en-US" dirty="0">
              <a:ea typeface="Arial" pitchFamily="-103" charset="0"/>
              <a:cs typeface="Arial" pitchFamily="-103" charset="0"/>
            </a:endParaRPr>
          </a:p>
        </p:txBody>
      </p:sp>
      <p:sp>
        <p:nvSpPr>
          <p:cNvPr id="4" name="Slide Number Placeholder 3"/>
          <p:cNvSpPr>
            <a:spLocks noGrp="1"/>
          </p:cNvSpPr>
          <p:nvPr>
            <p:ph type="sldNum" sz="quarter" idx="5"/>
          </p:nvPr>
        </p:nvSpPr>
        <p:spPr/>
        <p:txBody>
          <a:bodyPr/>
          <a:lstStyle/>
          <a:p>
            <a:fld id="{41CC0E40-2CCA-40EF-A732-8CA237C70DBA}" type="slidenum">
              <a:rPr lang="en-US" smtClean="0"/>
              <a:t>10</a:t>
            </a:fld>
            <a:endParaRPr lang="en-US"/>
          </a:p>
        </p:txBody>
      </p:sp>
    </p:spTree>
    <p:extLst>
      <p:ext uri="{BB962C8B-B14F-4D97-AF65-F5344CB8AC3E}">
        <p14:creationId xmlns:p14="http://schemas.microsoft.com/office/powerpoint/2010/main" val="34540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0C2CA0F-C375-4E53-AA66-C8DD14327AA6}" type="datetime1">
              <a:rPr lang="en-US" smtClean="0"/>
              <a:t>3/1/24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931CB-B099-40D9-86B5-AF8F4A8BEBAD}" type="slidenum">
              <a:rPr lang="en-US"/>
              <a:pPr>
                <a:defRPr/>
              </a:pPr>
              <a:t>‹#›</a:t>
            </a:fld>
            <a:endParaRPr lang="en-US"/>
          </a:p>
        </p:txBody>
      </p:sp>
    </p:spTree>
    <p:extLst>
      <p:ext uri="{BB962C8B-B14F-4D97-AF65-F5344CB8AC3E}">
        <p14:creationId xmlns:p14="http://schemas.microsoft.com/office/powerpoint/2010/main" val="873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925AE53-7ED8-4F95-84FF-F9E494564BF1}" type="datetime1">
              <a:rPr lang="en-US" smtClean="0"/>
              <a:t>3/1/24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1095D3-69D9-4246-A12C-4ED881091E44}" type="slidenum">
              <a:rPr lang="en-US"/>
              <a:pPr>
                <a:defRPr/>
              </a:pPr>
              <a:t>‹#›</a:t>
            </a:fld>
            <a:endParaRPr lang="en-US"/>
          </a:p>
        </p:txBody>
      </p:sp>
    </p:spTree>
    <p:extLst>
      <p:ext uri="{BB962C8B-B14F-4D97-AF65-F5344CB8AC3E}">
        <p14:creationId xmlns:p14="http://schemas.microsoft.com/office/powerpoint/2010/main" val="315799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23B1D13-71C3-4014-A2FE-2B8414445764}" type="datetime1">
              <a:rPr lang="en-US" smtClean="0"/>
              <a:t>3/1/24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4758C-F7EA-4E74-B2D4-D9810226F08E}" type="slidenum">
              <a:rPr lang="en-US"/>
              <a:pPr>
                <a:defRPr/>
              </a:pPr>
              <a:t>‹#›</a:t>
            </a:fld>
            <a:endParaRPr lang="en-US"/>
          </a:p>
        </p:txBody>
      </p:sp>
    </p:spTree>
    <p:extLst>
      <p:ext uri="{BB962C8B-B14F-4D97-AF65-F5344CB8AC3E}">
        <p14:creationId xmlns:p14="http://schemas.microsoft.com/office/powerpoint/2010/main" val="24802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74FCF6-E48F-4483-BB04-9197CD28FD37}" type="datetime1">
              <a:rPr lang="en-US" smtClean="0"/>
              <a:t>3/1/24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D6A8A7-5109-4035-A6F9-3284B529B11C}" type="slidenum">
              <a:rPr lang="en-US"/>
              <a:pPr>
                <a:defRPr/>
              </a:pPr>
              <a:t>‹#›</a:t>
            </a:fld>
            <a:endParaRPr lang="en-US"/>
          </a:p>
        </p:txBody>
      </p:sp>
    </p:spTree>
    <p:extLst>
      <p:ext uri="{BB962C8B-B14F-4D97-AF65-F5344CB8AC3E}">
        <p14:creationId xmlns:p14="http://schemas.microsoft.com/office/powerpoint/2010/main" val="6334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8139D24-850B-403A-B041-C4E3153F830C}" type="datetime1">
              <a:rPr lang="en-US" smtClean="0"/>
              <a:t>3/1/24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1BE20D-591F-4CB0-A4D9-A75F6C01CC88}" type="slidenum">
              <a:rPr lang="en-US"/>
              <a:pPr>
                <a:defRPr/>
              </a:pPr>
              <a:t>‹#›</a:t>
            </a:fld>
            <a:endParaRPr lang="en-US"/>
          </a:p>
        </p:txBody>
      </p:sp>
    </p:spTree>
    <p:extLst>
      <p:ext uri="{BB962C8B-B14F-4D97-AF65-F5344CB8AC3E}">
        <p14:creationId xmlns:p14="http://schemas.microsoft.com/office/powerpoint/2010/main" val="236694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82AA4F-591B-4A18-B5B6-B20E3903D5E5}" type="datetime1">
              <a:rPr lang="en-US" smtClean="0"/>
              <a:t>3/1/24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2F4F1-A40E-4290-8BB9-CEECA1D3CF4C}" type="slidenum">
              <a:rPr lang="en-US"/>
              <a:pPr>
                <a:defRPr/>
              </a:pPr>
              <a:t>‹#›</a:t>
            </a:fld>
            <a:endParaRPr lang="en-US"/>
          </a:p>
        </p:txBody>
      </p:sp>
    </p:spTree>
    <p:extLst>
      <p:ext uri="{BB962C8B-B14F-4D97-AF65-F5344CB8AC3E}">
        <p14:creationId xmlns:p14="http://schemas.microsoft.com/office/powerpoint/2010/main" val="731197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466CED6-9E8B-4A63-8320-297F9F7F0079}" type="datetime1">
              <a:rPr lang="en-US" smtClean="0"/>
              <a:t>3/1/24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DD7E255-C131-4FE2-992A-9BBEC0407790}" type="slidenum">
              <a:rPr lang="en-US"/>
              <a:pPr>
                <a:defRPr/>
              </a:pPr>
              <a:t>‹#›</a:t>
            </a:fld>
            <a:endParaRPr lang="en-US"/>
          </a:p>
        </p:txBody>
      </p:sp>
    </p:spTree>
    <p:extLst>
      <p:ext uri="{BB962C8B-B14F-4D97-AF65-F5344CB8AC3E}">
        <p14:creationId xmlns:p14="http://schemas.microsoft.com/office/powerpoint/2010/main" val="343548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7D5FEA-7639-4BD9-8920-5F3FB9451CDE}" type="datetime1">
              <a:rPr lang="en-US" smtClean="0"/>
              <a:t>3/1/24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3AF5E6-0365-43B1-B04D-098EBF24D87F}" type="slidenum">
              <a:rPr lang="en-US"/>
              <a:pPr>
                <a:defRPr/>
              </a:pPr>
              <a:t>‹#›</a:t>
            </a:fld>
            <a:endParaRPr lang="en-US"/>
          </a:p>
        </p:txBody>
      </p:sp>
    </p:spTree>
    <p:extLst>
      <p:ext uri="{BB962C8B-B14F-4D97-AF65-F5344CB8AC3E}">
        <p14:creationId xmlns:p14="http://schemas.microsoft.com/office/powerpoint/2010/main" val="28821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8D9285-3EAE-46D8-8ADB-4F1E86971B3B}" type="datetime1">
              <a:rPr lang="en-US" smtClean="0"/>
              <a:t>3/1/24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EF4B71-A9BB-4321-A0B3-2CDC81B55AE1}" type="slidenum">
              <a:rPr lang="en-US"/>
              <a:pPr>
                <a:defRPr/>
              </a:pPr>
              <a:t>‹#›</a:t>
            </a:fld>
            <a:endParaRPr lang="en-US"/>
          </a:p>
        </p:txBody>
      </p:sp>
    </p:spTree>
    <p:extLst>
      <p:ext uri="{BB962C8B-B14F-4D97-AF65-F5344CB8AC3E}">
        <p14:creationId xmlns:p14="http://schemas.microsoft.com/office/powerpoint/2010/main" val="331845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C10A074-6672-4D2E-B999-46611164EE33}" type="datetime1">
              <a:rPr lang="en-US" smtClean="0"/>
              <a:t>3/1/24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BC12FC5-05C1-47D0-96D3-E4B946693ADF}" type="slidenum">
              <a:rPr lang="en-US"/>
              <a:pPr>
                <a:defRPr/>
              </a:pPr>
              <a:t>‹#›</a:t>
            </a:fld>
            <a:endParaRPr lang="en-US"/>
          </a:p>
        </p:txBody>
      </p:sp>
    </p:spTree>
    <p:extLst>
      <p:ext uri="{BB962C8B-B14F-4D97-AF65-F5344CB8AC3E}">
        <p14:creationId xmlns:p14="http://schemas.microsoft.com/office/powerpoint/2010/main" val="1484071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D7075CD-AE99-462B-B175-C01A53BBA7FB}" type="datetime1">
              <a:rPr lang="en-US" smtClean="0"/>
              <a:t>3/1/24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1D0350D-12D1-48D6-860A-8D983120B73E}" type="slidenum">
              <a:rPr lang="en-US"/>
              <a:pPr>
                <a:defRPr/>
              </a:pPr>
              <a:t>‹#›</a:t>
            </a:fld>
            <a:endParaRPr lang="en-US"/>
          </a:p>
        </p:txBody>
      </p:sp>
    </p:spTree>
    <p:extLst>
      <p:ext uri="{BB962C8B-B14F-4D97-AF65-F5344CB8AC3E}">
        <p14:creationId xmlns:p14="http://schemas.microsoft.com/office/powerpoint/2010/main" val="136412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8AFEDBF-7DAF-4F0C-8A4B-FFA8E9CAA5E7}" type="datetime1">
              <a:rPr lang="en-US" smtClean="0"/>
              <a:t>3/1/24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8EED374-58EE-429C-BC59-E069A7FDD2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533400" y="304800"/>
            <a:ext cx="8001000" cy="1165225"/>
          </a:xfrm>
        </p:spPr>
        <p:txBody>
          <a:bodyPr/>
          <a:lstStyle/>
          <a:p>
            <a:pPr eaLnBrk="1" hangingPunct="1"/>
            <a:r>
              <a:rPr lang="en-AU" altLang="en-US" b="1" dirty="0"/>
              <a:t>Chapter 13: The Aggregate Demand-Aggregate Supply Model</a:t>
            </a:r>
          </a:p>
        </p:txBody>
      </p:sp>
      <p:sp>
        <p:nvSpPr>
          <p:cNvPr id="2" name="Slide Number Placeholder 1"/>
          <p:cNvSpPr>
            <a:spLocks noGrp="1"/>
          </p:cNvSpPr>
          <p:nvPr>
            <p:ph type="sldNum" sz="quarter" idx="12"/>
          </p:nvPr>
        </p:nvSpPr>
        <p:spPr/>
        <p:txBody>
          <a:bodyPr/>
          <a:lstStyle/>
          <a:p>
            <a:pPr>
              <a:defRPr/>
            </a:pPr>
            <a:fld id="{6C5B357E-8E73-4DF7-88E9-3CD55011F1A5}" type="slidenum">
              <a:rPr lang="en-AU"/>
              <a:pPr>
                <a:defRPr/>
              </a:pPr>
              <a:t>1</a:t>
            </a:fld>
            <a:endParaRPr lang="en-AU"/>
          </a:p>
        </p:txBody>
      </p:sp>
      <p:sp>
        <p:nvSpPr>
          <p:cNvPr id="5" name="Subtitle 2">
            <a:extLst>
              <a:ext uri="{FF2B5EF4-FFF2-40B4-BE49-F238E27FC236}">
                <a16:creationId xmlns:a16="http://schemas.microsoft.com/office/drawing/2014/main" id="{88C5DD6F-B1A2-442E-917B-2BD5BE0818BE}"/>
              </a:ext>
            </a:extLst>
          </p:cNvPr>
          <p:cNvSpPr txBox="1">
            <a:spLocks/>
          </p:cNvSpPr>
          <p:nvPr/>
        </p:nvSpPr>
        <p:spPr bwMode="auto">
          <a:xfrm>
            <a:off x="1371600" y="5791200"/>
            <a:ext cx="6400800" cy="8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Aft>
                <a:spcPts val="0"/>
              </a:spcAft>
              <a:buNone/>
              <a:defRPr/>
            </a:pPr>
            <a:r>
              <a:rPr lang="en-US" sz="2000" b="1" dirty="0"/>
              <a:t>Wayne Geerling</a:t>
            </a:r>
          </a:p>
          <a:p>
            <a:pPr marL="0" indent="0" algn="ctr" eaLnBrk="1" fontAlgn="auto" hangingPunct="1">
              <a:spcAft>
                <a:spcPts val="0"/>
              </a:spcAft>
              <a:buNone/>
              <a:defRPr/>
            </a:pPr>
            <a:r>
              <a:rPr lang="en-US" sz="2000" b="1" dirty="0"/>
              <a:t>University of Texas</a:t>
            </a:r>
          </a:p>
        </p:txBody>
      </p:sp>
      <p:pic>
        <p:nvPicPr>
          <p:cNvPr id="4" name="Picture 3">
            <a:extLst>
              <a:ext uri="{FF2B5EF4-FFF2-40B4-BE49-F238E27FC236}">
                <a16:creationId xmlns:a16="http://schemas.microsoft.com/office/drawing/2014/main" id="{60363978-F5E4-49E5-B6FA-127A73A455EF}"/>
              </a:ext>
            </a:extLst>
          </p:cNvPr>
          <p:cNvPicPr>
            <a:picLocks noChangeAspect="1"/>
          </p:cNvPicPr>
          <p:nvPr/>
        </p:nvPicPr>
        <p:blipFill>
          <a:blip r:embed="rId3"/>
          <a:stretch>
            <a:fillRect/>
          </a:stretch>
        </p:blipFill>
        <p:spPr>
          <a:xfrm>
            <a:off x="2286001" y="1774607"/>
            <a:ext cx="4724400" cy="3935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A427-47F5-4179-84D1-7CD622B04FB8}"/>
              </a:ext>
            </a:extLst>
          </p:cNvPr>
          <p:cNvSpPr>
            <a:spLocks noGrp="1"/>
          </p:cNvSpPr>
          <p:nvPr>
            <p:ph type="title"/>
          </p:nvPr>
        </p:nvSpPr>
        <p:spPr>
          <a:xfrm>
            <a:off x="457200" y="274638"/>
            <a:ext cx="8229600" cy="792162"/>
          </a:xfrm>
        </p:spPr>
        <p:txBody>
          <a:bodyPr/>
          <a:lstStyle/>
          <a:p>
            <a:r>
              <a:rPr lang="en-US" sz="4000" b="1" dirty="0"/>
              <a:t>Interest Rate Effect</a:t>
            </a:r>
          </a:p>
        </p:txBody>
      </p:sp>
      <p:sp>
        <p:nvSpPr>
          <p:cNvPr id="3" name="Content Placeholder 2">
            <a:extLst>
              <a:ext uri="{FF2B5EF4-FFF2-40B4-BE49-F238E27FC236}">
                <a16:creationId xmlns:a16="http://schemas.microsoft.com/office/drawing/2014/main" id="{19692A87-5678-4401-A541-A4A5FD106627}"/>
              </a:ext>
            </a:extLst>
          </p:cNvPr>
          <p:cNvSpPr>
            <a:spLocks noGrp="1"/>
          </p:cNvSpPr>
          <p:nvPr>
            <p:ph idx="1"/>
          </p:nvPr>
        </p:nvSpPr>
        <p:spPr>
          <a:xfrm>
            <a:off x="619125" y="1295400"/>
            <a:ext cx="7905750" cy="5029199"/>
          </a:xfrm>
        </p:spPr>
        <p:txBody>
          <a:bodyPr>
            <a:normAutofit lnSpcReduction="10000"/>
          </a:bodyPr>
          <a:lstStyle/>
          <a:p>
            <a:r>
              <a:rPr lang="en-US" b="1" dirty="0">
                <a:solidFill>
                  <a:srgbClr val="FF0000"/>
                </a:solidFill>
                <a:latin typeface="Times New Roman" panose="02020603050405020304" pitchFamily="18" charset="0"/>
                <a:cs typeface="Times New Roman" panose="02020603050405020304" pitchFamily="18" charset="0"/>
              </a:rPr>
              <a:t>Interest rate effect</a:t>
            </a:r>
            <a:r>
              <a:rPr lang="en-US" dirty="0">
                <a:latin typeface="Times New Roman" panose="02020603050405020304" pitchFamily="18" charset="0"/>
                <a:cs typeface="Times New Roman" panose="02020603050405020304" pitchFamily="18" charset="0"/>
              </a:rPr>
              <a:t>: Occurs when a change in the price level leads to a change in interest rates &amp; therefore in the quantity of AD.</a:t>
            </a:r>
          </a:p>
          <a:p>
            <a:r>
              <a:rPr lang="en-US" dirty="0">
                <a:latin typeface="Times New Roman" panose="02020603050405020304" pitchFamily="18" charset="0"/>
                <a:cs typeface="Times New Roman" panose="02020603050405020304" pitchFamily="18" charset="0"/>
              </a:rPr>
              <a:t>This occurs through the loanable funds market.</a:t>
            </a:r>
          </a:p>
          <a:p>
            <a:pPr lvl="1"/>
            <a:r>
              <a:rPr lang="en-US" sz="3200" dirty="0">
                <a:latin typeface="Times New Roman" panose="02020603050405020304" pitchFamily="18" charset="0"/>
                <a:cs typeface="Times New Roman" panose="02020603050405020304" pitchFamily="18" charset="0"/>
              </a:rPr>
              <a:t>Changes in the price level affect saving.</a:t>
            </a:r>
          </a:p>
          <a:p>
            <a:pPr lvl="1"/>
            <a:r>
              <a:rPr lang="en-US" sz="3200" dirty="0">
                <a:latin typeface="Times New Roman" panose="02020603050405020304" pitchFamily="18" charset="0"/>
                <a:cs typeface="Times New Roman" panose="02020603050405020304" pitchFamily="18" charset="0"/>
              </a:rPr>
              <a:t>This directly impacts the supply of loanable funds.</a:t>
            </a:r>
          </a:p>
          <a:p>
            <a:pPr marL="0" lvl="1" indent="0">
              <a:buNone/>
            </a:pPr>
            <a:r>
              <a:rPr lang="en-US" sz="3200" dirty="0">
                <a:latin typeface="Times New Roman" panose="02020603050405020304" pitchFamily="18" charset="0"/>
                <a:cs typeface="Times New Roman" panose="02020603050405020304" pitchFamily="18" charset="0"/>
              </a:rPr>
              <a:t>Example: If price levels (up), saving (down), IR (up), I (down)</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87C528-7639-4B88-A9EE-C0192776D64B}"/>
              </a:ext>
            </a:extLst>
          </p:cNvPr>
          <p:cNvSpPr>
            <a:spLocks noGrp="1"/>
          </p:cNvSpPr>
          <p:nvPr>
            <p:ph type="sldNum" sz="quarter" idx="12"/>
          </p:nvPr>
        </p:nvSpPr>
        <p:spPr/>
        <p:txBody>
          <a:bodyPr/>
          <a:lstStyle/>
          <a:p>
            <a:pPr>
              <a:defRPr/>
            </a:pPr>
            <a:fld id="{34D6A8A7-5109-4035-A6F9-3284B529B11C}" type="slidenum">
              <a:rPr lang="en-US" smtClean="0"/>
              <a:pPr>
                <a:defRPr/>
              </a:pPr>
              <a:t>10</a:t>
            </a:fld>
            <a:endParaRPr lang="en-US"/>
          </a:p>
        </p:txBody>
      </p:sp>
    </p:spTree>
    <p:extLst>
      <p:ext uri="{BB962C8B-B14F-4D97-AF65-F5344CB8AC3E}">
        <p14:creationId xmlns:p14="http://schemas.microsoft.com/office/powerpoint/2010/main" val="26029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13fig03-02a2.jpg"/>
          <p:cNvPicPr>
            <a:picLocks noChangeAspect="1"/>
          </p:cNvPicPr>
          <p:nvPr/>
        </p:nvPicPr>
        <p:blipFill>
          <a:blip r:embed="rId3">
            <a:clrChange>
              <a:clrFrom>
                <a:srgbClr val="FFFFFF"/>
              </a:clrFrom>
              <a:clrTo>
                <a:srgbClr val="FFFFFF">
                  <a:alpha val="0"/>
                </a:srgbClr>
              </a:clrTo>
            </a:clrChange>
          </a:blip>
          <a:stretch>
            <a:fillRect/>
          </a:stretch>
        </p:blipFill>
        <p:spPr>
          <a:xfrm>
            <a:off x="1751248" y="2812409"/>
            <a:ext cx="2700528" cy="182880"/>
          </a:xfrm>
          <a:prstGeom prst="rect">
            <a:avLst/>
          </a:prstGeom>
        </p:spPr>
      </p:pic>
      <p:pic>
        <p:nvPicPr>
          <p:cNvPr id="7" name="Picture 6" descr="Ch13fig03-02a1.jpg"/>
          <p:cNvPicPr>
            <a:picLocks noChangeAspect="1"/>
          </p:cNvPicPr>
          <p:nvPr/>
        </p:nvPicPr>
        <p:blipFill>
          <a:blip r:embed="rId4">
            <a:clrChange>
              <a:clrFrom>
                <a:srgbClr val="FFFFFF"/>
              </a:clrFrom>
              <a:clrTo>
                <a:srgbClr val="FFFFFF">
                  <a:alpha val="0"/>
                </a:srgbClr>
              </a:clrTo>
            </a:clrChange>
          </a:blip>
          <a:stretch>
            <a:fillRect/>
          </a:stretch>
        </p:blipFill>
        <p:spPr>
          <a:xfrm>
            <a:off x="4438104" y="2917951"/>
            <a:ext cx="134112" cy="2798064"/>
          </a:xfrm>
          <a:prstGeom prst="rect">
            <a:avLst/>
          </a:prstGeom>
        </p:spPr>
      </p:pic>
      <p:pic>
        <p:nvPicPr>
          <p:cNvPr id="3" name="Picture 2" descr="Ch13fig03-00.jpg"/>
          <p:cNvPicPr>
            <a:picLocks noChangeAspect="1"/>
          </p:cNvPicPr>
          <p:nvPr/>
        </p:nvPicPr>
        <p:blipFill>
          <a:blip r:embed="rId5">
            <a:clrChange>
              <a:clrFrom>
                <a:srgbClr val="FFFFFF"/>
              </a:clrFrom>
              <a:clrTo>
                <a:srgbClr val="FFFFFF">
                  <a:alpha val="0"/>
                </a:srgbClr>
              </a:clrTo>
            </a:clrChange>
          </a:blip>
          <a:stretch>
            <a:fillRect/>
          </a:stretch>
        </p:blipFill>
        <p:spPr>
          <a:xfrm>
            <a:off x="1066800" y="441960"/>
            <a:ext cx="6925056" cy="5974080"/>
          </a:xfrm>
          <a:prstGeom prst="rect">
            <a:avLst/>
          </a:prstGeom>
        </p:spPr>
      </p:pic>
      <p:pic>
        <p:nvPicPr>
          <p:cNvPr id="4" name="Picture 3" descr="Ch13fig03-01a.jpg"/>
          <p:cNvPicPr>
            <a:picLocks noChangeAspect="1"/>
          </p:cNvPicPr>
          <p:nvPr/>
        </p:nvPicPr>
        <p:blipFill>
          <a:blip r:embed="rId6">
            <a:clrChange>
              <a:clrFrom>
                <a:srgbClr val="FFFFFF"/>
              </a:clrFrom>
              <a:clrTo>
                <a:srgbClr val="FFFFFF">
                  <a:alpha val="0"/>
                </a:srgbClr>
              </a:clrTo>
            </a:clrChange>
          </a:blip>
          <a:stretch>
            <a:fillRect/>
          </a:stretch>
        </p:blipFill>
        <p:spPr>
          <a:xfrm>
            <a:off x="2770632" y="1295400"/>
            <a:ext cx="3401568" cy="3261360"/>
          </a:xfrm>
          <a:prstGeom prst="rect">
            <a:avLst/>
          </a:prstGeom>
        </p:spPr>
      </p:pic>
      <p:pic>
        <p:nvPicPr>
          <p:cNvPr id="5" name="Picture 4" descr="Ch13fig03-01b.jpg"/>
          <p:cNvPicPr>
            <a:picLocks noChangeAspect="1"/>
          </p:cNvPicPr>
          <p:nvPr/>
        </p:nvPicPr>
        <p:blipFill>
          <a:blip r:embed="rId7">
            <a:clrChange>
              <a:clrFrom>
                <a:srgbClr val="FFFFFF"/>
              </a:clrFrom>
              <a:clrTo>
                <a:srgbClr val="FFFFFF">
                  <a:alpha val="0"/>
                </a:srgbClr>
              </a:clrTo>
            </a:clrChange>
          </a:blip>
          <a:stretch>
            <a:fillRect/>
          </a:stretch>
        </p:blipFill>
        <p:spPr>
          <a:xfrm>
            <a:off x="2743200" y="1433871"/>
            <a:ext cx="3736848" cy="3188208"/>
          </a:xfrm>
          <a:prstGeom prst="rect">
            <a:avLst/>
          </a:prstGeom>
        </p:spPr>
      </p:pic>
      <p:sp>
        <p:nvSpPr>
          <p:cNvPr id="2" name="Slide Number Placeholder 1">
            <a:extLst>
              <a:ext uri="{FF2B5EF4-FFF2-40B4-BE49-F238E27FC236}">
                <a16:creationId xmlns:a16="http://schemas.microsoft.com/office/drawing/2014/main" id="{44F0BDDB-DACC-47EB-89CC-BC9EB129EB5E}"/>
              </a:ext>
            </a:extLst>
          </p:cNvPr>
          <p:cNvSpPr>
            <a:spLocks noGrp="1"/>
          </p:cNvSpPr>
          <p:nvPr>
            <p:ph type="sldNum" sz="quarter" idx="12"/>
          </p:nvPr>
        </p:nvSpPr>
        <p:spPr/>
        <p:txBody>
          <a:bodyPr/>
          <a:lstStyle/>
          <a:p>
            <a:pPr>
              <a:defRPr/>
            </a:pPr>
            <a:fld id="{7AEF4B71-A9BB-4321-A0B3-2CDC81B55AE1}" type="slidenum">
              <a:rPr lang="en-US" smtClean="0"/>
              <a:pPr>
                <a:defRPr/>
              </a:pPr>
              <a:t>11</a:t>
            </a:fld>
            <a:endParaRPr lang="en-US"/>
          </a:p>
        </p:txBody>
      </p:sp>
      <p:cxnSp>
        <p:nvCxnSpPr>
          <p:cNvPr id="9" name="Straight Connector 8">
            <a:extLst>
              <a:ext uri="{FF2B5EF4-FFF2-40B4-BE49-F238E27FC236}">
                <a16:creationId xmlns:a16="http://schemas.microsoft.com/office/drawing/2014/main" id="{76483CAF-C762-9FC6-C03E-C951A8F49487}"/>
              </a:ext>
            </a:extLst>
          </p:cNvPr>
          <p:cNvCxnSpPr/>
          <p:nvPr/>
        </p:nvCxnSpPr>
        <p:spPr>
          <a:xfrm flipV="1">
            <a:off x="2438400" y="1143000"/>
            <a:ext cx="2895600" cy="2819400"/>
          </a:xfrm>
          <a:prstGeom prst="line">
            <a:avLst/>
          </a:prstGeom>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C4010F-9988-49CE-ACA6-142C11511861}"/>
              </a:ext>
            </a:extLst>
          </p:cNvPr>
          <p:cNvSpPr>
            <a:spLocks noGrp="1"/>
          </p:cNvSpPr>
          <p:nvPr>
            <p:ph type="title"/>
          </p:nvPr>
        </p:nvSpPr>
        <p:spPr>
          <a:xfrm>
            <a:off x="457200" y="274638"/>
            <a:ext cx="8229600" cy="1020762"/>
          </a:xfrm>
        </p:spPr>
        <p:txBody>
          <a:bodyPr/>
          <a:lstStyle/>
          <a:p>
            <a:r>
              <a:rPr lang="en-US" sz="4000" b="1" dirty="0"/>
              <a:t>International Trade Effect</a:t>
            </a:r>
          </a:p>
        </p:txBody>
      </p:sp>
      <p:sp>
        <p:nvSpPr>
          <p:cNvPr id="3" name="Text Placeholder 2">
            <a:extLst>
              <a:ext uri="{FF2B5EF4-FFF2-40B4-BE49-F238E27FC236}">
                <a16:creationId xmlns:a16="http://schemas.microsoft.com/office/drawing/2014/main" id="{A2F771F7-32B7-4696-ABFF-57B5C8C14A27}"/>
              </a:ext>
            </a:extLst>
          </p:cNvPr>
          <p:cNvSpPr>
            <a:spLocks noGrp="1"/>
          </p:cNvSpPr>
          <p:nvPr>
            <p:ph idx="1"/>
          </p:nvPr>
        </p:nvSpPr>
        <p:spPr>
          <a:xfrm>
            <a:off x="342035" y="1570038"/>
            <a:ext cx="8229600" cy="3566605"/>
          </a:xfrm>
        </p:spPr>
        <p:txBody>
          <a:bodyPr/>
          <a:lstStyle/>
          <a:p>
            <a:pPr>
              <a:spcBef>
                <a:spcPts val="1350"/>
              </a:spcBef>
            </a:pPr>
            <a:r>
              <a:rPr lang="en-US" b="1" dirty="0">
                <a:solidFill>
                  <a:srgbClr val="FF0000"/>
                </a:solidFill>
                <a:latin typeface="Times New Roman" panose="02020603050405020304" pitchFamily="18" charset="0"/>
                <a:cs typeface="Times New Roman" panose="02020603050405020304" pitchFamily="18" charset="0"/>
              </a:rPr>
              <a:t>International trade effect</a:t>
            </a:r>
            <a:r>
              <a:rPr lang="en-US" dirty="0">
                <a:latin typeface="Times New Roman" panose="02020603050405020304" pitchFamily="18" charset="0"/>
                <a:cs typeface="Times New Roman" panose="02020603050405020304" pitchFamily="18" charset="0"/>
              </a:rPr>
              <a:t>: Occurs when a change in the price level leads to a change in the quantity of net exports demanded.</a:t>
            </a:r>
          </a:p>
          <a:p>
            <a:pPr>
              <a:spcBef>
                <a:spcPts val="1350"/>
              </a:spcBef>
            </a:pPr>
            <a:r>
              <a:rPr lang="en-US" dirty="0">
                <a:latin typeface="Times New Roman" panose="02020603050405020304" pitchFamily="18" charset="0"/>
                <a:cs typeface="Times New Roman" panose="02020603050405020304" pitchFamily="18" charset="0"/>
              </a:rPr>
              <a:t>Happens due to changes in </a:t>
            </a:r>
            <a:r>
              <a:rPr lang="en-US" i="1" dirty="0">
                <a:latin typeface="Times New Roman" panose="02020603050405020304" pitchFamily="18" charset="0"/>
                <a:cs typeface="Times New Roman" panose="02020603050405020304" pitchFamily="18" charset="0"/>
              </a:rPr>
              <a:t>relative</a:t>
            </a:r>
            <a:r>
              <a:rPr lang="en-US" dirty="0">
                <a:latin typeface="Times New Roman" panose="02020603050405020304" pitchFamily="18" charset="0"/>
                <a:cs typeface="Times New Roman" panose="02020603050405020304" pitchFamily="18" charset="0"/>
              </a:rPr>
              <a:t> price levels.</a:t>
            </a:r>
          </a:p>
          <a:p>
            <a:pPr>
              <a:spcBef>
                <a:spcPts val="1350"/>
              </a:spcBef>
            </a:pPr>
            <a:r>
              <a:rPr lang="en-US" dirty="0">
                <a:latin typeface="Times New Roman" panose="02020603050405020304" pitchFamily="18" charset="0"/>
                <a:cs typeface="Times New Roman" panose="02020603050405020304" pitchFamily="18" charset="0"/>
              </a:rPr>
              <a:t>Example: If Japanese goods are cheaper relative to Australian goods, more people will demand Japanese goods.</a:t>
            </a:r>
          </a:p>
        </p:txBody>
      </p:sp>
      <p:pic>
        <p:nvPicPr>
          <p:cNvPr id="8" name="Picture 7" descr="A new Toyota RAV4.">
            <a:extLst>
              <a:ext uri="{FF2B5EF4-FFF2-40B4-BE49-F238E27FC236}">
                <a16:creationId xmlns:a16="http://schemas.microsoft.com/office/drawing/2014/main" id="{6E548A62-7FA2-BF4E-9E7C-6E85DC5C5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416" y="5486399"/>
            <a:ext cx="2537584" cy="1395845"/>
          </a:xfrm>
          <a:prstGeom prst="rect">
            <a:avLst/>
          </a:prstGeom>
        </p:spPr>
      </p:pic>
      <p:sp>
        <p:nvSpPr>
          <p:cNvPr id="2" name="Slide Number Placeholder 1">
            <a:extLst>
              <a:ext uri="{FF2B5EF4-FFF2-40B4-BE49-F238E27FC236}">
                <a16:creationId xmlns:a16="http://schemas.microsoft.com/office/drawing/2014/main" id="{97019D48-60FD-4656-A09E-E3FDD195A7AB}"/>
              </a:ext>
            </a:extLst>
          </p:cNvPr>
          <p:cNvSpPr>
            <a:spLocks noGrp="1"/>
          </p:cNvSpPr>
          <p:nvPr>
            <p:ph type="sldNum" sz="quarter" idx="12"/>
          </p:nvPr>
        </p:nvSpPr>
        <p:spPr/>
        <p:txBody>
          <a:bodyPr/>
          <a:lstStyle/>
          <a:p>
            <a:pPr>
              <a:defRPr/>
            </a:pPr>
            <a:fld id="{34D6A8A7-5109-4035-A6F9-3284B529B11C}" type="slidenum">
              <a:rPr lang="en-US" smtClean="0"/>
              <a:pPr>
                <a:defRPr/>
              </a:pPr>
              <a:t>12</a:t>
            </a:fld>
            <a:endParaRPr lang="en-US"/>
          </a:p>
        </p:txBody>
      </p:sp>
    </p:spTree>
    <p:extLst>
      <p:ext uri="{BB962C8B-B14F-4D97-AF65-F5344CB8AC3E}">
        <p14:creationId xmlns:p14="http://schemas.microsoft.com/office/powerpoint/2010/main" val="263946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13fig04-02f.jpg"/>
          <p:cNvPicPr>
            <a:picLocks noChangeAspect="1"/>
          </p:cNvPicPr>
          <p:nvPr/>
        </p:nvPicPr>
        <p:blipFill>
          <a:blip r:embed="rId3">
            <a:clrChange>
              <a:clrFrom>
                <a:srgbClr val="FFFFFF"/>
              </a:clrFrom>
              <a:clrTo>
                <a:srgbClr val="FFFFFF">
                  <a:alpha val="0"/>
                </a:srgbClr>
              </a:clrTo>
            </a:clrChange>
          </a:blip>
          <a:stretch>
            <a:fillRect/>
          </a:stretch>
        </p:blipFill>
        <p:spPr>
          <a:xfrm>
            <a:off x="1576593" y="1551584"/>
            <a:ext cx="1999488" cy="4194048"/>
          </a:xfrm>
          <a:prstGeom prst="rect">
            <a:avLst/>
          </a:prstGeom>
        </p:spPr>
      </p:pic>
      <p:pic>
        <p:nvPicPr>
          <p:cNvPr id="6" name="Picture 5" descr="Ch13fig04-01c.jpg"/>
          <p:cNvPicPr>
            <a:picLocks noChangeAspect="1"/>
          </p:cNvPicPr>
          <p:nvPr/>
        </p:nvPicPr>
        <p:blipFill>
          <a:blip r:embed="rId4">
            <a:clrChange>
              <a:clrFrom>
                <a:srgbClr val="FFFFFF"/>
              </a:clrFrom>
              <a:clrTo>
                <a:srgbClr val="FFFFFF">
                  <a:alpha val="0"/>
                </a:srgbClr>
              </a:clrTo>
            </a:clrChange>
          </a:blip>
          <a:stretch>
            <a:fillRect/>
          </a:stretch>
        </p:blipFill>
        <p:spPr>
          <a:xfrm>
            <a:off x="1563893" y="4089464"/>
            <a:ext cx="5309616" cy="1658112"/>
          </a:xfrm>
          <a:prstGeom prst="rect">
            <a:avLst/>
          </a:prstGeom>
        </p:spPr>
      </p:pic>
      <p:pic>
        <p:nvPicPr>
          <p:cNvPr id="3" name="Picture 2" descr="Ch13fig04-01.jpg"/>
          <p:cNvPicPr>
            <a:picLocks noChangeAspect="1"/>
          </p:cNvPicPr>
          <p:nvPr/>
        </p:nvPicPr>
        <p:blipFill>
          <a:blip r:embed="rId5">
            <a:clrChange>
              <a:clrFrom>
                <a:srgbClr val="FFFFFF"/>
              </a:clrFrom>
              <a:clrTo>
                <a:srgbClr val="FFFFFF">
                  <a:alpha val="0"/>
                </a:srgbClr>
              </a:clrTo>
            </a:clrChange>
          </a:blip>
          <a:stretch>
            <a:fillRect/>
          </a:stretch>
        </p:blipFill>
        <p:spPr>
          <a:xfrm>
            <a:off x="780288" y="441960"/>
            <a:ext cx="7583424" cy="5974080"/>
          </a:xfrm>
          <a:prstGeom prst="rect">
            <a:avLst/>
          </a:prstGeom>
        </p:spPr>
      </p:pic>
      <p:pic>
        <p:nvPicPr>
          <p:cNvPr id="4" name="Picture 3" descr="Ch13fig04-01a.jpg"/>
          <p:cNvPicPr>
            <a:picLocks noChangeAspect="1"/>
          </p:cNvPicPr>
          <p:nvPr/>
        </p:nvPicPr>
        <p:blipFill>
          <a:blip r:embed="rId6">
            <a:clrChange>
              <a:clrFrom>
                <a:srgbClr val="FFFFFF"/>
              </a:clrFrom>
              <a:clrTo>
                <a:srgbClr val="FFFFFF">
                  <a:alpha val="0"/>
                </a:srgbClr>
              </a:clrTo>
            </a:clrChange>
          </a:blip>
          <a:stretch>
            <a:fillRect/>
          </a:stretch>
        </p:blipFill>
        <p:spPr>
          <a:xfrm>
            <a:off x="6667708" y="4188093"/>
            <a:ext cx="1213104" cy="792480"/>
          </a:xfrm>
          <a:prstGeom prst="rect">
            <a:avLst/>
          </a:prstGeom>
        </p:spPr>
      </p:pic>
      <p:pic>
        <p:nvPicPr>
          <p:cNvPr id="5" name="Picture 4" descr="Ch13fig04-01b.jpg"/>
          <p:cNvPicPr>
            <a:picLocks noChangeAspect="1"/>
          </p:cNvPicPr>
          <p:nvPr/>
        </p:nvPicPr>
        <p:blipFill>
          <a:blip r:embed="rId7">
            <a:clrChange>
              <a:clrFrom>
                <a:srgbClr val="FFFFFF"/>
              </a:clrFrom>
              <a:clrTo>
                <a:srgbClr val="FFFFFF">
                  <a:alpha val="0"/>
                </a:srgbClr>
              </a:clrTo>
            </a:clrChange>
          </a:blip>
          <a:stretch>
            <a:fillRect/>
          </a:stretch>
        </p:blipFill>
        <p:spPr>
          <a:xfrm>
            <a:off x="6618238" y="4138397"/>
            <a:ext cx="128016" cy="128016"/>
          </a:xfrm>
          <a:prstGeom prst="rect">
            <a:avLst/>
          </a:prstGeom>
        </p:spPr>
      </p:pic>
      <p:pic>
        <p:nvPicPr>
          <p:cNvPr id="10" name="Picture 9" descr="Ch13fig04-02d.jpg"/>
          <p:cNvPicPr>
            <a:picLocks noChangeAspect="1"/>
          </p:cNvPicPr>
          <p:nvPr/>
        </p:nvPicPr>
        <p:blipFill>
          <a:blip r:embed="rId8">
            <a:clrChange>
              <a:clrFrom>
                <a:srgbClr val="FFFFFF"/>
              </a:clrFrom>
              <a:clrTo>
                <a:srgbClr val="FFFFFF">
                  <a:alpha val="0"/>
                </a:srgbClr>
              </a:clrTo>
            </a:clrChange>
          </a:blip>
          <a:stretch>
            <a:fillRect/>
          </a:stretch>
        </p:blipFill>
        <p:spPr>
          <a:xfrm>
            <a:off x="2653267" y="1099576"/>
            <a:ext cx="743712" cy="591312"/>
          </a:xfrm>
          <a:prstGeom prst="rect">
            <a:avLst/>
          </a:prstGeom>
        </p:spPr>
      </p:pic>
      <p:pic>
        <p:nvPicPr>
          <p:cNvPr id="11" name="Picture 10" descr="Ch13fig04-02e.jpg"/>
          <p:cNvPicPr>
            <a:picLocks noChangeAspect="1"/>
          </p:cNvPicPr>
          <p:nvPr/>
        </p:nvPicPr>
        <p:blipFill>
          <a:blip r:embed="rId9">
            <a:clrChange>
              <a:clrFrom>
                <a:srgbClr val="FFFFFF"/>
              </a:clrFrom>
              <a:clrTo>
                <a:srgbClr val="FFFFFF">
                  <a:alpha val="0"/>
                </a:srgbClr>
              </a:clrTo>
            </a:clrChange>
          </a:blip>
          <a:stretch>
            <a:fillRect/>
          </a:stretch>
        </p:blipFill>
        <p:spPr>
          <a:xfrm>
            <a:off x="3314415" y="1598574"/>
            <a:ext cx="128016" cy="128016"/>
          </a:xfrm>
          <a:prstGeom prst="rect">
            <a:avLst/>
          </a:prstGeom>
        </p:spPr>
      </p:pic>
      <p:sp>
        <p:nvSpPr>
          <p:cNvPr id="13" name="Title 8">
            <a:extLst>
              <a:ext uri="{FF2B5EF4-FFF2-40B4-BE49-F238E27FC236}">
                <a16:creationId xmlns:a16="http://schemas.microsoft.com/office/drawing/2014/main" id="{A7C5E96D-35A3-48DC-9287-BED453B2B270}"/>
              </a:ext>
            </a:extLst>
          </p:cNvPr>
          <p:cNvSpPr txBox="1">
            <a:spLocks/>
          </p:cNvSpPr>
          <p:nvPr/>
        </p:nvSpPr>
        <p:spPr>
          <a:xfrm>
            <a:off x="3733800" y="274638"/>
            <a:ext cx="4953000" cy="79248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4000" b="1" dirty="0"/>
              <a:t>Slope of the AD Curve </a:t>
            </a:r>
          </a:p>
        </p:txBody>
      </p:sp>
      <p:sp>
        <p:nvSpPr>
          <p:cNvPr id="2" name="Slide Number Placeholder 1">
            <a:extLst>
              <a:ext uri="{FF2B5EF4-FFF2-40B4-BE49-F238E27FC236}">
                <a16:creationId xmlns:a16="http://schemas.microsoft.com/office/drawing/2014/main" id="{622A85B0-2E33-42C6-891E-07BF8C06495A}"/>
              </a:ext>
            </a:extLst>
          </p:cNvPr>
          <p:cNvSpPr>
            <a:spLocks noGrp="1"/>
          </p:cNvSpPr>
          <p:nvPr>
            <p:ph type="sldNum" sz="quarter" idx="12"/>
          </p:nvPr>
        </p:nvSpPr>
        <p:spPr/>
        <p:txBody>
          <a:bodyPr/>
          <a:lstStyle/>
          <a:p>
            <a:pPr>
              <a:defRPr/>
            </a:pPr>
            <a:fld id="{7AEF4B71-A9BB-4321-A0B3-2CDC81B55AE1}"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1000"/>
                                        <p:tgtEl>
                                          <p:spTgt spid="1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57DA-D100-4B05-BA59-8881B7520B3C}"/>
              </a:ext>
            </a:extLst>
          </p:cNvPr>
          <p:cNvSpPr>
            <a:spLocks noGrp="1"/>
          </p:cNvSpPr>
          <p:nvPr>
            <p:ph type="title"/>
          </p:nvPr>
        </p:nvSpPr>
        <p:spPr/>
        <p:txBody>
          <a:bodyPr/>
          <a:lstStyle/>
          <a:p>
            <a:r>
              <a:rPr lang="en-US" sz="4000" b="1" dirty="0"/>
              <a:t>Shift Factors in Aggregate Demand</a:t>
            </a:r>
            <a:endParaRPr lang="en-AU" sz="4000" b="1" dirty="0"/>
          </a:p>
        </p:txBody>
      </p:sp>
      <p:sp>
        <p:nvSpPr>
          <p:cNvPr id="3" name="Content Placeholder 2">
            <a:extLst>
              <a:ext uri="{FF2B5EF4-FFF2-40B4-BE49-F238E27FC236}">
                <a16:creationId xmlns:a16="http://schemas.microsoft.com/office/drawing/2014/main" id="{C9B5734D-17A9-4C7B-86D8-26231A5B4678}"/>
              </a:ext>
            </a:extLst>
          </p:cNvPr>
          <p:cNvSpPr>
            <a:spLocks noGrp="1"/>
          </p:cNvSpPr>
          <p:nvPr>
            <p:ph idx="1"/>
          </p:nvPr>
        </p:nvSpPr>
        <p:spPr/>
        <p:txBody>
          <a:bodyPr/>
          <a:lstStyle/>
          <a:p>
            <a:pPr>
              <a:spcBef>
                <a:spcPts val="1350"/>
              </a:spcBef>
            </a:pPr>
            <a:r>
              <a:rPr lang="en-US" dirty="0">
                <a:latin typeface="Times New Roman" panose="02020603050405020304" pitchFamily="18" charset="0"/>
                <a:cs typeface="Times New Roman" panose="02020603050405020304" pitchFamily="18" charset="0"/>
              </a:rPr>
              <a:t>When people’s demand for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goods &amp; services at all price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levels changes, AD will shift.</a:t>
            </a:r>
          </a:p>
          <a:p>
            <a:pPr>
              <a:spcBef>
                <a:spcPts val="1350"/>
              </a:spcBef>
            </a:pPr>
            <a:r>
              <a:rPr lang="en-US" dirty="0">
                <a:latin typeface="Times New Roman" panose="02020603050405020304" pitchFamily="18" charset="0"/>
                <a:cs typeface="Times New Roman" panose="02020603050405020304" pitchFamily="18" charset="0"/>
              </a:rPr>
              <a:t>The main categories are:</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Consumption </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Investment</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Government Spending</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Net Exports</a:t>
            </a:r>
          </a:p>
        </p:txBody>
      </p:sp>
      <p:pic>
        <p:nvPicPr>
          <p:cNvPr id="4" name="Picture Placeholder 4" descr="A large house with a garage.">
            <a:extLst>
              <a:ext uri="{FF2B5EF4-FFF2-40B4-BE49-F238E27FC236}">
                <a16:creationId xmlns:a16="http://schemas.microsoft.com/office/drawing/2014/main" id="{84714202-DBE4-475F-8B50-A8729E4F96C2}"/>
              </a:ext>
            </a:extLst>
          </p:cNvPr>
          <p:cNvPicPr>
            <a:picLocks noChangeAspect="1"/>
          </p:cNvPicPr>
          <p:nvPr/>
        </p:nvPicPr>
        <p:blipFill>
          <a:blip r:embed="rId2"/>
          <a:srcRect l="30176" r="30176"/>
          <a:stretch>
            <a:fillRect/>
          </a:stretch>
        </p:blipFill>
        <p:spPr>
          <a:xfrm>
            <a:off x="6007022" y="1600200"/>
            <a:ext cx="3136977" cy="5257800"/>
          </a:xfrm>
          <a:prstGeom prst="rect">
            <a:avLst/>
          </a:prstGeom>
        </p:spPr>
      </p:pic>
      <p:sp>
        <p:nvSpPr>
          <p:cNvPr id="5" name="Slide Number Placeholder 4">
            <a:extLst>
              <a:ext uri="{FF2B5EF4-FFF2-40B4-BE49-F238E27FC236}">
                <a16:creationId xmlns:a16="http://schemas.microsoft.com/office/drawing/2014/main" id="{756CA09A-CCDE-4E86-9FEE-D1EFE377A6E7}"/>
              </a:ext>
            </a:extLst>
          </p:cNvPr>
          <p:cNvSpPr>
            <a:spLocks noGrp="1"/>
          </p:cNvSpPr>
          <p:nvPr>
            <p:ph type="sldNum" sz="quarter" idx="12"/>
          </p:nvPr>
        </p:nvSpPr>
        <p:spPr/>
        <p:txBody>
          <a:bodyPr/>
          <a:lstStyle/>
          <a:p>
            <a:pPr>
              <a:defRPr/>
            </a:pPr>
            <a:fld id="{34D6A8A7-5109-4035-A6F9-3284B529B11C}" type="slidenum">
              <a:rPr lang="en-US" smtClean="0"/>
              <a:pPr>
                <a:defRPr/>
              </a:pPr>
              <a:t>14</a:t>
            </a:fld>
            <a:endParaRPr lang="en-US"/>
          </a:p>
        </p:txBody>
      </p:sp>
    </p:spTree>
    <p:extLst>
      <p:ext uri="{BB962C8B-B14F-4D97-AF65-F5344CB8AC3E}">
        <p14:creationId xmlns:p14="http://schemas.microsoft.com/office/powerpoint/2010/main" val="272238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E4CA-13CD-44EE-A441-47F18D95163C}"/>
              </a:ext>
            </a:extLst>
          </p:cNvPr>
          <p:cNvSpPr>
            <a:spLocks noGrp="1"/>
          </p:cNvSpPr>
          <p:nvPr>
            <p:ph type="title"/>
          </p:nvPr>
        </p:nvSpPr>
        <p:spPr>
          <a:xfrm>
            <a:off x="457200" y="274638"/>
            <a:ext cx="8229600" cy="985147"/>
          </a:xfrm>
        </p:spPr>
        <p:txBody>
          <a:bodyPr/>
          <a:lstStyle/>
          <a:p>
            <a:r>
              <a:rPr lang="en-US" sz="4000" b="1" dirty="0"/>
              <a:t>Shift Factors in AD Summary</a:t>
            </a:r>
          </a:p>
        </p:txBody>
      </p:sp>
      <p:pic>
        <p:nvPicPr>
          <p:cNvPr id="5" name="Picture 4" descr="A graph and four tables showing the factors that shift the aggregate demand curve. The graph has real GDP (Y), on the x axis and Price level (P) on the y axis. A D 1 shifts to the right to A D 2. A D 1 shifts to the left to A D 3. The table compares the effects on aggregate demand from an increase or decrease in: consumption factors, investment factors, government spending, and net export factors.">
            <a:extLst>
              <a:ext uri="{FF2B5EF4-FFF2-40B4-BE49-F238E27FC236}">
                <a16:creationId xmlns:a16="http://schemas.microsoft.com/office/drawing/2014/main" id="{CC20D101-A661-5941-A1D1-E508FE530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26" y="1600200"/>
            <a:ext cx="8582374" cy="4863346"/>
          </a:xfrm>
          <a:prstGeom prst="rect">
            <a:avLst/>
          </a:prstGeom>
        </p:spPr>
      </p:pic>
      <p:sp>
        <p:nvSpPr>
          <p:cNvPr id="3" name="Slide Number Placeholder 2">
            <a:extLst>
              <a:ext uri="{FF2B5EF4-FFF2-40B4-BE49-F238E27FC236}">
                <a16:creationId xmlns:a16="http://schemas.microsoft.com/office/drawing/2014/main" id="{427860D0-39A6-4F19-B46B-3B644232AECF}"/>
              </a:ext>
            </a:extLst>
          </p:cNvPr>
          <p:cNvSpPr>
            <a:spLocks noGrp="1"/>
          </p:cNvSpPr>
          <p:nvPr>
            <p:ph type="sldNum" sz="quarter" idx="12"/>
          </p:nvPr>
        </p:nvSpPr>
        <p:spPr/>
        <p:txBody>
          <a:bodyPr/>
          <a:lstStyle/>
          <a:p>
            <a:pPr>
              <a:defRPr/>
            </a:pPr>
            <a:fld id="{34D6A8A7-5109-4035-A6F9-3284B529B11C}" type="slidenum">
              <a:rPr lang="en-US" smtClean="0"/>
              <a:pPr>
                <a:defRPr/>
              </a:pPr>
              <a:t>15</a:t>
            </a:fld>
            <a:endParaRPr lang="en-US"/>
          </a:p>
        </p:txBody>
      </p:sp>
    </p:spTree>
    <p:extLst>
      <p:ext uri="{BB962C8B-B14F-4D97-AF65-F5344CB8AC3E}">
        <p14:creationId xmlns:p14="http://schemas.microsoft.com/office/powerpoint/2010/main" val="314775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03721A2-40B5-674D-9F26-06D50E1C9CA8}"/>
              </a:ext>
            </a:extLst>
          </p:cNvPr>
          <p:cNvSpPr>
            <a:spLocks noGrp="1"/>
          </p:cNvSpPr>
          <p:nvPr>
            <p:ph type="title"/>
          </p:nvPr>
        </p:nvSpPr>
        <p:spPr/>
        <p:txBody>
          <a:bodyPr/>
          <a:lstStyle/>
          <a:p>
            <a:r>
              <a:rPr lang="en-US" sz="4000" b="1" dirty="0"/>
              <a:t>Movements along the AD Curve versus Shifts in the AD Curve</a:t>
            </a:r>
          </a:p>
        </p:txBody>
      </p:sp>
      <p:sp>
        <p:nvSpPr>
          <p:cNvPr id="3" name="Content Placeholder 2">
            <a:extLst>
              <a:ext uri="{FF2B5EF4-FFF2-40B4-BE49-F238E27FC236}">
                <a16:creationId xmlns:a16="http://schemas.microsoft.com/office/drawing/2014/main" id="{7A8A84E0-2FA8-406D-8A75-E25051E5FCB0}"/>
              </a:ext>
            </a:extLst>
          </p:cNvPr>
          <p:cNvSpPr>
            <a:spLocks noGrp="1"/>
          </p:cNvSpPr>
          <p:nvPr>
            <p:ph sz="half" idx="1"/>
          </p:nvPr>
        </p:nvSpPr>
        <p:spPr>
          <a:xfrm>
            <a:off x="304800" y="1752601"/>
            <a:ext cx="4123841" cy="4648200"/>
          </a:xfrm>
        </p:spPr>
        <p:txBody>
          <a:bodyPr>
            <a:noAutofit/>
          </a:bodyPr>
          <a:lstStyle/>
          <a:p>
            <a:pPr marL="0" indent="0" algn="ctr">
              <a:spcBef>
                <a:spcPts val="900"/>
              </a:spcBef>
              <a:buNone/>
            </a:pPr>
            <a:r>
              <a:rPr lang="en-US" b="1" dirty="0">
                <a:solidFill>
                  <a:schemeClr val="accent2"/>
                </a:solidFill>
                <a:latin typeface="Times New Roman" panose="02020603050405020304" pitchFamily="18" charset="0"/>
                <a:cs typeface="Times New Roman" panose="02020603050405020304" pitchFamily="18" charset="0"/>
              </a:rPr>
              <a:t>Movement along the </a:t>
            </a:r>
            <a:br>
              <a:rPr lang="en-US" b="1" dirty="0">
                <a:solidFill>
                  <a:schemeClr val="accent2"/>
                </a:solidFill>
                <a:latin typeface="Times New Roman" panose="02020603050405020304" pitchFamily="18" charset="0"/>
                <a:cs typeface="Times New Roman" panose="02020603050405020304" pitchFamily="18" charset="0"/>
              </a:rPr>
            </a:br>
            <a:r>
              <a:rPr lang="en-US" b="1" dirty="0">
                <a:solidFill>
                  <a:schemeClr val="accent2"/>
                </a:solidFill>
                <a:latin typeface="Times New Roman" panose="02020603050405020304" pitchFamily="18" charset="0"/>
                <a:cs typeface="Times New Roman" panose="02020603050405020304" pitchFamily="18" charset="0"/>
              </a:rPr>
              <a:t>AD Curve</a:t>
            </a:r>
          </a:p>
          <a:p>
            <a:pPr>
              <a:spcBef>
                <a:spcPts val="900"/>
              </a:spcBef>
            </a:pPr>
            <a:r>
              <a:rPr lang="en-US" dirty="0">
                <a:latin typeface="Times New Roman" panose="02020603050405020304" pitchFamily="18" charset="0"/>
                <a:cs typeface="Times New Roman" panose="02020603050405020304" pitchFamily="18" charset="0"/>
              </a:rPr>
              <a:t>Start with a change in the price level.</a:t>
            </a:r>
          </a:p>
          <a:p>
            <a:pPr>
              <a:spcBef>
                <a:spcPts val="900"/>
              </a:spcBef>
            </a:pPr>
            <a:r>
              <a:rPr lang="en-US" dirty="0">
                <a:latin typeface="Times New Roman" panose="02020603050405020304" pitchFamily="18" charset="0"/>
                <a:cs typeface="Times New Roman" panose="02020603050405020304" pitchFamily="18" charset="0"/>
              </a:rPr>
              <a:t>Affect the quantity of AD through the 3 effects.</a:t>
            </a:r>
          </a:p>
          <a:p>
            <a:pPr>
              <a:spcBef>
                <a:spcPts val="900"/>
              </a:spcBef>
            </a:pPr>
            <a:r>
              <a:rPr lang="en-US" dirty="0">
                <a:latin typeface="Times New Roman" panose="02020603050405020304" pitchFamily="18" charset="0"/>
                <a:cs typeface="Times New Roman" panose="02020603050405020304" pitchFamily="18" charset="0"/>
              </a:rPr>
              <a:t>Examples: wealth effect, interest rate effect, international trade effect.</a:t>
            </a:r>
          </a:p>
        </p:txBody>
      </p:sp>
      <p:sp>
        <p:nvSpPr>
          <p:cNvPr id="4" name="Content Placeholder 3">
            <a:extLst>
              <a:ext uri="{FF2B5EF4-FFF2-40B4-BE49-F238E27FC236}">
                <a16:creationId xmlns:a16="http://schemas.microsoft.com/office/drawing/2014/main" id="{BA4D75E9-51CA-4CD0-8C9C-DA4CF088AC89}"/>
              </a:ext>
            </a:extLst>
          </p:cNvPr>
          <p:cNvSpPr>
            <a:spLocks noGrp="1"/>
          </p:cNvSpPr>
          <p:nvPr>
            <p:ph sz="half" idx="2"/>
          </p:nvPr>
        </p:nvSpPr>
        <p:spPr>
          <a:xfrm>
            <a:off x="4857751" y="1752600"/>
            <a:ext cx="4057649" cy="4648200"/>
          </a:xfrm>
        </p:spPr>
        <p:txBody>
          <a:bodyPr>
            <a:normAutofit/>
          </a:bodyPr>
          <a:lstStyle/>
          <a:p>
            <a:pPr marL="0" indent="0" algn="ctr">
              <a:buNone/>
            </a:pPr>
            <a:r>
              <a:rPr lang="en-US" b="1" dirty="0">
                <a:solidFill>
                  <a:schemeClr val="accent2"/>
                </a:solidFill>
                <a:latin typeface="Times New Roman" panose="02020603050405020304" pitchFamily="18" charset="0"/>
                <a:cs typeface="Times New Roman" panose="02020603050405020304" pitchFamily="18" charset="0"/>
              </a:rPr>
              <a:t>Shifts in the AD Curve</a:t>
            </a:r>
          </a:p>
          <a:p>
            <a:r>
              <a:rPr lang="en-US" dirty="0">
                <a:latin typeface="Times New Roman" panose="02020603050405020304" pitchFamily="18" charset="0"/>
                <a:cs typeface="Times New Roman" panose="02020603050405020304" pitchFamily="18" charset="0"/>
              </a:rPr>
              <a:t>Occur when something </a:t>
            </a:r>
            <a:r>
              <a:rPr lang="en-US">
                <a:latin typeface="Times New Roman" panose="02020603050405020304" pitchFamily="18" charset="0"/>
                <a:cs typeface="Times New Roman" panose="02020603050405020304" pitchFamily="18" charset="0"/>
              </a:rPr>
              <a:t>other than the </a:t>
            </a:r>
            <a:r>
              <a:rPr lang="en-US" dirty="0">
                <a:latin typeface="Times New Roman" panose="02020603050405020304" pitchFamily="18" charset="0"/>
                <a:cs typeface="Times New Roman" panose="02020603050405020304" pitchFamily="18" charset="0"/>
              </a:rPr>
              <a:t>price level changes.</a:t>
            </a:r>
          </a:p>
          <a:p>
            <a:r>
              <a:rPr lang="en-US" dirty="0">
                <a:latin typeface="Times New Roman" panose="02020603050405020304" pitchFamily="18" charset="0"/>
                <a:cs typeface="Times New Roman" panose="02020603050405020304" pitchFamily="18" charset="0"/>
              </a:rPr>
              <a:t>Examples: changes in real wealth, businesses confidence, value of the dollar.</a:t>
            </a:r>
          </a:p>
        </p:txBody>
      </p:sp>
      <p:sp>
        <p:nvSpPr>
          <p:cNvPr id="5" name="Rectangle 4">
            <a:extLst>
              <a:ext uri="{FF2B5EF4-FFF2-40B4-BE49-F238E27FC236}">
                <a16:creationId xmlns:a16="http://schemas.microsoft.com/office/drawing/2014/main" id="{D7BCD007-FD81-4389-AA96-241507596A6B}"/>
              </a:ext>
            </a:extLst>
          </p:cNvPr>
          <p:cNvSpPr/>
          <p:nvPr/>
        </p:nvSpPr>
        <p:spPr>
          <a:xfrm>
            <a:off x="304800" y="1752600"/>
            <a:ext cx="4220297" cy="464820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5F5F5"/>
              </a:solidFill>
              <a:latin typeface="Calibri" panose="020F0502020204030204"/>
            </a:endParaRPr>
          </a:p>
        </p:txBody>
      </p:sp>
      <p:sp>
        <p:nvSpPr>
          <p:cNvPr id="6" name="Rectangle 5">
            <a:extLst>
              <a:ext uri="{FF2B5EF4-FFF2-40B4-BE49-F238E27FC236}">
                <a16:creationId xmlns:a16="http://schemas.microsoft.com/office/drawing/2014/main" id="{89ADBF71-5890-42A7-8478-ABC3C6A4D2A0}"/>
              </a:ext>
            </a:extLst>
          </p:cNvPr>
          <p:cNvSpPr/>
          <p:nvPr/>
        </p:nvSpPr>
        <p:spPr>
          <a:xfrm>
            <a:off x="4842659" y="1752600"/>
            <a:ext cx="4072741" cy="464820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5F5F5"/>
              </a:solidFill>
              <a:latin typeface="Calibri" panose="020F0502020204030204"/>
            </a:endParaRPr>
          </a:p>
        </p:txBody>
      </p:sp>
      <p:sp>
        <p:nvSpPr>
          <p:cNvPr id="2" name="Slide Number Placeholder 1">
            <a:extLst>
              <a:ext uri="{FF2B5EF4-FFF2-40B4-BE49-F238E27FC236}">
                <a16:creationId xmlns:a16="http://schemas.microsoft.com/office/drawing/2014/main" id="{7B64C821-8CD9-416E-A322-F17FA88B9A5F}"/>
              </a:ext>
            </a:extLst>
          </p:cNvPr>
          <p:cNvSpPr>
            <a:spLocks noGrp="1"/>
          </p:cNvSpPr>
          <p:nvPr>
            <p:ph type="sldNum" sz="quarter" idx="12"/>
          </p:nvPr>
        </p:nvSpPr>
        <p:spPr/>
        <p:txBody>
          <a:bodyPr/>
          <a:lstStyle/>
          <a:p>
            <a:pPr>
              <a:defRPr/>
            </a:pPr>
            <a:fld id="{9482F4F1-A40E-4290-8BB9-CEECA1D3CF4C}" type="slidenum">
              <a:rPr lang="en-US" smtClean="0"/>
              <a:pPr>
                <a:defRPr/>
              </a:pPr>
              <a:t>16</a:t>
            </a:fld>
            <a:endParaRPr lang="en-US"/>
          </a:p>
        </p:txBody>
      </p:sp>
    </p:spTree>
    <p:extLst>
      <p:ext uri="{BB962C8B-B14F-4D97-AF65-F5344CB8AC3E}">
        <p14:creationId xmlns:p14="http://schemas.microsoft.com/office/powerpoint/2010/main" val="37771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75E2-0904-4E20-9F62-8B2CAAF0C78D}"/>
              </a:ext>
            </a:extLst>
          </p:cNvPr>
          <p:cNvSpPr>
            <a:spLocks noGrp="1"/>
          </p:cNvSpPr>
          <p:nvPr>
            <p:ph type="title"/>
          </p:nvPr>
        </p:nvSpPr>
        <p:spPr>
          <a:xfrm>
            <a:off x="457200" y="274638"/>
            <a:ext cx="8229600" cy="792162"/>
          </a:xfrm>
        </p:spPr>
        <p:txBody>
          <a:bodyPr/>
          <a:lstStyle/>
          <a:p>
            <a:r>
              <a:rPr lang="en-AU" sz="4000" b="1" dirty="0"/>
              <a:t>Practice What You Know</a:t>
            </a:r>
          </a:p>
        </p:txBody>
      </p:sp>
      <p:sp>
        <p:nvSpPr>
          <p:cNvPr id="3" name="Content Placeholder 2">
            <a:extLst>
              <a:ext uri="{FF2B5EF4-FFF2-40B4-BE49-F238E27FC236}">
                <a16:creationId xmlns:a16="http://schemas.microsoft.com/office/drawing/2014/main" id="{35EDBC57-150F-4EB9-99C4-A0DE6F3CD1E9}"/>
              </a:ext>
            </a:extLst>
          </p:cNvPr>
          <p:cNvSpPr>
            <a:spLocks noGrp="1"/>
          </p:cNvSpPr>
          <p:nvPr>
            <p:ph idx="1"/>
          </p:nvPr>
        </p:nvSpPr>
        <p:spPr>
          <a:xfrm>
            <a:off x="457200" y="1371600"/>
            <a:ext cx="8229600" cy="5105400"/>
          </a:xfrm>
        </p:spPr>
        <p:txBody>
          <a:bodyPr/>
          <a:lstStyle/>
          <a:p>
            <a:r>
              <a:rPr lang="en-AU" dirty="0">
                <a:latin typeface="Times New Roman" panose="02020603050405020304" pitchFamily="18" charset="0"/>
                <a:cs typeface="Times New Roman" panose="02020603050405020304" pitchFamily="18" charset="0"/>
              </a:rPr>
              <a:t>Does each scenario below cause a movement along the AD curve or a shift in the AD curve?</a:t>
            </a:r>
          </a:p>
          <a:p>
            <a:endParaRPr lang="en-A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DB3CBE-42E8-4B50-81AC-33343FA1F8AB}"/>
              </a:ext>
            </a:extLst>
          </p:cNvPr>
          <p:cNvSpPr>
            <a:spLocks noGrp="1"/>
          </p:cNvSpPr>
          <p:nvPr>
            <p:ph type="sldNum" sz="quarter" idx="12"/>
          </p:nvPr>
        </p:nvSpPr>
        <p:spPr/>
        <p:txBody>
          <a:bodyPr/>
          <a:lstStyle/>
          <a:p>
            <a:pPr>
              <a:defRPr/>
            </a:pPr>
            <a:fld id="{34D6A8A7-5109-4035-A6F9-3284B529B11C}" type="slidenum">
              <a:rPr lang="en-US" smtClean="0"/>
              <a:pPr>
                <a:defRPr/>
              </a:pPr>
              <a:t>17</a:t>
            </a:fld>
            <a:endParaRPr lang="en-US"/>
          </a:p>
        </p:txBody>
      </p:sp>
    </p:spTree>
    <p:extLst>
      <p:ext uri="{BB962C8B-B14F-4D97-AF65-F5344CB8AC3E}">
        <p14:creationId xmlns:p14="http://schemas.microsoft.com/office/powerpoint/2010/main" val="119166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CDC9670-5604-4CD1-BE2C-CF85E3BE9599}"/>
              </a:ext>
            </a:extLst>
          </p:cNvPr>
          <p:cNvSpPr>
            <a:spLocks noGrp="1"/>
          </p:cNvSpPr>
          <p:nvPr>
            <p:ph type="title"/>
          </p:nvPr>
        </p:nvSpPr>
        <p:spPr>
          <a:xfrm>
            <a:off x="0" y="-9525"/>
            <a:ext cx="8229600" cy="1143000"/>
          </a:xfrm>
        </p:spPr>
        <p:txBody>
          <a:bodyPr/>
          <a:lstStyle/>
          <a:p>
            <a:pPr algn="l"/>
            <a:r>
              <a:rPr lang="en-US" altLang="en-US" sz="4000" b="1" dirty="0"/>
              <a:t>Practice with Footballs</a:t>
            </a:r>
          </a:p>
        </p:txBody>
      </p:sp>
      <p:sp>
        <p:nvSpPr>
          <p:cNvPr id="14339" name="Text Box 4">
            <a:extLst>
              <a:ext uri="{FF2B5EF4-FFF2-40B4-BE49-F238E27FC236}">
                <a16:creationId xmlns:a16="http://schemas.microsoft.com/office/drawing/2014/main" id="{BC13E47D-A532-4E82-B82B-BDD69F7AA8FC}"/>
              </a:ext>
            </a:extLst>
          </p:cNvPr>
          <p:cNvSpPr txBox="1">
            <a:spLocks noChangeArrowheads="1"/>
          </p:cNvSpPr>
          <p:nvPr/>
        </p:nvSpPr>
        <p:spPr bwMode="auto">
          <a:xfrm>
            <a:off x="179387" y="1924635"/>
            <a:ext cx="13525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Price level</a:t>
            </a:r>
            <a:endParaRPr lang="en-US" altLang="en-US" sz="2000" dirty="0">
              <a:solidFill>
                <a:schemeClr val="bg1"/>
              </a:solidFill>
              <a:latin typeface="Times New Roman" panose="02020603050405020304" pitchFamily="18" charset="0"/>
            </a:endParaRPr>
          </a:p>
        </p:txBody>
      </p:sp>
      <p:sp>
        <p:nvSpPr>
          <p:cNvPr id="14340" name="Line 6">
            <a:extLst>
              <a:ext uri="{FF2B5EF4-FFF2-40B4-BE49-F238E27FC236}">
                <a16:creationId xmlns:a16="http://schemas.microsoft.com/office/drawing/2014/main" id="{124AEF03-14F6-4CE5-839F-3702F13E078E}"/>
              </a:ext>
            </a:extLst>
          </p:cNvPr>
          <p:cNvSpPr>
            <a:spLocks noChangeShapeType="1"/>
          </p:cNvSpPr>
          <p:nvPr/>
        </p:nvSpPr>
        <p:spPr bwMode="auto">
          <a:xfrm flipH="1">
            <a:off x="668338" y="2341563"/>
            <a:ext cx="4762" cy="389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4341" name="Line 7">
            <a:extLst>
              <a:ext uri="{FF2B5EF4-FFF2-40B4-BE49-F238E27FC236}">
                <a16:creationId xmlns:a16="http://schemas.microsoft.com/office/drawing/2014/main" id="{73824EEF-14E3-42F6-BA2B-DC7F231315B2}"/>
              </a:ext>
            </a:extLst>
          </p:cNvPr>
          <p:cNvSpPr>
            <a:spLocks noChangeShapeType="1"/>
          </p:cNvSpPr>
          <p:nvPr/>
        </p:nvSpPr>
        <p:spPr bwMode="auto">
          <a:xfrm>
            <a:off x="676275" y="5637213"/>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4342" name="Text Box 32">
            <a:extLst>
              <a:ext uri="{FF2B5EF4-FFF2-40B4-BE49-F238E27FC236}">
                <a16:creationId xmlns:a16="http://schemas.microsoft.com/office/drawing/2014/main" id="{93D89877-B8D2-4D0E-8D19-AE46E6187C53}"/>
              </a:ext>
            </a:extLst>
          </p:cNvPr>
          <p:cNvSpPr txBox="1">
            <a:spLocks noChangeArrowheads="1"/>
          </p:cNvSpPr>
          <p:nvPr/>
        </p:nvSpPr>
        <p:spPr bwMode="auto">
          <a:xfrm>
            <a:off x="3963988" y="577373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en-US" sz="2000" dirty="0">
                <a:latin typeface="Times New Roman" panose="02020603050405020304" pitchFamily="18" charset="0"/>
              </a:rPr>
              <a:t>AD</a:t>
            </a:r>
          </a:p>
        </p:txBody>
      </p:sp>
      <p:sp>
        <p:nvSpPr>
          <p:cNvPr id="14343" name="Line 42">
            <a:extLst>
              <a:ext uri="{FF2B5EF4-FFF2-40B4-BE49-F238E27FC236}">
                <a16:creationId xmlns:a16="http://schemas.microsoft.com/office/drawing/2014/main" id="{28F99F1A-CCD4-4923-B775-970BF936FE3D}"/>
              </a:ext>
            </a:extLst>
          </p:cNvPr>
          <p:cNvSpPr>
            <a:spLocks noChangeShapeType="1"/>
          </p:cNvSpPr>
          <p:nvPr/>
        </p:nvSpPr>
        <p:spPr bwMode="auto">
          <a:xfrm>
            <a:off x="676275" y="6237288"/>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pic>
        <p:nvPicPr>
          <p:cNvPr id="14344" name="Picture 2">
            <a:extLst>
              <a:ext uri="{FF2B5EF4-FFF2-40B4-BE49-F238E27FC236}">
                <a16:creationId xmlns:a16="http://schemas.microsoft.com/office/drawing/2014/main" id="{8A430B60-099C-4A52-80D8-485D93242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39846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3">
            <a:extLst>
              <a:ext uri="{FF2B5EF4-FFF2-40B4-BE49-F238E27FC236}">
                <a16:creationId xmlns:a16="http://schemas.microsoft.com/office/drawing/2014/main" id="{76736AC8-D707-4242-9EAB-6F6AEA6BA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1370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Line 35">
            <a:extLst>
              <a:ext uri="{FF2B5EF4-FFF2-40B4-BE49-F238E27FC236}">
                <a16:creationId xmlns:a16="http://schemas.microsoft.com/office/drawing/2014/main" id="{1C7C57A5-133D-46F3-ACDB-E49C70449AAA}"/>
              </a:ext>
            </a:extLst>
          </p:cNvPr>
          <p:cNvSpPr>
            <a:spLocks noChangeShapeType="1"/>
          </p:cNvSpPr>
          <p:nvPr/>
        </p:nvSpPr>
        <p:spPr bwMode="auto">
          <a:xfrm>
            <a:off x="855663" y="2989263"/>
            <a:ext cx="3146425" cy="3048000"/>
          </a:xfrm>
          <a:prstGeom prst="line">
            <a:avLst/>
          </a:prstGeom>
          <a:noFill/>
          <a:ln w="57150">
            <a:solidFill>
              <a:schemeClr val="accent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AU"/>
          </a:p>
        </p:txBody>
      </p:sp>
      <p:sp>
        <p:nvSpPr>
          <p:cNvPr id="14347" name="Text Box 5">
            <a:extLst>
              <a:ext uri="{FF2B5EF4-FFF2-40B4-BE49-F238E27FC236}">
                <a16:creationId xmlns:a16="http://schemas.microsoft.com/office/drawing/2014/main" id="{3C15CD59-FD0A-4969-B78C-EAB3C24F17A1}"/>
              </a:ext>
            </a:extLst>
          </p:cNvPr>
          <p:cNvSpPr txBox="1">
            <a:spLocks noChangeArrowheads="1"/>
          </p:cNvSpPr>
          <p:nvPr/>
        </p:nvSpPr>
        <p:spPr bwMode="auto">
          <a:xfrm>
            <a:off x="4748213" y="6102349"/>
            <a:ext cx="16002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Real GDP</a:t>
            </a:r>
          </a:p>
        </p:txBody>
      </p:sp>
      <p:sp>
        <p:nvSpPr>
          <p:cNvPr id="14348" name="Text Box 46">
            <a:extLst>
              <a:ext uri="{FF2B5EF4-FFF2-40B4-BE49-F238E27FC236}">
                <a16:creationId xmlns:a16="http://schemas.microsoft.com/office/drawing/2014/main" id="{5A777B28-101D-46BC-BCC1-25DFD4B33A19}"/>
              </a:ext>
            </a:extLst>
          </p:cNvPr>
          <p:cNvSpPr txBox="1">
            <a:spLocks noChangeArrowheads="1"/>
          </p:cNvSpPr>
          <p:nvPr/>
        </p:nvSpPr>
        <p:spPr bwMode="auto">
          <a:xfrm>
            <a:off x="4700588" y="1803400"/>
            <a:ext cx="40274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en-US" sz="2400" dirty="0">
                <a:latin typeface="Times New Roman" panose="02020603050405020304" pitchFamily="18" charset="0"/>
                <a:cs typeface="Times New Roman" panose="02020603050405020304" pitchFamily="18" charset="0"/>
              </a:rPr>
              <a:t>Using your football, illustrate what happens when consumers read positive economic news &amp; then expect stronger future economic growth.</a:t>
            </a:r>
          </a:p>
        </p:txBody>
      </p:sp>
      <p:pic>
        <p:nvPicPr>
          <p:cNvPr id="14349" name="Picture 1">
            <a:extLst>
              <a:ext uri="{FF2B5EF4-FFF2-40B4-BE49-F238E27FC236}">
                <a16:creationId xmlns:a16="http://schemas.microsoft.com/office/drawing/2014/main" id="{D029DE19-8AE1-43E0-9110-0BC100A0F0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74007"/>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1114B18-84AC-40C9-9246-C62F1D934595}"/>
              </a:ext>
            </a:extLst>
          </p:cNvPr>
          <p:cNvSpPr>
            <a:spLocks noGrp="1"/>
          </p:cNvSpPr>
          <p:nvPr>
            <p:ph type="sldNum" sz="quarter" idx="12"/>
          </p:nvPr>
        </p:nvSpPr>
        <p:spPr/>
        <p:txBody>
          <a:bodyPr/>
          <a:lstStyle/>
          <a:p>
            <a:pPr>
              <a:defRPr/>
            </a:pPr>
            <a:fld id="{34D6A8A7-5109-4035-A6F9-3284B529B11C}"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6E11872-7180-4AB4-A592-3898BACCDD23}"/>
              </a:ext>
            </a:extLst>
          </p:cNvPr>
          <p:cNvSpPr>
            <a:spLocks noGrp="1"/>
          </p:cNvSpPr>
          <p:nvPr>
            <p:ph type="title"/>
          </p:nvPr>
        </p:nvSpPr>
        <p:spPr>
          <a:xfrm>
            <a:off x="0" y="23813"/>
            <a:ext cx="8229600" cy="1143000"/>
          </a:xfrm>
        </p:spPr>
        <p:txBody>
          <a:bodyPr/>
          <a:lstStyle/>
          <a:p>
            <a:pPr algn="l"/>
            <a:r>
              <a:rPr lang="en-US" altLang="en-US" sz="4000" b="1" dirty="0"/>
              <a:t>Practice with Footballs</a:t>
            </a:r>
          </a:p>
        </p:txBody>
      </p:sp>
      <p:sp>
        <p:nvSpPr>
          <p:cNvPr id="15363" name="Text Box 4">
            <a:extLst>
              <a:ext uri="{FF2B5EF4-FFF2-40B4-BE49-F238E27FC236}">
                <a16:creationId xmlns:a16="http://schemas.microsoft.com/office/drawing/2014/main" id="{7AED715B-3046-4A35-B5A0-E83587553F06}"/>
              </a:ext>
            </a:extLst>
          </p:cNvPr>
          <p:cNvSpPr txBox="1">
            <a:spLocks noChangeArrowheads="1"/>
          </p:cNvSpPr>
          <p:nvPr/>
        </p:nvSpPr>
        <p:spPr bwMode="auto">
          <a:xfrm>
            <a:off x="152189" y="1908761"/>
            <a:ext cx="13525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Price level</a:t>
            </a:r>
            <a:endParaRPr lang="en-US" altLang="en-US" sz="2000" dirty="0">
              <a:solidFill>
                <a:schemeClr val="bg1"/>
              </a:solidFill>
              <a:latin typeface="Times New Roman" panose="02020603050405020304" pitchFamily="18" charset="0"/>
            </a:endParaRPr>
          </a:p>
        </p:txBody>
      </p:sp>
      <p:sp>
        <p:nvSpPr>
          <p:cNvPr id="15364" name="Line 6">
            <a:extLst>
              <a:ext uri="{FF2B5EF4-FFF2-40B4-BE49-F238E27FC236}">
                <a16:creationId xmlns:a16="http://schemas.microsoft.com/office/drawing/2014/main" id="{E099EBC1-83DC-447A-983E-5987974C4E3D}"/>
              </a:ext>
            </a:extLst>
          </p:cNvPr>
          <p:cNvSpPr>
            <a:spLocks noChangeShapeType="1"/>
          </p:cNvSpPr>
          <p:nvPr/>
        </p:nvSpPr>
        <p:spPr bwMode="auto">
          <a:xfrm flipH="1">
            <a:off x="668338" y="2341563"/>
            <a:ext cx="4762" cy="389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5365" name="Line 7">
            <a:extLst>
              <a:ext uri="{FF2B5EF4-FFF2-40B4-BE49-F238E27FC236}">
                <a16:creationId xmlns:a16="http://schemas.microsoft.com/office/drawing/2014/main" id="{52A7E899-5DB7-4465-9BF9-8E62E8095ACC}"/>
              </a:ext>
            </a:extLst>
          </p:cNvPr>
          <p:cNvSpPr>
            <a:spLocks noChangeShapeType="1"/>
          </p:cNvSpPr>
          <p:nvPr/>
        </p:nvSpPr>
        <p:spPr bwMode="auto">
          <a:xfrm>
            <a:off x="676275" y="5637213"/>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5366" name="Text Box 32">
            <a:extLst>
              <a:ext uri="{FF2B5EF4-FFF2-40B4-BE49-F238E27FC236}">
                <a16:creationId xmlns:a16="http://schemas.microsoft.com/office/drawing/2014/main" id="{775B6BD7-A905-4BE0-A748-9741FC4F4122}"/>
              </a:ext>
            </a:extLst>
          </p:cNvPr>
          <p:cNvSpPr txBox="1">
            <a:spLocks noChangeArrowheads="1"/>
          </p:cNvSpPr>
          <p:nvPr/>
        </p:nvSpPr>
        <p:spPr bwMode="auto">
          <a:xfrm>
            <a:off x="3963988" y="577373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en-US" sz="2000" dirty="0">
                <a:latin typeface="Times New Roman" panose="02020603050405020304" pitchFamily="18" charset="0"/>
              </a:rPr>
              <a:t>AD</a:t>
            </a:r>
          </a:p>
        </p:txBody>
      </p:sp>
      <p:sp>
        <p:nvSpPr>
          <p:cNvPr id="15367" name="Line 42">
            <a:extLst>
              <a:ext uri="{FF2B5EF4-FFF2-40B4-BE49-F238E27FC236}">
                <a16:creationId xmlns:a16="http://schemas.microsoft.com/office/drawing/2014/main" id="{2706BF93-1905-42FA-91BC-582B525E6FA0}"/>
              </a:ext>
            </a:extLst>
          </p:cNvPr>
          <p:cNvSpPr>
            <a:spLocks noChangeShapeType="1"/>
          </p:cNvSpPr>
          <p:nvPr/>
        </p:nvSpPr>
        <p:spPr bwMode="auto">
          <a:xfrm>
            <a:off x="676275" y="6237288"/>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pic>
        <p:nvPicPr>
          <p:cNvPr id="14344" name="Picture 2">
            <a:extLst>
              <a:ext uri="{FF2B5EF4-FFF2-40B4-BE49-F238E27FC236}">
                <a16:creationId xmlns:a16="http://schemas.microsoft.com/office/drawing/2014/main" id="{29419279-6F4B-4197-874C-4BC9F851C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39846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3">
            <a:extLst>
              <a:ext uri="{FF2B5EF4-FFF2-40B4-BE49-F238E27FC236}">
                <a16:creationId xmlns:a16="http://schemas.microsoft.com/office/drawing/2014/main" id="{18D6327C-1823-4160-99C0-A42BA41C2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1370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Line 35">
            <a:extLst>
              <a:ext uri="{FF2B5EF4-FFF2-40B4-BE49-F238E27FC236}">
                <a16:creationId xmlns:a16="http://schemas.microsoft.com/office/drawing/2014/main" id="{1442457B-FC4B-4737-82AA-8A4FDDDE136F}"/>
              </a:ext>
            </a:extLst>
          </p:cNvPr>
          <p:cNvSpPr>
            <a:spLocks noChangeShapeType="1"/>
          </p:cNvSpPr>
          <p:nvPr/>
        </p:nvSpPr>
        <p:spPr bwMode="auto">
          <a:xfrm>
            <a:off x="855663" y="2989263"/>
            <a:ext cx="3146425" cy="3048000"/>
          </a:xfrm>
          <a:prstGeom prst="line">
            <a:avLst/>
          </a:prstGeom>
          <a:noFill/>
          <a:ln w="57150">
            <a:solidFill>
              <a:schemeClr val="accent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AU"/>
          </a:p>
        </p:txBody>
      </p:sp>
      <p:sp>
        <p:nvSpPr>
          <p:cNvPr id="15371" name="Text Box 5">
            <a:extLst>
              <a:ext uri="{FF2B5EF4-FFF2-40B4-BE49-F238E27FC236}">
                <a16:creationId xmlns:a16="http://schemas.microsoft.com/office/drawing/2014/main" id="{98D2B5E0-CF96-48EF-B0C3-C77863DDE876}"/>
              </a:ext>
            </a:extLst>
          </p:cNvPr>
          <p:cNvSpPr txBox="1">
            <a:spLocks noChangeArrowheads="1"/>
          </p:cNvSpPr>
          <p:nvPr/>
        </p:nvSpPr>
        <p:spPr bwMode="auto">
          <a:xfrm>
            <a:off x="4737098" y="6102350"/>
            <a:ext cx="1587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Real GDP</a:t>
            </a:r>
          </a:p>
        </p:txBody>
      </p:sp>
      <p:pic>
        <p:nvPicPr>
          <p:cNvPr id="15372" name="Picture 1">
            <a:extLst>
              <a:ext uri="{FF2B5EF4-FFF2-40B4-BE49-F238E27FC236}">
                <a16:creationId xmlns:a16="http://schemas.microsoft.com/office/drawing/2014/main" id="{E551D1D8-0EE5-486C-B587-79C012428D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918" y="23813"/>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Text Box 46">
            <a:extLst>
              <a:ext uri="{FF2B5EF4-FFF2-40B4-BE49-F238E27FC236}">
                <a16:creationId xmlns:a16="http://schemas.microsoft.com/office/drawing/2014/main" id="{E85F1382-267C-43B8-AA74-BAAA2675F932}"/>
              </a:ext>
            </a:extLst>
          </p:cNvPr>
          <p:cNvSpPr txBox="1">
            <a:spLocks noChangeArrowheads="1"/>
          </p:cNvSpPr>
          <p:nvPr/>
        </p:nvSpPr>
        <p:spPr bwMode="auto">
          <a:xfrm>
            <a:off x="4700588" y="1806575"/>
            <a:ext cx="40274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en-US" sz="2400" dirty="0">
                <a:latin typeface="Times New Roman" panose="02020603050405020304" pitchFamily="18" charset="0"/>
                <a:cs typeface="Times New Roman" panose="02020603050405020304" pitchFamily="18" charset="0"/>
              </a:rPr>
              <a:t>Using your football, illustrate what happens when due to an increase in the price level in the U.S., consumers buy less clothing made in the U.S. and more clothing made in Nicaragua</a:t>
            </a:r>
            <a:r>
              <a:rPr lang="en-US" altLang="en-US" sz="2400" dirty="0">
                <a:latin typeface="Arial" panose="020B0604020202020204" pitchFamily="34" charset="0"/>
              </a:rPr>
              <a:t>.</a:t>
            </a: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90F7429-CBEC-46DD-BDD2-0336738897C0}"/>
              </a:ext>
            </a:extLst>
          </p:cNvPr>
          <p:cNvSpPr>
            <a:spLocks noGrp="1"/>
          </p:cNvSpPr>
          <p:nvPr>
            <p:ph type="sldNum" sz="quarter" idx="12"/>
          </p:nvPr>
        </p:nvSpPr>
        <p:spPr/>
        <p:txBody>
          <a:bodyPr/>
          <a:lstStyle/>
          <a:p>
            <a:pPr>
              <a:defRPr/>
            </a:pPr>
            <a:fld id="{34D6A8A7-5109-4035-A6F9-3284B529B11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E464-B5C8-4828-92CA-864877A8778D}"/>
              </a:ext>
            </a:extLst>
          </p:cNvPr>
          <p:cNvSpPr>
            <a:spLocks noGrp="1"/>
          </p:cNvSpPr>
          <p:nvPr>
            <p:ph type="title"/>
          </p:nvPr>
        </p:nvSpPr>
        <p:spPr>
          <a:xfrm>
            <a:off x="457200" y="274638"/>
            <a:ext cx="8229600" cy="944562"/>
          </a:xfrm>
        </p:spPr>
        <p:txBody>
          <a:bodyPr/>
          <a:lstStyle/>
          <a:p>
            <a:r>
              <a:rPr lang="en-US" sz="4000" b="1" dirty="0"/>
              <a:t>Big Questions</a:t>
            </a:r>
            <a:endParaRPr lang="en-AU" sz="4000" b="1" dirty="0"/>
          </a:p>
        </p:txBody>
      </p:sp>
      <p:sp>
        <p:nvSpPr>
          <p:cNvPr id="3" name="Content Placeholder 2">
            <a:extLst>
              <a:ext uri="{FF2B5EF4-FFF2-40B4-BE49-F238E27FC236}">
                <a16:creationId xmlns:a16="http://schemas.microsoft.com/office/drawing/2014/main" id="{E8E0D590-1149-40E5-8A34-97490EE78D3B}"/>
              </a:ext>
            </a:extLst>
          </p:cNvPr>
          <p:cNvSpPr>
            <a:spLocks noGrp="1"/>
          </p:cNvSpPr>
          <p:nvPr>
            <p:ph idx="1"/>
          </p:nvPr>
        </p:nvSpPr>
        <p:spPr>
          <a:xfrm>
            <a:off x="421395" y="1493837"/>
            <a:ext cx="8229600" cy="4754563"/>
          </a:xfrm>
        </p:spPr>
        <p:txBody>
          <a:bodyPr/>
          <a:lstStyle/>
          <a:p>
            <a:r>
              <a:rPr lang="en-US" dirty="0">
                <a:latin typeface="Times New Roman" panose="02020603050405020304" pitchFamily="18" charset="0"/>
                <a:cs typeface="Times New Roman" panose="02020603050405020304" pitchFamily="18" charset="0"/>
              </a:rPr>
              <a:t>1. What is the aggregate demand–aggregate supply model?</a:t>
            </a:r>
          </a:p>
          <a:p>
            <a:r>
              <a:rPr lang="en-US" dirty="0">
                <a:latin typeface="Times New Roman" panose="02020603050405020304" pitchFamily="18" charset="0"/>
                <a:cs typeface="Times New Roman" panose="02020603050405020304" pitchFamily="18" charset="0"/>
              </a:rPr>
              <a:t>2. What is aggregate demand?</a:t>
            </a:r>
          </a:p>
          <a:p>
            <a:r>
              <a:rPr lang="en-US" dirty="0">
                <a:latin typeface="Times New Roman" panose="02020603050405020304" pitchFamily="18" charset="0"/>
                <a:cs typeface="Times New Roman" panose="02020603050405020304" pitchFamily="18" charset="0"/>
              </a:rPr>
              <a:t>3. What is aggregate supply?</a:t>
            </a:r>
          </a:p>
          <a:p>
            <a:r>
              <a:rPr lang="en-US" dirty="0">
                <a:latin typeface="Times New Roman" panose="02020603050405020304" pitchFamily="18" charset="0"/>
                <a:cs typeface="Times New Roman" panose="02020603050405020304" pitchFamily="18" charset="0"/>
              </a:rPr>
              <a:t>4. How does the aggregate demand–aggregate supply model help us understand the economy?</a:t>
            </a:r>
          </a:p>
        </p:txBody>
      </p:sp>
      <p:sp>
        <p:nvSpPr>
          <p:cNvPr id="4" name="Slide Number Placeholder 3">
            <a:extLst>
              <a:ext uri="{FF2B5EF4-FFF2-40B4-BE49-F238E27FC236}">
                <a16:creationId xmlns:a16="http://schemas.microsoft.com/office/drawing/2014/main" id="{D91237C0-379F-4196-8C5D-1DC25E4C9C8E}"/>
              </a:ext>
            </a:extLst>
          </p:cNvPr>
          <p:cNvSpPr>
            <a:spLocks noGrp="1"/>
          </p:cNvSpPr>
          <p:nvPr>
            <p:ph type="sldNum" sz="quarter" idx="12"/>
          </p:nvPr>
        </p:nvSpPr>
        <p:spPr/>
        <p:txBody>
          <a:bodyPr/>
          <a:lstStyle/>
          <a:p>
            <a:pPr>
              <a:defRPr/>
            </a:pPr>
            <a:fld id="{34D6A8A7-5109-4035-A6F9-3284B529B11C}" type="slidenum">
              <a:rPr lang="en-US" smtClean="0"/>
              <a:pPr>
                <a:defRPr/>
              </a:pPr>
              <a:t>2</a:t>
            </a:fld>
            <a:endParaRPr lang="en-US"/>
          </a:p>
        </p:txBody>
      </p:sp>
    </p:spTree>
    <p:extLst>
      <p:ext uri="{BB962C8B-B14F-4D97-AF65-F5344CB8AC3E}">
        <p14:creationId xmlns:p14="http://schemas.microsoft.com/office/powerpoint/2010/main" val="1444856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C1D4531-52CC-40E8-9AC9-5A4A38639A8F}"/>
              </a:ext>
            </a:extLst>
          </p:cNvPr>
          <p:cNvSpPr>
            <a:spLocks noGrp="1"/>
          </p:cNvSpPr>
          <p:nvPr>
            <p:ph type="title"/>
          </p:nvPr>
        </p:nvSpPr>
        <p:spPr>
          <a:xfrm>
            <a:off x="0" y="-54128"/>
            <a:ext cx="8229600" cy="1143000"/>
          </a:xfrm>
        </p:spPr>
        <p:txBody>
          <a:bodyPr/>
          <a:lstStyle/>
          <a:p>
            <a:pPr algn="l"/>
            <a:r>
              <a:rPr lang="en-US" altLang="en-US" sz="4000" b="1" dirty="0"/>
              <a:t>Practice with Footballs</a:t>
            </a:r>
          </a:p>
        </p:txBody>
      </p:sp>
      <p:sp>
        <p:nvSpPr>
          <p:cNvPr id="16387" name="Text Box 4">
            <a:extLst>
              <a:ext uri="{FF2B5EF4-FFF2-40B4-BE49-F238E27FC236}">
                <a16:creationId xmlns:a16="http://schemas.microsoft.com/office/drawing/2014/main" id="{E9453DE9-60AC-4EB5-9D2F-8441015AE815}"/>
              </a:ext>
            </a:extLst>
          </p:cNvPr>
          <p:cNvSpPr txBox="1">
            <a:spLocks noChangeArrowheads="1"/>
          </p:cNvSpPr>
          <p:nvPr/>
        </p:nvSpPr>
        <p:spPr bwMode="auto">
          <a:xfrm>
            <a:off x="-7938" y="1800225"/>
            <a:ext cx="13525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Price level</a:t>
            </a:r>
            <a:endParaRPr lang="en-US" altLang="en-US" sz="2000" dirty="0">
              <a:solidFill>
                <a:schemeClr val="bg1"/>
              </a:solidFill>
              <a:latin typeface="Times New Roman" panose="02020603050405020304" pitchFamily="18" charset="0"/>
            </a:endParaRPr>
          </a:p>
        </p:txBody>
      </p:sp>
      <p:sp>
        <p:nvSpPr>
          <p:cNvPr id="16388" name="Line 6">
            <a:extLst>
              <a:ext uri="{FF2B5EF4-FFF2-40B4-BE49-F238E27FC236}">
                <a16:creationId xmlns:a16="http://schemas.microsoft.com/office/drawing/2014/main" id="{A037EC59-FBD8-4E69-8C7A-03C036E8B122}"/>
              </a:ext>
            </a:extLst>
          </p:cNvPr>
          <p:cNvSpPr>
            <a:spLocks noChangeShapeType="1"/>
          </p:cNvSpPr>
          <p:nvPr/>
        </p:nvSpPr>
        <p:spPr bwMode="auto">
          <a:xfrm flipH="1">
            <a:off x="668338" y="2341563"/>
            <a:ext cx="4762" cy="389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389" name="Line 7">
            <a:extLst>
              <a:ext uri="{FF2B5EF4-FFF2-40B4-BE49-F238E27FC236}">
                <a16:creationId xmlns:a16="http://schemas.microsoft.com/office/drawing/2014/main" id="{B1747352-A5AB-461E-96B2-3584FC67FCF1}"/>
              </a:ext>
            </a:extLst>
          </p:cNvPr>
          <p:cNvSpPr>
            <a:spLocks noChangeShapeType="1"/>
          </p:cNvSpPr>
          <p:nvPr/>
        </p:nvSpPr>
        <p:spPr bwMode="auto">
          <a:xfrm>
            <a:off x="676275" y="5637213"/>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390" name="Text Box 32">
            <a:extLst>
              <a:ext uri="{FF2B5EF4-FFF2-40B4-BE49-F238E27FC236}">
                <a16:creationId xmlns:a16="http://schemas.microsoft.com/office/drawing/2014/main" id="{B1C65E8B-A90C-490A-8472-054023E947BA}"/>
              </a:ext>
            </a:extLst>
          </p:cNvPr>
          <p:cNvSpPr txBox="1">
            <a:spLocks noChangeArrowheads="1"/>
          </p:cNvSpPr>
          <p:nvPr/>
        </p:nvSpPr>
        <p:spPr bwMode="auto">
          <a:xfrm>
            <a:off x="3963988" y="577373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en-US" sz="2000">
                <a:latin typeface="Times New Roman" panose="02020603050405020304" pitchFamily="18" charset="0"/>
              </a:rPr>
              <a:t>D</a:t>
            </a:r>
          </a:p>
        </p:txBody>
      </p:sp>
      <p:sp>
        <p:nvSpPr>
          <p:cNvPr id="16391" name="Line 42">
            <a:extLst>
              <a:ext uri="{FF2B5EF4-FFF2-40B4-BE49-F238E27FC236}">
                <a16:creationId xmlns:a16="http://schemas.microsoft.com/office/drawing/2014/main" id="{C487F104-D6DB-463E-878C-6AB0749AE435}"/>
              </a:ext>
            </a:extLst>
          </p:cNvPr>
          <p:cNvSpPr>
            <a:spLocks noChangeShapeType="1"/>
          </p:cNvSpPr>
          <p:nvPr/>
        </p:nvSpPr>
        <p:spPr bwMode="auto">
          <a:xfrm>
            <a:off x="676275" y="6237288"/>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pic>
        <p:nvPicPr>
          <p:cNvPr id="15368" name="Picture 2">
            <a:extLst>
              <a:ext uri="{FF2B5EF4-FFF2-40B4-BE49-F238E27FC236}">
                <a16:creationId xmlns:a16="http://schemas.microsoft.com/office/drawing/2014/main" id="{BA59728B-E591-4E00-BEF4-DD35B0633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39846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
            <a:extLst>
              <a:ext uri="{FF2B5EF4-FFF2-40B4-BE49-F238E27FC236}">
                <a16:creationId xmlns:a16="http://schemas.microsoft.com/office/drawing/2014/main" id="{6795A022-5670-4ECC-B7B0-ECF093202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1370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Line 35">
            <a:extLst>
              <a:ext uri="{FF2B5EF4-FFF2-40B4-BE49-F238E27FC236}">
                <a16:creationId xmlns:a16="http://schemas.microsoft.com/office/drawing/2014/main" id="{DCDD82AA-0210-4E27-A7CC-553687D37CB7}"/>
              </a:ext>
            </a:extLst>
          </p:cNvPr>
          <p:cNvSpPr>
            <a:spLocks noChangeShapeType="1"/>
          </p:cNvSpPr>
          <p:nvPr/>
        </p:nvSpPr>
        <p:spPr bwMode="auto">
          <a:xfrm>
            <a:off x="855663" y="2989263"/>
            <a:ext cx="3146425" cy="3048000"/>
          </a:xfrm>
          <a:prstGeom prst="line">
            <a:avLst/>
          </a:prstGeom>
          <a:noFill/>
          <a:ln w="57150">
            <a:solidFill>
              <a:schemeClr val="accent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AU"/>
          </a:p>
        </p:txBody>
      </p:sp>
      <p:sp>
        <p:nvSpPr>
          <p:cNvPr id="16395" name="Text Box 5">
            <a:extLst>
              <a:ext uri="{FF2B5EF4-FFF2-40B4-BE49-F238E27FC236}">
                <a16:creationId xmlns:a16="http://schemas.microsoft.com/office/drawing/2014/main" id="{7B09A00F-2439-4261-B095-72751821C2C1}"/>
              </a:ext>
            </a:extLst>
          </p:cNvPr>
          <p:cNvSpPr txBox="1">
            <a:spLocks noChangeArrowheads="1"/>
          </p:cNvSpPr>
          <p:nvPr/>
        </p:nvSpPr>
        <p:spPr bwMode="auto">
          <a:xfrm>
            <a:off x="4748213" y="6102350"/>
            <a:ext cx="1414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Real GDP</a:t>
            </a:r>
          </a:p>
        </p:txBody>
      </p:sp>
      <p:pic>
        <p:nvPicPr>
          <p:cNvPr id="16396" name="Picture 1">
            <a:extLst>
              <a:ext uri="{FF2B5EF4-FFF2-40B4-BE49-F238E27FC236}">
                <a16:creationId xmlns:a16="http://schemas.microsoft.com/office/drawing/2014/main" id="{2C94324A-F6CC-4DB6-A456-F0E7960FA1E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918" y="0"/>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 Box 46">
            <a:extLst>
              <a:ext uri="{FF2B5EF4-FFF2-40B4-BE49-F238E27FC236}">
                <a16:creationId xmlns:a16="http://schemas.microsoft.com/office/drawing/2014/main" id="{D31A4CA3-56CC-4639-9527-339ECFD9A57B}"/>
              </a:ext>
            </a:extLst>
          </p:cNvPr>
          <p:cNvSpPr txBox="1">
            <a:spLocks noChangeArrowheads="1"/>
          </p:cNvSpPr>
          <p:nvPr/>
        </p:nvSpPr>
        <p:spPr bwMode="auto">
          <a:xfrm>
            <a:off x="4700588" y="1797050"/>
            <a:ext cx="40179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en-US" sz="2400" dirty="0">
                <a:latin typeface="Times New Roman" panose="02020603050405020304" pitchFamily="18" charset="0"/>
                <a:cs typeface="Times New Roman" panose="02020603050405020304" pitchFamily="18" charset="0"/>
              </a:rPr>
              <a:t>Using your football, illustrate what happens when several European economies go into recession.</a:t>
            </a:r>
          </a:p>
        </p:txBody>
      </p:sp>
      <p:sp>
        <p:nvSpPr>
          <p:cNvPr id="2" name="Slide Number Placeholder 1">
            <a:extLst>
              <a:ext uri="{FF2B5EF4-FFF2-40B4-BE49-F238E27FC236}">
                <a16:creationId xmlns:a16="http://schemas.microsoft.com/office/drawing/2014/main" id="{DBE4EB82-74E6-4B2C-8CB5-6964DC48BBCA}"/>
              </a:ext>
            </a:extLst>
          </p:cNvPr>
          <p:cNvSpPr>
            <a:spLocks noGrp="1"/>
          </p:cNvSpPr>
          <p:nvPr>
            <p:ph type="sldNum" sz="quarter" idx="12"/>
          </p:nvPr>
        </p:nvSpPr>
        <p:spPr/>
        <p:txBody>
          <a:bodyPr/>
          <a:lstStyle/>
          <a:p>
            <a:pPr>
              <a:defRPr/>
            </a:pPr>
            <a:fld id="{34D6A8A7-5109-4035-A6F9-3284B529B11C}"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C1D4531-52CC-40E8-9AC9-5A4A38639A8F}"/>
              </a:ext>
            </a:extLst>
          </p:cNvPr>
          <p:cNvSpPr>
            <a:spLocks noGrp="1"/>
          </p:cNvSpPr>
          <p:nvPr>
            <p:ph type="title"/>
          </p:nvPr>
        </p:nvSpPr>
        <p:spPr>
          <a:xfrm>
            <a:off x="0" y="-54128"/>
            <a:ext cx="8229600" cy="1143000"/>
          </a:xfrm>
        </p:spPr>
        <p:txBody>
          <a:bodyPr/>
          <a:lstStyle/>
          <a:p>
            <a:pPr algn="l"/>
            <a:r>
              <a:rPr lang="en-US" altLang="en-US" sz="4000" b="1" dirty="0"/>
              <a:t>Practice with Footballs</a:t>
            </a:r>
          </a:p>
        </p:txBody>
      </p:sp>
      <p:sp>
        <p:nvSpPr>
          <p:cNvPr id="16387" name="Text Box 4">
            <a:extLst>
              <a:ext uri="{FF2B5EF4-FFF2-40B4-BE49-F238E27FC236}">
                <a16:creationId xmlns:a16="http://schemas.microsoft.com/office/drawing/2014/main" id="{E9453DE9-60AC-4EB5-9D2F-8441015AE815}"/>
              </a:ext>
            </a:extLst>
          </p:cNvPr>
          <p:cNvSpPr txBox="1">
            <a:spLocks noChangeArrowheads="1"/>
          </p:cNvSpPr>
          <p:nvPr/>
        </p:nvSpPr>
        <p:spPr bwMode="auto">
          <a:xfrm>
            <a:off x="-7938" y="1800225"/>
            <a:ext cx="13525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Price level</a:t>
            </a:r>
            <a:endParaRPr lang="en-US" altLang="en-US" sz="2000" dirty="0">
              <a:solidFill>
                <a:schemeClr val="bg1"/>
              </a:solidFill>
              <a:latin typeface="Times New Roman" panose="02020603050405020304" pitchFamily="18" charset="0"/>
            </a:endParaRPr>
          </a:p>
        </p:txBody>
      </p:sp>
      <p:sp>
        <p:nvSpPr>
          <p:cNvPr id="16388" name="Line 6">
            <a:extLst>
              <a:ext uri="{FF2B5EF4-FFF2-40B4-BE49-F238E27FC236}">
                <a16:creationId xmlns:a16="http://schemas.microsoft.com/office/drawing/2014/main" id="{A037EC59-FBD8-4E69-8C7A-03C036E8B122}"/>
              </a:ext>
            </a:extLst>
          </p:cNvPr>
          <p:cNvSpPr>
            <a:spLocks noChangeShapeType="1"/>
          </p:cNvSpPr>
          <p:nvPr/>
        </p:nvSpPr>
        <p:spPr bwMode="auto">
          <a:xfrm flipH="1">
            <a:off x="668338" y="2341563"/>
            <a:ext cx="4762" cy="38957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389" name="Line 7">
            <a:extLst>
              <a:ext uri="{FF2B5EF4-FFF2-40B4-BE49-F238E27FC236}">
                <a16:creationId xmlns:a16="http://schemas.microsoft.com/office/drawing/2014/main" id="{B1747352-A5AB-461E-96B2-3584FC67FCF1}"/>
              </a:ext>
            </a:extLst>
          </p:cNvPr>
          <p:cNvSpPr>
            <a:spLocks noChangeShapeType="1"/>
          </p:cNvSpPr>
          <p:nvPr/>
        </p:nvSpPr>
        <p:spPr bwMode="auto">
          <a:xfrm>
            <a:off x="676275" y="5637213"/>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16390" name="Text Box 32">
            <a:extLst>
              <a:ext uri="{FF2B5EF4-FFF2-40B4-BE49-F238E27FC236}">
                <a16:creationId xmlns:a16="http://schemas.microsoft.com/office/drawing/2014/main" id="{B1C65E8B-A90C-490A-8472-054023E947BA}"/>
              </a:ext>
            </a:extLst>
          </p:cNvPr>
          <p:cNvSpPr txBox="1">
            <a:spLocks noChangeArrowheads="1"/>
          </p:cNvSpPr>
          <p:nvPr/>
        </p:nvSpPr>
        <p:spPr bwMode="auto">
          <a:xfrm>
            <a:off x="3963988" y="5773738"/>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50000"/>
              </a:spcBef>
              <a:buFontTx/>
              <a:buNone/>
            </a:pPr>
            <a:r>
              <a:rPr lang="en-US" altLang="en-US" sz="2000">
                <a:latin typeface="Times New Roman" panose="02020603050405020304" pitchFamily="18" charset="0"/>
              </a:rPr>
              <a:t>D</a:t>
            </a:r>
          </a:p>
        </p:txBody>
      </p:sp>
      <p:sp>
        <p:nvSpPr>
          <p:cNvPr id="16391" name="Line 42">
            <a:extLst>
              <a:ext uri="{FF2B5EF4-FFF2-40B4-BE49-F238E27FC236}">
                <a16:creationId xmlns:a16="http://schemas.microsoft.com/office/drawing/2014/main" id="{C487F104-D6DB-463E-878C-6AB0749AE435}"/>
              </a:ext>
            </a:extLst>
          </p:cNvPr>
          <p:cNvSpPr>
            <a:spLocks noChangeShapeType="1"/>
          </p:cNvSpPr>
          <p:nvPr/>
        </p:nvSpPr>
        <p:spPr bwMode="auto">
          <a:xfrm>
            <a:off x="676275" y="6237288"/>
            <a:ext cx="411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pic>
        <p:nvPicPr>
          <p:cNvPr id="15368" name="Picture 2">
            <a:extLst>
              <a:ext uri="{FF2B5EF4-FFF2-40B4-BE49-F238E27FC236}">
                <a16:creationId xmlns:a16="http://schemas.microsoft.com/office/drawing/2014/main" id="{BA59728B-E591-4E00-BEF4-DD35B0633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39846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
            <a:extLst>
              <a:ext uri="{FF2B5EF4-FFF2-40B4-BE49-F238E27FC236}">
                <a16:creationId xmlns:a16="http://schemas.microsoft.com/office/drawing/2014/main" id="{6795A022-5670-4ECC-B7B0-ECF093202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413702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Line 35">
            <a:extLst>
              <a:ext uri="{FF2B5EF4-FFF2-40B4-BE49-F238E27FC236}">
                <a16:creationId xmlns:a16="http://schemas.microsoft.com/office/drawing/2014/main" id="{DCDD82AA-0210-4E27-A7CC-553687D37CB7}"/>
              </a:ext>
            </a:extLst>
          </p:cNvPr>
          <p:cNvSpPr>
            <a:spLocks noChangeShapeType="1"/>
          </p:cNvSpPr>
          <p:nvPr/>
        </p:nvSpPr>
        <p:spPr bwMode="auto">
          <a:xfrm>
            <a:off x="855663" y="2989263"/>
            <a:ext cx="3146425" cy="3048000"/>
          </a:xfrm>
          <a:prstGeom prst="line">
            <a:avLst/>
          </a:prstGeom>
          <a:noFill/>
          <a:ln w="57150">
            <a:solidFill>
              <a:schemeClr val="accent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AU"/>
          </a:p>
        </p:txBody>
      </p:sp>
      <p:sp>
        <p:nvSpPr>
          <p:cNvPr id="16395" name="Text Box 5">
            <a:extLst>
              <a:ext uri="{FF2B5EF4-FFF2-40B4-BE49-F238E27FC236}">
                <a16:creationId xmlns:a16="http://schemas.microsoft.com/office/drawing/2014/main" id="{7B09A00F-2439-4261-B095-72751821C2C1}"/>
              </a:ext>
            </a:extLst>
          </p:cNvPr>
          <p:cNvSpPr txBox="1">
            <a:spLocks noChangeArrowheads="1"/>
          </p:cNvSpPr>
          <p:nvPr/>
        </p:nvSpPr>
        <p:spPr bwMode="auto">
          <a:xfrm>
            <a:off x="4748213" y="6102350"/>
            <a:ext cx="1414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lnSpc>
                <a:spcPct val="80000"/>
              </a:lnSpc>
              <a:spcBef>
                <a:spcPct val="50000"/>
              </a:spcBef>
              <a:buFontTx/>
              <a:buNone/>
            </a:pPr>
            <a:r>
              <a:rPr lang="en-US" altLang="en-US" sz="2000" dirty="0">
                <a:latin typeface="Times New Roman" panose="02020603050405020304" pitchFamily="18" charset="0"/>
              </a:rPr>
              <a:t>Real GDP</a:t>
            </a:r>
          </a:p>
        </p:txBody>
      </p:sp>
      <p:pic>
        <p:nvPicPr>
          <p:cNvPr id="16396" name="Picture 1">
            <a:extLst>
              <a:ext uri="{FF2B5EF4-FFF2-40B4-BE49-F238E27FC236}">
                <a16:creationId xmlns:a16="http://schemas.microsoft.com/office/drawing/2014/main" id="{2C94324A-F6CC-4DB6-A456-F0E7960FA1E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18918" y="0"/>
            <a:ext cx="15843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Text Box 46">
            <a:extLst>
              <a:ext uri="{FF2B5EF4-FFF2-40B4-BE49-F238E27FC236}">
                <a16:creationId xmlns:a16="http://schemas.microsoft.com/office/drawing/2014/main" id="{D31A4CA3-56CC-4639-9527-339ECFD9A57B}"/>
              </a:ext>
            </a:extLst>
          </p:cNvPr>
          <p:cNvSpPr txBox="1">
            <a:spLocks noChangeArrowheads="1"/>
          </p:cNvSpPr>
          <p:nvPr/>
        </p:nvSpPr>
        <p:spPr bwMode="auto">
          <a:xfrm>
            <a:off x="4700588" y="1797050"/>
            <a:ext cx="40179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50000"/>
              </a:spcBef>
              <a:buFontTx/>
              <a:buNone/>
            </a:pPr>
            <a:r>
              <a:rPr lang="en-US" altLang="en-US" sz="2400" dirty="0">
                <a:latin typeface="Times New Roman" panose="02020603050405020304" pitchFamily="18" charset="0"/>
                <a:cs typeface="Times New Roman" panose="02020603050405020304" pitchFamily="18" charset="0"/>
              </a:rPr>
              <a:t>Using your football, illustrate what happens when a decrease in the price level leads to greater real wealth &amp; more savings, which reduces the interest rate and increases investment.</a:t>
            </a:r>
          </a:p>
        </p:txBody>
      </p:sp>
      <p:sp>
        <p:nvSpPr>
          <p:cNvPr id="2" name="Slide Number Placeholder 1">
            <a:extLst>
              <a:ext uri="{FF2B5EF4-FFF2-40B4-BE49-F238E27FC236}">
                <a16:creationId xmlns:a16="http://schemas.microsoft.com/office/drawing/2014/main" id="{3E90338E-AF09-49C5-93C1-64382DE4D6AF}"/>
              </a:ext>
            </a:extLst>
          </p:cNvPr>
          <p:cNvSpPr>
            <a:spLocks noGrp="1"/>
          </p:cNvSpPr>
          <p:nvPr>
            <p:ph type="sldNum" sz="quarter" idx="12"/>
          </p:nvPr>
        </p:nvSpPr>
        <p:spPr/>
        <p:txBody>
          <a:bodyPr/>
          <a:lstStyle/>
          <a:p>
            <a:pPr>
              <a:defRPr/>
            </a:pPr>
            <a:fld id="{34D6A8A7-5109-4035-A6F9-3284B529B11C}" type="slidenum">
              <a:rPr lang="en-US" smtClean="0"/>
              <a:pPr>
                <a:defRPr/>
              </a:pPr>
              <a:t>21</a:t>
            </a:fld>
            <a:endParaRPr lang="en-US"/>
          </a:p>
        </p:txBody>
      </p:sp>
    </p:spTree>
    <p:extLst>
      <p:ext uri="{BB962C8B-B14F-4D97-AF65-F5344CB8AC3E}">
        <p14:creationId xmlns:p14="http://schemas.microsoft.com/office/powerpoint/2010/main" val="231734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71BC-EEE3-4BEC-8D04-39832F836298}"/>
              </a:ext>
            </a:extLst>
          </p:cNvPr>
          <p:cNvSpPr>
            <a:spLocks noGrp="1"/>
          </p:cNvSpPr>
          <p:nvPr>
            <p:ph type="title"/>
          </p:nvPr>
        </p:nvSpPr>
        <p:spPr>
          <a:xfrm>
            <a:off x="457200" y="274638"/>
            <a:ext cx="8229600" cy="868362"/>
          </a:xfrm>
        </p:spPr>
        <p:txBody>
          <a:bodyPr/>
          <a:lstStyle/>
          <a:p>
            <a:r>
              <a:rPr lang="en-US" sz="4000" b="1" dirty="0"/>
              <a:t>Function of a Firm </a:t>
            </a:r>
          </a:p>
        </p:txBody>
      </p:sp>
      <p:pic>
        <p:nvPicPr>
          <p:cNvPr id="15" name="Picture 14">
            <a:extLst>
              <a:ext uri="{FF2B5EF4-FFF2-40B4-BE49-F238E27FC236}">
                <a16:creationId xmlns:a16="http://schemas.microsoft.com/office/drawing/2014/main" id="{1BE4F3A0-415F-4E78-B812-F88519C2F60C}"/>
              </a:ext>
            </a:extLst>
          </p:cNvPr>
          <p:cNvPicPr>
            <a:picLocks noChangeAspect="1"/>
          </p:cNvPicPr>
          <p:nvPr/>
        </p:nvPicPr>
        <p:blipFill>
          <a:blip r:embed="rId3"/>
          <a:stretch>
            <a:fillRect/>
          </a:stretch>
        </p:blipFill>
        <p:spPr>
          <a:xfrm>
            <a:off x="762000" y="1752600"/>
            <a:ext cx="7829550" cy="3638550"/>
          </a:xfrm>
          <a:prstGeom prst="rect">
            <a:avLst/>
          </a:prstGeom>
        </p:spPr>
      </p:pic>
      <p:sp>
        <p:nvSpPr>
          <p:cNvPr id="3" name="Slide Number Placeholder 2">
            <a:extLst>
              <a:ext uri="{FF2B5EF4-FFF2-40B4-BE49-F238E27FC236}">
                <a16:creationId xmlns:a16="http://schemas.microsoft.com/office/drawing/2014/main" id="{C10165F7-6700-47D1-A9A8-563DE4FC49E7}"/>
              </a:ext>
            </a:extLst>
          </p:cNvPr>
          <p:cNvSpPr>
            <a:spLocks noGrp="1"/>
          </p:cNvSpPr>
          <p:nvPr>
            <p:ph type="sldNum" sz="quarter" idx="12"/>
          </p:nvPr>
        </p:nvSpPr>
        <p:spPr/>
        <p:txBody>
          <a:bodyPr/>
          <a:lstStyle/>
          <a:p>
            <a:pPr>
              <a:defRPr/>
            </a:pPr>
            <a:fld id="{34D6A8A7-5109-4035-A6F9-3284B529B11C}" type="slidenum">
              <a:rPr lang="en-US" smtClean="0"/>
              <a:pPr>
                <a:defRPr/>
              </a:pPr>
              <a:t>22</a:t>
            </a:fld>
            <a:endParaRPr lang="en-US"/>
          </a:p>
        </p:txBody>
      </p:sp>
    </p:spTree>
    <p:extLst>
      <p:ext uri="{BB962C8B-B14F-4D97-AF65-F5344CB8AC3E}">
        <p14:creationId xmlns:p14="http://schemas.microsoft.com/office/powerpoint/2010/main" val="102743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BCE52-5EEC-45EF-93AA-F46BDBFAE19D}"/>
              </a:ext>
            </a:extLst>
          </p:cNvPr>
          <p:cNvSpPr>
            <a:spLocks noGrp="1"/>
          </p:cNvSpPr>
          <p:nvPr>
            <p:ph type="title"/>
          </p:nvPr>
        </p:nvSpPr>
        <p:spPr>
          <a:xfrm>
            <a:off x="457200" y="228600"/>
            <a:ext cx="8229600" cy="944562"/>
          </a:xfrm>
        </p:spPr>
        <p:txBody>
          <a:bodyPr/>
          <a:lstStyle/>
          <a:p>
            <a:r>
              <a:rPr lang="en-US" sz="4000" b="1" dirty="0"/>
              <a:t>Aggregate Supply</a:t>
            </a:r>
          </a:p>
        </p:txBody>
      </p:sp>
      <p:sp>
        <p:nvSpPr>
          <p:cNvPr id="3" name="Text Placeholder 2">
            <a:extLst>
              <a:ext uri="{FF2B5EF4-FFF2-40B4-BE49-F238E27FC236}">
                <a16:creationId xmlns:a16="http://schemas.microsoft.com/office/drawing/2014/main" id="{8A6DD4CF-CFA2-4528-9BE3-001908A92E31}"/>
              </a:ext>
            </a:extLst>
          </p:cNvPr>
          <p:cNvSpPr>
            <a:spLocks noGrp="1"/>
          </p:cNvSpPr>
          <p:nvPr>
            <p:ph type="body" sz="quarter" idx="4294967295"/>
          </p:nvPr>
        </p:nvSpPr>
        <p:spPr>
          <a:xfrm>
            <a:off x="533400" y="1371600"/>
            <a:ext cx="8077200" cy="5181600"/>
          </a:xfrm>
        </p:spPr>
        <p:txBody>
          <a:bodyPr>
            <a:noAutofit/>
          </a:bodyPr>
          <a:lstStyle/>
          <a:p>
            <a:pPr>
              <a:spcBef>
                <a:spcPts val="1350"/>
              </a:spcBef>
            </a:pPr>
            <a:r>
              <a:rPr lang="en-US" dirty="0">
                <a:latin typeface="Times New Roman" panose="02020603050405020304" pitchFamily="18" charset="0"/>
                <a:cs typeface="Times New Roman" panose="02020603050405020304" pitchFamily="18" charset="0"/>
              </a:rPr>
              <a:t>How do changes in the price level affect the supply decisions of the firm?</a:t>
            </a:r>
          </a:p>
          <a:p>
            <a:pPr>
              <a:spcBef>
                <a:spcPts val="1350"/>
              </a:spcBef>
            </a:pPr>
            <a:r>
              <a:rPr lang="en-US" dirty="0">
                <a:latin typeface="Times New Roman" panose="02020603050405020304" pitchFamily="18" charset="0"/>
                <a:cs typeface="Times New Roman" panose="02020603050405020304" pitchFamily="18" charset="0"/>
              </a:rPr>
              <a:t>It depends.</a:t>
            </a:r>
          </a:p>
          <a:p>
            <a:pPr>
              <a:spcBef>
                <a:spcPts val="1350"/>
              </a:spcBef>
            </a:pPr>
            <a:r>
              <a:rPr lang="en-US" dirty="0">
                <a:latin typeface="Times New Roman" panose="02020603050405020304" pitchFamily="18" charset="0"/>
                <a:cs typeface="Times New Roman" panose="02020603050405020304" pitchFamily="18" charset="0"/>
              </a:rPr>
              <a:t>Economists use two different time horizons:</a:t>
            </a:r>
          </a:p>
          <a:p>
            <a:pPr marL="385763" indent="-385763">
              <a:spcBef>
                <a:spcPts val="1350"/>
              </a:spcBef>
              <a:buFont typeface="+mj-lt"/>
              <a:buAutoNum type="arabicPeriod"/>
            </a:pPr>
            <a:r>
              <a:rPr lang="en-US" dirty="0">
                <a:latin typeface="Times New Roman" panose="02020603050405020304" pitchFamily="18" charset="0"/>
                <a:cs typeface="Times New Roman" panose="02020603050405020304" pitchFamily="18" charset="0"/>
              </a:rPr>
              <a:t>Long-run</a:t>
            </a:r>
          </a:p>
          <a:p>
            <a:pPr marL="385763" indent="-385763">
              <a:spcBef>
                <a:spcPts val="1350"/>
              </a:spcBef>
              <a:buFont typeface="+mj-lt"/>
              <a:buAutoNum type="arabicPeriod"/>
            </a:pPr>
            <a:r>
              <a:rPr lang="en-US" dirty="0">
                <a:latin typeface="Times New Roman" panose="02020603050405020304" pitchFamily="18" charset="0"/>
                <a:cs typeface="Times New Roman" panose="02020603050405020304" pitchFamily="18" charset="0"/>
              </a:rPr>
              <a:t>Short-run</a:t>
            </a:r>
          </a:p>
        </p:txBody>
      </p:sp>
      <p:pic>
        <p:nvPicPr>
          <p:cNvPr id="5" name="Picture Placeholder 4" descr="Two men standing in front of a small electric car.">
            <a:extLst>
              <a:ext uri="{FF2B5EF4-FFF2-40B4-BE49-F238E27FC236}">
                <a16:creationId xmlns:a16="http://schemas.microsoft.com/office/drawing/2014/main" id="{D016D2A1-B252-4EEB-8FCB-0DBDE9F4A97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95800" y="4123489"/>
            <a:ext cx="3878940" cy="2505911"/>
          </a:xfrm>
          <a:prstGeom prst="rect">
            <a:avLst/>
          </a:prstGeom>
        </p:spPr>
      </p:pic>
      <p:sp>
        <p:nvSpPr>
          <p:cNvPr id="2" name="Slide Number Placeholder 1">
            <a:extLst>
              <a:ext uri="{FF2B5EF4-FFF2-40B4-BE49-F238E27FC236}">
                <a16:creationId xmlns:a16="http://schemas.microsoft.com/office/drawing/2014/main" id="{9A0E8690-8887-46B6-9ACD-A02A018D5893}"/>
              </a:ext>
            </a:extLst>
          </p:cNvPr>
          <p:cNvSpPr>
            <a:spLocks noGrp="1"/>
          </p:cNvSpPr>
          <p:nvPr>
            <p:ph type="sldNum" sz="quarter" idx="12"/>
          </p:nvPr>
        </p:nvSpPr>
        <p:spPr/>
        <p:txBody>
          <a:bodyPr/>
          <a:lstStyle/>
          <a:p>
            <a:pPr>
              <a:defRPr/>
            </a:pPr>
            <a:fld id="{34D6A8A7-5109-4035-A6F9-3284B529B11C}" type="slidenum">
              <a:rPr lang="en-US" smtClean="0"/>
              <a:pPr>
                <a:defRPr/>
              </a:pPr>
              <a:t>23</a:t>
            </a:fld>
            <a:endParaRPr lang="en-US"/>
          </a:p>
        </p:txBody>
      </p:sp>
    </p:spTree>
    <p:extLst>
      <p:ext uri="{BB962C8B-B14F-4D97-AF65-F5344CB8AC3E}">
        <p14:creationId xmlns:p14="http://schemas.microsoft.com/office/powerpoint/2010/main" val="239765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39A3-8F12-45DA-AA82-2A161C7BA0D4}"/>
              </a:ext>
            </a:extLst>
          </p:cNvPr>
          <p:cNvSpPr>
            <a:spLocks noGrp="1"/>
          </p:cNvSpPr>
          <p:nvPr>
            <p:ph type="title"/>
          </p:nvPr>
        </p:nvSpPr>
        <p:spPr>
          <a:xfrm>
            <a:off x="457200" y="228600"/>
            <a:ext cx="8229600" cy="944562"/>
          </a:xfrm>
        </p:spPr>
        <p:txBody>
          <a:bodyPr/>
          <a:lstStyle/>
          <a:p>
            <a:r>
              <a:rPr lang="en-US" sz="4000" b="1" dirty="0"/>
              <a:t>Long-Run AS (LRAS)</a:t>
            </a:r>
          </a:p>
        </p:txBody>
      </p:sp>
      <p:sp>
        <p:nvSpPr>
          <p:cNvPr id="3" name="Content Placeholder 2">
            <a:extLst>
              <a:ext uri="{FF2B5EF4-FFF2-40B4-BE49-F238E27FC236}">
                <a16:creationId xmlns:a16="http://schemas.microsoft.com/office/drawing/2014/main" id="{FC6C6638-6A4E-4578-9766-D902A477CD08}"/>
              </a:ext>
            </a:extLst>
          </p:cNvPr>
          <p:cNvSpPr>
            <a:spLocks noGrp="1"/>
          </p:cNvSpPr>
          <p:nvPr>
            <p:ph idx="1"/>
          </p:nvPr>
        </p:nvSpPr>
        <p:spPr>
          <a:xfrm>
            <a:off x="628650" y="1371600"/>
            <a:ext cx="7981950" cy="4952999"/>
          </a:xfrm>
        </p:spPr>
        <p:txBody>
          <a:bodyPr>
            <a:normAutofit fontScale="92500" lnSpcReduction="20000"/>
          </a:bodyPr>
          <a:lstStyle/>
          <a:p>
            <a:r>
              <a:rPr lang="en-US" b="1" dirty="0">
                <a:solidFill>
                  <a:srgbClr val="FF0000"/>
                </a:solidFill>
                <a:latin typeface="Times New Roman" panose="02020603050405020304" pitchFamily="18" charset="0"/>
                <a:cs typeface="Times New Roman" panose="02020603050405020304" pitchFamily="18" charset="0"/>
              </a:rPr>
              <a:t>Long run</a:t>
            </a:r>
            <a:r>
              <a:rPr lang="en-US" dirty="0">
                <a:latin typeface="Times New Roman" panose="02020603050405020304" pitchFamily="18" charset="0"/>
                <a:cs typeface="Times New Roman" panose="02020603050405020304" pitchFamily="18" charset="0"/>
              </a:rPr>
              <a:t>: A period of time sufficient for all prices to adjust.</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level of output produced when an economy is at the natural rate of unemployment (u*).</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depends on an economy’s resources, technology, and institutions.</a:t>
            </a:r>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Vertical line:</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affected by changes in price.</a:t>
            </a:r>
          </a:p>
          <a:p>
            <a:pPr marL="4572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economy’s ability to produce is the same regardless of how much paper money is present.</a:t>
            </a:r>
          </a:p>
        </p:txBody>
      </p:sp>
      <p:sp>
        <p:nvSpPr>
          <p:cNvPr id="4" name="Slide Number Placeholder 3">
            <a:extLst>
              <a:ext uri="{FF2B5EF4-FFF2-40B4-BE49-F238E27FC236}">
                <a16:creationId xmlns:a16="http://schemas.microsoft.com/office/drawing/2014/main" id="{556228C3-C266-4A7F-BDAC-58851FEB877C}"/>
              </a:ext>
            </a:extLst>
          </p:cNvPr>
          <p:cNvSpPr>
            <a:spLocks noGrp="1"/>
          </p:cNvSpPr>
          <p:nvPr>
            <p:ph type="sldNum" sz="quarter" idx="12"/>
          </p:nvPr>
        </p:nvSpPr>
        <p:spPr/>
        <p:txBody>
          <a:bodyPr/>
          <a:lstStyle/>
          <a:p>
            <a:pPr>
              <a:defRPr/>
            </a:pPr>
            <a:fld id="{34D6A8A7-5109-4035-A6F9-3284B529B11C}" type="slidenum">
              <a:rPr lang="en-US" smtClean="0"/>
              <a:pPr>
                <a:defRPr/>
              </a:pPr>
              <a:t>24</a:t>
            </a:fld>
            <a:endParaRPr lang="en-US"/>
          </a:p>
        </p:txBody>
      </p:sp>
    </p:spTree>
    <p:extLst>
      <p:ext uri="{BB962C8B-B14F-4D97-AF65-F5344CB8AC3E}">
        <p14:creationId xmlns:p14="http://schemas.microsoft.com/office/powerpoint/2010/main" val="36966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0699-991D-482C-AB53-857AFEB90E47}"/>
              </a:ext>
            </a:extLst>
          </p:cNvPr>
          <p:cNvSpPr>
            <a:spLocks noGrp="1"/>
          </p:cNvSpPr>
          <p:nvPr>
            <p:ph type="title"/>
          </p:nvPr>
        </p:nvSpPr>
        <p:spPr>
          <a:xfrm>
            <a:off x="457200" y="274638"/>
            <a:ext cx="8229600" cy="944562"/>
          </a:xfrm>
        </p:spPr>
        <p:txBody>
          <a:bodyPr/>
          <a:lstStyle/>
          <a:p>
            <a:r>
              <a:rPr lang="en-US" sz="4000" b="1" dirty="0"/>
              <a:t>LRAS Curve </a:t>
            </a:r>
          </a:p>
        </p:txBody>
      </p:sp>
      <p:pic>
        <p:nvPicPr>
          <p:cNvPr id="8" name="Picture 7" descr="A graph titled The Long-Run Aggregate Supply Curve has Real GDP (Y) on the x axis and Price level (P) on the y axis. A vertical line is labeled LRAS and has a real GDP value of Y * and u equals u *. The price level includes the values: 90, 100, and 110.">
            <a:extLst>
              <a:ext uri="{FF2B5EF4-FFF2-40B4-BE49-F238E27FC236}">
                <a16:creationId xmlns:a16="http://schemas.microsoft.com/office/drawing/2014/main" id="{6760F090-EBC3-624A-B353-0C9D8F46625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4075" y="1996889"/>
            <a:ext cx="4581525" cy="3886200"/>
          </a:xfrm>
          <a:prstGeom prst="rect">
            <a:avLst/>
          </a:prstGeom>
        </p:spPr>
      </p:pic>
      <p:sp>
        <p:nvSpPr>
          <p:cNvPr id="3" name="Slide Number Placeholder 2">
            <a:extLst>
              <a:ext uri="{FF2B5EF4-FFF2-40B4-BE49-F238E27FC236}">
                <a16:creationId xmlns:a16="http://schemas.microsoft.com/office/drawing/2014/main" id="{52DB1F6A-C547-4142-9220-80F37F4A3205}"/>
              </a:ext>
            </a:extLst>
          </p:cNvPr>
          <p:cNvSpPr>
            <a:spLocks noGrp="1"/>
          </p:cNvSpPr>
          <p:nvPr>
            <p:ph type="sldNum" sz="quarter" idx="12"/>
          </p:nvPr>
        </p:nvSpPr>
        <p:spPr/>
        <p:txBody>
          <a:bodyPr/>
          <a:lstStyle/>
          <a:p>
            <a:pPr>
              <a:defRPr/>
            </a:pPr>
            <a:fld id="{34D6A8A7-5109-4035-A6F9-3284B529B11C}" type="slidenum">
              <a:rPr lang="en-US" smtClean="0"/>
              <a:pPr>
                <a:defRPr/>
              </a:pPr>
              <a:t>25</a:t>
            </a:fld>
            <a:endParaRPr lang="en-US"/>
          </a:p>
        </p:txBody>
      </p:sp>
      <p:cxnSp>
        <p:nvCxnSpPr>
          <p:cNvPr id="5" name="Straight Connector 4">
            <a:extLst>
              <a:ext uri="{FF2B5EF4-FFF2-40B4-BE49-F238E27FC236}">
                <a16:creationId xmlns:a16="http://schemas.microsoft.com/office/drawing/2014/main" id="{D8E1B042-C144-ABC3-A57B-377E876DE5E9}"/>
              </a:ext>
            </a:extLst>
          </p:cNvPr>
          <p:cNvCxnSpPr/>
          <p:nvPr/>
        </p:nvCxnSpPr>
        <p:spPr>
          <a:xfrm>
            <a:off x="4572000" y="2209800"/>
            <a:ext cx="0" cy="3124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8EE1D98-E44D-E2D3-9AA2-089146439344}"/>
              </a:ext>
            </a:extLst>
          </p:cNvPr>
          <p:cNvSpPr txBox="1"/>
          <p:nvPr/>
        </p:nvSpPr>
        <p:spPr>
          <a:xfrm>
            <a:off x="4114800" y="5362245"/>
            <a:ext cx="1257295" cy="369332"/>
          </a:xfrm>
          <a:prstGeom prst="rect">
            <a:avLst/>
          </a:prstGeom>
          <a:noFill/>
        </p:spPr>
        <p:txBody>
          <a:bodyPr wrap="square" rtlCol="0">
            <a:spAutoFit/>
          </a:bodyPr>
          <a:lstStyle/>
          <a:p>
            <a:r>
              <a:rPr lang="en-US" dirty="0"/>
              <a:t>Y* = u = u*</a:t>
            </a:r>
          </a:p>
        </p:txBody>
      </p:sp>
    </p:spTree>
    <p:extLst>
      <p:ext uri="{BB962C8B-B14F-4D97-AF65-F5344CB8AC3E}">
        <p14:creationId xmlns:p14="http://schemas.microsoft.com/office/powerpoint/2010/main" val="2799171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D437F-B398-45F9-B26B-50F2372C0BB2}"/>
              </a:ext>
            </a:extLst>
          </p:cNvPr>
          <p:cNvSpPr>
            <a:spLocks noGrp="1"/>
          </p:cNvSpPr>
          <p:nvPr>
            <p:ph type="title"/>
          </p:nvPr>
        </p:nvSpPr>
        <p:spPr>
          <a:xfrm>
            <a:off x="304800" y="228600"/>
            <a:ext cx="8534400" cy="922784"/>
          </a:xfrm>
        </p:spPr>
        <p:txBody>
          <a:bodyPr/>
          <a:lstStyle/>
          <a:p>
            <a:r>
              <a:rPr lang="en-US" sz="4000" b="1" dirty="0"/>
              <a:t>Shifts in LRAS</a:t>
            </a:r>
          </a:p>
        </p:txBody>
      </p:sp>
      <p:sp>
        <p:nvSpPr>
          <p:cNvPr id="3" name="Text Placeholder 2">
            <a:extLst>
              <a:ext uri="{FF2B5EF4-FFF2-40B4-BE49-F238E27FC236}">
                <a16:creationId xmlns:a16="http://schemas.microsoft.com/office/drawing/2014/main" id="{98A17831-E3F2-429E-81FB-2F860E4A82E7}"/>
              </a:ext>
            </a:extLst>
          </p:cNvPr>
          <p:cNvSpPr>
            <a:spLocks noGrp="1"/>
          </p:cNvSpPr>
          <p:nvPr>
            <p:ph type="body" sz="quarter" idx="4294967295"/>
          </p:nvPr>
        </p:nvSpPr>
        <p:spPr>
          <a:xfrm>
            <a:off x="685800" y="1418384"/>
            <a:ext cx="7772400" cy="4372816"/>
          </a:xfrm>
        </p:spPr>
        <p:txBody>
          <a:bodyPr/>
          <a:lstStyle/>
          <a:p>
            <a:pPr>
              <a:spcBef>
                <a:spcPts val="1800"/>
              </a:spcBef>
            </a:pPr>
            <a:r>
              <a:rPr lang="en-US" dirty="0">
                <a:latin typeface="Times New Roman" panose="02020603050405020304" pitchFamily="18" charset="0"/>
                <a:cs typeface="Times New Roman" panose="02020603050405020304" pitchFamily="18" charset="0"/>
              </a:rPr>
              <a:t>LRAS changes when a nation’s ability to produce output changes.</a:t>
            </a:r>
          </a:p>
          <a:p>
            <a:pPr>
              <a:spcBef>
                <a:spcPts val="1800"/>
              </a:spcBef>
            </a:pPr>
            <a:r>
              <a:rPr lang="en-US" dirty="0">
                <a:latin typeface="Times New Roman" panose="02020603050405020304" pitchFamily="18" charset="0"/>
                <a:cs typeface="Times New Roman" panose="02020603050405020304" pitchFamily="18" charset="0"/>
              </a:rPr>
              <a:t>This occurs with changes in:</a:t>
            </a:r>
          </a:p>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Resources</a:t>
            </a:r>
          </a:p>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Technology</a:t>
            </a:r>
          </a:p>
          <a:p>
            <a:pPr marL="385763" indent="-385763">
              <a:spcBef>
                <a:spcPts val="1800"/>
              </a:spcBef>
              <a:buFont typeface="+mj-lt"/>
              <a:buAutoNum type="arabicPeriod"/>
            </a:pPr>
            <a:r>
              <a:rPr lang="en-US" dirty="0">
                <a:latin typeface="Times New Roman" panose="02020603050405020304" pitchFamily="18" charset="0"/>
                <a:cs typeface="Times New Roman" panose="02020603050405020304" pitchFamily="18" charset="0"/>
              </a:rPr>
              <a:t>Institutions</a:t>
            </a:r>
          </a:p>
          <a:p>
            <a:endParaRPr lang="en-US" dirty="0">
              <a:latin typeface="Times New Roman" panose="02020603050405020304" pitchFamily="18" charset="0"/>
              <a:cs typeface="Times New Roman" panose="02020603050405020304" pitchFamily="18" charset="0"/>
            </a:endParaRPr>
          </a:p>
        </p:txBody>
      </p:sp>
      <p:pic>
        <p:nvPicPr>
          <p:cNvPr id="5" name="Picture Placeholder 4" descr="An oil rig in a large field beside a road.">
            <a:extLst>
              <a:ext uri="{FF2B5EF4-FFF2-40B4-BE49-F238E27FC236}">
                <a16:creationId xmlns:a16="http://schemas.microsoft.com/office/drawing/2014/main" id="{4656798E-FD02-40FF-91E8-7C1328CD38A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325777" y="3431781"/>
            <a:ext cx="3539129" cy="2359419"/>
          </a:xfrm>
          <a:prstGeom prst="rect">
            <a:avLst/>
          </a:prstGeom>
        </p:spPr>
      </p:pic>
      <p:sp>
        <p:nvSpPr>
          <p:cNvPr id="2" name="Slide Number Placeholder 1">
            <a:extLst>
              <a:ext uri="{FF2B5EF4-FFF2-40B4-BE49-F238E27FC236}">
                <a16:creationId xmlns:a16="http://schemas.microsoft.com/office/drawing/2014/main" id="{7330EE82-3CA1-4158-A85B-3113FC633BFE}"/>
              </a:ext>
            </a:extLst>
          </p:cNvPr>
          <p:cNvSpPr>
            <a:spLocks noGrp="1"/>
          </p:cNvSpPr>
          <p:nvPr>
            <p:ph type="sldNum" sz="quarter" idx="12"/>
          </p:nvPr>
        </p:nvSpPr>
        <p:spPr/>
        <p:txBody>
          <a:bodyPr/>
          <a:lstStyle/>
          <a:p>
            <a:pPr>
              <a:defRPr/>
            </a:pPr>
            <a:fld id="{34D6A8A7-5109-4035-A6F9-3284B529B11C}" type="slidenum">
              <a:rPr lang="en-US" smtClean="0"/>
              <a:pPr>
                <a:defRPr/>
              </a:pPr>
              <a:t>26</a:t>
            </a:fld>
            <a:endParaRPr lang="en-US"/>
          </a:p>
        </p:txBody>
      </p:sp>
    </p:spTree>
    <p:extLst>
      <p:ext uri="{BB962C8B-B14F-4D97-AF65-F5344CB8AC3E}">
        <p14:creationId xmlns:p14="http://schemas.microsoft.com/office/powerpoint/2010/main" val="20013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Title 7"/>
          <p:cNvSpPr>
            <a:spLocks noGrp="1"/>
          </p:cNvSpPr>
          <p:nvPr>
            <p:ph type="title"/>
          </p:nvPr>
        </p:nvSpPr>
        <p:spPr>
          <a:xfrm>
            <a:off x="457200" y="274638"/>
            <a:ext cx="8229600" cy="868362"/>
          </a:xfrm>
        </p:spPr>
        <p:txBody>
          <a:bodyPr/>
          <a:lstStyle/>
          <a:p>
            <a:r>
              <a:rPr lang="en-US" sz="4000" b="1" dirty="0"/>
              <a:t>Shifts in Long-Run AS</a:t>
            </a:r>
          </a:p>
        </p:txBody>
      </p:sp>
      <p:pic>
        <p:nvPicPr>
          <p:cNvPr id="5" name="Picture 4" descr="A graph titled Shifts in Long-Run Aggregate supply has Real GDP (Y) on the x axis and Price level (P) on the y axis. There are three vertical lines representing long run aggregate supply, with LRAS1 in the center shifting left and right. LRAS1 has a real GDP value of Y *. A shift to the right is LRAS 2 and real GDP value of Y * *. A shift to the left is LRAS 3 and real GDP value of Y * * *. The three real GDP values have the value: u equals u *.">
            <a:extLst>
              <a:ext uri="{FF2B5EF4-FFF2-40B4-BE49-F238E27FC236}">
                <a16:creationId xmlns:a16="http://schemas.microsoft.com/office/drawing/2014/main" id="{B651AFEB-1147-2540-B3EC-B355DCC9109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38275" y="1996888"/>
            <a:ext cx="4810125" cy="3886200"/>
          </a:xfrm>
          <a:prstGeom prst="rect">
            <a:avLst/>
          </a:prstGeom>
        </p:spPr>
      </p:pic>
      <p:sp>
        <p:nvSpPr>
          <p:cNvPr id="2" name="Slide Number Placeholder 1">
            <a:extLst>
              <a:ext uri="{FF2B5EF4-FFF2-40B4-BE49-F238E27FC236}">
                <a16:creationId xmlns:a16="http://schemas.microsoft.com/office/drawing/2014/main" id="{92A31DEB-0F0F-4A15-A03E-C5C34A0BB39C}"/>
              </a:ext>
            </a:extLst>
          </p:cNvPr>
          <p:cNvSpPr>
            <a:spLocks noGrp="1"/>
          </p:cNvSpPr>
          <p:nvPr>
            <p:ph type="sldNum" sz="quarter" idx="12"/>
          </p:nvPr>
        </p:nvSpPr>
        <p:spPr/>
        <p:txBody>
          <a:bodyPr/>
          <a:lstStyle/>
          <a:p>
            <a:pPr>
              <a:defRPr/>
            </a:pPr>
            <a:fld id="{34D6A8A7-5109-4035-A6F9-3284B529B11C}"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39A3-8F12-45DA-AA82-2A161C7BA0D4}"/>
              </a:ext>
            </a:extLst>
          </p:cNvPr>
          <p:cNvSpPr>
            <a:spLocks noGrp="1"/>
          </p:cNvSpPr>
          <p:nvPr>
            <p:ph type="title"/>
          </p:nvPr>
        </p:nvSpPr>
        <p:spPr>
          <a:xfrm>
            <a:off x="457200" y="274638"/>
            <a:ext cx="8229600" cy="944562"/>
          </a:xfrm>
        </p:spPr>
        <p:txBody>
          <a:bodyPr/>
          <a:lstStyle/>
          <a:p>
            <a:r>
              <a:rPr lang="en-US" sz="4000" b="1" dirty="0"/>
              <a:t>Short-Run Aggregate Supply </a:t>
            </a:r>
          </a:p>
        </p:txBody>
      </p:sp>
      <p:sp>
        <p:nvSpPr>
          <p:cNvPr id="3" name="Content Placeholder 2">
            <a:extLst>
              <a:ext uri="{FF2B5EF4-FFF2-40B4-BE49-F238E27FC236}">
                <a16:creationId xmlns:a16="http://schemas.microsoft.com/office/drawing/2014/main" id="{FC6C6638-6A4E-4578-9766-D902A477CD08}"/>
              </a:ext>
            </a:extLst>
          </p:cNvPr>
          <p:cNvSpPr>
            <a:spLocks noGrp="1"/>
          </p:cNvSpPr>
          <p:nvPr>
            <p:ph idx="1"/>
          </p:nvPr>
        </p:nvSpPr>
        <p:spPr>
          <a:xfrm>
            <a:off x="628650" y="1524000"/>
            <a:ext cx="7981950" cy="4724399"/>
          </a:xfrm>
        </p:spPr>
        <p:txBody>
          <a:bodyPr>
            <a:normAutofit/>
          </a:bodyPr>
          <a:lstStyle/>
          <a:p>
            <a:pPr>
              <a:spcBef>
                <a:spcPts val="1350"/>
              </a:spcBef>
            </a:pPr>
            <a:r>
              <a:rPr lang="en-US" b="1" dirty="0">
                <a:solidFill>
                  <a:schemeClr val="accent2"/>
                </a:solidFill>
                <a:latin typeface="Times New Roman" panose="02020603050405020304" pitchFamily="18" charset="0"/>
                <a:cs typeface="Times New Roman" panose="02020603050405020304" pitchFamily="18" charset="0"/>
              </a:rPr>
              <a:t>Short run</a:t>
            </a:r>
            <a:r>
              <a:rPr lang="en-US" dirty="0">
                <a:latin typeface="Times New Roman" panose="02020603050405020304" pitchFamily="18" charset="0"/>
                <a:cs typeface="Times New Roman" panose="02020603050405020304" pitchFamily="18" charset="0"/>
              </a:rPr>
              <a:t>: The period of time in which some prices have not yet adjusted.</a:t>
            </a:r>
            <a:endParaRPr lang="en-US" sz="600" dirty="0">
              <a:latin typeface="Times New Roman" panose="02020603050405020304" pitchFamily="18" charset="0"/>
              <a:cs typeface="Times New Roman" panose="02020603050405020304" pitchFamily="18" charset="0"/>
            </a:endParaRPr>
          </a:p>
          <a:p>
            <a:pPr>
              <a:spcBef>
                <a:spcPts val="1350"/>
              </a:spcBef>
            </a:pPr>
            <a:r>
              <a:rPr lang="en-US" dirty="0">
                <a:latin typeface="Times New Roman" panose="02020603050405020304" pitchFamily="18" charset="0"/>
                <a:cs typeface="Times New Roman" panose="02020603050405020304" pitchFamily="18" charset="0"/>
              </a:rPr>
              <a:t>There are three reasons why there is a positive relationship between the price level and the quantity of aggregate supply:</a:t>
            </a:r>
          </a:p>
          <a:p>
            <a:pPr>
              <a:spcBef>
                <a:spcPts val="1350"/>
              </a:spcBef>
            </a:pPr>
            <a:r>
              <a:rPr lang="en-US" dirty="0">
                <a:latin typeface="Times New Roman" panose="02020603050405020304" pitchFamily="18" charset="0"/>
                <a:cs typeface="Times New Roman" panose="02020603050405020304" pitchFamily="18" charset="0"/>
              </a:rPr>
              <a:t>1. Sticky input prices</a:t>
            </a:r>
          </a:p>
          <a:p>
            <a:pPr>
              <a:spcBef>
                <a:spcPts val="1350"/>
              </a:spcBef>
            </a:pPr>
            <a:r>
              <a:rPr lang="en-US" dirty="0">
                <a:latin typeface="Times New Roman" panose="02020603050405020304" pitchFamily="18" charset="0"/>
                <a:cs typeface="Times New Roman" panose="02020603050405020304" pitchFamily="18" charset="0"/>
              </a:rPr>
              <a:t>2. Menu costs</a:t>
            </a:r>
          </a:p>
          <a:p>
            <a:pPr>
              <a:spcBef>
                <a:spcPts val="1350"/>
              </a:spcBef>
            </a:pPr>
            <a:r>
              <a:rPr lang="en-US" dirty="0">
                <a:latin typeface="Times New Roman" panose="02020603050405020304" pitchFamily="18" charset="0"/>
                <a:cs typeface="Times New Roman" panose="02020603050405020304" pitchFamily="18" charset="0"/>
              </a:rPr>
              <a:t>3. Money illusion</a:t>
            </a:r>
          </a:p>
        </p:txBody>
      </p:sp>
      <p:sp>
        <p:nvSpPr>
          <p:cNvPr id="4" name="Slide Number Placeholder 3">
            <a:extLst>
              <a:ext uri="{FF2B5EF4-FFF2-40B4-BE49-F238E27FC236}">
                <a16:creationId xmlns:a16="http://schemas.microsoft.com/office/drawing/2014/main" id="{70C22A59-BF4B-4012-B2AA-BFA6211FB51A}"/>
              </a:ext>
            </a:extLst>
          </p:cNvPr>
          <p:cNvSpPr>
            <a:spLocks noGrp="1"/>
          </p:cNvSpPr>
          <p:nvPr>
            <p:ph type="sldNum" sz="quarter" idx="12"/>
          </p:nvPr>
        </p:nvSpPr>
        <p:spPr/>
        <p:txBody>
          <a:bodyPr/>
          <a:lstStyle/>
          <a:p>
            <a:pPr>
              <a:defRPr/>
            </a:pPr>
            <a:fld id="{34D6A8A7-5109-4035-A6F9-3284B529B11C}" type="slidenum">
              <a:rPr lang="en-US" smtClean="0"/>
              <a:pPr>
                <a:defRPr/>
              </a:pPr>
              <a:t>28</a:t>
            </a:fld>
            <a:endParaRPr lang="en-US"/>
          </a:p>
        </p:txBody>
      </p:sp>
    </p:spTree>
    <p:extLst>
      <p:ext uri="{BB962C8B-B14F-4D97-AF65-F5344CB8AC3E}">
        <p14:creationId xmlns:p14="http://schemas.microsoft.com/office/powerpoint/2010/main" val="1236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itle 6"/>
          <p:cNvSpPr>
            <a:spLocks noGrp="1"/>
          </p:cNvSpPr>
          <p:nvPr>
            <p:ph type="title"/>
          </p:nvPr>
        </p:nvSpPr>
        <p:spPr>
          <a:xfrm>
            <a:off x="457200" y="274638"/>
            <a:ext cx="8229600" cy="868362"/>
          </a:xfrm>
        </p:spPr>
        <p:txBody>
          <a:bodyPr/>
          <a:lstStyle/>
          <a:p>
            <a:r>
              <a:rPr lang="en-US" sz="4000" b="1" dirty="0"/>
              <a:t>Short-Run AS Curve</a:t>
            </a:r>
          </a:p>
        </p:txBody>
      </p:sp>
      <p:sp>
        <p:nvSpPr>
          <p:cNvPr id="2" name="Slide Number Placeholder 1">
            <a:extLst>
              <a:ext uri="{FF2B5EF4-FFF2-40B4-BE49-F238E27FC236}">
                <a16:creationId xmlns:a16="http://schemas.microsoft.com/office/drawing/2014/main" id="{50A2C092-4673-4BA6-AAF4-DFF0C07A0E71}"/>
              </a:ext>
            </a:extLst>
          </p:cNvPr>
          <p:cNvSpPr>
            <a:spLocks noGrp="1"/>
          </p:cNvSpPr>
          <p:nvPr>
            <p:ph type="sldNum" sz="quarter" idx="12"/>
          </p:nvPr>
        </p:nvSpPr>
        <p:spPr/>
        <p:txBody>
          <a:bodyPr/>
          <a:lstStyle/>
          <a:p>
            <a:pPr>
              <a:defRPr/>
            </a:pPr>
            <a:fld id="{34D6A8A7-5109-4035-A6F9-3284B529B11C}" type="slidenum">
              <a:rPr lang="en-US" smtClean="0"/>
              <a:pPr>
                <a:defRPr/>
              </a:pPr>
              <a:t>29</a:t>
            </a:fld>
            <a:endParaRPr lang="en-US"/>
          </a:p>
        </p:txBody>
      </p:sp>
      <p:pic>
        <p:nvPicPr>
          <p:cNvPr id="3" name="Picture 3" descr="A graph titled Equilibrium in the Aggregate Demand-Aggregate Supply Model. Real GDP (Y) is on the x axis and Price level (P) on the y axis. There are three lines on the graph that all intersect at point A. A positive, diagonal line is labeled SRAS, a vertical line is labeled LRAS, and a negative, diagonal line is labeled A D. Point A has a real GDP value of Y *, where u equals u *, and price level P *. SRAS has a price level P H higher than A D’s price level of P L.">
            <a:extLst>
              <a:ext uri="{FF2B5EF4-FFF2-40B4-BE49-F238E27FC236}">
                <a16:creationId xmlns:a16="http://schemas.microsoft.com/office/drawing/2014/main" id="{F6E721E1-8B25-95DF-6EFC-29F1282F9A07}"/>
              </a:ext>
            </a:extLst>
          </p:cNvPr>
          <p:cNvPicPr>
            <a:picLocks noChangeAspect="1"/>
          </p:cNvPicPr>
          <p:nvPr/>
        </p:nvPicPr>
        <p:blipFill>
          <a:blip r:embed="rId3"/>
          <a:srcRect/>
          <a:stretch>
            <a:fillRect/>
          </a:stretch>
        </p:blipFill>
        <p:spPr bwMode="auto">
          <a:xfrm>
            <a:off x="1676400" y="1959934"/>
            <a:ext cx="4500563" cy="372784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57200" y="274638"/>
            <a:ext cx="8229600" cy="868362"/>
          </a:xfrm>
        </p:spPr>
        <p:txBody>
          <a:bodyPr/>
          <a:lstStyle/>
          <a:p>
            <a:r>
              <a:rPr lang="en-US" altLang="en-US" sz="4000" b="1" dirty="0"/>
              <a:t>Macroeconomics</a:t>
            </a:r>
          </a:p>
        </p:txBody>
      </p:sp>
      <p:sp>
        <p:nvSpPr>
          <p:cNvPr id="10" name="Content Placeholder 2">
            <a:extLst>
              <a:ext uri="{FF2B5EF4-FFF2-40B4-BE49-F238E27FC236}">
                <a16:creationId xmlns:a16="http://schemas.microsoft.com/office/drawing/2014/main" id="{6ACFF9E9-3466-48D8-9A38-EA22D6CA9C32}"/>
              </a:ext>
            </a:extLst>
          </p:cNvPr>
          <p:cNvSpPr txBox="1">
            <a:spLocks/>
          </p:cNvSpPr>
          <p:nvPr/>
        </p:nvSpPr>
        <p:spPr>
          <a:xfrm>
            <a:off x="609600" y="1447800"/>
            <a:ext cx="7696200" cy="2057400"/>
          </a:xfrm>
          <a:prstGeom prst="rect">
            <a:avLst/>
          </a:prstGeom>
        </p:spPr>
        <p:txBody>
          <a:bodyPr vert="horz" lIns="68580" tIns="34290" rIns="68580" bIns="34290" rtlCol="0">
            <a:noAutofit/>
          </a:bodyPr>
          <a:lstStyle>
            <a:lvl1pPr marL="0" indent="0" algn="l" defTabSz="685800" rtl="0" eaLnBrk="1" latinLnBrk="0" hangingPunct="1">
              <a:lnSpc>
                <a:spcPct val="90000"/>
              </a:lnSpc>
              <a:spcBef>
                <a:spcPts val="750"/>
              </a:spcBef>
              <a:buFont typeface="Arial"/>
              <a:buNone/>
              <a:defRPr sz="2800" b="0" i="0" kern="1200">
                <a:solidFill>
                  <a:srgbClr val="58697D"/>
                </a:solidFill>
                <a:latin typeface="+mj-lt"/>
                <a:ea typeface="Cambria" charset="0"/>
                <a:cs typeface="Cambria" charset="0"/>
              </a:defRPr>
            </a:lvl1pPr>
            <a:lvl2pPr marL="428625" indent="-170260" algn="l" defTabSz="685800" rtl="0" eaLnBrk="1" latinLnBrk="0" hangingPunct="1">
              <a:lnSpc>
                <a:spcPct val="90000"/>
              </a:lnSpc>
              <a:spcBef>
                <a:spcPts val="375"/>
              </a:spcBef>
              <a:buFont typeface="Arial"/>
              <a:buChar char="•"/>
              <a:tabLst/>
              <a:defRPr sz="2800" b="0" i="0" kern="1200">
                <a:solidFill>
                  <a:srgbClr val="58697D"/>
                </a:solidFill>
                <a:latin typeface="+mj-lt"/>
                <a:ea typeface="Calibri" charset="0"/>
                <a:cs typeface="Calibri" charset="0"/>
              </a:defRPr>
            </a:lvl2pPr>
            <a:lvl3pPr marL="772716" indent="-169069" algn="l" defTabSz="685800" rtl="0" eaLnBrk="1" latinLnBrk="0" hangingPunct="1">
              <a:lnSpc>
                <a:spcPct val="90000"/>
              </a:lnSpc>
              <a:spcBef>
                <a:spcPts val="375"/>
              </a:spcBef>
              <a:buFont typeface="Arial"/>
              <a:buChar char="•"/>
              <a:tabLst/>
              <a:defRPr sz="2800" b="0" kern="1200">
                <a:solidFill>
                  <a:srgbClr val="58697D"/>
                </a:solidFill>
                <a:latin typeface="+mj-lt"/>
                <a:ea typeface="Calibri" charset="0"/>
                <a:cs typeface="Calibri" charset="0"/>
              </a:defRPr>
            </a:lvl3pPr>
            <a:lvl4pPr marL="1117997" indent="-175022" algn="l" defTabSz="685800" rtl="0" eaLnBrk="1" latinLnBrk="0" hangingPunct="1">
              <a:lnSpc>
                <a:spcPct val="90000"/>
              </a:lnSpc>
              <a:spcBef>
                <a:spcPts val="375"/>
              </a:spcBef>
              <a:buFont typeface="Arial"/>
              <a:buChar char="•"/>
              <a:tabLst/>
              <a:defRPr sz="2800" b="0" kern="1200">
                <a:solidFill>
                  <a:srgbClr val="58697D"/>
                </a:solidFill>
                <a:latin typeface="+mj-lt"/>
                <a:ea typeface="Calibri" charset="0"/>
                <a:cs typeface="Calibri" charset="0"/>
              </a:defRPr>
            </a:lvl4pPr>
            <a:lvl5pPr marL="1543050" indent="-171450" algn="l" defTabSz="685800" rtl="0" eaLnBrk="1" latinLnBrk="0" hangingPunct="1">
              <a:lnSpc>
                <a:spcPct val="90000"/>
              </a:lnSpc>
              <a:spcBef>
                <a:spcPts val="375"/>
              </a:spcBef>
              <a:buFont typeface="Arial"/>
              <a:buChar char="•"/>
              <a:defRPr sz="1350" kern="1200">
                <a:solidFill>
                  <a:srgbClr val="58697D"/>
                </a:solidFill>
                <a:latin typeface="+mj-lt"/>
                <a:ea typeface="Calibri" charset="0"/>
                <a:cs typeface="Calibri"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r>
              <a:rPr lang="en-US" sz="3200" dirty="0">
                <a:solidFill>
                  <a:schemeClr val="tx1"/>
                </a:solidFill>
                <a:latin typeface="Times New Roman" panose="02020603050405020304" pitchFamily="18" charset="0"/>
                <a:cs typeface="Times New Roman" panose="02020603050405020304" pitchFamily="18" charset="0"/>
              </a:rPr>
              <a:t>In macroeconomics, there are two paths of study:</a:t>
            </a:r>
          </a:p>
          <a:p>
            <a:pPr marL="385763" indent="-385763">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Long-run growth and development</a:t>
            </a:r>
          </a:p>
          <a:p>
            <a:pPr marL="385763" indent="-385763">
              <a:buFont typeface="+mj-lt"/>
              <a:buAutoNum type="arabicPeriod"/>
            </a:pPr>
            <a:r>
              <a:rPr lang="en-US" sz="3200" dirty="0">
                <a:solidFill>
                  <a:schemeClr val="tx1"/>
                </a:solidFill>
                <a:latin typeface="Times New Roman" panose="02020603050405020304" pitchFamily="18" charset="0"/>
                <a:cs typeface="Times New Roman" panose="02020603050405020304" pitchFamily="18" charset="0"/>
              </a:rPr>
              <a:t>Short-run fluctuations, or business cycles</a:t>
            </a:r>
          </a:p>
        </p:txBody>
      </p:sp>
      <p:sp>
        <p:nvSpPr>
          <p:cNvPr id="6" name="Content Placeholder 2">
            <a:extLst>
              <a:ext uri="{FF2B5EF4-FFF2-40B4-BE49-F238E27FC236}">
                <a16:creationId xmlns:a16="http://schemas.microsoft.com/office/drawing/2014/main" id="{89B6E9CD-8824-46D8-A64F-2BF9C11E01D0}"/>
              </a:ext>
            </a:extLst>
          </p:cNvPr>
          <p:cNvSpPr>
            <a:spLocks noGrp="1"/>
          </p:cNvSpPr>
          <p:nvPr>
            <p:ph sz="half" idx="1"/>
          </p:nvPr>
        </p:nvSpPr>
        <p:spPr>
          <a:xfrm>
            <a:off x="838199" y="3714749"/>
            <a:ext cx="3684013" cy="2914651"/>
          </a:xfrm>
        </p:spPr>
        <p:txBody>
          <a:bodyPr/>
          <a:lstStyle/>
          <a:p>
            <a:pPr marL="0" indent="0" algn="ctr">
              <a:buNone/>
            </a:pPr>
            <a:r>
              <a:rPr lang="en-US" sz="2800" dirty="0">
                <a:solidFill>
                  <a:schemeClr val="accent2"/>
                </a:solidFill>
              </a:rPr>
              <a:t>Long-run growth &amp; development</a:t>
            </a:r>
          </a:p>
          <a:p>
            <a:pPr marL="211931" indent="-211931">
              <a:buFont typeface="Arial" panose="020B0604020202020204" pitchFamily="34" charset="0"/>
              <a:buChar char="•"/>
            </a:pPr>
            <a:r>
              <a:rPr lang="en-US" sz="2800" dirty="0"/>
              <a:t>Focuses on theories and policies that affect economies over several decades.</a:t>
            </a:r>
          </a:p>
        </p:txBody>
      </p:sp>
      <p:sp>
        <p:nvSpPr>
          <p:cNvPr id="7" name="Content Placeholder 3">
            <a:extLst>
              <a:ext uri="{FF2B5EF4-FFF2-40B4-BE49-F238E27FC236}">
                <a16:creationId xmlns:a16="http://schemas.microsoft.com/office/drawing/2014/main" id="{63D40C13-5DF7-49C2-9036-FE5277B1850B}"/>
              </a:ext>
            </a:extLst>
          </p:cNvPr>
          <p:cNvSpPr txBox="1">
            <a:spLocks/>
          </p:cNvSpPr>
          <p:nvPr/>
        </p:nvSpPr>
        <p:spPr>
          <a:xfrm>
            <a:off x="4614863" y="3243871"/>
            <a:ext cx="2914650" cy="2225132"/>
          </a:xfrm>
          <a:prstGeom prst="rect">
            <a:avLst/>
          </a:prstGeom>
        </p:spPr>
        <p:txBody>
          <a:bodyPr/>
          <a:lstStyle>
            <a:lvl1pPr marL="171450" indent="-171450" algn="l" defTabSz="685800" rtl="0" eaLnBrk="1" latinLnBrk="0" hangingPunct="1">
              <a:lnSpc>
                <a:spcPct val="90000"/>
              </a:lnSpc>
              <a:spcBef>
                <a:spcPts val="750"/>
              </a:spcBef>
              <a:buFont typeface="Arial"/>
              <a:buChar char="•"/>
              <a:defRPr sz="2100" kern="1200">
                <a:solidFill>
                  <a:srgbClr val="58697D"/>
                </a:solidFill>
                <a:latin typeface="+mj-lt"/>
                <a:ea typeface="Calibri" charset="0"/>
                <a:cs typeface="Calibri" charset="0"/>
              </a:defRPr>
            </a:lvl1pPr>
            <a:lvl2pPr marL="514350" indent="-171450" algn="l" defTabSz="685800" rtl="0" eaLnBrk="1" latinLnBrk="0" hangingPunct="1">
              <a:lnSpc>
                <a:spcPct val="90000"/>
              </a:lnSpc>
              <a:spcBef>
                <a:spcPts val="375"/>
              </a:spcBef>
              <a:buFont typeface="Arial"/>
              <a:buChar char="•"/>
              <a:defRPr sz="1800" kern="1200">
                <a:solidFill>
                  <a:srgbClr val="58697D"/>
                </a:solidFill>
                <a:latin typeface="+mj-lt"/>
                <a:ea typeface="Calibri" charset="0"/>
                <a:cs typeface="Calibri" charset="0"/>
              </a:defRPr>
            </a:lvl2pPr>
            <a:lvl3pPr marL="857250" indent="-171450" algn="l" defTabSz="685800" rtl="0" eaLnBrk="1" latinLnBrk="0" hangingPunct="1">
              <a:lnSpc>
                <a:spcPct val="90000"/>
              </a:lnSpc>
              <a:spcBef>
                <a:spcPts val="375"/>
              </a:spcBef>
              <a:buFont typeface="Arial"/>
              <a:buChar char="•"/>
              <a:defRPr sz="1500" kern="1200">
                <a:solidFill>
                  <a:srgbClr val="58697D"/>
                </a:solidFill>
                <a:latin typeface="+mj-lt"/>
                <a:ea typeface="Calibri" charset="0"/>
                <a:cs typeface="Calibri" charset="0"/>
              </a:defRPr>
            </a:lvl3pPr>
            <a:lvl4pPr marL="1200150" indent="-171450" algn="l" defTabSz="685800" rtl="0" eaLnBrk="1" latinLnBrk="0" hangingPunct="1">
              <a:lnSpc>
                <a:spcPct val="90000"/>
              </a:lnSpc>
              <a:spcBef>
                <a:spcPts val="375"/>
              </a:spcBef>
              <a:buFont typeface="Arial"/>
              <a:buChar char="•"/>
              <a:defRPr sz="1350" kern="1200">
                <a:solidFill>
                  <a:srgbClr val="58697D"/>
                </a:solidFill>
                <a:latin typeface="+mj-lt"/>
                <a:ea typeface="Calibri" charset="0"/>
                <a:cs typeface="Calibri" charset="0"/>
              </a:defRPr>
            </a:lvl4pPr>
            <a:lvl5pPr marL="1543050" indent="-171450" algn="l" defTabSz="685800" rtl="0" eaLnBrk="1" latinLnBrk="0" hangingPunct="1">
              <a:lnSpc>
                <a:spcPct val="90000"/>
              </a:lnSpc>
              <a:spcBef>
                <a:spcPts val="375"/>
              </a:spcBef>
              <a:buFont typeface="Arial"/>
              <a:buChar char="•"/>
              <a:defRPr sz="1350" kern="1200">
                <a:solidFill>
                  <a:srgbClr val="58697D"/>
                </a:solidFill>
                <a:latin typeface="+mj-lt"/>
                <a:ea typeface="Calibri" charset="0"/>
                <a:cs typeface="Calibri"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buNone/>
              <a:defRPr/>
            </a:pPr>
            <a:endParaRPr lang="en-US" sz="1575" dirty="0">
              <a:latin typeface="Cambria" panose="02040503050406030204"/>
            </a:endParaRPr>
          </a:p>
        </p:txBody>
      </p:sp>
      <p:sp>
        <p:nvSpPr>
          <p:cNvPr id="8" name="Rectangle 7">
            <a:extLst>
              <a:ext uri="{FF2B5EF4-FFF2-40B4-BE49-F238E27FC236}">
                <a16:creationId xmlns:a16="http://schemas.microsoft.com/office/drawing/2014/main" id="{8781A4EB-EDA3-4374-B493-6ACF7DD77967}"/>
              </a:ext>
            </a:extLst>
          </p:cNvPr>
          <p:cNvSpPr/>
          <p:nvPr/>
        </p:nvSpPr>
        <p:spPr>
          <a:xfrm>
            <a:off x="762000" y="3714749"/>
            <a:ext cx="3760213" cy="299085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5F5F5"/>
              </a:solidFill>
              <a:latin typeface="Calibri" panose="020F0502020204030204"/>
            </a:endParaRPr>
          </a:p>
        </p:txBody>
      </p:sp>
      <p:sp>
        <p:nvSpPr>
          <p:cNvPr id="9" name="Rectangle 8">
            <a:extLst>
              <a:ext uri="{FF2B5EF4-FFF2-40B4-BE49-F238E27FC236}">
                <a16:creationId xmlns:a16="http://schemas.microsoft.com/office/drawing/2014/main" id="{31EC6E08-CDB8-4CFC-99D3-B2782A0F1F7C}"/>
              </a:ext>
            </a:extLst>
          </p:cNvPr>
          <p:cNvSpPr/>
          <p:nvPr/>
        </p:nvSpPr>
        <p:spPr>
          <a:xfrm>
            <a:off x="4758544" y="3714750"/>
            <a:ext cx="3471056" cy="299085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srgbClr val="F5F5F5"/>
              </a:solidFill>
              <a:latin typeface="Calibri" panose="020F0502020204030204"/>
            </a:endParaRPr>
          </a:p>
        </p:txBody>
      </p:sp>
      <p:sp>
        <p:nvSpPr>
          <p:cNvPr id="11" name="Content Placeholder 2">
            <a:extLst>
              <a:ext uri="{FF2B5EF4-FFF2-40B4-BE49-F238E27FC236}">
                <a16:creationId xmlns:a16="http://schemas.microsoft.com/office/drawing/2014/main" id="{58EE87C3-EAD5-4271-9E86-9A9FE23AEE31}"/>
              </a:ext>
            </a:extLst>
          </p:cNvPr>
          <p:cNvSpPr txBox="1">
            <a:spLocks/>
          </p:cNvSpPr>
          <p:nvPr/>
        </p:nvSpPr>
        <p:spPr>
          <a:xfrm>
            <a:off x="4758543" y="3770706"/>
            <a:ext cx="3471056" cy="2858694"/>
          </a:xfrm>
          <a:prstGeom prst="rect">
            <a:avLst/>
          </a:prstGeom>
        </p:spPr>
        <p:txBody>
          <a:bodyPr vert="horz" lIns="68580" tIns="34290" rIns="68580" bIns="34290" rtlCol="0">
            <a:normAutofit/>
          </a:bodyPr>
          <a:lstStyle>
            <a:lvl1pPr marL="0" indent="0" algn="l" defTabSz="685800" rtl="0" eaLnBrk="1" latinLnBrk="0" hangingPunct="1">
              <a:lnSpc>
                <a:spcPct val="90000"/>
              </a:lnSpc>
              <a:spcBef>
                <a:spcPts val="750"/>
              </a:spcBef>
              <a:buFont typeface="Arial"/>
              <a:buNone/>
              <a:defRPr sz="2800" b="0" i="0" kern="1200">
                <a:solidFill>
                  <a:srgbClr val="58697D"/>
                </a:solidFill>
                <a:latin typeface="+mj-lt"/>
                <a:ea typeface="Cambria" charset="0"/>
                <a:cs typeface="Cambria" charset="0"/>
              </a:defRPr>
            </a:lvl1pPr>
            <a:lvl2pPr marL="428625" indent="-170260" algn="l" defTabSz="685800" rtl="0" eaLnBrk="1" latinLnBrk="0" hangingPunct="1">
              <a:lnSpc>
                <a:spcPct val="90000"/>
              </a:lnSpc>
              <a:spcBef>
                <a:spcPts val="375"/>
              </a:spcBef>
              <a:buFont typeface="Arial"/>
              <a:buChar char="•"/>
              <a:tabLst/>
              <a:defRPr sz="2800" b="0" i="0" kern="1200">
                <a:solidFill>
                  <a:srgbClr val="58697D"/>
                </a:solidFill>
                <a:latin typeface="+mj-lt"/>
                <a:ea typeface="Calibri" charset="0"/>
                <a:cs typeface="Calibri" charset="0"/>
              </a:defRPr>
            </a:lvl2pPr>
            <a:lvl3pPr marL="772716" indent="-169069" algn="l" defTabSz="685800" rtl="0" eaLnBrk="1" latinLnBrk="0" hangingPunct="1">
              <a:lnSpc>
                <a:spcPct val="90000"/>
              </a:lnSpc>
              <a:spcBef>
                <a:spcPts val="375"/>
              </a:spcBef>
              <a:buFont typeface="Arial"/>
              <a:buChar char="•"/>
              <a:tabLst/>
              <a:defRPr sz="2800" b="0" kern="1200">
                <a:solidFill>
                  <a:srgbClr val="58697D"/>
                </a:solidFill>
                <a:latin typeface="+mj-lt"/>
                <a:ea typeface="Calibri" charset="0"/>
                <a:cs typeface="Calibri" charset="0"/>
              </a:defRPr>
            </a:lvl3pPr>
            <a:lvl4pPr marL="1117997" indent="-175022" algn="l" defTabSz="685800" rtl="0" eaLnBrk="1" latinLnBrk="0" hangingPunct="1">
              <a:lnSpc>
                <a:spcPct val="90000"/>
              </a:lnSpc>
              <a:spcBef>
                <a:spcPts val="375"/>
              </a:spcBef>
              <a:buFont typeface="Arial"/>
              <a:buChar char="•"/>
              <a:tabLst/>
              <a:defRPr sz="2800" b="0" kern="1200">
                <a:solidFill>
                  <a:srgbClr val="58697D"/>
                </a:solidFill>
                <a:latin typeface="+mj-lt"/>
                <a:ea typeface="Calibri" charset="0"/>
                <a:cs typeface="Calibri" charset="0"/>
              </a:defRPr>
            </a:lvl4pPr>
            <a:lvl5pPr marL="1543050" indent="-171450" algn="l" defTabSz="685800" rtl="0" eaLnBrk="1" latinLnBrk="0" hangingPunct="1">
              <a:lnSpc>
                <a:spcPct val="90000"/>
              </a:lnSpc>
              <a:spcBef>
                <a:spcPts val="375"/>
              </a:spcBef>
              <a:buFont typeface="Arial"/>
              <a:buChar char="•"/>
              <a:defRPr sz="1350" kern="1200">
                <a:solidFill>
                  <a:srgbClr val="58697D"/>
                </a:solidFill>
                <a:latin typeface="+mj-lt"/>
                <a:ea typeface="Calibri" charset="0"/>
                <a:cs typeface="Calibri"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dirty="0">
                <a:solidFill>
                  <a:schemeClr val="accent2"/>
                </a:solidFill>
              </a:rPr>
              <a:t>Short-run fluctuations, or business cycles </a:t>
            </a:r>
          </a:p>
          <a:p>
            <a:pPr marL="211931" indent="-211931">
              <a:buFont typeface="Arial" panose="020B0604020202020204" pitchFamily="34" charset="0"/>
              <a:buChar char="•"/>
            </a:pPr>
            <a:r>
              <a:rPr lang="en-US" dirty="0">
                <a:solidFill>
                  <a:schemeClr val="tx1"/>
                </a:solidFill>
              </a:rPr>
              <a:t>Focuses on time horizons of five years or less.</a:t>
            </a:r>
          </a:p>
        </p:txBody>
      </p:sp>
      <p:sp>
        <p:nvSpPr>
          <p:cNvPr id="2" name="Slide Number Placeholder 1">
            <a:extLst>
              <a:ext uri="{FF2B5EF4-FFF2-40B4-BE49-F238E27FC236}">
                <a16:creationId xmlns:a16="http://schemas.microsoft.com/office/drawing/2014/main" id="{04A6A752-D2A1-4C3A-90BD-0EE74804637F}"/>
              </a:ext>
            </a:extLst>
          </p:cNvPr>
          <p:cNvSpPr>
            <a:spLocks noGrp="1"/>
          </p:cNvSpPr>
          <p:nvPr>
            <p:ph type="sldNum" sz="quarter" idx="12"/>
          </p:nvPr>
        </p:nvSpPr>
        <p:spPr/>
        <p:txBody>
          <a:bodyPr/>
          <a:lstStyle/>
          <a:p>
            <a:pPr>
              <a:defRPr/>
            </a:pPr>
            <a:fld id="{34D6A8A7-5109-4035-A6F9-3284B529B11C}"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0D99-EF99-4BE5-81AE-032708E53D03}"/>
              </a:ext>
            </a:extLst>
          </p:cNvPr>
          <p:cNvSpPr>
            <a:spLocks noGrp="1"/>
          </p:cNvSpPr>
          <p:nvPr>
            <p:ph type="title"/>
          </p:nvPr>
        </p:nvSpPr>
        <p:spPr>
          <a:xfrm>
            <a:off x="457200" y="228600"/>
            <a:ext cx="8229600" cy="868362"/>
          </a:xfrm>
        </p:spPr>
        <p:txBody>
          <a:bodyPr/>
          <a:lstStyle/>
          <a:p>
            <a:r>
              <a:rPr lang="en-US" sz="4000" b="1" dirty="0"/>
              <a:t>Sticky Input Prices</a:t>
            </a:r>
          </a:p>
        </p:txBody>
      </p:sp>
      <p:sp>
        <p:nvSpPr>
          <p:cNvPr id="3" name="Content Placeholder 2">
            <a:extLst>
              <a:ext uri="{FF2B5EF4-FFF2-40B4-BE49-F238E27FC236}">
                <a16:creationId xmlns:a16="http://schemas.microsoft.com/office/drawing/2014/main" id="{22D4C3A9-29A6-4534-A602-CBB66C75A84F}"/>
              </a:ext>
            </a:extLst>
          </p:cNvPr>
          <p:cNvSpPr>
            <a:spLocks noGrp="1"/>
          </p:cNvSpPr>
          <p:nvPr>
            <p:ph idx="1"/>
          </p:nvPr>
        </p:nvSpPr>
        <p:spPr>
          <a:xfrm>
            <a:off x="628650" y="1295400"/>
            <a:ext cx="7905750" cy="5181600"/>
          </a:xfrm>
        </p:spPr>
        <p:txBody>
          <a:bodyPr>
            <a:normAutofit fontScale="92500" lnSpcReduction="10000"/>
          </a:bodyPr>
          <a:lstStyle/>
          <a:p>
            <a:pPr>
              <a:lnSpc>
                <a:spcPct val="100000"/>
              </a:lnSpc>
            </a:pPr>
            <a:r>
              <a:rPr lang="en-US" dirty="0">
                <a:latin typeface="Times New Roman" panose="02020603050405020304" pitchFamily="18" charset="0"/>
                <a:cs typeface="Times New Roman" panose="02020603050405020304" pitchFamily="18" charset="0"/>
              </a:rPr>
              <a:t>Resource (input) prices tend to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be sticky.</a:t>
            </a:r>
          </a:p>
          <a:p>
            <a:pPr>
              <a:lnSpc>
                <a:spcPct val="100000"/>
              </a:lnSpc>
            </a:pPr>
            <a:r>
              <a:rPr lang="en-US" dirty="0">
                <a:latin typeface="Times New Roman" panose="02020603050405020304" pitchFamily="18" charset="0"/>
                <a:cs typeface="Times New Roman" panose="02020603050405020304" pitchFamily="18" charset="0"/>
              </a:rPr>
              <a:t>Output prices can be changed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easier &amp; are more flexible.</a:t>
            </a:r>
          </a:p>
          <a:p>
            <a:pPr>
              <a:lnSpc>
                <a:spcPct val="100000"/>
              </a:lnSpc>
            </a:pPr>
            <a:r>
              <a:rPr lang="en-US" dirty="0">
                <a:latin typeface="Times New Roman" panose="02020603050405020304" pitchFamily="18" charset="0"/>
                <a:cs typeface="Times New Roman" panose="02020603050405020304" pitchFamily="18" charset="0"/>
              </a:rPr>
              <a:t>Not all prices adjust at the same rate.</a:t>
            </a:r>
          </a:p>
          <a:p>
            <a:pPr>
              <a:lnSpc>
                <a:spcPct val="100000"/>
              </a:lnSpc>
            </a:pPr>
            <a:r>
              <a:rPr lang="en-US" dirty="0">
                <a:latin typeface="Times New Roman" panose="02020603050405020304" pitchFamily="18" charset="0"/>
                <a:cs typeface="Times New Roman" panose="02020603050405020304" pitchFamily="18" charset="0"/>
              </a:rPr>
              <a:t>Suppose the aggregate price level is increasing (but input prices are fixed for the period):</a:t>
            </a:r>
          </a:p>
          <a:p>
            <a:pPr>
              <a:lnSpc>
                <a:spcPct val="100000"/>
              </a:lnSpc>
            </a:pPr>
            <a:r>
              <a:rPr lang="en-US" dirty="0">
                <a:latin typeface="Times New Roman" panose="02020603050405020304" pitchFamily="18" charset="0"/>
                <a:cs typeface="Times New Roman" panose="02020603050405020304" pitchFamily="18" charset="0"/>
              </a:rPr>
              <a:t>Higher output price increases profit potential for firm.</a:t>
            </a:r>
          </a:p>
          <a:p>
            <a:pPr>
              <a:lnSpc>
                <a:spcPct val="100000"/>
              </a:lnSpc>
            </a:pPr>
            <a:r>
              <a:rPr lang="en-US" dirty="0">
                <a:latin typeface="Times New Roman" panose="02020603050405020304" pitchFamily="18" charset="0"/>
                <a:cs typeface="Times New Roman" panose="02020603050405020304" pitchFamily="18" charset="0"/>
              </a:rPr>
              <a:t>Costs are not changing.</a:t>
            </a:r>
          </a:p>
          <a:p>
            <a:pPr>
              <a:lnSpc>
                <a:spcPct val="100000"/>
              </a:lnSpc>
            </a:pPr>
            <a:r>
              <a:rPr lang="en-US" dirty="0">
                <a:latin typeface="Times New Roman" panose="02020603050405020304" pitchFamily="18" charset="0"/>
                <a:cs typeface="Times New Roman" panose="02020603050405020304" pitchFamily="18" charset="0"/>
              </a:rPr>
              <a:t>Firm responds by producing more output.</a:t>
            </a:r>
          </a:p>
        </p:txBody>
      </p:sp>
      <p:sp>
        <p:nvSpPr>
          <p:cNvPr id="4" name="Slide Number Placeholder 3">
            <a:extLst>
              <a:ext uri="{FF2B5EF4-FFF2-40B4-BE49-F238E27FC236}">
                <a16:creationId xmlns:a16="http://schemas.microsoft.com/office/drawing/2014/main" id="{1AC2D965-7DF5-48B0-8BC9-0F69903C8268}"/>
              </a:ext>
            </a:extLst>
          </p:cNvPr>
          <p:cNvSpPr>
            <a:spLocks noGrp="1"/>
          </p:cNvSpPr>
          <p:nvPr>
            <p:ph type="sldNum" sz="quarter" idx="12"/>
          </p:nvPr>
        </p:nvSpPr>
        <p:spPr/>
        <p:txBody>
          <a:bodyPr/>
          <a:lstStyle/>
          <a:p>
            <a:pPr>
              <a:defRPr/>
            </a:pPr>
            <a:fld id="{34D6A8A7-5109-4035-A6F9-3284B529B11C}" type="slidenum">
              <a:rPr lang="en-US" smtClean="0"/>
              <a:pPr>
                <a:defRPr/>
              </a:pPr>
              <a:t>30</a:t>
            </a:fld>
            <a:endParaRPr lang="en-US"/>
          </a:p>
        </p:txBody>
      </p:sp>
      <p:pic>
        <p:nvPicPr>
          <p:cNvPr id="1026" name="Picture 2" descr="How robust contract management can keep your money where it belongs |  Victual">
            <a:extLst>
              <a:ext uri="{FF2B5EF4-FFF2-40B4-BE49-F238E27FC236}">
                <a16:creationId xmlns:a16="http://schemas.microsoft.com/office/drawing/2014/main" id="{B245D743-E8E7-411C-9D91-D54E56D78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28746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F8B-354E-4871-9B86-ADF1581966BB}"/>
              </a:ext>
            </a:extLst>
          </p:cNvPr>
          <p:cNvSpPr>
            <a:spLocks noGrp="1"/>
          </p:cNvSpPr>
          <p:nvPr>
            <p:ph type="title"/>
          </p:nvPr>
        </p:nvSpPr>
        <p:spPr>
          <a:xfrm>
            <a:off x="457200" y="228600"/>
            <a:ext cx="8229600" cy="944562"/>
          </a:xfrm>
        </p:spPr>
        <p:txBody>
          <a:bodyPr/>
          <a:lstStyle/>
          <a:p>
            <a:r>
              <a:rPr lang="en-US" sz="4000" b="1" dirty="0"/>
              <a:t>Menu Costs</a:t>
            </a:r>
          </a:p>
        </p:txBody>
      </p:sp>
      <p:sp>
        <p:nvSpPr>
          <p:cNvPr id="3" name="Content Placeholder 2">
            <a:extLst>
              <a:ext uri="{FF2B5EF4-FFF2-40B4-BE49-F238E27FC236}">
                <a16:creationId xmlns:a16="http://schemas.microsoft.com/office/drawing/2014/main" id="{34985923-5CFA-481D-B8CD-C48D7CBB0441}"/>
              </a:ext>
            </a:extLst>
          </p:cNvPr>
          <p:cNvSpPr>
            <a:spLocks noGrp="1"/>
          </p:cNvSpPr>
          <p:nvPr>
            <p:ph idx="1"/>
          </p:nvPr>
        </p:nvSpPr>
        <p:spPr>
          <a:xfrm>
            <a:off x="628650" y="1416050"/>
            <a:ext cx="7905750" cy="4984750"/>
          </a:xfrm>
        </p:spPr>
        <p:txBody>
          <a:bodyPr>
            <a:noAutofit/>
          </a:bodyPr>
          <a:lstStyle/>
          <a:p>
            <a:pPr>
              <a:spcBef>
                <a:spcPts val="768"/>
              </a:spcBef>
            </a:pPr>
            <a:r>
              <a:rPr lang="en-US" dirty="0">
                <a:latin typeface="Times New Roman" panose="02020603050405020304" pitchFamily="18" charset="0"/>
                <a:cs typeface="Times New Roman" panose="02020603050405020304" pitchFamily="18" charset="0"/>
              </a:rPr>
              <a:t>Menu costs: the costs of  changing prices.</a:t>
            </a:r>
          </a:p>
          <a:p>
            <a:pPr>
              <a:spcBef>
                <a:spcPts val="768"/>
              </a:spcBef>
            </a:pPr>
            <a:r>
              <a:rPr lang="en-US" dirty="0">
                <a:latin typeface="Times New Roman" panose="02020603050405020304" pitchFamily="18" charset="0"/>
                <a:cs typeface="Times New Roman" panose="02020603050405020304" pitchFamily="18" charset="0"/>
              </a:rPr>
              <a:t>Because of this expense, firms do not adjust their output price when the price level changes.</a:t>
            </a:r>
          </a:p>
          <a:p>
            <a:pPr>
              <a:spcBef>
                <a:spcPts val="768"/>
              </a:spcBef>
            </a:pPr>
            <a:r>
              <a:rPr lang="en-US" dirty="0">
                <a:latin typeface="Times New Roman" panose="02020603050405020304" pitchFamily="18" charset="0"/>
                <a:cs typeface="Times New Roman" panose="02020603050405020304" pitchFamily="18" charset="0"/>
              </a:rPr>
              <a:t>Buying from the firm is now relatively cheaper → consumers buy more.</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627557-D778-4010-8991-AA29E4AB712C}"/>
              </a:ext>
            </a:extLst>
          </p:cNvPr>
          <p:cNvSpPr>
            <a:spLocks noGrp="1"/>
          </p:cNvSpPr>
          <p:nvPr>
            <p:ph type="sldNum" sz="quarter" idx="12"/>
          </p:nvPr>
        </p:nvSpPr>
        <p:spPr/>
        <p:txBody>
          <a:bodyPr/>
          <a:lstStyle/>
          <a:p>
            <a:pPr>
              <a:defRPr/>
            </a:pPr>
            <a:fld id="{34D6A8A7-5109-4035-A6F9-3284B529B11C}" type="slidenum">
              <a:rPr lang="en-US" smtClean="0"/>
              <a:pPr>
                <a:defRPr/>
              </a:pPr>
              <a:t>31</a:t>
            </a:fld>
            <a:endParaRPr lang="en-US"/>
          </a:p>
        </p:txBody>
      </p:sp>
      <p:pic>
        <p:nvPicPr>
          <p:cNvPr id="1026" name="Picture 2" descr="How To Calculate Food Costs and Price Your Restaurant Menu - POS Sector">
            <a:extLst>
              <a:ext uri="{FF2B5EF4-FFF2-40B4-BE49-F238E27FC236}">
                <a16:creationId xmlns:a16="http://schemas.microsoft.com/office/drawing/2014/main" id="{CDF16DC9-9DBB-4172-9DC6-AAEFC86B9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5" y="4736736"/>
            <a:ext cx="25050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C26-1AEB-4A45-B894-40BE7AF0A889}"/>
              </a:ext>
            </a:extLst>
          </p:cNvPr>
          <p:cNvSpPr>
            <a:spLocks noGrp="1"/>
          </p:cNvSpPr>
          <p:nvPr>
            <p:ph type="title"/>
          </p:nvPr>
        </p:nvSpPr>
        <p:spPr>
          <a:xfrm>
            <a:off x="457200" y="274639"/>
            <a:ext cx="8229600" cy="944562"/>
          </a:xfrm>
        </p:spPr>
        <p:txBody>
          <a:bodyPr/>
          <a:lstStyle/>
          <a:p>
            <a:r>
              <a:rPr lang="en-AU" sz="4000" b="1" dirty="0"/>
              <a:t>Money Illusion</a:t>
            </a:r>
          </a:p>
        </p:txBody>
      </p:sp>
      <p:sp>
        <p:nvSpPr>
          <p:cNvPr id="3" name="Content Placeholder 2">
            <a:extLst>
              <a:ext uri="{FF2B5EF4-FFF2-40B4-BE49-F238E27FC236}">
                <a16:creationId xmlns:a16="http://schemas.microsoft.com/office/drawing/2014/main" id="{724FF948-F0F0-44B6-A510-7999BB94F024}"/>
              </a:ext>
            </a:extLst>
          </p:cNvPr>
          <p:cNvSpPr>
            <a:spLocks noGrp="1"/>
          </p:cNvSpPr>
          <p:nvPr>
            <p:ph idx="1"/>
          </p:nvPr>
        </p:nvSpPr>
        <p:spPr>
          <a:xfrm>
            <a:off x="457200" y="1447800"/>
            <a:ext cx="8229600" cy="4678363"/>
          </a:xfrm>
        </p:spPr>
        <p:txBody>
          <a:bodyPr/>
          <a:lstStyle/>
          <a:p>
            <a:r>
              <a:rPr lang="en-US" dirty="0">
                <a:latin typeface="Times New Roman" panose="02020603050405020304" pitchFamily="18" charset="0"/>
                <a:cs typeface="Times New Roman" panose="02020603050405020304" pitchFamily="18" charset="0"/>
              </a:rPr>
              <a:t>Occurs when people interpret nominal changes in wages or prices as real changes.</a:t>
            </a:r>
          </a:p>
          <a:p>
            <a:r>
              <a:rPr lang="en-US" dirty="0">
                <a:latin typeface="Times New Roman" panose="02020603050405020304" pitchFamily="18" charset="0"/>
                <a:cs typeface="Times New Roman" panose="02020603050405020304" pitchFamily="18" charset="0"/>
              </a:rPr>
              <a:t>If there is deflation, workers are very reluctant to accept nominal wage cut, even if it is &lt; the level of deflation.</a:t>
            </a:r>
          </a:p>
          <a:p>
            <a:r>
              <a:rPr lang="en-US" dirty="0">
                <a:latin typeface="Times New Roman" panose="02020603050405020304" pitchFamily="18" charset="0"/>
                <a:cs typeface="Times New Roman" panose="02020603050405020304" pitchFamily="18" charset="0"/>
              </a:rPr>
              <a:t>Firms see revenues fall (reduced output prices) with no changes in costs</a:t>
            </a:r>
          </a:p>
          <a:p>
            <a:r>
              <a:rPr lang="en-US" dirty="0">
                <a:latin typeface="Times New Roman" panose="02020603050405020304" pitchFamily="18" charset="0"/>
                <a:cs typeface="Times New Roman" panose="02020603050405020304" pitchFamily="18" charset="0"/>
              </a:rPr>
              <a:t>They reduce output: quantity of AS falls.</a:t>
            </a:r>
          </a:p>
        </p:txBody>
      </p:sp>
      <p:sp>
        <p:nvSpPr>
          <p:cNvPr id="4" name="Slide Number Placeholder 3">
            <a:extLst>
              <a:ext uri="{FF2B5EF4-FFF2-40B4-BE49-F238E27FC236}">
                <a16:creationId xmlns:a16="http://schemas.microsoft.com/office/drawing/2014/main" id="{CE863EC3-0567-4BE1-BE9D-9070AB739D72}"/>
              </a:ext>
            </a:extLst>
          </p:cNvPr>
          <p:cNvSpPr>
            <a:spLocks noGrp="1"/>
          </p:cNvSpPr>
          <p:nvPr>
            <p:ph type="sldNum" sz="quarter" idx="12"/>
          </p:nvPr>
        </p:nvSpPr>
        <p:spPr/>
        <p:txBody>
          <a:bodyPr/>
          <a:lstStyle/>
          <a:p>
            <a:pPr>
              <a:defRPr/>
            </a:pPr>
            <a:fld id="{34D6A8A7-5109-4035-A6F9-3284B529B11C}" type="slidenum">
              <a:rPr lang="en-US" smtClean="0"/>
              <a:pPr>
                <a:defRPr/>
              </a:pPr>
              <a:t>32</a:t>
            </a:fld>
            <a:endParaRPr lang="en-US"/>
          </a:p>
        </p:txBody>
      </p:sp>
    </p:spTree>
    <p:extLst>
      <p:ext uri="{BB962C8B-B14F-4D97-AF65-F5344CB8AC3E}">
        <p14:creationId xmlns:p14="http://schemas.microsoft.com/office/powerpoint/2010/main" val="266360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61A2BD-5C92-4581-8767-D538A447682A}"/>
              </a:ext>
            </a:extLst>
          </p:cNvPr>
          <p:cNvSpPr>
            <a:spLocks noGrp="1"/>
          </p:cNvSpPr>
          <p:nvPr>
            <p:ph type="title"/>
          </p:nvPr>
        </p:nvSpPr>
        <p:spPr>
          <a:xfrm>
            <a:off x="457200" y="274638"/>
            <a:ext cx="8229600" cy="944562"/>
          </a:xfrm>
        </p:spPr>
        <p:txBody>
          <a:bodyPr/>
          <a:lstStyle/>
          <a:p>
            <a:r>
              <a:rPr lang="en-US" sz="4000" b="1" dirty="0"/>
              <a:t>Shifts in Short-Run Aggregate Supply</a:t>
            </a:r>
          </a:p>
        </p:txBody>
      </p:sp>
      <p:sp>
        <p:nvSpPr>
          <p:cNvPr id="3" name="Text Placeholder 2">
            <a:extLst>
              <a:ext uri="{FF2B5EF4-FFF2-40B4-BE49-F238E27FC236}">
                <a16:creationId xmlns:a16="http://schemas.microsoft.com/office/drawing/2014/main" id="{99309CD4-AF9C-478E-BC2C-DB62EA375CFB}"/>
              </a:ext>
            </a:extLst>
          </p:cNvPr>
          <p:cNvSpPr>
            <a:spLocks noGrp="1"/>
          </p:cNvSpPr>
          <p:nvPr>
            <p:ph idx="1"/>
          </p:nvPr>
        </p:nvSpPr>
        <p:spPr>
          <a:xfrm>
            <a:off x="457200" y="1447800"/>
            <a:ext cx="8229600" cy="4678363"/>
          </a:xfrm>
        </p:spPr>
        <p:txBody>
          <a:bodyPr/>
          <a:lstStyle/>
          <a:p>
            <a:pPr>
              <a:spcBef>
                <a:spcPts val="900"/>
              </a:spcBef>
            </a:pPr>
            <a:r>
              <a:rPr lang="en-US" dirty="0">
                <a:latin typeface="Times New Roman" panose="02020603050405020304" pitchFamily="18" charset="0"/>
                <a:cs typeface="Times New Roman" panose="02020603050405020304" pitchFamily="18" charset="0"/>
              </a:rPr>
              <a:t>Whenever the long-run AS curve shifts, it takes the short-run AS curve with it.</a:t>
            </a:r>
          </a:p>
          <a:p>
            <a:pPr>
              <a:spcBef>
                <a:spcPts val="900"/>
              </a:spcBef>
            </a:pPr>
            <a:r>
              <a:rPr lang="en-US" dirty="0">
                <a:latin typeface="Times New Roman" panose="02020603050405020304" pitchFamily="18" charset="0"/>
                <a:cs typeface="Times New Roman" panose="02020603050405020304" pitchFamily="18" charset="0"/>
              </a:rPr>
              <a:t>Factors that shift only the short-run AS curve: </a:t>
            </a:r>
          </a:p>
          <a:p>
            <a:pPr marL="385763" indent="-385763">
              <a:spcBef>
                <a:spcPts val="900"/>
              </a:spcBef>
              <a:buFont typeface="+mj-lt"/>
              <a:buAutoNum type="arabicPeriod"/>
            </a:pPr>
            <a:r>
              <a:rPr lang="en-US" dirty="0">
                <a:latin typeface="Times New Roman" panose="02020603050405020304" pitchFamily="18" charset="0"/>
                <a:cs typeface="Times New Roman" panose="02020603050405020304" pitchFamily="18" charset="0"/>
              </a:rPr>
              <a:t>Changes in resource prices</a:t>
            </a:r>
          </a:p>
          <a:p>
            <a:pPr marL="385763" indent="-385763">
              <a:spcBef>
                <a:spcPts val="900"/>
              </a:spcBef>
              <a:buFont typeface="+mj-lt"/>
              <a:buAutoNum type="arabicPeriod" startAt="2"/>
            </a:pPr>
            <a:r>
              <a:rPr lang="en-US" dirty="0">
                <a:latin typeface="Times New Roman" panose="02020603050405020304" pitchFamily="18" charset="0"/>
                <a:cs typeface="Times New Roman" panose="02020603050405020304" pitchFamily="18" charset="0"/>
              </a:rPr>
              <a:t>Changes in expectations of prices</a:t>
            </a:r>
          </a:p>
          <a:p>
            <a:pPr marL="385763" indent="-385763">
              <a:spcBef>
                <a:spcPts val="900"/>
              </a:spcBef>
              <a:buFont typeface="+mj-lt"/>
              <a:buAutoNum type="arabicPeriod" startAt="3"/>
            </a:pPr>
            <a:r>
              <a:rPr lang="en-US" dirty="0">
                <a:latin typeface="Times New Roman" panose="02020603050405020304" pitchFamily="18" charset="0"/>
                <a:cs typeface="Times New Roman" panose="02020603050405020304" pitchFamily="18" charset="0"/>
              </a:rPr>
              <a:t>Supply shocks: surprise events that change a firm’s production costs</a:t>
            </a:r>
          </a:p>
        </p:txBody>
      </p:sp>
      <p:sp>
        <p:nvSpPr>
          <p:cNvPr id="2" name="Slide Number Placeholder 1">
            <a:extLst>
              <a:ext uri="{FF2B5EF4-FFF2-40B4-BE49-F238E27FC236}">
                <a16:creationId xmlns:a16="http://schemas.microsoft.com/office/drawing/2014/main" id="{6D82AC11-40F0-4296-8DB2-67A20E3FCAB8}"/>
              </a:ext>
            </a:extLst>
          </p:cNvPr>
          <p:cNvSpPr>
            <a:spLocks noGrp="1"/>
          </p:cNvSpPr>
          <p:nvPr>
            <p:ph type="sldNum" sz="quarter" idx="12"/>
          </p:nvPr>
        </p:nvSpPr>
        <p:spPr/>
        <p:txBody>
          <a:bodyPr/>
          <a:lstStyle/>
          <a:p>
            <a:pPr>
              <a:defRPr/>
            </a:pPr>
            <a:fld id="{34D6A8A7-5109-4035-A6F9-3284B529B11C}" type="slidenum">
              <a:rPr lang="en-US" smtClean="0"/>
              <a:pPr>
                <a:defRPr/>
              </a:pPr>
              <a:t>33</a:t>
            </a:fld>
            <a:endParaRPr lang="en-US"/>
          </a:p>
        </p:txBody>
      </p:sp>
    </p:spTree>
    <p:extLst>
      <p:ext uri="{BB962C8B-B14F-4D97-AF65-F5344CB8AC3E}">
        <p14:creationId xmlns:p14="http://schemas.microsoft.com/office/powerpoint/2010/main" val="262521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4A50AC-2EBA-4413-9281-586B09E36F4C}"/>
              </a:ext>
            </a:extLst>
          </p:cNvPr>
          <p:cNvSpPr>
            <a:spLocks noGrp="1"/>
          </p:cNvSpPr>
          <p:nvPr>
            <p:ph type="sldNum" sz="quarter" idx="12"/>
          </p:nvPr>
        </p:nvSpPr>
        <p:spPr/>
        <p:txBody>
          <a:bodyPr/>
          <a:lstStyle/>
          <a:p>
            <a:pPr>
              <a:defRPr/>
            </a:pPr>
            <a:fld id="{7AEF4B71-A9BB-4321-A0B3-2CDC81B55AE1}" type="slidenum">
              <a:rPr lang="en-US" smtClean="0"/>
              <a:pPr>
                <a:defRPr/>
              </a:pPr>
              <a:t>34</a:t>
            </a:fld>
            <a:endParaRPr lang="en-US"/>
          </a:p>
        </p:txBody>
      </p:sp>
      <p:pic>
        <p:nvPicPr>
          <p:cNvPr id="3" name="Picture 2">
            <a:extLst>
              <a:ext uri="{FF2B5EF4-FFF2-40B4-BE49-F238E27FC236}">
                <a16:creationId xmlns:a16="http://schemas.microsoft.com/office/drawing/2014/main" id="{EB65D76C-D23A-48DA-B8E3-20A6C4960D64}"/>
              </a:ext>
            </a:extLst>
          </p:cNvPr>
          <p:cNvPicPr>
            <a:picLocks noChangeAspect="1"/>
          </p:cNvPicPr>
          <p:nvPr/>
        </p:nvPicPr>
        <p:blipFill>
          <a:blip r:embed="rId2"/>
          <a:stretch>
            <a:fillRect/>
          </a:stretch>
        </p:blipFill>
        <p:spPr>
          <a:xfrm>
            <a:off x="408417" y="838200"/>
            <a:ext cx="8327166" cy="4572000"/>
          </a:xfrm>
          <a:prstGeom prst="rect">
            <a:avLst/>
          </a:prstGeom>
        </p:spPr>
      </p:pic>
    </p:spTree>
    <p:extLst>
      <p:ext uri="{BB962C8B-B14F-4D97-AF65-F5344CB8AC3E}">
        <p14:creationId xmlns:p14="http://schemas.microsoft.com/office/powerpoint/2010/main" val="114224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Title 8"/>
          <p:cNvSpPr>
            <a:spLocks noGrp="1"/>
          </p:cNvSpPr>
          <p:nvPr>
            <p:ph type="title"/>
          </p:nvPr>
        </p:nvSpPr>
        <p:spPr>
          <a:xfrm>
            <a:off x="457200" y="274638"/>
            <a:ext cx="8229600" cy="1039251"/>
          </a:xfrm>
        </p:spPr>
        <p:txBody>
          <a:bodyPr/>
          <a:lstStyle/>
          <a:p>
            <a:r>
              <a:rPr lang="en-US" sz="4000" b="1" dirty="0"/>
              <a:t>Factors That Shift the SRAS</a:t>
            </a:r>
          </a:p>
        </p:txBody>
      </p:sp>
      <p:pic>
        <p:nvPicPr>
          <p:cNvPr id="5" name="Picture 4" descr="A line graph titled How Changes in Input Prices Shift the Short-Run Aggregate Supply Curve. Real GDP (Y) is on the x axis and Price level (P) on the y axis. Three diagonal curves represent the short run aggregate supply. The center curve is labeled SRAS1 and shifts to the right and left. The curve shifted to the right is labeled SRAS2 and the curve shifted to the left is SRAS3.">
            <a:extLst>
              <a:ext uri="{FF2B5EF4-FFF2-40B4-BE49-F238E27FC236}">
                <a16:creationId xmlns:a16="http://schemas.microsoft.com/office/drawing/2014/main" id="{D38C44CA-4B75-2F4C-9195-131338C0011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43175" y="1990165"/>
            <a:ext cx="5229225" cy="3886200"/>
          </a:xfrm>
          <a:prstGeom prst="rect">
            <a:avLst/>
          </a:prstGeom>
        </p:spPr>
      </p:pic>
      <p:sp>
        <p:nvSpPr>
          <p:cNvPr id="2" name="Slide Number Placeholder 1">
            <a:extLst>
              <a:ext uri="{FF2B5EF4-FFF2-40B4-BE49-F238E27FC236}">
                <a16:creationId xmlns:a16="http://schemas.microsoft.com/office/drawing/2014/main" id="{B2039F79-0002-4AAD-B5C3-F497302C1611}"/>
              </a:ext>
            </a:extLst>
          </p:cNvPr>
          <p:cNvSpPr>
            <a:spLocks noGrp="1"/>
          </p:cNvSpPr>
          <p:nvPr>
            <p:ph type="sldNum" sz="quarter" idx="12"/>
          </p:nvPr>
        </p:nvSpPr>
        <p:spPr/>
        <p:txBody>
          <a:bodyPr/>
          <a:lstStyle/>
          <a:p>
            <a:pPr>
              <a:defRPr/>
            </a:pPr>
            <a:fld id="{34D6A8A7-5109-4035-A6F9-3284B529B11C}" type="slidenum">
              <a:rPr lang="en-US" smtClean="0"/>
              <a:pPr>
                <a:defRPr/>
              </a:pPr>
              <a:t>35</a:t>
            </a:fld>
            <a:endParaRPr lang="en-US"/>
          </a:p>
        </p:txBody>
      </p:sp>
      <p:pic>
        <p:nvPicPr>
          <p:cNvPr id="3" name="Picture 2">
            <a:extLst>
              <a:ext uri="{FF2B5EF4-FFF2-40B4-BE49-F238E27FC236}">
                <a16:creationId xmlns:a16="http://schemas.microsoft.com/office/drawing/2014/main" id="{51876025-7BEE-4F0C-B1E5-055A79615CA6}"/>
              </a:ext>
            </a:extLst>
          </p:cNvPr>
          <p:cNvPicPr>
            <a:picLocks noChangeAspect="1"/>
          </p:cNvPicPr>
          <p:nvPr/>
        </p:nvPicPr>
        <p:blipFill>
          <a:blip r:embed="rId4"/>
          <a:stretch>
            <a:fillRect/>
          </a:stretch>
        </p:blipFill>
        <p:spPr>
          <a:xfrm>
            <a:off x="335299" y="3121398"/>
            <a:ext cx="2167074" cy="152680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74638"/>
            <a:ext cx="8229600" cy="1020762"/>
          </a:xfrm>
        </p:spPr>
        <p:txBody>
          <a:bodyPr/>
          <a:lstStyle/>
          <a:p>
            <a:r>
              <a:rPr lang="en-US" sz="4000" b="1" dirty="0"/>
              <a:t>Using the AD and AS Model</a:t>
            </a:r>
          </a:p>
        </p:txBody>
      </p:sp>
      <p:sp>
        <p:nvSpPr>
          <p:cNvPr id="49155" name="Content Placeholder 2"/>
          <p:cNvSpPr>
            <a:spLocks noGrp="1"/>
          </p:cNvSpPr>
          <p:nvPr>
            <p:ph idx="1"/>
          </p:nvPr>
        </p:nvSpPr>
        <p:spPr>
          <a:xfrm>
            <a:off x="628650" y="1600200"/>
            <a:ext cx="7905750" cy="4724399"/>
          </a:xfrm>
        </p:spPr>
        <p:txBody>
          <a:bodyPr>
            <a:noAutofit/>
          </a:bodyPr>
          <a:lstStyle/>
          <a:p>
            <a:pPr>
              <a:spcBef>
                <a:spcPts val="900"/>
              </a:spcBef>
            </a:pPr>
            <a:r>
              <a:rPr lang="en-US" sz="2800" dirty="0">
                <a:latin typeface="Times New Roman" panose="02020603050405020304" pitchFamily="18" charset="0"/>
                <a:cs typeface="Times New Roman" panose="02020603050405020304" pitchFamily="18" charset="0"/>
              </a:rPr>
              <a:t>To determine how the economy moves from one long-run equilibrium to another:</a:t>
            </a:r>
          </a:p>
          <a:p>
            <a:pPr marL="383381" lvl="1" indent="-383381">
              <a:spcBef>
                <a:spcPts val="900"/>
              </a:spcBef>
              <a:buFont typeface="+mj-lt"/>
              <a:buAutoNum type="arabicPeriod"/>
            </a:pPr>
            <a:r>
              <a:rPr lang="en-US" dirty="0">
                <a:latin typeface="Times New Roman" panose="02020603050405020304" pitchFamily="18" charset="0"/>
                <a:cs typeface="Times New Roman" panose="02020603050405020304" pitchFamily="18" charset="0"/>
              </a:rPr>
              <a:t>Begin with the model in long-run equilibrium.</a:t>
            </a:r>
          </a:p>
          <a:p>
            <a:pPr marL="383381" lvl="1" indent="-383381">
              <a:spcBef>
                <a:spcPts val="900"/>
              </a:spcBef>
              <a:buFont typeface="+mj-lt"/>
              <a:buAutoNum type="arabicPeriod"/>
            </a:pPr>
            <a:r>
              <a:rPr lang="en-US" dirty="0">
                <a:latin typeface="Times New Roman" panose="02020603050405020304" pitchFamily="18" charset="0"/>
                <a:cs typeface="Times New Roman" panose="02020603050405020304" pitchFamily="18" charset="0"/>
              </a:rPr>
              <a:t>Determine which curve(s) are affected by the change(s) and the direction(s) of the change(s).</a:t>
            </a:r>
          </a:p>
          <a:p>
            <a:pPr marL="383381" lvl="1" indent="-383381">
              <a:spcBef>
                <a:spcPts val="900"/>
              </a:spcBef>
              <a:buFont typeface="+mj-lt"/>
              <a:buAutoNum type="arabicPeriod"/>
            </a:pPr>
            <a:r>
              <a:rPr lang="en-US" dirty="0">
                <a:latin typeface="Times New Roman" panose="02020603050405020304" pitchFamily="18" charset="0"/>
                <a:cs typeface="Times New Roman" panose="02020603050405020304" pitchFamily="18" charset="0"/>
              </a:rPr>
              <a:t>Shift the curve(s) in the appropriate direction(s).</a:t>
            </a:r>
          </a:p>
          <a:p>
            <a:pPr marL="383381" lvl="1" indent="-383381">
              <a:spcBef>
                <a:spcPts val="900"/>
              </a:spcBef>
              <a:buFont typeface="+mj-lt"/>
              <a:buAutoNum type="arabicPeriod"/>
            </a:pPr>
            <a:r>
              <a:rPr lang="en-US" dirty="0">
                <a:latin typeface="Times New Roman" panose="02020603050405020304" pitchFamily="18" charset="0"/>
                <a:cs typeface="Times New Roman" panose="02020603050405020304" pitchFamily="18" charset="0"/>
              </a:rPr>
              <a:t>Determine the new short-run and/or long-run equilibrium points.</a:t>
            </a:r>
          </a:p>
          <a:p>
            <a:pPr marL="383381" lvl="1" indent="-383381">
              <a:spcBef>
                <a:spcPts val="900"/>
              </a:spcBef>
              <a:buFont typeface="+mj-lt"/>
              <a:buAutoNum type="arabicPeriod"/>
            </a:pPr>
            <a:r>
              <a:rPr lang="en-US" dirty="0">
                <a:latin typeface="Times New Roman" panose="02020603050405020304" pitchFamily="18" charset="0"/>
                <a:cs typeface="Times New Roman" panose="02020603050405020304" pitchFamily="18" charset="0"/>
              </a:rPr>
              <a:t>Compare the new equilibrium(s) with the starting point.</a:t>
            </a:r>
          </a:p>
        </p:txBody>
      </p:sp>
      <p:sp>
        <p:nvSpPr>
          <p:cNvPr id="2" name="Slide Number Placeholder 1">
            <a:extLst>
              <a:ext uri="{FF2B5EF4-FFF2-40B4-BE49-F238E27FC236}">
                <a16:creationId xmlns:a16="http://schemas.microsoft.com/office/drawing/2014/main" id="{C8199489-39B6-4DF9-A128-FB886987B752}"/>
              </a:ext>
            </a:extLst>
          </p:cNvPr>
          <p:cNvSpPr>
            <a:spLocks noGrp="1"/>
          </p:cNvSpPr>
          <p:nvPr>
            <p:ph type="sldNum" sz="quarter" idx="12"/>
          </p:nvPr>
        </p:nvSpPr>
        <p:spPr/>
        <p:txBody>
          <a:bodyPr/>
          <a:lstStyle/>
          <a:p>
            <a:pPr>
              <a:defRPr/>
            </a:pPr>
            <a:fld id="{34D6A8A7-5109-4035-A6F9-3284B529B11C}"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76E39-F8FD-4E22-80B8-4F7EA1F55646}"/>
              </a:ext>
            </a:extLst>
          </p:cNvPr>
          <p:cNvSpPr>
            <a:spLocks noGrp="1"/>
          </p:cNvSpPr>
          <p:nvPr>
            <p:ph idx="1"/>
          </p:nvPr>
        </p:nvSpPr>
        <p:spPr>
          <a:xfrm>
            <a:off x="704850" y="1524000"/>
            <a:ext cx="7829550" cy="4876799"/>
          </a:xfrm>
        </p:spPr>
        <p:txBody>
          <a:bodyPr>
            <a:noAutofit/>
          </a:bodyPr>
          <a:lstStyle/>
          <a:p>
            <a:pPr>
              <a:spcBef>
                <a:spcPts val="900"/>
              </a:spcBef>
            </a:pPr>
            <a:r>
              <a:rPr lang="en-US" b="1" dirty="0">
                <a:solidFill>
                  <a:srgbClr val="FF0000"/>
                </a:solidFill>
                <a:latin typeface="Times New Roman" panose="02020603050405020304" pitchFamily="18" charset="0"/>
                <a:cs typeface="Times New Roman" panose="02020603050405020304" pitchFamily="18" charset="0"/>
              </a:rPr>
              <a:t>Long-run equilibrium</a:t>
            </a:r>
            <a:r>
              <a:rPr lang="en-US" dirty="0">
                <a:latin typeface="Times New Roman" panose="02020603050405020304" pitchFamily="18" charset="0"/>
                <a:cs typeface="Times New Roman" panose="02020603050405020304" pitchFamily="18" charset="0"/>
              </a:rPr>
              <a:t>: Reached when the quantity of AD is equal to the quantity of AS in the short run &amp; long run.</a:t>
            </a:r>
          </a:p>
          <a:p>
            <a:pPr marL="0" lvl="1">
              <a:spcBef>
                <a:spcPts val="900"/>
              </a:spcBef>
            </a:pPr>
            <a:r>
              <a:rPr lang="en-US" sz="3200" dirty="0">
                <a:latin typeface="Times New Roman" panose="02020603050405020304" pitchFamily="18" charset="0"/>
                <a:cs typeface="Times New Roman" panose="02020603050405020304" pitchFamily="18" charset="0"/>
              </a:rPr>
              <a:t>LRAS=SRAS=AD.</a:t>
            </a:r>
          </a:p>
          <a:p>
            <a:pPr marL="0" lvl="1">
              <a:spcBef>
                <a:spcPts val="900"/>
              </a:spcBef>
            </a:pPr>
            <a:r>
              <a:rPr lang="en-US" sz="3200" dirty="0">
                <a:latin typeface="Times New Roman" panose="02020603050405020304" pitchFamily="18" charset="0"/>
                <a:cs typeface="Times New Roman" panose="02020603050405020304" pitchFamily="18" charset="0"/>
              </a:rPr>
              <a:t>Delimited as “A.”</a:t>
            </a:r>
          </a:p>
          <a:p>
            <a:pPr>
              <a:spcBef>
                <a:spcPts val="900"/>
              </a:spcBef>
            </a:pPr>
            <a:r>
              <a:rPr lang="en-US" sz="3200" dirty="0">
                <a:latin typeface="Times New Roman" panose="02020603050405020304" pitchFamily="18" charset="0"/>
                <a:cs typeface="Times New Roman" panose="02020603050405020304" pitchFamily="18" charset="0"/>
              </a:rPr>
              <a:t>At this point:</a:t>
            </a:r>
          </a:p>
          <a:p>
            <a:pPr marL="0" lvl="1">
              <a:spcBef>
                <a:spcPts val="900"/>
              </a:spcBef>
            </a:pPr>
            <a:r>
              <a:rPr lang="en-US" sz="3200" dirty="0">
                <a:latin typeface="Times New Roman" panose="02020603050405020304" pitchFamily="18" charset="0"/>
                <a:cs typeface="Times New Roman" panose="02020603050405020304" pitchFamily="18" charset="0"/>
              </a:rPr>
              <a:t>The economy is at full employment.</a:t>
            </a:r>
          </a:p>
          <a:p>
            <a:pPr marL="130969" lvl="1" indent="-130969">
              <a:spcBef>
                <a:spcPts val="900"/>
              </a:spcBef>
            </a:pPr>
            <a:r>
              <a:rPr lang="en-US" sz="3200" dirty="0">
                <a:latin typeface="Times New Roman" panose="02020603050405020304" pitchFamily="18" charset="0"/>
                <a:cs typeface="Times New Roman" panose="02020603050405020304" pitchFamily="18" charset="0"/>
              </a:rPr>
              <a:t> The unemployment rate is equal to the natural rate.</a:t>
            </a:r>
          </a:p>
        </p:txBody>
      </p:sp>
      <p:sp>
        <p:nvSpPr>
          <p:cNvPr id="5" name="Title 4">
            <a:extLst>
              <a:ext uri="{FF2B5EF4-FFF2-40B4-BE49-F238E27FC236}">
                <a16:creationId xmlns:a16="http://schemas.microsoft.com/office/drawing/2014/main" id="{B581CD58-CACF-4BF1-AB4F-D2D7EFD26FD4}"/>
              </a:ext>
            </a:extLst>
          </p:cNvPr>
          <p:cNvSpPr>
            <a:spLocks noGrp="1"/>
          </p:cNvSpPr>
          <p:nvPr>
            <p:ph type="title"/>
          </p:nvPr>
        </p:nvSpPr>
        <p:spPr>
          <a:xfrm>
            <a:off x="457200" y="274638"/>
            <a:ext cx="8229600" cy="868362"/>
          </a:xfrm>
        </p:spPr>
        <p:txBody>
          <a:bodyPr/>
          <a:lstStyle/>
          <a:p>
            <a:r>
              <a:rPr lang="en-AU" sz="4000" b="1" dirty="0"/>
              <a:t>Long-Run Equilibrium</a:t>
            </a:r>
          </a:p>
        </p:txBody>
      </p:sp>
      <p:sp>
        <p:nvSpPr>
          <p:cNvPr id="6" name="Slide Number Placeholder 5">
            <a:extLst>
              <a:ext uri="{FF2B5EF4-FFF2-40B4-BE49-F238E27FC236}">
                <a16:creationId xmlns:a16="http://schemas.microsoft.com/office/drawing/2014/main" id="{2164BCC0-F6E0-45B8-94B5-BE2B64182DF0}"/>
              </a:ext>
            </a:extLst>
          </p:cNvPr>
          <p:cNvSpPr>
            <a:spLocks noGrp="1"/>
          </p:cNvSpPr>
          <p:nvPr>
            <p:ph type="sldNum" sz="quarter" idx="12"/>
          </p:nvPr>
        </p:nvSpPr>
        <p:spPr/>
        <p:txBody>
          <a:bodyPr/>
          <a:lstStyle/>
          <a:p>
            <a:pPr>
              <a:defRPr/>
            </a:pPr>
            <a:fld id="{34D6A8A7-5109-4035-A6F9-3284B529B11C}" type="slidenum">
              <a:rPr lang="en-US" smtClean="0"/>
              <a:pPr>
                <a:defRPr/>
              </a:pPr>
              <a:t>37</a:t>
            </a:fld>
            <a:endParaRPr lang="en-US"/>
          </a:p>
        </p:txBody>
      </p:sp>
    </p:spTree>
    <p:extLst>
      <p:ext uri="{BB962C8B-B14F-4D97-AF65-F5344CB8AC3E}">
        <p14:creationId xmlns:p14="http://schemas.microsoft.com/office/powerpoint/2010/main" val="426935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Title 7"/>
          <p:cNvSpPr>
            <a:spLocks noGrp="1"/>
          </p:cNvSpPr>
          <p:nvPr>
            <p:ph type="title"/>
          </p:nvPr>
        </p:nvSpPr>
        <p:spPr>
          <a:xfrm>
            <a:off x="457200" y="274638"/>
            <a:ext cx="8229600" cy="895581"/>
          </a:xfrm>
        </p:spPr>
        <p:txBody>
          <a:bodyPr/>
          <a:lstStyle/>
          <a:p>
            <a:r>
              <a:rPr lang="en-US" sz="4000" b="1" dirty="0"/>
              <a:t>Long-Run Equilibrium in the Economy</a:t>
            </a:r>
          </a:p>
        </p:txBody>
      </p:sp>
      <p:pic>
        <p:nvPicPr>
          <p:cNvPr id="92161" name="Picture 3" descr="A graph titled Equilibrium in the Aggregate Demand-Aggregate Supply Model. Real GDP (Y) is on the x axis and Price level (P) on the y axis. There are three lines on the graph that all intersect at point A. A positive, diagonal line is labeled SRAS, a vertical line is labeled LRAS, and a negative, diagonal line is labeled A D. Point A has a real GDP value of Y *, where u equals u *, and price level P *. SRAS has a price level P H higher than A D’s price level of P L."/>
          <p:cNvPicPr>
            <a:picLocks noChangeAspect="1"/>
          </p:cNvPicPr>
          <p:nvPr/>
        </p:nvPicPr>
        <p:blipFill>
          <a:blip r:embed="rId3"/>
          <a:srcRect/>
          <a:stretch>
            <a:fillRect/>
          </a:stretch>
        </p:blipFill>
        <p:spPr bwMode="auto">
          <a:xfrm>
            <a:off x="2057400" y="1959934"/>
            <a:ext cx="4500563" cy="3727847"/>
          </a:xfrm>
          <a:prstGeom prst="rect">
            <a:avLst/>
          </a:prstGeom>
          <a:noFill/>
          <a:ln w="9525">
            <a:noFill/>
            <a:miter lim="800000"/>
            <a:headEnd/>
            <a:tailEnd/>
          </a:ln>
        </p:spPr>
      </p:pic>
      <p:pic>
        <p:nvPicPr>
          <p:cNvPr id="92162" name="Picture 4"/>
          <p:cNvPicPr>
            <a:picLocks noChangeAspect="1"/>
          </p:cNvPicPr>
          <p:nvPr/>
        </p:nvPicPr>
        <p:blipFill>
          <a:blip r:embed="rId4"/>
          <a:srcRect/>
          <a:stretch>
            <a:fillRect/>
          </a:stretch>
        </p:blipFill>
        <p:spPr bwMode="auto">
          <a:xfrm>
            <a:off x="4164806" y="2354031"/>
            <a:ext cx="444104" cy="3555206"/>
          </a:xfrm>
          <a:prstGeom prst="rect">
            <a:avLst/>
          </a:prstGeom>
          <a:noFill/>
          <a:ln w="9525">
            <a:noFill/>
            <a:miter lim="800000"/>
            <a:headEnd/>
            <a:tailEnd/>
          </a:ln>
        </p:spPr>
      </p:pic>
      <p:pic>
        <p:nvPicPr>
          <p:cNvPr id="92163" name="Picture 5"/>
          <p:cNvPicPr>
            <a:picLocks noChangeAspect="1"/>
          </p:cNvPicPr>
          <p:nvPr/>
        </p:nvPicPr>
        <p:blipFill>
          <a:blip r:embed="rId5"/>
          <a:srcRect/>
          <a:stretch>
            <a:fillRect/>
          </a:stretch>
        </p:blipFill>
        <p:spPr bwMode="auto">
          <a:xfrm>
            <a:off x="2743200" y="2604062"/>
            <a:ext cx="2917031" cy="2087165"/>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47E32378-008F-4FF8-9161-F34065D659EF}"/>
              </a:ext>
            </a:extLst>
          </p:cNvPr>
          <p:cNvSpPr>
            <a:spLocks noGrp="1"/>
          </p:cNvSpPr>
          <p:nvPr>
            <p:ph type="sldNum" sz="quarter" idx="12"/>
          </p:nvPr>
        </p:nvSpPr>
        <p:spPr/>
        <p:txBody>
          <a:bodyPr/>
          <a:lstStyle/>
          <a:p>
            <a:pPr>
              <a:defRPr/>
            </a:pPr>
            <a:fld id="{34D6A8A7-5109-4035-A6F9-3284B529B11C}"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41394-BCF3-4FD0-9838-8AC819092745}"/>
              </a:ext>
            </a:extLst>
          </p:cNvPr>
          <p:cNvSpPr>
            <a:spLocks noGrp="1"/>
          </p:cNvSpPr>
          <p:nvPr>
            <p:ph idx="1"/>
          </p:nvPr>
        </p:nvSpPr>
        <p:spPr>
          <a:xfrm>
            <a:off x="649061" y="1676400"/>
            <a:ext cx="7809139" cy="4800600"/>
          </a:xfrm>
        </p:spPr>
        <p:txBody>
          <a:bodyPr>
            <a:normAutofit fontScale="9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Which curves shift?</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LRAS and SRAS.</a:t>
            </a:r>
          </a:p>
          <a:p>
            <a:pPr>
              <a:spcBef>
                <a:spcPts val="1013"/>
              </a:spcBef>
            </a:pPr>
            <a:r>
              <a:rPr lang="en-US" dirty="0">
                <a:latin typeface="Times New Roman" panose="02020603050405020304" pitchFamily="18" charset="0"/>
                <a:cs typeface="Times New Roman" panose="02020603050405020304" pitchFamily="18" charset="0"/>
              </a:rPr>
              <a:t>In what direction?</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the right.</a:t>
            </a:r>
          </a:p>
          <a:p>
            <a:pPr>
              <a:spcBef>
                <a:spcPts val="1013"/>
              </a:spcBef>
            </a:pPr>
            <a:r>
              <a:rPr lang="en-US" dirty="0">
                <a:latin typeface="Times New Roman" panose="02020603050405020304" pitchFamily="18" charset="0"/>
                <a:cs typeface="Times New Roman" panose="02020603050405020304" pitchFamily="18" charset="0"/>
              </a:rPr>
              <a:t>What happens to output, employment, price level?</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Output increases.</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Unemployment stays the same</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 level goes down</a:t>
            </a:r>
          </a:p>
        </p:txBody>
      </p:sp>
      <p:sp>
        <p:nvSpPr>
          <p:cNvPr id="5" name="Title 4">
            <a:extLst>
              <a:ext uri="{FF2B5EF4-FFF2-40B4-BE49-F238E27FC236}">
                <a16:creationId xmlns:a16="http://schemas.microsoft.com/office/drawing/2014/main" id="{91498BFB-3594-4E3A-BA31-BE535FC47467}"/>
              </a:ext>
            </a:extLst>
          </p:cNvPr>
          <p:cNvSpPr>
            <a:spLocks noGrp="1"/>
          </p:cNvSpPr>
          <p:nvPr>
            <p:ph type="title"/>
          </p:nvPr>
        </p:nvSpPr>
        <p:spPr>
          <a:xfrm>
            <a:off x="457200" y="274638"/>
            <a:ext cx="8229600" cy="944562"/>
          </a:xfrm>
        </p:spPr>
        <p:txBody>
          <a:bodyPr/>
          <a:lstStyle/>
          <a:p>
            <a:r>
              <a:rPr lang="en-AU" sz="4000" b="1" dirty="0"/>
              <a:t>Shifts in the Long-Run AS:</a:t>
            </a:r>
            <a:br>
              <a:rPr lang="en-AU" sz="4000" b="1" dirty="0"/>
            </a:br>
            <a:r>
              <a:rPr lang="en-AU" sz="4000" b="1" dirty="0"/>
              <a:t>Technology Shock</a:t>
            </a:r>
          </a:p>
        </p:txBody>
      </p:sp>
      <p:pic>
        <p:nvPicPr>
          <p:cNvPr id="2050" name="Picture 2" descr="How Technology Will Create These 7 Jobs In The Future">
            <a:extLst>
              <a:ext uri="{FF2B5EF4-FFF2-40B4-BE49-F238E27FC236}">
                <a16:creationId xmlns:a16="http://schemas.microsoft.com/office/drawing/2014/main" id="{2D26CE7E-AD40-4CAD-9338-4A55A6EF3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774978"/>
            <a:ext cx="2876550" cy="15906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D4EE63F-0390-4E31-BE06-F1A1CA6D6758}"/>
              </a:ext>
            </a:extLst>
          </p:cNvPr>
          <p:cNvSpPr>
            <a:spLocks noGrp="1"/>
          </p:cNvSpPr>
          <p:nvPr>
            <p:ph type="sldNum" sz="quarter" idx="12"/>
          </p:nvPr>
        </p:nvSpPr>
        <p:spPr/>
        <p:txBody>
          <a:bodyPr/>
          <a:lstStyle/>
          <a:p>
            <a:pPr>
              <a:defRPr/>
            </a:pPr>
            <a:fld id="{34D6A8A7-5109-4035-A6F9-3284B529B11C}" type="slidenum">
              <a:rPr lang="en-US" smtClean="0"/>
              <a:pPr>
                <a:defRPr/>
              </a:pPr>
              <a:t>39</a:t>
            </a:fld>
            <a:endParaRPr lang="en-US"/>
          </a:p>
        </p:txBody>
      </p:sp>
    </p:spTree>
    <p:extLst>
      <p:ext uri="{BB962C8B-B14F-4D97-AF65-F5344CB8AC3E}">
        <p14:creationId xmlns:p14="http://schemas.microsoft.com/office/powerpoint/2010/main" val="146701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C153-F540-4B44-94DF-B1E98C74CA40}"/>
              </a:ext>
            </a:extLst>
          </p:cNvPr>
          <p:cNvSpPr>
            <a:spLocks noGrp="1"/>
          </p:cNvSpPr>
          <p:nvPr>
            <p:ph type="title"/>
          </p:nvPr>
        </p:nvSpPr>
        <p:spPr>
          <a:xfrm>
            <a:off x="381000" y="274638"/>
            <a:ext cx="8458200" cy="944562"/>
          </a:xfrm>
        </p:spPr>
        <p:txBody>
          <a:bodyPr/>
          <a:lstStyle/>
          <a:p>
            <a:r>
              <a:rPr lang="en-AU" sz="4000" b="1" dirty="0"/>
              <a:t>U.S. Real GDP Growth, Unemployment Rates &amp; Recessions, 1990-2021</a:t>
            </a:r>
          </a:p>
        </p:txBody>
      </p:sp>
      <p:sp>
        <p:nvSpPr>
          <p:cNvPr id="4" name="Slide Number Placeholder 3">
            <a:extLst>
              <a:ext uri="{FF2B5EF4-FFF2-40B4-BE49-F238E27FC236}">
                <a16:creationId xmlns:a16="http://schemas.microsoft.com/office/drawing/2014/main" id="{8FAAA247-FB9A-46BB-8403-0B03F8BCFC7A}"/>
              </a:ext>
            </a:extLst>
          </p:cNvPr>
          <p:cNvSpPr>
            <a:spLocks noGrp="1"/>
          </p:cNvSpPr>
          <p:nvPr>
            <p:ph type="sldNum" sz="quarter" idx="12"/>
          </p:nvPr>
        </p:nvSpPr>
        <p:spPr/>
        <p:txBody>
          <a:bodyPr/>
          <a:lstStyle/>
          <a:p>
            <a:pPr>
              <a:defRPr/>
            </a:pPr>
            <a:fld id="{34D6A8A7-5109-4035-A6F9-3284B529B11C}" type="slidenum">
              <a:rPr lang="en-US" smtClean="0"/>
              <a:pPr>
                <a:defRPr/>
              </a:pPr>
              <a:t>4</a:t>
            </a:fld>
            <a:endParaRPr lang="en-US"/>
          </a:p>
        </p:txBody>
      </p:sp>
      <p:pic>
        <p:nvPicPr>
          <p:cNvPr id="7" name="Picture 6">
            <a:extLst>
              <a:ext uri="{FF2B5EF4-FFF2-40B4-BE49-F238E27FC236}">
                <a16:creationId xmlns:a16="http://schemas.microsoft.com/office/drawing/2014/main" id="{84A82417-C7AC-412C-81BF-95823769D47D}"/>
              </a:ext>
            </a:extLst>
          </p:cNvPr>
          <p:cNvPicPr>
            <a:picLocks noChangeAspect="1"/>
          </p:cNvPicPr>
          <p:nvPr/>
        </p:nvPicPr>
        <p:blipFill>
          <a:blip r:embed="rId3"/>
          <a:stretch>
            <a:fillRect/>
          </a:stretch>
        </p:blipFill>
        <p:spPr>
          <a:xfrm>
            <a:off x="2355056" y="1581118"/>
            <a:ext cx="4433888" cy="5103634"/>
          </a:xfrm>
          <a:prstGeom prst="rect">
            <a:avLst/>
          </a:prstGeom>
        </p:spPr>
      </p:pic>
    </p:spTree>
    <p:extLst>
      <p:ext uri="{BB962C8B-B14F-4D97-AF65-F5344CB8AC3E}">
        <p14:creationId xmlns:p14="http://schemas.microsoft.com/office/powerpoint/2010/main" val="357552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30063-F898-CF4A-9340-5B935F72BEAE}"/>
              </a:ext>
            </a:extLst>
          </p:cNvPr>
          <p:cNvSpPr>
            <a:spLocks noGrp="1"/>
          </p:cNvSpPr>
          <p:nvPr>
            <p:ph type="title"/>
          </p:nvPr>
        </p:nvSpPr>
        <p:spPr>
          <a:xfrm>
            <a:off x="457200" y="274638"/>
            <a:ext cx="8229600" cy="922789"/>
          </a:xfrm>
        </p:spPr>
        <p:txBody>
          <a:bodyPr/>
          <a:lstStyle/>
          <a:p>
            <a:r>
              <a:rPr lang="en-US" sz="4000" b="1" dirty="0"/>
              <a:t>Adjustment to a Shift in the</a:t>
            </a:r>
            <a:br>
              <a:rPr lang="en-US" sz="4000" b="1" dirty="0"/>
            </a:br>
            <a:r>
              <a:rPr lang="en-US" sz="4000" b="1" dirty="0"/>
              <a:t>Long-Run AS</a:t>
            </a:r>
          </a:p>
        </p:txBody>
      </p:sp>
      <p:pic>
        <p:nvPicPr>
          <p:cNvPr id="100353" name="Picture 4" descr="A graph titled How Long-Run Aggregate Supply Shifts Affect the Economy. Real GDP (Y) is on the x axis and Price level (P) is on the y axis. There are 5 curves on the graph. The line A D is a negative curve. The point labeled A is where the vertical LRAS 1 curve, AD curve, and positive sloping SRAS 1 curve intersect and has a real GDP value of Y * and price level 100. The LRAS 1 and SRAS 1 curves shift to the right and are labeled LRAS 2 and SRAS 2. The curves intersect at a different point on the A D curve, labeled B. The B point has a real GDP value of Y * * and price level 95. U equals u * for real GDP values."/>
          <p:cNvPicPr>
            <a:picLocks noChangeAspect="1"/>
          </p:cNvPicPr>
          <p:nvPr/>
        </p:nvPicPr>
        <p:blipFill>
          <a:blip r:embed="rId3"/>
          <a:srcRect/>
          <a:stretch>
            <a:fillRect/>
          </a:stretch>
        </p:blipFill>
        <p:spPr bwMode="auto">
          <a:xfrm>
            <a:off x="2331761" y="1879148"/>
            <a:ext cx="4541044" cy="3781425"/>
          </a:xfrm>
          <a:prstGeom prst="rect">
            <a:avLst/>
          </a:prstGeom>
          <a:noFill/>
          <a:ln w="9525">
            <a:noFill/>
            <a:miter lim="800000"/>
            <a:headEnd/>
            <a:tailEnd/>
          </a:ln>
        </p:spPr>
      </p:pic>
      <p:pic>
        <p:nvPicPr>
          <p:cNvPr id="100354" name="Picture 5"/>
          <p:cNvPicPr>
            <a:picLocks noChangeAspect="1"/>
          </p:cNvPicPr>
          <p:nvPr/>
        </p:nvPicPr>
        <p:blipFill>
          <a:blip r:embed="rId4"/>
          <a:srcRect/>
          <a:stretch>
            <a:fillRect/>
          </a:stretch>
        </p:blipFill>
        <p:spPr bwMode="auto">
          <a:xfrm>
            <a:off x="4398685" y="2336349"/>
            <a:ext cx="409575" cy="3080147"/>
          </a:xfrm>
          <a:prstGeom prst="rect">
            <a:avLst/>
          </a:prstGeom>
          <a:noFill/>
          <a:ln w="9525">
            <a:noFill/>
            <a:miter lim="800000"/>
            <a:headEnd/>
            <a:tailEnd/>
          </a:ln>
        </p:spPr>
      </p:pic>
      <p:pic>
        <p:nvPicPr>
          <p:cNvPr id="100356" name="Picture 7"/>
          <p:cNvPicPr>
            <a:picLocks noChangeAspect="1"/>
          </p:cNvPicPr>
          <p:nvPr/>
        </p:nvPicPr>
        <p:blipFill>
          <a:blip r:embed="rId5"/>
          <a:srcRect/>
          <a:stretch>
            <a:fillRect/>
          </a:stretch>
        </p:blipFill>
        <p:spPr bwMode="auto">
          <a:xfrm>
            <a:off x="2895600" y="2650673"/>
            <a:ext cx="3157538" cy="2144316"/>
          </a:xfrm>
          <a:prstGeom prst="rect">
            <a:avLst/>
          </a:prstGeom>
          <a:noFill/>
          <a:ln w="9525">
            <a:noFill/>
            <a:miter lim="800000"/>
            <a:headEnd/>
            <a:tailEnd/>
          </a:ln>
        </p:spPr>
      </p:pic>
      <p:pic>
        <p:nvPicPr>
          <p:cNvPr id="9" name="Picture 8"/>
          <p:cNvPicPr>
            <a:picLocks noChangeAspect="1"/>
          </p:cNvPicPr>
          <p:nvPr/>
        </p:nvPicPr>
        <p:blipFill>
          <a:blip r:embed="rId6"/>
          <a:srcRect/>
          <a:stretch>
            <a:fillRect/>
          </a:stretch>
        </p:blipFill>
        <p:spPr bwMode="auto">
          <a:xfrm>
            <a:off x="4573706" y="5421257"/>
            <a:ext cx="390525" cy="428625"/>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4F024560-A7AC-4FFE-99BD-AB8DE49A42A7}"/>
              </a:ext>
            </a:extLst>
          </p:cNvPr>
          <p:cNvSpPr>
            <a:spLocks noGrp="1"/>
          </p:cNvSpPr>
          <p:nvPr>
            <p:ph type="sldNum" sz="quarter" idx="12"/>
          </p:nvPr>
        </p:nvSpPr>
        <p:spPr/>
        <p:txBody>
          <a:bodyPr/>
          <a:lstStyle/>
          <a:p>
            <a:pPr>
              <a:defRPr/>
            </a:pPr>
            <a:fld id="{34D6A8A7-5109-4035-A6F9-3284B529B11C}" type="slidenum">
              <a:rPr lang="en-US"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2EC6-2B2D-47B7-BBF5-CBC0DE3F846A}"/>
              </a:ext>
            </a:extLst>
          </p:cNvPr>
          <p:cNvSpPr>
            <a:spLocks noGrp="1"/>
          </p:cNvSpPr>
          <p:nvPr>
            <p:ph type="title"/>
          </p:nvPr>
        </p:nvSpPr>
        <p:spPr>
          <a:xfrm>
            <a:off x="457200" y="228600"/>
            <a:ext cx="8229600" cy="1143000"/>
          </a:xfrm>
        </p:spPr>
        <p:txBody>
          <a:bodyPr/>
          <a:lstStyle/>
          <a:p>
            <a:r>
              <a:rPr lang="en-US" sz="4000" b="1" dirty="0"/>
              <a:t>Shift in the Short-Run AS </a:t>
            </a:r>
            <a:br>
              <a:rPr lang="en-US" sz="4000" b="1" dirty="0"/>
            </a:br>
            <a:r>
              <a:rPr lang="en-US" sz="4000" b="1" dirty="0"/>
              <a:t>(negative supply shock) (temp)</a:t>
            </a:r>
          </a:p>
        </p:txBody>
      </p:sp>
      <p:sp>
        <p:nvSpPr>
          <p:cNvPr id="3" name="Content Placeholder 2">
            <a:extLst>
              <a:ext uri="{FF2B5EF4-FFF2-40B4-BE49-F238E27FC236}">
                <a16:creationId xmlns:a16="http://schemas.microsoft.com/office/drawing/2014/main" id="{8B341394-BCF3-4FD0-9838-8AC819092745}"/>
              </a:ext>
            </a:extLst>
          </p:cNvPr>
          <p:cNvSpPr>
            <a:spLocks noGrp="1"/>
          </p:cNvSpPr>
          <p:nvPr>
            <p:ph idx="1"/>
          </p:nvPr>
        </p:nvSpPr>
        <p:spPr>
          <a:xfrm>
            <a:off x="457200" y="1676400"/>
            <a:ext cx="8229600" cy="4953000"/>
          </a:xfrm>
        </p:spPr>
        <p:txBody>
          <a:bodyPr>
            <a:noAutofit/>
          </a:bodyPr>
          <a:lstStyle/>
          <a:p>
            <a:pPr>
              <a:spcBef>
                <a:spcPts val="500"/>
              </a:spcBef>
            </a:pPr>
            <a:r>
              <a:rPr lang="en-US" sz="2800" dirty="0">
                <a:latin typeface="Times New Roman" panose="02020603050405020304" pitchFamily="18" charset="0"/>
                <a:cs typeface="Times New Roman" panose="02020603050405020304" pitchFamily="18" charset="0"/>
              </a:rPr>
              <a:t>Suppose there is an important oil pipeline leak.</a:t>
            </a:r>
          </a:p>
          <a:p>
            <a:pPr>
              <a:spcBef>
                <a:spcPts val="500"/>
              </a:spcBef>
            </a:pPr>
            <a:r>
              <a:rPr lang="en-US" sz="2800" dirty="0">
                <a:latin typeface="Times New Roman" panose="02020603050405020304" pitchFamily="18" charset="0"/>
                <a:cs typeface="Times New Roman" panose="02020603050405020304" pitchFamily="18" charset="0"/>
              </a:rPr>
              <a:t>Which curves shift?</a:t>
            </a:r>
          </a:p>
          <a:p>
            <a:pPr indent="-171450">
              <a:spcBef>
                <a:spcPts val="5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Just SRAS.</a:t>
            </a:r>
          </a:p>
          <a:p>
            <a:pPr>
              <a:spcBef>
                <a:spcPts val="500"/>
              </a:spcBef>
            </a:pPr>
            <a:r>
              <a:rPr lang="en-US" sz="2800" dirty="0">
                <a:latin typeface="Times New Roman" panose="02020603050405020304" pitchFamily="18" charset="0"/>
                <a:cs typeface="Times New Roman" panose="02020603050405020304" pitchFamily="18" charset="0"/>
              </a:rPr>
              <a:t>In what direction?</a:t>
            </a:r>
          </a:p>
          <a:p>
            <a:pPr indent="-171450">
              <a:spcBef>
                <a:spcPts val="5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the left.</a:t>
            </a:r>
          </a:p>
          <a:p>
            <a:pPr>
              <a:spcBef>
                <a:spcPts val="500"/>
              </a:spcBef>
            </a:pPr>
            <a:r>
              <a:rPr lang="en-US" sz="2800" dirty="0">
                <a:latin typeface="Times New Roman" panose="02020603050405020304" pitchFamily="18" charset="0"/>
                <a:cs typeface="Times New Roman" panose="02020603050405020304" pitchFamily="18" charset="0"/>
              </a:rPr>
              <a:t>What happens to output, employment &amp; price level in the short run?</a:t>
            </a:r>
          </a:p>
          <a:p>
            <a:pPr indent="-171450">
              <a:spcBef>
                <a:spcPts val="5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Output falls.</a:t>
            </a:r>
          </a:p>
          <a:p>
            <a:pPr indent="-171450">
              <a:spcBef>
                <a:spcPts val="5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Unemployment increases.</a:t>
            </a:r>
          </a:p>
          <a:p>
            <a:pPr indent="-171450">
              <a:spcBef>
                <a:spcPts val="5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Price level goes up.</a:t>
            </a:r>
          </a:p>
        </p:txBody>
      </p:sp>
      <p:pic>
        <p:nvPicPr>
          <p:cNvPr id="3076" name="Picture 4" descr="How to manage the damage from oil spills">
            <a:extLst>
              <a:ext uri="{FF2B5EF4-FFF2-40B4-BE49-F238E27FC236}">
                <a16:creationId xmlns:a16="http://schemas.microsoft.com/office/drawing/2014/main" id="{6F73C2CF-F09D-4D5F-B282-386E765DB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219325"/>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60DA0A6-5535-40F4-B2B9-A53B884100CA}"/>
              </a:ext>
            </a:extLst>
          </p:cNvPr>
          <p:cNvSpPr>
            <a:spLocks noGrp="1"/>
          </p:cNvSpPr>
          <p:nvPr>
            <p:ph type="sldNum" sz="quarter" idx="12"/>
          </p:nvPr>
        </p:nvSpPr>
        <p:spPr/>
        <p:txBody>
          <a:bodyPr/>
          <a:lstStyle/>
          <a:p>
            <a:pPr>
              <a:defRPr/>
            </a:pPr>
            <a:fld id="{34D6A8A7-5109-4035-A6F9-3284B529B11C}" type="slidenum">
              <a:rPr lang="en-US" smtClean="0"/>
              <a:pPr>
                <a:defRPr/>
              </a:pPr>
              <a:t>41</a:t>
            </a:fld>
            <a:endParaRPr lang="en-US"/>
          </a:p>
        </p:txBody>
      </p:sp>
    </p:spTree>
    <p:extLst>
      <p:ext uri="{BB962C8B-B14F-4D97-AF65-F5344CB8AC3E}">
        <p14:creationId xmlns:p14="http://schemas.microsoft.com/office/powerpoint/2010/main" val="425477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itle 10"/>
          <p:cNvSpPr>
            <a:spLocks noGrp="1"/>
          </p:cNvSpPr>
          <p:nvPr>
            <p:ph type="title"/>
          </p:nvPr>
        </p:nvSpPr>
        <p:spPr>
          <a:xfrm>
            <a:off x="457200" y="274637"/>
            <a:ext cx="8229600" cy="1167725"/>
          </a:xfrm>
        </p:spPr>
        <p:txBody>
          <a:bodyPr/>
          <a:lstStyle/>
          <a:p>
            <a:r>
              <a:rPr lang="en-US" sz="4000" b="1" dirty="0"/>
              <a:t>Adjustment in the Short-Run</a:t>
            </a:r>
            <a:br>
              <a:rPr lang="en-US" sz="4000" b="1" dirty="0"/>
            </a:br>
            <a:r>
              <a:rPr lang="en-US" sz="4000" b="1" dirty="0"/>
              <a:t>(negative supply shock)</a:t>
            </a:r>
          </a:p>
        </p:txBody>
      </p:sp>
      <p:pic>
        <p:nvPicPr>
          <p:cNvPr id="106497" name="Picture 5"/>
          <p:cNvPicPr>
            <a:picLocks noChangeAspect="1"/>
          </p:cNvPicPr>
          <p:nvPr/>
        </p:nvPicPr>
        <p:blipFill>
          <a:blip r:embed="rId3"/>
          <a:srcRect/>
          <a:stretch>
            <a:fillRect/>
          </a:stretch>
        </p:blipFill>
        <p:spPr bwMode="auto">
          <a:xfrm>
            <a:off x="4501757" y="2367478"/>
            <a:ext cx="616744" cy="3569494"/>
          </a:xfrm>
          <a:prstGeom prst="rect">
            <a:avLst/>
          </a:prstGeom>
          <a:noFill/>
          <a:ln w="9525">
            <a:noFill/>
            <a:miter lim="800000"/>
            <a:headEnd/>
            <a:tailEnd/>
          </a:ln>
        </p:spPr>
      </p:pic>
      <p:pic>
        <p:nvPicPr>
          <p:cNvPr id="106498" name="Picture 6"/>
          <p:cNvPicPr>
            <a:picLocks noChangeAspect="1"/>
          </p:cNvPicPr>
          <p:nvPr/>
        </p:nvPicPr>
        <p:blipFill>
          <a:blip r:embed="rId4"/>
          <a:srcRect/>
          <a:stretch>
            <a:fillRect/>
          </a:stretch>
        </p:blipFill>
        <p:spPr bwMode="auto">
          <a:xfrm>
            <a:off x="2803926" y="2729427"/>
            <a:ext cx="3187303" cy="2209800"/>
          </a:xfrm>
          <a:prstGeom prst="rect">
            <a:avLst/>
          </a:prstGeom>
          <a:noFill/>
          <a:ln w="9525">
            <a:noFill/>
            <a:miter lim="800000"/>
            <a:headEnd/>
            <a:tailEnd/>
          </a:ln>
        </p:spPr>
      </p:pic>
      <p:pic>
        <p:nvPicPr>
          <p:cNvPr id="106500" name="Picture 4" descr="A graph titled How Short-Run Aggregate Supply Shifts Affect the Economy. Real GDP (Y) is on the x axis and Price level (P) is on the y axis. There are 4 curves on the graph. The line A D is a negative curve. The point labeled A is where the vertical LRAS 1 curve, AD curve, and positive sloping SRAS 1 curve intersect and has a real GDP value of Y * and price level 100. The SRAS 1 curve shifts to the left and is labeled SRAS 2. An arrow indicates the shift to its equilibrium. The SRAS 2 curve intersects at a different point on the A D curve, labeled b. The b point has a real GDP value of Y 1 and price level 105. U equals u * for real GDP value y *, and u is greater than u * for real GDP value Y 1."/>
          <p:cNvPicPr>
            <a:picLocks noChangeAspect="1"/>
          </p:cNvPicPr>
          <p:nvPr/>
        </p:nvPicPr>
        <p:blipFill>
          <a:blip r:embed="rId5"/>
          <a:srcRect/>
          <a:stretch>
            <a:fillRect/>
          </a:stretch>
        </p:blipFill>
        <p:spPr bwMode="auto">
          <a:xfrm>
            <a:off x="2209800" y="1905000"/>
            <a:ext cx="4844653" cy="3931444"/>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3AA48F44-5103-47B6-9E04-29739093DB22}"/>
              </a:ext>
            </a:extLst>
          </p:cNvPr>
          <p:cNvSpPr>
            <a:spLocks noGrp="1"/>
          </p:cNvSpPr>
          <p:nvPr>
            <p:ph type="sldNum" sz="quarter" idx="12"/>
          </p:nvPr>
        </p:nvSpPr>
        <p:spPr/>
        <p:txBody>
          <a:bodyPr/>
          <a:lstStyle/>
          <a:p>
            <a:pPr>
              <a:defRPr/>
            </a:pPr>
            <a:fld id="{34D6A8A7-5109-4035-A6F9-3284B529B11C}" type="slidenum">
              <a:rPr lang="en-US" smtClean="0"/>
              <a:pPr>
                <a:defRPr/>
              </a:pPr>
              <a:t>42</a:t>
            </a:fld>
            <a:endParaRPr lang="en-US"/>
          </a:p>
        </p:txBody>
      </p:sp>
    </p:spTree>
    <p:extLst>
      <p:ext uri="{BB962C8B-B14F-4D97-AF65-F5344CB8AC3E}">
        <p14:creationId xmlns:p14="http://schemas.microsoft.com/office/powerpoint/2010/main" val="3909826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2EC6-2B2D-47B7-BBF5-CBC0DE3F846A}"/>
              </a:ext>
            </a:extLst>
          </p:cNvPr>
          <p:cNvSpPr>
            <a:spLocks noGrp="1"/>
          </p:cNvSpPr>
          <p:nvPr>
            <p:ph type="title"/>
          </p:nvPr>
        </p:nvSpPr>
        <p:spPr>
          <a:xfrm>
            <a:off x="457200" y="274638"/>
            <a:ext cx="8229600" cy="1020762"/>
          </a:xfrm>
        </p:spPr>
        <p:txBody>
          <a:bodyPr/>
          <a:lstStyle/>
          <a:p>
            <a:r>
              <a:rPr lang="en-US" sz="4000" b="1" dirty="0"/>
              <a:t>Adjustment in the Long-Run</a:t>
            </a:r>
            <a:br>
              <a:rPr lang="en-US" sz="4000" b="1" dirty="0"/>
            </a:br>
            <a:r>
              <a:rPr lang="en-US" sz="4000" b="1" dirty="0"/>
              <a:t>(negative supply shock)</a:t>
            </a:r>
          </a:p>
        </p:txBody>
      </p:sp>
      <p:sp>
        <p:nvSpPr>
          <p:cNvPr id="3" name="Content Placeholder 2">
            <a:extLst>
              <a:ext uri="{FF2B5EF4-FFF2-40B4-BE49-F238E27FC236}">
                <a16:creationId xmlns:a16="http://schemas.microsoft.com/office/drawing/2014/main" id="{8B341394-BCF3-4FD0-9838-8AC819092745}"/>
              </a:ext>
            </a:extLst>
          </p:cNvPr>
          <p:cNvSpPr>
            <a:spLocks noGrp="1"/>
          </p:cNvSpPr>
          <p:nvPr>
            <p:ph idx="1"/>
          </p:nvPr>
        </p:nvSpPr>
        <p:spPr>
          <a:xfrm>
            <a:off x="628650" y="1752600"/>
            <a:ext cx="7981950" cy="4830761"/>
          </a:xfrm>
        </p:spPr>
        <p:txBody>
          <a:bodyPr/>
          <a:lstStyle/>
          <a:p>
            <a:pPr>
              <a:spcBef>
                <a:spcPts val="900"/>
              </a:spcBef>
            </a:pPr>
            <a:r>
              <a:rPr lang="en-US" dirty="0">
                <a:latin typeface="Times New Roman" panose="02020603050405020304" pitchFamily="18" charset="0"/>
                <a:cs typeface="Times New Roman" panose="02020603050405020304" pitchFamily="18" charset="0"/>
              </a:rPr>
              <a:t>How do we get back to long-run equilibrium?</a:t>
            </a:r>
          </a:p>
          <a:p>
            <a:pPr indent="-17145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Because SRAS shock is temporary, SRAS will shift back to the right.</a:t>
            </a:r>
          </a:p>
          <a:p>
            <a:pPr>
              <a:spcBef>
                <a:spcPts val="900"/>
              </a:spcBef>
            </a:pPr>
            <a:r>
              <a:rPr lang="en-US" dirty="0">
                <a:latin typeface="Times New Roman" panose="02020603050405020304" pitchFamily="18" charset="0"/>
                <a:cs typeface="Times New Roman" panose="02020603050405020304" pitchFamily="18" charset="0"/>
              </a:rPr>
              <a:t>What happens to output, employment, and price level in the long run?</a:t>
            </a:r>
          </a:p>
          <a:p>
            <a:pPr indent="-17145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Output stays the same.</a:t>
            </a:r>
          </a:p>
          <a:p>
            <a:pPr indent="-17145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Unemployment stays the same.</a:t>
            </a:r>
          </a:p>
          <a:p>
            <a:pPr indent="-17145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 level stays the same.</a:t>
            </a:r>
          </a:p>
        </p:txBody>
      </p:sp>
      <p:sp>
        <p:nvSpPr>
          <p:cNvPr id="4" name="Slide Number Placeholder 3">
            <a:extLst>
              <a:ext uri="{FF2B5EF4-FFF2-40B4-BE49-F238E27FC236}">
                <a16:creationId xmlns:a16="http://schemas.microsoft.com/office/drawing/2014/main" id="{0EF8BD7F-3E94-4E06-9EE6-10BC5065F451}"/>
              </a:ext>
            </a:extLst>
          </p:cNvPr>
          <p:cNvSpPr>
            <a:spLocks noGrp="1"/>
          </p:cNvSpPr>
          <p:nvPr>
            <p:ph type="sldNum" sz="quarter" idx="12"/>
          </p:nvPr>
        </p:nvSpPr>
        <p:spPr/>
        <p:txBody>
          <a:bodyPr/>
          <a:lstStyle/>
          <a:p>
            <a:pPr>
              <a:defRPr/>
            </a:pPr>
            <a:fld id="{34D6A8A7-5109-4035-A6F9-3284B529B11C}" type="slidenum">
              <a:rPr lang="en-US" smtClean="0"/>
              <a:pPr>
                <a:defRPr/>
              </a:pPr>
              <a:t>43</a:t>
            </a:fld>
            <a:endParaRPr lang="en-US"/>
          </a:p>
        </p:txBody>
      </p:sp>
    </p:spTree>
    <p:extLst>
      <p:ext uri="{BB962C8B-B14F-4D97-AF65-F5344CB8AC3E}">
        <p14:creationId xmlns:p14="http://schemas.microsoft.com/office/powerpoint/2010/main" val="78903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itle 10"/>
          <p:cNvSpPr>
            <a:spLocks noGrp="1"/>
          </p:cNvSpPr>
          <p:nvPr>
            <p:ph type="title"/>
          </p:nvPr>
        </p:nvSpPr>
        <p:spPr>
          <a:xfrm>
            <a:off x="457200" y="274638"/>
            <a:ext cx="8229600" cy="1157008"/>
          </a:xfrm>
        </p:spPr>
        <p:txBody>
          <a:bodyPr/>
          <a:lstStyle/>
          <a:p>
            <a:r>
              <a:rPr lang="en-US" sz="4000" b="1" dirty="0"/>
              <a:t>Adjustment in the Long-Run</a:t>
            </a:r>
            <a:br>
              <a:rPr lang="en-US" sz="4000" b="1" dirty="0"/>
            </a:br>
            <a:r>
              <a:rPr lang="en-US" sz="4000" b="1" dirty="0"/>
              <a:t>(negative supply shock)</a:t>
            </a:r>
          </a:p>
        </p:txBody>
      </p:sp>
      <p:pic>
        <p:nvPicPr>
          <p:cNvPr id="106497" name="Picture 5"/>
          <p:cNvPicPr>
            <a:picLocks noChangeAspect="1"/>
          </p:cNvPicPr>
          <p:nvPr/>
        </p:nvPicPr>
        <p:blipFill>
          <a:blip r:embed="rId3"/>
          <a:srcRect/>
          <a:stretch>
            <a:fillRect/>
          </a:stretch>
        </p:blipFill>
        <p:spPr bwMode="auto">
          <a:xfrm>
            <a:off x="4501757" y="2367478"/>
            <a:ext cx="616744" cy="3569494"/>
          </a:xfrm>
          <a:prstGeom prst="rect">
            <a:avLst/>
          </a:prstGeom>
          <a:noFill/>
          <a:ln w="9525">
            <a:noFill/>
            <a:miter lim="800000"/>
            <a:headEnd/>
            <a:tailEnd/>
          </a:ln>
        </p:spPr>
      </p:pic>
      <p:pic>
        <p:nvPicPr>
          <p:cNvPr id="106498" name="Picture 6"/>
          <p:cNvPicPr>
            <a:picLocks noChangeAspect="1"/>
          </p:cNvPicPr>
          <p:nvPr/>
        </p:nvPicPr>
        <p:blipFill>
          <a:blip r:embed="rId4"/>
          <a:srcRect/>
          <a:stretch>
            <a:fillRect/>
          </a:stretch>
        </p:blipFill>
        <p:spPr bwMode="auto">
          <a:xfrm>
            <a:off x="2803926" y="2729427"/>
            <a:ext cx="3187303" cy="2209800"/>
          </a:xfrm>
          <a:prstGeom prst="rect">
            <a:avLst/>
          </a:prstGeom>
          <a:noFill/>
          <a:ln w="9525">
            <a:noFill/>
            <a:miter lim="800000"/>
            <a:headEnd/>
            <a:tailEnd/>
          </a:ln>
        </p:spPr>
      </p:pic>
      <p:pic>
        <p:nvPicPr>
          <p:cNvPr id="106500" name="Picture 4" descr="A graph titled How Short-Run Aggregate Supply Shifts Affect the Economy. Real GDP (Y) is on the x axis and Price level (P) is on the y axis. There are 4 curves on the graph. The line A D is a negative curve. The point labeled A is where the vertical LRAS 1 curve, AD curve, and positive sloping SRAS 1 curve intersect and has a real GDP value of Y * and price level 100. The SRAS 1 curve shifts to the left and is labeled SRAS 2. An arrow indicates the shift to its equilibrium. The SRAS 2 curve intersects at a different point on the A D curve, labeled b. The b point has a real GDP value of Y 1 and price level 105. U equals u * for real GDP value y *, and u is greater than u * for real GDP value Y 1."/>
          <p:cNvPicPr>
            <a:picLocks noChangeAspect="1"/>
          </p:cNvPicPr>
          <p:nvPr/>
        </p:nvPicPr>
        <p:blipFill>
          <a:blip r:embed="rId5"/>
          <a:srcRect/>
          <a:stretch>
            <a:fillRect/>
          </a:stretch>
        </p:blipFill>
        <p:spPr bwMode="auto">
          <a:xfrm>
            <a:off x="2209800" y="1897181"/>
            <a:ext cx="4844653" cy="3931444"/>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1858F600-4018-4483-A57D-DEB02E80509F}"/>
              </a:ext>
            </a:extLst>
          </p:cNvPr>
          <p:cNvSpPr>
            <a:spLocks noGrp="1"/>
          </p:cNvSpPr>
          <p:nvPr>
            <p:ph type="sldNum" sz="quarter" idx="12"/>
          </p:nvPr>
        </p:nvSpPr>
        <p:spPr/>
        <p:txBody>
          <a:bodyPr/>
          <a:lstStyle/>
          <a:p>
            <a:pPr>
              <a:defRPr/>
            </a:pPr>
            <a:fld id="{34D6A8A7-5109-4035-A6F9-3284B529B11C}"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41394-BCF3-4FD0-9838-8AC819092745}"/>
              </a:ext>
            </a:extLst>
          </p:cNvPr>
          <p:cNvSpPr>
            <a:spLocks noGrp="1"/>
          </p:cNvSpPr>
          <p:nvPr>
            <p:ph idx="1"/>
          </p:nvPr>
        </p:nvSpPr>
        <p:spPr>
          <a:xfrm>
            <a:off x="629552" y="1524000"/>
            <a:ext cx="7828648" cy="4953000"/>
          </a:xfrm>
        </p:spPr>
        <p:txBody>
          <a:bodyPr>
            <a:noAutofit/>
          </a:bodyPr>
          <a:lstStyle/>
          <a:p>
            <a:r>
              <a:rPr lang="en-US" sz="2800" dirty="0">
                <a:latin typeface="Times New Roman" panose="02020603050405020304" pitchFamily="18" charset="0"/>
                <a:cs typeface="Times New Roman" panose="02020603050405020304" pitchFamily="18" charset="0"/>
              </a:rPr>
              <a:t>Suppose that consumer confidence rises.</a:t>
            </a:r>
          </a:p>
          <a:p>
            <a:r>
              <a:rPr lang="en-US" sz="2800" dirty="0">
                <a:latin typeface="Times New Roman" panose="02020603050405020304" pitchFamily="18" charset="0"/>
                <a:cs typeface="Times New Roman" panose="02020603050405020304" pitchFamily="18" charset="0"/>
              </a:rPr>
              <a:t>Which curves shift?</a:t>
            </a:r>
          </a:p>
          <a:p>
            <a:pPr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a:t>
            </a:r>
          </a:p>
          <a:p>
            <a:r>
              <a:rPr lang="en-US" sz="2800" dirty="0">
                <a:latin typeface="Times New Roman" panose="02020603050405020304" pitchFamily="18" charset="0"/>
                <a:cs typeface="Times New Roman" panose="02020603050405020304" pitchFamily="18" charset="0"/>
              </a:rPr>
              <a:t>What direction?</a:t>
            </a:r>
          </a:p>
          <a:p>
            <a:pPr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the right.</a:t>
            </a:r>
          </a:p>
          <a:p>
            <a:r>
              <a:rPr lang="en-US" sz="2800" dirty="0">
                <a:latin typeface="Times New Roman" panose="02020603050405020304" pitchFamily="18" charset="0"/>
                <a:cs typeface="Times New Roman" panose="02020603050405020304" pitchFamily="18" charset="0"/>
              </a:rPr>
              <a:t>What happens to output, employment, and price level in the short run?</a:t>
            </a:r>
          </a:p>
          <a:p>
            <a:pPr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Output increases</a:t>
            </a:r>
          </a:p>
          <a:p>
            <a:pPr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Unemployment goes down</a:t>
            </a:r>
          </a:p>
          <a:p>
            <a:pPr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Price level rises</a:t>
            </a:r>
          </a:p>
        </p:txBody>
      </p:sp>
      <p:sp>
        <p:nvSpPr>
          <p:cNvPr id="5" name="Title 4">
            <a:extLst>
              <a:ext uri="{FF2B5EF4-FFF2-40B4-BE49-F238E27FC236}">
                <a16:creationId xmlns:a16="http://schemas.microsoft.com/office/drawing/2014/main" id="{A5172730-C949-CE44-B069-EB520EB6D90F}"/>
              </a:ext>
            </a:extLst>
          </p:cNvPr>
          <p:cNvSpPr>
            <a:spLocks noGrp="1"/>
          </p:cNvSpPr>
          <p:nvPr>
            <p:ph type="title"/>
          </p:nvPr>
        </p:nvSpPr>
        <p:spPr>
          <a:xfrm>
            <a:off x="457200" y="274638"/>
            <a:ext cx="8229600" cy="909183"/>
          </a:xfrm>
        </p:spPr>
        <p:txBody>
          <a:bodyPr/>
          <a:lstStyle/>
          <a:p>
            <a:r>
              <a:rPr lang="en-US" sz="4000" b="1" dirty="0"/>
              <a:t>Shift in Aggregate Demand</a:t>
            </a:r>
            <a:br>
              <a:rPr lang="en-US" sz="4000" b="1" dirty="0"/>
            </a:br>
            <a:r>
              <a:rPr lang="en-US" sz="4000" b="1" dirty="0"/>
              <a:t>(expansion in AD)</a:t>
            </a:r>
          </a:p>
        </p:txBody>
      </p:sp>
      <p:pic>
        <p:nvPicPr>
          <p:cNvPr id="4098" name="Picture 2" descr="Consumer Confidence and Sentiment - Similar but not the Same">
            <a:extLst>
              <a:ext uri="{FF2B5EF4-FFF2-40B4-BE49-F238E27FC236}">
                <a16:creationId xmlns:a16="http://schemas.microsoft.com/office/drawing/2014/main" id="{1C245892-301C-49AF-921A-884AD9A32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143125"/>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D4ADC6C-8B5A-4560-8850-B8F72DC5531B}"/>
              </a:ext>
            </a:extLst>
          </p:cNvPr>
          <p:cNvSpPr>
            <a:spLocks noGrp="1"/>
          </p:cNvSpPr>
          <p:nvPr>
            <p:ph type="sldNum" sz="quarter" idx="12"/>
          </p:nvPr>
        </p:nvSpPr>
        <p:spPr/>
        <p:txBody>
          <a:bodyPr/>
          <a:lstStyle/>
          <a:p>
            <a:pPr>
              <a:defRPr/>
            </a:pPr>
            <a:fld id="{34D6A8A7-5109-4035-A6F9-3284B529B11C}" type="slidenum">
              <a:rPr lang="en-US" smtClean="0"/>
              <a:pPr>
                <a:defRPr/>
              </a:pPr>
              <a:t>45</a:t>
            </a:fld>
            <a:endParaRPr lang="en-US"/>
          </a:p>
        </p:txBody>
      </p:sp>
    </p:spTree>
    <p:extLst>
      <p:ext uri="{BB962C8B-B14F-4D97-AF65-F5344CB8AC3E}">
        <p14:creationId xmlns:p14="http://schemas.microsoft.com/office/powerpoint/2010/main" val="425319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9" name="Title 11"/>
          <p:cNvSpPr>
            <a:spLocks noGrp="1"/>
          </p:cNvSpPr>
          <p:nvPr>
            <p:ph type="title"/>
          </p:nvPr>
        </p:nvSpPr>
        <p:spPr>
          <a:xfrm>
            <a:off x="457200" y="274638"/>
            <a:ext cx="8229600" cy="1201620"/>
          </a:xfrm>
        </p:spPr>
        <p:txBody>
          <a:bodyPr/>
          <a:lstStyle/>
          <a:p>
            <a:r>
              <a:rPr lang="en-US" sz="4000" b="1" dirty="0"/>
              <a:t>Adjustment in the Short-Run</a:t>
            </a:r>
            <a:br>
              <a:rPr lang="en-US" sz="4000" b="1" dirty="0"/>
            </a:br>
            <a:r>
              <a:rPr lang="en-US" sz="4000" b="1" dirty="0"/>
              <a:t>(expansion in AD)</a:t>
            </a:r>
          </a:p>
        </p:txBody>
      </p:sp>
      <p:pic>
        <p:nvPicPr>
          <p:cNvPr id="112641" name="Picture 6" descr="A line graph titled How Aggregate Demand Shifts Affect the Economy. The x axis shows the real GDP Y and the y axis shows Price level P. The graph has five lines: Two positive parallel lines, SRAS 1 and SRAS 2; two negative lines A D 1 and A D 2; and a vertical line rising from the x axis labeled LRAS. Lines LRAS, SRAS 2, and A D 2 intersect at point c which is price level 110. Lines LRAS, SRAS 1, and A D 2 intersect at point b which is price level 105 and Y 1 on the x-axis. Lines LRAS, SRAS 1, and A D 1 intersect at point a, which is price level 100 and y * on the x-axis. LRAS rises from point Y * on the x axis, which is represented by the equation u equals u *. Point Y superscript 1 relates to point b and is represented by the equation u 1 is less than u *."/>
          <p:cNvPicPr>
            <a:picLocks noChangeAspect="1"/>
          </p:cNvPicPr>
          <p:nvPr/>
        </p:nvPicPr>
        <p:blipFill>
          <a:blip r:embed="rId3"/>
          <a:srcRect/>
          <a:stretch>
            <a:fillRect/>
          </a:stretch>
        </p:blipFill>
        <p:spPr bwMode="auto">
          <a:xfrm>
            <a:off x="2040731" y="1951316"/>
            <a:ext cx="5210175" cy="3800475"/>
          </a:xfrm>
          <a:prstGeom prst="rect">
            <a:avLst/>
          </a:prstGeom>
          <a:noFill/>
          <a:ln w="9525">
            <a:noFill/>
            <a:miter lim="800000"/>
            <a:headEnd/>
            <a:tailEnd/>
          </a:ln>
        </p:spPr>
      </p:pic>
      <p:pic>
        <p:nvPicPr>
          <p:cNvPr id="112643" name="Picture 7"/>
          <p:cNvPicPr>
            <a:picLocks noChangeAspect="1"/>
          </p:cNvPicPr>
          <p:nvPr/>
        </p:nvPicPr>
        <p:blipFill>
          <a:blip r:embed="rId4"/>
          <a:srcRect/>
          <a:stretch>
            <a:fillRect/>
          </a:stretch>
        </p:blipFill>
        <p:spPr bwMode="auto">
          <a:xfrm>
            <a:off x="3899297" y="2410898"/>
            <a:ext cx="532209" cy="3474244"/>
          </a:xfrm>
          <a:prstGeom prst="rect">
            <a:avLst/>
          </a:prstGeom>
          <a:noFill/>
          <a:ln w="9525">
            <a:noFill/>
            <a:miter lim="800000"/>
            <a:headEnd/>
            <a:tailEnd/>
          </a:ln>
        </p:spPr>
      </p:pic>
      <p:pic>
        <p:nvPicPr>
          <p:cNvPr id="112644" name="Picture 8"/>
          <p:cNvPicPr>
            <a:picLocks noChangeAspect="1"/>
          </p:cNvPicPr>
          <p:nvPr/>
        </p:nvPicPr>
        <p:blipFill>
          <a:blip r:embed="rId5"/>
          <a:srcRect/>
          <a:stretch>
            <a:fillRect/>
          </a:stretch>
        </p:blipFill>
        <p:spPr bwMode="auto">
          <a:xfrm>
            <a:off x="2590800" y="2918104"/>
            <a:ext cx="2940844" cy="2183606"/>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660F9A1A-B516-4E82-A9A4-18CE64CA7240}"/>
              </a:ext>
            </a:extLst>
          </p:cNvPr>
          <p:cNvSpPr>
            <a:spLocks noGrp="1"/>
          </p:cNvSpPr>
          <p:nvPr>
            <p:ph type="sldNum" sz="quarter" idx="12"/>
          </p:nvPr>
        </p:nvSpPr>
        <p:spPr/>
        <p:txBody>
          <a:bodyPr/>
          <a:lstStyle/>
          <a:p>
            <a:pPr>
              <a:defRPr/>
            </a:pPr>
            <a:fld id="{34D6A8A7-5109-4035-A6F9-3284B529B11C}" type="slidenum">
              <a:rPr lang="en-US" smtClean="0"/>
              <a:pPr>
                <a:defRPr/>
              </a:pPr>
              <a:t>46</a:t>
            </a:fld>
            <a:endParaRPr lang="en-US"/>
          </a:p>
        </p:txBody>
      </p:sp>
    </p:spTree>
    <p:extLst>
      <p:ext uri="{BB962C8B-B14F-4D97-AF65-F5344CB8AC3E}">
        <p14:creationId xmlns:p14="http://schemas.microsoft.com/office/powerpoint/2010/main" val="640795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41394-BCF3-4FD0-9838-8AC819092745}"/>
              </a:ext>
            </a:extLst>
          </p:cNvPr>
          <p:cNvSpPr>
            <a:spLocks noGrp="1"/>
          </p:cNvSpPr>
          <p:nvPr>
            <p:ph idx="1"/>
          </p:nvPr>
        </p:nvSpPr>
        <p:spPr>
          <a:xfrm>
            <a:off x="638062" y="1752600"/>
            <a:ext cx="7972538" cy="4724400"/>
          </a:xfrm>
        </p:spPr>
        <p:txBody>
          <a:bodyPr/>
          <a:lstStyle/>
          <a:p>
            <a:pPr>
              <a:spcBef>
                <a:spcPts val="1350"/>
              </a:spcBef>
            </a:pPr>
            <a:r>
              <a:rPr lang="en-US" dirty="0">
                <a:latin typeface="Times New Roman" panose="02020603050405020304" pitchFamily="18" charset="0"/>
                <a:cs typeface="Times New Roman" panose="02020603050405020304" pitchFamily="18" charset="0"/>
              </a:rPr>
              <a:t>How do we get back to long-run equilibrium?</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SRAS shifts left.</a:t>
            </a:r>
          </a:p>
          <a:p>
            <a:pPr>
              <a:spcBef>
                <a:spcPts val="1350"/>
              </a:spcBef>
            </a:pPr>
            <a:r>
              <a:rPr lang="en-US" dirty="0">
                <a:latin typeface="Times New Roman" panose="02020603050405020304" pitchFamily="18" charset="0"/>
                <a:cs typeface="Times New Roman" panose="02020603050405020304" pitchFamily="18" charset="0"/>
              </a:rPr>
              <a:t>What happens to output, employment, and price level in the long run?</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Output stays the same.</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Unemployment stays the same</a:t>
            </a:r>
          </a:p>
          <a:p>
            <a:pPr indent="-171450">
              <a:spcBef>
                <a:spcPts val="135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Price level goes </a:t>
            </a:r>
          </a:p>
        </p:txBody>
      </p:sp>
      <p:sp>
        <p:nvSpPr>
          <p:cNvPr id="5" name="Title 4">
            <a:extLst>
              <a:ext uri="{FF2B5EF4-FFF2-40B4-BE49-F238E27FC236}">
                <a16:creationId xmlns:a16="http://schemas.microsoft.com/office/drawing/2014/main" id="{BCEF0A25-44B0-E74F-8939-86FA92C9F61F}"/>
              </a:ext>
            </a:extLst>
          </p:cNvPr>
          <p:cNvSpPr>
            <a:spLocks noGrp="1"/>
          </p:cNvSpPr>
          <p:nvPr>
            <p:ph type="title"/>
          </p:nvPr>
        </p:nvSpPr>
        <p:spPr>
          <a:xfrm>
            <a:off x="457200" y="274638"/>
            <a:ext cx="8229600" cy="1173162"/>
          </a:xfrm>
        </p:spPr>
        <p:txBody>
          <a:bodyPr/>
          <a:lstStyle/>
          <a:p>
            <a:r>
              <a:rPr lang="en-US" sz="4000" b="1" dirty="0"/>
              <a:t>Adjustment in the Long Run</a:t>
            </a:r>
            <a:br>
              <a:rPr lang="en-US" sz="4000" b="1" dirty="0"/>
            </a:br>
            <a:r>
              <a:rPr lang="en-US" sz="4000" b="1" dirty="0"/>
              <a:t>(expansion in AD)</a:t>
            </a:r>
          </a:p>
        </p:txBody>
      </p:sp>
      <p:sp>
        <p:nvSpPr>
          <p:cNvPr id="2" name="Slide Number Placeholder 1">
            <a:extLst>
              <a:ext uri="{FF2B5EF4-FFF2-40B4-BE49-F238E27FC236}">
                <a16:creationId xmlns:a16="http://schemas.microsoft.com/office/drawing/2014/main" id="{F41E504F-DBE3-49A6-8FDE-21A49C722104}"/>
              </a:ext>
            </a:extLst>
          </p:cNvPr>
          <p:cNvSpPr>
            <a:spLocks noGrp="1"/>
          </p:cNvSpPr>
          <p:nvPr>
            <p:ph type="sldNum" sz="quarter" idx="12"/>
          </p:nvPr>
        </p:nvSpPr>
        <p:spPr/>
        <p:txBody>
          <a:bodyPr/>
          <a:lstStyle/>
          <a:p>
            <a:pPr>
              <a:defRPr/>
            </a:pPr>
            <a:fld id="{34D6A8A7-5109-4035-A6F9-3284B529B11C}" type="slidenum">
              <a:rPr lang="en-US" smtClean="0"/>
              <a:pPr>
                <a:defRPr/>
              </a:pPr>
              <a:t>47</a:t>
            </a:fld>
            <a:endParaRPr lang="en-US"/>
          </a:p>
        </p:txBody>
      </p:sp>
    </p:spTree>
    <p:extLst>
      <p:ext uri="{BB962C8B-B14F-4D97-AF65-F5344CB8AC3E}">
        <p14:creationId xmlns:p14="http://schemas.microsoft.com/office/powerpoint/2010/main" val="313161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9" name="Title 11"/>
          <p:cNvSpPr>
            <a:spLocks noGrp="1"/>
          </p:cNvSpPr>
          <p:nvPr>
            <p:ph type="title"/>
          </p:nvPr>
        </p:nvSpPr>
        <p:spPr>
          <a:xfrm>
            <a:off x="457200" y="274638"/>
            <a:ext cx="8229600" cy="1198046"/>
          </a:xfrm>
        </p:spPr>
        <p:txBody>
          <a:bodyPr/>
          <a:lstStyle/>
          <a:p>
            <a:r>
              <a:rPr lang="en-US" sz="4000" b="1" dirty="0"/>
              <a:t>Adjustment in the Long Run</a:t>
            </a:r>
            <a:br>
              <a:rPr lang="en-US" sz="4000" b="1" dirty="0"/>
            </a:br>
            <a:r>
              <a:rPr lang="en-US" sz="4000" b="1" dirty="0"/>
              <a:t>(expansion in AD)</a:t>
            </a:r>
          </a:p>
        </p:txBody>
      </p:sp>
      <p:pic>
        <p:nvPicPr>
          <p:cNvPr id="112641" name="Picture 6" descr="A line graph titled How Aggregate Demand Shifts Affect the Economy. The x axis shows the real GDP Y and the y axis shows Price level P. The graph has five lines: Two positive parallel lines, SRAS 1 and SRAS 2; two negative lines A D 1 and A D 2; and a vertical line rising from the x axis labeled LRAS. Lines LRAS, SRAS 2, and A D 2 intersect at point c which is price level 110. Lines LRAS, SRAS 1, and A D 2 intersect at point b which is price level 105 and Y 1 on the x-axis. Lines LRAS, SRAS 1, and A D 1 intersect at point a, which is price level 100 and y * on the x-axis. LRAS rises from point Y * on the x axis, which is represented by the equation u equals u *. Point Y superscript 1 relates to point b and is represented by the equation u 1 is less than u *."/>
          <p:cNvPicPr>
            <a:picLocks noChangeAspect="1"/>
          </p:cNvPicPr>
          <p:nvPr/>
        </p:nvPicPr>
        <p:blipFill>
          <a:blip r:embed="rId3"/>
          <a:srcRect/>
          <a:stretch>
            <a:fillRect/>
          </a:stretch>
        </p:blipFill>
        <p:spPr bwMode="auto">
          <a:xfrm>
            <a:off x="2040731" y="1951316"/>
            <a:ext cx="5210175" cy="3800475"/>
          </a:xfrm>
          <a:prstGeom prst="rect">
            <a:avLst/>
          </a:prstGeom>
          <a:noFill/>
          <a:ln w="9525">
            <a:noFill/>
            <a:miter lim="800000"/>
            <a:headEnd/>
            <a:tailEnd/>
          </a:ln>
        </p:spPr>
      </p:pic>
      <p:pic>
        <p:nvPicPr>
          <p:cNvPr id="112643" name="Picture 7"/>
          <p:cNvPicPr>
            <a:picLocks noChangeAspect="1"/>
          </p:cNvPicPr>
          <p:nvPr/>
        </p:nvPicPr>
        <p:blipFill>
          <a:blip r:embed="rId4"/>
          <a:srcRect/>
          <a:stretch>
            <a:fillRect/>
          </a:stretch>
        </p:blipFill>
        <p:spPr bwMode="auto">
          <a:xfrm>
            <a:off x="3899297" y="2410898"/>
            <a:ext cx="532209" cy="3474244"/>
          </a:xfrm>
          <a:prstGeom prst="rect">
            <a:avLst/>
          </a:prstGeom>
          <a:noFill/>
          <a:ln w="9525">
            <a:noFill/>
            <a:miter lim="800000"/>
            <a:headEnd/>
            <a:tailEnd/>
          </a:ln>
        </p:spPr>
      </p:pic>
      <p:pic>
        <p:nvPicPr>
          <p:cNvPr id="112644" name="Picture 8"/>
          <p:cNvPicPr>
            <a:picLocks noChangeAspect="1"/>
          </p:cNvPicPr>
          <p:nvPr/>
        </p:nvPicPr>
        <p:blipFill>
          <a:blip r:embed="rId5"/>
          <a:srcRect/>
          <a:stretch>
            <a:fillRect/>
          </a:stretch>
        </p:blipFill>
        <p:spPr bwMode="auto">
          <a:xfrm>
            <a:off x="2590800" y="2918104"/>
            <a:ext cx="2940844" cy="2183606"/>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96A0AF39-D912-4AC3-BB48-B177A5400E9A}"/>
              </a:ext>
            </a:extLst>
          </p:cNvPr>
          <p:cNvSpPr>
            <a:spLocks noGrp="1"/>
          </p:cNvSpPr>
          <p:nvPr>
            <p:ph type="sldNum" sz="quarter" idx="12"/>
          </p:nvPr>
        </p:nvSpPr>
        <p:spPr/>
        <p:txBody>
          <a:bodyPr/>
          <a:lstStyle/>
          <a:p>
            <a:pPr>
              <a:defRPr/>
            </a:pPr>
            <a:fld id="{34D6A8A7-5109-4035-A6F9-3284B529B11C}" type="slidenum">
              <a:rPr lang="en-US" smtClean="0"/>
              <a:pPr>
                <a:defRPr/>
              </a:pPr>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D9DDE-7DFA-43F1-9A9B-4E4BC5E469BD}"/>
              </a:ext>
            </a:extLst>
          </p:cNvPr>
          <p:cNvSpPr>
            <a:spLocks noGrp="1"/>
          </p:cNvSpPr>
          <p:nvPr>
            <p:ph type="title"/>
          </p:nvPr>
        </p:nvSpPr>
        <p:spPr>
          <a:xfrm>
            <a:off x="457200" y="274638"/>
            <a:ext cx="8229600" cy="944562"/>
          </a:xfrm>
        </p:spPr>
        <p:txBody>
          <a:bodyPr>
            <a:normAutofit/>
          </a:bodyPr>
          <a:lstStyle/>
          <a:p>
            <a:r>
              <a:rPr lang="en-US" sz="4000" b="1" dirty="0"/>
              <a:t>AD &amp; AS Model</a:t>
            </a:r>
          </a:p>
        </p:txBody>
      </p:sp>
      <p:sp>
        <p:nvSpPr>
          <p:cNvPr id="3" name="Text Placeholder 2">
            <a:extLst>
              <a:ext uri="{FF2B5EF4-FFF2-40B4-BE49-F238E27FC236}">
                <a16:creationId xmlns:a16="http://schemas.microsoft.com/office/drawing/2014/main" id="{A0EBFE50-0C8C-4745-B977-8F1BEAC26D9E}"/>
              </a:ext>
            </a:extLst>
          </p:cNvPr>
          <p:cNvSpPr>
            <a:spLocks noGrp="1"/>
          </p:cNvSpPr>
          <p:nvPr>
            <p:ph idx="1"/>
          </p:nvPr>
        </p:nvSpPr>
        <p:spPr>
          <a:xfrm>
            <a:off x="457200" y="1524000"/>
            <a:ext cx="8229600" cy="4602163"/>
          </a:xfrm>
        </p:spPr>
        <p:txBody>
          <a:bodyPr/>
          <a:lstStyle/>
          <a:p>
            <a:pPr marL="342000">
              <a:spcBef>
                <a:spcPts val="768"/>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used to study business cycles.</a:t>
            </a:r>
          </a:p>
          <a:p>
            <a:pPr marL="342000">
              <a:spcBef>
                <a:spcPts val="768"/>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Built on demand &amp; supply model.</a:t>
            </a:r>
          </a:p>
          <a:p>
            <a:pPr marL="342000">
              <a:spcBef>
                <a:spcPts val="768"/>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Considers demand &amp; supply for all final goods in an economy.</a:t>
            </a:r>
          </a:p>
          <a:p>
            <a:pPr marL="342000">
              <a:spcBef>
                <a:spcPts val="768"/>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Aggregate = total.</a:t>
            </a:r>
          </a:p>
        </p:txBody>
      </p:sp>
      <p:sp>
        <p:nvSpPr>
          <p:cNvPr id="2" name="Slide Number Placeholder 1">
            <a:extLst>
              <a:ext uri="{FF2B5EF4-FFF2-40B4-BE49-F238E27FC236}">
                <a16:creationId xmlns:a16="http://schemas.microsoft.com/office/drawing/2014/main" id="{8D93684E-6474-40ED-B2AC-496CCFB23A49}"/>
              </a:ext>
            </a:extLst>
          </p:cNvPr>
          <p:cNvSpPr>
            <a:spLocks noGrp="1"/>
          </p:cNvSpPr>
          <p:nvPr>
            <p:ph type="sldNum" sz="quarter" idx="12"/>
          </p:nvPr>
        </p:nvSpPr>
        <p:spPr/>
        <p:txBody>
          <a:bodyPr/>
          <a:lstStyle/>
          <a:p>
            <a:pPr>
              <a:defRPr/>
            </a:pPr>
            <a:fld id="{34D6A8A7-5109-4035-A6F9-3284B529B11C}" type="slidenum">
              <a:rPr lang="en-US" smtClean="0"/>
              <a:pPr>
                <a:defRPr/>
              </a:pPr>
              <a:t>5</a:t>
            </a:fld>
            <a:endParaRPr lang="en-US"/>
          </a:p>
        </p:txBody>
      </p:sp>
    </p:spTree>
    <p:extLst>
      <p:ext uri="{BB962C8B-B14F-4D97-AF65-F5344CB8AC3E}">
        <p14:creationId xmlns:p14="http://schemas.microsoft.com/office/powerpoint/2010/main" val="57447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5F21-348A-4D32-8D2E-51157523D5A1}"/>
              </a:ext>
            </a:extLst>
          </p:cNvPr>
          <p:cNvSpPr>
            <a:spLocks noGrp="1"/>
          </p:cNvSpPr>
          <p:nvPr>
            <p:ph type="title"/>
          </p:nvPr>
        </p:nvSpPr>
        <p:spPr>
          <a:xfrm>
            <a:off x="457200" y="228600"/>
            <a:ext cx="8229600" cy="944562"/>
          </a:xfrm>
        </p:spPr>
        <p:txBody>
          <a:bodyPr/>
          <a:lstStyle/>
          <a:p>
            <a:r>
              <a:rPr lang="en-US" sz="4000" b="1" dirty="0"/>
              <a:t>Aggregate Demand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EB1E9C-39AA-4B37-B062-E3F175B1EF31}"/>
                  </a:ext>
                </a:extLst>
              </p:cNvPr>
              <p:cNvSpPr>
                <a:spLocks noGrp="1"/>
              </p:cNvSpPr>
              <p:nvPr>
                <p:ph idx="1"/>
              </p:nvPr>
            </p:nvSpPr>
            <p:spPr>
              <a:xfrm>
                <a:off x="628650" y="1371600"/>
                <a:ext cx="7981950" cy="5105399"/>
              </a:xfrm>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Aggregate demand</a:t>
                </a:r>
                <a:r>
                  <a:rPr lang="en-US" dirty="0">
                    <a:latin typeface="Times New Roman" panose="02020603050405020304" pitchFamily="18" charset="0"/>
                    <a:cs typeface="Times New Roman" panose="02020603050405020304" pitchFamily="18" charset="0"/>
                  </a:rPr>
                  <a:t>: The total demand for final goods and services in an economy.</a:t>
                </a:r>
              </a:p>
              <a:p>
                <a:r>
                  <a:rPr lang="en-US" dirty="0">
                    <a:latin typeface="Times New Roman" panose="02020603050405020304" pitchFamily="18" charset="0"/>
                    <a:cs typeface="Times New Roman" panose="02020603050405020304" pitchFamily="18" charset="0"/>
                  </a:rPr>
                  <a:t>It is the sum of spending in the economy.</a:t>
                </a:r>
              </a:p>
              <a:p>
                <a14:m>
                  <m:oMath xmlns:m="http://schemas.openxmlformats.org/officeDocument/2006/math">
                    <m:r>
                      <a:rPr lang="en-US" b="0" i="1" smtClean="0">
                        <a:latin typeface="Cambria Math" panose="02040503050406030204" pitchFamily="18" charset="0"/>
                      </a:rPr>
                      <m:t>𝐴𝐷</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𝑁𝑋</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Consumption is C</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Investment is I</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Government spending is G</a:t>
                </a:r>
              </a:p>
              <a:p>
                <a:pPr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Net exports is NX</a:t>
                </a:r>
              </a:p>
            </p:txBody>
          </p:sp>
        </mc:Choice>
        <mc:Fallback xmlns="">
          <p:sp>
            <p:nvSpPr>
              <p:cNvPr id="3" name="Content Placeholder 2">
                <a:extLst>
                  <a:ext uri="{FF2B5EF4-FFF2-40B4-BE49-F238E27FC236}">
                    <a16:creationId xmlns:a16="http://schemas.microsoft.com/office/drawing/2014/main" id="{BBEB1E9C-39AA-4B37-B062-E3F175B1EF31}"/>
                  </a:ext>
                </a:extLst>
              </p:cNvPr>
              <p:cNvSpPr>
                <a:spLocks noGrp="1" noRot="1" noChangeAspect="1" noMove="1" noResize="1" noEditPoints="1" noAdjustHandles="1" noChangeArrowheads="1" noChangeShapeType="1" noTextEdit="1"/>
              </p:cNvSpPr>
              <p:nvPr>
                <p:ph idx="1"/>
              </p:nvPr>
            </p:nvSpPr>
            <p:spPr>
              <a:xfrm>
                <a:off x="628650" y="1371600"/>
                <a:ext cx="7981950" cy="5105399"/>
              </a:xfrm>
              <a:blipFill>
                <a:blip r:embed="rId3"/>
                <a:stretch>
                  <a:fillRect l="-1756" t="-1673" b="-5018"/>
                </a:stretch>
              </a:blipFill>
            </p:spPr>
            <p:txBody>
              <a:bodyPr/>
              <a:lstStyle/>
              <a:p>
                <a:r>
                  <a:rPr lang="en-AU">
                    <a:noFill/>
                  </a:rPr>
                  <a:t> </a:t>
                </a:r>
              </a:p>
            </p:txBody>
          </p:sp>
        </mc:Fallback>
      </mc:AlternateContent>
      <p:sp>
        <p:nvSpPr>
          <p:cNvPr id="4" name="Slide Number Placeholder 3">
            <a:extLst>
              <a:ext uri="{FF2B5EF4-FFF2-40B4-BE49-F238E27FC236}">
                <a16:creationId xmlns:a16="http://schemas.microsoft.com/office/drawing/2014/main" id="{B88E10BD-0013-45E0-8101-6FB5E04880E1}"/>
              </a:ext>
            </a:extLst>
          </p:cNvPr>
          <p:cNvSpPr>
            <a:spLocks noGrp="1"/>
          </p:cNvSpPr>
          <p:nvPr>
            <p:ph type="sldNum" sz="quarter" idx="12"/>
          </p:nvPr>
        </p:nvSpPr>
        <p:spPr/>
        <p:txBody>
          <a:bodyPr/>
          <a:lstStyle/>
          <a:p>
            <a:pPr>
              <a:defRPr/>
            </a:pPr>
            <a:fld id="{34D6A8A7-5109-4035-A6F9-3284B529B11C}" type="slidenum">
              <a:rPr lang="en-US" smtClean="0"/>
              <a:pPr>
                <a:defRPr/>
              </a:pPr>
              <a:t>6</a:t>
            </a:fld>
            <a:endParaRPr lang="en-US"/>
          </a:p>
        </p:txBody>
      </p:sp>
    </p:spTree>
    <p:extLst>
      <p:ext uri="{BB962C8B-B14F-4D97-AF65-F5344CB8AC3E}">
        <p14:creationId xmlns:p14="http://schemas.microsoft.com/office/powerpoint/2010/main" val="19147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itle 6"/>
          <p:cNvSpPr>
            <a:spLocks noGrp="1"/>
          </p:cNvSpPr>
          <p:nvPr>
            <p:ph type="title"/>
          </p:nvPr>
        </p:nvSpPr>
        <p:spPr/>
        <p:txBody>
          <a:bodyPr/>
          <a:lstStyle/>
          <a:p>
            <a:r>
              <a:rPr lang="en-US" sz="4000" b="1" dirty="0"/>
              <a:t>Aggregate Demand</a:t>
            </a:r>
          </a:p>
        </p:txBody>
      </p:sp>
      <p:pic>
        <p:nvPicPr>
          <p:cNvPr id="5" name="Picture 4" descr="A graph titled The Aggregate Demand Curve. Real GDP, in trillions of dollars, is on the horizontal axis and Price level, P, is on the vertical axis. A negative aggregate demand curve has a mid-point marked with $20 trillion real GDP and price level 100.">
            <a:extLst>
              <a:ext uri="{FF2B5EF4-FFF2-40B4-BE49-F238E27FC236}">
                <a16:creationId xmlns:a16="http://schemas.microsoft.com/office/drawing/2014/main" id="{50B03613-BD7F-114B-9348-E616AB4FB7C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00200" y="1979195"/>
            <a:ext cx="4724400" cy="3886200"/>
          </a:xfrm>
          <a:prstGeom prst="rect">
            <a:avLst/>
          </a:prstGeom>
        </p:spPr>
      </p:pic>
      <p:sp>
        <p:nvSpPr>
          <p:cNvPr id="2" name="Slide Number Placeholder 1">
            <a:extLst>
              <a:ext uri="{FF2B5EF4-FFF2-40B4-BE49-F238E27FC236}">
                <a16:creationId xmlns:a16="http://schemas.microsoft.com/office/drawing/2014/main" id="{C1675C08-1155-4E1A-A127-B06094691491}"/>
              </a:ext>
            </a:extLst>
          </p:cNvPr>
          <p:cNvSpPr>
            <a:spLocks noGrp="1"/>
          </p:cNvSpPr>
          <p:nvPr>
            <p:ph type="sldNum" sz="quarter" idx="12"/>
          </p:nvPr>
        </p:nvSpPr>
        <p:spPr/>
        <p:txBody>
          <a:bodyPr/>
          <a:lstStyle/>
          <a:p>
            <a:pPr>
              <a:defRPr/>
            </a:pPr>
            <a:fld id="{34D6A8A7-5109-4035-A6F9-3284B529B11C}" type="slidenum">
              <a:rPr lang="en-US" smtClean="0"/>
              <a:pPr>
                <a:defRPr/>
              </a:pPr>
              <a:t>7</a:t>
            </a:fld>
            <a:endParaRPr lang="en-US"/>
          </a:p>
        </p:txBody>
      </p:sp>
      <p:cxnSp>
        <p:nvCxnSpPr>
          <p:cNvPr id="4" name="Straight Connector 3">
            <a:extLst>
              <a:ext uri="{FF2B5EF4-FFF2-40B4-BE49-F238E27FC236}">
                <a16:creationId xmlns:a16="http://schemas.microsoft.com/office/drawing/2014/main" id="{388F0EFF-9E6A-BEF9-EC77-A15683DD12B0}"/>
              </a:ext>
            </a:extLst>
          </p:cNvPr>
          <p:cNvCxnSpPr/>
          <p:nvPr/>
        </p:nvCxnSpPr>
        <p:spPr>
          <a:xfrm>
            <a:off x="2743200" y="2514600"/>
            <a:ext cx="3048000" cy="228600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B253A6-70E8-4A5A-89B2-579CA0A423BE}"/>
              </a:ext>
            </a:extLst>
          </p:cNvPr>
          <p:cNvSpPr>
            <a:spLocks noGrp="1"/>
          </p:cNvSpPr>
          <p:nvPr>
            <p:ph type="title"/>
          </p:nvPr>
        </p:nvSpPr>
        <p:spPr>
          <a:xfrm>
            <a:off x="609600" y="274638"/>
            <a:ext cx="7848600" cy="903589"/>
          </a:xfrm>
        </p:spPr>
        <p:txBody>
          <a:bodyPr/>
          <a:lstStyle/>
          <a:p>
            <a:r>
              <a:rPr lang="en-US" sz="4000" b="1" dirty="0"/>
              <a:t>Slope of the AD Curve</a:t>
            </a:r>
          </a:p>
        </p:txBody>
      </p:sp>
      <p:sp>
        <p:nvSpPr>
          <p:cNvPr id="3" name="Text Placeholder 2">
            <a:extLst>
              <a:ext uri="{FF2B5EF4-FFF2-40B4-BE49-F238E27FC236}">
                <a16:creationId xmlns:a16="http://schemas.microsoft.com/office/drawing/2014/main" id="{8FB16C7A-32CC-4B8C-978D-6A3054CEF5F3}"/>
              </a:ext>
            </a:extLst>
          </p:cNvPr>
          <p:cNvSpPr>
            <a:spLocks noGrp="1"/>
          </p:cNvSpPr>
          <p:nvPr>
            <p:ph type="body" sz="quarter" idx="4294967295"/>
          </p:nvPr>
        </p:nvSpPr>
        <p:spPr>
          <a:xfrm>
            <a:off x="609600" y="1543598"/>
            <a:ext cx="7716218" cy="4094654"/>
          </a:xfrm>
        </p:spPr>
        <p:txBody>
          <a:bodyPr>
            <a:normAutofit/>
          </a:bodyPr>
          <a:lstStyle/>
          <a:p>
            <a:pPr>
              <a:spcBef>
                <a:spcPts val="768"/>
              </a:spcBef>
            </a:pPr>
            <a:r>
              <a:rPr lang="en-US" dirty="0">
                <a:latin typeface="Times New Roman" panose="02020603050405020304" pitchFamily="18" charset="0"/>
                <a:cs typeface="Times New Roman" panose="02020603050405020304" pitchFamily="18" charset="0"/>
              </a:rPr>
              <a:t>There are 3 reasons why the quantity of AD &amp; the price level are negatively related are:</a:t>
            </a:r>
          </a:p>
          <a:p>
            <a:pPr marL="342000" indent="-342000">
              <a:spcBef>
                <a:spcPts val="768"/>
              </a:spcBef>
              <a:buFont typeface="+mj-lt"/>
              <a:buAutoNum type="arabicPeriod"/>
            </a:pPr>
            <a:r>
              <a:rPr lang="en-US" dirty="0">
                <a:latin typeface="Times New Roman" panose="02020603050405020304" pitchFamily="18" charset="0"/>
                <a:cs typeface="Times New Roman" panose="02020603050405020304" pitchFamily="18" charset="0"/>
              </a:rPr>
              <a:t>The wealth effect.</a:t>
            </a:r>
          </a:p>
          <a:p>
            <a:pPr marL="342000" indent="-342000">
              <a:spcBef>
                <a:spcPts val="768"/>
              </a:spcBef>
              <a:buFont typeface="+mj-lt"/>
              <a:buAutoNum type="arabicPeriod"/>
            </a:pPr>
            <a:r>
              <a:rPr lang="en-US" dirty="0">
                <a:latin typeface="Times New Roman" panose="02020603050405020304" pitchFamily="18" charset="0"/>
                <a:cs typeface="Times New Roman" panose="02020603050405020304" pitchFamily="18" charset="0"/>
              </a:rPr>
              <a:t>The interest rate effect.</a:t>
            </a:r>
          </a:p>
          <a:p>
            <a:pPr marL="342000" indent="-342000">
              <a:spcBef>
                <a:spcPts val="768"/>
              </a:spcBef>
              <a:buFont typeface="+mj-lt"/>
              <a:buAutoNum type="arabicPeriod"/>
            </a:pPr>
            <a:r>
              <a:rPr lang="en-US" dirty="0">
                <a:latin typeface="Times New Roman" panose="02020603050405020304" pitchFamily="18" charset="0"/>
                <a:cs typeface="Times New Roman" panose="02020603050405020304" pitchFamily="18" charset="0"/>
              </a:rPr>
              <a:t>The international trade effect.</a:t>
            </a:r>
          </a:p>
        </p:txBody>
      </p:sp>
      <p:sp>
        <p:nvSpPr>
          <p:cNvPr id="2" name="Slide Number Placeholder 1">
            <a:extLst>
              <a:ext uri="{FF2B5EF4-FFF2-40B4-BE49-F238E27FC236}">
                <a16:creationId xmlns:a16="http://schemas.microsoft.com/office/drawing/2014/main" id="{C62592B0-6926-481A-939B-4A9037CF0253}"/>
              </a:ext>
            </a:extLst>
          </p:cNvPr>
          <p:cNvSpPr>
            <a:spLocks noGrp="1"/>
          </p:cNvSpPr>
          <p:nvPr>
            <p:ph type="sldNum" sz="quarter" idx="12"/>
          </p:nvPr>
        </p:nvSpPr>
        <p:spPr/>
        <p:txBody>
          <a:bodyPr/>
          <a:lstStyle/>
          <a:p>
            <a:pPr>
              <a:defRPr/>
            </a:pPr>
            <a:fld id="{34D6A8A7-5109-4035-A6F9-3284B529B11C}" type="slidenum">
              <a:rPr lang="en-US" smtClean="0"/>
              <a:pPr>
                <a:defRPr/>
              </a:pPr>
              <a:t>8</a:t>
            </a:fld>
            <a:endParaRPr lang="en-US" dirty="0"/>
          </a:p>
        </p:txBody>
      </p:sp>
      <p:pic>
        <p:nvPicPr>
          <p:cNvPr id="1026" name="Picture 2" descr="Money For Car - Hand Holding Australian Dollars, HD Png Download ,  Transparent Png Image - PNGitem">
            <a:extLst>
              <a:ext uri="{FF2B5EF4-FFF2-40B4-BE49-F238E27FC236}">
                <a16:creationId xmlns:a16="http://schemas.microsoft.com/office/drawing/2014/main" id="{323AD126-A148-4571-8AAF-5003F0BA8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2667000"/>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14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218E-B969-465A-B7A4-E01C0B06B9EF}"/>
              </a:ext>
            </a:extLst>
          </p:cNvPr>
          <p:cNvSpPr>
            <a:spLocks noGrp="1"/>
          </p:cNvSpPr>
          <p:nvPr>
            <p:ph type="title"/>
          </p:nvPr>
        </p:nvSpPr>
        <p:spPr>
          <a:xfrm>
            <a:off x="457200" y="274638"/>
            <a:ext cx="8229600" cy="944562"/>
          </a:xfrm>
        </p:spPr>
        <p:txBody>
          <a:bodyPr/>
          <a:lstStyle/>
          <a:p>
            <a:r>
              <a:rPr lang="en-US" sz="4000" b="1" dirty="0"/>
              <a:t>Wealth Effect</a:t>
            </a:r>
          </a:p>
        </p:txBody>
      </p:sp>
      <p:sp>
        <p:nvSpPr>
          <p:cNvPr id="3" name="Content Placeholder 2">
            <a:extLst>
              <a:ext uri="{FF2B5EF4-FFF2-40B4-BE49-F238E27FC236}">
                <a16:creationId xmlns:a16="http://schemas.microsoft.com/office/drawing/2014/main" id="{B9A4D641-0058-49A0-9BE4-A49AA03D1EFF}"/>
              </a:ext>
            </a:extLst>
          </p:cNvPr>
          <p:cNvSpPr>
            <a:spLocks noGrp="1"/>
          </p:cNvSpPr>
          <p:nvPr>
            <p:ph idx="1"/>
          </p:nvPr>
        </p:nvSpPr>
        <p:spPr>
          <a:xfrm>
            <a:off x="628651" y="1447800"/>
            <a:ext cx="8058149" cy="4952999"/>
          </a:xfrm>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Wealth effect</a:t>
            </a:r>
            <a:r>
              <a:rPr lang="en-US" dirty="0">
                <a:latin typeface="Times New Roman" panose="02020603050405020304" pitchFamily="18" charset="0"/>
                <a:cs typeface="Times New Roman" panose="02020603050405020304" pitchFamily="18" charset="0"/>
              </a:rPr>
              <a:t>: The change in the quantity of AD that results from wealth changes due to price-level changes.</a:t>
            </a:r>
          </a:p>
          <a:p>
            <a:r>
              <a:rPr lang="en-US" b="1" dirty="0">
                <a:solidFill>
                  <a:srgbClr val="FF0000"/>
                </a:solidFill>
                <a:latin typeface="Times New Roman" panose="02020603050405020304" pitchFamily="18" charset="0"/>
                <a:cs typeface="Times New Roman" panose="02020603050405020304" pitchFamily="18" charset="0"/>
              </a:rPr>
              <a:t>Wealth</a:t>
            </a:r>
            <a:r>
              <a:rPr lang="en-US" dirty="0">
                <a:latin typeface="Times New Roman" panose="02020603050405020304" pitchFamily="18" charset="0"/>
                <a:cs typeface="Times New Roman" panose="02020603050405020304" pitchFamily="18" charset="0"/>
              </a:rPr>
              <a:t>: The net value of one’s accumulated assets.</a:t>
            </a:r>
          </a:p>
          <a:p>
            <a:r>
              <a:rPr lang="en-US" dirty="0">
                <a:latin typeface="Times New Roman" panose="02020603050405020304" pitchFamily="18" charset="0"/>
                <a:cs typeface="Times New Roman" panose="02020603050405020304" pitchFamily="18" charset="0"/>
              </a:rPr>
              <a:t>This effect is related to consumption.</a:t>
            </a:r>
          </a:p>
        </p:txBody>
      </p:sp>
      <p:sp>
        <p:nvSpPr>
          <p:cNvPr id="4" name="Slide Number Placeholder 3">
            <a:extLst>
              <a:ext uri="{FF2B5EF4-FFF2-40B4-BE49-F238E27FC236}">
                <a16:creationId xmlns:a16="http://schemas.microsoft.com/office/drawing/2014/main" id="{BB902B0C-3CC8-4104-A050-D65BB9904454}"/>
              </a:ext>
            </a:extLst>
          </p:cNvPr>
          <p:cNvSpPr>
            <a:spLocks noGrp="1"/>
          </p:cNvSpPr>
          <p:nvPr>
            <p:ph type="sldNum" sz="quarter" idx="12"/>
          </p:nvPr>
        </p:nvSpPr>
        <p:spPr/>
        <p:txBody>
          <a:bodyPr/>
          <a:lstStyle/>
          <a:p>
            <a:pPr>
              <a:defRPr/>
            </a:pPr>
            <a:fld id="{34D6A8A7-5109-4035-A6F9-3284B529B11C}" type="slidenum">
              <a:rPr lang="en-US" smtClean="0"/>
              <a:pPr>
                <a:defRPr/>
              </a:pPr>
              <a:t>9</a:t>
            </a:fld>
            <a:endParaRPr lang="en-US"/>
          </a:p>
        </p:txBody>
      </p:sp>
      <p:pic>
        <p:nvPicPr>
          <p:cNvPr id="5" name="Picture 4">
            <a:extLst>
              <a:ext uri="{FF2B5EF4-FFF2-40B4-BE49-F238E27FC236}">
                <a16:creationId xmlns:a16="http://schemas.microsoft.com/office/drawing/2014/main" id="{A71664C0-C8B6-4F9C-A29E-988D3D47399A}"/>
              </a:ext>
            </a:extLst>
          </p:cNvPr>
          <p:cNvPicPr>
            <a:picLocks noChangeAspect="1"/>
          </p:cNvPicPr>
          <p:nvPr/>
        </p:nvPicPr>
        <p:blipFill>
          <a:blip r:embed="rId3"/>
          <a:stretch>
            <a:fillRect/>
          </a:stretch>
        </p:blipFill>
        <p:spPr>
          <a:xfrm>
            <a:off x="123825" y="4876800"/>
            <a:ext cx="2847975" cy="1607257"/>
          </a:xfrm>
          <a:prstGeom prst="rect">
            <a:avLst/>
          </a:prstGeom>
        </p:spPr>
      </p:pic>
      <p:pic>
        <p:nvPicPr>
          <p:cNvPr id="6" name="Picture 5">
            <a:extLst>
              <a:ext uri="{FF2B5EF4-FFF2-40B4-BE49-F238E27FC236}">
                <a16:creationId xmlns:a16="http://schemas.microsoft.com/office/drawing/2014/main" id="{7AB7D74B-80EE-427A-AD43-9FD9A506075C}"/>
              </a:ext>
            </a:extLst>
          </p:cNvPr>
          <p:cNvPicPr>
            <a:picLocks noChangeAspect="1"/>
          </p:cNvPicPr>
          <p:nvPr/>
        </p:nvPicPr>
        <p:blipFill>
          <a:blip r:embed="rId4"/>
          <a:stretch>
            <a:fillRect/>
          </a:stretch>
        </p:blipFill>
        <p:spPr>
          <a:xfrm>
            <a:off x="3124200" y="4895851"/>
            <a:ext cx="2619375" cy="1607256"/>
          </a:xfrm>
          <a:prstGeom prst="rect">
            <a:avLst/>
          </a:prstGeom>
        </p:spPr>
      </p:pic>
      <p:pic>
        <p:nvPicPr>
          <p:cNvPr id="2050" name="Picture 2" descr="Abstract Art Landscape Seascape Bold Colorful Artwork SERENITY by MADART  Painting by Megan Duncanson">
            <a:extLst>
              <a:ext uri="{FF2B5EF4-FFF2-40B4-BE49-F238E27FC236}">
                <a16:creationId xmlns:a16="http://schemas.microsoft.com/office/drawing/2014/main" id="{5A508B17-445C-403B-B39E-9FA50D3C1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895849"/>
            <a:ext cx="3028950" cy="160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51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TotalTime>
  <Words>1708</Words>
  <Application>Microsoft Macintosh PowerPoint</Application>
  <PresentationFormat>On-screen Show (4:3)</PresentationFormat>
  <Paragraphs>288</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MS PGothic</vt:lpstr>
      <vt:lpstr>Arial</vt:lpstr>
      <vt:lpstr>Calibri</vt:lpstr>
      <vt:lpstr>Cambria</vt:lpstr>
      <vt:lpstr>Cambria Math</vt:lpstr>
      <vt:lpstr>Times New Roman</vt:lpstr>
      <vt:lpstr>Office Theme</vt:lpstr>
      <vt:lpstr>Chapter 13: The Aggregate Demand-Aggregate Supply Model</vt:lpstr>
      <vt:lpstr>Big Questions</vt:lpstr>
      <vt:lpstr>Macroeconomics</vt:lpstr>
      <vt:lpstr>U.S. Real GDP Growth, Unemployment Rates &amp; Recessions, 1990-2021</vt:lpstr>
      <vt:lpstr>AD &amp; AS Model</vt:lpstr>
      <vt:lpstr>Aggregate Demand</vt:lpstr>
      <vt:lpstr>Aggregate Demand</vt:lpstr>
      <vt:lpstr>Slope of the AD Curve</vt:lpstr>
      <vt:lpstr>Wealth Effect</vt:lpstr>
      <vt:lpstr>Interest Rate Effect</vt:lpstr>
      <vt:lpstr>PowerPoint Presentation</vt:lpstr>
      <vt:lpstr>International Trade Effect</vt:lpstr>
      <vt:lpstr>PowerPoint Presentation</vt:lpstr>
      <vt:lpstr>Shift Factors in Aggregate Demand</vt:lpstr>
      <vt:lpstr>Shift Factors in AD Summary</vt:lpstr>
      <vt:lpstr>Movements along the AD Curve versus Shifts in the AD Curve</vt:lpstr>
      <vt:lpstr>Practice What You Know</vt:lpstr>
      <vt:lpstr>Practice with Footballs</vt:lpstr>
      <vt:lpstr>Practice with Footballs</vt:lpstr>
      <vt:lpstr>Practice with Footballs</vt:lpstr>
      <vt:lpstr>Practice with Footballs</vt:lpstr>
      <vt:lpstr>Function of a Firm </vt:lpstr>
      <vt:lpstr>Aggregate Supply</vt:lpstr>
      <vt:lpstr>Long-Run AS (LRAS)</vt:lpstr>
      <vt:lpstr>LRAS Curve </vt:lpstr>
      <vt:lpstr>Shifts in LRAS</vt:lpstr>
      <vt:lpstr>Shifts in Long-Run AS</vt:lpstr>
      <vt:lpstr>Short-Run Aggregate Supply </vt:lpstr>
      <vt:lpstr>Short-Run AS Curve</vt:lpstr>
      <vt:lpstr>Sticky Input Prices</vt:lpstr>
      <vt:lpstr>Menu Costs</vt:lpstr>
      <vt:lpstr>Money Illusion</vt:lpstr>
      <vt:lpstr>Shifts in Short-Run Aggregate Supply</vt:lpstr>
      <vt:lpstr>PowerPoint Presentation</vt:lpstr>
      <vt:lpstr>Factors That Shift the SRAS</vt:lpstr>
      <vt:lpstr>Using the AD and AS Model</vt:lpstr>
      <vt:lpstr>Long-Run Equilibrium</vt:lpstr>
      <vt:lpstr>Long-Run Equilibrium in the Economy</vt:lpstr>
      <vt:lpstr>Shifts in the Long-Run AS: Technology Shock</vt:lpstr>
      <vt:lpstr>Adjustment to a Shift in the Long-Run AS</vt:lpstr>
      <vt:lpstr>Shift in the Short-Run AS  (negative supply shock) (temp)</vt:lpstr>
      <vt:lpstr>Adjustment in the Short-Run (negative supply shock)</vt:lpstr>
      <vt:lpstr>Adjustment in the Long-Run (negative supply shock)</vt:lpstr>
      <vt:lpstr>Adjustment in the Long-Run (negative supply shock)</vt:lpstr>
      <vt:lpstr>Shift in Aggregate Demand (expansion in AD)</vt:lpstr>
      <vt:lpstr>Adjustment in the Short-Run (expansion in AD)</vt:lpstr>
      <vt:lpstr>Adjustment in the Long Run (expansion in AD)</vt:lpstr>
      <vt:lpstr>Adjustment in the Long Run (expansion in AD)</vt:lpstr>
    </vt:vector>
  </TitlesOfParts>
  <Company>College of the Liberal 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14: Consumer Choice</dc:title>
  <dc:creator>Wayne Geerling</dc:creator>
  <cp:lastModifiedBy>Morales, Abdon</cp:lastModifiedBy>
  <cp:revision>218</cp:revision>
  <cp:lastPrinted>2024-01-15T15:47:52Z</cp:lastPrinted>
  <dcterms:created xsi:type="dcterms:W3CDTF">2012-11-19T16:22:26Z</dcterms:created>
  <dcterms:modified xsi:type="dcterms:W3CDTF">2024-03-02T04:51:20Z</dcterms:modified>
</cp:coreProperties>
</file>