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7" r:id="rId2"/>
    <p:sldId id="536" r:id="rId3"/>
    <p:sldId id="537" r:id="rId4"/>
    <p:sldId id="548" r:id="rId5"/>
    <p:sldId id="846" r:id="rId6"/>
    <p:sldId id="847" r:id="rId7"/>
    <p:sldId id="840" r:id="rId8"/>
    <p:sldId id="843" r:id="rId9"/>
    <p:sldId id="851" r:id="rId10"/>
    <p:sldId id="549" r:id="rId11"/>
    <p:sldId id="852" r:id="rId12"/>
    <p:sldId id="817" r:id="rId13"/>
    <p:sldId id="557" r:id="rId14"/>
    <p:sldId id="810" r:id="rId15"/>
    <p:sldId id="556" r:id="rId16"/>
    <p:sldId id="558" r:id="rId17"/>
    <p:sldId id="541" r:id="rId18"/>
    <p:sldId id="856" r:id="rId19"/>
    <p:sldId id="545" r:id="rId20"/>
    <p:sldId id="546" r:id="rId21"/>
    <p:sldId id="362" r:id="rId22"/>
    <p:sldId id="848" r:id="rId23"/>
    <p:sldId id="849" r:id="rId24"/>
    <p:sldId id="850" r:id="rId25"/>
    <p:sldId id="809" r:id="rId26"/>
    <p:sldId id="811" r:id="rId27"/>
    <p:sldId id="857" r:id="rId28"/>
    <p:sldId id="858" r:id="rId29"/>
    <p:sldId id="861" r:id="rId30"/>
    <p:sldId id="1189" r:id="rId31"/>
    <p:sldId id="860" r:id="rId32"/>
    <p:sldId id="565" r:id="rId33"/>
    <p:sldId id="513" r:id="rId34"/>
    <p:sldId id="567" r:id="rId35"/>
    <p:sldId id="568" r:id="rId36"/>
    <p:sldId id="569" r:id="rId37"/>
    <p:sldId id="854" r:id="rId38"/>
    <p:sldId id="572" r:id="rId39"/>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3D56A-5A5B-9D44-AC99-52E829ABA95C}" v="1000" dt="2024-03-07T17:21:43.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352" autoAdjust="0"/>
  </p:normalViewPr>
  <p:slideViewPr>
    <p:cSldViewPr>
      <p:cViewPr varScale="1">
        <p:scale>
          <a:sx n="104" d="100"/>
          <a:sy n="104" d="100"/>
        </p:scale>
        <p:origin x="2120"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les, Abdon" userId="b8e72fca-89fa-40b2-95f0-bdb26e6d8c1d" providerId="ADAL" clId="{AA83D56A-5A5B-9D44-AC99-52E829ABA95C}"/>
    <pc:docChg chg="custSel modSld">
      <pc:chgData name="Morales, Abdon" userId="b8e72fca-89fa-40b2-95f0-bdb26e6d8c1d" providerId="ADAL" clId="{AA83D56A-5A5B-9D44-AC99-52E829ABA95C}" dt="2024-03-07T17:21:43.844" v="1117" actId="20577"/>
      <pc:docMkLst>
        <pc:docMk/>
      </pc:docMkLst>
      <pc:sldChg chg="modSp">
        <pc:chgData name="Morales, Abdon" userId="b8e72fca-89fa-40b2-95f0-bdb26e6d8c1d" providerId="ADAL" clId="{AA83D56A-5A5B-9D44-AC99-52E829ABA95C}" dt="2024-03-07T17:05:17.625" v="960" actId="20577"/>
        <pc:sldMkLst>
          <pc:docMk/>
          <pc:sldMk cId="0" sldId="513"/>
        </pc:sldMkLst>
        <pc:spChg chg="mod">
          <ac:chgData name="Morales, Abdon" userId="b8e72fca-89fa-40b2-95f0-bdb26e6d8c1d" providerId="ADAL" clId="{AA83D56A-5A5B-9D44-AC99-52E829ABA95C}" dt="2024-03-07T17:05:17.625" v="960" actId="20577"/>
          <ac:spMkLst>
            <pc:docMk/>
            <pc:sldMk cId="0" sldId="513"/>
            <ac:spMk id="2" creationId="{4FC7CF69-FF7C-D945-BC85-F374C182D267}"/>
          </ac:spMkLst>
        </pc:spChg>
        <pc:spChg chg="mod">
          <ac:chgData name="Morales, Abdon" userId="b8e72fca-89fa-40b2-95f0-bdb26e6d8c1d" providerId="ADAL" clId="{AA83D56A-5A5B-9D44-AC99-52E829ABA95C}" dt="2024-03-07T17:04:18.992" v="915" actId="20577"/>
          <ac:spMkLst>
            <pc:docMk/>
            <pc:sldMk cId="0" sldId="513"/>
            <ac:spMk id="6" creationId="{89B6E9CD-8824-46D8-A64F-2BF9C11E01D0}"/>
          </ac:spMkLst>
        </pc:spChg>
      </pc:sldChg>
      <pc:sldChg chg="modSp">
        <pc:chgData name="Morales, Abdon" userId="b8e72fca-89fa-40b2-95f0-bdb26e6d8c1d" providerId="ADAL" clId="{AA83D56A-5A5B-9D44-AC99-52E829ABA95C}" dt="2024-03-05T17:04:39.146" v="43" actId="20577"/>
        <pc:sldMkLst>
          <pc:docMk/>
          <pc:sldMk cId="276195693" sldId="537"/>
        </pc:sldMkLst>
        <pc:spChg chg="mod">
          <ac:chgData name="Morales, Abdon" userId="b8e72fca-89fa-40b2-95f0-bdb26e6d8c1d" providerId="ADAL" clId="{AA83D56A-5A5B-9D44-AC99-52E829ABA95C}" dt="2024-03-05T17:04:39.146" v="43" actId="20577"/>
          <ac:spMkLst>
            <pc:docMk/>
            <pc:sldMk cId="276195693" sldId="537"/>
            <ac:spMk id="5" creationId="{921C13D2-79AF-418B-9385-AE15CEADF370}"/>
          </ac:spMkLst>
        </pc:spChg>
      </pc:sldChg>
      <pc:sldChg chg="modSp mod">
        <pc:chgData name="Morales, Abdon" userId="b8e72fca-89fa-40b2-95f0-bdb26e6d8c1d" providerId="ADAL" clId="{AA83D56A-5A5B-9D44-AC99-52E829ABA95C}" dt="2024-03-05T17:43:40.058" v="554" actId="20577"/>
        <pc:sldMkLst>
          <pc:docMk/>
          <pc:sldMk cId="1418552617" sldId="541"/>
        </pc:sldMkLst>
        <pc:spChg chg="mod">
          <ac:chgData name="Morales, Abdon" userId="b8e72fca-89fa-40b2-95f0-bdb26e6d8c1d" providerId="ADAL" clId="{AA83D56A-5A5B-9D44-AC99-52E829ABA95C}" dt="2024-03-05T17:42:58.273" v="501" actId="20577"/>
          <ac:spMkLst>
            <pc:docMk/>
            <pc:sldMk cId="1418552617" sldId="541"/>
            <ac:spMk id="2" creationId="{04DFC528-32E6-4925-8C5B-E331A6071AB8}"/>
          </ac:spMkLst>
        </pc:spChg>
        <pc:spChg chg="mod">
          <ac:chgData name="Morales, Abdon" userId="b8e72fca-89fa-40b2-95f0-bdb26e6d8c1d" providerId="ADAL" clId="{AA83D56A-5A5B-9D44-AC99-52E829ABA95C}" dt="2024-03-05T17:43:40.058" v="554" actId="20577"/>
          <ac:spMkLst>
            <pc:docMk/>
            <pc:sldMk cId="1418552617" sldId="541"/>
            <ac:spMk id="3" creationId="{5BEAE882-8539-47FF-A597-D8BBE3E2C508}"/>
          </ac:spMkLst>
        </pc:spChg>
      </pc:sldChg>
      <pc:sldChg chg="modSp">
        <pc:chgData name="Morales, Abdon" userId="b8e72fca-89fa-40b2-95f0-bdb26e6d8c1d" providerId="ADAL" clId="{AA83D56A-5A5B-9D44-AC99-52E829ABA95C}" dt="2024-03-05T17:44:38.864" v="572" actId="20577"/>
        <pc:sldMkLst>
          <pc:docMk/>
          <pc:sldMk cId="3049577122" sldId="545"/>
        </pc:sldMkLst>
        <pc:spChg chg="mod">
          <ac:chgData name="Morales, Abdon" userId="b8e72fca-89fa-40b2-95f0-bdb26e6d8c1d" providerId="ADAL" clId="{AA83D56A-5A5B-9D44-AC99-52E829ABA95C}" dt="2024-03-05T17:44:38.864" v="572" actId="20577"/>
          <ac:spMkLst>
            <pc:docMk/>
            <pc:sldMk cId="3049577122" sldId="545"/>
            <ac:spMk id="3" creationId="{23A79538-CEE1-47DD-8795-6C92B4388445}"/>
          </ac:spMkLst>
        </pc:spChg>
      </pc:sldChg>
      <pc:sldChg chg="modSp mod">
        <pc:chgData name="Morales, Abdon" userId="b8e72fca-89fa-40b2-95f0-bdb26e6d8c1d" providerId="ADAL" clId="{AA83D56A-5A5B-9D44-AC99-52E829ABA95C}" dt="2024-03-05T17:45:55.290" v="618" actId="20577"/>
        <pc:sldMkLst>
          <pc:docMk/>
          <pc:sldMk cId="2378746536" sldId="546"/>
        </pc:sldMkLst>
        <pc:spChg chg="mod">
          <ac:chgData name="Morales, Abdon" userId="b8e72fca-89fa-40b2-95f0-bdb26e6d8c1d" providerId="ADAL" clId="{AA83D56A-5A5B-9D44-AC99-52E829ABA95C}" dt="2024-03-05T17:45:55.290" v="618" actId="20577"/>
          <ac:spMkLst>
            <pc:docMk/>
            <pc:sldMk cId="2378746536" sldId="546"/>
            <ac:spMk id="3" creationId="{19C1AC24-67C4-4311-91E7-37D2FE8E018C}"/>
          </ac:spMkLst>
        </pc:spChg>
      </pc:sldChg>
      <pc:sldChg chg="modSp modAnim">
        <pc:chgData name="Morales, Abdon" userId="b8e72fca-89fa-40b2-95f0-bdb26e6d8c1d" providerId="ADAL" clId="{AA83D56A-5A5B-9D44-AC99-52E829ABA95C}" dt="2024-03-05T17:06:58.702" v="110" actId="20577"/>
        <pc:sldMkLst>
          <pc:docMk/>
          <pc:sldMk cId="3975663833" sldId="548"/>
        </pc:sldMkLst>
        <pc:spChg chg="mod">
          <ac:chgData name="Morales, Abdon" userId="b8e72fca-89fa-40b2-95f0-bdb26e6d8c1d" providerId="ADAL" clId="{AA83D56A-5A5B-9D44-AC99-52E829ABA95C}" dt="2024-03-05T17:06:58.702" v="110" actId="20577"/>
          <ac:spMkLst>
            <pc:docMk/>
            <pc:sldMk cId="3975663833" sldId="548"/>
            <ac:spMk id="3" creationId="{902208FB-C00A-4C0B-AEF6-7EECCE2CD470}"/>
          </ac:spMkLst>
        </pc:spChg>
      </pc:sldChg>
      <pc:sldChg chg="modSp">
        <pc:chgData name="Morales, Abdon" userId="b8e72fca-89fa-40b2-95f0-bdb26e6d8c1d" providerId="ADAL" clId="{AA83D56A-5A5B-9D44-AC99-52E829ABA95C}" dt="2024-03-05T17:26:49.958" v="360" actId="20577"/>
        <pc:sldMkLst>
          <pc:docMk/>
          <pc:sldMk cId="430848979" sldId="557"/>
        </pc:sldMkLst>
        <pc:spChg chg="mod">
          <ac:chgData name="Morales, Abdon" userId="b8e72fca-89fa-40b2-95f0-bdb26e6d8c1d" providerId="ADAL" clId="{AA83D56A-5A5B-9D44-AC99-52E829ABA95C}" dt="2024-03-05T17:26:49.958" v="360" actId="20577"/>
          <ac:spMkLst>
            <pc:docMk/>
            <pc:sldMk cId="430848979" sldId="557"/>
            <ac:spMk id="25603" creationId="{00000000-0000-0000-0000-000000000000}"/>
          </ac:spMkLst>
        </pc:spChg>
      </pc:sldChg>
      <pc:sldChg chg="modSp">
        <pc:chgData name="Morales, Abdon" userId="b8e72fca-89fa-40b2-95f0-bdb26e6d8c1d" providerId="ADAL" clId="{AA83D56A-5A5B-9D44-AC99-52E829ABA95C}" dt="2024-03-05T17:32:02.433" v="427" actId="20577"/>
        <pc:sldMkLst>
          <pc:docMk/>
          <pc:sldMk cId="3115294133" sldId="558"/>
        </pc:sldMkLst>
        <pc:spChg chg="mod">
          <ac:chgData name="Morales, Abdon" userId="b8e72fca-89fa-40b2-95f0-bdb26e6d8c1d" providerId="ADAL" clId="{AA83D56A-5A5B-9D44-AC99-52E829ABA95C}" dt="2024-03-05T17:32:02.433" v="427" actId="20577"/>
          <ac:spMkLst>
            <pc:docMk/>
            <pc:sldMk cId="3115294133" sldId="558"/>
            <ac:spMk id="26627" creationId="{00000000-0000-0000-0000-000000000000}"/>
          </ac:spMkLst>
        </pc:spChg>
      </pc:sldChg>
      <pc:sldChg chg="modSp modAnim">
        <pc:chgData name="Morales, Abdon" userId="b8e72fca-89fa-40b2-95f0-bdb26e6d8c1d" providerId="ADAL" clId="{AA83D56A-5A5B-9D44-AC99-52E829ABA95C}" dt="2024-03-07T17:01:35.618" v="870" actId="20577"/>
        <pc:sldMkLst>
          <pc:docMk/>
          <pc:sldMk cId="102219182" sldId="565"/>
        </pc:sldMkLst>
        <pc:spChg chg="mod">
          <ac:chgData name="Morales, Abdon" userId="b8e72fca-89fa-40b2-95f0-bdb26e6d8c1d" providerId="ADAL" clId="{AA83D56A-5A5B-9D44-AC99-52E829ABA95C}" dt="2024-03-07T17:01:35.618" v="870" actId="20577"/>
          <ac:spMkLst>
            <pc:docMk/>
            <pc:sldMk cId="102219182" sldId="565"/>
            <ac:spMk id="33795" creationId="{00000000-0000-0000-0000-000000000000}"/>
          </ac:spMkLst>
        </pc:spChg>
      </pc:sldChg>
      <pc:sldChg chg="modSp">
        <pc:chgData name="Morales, Abdon" userId="b8e72fca-89fa-40b2-95f0-bdb26e6d8c1d" providerId="ADAL" clId="{AA83D56A-5A5B-9D44-AC99-52E829ABA95C}" dt="2024-03-07T17:05:45.457" v="972" actId="20577"/>
        <pc:sldMkLst>
          <pc:docMk/>
          <pc:sldMk cId="4072942869" sldId="567"/>
        </pc:sldMkLst>
        <pc:spChg chg="mod">
          <ac:chgData name="Morales, Abdon" userId="b8e72fca-89fa-40b2-95f0-bdb26e6d8c1d" providerId="ADAL" clId="{AA83D56A-5A5B-9D44-AC99-52E829ABA95C}" dt="2024-03-07T17:05:45.457" v="972" actId="20577"/>
          <ac:spMkLst>
            <pc:docMk/>
            <pc:sldMk cId="4072942869" sldId="567"/>
            <ac:spMk id="35843" creationId="{00000000-0000-0000-0000-000000000000}"/>
          </ac:spMkLst>
        </pc:spChg>
      </pc:sldChg>
      <pc:sldChg chg="modSp">
        <pc:chgData name="Morales, Abdon" userId="b8e72fca-89fa-40b2-95f0-bdb26e6d8c1d" providerId="ADAL" clId="{AA83D56A-5A5B-9D44-AC99-52E829ABA95C}" dt="2024-03-07T17:21:43.844" v="1117" actId="20577"/>
        <pc:sldMkLst>
          <pc:docMk/>
          <pc:sldMk cId="191720392" sldId="572"/>
        </pc:sldMkLst>
        <pc:spChg chg="mod">
          <ac:chgData name="Morales, Abdon" userId="b8e72fca-89fa-40b2-95f0-bdb26e6d8c1d" providerId="ADAL" clId="{AA83D56A-5A5B-9D44-AC99-52E829ABA95C}" dt="2024-03-07T17:21:43.844" v="1117" actId="20577"/>
          <ac:spMkLst>
            <pc:docMk/>
            <pc:sldMk cId="191720392" sldId="572"/>
            <ac:spMk id="90114" creationId="{00000000-0000-0000-0000-000000000000}"/>
          </ac:spMkLst>
        </pc:spChg>
      </pc:sldChg>
      <pc:sldChg chg="modSp modAnim">
        <pc:chgData name="Morales, Abdon" userId="b8e72fca-89fa-40b2-95f0-bdb26e6d8c1d" providerId="ADAL" clId="{AA83D56A-5A5B-9D44-AC99-52E829ABA95C}" dt="2024-03-05T17:57:13.311" v="716" actId="20577"/>
        <pc:sldMkLst>
          <pc:docMk/>
          <pc:sldMk cId="1712476566" sldId="811"/>
        </pc:sldMkLst>
        <pc:spChg chg="mod">
          <ac:chgData name="Morales, Abdon" userId="b8e72fca-89fa-40b2-95f0-bdb26e6d8c1d" providerId="ADAL" clId="{AA83D56A-5A5B-9D44-AC99-52E829ABA95C}" dt="2024-03-05T17:57:13.311" v="716" actId="20577"/>
          <ac:spMkLst>
            <pc:docMk/>
            <pc:sldMk cId="1712476566" sldId="811"/>
            <ac:spMk id="3" creationId="{2F419582-B4D9-4287-B880-97C9698BEDB2}"/>
          </ac:spMkLst>
        </pc:spChg>
      </pc:sldChg>
      <pc:sldChg chg="modSp modAnim">
        <pc:chgData name="Morales, Abdon" userId="b8e72fca-89fa-40b2-95f0-bdb26e6d8c1d" providerId="ADAL" clId="{AA83D56A-5A5B-9D44-AC99-52E829ABA95C}" dt="2024-03-05T17:24:14.139" v="309" actId="20577"/>
        <pc:sldMkLst>
          <pc:docMk/>
          <pc:sldMk cId="1246201341" sldId="817"/>
        </pc:sldMkLst>
        <pc:spChg chg="mod">
          <ac:chgData name="Morales, Abdon" userId="b8e72fca-89fa-40b2-95f0-bdb26e6d8c1d" providerId="ADAL" clId="{AA83D56A-5A5B-9D44-AC99-52E829ABA95C}" dt="2024-03-05T17:24:14.139" v="309" actId="20577"/>
          <ac:spMkLst>
            <pc:docMk/>
            <pc:sldMk cId="1246201341" sldId="817"/>
            <ac:spMk id="3" creationId="{5042B010-2685-4688-8CDC-FA7E66CA5C56}"/>
          </ac:spMkLst>
        </pc:spChg>
      </pc:sldChg>
      <pc:sldChg chg="modSp">
        <pc:chgData name="Morales, Abdon" userId="b8e72fca-89fa-40b2-95f0-bdb26e6d8c1d" providerId="ADAL" clId="{AA83D56A-5A5B-9D44-AC99-52E829ABA95C}" dt="2024-03-05T17:13:13.956" v="228" actId="20577"/>
        <pc:sldMkLst>
          <pc:docMk/>
          <pc:sldMk cId="492464538" sldId="847"/>
        </pc:sldMkLst>
        <pc:spChg chg="mod">
          <ac:chgData name="Morales, Abdon" userId="b8e72fca-89fa-40b2-95f0-bdb26e6d8c1d" providerId="ADAL" clId="{AA83D56A-5A5B-9D44-AC99-52E829ABA95C}" dt="2024-03-05T17:13:13.956" v="228" actId="20577"/>
          <ac:spMkLst>
            <pc:docMk/>
            <pc:sldMk cId="492464538" sldId="847"/>
            <ac:spMk id="3" creationId="{D634388C-BA68-46B6-8893-E2B61B49386C}"/>
          </ac:spMkLst>
        </pc:spChg>
      </pc:sldChg>
      <pc:sldChg chg="modSp">
        <pc:chgData name="Morales, Abdon" userId="b8e72fca-89fa-40b2-95f0-bdb26e6d8c1d" providerId="ADAL" clId="{AA83D56A-5A5B-9D44-AC99-52E829ABA95C}" dt="2024-03-05T17:52:01.545" v="686" actId="20577"/>
        <pc:sldMkLst>
          <pc:docMk/>
          <pc:sldMk cId="2670981650" sldId="849"/>
        </pc:sldMkLst>
        <pc:spChg chg="mod">
          <ac:chgData name="Morales, Abdon" userId="b8e72fca-89fa-40b2-95f0-bdb26e6d8c1d" providerId="ADAL" clId="{AA83D56A-5A5B-9D44-AC99-52E829ABA95C}" dt="2024-03-05T17:52:01.545" v="686" actId="20577"/>
          <ac:spMkLst>
            <pc:docMk/>
            <pc:sldMk cId="2670981650" sldId="849"/>
            <ac:spMk id="3" creationId="{B3DDE98B-A436-423C-96FE-BAC441DFD5F8}"/>
          </ac:spMkLst>
        </pc:spChg>
      </pc:sldChg>
      <pc:sldChg chg="addSp delSp modSp mod">
        <pc:chgData name="Morales, Abdon" userId="b8e72fca-89fa-40b2-95f0-bdb26e6d8c1d" providerId="ADAL" clId="{AA83D56A-5A5B-9D44-AC99-52E829ABA95C}" dt="2024-03-05T17:43:15.546" v="523"/>
        <pc:sldMkLst>
          <pc:docMk/>
          <pc:sldMk cId="1785330259" sldId="851"/>
        </pc:sldMkLst>
        <pc:spChg chg="add del mod">
          <ac:chgData name="Morales, Abdon" userId="b8e72fca-89fa-40b2-95f0-bdb26e6d8c1d" providerId="ADAL" clId="{AA83D56A-5A5B-9D44-AC99-52E829ABA95C}" dt="2024-03-05T17:43:15.546" v="523"/>
          <ac:spMkLst>
            <pc:docMk/>
            <pc:sldMk cId="1785330259" sldId="851"/>
            <ac:spMk id="3" creationId="{00CEF1B8-1B9B-C2C0-D041-7943FABBA884}"/>
          </ac:spMkLst>
        </pc:spChg>
        <pc:spChg chg="mod">
          <ac:chgData name="Morales, Abdon" userId="b8e72fca-89fa-40b2-95f0-bdb26e6d8c1d" providerId="ADAL" clId="{AA83D56A-5A5B-9D44-AC99-52E829ABA95C}" dt="2024-03-05T17:17:06.842" v="259" actId="20577"/>
          <ac:spMkLst>
            <pc:docMk/>
            <pc:sldMk cId="1785330259" sldId="851"/>
            <ac:spMk id="18435" creationId="{00000000-0000-0000-0000-000000000000}"/>
          </ac:spMkLst>
        </pc:spChg>
        <pc:spChg chg="mod">
          <ac:chgData name="Morales, Abdon" userId="b8e72fca-89fa-40b2-95f0-bdb26e6d8c1d" providerId="ADAL" clId="{AA83D56A-5A5B-9D44-AC99-52E829ABA95C}" dt="2024-03-05T17:43:13.405" v="521" actId="20577"/>
          <ac:spMkLst>
            <pc:docMk/>
            <pc:sldMk cId="1785330259" sldId="851"/>
            <ac:spMk id="40961" creationId="{00000000-0000-0000-0000-000000000000}"/>
          </ac:spMkLst>
        </pc:spChg>
      </pc:sldChg>
      <pc:sldChg chg="modSp mod">
        <pc:chgData name="Morales, Abdon" userId="b8e72fca-89fa-40b2-95f0-bdb26e6d8c1d" providerId="ADAL" clId="{AA83D56A-5A5B-9D44-AC99-52E829ABA95C}" dt="2024-03-05T18:09:21.648" v="773" actId="20577"/>
        <pc:sldMkLst>
          <pc:docMk/>
          <pc:sldMk cId="2904474298" sldId="857"/>
        </pc:sldMkLst>
        <pc:spChg chg="mod">
          <ac:chgData name="Morales, Abdon" userId="b8e72fca-89fa-40b2-95f0-bdb26e6d8c1d" providerId="ADAL" clId="{AA83D56A-5A5B-9D44-AC99-52E829ABA95C}" dt="2024-03-05T18:07:40.846" v="741" actId="20577"/>
          <ac:spMkLst>
            <pc:docMk/>
            <pc:sldMk cId="2904474298" sldId="857"/>
            <ac:spMk id="2" creationId="{964D7F2C-8E3D-41FF-8673-8ACBD495E831}"/>
          </ac:spMkLst>
        </pc:spChg>
        <pc:spChg chg="mod">
          <ac:chgData name="Morales, Abdon" userId="b8e72fca-89fa-40b2-95f0-bdb26e6d8c1d" providerId="ADAL" clId="{AA83D56A-5A5B-9D44-AC99-52E829ABA95C}" dt="2024-03-05T18:09:21.648" v="773" actId="20577"/>
          <ac:spMkLst>
            <pc:docMk/>
            <pc:sldMk cId="2904474298" sldId="857"/>
            <ac:spMk id="3" creationId="{CF2DE72A-D4CC-4F00-AED3-B6D8866BC822}"/>
          </ac:spMkLst>
        </pc:spChg>
      </pc:sldChg>
      <pc:sldChg chg="modSp mod">
        <pc:chgData name="Morales, Abdon" userId="b8e72fca-89fa-40b2-95f0-bdb26e6d8c1d" providerId="ADAL" clId="{AA83D56A-5A5B-9D44-AC99-52E829ABA95C}" dt="2024-03-05T18:11:46.834" v="834" actId="20577"/>
        <pc:sldMkLst>
          <pc:docMk/>
          <pc:sldMk cId="3351892715" sldId="1189"/>
        </pc:sldMkLst>
        <pc:spChg chg="mod">
          <ac:chgData name="Morales, Abdon" userId="b8e72fca-89fa-40b2-95f0-bdb26e6d8c1d" providerId="ADAL" clId="{AA83D56A-5A5B-9D44-AC99-52E829ABA95C}" dt="2024-03-05T18:11:46.834" v="834" actId="20577"/>
          <ac:spMkLst>
            <pc:docMk/>
            <pc:sldMk cId="3351892715" sldId="1189"/>
            <ac:spMk id="3" creationId="{5F02FCD4-6E3E-3D4B-BBBD-5254029B50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700" cy="462120"/>
          </a:xfrm>
          <a:prstGeom prst="rect">
            <a:avLst/>
          </a:prstGeom>
        </p:spPr>
        <p:txBody>
          <a:bodyPr vert="horz" lIns="91440" tIns="45720" rIns="91440" bIns="45720" rtlCol="0"/>
          <a:lstStyle>
            <a:lvl1pPr algn="l">
              <a:defRPr sz="1200">
                <a:latin typeface="Calibri" pitchFamily="34" charset="0"/>
                <a:cs typeface="Arial" charset="0"/>
              </a:defRPr>
            </a:lvl1pPr>
          </a:lstStyle>
          <a:p>
            <a:pPr>
              <a:defRPr/>
            </a:pPr>
            <a:endParaRPr lang="en-US"/>
          </a:p>
        </p:txBody>
      </p:sp>
      <p:sp>
        <p:nvSpPr>
          <p:cNvPr id="3" name="Date Placeholder 2"/>
          <p:cNvSpPr>
            <a:spLocks noGrp="1"/>
          </p:cNvSpPr>
          <p:nvPr>
            <p:ph type="dt" sz="quarter" idx="1"/>
          </p:nvPr>
        </p:nvSpPr>
        <p:spPr>
          <a:xfrm>
            <a:off x="3936768" y="0"/>
            <a:ext cx="3011700" cy="462120"/>
          </a:xfrm>
          <a:prstGeom prst="rect">
            <a:avLst/>
          </a:prstGeom>
        </p:spPr>
        <p:txBody>
          <a:bodyPr vert="horz" lIns="91440" tIns="45720" rIns="91440" bIns="45720" rtlCol="0"/>
          <a:lstStyle>
            <a:lvl1pPr algn="r">
              <a:defRPr sz="1200">
                <a:latin typeface="Calibri" pitchFamily="34" charset="0"/>
                <a:cs typeface="Arial" charset="0"/>
              </a:defRPr>
            </a:lvl1pPr>
          </a:lstStyle>
          <a:p>
            <a:pPr>
              <a:defRPr/>
            </a:pPr>
            <a:fld id="{2A63DB6F-F78B-485C-BB5B-255B255D6382}" type="datetimeFigureOut">
              <a:rPr lang="en-US"/>
              <a:pPr>
                <a:defRPr/>
              </a:pPr>
              <a:t>3/7/24</a:t>
            </a:fld>
            <a:endParaRPr lang="en-US"/>
          </a:p>
        </p:txBody>
      </p:sp>
      <p:sp>
        <p:nvSpPr>
          <p:cNvPr id="4" name="Footer Placeholder 3"/>
          <p:cNvSpPr>
            <a:spLocks noGrp="1"/>
          </p:cNvSpPr>
          <p:nvPr>
            <p:ph type="ftr" sz="quarter" idx="2"/>
          </p:nvPr>
        </p:nvSpPr>
        <p:spPr>
          <a:xfrm>
            <a:off x="0" y="8772379"/>
            <a:ext cx="3011700" cy="462120"/>
          </a:xfrm>
          <a:prstGeom prst="rect">
            <a:avLst/>
          </a:prstGeom>
        </p:spPr>
        <p:txBody>
          <a:bodyPr vert="horz" lIns="91440" tIns="45720" rIns="91440" bIns="45720" rtlCol="0" anchor="b"/>
          <a:lstStyle>
            <a:lvl1pPr algn="l">
              <a:defRPr sz="1200">
                <a:latin typeface="Calibri" pitchFamily="34" charset="0"/>
                <a:cs typeface="Arial" charset="0"/>
              </a:defRPr>
            </a:lvl1pPr>
          </a:lstStyle>
          <a:p>
            <a:pPr>
              <a:defRPr/>
            </a:pPr>
            <a:endParaRPr lang="en-US"/>
          </a:p>
        </p:txBody>
      </p:sp>
      <p:sp>
        <p:nvSpPr>
          <p:cNvPr id="5" name="Slide Number Placeholder 4"/>
          <p:cNvSpPr>
            <a:spLocks noGrp="1"/>
          </p:cNvSpPr>
          <p:nvPr>
            <p:ph type="sldNum" sz="quarter" idx="3"/>
          </p:nvPr>
        </p:nvSpPr>
        <p:spPr>
          <a:xfrm>
            <a:off x="3936768" y="8772379"/>
            <a:ext cx="3011700" cy="462120"/>
          </a:xfrm>
          <a:prstGeom prst="rect">
            <a:avLst/>
          </a:prstGeom>
        </p:spPr>
        <p:txBody>
          <a:bodyPr vert="horz" lIns="91440" tIns="45720" rIns="91440" bIns="45720" rtlCol="0" anchor="b"/>
          <a:lstStyle>
            <a:lvl1pPr algn="r">
              <a:defRPr sz="1200">
                <a:latin typeface="Calibri" pitchFamily="34" charset="0"/>
                <a:cs typeface="Arial" charset="0"/>
              </a:defRPr>
            </a:lvl1pPr>
          </a:lstStyle>
          <a:p>
            <a:pPr>
              <a:defRPr/>
            </a:pPr>
            <a:fld id="{54DBCCBE-B405-470F-91E8-47E5DCB8542E}" type="slidenum">
              <a:rPr lang="en-US"/>
              <a:pPr>
                <a:defRPr/>
              </a:pPr>
              <a:t>‹#›</a:t>
            </a:fld>
            <a:endParaRPr lang="en-US"/>
          </a:p>
        </p:txBody>
      </p:sp>
    </p:spTree>
    <p:extLst>
      <p:ext uri="{BB962C8B-B14F-4D97-AF65-F5344CB8AC3E}">
        <p14:creationId xmlns:p14="http://schemas.microsoft.com/office/powerpoint/2010/main" val="31797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700" cy="46212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36768" y="0"/>
            <a:ext cx="3011700" cy="46212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A28700D-85EA-458F-BF5A-188B0A4A1629}" type="datetimeFigureOut">
              <a:rPr lang="en-US"/>
              <a:pPr>
                <a:defRPr/>
              </a:pPr>
              <a:t>3/7/24</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5008" y="4387769"/>
            <a:ext cx="5560060" cy="415591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379"/>
            <a:ext cx="3011700" cy="46212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6768" y="8772379"/>
            <a:ext cx="3011700" cy="46212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C27B25-3E0B-4BF2-AE7C-82B95D1F25A1}" type="slidenum">
              <a:rPr lang="en-US"/>
              <a:pPr>
                <a:defRPr/>
              </a:pPr>
              <a:t>‹#›</a:t>
            </a:fld>
            <a:endParaRPr lang="en-US"/>
          </a:p>
        </p:txBody>
      </p:sp>
    </p:spTree>
    <p:extLst>
      <p:ext uri="{BB962C8B-B14F-4D97-AF65-F5344CB8AC3E}">
        <p14:creationId xmlns:p14="http://schemas.microsoft.com/office/powerpoint/2010/main" val="3929680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E6BC9937-727F-425F-A85E-DD92CA5A7D6F}" type="slidenum">
              <a:rPr lang="en-US" smtClean="0"/>
              <a:pPr>
                <a:defRPr/>
              </a:pPr>
              <a:t>1</a:t>
            </a:fld>
            <a:endParaRPr lang="en-US"/>
          </a:p>
        </p:txBody>
      </p:sp>
    </p:spTree>
    <p:extLst>
      <p:ext uri="{BB962C8B-B14F-4D97-AF65-F5344CB8AC3E}">
        <p14:creationId xmlns:p14="http://schemas.microsoft.com/office/powerpoint/2010/main" val="253620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82231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41CC0E40-2CCA-40EF-A732-8CA237C70DBA}" type="slidenum">
              <a:rPr lang="en-US" smtClean="0"/>
              <a:t>12</a:t>
            </a:fld>
            <a:endParaRPr lang="en-US"/>
          </a:p>
        </p:txBody>
      </p:sp>
    </p:spTree>
    <p:extLst>
      <p:ext uri="{BB962C8B-B14F-4D97-AF65-F5344CB8AC3E}">
        <p14:creationId xmlns:p14="http://schemas.microsoft.com/office/powerpoint/2010/main" val="1370191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271321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xfrm>
            <a:off x="1611313" y="1069975"/>
            <a:ext cx="3852862" cy="2889250"/>
          </a:xfrm>
          <a:noFill/>
          <a:ln>
            <a:solidFill>
              <a:srgbClr val="000000"/>
            </a:solidFill>
            <a:miter lim="800000"/>
            <a:headEnd/>
            <a:tailEnd/>
          </a:ln>
        </p:spPr>
      </p:sp>
      <p:sp>
        <p:nvSpPr>
          <p:cNvPr id="54274"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a:lstStyle/>
          <a:p>
            <a:endParaRPr lang="en-US" altLang="ja-JP" dirty="0"/>
          </a:p>
        </p:txBody>
      </p:sp>
    </p:spTree>
    <p:extLst>
      <p:ext uri="{BB962C8B-B14F-4D97-AF65-F5344CB8AC3E}">
        <p14:creationId xmlns:p14="http://schemas.microsoft.com/office/powerpoint/2010/main" val="4041951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39906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17</a:t>
            </a:fld>
            <a:endParaRPr lang="en-US"/>
          </a:p>
        </p:txBody>
      </p:sp>
    </p:spTree>
    <p:extLst>
      <p:ext uri="{BB962C8B-B14F-4D97-AF65-F5344CB8AC3E}">
        <p14:creationId xmlns:p14="http://schemas.microsoft.com/office/powerpoint/2010/main" val="1073676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2498902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19</a:t>
            </a:fld>
            <a:endParaRPr lang="en-US"/>
          </a:p>
        </p:txBody>
      </p:sp>
    </p:spTree>
    <p:extLst>
      <p:ext uri="{BB962C8B-B14F-4D97-AF65-F5344CB8AC3E}">
        <p14:creationId xmlns:p14="http://schemas.microsoft.com/office/powerpoint/2010/main" val="650103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20</a:t>
            </a:fld>
            <a:endParaRPr lang="en-US"/>
          </a:p>
        </p:txBody>
      </p:sp>
    </p:spTree>
    <p:extLst>
      <p:ext uri="{BB962C8B-B14F-4D97-AF65-F5344CB8AC3E}">
        <p14:creationId xmlns:p14="http://schemas.microsoft.com/office/powerpoint/2010/main" val="268970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altLang="en-US" b="0" i="0" dirty="0"/>
          </a:p>
        </p:txBody>
      </p:sp>
    </p:spTree>
    <p:extLst>
      <p:ext uri="{BB962C8B-B14F-4D97-AF65-F5344CB8AC3E}">
        <p14:creationId xmlns:p14="http://schemas.microsoft.com/office/powerpoint/2010/main" val="3206186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44788" y="674688"/>
            <a:ext cx="2071687" cy="155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15A677-0765-C94D-B604-C6841E7CF1DB}" type="slidenum">
              <a:rPr lang="en-US" smtClean="0"/>
              <a:t>21</a:t>
            </a:fld>
            <a:endParaRPr lang="en-US"/>
          </a:p>
        </p:txBody>
      </p:sp>
    </p:spTree>
    <p:extLst>
      <p:ext uri="{BB962C8B-B14F-4D97-AF65-F5344CB8AC3E}">
        <p14:creationId xmlns:p14="http://schemas.microsoft.com/office/powerpoint/2010/main" val="149283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22</a:t>
            </a:fld>
            <a:endParaRPr lang="en-US"/>
          </a:p>
        </p:txBody>
      </p:sp>
    </p:spTree>
    <p:extLst>
      <p:ext uri="{BB962C8B-B14F-4D97-AF65-F5344CB8AC3E}">
        <p14:creationId xmlns:p14="http://schemas.microsoft.com/office/powerpoint/2010/main" val="383677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23</a:t>
            </a:fld>
            <a:endParaRPr lang="en-US"/>
          </a:p>
        </p:txBody>
      </p:sp>
    </p:spTree>
    <p:extLst>
      <p:ext uri="{BB962C8B-B14F-4D97-AF65-F5344CB8AC3E}">
        <p14:creationId xmlns:p14="http://schemas.microsoft.com/office/powerpoint/2010/main" val="81395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24</a:t>
            </a:fld>
            <a:endParaRPr lang="en-US"/>
          </a:p>
        </p:txBody>
      </p:sp>
    </p:spTree>
    <p:extLst>
      <p:ext uri="{BB962C8B-B14F-4D97-AF65-F5344CB8AC3E}">
        <p14:creationId xmlns:p14="http://schemas.microsoft.com/office/powerpoint/2010/main" val="2284779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1611313" y="1069975"/>
            <a:ext cx="3852862" cy="2889250"/>
          </a:xfrm>
          <a:noFill/>
          <a:ln>
            <a:solidFill>
              <a:srgbClr val="000000"/>
            </a:solidFill>
            <a:miter lim="800000"/>
            <a:headEnd/>
            <a:tailEnd/>
          </a:ln>
        </p:spPr>
      </p:sp>
      <p:sp>
        <p:nvSpPr>
          <p:cNvPr id="35842"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26</a:t>
            </a:fld>
            <a:endParaRPr lang="en-US"/>
          </a:p>
        </p:txBody>
      </p:sp>
    </p:spTree>
    <p:extLst>
      <p:ext uri="{BB962C8B-B14F-4D97-AF65-F5344CB8AC3E}">
        <p14:creationId xmlns:p14="http://schemas.microsoft.com/office/powerpoint/2010/main" val="2453532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30</a:t>
            </a:fld>
            <a:endParaRPr lang="en-US"/>
          </a:p>
        </p:txBody>
      </p:sp>
    </p:spTree>
    <p:extLst>
      <p:ext uri="{BB962C8B-B14F-4D97-AF65-F5344CB8AC3E}">
        <p14:creationId xmlns:p14="http://schemas.microsoft.com/office/powerpoint/2010/main" val="3989652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a:lstStyle/>
          <a:p>
            <a:endParaRPr lang="en-US" altLang="ja-JP" dirty="0"/>
          </a:p>
        </p:txBody>
      </p:sp>
    </p:spTree>
    <p:extLst>
      <p:ext uri="{BB962C8B-B14F-4D97-AF65-F5344CB8AC3E}">
        <p14:creationId xmlns:p14="http://schemas.microsoft.com/office/powerpoint/2010/main" val="4279682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1611313" y="1069975"/>
            <a:ext cx="3852862" cy="28892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999651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90330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41CC0E40-2CCA-40EF-A732-8CA237C70DBA}" type="slidenum">
              <a:rPr lang="en-US" smtClean="0"/>
              <a:t>4</a:t>
            </a:fld>
            <a:endParaRPr lang="en-US"/>
          </a:p>
        </p:txBody>
      </p:sp>
    </p:spTree>
    <p:extLst>
      <p:ext uri="{BB962C8B-B14F-4D97-AF65-F5344CB8AC3E}">
        <p14:creationId xmlns:p14="http://schemas.microsoft.com/office/powerpoint/2010/main" val="2494927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568284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a:lstStyle/>
          <a:p>
            <a:endParaRPr lang="en-US" b="1" dirty="0"/>
          </a:p>
        </p:txBody>
      </p:sp>
      <p:sp>
        <p:nvSpPr>
          <p:cNvPr id="84995" name="Slide Number Placeholder 3"/>
          <p:cNvSpPr>
            <a:spLocks noGrp="1"/>
          </p:cNvSpPr>
          <p:nvPr>
            <p:ph type="sldNum" sz="quarter" idx="4294967295"/>
          </p:nvPr>
        </p:nvSpPr>
        <p:spPr bwMode="auto">
          <a:xfrm>
            <a:off x="4008210" y="8130421"/>
            <a:ext cx="3066354" cy="427995"/>
          </a:xfrm>
          <a:prstGeom prst="rect">
            <a:avLst/>
          </a:prstGeom>
          <a:noFill/>
          <a:ln>
            <a:miter lim="800000"/>
            <a:headEnd/>
            <a:tailEnd/>
          </a:ln>
        </p:spPr>
        <p:txBody>
          <a:bodyPr>
            <a:prstTxWarp prst="textNoShape">
              <a:avLst/>
            </a:prstTxWarp>
          </a:bodyPr>
          <a:lstStyle/>
          <a:p>
            <a:pPr eaLnBrk="1" hangingPunct="1"/>
            <a:fld id="{C23C7D62-A3BF-424C-BB25-765B33C40C5E}" type="slidenum">
              <a:rPr lang="en-US" sz="1800">
                <a:latin typeface="Arial" pitchFamily="-107" charset="0"/>
              </a:rPr>
              <a:pPr eaLnBrk="1" hangingPunct="1"/>
              <a:t>36</a:t>
            </a:fld>
            <a:endParaRPr lang="en-US" sz="1800">
              <a:latin typeface="Arial" pitchFamily="-107" charset="0"/>
            </a:endParaRPr>
          </a:p>
        </p:txBody>
      </p:sp>
    </p:spTree>
    <p:extLst>
      <p:ext uri="{BB962C8B-B14F-4D97-AF65-F5344CB8AC3E}">
        <p14:creationId xmlns:p14="http://schemas.microsoft.com/office/powerpoint/2010/main" val="1642602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269466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xfrm>
            <a:off x="1611313" y="1069975"/>
            <a:ext cx="3852862" cy="2889250"/>
          </a:xfrm>
          <a:noFill/>
          <a:ln>
            <a:solidFill>
              <a:srgbClr val="000000"/>
            </a:solidFill>
            <a:miter lim="800000"/>
            <a:headEnd/>
            <a:tailEnd/>
          </a:ln>
        </p:spPr>
      </p:sp>
      <p:sp>
        <p:nvSpPr>
          <p:cNvPr id="111618" name="Notes Placeholder 2"/>
          <p:cNvSpPr>
            <a:spLocks noGrp="1"/>
          </p:cNvSpPr>
          <p:nvPr>
            <p:ph type="body" idx="1"/>
          </p:nvPr>
        </p:nvSpPr>
        <p:spPr bwMode="auto"/>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069975"/>
            <a:ext cx="3852862" cy="2889250"/>
          </a:xfrm>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41CC0E40-2CCA-40EF-A732-8CA237C70DBA}" type="slidenum">
              <a:rPr lang="en-US" smtClean="0"/>
              <a:t>6</a:t>
            </a:fld>
            <a:endParaRPr lang="en-US"/>
          </a:p>
        </p:txBody>
      </p:sp>
    </p:spTree>
    <p:extLst>
      <p:ext uri="{BB962C8B-B14F-4D97-AF65-F5344CB8AC3E}">
        <p14:creationId xmlns:p14="http://schemas.microsoft.com/office/powerpoint/2010/main" val="195683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xfrm>
            <a:off x="1611313" y="1069975"/>
            <a:ext cx="3852862" cy="2889250"/>
          </a:xfrm>
          <a:noFill/>
          <a:ln>
            <a:solidFill>
              <a:srgbClr val="000000"/>
            </a:solidFill>
            <a:miter lim="800000"/>
            <a:headEnd/>
            <a:tailEnd/>
          </a:ln>
        </p:spPr>
      </p:sp>
      <p:sp>
        <p:nvSpPr>
          <p:cNvPr id="2" name="Notes Placeholder 2"/>
          <p:cNvSpPr>
            <a:spLocks noGrp="1"/>
          </p:cNvSpPr>
          <p:nvPr>
            <p:ph type="body" idx="1"/>
          </p:nvPr>
        </p:nvSpPr>
        <p:spPr bwMode="auto"/>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xfrm>
            <a:off x="1611313" y="1069975"/>
            <a:ext cx="3852862" cy="2889250"/>
          </a:xfrm>
          <a:noFill/>
          <a:ln>
            <a:solidFill>
              <a:srgbClr val="000000"/>
            </a:solidFill>
            <a:miter lim="800000"/>
            <a:headEnd/>
            <a:tailEnd/>
          </a:ln>
        </p:spPr>
      </p:sp>
      <p:sp>
        <p:nvSpPr>
          <p:cNvPr id="111618" name="Notes Placeholder 2"/>
          <p:cNvSpPr>
            <a:spLocks noGrp="1"/>
          </p:cNvSpPr>
          <p:nvPr>
            <p:ph type="body" idx="1"/>
          </p:nvPr>
        </p:nvSpPr>
        <p:spPr bwMode="auto"/>
        <p:txBody>
          <a:bodyPr/>
          <a:lstStyle/>
          <a:p>
            <a:endParaRPr lang="en-US" dirty="0"/>
          </a:p>
        </p:txBody>
      </p:sp>
    </p:spTree>
    <p:extLst>
      <p:ext uri="{BB962C8B-B14F-4D97-AF65-F5344CB8AC3E}">
        <p14:creationId xmlns:p14="http://schemas.microsoft.com/office/powerpoint/2010/main" val="30909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94732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43334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4CABED2-DED5-4995-B3ED-42B536C2D3FB}" type="datetime1">
              <a:rPr lang="en-US" smtClean="0"/>
              <a:t>3/7/24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931CB-B099-40D9-86B5-AF8F4A8BEBAD}" type="slidenum">
              <a:rPr lang="en-US"/>
              <a:pPr>
                <a:defRPr/>
              </a:pPr>
              <a:t>‹#›</a:t>
            </a:fld>
            <a:endParaRPr lang="en-US"/>
          </a:p>
        </p:txBody>
      </p:sp>
    </p:spTree>
    <p:extLst>
      <p:ext uri="{BB962C8B-B14F-4D97-AF65-F5344CB8AC3E}">
        <p14:creationId xmlns:p14="http://schemas.microsoft.com/office/powerpoint/2010/main" val="87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CF99757-C627-42FE-B352-30ECA4318521}" type="datetime1">
              <a:rPr lang="en-US" smtClean="0"/>
              <a:t>3/7/24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1095D3-69D9-4246-A12C-4ED881091E44}" type="slidenum">
              <a:rPr lang="en-US"/>
              <a:pPr>
                <a:defRPr/>
              </a:pPr>
              <a:t>‹#›</a:t>
            </a:fld>
            <a:endParaRPr lang="en-US"/>
          </a:p>
        </p:txBody>
      </p:sp>
    </p:spTree>
    <p:extLst>
      <p:ext uri="{BB962C8B-B14F-4D97-AF65-F5344CB8AC3E}">
        <p14:creationId xmlns:p14="http://schemas.microsoft.com/office/powerpoint/2010/main" val="315799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2196E3-93DF-4116-9892-DCFC47B35AB0}" type="datetime1">
              <a:rPr lang="en-US" smtClean="0"/>
              <a:t>3/7/24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A4758C-F7EA-4E74-B2D4-D9810226F08E}" type="slidenum">
              <a:rPr lang="en-US"/>
              <a:pPr>
                <a:defRPr/>
              </a:pPr>
              <a:t>‹#›</a:t>
            </a:fld>
            <a:endParaRPr lang="en-US"/>
          </a:p>
        </p:txBody>
      </p:sp>
    </p:spTree>
    <p:extLst>
      <p:ext uri="{BB962C8B-B14F-4D97-AF65-F5344CB8AC3E}">
        <p14:creationId xmlns:p14="http://schemas.microsoft.com/office/powerpoint/2010/main" val="248028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Only">
    <p:bg>
      <p:bgPr>
        <a:solidFill>
          <a:srgbClr val="FFFF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228600"/>
            <a:ext cx="8572500" cy="6400800"/>
          </a:xfrm>
        </p:spPr>
        <p:txBody>
          <a:bodyPr/>
          <a:lstStyle>
            <a:lvl1pPr marL="0" indent="0">
              <a:buNone/>
              <a:defRPr sz="1800" b="0" i="0">
                <a:latin typeface="+mj-lt"/>
                <a:ea typeface="Cambria" charset="0"/>
                <a:cs typeface="Cambria" charset="0"/>
              </a:defRPr>
            </a:lvl1pPr>
            <a:lvl2pPr marL="428625" indent="-170260">
              <a:tabLst/>
              <a:defRPr b="0" i="0">
                <a:latin typeface="+mj-lt"/>
                <a:ea typeface="Calibri" charset="0"/>
                <a:cs typeface="Calibri" charset="0"/>
              </a:defRPr>
            </a:lvl2pPr>
            <a:lvl3pPr marL="772716" indent="-169069">
              <a:tabLst/>
              <a:defRPr b="0">
                <a:latin typeface="+mj-lt"/>
              </a:defRPr>
            </a:lvl3pPr>
            <a:lvl4pPr marL="1117997" indent="-175022">
              <a:tabLst/>
              <a:defRPr b="0">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6715063"/>
      </p:ext>
    </p:extLst>
  </p:cSld>
  <p:clrMapOvr>
    <a:masterClrMapping/>
  </p:clrMapOvr>
  <p:extLst>
    <p:ext uri="{DCECCB84-F9BA-43D5-87BE-67443E8EF086}">
      <p15:sldGuideLst xmlns:p15="http://schemas.microsoft.com/office/powerpoint/2012/main">
        <p15:guide id="1" orient="horz" pos="79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30C994-F27B-45ED-A8D4-251FCB937131}" type="datetime1">
              <a:rPr lang="en-US" smtClean="0"/>
              <a:t>3/7/24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D6A8A7-5109-4035-A6F9-3284B529B11C}" type="slidenum">
              <a:rPr lang="en-US"/>
              <a:pPr>
                <a:defRPr/>
              </a:pPr>
              <a:t>‹#›</a:t>
            </a:fld>
            <a:endParaRPr lang="en-US"/>
          </a:p>
        </p:txBody>
      </p:sp>
    </p:spTree>
    <p:extLst>
      <p:ext uri="{BB962C8B-B14F-4D97-AF65-F5344CB8AC3E}">
        <p14:creationId xmlns:p14="http://schemas.microsoft.com/office/powerpoint/2010/main" val="6334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8D7C339-827F-4056-9AC5-4BF08CBAF051}" type="datetime1">
              <a:rPr lang="en-US" smtClean="0"/>
              <a:t>3/7/24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1BE20D-591F-4CB0-A4D9-A75F6C01CC88}" type="slidenum">
              <a:rPr lang="en-US"/>
              <a:pPr>
                <a:defRPr/>
              </a:pPr>
              <a:t>‹#›</a:t>
            </a:fld>
            <a:endParaRPr lang="en-US"/>
          </a:p>
        </p:txBody>
      </p:sp>
    </p:spTree>
    <p:extLst>
      <p:ext uri="{BB962C8B-B14F-4D97-AF65-F5344CB8AC3E}">
        <p14:creationId xmlns:p14="http://schemas.microsoft.com/office/powerpoint/2010/main" val="236694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0734C7A-D24B-4576-9D56-7D642D81B289}" type="datetime1">
              <a:rPr lang="en-US" smtClean="0"/>
              <a:t>3/7/24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82F4F1-A40E-4290-8BB9-CEECA1D3CF4C}" type="slidenum">
              <a:rPr lang="en-US"/>
              <a:pPr>
                <a:defRPr/>
              </a:pPr>
              <a:t>‹#›</a:t>
            </a:fld>
            <a:endParaRPr lang="en-US"/>
          </a:p>
        </p:txBody>
      </p:sp>
    </p:spTree>
    <p:extLst>
      <p:ext uri="{BB962C8B-B14F-4D97-AF65-F5344CB8AC3E}">
        <p14:creationId xmlns:p14="http://schemas.microsoft.com/office/powerpoint/2010/main" val="73119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C1CB5AF-B4D4-4C6C-BEEA-D67C9A97CAD2}" type="datetime1">
              <a:rPr lang="en-US" smtClean="0"/>
              <a:t>3/7/24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DD7E255-C131-4FE2-992A-9BBEC0407790}" type="slidenum">
              <a:rPr lang="en-US"/>
              <a:pPr>
                <a:defRPr/>
              </a:pPr>
              <a:t>‹#›</a:t>
            </a:fld>
            <a:endParaRPr lang="en-US"/>
          </a:p>
        </p:txBody>
      </p:sp>
    </p:spTree>
    <p:extLst>
      <p:ext uri="{BB962C8B-B14F-4D97-AF65-F5344CB8AC3E}">
        <p14:creationId xmlns:p14="http://schemas.microsoft.com/office/powerpoint/2010/main" val="343548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86F6679-44E6-4CEB-8C29-5948C0D0DAA7}" type="datetime1">
              <a:rPr lang="en-US" smtClean="0"/>
              <a:t>3/7/24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3AF5E6-0365-43B1-B04D-098EBF24D87F}" type="slidenum">
              <a:rPr lang="en-US"/>
              <a:pPr>
                <a:defRPr/>
              </a:pPr>
              <a:t>‹#›</a:t>
            </a:fld>
            <a:endParaRPr lang="en-US"/>
          </a:p>
        </p:txBody>
      </p:sp>
    </p:spTree>
    <p:extLst>
      <p:ext uri="{BB962C8B-B14F-4D97-AF65-F5344CB8AC3E}">
        <p14:creationId xmlns:p14="http://schemas.microsoft.com/office/powerpoint/2010/main" val="288219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9331C1-B9DD-427E-B112-B2FFF0EC1317}" type="datetime1">
              <a:rPr lang="en-US" smtClean="0"/>
              <a:t>3/7/24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EF4B71-A9BB-4321-A0B3-2CDC81B55AE1}" type="slidenum">
              <a:rPr lang="en-US"/>
              <a:pPr>
                <a:defRPr/>
              </a:pPr>
              <a:t>‹#›</a:t>
            </a:fld>
            <a:endParaRPr lang="en-US"/>
          </a:p>
        </p:txBody>
      </p:sp>
    </p:spTree>
    <p:extLst>
      <p:ext uri="{BB962C8B-B14F-4D97-AF65-F5344CB8AC3E}">
        <p14:creationId xmlns:p14="http://schemas.microsoft.com/office/powerpoint/2010/main" val="331845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39875C-20A5-4AF1-924A-A7F31EF07A60}" type="datetime1">
              <a:rPr lang="en-US" smtClean="0"/>
              <a:t>3/7/24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C12FC5-05C1-47D0-96D3-E4B946693ADF}" type="slidenum">
              <a:rPr lang="en-US"/>
              <a:pPr>
                <a:defRPr/>
              </a:pPr>
              <a:t>‹#›</a:t>
            </a:fld>
            <a:endParaRPr lang="en-US"/>
          </a:p>
        </p:txBody>
      </p:sp>
    </p:spTree>
    <p:extLst>
      <p:ext uri="{BB962C8B-B14F-4D97-AF65-F5344CB8AC3E}">
        <p14:creationId xmlns:p14="http://schemas.microsoft.com/office/powerpoint/2010/main" val="148407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1253977-E264-4861-859C-2B6F2D1B7DEC}" type="datetime1">
              <a:rPr lang="en-US" smtClean="0"/>
              <a:t>3/7/24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D0350D-12D1-48D6-860A-8D983120B73E}" type="slidenum">
              <a:rPr lang="en-US"/>
              <a:pPr>
                <a:defRPr/>
              </a:pPr>
              <a:t>‹#›</a:t>
            </a:fld>
            <a:endParaRPr lang="en-US"/>
          </a:p>
        </p:txBody>
      </p:sp>
    </p:spTree>
    <p:extLst>
      <p:ext uri="{BB962C8B-B14F-4D97-AF65-F5344CB8AC3E}">
        <p14:creationId xmlns:p14="http://schemas.microsoft.com/office/powerpoint/2010/main" val="136412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8BFB0A5-249F-4087-B5BD-B25DC599C9EF}" type="datetime1">
              <a:rPr lang="en-US" smtClean="0"/>
              <a:t>3/7/24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8EED374-58EE-429C-BC59-E069A7FDD2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d0nERTFo-Sk"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533400" y="282575"/>
            <a:ext cx="8153400" cy="1184621"/>
          </a:xfrm>
        </p:spPr>
        <p:txBody>
          <a:bodyPr/>
          <a:lstStyle/>
          <a:p>
            <a:pPr eaLnBrk="1" hangingPunct="1"/>
            <a:r>
              <a:rPr lang="en-AU" altLang="en-US" b="1" dirty="0"/>
              <a:t>Chapter 14 : Recessions, Expansions &amp; Debates</a:t>
            </a:r>
          </a:p>
        </p:txBody>
      </p:sp>
      <p:sp>
        <p:nvSpPr>
          <p:cNvPr id="2" name="Slide Number Placeholder 1"/>
          <p:cNvSpPr>
            <a:spLocks noGrp="1"/>
          </p:cNvSpPr>
          <p:nvPr>
            <p:ph type="sldNum" sz="quarter" idx="12"/>
          </p:nvPr>
        </p:nvSpPr>
        <p:spPr/>
        <p:txBody>
          <a:bodyPr/>
          <a:lstStyle/>
          <a:p>
            <a:pPr>
              <a:defRPr/>
            </a:pPr>
            <a:fld id="{6C5B357E-8E73-4DF7-88E9-3CD55011F1A5}" type="slidenum">
              <a:rPr lang="en-AU"/>
              <a:pPr>
                <a:defRPr/>
              </a:pPr>
              <a:t>1</a:t>
            </a:fld>
            <a:endParaRPr lang="en-AU"/>
          </a:p>
        </p:txBody>
      </p:sp>
      <p:sp>
        <p:nvSpPr>
          <p:cNvPr id="7" name="Subtitle 2">
            <a:extLst>
              <a:ext uri="{FF2B5EF4-FFF2-40B4-BE49-F238E27FC236}">
                <a16:creationId xmlns:a16="http://schemas.microsoft.com/office/drawing/2014/main" id="{5DD24F80-6AED-4924-A7C4-59EB103EB57E}"/>
              </a:ext>
            </a:extLst>
          </p:cNvPr>
          <p:cNvSpPr txBox="1">
            <a:spLocks/>
          </p:cNvSpPr>
          <p:nvPr/>
        </p:nvSpPr>
        <p:spPr bwMode="auto">
          <a:xfrm>
            <a:off x="1371600" y="5791200"/>
            <a:ext cx="6400800" cy="8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Aft>
                <a:spcPts val="0"/>
              </a:spcAft>
              <a:buNone/>
              <a:defRPr/>
            </a:pPr>
            <a:r>
              <a:rPr lang="en-US" sz="2000" b="1" dirty="0"/>
              <a:t>Wayne Geerling</a:t>
            </a:r>
          </a:p>
          <a:p>
            <a:pPr marL="0" indent="0" algn="ctr" eaLnBrk="1" fontAlgn="auto" hangingPunct="1">
              <a:spcAft>
                <a:spcPts val="0"/>
              </a:spcAft>
              <a:buNone/>
              <a:defRPr/>
            </a:pPr>
            <a:r>
              <a:rPr lang="en-US" sz="2000" b="1" dirty="0"/>
              <a:t>University of Texas</a:t>
            </a:r>
          </a:p>
        </p:txBody>
      </p:sp>
      <p:pic>
        <p:nvPicPr>
          <p:cNvPr id="3" name="Picture 2">
            <a:extLst>
              <a:ext uri="{FF2B5EF4-FFF2-40B4-BE49-F238E27FC236}">
                <a16:creationId xmlns:a16="http://schemas.microsoft.com/office/drawing/2014/main" id="{EDA1FEC9-8355-4623-8612-56DA1F8F81F4}"/>
              </a:ext>
            </a:extLst>
          </p:cNvPr>
          <p:cNvPicPr>
            <a:picLocks noChangeAspect="1"/>
          </p:cNvPicPr>
          <p:nvPr/>
        </p:nvPicPr>
        <p:blipFill>
          <a:blip r:embed="rId3"/>
          <a:stretch>
            <a:fillRect/>
          </a:stretch>
        </p:blipFill>
        <p:spPr>
          <a:xfrm>
            <a:off x="2209800" y="1743075"/>
            <a:ext cx="5029286" cy="39563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304801"/>
            <a:ext cx="8229600" cy="762000"/>
          </a:xfrm>
        </p:spPr>
        <p:txBody>
          <a:bodyPr/>
          <a:lstStyle/>
          <a:p>
            <a:r>
              <a:rPr lang="en-US" sz="4000" b="1" dirty="0">
                <a:cs typeface="Arial" pitchFamily="-107" charset="0"/>
              </a:rPr>
              <a:t>Real U.S. GDP 1870–2019</a:t>
            </a:r>
          </a:p>
        </p:txBody>
      </p:sp>
      <p:sp>
        <p:nvSpPr>
          <p:cNvPr id="2" name="Slide Number Placeholder 1">
            <a:extLst>
              <a:ext uri="{FF2B5EF4-FFF2-40B4-BE49-F238E27FC236}">
                <a16:creationId xmlns:a16="http://schemas.microsoft.com/office/drawing/2014/main" id="{A52B7D0D-17DD-4630-B9C6-FFD41F1F4070}"/>
              </a:ext>
            </a:extLst>
          </p:cNvPr>
          <p:cNvSpPr>
            <a:spLocks noGrp="1"/>
          </p:cNvSpPr>
          <p:nvPr>
            <p:ph type="sldNum" sz="quarter" idx="12"/>
          </p:nvPr>
        </p:nvSpPr>
        <p:spPr/>
        <p:txBody>
          <a:bodyPr/>
          <a:lstStyle/>
          <a:p>
            <a:pPr>
              <a:defRPr/>
            </a:pPr>
            <a:fld id="{34D6A8A7-5109-4035-A6F9-3284B529B11C}" type="slidenum">
              <a:rPr lang="en-US" smtClean="0"/>
              <a:pPr>
                <a:defRPr/>
              </a:pPr>
              <a:t>10</a:t>
            </a:fld>
            <a:endParaRPr lang="en-US"/>
          </a:p>
        </p:txBody>
      </p:sp>
      <p:pic>
        <p:nvPicPr>
          <p:cNvPr id="4" name="Picture 3">
            <a:extLst>
              <a:ext uri="{FF2B5EF4-FFF2-40B4-BE49-F238E27FC236}">
                <a16:creationId xmlns:a16="http://schemas.microsoft.com/office/drawing/2014/main" id="{A341A326-B9FB-4A37-A2EE-4A0E950C12A0}"/>
              </a:ext>
            </a:extLst>
          </p:cNvPr>
          <p:cNvPicPr>
            <a:picLocks noChangeAspect="1"/>
          </p:cNvPicPr>
          <p:nvPr/>
        </p:nvPicPr>
        <p:blipFill>
          <a:blip r:embed="rId3"/>
          <a:stretch>
            <a:fillRect/>
          </a:stretch>
        </p:blipFill>
        <p:spPr>
          <a:xfrm>
            <a:off x="533400" y="1676400"/>
            <a:ext cx="8153400" cy="4191000"/>
          </a:xfrm>
          <a:prstGeom prst="rect">
            <a:avLst/>
          </a:prstGeom>
        </p:spPr>
      </p:pic>
    </p:spTree>
    <p:extLst>
      <p:ext uri="{BB962C8B-B14F-4D97-AF65-F5344CB8AC3E}">
        <p14:creationId xmlns:p14="http://schemas.microsoft.com/office/powerpoint/2010/main" val="337395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304799"/>
            <a:ext cx="8229600" cy="993775"/>
          </a:xfrm>
        </p:spPr>
        <p:txBody>
          <a:bodyPr/>
          <a:lstStyle/>
          <a:p>
            <a:r>
              <a:rPr lang="en-US" sz="4000" b="1" dirty="0">
                <a:cs typeface="Arial" pitchFamily="-107" charset="0"/>
              </a:rPr>
              <a:t>Real GDP &amp; Unemployment during the Great Depression</a:t>
            </a:r>
          </a:p>
        </p:txBody>
      </p:sp>
      <p:sp>
        <p:nvSpPr>
          <p:cNvPr id="2" name="Slide Number Placeholder 1">
            <a:extLst>
              <a:ext uri="{FF2B5EF4-FFF2-40B4-BE49-F238E27FC236}">
                <a16:creationId xmlns:a16="http://schemas.microsoft.com/office/drawing/2014/main" id="{A0AC6D30-6861-440F-B9C9-F2662C43E831}"/>
              </a:ext>
            </a:extLst>
          </p:cNvPr>
          <p:cNvSpPr>
            <a:spLocks noGrp="1"/>
          </p:cNvSpPr>
          <p:nvPr>
            <p:ph type="sldNum" sz="quarter" idx="12"/>
          </p:nvPr>
        </p:nvSpPr>
        <p:spPr/>
        <p:txBody>
          <a:bodyPr/>
          <a:lstStyle/>
          <a:p>
            <a:pPr>
              <a:defRPr/>
            </a:pPr>
            <a:fld id="{34D6A8A7-5109-4035-A6F9-3284B529B11C}" type="slidenum">
              <a:rPr lang="en-US" smtClean="0"/>
              <a:pPr>
                <a:defRPr/>
              </a:pPr>
              <a:t>11</a:t>
            </a:fld>
            <a:endParaRPr lang="en-US"/>
          </a:p>
        </p:txBody>
      </p:sp>
      <p:pic>
        <p:nvPicPr>
          <p:cNvPr id="3" name="Picture 2">
            <a:extLst>
              <a:ext uri="{FF2B5EF4-FFF2-40B4-BE49-F238E27FC236}">
                <a16:creationId xmlns:a16="http://schemas.microsoft.com/office/drawing/2014/main" id="{6350FC91-0B2E-4674-94DD-CAECF4EA2792}"/>
              </a:ext>
            </a:extLst>
          </p:cNvPr>
          <p:cNvPicPr>
            <a:picLocks noChangeAspect="1"/>
          </p:cNvPicPr>
          <p:nvPr/>
        </p:nvPicPr>
        <p:blipFill>
          <a:blip r:embed="rId3"/>
          <a:stretch>
            <a:fillRect/>
          </a:stretch>
        </p:blipFill>
        <p:spPr>
          <a:xfrm>
            <a:off x="2238375" y="1619250"/>
            <a:ext cx="4667250" cy="5086350"/>
          </a:xfrm>
          <a:prstGeom prst="rect">
            <a:avLst/>
          </a:prstGeom>
        </p:spPr>
      </p:pic>
    </p:spTree>
    <p:extLst>
      <p:ext uri="{BB962C8B-B14F-4D97-AF65-F5344CB8AC3E}">
        <p14:creationId xmlns:p14="http://schemas.microsoft.com/office/powerpoint/2010/main" val="417638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2B010-2685-4688-8CDC-FA7E66CA5C56}"/>
              </a:ext>
            </a:extLst>
          </p:cNvPr>
          <p:cNvSpPr>
            <a:spLocks noGrp="1"/>
          </p:cNvSpPr>
          <p:nvPr>
            <p:ph idx="1"/>
          </p:nvPr>
        </p:nvSpPr>
        <p:spPr>
          <a:xfrm>
            <a:off x="658368" y="1752601"/>
            <a:ext cx="7799832" cy="4830762"/>
          </a:xfrm>
        </p:spPr>
        <p:txBody>
          <a:bodyPr/>
          <a:lstStyle/>
          <a:p>
            <a:pPr>
              <a:spcBef>
                <a:spcPts val="900"/>
              </a:spcBef>
            </a:pPr>
            <a:r>
              <a:rPr lang="en-US" dirty="0">
                <a:latin typeface="Times New Roman" panose="02020603050405020304" pitchFamily="18" charset="0"/>
                <a:cs typeface="Times New Roman" panose="02020603050405020304" pitchFamily="18" charset="0"/>
              </a:rPr>
              <a:t>The Great Depression was characterized by some unique conditions:</a:t>
            </a:r>
          </a:p>
          <a:p>
            <a:pPr lvl="1">
              <a:spcBef>
                <a:spcPts val="900"/>
              </a:spcBef>
            </a:pPr>
            <a:r>
              <a:rPr lang="en-US" dirty="0">
                <a:latin typeface="Times New Roman" panose="02020603050405020304" pitchFamily="18" charset="0"/>
                <a:cs typeface="Times New Roman" panose="02020603050405020304" pitchFamily="18" charset="0"/>
              </a:rPr>
              <a:t>It was actually two separate recessions (1929 to 1933 and 1937 to 1938).</a:t>
            </a:r>
          </a:p>
          <a:p>
            <a:pPr lvl="1">
              <a:spcBef>
                <a:spcPts val="900"/>
              </a:spcBef>
            </a:pPr>
            <a:r>
              <a:rPr lang="en-US" dirty="0">
                <a:latin typeface="Times New Roman" panose="02020603050405020304" pitchFamily="18" charset="0"/>
                <a:cs typeface="Times New Roman" panose="02020603050405020304" pitchFamily="18" charset="0"/>
              </a:rPr>
              <a:t>Most remarkable: Prices across the economy fell throughout the decade.</a:t>
            </a:r>
          </a:p>
          <a:p>
            <a:pPr lvl="2">
              <a:spcBef>
                <a:spcPts val="900"/>
              </a:spcBef>
            </a:pPr>
            <a:r>
              <a:rPr lang="en-US" dirty="0">
                <a:latin typeface="Times New Roman" panose="02020603050405020304" pitchFamily="18" charset="0"/>
                <a:cs typeface="Times New Roman" panose="02020603050405020304" pitchFamily="18" charset="0"/>
              </a:rPr>
              <a:t>At the end of the 1930s, the price level was still 20% lower than 1929.</a:t>
            </a:r>
          </a:p>
          <a:p>
            <a:pPr lvl="2">
              <a:spcBef>
                <a:spcPts val="900"/>
              </a:spcBef>
            </a:pPr>
            <a:r>
              <a:rPr lang="en-US" dirty="0">
                <a:latin typeface="Times New Roman" panose="02020603050405020304" pitchFamily="18" charset="0"/>
                <a:cs typeface="Times New Roman" panose="02020603050405020304" pitchFamily="18" charset="0"/>
              </a:rPr>
              <a:t>Indicates that the primary cause of the Great Depression was a decrease in AD.</a:t>
            </a:r>
          </a:p>
        </p:txBody>
      </p:sp>
      <p:sp>
        <p:nvSpPr>
          <p:cNvPr id="5" name="Title 4">
            <a:extLst>
              <a:ext uri="{FF2B5EF4-FFF2-40B4-BE49-F238E27FC236}">
                <a16:creationId xmlns:a16="http://schemas.microsoft.com/office/drawing/2014/main" id="{6F20047C-8E00-C443-ACE3-81D915BB58E5}"/>
              </a:ext>
            </a:extLst>
          </p:cNvPr>
          <p:cNvSpPr>
            <a:spLocks noGrp="1"/>
          </p:cNvSpPr>
          <p:nvPr>
            <p:ph type="title"/>
          </p:nvPr>
        </p:nvSpPr>
        <p:spPr/>
        <p:txBody>
          <a:bodyPr/>
          <a:lstStyle/>
          <a:p>
            <a:r>
              <a:rPr lang="en-US" sz="4000" b="1" dirty="0"/>
              <a:t>Using AD–AS Model to Study the Great Depression</a:t>
            </a:r>
          </a:p>
        </p:txBody>
      </p:sp>
      <p:sp>
        <p:nvSpPr>
          <p:cNvPr id="2" name="Slide Number Placeholder 1">
            <a:extLst>
              <a:ext uri="{FF2B5EF4-FFF2-40B4-BE49-F238E27FC236}">
                <a16:creationId xmlns:a16="http://schemas.microsoft.com/office/drawing/2014/main" id="{C41F3C99-BE14-424D-906D-E7094ED5F658}"/>
              </a:ext>
            </a:extLst>
          </p:cNvPr>
          <p:cNvSpPr>
            <a:spLocks noGrp="1"/>
          </p:cNvSpPr>
          <p:nvPr>
            <p:ph type="sldNum" sz="quarter" idx="12"/>
          </p:nvPr>
        </p:nvSpPr>
        <p:spPr/>
        <p:txBody>
          <a:bodyPr/>
          <a:lstStyle/>
          <a:p>
            <a:pPr>
              <a:defRPr/>
            </a:pPr>
            <a:fld id="{34D6A8A7-5109-4035-A6F9-3284B529B11C}" type="slidenum">
              <a:rPr lang="en-US" smtClean="0"/>
              <a:pPr>
                <a:defRPr/>
              </a:pPr>
              <a:t>12</a:t>
            </a:fld>
            <a:endParaRPr lang="en-US"/>
          </a:p>
        </p:txBody>
      </p:sp>
    </p:spTree>
    <p:extLst>
      <p:ext uri="{BB962C8B-B14F-4D97-AF65-F5344CB8AC3E}">
        <p14:creationId xmlns:p14="http://schemas.microsoft.com/office/powerpoint/2010/main" val="12462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457200" y="228601"/>
            <a:ext cx="8229600" cy="914400"/>
          </a:xfrm>
        </p:spPr>
        <p:txBody>
          <a:bodyPr/>
          <a:lstStyle/>
          <a:p>
            <a:r>
              <a:rPr lang="en-US" sz="4000" b="1" dirty="0">
                <a:cs typeface="Arial" pitchFamily="-107" charset="0"/>
              </a:rPr>
              <a:t>Causes of the Depression </a:t>
            </a:r>
          </a:p>
        </p:txBody>
      </p:sp>
      <p:pic>
        <p:nvPicPr>
          <p:cNvPr id="25604" name="Picture 4" descr="I:\DirkTextbookN\Jpegs(All)\Macro Ch19-33\ch14\02_PRINECOMA_CH14.jpg"/>
          <p:cNvPicPr>
            <a:picLocks noChangeAspect="1" noChangeArrowheads="1"/>
          </p:cNvPicPr>
          <p:nvPr/>
        </p:nvPicPr>
        <p:blipFill>
          <a:blip r:embed="rId3"/>
          <a:srcRect/>
          <a:stretch>
            <a:fillRect/>
          </a:stretch>
        </p:blipFill>
        <p:spPr bwMode="auto">
          <a:xfrm>
            <a:off x="3810000" y="3369112"/>
            <a:ext cx="4136598" cy="3078933"/>
          </a:xfrm>
          <a:prstGeom prst="rect">
            <a:avLst/>
          </a:prstGeom>
          <a:noFill/>
          <a:ln w="9525">
            <a:noFill/>
            <a:miter lim="800000"/>
            <a:headEnd/>
            <a:tailEnd/>
          </a:ln>
        </p:spPr>
      </p:pic>
      <p:sp>
        <p:nvSpPr>
          <p:cNvPr id="25603" name="Content Placeholder 2"/>
          <p:cNvSpPr>
            <a:spLocks noGrp="1"/>
          </p:cNvSpPr>
          <p:nvPr>
            <p:ph idx="1"/>
          </p:nvPr>
        </p:nvSpPr>
        <p:spPr>
          <a:xfrm>
            <a:off x="304800" y="1295401"/>
            <a:ext cx="8378825" cy="5156454"/>
          </a:xfrm>
        </p:spPr>
        <p:txBody>
          <a:bodyPr/>
          <a:lstStyle/>
          <a:p>
            <a:r>
              <a:rPr lang="en-US" sz="2800" dirty="0">
                <a:latin typeface="Times New Roman" panose="02020603050405020304" pitchFamily="18" charset="0"/>
                <a:cs typeface="Times New Roman" panose="02020603050405020304" pitchFamily="18" charset="0"/>
              </a:rPr>
              <a:t>Stock market crash (Oct. 29, 1929—</a:t>
            </a:r>
            <a:r>
              <a:rPr lang="en-US" altLang="ja-JP" sz="2800" i="1" dirty="0">
                <a:latin typeface="Times New Roman" panose="02020603050405020304" pitchFamily="18" charset="0"/>
                <a:cs typeface="Times New Roman" panose="02020603050405020304" pitchFamily="18" charset="0"/>
              </a:rPr>
              <a:t>Black Thursday</a:t>
            </a:r>
            <a:r>
              <a:rPr lang="en-US" altLang="ja-JP"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1">
              <a:buFont typeface="Arial" pitchFamily="-107" charset="0"/>
              <a:buChar char="→"/>
            </a:pPr>
            <a:r>
              <a:rPr lang="en-US" dirty="0">
                <a:latin typeface="Times New Roman" panose="02020603050405020304" pitchFamily="18" charset="0"/>
                <a:cs typeface="Times New Roman" panose="02020603050405020304" pitchFamily="18" charset="0"/>
              </a:rPr>
              <a:t> L</a:t>
            </a:r>
            <a:r>
              <a:rPr lang="en-US" altLang="ja-JP" dirty="0">
                <a:latin typeface="Times New Roman" panose="02020603050405020304" pitchFamily="18" charset="0"/>
                <a:cs typeface="Times New Roman" panose="02020603050405020304" pitchFamily="18" charset="0"/>
              </a:rPr>
              <a:t>ower expected future income</a:t>
            </a:r>
          </a:p>
          <a:p>
            <a:pPr lvl="1">
              <a:buFont typeface="Arial" pitchFamily="-107" charset="0"/>
              <a:buChar char="→"/>
            </a:pPr>
            <a:r>
              <a:rPr lang="en-US" altLang="ja-JP" dirty="0">
                <a:latin typeface="Times New Roman" panose="02020603050405020304" pitchFamily="18" charset="0"/>
                <a:cs typeface="Times New Roman" panose="02020603050405020304" pitchFamily="18" charset="0"/>
              </a:rPr>
              <a:t> C and I declined</a:t>
            </a:r>
            <a:endParaRPr lang="en-US" altLang="ja-JP" b="1" dirty="0">
              <a:solidFill>
                <a:srgbClr val="FF0000"/>
              </a:solidFill>
              <a:latin typeface="Times New Roman" panose="02020603050405020304" pitchFamily="18" charset="0"/>
              <a:cs typeface="Times New Roman" panose="02020603050405020304" pitchFamily="18" charset="0"/>
            </a:endParaRPr>
          </a:p>
          <a:p>
            <a:pPr lvl="1">
              <a:buFont typeface="Arial" pitchFamily="-107" charset="0"/>
              <a:buChar char="→"/>
            </a:pPr>
            <a:r>
              <a:rPr lang="en-US" dirty="0">
                <a:latin typeface="Times New Roman" panose="02020603050405020304" pitchFamily="18" charset="0"/>
                <a:cs typeface="Times New Roman" panose="02020603050405020304" pitchFamily="18" charset="0"/>
              </a:rPr>
              <a:t>1929–1932: stock prices</a:t>
            </a:r>
            <a:r>
              <a:rPr lang="en-US" b="1" dirty="0">
                <a:solidFill>
                  <a:srgbClr val="FF0000"/>
                </a:solidFill>
                <a:latin typeface="Times New Roman" panose="02020603050405020304" pitchFamily="18" charset="0"/>
                <a:cs typeface="Times New Roman" panose="02020603050405020304" pitchFamily="18" charset="0"/>
              </a:rPr>
              <a:t> fell by almost 90%.</a:t>
            </a:r>
          </a:p>
        </p:txBody>
      </p:sp>
      <p:sp>
        <p:nvSpPr>
          <p:cNvPr id="2" name="Slide Number Placeholder 1">
            <a:extLst>
              <a:ext uri="{FF2B5EF4-FFF2-40B4-BE49-F238E27FC236}">
                <a16:creationId xmlns:a16="http://schemas.microsoft.com/office/drawing/2014/main" id="{90DE1F02-F822-45BD-9495-8E3D604400C6}"/>
              </a:ext>
            </a:extLst>
          </p:cNvPr>
          <p:cNvSpPr>
            <a:spLocks noGrp="1"/>
          </p:cNvSpPr>
          <p:nvPr>
            <p:ph type="sldNum" sz="quarter" idx="12"/>
          </p:nvPr>
        </p:nvSpPr>
        <p:spPr/>
        <p:txBody>
          <a:bodyPr/>
          <a:lstStyle/>
          <a:p>
            <a:pPr>
              <a:defRPr/>
            </a:pPr>
            <a:fld id="{34D6A8A7-5109-4035-A6F9-3284B529B11C}" type="slidenum">
              <a:rPr lang="en-US" smtClean="0"/>
              <a:pPr>
                <a:defRPr/>
              </a:pPr>
              <a:t>13</a:t>
            </a:fld>
            <a:endParaRPr lang="en-US"/>
          </a:p>
        </p:txBody>
      </p:sp>
    </p:spTree>
    <p:extLst>
      <p:ext uri="{BB962C8B-B14F-4D97-AF65-F5344CB8AC3E}">
        <p14:creationId xmlns:p14="http://schemas.microsoft.com/office/powerpoint/2010/main" val="430848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5" name="Title 9"/>
          <p:cNvSpPr>
            <a:spLocks noGrp="1"/>
          </p:cNvSpPr>
          <p:nvPr>
            <p:ph type="title"/>
          </p:nvPr>
        </p:nvSpPr>
        <p:spPr>
          <a:xfrm>
            <a:off x="457200" y="274638"/>
            <a:ext cx="8229600" cy="1013628"/>
          </a:xfrm>
        </p:spPr>
        <p:txBody>
          <a:bodyPr/>
          <a:lstStyle/>
          <a:p>
            <a:r>
              <a:rPr lang="en-US" sz="4000" b="1" dirty="0"/>
              <a:t>Great Depression, AS and AD Analysis </a:t>
            </a:r>
          </a:p>
        </p:txBody>
      </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3296226" y="2236633"/>
            <a:ext cx="2365349" cy="1817465"/>
          </a:xfrm>
          <a:prstGeom prst="rect">
            <a:avLst/>
          </a:prstGeom>
        </p:spPr>
      </p:pic>
      <p:pic>
        <p:nvPicPr>
          <p:cNvPr id="12" name="Picture 11"/>
          <p:cNvPicPr>
            <a:picLocks noChangeAspect="1"/>
          </p:cNvPicPr>
          <p:nvPr/>
        </p:nvPicPr>
        <p:blipFill>
          <a:blip r:embed="rId4">
            <a:clrChange>
              <a:clrFrom>
                <a:srgbClr val="FFFFFF"/>
              </a:clrFrom>
              <a:clrTo>
                <a:srgbClr val="FFFFFF">
                  <a:alpha val="0"/>
                </a:srgbClr>
              </a:clrTo>
            </a:clrChange>
          </a:blip>
          <a:stretch>
            <a:fillRect/>
          </a:stretch>
        </p:blipFill>
        <p:spPr>
          <a:xfrm>
            <a:off x="3960314" y="2534630"/>
            <a:ext cx="2097074" cy="1923263"/>
          </a:xfrm>
          <a:prstGeom prst="rect">
            <a:avLst/>
          </a:prstGeom>
        </p:spPr>
      </p:pic>
      <p:pic>
        <p:nvPicPr>
          <p:cNvPr id="13" name="Picture 12"/>
          <p:cNvPicPr>
            <a:picLocks noChangeAspect="1"/>
          </p:cNvPicPr>
          <p:nvPr/>
        </p:nvPicPr>
        <p:blipFill>
          <a:blip r:embed="rId5"/>
          <a:stretch>
            <a:fillRect/>
          </a:stretch>
        </p:blipFill>
        <p:spPr>
          <a:xfrm>
            <a:off x="4357376" y="5232645"/>
            <a:ext cx="128470" cy="143584"/>
          </a:xfrm>
          <a:prstGeom prst="rect">
            <a:avLst/>
          </a:prstGeom>
        </p:spPr>
      </p:pic>
      <p:pic>
        <p:nvPicPr>
          <p:cNvPr id="14" name="Picture 13"/>
          <p:cNvPicPr>
            <a:picLocks noChangeAspect="1"/>
          </p:cNvPicPr>
          <p:nvPr/>
        </p:nvPicPr>
        <p:blipFill>
          <a:blip r:embed="rId6">
            <a:clrChange>
              <a:clrFrom>
                <a:srgbClr val="FFFFFF"/>
              </a:clrFrom>
              <a:clrTo>
                <a:srgbClr val="FFFFFF">
                  <a:alpha val="0"/>
                </a:srgbClr>
              </a:clrTo>
            </a:clrChange>
          </a:blip>
          <a:stretch>
            <a:fillRect/>
          </a:stretch>
        </p:blipFill>
        <p:spPr>
          <a:xfrm>
            <a:off x="4412101" y="2353657"/>
            <a:ext cx="483650" cy="2765871"/>
          </a:xfrm>
          <a:prstGeom prst="rect">
            <a:avLst/>
          </a:prstGeom>
        </p:spPr>
      </p:pic>
      <p:pic>
        <p:nvPicPr>
          <p:cNvPr id="15" name="Picture 14"/>
          <p:cNvPicPr>
            <a:picLocks noChangeAspect="1"/>
          </p:cNvPicPr>
          <p:nvPr/>
        </p:nvPicPr>
        <p:blipFill>
          <a:blip r:embed="rId7">
            <a:clrChange>
              <a:clrFrom>
                <a:srgbClr val="FFFFFF"/>
              </a:clrFrom>
              <a:clrTo>
                <a:srgbClr val="FFFFFF">
                  <a:alpha val="0"/>
                </a:srgbClr>
              </a:clrTo>
            </a:clrChange>
          </a:blip>
          <a:stretch>
            <a:fillRect/>
          </a:stretch>
        </p:blipFill>
        <p:spPr>
          <a:xfrm>
            <a:off x="4383165" y="2945465"/>
            <a:ext cx="306059" cy="113356"/>
          </a:xfrm>
          <a:prstGeom prst="rect">
            <a:avLst/>
          </a:prstGeom>
        </p:spPr>
      </p:pic>
      <p:pic>
        <p:nvPicPr>
          <p:cNvPr id="16" name="Picture 15"/>
          <p:cNvPicPr>
            <a:picLocks noChangeAspect="1"/>
          </p:cNvPicPr>
          <p:nvPr/>
        </p:nvPicPr>
        <p:blipFill>
          <a:blip r:embed="rId8">
            <a:clrChange>
              <a:clrFrom>
                <a:srgbClr val="FFFFFF"/>
              </a:clrFrom>
              <a:clrTo>
                <a:srgbClr val="FFFFFF">
                  <a:alpha val="0"/>
                </a:srgbClr>
              </a:clrTo>
            </a:clrChange>
          </a:blip>
          <a:stretch>
            <a:fillRect/>
          </a:stretch>
        </p:blipFill>
        <p:spPr>
          <a:xfrm>
            <a:off x="4194502" y="5495446"/>
            <a:ext cx="468536" cy="362738"/>
          </a:xfrm>
          <a:prstGeom prst="rect">
            <a:avLst/>
          </a:prstGeom>
        </p:spPr>
      </p:pic>
      <p:pic>
        <p:nvPicPr>
          <p:cNvPr id="24" name="Picture 23" descr="The Decline in Aggregate Demand during the Great Depression is a line graph with real GDP (Y) on the x axis and price level (P) on the y axis. A D 1929 is a line with a negative slope. Below and to the left of this line is a parallel line, A D 1930 plus. A left arrow indicates the shift from A D 1929 to A D 1930 plus. L R A S is a vertical line at Y *. S R A S is a line with a positive slope that intersects both A D lines. L R A S intersects S R A S and A D 1929 at point A, which is at Y * and 100 price level. S R A S intersects A D 1930 plus at point B, which is at Y 1 and 80 price level. A down arrow indicates the shift from 100 to 80 price level along the y axis. A left arrow indicates the shift from Y * to Y 1. At Y *, unemployment rate equals 3 percent. At Y 1, unemployment rate equals 25 percent."/>
          <p:cNvPicPr>
            <a:picLocks noChangeAspect="1"/>
          </p:cNvPicPr>
          <p:nvPr/>
        </p:nvPicPr>
        <p:blipFill>
          <a:blip r:embed="rId9">
            <a:clrChange>
              <a:clrFrom>
                <a:srgbClr val="FFFFFF"/>
              </a:clrFrom>
              <a:clrTo>
                <a:srgbClr val="FFFFFF">
                  <a:alpha val="0"/>
                </a:srgbClr>
              </a:clrTo>
            </a:clrChange>
          </a:blip>
          <a:stretch>
            <a:fillRect/>
          </a:stretch>
        </p:blipFill>
        <p:spPr>
          <a:xfrm>
            <a:off x="1644912" y="2110265"/>
            <a:ext cx="4908288" cy="370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1000"/>
                                        <p:tgtEl>
                                          <p:spTgt spid="12"/>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9" y="1752600"/>
            <a:ext cx="9144000" cy="3829050"/>
          </a:xfrm>
          <a:prstGeom prst="rect">
            <a:avLst/>
          </a:prstGeom>
        </p:spPr>
      </p:pic>
      <p:sp>
        <p:nvSpPr>
          <p:cNvPr id="3" name="Rectangle 2"/>
          <p:cNvSpPr/>
          <p:nvPr/>
        </p:nvSpPr>
        <p:spPr>
          <a:xfrm>
            <a:off x="4572000" y="4407187"/>
            <a:ext cx="3048000" cy="584775"/>
          </a:xfrm>
          <a:prstGeom prst="rect">
            <a:avLst/>
          </a:prstGeom>
        </p:spPr>
        <p:txBody>
          <a:bodyPr wrap="square">
            <a:spAutoFit/>
          </a:bodyPr>
          <a:lstStyle/>
          <a:p>
            <a:pPr lvl="1"/>
            <a:r>
              <a:rPr lang="en-US" sz="1600" dirty="0">
                <a:latin typeface="Arial" pitchFamily="-107" charset="0"/>
                <a:cs typeface="Arial" pitchFamily="-107" charset="0"/>
              </a:rPr>
              <a:t>Use of government spending and taxes</a:t>
            </a:r>
          </a:p>
        </p:txBody>
      </p:sp>
      <p:sp>
        <p:nvSpPr>
          <p:cNvPr id="4" name="Rectangle 3"/>
          <p:cNvSpPr/>
          <p:nvPr/>
        </p:nvSpPr>
        <p:spPr>
          <a:xfrm>
            <a:off x="1981200" y="4407187"/>
            <a:ext cx="2390982" cy="584775"/>
          </a:xfrm>
          <a:prstGeom prst="rect">
            <a:avLst/>
          </a:prstGeom>
        </p:spPr>
        <p:txBody>
          <a:bodyPr wrap="square">
            <a:spAutoFit/>
          </a:bodyPr>
          <a:lstStyle/>
          <a:p>
            <a:pPr lvl="1"/>
            <a:r>
              <a:rPr lang="en-US" sz="1600" dirty="0">
                <a:latin typeface="Arial" pitchFamily="-107" charset="0"/>
                <a:cs typeface="Arial" pitchFamily="-107" charset="0"/>
              </a:rPr>
              <a:t>Adjusting the money supply</a:t>
            </a:r>
          </a:p>
        </p:txBody>
      </p:sp>
      <p:sp>
        <p:nvSpPr>
          <p:cNvPr id="6" name="Title 5"/>
          <p:cNvSpPr>
            <a:spLocks noGrp="1"/>
          </p:cNvSpPr>
          <p:nvPr>
            <p:ph type="title"/>
          </p:nvPr>
        </p:nvSpPr>
        <p:spPr/>
        <p:txBody>
          <a:bodyPr/>
          <a:lstStyle/>
          <a:p>
            <a:r>
              <a:rPr lang="en-US" sz="4000" b="1" dirty="0"/>
              <a:t>Macroeconomic Policy During the Great Depression</a:t>
            </a:r>
          </a:p>
        </p:txBody>
      </p:sp>
      <p:sp>
        <p:nvSpPr>
          <p:cNvPr id="5" name="Slide Number Placeholder 4">
            <a:extLst>
              <a:ext uri="{FF2B5EF4-FFF2-40B4-BE49-F238E27FC236}">
                <a16:creationId xmlns:a16="http://schemas.microsoft.com/office/drawing/2014/main" id="{7C289561-11FD-4809-B150-01A3BAF2AA59}"/>
              </a:ext>
            </a:extLst>
          </p:cNvPr>
          <p:cNvSpPr>
            <a:spLocks noGrp="1"/>
          </p:cNvSpPr>
          <p:nvPr>
            <p:ph type="sldNum" sz="quarter" idx="12"/>
          </p:nvPr>
        </p:nvSpPr>
        <p:spPr/>
        <p:txBody>
          <a:bodyPr/>
          <a:lstStyle/>
          <a:p>
            <a:pPr>
              <a:defRPr/>
            </a:pPr>
            <a:fld id="{34D6A8A7-5109-4035-A6F9-3284B529B11C}" type="slidenum">
              <a:rPr lang="en-US" smtClean="0"/>
              <a:pPr>
                <a:defRPr/>
              </a:pPr>
              <a:t>15</a:t>
            </a:fld>
            <a:endParaRPr lang="en-US"/>
          </a:p>
        </p:txBody>
      </p:sp>
    </p:spTree>
    <p:extLst>
      <p:ext uri="{BB962C8B-B14F-4D97-AF65-F5344CB8AC3E}">
        <p14:creationId xmlns:p14="http://schemas.microsoft.com/office/powerpoint/2010/main" val="211098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457200" y="1425575"/>
            <a:ext cx="8382000" cy="5051425"/>
          </a:xfrm>
        </p:spPr>
        <p:txBody>
          <a:bodyPr/>
          <a:lstStyle/>
          <a:p>
            <a:r>
              <a:rPr lang="en-US" sz="2800" dirty="0">
                <a:latin typeface="Times New Roman" panose="02020603050405020304" pitchFamily="18" charset="0"/>
                <a:cs typeface="Times New Roman" panose="02020603050405020304" pitchFamily="18" charset="0"/>
              </a:rPr>
              <a:t>Government policy response:</a:t>
            </a:r>
          </a:p>
          <a:p>
            <a:pPr lvl="1"/>
            <a:r>
              <a:rPr lang="en-US" dirty="0">
                <a:latin typeface="Times New Roman" panose="02020603050405020304" pitchFamily="18" charset="0"/>
                <a:cs typeface="Times New Roman" panose="02020603050405020304" pitchFamily="18" charset="0"/>
              </a:rPr>
              <a:t>Policymakers believed stock prices were too high</a:t>
            </a:r>
            <a:endParaRPr lang="en-US" b="1" dirty="0">
              <a:solidFill>
                <a:srgbClr val="FF0000"/>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1928 and 1929: government reduce money supply</a:t>
            </a:r>
          </a:p>
          <a:p>
            <a:pPr lvl="1"/>
            <a:r>
              <a:rPr lang="en-US" dirty="0">
                <a:latin typeface="Times New Roman" panose="02020603050405020304" pitchFamily="18" charset="0"/>
                <a:cs typeface="Times New Roman" panose="02020603050405020304" pitchFamily="18" charset="0"/>
              </a:rPr>
              <a:t>Lower money supply caused panic</a:t>
            </a:r>
            <a:endParaRPr lang="en-US" altLang="en-US" b="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policy error caused bank problems all over the country as financial panic spread.</a:t>
            </a:r>
          </a:p>
          <a:p>
            <a:pPr lvl="1"/>
            <a:r>
              <a:rPr lang="en-US" dirty="0">
                <a:latin typeface="Times New Roman" panose="02020603050405020304" pitchFamily="18" charset="0"/>
                <a:cs typeface="Times New Roman" panose="02020603050405020304" pitchFamily="18" charset="0"/>
              </a:rPr>
              <a:t>1930–1933: 9,000 banks failed</a:t>
            </a:r>
          </a:p>
          <a:p>
            <a:pPr lvl="1"/>
            <a:r>
              <a:rPr lang="en-US" dirty="0">
                <a:latin typeface="Times New Roman" panose="02020603050405020304" pitchFamily="18" charset="0"/>
                <a:cs typeface="Times New Roman" panose="02020603050405020304" pitchFamily="18" charset="0"/>
              </a:rPr>
              <a:t>Government chose not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lend to these banks.</a:t>
            </a:r>
          </a:p>
          <a:p>
            <a:pPr lvl="1"/>
            <a:r>
              <a:rPr lang="en-US" dirty="0">
                <a:latin typeface="Times New Roman" panose="02020603050405020304" pitchFamily="18" charset="0"/>
                <a:cs typeface="Times New Roman" panose="02020603050405020304" pitchFamily="18" charset="0"/>
              </a:rPr>
              <a:t>Thus, the money supply decreased even further.</a:t>
            </a:r>
          </a:p>
          <a:p>
            <a:pPr lvl="1"/>
            <a:r>
              <a:rPr lang="en-US" dirty="0">
                <a:latin typeface="Times New Roman" panose="02020603050405020304" pitchFamily="18" charset="0"/>
                <a:cs typeface="Times New Roman" panose="02020603050405020304" pitchFamily="18" charset="0"/>
              </a:rPr>
              <a:t>1929–1933: money supply decreased by one-third.</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1442" name="Title 1"/>
          <p:cNvSpPr>
            <a:spLocks noGrp="1"/>
          </p:cNvSpPr>
          <p:nvPr>
            <p:ph type="title"/>
          </p:nvPr>
        </p:nvSpPr>
        <p:spPr>
          <a:xfrm>
            <a:off x="457200" y="204265"/>
            <a:ext cx="8229600" cy="938736"/>
          </a:xfrm>
        </p:spPr>
        <p:txBody>
          <a:bodyPr/>
          <a:lstStyle/>
          <a:p>
            <a:r>
              <a:rPr lang="en-US" sz="4000" b="1" dirty="0">
                <a:cs typeface="Arial" pitchFamily="-107" charset="0"/>
              </a:rPr>
              <a:t>Macroeconomic Policy Response</a:t>
            </a:r>
          </a:p>
        </p:txBody>
      </p:sp>
      <p:sp>
        <p:nvSpPr>
          <p:cNvPr id="3" name="Slide Number Placeholder 2">
            <a:extLst>
              <a:ext uri="{FF2B5EF4-FFF2-40B4-BE49-F238E27FC236}">
                <a16:creationId xmlns:a16="http://schemas.microsoft.com/office/drawing/2014/main" id="{13E1A679-9E7B-46BE-99E2-024725D566A9}"/>
              </a:ext>
            </a:extLst>
          </p:cNvPr>
          <p:cNvSpPr>
            <a:spLocks noGrp="1"/>
          </p:cNvSpPr>
          <p:nvPr>
            <p:ph type="sldNum" sz="quarter" idx="12"/>
          </p:nvPr>
        </p:nvSpPr>
        <p:spPr/>
        <p:txBody>
          <a:bodyPr/>
          <a:lstStyle/>
          <a:p>
            <a:pPr>
              <a:defRPr/>
            </a:pPr>
            <a:fld id="{34D6A8A7-5109-4035-A6F9-3284B529B11C}" type="slidenum">
              <a:rPr lang="en-US" smtClean="0"/>
              <a:pPr>
                <a:defRPr/>
              </a:pPr>
              <a:t>16</a:t>
            </a:fld>
            <a:endParaRPr lang="en-US"/>
          </a:p>
        </p:txBody>
      </p:sp>
    </p:spTree>
    <p:extLst>
      <p:ext uri="{BB962C8B-B14F-4D97-AF65-F5344CB8AC3E}">
        <p14:creationId xmlns:p14="http://schemas.microsoft.com/office/powerpoint/2010/main" val="3115294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C528-32E6-4925-8C5B-E331A6071AB8}"/>
              </a:ext>
            </a:extLst>
          </p:cNvPr>
          <p:cNvSpPr>
            <a:spLocks noGrp="1"/>
          </p:cNvSpPr>
          <p:nvPr>
            <p:ph type="title"/>
          </p:nvPr>
        </p:nvSpPr>
        <p:spPr>
          <a:xfrm>
            <a:off x="457200" y="274638"/>
            <a:ext cx="8229600" cy="792162"/>
          </a:xfrm>
        </p:spPr>
        <p:txBody>
          <a:bodyPr/>
          <a:lstStyle/>
          <a:p>
            <a:r>
              <a:rPr lang="en-US" sz="4000" b="1" dirty="0"/>
              <a:t>The Great Recession (Housing market crash)</a:t>
            </a:r>
          </a:p>
        </p:txBody>
      </p:sp>
      <p:sp>
        <p:nvSpPr>
          <p:cNvPr id="3" name="Content Placeholder 2">
            <a:extLst>
              <a:ext uri="{FF2B5EF4-FFF2-40B4-BE49-F238E27FC236}">
                <a16:creationId xmlns:a16="http://schemas.microsoft.com/office/drawing/2014/main" id="{5BEAE882-8539-47FF-A597-D8BBE3E2C508}"/>
              </a:ext>
            </a:extLst>
          </p:cNvPr>
          <p:cNvSpPr>
            <a:spLocks noGrp="1"/>
          </p:cNvSpPr>
          <p:nvPr>
            <p:ph idx="1"/>
          </p:nvPr>
        </p:nvSpPr>
        <p:spPr>
          <a:xfrm>
            <a:off x="628650" y="1371600"/>
            <a:ext cx="8058150" cy="5211761"/>
          </a:xfrm>
        </p:spPr>
        <p:txBody>
          <a:bodyPr/>
          <a:lstStyle/>
          <a:p>
            <a:r>
              <a:rPr lang="en-US" dirty="0">
                <a:latin typeface="Times New Roman" panose="02020603050405020304" pitchFamily="18" charset="0"/>
                <a:cs typeface="Times New Roman" panose="02020603050405020304" pitchFamily="18" charset="0"/>
              </a:rPr>
              <a:t>Officially from December 2007 to June 2009.</a:t>
            </a:r>
          </a:p>
          <a:p>
            <a:pPr lvl="1"/>
            <a:r>
              <a:rPr lang="en-US" dirty="0">
                <a:latin typeface="Times New Roman" panose="02020603050405020304" pitchFamily="18" charset="0"/>
                <a:cs typeface="Times New Roman" panose="02020603050405020304" pitchFamily="18" charset="0"/>
              </a:rPr>
              <a:t>Longest recession since WWII.</a:t>
            </a:r>
          </a:p>
          <a:p>
            <a:r>
              <a:rPr lang="en-US" dirty="0">
                <a:latin typeface="Times New Roman" panose="02020603050405020304" pitchFamily="18" charset="0"/>
                <a:cs typeface="Times New Roman" panose="02020603050405020304" pitchFamily="18" charset="0"/>
              </a:rPr>
              <a:t>Named the </a:t>
            </a:r>
            <a:r>
              <a:rPr lang="en-US" altLang="ja-JP" dirty="0">
                <a:latin typeface="Times New Roman" panose="02020603050405020304" pitchFamily="18" charset="0"/>
                <a:cs typeface="Times New Roman" panose="02020603050405020304" pitchFamily="18" charset="0"/>
              </a:rPr>
              <a:t>Great Recession.</a:t>
            </a:r>
          </a:p>
          <a:p>
            <a:pPr lvl="1"/>
            <a:r>
              <a:rPr lang="en-US" dirty="0">
                <a:latin typeface="Times New Roman" panose="02020603050405020304" pitchFamily="18" charset="0"/>
                <a:cs typeface="Times New Roman" panose="02020603050405020304" pitchFamily="18" charset="0"/>
              </a:rPr>
              <a:t>Longer in length than other recessions.</a:t>
            </a:r>
          </a:p>
          <a:p>
            <a:pPr lvl="1"/>
            <a:r>
              <a:rPr lang="en-US" dirty="0">
                <a:latin typeface="Times New Roman" panose="02020603050405020304" pitchFamily="18" charset="0"/>
                <a:cs typeface="Times New Roman" panose="02020603050405020304" pitchFamily="18" charset="0"/>
              </a:rPr>
              <a:t>Deeper in effects than other recessions.</a:t>
            </a:r>
          </a:p>
          <a:p>
            <a:pPr lvl="1"/>
            <a:r>
              <a:rPr lang="en-US" dirty="0">
                <a:latin typeface="Times New Roman" panose="02020603050405020304" pitchFamily="18" charset="0"/>
                <a:cs typeface="Times New Roman" panose="02020603050405020304" pitchFamily="18" charset="0"/>
              </a:rPr>
              <a:t>Significant problems in the financial markets, similar to what happened during the Great Depression.</a:t>
            </a:r>
          </a:p>
          <a:p>
            <a:pPr marL="0" lvl="1" indent="0">
              <a:buNone/>
              <a:tabLst>
                <a:tab pos="211931" algn="l"/>
              </a:tabLst>
            </a:pPr>
            <a:r>
              <a:rPr lang="en-US" dirty="0">
                <a:latin typeface="Times New Roman" panose="02020603050405020304" pitchFamily="18" charset="0"/>
                <a:cs typeface="Times New Roman" panose="02020603050405020304" pitchFamily="18" charset="0"/>
              </a:rPr>
              <a:t>Even after the recession was over, unemployment recovered slowly and GDP grew slowly.</a:t>
            </a:r>
          </a:p>
        </p:txBody>
      </p:sp>
      <p:sp>
        <p:nvSpPr>
          <p:cNvPr id="4" name="Slide Number Placeholder 3">
            <a:extLst>
              <a:ext uri="{FF2B5EF4-FFF2-40B4-BE49-F238E27FC236}">
                <a16:creationId xmlns:a16="http://schemas.microsoft.com/office/drawing/2014/main" id="{8BCB8A98-EDA4-4EFD-A4C3-591961FE6D08}"/>
              </a:ext>
            </a:extLst>
          </p:cNvPr>
          <p:cNvSpPr>
            <a:spLocks noGrp="1"/>
          </p:cNvSpPr>
          <p:nvPr>
            <p:ph type="sldNum" sz="quarter" idx="12"/>
          </p:nvPr>
        </p:nvSpPr>
        <p:spPr/>
        <p:txBody>
          <a:bodyPr/>
          <a:lstStyle/>
          <a:p>
            <a:pPr>
              <a:defRPr/>
            </a:pPr>
            <a:fld id="{34D6A8A7-5109-4035-A6F9-3284B529B11C}" type="slidenum">
              <a:rPr lang="en-US" smtClean="0"/>
              <a:pPr>
                <a:defRPr/>
              </a:pPr>
              <a:t>17</a:t>
            </a:fld>
            <a:endParaRPr lang="en-US"/>
          </a:p>
        </p:txBody>
      </p:sp>
    </p:spTree>
    <p:extLst>
      <p:ext uri="{BB962C8B-B14F-4D97-AF65-F5344CB8AC3E}">
        <p14:creationId xmlns:p14="http://schemas.microsoft.com/office/powerpoint/2010/main" val="141855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304799"/>
            <a:ext cx="8229600" cy="993775"/>
          </a:xfrm>
        </p:spPr>
        <p:txBody>
          <a:bodyPr/>
          <a:lstStyle/>
          <a:p>
            <a:r>
              <a:rPr lang="en-US" sz="4000" b="1" dirty="0">
                <a:cs typeface="Arial" pitchFamily="-107" charset="0"/>
              </a:rPr>
              <a:t>Real GDP &amp; Unemployment during the Great Recession</a:t>
            </a:r>
          </a:p>
        </p:txBody>
      </p:sp>
      <p:sp>
        <p:nvSpPr>
          <p:cNvPr id="2" name="Slide Number Placeholder 1">
            <a:extLst>
              <a:ext uri="{FF2B5EF4-FFF2-40B4-BE49-F238E27FC236}">
                <a16:creationId xmlns:a16="http://schemas.microsoft.com/office/drawing/2014/main" id="{A0AC6D30-6861-440F-B9C9-F2662C43E831}"/>
              </a:ext>
            </a:extLst>
          </p:cNvPr>
          <p:cNvSpPr>
            <a:spLocks noGrp="1"/>
          </p:cNvSpPr>
          <p:nvPr>
            <p:ph type="sldNum" sz="quarter" idx="12"/>
          </p:nvPr>
        </p:nvSpPr>
        <p:spPr/>
        <p:txBody>
          <a:bodyPr/>
          <a:lstStyle/>
          <a:p>
            <a:pPr>
              <a:defRPr/>
            </a:pPr>
            <a:fld id="{34D6A8A7-5109-4035-A6F9-3284B529B11C}" type="slidenum">
              <a:rPr lang="en-US" smtClean="0"/>
              <a:pPr>
                <a:defRPr/>
              </a:pPr>
              <a:t>18</a:t>
            </a:fld>
            <a:endParaRPr lang="en-US"/>
          </a:p>
        </p:txBody>
      </p:sp>
      <p:pic>
        <p:nvPicPr>
          <p:cNvPr id="4" name="Picture 3">
            <a:extLst>
              <a:ext uri="{FF2B5EF4-FFF2-40B4-BE49-F238E27FC236}">
                <a16:creationId xmlns:a16="http://schemas.microsoft.com/office/drawing/2014/main" id="{49527B3F-C798-433A-9BF6-B16988E7648F}"/>
              </a:ext>
            </a:extLst>
          </p:cNvPr>
          <p:cNvPicPr>
            <a:picLocks noChangeAspect="1"/>
          </p:cNvPicPr>
          <p:nvPr/>
        </p:nvPicPr>
        <p:blipFill>
          <a:blip r:embed="rId3"/>
          <a:stretch>
            <a:fillRect/>
          </a:stretch>
        </p:blipFill>
        <p:spPr>
          <a:xfrm>
            <a:off x="2440781" y="1609027"/>
            <a:ext cx="4262437" cy="5096573"/>
          </a:xfrm>
          <a:prstGeom prst="rect">
            <a:avLst/>
          </a:prstGeom>
        </p:spPr>
      </p:pic>
    </p:spTree>
    <p:extLst>
      <p:ext uri="{BB962C8B-B14F-4D97-AF65-F5344CB8AC3E}">
        <p14:creationId xmlns:p14="http://schemas.microsoft.com/office/powerpoint/2010/main" val="131053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79538-CEE1-47DD-8795-6C92B4388445}"/>
              </a:ext>
            </a:extLst>
          </p:cNvPr>
          <p:cNvSpPr>
            <a:spLocks noGrp="1"/>
          </p:cNvSpPr>
          <p:nvPr>
            <p:ph idx="1"/>
          </p:nvPr>
        </p:nvSpPr>
        <p:spPr>
          <a:xfrm>
            <a:off x="628648" y="1600201"/>
            <a:ext cx="8058151" cy="4983162"/>
          </a:xfrm>
        </p:spPr>
        <p:txBody>
          <a:bodyPr/>
          <a:lstStyle/>
          <a:p>
            <a:r>
              <a:rPr lang="en-US" dirty="0">
                <a:latin typeface="Times New Roman" panose="02020603050405020304" pitchFamily="18" charset="0"/>
                <a:cs typeface="Times New Roman" panose="02020603050405020304" pitchFamily="18" charset="0"/>
              </a:rPr>
              <a:t>Initially, economists and policymakers believed the Great Recession was caused by lower AD.</a:t>
            </a:r>
          </a:p>
          <a:p>
            <a:r>
              <a:rPr lang="en-US" dirty="0">
                <a:latin typeface="Times New Roman" panose="02020603050405020304" pitchFamily="18" charset="0"/>
                <a:cs typeface="Times New Roman" panose="02020603050405020304" pitchFamily="18" charset="0"/>
              </a:rPr>
              <a:t>Hindsight reveals that AS also fell.</a:t>
            </a:r>
          </a:p>
          <a:p>
            <a:r>
              <a:rPr lang="en-US" dirty="0">
                <a:latin typeface="Times New Roman" panose="02020603050405020304" pitchFamily="18" charset="0"/>
                <a:cs typeface="Times New Roman" panose="02020603050405020304" pitchFamily="18" charset="0"/>
              </a:rPr>
              <a:t>Long-run aggregate supply fell due to:</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An institutional breakdown in the loanable funds market.</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New regulations (Dodd-Frank Act).</a:t>
            </a:r>
          </a:p>
        </p:txBody>
      </p:sp>
      <p:sp>
        <p:nvSpPr>
          <p:cNvPr id="5" name="Title 4">
            <a:extLst>
              <a:ext uri="{FF2B5EF4-FFF2-40B4-BE49-F238E27FC236}">
                <a16:creationId xmlns:a16="http://schemas.microsoft.com/office/drawing/2014/main" id="{62547A09-C75F-134D-B1DA-101C640A080C}"/>
              </a:ext>
            </a:extLst>
          </p:cNvPr>
          <p:cNvSpPr>
            <a:spLocks noGrp="1"/>
          </p:cNvSpPr>
          <p:nvPr>
            <p:ph type="title"/>
          </p:nvPr>
        </p:nvSpPr>
        <p:spPr/>
        <p:txBody>
          <a:bodyPr/>
          <a:lstStyle/>
          <a:p>
            <a:r>
              <a:rPr lang="en-US" sz="4000" b="1" dirty="0"/>
              <a:t>Using AD–AS Model to Study the Great Recession</a:t>
            </a:r>
          </a:p>
        </p:txBody>
      </p:sp>
      <p:sp>
        <p:nvSpPr>
          <p:cNvPr id="2" name="Slide Number Placeholder 1">
            <a:extLst>
              <a:ext uri="{FF2B5EF4-FFF2-40B4-BE49-F238E27FC236}">
                <a16:creationId xmlns:a16="http://schemas.microsoft.com/office/drawing/2014/main" id="{A5627FAF-D197-40B0-A75A-14E359DA5BC3}"/>
              </a:ext>
            </a:extLst>
          </p:cNvPr>
          <p:cNvSpPr>
            <a:spLocks noGrp="1"/>
          </p:cNvSpPr>
          <p:nvPr>
            <p:ph type="sldNum" sz="quarter" idx="12"/>
          </p:nvPr>
        </p:nvSpPr>
        <p:spPr/>
        <p:txBody>
          <a:bodyPr/>
          <a:lstStyle/>
          <a:p>
            <a:pPr>
              <a:defRPr/>
            </a:pPr>
            <a:fld id="{34D6A8A7-5109-4035-A6F9-3284B529B11C}" type="slidenum">
              <a:rPr lang="en-US" smtClean="0"/>
              <a:pPr>
                <a:defRPr/>
              </a:pPr>
              <a:t>19</a:t>
            </a:fld>
            <a:endParaRPr lang="en-US"/>
          </a:p>
        </p:txBody>
      </p:sp>
    </p:spTree>
    <p:extLst>
      <p:ext uri="{BB962C8B-B14F-4D97-AF65-F5344CB8AC3E}">
        <p14:creationId xmlns:p14="http://schemas.microsoft.com/office/powerpoint/2010/main" val="30495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3FCCC8D-547F-455E-96FD-6416FC976686}"/>
              </a:ext>
            </a:extLst>
          </p:cNvPr>
          <p:cNvSpPr>
            <a:spLocks noGrp="1"/>
          </p:cNvSpPr>
          <p:nvPr>
            <p:ph type="title"/>
          </p:nvPr>
        </p:nvSpPr>
        <p:spPr>
          <a:xfrm>
            <a:off x="457200" y="274638"/>
            <a:ext cx="8229600" cy="868362"/>
          </a:xfrm>
        </p:spPr>
        <p:txBody>
          <a:bodyPr/>
          <a:lstStyle/>
          <a:p>
            <a:r>
              <a:rPr lang="en-US" altLang="en-US" sz="4000" b="1" dirty="0"/>
              <a:t>Big Questions</a:t>
            </a:r>
          </a:p>
        </p:txBody>
      </p:sp>
      <p:sp>
        <p:nvSpPr>
          <p:cNvPr id="4" name="Content Placeholder 3">
            <a:extLst>
              <a:ext uri="{FF2B5EF4-FFF2-40B4-BE49-F238E27FC236}">
                <a16:creationId xmlns:a16="http://schemas.microsoft.com/office/drawing/2014/main" id="{8F1A2EA7-B100-9C4C-9FEC-5B7054A109F7}"/>
              </a:ext>
            </a:extLst>
          </p:cNvPr>
          <p:cNvSpPr>
            <a:spLocks noGrp="1"/>
          </p:cNvSpPr>
          <p:nvPr>
            <p:ph idx="1"/>
          </p:nvPr>
        </p:nvSpPr>
        <p:spPr>
          <a:xfrm>
            <a:off x="628651" y="1524001"/>
            <a:ext cx="7905749" cy="3992450"/>
          </a:xfrm>
        </p:spPr>
        <p:txBody>
          <a:bodyPr/>
          <a:lstStyle/>
          <a:p>
            <a:pPr marL="385763" indent="-385763">
              <a:spcBef>
                <a:spcPts val="1800"/>
              </a:spcBef>
              <a:buFont typeface="+mj-lt"/>
              <a:buAutoNum type="arabicPeriod"/>
            </a:pPr>
            <a:r>
              <a:rPr lang="en-US" dirty="0">
                <a:latin typeface="Times New Roman" panose="02020603050405020304" pitchFamily="18" charset="0"/>
                <a:cs typeface="Times New Roman" panose="02020603050405020304" pitchFamily="18" charset="0"/>
              </a:rPr>
              <a:t>Why do recessions occur?</a:t>
            </a:r>
          </a:p>
          <a:p>
            <a:pPr marL="385763" indent="-385763">
              <a:spcBef>
                <a:spcPts val="1800"/>
              </a:spcBef>
              <a:buFont typeface="+mj-lt"/>
              <a:buAutoNum type="arabicPeriod"/>
            </a:pPr>
            <a:r>
              <a:rPr lang="en-US" dirty="0">
                <a:latin typeface="Times New Roman" panose="02020603050405020304" pitchFamily="18" charset="0"/>
                <a:cs typeface="Times New Roman" panose="02020603050405020304" pitchFamily="18" charset="0"/>
              </a:rPr>
              <a:t>What happened during three major recessions?</a:t>
            </a:r>
          </a:p>
          <a:p>
            <a:pPr marL="385763" indent="-385763">
              <a:spcBef>
                <a:spcPts val="1800"/>
              </a:spcBef>
              <a:buFont typeface="+mj-lt"/>
              <a:buAutoNum type="arabicPeriod"/>
            </a:pPr>
            <a:r>
              <a:rPr lang="en-US" dirty="0">
                <a:latin typeface="Times New Roman" panose="02020603050405020304" pitchFamily="18" charset="0"/>
                <a:cs typeface="Times New Roman" panose="02020603050405020304" pitchFamily="18" charset="0"/>
              </a:rPr>
              <a:t>What are the big disagreements in macroeconomics?</a:t>
            </a:r>
          </a:p>
        </p:txBody>
      </p:sp>
      <p:sp>
        <p:nvSpPr>
          <p:cNvPr id="2" name="Slide Number Placeholder 1">
            <a:extLst>
              <a:ext uri="{FF2B5EF4-FFF2-40B4-BE49-F238E27FC236}">
                <a16:creationId xmlns:a16="http://schemas.microsoft.com/office/drawing/2014/main" id="{25E4C36B-E604-44BC-AB71-417FBA59EE81}"/>
              </a:ext>
            </a:extLst>
          </p:cNvPr>
          <p:cNvSpPr>
            <a:spLocks noGrp="1"/>
          </p:cNvSpPr>
          <p:nvPr>
            <p:ph type="sldNum" sz="quarter" idx="12"/>
          </p:nvPr>
        </p:nvSpPr>
        <p:spPr/>
        <p:txBody>
          <a:bodyPr/>
          <a:lstStyle/>
          <a:p>
            <a:pPr>
              <a:defRPr/>
            </a:pPr>
            <a:fld id="{34D6A8A7-5109-4035-A6F9-3284B529B11C}" type="slidenum">
              <a:rPr lang="en-US" smtClean="0"/>
              <a:pPr>
                <a:defRPr/>
              </a:pPr>
              <a:t>2</a:t>
            </a:fld>
            <a:endParaRPr lang="en-US"/>
          </a:p>
        </p:txBody>
      </p:sp>
    </p:spTree>
    <p:extLst>
      <p:ext uri="{BB962C8B-B14F-4D97-AF65-F5344CB8AC3E}">
        <p14:creationId xmlns:p14="http://schemas.microsoft.com/office/powerpoint/2010/main" val="210284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6310-2209-403E-96A6-107A40A53F15}"/>
              </a:ext>
            </a:extLst>
          </p:cNvPr>
          <p:cNvSpPr>
            <a:spLocks noGrp="1"/>
          </p:cNvSpPr>
          <p:nvPr>
            <p:ph type="title"/>
          </p:nvPr>
        </p:nvSpPr>
        <p:spPr>
          <a:xfrm>
            <a:off x="457200" y="274638"/>
            <a:ext cx="8229600" cy="868362"/>
          </a:xfrm>
        </p:spPr>
        <p:txBody>
          <a:bodyPr/>
          <a:lstStyle/>
          <a:p>
            <a:r>
              <a:rPr lang="en-US" sz="4000" b="1" dirty="0"/>
              <a:t>Shift in Long-Run Aggregate Supply</a:t>
            </a:r>
          </a:p>
        </p:txBody>
      </p:sp>
      <p:sp>
        <p:nvSpPr>
          <p:cNvPr id="3" name="Content Placeholder 2">
            <a:extLst>
              <a:ext uri="{FF2B5EF4-FFF2-40B4-BE49-F238E27FC236}">
                <a16:creationId xmlns:a16="http://schemas.microsoft.com/office/drawing/2014/main" id="{19C1AC24-67C4-4311-91E7-37D2FE8E018C}"/>
              </a:ext>
            </a:extLst>
          </p:cNvPr>
          <p:cNvSpPr>
            <a:spLocks noGrp="1"/>
          </p:cNvSpPr>
          <p:nvPr>
            <p:ph idx="1"/>
          </p:nvPr>
        </p:nvSpPr>
        <p:spPr>
          <a:xfrm>
            <a:off x="628650" y="1371600"/>
            <a:ext cx="7981950" cy="5105399"/>
          </a:xfrm>
        </p:spPr>
        <p:txBody>
          <a:bodyPr>
            <a:normAutofit lnSpcReduction="10000"/>
          </a:bodyPr>
          <a:lstStyle/>
          <a:p>
            <a:pPr>
              <a:spcBef>
                <a:spcPts val="450"/>
              </a:spcBef>
            </a:pPr>
            <a:r>
              <a:rPr lang="en-US" dirty="0">
                <a:latin typeface="Times New Roman" panose="02020603050405020304" pitchFamily="18" charset="0"/>
                <a:cs typeface="Times New Roman" panose="02020603050405020304" pitchFamily="18" charset="0"/>
              </a:rPr>
              <a:t>There was an institutional breakdown in the loanable funds market.</a:t>
            </a:r>
          </a:p>
          <a:p>
            <a:pPr lvl="1">
              <a:spcBef>
                <a:spcPts val="450"/>
              </a:spcBef>
            </a:pPr>
            <a:r>
              <a:rPr lang="en-US" dirty="0">
                <a:latin typeface="Times New Roman" panose="02020603050405020304" pitchFamily="18" charset="0"/>
                <a:cs typeface="Times New Roman" panose="02020603050405020304" pitchFamily="18" charset="0"/>
              </a:rPr>
              <a:t>Real estate values fell in 2007.</a:t>
            </a:r>
          </a:p>
          <a:p>
            <a:pPr lvl="1">
              <a:spcBef>
                <a:spcPts val="450"/>
              </a:spcBef>
            </a:pPr>
            <a:r>
              <a:rPr lang="en-US" dirty="0">
                <a:latin typeface="Times New Roman" panose="02020603050405020304" pitchFamily="18" charset="0"/>
                <a:cs typeface="Times New Roman" panose="02020603050405020304" pitchFamily="18" charset="0"/>
              </a:rPr>
              <a:t>As a result of securitization, falling real estate values led to a systematic problem in financial markets.</a:t>
            </a:r>
          </a:p>
          <a:p>
            <a:pPr marL="0" lvl="1" indent="0">
              <a:spcBef>
                <a:spcPts val="450"/>
              </a:spcBef>
              <a:buNone/>
            </a:pPr>
            <a:r>
              <a:rPr lang="en-US" dirty="0">
                <a:latin typeface="Times New Roman" panose="02020603050405020304" pitchFamily="18" charset="0"/>
                <a:cs typeface="Times New Roman" panose="02020603050405020304" pitchFamily="18" charset="0"/>
              </a:rPr>
              <a:t>New regulations were placed to prevent another breakdown in the loanable funds market.</a:t>
            </a:r>
          </a:p>
          <a:p>
            <a:pPr indent="-130969">
              <a:spcBef>
                <a:spcPts val="450"/>
              </a:spcBef>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 Dodd-Frank Act</a:t>
            </a:r>
            <a:r>
              <a:rPr lang="en-US" dirty="0">
                <a:latin typeface="Times New Roman" panose="02020603050405020304" pitchFamily="18" charset="0"/>
                <a:cs typeface="Times New Roman" panose="02020603050405020304" pitchFamily="18" charset="0"/>
              </a:rPr>
              <a:t>: The primary regulatory response to the financial turmoil that contributed to the Great Recession.</a:t>
            </a:r>
          </a:p>
        </p:txBody>
      </p:sp>
      <p:sp>
        <p:nvSpPr>
          <p:cNvPr id="4" name="Slide Number Placeholder 3">
            <a:extLst>
              <a:ext uri="{FF2B5EF4-FFF2-40B4-BE49-F238E27FC236}">
                <a16:creationId xmlns:a16="http://schemas.microsoft.com/office/drawing/2014/main" id="{1896CA2C-F8A9-4C2C-86F3-944BB5EE312A}"/>
              </a:ext>
            </a:extLst>
          </p:cNvPr>
          <p:cNvSpPr>
            <a:spLocks noGrp="1"/>
          </p:cNvSpPr>
          <p:nvPr>
            <p:ph type="sldNum" sz="quarter" idx="12"/>
          </p:nvPr>
        </p:nvSpPr>
        <p:spPr/>
        <p:txBody>
          <a:bodyPr/>
          <a:lstStyle/>
          <a:p>
            <a:pPr>
              <a:defRPr/>
            </a:pPr>
            <a:fld id="{34D6A8A7-5109-4035-A6F9-3284B529B11C}" type="slidenum">
              <a:rPr lang="en-US" smtClean="0"/>
              <a:pPr>
                <a:defRPr/>
              </a:pPr>
              <a:t>20</a:t>
            </a:fld>
            <a:endParaRPr lang="en-US"/>
          </a:p>
        </p:txBody>
      </p:sp>
    </p:spTree>
    <p:extLst>
      <p:ext uri="{BB962C8B-B14F-4D97-AF65-F5344CB8AC3E}">
        <p14:creationId xmlns:p14="http://schemas.microsoft.com/office/powerpoint/2010/main" val="237874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p>
            <a:r>
              <a:rPr lang="en-US" sz="4000" b="1" dirty="0"/>
              <a:t>NINJA Loans</a:t>
            </a:r>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sz="3500" dirty="0">
                <a:latin typeface="Times New Roman" panose="02020603050405020304" pitchFamily="18" charset="0"/>
                <a:cs typeface="Times New Roman" panose="02020603050405020304" pitchFamily="18" charset="0"/>
              </a:rPr>
              <a:t>No Income, No Job, or Assets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sz="3500" dirty="0">
                <a:latin typeface="Times New Roman" panose="02020603050405020304" pitchFamily="18" charset="0"/>
                <a:cs typeface="Times New Roman" panose="02020603050405020304" pitchFamily="18" charset="0"/>
              </a:rPr>
              <a:t>What?!</a:t>
            </a:r>
          </a:p>
        </p:txBody>
      </p:sp>
      <p:pic>
        <p:nvPicPr>
          <p:cNvPr id="4" name="Picture 3"/>
          <p:cNvPicPr>
            <a:picLocks noChangeAspect="1"/>
          </p:cNvPicPr>
          <p:nvPr/>
        </p:nvPicPr>
        <p:blipFill>
          <a:blip r:embed="rId3"/>
          <a:stretch>
            <a:fillRect/>
          </a:stretch>
        </p:blipFill>
        <p:spPr>
          <a:xfrm>
            <a:off x="973245" y="1828800"/>
            <a:ext cx="7197510" cy="3714844"/>
          </a:xfrm>
          <a:prstGeom prst="rect">
            <a:avLst/>
          </a:prstGeom>
        </p:spPr>
      </p:pic>
      <p:sp>
        <p:nvSpPr>
          <p:cNvPr id="5" name="Slide Number Placeholder 4"/>
          <p:cNvSpPr>
            <a:spLocks noGrp="1"/>
          </p:cNvSpPr>
          <p:nvPr>
            <p:ph type="sldNum" sz="quarter" idx="12"/>
          </p:nvPr>
        </p:nvSpPr>
        <p:spPr/>
        <p:txBody>
          <a:bodyPr/>
          <a:lstStyle/>
          <a:p>
            <a:pPr>
              <a:defRPr/>
            </a:pPr>
            <a:fld id="{34D6A8A7-5109-4035-A6F9-3284B529B11C}" type="slidenum">
              <a:rPr lang="en-US" smtClean="0"/>
              <a:pPr>
                <a:defRPr/>
              </a:pPr>
              <a:t>21</a:t>
            </a:fld>
            <a:endParaRPr lang="en-US"/>
          </a:p>
        </p:txBody>
      </p:sp>
    </p:spTree>
    <p:extLst>
      <p:ext uri="{BB962C8B-B14F-4D97-AF65-F5344CB8AC3E}">
        <p14:creationId xmlns:p14="http://schemas.microsoft.com/office/powerpoint/2010/main" val="111430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C655-0706-4342-BC18-F4A5B824A699}"/>
              </a:ext>
            </a:extLst>
          </p:cNvPr>
          <p:cNvSpPr>
            <a:spLocks noGrp="1"/>
          </p:cNvSpPr>
          <p:nvPr>
            <p:ph type="title"/>
          </p:nvPr>
        </p:nvSpPr>
        <p:spPr>
          <a:xfrm>
            <a:off x="457200" y="274638"/>
            <a:ext cx="8229600" cy="868362"/>
          </a:xfrm>
        </p:spPr>
        <p:txBody>
          <a:bodyPr/>
          <a:lstStyle/>
          <a:p>
            <a:r>
              <a:rPr lang="en-US" sz="4000" b="1" dirty="0"/>
              <a:t>U.S. House Purchase Price Index, 2000-2020</a:t>
            </a:r>
          </a:p>
        </p:txBody>
      </p:sp>
      <p:sp>
        <p:nvSpPr>
          <p:cNvPr id="6" name="Slide Number Placeholder 5">
            <a:extLst>
              <a:ext uri="{FF2B5EF4-FFF2-40B4-BE49-F238E27FC236}">
                <a16:creationId xmlns:a16="http://schemas.microsoft.com/office/drawing/2014/main" id="{C8002850-6779-43A3-A769-A7490E96BF72}"/>
              </a:ext>
            </a:extLst>
          </p:cNvPr>
          <p:cNvSpPr>
            <a:spLocks noGrp="1"/>
          </p:cNvSpPr>
          <p:nvPr>
            <p:ph type="sldNum" sz="quarter" idx="12"/>
          </p:nvPr>
        </p:nvSpPr>
        <p:spPr/>
        <p:txBody>
          <a:bodyPr/>
          <a:lstStyle/>
          <a:p>
            <a:pPr>
              <a:defRPr/>
            </a:pPr>
            <a:fld id="{34D6A8A7-5109-4035-A6F9-3284B529B11C}" type="slidenum">
              <a:rPr lang="en-US" smtClean="0"/>
              <a:pPr>
                <a:defRPr/>
              </a:pPr>
              <a:t>22</a:t>
            </a:fld>
            <a:endParaRPr lang="en-US"/>
          </a:p>
        </p:txBody>
      </p:sp>
      <p:pic>
        <p:nvPicPr>
          <p:cNvPr id="9" name="Picture 8">
            <a:extLst>
              <a:ext uri="{FF2B5EF4-FFF2-40B4-BE49-F238E27FC236}">
                <a16:creationId xmlns:a16="http://schemas.microsoft.com/office/drawing/2014/main" id="{93545BE9-1F0F-44B5-972D-DD472DCE61BF}"/>
              </a:ext>
            </a:extLst>
          </p:cNvPr>
          <p:cNvPicPr>
            <a:picLocks noChangeAspect="1"/>
          </p:cNvPicPr>
          <p:nvPr/>
        </p:nvPicPr>
        <p:blipFill>
          <a:blip r:embed="rId3"/>
          <a:stretch>
            <a:fillRect/>
          </a:stretch>
        </p:blipFill>
        <p:spPr>
          <a:xfrm>
            <a:off x="775284" y="1752600"/>
            <a:ext cx="7593431" cy="4129088"/>
          </a:xfrm>
          <a:prstGeom prst="rect">
            <a:avLst/>
          </a:prstGeom>
        </p:spPr>
      </p:pic>
    </p:spTree>
    <p:extLst>
      <p:ext uri="{BB962C8B-B14F-4D97-AF65-F5344CB8AC3E}">
        <p14:creationId xmlns:p14="http://schemas.microsoft.com/office/powerpoint/2010/main" val="3698964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9535-F82B-4DAF-84A3-1F8ECD71EB38}"/>
              </a:ext>
            </a:extLst>
          </p:cNvPr>
          <p:cNvSpPr>
            <a:spLocks noGrp="1"/>
          </p:cNvSpPr>
          <p:nvPr>
            <p:ph type="title"/>
          </p:nvPr>
        </p:nvSpPr>
        <p:spPr>
          <a:xfrm>
            <a:off x="457200" y="274638"/>
            <a:ext cx="8229600" cy="792162"/>
          </a:xfrm>
        </p:spPr>
        <p:txBody>
          <a:bodyPr/>
          <a:lstStyle/>
          <a:p>
            <a:r>
              <a:rPr lang="en-US" sz="4000" b="1" dirty="0"/>
              <a:t>Decline in AD in Great Recession</a:t>
            </a:r>
          </a:p>
        </p:txBody>
      </p:sp>
      <p:sp>
        <p:nvSpPr>
          <p:cNvPr id="3" name="Content Placeholder 2">
            <a:extLst>
              <a:ext uri="{FF2B5EF4-FFF2-40B4-BE49-F238E27FC236}">
                <a16:creationId xmlns:a16="http://schemas.microsoft.com/office/drawing/2014/main" id="{B3DDE98B-A436-423C-96FE-BAC441DFD5F8}"/>
              </a:ext>
            </a:extLst>
          </p:cNvPr>
          <p:cNvSpPr>
            <a:spLocks noGrp="1"/>
          </p:cNvSpPr>
          <p:nvPr>
            <p:ph idx="1"/>
          </p:nvPr>
        </p:nvSpPr>
        <p:spPr>
          <a:xfrm>
            <a:off x="628650" y="1279525"/>
            <a:ext cx="7905750" cy="5426075"/>
          </a:xfrm>
        </p:spPr>
        <p:txBody>
          <a:bodyPr>
            <a:normAutofit/>
          </a:bodyPr>
          <a:lstStyle/>
          <a:p>
            <a:pPr>
              <a:spcBef>
                <a:spcPts val="900"/>
              </a:spcBef>
            </a:pPr>
            <a:r>
              <a:rPr lang="en-US" dirty="0">
                <a:latin typeface="Times New Roman" panose="02020603050405020304" pitchFamily="18" charset="0"/>
                <a:cs typeface="Times New Roman" panose="02020603050405020304" pitchFamily="18" charset="0"/>
              </a:rPr>
              <a:t>While institutional breakdowns affected AS, AD was also affected by:</a:t>
            </a:r>
          </a:p>
          <a:p>
            <a:pPr lvl="1">
              <a:spcBef>
                <a:spcPts val="900"/>
              </a:spcBef>
            </a:pPr>
            <a:r>
              <a:rPr lang="en-US" sz="3200" dirty="0">
                <a:latin typeface="Times New Roman" panose="02020603050405020304" pitchFamily="18" charset="0"/>
                <a:cs typeface="Times New Roman" panose="02020603050405020304" pitchFamily="18" charset="0"/>
              </a:rPr>
              <a:t>decrease in wealth:</a:t>
            </a:r>
          </a:p>
          <a:p>
            <a:pPr lvl="2">
              <a:spcBef>
                <a:spcPts val="900"/>
              </a:spcBef>
            </a:pPr>
            <a:r>
              <a:rPr lang="en-US" sz="2800" dirty="0">
                <a:latin typeface="Times New Roman" panose="02020603050405020304" pitchFamily="18" charset="0"/>
                <a:cs typeface="Times New Roman" panose="02020603050405020304" pitchFamily="18" charset="0"/>
              </a:rPr>
              <a:t>Real estate is often the  single largest portion of wealth.</a:t>
            </a:r>
            <a:endParaRPr lang="en-US" altLang="ja-JP" sz="2800" dirty="0">
              <a:latin typeface="Times New Roman" panose="02020603050405020304" pitchFamily="18" charset="0"/>
              <a:cs typeface="Times New Roman" panose="02020603050405020304" pitchFamily="18" charset="0"/>
            </a:endParaRPr>
          </a:p>
          <a:p>
            <a:pPr lvl="2">
              <a:spcBef>
                <a:spcPts val="900"/>
              </a:spcBef>
            </a:pPr>
            <a:r>
              <a:rPr lang="en-US" sz="2800" dirty="0">
                <a:latin typeface="Times New Roman" panose="02020603050405020304" pitchFamily="18" charset="0"/>
                <a:cs typeface="Times New Roman" panose="02020603050405020304" pitchFamily="18" charset="0"/>
              </a:rPr>
              <a:t>Stocks lost </a:t>
            </a:r>
            <a:r>
              <a:rPr lang="en-US" sz="2800" dirty="0" err="1">
                <a:latin typeface="Times New Roman" panose="02020603050405020304" pitchFamily="18" charset="0"/>
                <a:cs typeface="Times New Roman" panose="02020603050405020304" pitchFamily="18" charset="0"/>
              </a:rPr>
              <a:t>pme</a:t>
            </a:r>
            <a:r>
              <a:rPr lang="en-US" sz="2800" dirty="0">
                <a:latin typeface="Times New Roman" panose="02020603050405020304" pitchFamily="18" charset="0"/>
                <a:cs typeface="Times New Roman" panose="02020603050405020304" pitchFamily="18" charset="0"/>
              </a:rPr>
              <a:t>-third of their value in 2008.</a:t>
            </a:r>
          </a:p>
          <a:p>
            <a:pPr lvl="1">
              <a:spcBef>
                <a:spcPts val="900"/>
              </a:spcBef>
            </a:pPr>
            <a:r>
              <a:rPr lang="en-US" sz="3200" dirty="0">
                <a:latin typeface="Times New Roman" panose="02020603050405020304" pitchFamily="18" charset="0"/>
                <a:cs typeface="Times New Roman" panose="02020603050405020304" pitchFamily="18" charset="0"/>
              </a:rPr>
              <a:t>decrease in expected income:</a:t>
            </a:r>
          </a:p>
          <a:p>
            <a:pPr lvl="2">
              <a:spcBef>
                <a:spcPts val="900"/>
              </a:spcBef>
            </a:pPr>
            <a:r>
              <a:rPr lang="en-US" sz="2800" dirty="0">
                <a:latin typeface="Times New Roman" panose="02020603050405020304" pitchFamily="18" charset="0"/>
                <a:cs typeface="Times New Roman" panose="02020603050405020304" pitchFamily="18" charset="0"/>
              </a:rPr>
              <a:t>People realized the economy was faltering.</a:t>
            </a:r>
          </a:p>
          <a:p>
            <a:pPr lvl="2">
              <a:spcBef>
                <a:spcPts val="900"/>
              </a:spcBef>
            </a:pPr>
            <a:r>
              <a:rPr lang="en-US" sz="2800" dirty="0">
                <a:latin typeface="Times New Roman" panose="02020603050405020304" pitchFamily="18" charset="0"/>
                <a:cs typeface="Times New Roman" panose="02020603050405020304" pitchFamily="18" charset="0"/>
              </a:rPr>
              <a:t>Consumer spending decreases during times of uncertainty.</a:t>
            </a:r>
          </a:p>
        </p:txBody>
      </p:sp>
      <p:sp>
        <p:nvSpPr>
          <p:cNvPr id="4" name="Slide Number Placeholder 3">
            <a:extLst>
              <a:ext uri="{FF2B5EF4-FFF2-40B4-BE49-F238E27FC236}">
                <a16:creationId xmlns:a16="http://schemas.microsoft.com/office/drawing/2014/main" id="{A99C9F6A-1E3D-42A1-868E-2AD3EA2C58A8}"/>
              </a:ext>
            </a:extLst>
          </p:cNvPr>
          <p:cNvSpPr>
            <a:spLocks noGrp="1"/>
          </p:cNvSpPr>
          <p:nvPr>
            <p:ph type="sldNum" sz="quarter" idx="12"/>
          </p:nvPr>
        </p:nvSpPr>
        <p:spPr/>
        <p:txBody>
          <a:bodyPr/>
          <a:lstStyle/>
          <a:p>
            <a:pPr>
              <a:defRPr/>
            </a:pPr>
            <a:fld id="{34D6A8A7-5109-4035-A6F9-3284B529B11C}" type="slidenum">
              <a:rPr lang="en-US" smtClean="0"/>
              <a:pPr>
                <a:defRPr/>
              </a:pPr>
              <a:t>23</a:t>
            </a:fld>
            <a:endParaRPr lang="en-US"/>
          </a:p>
        </p:txBody>
      </p:sp>
    </p:spTree>
    <p:extLst>
      <p:ext uri="{BB962C8B-B14F-4D97-AF65-F5344CB8AC3E}">
        <p14:creationId xmlns:p14="http://schemas.microsoft.com/office/powerpoint/2010/main" val="267098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0503-0310-4A1D-827F-F321FA31AB74}"/>
              </a:ext>
            </a:extLst>
          </p:cNvPr>
          <p:cNvSpPr>
            <a:spLocks noGrp="1"/>
          </p:cNvSpPr>
          <p:nvPr>
            <p:ph type="title"/>
          </p:nvPr>
        </p:nvSpPr>
        <p:spPr>
          <a:xfrm>
            <a:off x="457200" y="274638"/>
            <a:ext cx="8229600" cy="868362"/>
          </a:xfrm>
        </p:spPr>
        <p:txBody>
          <a:bodyPr>
            <a:normAutofit/>
          </a:bodyPr>
          <a:lstStyle/>
          <a:p>
            <a:r>
              <a:rPr lang="en-US" sz="4000" b="1" dirty="0"/>
              <a:t>Consumer Sentiment Index</a:t>
            </a:r>
          </a:p>
        </p:txBody>
      </p:sp>
      <p:pic>
        <p:nvPicPr>
          <p:cNvPr id="4" name="Picture 3" descr="Consumer Sentiment Index, 2001 through 2012 is a line graph with years from 2001 to 2012 on the x axis and Consumer Sentiment Index from 40 to 110 on the y axis. The line begins at 94 in 2001 then fluctuates between 80 and 100 through 2008. The Great Recession is a shaded rectangle from late 2007 to mid 2009. The line decreases from 85 to 55 during this time. At the end of the Great Recession, the line is increasing, reaching 75 in mid 2010. After a decrease to 60 in late 2011, the line ends at 75 in mid 2012.">
            <a:extLst>
              <a:ext uri="{FF2B5EF4-FFF2-40B4-BE49-F238E27FC236}">
                <a16:creationId xmlns:a16="http://schemas.microsoft.com/office/drawing/2014/main" id="{08BE3397-A3CF-486D-9689-9DDC41AA88B6}"/>
              </a:ext>
            </a:extLst>
          </p:cNvPr>
          <p:cNvPicPr>
            <a:picLocks noChangeAspect="1"/>
          </p:cNvPicPr>
          <p:nvPr/>
        </p:nvPicPr>
        <p:blipFill>
          <a:blip r:embed="rId3"/>
          <a:stretch>
            <a:fillRect/>
          </a:stretch>
        </p:blipFill>
        <p:spPr>
          <a:xfrm>
            <a:off x="829041" y="1837985"/>
            <a:ext cx="7485918" cy="4181815"/>
          </a:xfrm>
          <a:prstGeom prst="rect">
            <a:avLst/>
          </a:prstGeom>
        </p:spPr>
      </p:pic>
      <p:sp>
        <p:nvSpPr>
          <p:cNvPr id="5" name="Rectangle 4">
            <a:extLst>
              <a:ext uri="{FF2B5EF4-FFF2-40B4-BE49-F238E27FC236}">
                <a16:creationId xmlns:a16="http://schemas.microsoft.com/office/drawing/2014/main" id="{C6CA47B3-F7BF-477B-9F6B-F0BE39BF6EC7}"/>
              </a:ext>
            </a:extLst>
          </p:cNvPr>
          <p:cNvSpPr/>
          <p:nvPr/>
        </p:nvSpPr>
        <p:spPr>
          <a:xfrm>
            <a:off x="685801" y="1837984"/>
            <a:ext cx="7629158" cy="418181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5F5F5"/>
              </a:solidFill>
              <a:latin typeface="Calibri" panose="020F0502020204030204"/>
            </a:endParaRPr>
          </a:p>
        </p:txBody>
      </p:sp>
      <p:sp>
        <p:nvSpPr>
          <p:cNvPr id="6" name="Slide Number Placeholder 5">
            <a:extLst>
              <a:ext uri="{FF2B5EF4-FFF2-40B4-BE49-F238E27FC236}">
                <a16:creationId xmlns:a16="http://schemas.microsoft.com/office/drawing/2014/main" id="{F12EC074-F4DD-421B-9022-8D16DC2B3E1F}"/>
              </a:ext>
            </a:extLst>
          </p:cNvPr>
          <p:cNvSpPr>
            <a:spLocks noGrp="1"/>
          </p:cNvSpPr>
          <p:nvPr>
            <p:ph type="sldNum" sz="quarter" idx="12"/>
          </p:nvPr>
        </p:nvSpPr>
        <p:spPr/>
        <p:txBody>
          <a:bodyPr/>
          <a:lstStyle/>
          <a:p>
            <a:pPr>
              <a:defRPr/>
            </a:pPr>
            <a:fld id="{34D6A8A7-5109-4035-A6F9-3284B529B11C}" type="slidenum">
              <a:rPr lang="en-US" smtClean="0"/>
              <a:pPr>
                <a:defRPr/>
              </a:pPr>
              <a:t>24</a:t>
            </a:fld>
            <a:endParaRPr lang="en-US"/>
          </a:p>
        </p:txBody>
      </p:sp>
    </p:spTree>
    <p:extLst>
      <p:ext uri="{BB962C8B-B14F-4D97-AF65-F5344CB8AC3E}">
        <p14:creationId xmlns:p14="http://schemas.microsoft.com/office/powerpoint/2010/main" val="1663982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Title 8"/>
          <p:cNvSpPr>
            <a:spLocks noGrp="1"/>
          </p:cNvSpPr>
          <p:nvPr>
            <p:ph type="title"/>
          </p:nvPr>
        </p:nvSpPr>
        <p:spPr>
          <a:xfrm>
            <a:off x="457200" y="274638"/>
            <a:ext cx="8229600" cy="968316"/>
          </a:xfrm>
        </p:spPr>
        <p:txBody>
          <a:bodyPr/>
          <a:lstStyle/>
          <a:p>
            <a:r>
              <a:rPr lang="en-US" sz="4000" b="1" dirty="0"/>
              <a:t>Great Recession, AS and AD Analysis</a:t>
            </a:r>
          </a:p>
        </p:txBody>
      </p:sp>
      <p:pic>
        <p:nvPicPr>
          <p:cNvPr id="34817" name="Picture 7" descr="The Decline in Both Long-Run Aggregate Supply and Aggregate Demand, 2007 through 2008 is a line graph with real GDP (Y) on the x axis and price level (P) on the y axis. L R A S 2007 is a vertical line at Y *, which is associated with the equation u equals u *. To the left of this line is L R A S 2008, a vertical line at Y * *, which is associated with the equation u * * is greater than u *. A D 2007 is a line with a negative slope, which is parallel to A D 2008, a line that below and behind A D 2007. A D 2007 intersects L R A S 2007 at point A. A D 2008 intersects L R A S 2008 at point B. Point A and Point B are at the same price level but different real GDP. A left arrow indicates the shift from point A to point B."/>
          <p:cNvPicPr>
            <a:picLocks noChangeAspect="1"/>
          </p:cNvPicPr>
          <p:nvPr/>
        </p:nvPicPr>
        <p:blipFill>
          <a:blip r:embed="rId3"/>
          <a:srcRect/>
          <a:stretch>
            <a:fillRect/>
          </a:stretch>
        </p:blipFill>
        <p:spPr bwMode="auto">
          <a:xfrm>
            <a:off x="2426014" y="2235640"/>
            <a:ext cx="4439949" cy="3530744"/>
          </a:xfrm>
          <a:prstGeom prst="rect">
            <a:avLst/>
          </a:prstGeom>
          <a:noFill/>
          <a:ln w="9525">
            <a:noFill/>
            <a:miter lim="800000"/>
            <a:headEnd/>
            <a:tailEnd/>
          </a:ln>
        </p:spPr>
      </p:pic>
      <p:pic>
        <p:nvPicPr>
          <p:cNvPr id="10" name="Picture 9"/>
          <p:cNvPicPr>
            <a:picLocks noChangeAspect="1"/>
          </p:cNvPicPr>
          <p:nvPr/>
        </p:nvPicPr>
        <p:blipFill>
          <a:blip r:embed="rId4"/>
          <a:srcRect/>
          <a:stretch>
            <a:fillRect/>
          </a:stretch>
        </p:blipFill>
        <p:spPr bwMode="auto">
          <a:xfrm>
            <a:off x="4698377" y="2187528"/>
            <a:ext cx="666750" cy="3330503"/>
          </a:xfrm>
          <a:prstGeom prst="rect">
            <a:avLst/>
          </a:prstGeom>
          <a:noFill/>
          <a:ln w="9525">
            <a:noFill/>
            <a:miter lim="800000"/>
            <a:headEnd/>
            <a:tailEnd/>
          </a:ln>
        </p:spPr>
      </p:pic>
      <p:pic>
        <p:nvPicPr>
          <p:cNvPr id="2" name="Picture 1"/>
          <p:cNvPicPr>
            <a:picLocks noChangeAspect="1"/>
          </p:cNvPicPr>
          <p:nvPr/>
        </p:nvPicPr>
        <p:blipFill>
          <a:blip r:embed="rId5"/>
          <a:srcRect/>
          <a:stretch>
            <a:fillRect/>
          </a:stretch>
        </p:blipFill>
        <p:spPr bwMode="auto">
          <a:xfrm>
            <a:off x="3841606" y="2534727"/>
            <a:ext cx="2863994" cy="2287083"/>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7D3B3656-7CC9-467F-8F63-7247F84FDA59}"/>
              </a:ext>
            </a:extLst>
          </p:cNvPr>
          <p:cNvSpPr>
            <a:spLocks noGrp="1"/>
          </p:cNvSpPr>
          <p:nvPr>
            <p:ph type="sldNum" sz="quarter" idx="12"/>
          </p:nvPr>
        </p:nvSpPr>
        <p:spPr/>
        <p:txBody>
          <a:bodyPr/>
          <a:lstStyle/>
          <a:p>
            <a:pPr>
              <a:defRPr/>
            </a:pPr>
            <a:fld id="{34D6A8A7-5109-4035-A6F9-3284B529B11C}"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6A60-DFC8-41E7-A43F-98E9AED6FD7A}"/>
              </a:ext>
            </a:extLst>
          </p:cNvPr>
          <p:cNvSpPr>
            <a:spLocks noGrp="1"/>
          </p:cNvSpPr>
          <p:nvPr>
            <p:ph type="title"/>
          </p:nvPr>
        </p:nvSpPr>
        <p:spPr>
          <a:xfrm>
            <a:off x="457200" y="274638"/>
            <a:ext cx="8229600" cy="868362"/>
          </a:xfrm>
        </p:spPr>
        <p:txBody>
          <a:bodyPr/>
          <a:lstStyle/>
          <a:p>
            <a:r>
              <a:rPr lang="en-US" sz="4000" b="1" dirty="0"/>
              <a:t>Great Recession in Numbers </a:t>
            </a:r>
          </a:p>
        </p:txBody>
      </p:sp>
      <p:sp>
        <p:nvSpPr>
          <p:cNvPr id="3" name="Content Placeholder 2">
            <a:extLst>
              <a:ext uri="{FF2B5EF4-FFF2-40B4-BE49-F238E27FC236}">
                <a16:creationId xmlns:a16="http://schemas.microsoft.com/office/drawing/2014/main" id="{2F419582-B4D9-4287-B880-97C9698BEDB2}"/>
              </a:ext>
            </a:extLst>
          </p:cNvPr>
          <p:cNvSpPr>
            <a:spLocks noGrp="1"/>
          </p:cNvSpPr>
          <p:nvPr>
            <p:ph idx="1"/>
          </p:nvPr>
        </p:nvSpPr>
        <p:spPr>
          <a:xfrm>
            <a:off x="628650" y="1371600"/>
            <a:ext cx="7905750" cy="4984750"/>
          </a:xfrm>
        </p:spPr>
        <p:txBody>
          <a:bodyPr>
            <a:normAutofit fontScale="92500" lnSpcReduction="10000"/>
          </a:bodyPr>
          <a:lstStyle/>
          <a:p>
            <a:pPr>
              <a:spcBef>
                <a:spcPts val="900"/>
              </a:spcBef>
            </a:pPr>
            <a:r>
              <a:rPr lang="en-US" dirty="0">
                <a:latin typeface="Times New Roman" panose="02020603050405020304" pitchFamily="18" charset="0"/>
                <a:cs typeface="Times New Roman" panose="02020603050405020304" pitchFamily="18" charset="0"/>
              </a:rPr>
              <a:t>Second quarter of 2007 (pre-recession):</a:t>
            </a:r>
          </a:p>
          <a:p>
            <a:pPr marL="302419" lvl="1" indent="-127397">
              <a:spcBef>
                <a:spcPts val="900"/>
              </a:spcBef>
            </a:pPr>
            <a:r>
              <a:rPr lang="en-US" dirty="0">
                <a:latin typeface="Times New Roman" panose="02020603050405020304" pitchFamily="18" charset="0"/>
                <a:cs typeface="Times New Roman" panose="02020603050405020304" pitchFamily="18" charset="0"/>
              </a:rPr>
              <a:t>Unemployment was below 5%.</a:t>
            </a:r>
          </a:p>
          <a:p>
            <a:pPr marL="302419" lvl="1" indent="-127397">
              <a:spcBef>
                <a:spcPts val="900"/>
              </a:spcBef>
            </a:pPr>
            <a:r>
              <a:rPr lang="en-US" dirty="0">
                <a:latin typeface="Times New Roman" panose="02020603050405020304" pitchFamily="18" charset="0"/>
                <a:cs typeface="Times New Roman" panose="02020603050405020304" pitchFamily="18" charset="0"/>
              </a:rPr>
              <a:t>Real GDP was growing at 3.6%.</a:t>
            </a:r>
          </a:p>
          <a:p>
            <a:pPr>
              <a:spcBef>
                <a:spcPts val="900"/>
              </a:spcBef>
            </a:pPr>
            <a:r>
              <a:rPr lang="en-US" dirty="0">
                <a:latin typeface="Times New Roman" panose="02020603050405020304" pitchFamily="18" charset="0"/>
                <a:cs typeface="Times New Roman" panose="02020603050405020304" pitchFamily="18" charset="0"/>
              </a:rPr>
              <a:t>Fourth quarter of 2008 (during the recession):</a:t>
            </a:r>
          </a:p>
          <a:p>
            <a:pPr marL="302419" lvl="1" indent="-127397">
              <a:spcBef>
                <a:spcPts val="900"/>
              </a:spcBef>
            </a:pPr>
            <a:r>
              <a:rPr lang="en-US" dirty="0">
                <a:latin typeface="Times New Roman" panose="02020603050405020304" pitchFamily="18" charset="0"/>
                <a:cs typeface="Times New Roman" panose="02020603050405020304" pitchFamily="18" charset="0"/>
              </a:rPr>
              <a:t>Unemployment was 10%.</a:t>
            </a:r>
          </a:p>
          <a:p>
            <a:pPr marL="302419" lvl="1" indent="-127397">
              <a:spcBef>
                <a:spcPts val="900"/>
              </a:spcBef>
            </a:pPr>
            <a:r>
              <a:rPr lang="en-US" dirty="0">
                <a:latin typeface="Times New Roman" panose="02020603050405020304" pitchFamily="18" charset="0"/>
                <a:cs typeface="Times New Roman" panose="02020603050405020304" pitchFamily="18" charset="0"/>
              </a:rPr>
              <a:t>Real GDP declined at an annual rate of  8.9%.</a:t>
            </a:r>
          </a:p>
          <a:p>
            <a:pPr>
              <a:spcBef>
                <a:spcPts val="900"/>
              </a:spcBef>
            </a:pPr>
            <a:r>
              <a:rPr lang="en-US" dirty="0">
                <a:latin typeface="Times New Roman" panose="02020603050405020304" pitchFamily="18" charset="0"/>
                <a:cs typeface="Times New Roman" panose="02020603050405020304" pitchFamily="18" charset="0"/>
              </a:rPr>
              <a:t>In 2012 (recession officially over):</a:t>
            </a:r>
          </a:p>
          <a:p>
            <a:pPr marL="302419" lvl="1" indent="-127397">
              <a:spcBef>
                <a:spcPts val="900"/>
              </a:spcBef>
            </a:pPr>
            <a:r>
              <a:rPr lang="en-US" dirty="0">
                <a:latin typeface="Times New Roman" panose="02020603050405020304" pitchFamily="18" charset="0"/>
                <a:cs typeface="Times New Roman" panose="02020603050405020304" pitchFamily="18" charset="0"/>
              </a:rPr>
              <a:t>Real GDP was growing at a rate of less than 2%.</a:t>
            </a:r>
          </a:p>
          <a:p>
            <a:pPr marL="302419" lvl="1" indent="-127397">
              <a:spcBef>
                <a:spcPts val="900"/>
              </a:spcBef>
            </a:pPr>
            <a:r>
              <a:rPr lang="en-US" dirty="0">
                <a:latin typeface="Times New Roman" panose="02020603050405020304" pitchFamily="18" charset="0"/>
                <a:cs typeface="Times New Roman" panose="02020603050405020304" pitchFamily="18" charset="0"/>
              </a:rPr>
              <a:t>Unemployment remained at 8%.</a:t>
            </a:r>
          </a:p>
          <a:p>
            <a:pPr marL="302419" lvl="1" indent="-127397">
              <a:spcBef>
                <a:spcPts val="900"/>
              </a:spcBef>
            </a:pPr>
            <a:r>
              <a:rPr lang="en-US" dirty="0">
                <a:latin typeface="Times New Roman" panose="02020603050405020304" pitchFamily="18" charset="0"/>
                <a:cs typeface="Times New Roman" panose="02020603050405020304" pitchFamily="18" charset="0"/>
              </a:rPr>
              <a:t>World financial institutions remained fragile.</a:t>
            </a:r>
          </a:p>
        </p:txBody>
      </p:sp>
      <p:sp>
        <p:nvSpPr>
          <p:cNvPr id="4" name="Slide Number Placeholder 3">
            <a:extLst>
              <a:ext uri="{FF2B5EF4-FFF2-40B4-BE49-F238E27FC236}">
                <a16:creationId xmlns:a16="http://schemas.microsoft.com/office/drawing/2014/main" id="{5728A24A-DDA1-47E3-BBD7-3A27D314BCBD}"/>
              </a:ext>
            </a:extLst>
          </p:cNvPr>
          <p:cNvSpPr>
            <a:spLocks noGrp="1"/>
          </p:cNvSpPr>
          <p:nvPr>
            <p:ph type="sldNum" sz="quarter" idx="12"/>
          </p:nvPr>
        </p:nvSpPr>
        <p:spPr/>
        <p:txBody>
          <a:bodyPr/>
          <a:lstStyle/>
          <a:p>
            <a:pPr>
              <a:defRPr/>
            </a:pPr>
            <a:fld id="{34D6A8A7-5109-4035-A6F9-3284B529B11C}" type="slidenum">
              <a:rPr lang="en-US" smtClean="0"/>
              <a:pPr>
                <a:defRPr/>
              </a:pPr>
              <a:t>26</a:t>
            </a:fld>
            <a:endParaRPr lang="en-US"/>
          </a:p>
        </p:txBody>
      </p:sp>
    </p:spTree>
    <p:extLst>
      <p:ext uri="{BB962C8B-B14F-4D97-AF65-F5344CB8AC3E}">
        <p14:creationId xmlns:p14="http://schemas.microsoft.com/office/powerpoint/2010/main" val="17124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7F2C-8E3D-41FF-8673-8ACBD495E831}"/>
              </a:ext>
            </a:extLst>
          </p:cNvPr>
          <p:cNvSpPr>
            <a:spLocks noGrp="1"/>
          </p:cNvSpPr>
          <p:nvPr>
            <p:ph type="title"/>
          </p:nvPr>
        </p:nvSpPr>
        <p:spPr>
          <a:xfrm>
            <a:off x="457200" y="274639"/>
            <a:ext cx="8229600" cy="792162"/>
          </a:xfrm>
        </p:spPr>
        <p:txBody>
          <a:bodyPr/>
          <a:lstStyle/>
          <a:p>
            <a:r>
              <a:rPr lang="en-AU" sz="4000" b="1" dirty="0"/>
              <a:t>The Coronavirus Recession (V-shaped)</a:t>
            </a:r>
          </a:p>
        </p:txBody>
      </p:sp>
      <p:sp>
        <p:nvSpPr>
          <p:cNvPr id="3" name="Content Placeholder 2">
            <a:extLst>
              <a:ext uri="{FF2B5EF4-FFF2-40B4-BE49-F238E27FC236}">
                <a16:creationId xmlns:a16="http://schemas.microsoft.com/office/drawing/2014/main" id="{CF2DE72A-D4CC-4F00-AED3-B6D8866BC822}"/>
              </a:ext>
            </a:extLst>
          </p:cNvPr>
          <p:cNvSpPr>
            <a:spLocks noGrp="1"/>
          </p:cNvSpPr>
          <p:nvPr>
            <p:ph idx="1"/>
          </p:nvPr>
        </p:nvSpPr>
        <p:spPr>
          <a:xfrm>
            <a:off x="457200" y="1279525"/>
            <a:ext cx="8077200" cy="5426075"/>
          </a:xfrm>
        </p:spPr>
        <p:txBody>
          <a:bodyPr>
            <a:noAutofit/>
          </a:bodyPr>
          <a:lstStyle/>
          <a:p>
            <a:r>
              <a:rPr lang="en-AU" dirty="0">
                <a:latin typeface="Times New Roman" panose="02020603050405020304" pitchFamily="18" charset="0"/>
                <a:cs typeface="Times New Roman" panose="02020603050405020304" pitchFamily="18" charset="0"/>
              </a:rPr>
              <a:t>Real GDP plummeted in 2</a:t>
            </a:r>
            <a:r>
              <a:rPr lang="en-AU" baseline="30000" dirty="0">
                <a:latin typeface="Times New Roman" panose="02020603050405020304" pitchFamily="18" charset="0"/>
                <a:cs typeface="Times New Roman" panose="02020603050405020304" pitchFamily="18" charset="0"/>
              </a:rPr>
              <a:t>nd</a:t>
            </a:r>
            <a:r>
              <a:rPr lang="en-AU" dirty="0">
                <a:latin typeface="Times New Roman" panose="02020603050405020304" pitchFamily="18" charset="0"/>
                <a:cs typeface="Times New Roman" panose="02020603050405020304" pitchFamily="18" charset="0"/>
              </a:rPr>
              <a:t> quarter of 2020.</a:t>
            </a:r>
          </a:p>
          <a:p>
            <a:r>
              <a:rPr lang="en-AU" dirty="0">
                <a:latin typeface="Times New Roman" panose="02020603050405020304" pitchFamily="18" charset="0"/>
                <a:cs typeface="Times New Roman" panose="02020603050405020304" pitchFamily="18" charset="0"/>
              </a:rPr>
              <a:t>Fastest rate since the Great Depression.</a:t>
            </a:r>
          </a:p>
          <a:p>
            <a:r>
              <a:rPr lang="en-AU" dirty="0">
                <a:latin typeface="Times New Roman" panose="02020603050405020304" pitchFamily="18" charset="0"/>
                <a:cs typeface="Times New Roman" panose="02020603050405020304" pitchFamily="18" charset="0"/>
              </a:rPr>
              <a:t>GDP returned to pre-COVID level by early 2021.</a:t>
            </a:r>
          </a:p>
          <a:p>
            <a:r>
              <a:rPr lang="en-AU" dirty="0">
                <a:latin typeface="Times New Roman" panose="02020603050405020304" pitchFamily="18" charset="0"/>
                <a:cs typeface="Times New Roman" panose="02020603050405020304" pitchFamily="18" charset="0"/>
              </a:rPr>
              <a:t>By 2022, back to pre-COVID trend.</a:t>
            </a:r>
          </a:p>
          <a:p>
            <a:r>
              <a:rPr lang="en-AU" dirty="0">
                <a:latin typeface="Times New Roman" panose="02020603050405020304" pitchFamily="18" charset="0"/>
                <a:cs typeface="Times New Roman" panose="02020603050405020304" pitchFamily="18" charset="0"/>
              </a:rPr>
              <a:t>April 2020: unemployment rate shot up to 14.7%.</a:t>
            </a:r>
          </a:p>
          <a:p>
            <a:r>
              <a:rPr lang="en-AU" dirty="0">
                <a:latin typeface="Times New Roman" panose="02020603050405020304" pitchFamily="18" charset="0"/>
                <a:cs typeface="Times New Roman" panose="02020603050405020304" pitchFamily="18" charset="0"/>
              </a:rPr>
              <a:t>Highest unemployment since Great Depression.</a:t>
            </a:r>
          </a:p>
          <a:p>
            <a:r>
              <a:rPr lang="en-AU" dirty="0">
                <a:latin typeface="Times New Roman" panose="02020603050405020304" pitchFamily="18" charset="0"/>
                <a:cs typeface="Times New Roman" panose="02020603050405020304" pitchFamily="18" charset="0"/>
              </a:rPr>
              <a:t>End of 2021: dropped back below 4%.</a:t>
            </a:r>
          </a:p>
        </p:txBody>
      </p:sp>
      <p:sp>
        <p:nvSpPr>
          <p:cNvPr id="4" name="Slide Number Placeholder 3">
            <a:extLst>
              <a:ext uri="{FF2B5EF4-FFF2-40B4-BE49-F238E27FC236}">
                <a16:creationId xmlns:a16="http://schemas.microsoft.com/office/drawing/2014/main" id="{7D8D210E-157F-4972-B422-B2F3019C6EFE}"/>
              </a:ext>
            </a:extLst>
          </p:cNvPr>
          <p:cNvSpPr>
            <a:spLocks noGrp="1"/>
          </p:cNvSpPr>
          <p:nvPr>
            <p:ph type="sldNum" sz="quarter" idx="12"/>
          </p:nvPr>
        </p:nvSpPr>
        <p:spPr/>
        <p:txBody>
          <a:bodyPr/>
          <a:lstStyle/>
          <a:p>
            <a:pPr>
              <a:defRPr/>
            </a:pPr>
            <a:fld id="{34D6A8A7-5109-4035-A6F9-3284B529B11C}" type="slidenum">
              <a:rPr lang="en-US" smtClean="0"/>
              <a:pPr>
                <a:defRPr/>
              </a:pPr>
              <a:t>27</a:t>
            </a:fld>
            <a:endParaRPr lang="en-US" dirty="0"/>
          </a:p>
        </p:txBody>
      </p:sp>
    </p:spTree>
    <p:extLst>
      <p:ext uri="{BB962C8B-B14F-4D97-AF65-F5344CB8AC3E}">
        <p14:creationId xmlns:p14="http://schemas.microsoft.com/office/powerpoint/2010/main" val="29044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7F2C-8E3D-41FF-8673-8ACBD495E831}"/>
              </a:ext>
            </a:extLst>
          </p:cNvPr>
          <p:cNvSpPr>
            <a:spLocks noGrp="1"/>
          </p:cNvSpPr>
          <p:nvPr>
            <p:ph type="title"/>
          </p:nvPr>
        </p:nvSpPr>
        <p:spPr>
          <a:xfrm>
            <a:off x="381000" y="274638"/>
            <a:ext cx="8305800" cy="944562"/>
          </a:xfrm>
        </p:spPr>
        <p:txBody>
          <a:bodyPr/>
          <a:lstStyle/>
          <a:p>
            <a:r>
              <a:rPr lang="en-AU" sz="4000" b="1" dirty="0"/>
              <a:t>GDP during the Coronavirus Recession</a:t>
            </a:r>
          </a:p>
        </p:txBody>
      </p:sp>
      <p:sp>
        <p:nvSpPr>
          <p:cNvPr id="4" name="Slide Number Placeholder 3">
            <a:extLst>
              <a:ext uri="{FF2B5EF4-FFF2-40B4-BE49-F238E27FC236}">
                <a16:creationId xmlns:a16="http://schemas.microsoft.com/office/drawing/2014/main" id="{7D8D210E-157F-4972-B422-B2F3019C6EFE}"/>
              </a:ext>
            </a:extLst>
          </p:cNvPr>
          <p:cNvSpPr>
            <a:spLocks noGrp="1"/>
          </p:cNvSpPr>
          <p:nvPr>
            <p:ph type="sldNum" sz="quarter" idx="12"/>
          </p:nvPr>
        </p:nvSpPr>
        <p:spPr/>
        <p:txBody>
          <a:bodyPr/>
          <a:lstStyle/>
          <a:p>
            <a:pPr>
              <a:defRPr/>
            </a:pPr>
            <a:fld id="{34D6A8A7-5109-4035-A6F9-3284B529B11C}" type="slidenum">
              <a:rPr lang="en-US" smtClean="0"/>
              <a:pPr>
                <a:defRPr/>
              </a:pPr>
              <a:t>28</a:t>
            </a:fld>
            <a:endParaRPr lang="en-US"/>
          </a:p>
        </p:txBody>
      </p:sp>
      <p:pic>
        <p:nvPicPr>
          <p:cNvPr id="7" name="Picture 6">
            <a:extLst>
              <a:ext uri="{FF2B5EF4-FFF2-40B4-BE49-F238E27FC236}">
                <a16:creationId xmlns:a16="http://schemas.microsoft.com/office/drawing/2014/main" id="{FA33D798-6A56-4BA8-9065-B6461EF834F8}"/>
              </a:ext>
            </a:extLst>
          </p:cNvPr>
          <p:cNvPicPr>
            <a:picLocks noChangeAspect="1"/>
          </p:cNvPicPr>
          <p:nvPr/>
        </p:nvPicPr>
        <p:blipFill>
          <a:blip r:embed="rId2"/>
          <a:stretch>
            <a:fillRect/>
          </a:stretch>
        </p:blipFill>
        <p:spPr>
          <a:xfrm>
            <a:off x="838199" y="1790700"/>
            <a:ext cx="7483901" cy="4565650"/>
          </a:xfrm>
          <a:prstGeom prst="rect">
            <a:avLst/>
          </a:prstGeom>
        </p:spPr>
      </p:pic>
    </p:spTree>
    <p:extLst>
      <p:ext uri="{BB962C8B-B14F-4D97-AF65-F5344CB8AC3E}">
        <p14:creationId xmlns:p14="http://schemas.microsoft.com/office/powerpoint/2010/main" val="521259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7F2C-8E3D-41FF-8673-8ACBD495E831}"/>
              </a:ext>
            </a:extLst>
          </p:cNvPr>
          <p:cNvSpPr>
            <a:spLocks noGrp="1"/>
          </p:cNvSpPr>
          <p:nvPr>
            <p:ph type="title"/>
          </p:nvPr>
        </p:nvSpPr>
        <p:spPr>
          <a:xfrm>
            <a:off x="457200" y="274638"/>
            <a:ext cx="8229600" cy="944562"/>
          </a:xfrm>
        </p:spPr>
        <p:txBody>
          <a:bodyPr/>
          <a:lstStyle/>
          <a:p>
            <a:r>
              <a:rPr lang="en-AU" sz="4000" b="1" dirty="0"/>
              <a:t>U.S. Unemployment, 2020-2021</a:t>
            </a:r>
          </a:p>
        </p:txBody>
      </p:sp>
      <p:sp>
        <p:nvSpPr>
          <p:cNvPr id="4" name="Slide Number Placeholder 3">
            <a:extLst>
              <a:ext uri="{FF2B5EF4-FFF2-40B4-BE49-F238E27FC236}">
                <a16:creationId xmlns:a16="http://schemas.microsoft.com/office/drawing/2014/main" id="{7D8D210E-157F-4972-B422-B2F3019C6EFE}"/>
              </a:ext>
            </a:extLst>
          </p:cNvPr>
          <p:cNvSpPr>
            <a:spLocks noGrp="1"/>
          </p:cNvSpPr>
          <p:nvPr>
            <p:ph type="sldNum" sz="quarter" idx="12"/>
          </p:nvPr>
        </p:nvSpPr>
        <p:spPr/>
        <p:txBody>
          <a:bodyPr/>
          <a:lstStyle/>
          <a:p>
            <a:pPr>
              <a:defRPr/>
            </a:pPr>
            <a:fld id="{34D6A8A7-5109-4035-A6F9-3284B529B11C}" type="slidenum">
              <a:rPr lang="en-US" smtClean="0"/>
              <a:pPr>
                <a:defRPr/>
              </a:pPr>
              <a:t>29</a:t>
            </a:fld>
            <a:endParaRPr lang="en-US"/>
          </a:p>
        </p:txBody>
      </p:sp>
      <p:pic>
        <p:nvPicPr>
          <p:cNvPr id="8" name="Picture 7">
            <a:extLst>
              <a:ext uri="{FF2B5EF4-FFF2-40B4-BE49-F238E27FC236}">
                <a16:creationId xmlns:a16="http://schemas.microsoft.com/office/drawing/2014/main" id="{9DE4EACA-F294-42E4-AC21-8B0A772D8E92}"/>
              </a:ext>
            </a:extLst>
          </p:cNvPr>
          <p:cNvPicPr>
            <a:picLocks noChangeAspect="1"/>
          </p:cNvPicPr>
          <p:nvPr/>
        </p:nvPicPr>
        <p:blipFill>
          <a:blip r:embed="rId2"/>
          <a:stretch>
            <a:fillRect/>
          </a:stretch>
        </p:blipFill>
        <p:spPr>
          <a:xfrm>
            <a:off x="914399" y="1524000"/>
            <a:ext cx="7448405" cy="4691063"/>
          </a:xfrm>
          <a:prstGeom prst="rect">
            <a:avLst/>
          </a:prstGeom>
        </p:spPr>
      </p:pic>
    </p:spTree>
    <p:extLst>
      <p:ext uri="{BB962C8B-B14F-4D97-AF65-F5344CB8AC3E}">
        <p14:creationId xmlns:p14="http://schemas.microsoft.com/office/powerpoint/2010/main" val="116240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0F42-CC26-4242-BC94-A4EDAF46CB04}"/>
              </a:ext>
            </a:extLst>
          </p:cNvPr>
          <p:cNvSpPr>
            <a:spLocks noGrp="1"/>
          </p:cNvSpPr>
          <p:nvPr>
            <p:ph type="title"/>
          </p:nvPr>
        </p:nvSpPr>
        <p:spPr>
          <a:xfrm>
            <a:off x="457200" y="274638"/>
            <a:ext cx="8229600" cy="894987"/>
          </a:xfrm>
        </p:spPr>
        <p:txBody>
          <a:bodyPr/>
          <a:lstStyle/>
          <a:p>
            <a:r>
              <a:rPr lang="en-AU" sz="4000" b="1" dirty="0"/>
              <a:t>Recessions</a:t>
            </a:r>
          </a:p>
        </p:txBody>
      </p:sp>
      <p:sp>
        <p:nvSpPr>
          <p:cNvPr id="4" name="Slide Number Placeholder 3">
            <a:extLst>
              <a:ext uri="{FF2B5EF4-FFF2-40B4-BE49-F238E27FC236}">
                <a16:creationId xmlns:a16="http://schemas.microsoft.com/office/drawing/2014/main" id="{941462DE-02ED-47C6-9860-A78375EC4C51}"/>
              </a:ext>
            </a:extLst>
          </p:cNvPr>
          <p:cNvSpPr>
            <a:spLocks noGrp="1"/>
          </p:cNvSpPr>
          <p:nvPr>
            <p:ph type="sldNum" sz="quarter" idx="12"/>
          </p:nvPr>
        </p:nvSpPr>
        <p:spPr/>
        <p:txBody>
          <a:bodyPr/>
          <a:lstStyle/>
          <a:p>
            <a:pPr>
              <a:defRPr/>
            </a:pPr>
            <a:fld id="{34D6A8A7-5109-4035-A6F9-3284B529B11C}" type="slidenum">
              <a:rPr lang="en-US" smtClean="0"/>
              <a:pPr>
                <a:defRPr/>
              </a:pPr>
              <a:t>3</a:t>
            </a:fld>
            <a:endParaRPr lang="en-US"/>
          </a:p>
        </p:txBody>
      </p:sp>
      <p:sp>
        <p:nvSpPr>
          <p:cNvPr id="5" name="Text Placeholder 2">
            <a:extLst>
              <a:ext uri="{FF2B5EF4-FFF2-40B4-BE49-F238E27FC236}">
                <a16:creationId xmlns:a16="http://schemas.microsoft.com/office/drawing/2014/main" id="{921C13D2-79AF-418B-9385-AE15CEADF370}"/>
              </a:ext>
            </a:extLst>
          </p:cNvPr>
          <p:cNvSpPr txBox="1">
            <a:spLocks/>
          </p:cNvSpPr>
          <p:nvPr/>
        </p:nvSpPr>
        <p:spPr>
          <a:xfrm>
            <a:off x="533400" y="1449774"/>
            <a:ext cx="4876800" cy="4906576"/>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Recessions</a:t>
            </a:r>
            <a:r>
              <a:rPr lang="en-US" dirty="0">
                <a:latin typeface="Times New Roman" panose="02020603050405020304" pitchFamily="18" charset="0"/>
                <a:cs typeface="Times New Roman" panose="02020603050405020304" pitchFamily="18" charset="0"/>
              </a:rPr>
              <a:t> are short-term economic downturns typically characterized by declines in real GDP growth and increases in the unemployment rate.</a:t>
            </a:r>
          </a:p>
          <a:p>
            <a:endParaRPr lang="en-US" sz="1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Recessions are caused by: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Declines in AD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Declines in AS</a:t>
            </a:r>
          </a:p>
        </p:txBody>
      </p:sp>
      <p:pic>
        <p:nvPicPr>
          <p:cNvPr id="6" name="Picture Placeholder 4" descr="Closely built shacks and small houses on a dirt lot with a city in the background.">
            <a:extLst>
              <a:ext uri="{FF2B5EF4-FFF2-40B4-BE49-F238E27FC236}">
                <a16:creationId xmlns:a16="http://schemas.microsoft.com/office/drawing/2014/main" id="{E55D0B55-91C9-4527-91FB-433F3435AEC9}"/>
              </a:ext>
            </a:extLst>
          </p:cNvPr>
          <p:cNvPicPr>
            <a:picLocks noChangeAspect="1"/>
          </p:cNvPicPr>
          <p:nvPr/>
        </p:nvPicPr>
        <p:blipFill>
          <a:blip r:embed="rId2"/>
          <a:srcRect l="28073" r="28073"/>
          <a:stretch>
            <a:fillRect/>
          </a:stretch>
        </p:blipFill>
        <p:spPr>
          <a:xfrm>
            <a:off x="5562600" y="1671037"/>
            <a:ext cx="3328338" cy="4183901"/>
          </a:xfrm>
          <a:prstGeom prst="rect">
            <a:avLst/>
          </a:prstGeom>
        </p:spPr>
      </p:pic>
    </p:spTree>
    <p:extLst>
      <p:ext uri="{BB962C8B-B14F-4D97-AF65-F5344CB8AC3E}">
        <p14:creationId xmlns:p14="http://schemas.microsoft.com/office/powerpoint/2010/main" val="2761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596B-DFBB-4593-D04F-170E53B7B0EF}"/>
              </a:ext>
            </a:extLst>
          </p:cNvPr>
          <p:cNvSpPr>
            <a:spLocks noGrp="1"/>
          </p:cNvSpPr>
          <p:nvPr>
            <p:ph type="title"/>
          </p:nvPr>
        </p:nvSpPr>
        <p:spPr/>
        <p:txBody>
          <a:bodyPr/>
          <a:lstStyle/>
          <a:p>
            <a:r>
              <a:rPr lang="en-US" sz="4000" b="1" dirty="0"/>
              <a:t>The Supply Shock of the</a:t>
            </a:r>
            <a:br>
              <a:rPr lang="en-US" sz="4000" b="1" dirty="0"/>
            </a:br>
            <a:r>
              <a:rPr lang="en-US" sz="4000" b="1" dirty="0"/>
              <a:t>Coronavirus Recession</a:t>
            </a:r>
          </a:p>
        </p:txBody>
      </p:sp>
      <p:sp>
        <p:nvSpPr>
          <p:cNvPr id="3" name="Content Placeholder 2">
            <a:extLst>
              <a:ext uri="{FF2B5EF4-FFF2-40B4-BE49-F238E27FC236}">
                <a16:creationId xmlns:a16="http://schemas.microsoft.com/office/drawing/2014/main" id="{5F02FCD4-6E3E-3D4B-BBBD-5254029B505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pandemic was a classic supply shock.</a:t>
            </a:r>
          </a:p>
          <a:p>
            <a:r>
              <a:rPr lang="en-US" dirty="0">
                <a:latin typeface="Times New Roman" panose="02020603050405020304" pitchFamily="18" charset="0"/>
                <a:cs typeface="Times New Roman" panose="02020603050405020304" pitchFamily="18" charset="0"/>
              </a:rPr>
              <a:t>A supply shock is an unexpected, exogenous event that abruptly shifts SRAS.</a:t>
            </a:r>
          </a:p>
          <a:p>
            <a:r>
              <a:rPr lang="en-US" dirty="0">
                <a:latin typeface="Times New Roman" panose="02020603050405020304" pitchFamily="18" charset="0"/>
                <a:cs typeface="Times New Roman" panose="02020603050405020304" pitchFamily="18" charset="0"/>
              </a:rPr>
              <a:t>AD was also affected, but to a lesser extent than SRAS.</a:t>
            </a:r>
          </a:p>
          <a:p>
            <a:r>
              <a:rPr lang="en-US" dirty="0">
                <a:latin typeface="Times New Roman" panose="02020603050405020304" pitchFamily="18" charset="0"/>
                <a:cs typeface="Times New Roman" panose="02020603050405020304" pitchFamily="18" charset="0"/>
              </a:rPr>
              <a:t>The cause was a decline in real wealth and in expectations of future income.</a:t>
            </a:r>
          </a:p>
          <a:p>
            <a:r>
              <a:rPr lang="en-US" dirty="0">
                <a:latin typeface="Times New Roman" panose="02020603050405020304" pitchFamily="18" charset="0"/>
                <a:cs typeface="Times New Roman" panose="02020603050405020304" pitchFamily="18" charset="0"/>
              </a:rPr>
              <a:t>LRAS was not significantly impacted.</a:t>
            </a:r>
          </a:p>
        </p:txBody>
      </p:sp>
      <p:sp>
        <p:nvSpPr>
          <p:cNvPr id="4" name="Slide Number Placeholder 3">
            <a:extLst>
              <a:ext uri="{FF2B5EF4-FFF2-40B4-BE49-F238E27FC236}">
                <a16:creationId xmlns:a16="http://schemas.microsoft.com/office/drawing/2014/main" id="{486DD57B-68FC-43EA-C3B8-A15BC145F1C8}"/>
              </a:ext>
            </a:extLst>
          </p:cNvPr>
          <p:cNvSpPr>
            <a:spLocks noGrp="1"/>
          </p:cNvSpPr>
          <p:nvPr>
            <p:ph type="sldNum" sz="quarter" idx="12"/>
          </p:nvPr>
        </p:nvSpPr>
        <p:spPr/>
        <p:txBody>
          <a:bodyPr/>
          <a:lstStyle/>
          <a:p>
            <a:pPr>
              <a:defRPr/>
            </a:pPr>
            <a:fld id="{34D6A8A7-5109-4035-A6F9-3284B529B11C}" type="slidenum">
              <a:rPr lang="en-US" smtClean="0"/>
              <a:pPr>
                <a:defRPr/>
              </a:pPr>
              <a:t>30</a:t>
            </a:fld>
            <a:endParaRPr lang="en-US"/>
          </a:p>
        </p:txBody>
      </p:sp>
    </p:spTree>
    <p:extLst>
      <p:ext uri="{BB962C8B-B14F-4D97-AF65-F5344CB8AC3E}">
        <p14:creationId xmlns:p14="http://schemas.microsoft.com/office/powerpoint/2010/main" val="3351892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9FFE-A36C-44EA-B8F5-984F1C467CE3}"/>
              </a:ext>
            </a:extLst>
          </p:cNvPr>
          <p:cNvSpPr>
            <a:spLocks noGrp="1"/>
          </p:cNvSpPr>
          <p:nvPr>
            <p:ph type="title"/>
          </p:nvPr>
        </p:nvSpPr>
        <p:spPr/>
        <p:txBody>
          <a:bodyPr/>
          <a:lstStyle/>
          <a:p>
            <a:r>
              <a:rPr lang="en-AU" sz="4000" b="1" dirty="0"/>
              <a:t>The Coronavirus Recession in the</a:t>
            </a:r>
            <a:br>
              <a:rPr lang="en-AU" sz="4000" b="1" dirty="0"/>
            </a:br>
            <a:r>
              <a:rPr lang="en-AU" sz="4000" b="1" dirty="0"/>
              <a:t>AD-AS Model</a:t>
            </a:r>
          </a:p>
        </p:txBody>
      </p:sp>
      <p:sp>
        <p:nvSpPr>
          <p:cNvPr id="4" name="Slide Number Placeholder 3">
            <a:extLst>
              <a:ext uri="{FF2B5EF4-FFF2-40B4-BE49-F238E27FC236}">
                <a16:creationId xmlns:a16="http://schemas.microsoft.com/office/drawing/2014/main" id="{96CDCC98-0285-457A-ABA3-2BA70AB3FE17}"/>
              </a:ext>
            </a:extLst>
          </p:cNvPr>
          <p:cNvSpPr>
            <a:spLocks noGrp="1"/>
          </p:cNvSpPr>
          <p:nvPr>
            <p:ph type="sldNum" sz="quarter" idx="12"/>
          </p:nvPr>
        </p:nvSpPr>
        <p:spPr/>
        <p:txBody>
          <a:bodyPr/>
          <a:lstStyle/>
          <a:p>
            <a:pPr>
              <a:defRPr/>
            </a:pPr>
            <a:fld id="{34D6A8A7-5109-4035-A6F9-3284B529B11C}" type="slidenum">
              <a:rPr lang="en-US" smtClean="0"/>
              <a:pPr>
                <a:defRPr/>
              </a:pPr>
              <a:t>31</a:t>
            </a:fld>
            <a:endParaRPr lang="en-US"/>
          </a:p>
        </p:txBody>
      </p:sp>
      <p:pic>
        <p:nvPicPr>
          <p:cNvPr id="5" name="Picture 4">
            <a:extLst>
              <a:ext uri="{FF2B5EF4-FFF2-40B4-BE49-F238E27FC236}">
                <a16:creationId xmlns:a16="http://schemas.microsoft.com/office/drawing/2014/main" id="{7E37AEB5-8774-4EEB-8309-B244FB67EB1B}"/>
              </a:ext>
            </a:extLst>
          </p:cNvPr>
          <p:cNvPicPr>
            <a:picLocks noChangeAspect="1"/>
          </p:cNvPicPr>
          <p:nvPr/>
        </p:nvPicPr>
        <p:blipFill>
          <a:blip r:embed="rId2"/>
          <a:stretch>
            <a:fillRect/>
          </a:stretch>
        </p:blipFill>
        <p:spPr>
          <a:xfrm>
            <a:off x="1752600" y="1710745"/>
            <a:ext cx="5715000" cy="4851501"/>
          </a:xfrm>
          <a:prstGeom prst="rect">
            <a:avLst/>
          </a:prstGeom>
        </p:spPr>
      </p:pic>
    </p:spTree>
    <p:extLst>
      <p:ext uri="{BB962C8B-B14F-4D97-AF65-F5344CB8AC3E}">
        <p14:creationId xmlns:p14="http://schemas.microsoft.com/office/powerpoint/2010/main" val="369183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28600"/>
            <a:ext cx="8229600" cy="1277938"/>
          </a:xfrm>
        </p:spPr>
        <p:txBody>
          <a:bodyPr/>
          <a:lstStyle/>
          <a:p>
            <a:r>
              <a:rPr lang="en-US" sz="4000" b="1" dirty="0">
                <a:cs typeface="Arial" pitchFamily="-107" charset="0"/>
              </a:rPr>
              <a:t>The Great Depression and</a:t>
            </a:r>
            <a:br>
              <a:rPr lang="en-US" sz="4000" b="1" dirty="0">
                <a:cs typeface="Arial" pitchFamily="-107" charset="0"/>
              </a:rPr>
            </a:br>
            <a:r>
              <a:rPr lang="en-US" sz="4000" b="1" dirty="0">
                <a:cs typeface="Arial" pitchFamily="-107" charset="0"/>
              </a:rPr>
              <a:t>Economic Theory</a:t>
            </a:r>
          </a:p>
        </p:txBody>
      </p:sp>
      <p:sp>
        <p:nvSpPr>
          <p:cNvPr id="33795" name="Content Placeholder 2"/>
          <p:cNvSpPr>
            <a:spLocks noGrp="1"/>
          </p:cNvSpPr>
          <p:nvPr>
            <p:ph idx="1"/>
          </p:nvPr>
        </p:nvSpPr>
        <p:spPr>
          <a:xfrm>
            <a:off x="457200" y="1676400"/>
            <a:ext cx="8229600" cy="4703763"/>
          </a:xfrm>
        </p:spPr>
        <p:txBody>
          <a:bodyPr/>
          <a:lstStyle/>
          <a:p>
            <a:r>
              <a:rPr lang="en-US" sz="3000" dirty="0">
                <a:latin typeface="Times New Roman" panose="02020603050405020304" pitchFamily="18" charset="0"/>
                <a:cs typeface="Times New Roman" panose="02020603050405020304" pitchFamily="18" charset="0"/>
              </a:rPr>
              <a:t>The conditions of the Great Depression were bad by almost any measure</a:t>
            </a:r>
          </a:p>
          <a:p>
            <a:pPr lvl="1"/>
            <a:r>
              <a:rPr lang="en-US" sz="2800" dirty="0">
                <a:latin typeface="Times New Roman" panose="02020603050405020304" pitchFamily="18" charset="0"/>
                <a:cs typeface="Times New Roman" panose="02020603050405020304" pitchFamily="18" charset="0"/>
              </a:rPr>
              <a:t>Decade-long recession</a:t>
            </a:r>
          </a:p>
          <a:p>
            <a:pPr lvl="1"/>
            <a:r>
              <a:rPr lang="en-US" sz="2800" dirty="0">
                <a:latin typeface="Times New Roman" panose="02020603050405020304" pitchFamily="18" charset="0"/>
                <a:cs typeface="Times New Roman" panose="02020603050405020304" pitchFamily="18" charset="0"/>
              </a:rPr>
              <a:t>From 1929 to 1933, real GDP fell </a:t>
            </a:r>
            <a:r>
              <a:rPr lang="en-US" dirty="0">
                <a:latin typeface="Times New Roman" panose="02020603050405020304" pitchFamily="18" charset="0"/>
                <a:cs typeface="Times New Roman" panose="02020603050405020304" pitchFamily="18" charset="0"/>
              </a:rPr>
              <a:t>30</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 25% unemployment in 1933</a:t>
            </a:r>
          </a:p>
          <a:p>
            <a:pPr lvl="1"/>
            <a:r>
              <a:rPr lang="en-US" b="1" dirty="0">
                <a:solidFill>
                  <a:srgbClr val="FF0000"/>
                </a:solidFill>
                <a:latin typeface="Times New Roman" panose="02020603050405020304" pitchFamily="18" charset="0"/>
                <a:cs typeface="Times New Roman" panose="02020603050405020304" pitchFamily="18" charset="0"/>
              </a:rPr>
              <a:t> 15</a:t>
            </a:r>
            <a:r>
              <a:rPr lang="en-US" sz="2800" dirty="0">
                <a:latin typeface="Times New Roman" panose="02020603050405020304" pitchFamily="18" charset="0"/>
                <a:cs typeface="Times New Roman" panose="02020603050405020304" pitchFamily="18" charset="0"/>
              </a:rPr>
              <a:t>% unemployment over the 1930s decade</a:t>
            </a:r>
          </a:p>
          <a:p>
            <a:r>
              <a:rPr lang="en-US" sz="3000" dirty="0">
                <a:latin typeface="Times New Roman" panose="02020603050405020304" pitchFamily="18" charset="0"/>
                <a:cs typeface="Times New Roman" panose="02020603050405020304" pitchFamily="18" charset="0"/>
              </a:rPr>
              <a:t>And challenged the view of Classical economics.</a:t>
            </a:r>
          </a:p>
        </p:txBody>
      </p:sp>
      <p:sp>
        <p:nvSpPr>
          <p:cNvPr id="2" name="Slide Number Placeholder 1">
            <a:extLst>
              <a:ext uri="{FF2B5EF4-FFF2-40B4-BE49-F238E27FC236}">
                <a16:creationId xmlns:a16="http://schemas.microsoft.com/office/drawing/2014/main" id="{F736B555-1545-4A92-A642-A30B56DD7E2F}"/>
              </a:ext>
            </a:extLst>
          </p:cNvPr>
          <p:cNvSpPr>
            <a:spLocks noGrp="1"/>
          </p:cNvSpPr>
          <p:nvPr>
            <p:ph type="sldNum" sz="quarter" idx="12"/>
          </p:nvPr>
        </p:nvSpPr>
        <p:spPr/>
        <p:txBody>
          <a:bodyPr/>
          <a:lstStyle/>
          <a:p>
            <a:pPr>
              <a:defRPr/>
            </a:pPr>
            <a:fld id="{34D6A8A7-5109-4035-A6F9-3284B529B11C}" type="slidenum">
              <a:rPr lang="en-US" smtClean="0"/>
              <a:pPr>
                <a:defRPr/>
              </a:pPr>
              <a:t>32</a:t>
            </a:fld>
            <a:endParaRPr lang="en-US"/>
          </a:p>
        </p:txBody>
      </p:sp>
    </p:spTree>
    <p:extLst>
      <p:ext uri="{BB962C8B-B14F-4D97-AF65-F5344CB8AC3E}">
        <p14:creationId xmlns:p14="http://schemas.microsoft.com/office/powerpoint/2010/main" val="102219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57200" y="228600"/>
            <a:ext cx="8229600" cy="792162"/>
          </a:xfrm>
        </p:spPr>
        <p:txBody>
          <a:bodyPr/>
          <a:lstStyle/>
          <a:p>
            <a:r>
              <a:rPr lang="en-US" altLang="en-US" sz="4000" b="1" dirty="0"/>
              <a:t>Major Macroeconomic Debate</a:t>
            </a:r>
          </a:p>
        </p:txBody>
      </p:sp>
      <p:sp>
        <p:nvSpPr>
          <p:cNvPr id="6" name="Content Placeholder 2">
            <a:extLst>
              <a:ext uri="{FF2B5EF4-FFF2-40B4-BE49-F238E27FC236}">
                <a16:creationId xmlns:a16="http://schemas.microsoft.com/office/drawing/2014/main" id="{89B6E9CD-8824-46D8-A64F-2BF9C11E01D0}"/>
              </a:ext>
            </a:extLst>
          </p:cNvPr>
          <p:cNvSpPr>
            <a:spLocks noGrp="1"/>
          </p:cNvSpPr>
          <p:nvPr>
            <p:ph sz="half" idx="1"/>
          </p:nvPr>
        </p:nvSpPr>
        <p:spPr>
          <a:xfrm>
            <a:off x="457200" y="1295400"/>
            <a:ext cx="4038600" cy="4525963"/>
          </a:xfrm>
          <a:ln>
            <a:solidFill>
              <a:srgbClr val="607083"/>
            </a:solidFill>
          </a:ln>
        </p:spPr>
        <p:txBody>
          <a:bodyPr/>
          <a:lstStyle/>
          <a:p>
            <a:pPr marL="0" indent="0">
              <a:spcBef>
                <a:spcPts val="1350"/>
              </a:spcBef>
              <a:buNone/>
            </a:pPr>
            <a:r>
              <a:rPr lang="en-US" dirty="0">
                <a:solidFill>
                  <a:schemeClr val="accent2"/>
                </a:solidFill>
                <a:latin typeface="Times New Roman" panose="02020603050405020304" pitchFamily="18" charset="0"/>
                <a:cs typeface="Times New Roman" panose="02020603050405020304" pitchFamily="18" charset="0"/>
              </a:rPr>
              <a:t>Classical Economics</a:t>
            </a:r>
          </a:p>
          <a:p>
            <a:pPr marL="127397" lvl="1" indent="-127397">
              <a:spcBef>
                <a:spcPts val="1350"/>
              </a:spcBef>
            </a:pPr>
            <a:r>
              <a:rPr lang="en-US" altLang="ja-JP" dirty="0">
                <a:latin typeface="Times New Roman" panose="02020603050405020304" pitchFamily="18" charset="0"/>
                <a:cs typeface="Times New Roman" panose="02020603050405020304" pitchFamily="18" charset="0"/>
              </a:rPr>
              <a:t>Adjustment toward long-run equilibrium will happen naturally.</a:t>
            </a:r>
          </a:p>
          <a:p>
            <a:pPr marL="127397" lvl="1" indent="-127397">
              <a:spcBef>
                <a:spcPts val="1350"/>
              </a:spcBef>
            </a:pPr>
            <a:r>
              <a:rPr lang="en-US" dirty="0">
                <a:latin typeface="Times New Roman" panose="02020603050405020304" pitchFamily="18" charset="0"/>
                <a:cs typeface="Times New Roman" panose="02020603050405020304" pitchFamily="18" charset="0"/>
              </a:rPr>
              <a:t>Prices are flexible.</a:t>
            </a:r>
          </a:p>
          <a:p>
            <a:pPr marL="127397" lvl="1" indent="-127397">
              <a:spcBef>
                <a:spcPts val="1350"/>
              </a:spcBef>
            </a:pPr>
            <a:r>
              <a:rPr lang="en-US" dirty="0">
                <a:latin typeface="Times New Roman" panose="02020603050405020304" pitchFamily="18" charset="0"/>
                <a:cs typeface="Times New Roman" panose="02020603050405020304" pitchFamily="18" charset="0"/>
              </a:rPr>
              <a:t>Let the economy go and the market will correct itself.</a:t>
            </a:r>
          </a:p>
        </p:txBody>
      </p:sp>
      <p:sp>
        <p:nvSpPr>
          <p:cNvPr id="2" name="Content Placeholder 1">
            <a:extLst>
              <a:ext uri="{FF2B5EF4-FFF2-40B4-BE49-F238E27FC236}">
                <a16:creationId xmlns:a16="http://schemas.microsoft.com/office/drawing/2014/main" id="{4FC7CF69-FF7C-D945-BC85-F374C182D267}"/>
              </a:ext>
            </a:extLst>
          </p:cNvPr>
          <p:cNvSpPr>
            <a:spLocks noGrp="1"/>
          </p:cNvSpPr>
          <p:nvPr>
            <p:ph sz="half" idx="2"/>
          </p:nvPr>
        </p:nvSpPr>
        <p:spPr>
          <a:xfrm>
            <a:off x="4648200" y="1295400"/>
            <a:ext cx="4038600" cy="4525963"/>
          </a:xfrm>
          <a:ln>
            <a:solidFill>
              <a:srgbClr val="607083"/>
            </a:solidFill>
          </a:ln>
        </p:spPr>
        <p:txBody>
          <a:bodyPr/>
          <a:lstStyle/>
          <a:p>
            <a:pPr marL="0" indent="0">
              <a:spcBef>
                <a:spcPts val="1350"/>
              </a:spcBef>
              <a:buNone/>
            </a:pPr>
            <a:r>
              <a:rPr lang="en-US" dirty="0">
                <a:solidFill>
                  <a:schemeClr val="accent2"/>
                </a:solidFill>
                <a:latin typeface="Times New Roman" panose="02020603050405020304" pitchFamily="18" charset="0"/>
                <a:cs typeface="Times New Roman" panose="02020603050405020304" pitchFamily="18" charset="0"/>
              </a:rPr>
              <a:t>Keynesian Economics</a:t>
            </a:r>
          </a:p>
          <a:p>
            <a:pPr marL="127397" lvl="1" indent="-127397">
              <a:spcBef>
                <a:spcPts val="1350"/>
              </a:spcBef>
            </a:pPr>
            <a:r>
              <a:rPr lang="en-US" dirty="0">
                <a:latin typeface="Times New Roman" panose="02020603050405020304" pitchFamily="18" charset="0"/>
                <a:cs typeface="Times New Roman" panose="02020603050405020304" pitchFamily="18" charset="0"/>
              </a:rPr>
              <a:t>Adjustment will be long and occur unpredictably with many delays.</a:t>
            </a:r>
          </a:p>
          <a:p>
            <a:pPr marL="127397" lvl="1" indent="-127397">
              <a:spcBef>
                <a:spcPts val="1350"/>
              </a:spcBef>
            </a:pPr>
            <a:r>
              <a:rPr lang="en-US" dirty="0">
                <a:latin typeface="Times New Roman" panose="02020603050405020304" pitchFamily="18" charset="0"/>
                <a:cs typeface="Times New Roman" panose="02020603050405020304" pitchFamily="18" charset="0"/>
              </a:rPr>
              <a:t>Prices are sticky.</a:t>
            </a:r>
          </a:p>
          <a:p>
            <a:pPr marL="127397" lvl="1" indent="-127397">
              <a:spcBef>
                <a:spcPts val="1350"/>
              </a:spcBef>
            </a:pPr>
            <a:r>
              <a:rPr lang="en-US" dirty="0">
                <a:latin typeface="Times New Roman" panose="02020603050405020304" pitchFamily="18" charset="0"/>
                <a:cs typeface="Times New Roman" panose="02020603050405020304" pitchFamily="18" charset="0"/>
              </a:rPr>
              <a:t>Call for government interventions in the market.</a:t>
            </a:r>
          </a:p>
        </p:txBody>
      </p:sp>
      <p:pic>
        <p:nvPicPr>
          <p:cNvPr id="3" name="Picture 2">
            <a:extLst>
              <a:ext uri="{FF2B5EF4-FFF2-40B4-BE49-F238E27FC236}">
                <a16:creationId xmlns:a16="http://schemas.microsoft.com/office/drawing/2014/main" id="{2960A1E7-224D-421C-8D12-FBCA46245C32}"/>
              </a:ext>
            </a:extLst>
          </p:cNvPr>
          <p:cNvPicPr>
            <a:picLocks noChangeAspect="1"/>
          </p:cNvPicPr>
          <p:nvPr/>
        </p:nvPicPr>
        <p:blipFill>
          <a:blip r:embed="rId3"/>
          <a:stretch>
            <a:fillRect/>
          </a:stretch>
        </p:blipFill>
        <p:spPr>
          <a:xfrm>
            <a:off x="1524000" y="4648200"/>
            <a:ext cx="1929232" cy="2133600"/>
          </a:xfrm>
          <a:prstGeom prst="rect">
            <a:avLst/>
          </a:prstGeom>
        </p:spPr>
      </p:pic>
      <p:pic>
        <p:nvPicPr>
          <p:cNvPr id="4" name="Picture 3">
            <a:extLst>
              <a:ext uri="{FF2B5EF4-FFF2-40B4-BE49-F238E27FC236}">
                <a16:creationId xmlns:a16="http://schemas.microsoft.com/office/drawing/2014/main" id="{31E6D696-A6E2-4B85-BD43-C8C93F77C6F4}"/>
              </a:ext>
            </a:extLst>
          </p:cNvPr>
          <p:cNvPicPr>
            <a:picLocks noChangeAspect="1"/>
          </p:cNvPicPr>
          <p:nvPr/>
        </p:nvPicPr>
        <p:blipFill>
          <a:blip r:embed="rId4"/>
          <a:stretch>
            <a:fillRect/>
          </a:stretch>
        </p:blipFill>
        <p:spPr>
          <a:xfrm>
            <a:off x="5867400" y="4661041"/>
            <a:ext cx="1575412" cy="2087421"/>
          </a:xfrm>
          <a:prstGeom prst="rect">
            <a:avLst/>
          </a:prstGeom>
        </p:spPr>
      </p:pic>
      <p:sp>
        <p:nvSpPr>
          <p:cNvPr id="5" name="Slide Number Placeholder 4">
            <a:extLst>
              <a:ext uri="{FF2B5EF4-FFF2-40B4-BE49-F238E27FC236}">
                <a16:creationId xmlns:a16="http://schemas.microsoft.com/office/drawing/2014/main" id="{308DA069-5759-488F-A1FD-DEF69DD2B3B1}"/>
              </a:ext>
            </a:extLst>
          </p:cNvPr>
          <p:cNvSpPr>
            <a:spLocks noGrp="1"/>
          </p:cNvSpPr>
          <p:nvPr>
            <p:ph type="sldNum" sz="quarter" idx="12"/>
          </p:nvPr>
        </p:nvSpPr>
        <p:spPr/>
        <p:txBody>
          <a:bodyPr/>
          <a:lstStyle/>
          <a:p>
            <a:pPr>
              <a:defRPr/>
            </a:pPr>
            <a:fld id="{9482F4F1-A40E-4290-8BB9-CEECA1D3CF4C}" type="slidenum">
              <a:rPr lang="en-US"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457200" y="249237"/>
            <a:ext cx="8229600" cy="893763"/>
          </a:xfrm>
        </p:spPr>
        <p:txBody>
          <a:bodyPr/>
          <a:lstStyle/>
          <a:p>
            <a:r>
              <a:rPr lang="en-US" sz="4000" b="1" dirty="0">
                <a:cs typeface="Arial" pitchFamily="-107" charset="0"/>
              </a:rPr>
              <a:t>Keynesian Economics</a:t>
            </a:r>
          </a:p>
        </p:txBody>
      </p:sp>
      <p:sp>
        <p:nvSpPr>
          <p:cNvPr id="35843" name="Content Placeholder 2"/>
          <p:cNvSpPr>
            <a:spLocks noGrp="1"/>
          </p:cNvSpPr>
          <p:nvPr>
            <p:ph idx="1"/>
          </p:nvPr>
        </p:nvSpPr>
        <p:spPr>
          <a:xfrm>
            <a:off x="457200" y="1371601"/>
            <a:ext cx="8229600" cy="4984750"/>
          </a:xfrm>
        </p:spPr>
        <p:txBody>
          <a:bodyPr/>
          <a:lstStyle/>
          <a:p>
            <a:r>
              <a:rPr lang="en-US" dirty="0">
                <a:latin typeface="Times New Roman" panose="02020603050405020304" pitchFamily="18" charset="0"/>
                <a:cs typeface="Times New Roman" panose="02020603050405020304" pitchFamily="18" charset="0"/>
              </a:rPr>
              <a:t>Focus on the demand side of the economy as the source of instability.</a:t>
            </a:r>
          </a:p>
          <a:p>
            <a:r>
              <a:rPr lang="en-US" dirty="0">
                <a:latin typeface="Times New Roman" panose="02020603050405020304" pitchFamily="18" charset="0"/>
                <a:cs typeface="Times New Roman" panose="02020603050405020304" pitchFamily="18" charset="0"/>
              </a:rPr>
              <a:t>Government intervention is needed in prolonged recessions to boost demand and restore the economy to long-run equilibrium.</a:t>
            </a:r>
          </a:p>
          <a:p>
            <a:r>
              <a:rPr lang="en-US" dirty="0">
                <a:latin typeface="Times New Roman" panose="02020603050405020304" pitchFamily="18" charset="0"/>
                <a:cs typeface="Times New Roman" panose="02020603050405020304" pitchFamily="18" charset="0"/>
              </a:rPr>
              <a:t>Keynes: “</a:t>
            </a:r>
            <a:r>
              <a:rPr lang="en-US" altLang="ja-JP" sz="3200" i="1" dirty="0">
                <a:latin typeface="Times New Roman" panose="02020603050405020304" pitchFamily="18" charset="0"/>
                <a:cs typeface="Times New Roman" panose="02020603050405020304" pitchFamily="18" charset="0"/>
              </a:rPr>
              <a:t>In the long run, we are all dead.</a:t>
            </a:r>
            <a:r>
              <a:rPr lang="en-US" altLang="ja-JP" sz="3200" dirty="0">
                <a:latin typeface="Times New Roman" panose="02020603050405020304" pitchFamily="18" charset="0"/>
                <a:cs typeface="Times New Roman" panose="02020603050405020304" pitchFamily="18" charset="0"/>
              </a:rPr>
              <a:t>”</a:t>
            </a:r>
            <a:endParaRPr lang="en-US" sz="3200"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D66D87C-86AA-4A02-B665-8F193D52FEBE}"/>
              </a:ext>
            </a:extLst>
          </p:cNvPr>
          <p:cNvSpPr>
            <a:spLocks noGrp="1"/>
          </p:cNvSpPr>
          <p:nvPr>
            <p:ph type="sldNum" sz="quarter" idx="12"/>
          </p:nvPr>
        </p:nvSpPr>
        <p:spPr/>
        <p:txBody>
          <a:bodyPr/>
          <a:lstStyle/>
          <a:p>
            <a:pPr>
              <a:defRPr/>
            </a:pPr>
            <a:fld id="{34D6A8A7-5109-4035-A6F9-3284B529B11C}" type="slidenum">
              <a:rPr lang="en-US" smtClean="0"/>
              <a:pPr>
                <a:defRPr/>
              </a:pPr>
              <a:t>34</a:t>
            </a:fld>
            <a:endParaRPr lang="en-US"/>
          </a:p>
        </p:txBody>
      </p:sp>
    </p:spTree>
    <p:extLst>
      <p:ext uri="{BB962C8B-B14F-4D97-AF65-F5344CB8AC3E}">
        <p14:creationId xmlns:p14="http://schemas.microsoft.com/office/powerpoint/2010/main" val="407294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381001" y="381000"/>
            <a:ext cx="8382000" cy="757903"/>
          </a:xfrm>
          <a:solidFill>
            <a:schemeClr val="bg1"/>
          </a:solidFill>
        </p:spPr>
        <p:txBody>
          <a:bodyPr/>
          <a:lstStyle/>
          <a:p>
            <a:r>
              <a:rPr lang="en-US" sz="4000" b="1" dirty="0">
                <a:cs typeface="Arial" pitchFamily="-107" charset="0"/>
              </a:rPr>
              <a:t>Major Macroeconomic Debates</a:t>
            </a:r>
          </a:p>
        </p:txBody>
      </p:sp>
      <p:pic>
        <p:nvPicPr>
          <p:cNvPr id="2" name="Picture 1">
            <a:extLst>
              <a:ext uri="{FF2B5EF4-FFF2-40B4-BE49-F238E27FC236}">
                <a16:creationId xmlns:a16="http://schemas.microsoft.com/office/drawing/2014/main" id="{958DF517-CA75-4F26-B71F-3FED3966E34B}"/>
              </a:ext>
            </a:extLst>
          </p:cNvPr>
          <p:cNvPicPr>
            <a:picLocks noChangeAspect="1"/>
          </p:cNvPicPr>
          <p:nvPr/>
        </p:nvPicPr>
        <p:blipFill>
          <a:blip r:embed="rId3"/>
          <a:stretch>
            <a:fillRect/>
          </a:stretch>
        </p:blipFill>
        <p:spPr>
          <a:xfrm>
            <a:off x="685800" y="1543050"/>
            <a:ext cx="7876742" cy="3943350"/>
          </a:xfrm>
          <a:prstGeom prst="rect">
            <a:avLst/>
          </a:prstGeom>
        </p:spPr>
      </p:pic>
      <p:sp>
        <p:nvSpPr>
          <p:cNvPr id="3" name="Slide Number Placeholder 2">
            <a:extLst>
              <a:ext uri="{FF2B5EF4-FFF2-40B4-BE49-F238E27FC236}">
                <a16:creationId xmlns:a16="http://schemas.microsoft.com/office/drawing/2014/main" id="{A161CE53-08C9-4A15-8BB6-759C3D9B5456}"/>
              </a:ext>
            </a:extLst>
          </p:cNvPr>
          <p:cNvSpPr>
            <a:spLocks noGrp="1"/>
          </p:cNvSpPr>
          <p:nvPr>
            <p:ph type="sldNum" sz="quarter" idx="12"/>
          </p:nvPr>
        </p:nvSpPr>
        <p:spPr/>
        <p:txBody>
          <a:bodyPr/>
          <a:lstStyle/>
          <a:p>
            <a:pPr>
              <a:defRPr/>
            </a:pPr>
            <a:fld id="{34D6A8A7-5109-4035-A6F9-3284B529B11C}" type="slidenum">
              <a:rPr lang="en-US" smtClean="0"/>
              <a:pPr>
                <a:defRPr/>
              </a:pPr>
              <a:t>35</a:t>
            </a:fld>
            <a:endParaRPr lang="en-US"/>
          </a:p>
        </p:txBody>
      </p:sp>
    </p:spTree>
    <p:extLst>
      <p:ext uri="{BB962C8B-B14F-4D97-AF65-F5344CB8AC3E}">
        <p14:creationId xmlns:p14="http://schemas.microsoft.com/office/powerpoint/2010/main" val="3953768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457200" y="265092"/>
            <a:ext cx="8229600" cy="954108"/>
          </a:xfrm>
        </p:spPr>
        <p:txBody>
          <a:bodyPr/>
          <a:lstStyle/>
          <a:p>
            <a:r>
              <a:rPr lang="en-US" sz="4000" b="1" dirty="0">
                <a:cs typeface="Arial" pitchFamily="-107" charset="0"/>
              </a:rPr>
              <a:t>Keynes vs. Hayek</a:t>
            </a:r>
          </a:p>
        </p:txBody>
      </p:sp>
      <p:sp>
        <p:nvSpPr>
          <p:cNvPr id="83970" name="Content Placeholder 2"/>
          <p:cNvSpPr>
            <a:spLocks noGrp="1"/>
          </p:cNvSpPr>
          <p:nvPr>
            <p:ph idx="1"/>
          </p:nvPr>
        </p:nvSpPr>
        <p:spPr>
          <a:xfrm>
            <a:off x="4800600" y="1447800"/>
            <a:ext cx="4038600" cy="3600450"/>
          </a:xfrm>
        </p:spPr>
        <p:txBody>
          <a:bodyPr/>
          <a:lstStyle/>
          <a:p>
            <a:pPr marL="457200" lvl="1" indent="0">
              <a:buNone/>
            </a:pPr>
            <a:r>
              <a:rPr lang="en-US" sz="2800" dirty="0">
                <a:latin typeface="Comic Sans MS" panose="030F0702030302020204" pitchFamily="66" charset="0"/>
                <a:cs typeface="Arial" pitchFamily="-107" charset="0"/>
              </a:rPr>
              <a:t>Hayek: leave the market alone</a:t>
            </a:r>
          </a:p>
        </p:txBody>
      </p:sp>
      <p:pic>
        <p:nvPicPr>
          <p:cNvPr id="2" name="Picture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729281"/>
            <a:ext cx="7620000" cy="3810000"/>
          </a:xfrm>
          <a:prstGeom prst="rect">
            <a:avLst/>
          </a:prstGeom>
        </p:spPr>
      </p:pic>
      <p:sp>
        <p:nvSpPr>
          <p:cNvPr id="3" name="Rectangle 2"/>
          <p:cNvSpPr/>
          <p:nvPr/>
        </p:nvSpPr>
        <p:spPr>
          <a:xfrm>
            <a:off x="304800" y="1447800"/>
            <a:ext cx="4572000" cy="954107"/>
          </a:xfrm>
          <a:prstGeom prst="rect">
            <a:avLst/>
          </a:prstGeom>
        </p:spPr>
        <p:txBody>
          <a:bodyPr>
            <a:spAutoFit/>
          </a:bodyPr>
          <a:lstStyle/>
          <a:p>
            <a:pPr lvl="1"/>
            <a:r>
              <a:rPr lang="en-US" sz="2800" dirty="0">
                <a:latin typeface="Comic Sans MS" panose="030F0702030302020204" pitchFamily="66" charset="0"/>
                <a:cs typeface="Arial" pitchFamily="-107" charset="0"/>
              </a:rPr>
              <a:t>Keynes: government intervention needed</a:t>
            </a:r>
          </a:p>
        </p:txBody>
      </p:sp>
      <p:sp>
        <p:nvSpPr>
          <p:cNvPr id="4" name="Slide Number Placeholder 3">
            <a:extLst>
              <a:ext uri="{FF2B5EF4-FFF2-40B4-BE49-F238E27FC236}">
                <a16:creationId xmlns:a16="http://schemas.microsoft.com/office/drawing/2014/main" id="{98D3C9F0-A4EF-4313-A3F3-15DCD669FD3B}"/>
              </a:ext>
            </a:extLst>
          </p:cNvPr>
          <p:cNvSpPr>
            <a:spLocks noGrp="1"/>
          </p:cNvSpPr>
          <p:nvPr>
            <p:ph type="sldNum" sz="quarter" idx="12"/>
          </p:nvPr>
        </p:nvSpPr>
        <p:spPr/>
        <p:txBody>
          <a:bodyPr/>
          <a:lstStyle/>
          <a:p>
            <a:pPr>
              <a:defRPr/>
            </a:pPr>
            <a:fld id="{34D6A8A7-5109-4035-A6F9-3284B529B11C}" type="slidenum">
              <a:rPr lang="en-US" smtClean="0"/>
              <a:pPr>
                <a:defRPr/>
              </a:pPr>
              <a:t>36</a:t>
            </a:fld>
            <a:endParaRPr lang="en-US"/>
          </a:p>
        </p:txBody>
      </p:sp>
    </p:spTree>
    <p:extLst>
      <p:ext uri="{BB962C8B-B14F-4D97-AF65-F5344CB8AC3E}">
        <p14:creationId xmlns:p14="http://schemas.microsoft.com/office/powerpoint/2010/main" val="4436160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01FDBC-4584-4460-8476-11C4DAD560E5}"/>
              </a:ext>
            </a:extLst>
          </p:cNvPr>
          <p:cNvSpPr>
            <a:spLocks noGrp="1"/>
          </p:cNvSpPr>
          <p:nvPr>
            <p:ph type="sldNum" sz="quarter" idx="12"/>
          </p:nvPr>
        </p:nvSpPr>
        <p:spPr/>
        <p:txBody>
          <a:bodyPr/>
          <a:lstStyle/>
          <a:p>
            <a:pPr>
              <a:defRPr/>
            </a:pPr>
            <a:fld id="{34D6A8A7-5109-4035-A6F9-3284B529B11C}" type="slidenum">
              <a:rPr lang="en-US" smtClean="0"/>
              <a:pPr>
                <a:defRPr/>
              </a:pPr>
              <a:t>37</a:t>
            </a:fld>
            <a:endParaRPr lang="en-US"/>
          </a:p>
        </p:txBody>
      </p:sp>
      <p:pic>
        <p:nvPicPr>
          <p:cNvPr id="1030" name="Picture 6" descr="EconStories – Fight of the Century Lyrics | Genius Lyrics">
            <a:extLst>
              <a:ext uri="{FF2B5EF4-FFF2-40B4-BE49-F238E27FC236}">
                <a16:creationId xmlns:a16="http://schemas.microsoft.com/office/drawing/2014/main" id="{D9D9CA20-EEAD-4792-8DCE-8A253612D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44" y="995085"/>
            <a:ext cx="8247856" cy="464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105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457200" y="304801"/>
            <a:ext cx="8229600" cy="762000"/>
          </a:xfrm>
        </p:spPr>
        <p:txBody>
          <a:bodyPr/>
          <a:lstStyle/>
          <a:p>
            <a:r>
              <a:rPr lang="en-US" sz="4000" b="1" dirty="0">
                <a:cs typeface="Arial" pitchFamily="-107" charset="0"/>
              </a:rPr>
              <a:t>Conclusion</a:t>
            </a:r>
          </a:p>
        </p:txBody>
      </p:sp>
      <p:sp>
        <p:nvSpPr>
          <p:cNvPr id="90114" name="Content Placeholder 2"/>
          <p:cNvSpPr>
            <a:spLocks noGrp="1"/>
          </p:cNvSpPr>
          <p:nvPr>
            <p:ph idx="1"/>
          </p:nvPr>
        </p:nvSpPr>
        <p:spPr>
          <a:xfrm>
            <a:off x="457200" y="1295400"/>
            <a:ext cx="8229600" cy="4972050"/>
          </a:xfrm>
        </p:spPr>
        <p:txBody>
          <a:bodyPr/>
          <a:lstStyle/>
          <a:p>
            <a:r>
              <a:rPr lang="en-US" sz="2800" dirty="0">
                <a:latin typeface="Times New Roman" panose="02020603050405020304" pitchFamily="18" charset="0"/>
                <a:cs typeface="Times New Roman" panose="02020603050405020304" pitchFamily="18" charset="0"/>
              </a:rPr>
              <a:t>In the recent </a:t>
            </a:r>
            <a:r>
              <a:rPr lang="en-US" sz="2800" i="1" dirty="0">
                <a:latin typeface="Times New Roman" panose="02020603050405020304" pitchFamily="18" charset="0"/>
                <a:cs typeface="Times New Roman" panose="02020603050405020304" pitchFamily="18" charset="0"/>
              </a:rPr>
              <a:t>Great Recession &amp; COVID-19 recession</a:t>
            </a:r>
            <a:r>
              <a:rPr lang="en-US" sz="2800" dirty="0">
                <a:latin typeface="Times New Roman" panose="02020603050405020304" pitchFamily="18" charset="0"/>
                <a:cs typeface="Times New Roman" panose="02020603050405020304" pitchFamily="18" charset="0"/>
              </a:rPr>
              <a:t>, we experienced lower output</a:t>
            </a:r>
            <a:r>
              <a:rPr lang="en-US" sz="2800" i="1" dirty="0">
                <a:solidFill>
                  <a:srgbClr val="0070C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high unemployment.</a:t>
            </a:r>
          </a:p>
          <a:p>
            <a:r>
              <a:rPr lang="en-US" sz="2800" dirty="0">
                <a:latin typeface="Times New Roman" panose="02020603050405020304" pitchFamily="18" charset="0"/>
                <a:cs typeface="Times New Roman" panose="02020603050405020304" pitchFamily="18" charset="0"/>
              </a:rPr>
              <a:t>However, the Great Depression in the 1930s was much worse and lasted much longer.</a:t>
            </a:r>
          </a:p>
          <a:p>
            <a:r>
              <a:rPr lang="en-US" sz="2800" dirty="0">
                <a:latin typeface="Times New Roman" panose="02020603050405020304" pitchFamily="18" charset="0"/>
                <a:cs typeface="Times New Roman" panose="02020603050405020304" pitchFamily="18" charset="0"/>
              </a:rPr>
              <a:t>Classical economists:</a:t>
            </a:r>
          </a:p>
          <a:p>
            <a:pPr lvl="1"/>
            <a:r>
              <a:rPr lang="en-US" sz="2400" dirty="0">
                <a:latin typeface="Times New Roman" panose="02020603050405020304" pitchFamily="18" charset="0"/>
                <a:cs typeface="Times New Roman" panose="02020603050405020304" pitchFamily="18" charset="0"/>
              </a:rPr>
              <a:t>market is self-correcting </a:t>
            </a:r>
          </a:p>
          <a:p>
            <a:pPr lvl="1"/>
            <a:r>
              <a:rPr lang="en-US" sz="2400" dirty="0">
                <a:latin typeface="Times New Roman" panose="02020603050405020304" pitchFamily="18" charset="0"/>
                <a:cs typeface="Times New Roman" panose="02020603050405020304" pitchFamily="18" charset="0"/>
              </a:rPr>
              <a:t>focus on long-run growth </a:t>
            </a:r>
          </a:p>
          <a:p>
            <a:r>
              <a:rPr lang="en-US" sz="2800" dirty="0">
                <a:latin typeface="Times New Roman" panose="02020603050405020304" pitchFamily="18" charset="0"/>
                <a:cs typeface="Times New Roman" panose="02020603050405020304" pitchFamily="18" charset="0"/>
              </a:rPr>
              <a:t>Keynesian economists:</a:t>
            </a:r>
          </a:p>
          <a:p>
            <a:pPr lvl="1"/>
            <a:r>
              <a:rPr lang="en-US" sz="2400" dirty="0">
                <a:latin typeface="Times New Roman" panose="02020603050405020304" pitchFamily="18" charset="0"/>
                <a:cs typeface="Times New Roman" panose="02020603050405020304" pitchFamily="18" charset="0"/>
              </a:rPr>
              <a:t>market corrections can take a long time due to sticky wages</a:t>
            </a:r>
          </a:p>
          <a:p>
            <a:pPr lvl="1"/>
            <a:r>
              <a:rPr lang="en-US" sz="2400" dirty="0">
                <a:latin typeface="Times New Roman" panose="02020603050405020304" pitchFamily="18" charset="0"/>
                <a:cs typeface="Times New Roman" panose="02020603050405020304" pitchFamily="18" charset="0"/>
              </a:rPr>
              <a:t>focus on policy aimed at stimulating demand</a:t>
            </a:r>
          </a:p>
        </p:txBody>
      </p:sp>
      <p:sp>
        <p:nvSpPr>
          <p:cNvPr id="2" name="Slide Number Placeholder 1">
            <a:extLst>
              <a:ext uri="{FF2B5EF4-FFF2-40B4-BE49-F238E27FC236}">
                <a16:creationId xmlns:a16="http://schemas.microsoft.com/office/drawing/2014/main" id="{7E401189-04B1-48AD-8649-68432425763D}"/>
              </a:ext>
            </a:extLst>
          </p:cNvPr>
          <p:cNvSpPr>
            <a:spLocks noGrp="1"/>
          </p:cNvSpPr>
          <p:nvPr>
            <p:ph type="sldNum" sz="quarter" idx="12"/>
          </p:nvPr>
        </p:nvSpPr>
        <p:spPr/>
        <p:txBody>
          <a:bodyPr/>
          <a:lstStyle/>
          <a:p>
            <a:pPr>
              <a:defRPr/>
            </a:pPr>
            <a:fld id="{34D6A8A7-5109-4035-A6F9-3284B529B11C}" type="slidenum">
              <a:rPr lang="en-US" smtClean="0"/>
              <a:pPr>
                <a:defRPr/>
              </a:pPr>
              <a:t>38</a:t>
            </a:fld>
            <a:endParaRPr lang="en-US"/>
          </a:p>
        </p:txBody>
      </p:sp>
    </p:spTree>
    <p:extLst>
      <p:ext uri="{BB962C8B-B14F-4D97-AF65-F5344CB8AC3E}">
        <p14:creationId xmlns:p14="http://schemas.microsoft.com/office/powerpoint/2010/main" val="19172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571D-FDA6-4DD8-BC69-7E2FE7EFC74D}"/>
              </a:ext>
            </a:extLst>
          </p:cNvPr>
          <p:cNvSpPr>
            <a:spLocks noGrp="1"/>
          </p:cNvSpPr>
          <p:nvPr>
            <p:ph type="title"/>
          </p:nvPr>
        </p:nvSpPr>
        <p:spPr>
          <a:xfrm>
            <a:off x="457200" y="228600"/>
            <a:ext cx="8229600" cy="835704"/>
          </a:xfrm>
        </p:spPr>
        <p:txBody>
          <a:bodyPr/>
          <a:lstStyle/>
          <a:p>
            <a:r>
              <a:rPr lang="en-US" sz="4000" b="1" dirty="0"/>
              <a:t>Declines in Aggregate Demand</a:t>
            </a:r>
          </a:p>
        </p:txBody>
      </p:sp>
      <p:sp>
        <p:nvSpPr>
          <p:cNvPr id="3" name="Content Placeholder 2">
            <a:extLst>
              <a:ext uri="{FF2B5EF4-FFF2-40B4-BE49-F238E27FC236}">
                <a16:creationId xmlns:a16="http://schemas.microsoft.com/office/drawing/2014/main" id="{902208FB-C00A-4C0B-AEF6-7EECCE2CD470}"/>
              </a:ext>
            </a:extLst>
          </p:cNvPr>
          <p:cNvSpPr>
            <a:spLocks noGrp="1"/>
          </p:cNvSpPr>
          <p:nvPr>
            <p:ph idx="1"/>
          </p:nvPr>
        </p:nvSpPr>
        <p:spPr>
          <a:xfrm>
            <a:off x="457200" y="1371600"/>
            <a:ext cx="8305800" cy="521176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Aggregate demand can decline for a number of reasons.</a:t>
            </a:r>
          </a:p>
          <a:p>
            <a:r>
              <a:rPr lang="en-US" dirty="0">
                <a:latin typeface="Times New Roman" panose="02020603050405020304" pitchFamily="18" charset="0"/>
                <a:cs typeface="Times New Roman" panose="02020603050405020304" pitchFamily="18" charset="0"/>
              </a:rPr>
              <a:t>When AD shifts left, unemployment goes up, output goes down, and the price level declines.</a:t>
            </a:r>
          </a:p>
          <a:p>
            <a:r>
              <a:rPr lang="en-US" dirty="0">
                <a:latin typeface="Times New Roman" panose="02020603050405020304" pitchFamily="18" charset="0"/>
                <a:cs typeface="Times New Roman" panose="02020603050405020304" pitchFamily="18" charset="0"/>
              </a:rPr>
              <a:t>In the long run, short-run aggregate supply adjusts to bring the economy to equilibrium.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be a lengthy and painful process.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Government can minimize these effects.</a:t>
            </a:r>
          </a:p>
          <a:p>
            <a:pPr marL="664369"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useful policies are demand-stimulating policies (spending increases, tax cuts, and expansion of money supply).</a:t>
            </a:r>
          </a:p>
        </p:txBody>
      </p:sp>
      <p:sp>
        <p:nvSpPr>
          <p:cNvPr id="4" name="Slide Number Placeholder 3">
            <a:extLst>
              <a:ext uri="{FF2B5EF4-FFF2-40B4-BE49-F238E27FC236}">
                <a16:creationId xmlns:a16="http://schemas.microsoft.com/office/drawing/2014/main" id="{E76D0D00-16CB-4DAB-917A-AD9D1C436996}"/>
              </a:ext>
            </a:extLst>
          </p:cNvPr>
          <p:cNvSpPr>
            <a:spLocks noGrp="1"/>
          </p:cNvSpPr>
          <p:nvPr>
            <p:ph type="sldNum" sz="quarter" idx="12"/>
          </p:nvPr>
        </p:nvSpPr>
        <p:spPr/>
        <p:txBody>
          <a:bodyPr/>
          <a:lstStyle/>
          <a:p>
            <a:pPr>
              <a:defRPr/>
            </a:pPr>
            <a:fld id="{34D6A8A7-5109-4035-A6F9-3284B529B11C}" type="slidenum">
              <a:rPr lang="en-US" smtClean="0"/>
              <a:pPr>
                <a:defRPr/>
              </a:pPr>
              <a:t>4</a:t>
            </a:fld>
            <a:endParaRPr lang="en-US"/>
          </a:p>
        </p:txBody>
      </p:sp>
    </p:spTree>
    <p:extLst>
      <p:ext uri="{BB962C8B-B14F-4D97-AF65-F5344CB8AC3E}">
        <p14:creationId xmlns:p14="http://schemas.microsoft.com/office/powerpoint/2010/main" val="397566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Equilibrium">
            <a:extLst>
              <a:ext uri="{FF2B5EF4-FFF2-40B4-BE49-F238E27FC236}">
                <a16:creationId xmlns:a16="http://schemas.microsoft.com/office/drawing/2014/main" id="{E2F8524A-4182-4FCE-9023-89DC1E97E7EF}"/>
              </a:ext>
            </a:extLst>
          </p:cNvPr>
          <p:cNvGrpSpPr/>
          <p:nvPr/>
        </p:nvGrpSpPr>
        <p:grpSpPr>
          <a:xfrm>
            <a:off x="1905000" y="2472797"/>
            <a:ext cx="3805526" cy="3495807"/>
            <a:chOff x="1861299" y="2154062"/>
            <a:chExt cx="5074034" cy="4661076"/>
          </a:xfrm>
        </p:grpSpPr>
        <p:grpSp>
          <p:nvGrpSpPr>
            <p:cNvPr id="42" name="Group 41">
              <a:extLst>
                <a:ext uri="{FF2B5EF4-FFF2-40B4-BE49-F238E27FC236}">
                  <a16:creationId xmlns:a16="http://schemas.microsoft.com/office/drawing/2014/main" id="{691A68C7-C2C0-47A3-B912-45611F48F20E}"/>
                </a:ext>
              </a:extLst>
            </p:cNvPr>
            <p:cNvGrpSpPr/>
            <p:nvPr/>
          </p:nvGrpSpPr>
          <p:grpSpPr>
            <a:xfrm>
              <a:off x="3716563" y="2677433"/>
              <a:ext cx="3054919" cy="2833563"/>
              <a:chOff x="3716563" y="2677433"/>
              <a:chExt cx="3054919" cy="2833563"/>
            </a:xfrm>
          </p:grpSpPr>
          <p:cxnSp>
            <p:nvCxnSpPr>
              <p:cNvPr id="14" name="Straight Connector 13">
                <a:extLst>
                  <a:ext uri="{FF2B5EF4-FFF2-40B4-BE49-F238E27FC236}">
                    <a16:creationId xmlns:a16="http://schemas.microsoft.com/office/drawing/2014/main" id="{1329A026-F36F-40E6-8963-DCB729D69422}"/>
                  </a:ext>
                </a:extLst>
              </p:cNvPr>
              <p:cNvCxnSpPr>
                <a:cxnSpLocks/>
              </p:cNvCxnSpPr>
              <p:nvPr/>
            </p:nvCxnSpPr>
            <p:spPr>
              <a:xfrm>
                <a:off x="3716563" y="2677433"/>
                <a:ext cx="2608036" cy="2585913"/>
              </a:xfrm>
              <a:prstGeom prst="line">
                <a:avLst/>
              </a:prstGeom>
              <a:ln w="41275">
                <a:solidFill>
                  <a:srgbClr val="7FD4E1"/>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3FAE51D-8D70-4932-A61B-1E8342735AE4}"/>
                  </a:ext>
                </a:extLst>
              </p:cNvPr>
              <p:cNvPicPr>
                <a:picLocks noChangeAspect="1"/>
              </p:cNvPicPr>
              <p:nvPr/>
            </p:nvPicPr>
            <p:blipFill>
              <a:blip r:embed="rId3"/>
              <a:stretch>
                <a:fillRect/>
              </a:stretch>
            </p:blipFill>
            <p:spPr>
              <a:xfrm>
                <a:off x="6323807" y="5263346"/>
                <a:ext cx="447675" cy="247650"/>
              </a:xfrm>
              <a:prstGeom prst="rect">
                <a:avLst/>
              </a:prstGeom>
            </p:spPr>
          </p:pic>
        </p:grpSp>
        <p:grpSp>
          <p:nvGrpSpPr>
            <p:cNvPr id="52" name="Group 51">
              <a:extLst>
                <a:ext uri="{FF2B5EF4-FFF2-40B4-BE49-F238E27FC236}">
                  <a16:creationId xmlns:a16="http://schemas.microsoft.com/office/drawing/2014/main" id="{41196604-5405-439C-B28C-79DF1AA2C52C}"/>
                </a:ext>
              </a:extLst>
            </p:cNvPr>
            <p:cNvGrpSpPr/>
            <p:nvPr/>
          </p:nvGrpSpPr>
          <p:grpSpPr>
            <a:xfrm>
              <a:off x="1861299" y="2154062"/>
              <a:ext cx="5074034" cy="4661076"/>
              <a:chOff x="1861299" y="2154062"/>
              <a:chExt cx="5074034" cy="4661076"/>
            </a:xfrm>
          </p:grpSpPr>
          <p:cxnSp>
            <p:nvCxnSpPr>
              <p:cNvPr id="24" name="Straight Connector 23">
                <a:extLst>
                  <a:ext uri="{FF2B5EF4-FFF2-40B4-BE49-F238E27FC236}">
                    <a16:creationId xmlns:a16="http://schemas.microsoft.com/office/drawing/2014/main" id="{DE7A573B-3438-464B-827F-107D1852CC3D}"/>
                  </a:ext>
                </a:extLst>
              </p:cNvPr>
              <p:cNvCxnSpPr>
                <a:cxnSpLocks/>
              </p:cNvCxnSpPr>
              <p:nvPr/>
            </p:nvCxnSpPr>
            <p:spPr>
              <a:xfrm flipH="1">
                <a:off x="2300978" y="3859037"/>
                <a:ext cx="2562553" cy="0"/>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DA1D8F82-6005-4E16-988A-9D534AFEA20F}"/>
                  </a:ext>
                </a:extLst>
              </p:cNvPr>
              <p:cNvGrpSpPr/>
              <p:nvPr/>
            </p:nvGrpSpPr>
            <p:grpSpPr>
              <a:xfrm>
                <a:off x="1861299" y="2154062"/>
                <a:ext cx="5074034" cy="4661076"/>
                <a:chOff x="1861299" y="2154062"/>
                <a:chExt cx="5074034" cy="4661076"/>
              </a:xfrm>
            </p:grpSpPr>
            <p:sp>
              <p:nvSpPr>
                <p:cNvPr id="48" name="TextBox 47">
                  <a:extLst>
                    <a:ext uri="{FF2B5EF4-FFF2-40B4-BE49-F238E27FC236}">
                      <a16:creationId xmlns:a16="http://schemas.microsoft.com/office/drawing/2014/main" id="{C73483CB-2F73-47B2-BB8D-680A8097D55E}"/>
                    </a:ext>
                  </a:extLst>
                </p:cNvPr>
                <p:cNvSpPr txBox="1"/>
                <p:nvPr/>
              </p:nvSpPr>
              <p:spPr>
                <a:xfrm>
                  <a:off x="1861299" y="3705149"/>
                  <a:ext cx="521939" cy="338555"/>
                </a:xfrm>
                <a:prstGeom prst="rect">
                  <a:avLst/>
                </a:prstGeom>
                <a:noFill/>
              </p:spPr>
              <p:txBody>
                <a:bodyPr wrap="none" rtlCol="0">
                  <a:spAutoFit/>
                </a:bodyPr>
                <a:lstStyle/>
                <a:p>
                  <a:r>
                    <a:rPr lang="en-US" sz="1050" dirty="0"/>
                    <a:t>100</a:t>
                  </a:r>
                </a:p>
              </p:txBody>
            </p:sp>
            <p:grpSp>
              <p:nvGrpSpPr>
                <p:cNvPr id="50" name="Group 49">
                  <a:extLst>
                    <a:ext uri="{FF2B5EF4-FFF2-40B4-BE49-F238E27FC236}">
                      <a16:creationId xmlns:a16="http://schemas.microsoft.com/office/drawing/2014/main" id="{D46F4FB2-3477-4347-9B15-D95F5112FD97}"/>
                    </a:ext>
                  </a:extLst>
                </p:cNvPr>
                <p:cNvGrpSpPr/>
                <p:nvPr/>
              </p:nvGrpSpPr>
              <p:grpSpPr>
                <a:xfrm>
                  <a:off x="3533095" y="2154062"/>
                  <a:ext cx="3402238" cy="4661076"/>
                  <a:chOff x="3533095" y="2154062"/>
                  <a:chExt cx="3402238" cy="4661076"/>
                </a:xfrm>
              </p:grpSpPr>
              <p:grpSp>
                <p:nvGrpSpPr>
                  <p:cNvPr id="49" name="Group 48">
                    <a:extLst>
                      <a:ext uri="{FF2B5EF4-FFF2-40B4-BE49-F238E27FC236}">
                        <a16:creationId xmlns:a16="http://schemas.microsoft.com/office/drawing/2014/main" id="{B4C50546-2150-4AFE-AE45-854074C5FA1C}"/>
                      </a:ext>
                    </a:extLst>
                  </p:cNvPr>
                  <p:cNvGrpSpPr/>
                  <p:nvPr/>
                </p:nvGrpSpPr>
                <p:grpSpPr>
                  <a:xfrm>
                    <a:off x="3533095" y="2154062"/>
                    <a:ext cx="3402238" cy="4661076"/>
                    <a:chOff x="3533095" y="2154062"/>
                    <a:chExt cx="3402238" cy="4661076"/>
                  </a:xfrm>
                </p:grpSpPr>
                <p:pic>
                  <p:nvPicPr>
                    <p:cNvPr id="112643" name="Picture 7" descr="lras.eps"/>
                    <p:cNvPicPr>
                      <a:picLocks noChangeAspect="1"/>
                    </p:cNvPicPr>
                    <p:nvPr/>
                  </p:nvPicPr>
                  <p:blipFill>
                    <a:blip r:embed="rId4"/>
                    <a:srcRect/>
                    <a:stretch>
                      <a:fillRect/>
                    </a:stretch>
                  </p:blipFill>
                  <p:spPr bwMode="auto">
                    <a:xfrm>
                      <a:off x="4421868" y="2182813"/>
                      <a:ext cx="709612" cy="4632325"/>
                    </a:xfrm>
                    <a:prstGeom prst="rect">
                      <a:avLst/>
                    </a:prstGeom>
                    <a:noFill/>
                    <a:ln w="9525">
                      <a:noFill/>
                      <a:miter lim="800000"/>
                      <a:headEnd/>
                      <a:tailEnd/>
                    </a:ln>
                  </p:spPr>
                </p:pic>
                <p:cxnSp>
                  <p:nvCxnSpPr>
                    <p:cNvPr id="3" name="Straight Connector 2">
                      <a:extLst>
                        <a:ext uri="{FF2B5EF4-FFF2-40B4-BE49-F238E27FC236}">
                          <a16:creationId xmlns:a16="http://schemas.microsoft.com/office/drawing/2014/main" id="{C309739E-6E0F-4ADB-B125-C6BD76E0D6AE}"/>
                        </a:ext>
                      </a:extLst>
                    </p:cNvPr>
                    <p:cNvCxnSpPr>
                      <a:cxnSpLocks/>
                    </p:cNvCxnSpPr>
                    <p:nvPr/>
                  </p:nvCxnSpPr>
                  <p:spPr>
                    <a:xfrm flipV="1">
                      <a:off x="3533095" y="2525588"/>
                      <a:ext cx="2791504" cy="2666898"/>
                    </a:xfrm>
                    <a:prstGeom prst="line">
                      <a:avLst/>
                    </a:prstGeom>
                    <a:ln w="41275">
                      <a:solidFill>
                        <a:srgbClr val="E7895B"/>
                      </a:solidFill>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81184962-83F4-4C18-BCFE-506CF052DBF9}"/>
                        </a:ext>
                      </a:extLst>
                    </p:cNvPr>
                    <p:cNvPicPr>
                      <a:picLocks noChangeAspect="1"/>
                    </p:cNvPicPr>
                    <p:nvPr/>
                  </p:nvPicPr>
                  <p:blipFill>
                    <a:blip r:embed="rId5"/>
                    <a:stretch>
                      <a:fillRect/>
                    </a:stretch>
                  </p:blipFill>
                  <p:spPr>
                    <a:xfrm>
                      <a:off x="6382883" y="2154062"/>
                      <a:ext cx="552450" cy="409575"/>
                    </a:xfrm>
                    <a:prstGeom prst="rect">
                      <a:avLst/>
                    </a:prstGeom>
                  </p:spPr>
                </p:pic>
              </p:grpSp>
              <p:sp>
                <p:nvSpPr>
                  <p:cNvPr id="33" name="Flowchart: Connector 32">
                    <a:extLst>
                      <a:ext uri="{FF2B5EF4-FFF2-40B4-BE49-F238E27FC236}">
                        <a16:creationId xmlns:a16="http://schemas.microsoft.com/office/drawing/2014/main" id="{091E0107-CF98-4B8E-9840-4E8EE8B5C2C1}"/>
                      </a:ext>
                    </a:extLst>
                  </p:cNvPr>
                  <p:cNvSpPr/>
                  <p:nvPr/>
                </p:nvSpPr>
                <p:spPr>
                  <a:xfrm>
                    <a:off x="4859952" y="3801084"/>
                    <a:ext cx="125311" cy="119997"/>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112649" name="Title 11"/>
          <p:cNvSpPr>
            <a:spLocks noGrp="1"/>
          </p:cNvSpPr>
          <p:nvPr>
            <p:ph type="title"/>
          </p:nvPr>
        </p:nvSpPr>
        <p:spPr>
          <a:xfrm>
            <a:off x="457200" y="274638"/>
            <a:ext cx="8229600" cy="930369"/>
          </a:xfrm>
        </p:spPr>
        <p:txBody>
          <a:bodyPr/>
          <a:lstStyle/>
          <a:p>
            <a:r>
              <a:rPr lang="en-US" sz="4000" b="1" dirty="0"/>
              <a:t>Declines in Aggregate Demand</a:t>
            </a:r>
          </a:p>
        </p:txBody>
      </p:sp>
      <p:pic>
        <p:nvPicPr>
          <p:cNvPr id="112641" name="Picture 6" descr="A Demand-Induced Recession is a line graph with real GDP (Y) on the x axis and price level (P) on the y axis. There are four intersecting lines. A D 0 is a negative diagonal line that intersects two others. A D 1 is parallel to and left of the line A D 0. S R A S is a positive diagonal line that intersects both A D lines. L R A S is a vertical line at Y *, which is associated with the equation u equals u * and intersects the lines S R A S and A D 0 at point A, 100, and intersects the line A D 1 at point C. To the left of this line is a dotted vertical line at Y 1, which is associated with the equation u is greater than u *. The Y 1 dotted line intersects with A D 1 and S R A S at point b, 95."/>
          <p:cNvPicPr>
            <a:picLocks noChangeAspect="1"/>
          </p:cNvPicPr>
          <p:nvPr/>
        </p:nvPicPr>
        <p:blipFill>
          <a:blip r:embed="rId6"/>
          <a:srcRect/>
          <a:stretch>
            <a:fillRect/>
          </a:stretch>
        </p:blipFill>
        <p:spPr bwMode="auto">
          <a:xfrm>
            <a:off x="1447800" y="2044304"/>
            <a:ext cx="5210175" cy="3800475"/>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0202E14F-2811-4F8A-A735-A97DAB416A3F}"/>
              </a:ext>
            </a:extLst>
          </p:cNvPr>
          <p:cNvSpPr>
            <a:spLocks noGrp="1"/>
          </p:cNvSpPr>
          <p:nvPr>
            <p:ph type="sldNum" sz="quarter" idx="12"/>
          </p:nvPr>
        </p:nvSpPr>
        <p:spPr/>
        <p:txBody>
          <a:bodyPr/>
          <a:lstStyle/>
          <a:p>
            <a:pPr>
              <a:defRPr/>
            </a:pPr>
            <a:fld id="{34D6A8A7-5109-4035-A6F9-3284B529B11C}"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5EBE-533C-4D33-88F0-9397FAC8A016}"/>
              </a:ext>
            </a:extLst>
          </p:cNvPr>
          <p:cNvSpPr>
            <a:spLocks noGrp="1"/>
          </p:cNvSpPr>
          <p:nvPr>
            <p:ph type="title"/>
          </p:nvPr>
        </p:nvSpPr>
        <p:spPr>
          <a:xfrm>
            <a:off x="457200" y="228600"/>
            <a:ext cx="8229600" cy="792162"/>
          </a:xfrm>
        </p:spPr>
        <p:txBody>
          <a:bodyPr/>
          <a:lstStyle/>
          <a:p>
            <a:r>
              <a:rPr lang="en-US" sz="4000" b="1" dirty="0"/>
              <a:t>Declines in Aggregate Supply</a:t>
            </a:r>
          </a:p>
        </p:txBody>
      </p:sp>
      <p:sp>
        <p:nvSpPr>
          <p:cNvPr id="3" name="Content Placeholder 2">
            <a:extLst>
              <a:ext uri="{FF2B5EF4-FFF2-40B4-BE49-F238E27FC236}">
                <a16:creationId xmlns:a16="http://schemas.microsoft.com/office/drawing/2014/main" id="{D634388C-BA68-46B6-8893-E2B61B49386C}"/>
              </a:ext>
            </a:extLst>
          </p:cNvPr>
          <p:cNvSpPr>
            <a:spLocks noGrp="1"/>
          </p:cNvSpPr>
          <p:nvPr>
            <p:ph idx="1"/>
          </p:nvPr>
        </p:nvSpPr>
        <p:spPr>
          <a:xfrm>
            <a:off x="457200" y="1295400"/>
            <a:ext cx="8229600" cy="5287962"/>
          </a:xfrm>
        </p:spPr>
        <p:txBody>
          <a:bodyPr>
            <a:normAutofit fontScale="92500" lnSpcReduction="10000"/>
          </a:bodyPr>
          <a:lstStyle/>
          <a:p>
            <a:pPr>
              <a:spcBef>
                <a:spcPts val="1350"/>
              </a:spcBef>
            </a:pPr>
            <a:r>
              <a:rPr lang="en-US" dirty="0">
                <a:latin typeface="Times New Roman" panose="02020603050405020304" pitchFamily="18" charset="0"/>
                <a:cs typeface="Times New Roman" panose="02020603050405020304" pitchFamily="18" charset="0"/>
              </a:rPr>
              <a:t>Declines in aggregate supply can be caused by shifts in both long-run and short-run AS curves.</a:t>
            </a:r>
          </a:p>
          <a:p>
            <a:pPr>
              <a:spcBef>
                <a:spcPts val="1350"/>
              </a:spcBef>
            </a:pPr>
            <a:r>
              <a:rPr lang="en-US" dirty="0">
                <a:latin typeface="Times New Roman" panose="02020603050405020304" pitchFamily="18" charset="0"/>
                <a:cs typeface="Times New Roman" panose="02020603050405020304" pitchFamily="18" charset="0"/>
              </a:rPr>
              <a:t>Recessions caused by short-run AS shifts occur when input costs rise</a:t>
            </a:r>
          </a:p>
          <a:p>
            <a:pPr>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itself, it is a fairly harmless, quick recession.</a:t>
            </a:r>
          </a:p>
          <a:p>
            <a:pPr>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Danger of triggering deeper recession.</a:t>
            </a:r>
          </a:p>
          <a:p>
            <a:pPr>
              <a:spcBef>
                <a:spcPts val="1350"/>
              </a:spcBef>
            </a:pPr>
            <a:r>
              <a:rPr lang="en-US" dirty="0">
                <a:latin typeface="Times New Roman" panose="02020603050405020304" pitchFamily="18" charset="0"/>
                <a:cs typeface="Times New Roman" panose="02020603050405020304" pitchFamily="18" charset="0"/>
              </a:rPr>
              <a:t>Recessions caused by long-run AS shifts are caused by negative changes in resources, technology, and institutions. </a:t>
            </a:r>
          </a:p>
          <a:p>
            <a:pPr>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Leads to permanent changes in an economy.</a:t>
            </a:r>
          </a:p>
        </p:txBody>
      </p:sp>
      <p:sp>
        <p:nvSpPr>
          <p:cNvPr id="4" name="Slide Number Placeholder 3">
            <a:extLst>
              <a:ext uri="{FF2B5EF4-FFF2-40B4-BE49-F238E27FC236}">
                <a16:creationId xmlns:a16="http://schemas.microsoft.com/office/drawing/2014/main" id="{560BF5C2-517E-4F52-ADB8-5CC16C9229F9}"/>
              </a:ext>
            </a:extLst>
          </p:cNvPr>
          <p:cNvSpPr>
            <a:spLocks noGrp="1"/>
          </p:cNvSpPr>
          <p:nvPr>
            <p:ph type="sldNum" sz="quarter" idx="12"/>
          </p:nvPr>
        </p:nvSpPr>
        <p:spPr/>
        <p:txBody>
          <a:bodyPr/>
          <a:lstStyle/>
          <a:p>
            <a:pPr>
              <a:defRPr/>
            </a:pPr>
            <a:fld id="{34D6A8A7-5109-4035-A6F9-3284B529B11C}" type="slidenum">
              <a:rPr lang="en-US" smtClean="0"/>
              <a:pPr>
                <a:defRPr/>
              </a:pPr>
              <a:t>6</a:t>
            </a:fld>
            <a:endParaRPr lang="en-US"/>
          </a:p>
        </p:txBody>
      </p:sp>
    </p:spTree>
    <p:extLst>
      <p:ext uri="{BB962C8B-B14F-4D97-AF65-F5344CB8AC3E}">
        <p14:creationId xmlns:p14="http://schemas.microsoft.com/office/powerpoint/2010/main" val="4924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itle 10"/>
          <p:cNvSpPr>
            <a:spLocks noGrp="1"/>
          </p:cNvSpPr>
          <p:nvPr>
            <p:ph type="title"/>
          </p:nvPr>
        </p:nvSpPr>
        <p:spPr>
          <a:xfrm>
            <a:off x="228600" y="274638"/>
            <a:ext cx="8610600" cy="784501"/>
          </a:xfrm>
        </p:spPr>
        <p:txBody>
          <a:bodyPr/>
          <a:lstStyle/>
          <a:p>
            <a:r>
              <a:rPr lang="en-US" sz="4000" b="1" dirty="0"/>
              <a:t>Declines in Short-Run Aggregate Supply</a:t>
            </a:r>
          </a:p>
        </p:txBody>
      </p:sp>
      <p:pic>
        <p:nvPicPr>
          <p:cNvPr id="6" name="Picture 5" descr="A Recession Induced by a Shift in Long-Run Aggregate Supply is a line graph with real GDP (Y) on the x axis and price level (P) on the y axis. There are four intersecting lines. A D is a negative diagonal line that intersects the three others. S R A S 1 is a positive diagonal line that is parallel to and left of the line S R A S 0. L R A S is a vertical line at Y *, which is associated with the equation u equals u * and intersects the lines S R A S 0 and A D at point A, 100. To the left of this line is a dotted vertical line at Y 1, which is associated with the equation u is greater than u *. The Y 1 dotted line intersects with A D and S R A S 1 at point b, 105. ">
            <a:extLst>
              <a:ext uri="{FF2B5EF4-FFF2-40B4-BE49-F238E27FC236}">
                <a16:creationId xmlns:a16="http://schemas.microsoft.com/office/drawing/2014/main" id="{3778C767-8D85-4348-B746-1A4E6F1B697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05000" y="1955800"/>
            <a:ext cx="4524375" cy="3886200"/>
          </a:xfrm>
          <a:prstGeom prst="rect">
            <a:avLst/>
          </a:prstGeom>
        </p:spPr>
      </p:pic>
      <p:sp>
        <p:nvSpPr>
          <p:cNvPr id="2" name="Slide Number Placeholder 1">
            <a:extLst>
              <a:ext uri="{FF2B5EF4-FFF2-40B4-BE49-F238E27FC236}">
                <a16:creationId xmlns:a16="http://schemas.microsoft.com/office/drawing/2014/main" id="{2C0BFB2A-F497-4EA3-B922-FED2A55C5AC0}"/>
              </a:ext>
            </a:extLst>
          </p:cNvPr>
          <p:cNvSpPr>
            <a:spLocks noGrp="1"/>
          </p:cNvSpPr>
          <p:nvPr>
            <p:ph type="sldNum" sz="quarter" idx="12"/>
          </p:nvPr>
        </p:nvSpPr>
        <p:spPr/>
        <p:txBody>
          <a:bodyPr/>
          <a:lstStyle/>
          <a:p>
            <a:pPr>
              <a:defRPr/>
            </a:pPr>
            <a:fld id="{34D6A8A7-5109-4035-A6F9-3284B529B11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9" name="Title 11"/>
          <p:cNvSpPr>
            <a:spLocks noGrp="1"/>
          </p:cNvSpPr>
          <p:nvPr>
            <p:ph type="title"/>
          </p:nvPr>
        </p:nvSpPr>
        <p:spPr>
          <a:xfrm>
            <a:off x="304800" y="228600"/>
            <a:ext cx="8458200" cy="868362"/>
          </a:xfrm>
        </p:spPr>
        <p:txBody>
          <a:bodyPr/>
          <a:lstStyle/>
          <a:p>
            <a:r>
              <a:rPr lang="en-US" sz="4000" b="1" dirty="0"/>
              <a:t>Declines in Long-Run Aggregate Supply</a:t>
            </a:r>
          </a:p>
        </p:txBody>
      </p:sp>
      <p:pic>
        <p:nvPicPr>
          <p:cNvPr id="20" name="Picture 19">
            <a:extLst>
              <a:ext uri="{FF2B5EF4-FFF2-40B4-BE49-F238E27FC236}">
                <a16:creationId xmlns:a16="http://schemas.microsoft.com/office/drawing/2014/main" id="{7C52020F-74DD-584C-988E-A9FDE7D5D0A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38400" y="2042491"/>
            <a:ext cx="3857625" cy="3771900"/>
          </a:xfrm>
          <a:prstGeom prst="rect">
            <a:avLst/>
          </a:prstGeom>
        </p:spPr>
      </p:pic>
      <p:pic>
        <p:nvPicPr>
          <p:cNvPr id="15" name="Picture 14" descr="A Recession Induced by a Shift in Long-Run Aggregate Supply is a line graph with real GDP (Y) on the x axis and price level (P) on the y axis. There are five intersecting lines. L R A S 1 is a vertical line at Y * *, which is associated with the equation u equals u * *. To the right of this line is L R A S 0, a vertical line at Y *, which is associated with the equation u equals u *. Intersecting these lines is a negative diagonal line called A D. Also intersecting these lines are two positive diagonal lines labeled S R A S 1, which intersects with A D at point B, 105, on line L R A S 1, and S R A S 0, which intersects with A D at point A, 100, on line L R A S 0.">
            <a:extLst>
              <a:ext uri="{FF2B5EF4-FFF2-40B4-BE49-F238E27FC236}">
                <a16:creationId xmlns:a16="http://schemas.microsoft.com/office/drawing/2014/main" id="{2985E358-8730-224B-A80B-3BCCDB0F8DB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05000" y="1992796"/>
            <a:ext cx="4495800" cy="3886200"/>
          </a:xfrm>
          <a:prstGeom prst="rect">
            <a:avLst/>
          </a:prstGeom>
        </p:spPr>
      </p:pic>
      <p:sp>
        <p:nvSpPr>
          <p:cNvPr id="2" name="Slide Number Placeholder 1">
            <a:extLst>
              <a:ext uri="{FF2B5EF4-FFF2-40B4-BE49-F238E27FC236}">
                <a16:creationId xmlns:a16="http://schemas.microsoft.com/office/drawing/2014/main" id="{004CED01-6FE2-4456-B00B-BC72AE19C887}"/>
              </a:ext>
            </a:extLst>
          </p:cNvPr>
          <p:cNvSpPr>
            <a:spLocks noGrp="1"/>
          </p:cNvSpPr>
          <p:nvPr>
            <p:ph type="sldNum" sz="quarter" idx="12"/>
          </p:nvPr>
        </p:nvSpPr>
        <p:spPr/>
        <p:txBody>
          <a:bodyPr/>
          <a:lstStyle/>
          <a:p>
            <a:pPr>
              <a:defRPr/>
            </a:pPr>
            <a:fld id="{34D6A8A7-5109-4035-A6F9-3284B529B11C}" type="slidenum">
              <a:rPr lang="en-US" smtClean="0"/>
              <a:pPr>
                <a:defRPr/>
              </a:pPr>
              <a:t>8</a:t>
            </a:fld>
            <a:endParaRPr lang="en-US"/>
          </a:p>
        </p:txBody>
      </p:sp>
    </p:spTree>
    <p:extLst>
      <p:ext uri="{BB962C8B-B14F-4D97-AF65-F5344CB8AC3E}">
        <p14:creationId xmlns:p14="http://schemas.microsoft.com/office/powerpoint/2010/main" val="7141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295400" y="228600"/>
            <a:ext cx="5410200" cy="781049"/>
          </a:xfrm>
        </p:spPr>
        <p:txBody>
          <a:bodyPr/>
          <a:lstStyle/>
          <a:p>
            <a:r>
              <a:rPr lang="en-US" sz="4000" b="1" dirty="0">
                <a:cs typeface="Arial" pitchFamily="-107" charset="0"/>
              </a:rPr>
              <a:t>Great Depression</a:t>
            </a:r>
            <a:br>
              <a:rPr lang="en-US" sz="4000" b="1" dirty="0">
                <a:cs typeface="Arial" pitchFamily="-107" charset="0"/>
              </a:rPr>
            </a:br>
            <a:r>
              <a:rPr lang="en-US" sz="4000" b="1" dirty="0">
                <a:cs typeface="Arial" pitchFamily="-107" charset="0"/>
              </a:rPr>
              <a:t>Stock Market Crash</a:t>
            </a:r>
          </a:p>
        </p:txBody>
      </p:sp>
      <p:sp>
        <p:nvSpPr>
          <p:cNvPr id="18435" name="Content Placeholder 2"/>
          <p:cNvSpPr>
            <a:spLocks noGrp="1"/>
          </p:cNvSpPr>
          <p:nvPr>
            <p:ph idx="1"/>
          </p:nvPr>
        </p:nvSpPr>
        <p:spPr>
          <a:xfrm>
            <a:off x="457200" y="1600200"/>
            <a:ext cx="8229600" cy="4895850"/>
          </a:xfrm>
        </p:spPr>
        <p:txBody>
          <a:bodyPr/>
          <a:lstStyle/>
          <a:p>
            <a:r>
              <a:rPr lang="en-US" sz="2800" dirty="0">
                <a:latin typeface="Times New Roman" panose="02020603050405020304" pitchFamily="18" charset="0"/>
                <a:cs typeface="Times New Roman" panose="02020603050405020304" pitchFamily="18" charset="0"/>
              </a:rPr>
              <a:t>The Great Depression was much worse than the Great Recession.</a:t>
            </a:r>
          </a:p>
          <a:p>
            <a:r>
              <a:rPr lang="en-US" sz="2800" dirty="0">
                <a:latin typeface="Times New Roman" panose="02020603050405020304" pitchFamily="18" charset="0"/>
                <a:cs typeface="Times New Roman" panose="02020603050405020304" pitchFamily="18" charset="0"/>
              </a:rPr>
              <a:t>Great Depression statistics:</a:t>
            </a:r>
          </a:p>
          <a:p>
            <a:pPr lvl="1"/>
            <a:r>
              <a:rPr lang="en-US" dirty="0">
                <a:latin typeface="Times New Roman" panose="02020603050405020304" pitchFamily="18" charset="0"/>
                <a:cs typeface="Times New Roman" panose="02020603050405020304" pitchFamily="18" charset="0"/>
              </a:rPr>
              <a:t>Economy contracted by 30% from 1929 to 1933</a:t>
            </a:r>
          </a:p>
          <a:p>
            <a:pPr lvl="1"/>
            <a:r>
              <a:rPr lang="en-US" dirty="0">
                <a:latin typeface="Times New Roman" panose="02020603050405020304" pitchFamily="18" charset="0"/>
                <a:cs typeface="Times New Roman" panose="02020603050405020304" pitchFamily="18" charset="0"/>
              </a:rPr>
              <a:t>It took 7 years for real GDP to return to its prerecession level.</a:t>
            </a:r>
          </a:p>
          <a:p>
            <a:pPr lvl="1"/>
            <a:r>
              <a:rPr lang="en-US" dirty="0">
                <a:latin typeface="Times New Roman" panose="02020603050405020304" pitchFamily="18" charset="0"/>
                <a:cs typeface="Times New Roman" panose="02020603050405020304" pitchFamily="18" charset="0"/>
              </a:rPr>
              <a:t>Unemployment was 2.2% in 1929 and 25% in 1933.</a:t>
            </a:r>
          </a:p>
          <a:p>
            <a:pPr lvl="1"/>
            <a:r>
              <a:rPr lang="en-US" dirty="0">
                <a:latin typeface="Times New Roman" panose="02020603050405020304" pitchFamily="18" charset="0"/>
                <a:cs typeface="Times New Roman" panose="02020603050405020304" pitchFamily="18" charset="0"/>
              </a:rPr>
              <a:t>The unemployment rate was 15% for almost the entire decade of the 1930s.</a:t>
            </a:r>
          </a:p>
        </p:txBody>
      </p:sp>
      <p:pic>
        <p:nvPicPr>
          <p:cNvPr id="40963" name="Picture 4" descr="I:\DirkTextbookN\Jpegs(All)\Macro Ch19-33\ch14\05_PRINECOMA_CH14.jpg"/>
          <p:cNvPicPr>
            <a:picLocks noChangeAspect="1" noChangeArrowheads="1"/>
          </p:cNvPicPr>
          <p:nvPr/>
        </p:nvPicPr>
        <p:blipFill>
          <a:blip r:embed="rId3"/>
          <a:srcRect/>
          <a:stretch>
            <a:fillRect/>
          </a:stretch>
        </p:blipFill>
        <p:spPr bwMode="auto">
          <a:xfrm>
            <a:off x="6934200" y="30296"/>
            <a:ext cx="2209800" cy="1504625"/>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A0DB8A40-7EFF-4FFB-87EF-A873093A61C7}"/>
              </a:ext>
            </a:extLst>
          </p:cNvPr>
          <p:cNvSpPr>
            <a:spLocks noGrp="1"/>
          </p:cNvSpPr>
          <p:nvPr>
            <p:ph type="sldNum" sz="quarter" idx="12"/>
          </p:nvPr>
        </p:nvSpPr>
        <p:spPr/>
        <p:txBody>
          <a:bodyPr/>
          <a:lstStyle/>
          <a:p>
            <a:pPr>
              <a:defRPr/>
            </a:pPr>
            <a:fld id="{34D6A8A7-5109-4035-A6F9-3284B529B11C}" type="slidenum">
              <a:rPr lang="en-US" smtClean="0"/>
              <a:pPr>
                <a:defRPr/>
              </a:pPr>
              <a:t>9</a:t>
            </a:fld>
            <a:endParaRPr lang="en-US"/>
          </a:p>
        </p:txBody>
      </p:sp>
    </p:spTree>
    <p:extLst>
      <p:ext uri="{BB962C8B-B14F-4D97-AF65-F5344CB8AC3E}">
        <p14:creationId xmlns:p14="http://schemas.microsoft.com/office/powerpoint/2010/main" val="1785330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2111</TotalTime>
  <Words>1355</Words>
  <Application>Microsoft Macintosh PowerPoint</Application>
  <PresentationFormat>On-screen Show (4:3)</PresentationFormat>
  <Paragraphs>221</Paragraphs>
  <Slides>38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Comic Sans MS</vt:lpstr>
      <vt:lpstr>Times New Roman</vt:lpstr>
      <vt:lpstr>Office Theme</vt:lpstr>
      <vt:lpstr>Chapter 14 : Recessions, Expansions &amp; Debates</vt:lpstr>
      <vt:lpstr>Big Questions</vt:lpstr>
      <vt:lpstr>Recessions</vt:lpstr>
      <vt:lpstr>Declines in Aggregate Demand</vt:lpstr>
      <vt:lpstr>Declines in Aggregate Demand</vt:lpstr>
      <vt:lpstr>Declines in Aggregate Supply</vt:lpstr>
      <vt:lpstr>Declines in Short-Run Aggregate Supply</vt:lpstr>
      <vt:lpstr>Declines in Long-Run Aggregate Supply</vt:lpstr>
      <vt:lpstr>Great Depression Stock Market Crash</vt:lpstr>
      <vt:lpstr>Real U.S. GDP 1870–2019</vt:lpstr>
      <vt:lpstr>Real GDP &amp; Unemployment during the Great Depression</vt:lpstr>
      <vt:lpstr>Using AD–AS Model to Study the Great Depression</vt:lpstr>
      <vt:lpstr>Causes of the Depression </vt:lpstr>
      <vt:lpstr>Great Depression, AS and AD Analysis </vt:lpstr>
      <vt:lpstr>Macroeconomic Policy During the Great Depression</vt:lpstr>
      <vt:lpstr>Macroeconomic Policy Response</vt:lpstr>
      <vt:lpstr>The Great Recession (Housing market crash)</vt:lpstr>
      <vt:lpstr>Real GDP &amp; Unemployment during the Great Recession</vt:lpstr>
      <vt:lpstr>Using AD–AS Model to Study the Great Recession</vt:lpstr>
      <vt:lpstr>Shift in Long-Run Aggregate Supply</vt:lpstr>
      <vt:lpstr>NINJA Loans</vt:lpstr>
      <vt:lpstr>U.S. House Purchase Price Index, 2000-2020</vt:lpstr>
      <vt:lpstr>Decline in AD in Great Recession</vt:lpstr>
      <vt:lpstr>Consumer Sentiment Index</vt:lpstr>
      <vt:lpstr>Great Recession, AS and AD Analysis</vt:lpstr>
      <vt:lpstr>Great Recession in Numbers </vt:lpstr>
      <vt:lpstr>The Coronavirus Recession (V-shaped)</vt:lpstr>
      <vt:lpstr>GDP during the Coronavirus Recession</vt:lpstr>
      <vt:lpstr>U.S. Unemployment, 2020-2021</vt:lpstr>
      <vt:lpstr>The Supply Shock of the Coronavirus Recession</vt:lpstr>
      <vt:lpstr>The Coronavirus Recession in the AD-AS Model</vt:lpstr>
      <vt:lpstr>The Great Depression and Economic Theory</vt:lpstr>
      <vt:lpstr>Major Macroeconomic Debate</vt:lpstr>
      <vt:lpstr>Keynesian Economics</vt:lpstr>
      <vt:lpstr>Major Macroeconomic Debates</vt:lpstr>
      <vt:lpstr>Keynes vs. Hayek</vt:lpstr>
      <vt:lpstr>PowerPoint Presentation</vt:lpstr>
      <vt:lpstr>Conclusion</vt:lpstr>
    </vt:vector>
  </TitlesOfParts>
  <Company>College of the Liberal 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14: Consumer Choice</dc:title>
  <dc:creator>Wayne Geerling</dc:creator>
  <cp:lastModifiedBy>Morales, Abdon</cp:lastModifiedBy>
  <cp:revision>193</cp:revision>
  <cp:lastPrinted>2024-01-15T16:16:19Z</cp:lastPrinted>
  <dcterms:created xsi:type="dcterms:W3CDTF">2012-11-19T16:22:26Z</dcterms:created>
  <dcterms:modified xsi:type="dcterms:W3CDTF">2024-03-07T17:21:46Z</dcterms:modified>
</cp:coreProperties>
</file>