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224_D12CB44F.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7" r:id="rId2"/>
    <p:sldId id="299" r:id="rId3"/>
    <p:sldId id="300" r:id="rId4"/>
    <p:sldId id="301" r:id="rId5"/>
    <p:sldId id="302" r:id="rId6"/>
    <p:sldId id="482" r:id="rId7"/>
    <p:sldId id="543" r:id="rId8"/>
    <p:sldId id="544" r:id="rId9"/>
    <p:sldId id="545" r:id="rId10"/>
    <p:sldId id="1189" r:id="rId11"/>
    <p:sldId id="547" r:id="rId12"/>
    <p:sldId id="548" r:id="rId13"/>
    <p:sldId id="1190" r:id="rId14"/>
    <p:sldId id="549" r:id="rId15"/>
    <p:sldId id="550" r:id="rId16"/>
    <p:sldId id="573" r:id="rId17"/>
    <p:sldId id="553" r:id="rId18"/>
    <p:sldId id="571" r:id="rId19"/>
    <p:sldId id="554" r:id="rId20"/>
    <p:sldId id="557" r:id="rId21"/>
    <p:sldId id="558" r:id="rId22"/>
    <p:sldId id="556" r:id="rId23"/>
    <p:sldId id="560" r:id="rId24"/>
    <p:sldId id="284" r:id="rId25"/>
    <p:sldId id="559" r:id="rId26"/>
    <p:sldId id="561" r:id="rId27"/>
    <p:sldId id="484" r:id="rId28"/>
    <p:sldId id="564" r:id="rId29"/>
    <p:sldId id="566" r:id="rId30"/>
    <p:sldId id="485" r:id="rId31"/>
    <p:sldId id="568" r:id="rId32"/>
    <p:sldId id="567" r:id="rId33"/>
    <p:sldId id="569" r:id="rId34"/>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6418E-FA6A-6A14-CA0D-D50A28BAB05B}" name="Morales, Abdon" initials="" userId="S::abdonmorales@my.utexas.edu::b8e72fca-89fa-40b2-95f0-bdb26e6d8c1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5763B5-0ABE-7940-86CF-C7F5575F1E87}" v="21" dt="2024-04-02T02:43:10.107"/>
    <p1510:client id="{DA5BD228-3AD1-0816-DAE5-21C43E474961}" v="18" dt="2024-04-02T02:33:28.1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8579" autoAdjust="0"/>
  </p:normalViewPr>
  <p:slideViewPr>
    <p:cSldViewPr>
      <p:cViewPr varScale="1">
        <p:scale>
          <a:sx n="110" d="100"/>
          <a:sy n="110" d="100"/>
        </p:scale>
        <p:origin x="192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les, Abdon" userId="S::abdonmorales@my.utexas.edu::b8e72fca-89fa-40b2-95f0-bdb26e6d8c1d" providerId="AD" clId="Web-{DA5BD228-3AD1-0816-DAE5-21C43E474961}"/>
    <pc:docChg chg="modSld">
      <pc:chgData name="Morales, Abdon" userId="S::abdonmorales@my.utexas.edu::b8e72fca-89fa-40b2-95f0-bdb26e6d8c1d" providerId="AD" clId="Web-{DA5BD228-3AD1-0816-DAE5-21C43E474961}" dt="2024-04-02T02:33:28.102" v="16"/>
      <pc:docMkLst>
        <pc:docMk/>
      </pc:docMkLst>
      <pc:sldChg chg="modSp modCm">
        <pc:chgData name="Morales, Abdon" userId="S::abdonmorales@my.utexas.edu::b8e72fca-89fa-40b2-95f0-bdb26e6d8c1d" providerId="AD" clId="Web-{DA5BD228-3AD1-0816-DAE5-21C43E474961}" dt="2024-04-02T02:33:28.102" v="16"/>
        <pc:sldMkLst>
          <pc:docMk/>
          <pc:sldMk cId="3509367887" sldId="548"/>
        </pc:sldMkLst>
        <pc:spChg chg="mod">
          <ac:chgData name="Morales, Abdon" userId="S::abdonmorales@my.utexas.edu::b8e72fca-89fa-40b2-95f0-bdb26e6d8c1d" providerId="AD" clId="Web-{DA5BD228-3AD1-0816-DAE5-21C43E474961}" dt="2024-04-02T02:33:19.977" v="14" actId="20577"/>
          <ac:spMkLst>
            <pc:docMk/>
            <pc:sldMk cId="3509367887" sldId="548"/>
            <ac:spMk id="3" creationId="{C8B782CF-7FDD-4A00-98FF-E7CEFCC81EA4}"/>
          </ac:spMkLst>
        </pc:spChg>
        <pc:extLst>
          <p:ext xmlns:p="http://schemas.openxmlformats.org/presentationml/2006/main" uri="{D6D511B9-2390-475A-947B-AFAB55BFBCF1}">
            <pc226:cmChg xmlns:pc226="http://schemas.microsoft.com/office/powerpoint/2022/06/main/command" chg="mod modRxn">
              <pc226:chgData name="Morales, Abdon" userId="S::abdonmorales@my.utexas.edu::b8e72fca-89fa-40b2-95f0-bdb26e6d8c1d" providerId="AD" clId="Web-{DA5BD228-3AD1-0816-DAE5-21C43E474961}" dt="2024-04-02T02:33:28.102" v="16"/>
              <pc2:cmMkLst xmlns:pc2="http://schemas.microsoft.com/office/powerpoint/2019/9/main/command">
                <pc:docMk/>
                <pc:sldMk cId="3509367887" sldId="548"/>
                <pc2:cmMk id="{B63CAD57-3ACD-6940-891D-B38E7C7711F2}"/>
              </pc2:cmMkLst>
            </pc226:cmChg>
          </p:ext>
        </pc:extLst>
      </pc:sldChg>
    </pc:docChg>
  </pc:docChgLst>
  <pc:docChgLst>
    <pc:chgData name="Morales, Abdon" userId="b8e72fca-89fa-40b2-95f0-bdb26e6d8c1d" providerId="ADAL" clId="{AF5763B5-0ABE-7940-86CF-C7F5575F1E87}"/>
    <pc:docChg chg="custSel modSld">
      <pc:chgData name="Morales, Abdon" userId="b8e72fca-89fa-40b2-95f0-bdb26e6d8c1d" providerId="ADAL" clId="{AF5763B5-0ABE-7940-86CF-C7F5575F1E87}" dt="2024-04-02T02:43:10.106" v="1011" actId="20577"/>
      <pc:docMkLst>
        <pc:docMk/>
      </pc:docMkLst>
      <pc:sldChg chg="modSp">
        <pc:chgData name="Morales, Abdon" userId="b8e72fca-89fa-40b2-95f0-bdb26e6d8c1d" providerId="ADAL" clId="{AF5763B5-0ABE-7940-86CF-C7F5575F1E87}" dt="2024-03-26T16:12:15.889" v="140" actId="20577"/>
        <pc:sldMkLst>
          <pc:docMk/>
          <pc:sldMk cId="389655819" sldId="301"/>
        </pc:sldMkLst>
        <pc:spChg chg="mod">
          <ac:chgData name="Morales, Abdon" userId="b8e72fca-89fa-40b2-95f0-bdb26e6d8c1d" providerId="ADAL" clId="{AF5763B5-0ABE-7940-86CF-C7F5575F1E87}" dt="2024-03-26T16:10:46.845" v="70" actId="20577"/>
          <ac:spMkLst>
            <pc:docMk/>
            <pc:sldMk cId="389655819" sldId="301"/>
            <ac:spMk id="6" creationId="{3071B34D-14F7-4F3B-BFB7-79CDB3845A58}"/>
          </ac:spMkLst>
        </pc:spChg>
        <pc:spChg chg="mod">
          <ac:chgData name="Morales, Abdon" userId="b8e72fca-89fa-40b2-95f0-bdb26e6d8c1d" providerId="ADAL" clId="{AF5763B5-0ABE-7940-86CF-C7F5575F1E87}" dt="2024-03-26T16:12:15.889" v="140" actId="20577"/>
          <ac:spMkLst>
            <pc:docMk/>
            <pc:sldMk cId="389655819" sldId="301"/>
            <ac:spMk id="7" creationId="{9098C07F-A9C9-4C58-A750-FBFBD697C834}"/>
          </ac:spMkLst>
        </pc:spChg>
      </pc:sldChg>
      <pc:sldChg chg="modSp">
        <pc:chgData name="Morales, Abdon" userId="b8e72fca-89fa-40b2-95f0-bdb26e6d8c1d" providerId="ADAL" clId="{AF5763B5-0ABE-7940-86CF-C7F5575F1E87}" dt="2024-03-26T16:13:09.002" v="161" actId="20577"/>
        <pc:sldMkLst>
          <pc:docMk/>
          <pc:sldMk cId="2349139396" sldId="302"/>
        </pc:sldMkLst>
        <pc:spChg chg="mod">
          <ac:chgData name="Morales, Abdon" userId="b8e72fca-89fa-40b2-95f0-bdb26e6d8c1d" providerId="ADAL" clId="{AF5763B5-0ABE-7940-86CF-C7F5575F1E87}" dt="2024-03-26T16:13:09.002" v="161" actId="20577"/>
          <ac:spMkLst>
            <pc:docMk/>
            <pc:sldMk cId="2349139396" sldId="302"/>
            <ac:spMk id="3" creationId="{3E3D79D6-8140-42BA-B834-9B5AF5E2B72B}"/>
          </ac:spMkLst>
        </pc:spChg>
      </pc:sldChg>
      <pc:sldChg chg="modSp">
        <pc:chgData name="Morales, Abdon" userId="b8e72fca-89fa-40b2-95f0-bdb26e6d8c1d" providerId="ADAL" clId="{AF5763B5-0ABE-7940-86CF-C7F5575F1E87}" dt="2024-03-26T16:18:39.286" v="206" actId="20577"/>
        <pc:sldMkLst>
          <pc:docMk/>
          <pc:sldMk cId="1356421123" sldId="543"/>
        </pc:sldMkLst>
        <pc:spChg chg="mod">
          <ac:chgData name="Morales, Abdon" userId="b8e72fca-89fa-40b2-95f0-bdb26e6d8c1d" providerId="ADAL" clId="{AF5763B5-0ABE-7940-86CF-C7F5575F1E87}" dt="2024-03-26T16:18:39.286" v="206" actId="20577"/>
          <ac:spMkLst>
            <pc:docMk/>
            <pc:sldMk cId="1356421123" sldId="543"/>
            <ac:spMk id="6" creationId="{92ADBF0B-2375-405F-835C-5A6378FA5C92}"/>
          </ac:spMkLst>
        </pc:spChg>
      </pc:sldChg>
      <pc:sldChg chg="modSp">
        <pc:chgData name="Morales, Abdon" userId="b8e72fca-89fa-40b2-95f0-bdb26e6d8c1d" providerId="ADAL" clId="{AF5763B5-0ABE-7940-86CF-C7F5575F1E87}" dt="2024-03-26T16:19:19.948" v="216" actId="20577"/>
        <pc:sldMkLst>
          <pc:docMk/>
          <pc:sldMk cId="2394419120" sldId="544"/>
        </pc:sldMkLst>
        <pc:spChg chg="mod">
          <ac:chgData name="Morales, Abdon" userId="b8e72fca-89fa-40b2-95f0-bdb26e6d8c1d" providerId="ADAL" clId="{AF5763B5-0ABE-7940-86CF-C7F5575F1E87}" dt="2024-03-26T16:19:19.948" v="216" actId="20577"/>
          <ac:spMkLst>
            <pc:docMk/>
            <pc:sldMk cId="2394419120" sldId="544"/>
            <ac:spMk id="3" creationId="{B8D1A44C-35DF-4C07-895A-04617710F766}"/>
          </ac:spMkLst>
        </pc:spChg>
      </pc:sldChg>
      <pc:sldChg chg="modSp addCm">
        <pc:chgData name="Morales, Abdon" userId="b8e72fca-89fa-40b2-95f0-bdb26e6d8c1d" providerId="ADAL" clId="{AF5763B5-0ABE-7940-86CF-C7F5575F1E87}" dt="2024-03-26T16:28:45.783" v="297"/>
        <pc:sldMkLst>
          <pc:docMk/>
          <pc:sldMk cId="3509367887" sldId="548"/>
        </pc:sldMkLst>
        <pc:spChg chg="mod">
          <ac:chgData name="Morales, Abdon" userId="b8e72fca-89fa-40b2-95f0-bdb26e6d8c1d" providerId="ADAL" clId="{AF5763B5-0ABE-7940-86CF-C7F5575F1E87}" dt="2024-03-26T16:28:25.829" v="296" actId="20577"/>
          <ac:spMkLst>
            <pc:docMk/>
            <pc:sldMk cId="3509367887" sldId="548"/>
            <ac:spMk id="3" creationId="{C8B782CF-7FDD-4A00-98FF-E7CEFCC81EA4}"/>
          </ac:spMkLst>
        </pc:spChg>
        <pc:extLst>
          <p:ext xmlns:p="http://schemas.openxmlformats.org/presentationml/2006/main" uri="{D6D511B9-2390-475A-947B-AFAB55BFBCF1}">
            <pc226:cmChg xmlns:pc226="http://schemas.microsoft.com/office/powerpoint/2022/06/main/command" chg="add">
              <pc226:chgData name="Morales, Abdon" userId="b8e72fca-89fa-40b2-95f0-bdb26e6d8c1d" providerId="ADAL" clId="{AF5763B5-0ABE-7940-86CF-C7F5575F1E87}" dt="2024-03-26T16:28:45.783" v="297"/>
              <pc2:cmMkLst xmlns:pc2="http://schemas.microsoft.com/office/powerpoint/2019/9/main/command">
                <pc:docMk/>
                <pc:sldMk cId="3509367887" sldId="548"/>
                <pc2:cmMk id="{B63CAD57-3ACD-6940-891D-B38E7C7711F2}"/>
              </pc2:cmMkLst>
            </pc226:cmChg>
          </p:ext>
        </pc:extLst>
      </pc:sldChg>
      <pc:sldChg chg="modSp">
        <pc:chgData name="Morales, Abdon" userId="b8e72fca-89fa-40b2-95f0-bdb26e6d8c1d" providerId="ADAL" clId="{AF5763B5-0ABE-7940-86CF-C7F5575F1E87}" dt="2024-03-26T16:32:27.346" v="341" actId="20577"/>
        <pc:sldMkLst>
          <pc:docMk/>
          <pc:sldMk cId="1896432263" sldId="549"/>
        </pc:sldMkLst>
        <pc:spChg chg="mod">
          <ac:chgData name="Morales, Abdon" userId="b8e72fca-89fa-40b2-95f0-bdb26e6d8c1d" providerId="ADAL" clId="{AF5763B5-0ABE-7940-86CF-C7F5575F1E87}" dt="2024-03-26T16:32:27.346" v="341" actId="20577"/>
          <ac:spMkLst>
            <pc:docMk/>
            <pc:sldMk cId="1896432263" sldId="549"/>
            <ac:spMk id="3" creationId="{7DF5ED6D-F781-48C4-929E-051890364E05}"/>
          </ac:spMkLst>
        </pc:spChg>
      </pc:sldChg>
      <pc:sldChg chg="modSp">
        <pc:chgData name="Morales, Abdon" userId="b8e72fca-89fa-40b2-95f0-bdb26e6d8c1d" providerId="ADAL" clId="{AF5763B5-0ABE-7940-86CF-C7F5575F1E87}" dt="2024-04-02T02:35:21.494" v="992" actId="20577"/>
        <pc:sldMkLst>
          <pc:docMk/>
          <pc:sldMk cId="3120197473" sldId="553"/>
        </pc:sldMkLst>
        <pc:spChg chg="mod">
          <ac:chgData name="Morales, Abdon" userId="b8e72fca-89fa-40b2-95f0-bdb26e6d8c1d" providerId="ADAL" clId="{AF5763B5-0ABE-7940-86CF-C7F5575F1E87}" dt="2024-04-02T02:35:21.494" v="992" actId="20577"/>
          <ac:spMkLst>
            <pc:docMk/>
            <pc:sldMk cId="3120197473" sldId="553"/>
            <ac:spMk id="3" creationId="{853B06D5-1003-4ADD-96EF-CA977E7C8CF2}"/>
          </ac:spMkLst>
        </pc:spChg>
      </pc:sldChg>
      <pc:sldChg chg="modSp">
        <pc:chgData name="Morales, Abdon" userId="b8e72fca-89fa-40b2-95f0-bdb26e6d8c1d" providerId="ADAL" clId="{AF5763B5-0ABE-7940-86CF-C7F5575F1E87}" dt="2024-03-26T16:44:42.668" v="492" actId="20577"/>
        <pc:sldMkLst>
          <pc:docMk/>
          <pc:sldMk cId="3247697934" sldId="554"/>
        </pc:sldMkLst>
        <pc:spChg chg="mod">
          <ac:chgData name="Morales, Abdon" userId="b8e72fca-89fa-40b2-95f0-bdb26e6d8c1d" providerId="ADAL" clId="{AF5763B5-0ABE-7940-86CF-C7F5575F1E87}" dt="2024-03-26T16:44:42.668" v="492" actId="20577"/>
          <ac:spMkLst>
            <pc:docMk/>
            <pc:sldMk cId="3247697934" sldId="554"/>
            <ac:spMk id="3" creationId="{853B06D5-1003-4ADD-96EF-CA977E7C8CF2}"/>
          </ac:spMkLst>
        </pc:spChg>
      </pc:sldChg>
      <pc:sldChg chg="modSp">
        <pc:chgData name="Morales, Abdon" userId="b8e72fca-89fa-40b2-95f0-bdb26e6d8c1d" providerId="ADAL" clId="{AF5763B5-0ABE-7940-86CF-C7F5575F1E87}" dt="2024-03-26T16:49:20.208" v="526" actId="20577"/>
        <pc:sldMkLst>
          <pc:docMk/>
          <pc:sldMk cId="3013043204" sldId="556"/>
        </pc:sldMkLst>
        <pc:spChg chg="mod">
          <ac:chgData name="Morales, Abdon" userId="b8e72fca-89fa-40b2-95f0-bdb26e6d8c1d" providerId="ADAL" clId="{AF5763B5-0ABE-7940-86CF-C7F5575F1E87}" dt="2024-03-26T16:49:20.208" v="526" actId="20577"/>
          <ac:spMkLst>
            <pc:docMk/>
            <pc:sldMk cId="3013043204" sldId="556"/>
            <ac:spMk id="3" creationId="{9D19C7F0-2EE4-4589-9C51-89478632F96F}"/>
          </ac:spMkLst>
        </pc:spChg>
      </pc:sldChg>
      <pc:sldChg chg="modSp">
        <pc:chgData name="Morales, Abdon" userId="b8e72fca-89fa-40b2-95f0-bdb26e6d8c1d" providerId="ADAL" clId="{AF5763B5-0ABE-7940-86CF-C7F5575F1E87}" dt="2024-03-26T16:57:13.545" v="578" actId="20577"/>
        <pc:sldMkLst>
          <pc:docMk/>
          <pc:sldMk cId="1503435044" sldId="559"/>
        </pc:sldMkLst>
        <pc:spChg chg="mod">
          <ac:chgData name="Morales, Abdon" userId="b8e72fca-89fa-40b2-95f0-bdb26e6d8c1d" providerId="ADAL" clId="{AF5763B5-0ABE-7940-86CF-C7F5575F1E87}" dt="2024-03-26T16:57:13.545" v="578" actId="20577"/>
          <ac:spMkLst>
            <pc:docMk/>
            <pc:sldMk cId="1503435044" sldId="559"/>
            <ac:spMk id="3" creationId="{E11C9E15-FA30-4229-9C9A-62628E0B3D2F}"/>
          </ac:spMkLst>
        </pc:spChg>
      </pc:sldChg>
      <pc:sldChg chg="modSp">
        <pc:chgData name="Morales, Abdon" userId="b8e72fca-89fa-40b2-95f0-bdb26e6d8c1d" providerId="ADAL" clId="{AF5763B5-0ABE-7940-86CF-C7F5575F1E87}" dt="2024-03-26T16:52:15.567" v="554" actId="20577"/>
        <pc:sldMkLst>
          <pc:docMk/>
          <pc:sldMk cId="858938684" sldId="560"/>
        </pc:sldMkLst>
        <pc:spChg chg="mod">
          <ac:chgData name="Morales, Abdon" userId="b8e72fca-89fa-40b2-95f0-bdb26e6d8c1d" providerId="ADAL" clId="{AF5763B5-0ABE-7940-86CF-C7F5575F1E87}" dt="2024-03-26T16:52:15.567" v="554" actId="20577"/>
          <ac:spMkLst>
            <pc:docMk/>
            <pc:sldMk cId="858938684" sldId="560"/>
            <ac:spMk id="3" creationId="{AC92C5B3-5FA6-49A4-AC93-91263C985024}"/>
          </ac:spMkLst>
        </pc:spChg>
      </pc:sldChg>
      <pc:sldChg chg="modSp mod">
        <pc:chgData name="Morales, Abdon" userId="b8e72fca-89fa-40b2-95f0-bdb26e6d8c1d" providerId="ADAL" clId="{AF5763B5-0ABE-7940-86CF-C7F5575F1E87}" dt="2024-03-26T16:59:40.893" v="748" actId="20577"/>
        <pc:sldMkLst>
          <pc:docMk/>
          <pc:sldMk cId="2616949499" sldId="561"/>
        </pc:sldMkLst>
        <pc:spChg chg="mod">
          <ac:chgData name="Morales, Abdon" userId="b8e72fca-89fa-40b2-95f0-bdb26e6d8c1d" providerId="ADAL" clId="{AF5763B5-0ABE-7940-86CF-C7F5575F1E87}" dt="2024-03-26T16:59:40.893" v="748" actId="20577"/>
          <ac:spMkLst>
            <pc:docMk/>
            <pc:sldMk cId="2616949499" sldId="561"/>
            <ac:spMk id="3" creationId="{E11C9E15-FA30-4229-9C9A-62628E0B3D2F}"/>
          </ac:spMkLst>
        </pc:spChg>
      </pc:sldChg>
      <pc:sldChg chg="modSp">
        <pc:chgData name="Morales, Abdon" userId="b8e72fca-89fa-40b2-95f0-bdb26e6d8c1d" providerId="ADAL" clId="{AF5763B5-0ABE-7940-86CF-C7F5575F1E87}" dt="2024-04-02T02:43:10.106" v="1011" actId="20577"/>
        <pc:sldMkLst>
          <pc:docMk/>
          <pc:sldMk cId="1980738783" sldId="564"/>
        </pc:sldMkLst>
        <pc:spChg chg="mod">
          <ac:chgData name="Morales, Abdon" userId="b8e72fca-89fa-40b2-95f0-bdb26e6d8c1d" providerId="ADAL" clId="{AF5763B5-0ABE-7940-86CF-C7F5575F1E87}" dt="2024-04-02T02:43:10.106" v="1011" actId="20577"/>
          <ac:spMkLst>
            <pc:docMk/>
            <pc:sldMk cId="1980738783" sldId="564"/>
            <ac:spMk id="3" creationId="{026319ED-46BD-4201-8C73-659EFF87613C}"/>
          </ac:spMkLst>
        </pc:spChg>
      </pc:sldChg>
      <pc:sldChg chg="modSp">
        <pc:chgData name="Morales, Abdon" userId="b8e72fca-89fa-40b2-95f0-bdb26e6d8c1d" providerId="ADAL" clId="{AF5763B5-0ABE-7940-86CF-C7F5575F1E87}" dt="2024-03-28T16:29:09.902" v="871" actId="20577"/>
        <pc:sldMkLst>
          <pc:docMk/>
          <pc:sldMk cId="3546658730" sldId="566"/>
        </pc:sldMkLst>
        <pc:spChg chg="mod">
          <ac:chgData name="Morales, Abdon" userId="b8e72fca-89fa-40b2-95f0-bdb26e6d8c1d" providerId="ADAL" clId="{AF5763B5-0ABE-7940-86CF-C7F5575F1E87}" dt="2024-03-28T16:29:09.902" v="871" actId="20577"/>
          <ac:spMkLst>
            <pc:docMk/>
            <pc:sldMk cId="3546658730" sldId="566"/>
            <ac:spMk id="3" creationId="{BC92A14B-08C4-4C6B-AD21-BB9AD00969FB}"/>
          </ac:spMkLst>
        </pc:spChg>
      </pc:sldChg>
      <pc:sldChg chg="modSp">
        <pc:chgData name="Morales, Abdon" userId="b8e72fca-89fa-40b2-95f0-bdb26e6d8c1d" providerId="ADAL" clId="{AF5763B5-0ABE-7940-86CF-C7F5575F1E87}" dt="2024-03-28T16:34:42.054" v="921" actId="20577"/>
        <pc:sldMkLst>
          <pc:docMk/>
          <pc:sldMk cId="3716358986" sldId="567"/>
        </pc:sldMkLst>
        <pc:spChg chg="mod">
          <ac:chgData name="Morales, Abdon" userId="b8e72fca-89fa-40b2-95f0-bdb26e6d8c1d" providerId="ADAL" clId="{AF5763B5-0ABE-7940-86CF-C7F5575F1E87}" dt="2024-03-28T16:34:42.054" v="921" actId="20577"/>
          <ac:spMkLst>
            <pc:docMk/>
            <pc:sldMk cId="3716358986" sldId="567"/>
            <ac:spMk id="3" creationId="{222805E4-C91F-4943-943C-E5ADB1917521}"/>
          </ac:spMkLst>
        </pc:spChg>
      </pc:sldChg>
      <pc:sldChg chg="modSp">
        <pc:chgData name="Morales, Abdon" userId="b8e72fca-89fa-40b2-95f0-bdb26e6d8c1d" providerId="ADAL" clId="{AF5763B5-0ABE-7940-86CF-C7F5575F1E87}" dt="2024-03-28T16:36:38.216" v="990" actId="20577"/>
        <pc:sldMkLst>
          <pc:docMk/>
          <pc:sldMk cId="2328577852" sldId="569"/>
        </pc:sldMkLst>
        <pc:spChg chg="mod">
          <ac:chgData name="Morales, Abdon" userId="b8e72fca-89fa-40b2-95f0-bdb26e6d8c1d" providerId="ADAL" clId="{AF5763B5-0ABE-7940-86CF-C7F5575F1E87}" dt="2024-03-28T16:36:38.216" v="990" actId="20577"/>
          <ac:spMkLst>
            <pc:docMk/>
            <pc:sldMk cId="2328577852" sldId="569"/>
            <ac:spMk id="3" creationId="{222805E4-C91F-4943-943C-E5ADB1917521}"/>
          </ac:spMkLst>
        </pc:spChg>
      </pc:sldChg>
      <pc:sldChg chg="modSp mod">
        <pc:chgData name="Morales, Abdon" userId="b8e72fca-89fa-40b2-95f0-bdb26e6d8c1d" providerId="ADAL" clId="{AF5763B5-0ABE-7940-86CF-C7F5575F1E87}" dt="2024-04-02T02:37:04.609" v="997" actId="20577"/>
        <pc:sldMkLst>
          <pc:docMk/>
          <pc:sldMk cId="2556050124" sldId="571"/>
        </pc:sldMkLst>
        <pc:spChg chg="mod">
          <ac:chgData name="Morales, Abdon" userId="b8e72fca-89fa-40b2-95f0-bdb26e6d8c1d" providerId="ADAL" clId="{AF5763B5-0ABE-7940-86CF-C7F5575F1E87}" dt="2024-04-02T02:37:04.609" v="997" actId="20577"/>
          <ac:spMkLst>
            <pc:docMk/>
            <pc:sldMk cId="2556050124" sldId="571"/>
            <ac:spMk id="3" creationId="{1135B7C0-BAD6-46E8-B7FE-2375A6BF47D6}"/>
          </ac:spMkLst>
        </pc:spChg>
      </pc:sldChg>
      <pc:sldChg chg="modSp">
        <pc:chgData name="Morales, Abdon" userId="b8e72fca-89fa-40b2-95f0-bdb26e6d8c1d" providerId="ADAL" clId="{AF5763B5-0ABE-7940-86CF-C7F5575F1E87}" dt="2024-03-26T16:34:25.149" v="358" actId="20577"/>
        <pc:sldMkLst>
          <pc:docMk/>
          <pc:sldMk cId="835955459" sldId="573"/>
        </pc:sldMkLst>
        <pc:spChg chg="mod">
          <ac:chgData name="Morales, Abdon" userId="b8e72fca-89fa-40b2-95f0-bdb26e6d8c1d" providerId="ADAL" clId="{AF5763B5-0ABE-7940-86CF-C7F5575F1E87}" dt="2024-03-26T16:34:25.149" v="358" actId="20577"/>
          <ac:spMkLst>
            <pc:docMk/>
            <pc:sldMk cId="835955459" sldId="573"/>
            <ac:spMk id="3" creationId="{5342B898-78FC-4A23-9F9C-EBF73BC18455}"/>
          </ac:spMkLst>
        </pc:spChg>
      </pc:sldChg>
      <pc:sldChg chg="modSp mod">
        <pc:chgData name="Morales, Abdon" userId="b8e72fca-89fa-40b2-95f0-bdb26e6d8c1d" providerId="ADAL" clId="{AF5763B5-0ABE-7940-86CF-C7F5575F1E87}" dt="2024-03-26T16:24:03.044" v="249" actId="20577"/>
        <pc:sldMkLst>
          <pc:docMk/>
          <pc:sldMk cId="3700011340" sldId="1189"/>
        </pc:sldMkLst>
        <pc:spChg chg="mod">
          <ac:chgData name="Morales, Abdon" userId="b8e72fca-89fa-40b2-95f0-bdb26e6d8c1d" providerId="ADAL" clId="{AF5763B5-0ABE-7940-86CF-C7F5575F1E87}" dt="2024-03-26T16:24:03.044" v="249" actId="20577"/>
          <ac:spMkLst>
            <pc:docMk/>
            <pc:sldMk cId="3700011340" sldId="1189"/>
            <ac:spMk id="6" creationId="{048C87B6-81E9-C553-EDE8-7AC200C7BD88}"/>
          </ac:spMkLst>
        </pc:spChg>
      </pc:sldChg>
    </pc:docChg>
  </pc:docChgLst>
</pc:chgInfo>
</file>

<file path=ppt/comments/modernComment_224_D12CB44F.xml><?xml version="1.0" encoding="utf-8"?>
<p188:cmLst xmlns:a="http://schemas.openxmlformats.org/drawingml/2006/main" xmlns:r="http://schemas.openxmlformats.org/officeDocument/2006/relationships" xmlns:p188="http://schemas.microsoft.com/office/powerpoint/2018/8/main">
  <p188:cm id="{B63CAD57-3ACD-6940-891D-B38E7C7711F2}" authorId="{AD86418E-FA6A-6A14-CA0D-D50A28BAB05B}" status="resolved" created="2024-03-26T16:28:45.767" complete="100000">
    <pc:sldMkLst xmlns:pc="http://schemas.microsoft.com/office/powerpoint/2013/main/command">
      <pc:docMk/>
      <pc:sldMk cId="3509367887" sldId="548"/>
    </pc:sldMkLst>
    <p188:txBody>
      <a:bodyPr/>
      <a:lstStyle/>
      <a:p>
        <a:r>
          <a:rPr lang="en-US"/>
          <a:t>Complete this slide</a:t>
        </a:r>
      </a:p>
    </p188:txBody>
    <p188:extLst>
      <p:ext xmlns:p="http://schemas.openxmlformats.org/presentationml/2006/main" uri="{57CB4572-C831-44C2-8A1C-0ADB6CCDFE69}">
        <p223:reactions xmlns:p223="http://schemas.microsoft.com/office/powerpoint/2022/03/main">
          <p223:rxn type="👍">
            <p223:instance time="2024-04-02T02:33:24.899" authorId="{AD86418E-FA6A-6A14-CA0D-D50A28BAB05B}"/>
          </p223:rxn>
        </p223:reactions>
      </p:ext>
    </p188:extLst>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653"/>
          </a:xfrm>
          <a:prstGeom prst="rect">
            <a:avLst/>
          </a:prstGeom>
        </p:spPr>
        <p:txBody>
          <a:bodyPr vert="horz" lIns="91440" tIns="45720" rIns="91440" bIns="45720" rtlCol="0"/>
          <a:lstStyle>
            <a:lvl1pPr algn="l">
              <a:defRPr sz="1200">
                <a:latin typeface="Calibri" pitchFamily="34" charset="0"/>
                <a:cs typeface="Arial" charset="0"/>
              </a:defRPr>
            </a:lvl1pPr>
          </a:lstStyle>
          <a:p>
            <a:pPr>
              <a:defRPr/>
            </a:pPr>
            <a:endParaRPr lang="en-US"/>
          </a:p>
        </p:txBody>
      </p:sp>
      <p:sp>
        <p:nvSpPr>
          <p:cNvPr id="3" name="Date Placeholder 2"/>
          <p:cNvSpPr>
            <a:spLocks noGrp="1"/>
          </p:cNvSpPr>
          <p:nvPr>
            <p:ph type="dt" sz="quarter" idx="1"/>
          </p:nvPr>
        </p:nvSpPr>
        <p:spPr>
          <a:xfrm>
            <a:off x="3815374" y="0"/>
            <a:ext cx="2918831" cy="493653"/>
          </a:xfrm>
          <a:prstGeom prst="rect">
            <a:avLst/>
          </a:prstGeom>
        </p:spPr>
        <p:txBody>
          <a:bodyPr vert="horz" lIns="91440" tIns="45720" rIns="91440" bIns="45720" rtlCol="0"/>
          <a:lstStyle>
            <a:lvl1pPr algn="r">
              <a:defRPr sz="1200">
                <a:latin typeface="Calibri" pitchFamily="34" charset="0"/>
                <a:cs typeface="Arial" charset="0"/>
              </a:defRPr>
            </a:lvl1pPr>
          </a:lstStyle>
          <a:p>
            <a:pPr>
              <a:defRPr/>
            </a:pPr>
            <a:fld id="{2A63DB6F-F78B-485C-BB5B-255B255D6382}" type="datetimeFigureOut">
              <a:rPr lang="en-US"/>
              <a:pPr>
                <a:defRPr/>
              </a:pPr>
              <a:t>4/1/24</a:t>
            </a:fld>
            <a:endParaRPr lang="en-US"/>
          </a:p>
        </p:txBody>
      </p:sp>
      <p:sp>
        <p:nvSpPr>
          <p:cNvPr id="4" name="Footer Placeholder 3"/>
          <p:cNvSpPr>
            <a:spLocks noGrp="1"/>
          </p:cNvSpPr>
          <p:nvPr>
            <p:ph type="ftr" sz="quarter" idx="2"/>
          </p:nvPr>
        </p:nvSpPr>
        <p:spPr>
          <a:xfrm>
            <a:off x="0" y="9370976"/>
            <a:ext cx="2918831" cy="493653"/>
          </a:xfrm>
          <a:prstGeom prst="rect">
            <a:avLst/>
          </a:prstGeom>
        </p:spPr>
        <p:txBody>
          <a:bodyPr vert="horz" lIns="91440" tIns="45720" rIns="91440" bIns="45720" rtlCol="0" anchor="b"/>
          <a:lstStyle>
            <a:lvl1pPr algn="l">
              <a:defRPr sz="1200">
                <a:latin typeface="Calibri" pitchFamily="34" charset="0"/>
                <a:cs typeface="Arial" charset="0"/>
              </a:defRPr>
            </a:lvl1pPr>
          </a:lstStyle>
          <a:p>
            <a:pPr>
              <a:defRPr/>
            </a:pPr>
            <a:endParaRPr lang="en-US"/>
          </a:p>
        </p:txBody>
      </p:sp>
      <p:sp>
        <p:nvSpPr>
          <p:cNvPr id="5" name="Slide Number Placeholder 4"/>
          <p:cNvSpPr>
            <a:spLocks noGrp="1"/>
          </p:cNvSpPr>
          <p:nvPr>
            <p:ph type="sldNum" sz="quarter" idx="3"/>
          </p:nvPr>
        </p:nvSpPr>
        <p:spPr>
          <a:xfrm>
            <a:off x="3815374" y="9370976"/>
            <a:ext cx="2918831" cy="493653"/>
          </a:xfrm>
          <a:prstGeom prst="rect">
            <a:avLst/>
          </a:prstGeom>
        </p:spPr>
        <p:txBody>
          <a:bodyPr vert="horz" lIns="91440" tIns="45720" rIns="91440" bIns="45720" rtlCol="0" anchor="b"/>
          <a:lstStyle>
            <a:lvl1pPr algn="r">
              <a:defRPr sz="1200">
                <a:latin typeface="Calibri" pitchFamily="34" charset="0"/>
                <a:cs typeface="Arial" charset="0"/>
              </a:defRPr>
            </a:lvl1pPr>
          </a:lstStyle>
          <a:p>
            <a:pPr>
              <a:defRPr/>
            </a:pPr>
            <a:fld id="{54DBCCBE-B405-470F-91E8-47E5DCB8542E}" type="slidenum">
              <a:rPr lang="en-US"/>
              <a:pPr>
                <a:defRPr/>
              </a:pPr>
              <a:t>‹#›</a:t>
            </a:fld>
            <a:endParaRPr lang="en-US"/>
          </a:p>
        </p:txBody>
      </p:sp>
    </p:spTree>
    <p:extLst>
      <p:ext uri="{BB962C8B-B14F-4D97-AF65-F5344CB8AC3E}">
        <p14:creationId xmlns:p14="http://schemas.microsoft.com/office/powerpoint/2010/main" val="31797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65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15374" y="0"/>
            <a:ext cx="2918831" cy="49365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A28700D-85EA-458F-BF5A-188B0A4A1629}" type="datetimeFigureOut">
              <a:rPr lang="en-US"/>
              <a:pPr>
                <a:defRPr/>
              </a:pPr>
              <a:t>4/1/24</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3577" y="4687175"/>
            <a:ext cx="5388610" cy="4439504"/>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0976"/>
            <a:ext cx="2918831" cy="49365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15374" y="9370976"/>
            <a:ext cx="2918831" cy="49365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C27B25-3E0B-4BF2-AE7C-82B95D1F25A1}" type="slidenum">
              <a:rPr lang="en-US"/>
              <a:pPr>
                <a:defRPr/>
              </a:pPr>
              <a:t>‹#›</a:t>
            </a:fld>
            <a:endParaRPr lang="en-US"/>
          </a:p>
        </p:txBody>
      </p:sp>
    </p:spTree>
    <p:extLst>
      <p:ext uri="{BB962C8B-B14F-4D97-AF65-F5344CB8AC3E}">
        <p14:creationId xmlns:p14="http://schemas.microsoft.com/office/powerpoint/2010/main" val="3929680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E6BC9937-727F-425F-A85E-DD92CA5A7D6F}" type="slidenum">
              <a:rPr lang="en-US" smtClean="0"/>
              <a:pPr>
                <a:defRPr/>
              </a:pPr>
              <a:t>1</a:t>
            </a:fld>
            <a:endParaRPr lang="en-US"/>
          </a:p>
        </p:txBody>
      </p:sp>
    </p:spTree>
    <p:extLst>
      <p:ext uri="{BB962C8B-B14F-4D97-AF65-F5344CB8AC3E}">
        <p14:creationId xmlns:p14="http://schemas.microsoft.com/office/powerpoint/2010/main" val="2536203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10</a:t>
            </a:fld>
            <a:endParaRPr lang="en-US"/>
          </a:p>
        </p:txBody>
      </p:sp>
    </p:spTree>
    <p:extLst>
      <p:ext uri="{BB962C8B-B14F-4D97-AF65-F5344CB8AC3E}">
        <p14:creationId xmlns:p14="http://schemas.microsoft.com/office/powerpoint/2010/main" val="983616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marL="171450" indent="-171450">
              <a:buFont typeface="Arial" charset="0"/>
              <a:buChar char="•"/>
            </a:pPr>
            <a:endParaRPr lang="en-US" sz="1200" b="0" i="0" kern="1200" dirty="0">
              <a:solidFill>
                <a:schemeClr val="tx1"/>
              </a:solidFill>
              <a:effectLst/>
              <a:latin typeface="+mn-lt"/>
              <a:ea typeface="MS PGothic" pitchFamily="34" charset="-128"/>
              <a:cs typeface="MS PGothic" pitchFamily="34" charset="-128"/>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11</a:t>
            </a:fld>
            <a:endParaRPr lang="en-US"/>
          </a:p>
        </p:txBody>
      </p:sp>
    </p:spTree>
    <p:extLst>
      <p:ext uri="{BB962C8B-B14F-4D97-AF65-F5344CB8AC3E}">
        <p14:creationId xmlns:p14="http://schemas.microsoft.com/office/powerpoint/2010/main" val="69376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CC0E40-2CCA-40EF-A732-8CA237C70DBA}" type="slidenum">
              <a:rPr lang="en-US" smtClean="0"/>
              <a:t>12</a:t>
            </a:fld>
            <a:endParaRPr lang="en-US"/>
          </a:p>
        </p:txBody>
      </p:sp>
    </p:spTree>
    <p:extLst>
      <p:ext uri="{BB962C8B-B14F-4D97-AF65-F5344CB8AC3E}">
        <p14:creationId xmlns:p14="http://schemas.microsoft.com/office/powerpoint/2010/main" val="2851044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1112838" y="1212850"/>
            <a:ext cx="4364037" cy="3275013"/>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endParaRPr lang="en-US" altLang="en-US" dirty="0"/>
          </a:p>
        </p:txBody>
      </p:sp>
    </p:spTree>
    <p:extLst>
      <p:ext uri="{BB962C8B-B14F-4D97-AF65-F5344CB8AC3E}">
        <p14:creationId xmlns:p14="http://schemas.microsoft.com/office/powerpoint/2010/main" val="392166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5"/>
          </p:nvPr>
        </p:nvSpPr>
        <p:spPr/>
        <p:txBody>
          <a:bodyPr/>
          <a:lstStyle/>
          <a:p>
            <a:fld id="{41CC0E40-2CCA-40EF-A732-8CA237C70DBA}" type="slidenum">
              <a:rPr lang="en-US" smtClean="0"/>
              <a:t>14</a:t>
            </a:fld>
            <a:endParaRPr lang="en-US"/>
          </a:p>
        </p:txBody>
      </p:sp>
    </p:spTree>
    <p:extLst>
      <p:ext uri="{BB962C8B-B14F-4D97-AF65-F5344CB8AC3E}">
        <p14:creationId xmlns:p14="http://schemas.microsoft.com/office/powerpoint/2010/main" val="402093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marL="171450" indent="-171450">
              <a:buFont typeface="Arial" charset="0"/>
              <a:buChar char="•"/>
            </a:pPr>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15</a:t>
            </a:fld>
            <a:endParaRPr lang="en-US"/>
          </a:p>
        </p:txBody>
      </p:sp>
    </p:spTree>
    <p:extLst>
      <p:ext uri="{BB962C8B-B14F-4D97-AF65-F5344CB8AC3E}">
        <p14:creationId xmlns:p14="http://schemas.microsoft.com/office/powerpoint/2010/main" val="394035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 typeface="Arial" charset="0"/>
              <a:buNone/>
              <a:tabLst/>
              <a:defRPr/>
            </a:pPr>
            <a:endParaRPr lang="en-US" altLang="ja-JP" dirty="0"/>
          </a:p>
        </p:txBody>
      </p:sp>
      <p:sp>
        <p:nvSpPr>
          <p:cNvPr id="4" name="Slide Number Placeholder 3"/>
          <p:cNvSpPr>
            <a:spLocks noGrp="1"/>
          </p:cNvSpPr>
          <p:nvPr>
            <p:ph type="sldNum" sz="quarter" idx="5"/>
          </p:nvPr>
        </p:nvSpPr>
        <p:spPr/>
        <p:txBody>
          <a:bodyPr/>
          <a:lstStyle/>
          <a:p>
            <a:fld id="{41CC0E40-2CCA-40EF-A732-8CA237C70DBA}" type="slidenum">
              <a:rPr lang="en-US" smtClean="0"/>
              <a:t>17</a:t>
            </a:fld>
            <a:endParaRPr lang="en-US"/>
          </a:p>
        </p:txBody>
      </p:sp>
    </p:spTree>
    <p:extLst>
      <p:ext uri="{BB962C8B-B14F-4D97-AF65-F5344CB8AC3E}">
        <p14:creationId xmlns:p14="http://schemas.microsoft.com/office/powerpoint/2010/main" val="771438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a:defRPr/>
            </a:pPr>
            <a:endParaRPr lang="en-US" dirty="0">
              <a:cs typeface="ＭＳ Ｐゴシック" charset="0"/>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18</a:t>
            </a:fld>
            <a:endParaRPr lang="en-US"/>
          </a:p>
        </p:txBody>
      </p:sp>
    </p:spTree>
    <p:extLst>
      <p:ext uri="{BB962C8B-B14F-4D97-AF65-F5344CB8AC3E}">
        <p14:creationId xmlns:p14="http://schemas.microsoft.com/office/powerpoint/2010/main" val="620927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19</a:t>
            </a:fld>
            <a:endParaRPr lang="en-US"/>
          </a:p>
        </p:txBody>
      </p:sp>
    </p:spTree>
    <p:extLst>
      <p:ext uri="{BB962C8B-B14F-4D97-AF65-F5344CB8AC3E}">
        <p14:creationId xmlns:p14="http://schemas.microsoft.com/office/powerpoint/2010/main" val="311467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20</a:t>
            </a:fld>
            <a:endParaRPr lang="en-US"/>
          </a:p>
        </p:txBody>
      </p:sp>
    </p:spTree>
    <p:extLst>
      <p:ext uri="{BB962C8B-B14F-4D97-AF65-F5344CB8AC3E}">
        <p14:creationId xmlns:p14="http://schemas.microsoft.com/office/powerpoint/2010/main" val="405526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endParaRPr lang="en-US" altLang="en-US" dirty="0"/>
          </a:p>
        </p:txBody>
      </p:sp>
    </p:spTree>
    <p:extLst>
      <p:ext uri="{BB962C8B-B14F-4D97-AF65-F5344CB8AC3E}">
        <p14:creationId xmlns:p14="http://schemas.microsoft.com/office/powerpoint/2010/main" val="3061999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marL="0" indent="0">
              <a:buFont typeface="Arial" charset="0"/>
              <a:buNone/>
            </a:pPr>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21</a:t>
            </a:fld>
            <a:endParaRPr lang="en-US"/>
          </a:p>
        </p:txBody>
      </p:sp>
    </p:spTree>
    <p:extLst>
      <p:ext uri="{BB962C8B-B14F-4D97-AF65-F5344CB8AC3E}">
        <p14:creationId xmlns:p14="http://schemas.microsoft.com/office/powerpoint/2010/main" val="3769643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22</a:t>
            </a:fld>
            <a:endParaRPr lang="en-US"/>
          </a:p>
        </p:txBody>
      </p:sp>
    </p:spTree>
    <p:extLst>
      <p:ext uri="{BB962C8B-B14F-4D97-AF65-F5344CB8AC3E}">
        <p14:creationId xmlns:p14="http://schemas.microsoft.com/office/powerpoint/2010/main" val="1295743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23</a:t>
            </a:fld>
            <a:endParaRPr lang="en-US"/>
          </a:p>
        </p:txBody>
      </p:sp>
    </p:spTree>
    <p:extLst>
      <p:ext uri="{BB962C8B-B14F-4D97-AF65-F5344CB8AC3E}">
        <p14:creationId xmlns:p14="http://schemas.microsoft.com/office/powerpoint/2010/main" val="3189967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C27B25-3E0B-4BF2-AE7C-82B95D1F25A1}" type="slidenum">
              <a:rPr lang="en-US" smtClean="0"/>
              <a:pPr>
                <a:defRPr/>
              </a:pPr>
              <a:t>24</a:t>
            </a:fld>
            <a:endParaRPr lang="en-US"/>
          </a:p>
        </p:txBody>
      </p:sp>
    </p:spTree>
    <p:extLst>
      <p:ext uri="{BB962C8B-B14F-4D97-AF65-F5344CB8AC3E}">
        <p14:creationId xmlns:p14="http://schemas.microsoft.com/office/powerpoint/2010/main" val="99024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25</a:t>
            </a:fld>
            <a:endParaRPr lang="en-US"/>
          </a:p>
        </p:txBody>
      </p:sp>
    </p:spTree>
    <p:extLst>
      <p:ext uri="{BB962C8B-B14F-4D97-AF65-F5344CB8AC3E}">
        <p14:creationId xmlns:p14="http://schemas.microsoft.com/office/powerpoint/2010/main" val="1787854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26</a:t>
            </a:fld>
            <a:endParaRPr lang="en-US"/>
          </a:p>
        </p:txBody>
      </p:sp>
    </p:spTree>
    <p:extLst>
      <p:ext uri="{BB962C8B-B14F-4D97-AF65-F5344CB8AC3E}">
        <p14:creationId xmlns:p14="http://schemas.microsoft.com/office/powerpoint/2010/main" val="3510532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xfrm>
            <a:off x="1112838" y="1212850"/>
            <a:ext cx="4364037" cy="3275013"/>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2" name="Notes Placeholder 2"/>
          <p:cNvSpPr>
            <a:spLocks noGrp="1"/>
          </p:cNvSpPr>
          <p:nvPr>
            <p:ph type="body" idx="1"/>
          </p:nvPr>
        </p:nvSpPr>
        <p:spPr bwMode="auto">
          <a:xfrm>
            <a:off x="658934" y="4609671"/>
            <a:ext cx="5353833" cy="436705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899931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28</a:t>
            </a:fld>
            <a:endParaRPr lang="en-US"/>
          </a:p>
        </p:txBody>
      </p:sp>
    </p:spTree>
    <p:extLst>
      <p:ext uri="{BB962C8B-B14F-4D97-AF65-F5344CB8AC3E}">
        <p14:creationId xmlns:p14="http://schemas.microsoft.com/office/powerpoint/2010/main" val="2465802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29</a:t>
            </a:fld>
            <a:endParaRPr lang="en-US"/>
          </a:p>
        </p:txBody>
      </p:sp>
    </p:spTree>
    <p:extLst>
      <p:ext uri="{BB962C8B-B14F-4D97-AF65-F5344CB8AC3E}">
        <p14:creationId xmlns:p14="http://schemas.microsoft.com/office/powerpoint/2010/main" val="4199682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xfrm>
            <a:off x="1112838" y="1212850"/>
            <a:ext cx="4364037" cy="3275013"/>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655285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3</a:t>
            </a:fld>
            <a:endParaRPr lang="en-US"/>
          </a:p>
        </p:txBody>
      </p:sp>
    </p:spTree>
    <p:extLst>
      <p:ext uri="{BB962C8B-B14F-4D97-AF65-F5344CB8AC3E}">
        <p14:creationId xmlns:p14="http://schemas.microsoft.com/office/powerpoint/2010/main" val="1578845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31</a:t>
            </a:fld>
            <a:endParaRPr lang="en-US"/>
          </a:p>
        </p:txBody>
      </p:sp>
    </p:spTree>
    <p:extLst>
      <p:ext uri="{BB962C8B-B14F-4D97-AF65-F5344CB8AC3E}">
        <p14:creationId xmlns:p14="http://schemas.microsoft.com/office/powerpoint/2010/main" val="1141633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32</a:t>
            </a:fld>
            <a:endParaRPr lang="en-US"/>
          </a:p>
        </p:txBody>
      </p:sp>
    </p:spTree>
    <p:extLst>
      <p:ext uri="{BB962C8B-B14F-4D97-AF65-F5344CB8AC3E}">
        <p14:creationId xmlns:p14="http://schemas.microsoft.com/office/powerpoint/2010/main" val="7525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33</a:t>
            </a:fld>
            <a:endParaRPr lang="en-US"/>
          </a:p>
        </p:txBody>
      </p:sp>
    </p:spTree>
    <p:extLst>
      <p:ext uri="{BB962C8B-B14F-4D97-AF65-F5344CB8AC3E}">
        <p14:creationId xmlns:p14="http://schemas.microsoft.com/office/powerpoint/2010/main" val="237631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4</a:t>
            </a:fld>
            <a:endParaRPr lang="en-US"/>
          </a:p>
        </p:txBody>
      </p:sp>
    </p:spTree>
    <p:extLst>
      <p:ext uri="{BB962C8B-B14F-4D97-AF65-F5344CB8AC3E}">
        <p14:creationId xmlns:p14="http://schemas.microsoft.com/office/powerpoint/2010/main" val="103518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t>
            </a:r>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5</a:t>
            </a:fld>
            <a:endParaRPr lang="en-US"/>
          </a:p>
        </p:txBody>
      </p:sp>
    </p:spTree>
    <p:extLst>
      <p:ext uri="{BB962C8B-B14F-4D97-AF65-F5344CB8AC3E}">
        <p14:creationId xmlns:p14="http://schemas.microsoft.com/office/powerpoint/2010/main" val="423323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1112838" y="1212850"/>
            <a:ext cx="4364037" cy="3275013"/>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endParaRPr lang="en-US" altLang="en-US" dirty="0"/>
          </a:p>
        </p:txBody>
      </p:sp>
    </p:spTree>
    <p:extLst>
      <p:ext uri="{BB962C8B-B14F-4D97-AF65-F5344CB8AC3E}">
        <p14:creationId xmlns:p14="http://schemas.microsoft.com/office/powerpoint/2010/main" val="214108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7</a:t>
            </a:fld>
            <a:endParaRPr lang="en-US"/>
          </a:p>
        </p:txBody>
      </p:sp>
    </p:spTree>
    <p:extLst>
      <p:ext uri="{BB962C8B-B14F-4D97-AF65-F5344CB8AC3E}">
        <p14:creationId xmlns:p14="http://schemas.microsoft.com/office/powerpoint/2010/main" val="405659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8</a:t>
            </a:fld>
            <a:endParaRPr lang="en-US"/>
          </a:p>
        </p:txBody>
      </p:sp>
    </p:spTree>
    <p:extLst>
      <p:ext uri="{BB962C8B-B14F-4D97-AF65-F5344CB8AC3E}">
        <p14:creationId xmlns:p14="http://schemas.microsoft.com/office/powerpoint/2010/main" val="390401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1212850"/>
            <a:ext cx="4364037" cy="3275013"/>
          </a:xfrm>
        </p:spPr>
      </p:sp>
      <p:sp>
        <p:nvSpPr>
          <p:cNvPr id="3" name="Notes Placeholder 2"/>
          <p:cNvSpPr>
            <a:spLocks noGrp="1"/>
          </p:cNvSpPr>
          <p:nvPr>
            <p:ph type="body" idx="1"/>
          </p:nvPr>
        </p:nvSpPr>
        <p:spPr/>
        <p:txBody>
          <a:bodyPr/>
          <a:lstStyle/>
          <a:p>
            <a:pPr marL="0" indent="0">
              <a:buFont typeface="Arial" charset="0"/>
              <a:buNone/>
            </a:pPr>
            <a:endParaRPr lang="en-US" alt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9</a:t>
            </a:fld>
            <a:endParaRPr lang="en-US"/>
          </a:p>
        </p:txBody>
      </p:sp>
    </p:spTree>
    <p:extLst>
      <p:ext uri="{BB962C8B-B14F-4D97-AF65-F5344CB8AC3E}">
        <p14:creationId xmlns:p14="http://schemas.microsoft.com/office/powerpoint/2010/main" val="278515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357AE9F-B826-405D-893C-10F8253BF865}"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931CB-B099-40D9-86B5-AF8F4A8BEBAD}" type="slidenum">
              <a:rPr lang="en-US"/>
              <a:pPr>
                <a:defRPr/>
              </a:pPr>
              <a:t>‹#›</a:t>
            </a:fld>
            <a:endParaRPr lang="en-US"/>
          </a:p>
        </p:txBody>
      </p:sp>
    </p:spTree>
    <p:extLst>
      <p:ext uri="{BB962C8B-B14F-4D97-AF65-F5344CB8AC3E}">
        <p14:creationId xmlns:p14="http://schemas.microsoft.com/office/powerpoint/2010/main" val="873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AC4C75A-D0CB-4770-B9E6-09B60A6985AC}"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1095D3-69D9-4246-A12C-4ED881091E44}" type="slidenum">
              <a:rPr lang="en-US"/>
              <a:pPr>
                <a:defRPr/>
              </a:pPr>
              <a:t>‹#›</a:t>
            </a:fld>
            <a:endParaRPr lang="en-US"/>
          </a:p>
        </p:txBody>
      </p:sp>
    </p:spTree>
    <p:extLst>
      <p:ext uri="{BB962C8B-B14F-4D97-AF65-F5344CB8AC3E}">
        <p14:creationId xmlns:p14="http://schemas.microsoft.com/office/powerpoint/2010/main" val="315799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F1260C-D6D8-4AF6-B56E-80DE15D9E74E}"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A4758C-F7EA-4E74-B2D4-D9810226F08E}" type="slidenum">
              <a:rPr lang="en-US"/>
              <a:pPr>
                <a:defRPr/>
              </a:pPr>
              <a:t>‹#›</a:t>
            </a:fld>
            <a:endParaRPr lang="en-US"/>
          </a:p>
        </p:txBody>
      </p:sp>
    </p:spTree>
    <p:extLst>
      <p:ext uri="{BB962C8B-B14F-4D97-AF65-F5344CB8AC3E}">
        <p14:creationId xmlns:p14="http://schemas.microsoft.com/office/powerpoint/2010/main" val="24802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03C1878-069C-4A38-9D1A-F41423C6FBC6}"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D6A8A7-5109-4035-A6F9-3284B529B11C}" type="slidenum">
              <a:rPr lang="en-US"/>
              <a:pPr>
                <a:defRPr/>
              </a:pPr>
              <a:t>‹#›</a:t>
            </a:fld>
            <a:endParaRPr lang="en-US"/>
          </a:p>
        </p:txBody>
      </p:sp>
    </p:spTree>
    <p:extLst>
      <p:ext uri="{BB962C8B-B14F-4D97-AF65-F5344CB8AC3E}">
        <p14:creationId xmlns:p14="http://schemas.microsoft.com/office/powerpoint/2010/main" val="6334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8107FCD-D3FA-4A6C-B567-5C333955B118}"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1BE20D-591F-4CB0-A4D9-A75F6C01CC88}" type="slidenum">
              <a:rPr lang="en-US"/>
              <a:pPr>
                <a:defRPr/>
              </a:pPr>
              <a:t>‹#›</a:t>
            </a:fld>
            <a:endParaRPr lang="en-US"/>
          </a:p>
        </p:txBody>
      </p:sp>
    </p:spTree>
    <p:extLst>
      <p:ext uri="{BB962C8B-B14F-4D97-AF65-F5344CB8AC3E}">
        <p14:creationId xmlns:p14="http://schemas.microsoft.com/office/powerpoint/2010/main" val="236694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AF5145B-037E-4E1A-9C12-BB615A81B39B}" type="datetime1">
              <a:rPr lang="en-US" smtClean="0"/>
              <a:t>4/1/24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82F4F1-A40E-4290-8BB9-CEECA1D3CF4C}" type="slidenum">
              <a:rPr lang="en-US"/>
              <a:pPr>
                <a:defRPr/>
              </a:pPr>
              <a:t>‹#›</a:t>
            </a:fld>
            <a:endParaRPr lang="en-US"/>
          </a:p>
        </p:txBody>
      </p:sp>
    </p:spTree>
    <p:extLst>
      <p:ext uri="{BB962C8B-B14F-4D97-AF65-F5344CB8AC3E}">
        <p14:creationId xmlns:p14="http://schemas.microsoft.com/office/powerpoint/2010/main" val="73119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F7D0968-9592-419A-B132-01738049139E}" type="datetime1">
              <a:rPr lang="en-US" smtClean="0"/>
              <a:t>4/1/24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DD7E255-C131-4FE2-992A-9BBEC0407790}" type="slidenum">
              <a:rPr lang="en-US"/>
              <a:pPr>
                <a:defRPr/>
              </a:pPr>
              <a:t>‹#›</a:t>
            </a:fld>
            <a:endParaRPr lang="en-US"/>
          </a:p>
        </p:txBody>
      </p:sp>
    </p:spTree>
    <p:extLst>
      <p:ext uri="{BB962C8B-B14F-4D97-AF65-F5344CB8AC3E}">
        <p14:creationId xmlns:p14="http://schemas.microsoft.com/office/powerpoint/2010/main" val="343548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BCD2988-BAA4-449A-9545-58831F4286A2}" type="datetime1">
              <a:rPr lang="en-US" smtClean="0"/>
              <a:t>4/1/24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3AF5E6-0365-43B1-B04D-098EBF24D87F}" type="slidenum">
              <a:rPr lang="en-US"/>
              <a:pPr>
                <a:defRPr/>
              </a:pPr>
              <a:t>‹#›</a:t>
            </a:fld>
            <a:endParaRPr lang="en-US"/>
          </a:p>
        </p:txBody>
      </p:sp>
    </p:spTree>
    <p:extLst>
      <p:ext uri="{BB962C8B-B14F-4D97-AF65-F5344CB8AC3E}">
        <p14:creationId xmlns:p14="http://schemas.microsoft.com/office/powerpoint/2010/main" val="288219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D9D65A2-B200-414D-8A39-2AFE102FA36A}" type="datetime1">
              <a:rPr lang="en-US" smtClean="0"/>
              <a:t>4/1/24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AEF4B71-A9BB-4321-A0B3-2CDC81B55AE1}" type="slidenum">
              <a:rPr lang="en-US"/>
              <a:pPr>
                <a:defRPr/>
              </a:pPr>
              <a:t>‹#›</a:t>
            </a:fld>
            <a:endParaRPr lang="en-US"/>
          </a:p>
        </p:txBody>
      </p:sp>
    </p:spTree>
    <p:extLst>
      <p:ext uri="{BB962C8B-B14F-4D97-AF65-F5344CB8AC3E}">
        <p14:creationId xmlns:p14="http://schemas.microsoft.com/office/powerpoint/2010/main" val="331845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376D3E-D20A-4810-B03B-384E197158EC}" type="datetime1">
              <a:rPr lang="en-US" smtClean="0"/>
              <a:t>4/1/24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C12FC5-05C1-47D0-96D3-E4B946693ADF}" type="slidenum">
              <a:rPr lang="en-US"/>
              <a:pPr>
                <a:defRPr/>
              </a:pPr>
              <a:t>‹#›</a:t>
            </a:fld>
            <a:endParaRPr lang="en-US"/>
          </a:p>
        </p:txBody>
      </p:sp>
    </p:spTree>
    <p:extLst>
      <p:ext uri="{BB962C8B-B14F-4D97-AF65-F5344CB8AC3E}">
        <p14:creationId xmlns:p14="http://schemas.microsoft.com/office/powerpoint/2010/main" val="148407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2F9FC7B-C5B0-40BF-BAD3-D000E1AFDE51}" type="datetime1">
              <a:rPr lang="en-US" smtClean="0"/>
              <a:t>4/1/24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D0350D-12D1-48D6-860A-8D983120B73E}" type="slidenum">
              <a:rPr lang="en-US"/>
              <a:pPr>
                <a:defRPr/>
              </a:pPr>
              <a:t>‹#›</a:t>
            </a:fld>
            <a:endParaRPr lang="en-US"/>
          </a:p>
        </p:txBody>
      </p:sp>
    </p:spTree>
    <p:extLst>
      <p:ext uri="{BB962C8B-B14F-4D97-AF65-F5344CB8AC3E}">
        <p14:creationId xmlns:p14="http://schemas.microsoft.com/office/powerpoint/2010/main" val="136412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BAAFAF6-BA3B-4111-ACF9-E3925516C1D8}" type="datetime1">
              <a:rPr lang="en-US" smtClean="0"/>
              <a:t>4/1/24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8EED374-58EE-429C-BC59-E069A7FDD2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224_D12CB44F.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304800"/>
            <a:ext cx="7772400" cy="1165225"/>
          </a:xfrm>
        </p:spPr>
        <p:txBody>
          <a:bodyPr/>
          <a:lstStyle/>
          <a:p>
            <a:pPr eaLnBrk="1" hangingPunct="1"/>
            <a:r>
              <a:rPr lang="en-AU" altLang="en-US" b="1" dirty="0"/>
              <a:t>Chapter 16: Fiscal Policy</a:t>
            </a:r>
          </a:p>
        </p:txBody>
      </p:sp>
      <p:sp>
        <p:nvSpPr>
          <p:cNvPr id="2" name="Slide Number Placeholder 1"/>
          <p:cNvSpPr>
            <a:spLocks noGrp="1"/>
          </p:cNvSpPr>
          <p:nvPr>
            <p:ph type="sldNum" sz="quarter" idx="12"/>
          </p:nvPr>
        </p:nvSpPr>
        <p:spPr/>
        <p:txBody>
          <a:bodyPr/>
          <a:lstStyle/>
          <a:p>
            <a:pPr>
              <a:defRPr/>
            </a:pPr>
            <a:fld id="{6C5B357E-8E73-4DF7-88E9-3CD55011F1A5}" type="slidenum">
              <a:rPr lang="en-AU"/>
              <a:pPr>
                <a:defRPr/>
              </a:pPr>
              <a:t>1</a:t>
            </a:fld>
            <a:endParaRPr lang="en-AU"/>
          </a:p>
        </p:txBody>
      </p:sp>
      <p:sp>
        <p:nvSpPr>
          <p:cNvPr id="6" name="Subtitle 2">
            <a:extLst>
              <a:ext uri="{FF2B5EF4-FFF2-40B4-BE49-F238E27FC236}">
                <a16:creationId xmlns:a16="http://schemas.microsoft.com/office/drawing/2014/main" id="{142C1368-5E7F-4ABE-AC91-CF0C3CE111B9}"/>
              </a:ext>
            </a:extLst>
          </p:cNvPr>
          <p:cNvSpPr txBox="1">
            <a:spLocks/>
          </p:cNvSpPr>
          <p:nvPr/>
        </p:nvSpPr>
        <p:spPr bwMode="auto">
          <a:xfrm>
            <a:off x="1371600" y="5791200"/>
            <a:ext cx="6400800" cy="8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Aft>
                <a:spcPts val="0"/>
              </a:spcAft>
              <a:buNone/>
              <a:defRPr/>
            </a:pPr>
            <a:r>
              <a:rPr lang="en-US" sz="2000" b="1" dirty="0"/>
              <a:t>Wayne Geerling</a:t>
            </a:r>
          </a:p>
          <a:p>
            <a:pPr marL="0" indent="0" algn="ctr" eaLnBrk="1" fontAlgn="auto" hangingPunct="1">
              <a:spcAft>
                <a:spcPts val="0"/>
              </a:spcAft>
              <a:buNone/>
              <a:defRPr/>
            </a:pPr>
            <a:r>
              <a:rPr lang="en-US" sz="2000" b="1" dirty="0"/>
              <a:t>University of Texas</a:t>
            </a:r>
          </a:p>
        </p:txBody>
      </p:sp>
      <p:pic>
        <p:nvPicPr>
          <p:cNvPr id="7" name="Picture 6">
            <a:extLst>
              <a:ext uri="{FF2B5EF4-FFF2-40B4-BE49-F238E27FC236}">
                <a16:creationId xmlns:a16="http://schemas.microsoft.com/office/drawing/2014/main" id="{FE508C4E-8A0A-473D-BC21-A5B165829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3012" y="1356047"/>
            <a:ext cx="5497975" cy="4343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778E1-4393-4E1E-B03B-B91126E2CC11}"/>
              </a:ext>
            </a:extLst>
          </p:cNvPr>
          <p:cNvSpPr>
            <a:spLocks noGrp="1"/>
          </p:cNvSpPr>
          <p:nvPr>
            <p:ph type="title"/>
          </p:nvPr>
        </p:nvSpPr>
        <p:spPr>
          <a:xfrm>
            <a:off x="457200" y="228600"/>
            <a:ext cx="8229600" cy="835645"/>
          </a:xfrm>
        </p:spPr>
        <p:txBody>
          <a:bodyPr>
            <a:normAutofit/>
          </a:bodyPr>
          <a:lstStyle/>
          <a:p>
            <a:r>
              <a:rPr lang="en-US" sz="4000" b="1" dirty="0"/>
              <a:t>Fiscal Policy in the COVID-19 Era</a:t>
            </a:r>
          </a:p>
        </p:txBody>
      </p:sp>
      <p:sp>
        <p:nvSpPr>
          <p:cNvPr id="2" name="Slide Number Placeholder 1">
            <a:extLst>
              <a:ext uri="{FF2B5EF4-FFF2-40B4-BE49-F238E27FC236}">
                <a16:creationId xmlns:a16="http://schemas.microsoft.com/office/drawing/2014/main" id="{71DE1C23-9D9F-46B0-837D-EA51580D83A0}"/>
              </a:ext>
            </a:extLst>
          </p:cNvPr>
          <p:cNvSpPr>
            <a:spLocks noGrp="1"/>
          </p:cNvSpPr>
          <p:nvPr>
            <p:ph type="sldNum" sz="quarter" idx="12"/>
          </p:nvPr>
        </p:nvSpPr>
        <p:spPr/>
        <p:txBody>
          <a:bodyPr/>
          <a:lstStyle/>
          <a:p>
            <a:pPr>
              <a:defRPr/>
            </a:pPr>
            <a:fld id="{34D6A8A7-5109-4035-A6F9-3284B529B11C}" type="slidenum">
              <a:rPr lang="en-US" smtClean="0"/>
              <a:pPr>
                <a:defRPr/>
              </a:pPr>
              <a:t>10</a:t>
            </a:fld>
            <a:endParaRPr lang="en-US"/>
          </a:p>
        </p:txBody>
      </p:sp>
      <p:sp>
        <p:nvSpPr>
          <p:cNvPr id="6" name="Content Placeholder 5">
            <a:extLst>
              <a:ext uri="{FF2B5EF4-FFF2-40B4-BE49-F238E27FC236}">
                <a16:creationId xmlns:a16="http://schemas.microsoft.com/office/drawing/2014/main" id="{048C87B6-81E9-C553-EDE8-7AC200C7BD88}"/>
              </a:ext>
            </a:extLst>
          </p:cNvPr>
          <p:cNvSpPr>
            <a:spLocks noGrp="1"/>
          </p:cNvSpPr>
          <p:nvPr>
            <p:ph idx="1"/>
          </p:nvPr>
        </p:nvSpPr>
        <p:spPr>
          <a:xfrm>
            <a:off x="457200" y="1447800"/>
            <a:ext cx="8229600" cy="510540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Coronavirus recession hits in March 2020.</a:t>
            </a:r>
          </a:p>
          <a:p>
            <a:r>
              <a:rPr lang="en-US" dirty="0">
                <a:latin typeface="Times New Roman" panose="02020603050405020304" pitchFamily="18" charset="0"/>
                <a:cs typeface="Times New Roman" panose="02020603050405020304" pitchFamily="18" charset="0"/>
              </a:rPr>
              <a:t>President Trump signed the Coronavirus Aid, Relief, and Economic Security (CARES) Act that same month:</a:t>
            </a:r>
          </a:p>
          <a:p>
            <a:pPr lvl="1"/>
            <a:r>
              <a:rPr lang="en-US" dirty="0">
                <a:latin typeface="Times New Roman" panose="02020603050405020304" pitchFamily="18" charset="0"/>
                <a:cs typeface="Times New Roman" panose="02020603050405020304" pitchFamily="18" charset="0"/>
              </a:rPr>
              <a:t>$2.2 trillion stimulus bill: </a:t>
            </a:r>
          </a:p>
          <a:p>
            <a:r>
              <a:rPr lang="en-US" dirty="0">
                <a:latin typeface="Times New Roman" panose="02020603050405020304" pitchFamily="18" charset="0"/>
                <a:cs typeface="Times New Roman" panose="02020603050405020304" pitchFamily="18" charset="0"/>
              </a:rPr>
              <a:t>President Biden signed the American Rescue Plan Act in March 2021:</a:t>
            </a:r>
          </a:p>
          <a:p>
            <a:pPr lvl="1"/>
            <a:r>
              <a:rPr lang="en-US" dirty="0">
                <a:latin typeface="Times New Roman" panose="02020603050405020304" pitchFamily="18" charset="0"/>
                <a:cs typeface="Times New Roman" panose="02020603050405020304" pitchFamily="18" charset="0"/>
              </a:rPr>
              <a:t>$</a:t>
            </a:r>
            <a:r>
              <a:rPr lang="en-US" b="1" dirty="0">
                <a:solidFill>
                  <a:srgbClr val="FF0000"/>
                </a:solidFill>
                <a:latin typeface="Times New Roman" panose="02020603050405020304" pitchFamily="18" charset="0"/>
                <a:cs typeface="Times New Roman" panose="02020603050405020304" pitchFamily="18" charset="0"/>
              </a:rPr>
              <a:t>1.9</a:t>
            </a:r>
            <a:r>
              <a:rPr lang="en-US" dirty="0">
                <a:latin typeface="Times New Roman" panose="02020603050405020304" pitchFamily="18" charset="0"/>
                <a:cs typeface="Times New Roman" panose="02020603050405020304" pitchFamily="18" charset="0"/>
              </a:rPr>
              <a:t> trillion stimulus bill</a:t>
            </a:r>
          </a:p>
          <a:p>
            <a:r>
              <a:rPr lang="en-US" dirty="0">
                <a:latin typeface="Times New Roman" panose="02020603050405020304" pitchFamily="18" charset="0"/>
                <a:cs typeface="Times New Roman" panose="02020603050405020304" pitchFamily="18" charset="0"/>
              </a:rPr>
              <a:t>Both acts allocated funds to fight the virus and to help struggling households and firms; they also provided economic stimulus checks to encourage consumption.</a:t>
            </a:r>
          </a:p>
        </p:txBody>
      </p:sp>
    </p:spTree>
    <p:extLst>
      <p:ext uri="{BB962C8B-B14F-4D97-AF65-F5344CB8AC3E}">
        <p14:creationId xmlns:p14="http://schemas.microsoft.com/office/powerpoint/2010/main" val="370001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3778-27AA-49D5-BA41-AD95E8EA552F}"/>
              </a:ext>
            </a:extLst>
          </p:cNvPr>
          <p:cNvSpPr>
            <a:spLocks noGrp="1"/>
          </p:cNvSpPr>
          <p:nvPr>
            <p:ph type="title"/>
          </p:nvPr>
        </p:nvSpPr>
        <p:spPr>
          <a:xfrm>
            <a:off x="152400" y="274638"/>
            <a:ext cx="8839200" cy="792162"/>
          </a:xfrm>
        </p:spPr>
        <p:txBody>
          <a:bodyPr>
            <a:normAutofit fontScale="90000"/>
          </a:bodyPr>
          <a:lstStyle/>
          <a:p>
            <a:r>
              <a:rPr lang="en-US" b="1" dirty="0"/>
              <a:t>Real U.S. Outlays &amp; Revenue, 1990–2021</a:t>
            </a:r>
          </a:p>
        </p:txBody>
      </p:sp>
      <p:sp>
        <p:nvSpPr>
          <p:cNvPr id="5" name="Slide Number Placeholder 4">
            <a:extLst>
              <a:ext uri="{FF2B5EF4-FFF2-40B4-BE49-F238E27FC236}">
                <a16:creationId xmlns:a16="http://schemas.microsoft.com/office/drawing/2014/main" id="{5BCCCAE9-046B-4189-A32F-982F8B64943B}"/>
              </a:ext>
            </a:extLst>
          </p:cNvPr>
          <p:cNvSpPr>
            <a:spLocks noGrp="1"/>
          </p:cNvSpPr>
          <p:nvPr>
            <p:ph type="sldNum" sz="quarter" idx="12"/>
          </p:nvPr>
        </p:nvSpPr>
        <p:spPr/>
        <p:txBody>
          <a:bodyPr/>
          <a:lstStyle/>
          <a:p>
            <a:pPr>
              <a:defRPr/>
            </a:pPr>
            <a:fld id="{34D6A8A7-5109-4035-A6F9-3284B529B11C}" type="slidenum">
              <a:rPr lang="en-US" smtClean="0"/>
              <a:pPr>
                <a:defRPr/>
              </a:pPr>
              <a:t>11</a:t>
            </a:fld>
            <a:endParaRPr lang="en-US"/>
          </a:p>
        </p:txBody>
      </p:sp>
      <p:pic>
        <p:nvPicPr>
          <p:cNvPr id="6" name="Picture 5">
            <a:extLst>
              <a:ext uri="{FF2B5EF4-FFF2-40B4-BE49-F238E27FC236}">
                <a16:creationId xmlns:a16="http://schemas.microsoft.com/office/drawing/2014/main" id="{6243297B-E8B1-420C-B391-A48286270A46}"/>
              </a:ext>
            </a:extLst>
          </p:cNvPr>
          <p:cNvPicPr>
            <a:picLocks noChangeAspect="1"/>
          </p:cNvPicPr>
          <p:nvPr/>
        </p:nvPicPr>
        <p:blipFill>
          <a:blip r:embed="rId3"/>
          <a:stretch>
            <a:fillRect/>
          </a:stretch>
        </p:blipFill>
        <p:spPr>
          <a:xfrm>
            <a:off x="1428750" y="1676400"/>
            <a:ext cx="6286500" cy="4457700"/>
          </a:xfrm>
          <a:prstGeom prst="rect">
            <a:avLst/>
          </a:prstGeom>
        </p:spPr>
      </p:pic>
    </p:spTree>
    <p:extLst>
      <p:ext uri="{BB962C8B-B14F-4D97-AF65-F5344CB8AC3E}">
        <p14:creationId xmlns:p14="http://schemas.microsoft.com/office/powerpoint/2010/main" val="281044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6551-8CAF-4B2B-B49B-791E52381A5D}"/>
              </a:ext>
            </a:extLst>
          </p:cNvPr>
          <p:cNvSpPr>
            <a:spLocks noGrp="1"/>
          </p:cNvSpPr>
          <p:nvPr>
            <p:ph type="title"/>
          </p:nvPr>
        </p:nvSpPr>
        <p:spPr>
          <a:xfrm>
            <a:off x="457200" y="274638"/>
            <a:ext cx="8229600" cy="868362"/>
          </a:xfrm>
        </p:spPr>
        <p:txBody>
          <a:bodyPr/>
          <a:lstStyle/>
          <a:p>
            <a:r>
              <a:rPr lang="en-US" sz="4000" b="1"/>
              <a:t>Contractionary Fiscal Policy </a:t>
            </a:r>
          </a:p>
        </p:txBody>
      </p:sp>
      <p:sp>
        <p:nvSpPr>
          <p:cNvPr id="3" name="Content Placeholder 2">
            <a:extLst>
              <a:ext uri="{FF2B5EF4-FFF2-40B4-BE49-F238E27FC236}">
                <a16:creationId xmlns:a16="http://schemas.microsoft.com/office/drawing/2014/main" id="{C8B782CF-7FDD-4A00-98FF-E7CEFCC81EA4}"/>
              </a:ext>
            </a:extLst>
          </p:cNvPr>
          <p:cNvSpPr>
            <a:spLocks noGrp="1"/>
          </p:cNvSpPr>
          <p:nvPr>
            <p:ph idx="1"/>
          </p:nvPr>
        </p:nvSpPr>
        <p:spPr>
          <a:xfrm>
            <a:off x="628650" y="1447800"/>
            <a:ext cx="7905750" cy="5029200"/>
          </a:xfrm>
        </p:spPr>
        <p:txBody>
          <a:bodyPr>
            <a:normAutofit lnSpcReduction="10000"/>
          </a:bodyPr>
          <a:lstStyle/>
          <a:p>
            <a:pPr>
              <a:spcBef>
                <a:spcPts val="900"/>
              </a:spcBef>
            </a:pPr>
            <a:r>
              <a:rPr lang="en-US" altLang="en-US">
                <a:latin typeface="Times New Roman"/>
                <a:cs typeface="Times New Roman"/>
              </a:rPr>
              <a:t>Decrease AD by decreasing government spending or increasing taxes in order to:</a:t>
            </a:r>
          </a:p>
          <a:p>
            <a:pPr marL="302260" lvl="1" indent="-302260">
              <a:spcBef>
                <a:spcPts val="900"/>
              </a:spcBef>
              <a:buFont typeface="+mj-lt"/>
              <a:buAutoNum type="arabicPeriod"/>
            </a:pPr>
            <a:r>
              <a:rPr lang="en-US" altLang="en-US" sz="3200">
                <a:latin typeface="Times New Roman" panose="02020603050405020304" pitchFamily="18" charset="0"/>
                <a:cs typeface="Times New Roman" panose="02020603050405020304" pitchFamily="18" charset="0"/>
              </a:rPr>
              <a:t> Pay off debt that was accrued due to expansionary fiscal policy during bad times.</a:t>
            </a:r>
          </a:p>
          <a:p>
            <a:pPr marL="302260" lvl="1" indent="-302260">
              <a:spcBef>
                <a:spcPts val="900"/>
              </a:spcBef>
              <a:buFont typeface="+mj-lt"/>
              <a:buAutoNum type="arabicPeriod"/>
            </a:pPr>
            <a:r>
              <a:rPr lang="en-US" altLang="en-US" sz="3200">
                <a:latin typeface="Times New Roman" panose="02020603050405020304" pitchFamily="18" charset="0"/>
                <a:cs typeface="Times New Roman" panose="02020603050405020304" pitchFamily="18" charset="0"/>
              </a:rPr>
              <a:t> Slow down economy that is </a:t>
            </a:r>
            <a:r>
              <a:rPr lang="ja-JP" altLang="en-US" sz="3200">
                <a:latin typeface="Times New Roman" panose="02020603050405020304" pitchFamily="18" charset="0"/>
                <a:cs typeface="Times New Roman" panose="02020603050405020304" pitchFamily="18" charset="0"/>
              </a:rPr>
              <a:t>“</a:t>
            </a:r>
            <a:r>
              <a:rPr lang="en-US" altLang="ja-JP" sz="3200">
                <a:latin typeface="Times New Roman" panose="02020603050405020304" pitchFamily="18" charset="0"/>
                <a:cs typeface="Times New Roman" panose="02020603050405020304" pitchFamily="18" charset="0"/>
              </a:rPr>
              <a:t>overheated</a:t>
            </a:r>
            <a:r>
              <a:rPr lang="ja-JP" altLang="en-US" sz="3200">
                <a:latin typeface="Times New Roman" panose="02020603050405020304" pitchFamily="18" charset="0"/>
                <a:cs typeface="Times New Roman" panose="02020603050405020304" pitchFamily="18" charset="0"/>
              </a:rPr>
              <a:t>”</a:t>
            </a:r>
            <a:r>
              <a:rPr lang="en-US" altLang="ja-JP" sz="3200">
                <a:latin typeface="Times New Roman" panose="02020603050405020304" pitchFamily="18" charset="0"/>
                <a:cs typeface="Times New Roman" panose="02020603050405020304" pitchFamily="18" charset="0"/>
              </a:rPr>
              <a:t> from too much spending, leading to inflation</a:t>
            </a:r>
          </a:p>
          <a:p>
            <a:pPr marL="473710" lvl="2" indent="-125730">
              <a:spcBef>
                <a:spcPts val="900"/>
              </a:spcBef>
            </a:pPr>
            <a:r>
              <a:rPr lang="en-US" altLang="en-US" sz="3200">
                <a:latin typeface="Times New Roman" panose="02020603050405020304" pitchFamily="18" charset="0"/>
                <a:cs typeface="Times New Roman" panose="02020603050405020304" pitchFamily="18" charset="0"/>
              </a:rPr>
              <a:t> Not sustainable in the long run.</a:t>
            </a:r>
          </a:p>
          <a:p>
            <a:pPr marL="473710" lvl="2" indent="-125730">
              <a:spcBef>
                <a:spcPts val="900"/>
              </a:spcBef>
            </a:pPr>
            <a:r>
              <a:rPr lang="en-US" altLang="en-US" sz="3200">
                <a:latin typeface="Times New Roman"/>
                <a:cs typeface="Times New Roman"/>
              </a:rPr>
              <a:t> Try to reduce upward pressure on prices.</a:t>
            </a:r>
          </a:p>
          <a:p>
            <a:pPr marL="473710" lvl="2" indent="-125730">
              <a:spcBef>
                <a:spcPts val="900"/>
              </a:spcBef>
            </a:pPr>
            <a:r>
              <a:rPr lang="en-US" altLang="en-US" sz="3200">
                <a:latin typeface="Times New Roman"/>
                <a:cs typeface="Times New Roman"/>
              </a:rPr>
              <a:t>Still interested in “smoothing” out cycles.</a:t>
            </a:r>
          </a:p>
        </p:txBody>
      </p:sp>
      <p:sp>
        <p:nvSpPr>
          <p:cNvPr id="4" name="Slide Number Placeholder 3">
            <a:extLst>
              <a:ext uri="{FF2B5EF4-FFF2-40B4-BE49-F238E27FC236}">
                <a16:creationId xmlns:a16="http://schemas.microsoft.com/office/drawing/2014/main" id="{DE3DB682-D62E-4356-83BA-6658D9784A08}"/>
              </a:ext>
            </a:extLst>
          </p:cNvPr>
          <p:cNvSpPr>
            <a:spLocks noGrp="1"/>
          </p:cNvSpPr>
          <p:nvPr>
            <p:ph type="sldNum" sz="quarter" idx="12"/>
          </p:nvPr>
        </p:nvSpPr>
        <p:spPr/>
        <p:txBody>
          <a:bodyPr/>
          <a:lstStyle/>
          <a:p>
            <a:pPr>
              <a:defRPr/>
            </a:pPr>
            <a:fld id="{34D6A8A7-5109-4035-A6F9-3284B529B11C}" type="slidenum">
              <a:rPr lang="en-US" smtClean="0"/>
              <a:pPr>
                <a:defRPr/>
              </a:pPr>
              <a:t>12</a:t>
            </a:fld>
            <a:endParaRPr lang="en-US"/>
          </a:p>
        </p:txBody>
      </p:sp>
    </p:spTree>
    <p:extLst>
      <p:ext uri="{BB962C8B-B14F-4D97-AF65-F5344CB8AC3E}">
        <p14:creationId xmlns:p14="http://schemas.microsoft.com/office/powerpoint/2010/main" val="350936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itle 6"/>
          <p:cNvSpPr>
            <a:spLocks noGrp="1"/>
          </p:cNvSpPr>
          <p:nvPr>
            <p:ph type="title"/>
          </p:nvPr>
        </p:nvSpPr>
        <p:spPr>
          <a:xfrm>
            <a:off x="457200" y="274638"/>
            <a:ext cx="8229600" cy="856541"/>
          </a:xfrm>
        </p:spPr>
        <p:txBody>
          <a:bodyPr/>
          <a:lstStyle/>
          <a:p>
            <a:r>
              <a:rPr lang="en-US" altLang="en-US" sz="4000" b="1" dirty="0"/>
              <a:t>Contractionary Fiscal Policy</a:t>
            </a:r>
          </a:p>
        </p:txBody>
      </p:sp>
      <p:pic>
        <p:nvPicPr>
          <p:cNvPr id="19" name="Picture 18">
            <a:extLst>
              <a:ext uri="{FF2B5EF4-FFF2-40B4-BE49-F238E27FC236}">
                <a16:creationId xmlns:a16="http://schemas.microsoft.com/office/drawing/2014/main" id="{28353A67-2AE1-5C43-B2C9-620F915C7F1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00450" y="2837498"/>
            <a:ext cx="1962150" cy="1914525"/>
          </a:xfrm>
          <a:prstGeom prst="rect">
            <a:avLst/>
          </a:prstGeom>
        </p:spPr>
      </p:pic>
      <p:pic>
        <p:nvPicPr>
          <p:cNvPr id="17" name="Picture 16">
            <a:extLst>
              <a:ext uri="{FF2B5EF4-FFF2-40B4-BE49-F238E27FC236}">
                <a16:creationId xmlns:a16="http://schemas.microsoft.com/office/drawing/2014/main" id="{6C1597EE-CEB7-E749-BE9B-D463D354A50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05200" y="3139440"/>
            <a:ext cx="2047875" cy="1828800"/>
          </a:xfrm>
          <a:prstGeom prst="rect">
            <a:avLst/>
          </a:prstGeom>
        </p:spPr>
      </p:pic>
      <p:pic>
        <p:nvPicPr>
          <p:cNvPr id="11" name="Picture 10">
            <a:extLst>
              <a:ext uri="{FF2B5EF4-FFF2-40B4-BE49-F238E27FC236}">
                <a16:creationId xmlns:a16="http://schemas.microsoft.com/office/drawing/2014/main" id="{8C2AAB49-81EB-C540-83A8-002C63EA8C33}"/>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7483" y="3876675"/>
            <a:ext cx="1666875" cy="95250"/>
          </a:xfrm>
          <a:prstGeom prst="rect">
            <a:avLst/>
          </a:prstGeom>
        </p:spPr>
      </p:pic>
      <p:pic>
        <p:nvPicPr>
          <p:cNvPr id="7" name="Picture 6">
            <a:extLst>
              <a:ext uri="{FF2B5EF4-FFF2-40B4-BE49-F238E27FC236}">
                <a16:creationId xmlns:a16="http://schemas.microsoft.com/office/drawing/2014/main" id="{B91B0A88-CE95-A548-80C7-4D0F888CD31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38665" y="5506946"/>
            <a:ext cx="342900" cy="342900"/>
          </a:xfrm>
          <a:prstGeom prst="rect">
            <a:avLst/>
          </a:prstGeom>
        </p:spPr>
      </p:pic>
      <p:pic>
        <p:nvPicPr>
          <p:cNvPr id="5" name="Picture 4">
            <a:extLst>
              <a:ext uri="{FF2B5EF4-FFF2-40B4-BE49-F238E27FC236}">
                <a16:creationId xmlns:a16="http://schemas.microsoft.com/office/drawing/2014/main" id="{C1DE60ED-FE61-494D-876C-5A447676991B}"/>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17763" y="2583322"/>
            <a:ext cx="457200" cy="2819400"/>
          </a:xfrm>
          <a:prstGeom prst="rect">
            <a:avLst/>
          </a:prstGeom>
        </p:spPr>
      </p:pic>
      <p:pic>
        <p:nvPicPr>
          <p:cNvPr id="21" name="Picture 20">
            <a:extLst>
              <a:ext uri="{FF2B5EF4-FFF2-40B4-BE49-F238E27FC236}">
                <a16:creationId xmlns:a16="http://schemas.microsoft.com/office/drawing/2014/main" id="{C7639CAD-FB82-B546-B489-A1ACAD2FE0BD}"/>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6255" y="3897630"/>
            <a:ext cx="247650" cy="114300"/>
          </a:xfrm>
          <a:prstGeom prst="rect">
            <a:avLst/>
          </a:prstGeom>
        </p:spPr>
      </p:pic>
      <p:pic>
        <p:nvPicPr>
          <p:cNvPr id="3" name="Picture 2" descr="A graph titled Expansionary Fiscal Policy with an x-axis of Real GDP (Y) and a y-axis of Price level (P). There are two pairs of parallel diagonal lines, one with a negative slope and the other with a positive slope, as well as a single vertical line. The top positively sloped line is S R A S 1 and the bottom one is S R A S 2. The top negatively sloped line is A D 1 and the bottom one is A D 2. Where S R A S 1 and A D 1 meet is point A, marked on the y-axis as 100. Where S R A S 1 and A D 2 meet is point B, marked on the x-axis as Y 1 or u is greater than u asterisk, and marked on the y-axis as 95. Where S R A S 2 and A D 2 meet is point C, marked on the y-axis as 90. The vertical line transects all of the lines at points A and C and is marked on the x-axis as Y asterisk or u equals u asterisk. An arrow shows directional movement on the x-axis from A D 1 to A D 2.">
            <a:extLst>
              <a:ext uri="{FF2B5EF4-FFF2-40B4-BE49-F238E27FC236}">
                <a16:creationId xmlns:a16="http://schemas.microsoft.com/office/drawing/2014/main" id="{7942E131-D6AC-024B-8134-D258BF738CE1}"/>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1750" y="1992239"/>
            <a:ext cx="4057650" cy="3886200"/>
          </a:xfrm>
          <a:prstGeom prst="rect">
            <a:avLst/>
          </a:prstGeom>
        </p:spPr>
      </p:pic>
      <p:sp>
        <p:nvSpPr>
          <p:cNvPr id="2" name="Slide Number Placeholder 1">
            <a:extLst>
              <a:ext uri="{FF2B5EF4-FFF2-40B4-BE49-F238E27FC236}">
                <a16:creationId xmlns:a16="http://schemas.microsoft.com/office/drawing/2014/main" id="{40D06EA7-860D-4CBB-8E1F-AE69B667D816}"/>
              </a:ext>
            </a:extLst>
          </p:cNvPr>
          <p:cNvSpPr>
            <a:spLocks noGrp="1"/>
          </p:cNvSpPr>
          <p:nvPr>
            <p:ph type="sldNum" sz="quarter" idx="12"/>
          </p:nvPr>
        </p:nvSpPr>
        <p:spPr/>
        <p:txBody>
          <a:bodyPr/>
          <a:lstStyle/>
          <a:p>
            <a:pPr>
              <a:defRPr/>
            </a:pPr>
            <a:fld id="{34D6A8A7-5109-4035-A6F9-3284B529B11C}" type="slidenum">
              <a:rPr lang="en-US" smtClean="0"/>
              <a:pPr>
                <a:defRPr/>
              </a:pPr>
              <a:t>13</a:t>
            </a:fld>
            <a:endParaRPr lang="en-US"/>
          </a:p>
        </p:txBody>
      </p:sp>
    </p:spTree>
    <p:extLst>
      <p:ext uri="{BB962C8B-B14F-4D97-AF65-F5344CB8AC3E}">
        <p14:creationId xmlns:p14="http://schemas.microsoft.com/office/powerpoint/2010/main" val="371634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6E89-8452-4D3D-BD89-4889E6B978E6}"/>
              </a:ext>
            </a:extLst>
          </p:cNvPr>
          <p:cNvSpPr>
            <a:spLocks noGrp="1"/>
          </p:cNvSpPr>
          <p:nvPr>
            <p:ph type="title"/>
          </p:nvPr>
        </p:nvSpPr>
        <p:spPr>
          <a:xfrm>
            <a:off x="457200" y="274638"/>
            <a:ext cx="8229600" cy="897748"/>
          </a:xfrm>
        </p:spPr>
        <p:txBody>
          <a:bodyPr/>
          <a:lstStyle/>
          <a:p>
            <a:r>
              <a:rPr lang="en-US" sz="4000" b="1" dirty="0"/>
              <a:t>Countercyclical Fiscal Policy </a:t>
            </a:r>
          </a:p>
        </p:txBody>
      </p:sp>
      <p:sp>
        <p:nvSpPr>
          <p:cNvPr id="3" name="Content Placeholder 2">
            <a:extLst>
              <a:ext uri="{FF2B5EF4-FFF2-40B4-BE49-F238E27FC236}">
                <a16:creationId xmlns:a16="http://schemas.microsoft.com/office/drawing/2014/main" id="{7DF5ED6D-F781-48C4-929E-051890364E05}"/>
              </a:ext>
            </a:extLst>
          </p:cNvPr>
          <p:cNvSpPr>
            <a:spLocks noGrp="1"/>
          </p:cNvSpPr>
          <p:nvPr>
            <p:ph idx="1"/>
          </p:nvPr>
        </p:nvSpPr>
        <p:spPr>
          <a:xfrm>
            <a:off x="628650" y="1447800"/>
            <a:ext cx="7753350" cy="5135562"/>
          </a:xfrm>
        </p:spPr>
        <p:txBody>
          <a:bodyPr>
            <a:normAutofit/>
          </a:bodyPr>
          <a:lstStyle/>
          <a:p>
            <a:pPr>
              <a:spcBef>
                <a:spcPts val="1350"/>
              </a:spcBef>
            </a:pPr>
            <a:r>
              <a:rPr lang="en-US" dirty="0">
                <a:latin typeface="Times New Roman" panose="02020603050405020304" pitchFamily="18" charset="0"/>
                <a:cs typeface="Times New Roman" panose="02020603050405020304" pitchFamily="18" charset="0"/>
              </a:rPr>
              <a:t>Fiscal policy that seeks to counteract business cycle fluctuations.</a:t>
            </a:r>
          </a:p>
          <a:p>
            <a:pPr lvl="1"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Expansionary policy during recessions.</a:t>
            </a:r>
          </a:p>
          <a:p>
            <a:pPr lvl="1"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Contractionary policy during expansions</a:t>
            </a:r>
          </a:p>
          <a:p>
            <a:pPr>
              <a:spcBef>
                <a:spcPts val="1350"/>
              </a:spcBef>
            </a:pPr>
            <a:r>
              <a:rPr lang="en-US" dirty="0">
                <a:latin typeface="Times New Roman" panose="02020603050405020304" pitchFamily="18" charset="0"/>
                <a:cs typeface="Times New Roman" panose="02020603050405020304" pitchFamily="18" charset="0"/>
              </a:rPr>
              <a:t>The government tries to</a:t>
            </a:r>
            <a:r>
              <a:rPr lang="en-US" altLang="ja-JP" dirty="0">
                <a:latin typeface="Times New Roman" panose="02020603050405020304" pitchFamily="18" charset="0"/>
                <a:cs typeface="Times New Roman" panose="02020603050405020304" pitchFamily="18" charset="0"/>
              </a:rPr>
              <a:t> shift AD back to a long-run equilibrium faster than without government intervention.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7D512D-2A5A-40F5-B723-673243A4673D}"/>
              </a:ext>
            </a:extLst>
          </p:cNvPr>
          <p:cNvSpPr>
            <a:spLocks noGrp="1"/>
          </p:cNvSpPr>
          <p:nvPr>
            <p:ph type="sldNum" sz="quarter" idx="12"/>
          </p:nvPr>
        </p:nvSpPr>
        <p:spPr/>
        <p:txBody>
          <a:bodyPr/>
          <a:lstStyle/>
          <a:p>
            <a:pPr>
              <a:defRPr/>
            </a:pPr>
            <a:fld id="{34D6A8A7-5109-4035-A6F9-3284B529B11C}" type="slidenum">
              <a:rPr lang="en-US" smtClean="0"/>
              <a:pPr>
                <a:defRPr/>
              </a:pPr>
              <a:t>14</a:t>
            </a:fld>
            <a:endParaRPr lang="en-US"/>
          </a:p>
        </p:txBody>
      </p:sp>
    </p:spTree>
    <p:extLst>
      <p:ext uri="{BB962C8B-B14F-4D97-AF65-F5344CB8AC3E}">
        <p14:creationId xmlns:p14="http://schemas.microsoft.com/office/powerpoint/2010/main" val="189643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6E89-8452-4D3D-BD89-4889E6B978E6}"/>
              </a:ext>
            </a:extLst>
          </p:cNvPr>
          <p:cNvSpPr>
            <a:spLocks noGrp="1"/>
          </p:cNvSpPr>
          <p:nvPr>
            <p:ph type="title"/>
          </p:nvPr>
        </p:nvSpPr>
        <p:spPr>
          <a:xfrm>
            <a:off x="457200" y="274638"/>
            <a:ext cx="8229600" cy="893414"/>
          </a:xfrm>
        </p:spPr>
        <p:txBody>
          <a:bodyPr/>
          <a:lstStyle/>
          <a:p>
            <a:r>
              <a:rPr lang="en-US" sz="4000" b="1" dirty="0"/>
              <a:t>Countercyclical Fiscal Policy </a:t>
            </a:r>
          </a:p>
        </p:txBody>
      </p:sp>
      <p:pic>
        <p:nvPicPr>
          <p:cNvPr id="4" name="Picture 3" descr="A line graph titled Countercyclical Fiscal Policy and the Business Cycle with an x-axis of Time and a y-axis of Real GDP, with two wavy lines. The first is labeled without countercyclical fiscal policy and it has a greater variation with higher peaks and lower valleys than the second line, labeled with countercyclical fiscal policy.">
            <a:extLst>
              <a:ext uri="{FF2B5EF4-FFF2-40B4-BE49-F238E27FC236}">
                <a16:creationId xmlns:a16="http://schemas.microsoft.com/office/drawing/2014/main" id="{BF14ED76-BB9D-46B6-916C-5F0D0358C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5" y="1628480"/>
            <a:ext cx="7929758" cy="3810000"/>
          </a:xfrm>
          <a:prstGeom prst="rect">
            <a:avLst/>
          </a:prstGeom>
          <a:solidFill>
            <a:srgbClr val="FFFFFF"/>
          </a:solidFill>
          <a:ln w="12700">
            <a:solidFill>
              <a:schemeClr val="tx2">
                <a:lumMod val="90000"/>
                <a:lumOff val="10000"/>
              </a:schemeClr>
            </a:solidFill>
          </a:ln>
        </p:spPr>
      </p:pic>
      <p:sp>
        <p:nvSpPr>
          <p:cNvPr id="5" name="Slide Number Placeholder 4">
            <a:extLst>
              <a:ext uri="{FF2B5EF4-FFF2-40B4-BE49-F238E27FC236}">
                <a16:creationId xmlns:a16="http://schemas.microsoft.com/office/drawing/2014/main" id="{20C25A4E-68D5-4339-9A05-AC3A492F1509}"/>
              </a:ext>
            </a:extLst>
          </p:cNvPr>
          <p:cNvSpPr>
            <a:spLocks noGrp="1"/>
          </p:cNvSpPr>
          <p:nvPr>
            <p:ph type="sldNum" sz="quarter" idx="12"/>
          </p:nvPr>
        </p:nvSpPr>
        <p:spPr/>
        <p:txBody>
          <a:bodyPr/>
          <a:lstStyle/>
          <a:p>
            <a:pPr>
              <a:defRPr/>
            </a:pPr>
            <a:fld id="{34D6A8A7-5109-4035-A6F9-3284B529B11C}" type="slidenum">
              <a:rPr lang="en-US" smtClean="0"/>
              <a:pPr>
                <a:defRPr/>
              </a:pPr>
              <a:t>15</a:t>
            </a:fld>
            <a:endParaRPr lang="en-US"/>
          </a:p>
        </p:txBody>
      </p:sp>
    </p:spTree>
    <p:extLst>
      <p:ext uri="{BB962C8B-B14F-4D97-AF65-F5344CB8AC3E}">
        <p14:creationId xmlns:p14="http://schemas.microsoft.com/office/powerpoint/2010/main" val="309859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0E83-2F2D-4A71-9A5C-46FBE5CE33EE}"/>
              </a:ext>
            </a:extLst>
          </p:cNvPr>
          <p:cNvSpPr>
            <a:spLocks noGrp="1"/>
          </p:cNvSpPr>
          <p:nvPr>
            <p:ph type="title"/>
          </p:nvPr>
        </p:nvSpPr>
        <p:spPr>
          <a:xfrm>
            <a:off x="457200" y="228600"/>
            <a:ext cx="8229600" cy="868362"/>
          </a:xfrm>
        </p:spPr>
        <p:txBody>
          <a:bodyPr/>
          <a:lstStyle/>
          <a:p>
            <a:r>
              <a:rPr lang="en-AU" sz="4000" b="1" dirty="0"/>
              <a:t>Multipliers</a:t>
            </a:r>
          </a:p>
        </p:txBody>
      </p:sp>
      <p:sp>
        <p:nvSpPr>
          <p:cNvPr id="3" name="Content Placeholder 2">
            <a:extLst>
              <a:ext uri="{FF2B5EF4-FFF2-40B4-BE49-F238E27FC236}">
                <a16:creationId xmlns:a16="http://schemas.microsoft.com/office/drawing/2014/main" id="{5342B898-78FC-4A23-9F9C-EBF73BC18455}"/>
              </a:ext>
            </a:extLst>
          </p:cNvPr>
          <p:cNvSpPr>
            <a:spLocks noGrp="1"/>
          </p:cNvSpPr>
          <p:nvPr>
            <p:ph idx="1"/>
          </p:nvPr>
        </p:nvSpPr>
        <p:spPr>
          <a:xfrm>
            <a:off x="457200" y="1371600"/>
            <a:ext cx="8229600" cy="4678363"/>
          </a:xfrm>
        </p:spPr>
        <p:txBody>
          <a:bodyPr/>
          <a:lstStyle/>
          <a:p>
            <a:r>
              <a:rPr lang="en-US" dirty="0">
                <a:latin typeface="Times New Roman" panose="02020603050405020304" pitchFamily="18" charset="0"/>
                <a:cs typeface="Times New Roman" panose="02020603050405020304" pitchFamily="18" charset="0"/>
              </a:rPr>
              <a:t>The initial effects of fiscal policy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snowball over time.</a:t>
            </a:r>
          </a:p>
          <a:p>
            <a:r>
              <a:rPr lang="en-US" dirty="0">
                <a:latin typeface="Times New Roman" panose="02020603050405020304" pitchFamily="18" charset="0"/>
                <a:cs typeface="Times New Roman" panose="02020603050405020304" pitchFamily="18" charset="0"/>
              </a:rPr>
              <a:t>Due to two central concepts:</a:t>
            </a:r>
          </a:p>
          <a:p>
            <a:r>
              <a:rPr lang="en-US" dirty="0">
                <a:latin typeface="Times New Roman" panose="02020603050405020304" pitchFamily="18" charset="0"/>
                <a:cs typeface="Times New Roman" panose="02020603050405020304" pitchFamily="18" charset="0"/>
              </a:rPr>
              <a:t>1. Spending by one person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becomes income to others.</a:t>
            </a:r>
          </a:p>
          <a:p>
            <a:r>
              <a:rPr lang="en-US" dirty="0">
                <a:latin typeface="Times New Roman" panose="02020603050405020304" pitchFamily="18" charset="0"/>
                <a:cs typeface="Times New Roman" panose="02020603050405020304" pitchFamily="18" charset="0"/>
              </a:rPr>
              <a:t>2. Increases in income lead to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increases in consumption.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Placeholder 4" descr="An illustration of water rippling out in concentric circles from a central point.">
            <a:extLst>
              <a:ext uri="{FF2B5EF4-FFF2-40B4-BE49-F238E27FC236}">
                <a16:creationId xmlns:a16="http://schemas.microsoft.com/office/drawing/2014/main" id="{E6BEEB8C-7324-4502-9B1B-EAF69D95376D}"/>
              </a:ext>
            </a:extLst>
          </p:cNvPr>
          <p:cNvPicPr>
            <a:picLocks noChangeAspect="1"/>
          </p:cNvPicPr>
          <p:nvPr/>
        </p:nvPicPr>
        <p:blipFill>
          <a:blip r:embed="rId2"/>
          <a:srcRect l="20156" r="20156"/>
          <a:stretch>
            <a:fillRect/>
          </a:stretch>
        </p:blipFill>
        <p:spPr>
          <a:xfrm>
            <a:off x="6463145" y="1371600"/>
            <a:ext cx="2667000" cy="4470083"/>
          </a:xfrm>
          <a:prstGeom prst="rect">
            <a:avLst/>
          </a:prstGeom>
        </p:spPr>
      </p:pic>
      <p:sp>
        <p:nvSpPr>
          <p:cNvPr id="5" name="Slide Number Placeholder 4">
            <a:extLst>
              <a:ext uri="{FF2B5EF4-FFF2-40B4-BE49-F238E27FC236}">
                <a16:creationId xmlns:a16="http://schemas.microsoft.com/office/drawing/2014/main" id="{DB0E3253-469B-4004-B207-1068F0205ADD}"/>
              </a:ext>
            </a:extLst>
          </p:cNvPr>
          <p:cNvSpPr>
            <a:spLocks noGrp="1"/>
          </p:cNvSpPr>
          <p:nvPr>
            <p:ph type="sldNum" sz="quarter" idx="12"/>
          </p:nvPr>
        </p:nvSpPr>
        <p:spPr/>
        <p:txBody>
          <a:bodyPr/>
          <a:lstStyle/>
          <a:p>
            <a:pPr>
              <a:defRPr/>
            </a:pPr>
            <a:fld id="{34D6A8A7-5109-4035-A6F9-3284B529B11C}" type="slidenum">
              <a:rPr lang="en-US" smtClean="0"/>
              <a:pPr>
                <a:defRPr/>
              </a:pPr>
              <a:t>16</a:t>
            </a:fld>
            <a:endParaRPr lang="en-US"/>
          </a:p>
        </p:txBody>
      </p:sp>
    </p:spTree>
    <p:extLst>
      <p:ext uri="{BB962C8B-B14F-4D97-AF65-F5344CB8AC3E}">
        <p14:creationId xmlns:p14="http://schemas.microsoft.com/office/powerpoint/2010/main" val="83595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57B-06B3-441B-9C7C-6B1849D306B2}"/>
              </a:ext>
            </a:extLst>
          </p:cNvPr>
          <p:cNvSpPr>
            <a:spLocks noGrp="1"/>
          </p:cNvSpPr>
          <p:nvPr>
            <p:ph type="title"/>
          </p:nvPr>
        </p:nvSpPr>
        <p:spPr>
          <a:xfrm>
            <a:off x="457200" y="274638"/>
            <a:ext cx="8229600" cy="715962"/>
          </a:xfrm>
        </p:spPr>
        <p:txBody>
          <a:bodyPr/>
          <a:lstStyle/>
          <a:p>
            <a:r>
              <a:rPr lang="en-US" sz="4000" b="1" dirty="0"/>
              <a:t>Marginal Propensity to Consume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B06D5-1003-4ADD-96EF-CA977E7C8CF2}"/>
                  </a:ext>
                </a:extLst>
              </p:cNvPr>
              <p:cNvSpPr>
                <a:spLocks noGrp="1"/>
              </p:cNvSpPr>
              <p:nvPr>
                <p:ph idx="1"/>
              </p:nvPr>
            </p:nvSpPr>
            <p:spPr>
              <a:xfrm>
                <a:off x="628651" y="1371600"/>
                <a:ext cx="7981949" cy="4800600"/>
              </a:xfrm>
            </p:spPr>
            <p:txBody>
              <a:bodyPr>
                <a:noAutofit/>
              </a:bodyPr>
              <a:lstStyle/>
              <a:p>
                <a:pPr>
                  <a:lnSpc>
                    <a:spcPct val="110000"/>
                  </a:lnSpc>
                  <a:spcBef>
                    <a:spcPts val="1350"/>
                  </a:spcBef>
                </a:pPr>
                <a:r>
                  <a:rPr lang="en-US" dirty="0">
                    <a:latin typeface="Times New Roman" panose="02020603050405020304" pitchFamily="18" charset="0"/>
                    <a:cs typeface="Times New Roman" panose="02020603050405020304" pitchFamily="18" charset="0"/>
                  </a:rPr>
                  <a:t>The portion of additional income spent of consumption.</a:t>
                </a:r>
              </a:p>
              <a:p>
                <a:pPr>
                  <a:spcBef>
                    <a:spcPts val="1350"/>
                  </a:spcBef>
                </a:pPr>
                <a14:m>
                  <m:oMath xmlns:m="http://schemas.openxmlformats.org/officeDocument/2006/math">
                    <m:r>
                      <a:rPr lang="en-US" b="0" i="1" smtClean="0">
                        <a:latin typeface="Cambria Math" panose="02040503050406030204" pitchFamily="18" charset="0"/>
                      </a:rPr>
                      <m:t>𝑀𝑃𝐶</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𝑐𝑜𝑛𝑠𝑢𝑚𝑝𝑡𝑖𝑜𝑛</m:t>
                        </m:r>
                      </m:num>
                      <m:den>
                        <m:r>
                          <a:rPr lang="en-US" b="0" i="1" smtClean="0">
                            <a:latin typeface="Cambria Math" panose="02040503050406030204" pitchFamily="18" charset="0"/>
                          </a:rPr>
                          <m:t>𝐶h𝑎𝑛𝑔𝑒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𝑖𝑛𝑐𝑜𝑚𝑒</m:t>
                        </m:r>
                      </m:den>
                    </m:f>
                  </m:oMath>
                </a14:m>
                <a:endParaRPr lang="en-US" b="0" dirty="0">
                  <a:latin typeface="Times New Roman" panose="02020603050405020304" pitchFamily="18" charset="0"/>
                  <a:cs typeface="Times New Roman" panose="02020603050405020304" pitchFamily="18" charset="0"/>
                </a:endParaRPr>
              </a:p>
              <a:p>
                <a:pPr>
                  <a:spcBef>
                    <a:spcPts val="1350"/>
                  </a:spcBef>
                </a:pPr>
                <a:r>
                  <a:rPr lang="en-US" dirty="0">
                    <a:latin typeface="Times New Roman" panose="02020603050405020304" pitchFamily="18" charset="0"/>
                    <a:cs typeface="Times New Roman" panose="02020603050405020304" pitchFamily="18" charset="0"/>
                  </a:rPr>
                  <a:t>Note:</a:t>
                </a:r>
              </a:p>
              <a:p>
                <a:pPr>
                  <a:spcBef>
                    <a:spcPts val="1350"/>
                  </a:spcBef>
                </a:pPr>
                <a:r>
                  <a:rPr lang="en-US" dirty="0">
                    <a:latin typeface="Times New Roman" panose="02020603050405020304" pitchFamily="18" charset="0"/>
                    <a:cs typeface="Times New Roman" panose="02020603050405020304" pitchFamily="18" charset="0"/>
                  </a:rPr>
                  <a:t>MPC is not constant across all people.</a:t>
                </a:r>
              </a:p>
              <a:p>
                <a:pPr>
                  <a:spcBef>
                    <a:spcPts val="1350"/>
                  </a:spcBef>
                </a:pPr>
                <a:r>
                  <a:rPr lang="en-US" dirty="0">
                    <a:latin typeface="Times New Roman" panose="02020603050405020304" pitchFamily="18" charset="0"/>
                    <a:cs typeface="Times New Roman" panose="02020603050405020304" pitchFamily="18" charset="0"/>
                  </a:rPr>
                  <a:t>0 ≤ MPC &lt;= 1</a:t>
                </a:r>
              </a:p>
            </p:txBody>
          </p:sp>
        </mc:Choice>
        <mc:Fallback>
          <p:sp>
            <p:nvSpPr>
              <p:cNvPr id="3" name="Content Placeholder 2">
                <a:extLst>
                  <a:ext uri="{FF2B5EF4-FFF2-40B4-BE49-F238E27FC236}">
                    <a16:creationId xmlns:a16="http://schemas.microsoft.com/office/drawing/2014/main" id="{853B06D5-1003-4ADD-96EF-CA977E7C8CF2}"/>
                  </a:ext>
                </a:extLst>
              </p:cNvPr>
              <p:cNvSpPr>
                <a:spLocks noGrp="1" noRot="1" noChangeAspect="1" noMove="1" noResize="1" noEditPoints="1" noAdjustHandles="1" noChangeArrowheads="1" noChangeShapeType="1" noTextEdit="1"/>
              </p:cNvSpPr>
              <p:nvPr>
                <p:ph idx="1"/>
              </p:nvPr>
            </p:nvSpPr>
            <p:spPr>
              <a:xfrm>
                <a:off x="628651" y="1371600"/>
                <a:ext cx="7981949" cy="4800600"/>
              </a:xfrm>
              <a:blipFill>
                <a:blip r:embed="rId3"/>
                <a:stretch>
                  <a:fillRect l="-1746" t="-15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2E87B9D-E6AD-4817-AEA5-0B190FD65DF2}"/>
              </a:ext>
            </a:extLst>
          </p:cNvPr>
          <p:cNvSpPr>
            <a:spLocks noGrp="1"/>
          </p:cNvSpPr>
          <p:nvPr>
            <p:ph type="sldNum" sz="quarter" idx="12"/>
          </p:nvPr>
        </p:nvSpPr>
        <p:spPr/>
        <p:txBody>
          <a:bodyPr/>
          <a:lstStyle/>
          <a:p>
            <a:pPr>
              <a:defRPr/>
            </a:pPr>
            <a:fld id="{34D6A8A7-5109-4035-A6F9-3284B529B11C}" type="slidenum">
              <a:rPr lang="en-US" smtClean="0"/>
              <a:pPr>
                <a:defRPr/>
              </a:pPr>
              <a:t>17</a:t>
            </a:fld>
            <a:endParaRPr lang="en-US"/>
          </a:p>
        </p:txBody>
      </p:sp>
    </p:spTree>
    <p:extLst>
      <p:ext uri="{BB962C8B-B14F-4D97-AF65-F5344CB8AC3E}">
        <p14:creationId xmlns:p14="http://schemas.microsoft.com/office/powerpoint/2010/main" val="312019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D698-7476-47CA-ADFC-745B92434251}"/>
              </a:ext>
            </a:extLst>
          </p:cNvPr>
          <p:cNvSpPr>
            <a:spLocks noGrp="1"/>
          </p:cNvSpPr>
          <p:nvPr>
            <p:ph type="title"/>
          </p:nvPr>
        </p:nvSpPr>
        <p:spPr>
          <a:xfrm>
            <a:off x="457200" y="228600"/>
            <a:ext cx="8229600" cy="868362"/>
          </a:xfrm>
        </p:spPr>
        <p:txBody>
          <a:bodyPr/>
          <a:lstStyle/>
          <a:p>
            <a:r>
              <a:rPr lang="en-US" sz="4000" b="1" dirty="0"/>
              <a:t>Spending Multiplier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35B7C0-BAD6-46E8-B7FE-2375A6BF47D6}"/>
                  </a:ext>
                </a:extLst>
              </p:cNvPr>
              <p:cNvSpPr>
                <a:spLocks noGrp="1"/>
              </p:cNvSpPr>
              <p:nvPr>
                <p:ph idx="1"/>
              </p:nvPr>
            </p:nvSpPr>
            <p:spPr>
              <a:xfrm>
                <a:off x="628650" y="1295400"/>
                <a:ext cx="8058150" cy="5105399"/>
              </a:xfrm>
            </p:spPr>
            <p:txBody>
              <a:bodyPr>
                <a:noAutofit/>
              </a:bodyPr>
              <a:lstStyle/>
              <a:p>
                <a:r>
                  <a:rPr lang="en-US" altLang="en-US" dirty="0">
                    <a:latin typeface="Times New Roman" panose="02020603050405020304" pitchFamily="18" charset="0"/>
                    <a:cs typeface="Times New Roman" panose="02020603050405020304" pitchFamily="18" charset="0"/>
                  </a:rPr>
                  <a:t>The total impact of fiscal policy is a multiple of the original spending created.</a:t>
                </a:r>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Spending multiplier</a:t>
                </a:r>
                <a:r>
                  <a:rPr lang="en-US" dirty="0">
                    <a:latin typeface="Times New Roman" panose="02020603050405020304" pitchFamily="18" charset="0"/>
                    <a:cs typeface="Times New Roman" panose="02020603050405020304" pitchFamily="18" charset="0"/>
                  </a:rPr>
                  <a:t>: A formula to determine the equation’s effect on spending from an initial change of a given amount.</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𝑠</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𝑀𝑃𝐶</m:t>
                        </m:r>
                        <m:r>
                          <a:rPr lang="en-US" b="0" i="1" smtClean="0">
                            <a:latin typeface="Cambria Math" panose="02040503050406030204" pitchFamily="18" charset="0"/>
                          </a:rPr>
                          <m:t>)</m:t>
                        </m:r>
                      </m:den>
                    </m:f>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 If MPC equals 0.9</a:t>
                </a:r>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(1−0.9)</m:t>
                        </m:r>
                      </m:den>
                    </m:f>
                    <m:r>
                      <a:rPr lang="en-US" b="0" i="1" smtClean="0">
                        <a:latin typeface="Cambria Math" panose="02040503050406030204" pitchFamily="18" charset="0"/>
                      </a:rPr>
                      <m:t>=</m:t>
                    </m:r>
                    <m:r>
                      <a:rPr lang="en-US" b="0" i="1" smtClean="0">
                        <a:latin typeface="Cambria Math" panose="02040503050406030204" pitchFamily="18" charset="0"/>
                      </a:rPr>
                      <m:t>10</m:t>
                    </m:r>
                  </m:oMath>
                </a14:m>
                <a:endParaRPr lang="en-US" b="1"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135B7C0-BAD6-46E8-B7FE-2375A6BF47D6}"/>
                  </a:ext>
                </a:extLst>
              </p:cNvPr>
              <p:cNvSpPr>
                <a:spLocks noGrp="1" noRot="1" noChangeAspect="1" noMove="1" noResize="1" noEditPoints="1" noAdjustHandles="1" noChangeArrowheads="1" noChangeShapeType="1" noTextEdit="1"/>
              </p:cNvSpPr>
              <p:nvPr>
                <p:ph idx="1"/>
              </p:nvPr>
            </p:nvSpPr>
            <p:spPr>
              <a:xfrm>
                <a:off x="628650" y="1295400"/>
                <a:ext cx="8058150" cy="5105399"/>
              </a:xfrm>
              <a:blipFill>
                <a:blip r:embed="rId3"/>
                <a:stretch>
                  <a:fillRect l="-1732" t="-1489" r="-4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ADE5E9-7E08-4166-B16F-A46FBE73AAD6}"/>
              </a:ext>
            </a:extLst>
          </p:cNvPr>
          <p:cNvSpPr>
            <a:spLocks noGrp="1"/>
          </p:cNvSpPr>
          <p:nvPr>
            <p:ph type="sldNum" sz="quarter" idx="12"/>
          </p:nvPr>
        </p:nvSpPr>
        <p:spPr/>
        <p:txBody>
          <a:bodyPr/>
          <a:lstStyle/>
          <a:p>
            <a:pPr>
              <a:defRPr/>
            </a:pPr>
            <a:fld id="{34D6A8A7-5109-4035-A6F9-3284B529B11C}" type="slidenum">
              <a:rPr lang="en-US" smtClean="0"/>
              <a:pPr>
                <a:defRPr/>
              </a:pPr>
              <a:t>18</a:t>
            </a:fld>
            <a:endParaRPr lang="en-US"/>
          </a:p>
        </p:txBody>
      </p:sp>
    </p:spTree>
    <p:extLst>
      <p:ext uri="{BB962C8B-B14F-4D97-AF65-F5344CB8AC3E}">
        <p14:creationId xmlns:p14="http://schemas.microsoft.com/office/powerpoint/2010/main" val="255605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57B-06B3-441B-9C7C-6B1849D306B2}"/>
              </a:ext>
            </a:extLst>
          </p:cNvPr>
          <p:cNvSpPr>
            <a:spLocks noGrp="1"/>
          </p:cNvSpPr>
          <p:nvPr>
            <p:ph type="title"/>
          </p:nvPr>
        </p:nvSpPr>
        <p:spPr>
          <a:xfrm>
            <a:off x="457200" y="274638"/>
            <a:ext cx="8229600" cy="868362"/>
          </a:xfrm>
        </p:spPr>
        <p:txBody>
          <a:bodyPr/>
          <a:lstStyle/>
          <a:p>
            <a:r>
              <a:rPr lang="en-US" sz="4000" b="1" dirty="0"/>
              <a:t>Spending Multiplier Example</a:t>
            </a:r>
          </a:p>
        </p:txBody>
      </p:sp>
      <p:sp>
        <p:nvSpPr>
          <p:cNvPr id="3" name="Content Placeholder 2">
            <a:extLst>
              <a:ext uri="{FF2B5EF4-FFF2-40B4-BE49-F238E27FC236}">
                <a16:creationId xmlns:a16="http://schemas.microsoft.com/office/drawing/2014/main" id="{853B06D5-1003-4ADD-96EF-CA977E7C8CF2}"/>
              </a:ext>
            </a:extLst>
          </p:cNvPr>
          <p:cNvSpPr>
            <a:spLocks noGrp="1"/>
          </p:cNvSpPr>
          <p:nvPr>
            <p:ph idx="1"/>
          </p:nvPr>
        </p:nvSpPr>
        <p:spPr>
          <a:xfrm>
            <a:off x="628650" y="1447800"/>
            <a:ext cx="7905750" cy="4952999"/>
          </a:xfrm>
        </p:spPr>
        <p:txBody>
          <a:bodyPr/>
          <a:lstStyle/>
          <a:p>
            <a:r>
              <a:rPr lang="en-US" dirty="0">
                <a:latin typeface="Times New Roman" panose="02020603050405020304" pitchFamily="18" charset="0"/>
                <a:cs typeface="Times New Roman" panose="02020603050405020304" pitchFamily="18" charset="0"/>
              </a:rPr>
              <a:t>Suppose MPC = 0.75</a:t>
            </a:r>
          </a:p>
          <a:p>
            <a:r>
              <a:rPr lang="en-US" dirty="0">
                <a:latin typeface="Times New Roman" panose="02020603050405020304" pitchFamily="18" charset="0"/>
                <a:cs typeface="Times New Roman" panose="02020603050405020304" pitchFamily="18" charset="0"/>
              </a:rPr>
              <a:t>If government increases spending by $</a:t>
            </a:r>
            <a:r>
              <a:rPr lang="en-US" b="1" dirty="0">
                <a:solidFill>
                  <a:srgbClr val="FF0000"/>
                </a:solidFill>
                <a:latin typeface="Times New Roman" panose="02020603050405020304" pitchFamily="18" charset="0"/>
                <a:cs typeface="Times New Roman" panose="02020603050405020304" pitchFamily="18" charset="0"/>
              </a:rPr>
              <a:t>100 billion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Workers get $ 100 billion in income, spend $75 billion.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people get $</a:t>
            </a:r>
            <a:r>
              <a:rPr lang="en-US" b="1" dirty="0">
                <a:solidFill>
                  <a:srgbClr val="FF0000"/>
                </a:solidFill>
                <a:latin typeface="Times New Roman" panose="02020603050405020304" pitchFamily="18" charset="0"/>
                <a:cs typeface="Times New Roman" panose="02020603050405020304" pitchFamily="18" charset="0"/>
              </a:rPr>
              <a:t>75</a:t>
            </a:r>
            <a:r>
              <a:rPr lang="en-US" dirty="0">
                <a:latin typeface="Times New Roman" panose="02020603050405020304" pitchFamily="18" charset="0"/>
                <a:cs typeface="Times New Roman" panose="02020603050405020304" pitchFamily="18" charset="0"/>
              </a:rPr>
              <a:t> billion in income.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spend $</a:t>
            </a:r>
            <a:r>
              <a:rPr lang="en-US" b="1" dirty="0">
                <a:solidFill>
                  <a:srgbClr val="FF0000"/>
                </a:solidFill>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billion . . . etc.</a:t>
            </a:r>
          </a:p>
          <a:p>
            <a:r>
              <a:rPr lang="en-US" dirty="0">
                <a:latin typeface="Times New Roman" panose="02020603050405020304" pitchFamily="18" charset="0"/>
                <a:cs typeface="Times New Roman" panose="02020603050405020304" pitchFamily="18" charset="0"/>
              </a:rPr>
              <a:t>What is the total increase in spending caused by government spending?</a:t>
            </a:r>
          </a:p>
        </p:txBody>
      </p:sp>
      <p:sp>
        <p:nvSpPr>
          <p:cNvPr id="4" name="Slide Number Placeholder 3">
            <a:extLst>
              <a:ext uri="{FF2B5EF4-FFF2-40B4-BE49-F238E27FC236}">
                <a16:creationId xmlns:a16="http://schemas.microsoft.com/office/drawing/2014/main" id="{E072C079-9751-4518-A4CA-5EDD7084438A}"/>
              </a:ext>
            </a:extLst>
          </p:cNvPr>
          <p:cNvSpPr>
            <a:spLocks noGrp="1"/>
          </p:cNvSpPr>
          <p:nvPr>
            <p:ph type="sldNum" sz="quarter" idx="12"/>
          </p:nvPr>
        </p:nvSpPr>
        <p:spPr/>
        <p:txBody>
          <a:bodyPr/>
          <a:lstStyle/>
          <a:p>
            <a:pPr>
              <a:defRPr/>
            </a:pPr>
            <a:fld id="{34D6A8A7-5109-4035-A6F9-3284B529B11C}" type="slidenum">
              <a:rPr lang="en-US" smtClean="0"/>
              <a:pPr>
                <a:defRPr/>
              </a:pPr>
              <a:t>19</a:t>
            </a:fld>
            <a:endParaRPr lang="en-US"/>
          </a:p>
        </p:txBody>
      </p:sp>
    </p:spTree>
    <p:extLst>
      <p:ext uri="{BB962C8B-B14F-4D97-AF65-F5344CB8AC3E}">
        <p14:creationId xmlns:p14="http://schemas.microsoft.com/office/powerpoint/2010/main" val="324769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28601"/>
            <a:ext cx="8229600" cy="990600"/>
          </a:xfrm>
        </p:spPr>
        <p:txBody>
          <a:bodyPr/>
          <a:lstStyle/>
          <a:p>
            <a:r>
              <a:rPr lang="en-US" altLang="en-US" b="1" dirty="0"/>
              <a:t>Big Questions</a:t>
            </a:r>
            <a:endParaRPr lang="en-US" altLang="en-US" b="1" dirty="0">
              <a:solidFill>
                <a:srgbClr val="FF0000"/>
              </a:solidFill>
            </a:endParaRPr>
          </a:p>
        </p:txBody>
      </p:sp>
      <p:sp>
        <p:nvSpPr>
          <p:cNvPr id="7171" name="Content Placeholder 2"/>
          <p:cNvSpPr>
            <a:spLocks noGrp="1"/>
          </p:cNvSpPr>
          <p:nvPr>
            <p:ph idx="1"/>
          </p:nvPr>
        </p:nvSpPr>
        <p:spPr>
          <a:xfrm>
            <a:off x="457200" y="1524001"/>
            <a:ext cx="8229600" cy="4724400"/>
          </a:xfrm>
        </p:spPr>
        <p:txBody>
          <a:bodyPr/>
          <a:lstStyle/>
          <a:p>
            <a:pPr marL="514350" indent="-514350">
              <a:buFont typeface="Calibri" panose="020F0502020204030204" pitchFamily="34" charset="0"/>
              <a:buAutoNum type="arabicPeriod"/>
            </a:pPr>
            <a:r>
              <a:rPr lang="en-US" altLang="en-US" sz="3200" dirty="0">
                <a:latin typeface="Times New Roman" panose="02020603050405020304" pitchFamily="18" charset="0"/>
                <a:cs typeface="Times New Roman" panose="02020603050405020304" pitchFamily="18" charset="0"/>
              </a:rPr>
              <a:t>What is fiscal policy?</a:t>
            </a:r>
          </a:p>
          <a:p>
            <a:pPr marL="514350" indent="-514350">
              <a:buFont typeface="Calibri" panose="020F0502020204030204" pitchFamily="34" charset="0"/>
              <a:buAutoNum type="arabicPeriod"/>
            </a:pPr>
            <a:r>
              <a:rPr lang="en-US" altLang="en-US" sz="3200" dirty="0">
                <a:latin typeface="Times New Roman" panose="02020603050405020304" pitchFamily="18" charset="0"/>
                <a:cs typeface="Times New Roman" panose="02020603050405020304" pitchFamily="18" charset="0"/>
              </a:rPr>
              <a:t>What are the shortcomings of fiscal policy?</a:t>
            </a:r>
          </a:p>
          <a:p>
            <a:pPr marL="514350" indent="-514350">
              <a:buFont typeface="Calibri" panose="020F0502020204030204" pitchFamily="34" charset="0"/>
              <a:buAutoNum type="arabicPeriod"/>
            </a:pPr>
            <a:r>
              <a:rPr lang="en-US" altLang="en-US" sz="3200" dirty="0">
                <a:latin typeface="Times New Roman" panose="02020603050405020304" pitchFamily="18" charset="0"/>
                <a:cs typeface="Times New Roman" panose="02020603050405020304" pitchFamily="18" charset="0"/>
              </a:rPr>
              <a:t>What is supply-side fiscal policy?</a:t>
            </a:r>
          </a:p>
        </p:txBody>
      </p:sp>
      <p:sp>
        <p:nvSpPr>
          <p:cNvPr id="2" name="Slide Number Placeholder 1">
            <a:extLst>
              <a:ext uri="{FF2B5EF4-FFF2-40B4-BE49-F238E27FC236}">
                <a16:creationId xmlns:a16="http://schemas.microsoft.com/office/drawing/2014/main" id="{308CD63C-60E1-4559-A127-A6D9202DB80D}"/>
              </a:ext>
            </a:extLst>
          </p:cNvPr>
          <p:cNvSpPr>
            <a:spLocks noGrp="1"/>
          </p:cNvSpPr>
          <p:nvPr>
            <p:ph type="sldNum" sz="quarter" idx="12"/>
          </p:nvPr>
        </p:nvSpPr>
        <p:spPr/>
        <p:txBody>
          <a:bodyPr/>
          <a:lstStyle/>
          <a:p>
            <a:pPr>
              <a:defRPr/>
            </a:pPr>
            <a:fld id="{34D6A8A7-5109-4035-A6F9-3284B529B11C}" type="slidenum">
              <a:rPr lang="en-US" smtClean="0"/>
              <a:pPr>
                <a:defRPr/>
              </a:pPr>
              <a:t>2</a:t>
            </a:fld>
            <a:endParaRPr lang="en-US"/>
          </a:p>
        </p:txBody>
      </p:sp>
    </p:spTree>
    <p:extLst>
      <p:ext uri="{BB962C8B-B14F-4D97-AF65-F5344CB8AC3E}">
        <p14:creationId xmlns:p14="http://schemas.microsoft.com/office/powerpoint/2010/main" val="2946931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57B-06B3-441B-9C7C-6B1849D306B2}"/>
              </a:ext>
            </a:extLst>
          </p:cNvPr>
          <p:cNvSpPr>
            <a:spLocks noGrp="1"/>
          </p:cNvSpPr>
          <p:nvPr>
            <p:ph type="title"/>
          </p:nvPr>
        </p:nvSpPr>
        <p:spPr>
          <a:xfrm>
            <a:off x="457200" y="274638"/>
            <a:ext cx="8229600" cy="792162"/>
          </a:xfrm>
        </p:spPr>
        <p:txBody>
          <a:bodyPr/>
          <a:lstStyle/>
          <a:p>
            <a:r>
              <a:rPr lang="en-US" sz="4000" b="1" dirty="0"/>
              <a:t>Spending Multiplier Example</a:t>
            </a:r>
            <a:endParaRPr lang="en-US" sz="4000" dirty="0"/>
          </a:p>
        </p:txBody>
      </p:sp>
      <p:pic>
        <p:nvPicPr>
          <p:cNvPr id="4" name="Picture 3" descr="A line graph and table titled The Spending Multiplier Process. The line graph has an x-axis of Real GDP and a y-axis of Price level (P) with a series of negatively sloping diagonal lines. The first line is labeled A D 1 and the rest are labeled A D subscript N baseline, with an arrow pointing to the right from A D 1 towards the others. Each line is about half as far from the next as it was from the one previous. The table has three columns and seven rows, with the headers round, spending (billions of dollars) (M P C equals point 75), and savings (billions of dollars).">
            <a:extLst>
              <a:ext uri="{FF2B5EF4-FFF2-40B4-BE49-F238E27FC236}">
                <a16:creationId xmlns:a16="http://schemas.microsoft.com/office/drawing/2014/main" id="{5320EF0B-220F-4296-85BE-0F09E38709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907" y="2266051"/>
            <a:ext cx="7152186" cy="3259460"/>
          </a:xfrm>
          <a:prstGeom prst="rect">
            <a:avLst/>
          </a:prstGeom>
        </p:spPr>
      </p:pic>
      <p:sp>
        <p:nvSpPr>
          <p:cNvPr id="3" name="Slide Number Placeholder 2">
            <a:extLst>
              <a:ext uri="{FF2B5EF4-FFF2-40B4-BE49-F238E27FC236}">
                <a16:creationId xmlns:a16="http://schemas.microsoft.com/office/drawing/2014/main" id="{3A8C9377-B0A8-4AAF-B986-92840C5A8A73}"/>
              </a:ext>
            </a:extLst>
          </p:cNvPr>
          <p:cNvSpPr>
            <a:spLocks noGrp="1"/>
          </p:cNvSpPr>
          <p:nvPr>
            <p:ph type="sldNum" sz="quarter" idx="12"/>
          </p:nvPr>
        </p:nvSpPr>
        <p:spPr/>
        <p:txBody>
          <a:bodyPr/>
          <a:lstStyle/>
          <a:p>
            <a:pPr>
              <a:defRPr/>
            </a:pPr>
            <a:fld id="{34D6A8A7-5109-4035-A6F9-3284B529B11C}" type="slidenum">
              <a:rPr lang="en-US" smtClean="0"/>
              <a:pPr>
                <a:defRPr/>
              </a:pPr>
              <a:t>20</a:t>
            </a:fld>
            <a:endParaRPr lang="en-US"/>
          </a:p>
        </p:txBody>
      </p:sp>
    </p:spTree>
    <p:extLst>
      <p:ext uri="{BB962C8B-B14F-4D97-AF65-F5344CB8AC3E}">
        <p14:creationId xmlns:p14="http://schemas.microsoft.com/office/powerpoint/2010/main" val="1193718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556D4-413E-44B3-BF32-C45BB1BB2E4D}"/>
              </a:ext>
            </a:extLst>
          </p:cNvPr>
          <p:cNvSpPr>
            <a:spLocks noGrp="1"/>
          </p:cNvSpPr>
          <p:nvPr>
            <p:ph type="title"/>
          </p:nvPr>
        </p:nvSpPr>
        <p:spPr>
          <a:xfrm>
            <a:off x="457200" y="274638"/>
            <a:ext cx="8229600" cy="1020762"/>
          </a:xfrm>
        </p:spPr>
        <p:txBody>
          <a:bodyPr/>
          <a:lstStyle/>
          <a:p>
            <a:r>
              <a:rPr lang="en-US" sz="4000" b="1" dirty="0"/>
              <a:t>Shortcomings of Fiscal Policy</a:t>
            </a:r>
          </a:p>
        </p:txBody>
      </p:sp>
      <p:sp>
        <p:nvSpPr>
          <p:cNvPr id="3" name="Text Placeholder 2">
            <a:extLst>
              <a:ext uri="{FF2B5EF4-FFF2-40B4-BE49-F238E27FC236}">
                <a16:creationId xmlns:a16="http://schemas.microsoft.com/office/drawing/2014/main" id="{D368C677-C989-4C08-9F03-079DED615BC7}"/>
              </a:ext>
            </a:extLst>
          </p:cNvPr>
          <p:cNvSpPr>
            <a:spLocks noGrp="1"/>
          </p:cNvSpPr>
          <p:nvPr>
            <p:ph type="body" sz="quarter" idx="4294967295"/>
          </p:nvPr>
        </p:nvSpPr>
        <p:spPr>
          <a:xfrm>
            <a:off x="628650" y="1524000"/>
            <a:ext cx="7905750" cy="3656552"/>
          </a:xfrm>
        </p:spPr>
        <p:txBody>
          <a:bodyPr/>
          <a:lstStyle/>
          <a:p>
            <a:pPr>
              <a:spcBef>
                <a:spcPts val="1350"/>
              </a:spcBef>
            </a:pPr>
            <a:r>
              <a:rPr lang="en-US" dirty="0">
                <a:latin typeface="Times New Roman" panose="02020603050405020304" pitchFamily="18" charset="0"/>
                <a:cs typeface="Times New Roman" panose="02020603050405020304" pitchFamily="18" charset="0"/>
              </a:rPr>
              <a:t>There are 3 main reasons why fiscal policy does not always work:</a:t>
            </a:r>
          </a:p>
          <a:p>
            <a:pPr marL="385763" indent="-385763">
              <a:spcBef>
                <a:spcPts val="1350"/>
              </a:spcBef>
              <a:buFont typeface="+mj-lt"/>
              <a:buAutoNum type="arabicPeriod"/>
            </a:pPr>
            <a:r>
              <a:rPr lang="en-US" dirty="0">
                <a:latin typeface="Times New Roman" panose="02020603050405020304" pitchFamily="18" charset="0"/>
                <a:cs typeface="Times New Roman" panose="02020603050405020304" pitchFamily="18" charset="0"/>
              </a:rPr>
              <a:t>Time lags</a:t>
            </a:r>
          </a:p>
          <a:p>
            <a:pPr marL="385763" indent="-385763">
              <a:spcBef>
                <a:spcPts val="1350"/>
              </a:spcBef>
              <a:buFont typeface="+mj-lt"/>
              <a:buAutoNum type="arabicPeriod"/>
            </a:pPr>
            <a:r>
              <a:rPr lang="en-US" dirty="0">
                <a:latin typeface="Times New Roman" panose="02020603050405020304" pitchFamily="18" charset="0"/>
                <a:cs typeface="Times New Roman" panose="02020603050405020304" pitchFamily="18" charset="0"/>
              </a:rPr>
              <a:t>Crowding-out</a:t>
            </a:r>
          </a:p>
          <a:p>
            <a:pPr marL="385763" indent="-385763">
              <a:spcBef>
                <a:spcPts val="1350"/>
              </a:spcBef>
              <a:buFont typeface="+mj-lt"/>
              <a:buAutoNum type="arabicPeriod"/>
            </a:pPr>
            <a:r>
              <a:rPr lang="en-US" dirty="0">
                <a:latin typeface="Times New Roman" panose="02020603050405020304" pitchFamily="18" charset="0"/>
                <a:cs typeface="Times New Roman" panose="02020603050405020304" pitchFamily="18" charset="0"/>
              </a:rPr>
              <a:t>Savings adjustment*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(not covered)</a:t>
            </a:r>
          </a:p>
          <a:p>
            <a:pPr marL="385763" indent="-385763">
              <a:spcBef>
                <a:spcPts val="1350"/>
              </a:spcBef>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2A79051-4F4B-4AEC-92D0-CDAE63A0760B}"/>
              </a:ext>
            </a:extLst>
          </p:cNvPr>
          <p:cNvSpPr>
            <a:spLocks noGrp="1"/>
          </p:cNvSpPr>
          <p:nvPr>
            <p:ph type="sldNum" sz="quarter" idx="12"/>
          </p:nvPr>
        </p:nvSpPr>
        <p:spPr/>
        <p:txBody>
          <a:bodyPr/>
          <a:lstStyle/>
          <a:p>
            <a:pPr>
              <a:defRPr/>
            </a:pPr>
            <a:fld id="{34D6A8A7-5109-4035-A6F9-3284B529B11C}" type="slidenum">
              <a:rPr lang="en-US" smtClean="0"/>
              <a:pPr>
                <a:defRPr/>
              </a:pPr>
              <a:t>21</a:t>
            </a:fld>
            <a:endParaRPr lang="en-US"/>
          </a:p>
        </p:txBody>
      </p:sp>
      <p:pic>
        <p:nvPicPr>
          <p:cNvPr id="5" name="Picture Placeholder 4" descr="A smiling woman holds a plastic piggy bank in one hand and a colorful shopping bag in the other.">
            <a:extLst>
              <a:ext uri="{FF2B5EF4-FFF2-40B4-BE49-F238E27FC236}">
                <a16:creationId xmlns:a16="http://schemas.microsoft.com/office/drawing/2014/main" id="{BA5B2DBA-5B31-41D0-94A9-C9F6F75FBE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962" y="2895600"/>
            <a:ext cx="3932438" cy="2621625"/>
          </a:xfrm>
          <a:prstGeom prst="rect">
            <a:avLst/>
          </a:prstGeom>
        </p:spPr>
      </p:pic>
    </p:spTree>
    <p:extLst>
      <p:ext uri="{BB962C8B-B14F-4D97-AF65-F5344CB8AC3E}">
        <p14:creationId xmlns:p14="http://schemas.microsoft.com/office/powerpoint/2010/main" val="167009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D39D-1B79-40E7-A2C2-70D958150A7E}"/>
              </a:ext>
            </a:extLst>
          </p:cNvPr>
          <p:cNvSpPr>
            <a:spLocks noGrp="1"/>
          </p:cNvSpPr>
          <p:nvPr>
            <p:ph type="title"/>
          </p:nvPr>
        </p:nvSpPr>
        <p:spPr>
          <a:xfrm>
            <a:off x="457200" y="228601"/>
            <a:ext cx="8229600" cy="838200"/>
          </a:xfrm>
        </p:spPr>
        <p:txBody>
          <a:bodyPr/>
          <a:lstStyle/>
          <a:p>
            <a:r>
              <a:rPr lang="en-US" sz="4000" b="1" dirty="0"/>
              <a:t>Time Lags</a:t>
            </a:r>
          </a:p>
        </p:txBody>
      </p:sp>
      <p:sp>
        <p:nvSpPr>
          <p:cNvPr id="3" name="Content Placeholder 2">
            <a:extLst>
              <a:ext uri="{FF2B5EF4-FFF2-40B4-BE49-F238E27FC236}">
                <a16:creationId xmlns:a16="http://schemas.microsoft.com/office/drawing/2014/main" id="{9D19C7F0-2EE4-4589-9C51-89478632F96F}"/>
              </a:ext>
            </a:extLst>
          </p:cNvPr>
          <p:cNvSpPr>
            <a:spLocks noGrp="1"/>
          </p:cNvSpPr>
          <p:nvPr>
            <p:ph idx="1"/>
          </p:nvPr>
        </p:nvSpPr>
        <p:spPr>
          <a:xfrm>
            <a:off x="628650" y="1295400"/>
            <a:ext cx="7905750" cy="5257800"/>
          </a:xfrm>
        </p:spPr>
        <p:txBody>
          <a:bodyPr>
            <a:noAutofit/>
          </a:bodyPr>
          <a:lstStyle/>
          <a:p>
            <a:r>
              <a:rPr lang="en-US" altLang="en-US" b="1" dirty="0">
                <a:solidFill>
                  <a:srgbClr val="FF0000"/>
                </a:solidFill>
                <a:latin typeface="Times New Roman" panose="02020603050405020304" pitchFamily="18" charset="0"/>
                <a:cs typeface="Times New Roman" panose="02020603050405020304" pitchFamily="18" charset="0"/>
              </a:rPr>
              <a:t>Recognition lag</a:t>
            </a: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difficult to determine when the economy is turning up or down.</a:t>
            </a:r>
          </a:p>
          <a:p>
            <a:pPr lvl="1"/>
            <a:r>
              <a:rPr lang="en-US" altLang="en-US" dirty="0">
                <a:latin typeface="Times New Roman" panose="02020603050405020304" pitchFamily="18" charset="0"/>
                <a:cs typeface="Times New Roman" panose="02020603050405020304" pitchFamily="18" charset="0"/>
              </a:rPr>
              <a:t>GDP data is released quarterly &amp; revised later.</a:t>
            </a:r>
          </a:p>
          <a:p>
            <a:pPr lvl="1"/>
            <a:r>
              <a:rPr lang="en-US" altLang="en-US" dirty="0">
                <a:latin typeface="Times New Roman" panose="02020603050405020304" pitchFamily="18" charset="0"/>
                <a:cs typeface="Times New Roman" panose="02020603050405020304" pitchFamily="18" charset="0"/>
              </a:rPr>
              <a:t>Unemployment rate data lags even further.</a:t>
            </a:r>
          </a:p>
          <a:p>
            <a:pPr lvl="1"/>
            <a:r>
              <a:rPr lang="en-US" altLang="en-US" dirty="0">
                <a:latin typeface="Times New Roman" panose="02020603050405020304" pitchFamily="18" charset="0"/>
                <a:cs typeface="Times New Roman" panose="02020603050405020304" pitchFamily="18" charset="0"/>
              </a:rPr>
              <a:t>Growth is not constant.</a:t>
            </a:r>
          </a:p>
          <a:p>
            <a:r>
              <a:rPr lang="en-US" altLang="en-US" b="1" dirty="0">
                <a:solidFill>
                  <a:srgbClr val="FF0000"/>
                </a:solidFill>
                <a:latin typeface="Times New Roman" panose="02020603050405020304" pitchFamily="18" charset="0"/>
                <a:cs typeface="Times New Roman" panose="02020603050405020304" pitchFamily="18" charset="0"/>
              </a:rPr>
              <a:t>Implementation lag</a:t>
            </a:r>
            <a:r>
              <a:rPr lang="en-US" altLang="en-US" dirty="0">
                <a:latin typeface="Times New Roman" panose="02020603050405020304" pitchFamily="18" charset="0"/>
                <a:cs typeface="Times New Roman" panose="02020603050405020304" pitchFamily="18" charset="0"/>
              </a:rPr>
              <a:t>: t</a:t>
            </a:r>
            <a:r>
              <a:rPr lang="en-US" dirty="0">
                <a:latin typeface="Times New Roman" panose="02020603050405020304" pitchFamily="18" charset="0"/>
                <a:cs typeface="Times New Roman" panose="02020603050405020304" pitchFamily="18" charset="0"/>
              </a:rPr>
              <a:t>akes time to implement fiscal policy (legislation).</a:t>
            </a:r>
            <a:endParaRPr lang="en-US" altLang="en-US" sz="3200" dirty="0">
              <a:latin typeface="Times New Roman" panose="02020603050405020304" pitchFamily="18" charset="0"/>
              <a:cs typeface="Times New Roman" panose="02020603050405020304" pitchFamily="18" charset="0"/>
            </a:endParaRPr>
          </a:p>
          <a:p>
            <a:pPr lvl="0"/>
            <a:r>
              <a:rPr lang="en-US" altLang="en-US" b="1" dirty="0">
                <a:solidFill>
                  <a:srgbClr val="FF0000"/>
                </a:solidFill>
                <a:latin typeface="Times New Roman" panose="02020603050405020304" pitchFamily="18" charset="0"/>
                <a:cs typeface="Times New Roman" panose="02020603050405020304" pitchFamily="18" charset="0"/>
              </a:rPr>
              <a:t>Impact lag</a:t>
            </a:r>
            <a:r>
              <a:rPr lang="en-US" altLang="en-US" dirty="0">
                <a:latin typeface="Times New Roman" panose="02020603050405020304" pitchFamily="18" charset="0"/>
                <a:cs typeface="Times New Roman" panose="02020603050405020304" pitchFamily="18" charset="0"/>
              </a:rPr>
              <a:t>: takes time for effects of policy to materialize (m</a:t>
            </a:r>
            <a:r>
              <a:rPr lang="en-US" altLang="en-US" sz="3200" dirty="0">
                <a:latin typeface="Times New Roman" panose="02020603050405020304" pitchFamily="18" charset="0"/>
                <a:cs typeface="Times New Roman" panose="02020603050405020304" pitchFamily="18" charset="0"/>
              </a:rPr>
              <a:t>ultiplier effects occur over time).</a:t>
            </a:r>
          </a:p>
        </p:txBody>
      </p:sp>
      <p:sp>
        <p:nvSpPr>
          <p:cNvPr id="4" name="Slide Number Placeholder 3">
            <a:extLst>
              <a:ext uri="{FF2B5EF4-FFF2-40B4-BE49-F238E27FC236}">
                <a16:creationId xmlns:a16="http://schemas.microsoft.com/office/drawing/2014/main" id="{C761F143-B9A4-4EF4-9D21-A04308456A1A}"/>
              </a:ext>
            </a:extLst>
          </p:cNvPr>
          <p:cNvSpPr>
            <a:spLocks noGrp="1"/>
          </p:cNvSpPr>
          <p:nvPr>
            <p:ph type="sldNum" sz="quarter" idx="12"/>
          </p:nvPr>
        </p:nvSpPr>
        <p:spPr/>
        <p:txBody>
          <a:bodyPr/>
          <a:lstStyle/>
          <a:p>
            <a:pPr>
              <a:defRPr/>
            </a:pPr>
            <a:fld id="{34D6A8A7-5109-4035-A6F9-3284B529B11C}" type="slidenum">
              <a:rPr lang="en-US" smtClean="0"/>
              <a:pPr>
                <a:defRPr/>
              </a:pPr>
              <a:t>22</a:t>
            </a:fld>
            <a:endParaRPr lang="en-US"/>
          </a:p>
        </p:txBody>
      </p:sp>
      <p:pic>
        <p:nvPicPr>
          <p:cNvPr id="3074" name="Picture 2" descr="Sinking of the Titanic - Wikipedia">
            <a:extLst>
              <a:ext uri="{FF2B5EF4-FFF2-40B4-BE49-F238E27FC236}">
                <a16:creationId xmlns:a16="http://schemas.microsoft.com/office/drawing/2014/main" id="{9D4F621B-1FB4-F66F-C751-C61B1E6C5A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0"/>
            <a:ext cx="1981200" cy="135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4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E87C-946D-4402-96EA-B67535B3BD20}"/>
              </a:ext>
            </a:extLst>
          </p:cNvPr>
          <p:cNvSpPr>
            <a:spLocks noGrp="1"/>
          </p:cNvSpPr>
          <p:nvPr>
            <p:ph type="title"/>
          </p:nvPr>
        </p:nvSpPr>
        <p:spPr>
          <a:xfrm>
            <a:off x="457200" y="274638"/>
            <a:ext cx="8229600" cy="803046"/>
          </a:xfrm>
        </p:spPr>
        <p:txBody>
          <a:bodyPr/>
          <a:lstStyle/>
          <a:p>
            <a:r>
              <a:rPr lang="en-US" sz="4000" b="1" dirty="0"/>
              <a:t>Automatic Stabilizers</a:t>
            </a:r>
          </a:p>
        </p:txBody>
      </p:sp>
      <p:sp>
        <p:nvSpPr>
          <p:cNvPr id="3" name="Content Placeholder 2">
            <a:extLst>
              <a:ext uri="{FF2B5EF4-FFF2-40B4-BE49-F238E27FC236}">
                <a16:creationId xmlns:a16="http://schemas.microsoft.com/office/drawing/2014/main" id="{AC92C5B3-5FA6-49A4-AC93-91263C985024}"/>
              </a:ext>
            </a:extLst>
          </p:cNvPr>
          <p:cNvSpPr>
            <a:spLocks noGrp="1"/>
          </p:cNvSpPr>
          <p:nvPr>
            <p:ph idx="1"/>
          </p:nvPr>
        </p:nvSpPr>
        <p:spPr>
          <a:xfrm>
            <a:off x="533400" y="1371600"/>
            <a:ext cx="7981949" cy="5029199"/>
          </a:xfrm>
        </p:spPr>
        <p:txBody>
          <a:bodyPr>
            <a:normAutofit lnSpcReduction="10000"/>
          </a:bodyPr>
          <a:lstStyle/>
          <a:p>
            <a:pPr>
              <a:spcBef>
                <a:spcPts val="450"/>
              </a:spcBef>
            </a:pPr>
            <a:r>
              <a:rPr lang="en-US" dirty="0">
                <a:latin typeface="Times New Roman" panose="02020603050405020304" pitchFamily="18" charset="0"/>
                <a:cs typeface="Times New Roman" panose="02020603050405020304" pitchFamily="18" charset="0"/>
              </a:rPr>
              <a:t>Government programs that naturally implement countercyclical fiscal policy in response to economic conditions.</a:t>
            </a:r>
          </a:p>
          <a:p>
            <a:pPr lvl="1">
              <a:spcBef>
                <a:spcPts val="450"/>
              </a:spcBef>
            </a:pPr>
            <a:r>
              <a:rPr lang="en-US" dirty="0">
                <a:latin typeface="Times New Roman" panose="02020603050405020304" pitchFamily="18" charset="0"/>
                <a:cs typeface="Times New Roman" panose="02020603050405020304" pitchFamily="18" charset="0"/>
              </a:rPr>
              <a:t>Can eliminate recognition lags &amp; implementation lags.</a:t>
            </a:r>
          </a:p>
          <a:p>
            <a:pPr>
              <a:spcBef>
                <a:spcPts val="450"/>
              </a:spcBef>
            </a:pPr>
            <a:r>
              <a:rPr lang="en-US" dirty="0">
                <a:latin typeface="Times New Roman" panose="02020603050405020304" pitchFamily="18" charset="0"/>
                <a:cs typeface="Times New Roman" panose="02020603050405020304" pitchFamily="18" charset="0"/>
              </a:rPr>
              <a:t>Examples: </a:t>
            </a:r>
          </a:p>
          <a:p>
            <a:pPr marL="342900" lvl="1" indent="-171450">
              <a:lnSpc>
                <a:spcPct val="120000"/>
              </a:lnSpc>
              <a:spcBef>
                <a:spcPts val="450"/>
              </a:spcBef>
            </a:pPr>
            <a:r>
              <a:rPr lang="en-US" altLang="en-US" dirty="0">
                <a:latin typeface="Times New Roman" panose="02020603050405020304" pitchFamily="18" charset="0"/>
                <a:cs typeface="Times New Roman" panose="02020603050405020304" pitchFamily="18" charset="0"/>
              </a:rPr>
              <a:t> Progressive income tax rates</a:t>
            </a:r>
          </a:p>
          <a:p>
            <a:pPr marL="342900" lvl="1" indent="-171450">
              <a:lnSpc>
                <a:spcPct val="120000"/>
              </a:lnSpc>
              <a:spcBef>
                <a:spcPts val="450"/>
              </a:spcBef>
            </a:pPr>
            <a:r>
              <a:rPr lang="en-US" altLang="en-US" dirty="0">
                <a:latin typeface="Times New Roman" panose="02020603050405020304" pitchFamily="18" charset="0"/>
                <a:cs typeface="Times New Roman" panose="02020603050405020304" pitchFamily="18" charset="0"/>
              </a:rPr>
              <a:t>Corporate profit taxes</a:t>
            </a:r>
          </a:p>
          <a:p>
            <a:pPr marL="342900" lvl="1" indent="-171450">
              <a:lnSpc>
                <a:spcPct val="120000"/>
              </a:lnSpc>
              <a:spcBef>
                <a:spcPts val="450"/>
              </a:spcBef>
            </a:pPr>
            <a:r>
              <a:rPr lang="en-US" altLang="en-US" dirty="0">
                <a:latin typeface="Times New Roman" panose="02020603050405020304" pitchFamily="18" charset="0"/>
                <a:cs typeface="Times New Roman" panose="02020603050405020304" pitchFamily="18" charset="0"/>
              </a:rPr>
              <a:t>Unemployment compensation</a:t>
            </a:r>
          </a:p>
          <a:p>
            <a:pPr marL="342900" lvl="1" indent="-171450">
              <a:lnSpc>
                <a:spcPct val="120000"/>
              </a:lnSpc>
              <a:spcBef>
                <a:spcPts val="450"/>
              </a:spcBef>
            </a:pPr>
            <a:r>
              <a:rPr lang="en-US" altLang="en-US" dirty="0">
                <a:latin typeface="Times New Roman" panose="02020603050405020304" pitchFamily="18" charset="0"/>
                <a:cs typeface="Times New Roman" panose="02020603050405020304" pitchFamily="18" charset="0"/>
              </a:rPr>
              <a:t>Welfare programs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F57843-CBAB-42CD-92C6-984383202829}"/>
              </a:ext>
            </a:extLst>
          </p:cNvPr>
          <p:cNvSpPr>
            <a:spLocks noGrp="1"/>
          </p:cNvSpPr>
          <p:nvPr>
            <p:ph type="sldNum" sz="quarter" idx="12"/>
          </p:nvPr>
        </p:nvSpPr>
        <p:spPr/>
        <p:txBody>
          <a:bodyPr/>
          <a:lstStyle/>
          <a:p>
            <a:pPr>
              <a:defRPr/>
            </a:pPr>
            <a:fld id="{34D6A8A7-5109-4035-A6F9-3284B529B11C}" type="slidenum">
              <a:rPr lang="en-US" smtClean="0"/>
              <a:pPr>
                <a:defRPr/>
              </a:pPr>
              <a:t>23</a:t>
            </a:fld>
            <a:endParaRPr lang="en-US"/>
          </a:p>
        </p:txBody>
      </p:sp>
    </p:spTree>
    <p:extLst>
      <p:ext uri="{BB962C8B-B14F-4D97-AF65-F5344CB8AC3E}">
        <p14:creationId xmlns:p14="http://schemas.microsoft.com/office/powerpoint/2010/main" val="8589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228600"/>
            <a:ext cx="8153400" cy="977900"/>
          </a:xfrm>
        </p:spPr>
        <p:txBody>
          <a:bodyPr/>
          <a:lstStyle/>
          <a:p>
            <a:pPr marL="320040" indent="-320040" eaLnBrk="1" fontAlgn="auto" hangingPunct="1">
              <a:spcAft>
                <a:spcPts val="0"/>
              </a:spcAft>
              <a:buClr>
                <a:schemeClr val="accent6">
                  <a:lumMod val="75000"/>
                </a:schemeClr>
              </a:buClr>
              <a:defRPr/>
            </a:pPr>
            <a:r>
              <a:rPr lang="en-US" altLang="en-US" sz="4000" b="1" dirty="0">
                <a:ea typeface="+mj-ea"/>
                <a:cs typeface="+mj-cs"/>
              </a:rPr>
              <a:t>Automatic Stabilizers</a:t>
            </a:r>
          </a:p>
        </p:txBody>
      </p:sp>
      <p:sp>
        <p:nvSpPr>
          <p:cNvPr id="23555" name="Rectangle 3"/>
          <p:cNvSpPr>
            <a:spLocks noChangeArrowheads="1"/>
          </p:cNvSpPr>
          <p:nvPr/>
        </p:nvSpPr>
        <p:spPr bwMode="auto">
          <a:xfrm>
            <a:off x="120650" y="6332538"/>
            <a:ext cx="2189163" cy="525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6" name="Rectangle 4"/>
          <p:cNvSpPr>
            <a:spLocks noChangeArrowheads="1"/>
          </p:cNvSpPr>
          <p:nvPr/>
        </p:nvSpPr>
        <p:spPr bwMode="auto">
          <a:xfrm>
            <a:off x="1176338" y="5930900"/>
            <a:ext cx="5810250"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defRPr/>
            </a:pPr>
            <a:r>
              <a:rPr lang="en-US" sz="1800">
                <a:latin typeface="Arial" charset="0"/>
                <a:ea typeface="ＭＳ Ｐゴシック" charset="0"/>
              </a:rPr>
              <a:t>Real GDP per Year</a:t>
            </a:r>
            <a:br>
              <a:rPr lang="en-US" sz="1800">
                <a:latin typeface="Arial" charset="0"/>
                <a:ea typeface="ＭＳ Ｐゴシック" charset="0"/>
              </a:rPr>
            </a:br>
            <a:r>
              <a:rPr lang="en-US" sz="1800">
                <a:latin typeface="Arial" charset="0"/>
                <a:ea typeface="ＭＳ Ｐゴシック" charset="0"/>
              </a:rPr>
              <a:t>($ trillions)</a:t>
            </a:r>
          </a:p>
        </p:txBody>
      </p:sp>
      <p:sp>
        <p:nvSpPr>
          <p:cNvPr id="23557" name="Line 5"/>
          <p:cNvSpPr>
            <a:spLocks noChangeShapeType="1"/>
          </p:cNvSpPr>
          <p:nvPr/>
        </p:nvSpPr>
        <p:spPr bwMode="auto">
          <a:xfrm>
            <a:off x="1119188" y="5451475"/>
            <a:ext cx="5807075"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Text Box 6"/>
          <p:cNvSpPr txBox="1">
            <a:spLocks noChangeArrowheads="1"/>
          </p:cNvSpPr>
          <p:nvPr/>
        </p:nvSpPr>
        <p:spPr bwMode="auto">
          <a:xfrm>
            <a:off x="2405063" y="5565775"/>
            <a:ext cx="458787"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defRPr/>
            </a:pPr>
            <a:r>
              <a:rPr lang="en-US" sz="1800" i="1"/>
              <a:t>Y</a:t>
            </a:r>
            <a:r>
              <a:rPr lang="en-US" sz="1800" i="1" baseline="-25000"/>
              <a:t>2</a:t>
            </a:r>
          </a:p>
        </p:txBody>
      </p:sp>
      <p:sp>
        <p:nvSpPr>
          <p:cNvPr id="23559" name="Text Box 7"/>
          <p:cNvSpPr txBox="1">
            <a:spLocks noChangeArrowheads="1"/>
          </p:cNvSpPr>
          <p:nvPr/>
        </p:nvSpPr>
        <p:spPr bwMode="auto">
          <a:xfrm>
            <a:off x="746125" y="5565775"/>
            <a:ext cx="3111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a:defRPr/>
            </a:pPr>
            <a:r>
              <a:rPr lang="en-US" sz="1800"/>
              <a:t>0</a:t>
            </a:r>
          </a:p>
        </p:txBody>
      </p:sp>
      <p:sp>
        <p:nvSpPr>
          <p:cNvPr id="23560" name="Line 8"/>
          <p:cNvSpPr>
            <a:spLocks noChangeShapeType="1"/>
          </p:cNvSpPr>
          <p:nvPr/>
        </p:nvSpPr>
        <p:spPr bwMode="auto">
          <a:xfrm rot="-5400000">
            <a:off x="-588963" y="3705226"/>
            <a:ext cx="3457575"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1" name="Rectangle 9"/>
          <p:cNvSpPr>
            <a:spLocks noChangeArrowheads="1"/>
          </p:cNvSpPr>
          <p:nvPr/>
        </p:nvSpPr>
        <p:spPr bwMode="auto">
          <a:xfrm rot="-5400000">
            <a:off x="-1149349" y="3173412"/>
            <a:ext cx="3340100"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defRPr/>
            </a:pPr>
            <a:r>
              <a:rPr lang="en-US" sz="1800">
                <a:latin typeface="Arial" charset="0"/>
                <a:ea typeface="ＭＳ Ｐゴシック" charset="0"/>
              </a:rPr>
              <a:t>Government Transfers</a:t>
            </a:r>
            <a:br>
              <a:rPr lang="en-US" sz="1800">
                <a:latin typeface="Arial" charset="0"/>
                <a:ea typeface="ＭＳ Ｐゴシック" charset="0"/>
              </a:rPr>
            </a:br>
            <a:r>
              <a:rPr lang="en-US" sz="1800">
                <a:latin typeface="Arial" charset="0"/>
                <a:ea typeface="ＭＳ Ｐゴシック" charset="0"/>
              </a:rPr>
              <a:t>and Tax Revenues</a:t>
            </a:r>
          </a:p>
        </p:txBody>
      </p:sp>
      <p:sp>
        <p:nvSpPr>
          <p:cNvPr id="23562" name="Text Box 10"/>
          <p:cNvSpPr txBox="1">
            <a:spLocks noChangeArrowheads="1"/>
          </p:cNvSpPr>
          <p:nvPr/>
        </p:nvSpPr>
        <p:spPr bwMode="auto">
          <a:xfrm>
            <a:off x="5902325" y="1822450"/>
            <a:ext cx="912813" cy="454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ctr">
              <a:lnSpc>
                <a:spcPct val="85000"/>
              </a:lnSpc>
              <a:defRPr/>
            </a:pPr>
            <a:r>
              <a:rPr lang="en-US" sz="1400"/>
              <a:t>Tax</a:t>
            </a:r>
            <a:br>
              <a:rPr lang="en-US" sz="1400"/>
            </a:br>
            <a:r>
              <a:rPr lang="en-US" sz="1400"/>
              <a:t>revenues</a:t>
            </a:r>
          </a:p>
        </p:txBody>
      </p:sp>
      <p:sp>
        <p:nvSpPr>
          <p:cNvPr id="23563" name="Text Box 11"/>
          <p:cNvSpPr txBox="1">
            <a:spLocks noChangeArrowheads="1"/>
          </p:cNvSpPr>
          <p:nvPr/>
        </p:nvSpPr>
        <p:spPr bwMode="auto">
          <a:xfrm>
            <a:off x="5173663" y="5565775"/>
            <a:ext cx="420687"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defRPr/>
            </a:pPr>
            <a:r>
              <a:rPr lang="en-US" sz="1800" i="1"/>
              <a:t>Y</a:t>
            </a:r>
            <a:r>
              <a:rPr lang="en-US" sz="1800" i="1" baseline="-25000"/>
              <a:t>1</a:t>
            </a:r>
          </a:p>
        </p:txBody>
      </p:sp>
      <p:sp>
        <p:nvSpPr>
          <p:cNvPr id="23564" name="Line 12"/>
          <p:cNvSpPr>
            <a:spLocks noChangeShapeType="1"/>
          </p:cNvSpPr>
          <p:nvPr/>
        </p:nvSpPr>
        <p:spPr bwMode="auto">
          <a:xfrm flipV="1">
            <a:off x="1738313" y="2320925"/>
            <a:ext cx="4316412" cy="2276475"/>
          </a:xfrm>
          <a:prstGeom prst="line">
            <a:avLst/>
          </a:prstGeom>
          <a:noFill/>
          <a:ln w="5080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Arial" charset="0"/>
              <a:ea typeface="ＭＳ Ｐゴシック" charset="0"/>
            </a:endParaRPr>
          </a:p>
        </p:txBody>
      </p:sp>
      <p:sp>
        <p:nvSpPr>
          <p:cNvPr id="23565" name="Line 13"/>
          <p:cNvSpPr>
            <a:spLocks noChangeShapeType="1"/>
          </p:cNvSpPr>
          <p:nvPr/>
        </p:nvSpPr>
        <p:spPr bwMode="auto">
          <a:xfrm>
            <a:off x="1674813" y="2316163"/>
            <a:ext cx="4494212" cy="1828800"/>
          </a:xfrm>
          <a:prstGeom prst="line">
            <a:avLst/>
          </a:prstGeom>
          <a:noFill/>
          <a:ln w="50800">
            <a:solidFill>
              <a:srgbClr val="33996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Arial" charset="0"/>
              <a:ea typeface="ＭＳ Ｐゴシック" charset="0"/>
            </a:endParaRPr>
          </a:p>
        </p:txBody>
      </p:sp>
      <p:sp>
        <p:nvSpPr>
          <p:cNvPr id="23566" name="Line 14"/>
          <p:cNvSpPr>
            <a:spLocks noChangeShapeType="1"/>
          </p:cNvSpPr>
          <p:nvPr/>
        </p:nvSpPr>
        <p:spPr bwMode="auto">
          <a:xfrm flipV="1">
            <a:off x="2606675" y="2697163"/>
            <a:ext cx="0" cy="2754312"/>
          </a:xfrm>
          <a:prstGeom prst="line">
            <a:avLst/>
          </a:prstGeom>
          <a:noFill/>
          <a:ln w="2857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Arial" charset="0"/>
              <a:ea typeface="ＭＳ Ｐゴシック" charset="0"/>
            </a:endParaRPr>
          </a:p>
        </p:txBody>
      </p:sp>
      <p:sp>
        <p:nvSpPr>
          <p:cNvPr id="23567" name="Line 15"/>
          <p:cNvSpPr>
            <a:spLocks noChangeShapeType="1"/>
          </p:cNvSpPr>
          <p:nvPr/>
        </p:nvSpPr>
        <p:spPr bwMode="auto">
          <a:xfrm flipV="1">
            <a:off x="5362575" y="2697163"/>
            <a:ext cx="0" cy="2728912"/>
          </a:xfrm>
          <a:prstGeom prst="line">
            <a:avLst/>
          </a:prstGeom>
          <a:noFill/>
          <a:ln w="2857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Arial" charset="0"/>
              <a:ea typeface="ＭＳ Ｐゴシック" charset="0"/>
            </a:endParaRPr>
          </a:p>
        </p:txBody>
      </p:sp>
      <p:sp>
        <p:nvSpPr>
          <p:cNvPr id="23568" name="Oval 16"/>
          <p:cNvSpPr>
            <a:spLocks noChangeArrowheads="1"/>
          </p:cNvSpPr>
          <p:nvPr/>
        </p:nvSpPr>
        <p:spPr bwMode="auto">
          <a:xfrm>
            <a:off x="2555875" y="2638425"/>
            <a:ext cx="101600" cy="1016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9" name="Oval 17"/>
          <p:cNvSpPr>
            <a:spLocks noChangeArrowheads="1"/>
          </p:cNvSpPr>
          <p:nvPr/>
        </p:nvSpPr>
        <p:spPr bwMode="auto">
          <a:xfrm>
            <a:off x="5311775" y="2638425"/>
            <a:ext cx="101600" cy="1016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Oval 18"/>
          <p:cNvSpPr>
            <a:spLocks noChangeArrowheads="1"/>
          </p:cNvSpPr>
          <p:nvPr/>
        </p:nvSpPr>
        <p:spPr bwMode="auto">
          <a:xfrm>
            <a:off x="2555875" y="4098925"/>
            <a:ext cx="101600" cy="1016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1" name="Oval 19"/>
          <p:cNvSpPr>
            <a:spLocks noChangeArrowheads="1"/>
          </p:cNvSpPr>
          <p:nvPr/>
        </p:nvSpPr>
        <p:spPr bwMode="auto">
          <a:xfrm>
            <a:off x="5311775" y="3756025"/>
            <a:ext cx="101600" cy="101600"/>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72414" name="Group 30"/>
          <p:cNvGrpSpPr>
            <a:grpSpLocks/>
          </p:cNvGrpSpPr>
          <p:nvPr/>
        </p:nvGrpSpPr>
        <p:grpSpPr bwMode="auto">
          <a:xfrm>
            <a:off x="3967163" y="3260725"/>
            <a:ext cx="379412" cy="2671763"/>
            <a:chOff x="2499" y="2054"/>
            <a:chExt cx="239" cy="1683"/>
          </a:xfrm>
        </p:grpSpPr>
        <p:sp>
          <p:nvSpPr>
            <p:cNvPr id="23578" name="Text Box 20"/>
            <p:cNvSpPr txBox="1">
              <a:spLocks noChangeArrowheads="1"/>
            </p:cNvSpPr>
            <p:nvPr/>
          </p:nvSpPr>
          <p:spPr bwMode="auto">
            <a:xfrm>
              <a:off x="2499" y="3506"/>
              <a:ext cx="239"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defRPr/>
              </a:pPr>
              <a:r>
                <a:rPr lang="en-US" sz="1800" i="1"/>
                <a:t>Y</a:t>
              </a:r>
              <a:r>
                <a:rPr lang="en-US" sz="1800" i="1" baseline="-25000"/>
                <a:t>f</a:t>
              </a:r>
            </a:p>
          </p:txBody>
        </p:sp>
        <p:sp>
          <p:nvSpPr>
            <p:cNvPr id="23579" name="Line 21"/>
            <p:cNvSpPr>
              <a:spLocks noChangeShapeType="1"/>
            </p:cNvSpPr>
            <p:nvPr/>
          </p:nvSpPr>
          <p:spPr bwMode="auto">
            <a:xfrm flipV="1">
              <a:off x="2626" y="2091"/>
              <a:ext cx="0" cy="1343"/>
            </a:xfrm>
            <a:prstGeom prst="line">
              <a:avLst/>
            </a:prstGeom>
            <a:noFill/>
            <a:ln w="2857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Arial" charset="0"/>
                <a:ea typeface="ＭＳ Ｐゴシック" charset="0"/>
              </a:endParaRPr>
            </a:p>
          </p:txBody>
        </p:sp>
        <p:sp>
          <p:nvSpPr>
            <p:cNvPr id="23580" name="Oval 22"/>
            <p:cNvSpPr>
              <a:spLocks noChangeArrowheads="1"/>
            </p:cNvSpPr>
            <p:nvPr/>
          </p:nvSpPr>
          <p:spPr bwMode="auto">
            <a:xfrm>
              <a:off x="2594" y="2054"/>
              <a:ext cx="64" cy="64"/>
            </a:xfrm>
            <a:prstGeom prst="ellipse">
              <a:avLst/>
            </a:prstGeom>
            <a:solidFill>
              <a:srgbClr val="FFFFFF"/>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23573" name="Text Box 23"/>
          <p:cNvSpPr txBox="1">
            <a:spLocks noChangeArrowheads="1"/>
          </p:cNvSpPr>
          <p:nvPr/>
        </p:nvSpPr>
        <p:spPr bwMode="auto">
          <a:xfrm>
            <a:off x="685800" y="1822450"/>
            <a:ext cx="3194050" cy="454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ctr">
              <a:lnSpc>
                <a:spcPct val="85000"/>
              </a:lnSpc>
              <a:defRPr/>
            </a:pPr>
            <a:r>
              <a:rPr lang="en-US" sz="1400"/>
              <a:t>Unemployment</a:t>
            </a:r>
          </a:p>
          <a:p>
            <a:pPr algn="ctr">
              <a:lnSpc>
                <a:spcPct val="85000"/>
              </a:lnSpc>
              <a:defRPr/>
            </a:pPr>
            <a:r>
              <a:rPr lang="en-US" sz="1400"/>
              <a:t>compensation and welfare</a:t>
            </a:r>
          </a:p>
        </p:txBody>
      </p:sp>
      <p:sp>
        <p:nvSpPr>
          <p:cNvPr id="23574" name="AutoShape 24"/>
          <p:cNvSpPr>
            <a:spLocks/>
          </p:cNvSpPr>
          <p:nvPr/>
        </p:nvSpPr>
        <p:spPr bwMode="auto">
          <a:xfrm>
            <a:off x="2389188" y="2705100"/>
            <a:ext cx="74612" cy="1397000"/>
          </a:xfrm>
          <a:prstGeom prst="leftBrace">
            <a:avLst>
              <a:gd name="adj1" fmla="val 156029"/>
              <a:gd name="adj2" fmla="val 50000"/>
            </a:avLst>
          </a:prstGeom>
          <a:noFill/>
          <a:ln w="1905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Arial" charset="0"/>
              <a:ea typeface="ＭＳ Ｐゴシック" charset="0"/>
            </a:endParaRPr>
          </a:p>
        </p:txBody>
      </p:sp>
      <p:sp>
        <p:nvSpPr>
          <p:cNvPr id="23575" name="AutoShape 25"/>
          <p:cNvSpPr>
            <a:spLocks/>
          </p:cNvSpPr>
          <p:nvPr/>
        </p:nvSpPr>
        <p:spPr bwMode="auto">
          <a:xfrm rot="10800000">
            <a:off x="5437188" y="2730500"/>
            <a:ext cx="87312" cy="1016000"/>
          </a:xfrm>
          <a:prstGeom prst="leftBrace">
            <a:avLst>
              <a:gd name="adj1" fmla="val 96970"/>
              <a:gd name="adj2" fmla="val 50000"/>
            </a:avLst>
          </a:prstGeom>
          <a:noFill/>
          <a:ln w="1905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Arial" charset="0"/>
              <a:ea typeface="ＭＳ Ｐゴシック" charset="0"/>
            </a:endParaRPr>
          </a:p>
        </p:txBody>
      </p:sp>
      <p:sp>
        <p:nvSpPr>
          <p:cNvPr id="23576" name="Text Box 26"/>
          <p:cNvSpPr txBox="1">
            <a:spLocks noChangeArrowheads="1"/>
          </p:cNvSpPr>
          <p:nvPr/>
        </p:nvSpPr>
        <p:spPr bwMode="auto">
          <a:xfrm>
            <a:off x="5551488" y="3101975"/>
            <a:ext cx="1366837" cy="273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ctr">
              <a:lnSpc>
                <a:spcPct val="85000"/>
              </a:lnSpc>
              <a:defRPr/>
            </a:pPr>
            <a:r>
              <a:rPr lang="en-US" sz="1400" dirty="0"/>
              <a:t>Budget surplus</a:t>
            </a:r>
          </a:p>
        </p:txBody>
      </p:sp>
      <p:sp>
        <p:nvSpPr>
          <p:cNvPr id="23577" name="Text Box 27"/>
          <p:cNvSpPr txBox="1">
            <a:spLocks noChangeArrowheads="1"/>
          </p:cNvSpPr>
          <p:nvPr/>
        </p:nvSpPr>
        <p:spPr bwMode="auto">
          <a:xfrm>
            <a:off x="1608138" y="3176588"/>
            <a:ext cx="746125" cy="454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ctr">
              <a:lnSpc>
                <a:spcPct val="85000"/>
              </a:lnSpc>
              <a:defRPr/>
            </a:pPr>
            <a:r>
              <a:rPr lang="en-US" sz="1400"/>
              <a:t>Budget</a:t>
            </a:r>
            <a:br>
              <a:rPr lang="en-US" sz="1400"/>
            </a:br>
            <a:r>
              <a:rPr lang="en-US" sz="1400"/>
              <a:t>deficit</a:t>
            </a:r>
          </a:p>
        </p:txBody>
      </p:sp>
      <p:sp>
        <p:nvSpPr>
          <p:cNvPr id="2" name="Slide Number Placeholder 1">
            <a:extLst>
              <a:ext uri="{FF2B5EF4-FFF2-40B4-BE49-F238E27FC236}">
                <a16:creationId xmlns:a16="http://schemas.microsoft.com/office/drawing/2014/main" id="{00159456-2158-4619-958D-96D0C4DE5A55}"/>
              </a:ext>
            </a:extLst>
          </p:cNvPr>
          <p:cNvSpPr>
            <a:spLocks noGrp="1"/>
          </p:cNvSpPr>
          <p:nvPr>
            <p:ph type="sldNum" sz="quarter" idx="12"/>
          </p:nvPr>
        </p:nvSpPr>
        <p:spPr/>
        <p:txBody>
          <a:bodyPr/>
          <a:lstStyle/>
          <a:p>
            <a:pPr>
              <a:defRPr/>
            </a:pPr>
            <a:fld id="{5C3AF5E6-0365-43B1-B04D-098EBF24D87F}" type="slidenum">
              <a:rPr lang="en-US" smtClean="0"/>
              <a:pPr>
                <a:defRPr/>
              </a:pPr>
              <a:t>24</a:t>
            </a:fld>
            <a:endParaRPr lang="en-US"/>
          </a:p>
        </p:txBody>
      </p:sp>
    </p:spTree>
    <p:extLst>
      <p:ext uri="{BB962C8B-B14F-4D97-AF65-F5344CB8AC3E}">
        <p14:creationId xmlns:p14="http://schemas.microsoft.com/office/powerpoint/2010/main" val="1883254091"/>
      </p:ext>
    </p:extLst>
  </p:cSld>
  <p:clrMapOvr>
    <a:masterClrMapping/>
  </p:clrMapOvr>
  <p:transition spd="med">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2414"/>
                                        </p:tgtEl>
                                        <p:attrNameLst>
                                          <p:attrName>style.visibility</p:attrName>
                                        </p:attrNameLst>
                                      </p:cBhvr>
                                      <p:to>
                                        <p:strVal val="visible"/>
                                      </p:to>
                                    </p:set>
                                    <p:animEffect transition="in" filter="wipe(down)">
                                      <p:cBhvr>
                                        <p:cTn id="7" dur="500"/>
                                        <p:tgtEl>
                                          <p:spTgt spid="272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DB6C-0837-4B7F-9533-E865AF853E85}"/>
              </a:ext>
            </a:extLst>
          </p:cNvPr>
          <p:cNvSpPr>
            <a:spLocks noGrp="1"/>
          </p:cNvSpPr>
          <p:nvPr>
            <p:ph type="title"/>
          </p:nvPr>
        </p:nvSpPr>
        <p:spPr>
          <a:xfrm>
            <a:off x="457200" y="274638"/>
            <a:ext cx="8229600" cy="792162"/>
          </a:xfrm>
        </p:spPr>
        <p:txBody>
          <a:bodyPr/>
          <a:lstStyle/>
          <a:p>
            <a:r>
              <a:rPr lang="en-US" sz="4000" b="1" dirty="0"/>
              <a:t>Crowding-Out</a:t>
            </a:r>
          </a:p>
        </p:txBody>
      </p:sp>
      <p:sp>
        <p:nvSpPr>
          <p:cNvPr id="3" name="Content Placeholder 2">
            <a:extLst>
              <a:ext uri="{FF2B5EF4-FFF2-40B4-BE49-F238E27FC236}">
                <a16:creationId xmlns:a16="http://schemas.microsoft.com/office/drawing/2014/main" id="{E11C9E15-FA30-4229-9C9A-62628E0B3D2F}"/>
              </a:ext>
            </a:extLst>
          </p:cNvPr>
          <p:cNvSpPr>
            <a:spLocks noGrp="1"/>
          </p:cNvSpPr>
          <p:nvPr>
            <p:ph idx="1"/>
          </p:nvPr>
        </p:nvSpPr>
        <p:spPr>
          <a:xfrm>
            <a:off x="628650" y="1371600"/>
            <a:ext cx="8058150" cy="4800600"/>
          </a:xfrm>
        </p:spPr>
        <p:txBody>
          <a:bodyPr/>
          <a:lstStyle/>
          <a:p>
            <a:pPr>
              <a:spcBef>
                <a:spcPts val="1350"/>
              </a:spcBef>
            </a:pPr>
            <a:r>
              <a:rPr lang="en-US" dirty="0">
                <a:latin typeface="Times New Roman" panose="02020603050405020304" pitchFamily="18" charset="0"/>
                <a:cs typeface="Times New Roman" panose="02020603050405020304" pitchFamily="18" charset="0"/>
              </a:rPr>
              <a:t>When private spending falls in response to increases in government spending.</a:t>
            </a:r>
          </a:p>
          <a:p>
            <a:pPr>
              <a:spcBef>
                <a:spcPts val="1350"/>
              </a:spcBef>
            </a:pPr>
            <a:r>
              <a:rPr lang="en-US" altLang="ja-JP" dirty="0">
                <a:latin typeface="Times New Roman" panose="02020603050405020304" pitchFamily="18" charset="0"/>
                <a:cs typeface="Times New Roman" panose="02020603050405020304" pitchFamily="18" charset="0"/>
              </a:rPr>
              <a:t>This reduces the ability of government spending to stimulate aggregate demand.</a:t>
            </a:r>
            <a:endParaRPr lang="en-US" dirty="0">
              <a:latin typeface="Times New Roman" panose="02020603050405020304" pitchFamily="18" charset="0"/>
              <a:cs typeface="Times New Roman" panose="02020603050405020304" pitchFamily="18" charset="0"/>
            </a:endParaRPr>
          </a:p>
          <a:p>
            <a:pPr>
              <a:spcBef>
                <a:spcPts val="1350"/>
              </a:spcBef>
            </a:pPr>
            <a:r>
              <a:rPr lang="en-US" altLang="en-US" dirty="0">
                <a:latin typeface="Times New Roman" panose="02020603050405020304" pitchFamily="18" charset="0"/>
                <a:cs typeface="Times New Roman" panose="02020603050405020304" pitchFamily="18" charset="0"/>
              </a:rPr>
              <a:t>Implications:</a:t>
            </a:r>
          </a:p>
          <a:p>
            <a:pPr lvl="1">
              <a:spcBef>
                <a:spcPts val="1350"/>
              </a:spcBef>
            </a:pPr>
            <a:r>
              <a:rPr lang="en-US" altLang="en-US" dirty="0">
                <a:latin typeface="Times New Roman" panose="02020603050405020304" pitchFamily="18" charset="0"/>
                <a:cs typeface="Times New Roman" panose="02020603050405020304" pitchFamily="18" charset="0"/>
              </a:rPr>
              <a:t>Overall spending may not increase.</a:t>
            </a:r>
          </a:p>
          <a:p>
            <a:pPr lvl="1">
              <a:spcBef>
                <a:spcPts val="1350"/>
              </a:spcBef>
            </a:pPr>
            <a:r>
              <a:rPr lang="en-US" altLang="en-US" dirty="0">
                <a:latin typeface="Times New Roman" panose="02020603050405020304" pitchFamily="18" charset="0"/>
                <a:cs typeface="Times New Roman" panose="02020603050405020304" pitchFamily="18" charset="0"/>
              </a:rPr>
              <a:t>Government now has higher deficit &amp; debt.</a:t>
            </a:r>
          </a:p>
        </p:txBody>
      </p:sp>
      <p:sp>
        <p:nvSpPr>
          <p:cNvPr id="4" name="Slide Number Placeholder 3">
            <a:extLst>
              <a:ext uri="{FF2B5EF4-FFF2-40B4-BE49-F238E27FC236}">
                <a16:creationId xmlns:a16="http://schemas.microsoft.com/office/drawing/2014/main" id="{A47D63DA-6ADC-486E-87C8-F4E8882FEB40}"/>
              </a:ext>
            </a:extLst>
          </p:cNvPr>
          <p:cNvSpPr>
            <a:spLocks noGrp="1"/>
          </p:cNvSpPr>
          <p:nvPr>
            <p:ph type="sldNum" sz="quarter" idx="12"/>
          </p:nvPr>
        </p:nvSpPr>
        <p:spPr/>
        <p:txBody>
          <a:bodyPr/>
          <a:lstStyle/>
          <a:p>
            <a:pPr>
              <a:defRPr/>
            </a:pPr>
            <a:fld id="{34D6A8A7-5109-4035-A6F9-3284B529B11C}" type="slidenum">
              <a:rPr lang="en-US" smtClean="0"/>
              <a:pPr>
                <a:defRPr/>
              </a:pPr>
              <a:t>25</a:t>
            </a:fld>
            <a:endParaRPr lang="en-US"/>
          </a:p>
        </p:txBody>
      </p:sp>
    </p:spTree>
    <p:extLst>
      <p:ext uri="{BB962C8B-B14F-4D97-AF65-F5344CB8AC3E}">
        <p14:creationId xmlns:p14="http://schemas.microsoft.com/office/powerpoint/2010/main" val="150343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DB6C-0837-4B7F-9533-E865AF853E85}"/>
              </a:ext>
            </a:extLst>
          </p:cNvPr>
          <p:cNvSpPr>
            <a:spLocks noGrp="1"/>
          </p:cNvSpPr>
          <p:nvPr>
            <p:ph type="title"/>
          </p:nvPr>
        </p:nvSpPr>
        <p:spPr>
          <a:xfrm>
            <a:off x="457200" y="228600"/>
            <a:ext cx="8229600" cy="792162"/>
          </a:xfrm>
        </p:spPr>
        <p:txBody>
          <a:bodyPr/>
          <a:lstStyle/>
          <a:p>
            <a:r>
              <a:rPr lang="en-US" sz="4000" b="1" dirty="0"/>
              <a:t>Crowding-Out Example</a:t>
            </a:r>
          </a:p>
        </p:txBody>
      </p:sp>
      <p:sp>
        <p:nvSpPr>
          <p:cNvPr id="3" name="Content Placeholder 2">
            <a:extLst>
              <a:ext uri="{FF2B5EF4-FFF2-40B4-BE49-F238E27FC236}">
                <a16:creationId xmlns:a16="http://schemas.microsoft.com/office/drawing/2014/main" id="{E11C9E15-FA30-4229-9C9A-62628E0B3D2F}"/>
              </a:ext>
            </a:extLst>
          </p:cNvPr>
          <p:cNvSpPr>
            <a:spLocks noGrp="1"/>
          </p:cNvSpPr>
          <p:nvPr>
            <p:ph idx="1"/>
          </p:nvPr>
        </p:nvSpPr>
        <p:spPr>
          <a:xfrm>
            <a:off x="628650" y="1371600"/>
            <a:ext cx="8058150" cy="5257800"/>
          </a:xfrm>
        </p:spPr>
        <p:txBody>
          <a:bodyPr>
            <a:normAutofit fontScale="92500"/>
          </a:bodyPr>
          <a:lstStyle/>
          <a:p>
            <a:pPr>
              <a:spcBef>
                <a:spcPts val="900"/>
              </a:spcBef>
            </a:pPr>
            <a:r>
              <a:rPr lang="en-US" altLang="x-none" dirty="0">
                <a:latin typeface="Times New Roman" panose="02020603050405020304" pitchFamily="18" charset="0"/>
                <a:cs typeface="Times New Roman" panose="02020603050405020304" pitchFamily="18" charset="0"/>
              </a:rPr>
              <a:t>Government spending increases by $100 billion. </a:t>
            </a:r>
          </a:p>
          <a:p>
            <a:pPr>
              <a:spcBef>
                <a:spcPts val="900"/>
              </a:spcBef>
            </a:pPr>
            <a:r>
              <a:rPr lang="en-US" altLang="x-none" dirty="0">
                <a:latin typeface="Times New Roman" panose="02020603050405020304" pitchFamily="18" charset="0"/>
                <a:cs typeface="Times New Roman" panose="02020603050405020304" pitchFamily="18" charset="0"/>
              </a:rPr>
              <a:t>This money is borrowed, so someone had to save it.</a:t>
            </a:r>
          </a:p>
          <a:p>
            <a:pPr>
              <a:spcBef>
                <a:spcPts val="900"/>
              </a:spcBef>
            </a:pPr>
            <a:r>
              <a:rPr lang="en-US" altLang="x-none" dirty="0">
                <a:latin typeface="Times New Roman" panose="02020603050405020304" pitchFamily="18" charset="0"/>
                <a:cs typeface="Times New Roman" panose="02020603050405020304" pitchFamily="18" charset="0"/>
              </a:rPr>
              <a:t>Demand increase for loans (due to government borrowing), which increases interest rate.</a:t>
            </a:r>
          </a:p>
          <a:p>
            <a:pPr lvl="1">
              <a:spcBef>
                <a:spcPts val="900"/>
              </a:spcBef>
            </a:pPr>
            <a:r>
              <a:rPr lang="en-US" altLang="x-none" dirty="0">
                <a:latin typeface="Times New Roman" panose="02020603050405020304" pitchFamily="18" charset="0"/>
                <a:cs typeface="Times New Roman" panose="02020603050405020304" pitchFamily="18" charset="0"/>
              </a:rPr>
              <a:t>This discourages private spending.</a:t>
            </a:r>
          </a:p>
          <a:p>
            <a:pPr lvl="1">
              <a:spcBef>
                <a:spcPts val="900"/>
              </a:spcBef>
            </a:pPr>
            <a:r>
              <a:rPr lang="en-US" altLang="x-none" dirty="0">
                <a:latin typeface="Times New Roman" panose="02020603050405020304" pitchFamily="18" charset="0"/>
                <a:cs typeface="Times New Roman" panose="02020603050405020304" pitchFamily="18" charset="0"/>
              </a:rPr>
              <a:t>This encourages private saving.</a:t>
            </a:r>
          </a:p>
          <a:p>
            <a:pPr>
              <a:spcBef>
                <a:spcPts val="900"/>
              </a:spcBef>
            </a:pPr>
            <a:r>
              <a:rPr lang="en-US" altLang="x-none" dirty="0">
                <a:latin typeface="Times New Roman" panose="02020603050405020304" pitchFamily="18" charset="0"/>
                <a:cs typeface="Times New Roman" panose="02020603050405020304" pitchFamily="18" charset="0"/>
              </a:rPr>
              <a:t>Where is the crowding-out?</a:t>
            </a:r>
          </a:p>
          <a:p>
            <a:pPr lvl="1">
              <a:spcBef>
                <a:spcPts val="900"/>
              </a:spcBef>
            </a:pPr>
            <a:r>
              <a:rPr lang="en-US" altLang="x-none" dirty="0">
                <a:latin typeface="Times New Roman" panose="02020603050405020304" pitchFamily="18" charset="0"/>
                <a:cs typeface="Times New Roman" panose="02020603050405020304" pitchFamily="18" charset="0"/>
              </a:rPr>
              <a:t>Decrease in private spending as a result of the increase in government spending.</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3ED77CF-E43C-40D5-9D82-BA1E8228C204}"/>
              </a:ext>
            </a:extLst>
          </p:cNvPr>
          <p:cNvSpPr>
            <a:spLocks noGrp="1"/>
          </p:cNvSpPr>
          <p:nvPr>
            <p:ph type="sldNum" sz="quarter" idx="12"/>
          </p:nvPr>
        </p:nvSpPr>
        <p:spPr/>
        <p:txBody>
          <a:bodyPr/>
          <a:lstStyle/>
          <a:p>
            <a:pPr>
              <a:defRPr/>
            </a:pPr>
            <a:fld id="{34D6A8A7-5109-4035-A6F9-3284B529B11C}" type="slidenum">
              <a:rPr lang="en-US" smtClean="0"/>
              <a:pPr>
                <a:defRPr/>
              </a:pPr>
              <a:t>26</a:t>
            </a:fld>
            <a:endParaRPr lang="en-US"/>
          </a:p>
        </p:txBody>
      </p:sp>
    </p:spTree>
    <p:extLst>
      <p:ext uri="{BB962C8B-B14F-4D97-AF65-F5344CB8AC3E}">
        <p14:creationId xmlns:p14="http://schemas.microsoft.com/office/powerpoint/2010/main" val="26169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itle 5"/>
          <p:cNvSpPr>
            <a:spLocks noGrp="1"/>
          </p:cNvSpPr>
          <p:nvPr>
            <p:ph type="title"/>
          </p:nvPr>
        </p:nvSpPr>
        <p:spPr>
          <a:xfrm>
            <a:off x="457200" y="274638"/>
            <a:ext cx="8229600" cy="810021"/>
          </a:xfrm>
        </p:spPr>
        <p:txBody>
          <a:bodyPr/>
          <a:lstStyle/>
          <a:p>
            <a:r>
              <a:rPr lang="en-US" altLang="en-US" sz="4000" b="1" dirty="0"/>
              <a:t>Crowding-Out Example </a:t>
            </a:r>
          </a:p>
        </p:txBody>
      </p:sp>
      <p:pic>
        <p:nvPicPr>
          <p:cNvPr id="75777" name="Picture 8" descr="A line graph and table titled Crowding-Out in the Loanable Funds Market. The line graph has Savings, investment, government borrowing in billions of dollars on the x axis, and interest rate on the y axis. There is a supply curve, S, and two demand curves, D 1 equals Investment and D 2 equals Investment plus government borrowing, plotted on the graph. An arrow points from D 1 to D 2 along the x-axis, and is labeled plus $100. Where Supply meets D 2 is point B, located at $300 on the x-axis and 6 percent on the y-axis. Where supply meets D 1 is point A, located at $250 on the x-axis and 5 percent on the y-axis. The table has two columns and five rows, with the headers before stimulus (billions of dollars) and after stimulus (billions of dollar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3" y="2366962"/>
            <a:ext cx="5188744" cy="3406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98256" y="2736056"/>
            <a:ext cx="2725341"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1894" y="2845594"/>
            <a:ext cx="3353990" cy="258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7BF032D-31A6-4BBD-8358-B0C0C5007F73}"/>
              </a:ext>
            </a:extLst>
          </p:cNvPr>
          <p:cNvSpPr>
            <a:spLocks noGrp="1"/>
          </p:cNvSpPr>
          <p:nvPr>
            <p:ph type="sldNum" sz="quarter" idx="12"/>
          </p:nvPr>
        </p:nvSpPr>
        <p:spPr/>
        <p:txBody>
          <a:bodyPr/>
          <a:lstStyle/>
          <a:p>
            <a:pPr>
              <a:defRPr/>
            </a:pPr>
            <a:fld id="{34D6A8A7-5109-4035-A6F9-3284B529B11C}"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694D-C85D-4952-9FAD-7303F49C162C}"/>
              </a:ext>
            </a:extLst>
          </p:cNvPr>
          <p:cNvSpPr>
            <a:spLocks noGrp="1"/>
          </p:cNvSpPr>
          <p:nvPr>
            <p:ph type="title"/>
          </p:nvPr>
        </p:nvSpPr>
        <p:spPr>
          <a:xfrm>
            <a:off x="609600" y="274638"/>
            <a:ext cx="7981950" cy="868362"/>
          </a:xfrm>
        </p:spPr>
        <p:txBody>
          <a:bodyPr/>
          <a:lstStyle/>
          <a:p>
            <a:r>
              <a:rPr lang="en-US" sz="4000" b="1" dirty="0"/>
              <a:t>Supply-Side Fiscal Policy</a:t>
            </a:r>
          </a:p>
        </p:txBody>
      </p:sp>
      <p:sp>
        <p:nvSpPr>
          <p:cNvPr id="3" name="Content Placeholder 2">
            <a:extLst>
              <a:ext uri="{FF2B5EF4-FFF2-40B4-BE49-F238E27FC236}">
                <a16:creationId xmlns:a16="http://schemas.microsoft.com/office/drawing/2014/main" id="{026319ED-46BD-4201-8C73-659EFF87613C}"/>
              </a:ext>
            </a:extLst>
          </p:cNvPr>
          <p:cNvSpPr>
            <a:spLocks noGrp="1"/>
          </p:cNvSpPr>
          <p:nvPr>
            <p:ph idx="1"/>
          </p:nvPr>
        </p:nvSpPr>
        <p:spPr>
          <a:xfrm>
            <a:off x="628650" y="1371600"/>
            <a:ext cx="7981950" cy="5059361"/>
          </a:xfrm>
        </p:spPr>
        <p:txBody>
          <a:bodyPr>
            <a:noAutofit/>
          </a:bodyPr>
          <a:lstStyle/>
          <a:p>
            <a:pPr marL="342000" indent="-342000">
              <a:spcBef>
                <a:spcPts val="768"/>
              </a:spcBef>
            </a:pPr>
            <a:r>
              <a:rPr lang="en-US" altLang="en-US" dirty="0">
                <a:latin typeface="Times New Roman" panose="02020603050405020304" pitchFamily="18" charset="0"/>
                <a:cs typeface="Times New Roman" panose="02020603050405020304" pitchFamily="18" charset="0"/>
              </a:rPr>
              <a:t>Use of government spending &amp; taxes to affect the production (supply) side of the economy.</a:t>
            </a:r>
          </a:p>
          <a:p>
            <a:pPr marL="342000" indent="-342000">
              <a:spcBef>
                <a:spcPts val="768"/>
              </a:spcBef>
            </a:pPr>
            <a:r>
              <a:rPr lang="en-US" altLang="en-US" dirty="0">
                <a:latin typeface="Times New Roman" panose="02020603050405020304" pitchFamily="18" charset="0"/>
                <a:cs typeface="Times New Roman" panose="02020603050405020304" pitchFamily="18" charset="0"/>
              </a:rPr>
              <a:t>Target the LRAS curve.</a:t>
            </a:r>
          </a:p>
          <a:p>
            <a:pPr marL="342000" indent="-342000">
              <a:spcBef>
                <a:spcPts val="768"/>
              </a:spcBef>
            </a:pPr>
            <a:r>
              <a:rPr lang="en-US" dirty="0">
                <a:latin typeface="Times New Roman" panose="02020603050405020304" pitchFamily="18" charset="0"/>
                <a:cs typeface="Times New Roman" panose="02020603050405020304" pitchFamily="18" charset="0"/>
              </a:rPr>
              <a:t>Factors that shift LRAS to right: changes in resources, technology &amp; institutions.</a:t>
            </a:r>
            <a:endParaRPr lang="en-US" altLang="en-US" dirty="0">
              <a:latin typeface="Times New Roman" panose="02020603050405020304" pitchFamily="18" charset="0"/>
              <a:cs typeface="Times New Roman" panose="02020603050405020304" pitchFamily="18" charset="0"/>
            </a:endParaRPr>
          </a:p>
          <a:p>
            <a:pPr marL="342000" indent="-342000">
              <a:spcBef>
                <a:spcPts val="768"/>
              </a:spcBef>
            </a:pPr>
            <a:r>
              <a:rPr lang="en-US" dirty="0">
                <a:latin typeface="Times New Roman" panose="02020603050405020304" pitchFamily="18" charset="0"/>
                <a:cs typeface="Times New Roman" panose="02020603050405020304" pitchFamily="18" charset="0"/>
              </a:rPr>
              <a:t>Policies often take time, so supply proposals are emphasized as long-run solutions.</a:t>
            </a:r>
          </a:p>
        </p:txBody>
      </p:sp>
      <p:sp>
        <p:nvSpPr>
          <p:cNvPr id="4" name="Slide Number Placeholder 3">
            <a:extLst>
              <a:ext uri="{FF2B5EF4-FFF2-40B4-BE49-F238E27FC236}">
                <a16:creationId xmlns:a16="http://schemas.microsoft.com/office/drawing/2014/main" id="{F38C2BAF-45DD-4037-BA53-4136FB44757D}"/>
              </a:ext>
            </a:extLst>
          </p:cNvPr>
          <p:cNvSpPr>
            <a:spLocks noGrp="1"/>
          </p:cNvSpPr>
          <p:nvPr>
            <p:ph type="sldNum" sz="quarter" idx="12"/>
          </p:nvPr>
        </p:nvSpPr>
        <p:spPr/>
        <p:txBody>
          <a:bodyPr/>
          <a:lstStyle/>
          <a:p>
            <a:pPr>
              <a:defRPr/>
            </a:pPr>
            <a:fld id="{34D6A8A7-5109-4035-A6F9-3284B529B11C}" type="slidenum">
              <a:rPr lang="en-US" smtClean="0"/>
              <a:pPr>
                <a:defRPr/>
              </a:pPr>
              <a:t>28</a:t>
            </a:fld>
            <a:endParaRPr lang="en-US"/>
          </a:p>
        </p:txBody>
      </p:sp>
    </p:spTree>
    <p:extLst>
      <p:ext uri="{BB962C8B-B14F-4D97-AF65-F5344CB8AC3E}">
        <p14:creationId xmlns:p14="http://schemas.microsoft.com/office/powerpoint/2010/main" val="198073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24C7B-12E9-4C8B-A93D-895CFEAE7D22}"/>
              </a:ext>
            </a:extLst>
          </p:cNvPr>
          <p:cNvSpPr>
            <a:spLocks noGrp="1"/>
          </p:cNvSpPr>
          <p:nvPr>
            <p:ph type="title"/>
          </p:nvPr>
        </p:nvSpPr>
        <p:spPr>
          <a:xfrm>
            <a:off x="457200" y="274638"/>
            <a:ext cx="8229600" cy="792162"/>
          </a:xfrm>
        </p:spPr>
        <p:txBody>
          <a:bodyPr/>
          <a:lstStyle/>
          <a:p>
            <a:r>
              <a:rPr lang="en-US" sz="4000" b="1" dirty="0"/>
              <a:t>Supply-Side Initiatives</a:t>
            </a:r>
          </a:p>
        </p:txBody>
      </p:sp>
      <p:sp>
        <p:nvSpPr>
          <p:cNvPr id="3" name="Text Placeholder 2">
            <a:extLst>
              <a:ext uri="{FF2B5EF4-FFF2-40B4-BE49-F238E27FC236}">
                <a16:creationId xmlns:a16="http://schemas.microsoft.com/office/drawing/2014/main" id="{BC92A14B-08C4-4C6B-AD21-BB9AD00969FB}"/>
              </a:ext>
            </a:extLst>
          </p:cNvPr>
          <p:cNvSpPr>
            <a:spLocks noGrp="1"/>
          </p:cNvSpPr>
          <p:nvPr>
            <p:ph idx="1"/>
          </p:nvPr>
        </p:nvSpPr>
        <p:spPr/>
        <p:txBody>
          <a:bodyPr/>
          <a:lstStyle/>
          <a:p>
            <a:pPr>
              <a:spcBef>
                <a:spcPts val="1350"/>
              </a:spcBef>
            </a:pPr>
            <a:r>
              <a:rPr lang="en-US" altLang="en-US" dirty="0">
                <a:latin typeface="Times New Roman" panose="02020603050405020304" pitchFamily="18" charset="0"/>
                <a:cs typeface="Times New Roman" panose="02020603050405020304" pitchFamily="18" charset="0"/>
              </a:rPr>
              <a:t>Supply-side fiscal policy initiatives include:</a:t>
            </a:r>
          </a:p>
          <a:p>
            <a:pPr marL="342900" lvl="1" indent="-171450">
              <a:spcBef>
                <a:spcPts val="1350"/>
              </a:spcBef>
            </a:pPr>
            <a:r>
              <a:rPr lang="en-US" altLang="en-US" sz="3200" dirty="0">
                <a:latin typeface="Times New Roman" panose="02020603050405020304" pitchFamily="18" charset="0"/>
                <a:cs typeface="Times New Roman" panose="02020603050405020304" pitchFamily="18" charset="0"/>
              </a:rPr>
              <a:t> 1. R&amp;D tax credits </a:t>
            </a:r>
          </a:p>
          <a:p>
            <a:pPr marL="342900" lvl="1" indent="-171450">
              <a:spcBef>
                <a:spcPts val="1350"/>
              </a:spcBef>
            </a:pPr>
            <a:r>
              <a:rPr lang="en-US" altLang="en-US" sz="3200" dirty="0">
                <a:latin typeface="Times New Roman" panose="02020603050405020304" pitchFamily="18" charset="0"/>
                <a:cs typeface="Times New Roman" panose="02020603050405020304" pitchFamily="18" charset="0"/>
              </a:rPr>
              <a:t> 2. Education policies (subsidies or tax breaks)</a:t>
            </a:r>
          </a:p>
          <a:p>
            <a:pPr marL="342900" lvl="1" indent="-171450">
              <a:spcBef>
                <a:spcPts val="1350"/>
              </a:spcBef>
            </a:pPr>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3.</a:t>
            </a:r>
            <a:r>
              <a:rPr lang="en-US" altLang="en-US" sz="3200" b="1" dirty="0">
                <a:solidFill>
                  <a:srgbClr val="FF0000"/>
                </a:solidFill>
                <a:latin typeface="Times New Roman" panose="02020603050405020304" pitchFamily="18" charset="0"/>
                <a:cs typeface="Times New Roman" panose="02020603050405020304" pitchFamily="18" charset="0"/>
              </a:rPr>
              <a:t> Lower </a:t>
            </a:r>
            <a:r>
              <a:rPr lang="en-US" altLang="en-US" sz="3200" dirty="0">
                <a:latin typeface="Times New Roman" panose="02020603050405020304" pitchFamily="18" charset="0"/>
                <a:cs typeface="Times New Roman" panose="02020603050405020304" pitchFamily="18" charset="0"/>
              </a:rPr>
              <a:t>corporate profit tax rates </a:t>
            </a:r>
          </a:p>
          <a:p>
            <a:pPr marL="342900" lvl="1" indent="-171450">
              <a:spcBef>
                <a:spcPts val="1350"/>
              </a:spcBef>
            </a:pPr>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4.</a:t>
            </a:r>
            <a:r>
              <a:rPr lang="en-US" altLang="en-US" sz="3200" b="1" dirty="0">
                <a:solidFill>
                  <a:srgbClr val="FF0000"/>
                </a:solidFill>
                <a:latin typeface="Times New Roman" panose="02020603050405020304" pitchFamily="18" charset="0"/>
                <a:cs typeface="Times New Roman" panose="02020603050405020304" pitchFamily="18" charset="0"/>
              </a:rPr>
              <a:t> Lower </a:t>
            </a:r>
            <a:r>
              <a:rPr lang="en-US" altLang="en-US" sz="3200" dirty="0">
                <a:latin typeface="Times New Roman" panose="02020603050405020304" pitchFamily="18" charset="0"/>
                <a:cs typeface="Times New Roman" panose="02020603050405020304" pitchFamily="18" charset="0"/>
              </a:rPr>
              <a:t>marginal income tax rates</a:t>
            </a:r>
          </a:p>
        </p:txBody>
      </p:sp>
      <p:sp>
        <p:nvSpPr>
          <p:cNvPr id="2" name="Slide Number Placeholder 1">
            <a:extLst>
              <a:ext uri="{FF2B5EF4-FFF2-40B4-BE49-F238E27FC236}">
                <a16:creationId xmlns:a16="http://schemas.microsoft.com/office/drawing/2014/main" id="{246CAEBF-4892-4419-85B5-09DA097D89EF}"/>
              </a:ext>
            </a:extLst>
          </p:cNvPr>
          <p:cNvSpPr>
            <a:spLocks noGrp="1"/>
          </p:cNvSpPr>
          <p:nvPr>
            <p:ph type="sldNum" sz="quarter" idx="12"/>
          </p:nvPr>
        </p:nvSpPr>
        <p:spPr/>
        <p:txBody>
          <a:bodyPr/>
          <a:lstStyle/>
          <a:p>
            <a:pPr>
              <a:defRPr/>
            </a:pPr>
            <a:fld id="{34D6A8A7-5109-4035-A6F9-3284B529B11C}" type="slidenum">
              <a:rPr lang="en-US" smtClean="0"/>
              <a:pPr>
                <a:defRPr/>
              </a:pPr>
              <a:t>29</a:t>
            </a:fld>
            <a:endParaRPr lang="en-US"/>
          </a:p>
        </p:txBody>
      </p:sp>
    </p:spTree>
    <p:extLst>
      <p:ext uri="{BB962C8B-B14F-4D97-AF65-F5344CB8AC3E}">
        <p14:creationId xmlns:p14="http://schemas.microsoft.com/office/powerpoint/2010/main" val="35466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FBC5-2219-4041-B68C-272A66328C4A}"/>
              </a:ext>
            </a:extLst>
          </p:cNvPr>
          <p:cNvSpPr>
            <a:spLocks noGrp="1"/>
          </p:cNvSpPr>
          <p:nvPr>
            <p:ph type="title"/>
          </p:nvPr>
        </p:nvSpPr>
        <p:spPr>
          <a:xfrm>
            <a:off x="457200" y="274638"/>
            <a:ext cx="8229600" cy="792162"/>
          </a:xfrm>
        </p:spPr>
        <p:txBody>
          <a:bodyPr/>
          <a:lstStyle/>
          <a:p>
            <a:r>
              <a:rPr lang="en-AU" sz="4000" b="1" dirty="0"/>
              <a:t>Fiscal Policy</a:t>
            </a:r>
          </a:p>
        </p:txBody>
      </p:sp>
      <p:sp>
        <p:nvSpPr>
          <p:cNvPr id="6" name="Text Placeholder 3">
            <a:extLst>
              <a:ext uri="{FF2B5EF4-FFF2-40B4-BE49-F238E27FC236}">
                <a16:creationId xmlns:a16="http://schemas.microsoft.com/office/drawing/2014/main" id="{59EC1083-143B-4780-B751-DA76A1F467FF}"/>
              </a:ext>
            </a:extLst>
          </p:cNvPr>
          <p:cNvSpPr txBox="1">
            <a:spLocks/>
          </p:cNvSpPr>
          <p:nvPr/>
        </p:nvSpPr>
        <p:spPr>
          <a:xfrm>
            <a:off x="597195" y="1377590"/>
            <a:ext cx="7937203" cy="4965949"/>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The use of government’s budget tools, government spending &amp; taxes to influence the macroeconomy.</a:t>
            </a:r>
          </a:p>
          <a:p>
            <a:r>
              <a:rPr lang="en-US" dirty="0">
                <a:latin typeface="Times New Roman" panose="02020603050405020304" pitchFamily="18" charset="0"/>
                <a:cs typeface="Times New Roman" panose="02020603050405020304" pitchFamily="18" charset="0"/>
              </a:rPr>
              <a:t>Legislated &amp; approved by both Congress and the president.</a:t>
            </a:r>
          </a:p>
        </p:txBody>
      </p:sp>
      <p:sp>
        <p:nvSpPr>
          <p:cNvPr id="8" name="Slide Number Placeholder 7">
            <a:extLst>
              <a:ext uri="{FF2B5EF4-FFF2-40B4-BE49-F238E27FC236}">
                <a16:creationId xmlns:a16="http://schemas.microsoft.com/office/drawing/2014/main" id="{14804265-F22C-40E5-8F29-58FDA793C9CF}"/>
              </a:ext>
            </a:extLst>
          </p:cNvPr>
          <p:cNvSpPr>
            <a:spLocks noGrp="1"/>
          </p:cNvSpPr>
          <p:nvPr>
            <p:ph type="sldNum" sz="quarter" idx="12"/>
          </p:nvPr>
        </p:nvSpPr>
        <p:spPr/>
        <p:txBody>
          <a:bodyPr/>
          <a:lstStyle/>
          <a:p>
            <a:pPr>
              <a:defRPr/>
            </a:pPr>
            <a:fld id="{34D6A8A7-5109-4035-A6F9-3284B529B11C}" type="slidenum">
              <a:rPr lang="en-US" smtClean="0"/>
              <a:pPr>
                <a:defRPr/>
              </a:pPr>
              <a:t>3</a:t>
            </a:fld>
            <a:endParaRPr lang="en-US"/>
          </a:p>
        </p:txBody>
      </p:sp>
      <p:pic>
        <p:nvPicPr>
          <p:cNvPr id="9" name="Picture Placeholder 6" descr="A group of construction workers wearing safety hats and vests behind a large tractor. A sign reads putting America to work with another sign beneath reading project funded by the American Recovery and Reinvestment Act.">
            <a:extLst>
              <a:ext uri="{FF2B5EF4-FFF2-40B4-BE49-F238E27FC236}">
                <a16:creationId xmlns:a16="http://schemas.microsoft.com/office/drawing/2014/main" id="{A9D736E4-ACA9-4BF7-B334-482668452511}"/>
              </a:ext>
            </a:extLst>
          </p:cNvPr>
          <p:cNvPicPr>
            <a:picLocks noChangeAspect="1"/>
          </p:cNvPicPr>
          <p:nvPr/>
        </p:nvPicPr>
        <p:blipFill rotWithShape="1">
          <a:blip r:embed="rId3">
            <a:extLst>
              <a:ext uri="{28A0092B-C50C-407E-A947-70E740481C1C}">
                <a14:useLocalDpi xmlns:a14="http://schemas.microsoft.com/office/drawing/2010/main" val="0"/>
              </a:ext>
            </a:extLst>
          </a:blip>
          <a:srcRect b="44809"/>
          <a:stretch/>
        </p:blipFill>
        <p:spPr>
          <a:xfrm>
            <a:off x="469605" y="4267200"/>
            <a:ext cx="8077200" cy="1948085"/>
          </a:xfrm>
          <a:prstGeom prst="rect">
            <a:avLst/>
          </a:prstGeom>
        </p:spPr>
      </p:pic>
    </p:spTree>
    <p:extLst>
      <p:ext uri="{BB962C8B-B14F-4D97-AF65-F5344CB8AC3E}">
        <p14:creationId xmlns:p14="http://schemas.microsoft.com/office/powerpoint/2010/main" val="36783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7"/>
          <p:cNvSpPr>
            <a:spLocks noGrp="1"/>
          </p:cNvSpPr>
          <p:nvPr>
            <p:ph type="title"/>
          </p:nvPr>
        </p:nvSpPr>
        <p:spPr>
          <a:xfrm>
            <a:off x="457200" y="274638"/>
            <a:ext cx="8229600" cy="783827"/>
          </a:xfrm>
        </p:spPr>
        <p:txBody>
          <a:bodyPr/>
          <a:lstStyle/>
          <a:p>
            <a:r>
              <a:rPr lang="en-US" sz="4000" b="1" dirty="0"/>
              <a:t>Supply-Side Fiscal Policy</a:t>
            </a:r>
            <a:endParaRPr lang="en-US" altLang="en-US" sz="4000" b="1" dirty="0"/>
          </a:p>
        </p:txBody>
      </p:sp>
      <p:pic>
        <p:nvPicPr>
          <p:cNvPr id="86017" name="Picture 4" descr="A line graph titled Supply-Side Fiscal Policy. Real GDP (Y) is on the x axis and Price level is on the y axis. There is one pair of parallel vertical lines, as well as a single negatively sloping diagonal line. The vertical lines are L R A S 1 and L R A S 2, and the negatively sloped line is A D. L R A S 1 is marked on the x-axis at Y asterisk, and L R A S 2 is marked at Y double asterisk. L R A S 1 shifts to the right to L R A S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5291" y="1951435"/>
            <a:ext cx="4493419" cy="3848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2091" y="2316958"/>
            <a:ext cx="2225278" cy="3269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1E355F2-1401-4B57-88CA-DB58F08B022E}"/>
              </a:ext>
            </a:extLst>
          </p:cNvPr>
          <p:cNvSpPr>
            <a:spLocks noGrp="1"/>
          </p:cNvSpPr>
          <p:nvPr>
            <p:ph type="sldNum" sz="quarter" idx="12"/>
          </p:nvPr>
        </p:nvSpPr>
        <p:spPr/>
        <p:txBody>
          <a:bodyPr/>
          <a:lstStyle/>
          <a:p>
            <a:pPr>
              <a:defRPr/>
            </a:pPr>
            <a:fld id="{34D6A8A7-5109-4035-A6F9-3284B529B11C}" type="slidenum">
              <a:rPr lang="en-US" smtClean="0"/>
              <a:pPr>
                <a:defRPr/>
              </a:pPr>
              <a:t>30</a:t>
            </a:fld>
            <a:endParaRPr lang="en-US"/>
          </a:p>
        </p:txBody>
      </p:sp>
    </p:spTree>
    <p:extLst>
      <p:ext uri="{BB962C8B-B14F-4D97-AF65-F5344CB8AC3E}">
        <p14:creationId xmlns:p14="http://schemas.microsoft.com/office/powerpoint/2010/main" val="715217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2F2D-FE78-4B99-8CB9-1742122F3454}"/>
              </a:ext>
            </a:extLst>
          </p:cNvPr>
          <p:cNvSpPr>
            <a:spLocks noGrp="1"/>
          </p:cNvSpPr>
          <p:nvPr>
            <p:ph type="title"/>
          </p:nvPr>
        </p:nvSpPr>
        <p:spPr/>
        <p:txBody>
          <a:bodyPr/>
          <a:lstStyle/>
          <a:p>
            <a:r>
              <a:rPr lang="en-US" sz="4000" b="1" dirty="0"/>
              <a:t>Marginal Income Tax Rates</a:t>
            </a:r>
          </a:p>
        </p:txBody>
      </p:sp>
      <p:pic>
        <p:nvPicPr>
          <p:cNvPr id="4" name="Picture 2" descr="President Kennedy talking into a bank of microphones and gesturing with a low point.">
            <a:extLst>
              <a:ext uri="{FF2B5EF4-FFF2-40B4-BE49-F238E27FC236}">
                <a16:creationId xmlns:a16="http://schemas.microsoft.com/office/drawing/2014/main" id="{0CC385BC-F5FE-46D5-AB83-169ACD53E9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03349" y="1954314"/>
            <a:ext cx="4137303" cy="3804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821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2F2D-FE78-4B99-8CB9-1742122F3454}"/>
              </a:ext>
            </a:extLst>
          </p:cNvPr>
          <p:cNvSpPr>
            <a:spLocks noGrp="1"/>
          </p:cNvSpPr>
          <p:nvPr>
            <p:ph type="title"/>
          </p:nvPr>
        </p:nvSpPr>
        <p:spPr>
          <a:xfrm>
            <a:off x="457200" y="228600"/>
            <a:ext cx="8229600" cy="944562"/>
          </a:xfrm>
        </p:spPr>
        <p:txBody>
          <a:bodyPr/>
          <a:lstStyle/>
          <a:p>
            <a:r>
              <a:rPr lang="en-US" sz="4000" b="1" dirty="0"/>
              <a:t>Marginal Income Tax Rates</a:t>
            </a:r>
          </a:p>
        </p:txBody>
      </p:sp>
      <p:sp>
        <p:nvSpPr>
          <p:cNvPr id="3" name="Content Placeholder 2">
            <a:extLst>
              <a:ext uri="{FF2B5EF4-FFF2-40B4-BE49-F238E27FC236}">
                <a16:creationId xmlns:a16="http://schemas.microsoft.com/office/drawing/2014/main" id="{222805E4-C91F-4943-943C-E5ADB1917521}"/>
              </a:ext>
            </a:extLst>
          </p:cNvPr>
          <p:cNvSpPr>
            <a:spLocks noGrp="1"/>
          </p:cNvSpPr>
          <p:nvPr>
            <p:ph idx="1"/>
          </p:nvPr>
        </p:nvSpPr>
        <p:spPr>
          <a:xfrm>
            <a:off x="628650" y="1447800"/>
            <a:ext cx="7981950" cy="5181600"/>
          </a:xfrm>
        </p:spPr>
        <p:txBody>
          <a:bodyPr/>
          <a:lstStyle/>
          <a:p>
            <a:pPr>
              <a:spcBef>
                <a:spcPts val="900"/>
              </a:spcBef>
            </a:pPr>
            <a:r>
              <a:rPr lang="en-US" altLang="en-US" dirty="0">
                <a:latin typeface="Times New Roman" panose="02020603050405020304" pitchFamily="18" charset="0"/>
                <a:cs typeface="Times New Roman" panose="02020603050405020304" pitchFamily="18" charset="0"/>
              </a:rPr>
              <a:t>Some politicians consistently call for tax cuts, even with large deficits</a:t>
            </a:r>
            <a:endParaRPr lang="en-US" altLang="en-US" b="1" dirty="0">
              <a:solidFill>
                <a:srgbClr val="FF0000"/>
              </a:solidFill>
              <a:latin typeface="Times New Roman" panose="02020603050405020304" pitchFamily="18" charset="0"/>
              <a:cs typeface="Times New Roman" panose="02020603050405020304" pitchFamily="18" charset="0"/>
            </a:endParaRPr>
          </a:p>
          <a:p>
            <a:pPr lvl="1">
              <a:spcBef>
                <a:spcPts val="900"/>
              </a:spcBef>
            </a:pPr>
            <a:r>
              <a:rPr lang="en-US" altLang="en-US" dirty="0">
                <a:latin typeface="Times New Roman" panose="02020603050405020304" pitchFamily="18" charset="0"/>
                <a:cs typeface="Times New Roman" panose="02020603050405020304" pitchFamily="18" charset="0"/>
              </a:rPr>
              <a:t>Tax cuts can stimulate work effort, employment, and income.</a:t>
            </a:r>
          </a:p>
          <a:p>
            <a:pPr>
              <a:spcBef>
                <a:spcPts val="900"/>
              </a:spcBef>
            </a:pPr>
            <a:r>
              <a:rPr lang="en-US" altLang="en-US" dirty="0">
                <a:latin typeface="Times New Roman" panose="02020603050405020304" pitchFamily="18" charset="0"/>
                <a:cs typeface="Times New Roman" panose="02020603050405020304" pitchFamily="18" charset="0"/>
              </a:rPr>
              <a:t>But: </a:t>
            </a:r>
          </a:p>
          <a:p>
            <a:pPr lvl="1">
              <a:spcBef>
                <a:spcPts val="900"/>
              </a:spcBef>
            </a:pPr>
            <a:r>
              <a:rPr lang="en-US" altLang="en-US" dirty="0">
                <a:latin typeface="Times New Roman" panose="02020603050405020304" pitchFamily="18" charset="0"/>
                <a:cs typeface="Times New Roman" panose="02020603050405020304" pitchFamily="18" charset="0"/>
              </a:rPr>
              <a:t>If the tax rate is too low, the government will not generate enough revenue.</a:t>
            </a:r>
          </a:p>
          <a:p>
            <a:pPr lvl="1">
              <a:spcBef>
                <a:spcPts val="900"/>
              </a:spcBef>
            </a:pPr>
            <a:r>
              <a:rPr lang="en-US" altLang="en-US" dirty="0">
                <a:latin typeface="Times New Roman" panose="02020603050405020304" pitchFamily="18" charset="0"/>
                <a:cs typeface="Times New Roman" panose="02020603050405020304" pitchFamily="18" charset="0"/>
              </a:rPr>
              <a:t>If the tax rate is too </a:t>
            </a:r>
            <a:r>
              <a:rPr lang="en-US" altLang="en-US" b="1" dirty="0">
                <a:solidFill>
                  <a:srgbClr val="FF0000"/>
                </a:solidFill>
                <a:latin typeface="Times New Roman" panose="02020603050405020304" pitchFamily="18" charset="0"/>
                <a:cs typeface="Times New Roman" panose="02020603050405020304" pitchFamily="18" charset="0"/>
              </a:rPr>
              <a:t>high</a:t>
            </a:r>
            <a:r>
              <a:rPr lang="en-US" altLang="en-US" dirty="0">
                <a:latin typeface="Times New Roman" panose="02020603050405020304" pitchFamily="18" charset="0"/>
                <a:cs typeface="Times New Roman" panose="02020603050405020304" pitchFamily="18" charset="0"/>
              </a:rPr>
              <a:t>, people will work less and the tax base will shrink.</a:t>
            </a:r>
          </a:p>
          <a:p>
            <a:pPr indent="-127695">
              <a:spcBef>
                <a:spcPts val="900"/>
              </a:spcBef>
            </a:pPr>
            <a:r>
              <a:rPr lang="en-US" altLang="en-US" dirty="0">
                <a:latin typeface="Times New Roman" panose="02020603050405020304" pitchFamily="18" charset="0"/>
                <a:cs typeface="Times New Roman" panose="02020603050405020304" pitchFamily="18" charset="0"/>
              </a:rPr>
              <a:t>How can we find the optimal tax rate?</a:t>
            </a:r>
          </a:p>
        </p:txBody>
      </p:sp>
    </p:spTree>
    <p:extLst>
      <p:ext uri="{BB962C8B-B14F-4D97-AF65-F5344CB8AC3E}">
        <p14:creationId xmlns:p14="http://schemas.microsoft.com/office/powerpoint/2010/main" val="371635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2F2D-FE78-4B99-8CB9-1742122F3454}"/>
              </a:ext>
            </a:extLst>
          </p:cNvPr>
          <p:cNvSpPr>
            <a:spLocks noGrp="1"/>
          </p:cNvSpPr>
          <p:nvPr>
            <p:ph type="title"/>
          </p:nvPr>
        </p:nvSpPr>
        <p:spPr>
          <a:xfrm>
            <a:off x="457200" y="274638"/>
            <a:ext cx="8229600" cy="868362"/>
          </a:xfrm>
        </p:spPr>
        <p:txBody>
          <a:bodyPr/>
          <a:lstStyle/>
          <a:p>
            <a:r>
              <a:rPr lang="en-US" sz="4000" b="1" dirty="0"/>
              <a:t>The Laffer Curve</a:t>
            </a:r>
          </a:p>
        </p:txBody>
      </p:sp>
      <p:sp>
        <p:nvSpPr>
          <p:cNvPr id="3" name="Content Placeholder 2">
            <a:extLst>
              <a:ext uri="{FF2B5EF4-FFF2-40B4-BE49-F238E27FC236}">
                <a16:creationId xmlns:a16="http://schemas.microsoft.com/office/drawing/2014/main" id="{222805E4-C91F-4943-943C-E5ADB1917521}"/>
              </a:ext>
            </a:extLst>
          </p:cNvPr>
          <p:cNvSpPr>
            <a:spLocks noGrp="1"/>
          </p:cNvSpPr>
          <p:nvPr>
            <p:ph idx="1"/>
          </p:nvPr>
        </p:nvSpPr>
        <p:spPr>
          <a:xfrm>
            <a:off x="628650" y="1447800"/>
            <a:ext cx="7753350" cy="4068651"/>
          </a:xfrm>
        </p:spPr>
        <p:txBody>
          <a:bodyPr/>
          <a:lstStyle/>
          <a:p>
            <a:r>
              <a:rPr lang="en-US" dirty="0">
                <a:latin typeface="Times New Roman" panose="02020603050405020304" pitchFamily="18" charset="0"/>
                <a:cs typeface="Times New Roman" panose="02020603050405020304" pitchFamily="18" charset="0"/>
              </a:rPr>
              <a:t>In Region I, where tax rates are low, increases in tax rates </a:t>
            </a:r>
            <a:r>
              <a:rPr lang="en-US" b="1" dirty="0">
                <a:solidFill>
                  <a:srgbClr val="FF0000"/>
                </a:solidFill>
                <a:latin typeface="Times New Roman" panose="02020603050405020304" pitchFamily="18" charset="0"/>
                <a:cs typeface="Times New Roman" panose="02020603050405020304" pitchFamily="18" charset="0"/>
              </a:rPr>
              <a:t>increase</a:t>
            </a:r>
            <a:r>
              <a:rPr lang="en-US" dirty="0">
                <a:latin typeface="Times New Roman" panose="02020603050405020304" pitchFamily="18" charset="0"/>
                <a:cs typeface="Times New Roman" panose="02020603050405020304" pitchFamily="18" charset="0"/>
              </a:rPr>
              <a:t> tax revenue.</a:t>
            </a:r>
          </a:p>
          <a:p>
            <a:r>
              <a:rPr lang="en-US" dirty="0">
                <a:latin typeface="Times New Roman" panose="02020603050405020304" pitchFamily="18" charset="0"/>
                <a:cs typeface="Times New Roman" panose="02020603050405020304" pitchFamily="18" charset="0"/>
              </a:rPr>
              <a:t>In Region II, where tax rates are high, increases in tax rates </a:t>
            </a:r>
            <a:r>
              <a:rPr lang="en-US" b="1" dirty="0">
                <a:solidFill>
                  <a:srgbClr val="FF0000"/>
                </a:solidFill>
                <a:latin typeface="Times New Roman" panose="02020603050405020304" pitchFamily="18" charset="0"/>
                <a:cs typeface="Times New Roman" panose="02020603050405020304" pitchFamily="18" charset="0"/>
              </a:rPr>
              <a:t>decrease</a:t>
            </a:r>
            <a:r>
              <a:rPr lang="en-US" dirty="0">
                <a:latin typeface="Times New Roman" panose="02020603050405020304" pitchFamily="18" charset="0"/>
                <a:cs typeface="Times New Roman" panose="02020603050405020304" pitchFamily="18" charset="0"/>
              </a:rPr>
              <a:t> tax revenue.</a:t>
            </a:r>
          </a:p>
        </p:txBody>
      </p:sp>
      <p:pic>
        <p:nvPicPr>
          <p:cNvPr id="4" name="Picture 3" descr="A graph of a bell curve titled the Laffer Curve, with tax rate on the x-axis and tax revenue on the y-axis. The bell curve is divided down the center at a point marked T asterisk, the left half is labeled Region I and the right half is labeled Region II.">
            <a:extLst>
              <a:ext uri="{FF2B5EF4-FFF2-40B4-BE49-F238E27FC236}">
                <a16:creationId xmlns:a16="http://schemas.microsoft.com/office/drawing/2014/main" id="{DB7190E6-6485-41BB-8CE6-A60312733B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5822" y="3776045"/>
            <a:ext cx="4098807" cy="2929555"/>
          </a:xfrm>
          <a:prstGeom prst="rect">
            <a:avLst/>
          </a:prstGeom>
          <a:ln w="12700">
            <a:solidFill>
              <a:schemeClr val="tx2">
                <a:lumMod val="90000"/>
                <a:lumOff val="10000"/>
              </a:schemeClr>
            </a:solidFill>
          </a:ln>
        </p:spPr>
      </p:pic>
    </p:spTree>
    <p:extLst>
      <p:ext uri="{BB962C8B-B14F-4D97-AF65-F5344CB8AC3E}">
        <p14:creationId xmlns:p14="http://schemas.microsoft.com/office/powerpoint/2010/main" val="232857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FBC5-2219-4041-B68C-272A66328C4A}"/>
              </a:ext>
            </a:extLst>
          </p:cNvPr>
          <p:cNvSpPr>
            <a:spLocks noGrp="1"/>
          </p:cNvSpPr>
          <p:nvPr>
            <p:ph type="title"/>
          </p:nvPr>
        </p:nvSpPr>
        <p:spPr>
          <a:xfrm>
            <a:off x="457200" y="228600"/>
            <a:ext cx="8229600" cy="1143000"/>
          </a:xfrm>
        </p:spPr>
        <p:txBody>
          <a:bodyPr/>
          <a:lstStyle/>
          <a:p>
            <a:r>
              <a:rPr lang="en-AU" sz="4000" b="1" dirty="0"/>
              <a:t>Expansionary &amp; Contractionary</a:t>
            </a:r>
            <a:br>
              <a:rPr lang="en-AU" sz="4000" b="1" dirty="0"/>
            </a:br>
            <a:r>
              <a:rPr lang="en-AU" sz="4000" b="1" dirty="0"/>
              <a:t>Fiscal Policy</a:t>
            </a:r>
          </a:p>
        </p:txBody>
      </p:sp>
      <p:sp>
        <p:nvSpPr>
          <p:cNvPr id="6" name="Content Placeholder 2">
            <a:extLst>
              <a:ext uri="{FF2B5EF4-FFF2-40B4-BE49-F238E27FC236}">
                <a16:creationId xmlns:a16="http://schemas.microsoft.com/office/drawing/2014/main" id="{3071B34D-14F7-4F3B-BFB7-79CDB3845A58}"/>
              </a:ext>
            </a:extLst>
          </p:cNvPr>
          <p:cNvSpPr>
            <a:spLocks noGrp="1"/>
          </p:cNvSpPr>
          <p:nvPr>
            <p:ph sz="half" idx="1"/>
          </p:nvPr>
        </p:nvSpPr>
        <p:spPr>
          <a:xfrm>
            <a:off x="281763" y="1676400"/>
            <a:ext cx="4267200" cy="4758881"/>
          </a:xfrm>
        </p:spPr>
        <p:txBody>
          <a:bodyPr/>
          <a:lstStyle/>
          <a:p>
            <a:pPr marL="0" indent="0" algn="ctr">
              <a:spcBef>
                <a:spcPts val="1800"/>
              </a:spcBef>
              <a:buNone/>
            </a:pPr>
            <a:r>
              <a:rPr lang="en-US" b="1" dirty="0">
                <a:solidFill>
                  <a:srgbClr val="FF0000"/>
                </a:solidFill>
                <a:latin typeface="Times New Roman" panose="02020603050405020304" pitchFamily="18" charset="0"/>
                <a:cs typeface="Times New Roman" panose="02020603050405020304" pitchFamily="18" charset="0"/>
              </a:rPr>
              <a:t>Expansionary Policy</a:t>
            </a:r>
          </a:p>
          <a:p>
            <a:pPr marL="228600" indent="-228600">
              <a:spcBef>
                <a:spcPts val="18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Government increases spending or decreases taxes to stimulate or expand economy.</a:t>
            </a:r>
          </a:p>
          <a:p>
            <a:pPr marL="228600" indent="-228600">
              <a:spcBef>
                <a:spcPts val="18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Leads to government deficits.</a:t>
            </a:r>
          </a:p>
        </p:txBody>
      </p:sp>
      <p:sp>
        <p:nvSpPr>
          <p:cNvPr id="7" name="Content Placeholder 1">
            <a:extLst>
              <a:ext uri="{FF2B5EF4-FFF2-40B4-BE49-F238E27FC236}">
                <a16:creationId xmlns:a16="http://schemas.microsoft.com/office/drawing/2014/main" id="{9098C07F-A9C9-4C58-A750-FBFBD697C834}"/>
              </a:ext>
            </a:extLst>
          </p:cNvPr>
          <p:cNvSpPr txBox="1">
            <a:spLocks/>
          </p:cNvSpPr>
          <p:nvPr/>
        </p:nvSpPr>
        <p:spPr>
          <a:xfrm>
            <a:off x="4724400" y="1641919"/>
            <a:ext cx="4038600" cy="4758881"/>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b="1" dirty="0">
                <a:solidFill>
                  <a:srgbClr val="FF0000"/>
                </a:solidFill>
                <a:latin typeface="Times New Roman" panose="02020603050405020304" pitchFamily="18" charset="0"/>
                <a:cs typeface="Times New Roman" panose="02020603050405020304" pitchFamily="18" charset="0"/>
              </a:rPr>
              <a:t>Contractionary Policy</a:t>
            </a:r>
          </a:p>
          <a:p>
            <a:pPr marL="228600" indent="-228600">
              <a:spcBef>
                <a:spcPts val="18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Government decreases spending or increases taxes to attempt to slow the economy.</a:t>
            </a:r>
          </a:p>
          <a:p>
            <a:pPr marL="228600" indent="-228600">
              <a:spcBef>
                <a:spcPts val="18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Pay off government deficits.</a:t>
            </a:r>
          </a:p>
          <a:p>
            <a:pPr marL="228600" indent="-228600">
              <a:spcBef>
                <a:spcPts val="180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Keep economy from expanding beyond long-run capabilities.</a:t>
            </a:r>
          </a:p>
        </p:txBody>
      </p:sp>
      <p:sp>
        <p:nvSpPr>
          <p:cNvPr id="8" name="Slide Number Placeholder 7">
            <a:extLst>
              <a:ext uri="{FF2B5EF4-FFF2-40B4-BE49-F238E27FC236}">
                <a16:creationId xmlns:a16="http://schemas.microsoft.com/office/drawing/2014/main" id="{06DA0591-1D02-406E-905E-DC47388F243B}"/>
              </a:ext>
            </a:extLst>
          </p:cNvPr>
          <p:cNvSpPr>
            <a:spLocks noGrp="1"/>
          </p:cNvSpPr>
          <p:nvPr>
            <p:ph type="sldNum" sz="quarter" idx="12"/>
          </p:nvPr>
        </p:nvSpPr>
        <p:spPr/>
        <p:txBody>
          <a:bodyPr/>
          <a:lstStyle/>
          <a:p>
            <a:pPr>
              <a:defRPr/>
            </a:pPr>
            <a:fld id="{34D6A8A7-5109-4035-A6F9-3284B529B11C}" type="slidenum">
              <a:rPr lang="en-US" smtClean="0"/>
              <a:pPr>
                <a:defRPr/>
              </a:pPr>
              <a:t>4</a:t>
            </a:fld>
            <a:endParaRPr lang="en-US"/>
          </a:p>
        </p:txBody>
      </p:sp>
    </p:spTree>
    <p:extLst>
      <p:ext uri="{BB962C8B-B14F-4D97-AF65-F5344CB8AC3E}">
        <p14:creationId xmlns:p14="http://schemas.microsoft.com/office/powerpoint/2010/main" val="3896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FBC5-2219-4041-B68C-272A66328C4A}"/>
              </a:ext>
            </a:extLst>
          </p:cNvPr>
          <p:cNvSpPr>
            <a:spLocks noGrp="1"/>
          </p:cNvSpPr>
          <p:nvPr>
            <p:ph type="title"/>
          </p:nvPr>
        </p:nvSpPr>
        <p:spPr>
          <a:xfrm>
            <a:off x="457200" y="228600"/>
            <a:ext cx="8229600" cy="868362"/>
          </a:xfrm>
        </p:spPr>
        <p:txBody>
          <a:bodyPr/>
          <a:lstStyle/>
          <a:p>
            <a:r>
              <a:rPr lang="en-AU" sz="4000" b="1" dirty="0"/>
              <a:t>Expansionary Fiscal Policy</a:t>
            </a:r>
          </a:p>
        </p:txBody>
      </p:sp>
      <p:sp>
        <p:nvSpPr>
          <p:cNvPr id="3" name="Content Placeholder 2">
            <a:extLst>
              <a:ext uri="{FF2B5EF4-FFF2-40B4-BE49-F238E27FC236}">
                <a16:creationId xmlns:a16="http://schemas.microsoft.com/office/drawing/2014/main" id="{3E3D79D6-8140-42BA-B834-9B5AF5E2B72B}"/>
              </a:ext>
            </a:extLst>
          </p:cNvPr>
          <p:cNvSpPr>
            <a:spLocks noGrp="1"/>
          </p:cNvSpPr>
          <p:nvPr>
            <p:ph idx="1"/>
          </p:nvPr>
        </p:nvSpPr>
        <p:spPr>
          <a:xfrm>
            <a:off x="457200" y="1295400"/>
            <a:ext cx="8229600" cy="5257800"/>
          </a:xfrm>
        </p:spPr>
        <p:txBody>
          <a:bodyPr/>
          <a:lstStyle/>
          <a:p>
            <a:pPr>
              <a:spcBef>
                <a:spcPts val="1200"/>
              </a:spcBef>
            </a:pPr>
            <a:r>
              <a:rPr lang="en-US" dirty="0">
                <a:latin typeface="Times New Roman" panose="02020603050405020304" pitchFamily="18" charset="0"/>
                <a:cs typeface="Times New Roman" panose="02020603050405020304" pitchFamily="18" charset="0"/>
              </a:rPr>
              <a:t>When the economy is slowing, the prescription is for expansionary fiscal policy: </a:t>
            </a:r>
          </a:p>
          <a:p>
            <a:pPr marL="514350" indent="-514350">
              <a:spcBef>
                <a:spcPts val="1200"/>
              </a:spcBef>
              <a:buFont typeface="+mj-lt"/>
              <a:buAutoNum type="arabicPeriod"/>
            </a:pPr>
            <a:r>
              <a:rPr lang="en-US" dirty="0">
                <a:latin typeface="Times New Roman" panose="02020603050405020304" pitchFamily="18" charset="0"/>
                <a:cs typeface="Times New Roman" panose="02020603050405020304" pitchFamily="18" charset="0"/>
              </a:rPr>
              <a:t>Increasing government spending:</a:t>
            </a:r>
          </a:p>
          <a:p>
            <a:pPr marL="739775" lvl="1" indent="-228600">
              <a:spcBef>
                <a:spcPts val="1200"/>
              </a:spcBef>
            </a:pPr>
            <a:r>
              <a:rPr lang="en-US" dirty="0">
                <a:latin typeface="Times New Roman" panose="02020603050405020304" pitchFamily="18" charset="0"/>
                <a:cs typeface="Times New Roman" panose="02020603050405020304" pitchFamily="18" charset="0"/>
              </a:rPr>
              <a:t>Increasing government spending will increase AD (since G is one component of AD), which increases GDP.</a:t>
            </a:r>
          </a:p>
          <a:p>
            <a:pPr marL="514350" indent="-514350">
              <a:spcBef>
                <a:spcPts val="1200"/>
              </a:spcBef>
              <a:buFont typeface="+mj-lt"/>
              <a:buAutoNum type="arabicPeriod"/>
            </a:pPr>
            <a:r>
              <a:rPr lang="en-US" dirty="0">
                <a:latin typeface="Times New Roman" panose="02020603050405020304" pitchFamily="18" charset="0"/>
                <a:cs typeface="Times New Roman" panose="02020603050405020304" pitchFamily="18" charset="0"/>
              </a:rPr>
              <a:t>Decreasing taxes:</a:t>
            </a:r>
          </a:p>
          <a:p>
            <a:pPr marL="739775" lvl="1" indent="-228600">
              <a:spcBef>
                <a:spcPts val="1200"/>
              </a:spcBef>
            </a:pPr>
            <a:r>
              <a:rPr lang="en-US" dirty="0">
                <a:latin typeface="Times New Roman" panose="02020603050405020304" pitchFamily="18" charset="0"/>
                <a:cs typeface="Times New Roman" panose="02020603050405020304" pitchFamily="18" charset="0"/>
              </a:rPr>
              <a:t>Decreasing taxes will raise disposable income &amp; consumption, which will also increase AD &amp; GDP.</a:t>
            </a:r>
          </a:p>
        </p:txBody>
      </p:sp>
      <p:sp>
        <p:nvSpPr>
          <p:cNvPr id="5" name="Slide Number Placeholder 4">
            <a:extLst>
              <a:ext uri="{FF2B5EF4-FFF2-40B4-BE49-F238E27FC236}">
                <a16:creationId xmlns:a16="http://schemas.microsoft.com/office/drawing/2014/main" id="{F015F823-B08D-42E8-BA2C-55D5FE832CCC}"/>
              </a:ext>
            </a:extLst>
          </p:cNvPr>
          <p:cNvSpPr>
            <a:spLocks noGrp="1"/>
          </p:cNvSpPr>
          <p:nvPr>
            <p:ph type="sldNum" sz="quarter" idx="12"/>
          </p:nvPr>
        </p:nvSpPr>
        <p:spPr/>
        <p:txBody>
          <a:bodyPr/>
          <a:lstStyle/>
          <a:p>
            <a:pPr>
              <a:defRPr/>
            </a:pPr>
            <a:fld id="{34D6A8A7-5109-4035-A6F9-3284B529B11C}" type="slidenum">
              <a:rPr lang="en-US" smtClean="0"/>
              <a:pPr>
                <a:defRPr/>
              </a:pPr>
              <a:t>5</a:t>
            </a:fld>
            <a:endParaRPr lang="en-US"/>
          </a:p>
        </p:txBody>
      </p:sp>
    </p:spTree>
    <p:extLst>
      <p:ext uri="{BB962C8B-B14F-4D97-AF65-F5344CB8AC3E}">
        <p14:creationId xmlns:p14="http://schemas.microsoft.com/office/powerpoint/2010/main" val="234913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itle 6"/>
          <p:cNvSpPr>
            <a:spLocks noGrp="1"/>
          </p:cNvSpPr>
          <p:nvPr>
            <p:ph type="title"/>
          </p:nvPr>
        </p:nvSpPr>
        <p:spPr>
          <a:xfrm>
            <a:off x="457200" y="274638"/>
            <a:ext cx="8229600" cy="856541"/>
          </a:xfrm>
        </p:spPr>
        <p:txBody>
          <a:bodyPr/>
          <a:lstStyle/>
          <a:p>
            <a:r>
              <a:rPr lang="en-US" altLang="en-US" sz="4000" b="1" dirty="0"/>
              <a:t>Expansionary Fiscal Policy</a:t>
            </a:r>
          </a:p>
        </p:txBody>
      </p:sp>
      <p:pic>
        <p:nvPicPr>
          <p:cNvPr id="19" name="Picture 18">
            <a:extLst>
              <a:ext uri="{FF2B5EF4-FFF2-40B4-BE49-F238E27FC236}">
                <a16:creationId xmlns:a16="http://schemas.microsoft.com/office/drawing/2014/main" id="{28353A67-2AE1-5C43-B2C9-620F915C7F1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00450" y="2837498"/>
            <a:ext cx="1962150" cy="1914525"/>
          </a:xfrm>
          <a:prstGeom prst="rect">
            <a:avLst/>
          </a:prstGeom>
        </p:spPr>
      </p:pic>
      <p:pic>
        <p:nvPicPr>
          <p:cNvPr id="17" name="Picture 16">
            <a:extLst>
              <a:ext uri="{FF2B5EF4-FFF2-40B4-BE49-F238E27FC236}">
                <a16:creationId xmlns:a16="http://schemas.microsoft.com/office/drawing/2014/main" id="{6C1597EE-CEB7-E749-BE9B-D463D354A50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05200" y="3139440"/>
            <a:ext cx="2047875" cy="1828800"/>
          </a:xfrm>
          <a:prstGeom prst="rect">
            <a:avLst/>
          </a:prstGeom>
        </p:spPr>
      </p:pic>
      <p:pic>
        <p:nvPicPr>
          <p:cNvPr id="11" name="Picture 10">
            <a:extLst>
              <a:ext uri="{FF2B5EF4-FFF2-40B4-BE49-F238E27FC236}">
                <a16:creationId xmlns:a16="http://schemas.microsoft.com/office/drawing/2014/main" id="{8C2AAB49-81EB-C540-83A8-002C63EA8C33}"/>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7483" y="3876675"/>
            <a:ext cx="1666875" cy="95250"/>
          </a:xfrm>
          <a:prstGeom prst="rect">
            <a:avLst/>
          </a:prstGeom>
        </p:spPr>
      </p:pic>
      <p:pic>
        <p:nvPicPr>
          <p:cNvPr id="7" name="Picture 6">
            <a:extLst>
              <a:ext uri="{FF2B5EF4-FFF2-40B4-BE49-F238E27FC236}">
                <a16:creationId xmlns:a16="http://schemas.microsoft.com/office/drawing/2014/main" id="{B91B0A88-CE95-A548-80C7-4D0F888CD31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38665" y="5506946"/>
            <a:ext cx="342900" cy="342900"/>
          </a:xfrm>
          <a:prstGeom prst="rect">
            <a:avLst/>
          </a:prstGeom>
        </p:spPr>
      </p:pic>
      <p:pic>
        <p:nvPicPr>
          <p:cNvPr id="5" name="Picture 4">
            <a:extLst>
              <a:ext uri="{FF2B5EF4-FFF2-40B4-BE49-F238E27FC236}">
                <a16:creationId xmlns:a16="http://schemas.microsoft.com/office/drawing/2014/main" id="{C1DE60ED-FE61-494D-876C-5A447676991B}"/>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17763" y="2583322"/>
            <a:ext cx="457200" cy="2819400"/>
          </a:xfrm>
          <a:prstGeom prst="rect">
            <a:avLst/>
          </a:prstGeom>
        </p:spPr>
      </p:pic>
      <p:pic>
        <p:nvPicPr>
          <p:cNvPr id="21" name="Picture 20">
            <a:extLst>
              <a:ext uri="{FF2B5EF4-FFF2-40B4-BE49-F238E27FC236}">
                <a16:creationId xmlns:a16="http://schemas.microsoft.com/office/drawing/2014/main" id="{C7639CAD-FB82-B546-B489-A1ACAD2FE0BD}"/>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6255" y="3897630"/>
            <a:ext cx="247650" cy="114300"/>
          </a:xfrm>
          <a:prstGeom prst="rect">
            <a:avLst/>
          </a:prstGeom>
        </p:spPr>
      </p:pic>
      <p:pic>
        <p:nvPicPr>
          <p:cNvPr id="3" name="Picture 2" descr="A graph titled Expansionary Fiscal Policy with an x-axis of Real GDP (Y) and a y-axis of Price level (P). There are two pairs of parallel diagonal lines, one with a negative slope and the other with a positive slope, as well as a single vertical line. The top positively sloped line is S R A S 1 and the bottom one is S R A S 2. The top negatively sloped line is A D 1 and the bottom one is A D 2. Where S R A S 1 and A D 1 meet is point A, marked on the y-axis as 100. Where S R A S 1 and A D 2 meet is point B, marked on the x-axis as Y 1 or u is greater than u asterisk, and marked on the y-axis as 95. Where S R A S 2 and A D 2 meet is point C, marked on the y-axis as 90. The vertical line transects all of the lines at points A and C and is marked on the x-axis as Y asterisk or u equals u asterisk. An arrow shows directional movement on the x-axis from A D 1 to A D 2.">
            <a:extLst>
              <a:ext uri="{FF2B5EF4-FFF2-40B4-BE49-F238E27FC236}">
                <a16:creationId xmlns:a16="http://schemas.microsoft.com/office/drawing/2014/main" id="{7942E131-D6AC-024B-8134-D258BF738CE1}"/>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1750" y="1992239"/>
            <a:ext cx="4057650" cy="3886200"/>
          </a:xfrm>
          <a:prstGeom prst="rect">
            <a:avLst/>
          </a:prstGeom>
        </p:spPr>
      </p:pic>
      <p:sp>
        <p:nvSpPr>
          <p:cNvPr id="2" name="Slide Number Placeholder 1">
            <a:extLst>
              <a:ext uri="{FF2B5EF4-FFF2-40B4-BE49-F238E27FC236}">
                <a16:creationId xmlns:a16="http://schemas.microsoft.com/office/drawing/2014/main" id="{40D06EA7-860D-4CBB-8E1F-AE69B667D816}"/>
              </a:ext>
            </a:extLst>
          </p:cNvPr>
          <p:cNvSpPr>
            <a:spLocks noGrp="1"/>
          </p:cNvSpPr>
          <p:nvPr>
            <p:ph type="sldNum" sz="quarter" idx="12"/>
          </p:nvPr>
        </p:nvSpPr>
        <p:spPr/>
        <p:txBody>
          <a:bodyPr/>
          <a:lstStyle/>
          <a:p>
            <a:pPr>
              <a:defRPr/>
            </a:pPr>
            <a:fld id="{34D6A8A7-5109-4035-A6F9-3284B529B11C}"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778E1-4393-4E1E-B03B-B91126E2CC11}"/>
              </a:ext>
            </a:extLst>
          </p:cNvPr>
          <p:cNvSpPr>
            <a:spLocks noGrp="1"/>
          </p:cNvSpPr>
          <p:nvPr>
            <p:ph type="title"/>
          </p:nvPr>
        </p:nvSpPr>
        <p:spPr>
          <a:xfrm>
            <a:off x="457200" y="198438"/>
            <a:ext cx="8229600" cy="868362"/>
          </a:xfrm>
        </p:spPr>
        <p:txBody>
          <a:bodyPr>
            <a:normAutofit/>
          </a:bodyPr>
          <a:lstStyle/>
          <a:p>
            <a:r>
              <a:rPr lang="en-US" sz="4000" b="1" dirty="0"/>
              <a:t>Great Recession Fiscal Policy</a:t>
            </a:r>
          </a:p>
        </p:txBody>
      </p:sp>
      <p:pic>
        <p:nvPicPr>
          <p:cNvPr id="5" name="Picture Placeholder 4" descr="President George W Bush signs a document while sitting at a table in front of a group of men and women in suits. In front of the table is a sign that says Boosting Our Economy with a United States flag in the background.">
            <a:extLst>
              <a:ext uri="{FF2B5EF4-FFF2-40B4-BE49-F238E27FC236}">
                <a16:creationId xmlns:a16="http://schemas.microsoft.com/office/drawing/2014/main" id="{7A4D770E-F042-4D69-A32D-6175A8BD926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15000" y="1447800"/>
            <a:ext cx="3061494" cy="2667000"/>
          </a:xfrm>
          <a:prstGeom prst="rect">
            <a:avLst/>
          </a:prstGeom>
        </p:spPr>
      </p:pic>
      <p:sp>
        <p:nvSpPr>
          <p:cNvPr id="6" name="Text Placeholder 2">
            <a:extLst>
              <a:ext uri="{FF2B5EF4-FFF2-40B4-BE49-F238E27FC236}">
                <a16:creationId xmlns:a16="http://schemas.microsoft.com/office/drawing/2014/main" id="{92ADBF0B-2375-405F-835C-5A6378FA5C92}"/>
              </a:ext>
            </a:extLst>
          </p:cNvPr>
          <p:cNvSpPr txBox="1">
            <a:spLocks/>
          </p:cNvSpPr>
          <p:nvPr/>
        </p:nvSpPr>
        <p:spPr bwMode="auto">
          <a:xfrm>
            <a:off x="457200" y="1295400"/>
            <a:ext cx="5638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b="1" dirty="0">
                <a:solidFill>
                  <a:schemeClr val="accent2"/>
                </a:solidFill>
                <a:latin typeface="Times New Roman" panose="02020603050405020304" pitchFamily="18" charset="0"/>
                <a:cs typeface="Times New Roman" panose="02020603050405020304" pitchFamily="18" charset="0"/>
              </a:rPr>
              <a:t>Economic Stimulus Act 2008</a:t>
            </a:r>
            <a:r>
              <a:rPr lang="en-US" b="1" dirty="0">
                <a:latin typeface="Times New Roman" panose="02020603050405020304" pitchFamily="18" charset="0"/>
                <a:cs typeface="Times New Roman" panose="02020603050405020304" pitchFamily="18" charset="0"/>
              </a:rPr>
              <a:t>:</a:t>
            </a:r>
          </a:p>
          <a:p>
            <a:pPr marL="228600" indent="-228600">
              <a:spcBef>
                <a:spcPts val="18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Signed by President Bush</a:t>
            </a:r>
          </a:p>
          <a:p>
            <a:pPr marL="228600" indent="-228600">
              <a:spcBef>
                <a:spcPts val="18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Tax rebate for Americans</a:t>
            </a:r>
          </a:p>
          <a:p>
            <a:pPr marL="228600" indent="-228600">
              <a:spcBef>
                <a:spcPts val="18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Totaled $</a:t>
            </a:r>
            <a:r>
              <a:rPr lang="en-US" b="1" dirty="0">
                <a:solidFill>
                  <a:srgbClr val="FF0000"/>
                </a:solidFill>
                <a:latin typeface="Times New Roman" panose="02020603050405020304" pitchFamily="18" charset="0"/>
                <a:cs typeface="Times New Roman" panose="02020603050405020304" pitchFamily="18" charset="0"/>
              </a:rPr>
              <a:t>168</a:t>
            </a:r>
            <a:r>
              <a:rPr lang="en-US" dirty="0">
                <a:latin typeface="Times New Roman" panose="02020603050405020304" pitchFamily="18" charset="0"/>
                <a:cs typeface="Times New Roman" panose="02020603050405020304" pitchFamily="18" charset="0"/>
              </a:rPr>
              <a:t> billion</a:t>
            </a:r>
          </a:p>
          <a:p>
            <a:pPr marL="228600" indent="-228600">
              <a:spcBef>
                <a:spcPts val="18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Typical family of four received $1,800</a:t>
            </a:r>
            <a:endParaRPr lang="en-US" b="1" dirty="0">
              <a:solidFill>
                <a:srgbClr val="FF0000"/>
              </a:solidFill>
              <a:latin typeface="Times New Roman" panose="02020603050405020304" pitchFamily="18" charset="0"/>
              <a:cs typeface="Times New Roman" panose="02020603050405020304" pitchFamily="18" charset="0"/>
            </a:endParaRPr>
          </a:p>
          <a:p>
            <a:pPr>
              <a:spcBef>
                <a:spcPts val="1800"/>
              </a:spcBef>
            </a:pPr>
            <a:r>
              <a:rPr lang="en-US" dirty="0">
                <a:latin typeface="Times New Roman" panose="02020603050405020304" pitchFamily="18" charset="0"/>
                <a:cs typeface="Times New Roman" panose="02020603050405020304" pitchFamily="18" charset="0"/>
              </a:rPr>
              <a:t>Goal: Increase consumption, stimulate the economy</a:t>
            </a:r>
          </a:p>
        </p:txBody>
      </p:sp>
      <p:sp>
        <p:nvSpPr>
          <p:cNvPr id="2" name="Slide Number Placeholder 1">
            <a:extLst>
              <a:ext uri="{FF2B5EF4-FFF2-40B4-BE49-F238E27FC236}">
                <a16:creationId xmlns:a16="http://schemas.microsoft.com/office/drawing/2014/main" id="{7FD14CF4-7DB7-4461-BBC8-4FBC3C8AFB86}"/>
              </a:ext>
            </a:extLst>
          </p:cNvPr>
          <p:cNvSpPr>
            <a:spLocks noGrp="1"/>
          </p:cNvSpPr>
          <p:nvPr>
            <p:ph type="sldNum" sz="quarter" idx="12"/>
          </p:nvPr>
        </p:nvSpPr>
        <p:spPr/>
        <p:txBody>
          <a:bodyPr/>
          <a:lstStyle/>
          <a:p>
            <a:pPr>
              <a:defRPr/>
            </a:pPr>
            <a:fld id="{34D6A8A7-5109-4035-A6F9-3284B529B11C}" type="slidenum">
              <a:rPr lang="en-US" smtClean="0"/>
              <a:pPr>
                <a:defRPr/>
              </a:pPr>
              <a:t>7</a:t>
            </a:fld>
            <a:endParaRPr lang="en-US"/>
          </a:p>
        </p:txBody>
      </p:sp>
    </p:spTree>
    <p:extLst>
      <p:ext uri="{BB962C8B-B14F-4D97-AF65-F5344CB8AC3E}">
        <p14:creationId xmlns:p14="http://schemas.microsoft.com/office/powerpoint/2010/main" val="135642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778E1-4393-4E1E-B03B-B91126E2CC11}"/>
              </a:ext>
            </a:extLst>
          </p:cNvPr>
          <p:cNvSpPr>
            <a:spLocks noGrp="1"/>
          </p:cNvSpPr>
          <p:nvPr>
            <p:ph type="title"/>
          </p:nvPr>
        </p:nvSpPr>
        <p:spPr>
          <a:xfrm>
            <a:off x="457200" y="228600"/>
            <a:ext cx="8229600" cy="835645"/>
          </a:xfrm>
        </p:spPr>
        <p:txBody>
          <a:bodyPr>
            <a:normAutofit/>
          </a:bodyPr>
          <a:lstStyle/>
          <a:p>
            <a:r>
              <a:rPr lang="en-US" sz="4000" b="1" dirty="0"/>
              <a:t>Great Recession Fiscal Policy</a:t>
            </a:r>
          </a:p>
        </p:txBody>
      </p:sp>
      <p:sp>
        <p:nvSpPr>
          <p:cNvPr id="3" name="Text Placeholder 2">
            <a:extLst>
              <a:ext uri="{FF2B5EF4-FFF2-40B4-BE49-F238E27FC236}">
                <a16:creationId xmlns:a16="http://schemas.microsoft.com/office/drawing/2014/main" id="{B8D1A44C-35DF-4C07-895A-04617710F766}"/>
              </a:ext>
            </a:extLst>
          </p:cNvPr>
          <p:cNvSpPr>
            <a:spLocks noGrp="1"/>
          </p:cNvSpPr>
          <p:nvPr>
            <p:ph type="body" sz="quarter" idx="4294967295"/>
          </p:nvPr>
        </p:nvSpPr>
        <p:spPr>
          <a:xfrm>
            <a:off x="715066" y="1295400"/>
            <a:ext cx="5109662" cy="4330078"/>
          </a:xfrm>
        </p:spPr>
        <p:txBody>
          <a:bodyPr/>
          <a:lstStyle/>
          <a:p>
            <a:pPr marL="0" indent="0">
              <a:spcBef>
                <a:spcPts val="1800"/>
              </a:spcBef>
              <a:buNone/>
            </a:pPr>
            <a:r>
              <a:rPr lang="en-US" b="1" dirty="0">
                <a:solidFill>
                  <a:schemeClr val="accent2"/>
                </a:solidFill>
                <a:latin typeface="Times New Roman" panose="02020603050405020304" pitchFamily="18" charset="0"/>
                <a:cs typeface="Times New Roman" panose="02020603050405020304" pitchFamily="18" charset="0"/>
              </a:rPr>
              <a:t>American Recovery &amp; Reinvestment Act 2009</a:t>
            </a:r>
            <a:r>
              <a:rPr lang="en-US" b="1" dirty="0">
                <a:latin typeface="Times New Roman" panose="02020603050405020304" pitchFamily="18" charset="0"/>
                <a:cs typeface="Times New Roman" panose="02020603050405020304" pitchFamily="18" charset="0"/>
              </a:rPr>
              <a:t>:</a:t>
            </a:r>
          </a:p>
          <a:p>
            <a:pPr marL="228600" indent="-228600">
              <a:spcBef>
                <a:spcPts val="18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Signed by President Obama</a:t>
            </a:r>
          </a:p>
          <a:p>
            <a:pPr marL="228600" indent="-228600">
              <a:spcBef>
                <a:spcPts val="18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Focused on government spending</a:t>
            </a:r>
          </a:p>
          <a:p>
            <a:pPr marL="228600" indent="-228600">
              <a:spcBef>
                <a:spcPts val="18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$787 billion stimulus</a:t>
            </a:r>
          </a:p>
          <a:p>
            <a:pPr>
              <a:spcBef>
                <a:spcPts val="1800"/>
              </a:spcBef>
            </a:pPr>
            <a:r>
              <a:rPr lang="en-US" dirty="0">
                <a:latin typeface="Times New Roman" panose="02020603050405020304" pitchFamily="18" charset="0"/>
                <a:cs typeface="Times New Roman" panose="02020603050405020304" pitchFamily="18" charset="0"/>
              </a:rPr>
              <a:t>Goal: Increase AD</a:t>
            </a:r>
          </a:p>
        </p:txBody>
      </p:sp>
      <p:pic>
        <p:nvPicPr>
          <p:cNvPr id="5" name="Picture Placeholder 4" descr="President Obama signs a document while sitting at a table in front of a United States flag and Vice President Biden. On the front of the table is the Seal of the President of the United States.">
            <a:extLst>
              <a:ext uri="{FF2B5EF4-FFF2-40B4-BE49-F238E27FC236}">
                <a16:creationId xmlns:a16="http://schemas.microsoft.com/office/drawing/2014/main" id="{083050E8-A466-4A9D-8CD4-7121261D431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863531" y="1447800"/>
            <a:ext cx="2594669" cy="3774065"/>
          </a:xfrm>
          <a:prstGeom prst="rect">
            <a:avLst/>
          </a:prstGeom>
        </p:spPr>
      </p:pic>
      <p:sp>
        <p:nvSpPr>
          <p:cNvPr id="2" name="Slide Number Placeholder 1">
            <a:extLst>
              <a:ext uri="{FF2B5EF4-FFF2-40B4-BE49-F238E27FC236}">
                <a16:creationId xmlns:a16="http://schemas.microsoft.com/office/drawing/2014/main" id="{71DE1C23-9D9F-46B0-837D-EA51580D83A0}"/>
              </a:ext>
            </a:extLst>
          </p:cNvPr>
          <p:cNvSpPr>
            <a:spLocks noGrp="1"/>
          </p:cNvSpPr>
          <p:nvPr>
            <p:ph type="sldNum" sz="quarter" idx="12"/>
          </p:nvPr>
        </p:nvSpPr>
        <p:spPr/>
        <p:txBody>
          <a:bodyPr/>
          <a:lstStyle/>
          <a:p>
            <a:pPr>
              <a:defRPr/>
            </a:pPr>
            <a:fld id="{34D6A8A7-5109-4035-A6F9-3284B529B11C}" type="slidenum">
              <a:rPr lang="en-US" smtClean="0"/>
              <a:pPr>
                <a:defRPr/>
              </a:pPr>
              <a:t>8</a:t>
            </a:fld>
            <a:endParaRPr lang="en-US"/>
          </a:p>
        </p:txBody>
      </p:sp>
    </p:spTree>
    <p:extLst>
      <p:ext uri="{BB962C8B-B14F-4D97-AF65-F5344CB8AC3E}">
        <p14:creationId xmlns:p14="http://schemas.microsoft.com/office/powerpoint/2010/main" val="239441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658E-30A2-4B40-9482-B1F57321B137}"/>
              </a:ext>
            </a:extLst>
          </p:cNvPr>
          <p:cNvSpPr>
            <a:spLocks noGrp="1"/>
          </p:cNvSpPr>
          <p:nvPr>
            <p:ph type="title"/>
          </p:nvPr>
        </p:nvSpPr>
        <p:spPr>
          <a:xfrm>
            <a:off x="457200" y="274638"/>
            <a:ext cx="8229600" cy="868362"/>
          </a:xfrm>
        </p:spPr>
        <p:txBody>
          <a:bodyPr/>
          <a:lstStyle/>
          <a:p>
            <a:r>
              <a:rPr lang="en-US" sz="4000" b="1" dirty="0"/>
              <a:t>Great Recession and Fiscal Policy</a:t>
            </a:r>
          </a:p>
        </p:txBody>
      </p:sp>
      <p:pic>
        <p:nvPicPr>
          <p:cNvPr id="6" name="Picture 5" descr="A bar graph and line graph together titled Major Fiscal Policy Initiatives during the Great Recession, both with an x-axis of years from 2007 to 2012. The bar graph has a y-axis of Real GDP growth rate (quarterly). The line graph has a y-axis of Unemployment rate (monthly) and begins at about 5 percent in 2007, rises after the economic stimulus act of 2008 is passed, continues rising after national elections to nearly 8 percent in 2009, then finally levels out a quarter after the American Recovery and Reinvestment Act of 2009 is passed. It remains at about 10 percent until 2011, when it finally begins to decrease and hits about 9 percent.">
            <a:extLst>
              <a:ext uri="{FF2B5EF4-FFF2-40B4-BE49-F238E27FC236}">
                <a16:creationId xmlns:a16="http://schemas.microsoft.com/office/drawing/2014/main" id="{37CFEDBF-ABD2-8B48-AB52-510C72009D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1371600"/>
            <a:ext cx="4800600" cy="5064369"/>
          </a:xfrm>
          <a:prstGeom prst="rect">
            <a:avLst/>
          </a:prstGeom>
          <a:ln w="12700">
            <a:solidFill>
              <a:schemeClr val="tx2">
                <a:lumMod val="90000"/>
                <a:lumOff val="10000"/>
              </a:schemeClr>
            </a:solidFill>
          </a:ln>
        </p:spPr>
      </p:pic>
      <p:sp>
        <p:nvSpPr>
          <p:cNvPr id="3" name="Slide Number Placeholder 2">
            <a:extLst>
              <a:ext uri="{FF2B5EF4-FFF2-40B4-BE49-F238E27FC236}">
                <a16:creationId xmlns:a16="http://schemas.microsoft.com/office/drawing/2014/main" id="{ACC958D3-154C-44DB-A950-69B4C0D95D20}"/>
              </a:ext>
            </a:extLst>
          </p:cNvPr>
          <p:cNvSpPr>
            <a:spLocks noGrp="1"/>
          </p:cNvSpPr>
          <p:nvPr>
            <p:ph type="sldNum" sz="quarter" idx="12"/>
          </p:nvPr>
        </p:nvSpPr>
        <p:spPr/>
        <p:txBody>
          <a:bodyPr/>
          <a:lstStyle/>
          <a:p>
            <a:pPr>
              <a:defRPr/>
            </a:pPr>
            <a:fld id="{34D6A8A7-5109-4035-A6F9-3284B529B11C}" type="slidenum">
              <a:rPr lang="en-US" smtClean="0"/>
              <a:pPr>
                <a:defRPr/>
              </a:pPr>
              <a:t>9</a:t>
            </a:fld>
            <a:endParaRPr lang="en-US"/>
          </a:p>
        </p:txBody>
      </p:sp>
    </p:spTree>
    <p:extLst>
      <p:ext uri="{BB962C8B-B14F-4D97-AF65-F5344CB8AC3E}">
        <p14:creationId xmlns:p14="http://schemas.microsoft.com/office/powerpoint/2010/main" val="4276697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4545</TotalTime>
  <Words>1192</Words>
  <Application>Microsoft Macintosh PowerPoint</Application>
  <PresentationFormat>On-screen Show (4:3)</PresentationFormat>
  <Paragraphs>214</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ＭＳ Ｐゴシック</vt:lpstr>
      <vt:lpstr>Arial</vt:lpstr>
      <vt:lpstr>Calibri</vt:lpstr>
      <vt:lpstr>Cambria Math</vt:lpstr>
      <vt:lpstr>Times New Roman</vt:lpstr>
      <vt:lpstr>Office Theme</vt:lpstr>
      <vt:lpstr>Chapter 16: Fiscal Policy</vt:lpstr>
      <vt:lpstr>Big Questions</vt:lpstr>
      <vt:lpstr>Fiscal Policy</vt:lpstr>
      <vt:lpstr>Expansionary &amp; Contractionary Fiscal Policy</vt:lpstr>
      <vt:lpstr>Expansionary Fiscal Policy</vt:lpstr>
      <vt:lpstr>Expansionary Fiscal Policy</vt:lpstr>
      <vt:lpstr>Great Recession Fiscal Policy</vt:lpstr>
      <vt:lpstr>Great Recession Fiscal Policy</vt:lpstr>
      <vt:lpstr>Great Recession and Fiscal Policy</vt:lpstr>
      <vt:lpstr>Fiscal Policy in the COVID-19 Era</vt:lpstr>
      <vt:lpstr>Real U.S. Outlays &amp; Revenue, 1990–2021</vt:lpstr>
      <vt:lpstr>Contractionary Fiscal Policy </vt:lpstr>
      <vt:lpstr>Contractionary Fiscal Policy</vt:lpstr>
      <vt:lpstr>Countercyclical Fiscal Policy </vt:lpstr>
      <vt:lpstr>Countercyclical Fiscal Policy </vt:lpstr>
      <vt:lpstr>Multipliers</vt:lpstr>
      <vt:lpstr>Marginal Propensity to Consume</vt:lpstr>
      <vt:lpstr>Spending Multiplier</vt:lpstr>
      <vt:lpstr>Spending Multiplier Example</vt:lpstr>
      <vt:lpstr>Spending Multiplier Example</vt:lpstr>
      <vt:lpstr>Shortcomings of Fiscal Policy</vt:lpstr>
      <vt:lpstr>Time Lags</vt:lpstr>
      <vt:lpstr>Automatic Stabilizers</vt:lpstr>
      <vt:lpstr>Automatic Stabilizers</vt:lpstr>
      <vt:lpstr>Crowding-Out</vt:lpstr>
      <vt:lpstr>Crowding-Out Example</vt:lpstr>
      <vt:lpstr>Crowding-Out Example </vt:lpstr>
      <vt:lpstr>Supply-Side Fiscal Policy</vt:lpstr>
      <vt:lpstr>Supply-Side Initiatives</vt:lpstr>
      <vt:lpstr>Supply-Side Fiscal Policy</vt:lpstr>
      <vt:lpstr>Marginal Income Tax Rates</vt:lpstr>
      <vt:lpstr>Marginal Income Tax Rates</vt:lpstr>
      <vt:lpstr>The Laffer Curve</vt:lpstr>
    </vt:vector>
  </TitlesOfParts>
  <Company>College of the Liberal 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14: Consumer Choice</dc:title>
  <dc:creator>Wayne Geerling</dc:creator>
  <cp:lastModifiedBy>Morales, Abdon</cp:lastModifiedBy>
  <cp:revision>129</cp:revision>
  <cp:lastPrinted>2022-11-02T02:37:17Z</cp:lastPrinted>
  <dcterms:created xsi:type="dcterms:W3CDTF">2012-11-19T16:22:26Z</dcterms:created>
  <dcterms:modified xsi:type="dcterms:W3CDTF">2024-04-02T02:43:17Z</dcterms:modified>
</cp:coreProperties>
</file>