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321" r:id="rId3"/>
    <p:sldId id="874" r:id="rId4"/>
    <p:sldId id="875" r:id="rId5"/>
    <p:sldId id="288" r:id="rId6"/>
    <p:sldId id="289" r:id="rId7"/>
    <p:sldId id="1192" r:id="rId8"/>
    <p:sldId id="291" r:id="rId9"/>
    <p:sldId id="543" r:id="rId10"/>
    <p:sldId id="842" r:id="rId11"/>
    <p:sldId id="293" r:id="rId12"/>
    <p:sldId id="544" r:id="rId13"/>
    <p:sldId id="843" r:id="rId14"/>
    <p:sldId id="851" r:id="rId15"/>
    <p:sldId id="854" r:id="rId16"/>
    <p:sldId id="852" r:id="rId17"/>
    <p:sldId id="853" r:id="rId18"/>
    <p:sldId id="873" r:id="rId19"/>
    <p:sldId id="540" r:id="rId20"/>
    <p:sldId id="856" r:id="rId21"/>
    <p:sldId id="844" r:id="rId22"/>
    <p:sldId id="857" r:id="rId23"/>
    <p:sldId id="845" r:id="rId24"/>
    <p:sldId id="858" r:id="rId25"/>
    <p:sldId id="846" r:id="rId26"/>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B71EA-D890-7349-966F-E885F2427871}" v="496" dt="2024-04-09T16:25:37.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5"/>
  </p:normalViewPr>
  <p:slideViewPr>
    <p:cSldViewPr>
      <p:cViewPr varScale="1">
        <p:scale>
          <a:sx n="118" d="100"/>
          <a:sy n="118" d="100"/>
        </p:scale>
        <p:origin x="172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les, Abdon" userId="b8e72fca-89fa-40b2-95f0-bdb26e6d8c1d" providerId="ADAL" clId="{519B71EA-D890-7349-966F-E885F2427871}"/>
    <pc:docChg chg="custSel modSld">
      <pc:chgData name="Morales, Abdon" userId="b8e72fca-89fa-40b2-95f0-bdb26e6d8c1d" providerId="ADAL" clId="{519B71EA-D890-7349-966F-E885F2427871}" dt="2024-04-09T16:25:37.989" v="637" actId="20577"/>
      <pc:docMkLst>
        <pc:docMk/>
      </pc:docMkLst>
      <pc:sldChg chg="addSp delSp modSp mod">
        <pc:chgData name="Morales, Abdon" userId="b8e72fca-89fa-40b2-95f0-bdb26e6d8c1d" providerId="ADAL" clId="{519B71EA-D890-7349-966F-E885F2427871}" dt="2024-04-04T16:33:11.657" v="95"/>
        <pc:sldMkLst>
          <pc:docMk/>
          <pc:sldMk cId="478573572" sldId="288"/>
        </pc:sldMkLst>
        <pc:spChg chg="add del mod">
          <ac:chgData name="Morales, Abdon" userId="b8e72fca-89fa-40b2-95f0-bdb26e6d8c1d" providerId="ADAL" clId="{519B71EA-D890-7349-966F-E885F2427871}" dt="2024-04-04T16:33:11.657" v="95"/>
          <ac:spMkLst>
            <pc:docMk/>
            <pc:sldMk cId="478573572" sldId="288"/>
            <ac:spMk id="2" creationId="{269298F3-F18D-2239-9D1A-AE90BC6EBDD0}"/>
          </ac:spMkLst>
        </pc:spChg>
        <pc:spChg chg="mod">
          <ac:chgData name="Morales, Abdon" userId="b8e72fca-89fa-40b2-95f0-bdb26e6d8c1d" providerId="ADAL" clId="{519B71EA-D890-7349-966F-E885F2427871}" dt="2024-04-04T16:29:59.848" v="92" actId="20577"/>
          <ac:spMkLst>
            <pc:docMk/>
            <pc:sldMk cId="478573572" sldId="288"/>
            <ac:spMk id="15" creationId="{00000000-0000-0000-0000-000000000000}"/>
          </ac:spMkLst>
        </pc:spChg>
      </pc:sldChg>
      <pc:sldChg chg="modSp mod">
        <pc:chgData name="Morales, Abdon" userId="b8e72fca-89fa-40b2-95f0-bdb26e6d8c1d" providerId="ADAL" clId="{519B71EA-D890-7349-966F-E885F2427871}" dt="2024-04-04T16:45:36.795" v="214" actId="20577"/>
        <pc:sldMkLst>
          <pc:docMk/>
          <pc:sldMk cId="3032741732" sldId="293"/>
        </pc:sldMkLst>
        <pc:spChg chg="mod">
          <ac:chgData name="Morales, Abdon" userId="b8e72fca-89fa-40b2-95f0-bdb26e6d8c1d" providerId="ADAL" clId="{519B71EA-D890-7349-966F-E885F2427871}" dt="2024-04-04T16:45:36.795" v="214" actId="20577"/>
          <ac:spMkLst>
            <pc:docMk/>
            <pc:sldMk cId="3032741732" sldId="293"/>
            <ac:spMk id="77826" creationId="{00000000-0000-0000-0000-000000000000}"/>
          </ac:spMkLst>
        </pc:spChg>
      </pc:sldChg>
      <pc:sldChg chg="modSp">
        <pc:chgData name="Morales, Abdon" userId="b8e72fca-89fa-40b2-95f0-bdb26e6d8c1d" providerId="ADAL" clId="{519B71EA-D890-7349-966F-E885F2427871}" dt="2024-04-09T16:15:27.005" v="469" actId="20577"/>
        <pc:sldMkLst>
          <pc:docMk/>
          <pc:sldMk cId="3014793246" sldId="540"/>
        </pc:sldMkLst>
        <pc:spChg chg="mod">
          <ac:chgData name="Morales, Abdon" userId="b8e72fca-89fa-40b2-95f0-bdb26e6d8c1d" providerId="ADAL" clId="{519B71EA-D890-7349-966F-E885F2427871}" dt="2024-04-09T16:15:27.005" v="469" actId="20577"/>
          <ac:spMkLst>
            <pc:docMk/>
            <pc:sldMk cId="3014793246" sldId="540"/>
            <ac:spMk id="4" creationId="{0051CD0F-1C10-4433-A86F-F8BEB71C3C89}"/>
          </ac:spMkLst>
        </pc:spChg>
      </pc:sldChg>
      <pc:sldChg chg="modSp mod">
        <pc:chgData name="Morales, Abdon" userId="b8e72fca-89fa-40b2-95f0-bdb26e6d8c1d" providerId="ADAL" clId="{519B71EA-D890-7349-966F-E885F2427871}" dt="2024-04-04T16:41:32.159" v="172" actId="20577"/>
        <pc:sldMkLst>
          <pc:docMk/>
          <pc:sldMk cId="3736861914" sldId="543"/>
        </pc:sldMkLst>
        <pc:spChg chg="mod">
          <ac:chgData name="Morales, Abdon" userId="b8e72fca-89fa-40b2-95f0-bdb26e6d8c1d" providerId="ADAL" clId="{519B71EA-D890-7349-966F-E885F2427871}" dt="2024-04-04T16:41:32.159" v="172" actId="20577"/>
          <ac:spMkLst>
            <pc:docMk/>
            <pc:sldMk cId="3736861914" sldId="543"/>
            <ac:spMk id="3" creationId="{3294D2BE-94E4-48FB-B5DF-83FAE764D489}"/>
          </ac:spMkLst>
        </pc:spChg>
      </pc:sldChg>
      <pc:sldChg chg="modSp">
        <pc:chgData name="Morales, Abdon" userId="b8e72fca-89fa-40b2-95f0-bdb26e6d8c1d" providerId="ADAL" clId="{519B71EA-D890-7349-966F-E885F2427871}" dt="2024-04-04T16:53:20.232" v="295" actId="20577"/>
        <pc:sldMkLst>
          <pc:docMk/>
          <pc:sldMk cId="3049117993" sldId="544"/>
        </pc:sldMkLst>
        <pc:spChg chg="mod">
          <ac:chgData name="Morales, Abdon" userId="b8e72fca-89fa-40b2-95f0-bdb26e6d8c1d" providerId="ADAL" clId="{519B71EA-D890-7349-966F-E885F2427871}" dt="2024-04-04T16:53:20.232" v="295" actId="20577"/>
          <ac:spMkLst>
            <pc:docMk/>
            <pc:sldMk cId="3049117993" sldId="544"/>
            <ac:spMk id="3" creationId="{55BFEB83-22B6-4695-9D49-5D39B3B6B3FC}"/>
          </ac:spMkLst>
        </pc:spChg>
      </pc:sldChg>
      <pc:sldChg chg="modSp">
        <pc:chgData name="Morales, Abdon" userId="b8e72fca-89fa-40b2-95f0-bdb26e6d8c1d" providerId="ADAL" clId="{519B71EA-D890-7349-966F-E885F2427871}" dt="2024-04-04T16:55:27.457" v="343" actId="20577"/>
        <pc:sldMkLst>
          <pc:docMk/>
          <pc:sldMk cId="499616184" sldId="851"/>
        </pc:sldMkLst>
        <pc:spChg chg="mod">
          <ac:chgData name="Morales, Abdon" userId="b8e72fca-89fa-40b2-95f0-bdb26e6d8c1d" providerId="ADAL" clId="{519B71EA-D890-7349-966F-E885F2427871}" dt="2024-04-04T16:55:27.457" v="343" actId="20577"/>
          <ac:spMkLst>
            <pc:docMk/>
            <pc:sldMk cId="499616184" sldId="851"/>
            <ac:spMk id="3" creationId="{A8D16A17-2B8B-426A-9253-3508E156CF1D}"/>
          </ac:spMkLst>
        </pc:spChg>
      </pc:sldChg>
      <pc:sldChg chg="modSp">
        <pc:chgData name="Morales, Abdon" userId="b8e72fca-89fa-40b2-95f0-bdb26e6d8c1d" providerId="ADAL" clId="{519B71EA-D890-7349-966F-E885F2427871}" dt="2024-04-09T16:02:37.991" v="417" actId="20577"/>
        <pc:sldMkLst>
          <pc:docMk/>
          <pc:sldMk cId="4261140654" sldId="852"/>
        </pc:sldMkLst>
        <pc:spChg chg="mod">
          <ac:chgData name="Morales, Abdon" userId="b8e72fca-89fa-40b2-95f0-bdb26e6d8c1d" providerId="ADAL" clId="{519B71EA-D890-7349-966F-E885F2427871}" dt="2024-04-09T16:02:37.991" v="417" actId="20577"/>
          <ac:spMkLst>
            <pc:docMk/>
            <pc:sldMk cId="4261140654" sldId="852"/>
            <ac:spMk id="3" creationId="{69700232-B1FE-48AE-A932-9132617894C3}"/>
          </ac:spMkLst>
        </pc:spChg>
      </pc:sldChg>
      <pc:sldChg chg="modSp">
        <pc:chgData name="Morales, Abdon" userId="b8e72fca-89fa-40b2-95f0-bdb26e6d8c1d" providerId="ADAL" clId="{519B71EA-D890-7349-966F-E885F2427871}" dt="2024-04-04T16:56:19.138" v="362" actId="20577"/>
        <pc:sldMkLst>
          <pc:docMk/>
          <pc:sldMk cId="2774201764" sldId="854"/>
        </pc:sldMkLst>
        <pc:spChg chg="mod">
          <ac:chgData name="Morales, Abdon" userId="b8e72fca-89fa-40b2-95f0-bdb26e6d8c1d" providerId="ADAL" clId="{519B71EA-D890-7349-966F-E885F2427871}" dt="2024-04-04T16:56:19.138" v="362" actId="20577"/>
          <ac:spMkLst>
            <pc:docMk/>
            <pc:sldMk cId="2774201764" sldId="854"/>
            <ac:spMk id="3" creationId="{A8D16A17-2B8B-426A-9253-3508E156CF1D}"/>
          </ac:spMkLst>
        </pc:spChg>
      </pc:sldChg>
      <pc:sldChg chg="modSp mod">
        <pc:chgData name="Morales, Abdon" userId="b8e72fca-89fa-40b2-95f0-bdb26e6d8c1d" providerId="ADAL" clId="{519B71EA-D890-7349-966F-E885F2427871}" dt="2024-04-09T16:17:18.698" v="513" actId="20577"/>
        <pc:sldMkLst>
          <pc:docMk/>
          <pc:sldMk cId="3934005018" sldId="856"/>
        </pc:sldMkLst>
        <pc:spChg chg="mod">
          <ac:chgData name="Morales, Abdon" userId="b8e72fca-89fa-40b2-95f0-bdb26e6d8c1d" providerId="ADAL" clId="{519B71EA-D890-7349-966F-E885F2427871}" dt="2024-04-09T16:17:18.698" v="513" actId="20577"/>
          <ac:spMkLst>
            <pc:docMk/>
            <pc:sldMk cId="3934005018" sldId="856"/>
            <ac:spMk id="3" creationId="{33514174-9F72-450A-8377-4916F02FD3CD}"/>
          </ac:spMkLst>
        </pc:spChg>
      </pc:sldChg>
      <pc:sldChg chg="modSp">
        <pc:chgData name="Morales, Abdon" userId="b8e72fca-89fa-40b2-95f0-bdb26e6d8c1d" providerId="ADAL" clId="{519B71EA-D890-7349-966F-E885F2427871}" dt="2024-04-09T16:22:20.434" v="569" actId="20577"/>
        <pc:sldMkLst>
          <pc:docMk/>
          <pc:sldMk cId="4034452391" sldId="857"/>
        </pc:sldMkLst>
        <pc:spChg chg="mod">
          <ac:chgData name="Morales, Abdon" userId="b8e72fca-89fa-40b2-95f0-bdb26e6d8c1d" providerId="ADAL" clId="{519B71EA-D890-7349-966F-E885F2427871}" dt="2024-04-09T16:22:20.434" v="569" actId="20577"/>
          <ac:spMkLst>
            <pc:docMk/>
            <pc:sldMk cId="4034452391" sldId="857"/>
            <ac:spMk id="3" creationId="{BCA1FCC4-34D0-43BA-B386-955A93F44903}"/>
          </ac:spMkLst>
        </pc:spChg>
      </pc:sldChg>
      <pc:sldChg chg="modSp">
        <pc:chgData name="Morales, Abdon" userId="b8e72fca-89fa-40b2-95f0-bdb26e6d8c1d" providerId="ADAL" clId="{519B71EA-D890-7349-966F-E885F2427871}" dt="2024-04-09T16:25:37.989" v="637" actId="20577"/>
        <pc:sldMkLst>
          <pc:docMk/>
          <pc:sldMk cId="885867178" sldId="858"/>
        </pc:sldMkLst>
        <pc:spChg chg="mod">
          <ac:chgData name="Morales, Abdon" userId="b8e72fca-89fa-40b2-95f0-bdb26e6d8c1d" providerId="ADAL" clId="{519B71EA-D890-7349-966F-E885F2427871}" dt="2024-04-09T16:25:37.989" v="637" actId="20577"/>
          <ac:spMkLst>
            <pc:docMk/>
            <pc:sldMk cId="885867178" sldId="858"/>
            <ac:spMk id="3" creationId="{1A21C139-56EE-4A72-991B-AC655AAD8501}"/>
          </ac:spMkLst>
        </pc:spChg>
      </pc:sldChg>
      <pc:sldChg chg="modSp">
        <pc:chgData name="Morales, Abdon" userId="b8e72fca-89fa-40b2-95f0-bdb26e6d8c1d" providerId="ADAL" clId="{519B71EA-D890-7349-966F-E885F2427871}" dt="2024-04-09T16:13:45.584" v="448" actId="20577"/>
        <pc:sldMkLst>
          <pc:docMk/>
          <pc:sldMk cId="3424444897" sldId="873"/>
        </pc:sldMkLst>
        <pc:spChg chg="mod">
          <ac:chgData name="Morales, Abdon" userId="b8e72fca-89fa-40b2-95f0-bdb26e6d8c1d" providerId="ADAL" clId="{519B71EA-D890-7349-966F-E885F2427871}" dt="2024-04-09T16:13:45.584" v="448" actId="20577"/>
          <ac:spMkLst>
            <pc:docMk/>
            <pc:sldMk cId="3424444897" sldId="873"/>
            <ac:spMk id="3" creationId="{218841FE-1BE8-44C9-9B16-22D4C1C4CA5D}"/>
          </ac:spMkLst>
        </pc:spChg>
      </pc:sldChg>
      <pc:sldChg chg="modSp mod">
        <pc:chgData name="Morales, Abdon" userId="b8e72fca-89fa-40b2-95f0-bdb26e6d8c1d" providerId="ADAL" clId="{519B71EA-D890-7349-966F-E885F2427871}" dt="2024-04-04T16:20:32.538" v="50" actId="20577"/>
        <pc:sldMkLst>
          <pc:docMk/>
          <pc:sldMk cId="3297337512" sldId="875"/>
        </pc:sldMkLst>
        <pc:spChg chg="mod">
          <ac:chgData name="Morales, Abdon" userId="b8e72fca-89fa-40b2-95f0-bdb26e6d8c1d" providerId="ADAL" clId="{519B71EA-D890-7349-966F-E885F2427871}" dt="2024-04-04T16:20:32.538" v="50" actId="20577"/>
          <ac:spMkLst>
            <pc:docMk/>
            <pc:sldMk cId="3297337512" sldId="875"/>
            <ac:spMk id="3" creationId="{38186C4F-3C1B-4819-8A3F-ACB126941948}"/>
          </ac:spMkLst>
        </pc:spChg>
      </pc:sldChg>
      <pc:sldChg chg="modSp mod">
        <pc:chgData name="Morales, Abdon" userId="b8e72fca-89fa-40b2-95f0-bdb26e6d8c1d" providerId="ADAL" clId="{519B71EA-D890-7349-966F-E885F2427871}" dt="2024-04-04T16:37:02.976" v="138" actId="20577"/>
        <pc:sldMkLst>
          <pc:docMk/>
          <pc:sldMk cId="124869346" sldId="1192"/>
        </pc:sldMkLst>
        <pc:spChg chg="mod">
          <ac:chgData name="Morales, Abdon" userId="b8e72fca-89fa-40b2-95f0-bdb26e6d8c1d" providerId="ADAL" clId="{519B71EA-D890-7349-966F-E885F2427871}" dt="2024-04-04T16:37:02.976" v="138" actId="20577"/>
          <ac:spMkLst>
            <pc:docMk/>
            <pc:sldMk cId="124869346" sldId="1192"/>
            <ac:spMk id="3" creationId="{3294D2BE-94E4-48FB-B5DF-83FAE764D4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653"/>
          </a:xfrm>
          <a:prstGeom prst="rect">
            <a:avLst/>
          </a:prstGeom>
        </p:spPr>
        <p:txBody>
          <a:bodyPr vert="horz" lIns="91440" tIns="45720" rIns="91440" bIns="45720" rtlCol="0"/>
          <a:lstStyle>
            <a:lvl1pPr algn="l">
              <a:defRPr sz="1200">
                <a:latin typeface="Calibri" pitchFamily="34" charset="0"/>
                <a:cs typeface="Arial" charset="0"/>
              </a:defRPr>
            </a:lvl1pPr>
          </a:lstStyle>
          <a:p>
            <a:pPr>
              <a:defRPr/>
            </a:pPr>
            <a:endParaRPr lang="en-US"/>
          </a:p>
        </p:txBody>
      </p:sp>
      <p:sp>
        <p:nvSpPr>
          <p:cNvPr id="3" name="Date Placeholder 2"/>
          <p:cNvSpPr>
            <a:spLocks noGrp="1"/>
          </p:cNvSpPr>
          <p:nvPr>
            <p:ph type="dt" sz="quarter" idx="1"/>
          </p:nvPr>
        </p:nvSpPr>
        <p:spPr>
          <a:xfrm>
            <a:off x="3815374" y="0"/>
            <a:ext cx="2918831" cy="493653"/>
          </a:xfrm>
          <a:prstGeom prst="rect">
            <a:avLst/>
          </a:prstGeom>
        </p:spPr>
        <p:txBody>
          <a:bodyPr vert="horz" lIns="91440" tIns="45720" rIns="91440" bIns="45720" rtlCol="0"/>
          <a:lstStyle>
            <a:lvl1pPr algn="r">
              <a:defRPr sz="1200">
                <a:latin typeface="Calibri" pitchFamily="34" charset="0"/>
                <a:cs typeface="Arial" charset="0"/>
              </a:defRPr>
            </a:lvl1pPr>
          </a:lstStyle>
          <a:p>
            <a:pPr>
              <a:defRPr/>
            </a:pPr>
            <a:fld id="{2A63DB6F-F78B-485C-BB5B-255B255D6382}" type="datetimeFigureOut">
              <a:rPr lang="en-US"/>
              <a:pPr>
                <a:defRPr/>
              </a:pPr>
              <a:t>4/1/24</a:t>
            </a:fld>
            <a:endParaRPr lang="en-US"/>
          </a:p>
        </p:txBody>
      </p:sp>
      <p:sp>
        <p:nvSpPr>
          <p:cNvPr id="4" name="Footer Placeholder 3"/>
          <p:cNvSpPr>
            <a:spLocks noGrp="1"/>
          </p:cNvSpPr>
          <p:nvPr>
            <p:ph type="ftr" sz="quarter" idx="2"/>
          </p:nvPr>
        </p:nvSpPr>
        <p:spPr>
          <a:xfrm>
            <a:off x="0" y="9370976"/>
            <a:ext cx="2918831" cy="493653"/>
          </a:xfrm>
          <a:prstGeom prst="rect">
            <a:avLst/>
          </a:prstGeom>
        </p:spPr>
        <p:txBody>
          <a:bodyPr vert="horz" lIns="91440" tIns="45720" rIns="91440" bIns="45720" rtlCol="0" anchor="b"/>
          <a:lstStyle>
            <a:lvl1pPr algn="l">
              <a:defRPr sz="1200">
                <a:latin typeface="Calibri" pitchFamily="34" charset="0"/>
                <a:cs typeface="Arial" charset="0"/>
              </a:defRPr>
            </a:lvl1pPr>
          </a:lstStyle>
          <a:p>
            <a:pPr>
              <a:defRPr/>
            </a:pPr>
            <a:endParaRPr lang="en-US"/>
          </a:p>
        </p:txBody>
      </p:sp>
      <p:sp>
        <p:nvSpPr>
          <p:cNvPr id="5" name="Slide Number Placeholder 4"/>
          <p:cNvSpPr>
            <a:spLocks noGrp="1"/>
          </p:cNvSpPr>
          <p:nvPr>
            <p:ph type="sldNum" sz="quarter" idx="3"/>
          </p:nvPr>
        </p:nvSpPr>
        <p:spPr>
          <a:xfrm>
            <a:off x="3815374" y="9370976"/>
            <a:ext cx="2918831" cy="493653"/>
          </a:xfrm>
          <a:prstGeom prst="rect">
            <a:avLst/>
          </a:prstGeom>
        </p:spPr>
        <p:txBody>
          <a:bodyPr vert="horz" lIns="91440" tIns="45720" rIns="91440" bIns="45720" rtlCol="0" anchor="b"/>
          <a:lstStyle>
            <a:lvl1pPr algn="r">
              <a:defRPr sz="1200">
                <a:latin typeface="Calibri" pitchFamily="34" charset="0"/>
                <a:cs typeface="Arial" charset="0"/>
              </a:defRPr>
            </a:lvl1pPr>
          </a:lstStyle>
          <a:p>
            <a:pPr>
              <a:defRPr/>
            </a:pPr>
            <a:fld id="{54DBCCBE-B405-470F-91E8-47E5DCB8542E}" type="slidenum">
              <a:rPr lang="en-US"/>
              <a:pPr>
                <a:defRPr/>
              </a:pPr>
              <a:t>‹#›</a:t>
            </a:fld>
            <a:endParaRPr lang="en-US"/>
          </a:p>
        </p:txBody>
      </p:sp>
    </p:spTree>
    <p:extLst>
      <p:ext uri="{BB962C8B-B14F-4D97-AF65-F5344CB8AC3E}">
        <p14:creationId xmlns:p14="http://schemas.microsoft.com/office/powerpoint/2010/main" val="31797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65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15374" y="0"/>
            <a:ext cx="2918831" cy="49365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A28700D-85EA-458F-BF5A-188B0A4A1629}" type="datetimeFigureOut">
              <a:rPr lang="en-US"/>
              <a:pPr>
                <a:defRPr/>
              </a:pPr>
              <a:t>4/1/24</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3577" y="4687175"/>
            <a:ext cx="5388610" cy="443950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0976"/>
            <a:ext cx="2918831" cy="49365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5374" y="9370976"/>
            <a:ext cx="2918831" cy="49365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C27B25-3E0B-4BF2-AE7C-82B95D1F25A1}" type="slidenum">
              <a:rPr lang="en-US"/>
              <a:pPr>
                <a:defRPr/>
              </a:pPr>
              <a:t>‹#›</a:t>
            </a:fld>
            <a:endParaRPr lang="en-US"/>
          </a:p>
        </p:txBody>
      </p:sp>
    </p:spTree>
    <p:extLst>
      <p:ext uri="{BB962C8B-B14F-4D97-AF65-F5344CB8AC3E}">
        <p14:creationId xmlns:p14="http://schemas.microsoft.com/office/powerpoint/2010/main" val="392968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E6BC9937-727F-425F-A85E-DD92CA5A7D6F}" type="slidenum">
              <a:rPr lang="en-US" smtClean="0"/>
              <a:pPr>
                <a:defRPr/>
              </a:pPr>
              <a:t>1</a:t>
            </a:fld>
            <a:endParaRPr lang="en-US"/>
          </a:p>
        </p:txBody>
      </p:sp>
    </p:spTree>
    <p:extLst>
      <p:ext uri="{BB962C8B-B14F-4D97-AF65-F5344CB8AC3E}">
        <p14:creationId xmlns:p14="http://schemas.microsoft.com/office/powerpoint/2010/main" val="253620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13</a:t>
            </a:fld>
            <a:endParaRPr lang="en-US"/>
          </a:p>
        </p:txBody>
      </p:sp>
    </p:spTree>
    <p:extLst>
      <p:ext uri="{BB962C8B-B14F-4D97-AF65-F5344CB8AC3E}">
        <p14:creationId xmlns:p14="http://schemas.microsoft.com/office/powerpoint/2010/main" val="14342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14</a:t>
            </a:fld>
            <a:endParaRPr lang="en-US"/>
          </a:p>
        </p:txBody>
      </p:sp>
    </p:spTree>
    <p:extLst>
      <p:ext uri="{BB962C8B-B14F-4D97-AF65-F5344CB8AC3E}">
        <p14:creationId xmlns:p14="http://schemas.microsoft.com/office/powerpoint/2010/main" val="206702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15</a:t>
            </a:fld>
            <a:endParaRPr lang="en-US"/>
          </a:p>
        </p:txBody>
      </p:sp>
    </p:spTree>
    <p:extLst>
      <p:ext uri="{BB962C8B-B14F-4D97-AF65-F5344CB8AC3E}">
        <p14:creationId xmlns:p14="http://schemas.microsoft.com/office/powerpoint/2010/main" val="235902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16</a:t>
            </a:fld>
            <a:endParaRPr lang="en-US"/>
          </a:p>
        </p:txBody>
      </p:sp>
    </p:spTree>
    <p:extLst>
      <p:ext uri="{BB962C8B-B14F-4D97-AF65-F5344CB8AC3E}">
        <p14:creationId xmlns:p14="http://schemas.microsoft.com/office/powerpoint/2010/main" val="415641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41CC0E40-2CCA-40EF-A732-8CA237C70DBA}" type="slidenum">
              <a:rPr lang="en-US" smtClean="0"/>
              <a:t>18</a:t>
            </a:fld>
            <a:endParaRPr lang="en-US"/>
          </a:p>
        </p:txBody>
      </p:sp>
    </p:spTree>
    <p:extLst>
      <p:ext uri="{BB962C8B-B14F-4D97-AF65-F5344CB8AC3E}">
        <p14:creationId xmlns:p14="http://schemas.microsoft.com/office/powerpoint/2010/main" val="2390733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431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5"/>
          </p:nvPr>
        </p:nvSpPr>
        <p:spPr/>
        <p:txBody>
          <a:bodyPr/>
          <a:lstStyle/>
          <a:p>
            <a:fld id="{41CC0E40-2CCA-40EF-A732-8CA237C70DBA}" type="slidenum">
              <a:rPr lang="en-US" smtClean="0"/>
              <a:t>20</a:t>
            </a:fld>
            <a:endParaRPr lang="en-US"/>
          </a:p>
        </p:txBody>
      </p:sp>
    </p:spTree>
    <p:extLst>
      <p:ext uri="{BB962C8B-B14F-4D97-AF65-F5344CB8AC3E}">
        <p14:creationId xmlns:p14="http://schemas.microsoft.com/office/powerpoint/2010/main" val="1079366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52226"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22</a:t>
            </a:fld>
            <a:endParaRPr lang="en-US"/>
          </a:p>
        </p:txBody>
      </p:sp>
    </p:spTree>
    <p:extLst>
      <p:ext uri="{BB962C8B-B14F-4D97-AF65-F5344CB8AC3E}">
        <p14:creationId xmlns:p14="http://schemas.microsoft.com/office/powerpoint/2010/main" val="267179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01887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58370"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24</a:t>
            </a:fld>
            <a:endParaRPr lang="en-US"/>
          </a:p>
        </p:txBody>
      </p:sp>
    </p:spTree>
    <p:extLst>
      <p:ext uri="{BB962C8B-B14F-4D97-AF65-F5344CB8AC3E}">
        <p14:creationId xmlns:p14="http://schemas.microsoft.com/office/powerpoint/2010/main" val="2603725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62466"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eaLnBrk="1" hangingPunct="1"/>
            <a:fld id="{BF1D61FB-1DF6-4AA6-BD6B-A665D8E2BE8B}" type="slidenum">
              <a:rPr lang="en-US" altLang="en-US" sz="1200" b="0">
                <a:latin typeface="Calibri" panose="020F0502020204030204" pitchFamily="34" charset="0"/>
              </a:rPr>
              <a:pPr eaLnBrk="1" hangingPunct="1"/>
              <a:t>5</a:t>
            </a:fld>
            <a:endParaRPr lang="en-US" altLang="en-US" sz="1200" b="0">
              <a:latin typeface="Calibri" panose="020F0502020204030204" pitchFamily="34" charset="0"/>
            </a:endParaRPr>
          </a:p>
        </p:txBody>
      </p:sp>
      <p:sp>
        <p:nvSpPr>
          <p:cNvPr id="23554"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Tree>
    <p:extLst>
      <p:ext uri="{BB962C8B-B14F-4D97-AF65-F5344CB8AC3E}">
        <p14:creationId xmlns:p14="http://schemas.microsoft.com/office/powerpoint/2010/main" val="1199997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7</a:t>
            </a:fld>
            <a:endParaRPr lang="en-US"/>
          </a:p>
        </p:txBody>
      </p:sp>
    </p:spTree>
    <p:extLst>
      <p:ext uri="{BB962C8B-B14F-4D97-AF65-F5344CB8AC3E}">
        <p14:creationId xmlns:p14="http://schemas.microsoft.com/office/powerpoint/2010/main" val="179515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eaLnBrk="1" hangingPunct="1"/>
            <a:fld id="{5130E828-ADF0-401B-933A-BC541BF96DB9}" type="slidenum">
              <a:rPr lang="en-US" altLang="en-US" sz="1200" b="0">
                <a:latin typeface="Calibri" panose="020F0502020204030204" pitchFamily="34" charset="0"/>
              </a:rPr>
              <a:pPr eaLnBrk="1" hangingPunct="1"/>
              <a:t>8</a:t>
            </a:fld>
            <a:endParaRPr lang="en-US" altLang="en-US" sz="1200" b="0">
              <a:latin typeface="Calibri" panose="020F0502020204030204" pitchFamily="34" charset="0"/>
            </a:endParaRPr>
          </a:p>
        </p:txBody>
      </p:sp>
      <p:sp>
        <p:nvSpPr>
          <p:cNvPr id="27650"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latin typeface="Calibri" panose="020F0502020204030204" pitchFamily="34" charset="0"/>
            </a:endParaRPr>
          </a:p>
        </p:txBody>
      </p:sp>
    </p:spTree>
    <p:extLst>
      <p:ext uri="{BB962C8B-B14F-4D97-AF65-F5344CB8AC3E}">
        <p14:creationId xmlns:p14="http://schemas.microsoft.com/office/powerpoint/2010/main" val="361766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9</a:t>
            </a:fld>
            <a:endParaRPr lang="en-US"/>
          </a:p>
        </p:txBody>
      </p:sp>
    </p:spTree>
    <p:extLst>
      <p:ext uri="{BB962C8B-B14F-4D97-AF65-F5344CB8AC3E}">
        <p14:creationId xmlns:p14="http://schemas.microsoft.com/office/powerpoint/2010/main" val="248730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25602" name="Notes Placeholder 2"/>
          <p:cNvSpPr>
            <a:spLocks noGrp="1"/>
          </p:cNvSpPr>
          <p:nvPr>
            <p:ph type="body" idx="1"/>
          </p:nvPr>
        </p:nvSpPr>
        <p:spPr bwMode="auto">
          <a:noFill/>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Calibri" panose="020F0502020204030204" pitchFamily="34" charset="0"/>
            </a:endParaRPr>
          </a:p>
        </p:txBody>
      </p:sp>
    </p:spTree>
    <p:extLst>
      <p:ext uri="{BB962C8B-B14F-4D97-AF65-F5344CB8AC3E}">
        <p14:creationId xmlns:p14="http://schemas.microsoft.com/office/powerpoint/2010/main" val="137216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12</a:t>
            </a:fld>
            <a:endParaRPr lang="en-US"/>
          </a:p>
        </p:txBody>
      </p:sp>
    </p:spTree>
    <p:extLst>
      <p:ext uri="{BB962C8B-B14F-4D97-AF65-F5344CB8AC3E}">
        <p14:creationId xmlns:p14="http://schemas.microsoft.com/office/powerpoint/2010/main" val="11734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7E85D82-6839-4021-BDEF-9AA832C9030B}"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931CB-B099-40D9-86B5-AF8F4A8BEBAD}" type="slidenum">
              <a:rPr lang="en-US"/>
              <a:pPr>
                <a:defRPr/>
              </a:pPr>
              <a:t>‹#›</a:t>
            </a:fld>
            <a:endParaRPr lang="en-US"/>
          </a:p>
        </p:txBody>
      </p:sp>
    </p:spTree>
    <p:extLst>
      <p:ext uri="{BB962C8B-B14F-4D97-AF65-F5344CB8AC3E}">
        <p14:creationId xmlns:p14="http://schemas.microsoft.com/office/powerpoint/2010/main" val="87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9D6567-B898-4339-9E8D-E110B74D1886}"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1095D3-69D9-4246-A12C-4ED881091E44}" type="slidenum">
              <a:rPr lang="en-US"/>
              <a:pPr>
                <a:defRPr/>
              </a:pPr>
              <a:t>‹#›</a:t>
            </a:fld>
            <a:endParaRPr lang="en-US"/>
          </a:p>
        </p:txBody>
      </p:sp>
    </p:spTree>
    <p:extLst>
      <p:ext uri="{BB962C8B-B14F-4D97-AF65-F5344CB8AC3E}">
        <p14:creationId xmlns:p14="http://schemas.microsoft.com/office/powerpoint/2010/main" val="315799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69BD2C-2A50-4C05-A39B-FD9D05A49346}"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4758C-F7EA-4E74-B2D4-D9810226F08E}" type="slidenum">
              <a:rPr lang="en-US"/>
              <a:pPr>
                <a:defRPr/>
              </a:pPr>
              <a:t>‹#›</a:t>
            </a:fld>
            <a:endParaRPr lang="en-US"/>
          </a:p>
        </p:txBody>
      </p:sp>
    </p:spTree>
    <p:extLst>
      <p:ext uri="{BB962C8B-B14F-4D97-AF65-F5344CB8AC3E}">
        <p14:creationId xmlns:p14="http://schemas.microsoft.com/office/powerpoint/2010/main" val="248028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5013" y="573088"/>
            <a:ext cx="7672387" cy="685800"/>
          </a:xfrm>
        </p:spPr>
        <p:txBody>
          <a:bodyPr/>
          <a:lstStyle/>
          <a:p>
            <a:r>
              <a:rPr lang="en-US"/>
              <a:t>Click to edit Master title style</a:t>
            </a:r>
          </a:p>
        </p:txBody>
      </p:sp>
      <p:sp>
        <p:nvSpPr>
          <p:cNvPr id="3" name="Text Placeholder 2"/>
          <p:cNvSpPr>
            <a:spLocks noGrp="1"/>
          </p:cNvSpPr>
          <p:nvPr>
            <p:ph type="body" sz="half" idx="1"/>
          </p:nvPr>
        </p:nvSpPr>
        <p:spPr>
          <a:xfrm>
            <a:off x="752475" y="1447800"/>
            <a:ext cx="3857625"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447800"/>
            <a:ext cx="3857625"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102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36600" y="365125"/>
            <a:ext cx="7339013" cy="931863"/>
          </a:xfrm>
        </p:spPr>
        <p:txBody>
          <a:bodyPr/>
          <a:lstStyle/>
          <a:p>
            <a:r>
              <a:rPr lang="en-US"/>
              <a:t>Click to edit Master title style</a:t>
            </a:r>
          </a:p>
        </p:txBody>
      </p:sp>
      <p:sp>
        <p:nvSpPr>
          <p:cNvPr id="3" name="Table Placeholder 2"/>
          <p:cNvSpPr>
            <a:spLocks noGrp="1"/>
          </p:cNvSpPr>
          <p:nvPr>
            <p:ph type="tbl" idx="1"/>
          </p:nvPr>
        </p:nvSpPr>
        <p:spPr>
          <a:xfrm>
            <a:off x="736600" y="1296988"/>
            <a:ext cx="7867650" cy="4759325"/>
          </a:xfrm>
        </p:spPr>
        <p:txBody>
          <a:bodyPr rtlCol="0">
            <a:normAutofit/>
          </a:bodyPr>
          <a:lstStyle/>
          <a:p>
            <a:pPr lvl="0"/>
            <a:endParaRPr lang="en-US" noProof="0"/>
          </a:p>
        </p:txBody>
      </p:sp>
    </p:spTree>
    <p:extLst>
      <p:ext uri="{BB962C8B-B14F-4D97-AF65-F5344CB8AC3E}">
        <p14:creationId xmlns:p14="http://schemas.microsoft.com/office/powerpoint/2010/main" val="407965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320EB38-64D0-4DEE-9E01-6BB2764DE656}"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D6A8A7-5109-4035-A6F9-3284B529B11C}" type="slidenum">
              <a:rPr lang="en-US"/>
              <a:pPr>
                <a:defRPr/>
              </a:pPr>
              <a:t>‹#›</a:t>
            </a:fld>
            <a:endParaRPr lang="en-US"/>
          </a:p>
        </p:txBody>
      </p:sp>
    </p:spTree>
    <p:extLst>
      <p:ext uri="{BB962C8B-B14F-4D97-AF65-F5344CB8AC3E}">
        <p14:creationId xmlns:p14="http://schemas.microsoft.com/office/powerpoint/2010/main" val="633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28A77D5-3829-4F74-B83B-0D15096D974F}" type="datetime1">
              <a:rPr lang="en-US" smtClean="0"/>
              <a:t>4/1/24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1BE20D-591F-4CB0-A4D9-A75F6C01CC88}" type="slidenum">
              <a:rPr lang="en-US"/>
              <a:pPr>
                <a:defRPr/>
              </a:pPr>
              <a:t>‹#›</a:t>
            </a:fld>
            <a:endParaRPr lang="en-US"/>
          </a:p>
        </p:txBody>
      </p:sp>
    </p:spTree>
    <p:extLst>
      <p:ext uri="{BB962C8B-B14F-4D97-AF65-F5344CB8AC3E}">
        <p14:creationId xmlns:p14="http://schemas.microsoft.com/office/powerpoint/2010/main" val="236694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E56450-D6AC-46BB-A19D-A6E1EA8C87C5}"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2F4F1-A40E-4290-8BB9-CEECA1D3CF4C}" type="slidenum">
              <a:rPr lang="en-US"/>
              <a:pPr>
                <a:defRPr/>
              </a:pPr>
              <a:t>‹#›</a:t>
            </a:fld>
            <a:endParaRPr lang="en-US"/>
          </a:p>
        </p:txBody>
      </p:sp>
    </p:spTree>
    <p:extLst>
      <p:ext uri="{BB962C8B-B14F-4D97-AF65-F5344CB8AC3E}">
        <p14:creationId xmlns:p14="http://schemas.microsoft.com/office/powerpoint/2010/main" val="73119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B01F9AD-F260-4483-B499-844F05989E9E}" type="datetime1">
              <a:rPr lang="en-US" smtClean="0"/>
              <a:t>4/1/24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DD7E255-C131-4FE2-992A-9BBEC0407790}" type="slidenum">
              <a:rPr lang="en-US"/>
              <a:pPr>
                <a:defRPr/>
              </a:pPr>
              <a:t>‹#›</a:t>
            </a:fld>
            <a:endParaRPr lang="en-US"/>
          </a:p>
        </p:txBody>
      </p:sp>
    </p:spTree>
    <p:extLst>
      <p:ext uri="{BB962C8B-B14F-4D97-AF65-F5344CB8AC3E}">
        <p14:creationId xmlns:p14="http://schemas.microsoft.com/office/powerpoint/2010/main" val="343548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3F1AAC9-80E5-40C4-946D-C70D54631ED0}" type="datetime1">
              <a:rPr lang="en-US" smtClean="0"/>
              <a:t>4/1/24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3AF5E6-0365-43B1-B04D-098EBF24D87F}" type="slidenum">
              <a:rPr lang="en-US"/>
              <a:pPr>
                <a:defRPr/>
              </a:pPr>
              <a:t>‹#›</a:t>
            </a:fld>
            <a:endParaRPr lang="en-US"/>
          </a:p>
        </p:txBody>
      </p:sp>
    </p:spTree>
    <p:extLst>
      <p:ext uri="{BB962C8B-B14F-4D97-AF65-F5344CB8AC3E}">
        <p14:creationId xmlns:p14="http://schemas.microsoft.com/office/powerpoint/2010/main" val="28821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21ACDB-D5D6-4EAF-B660-213F2C5CD7BB}" type="datetime1">
              <a:rPr lang="en-US" smtClean="0"/>
              <a:t>4/1/24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EF4B71-A9BB-4321-A0B3-2CDC81B55AE1}" type="slidenum">
              <a:rPr lang="en-US"/>
              <a:pPr>
                <a:defRPr/>
              </a:pPr>
              <a:t>‹#›</a:t>
            </a:fld>
            <a:endParaRPr lang="en-US"/>
          </a:p>
        </p:txBody>
      </p:sp>
    </p:spTree>
    <p:extLst>
      <p:ext uri="{BB962C8B-B14F-4D97-AF65-F5344CB8AC3E}">
        <p14:creationId xmlns:p14="http://schemas.microsoft.com/office/powerpoint/2010/main" val="331845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3A39105-228D-4495-B4DD-94FF32415382}"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C12FC5-05C1-47D0-96D3-E4B946693ADF}" type="slidenum">
              <a:rPr lang="en-US"/>
              <a:pPr>
                <a:defRPr/>
              </a:pPr>
              <a:t>‹#›</a:t>
            </a:fld>
            <a:endParaRPr lang="en-US"/>
          </a:p>
        </p:txBody>
      </p:sp>
    </p:spTree>
    <p:extLst>
      <p:ext uri="{BB962C8B-B14F-4D97-AF65-F5344CB8AC3E}">
        <p14:creationId xmlns:p14="http://schemas.microsoft.com/office/powerpoint/2010/main" val="148407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A4A4B6-3E17-4681-9C10-4C0A317A0DFA}" type="datetime1">
              <a:rPr lang="en-US" smtClean="0"/>
              <a:t>4/1/24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D0350D-12D1-48D6-860A-8D983120B73E}" type="slidenum">
              <a:rPr lang="en-US"/>
              <a:pPr>
                <a:defRPr/>
              </a:pPr>
              <a:t>‹#›</a:t>
            </a:fld>
            <a:endParaRPr lang="en-US"/>
          </a:p>
        </p:txBody>
      </p:sp>
    </p:spTree>
    <p:extLst>
      <p:ext uri="{BB962C8B-B14F-4D97-AF65-F5344CB8AC3E}">
        <p14:creationId xmlns:p14="http://schemas.microsoft.com/office/powerpoint/2010/main" val="136412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CB645FF-C247-4048-B501-103015D77AA5}" type="datetime1">
              <a:rPr lang="en-US" smtClean="0"/>
              <a:t>4/1/24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8EED374-58EE-429C-BC59-E069A7FDD2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3" r:id="rId12"/>
    <p:sldLayoutId id="2147483804"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jpg"/><Relationship Id="rId10" Type="http://schemas.openxmlformats.org/officeDocument/2006/relationships/image" Target="../media/image28.jpg"/><Relationship Id="rId4" Type="http://schemas.openxmlformats.org/officeDocument/2006/relationships/image" Target="../media/image22.jpg"/><Relationship Id="rId9" Type="http://schemas.openxmlformats.org/officeDocument/2006/relationships/image" Target="../media/image27.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6.jpg"/><Relationship Id="rId7" Type="http://schemas.openxmlformats.org/officeDocument/2006/relationships/image" Target="../media/image40.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228600"/>
            <a:ext cx="7772400" cy="1012825"/>
          </a:xfrm>
        </p:spPr>
        <p:txBody>
          <a:bodyPr/>
          <a:lstStyle/>
          <a:p>
            <a:pPr eaLnBrk="1" hangingPunct="1"/>
            <a:r>
              <a:rPr lang="en-AU" altLang="en-US" b="1" dirty="0"/>
              <a:t>Chapter 18: Monetary Policy</a:t>
            </a:r>
          </a:p>
        </p:txBody>
      </p:sp>
      <p:sp>
        <p:nvSpPr>
          <p:cNvPr id="2" name="Slide Number Placeholder 1"/>
          <p:cNvSpPr>
            <a:spLocks noGrp="1"/>
          </p:cNvSpPr>
          <p:nvPr>
            <p:ph type="sldNum" sz="quarter" idx="12"/>
          </p:nvPr>
        </p:nvSpPr>
        <p:spPr/>
        <p:txBody>
          <a:bodyPr/>
          <a:lstStyle/>
          <a:p>
            <a:pPr>
              <a:defRPr/>
            </a:pPr>
            <a:fld id="{6C5B357E-8E73-4DF7-88E9-3CD55011F1A5}" type="slidenum">
              <a:rPr lang="en-AU"/>
              <a:pPr>
                <a:defRPr/>
              </a:pPr>
              <a:t>1</a:t>
            </a:fld>
            <a:endParaRPr lang="en-AU"/>
          </a:p>
        </p:txBody>
      </p:sp>
      <p:sp>
        <p:nvSpPr>
          <p:cNvPr id="5" name="Subtitle 2">
            <a:extLst>
              <a:ext uri="{FF2B5EF4-FFF2-40B4-BE49-F238E27FC236}">
                <a16:creationId xmlns:a16="http://schemas.microsoft.com/office/drawing/2014/main" id="{AD14623A-5445-4784-A001-0E9D2656EBE6}"/>
              </a:ext>
            </a:extLst>
          </p:cNvPr>
          <p:cNvSpPr txBox="1">
            <a:spLocks/>
          </p:cNvSpPr>
          <p:nvPr/>
        </p:nvSpPr>
        <p:spPr bwMode="auto">
          <a:xfrm>
            <a:off x="1371600" y="5791200"/>
            <a:ext cx="6400800" cy="8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Aft>
                <a:spcPts val="0"/>
              </a:spcAft>
              <a:buNone/>
              <a:defRPr/>
            </a:pPr>
            <a:r>
              <a:rPr lang="en-US" sz="2000" b="1" dirty="0"/>
              <a:t>Wayne Geerling</a:t>
            </a:r>
          </a:p>
          <a:p>
            <a:pPr marL="0" indent="0" algn="ctr" eaLnBrk="1" fontAlgn="auto" hangingPunct="1">
              <a:spcAft>
                <a:spcPts val="0"/>
              </a:spcAft>
              <a:buNone/>
              <a:defRPr/>
            </a:pPr>
            <a:r>
              <a:rPr lang="en-US" sz="2000" b="1" dirty="0"/>
              <a:t>University of Texas</a:t>
            </a:r>
          </a:p>
        </p:txBody>
      </p:sp>
      <p:pic>
        <p:nvPicPr>
          <p:cNvPr id="3" name="Picture 2">
            <a:extLst>
              <a:ext uri="{FF2B5EF4-FFF2-40B4-BE49-F238E27FC236}">
                <a16:creationId xmlns:a16="http://schemas.microsoft.com/office/drawing/2014/main" id="{C7B7BCCF-B7D8-46E7-A830-22F298338382}"/>
              </a:ext>
            </a:extLst>
          </p:cNvPr>
          <p:cNvPicPr>
            <a:picLocks noChangeAspect="1"/>
          </p:cNvPicPr>
          <p:nvPr/>
        </p:nvPicPr>
        <p:blipFill>
          <a:blip r:embed="rId3"/>
          <a:stretch>
            <a:fillRect/>
          </a:stretch>
        </p:blipFill>
        <p:spPr>
          <a:xfrm>
            <a:off x="2061766" y="1483048"/>
            <a:ext cx="5020468" cy="4190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itle 12"/>
          <p:cNvSpPr>
            <a:spLocks noGrp="1"/>
          </p:cNvSpPr>
          <p:nvPr>
            <p:ph type="title"/>
          </p:nvPr>
        </p:nvSpPr>
        <p:spPr/>
        <p:txBody>
          <a:bodyPr/>
          <a:lstStyle/>
          <a:p>
            <a:r>
              <a:rPr lang="en-US" sz="4000" b="1" dirty="0"/>
              <a:t>Expansionary Monetary Policy in the Short Run</a:t>
            </a:r>
          </a:p>
        </p:txBody>
      </p:sp>
      <p:pic>
        <p:nvPicPr>
          <p:cNvPr id="11" name="Picture 10"/>
          <p:cNvPicPr>
            <a:picLocks noChangeAspect="1"/>
          </p:cNvPicPr>
          <p:nvPr/>
        </p:nvPicPr>
        <p:blipFill>
          <a:blip r:embed="rId3"/>
          <a:srcRect/>
          <a:stretch>
            <a:fillRect/>
          </a:stretch>
        </p:blipFill>
        <p:spPr bwMode="auto">
          <a:xfrm>
            <a:off x="3564731" y="5087541"/>
            <a:ext cx="1991916" cy="566738"/>
          </a:xfrm>
          <a:prstGeom prst="rect">
            <a:avLst/>
          </a:prstGeom>
          <a:noFill/>
          <a:ln w="9525">
            <a:noFill/>
            <a:miter lim="800000"/>
            <a:headEnd/>
            <a:tailEnd/>
          </a:ln>
        </p:spPr>
      </p:pic>
      <p:pic>
        <p:nvPicPr>
          <p:cNvPr id="6" name="Picture 5">
            <a:extLst>
              <a:ext uri="{FF2B5EF4-FFF2-40B4-BE49-F238E27FC236}">
                <a16:creationId xmlns:a16="http://schemas.microsoft.com/office/drawing/2014/main" id="{8CA6C0B6-35F8-D942-B63E-135A991F8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0285" y="4697730"/>
            <a:ext cx="5238750" cy="114300"/>
          </a:xfrm>
          <a:prstGeom prst="rect">
            <a:avLst/>
          </a:prstGeom>
        </p:spPr>
      </p:pic>
      <p:pic>
        <p:nvPicPr>
          <p:cNvPr id="8" name="Picture 7">
            <a:extLst>
              <a:ext uri="{FF2B5EF4-FFF2-40B4-BE49-F238E27FC236}">
                <a16:creationId xmlns:a16="http://schemas.microsoft.com/office/drawing/2014/main" id="{1E2BEFD9-60EE-DB47-9B6F-44F76DB00E2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4018" y="2185035"/>
            <a:ext cx="1990725" cy="2076450"/>
          </a:xfrm>
          <a:prstGeom prst="rect">
            <a:avLst/>
          </a:prstGeom>
        </p:spPr>
      </p:pic>
      <p:pic>
        <p:nvPicPr>
          <p:cNvPr id="13" name="Picture 12">
            <a:extLst>
              <a:ext uri="{FF2B5EF4-FFF2-40B4-BE49-F238E27FC236}">
                <a16:creationId xmlns:a16="http://schemas.microsoft.com/office/drawing/2014/main" id="{980A70D8-E8E9-2246-A5B1-3FBCB9A89382}"/>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08208" y="2108835"/>
            <a:ext cx="2257425" cy="2457450"/>
          </a:xfrm>
          <a:prstGeom prst="rect">
            <a:avLst/>
          </a:prstGeom>
        </p:spPr>
      </p:pic>
      <p:pic>
        <p:nvPicPr>
          <p:cNvPr id="3" name="Picture 2" descr="Two supply and demand graphs titled, Expansionary Monetary Policy in the Short Run. Graph A illustrates the Loanable Funds Market. Loanable funds in billions of dollars is on the x axis and Interest rate is on the y axis. Two positively sloping parallel lines are marked S 1 and S 2 and a negatively sloping diagonal line intersects both and is marked D for demand. Line S 1 is above S 2 and an arrow from S 1 points to S 2. Where D crosses S 1 is at $200 billion in loanable funds and a 3% interest rate and where D crosses S 2 is at $210 billion and a 2% interest rate. Graph B illustrates the aggregate demand and aggregate supply. Real GDP (Y, in trillions of dollars) is on the x axis and Price level (P) in on the y axis. Two negatively sloping lines are marked A D 1 and A D 2, a positively sloping diagonal line intersects and is marked S R A S. A vertical line runs through all of the other lines and is marked L R A S.  Where L R A S and S R A S cross with A D 1 is at $20 Trillion in real GDP and 100 Price level which is marked as A. Where L R A S and S R A S cross with A D 2 is $20.5 trillion and 105 P which is marked as B. At 20 trillion dollars, u equals u* and at 20.5 trillion dollars, u is less than u*.">
            <a:extLst>
              <a:ext uri="{FF2B5EF4-FFF2-40B4-BE49-F238E27FC236}">
                <a16:creationId xmlns:a16="http://schemas.microsoft.com/office/drawing/2014/main" id="{A40CEB13-0F84-834E-824F-E0FFEFF3BC06}"/>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1976438"/>
            <a:ext cx="6400800" cy="2905125"/>
          </a:xfrm>
          <a:prstGeom prst="rect">
            <a:avLst/>
          </a:prstGeom>
        </p:spPr>
      </p:pic>
      <p:sp>
        <p:nvSpPr>
          <p:cNvPr id="2" name="Slide Number Placeholder 1">
            <a:extLst>
              <a:ext uri="{FF2B5EF4-FFF2-40B4-BE49-F238E27FC236}">
                <a16:creationId xmlns:a16="http://schemas.microsoft.com/office/drawing/2014/main" id="{AC0EADCC-9275-458C-8961-5FA5F0AF8E63}"/>
              </a:ext>
            </a:extLst>
          </p:cNvPr>
          <p:cNvSpPr>
            <a:spLocks noGrp="1"/>
          </p:cNvSpPr>
          <p:nvPr>
            <p:ph type="sldNum" sz="quarter" idx="12"/>
          </p:nvPr>
        </p:nvSpPr>
        <p:spPr/>
        <p:txBody>
          <a:bodyPr/>
          <a:lstStyle/>
          <a:p>
            <a:pPr>
              <a:defRPr/>
            </a:pPr>
            <a:fld id="{9482F4F1-A40E-4290-8BB9-CEECA1D3CF4C}"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304801"/>
            <a:ext cx="8229600" cy="838200"/>
          </a:xfrm>
        </p:spPr>
        <p:txBody>
          <a:bodyPr/>
          <a:lstStyle/>
          <a:p>
            <a:pPr>
              <a:defRPr/>
            </a:pPr>
            <a:r>
              <a:rPr lang="en-US" sz="4000" b="1" dirty="0">
                <a:ea typeface="MS PGothic" charset="0"/>
                <a:cs typeface="MS PGothic" charset="0"/>
              </a:rPr>
              <a:t>Real vs. Nominal Effects </a:t>
            </a:r>
          </a:p>
        </p:txBody>
      </p:sp>
      <p:sp>
        <p:nvSpPr>
          <p:cNvPr id="77826" name="Content Placeholder 2"/>
          <p:cNvSpPr>
            <a:spLocks noGrp="1"/>
          </p:cNvSpPr>
          <p:nvPr>
            <p:ph idx="4294967295"/>
          </p:nvPr>
        </p:nvSpPr>
        <p:spPr>
          <a:xfrm>
            <a:off x="457200" y="1295400"/>
            <a:ext cx="8229600" cy="1600200"/>
          </a:xfrm>
        </p:spPr>
        <p:txBody>
          <a:bodyPr/>
          <a:lstStyle/>
          <a:p>
            <a:r>
              <a:rPr lang="en-US" altLang="en-US" dirty="0">
                <a:latin typeface="Times New Roman" panose="02020603050405020304" pitchFamily="18" charset="0"/>
                <a:cs typeface="Times New Roman" panose="02020603050405020304" pitchFamily="18" charset="0"/>
              </a:rPr>
              <a:t>If the Fed can increase real employment and output by increasing the money supply, why don’t we just keep printing money?</a:t>
            </a:r>
          </a:p>
        </p:txBody>
      </p:sp>
      <p:pic>
        <p:nvPicPr>
          <p:cNvPr id="77827" name="money_tree.gif">
            <a:hlinkClick r:id="" action="ppaction://media"/>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63500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41854A2-852C-49F8-B0EE-1D7218AC2387}"/>
              </a:ext>
            </a:extLst>
          </p:cNvPr>
          <p:cNvSpPr>
            <a:spLocks noGrp="1"/>
          </p:cNvSpPr>
          <p:nvPr>
            <p:ph type="sldNum" sz="quarter" idx="12"/>
          </p:nvPr>
        </p:nvSpPr>
        <p:spPr/>
        <p:txBody>
          <a:bodyPr/>
          <a:lstStyle/>
          <a:p>
            <a:pPr>
              <a:defRPr/>
            </a:pPr>
            <a:fld id="{34D6A8A7-5109-4035-A6F9-3284B529B11C}" type="slidenum">
              <a:rPr lang="en-US" smtClean="0"/>
              <a:pPr>
                <a:defRPr/>
              </a:pPr>
              <a:t>11</a:t>
            </a:fld>
            <a:endParaRPr lang="en-US"/>
          </a:p>
        </p:txBody>
      </p:sp>
    </p:spTree>
    <p:extLst>
      <p:ext uri="{BB962C8B-B14F-4D97-AF65-F5344CB8AC3E}">
        <p14:creationId xmlns:p14="http://schemas.microsoft.com/office/powerpoint/2010/main" val="303274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127F-3B92-4892-8E5F-3C3EA275443E}"/>
              </a:ext>
            </a:extLst>
          </p:cNvPr>
          <p:cNvSpPr>
            <a:spLocks noGrp="1"/>
          </p:cNvSpPr>
          <p:nvPr>
            <p:ph type="title"/>
          </p:nvPr>
        </p:nvSpPr>
        <p:spPr>
          <a:xfrm>
            <a:off x="457200" y="274638"/>
            <a:ext cx="8229600" cy="944562"/>
          </a:xfrm>
        </p:spPr>
        <p:txBody>
          <a:bodyPr/>
          <a:lstStyle/>
          <a:p>
            <a:r>
              <a:rPr lang="en-US" sz="4000" b="1" dirty="0"/>
              <a:t>Real vs. Nominal Effects</a:t>
            </a:r>
          </a:p>
        </p:txBody>
      </p:sp>
      <p:sp>
        <p:nvSpPr>
          <p:cNvPr id="3" name="Content Placeholder 2">
            <a:extLst>
              <a:ext uri="{FF2B5EF4-FFF2-40B4-BE49-F238E27FC236}">
                <a16:creationId xmlns:a16="http://schemas.microsoft.com/office/drawing/2014/main" id="{55BFEB83-22B6-4695-9D49-5D39B3B6B3FC}"/>
              </a:ext>
            </a:extLst>
          </p:cNvPr>
          <p:cNvSpPr>
            <a:spLocks noGrp="1"/>
          </p:cNvSpPr>
          <p:nvPr>
            <p:ph idx="1"/>
          </p:nvPr>
        </p:nvSpPr>
        <p:spPr>
          <a:xfrm>
            <a:off x="457200" y="1447800"/>
            <a:ext cx="8229600" cy="4800599"/>
          </a:xfrm>
        </p:spPr>
        <p:txBody>
          <a:bodyPr>
            <a:noAutofit/>
          </a:bodyPr>
          <a:lstStyle/>
          <a:p>
            <a:pPr>
              <a:spcBef>
                <a:spcPts val="1350"/>
              </a:spcBef>
            </a:pPr>
            <a:r>
              <a:rPr lang="en-US" dirty="0">
                <a:latin typeface="Times New Roman" panose="02020603050405020304" pitchFamily="18" charset="0"/>
                <a:cs typeface="Times New Roman" panose="02020603050405020304" pitchFamily="18" charset="0"/>
              </a:rPr>
              <a:t>Monetary policy can have real effects such as increasing output &amp; reducing unemployment.</a:t>
            </a:r>
          </a:p>
          <a:p>
            <a:pPr>
              <a:spcBef>
                <a:spcPts val="1350"/>
              </a:spcBef>
            </a:pPr>
            <a:r>
              <a:rPr lang="en-US" dirty="0">
                <a:latin typeface="Times New Roman" panose="02020603050405020304" pitchFamily="18" charset="0"/>
                <a:cs typeface="Times New Roman" panose="02020603050405020304" pitchFamily="18" charset="0"/>
              </a:rPr>
              <a:t>However, new money devalues the entire money supply, because prices rise.</a:t>
            </a:r>
          </a:p>
          <a:p>
            <a:pPr>
              <a:spcBef>
                <a:spcPts val="1350"/>
              </a:spcBef>
            </a:pPr>
            <a:r>
              <a:rPr lang="en-US" dirty="0">
                <a:latin typeface="Times New Roman" panose="02020603050405020304" pitchFamily="18" charset="0"/>
                <a:cs typeface="Times New Roman" panose="02020603050405020304" pitchFamily="18" charset="0"/>
              </a:rPr>
              <a:t>As prices adjust in the long run, the effects of the new money wear off.</a:t>
            </a:r>
          </a:p>
          <a:p>
            <a:pPr>
              <a:spcBef>
                <a:spcPts val="1350"/>
              </a:spcBef>
            </a:pPr>
            <a:r>
              <a:rPr lang="en-US" dirty="0">
                <a:latin typeface="Times New Roman" panose="02020603050405020304" pitchFamily="18" charset="0"/>
                <a:cs typeface="Times New Roman" panose="02020603050405020304" pitchFamily="18" charset="0"/>
              </a:rPr>
              <a:t>In the long run, the real effects of monetary policy dissipate completely.</a:t>
            </a:r>
          </a:p>
          <a:p>
            <a:pPr>
              <a:spcBef>
                <a:spcPts val="1350"/>
              </a:spcBef>
            </a:pPr>
            <a:r>
              <a:rPr lang="en-US" dirty="0">
                <a:latin typeface="Times New Roman" panose="02020603050405020304" pitchFamily="18" charset="0"/>
                <a:cs typeface="Times New Roman" panose="02020603050405020304" pitchFamily="18" charset="0"/>
              </a:rPr>
              <a:t>Only change in the long run is higher prices.</a:t>
            </a:r>
          </a:p>
        </p:txBody>
      </p:sp>
      <p:sp>
        <p:nvSpPr>
          <p:cNvPr id="4" name="Slide Number Placeholder 3">
            <a:extLst>
              <a:ext uri="{FF2B5EF4-FFF2-40B4-BE49-F238E27FC236}">
                <a16:creationId xmlns:a16="http://schemas.microsoft.com/office/drawing/2014/main" id="{42E8A35C-7AEC-4C86-ACE8-B7075CD2F704}"/>
              </a:ext>
            </a:extLst>
          </p:cNvPr>
          <p:cNvSpPr>
            <a:spLocks noGrp="1"/>
          </p:cNvSpPr>
          <p:nvPr>
            <p:ph type="sldNum" sz="quarter" idx="12"/>
          </p:nvPr>
        </p:nvSpPr>
        <p:spPr/>
        <p:txBody>
          <a:bodyPr/>
          <a:lstStyle/>
          <a:p>
            <a:pPr>
              <a:defRPr/>
            </a:pPr>
            <a:fld id="{34D6A8A7-5109-4035-A6F9-3284B529B11C}" type="slidenum">
              <a:rPr lang="en-US" smtClean="0"/>
              <a:pPr>
                <a:defRPr/>
              </a:pPr>
              <a:t>12</a:t>
            </a:fld>
            <a:endParaRPr lang="en-US"/>
          </a:p>
        </p:txBody>
      </p:sp>
    </p:spTree>
    <p:extLst>
      <p:ext uri="{BB962C8B-B14F-4D97-AF65-F5344CB8AC3E}">
        <p14:creationId xmlns:p14="http://schemas.microsoft.com/office/powerpoint/2010/main" val="304911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13DE-511A-450B-9F38-C79528DADF06}"/>
              </a:ext>
            </a:extLst>
          </p:cNvPr>
          <p:cNvSpPr>
            <a:spLocks noGrp="1"/>
          </p:cNvSpPr>
          <p:nvPr>
            <p:ph type="title"/>
          </p:nvPr>
        </p:nvSpPr>
        <p:spPr>
          <a:xfrm>
            <a:off x="457200" y="274638"/>
            <a:ext cx="8229600" cy="868362"/>
          </a:xfrm>
        </p:spPr>
        <p:txBody>
          <a:bodyPr/>
          <a:lstStyle/>
          <a:p>
            <a:r>
              <a:rPr lang="en-US" sz="4000" b="1" dirty="0"/>
              <a:t>Real Value of Money as Prices Adjust</a:t>
            </a:r>
          </a:p>
        </p:txBody>
      </p:sp>
      <p:pic>
        <p:nvPicPr>
          <p:cNvPr id="4" name="Picture 3" descr="Two line graphs titled The Real Value of Money as Prices Adjust. Graph A illustrates the adjusting price level. The x axis is labeled Time (t) and the y axis is labeled Price level (p). Price level begins halfway on the y axis until reaching time t subscript 0. The line then has a slight positive slope from t subscript 0 to t subscript LR. The area between t subscript 0 and t subscript LR and below the price level is Short run: prices adjusting. The price level then plateaus after t subscript LR. The area after t subscript LR and below the price level is Long run: all prices now adjusted. Graph B illustrates the changing value of money. The x axis is labeled Time (t) and the y axis is labeled Real value of money. Real value of money begins halfway on the y until reaching t subscript 0. The line then has a decreasing negative slope up to t subscript L R. The area between t subscript 0 and t subscript L R is Short run: value declining. The real value of money line plateaus after t subscript L R. The area after t subscript L R is Long run: value reaches new lower level.">
            <a:extLst>
              <a:ext uri="{FF2B5EF4-FFF2-40B4-BE49-F238E27FC236}">
                <a16:creationId xmlns:a16="http://schemas.microsoft.com/office/drawing/2014/main" id="{C20E11D5-6E9E-44C8-8251-C83030D97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447800"/>
            <a:ext cx="5410200" cy="4934102"/>
          </a:xfrm>
          <a:prstGeom prst="rect">
            <a:avLst/>
          </a:prstGeom>
          <a:ln>
            <a:solidFill>
              <a:schemeClr val="tx2">
                <a:lumMod val="90000"/>
                <a:lumOff val="10000"/>
              </a:schemeClr>
            </a:solidFill>
          </a:ln>
        </p:spPr>
      </p:pic>
      <p:sp>
        <p:nvSpPr>
          <p:cNvPr id="3" name="Slide Number Placeholder 2">
            <a:extLst>
              <a:ext uri="{FF2B5EF4-FFF2-40B4-BE49-F238E27FC236}">
                <a16:creationId xmlns:a16="http://schemas.microsoft.com/office/drawing/2014/main" id="{5EA3C51C-8225-4985-BD06-7CB467C3C877}"/>
              </a:ext>
            </a:extLst>
          </p:cNvPr>
          <p:cNvSpPr>
            <a:spLocks noGrp="1"/>
          </p:cNvSpPr>
          <p:nvPr>
            <p:ph type="sldNum" sz="quarter" idx="12"/>
          </p:nvPr>
        </p:nvSpPr>
        <p:spPr/>
        <p:txBody>
          <a:bodyPr/>
          <a:lstStyle/>
          <a:p>
            <a:pPr>
              <a:defRPr/>
            </a:pPr>
            <a:fld id="{34D6A8A7-5109-4035-A6F9-3284B529B11C}" type="slidenum">
              <a:rPr lang="en-US" smtClean="0"/>
              <a:pPr>
                <a:defRPr/>
              </a:pPr>
              <a:t>13</a:t>
            </a:fld>
            <a:endParaRPr lang="en-US"/>
          </a:p>
        </p:txBody>
      </p:sp>
    </p:spTree>
    <p:extLst>
      <p:ext uri="{BB962C8B-B14F-4D97-AF65-F5344CB8AC3E}">
        <p14:creationId xmlns:p14="http://schemas.microsoft.com/office/powerpoint/2010/main" val="378160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E00C-1B11-4F00-9CE7-27B5118EC500}"/>
              </a:ext>
            </a:extLst>
          </p:cNvPr>
          <p:cNvSpPr>
            <a:spLocks noGrp="1"/>
          </p:cNvSpPr>
          <p:nvPr>
            <p:ph type="title"/>
          </p:nvPr>
        </p:nvSpPr>
        <p:spPr>
          <a:xfrm>
            <a:off x="685800" y="228600"/>
            <a:ext cx="8001000" cy="1143000"/>
          </a:xfrm>
        </p:spPr>
        <p:txBody>
          <a:bodyPr/>
          <a:lstStyle/>
          <a:p>
            <a:r>
              <a:rPr lang="en-US" sz="4000" b="1" dirty="0"/>
              <a:t>Unexpected Inflation Hurts</a:t>
            </a:r>
            <a:br>
              <a:rPr lang="en-US" sz="4000" b="1" dirty="0"/>
            </a:br>
            <a:r>
              <a:rPr lang="en-US" sz="4000" b="1" dirty="0"/>
              <a:t>Some People </a:t>
            </a:r>
          </a:p>
        </p:txBody>
      </p:sp>
      <p:sp>
        <p:nvSpPr>
          <p:cNvPr id="3" name="Content Placeholder 2">
            <a:extLst>
              <a:ext uri="{FF2B5EF4-FFF2-40B4-BE49-F238E27FC236}">
                <a16:creationId xmlns:a16="http://schemas.microsoft.com/office/drawing/2014/main" id="{A8D16A17-2B8B-426A-9253-3508E156CF1D}"/>
              </a:ext>
            </a:extLst>
          </p:cNvPr>
          <p:cNvSpPr>
            <a:spLocks noGrp="1"/>
          </p:cNvSpPr>
          <p:nvPr>
            <p:ph idx="1"/>
          </p:nvPr>
        </p:nvSpPr>
        <p:spPr>
          <a:xfrm>
            <a:off x="628650" y="1752601"/>
            <a:ext cx="7905750" cy="4648200"/>
          </a:xfrm>
        </p:spPr>
        <p:txBody>
          <a:bodyPr>
            <a:normAutofit/>
          </a:bodyPr>
          <a:lstStyle/>
          <a:p>
            <a:r>
              <a:rPr lang="en-US" dirty="0">
                <a:latin typeface="Times New Roman" panose="02020603050405020304" pitchFamily="18" charset="0"/>
                <a:cs typeface="Times New Roman" panose="02020603050405020304" pitchFamily="18" charset="0"/>
              </a:rPr>
              <a:t>If inflation is higher than expected, it hurts: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Input suppliers that have sticky prices.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Workers who signed wage contracts.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Resource suppliers who are contracted to sell goods at a given price are hurt by tomorrow’s unexpected inflation.</a:t>
            </a:r>
            <a:endParaRPr lang="en-US" sz="135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2DF880-D736-4C37-B023-C89C5FE49094}"/>
              </a:ext>
            </a:extLst>
          </p:cNvPr>
          <p:cNvSpPr>
            <a:spLocks noGrp="1"/>
          </p:cNvSpPr>
          <p:nvPr>
            <p:ph type="sldNum" sz="quarter" idx="12"/>
          </p:nvPr>
        </p:nvSpPr>
        <p:spPr/>
        <p:txBody>
          <a:bodyPr/>
          <a:lstStyle/>
          <a:p>
            <a:pPr>
              <a:defRPr/>
            </a:pPr>
            <a:fld id="{34D6A8A7-5109-4035-A6F9-3284B529B11C}" type="slidenum">
              <a:rPr lang="en-US" smtClean="0"/>
              <a:pPr>
                <a:defRPr/>
              </a:pPr>
              <a:t>14</a:t>
            </a:fld>
            <a:endParaRPr lang="en-US"/>
          </a:p>
        </p:txBody>
      </p:sp>
    </p:spTree>
    <p:extLst>
      <p:ext uri="{BB962C8B-B14F-4D97-AF65-F5344CB8AC3E}">
        <p14:creationId xmlns:p14="http://schemas.microsoft.com/office/powerpoint/2010/main" val="4996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E00C-1B11-4F00-9CE7-27B5118EC500}"/>
              </a:ext>
            </a:extLst>
          </p:cNvPr>
          <p:cNvSpPr>
            <a:spLocks noGrp="1"/>
          </p:cNvSpPr>
          <p:nvPr>
            <p:ph type="title"/>
          </p:nvPr>
        </p:nvSpPr>
        <p:spPr/>
        <p:txBody>
          <a:bodyPr/>
          <a:lstStyle/>
          <a:p>
            <a:r>
              <a:rPr lang="en-US" sz="4000" b="1" dirty="0"/>
              <a:t>Unexpected Inflation Hurts</a:t>
            </a:r>
            <a:br>
              <a:rPr lang="en-US" sz="4000" b="1" dirty="0"/>
            </a:br>
            <a:r>
              <a:rPr lang="en-US" sz="4000" b="1" dirty="0"/>
              <a:t>Some People</a:t>
            </a:r>
          </a:p>
        </p:txBody>
      </p:sp>
      <p:sp>
        <p:nvSpPr>
          <p:cNvPr id="3" name="Content Placeholder 2">
            <a:extLst>
              <a:ext uri="{FF2B5EF4-FFF2-40B4-BE49-F238E27FC236}">
                <a16:creationId xmlns:a16="http://schemas.microsoft.com/office/drawing/2014/main" id="{A8D16A17-2B8B-426A-9253-3508E156CF1D}"/>
              </a:ext>
            </a:extLst>
          </p:cNvPr>
          <p:cNvSpPr>
            <a:spLocks noGrp="1"/>
          </p:cNvSpPr>
          <p:nvPr>
            <p:ph idx="1"/>
          </p:nvPr>
        </p:nvSpPr>
        <p:spPr>
          <a:xfrm>
            <a:off x="628650" y="1676401"/>
            <a:ext cx="7905750" cy="4724400"/>
          </a:xfrm>
        </p:spPr>
        <p:txBody>
          <a:bodyPr>
            <a:normAutofit/>
          </a:bodyPr>
          <a:lstStyle/>
          <a:p>
            <a:r>
              <a:rPr lang="en-US" dirty="0">
                <a:latin typeface="Times New Roman" panose="02020603050405020304" pitchFamily="18" charset="0"/>
                <a:cs typeface="Times New Roman" panose="02020603050405020304" pitchFamily="18" charset="0"/>
              </a:rPr>
              <a:t>If inflation is lower than expected, it hurts: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Demanders who signed a fixed-price contract.</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Employers who create wage contracts.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Resource purchasers who signed long-term contracts to buy goods at certain prices.</a:t>
            </a:r>
          </a:p>
        </p:txBody>
      </p:sp>
      <p:sp>
        <p:nvSpPr>
          <p:cNvPr id="4" name="Slide Number Placeholder 3">
            <a:extLst>
              <a:ext uri="{FF2B5EF4-FFF2-40B4-BE49-F238E27FC236}">
                <a16:creationId xmlns:a16="http://schemas.microsoft.com/office/drawing/2014/main" id="{F883FAEB-F8DF-4C5C-9ABD-11E6686B2C7B}"/>
              </a:ext>
            </a:extLst>
          </p:cNvPr>
          <p:cNvSpPr>
            <a:spLocks noGrp="1"/>
          </p:cNvSpPr>
          <p:nvPr>
            <p:ph type="sldNum" sz="quarter" idx="12"/>
          </p:nvPr>
        </p:nvSpPr>
        <p:spPr/>
        <p:txBody>
          <a:bodyPr/>
          <a:lstStyle/>
          <a:p>
            <a:pPr>
              <a:defRPr/>
            </a:pPr>
            <a:fld id="{34D6A8A7-5109-4035-A6F9-3284B529B11C}" type="slidenum">
              <a:rPr lang="en-US" smtClean="0"/>
              <a:pPr>
                <a:defRPr/>
              </a:pPr>
              <a:t>15</a:t>
            </a:fld>
            <a:endParaRPr lang="en-US"/>
          </a:p>
        </p:txBody>
      </p:sp>
    </p:spTree>
    <p:extLst>
      <p:ext uri="{BB962C8B-B14F-4D97-AF65-F5344CB8AC3E}">
        <p14:creationId xmlns:p14="http://schemas.microsoft.com/office/powerpoint/2010/main" val="277420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1B71-20B9-499F-86C1-DADE5D7EA71B}"/>
              </a:ext>
            </a:extLst>
          </p:cNvPr>
          <p:cNvSpPr>
            <a:spLocks noGrp="1"/>
          </p:cNvSpPr>
          <p:nvPr>
            <p:ph type="title"/>
          </p:nvPr>
        </p:nvSpPr>
        <p:spPr>
          <a:xfrm>
            <a:off x="457200" y="274638"/>
            <a:ext cx="8229600" cy="868362"/>
          </a:xfrm>
        </p:spPr>
        <p:txBody>
          <a:bodyPr/>
          <a:lstStyle/>
          <a:p>
            <a:r>
              <a:rPr lang="en-US" sz="4000" b="1" dirty="0"/>
              <a:t>Contractionary Monetary Policy</a:t>
            </a:r>
          </a:p>
        </p:txBody>
      </p:sp>
      <p:sp>
        <p:nvSpPr>
          <p:cNvPr id="3" name="Content Placeholder 2">
            <a:extLst>
              <a:ext uri="{FF2B5EF4-FFF2-40B4-BE49-F238E27FC236}">
                <a16:creationId xmlns:a16="http://schemas.microsoft.com/office/drawing/2014/main" id="{69700232-B1FE-48AE-A932-9132617894C3}"/>
              </a:ext>
            </a:extLst>
          </p:cNvPr>
          <p:cNvSpPr>
            <a:spLocks noGrp="1"/>
          </p:cNvSpPr>
          <p:nvPr>
            <p:ph idx="1"/>
          </p:nvPr>
        </p:nvSpPr>
        <p:spPr>
          <a:xfrm>
            <a:off x="533400" y="1371600"/>
            <a:ext cx="8058150" cy="4983161"/>
          </a:xfrm>
        </p:spPr>
        <p:txBody>
          <a:bodyPr>
            <a:noAutofit/>
          </a:bodyPr>
          <a:lstStyle/>
          <a:p>
            <a:r>
              <a:rPr lang="en-US" dirty="0">
                <a:latin typeface="Times New Roman" panose="02020603050405020304" pitchFamily="18" charset="0"/>
                <a:cs typeface="Times New Roman" panose="02020603050405020304" pitchFamily="18" charset="0"/>
              </a:rPr>
              <a:t>When a central bank takes action that reduces the money supply in the economy.</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Often done during times of rapid expansion in order to curb potential inflation</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central bank reduces the money supply via open market sales.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Lower supply of loanable funds increases interest rates.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higher interest rates, investment falls, shifting AD to the left.</a:t>
            </a:r>
          </a:p>
        </p:txBody>
      </p:sp>
      <p:sp>
        <p:nvSpPr>
          <p:cNvPr id="4" name="Slide Number Placeholder 3">
            <a:extLst>
              <a:ext uri="{FF2B5EF4-FFF2-40B4-BE49-F238E27FC236}">
                <a16:creationId xmlns:a16="http://schemas.microsoft.com/office/drawing/2014/main" id="{7FB264E7-3A96-449C-A694-2DB089B7A088}"/>
              </a:ext>
            </a:extLst>
          </p:cNvPr>
          <p:cNvSpPr>
            <a:spLocks noGrp="1"/>
          </p:cNvSpPr>
          <p:nvPr>
            <p:ph type="sldNum" sz="quarter" idx="12"/>
          </p:nvPr>
        </p:nvSpPr>
        <p:spPr/>
        <p:txBody>
          <a:bodyPr/>
          <a:lstStyle/>
          <a:p>
            <a:pPr>
              <a:defRPr/>
            </a:pPr>
            <a:fld id="{34D6A8A7-5109-4035-A6F9-3284B529B11C}" type="slidenum">
              <a:rPr lang="en-US" smtClean="0"/>
              <a:pPr>
                <a:defRPr/>
              </a:pPr>
              <a:t>16</a:t>
            </a:fld>
            <a:endParaRPr lang="en-US"/>
          </a:p>
        </p:txBody>
      </p:sp>
    </p:spTree>
    <p:extLst>
      <p:ext uri="{BB962C8B-B14F-4D97-AF65-F5344CB8AC3E}">
        <p14:creationId xmlns:p14="http://schemas.microsoft.com/office/powerpoint/2010/main" val="426114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Title 9"/>
          <p:cNvSpPr>
            <a:spLocks noGrp="1"/>
          </p:cNvSpPr>
          <p:nvPr>
            <p:ph type="title"/>
          </p:nvPr>
        </p:nvSpPr>
        <p:spPr/>
        <p:txBody>
          <a:bodyPr/>
          <a:lstStyle/>
          <a:p>
            <a:r>
              <a:rPr lang="en-US" sz="4000" b="1" dirty="0"/>
              <a:t>Contractionary Monetary Policy in the Short Run</a:t>
            </a:r>
          </a:p>
        </p:txBody>
      </p:sp>
      <p:pic>
        <p:nvPicPr>
          <p:cNvPr id="8" name="Picture 7"/>
          <p:cNvPicPr>
            <a:picLocks noChangeAspect="1"/>
          </p:cNvPicPr>
          <p:nvPr/>
        </p:nvPicPr>
        <p:blipFill>
          <a:blip r:embed="rId3"/>
          <a:srcRect/>
          <a:stretch>
            <a:fillRect/>
          </a:stretch>
        </p:blipFill>
        <p:spPr bwMode="auto">
          <a:xfrm>
            <a:off x="3590925" y="5051823"/>
            <a:ext cx="1962150" cy="558403"/>
          </a:xfrm>
          <a:prstGeom prst="rect">
            <a:avLst/>
          </a:prstGeom>
          <a:noFill/>
          <a:ln w="9525">
            <a:noFill/>
            <a:miter lim="800000"/>
            <a:headEnd/>
            <a:tailEnd/>
          </a:ln>
        </p:spPr>
      </p:pic>
      <p:pic>
        <p:nvPicPr>
          <p:cNvPr id="10" name="Picture 9">
            <a:extLst>
              <a:ext uri="{FF2B5EF4-FFF2-40B4-BE49-F238E27FC236}">
                <a16:creationId xmlns:a16="http://schemas.microsoft.com/office/drawing/2014/main" id="{04F5DA9F-DEE0-694E-BF84-33B206EB1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668" y="4621530"/>
            <a:ext cx="5381625" cy="114300"/>
          </a:xfrm>
          <a:prstGeom prst="rect">
            <a:avLst/>
          </a:prstGeom>
        </p:spPr>
      </p:pic>
      <p:pic>
        <p:nvPicPr>
          <p:cNvPr id="14" name="Picture 13">
            <a:extLst>
              <a:ext uri="{FF2B5EF4-FFF2-40B4-BE49-F238E27FC236}">
                <a16:creationId xmlns:a16="http://schemas.microsoft.com/office/drawing/2014/main" id="{D5C8DFB6-1A4B-314C-9F66-3201FA4F069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91640" y="2431733"/>
            <a:ext cx="1828800" cy="1781175"/>
          </a:xfrm>
          <a:prstGeom prst="rect">
            <a:avLst/>
          </a:prstGeom>
        </p:spPr>
      </p:pic>
      <p:pic>
        <p:nvPicPr>
          <p:cNvPr id="16" name="Picture 15">
            <a:extLst>
              <a:ext uri="{FF2B5EF4-FFF2-40B4-BE49-F238E27FC236}">
                <a16:creationId xmlns:a16="http://schemas.microsoft.com/office/drawing/2014/main" id="{B18D9152-283C-D34A-A887-532BFE82589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23460" y="2136458"/>
            <a:ext cx="2133600" cy="2371725"/>
          </a:xfrm>
          <a:prstGeom prst="rect">
            <a:avLst/>
          </a:prstGeom>
        </p:spPr>
      </p:pic>
      <p:pic>
        <p:nvPicPr>
          <p:cNvPr id="4" name="Picture 3" descr="Two line graphs titled Contractionary Monetary Policy in the Short Run. Graph A illustrates the loanable funds market. Loanable funds (billions of dollars) is on the x axis and Interest rate is on the y axis. Two positively sloping parallel lines are marked S 1 and S 2 and a negatively sloping diagonal line intersects those lines marked D. An arrow points from S 1 to S 2; Line D crosses S 1 at $200 billion of loanable funds and a 3% interest rate. Line D crosses S 2 is at $190 billion and a 4% interest rate. Graph B illustrates the aggregate demand and aggregate supply. Real GDP (Y, in trillions of dollars) is on the x axis and Price level (P) in on the y axis. Two negatively sloping lines are marked A D 1 and A D 2, a positively sloping diagonal line intersects and is marked S R A S. A vertical line runs through all of the other lines and is marked L R A S. An arrow points from A D 1 to A D 2. Where L R A S and S R A S cross with A D 1 is $20 trillion in real GDP and at 100 price level. Where L R A S and S R A S cross with A D 2 is at $19.5 trillion and 95 price level. At 19.5 trillion dollars, u is greater than u* and at 20 trillion dollars, u equals u*.">
            <a:extLst>
              <a:ext uri="{FF2B5EF4-FFF2-40B4-BE49-F238E27FC236}">
                <a16:creationId xmlns:a16="http://schemas.microsoft.com/office/drawing/2014/main" id="{72E4DAD3-24DE-8F4B-A25A-8D2B75822FEA}"/>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2043113"/>
            <a:ext cx="6400800" cy="2771775"/>
          </a:xfrm>
          <a:prstGeom prst="rect">
            <a:avLst/>
          </a:prstGeom>
        </p:spPr>
      </p:pic>
      <p:sp>
        <p:nvSpPr>
          <p:cNvPr id="2" name="Slide Number Placeholder 1">
            <a:extLst>
              <a:ext uri="{FF2B5EF4-FFF2-40B4-BE49-F238E27FC236}">
                <a16:creationId xmlns:a16="http://schemas.microsoft.com/office/drawing/2014/main" id="{D2EBA466-C3A6-4C06-A619-539AD6258454}"/>
              </a:ext>
            </a:extLst>
          </p:cNvPr>
          <p:cNvSpPr>
            <a:spLocks noGrp="1"/>
          </p:cNvSpPr>
          <p:nvPr>
            <p:ph type="sldNum" sz="quarter" idx="12"/>
          </p:nvPr>
        </p:nvSpPr>
        <p:spPr/>
        <p:txBody>
          <a:bodyPr/>
          <a:lstStyle/>
          <a:p>
            <a:pPr>
              <a:defRPr/>
            </a:pPr>
            <a:fld id="{9482F4F1-A40E-4290-8BB9-CEECA1D3CF4C}"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ine graph titled United States Money Supply before and during the Great Depression. Years from 1920 to 1940 is on the x axis and Real M2 money supply (billions of 2012 dollars) from 300 to 1,000 is on the y axis. Money supply begins at about 410 in 1920 and steadily increases to 640 in 1930. From then on shows the Great Depression and the money supply increases to about 680 in the early 1930s then decreases to about 550 in 1934. From 1935 and onward, the money supply drastically increases to about 900 in 1940. ">
            <a:extLst>
              <a:ext uri="{FF2B5EF4-FFF2-40B4-BE49-F238E27FC236}">
                <a16:creationId xmlns:a16="http://schemas.microsoft.com/office/drawing/2014/main" id="{6985DFEA-FCBE-4DA1-A4E4-8A996F896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3398838"/>
            <a:ext cx="6171822" cy="3230562"/>
          </a:xfrm>
          <a:prstGeom prst="rect">
            <a:avLst/>
          </a:prstGeom>
          <a:ln>
            <a:solidFill>
              <a:schemeClr val="tx2">
                <a:lumMod val="90000"/>
                <a:lumOff val="10000"/>
              </a:schemeClr>
            </a:solidFill>
          </a:ln>
        </p:spPr>
      </p:pic>
      <p:sp>
        <p:nvSpPr>
          <p:cNvPr id="3" name="Content Placeholder 2">
            <a:extLst>
              <a:ext uri="{FF2B5EF4-FFF2-40B4-BE49-F238E27FC236}">
                <a16:creationId xmlns:a16="http://schemas.microsoft.com/office/drawing/2014/main" id="{218841FE-1BE8-44C9-9B16-22D4C1C4CA5D}"/>
              </a:ext>
            </a:extLst>
          </p:cNvPr>
          <p:cNvSpPr>
            <a:spLocks noGrp="1"/>
          </p:cNvSpPr>
          <p:nvPr>
            <p:ph idx="1"/>
          </p:nvPr>
        </p:nvSpPr>
        <p:spPr>
          <a:xfrm>
            <a:off x="628650" y="1676401"/>
            <a:ext cx="7905750" cy="1752600"/>
          </a:xfrm>
        </p:spPr>
        <p:txBody>
          <a:bodyPr/>
          <a:lstStyle/>
          <a:p>
            <a:r>
              <a:rPr lang="en-US" dirty="0">
                <a:latin typeface="Times New Roman" panose="02020603050405020304" pitchFamily="18" charset="0"/>
                <a:cs typeface="Times New Roman" panose="02020603050405020304" pitchFamily="18" charset="0"/>
              </a:rPr>
              <a:t>The huge decline in money supply between 1931-33 was a major contributor to the Great Depression.</a:t>
            </a:r>
          </a:p>
        </p:txBody>
      </p:sp>
      <p:sp>
        <p:nvSpPr>
          <p:cNvPr id="7" name="Title 6">
            <a:extLst>
              <a:ext uri="{FF2B5EF4-FFF2-40B4-BE49-F238E27FC236}">
                <a16:creationId xmlns:a16="http://schemas.microsoft.com/office/drawing/2014/main" id="{1BE46968-F6BE-AE4E-AE0B-D85BA3482B3F}"/>
              </a:ext>
            </a:extLst>
          </p:cNvPr>
          <p:cNvSpPr>
            <a:spLocks noGrp="1"/>
          </p:cNvSpPr>
          <p:nvPr>
            <p:ph type="title"/>
          </p:nvPr>
        </p:nvSpPr>
        <p:spPr>
          <a:xfrm>
            <a:off x="152400" y="274638"/>
            <a:ext cx="6781800" cy="1143000"/>
          </a:xfrm>
        </p:spPr>
        <p:txBody>
          <a:bodyPr/>
          <a:lstStyle/>
          <a:p>
            <a:r>
              <a:rPr lang="en-US" sz="4000" b="1" dirty="0"/>
              <a:t>U.S. Money Supply Before &amp;</a:t>
            </a:r>
            <a:br>
              <a:rPr lang="en-US" sz="4000" b="1" dirty="0"/>
            </a:br>
            <a:r>
              <a:rPr lang="en-US" sz="4000" b="1" dirty="0"/>
              <a:t>During the Great Depression</a:t>
            </a:r>
          </a:p>
        </p:txBody>
      </p:sp>
      <p:sp>
        <p:nvSpPr>
          <p:cNvPr id="2" name="Slide Number Placeholder 1">
            <a:extLst>
              <a:ext uri="{FF2B5EF4-FFF2-40B4-BE49-F238E27FC236}">
                <a16:creationId xmlns:a16="http://schemas.microsoft.com/office/drawing/2014/main" id="{EA1045A0-1F62-48D8-8D0F-5FBF30022B5D}"/>
              </a:ext>
            </a:extLst>
          </p:cNvPr>
          <p:cNvSpPr>
            <a:spLocks noGrp="1"/>
          </p:cNvSpPr>
          <p:nvPr>
            <p:ph type="sldNum" sz="quarter" idx="12"/>
          </p:nvPr>
        </p:nvSpPr>
        <p:spPr/>
        <p:txBody>
          <a:bodyPr/>
          <a:lstStyle/>
          <a:p>
            <a:pPr>
              <a:defRPr/>
            </a:pPr>
            <a:fld id="{34D6A8A7-5109-4035-A6F9-3284B529B11C}" type="slidenum">
              <a:rPr lang="en-US" smtClean="0"/>
              <a:pPr>
                <a:defRPr/>
              </a:pPr>
              <a:t>18</a:t>
            </a:fld>
            <a:endParaRPr lang="en-US"/>
          </a:p>
        </p:txBody>
      </p:sp>
      <p:pic>
        <p:nvPicPr>
          <p:cNvPr id="5" name="Picture 4">
            <a:extLst>
              <a:ext uri="{FF2B5EF4-FFF2-40B4-BE49-F238E27FC236}">
                <a16:creationId xmlns:a16="http://schemas.microsoft.com/office/drawing/2014/main" id="{3752B579-D33B-4D9E-9B78-6381FF60FB7F}"/>
              </a:ext>
            </a:extLst>
          </p:cNvPr>
          <p:cNvPicPr>
            <a:picLocks noChangeAspect="1"/>
          </p:cNvPicPr>
          <p:nvPr/>
        </p:nvPicPr>
        <p:blipFill>
          <a:blip r:embed="rId4"/>
          <a:stretch>
            <a:fillRect/>
          </a:stretch>
        </p:blipFill>
        <p:spPr>
          <a:xfrm>
            <a:off x="7010400" y="0"/>
            <a:ext cx="2133600" cy="1465800"/>
          </a:xfrm>
          <a:prstGeom prst="rect">
            <a:avLst/>
          </a:prstGeom>
        </p:spPr>
      </p:pic>
    </p:spTree>
    <p:extLst>
      <p:ext uri="{BB962C8B-B14F-4D97-AF65-F5344CB8AC3E}">
        <p14:creationId xmlns:p14="http://schemas.microsoft.com/office/powerpoint/2010/main" val="342444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CC362-33EE-4EF4-B29E-CD3C4745DE5E}"/>
              </a:ext>
            </a:extLst>
          </p:cNvPr>
          <p:cNvSpPr>
            <a:spLocks noGrp="1"/>
          </p:cNvSpPr>
          <p:nvPr>
            <p:ph type="title"/>
          </p:nvPr>
        </p:nvSpPr>
        <p:spPr>
          <a:xfrm>
            <a:off x="457200" y="228600"/>
            <a:ext cx="8229600" cy="868362"/>
          </a:xfrm>
        </p:spPr>
        <p:txBody>
          <a:bodyPr>
            <a:normAutofit/>
          </a:bodyPr>
          <a:lstStyle/>
          <a:p>
            <a:r>
              <a:rPr lang="en-US" sz="4000" b="1" dirty="0"/>
              <a:t>Shortcomings of Monetary Policy</a:t>
            </a:r>
          </a:p>
        </p:txBody>
      </p:sp>
      <p:sp>
        <p:nvSpPr>
          <p:cNvPr id="4" name="Text Placeholder 3">
            <a:extLst>
              <a:ext uri="{FF2B5EF4-FFF2-40B4-BE49-F238E27FC236}">
                <a16:creationId xmlns:a16="http://schemas.microsoft.com/office/drawing/2014/main" id="{0051CD0F-1C10-4433-A86F-F8BEB71C3C89}"/>
              </a:ext>
            </a:extLst>
          </p:cNvPr>
          <p:cNvSpPr>
            <a:spLocks noGrp="1"/>
          </p:cNvSpPr>
          <p:nvPr>
            <p:ph type="body" sz="quarter" idx="4294967295"/>
          </p:nvPr>
        </p:nvSpPr>
        <p:spPr>
          <a:xfrm>
            <a:off x="609600" y="1447800"/>
            <a:ext cx="7772400" cy="5181600"/>
          </a:xfrm>
        </p:spPr>
        <p:txBody>
          <a:bodyPr>
            <a:noAutofit/>
          </a:bodyPr>
          <a:lstStyle/>
          <a:p>
            <a:r>
              <a:rPr lang="en-US" dirty="0">
                <a:latin typeface="Times New Roman" panose="02020603050405020304" pitchFamily="18" charset="0"/>
                <a:cs typeface="Times New Roman" panose="02020603050405020304" pitchFamily="18" charset="0"/>
              </a:rPr>
              <a:t>Monetary policy is limited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what it can accomplish.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Its limitations include:</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Diminished effects in the long run</a:t>
            </a:r>
            <a:endParaRPr lang="en-US" b="1" dirty="0">
              <a:solidFill>
                <a:srgbClr val="FF0000"/>
              </a:solidFill>
              <a:latin typeface="Times New Roman" panose="02020603050405020304" pitchFamily="18" charset="0"/>
              <a:cs typeface="Times New Roman" panose="02020603050405020304" pitchFamily="18" charset="0"/>
            </a:endParaRP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Effects being reduced by people’s expectations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Less effective if downturns are caused by AS, rather than AD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 name="Picture Placeholder 1" descr="A meeting of the Federal Open Market Committee. Many men and women dressed in formal attire discuss around a massive table. ">
            <a:extLst>
              <a:ext uri="{FF2B5EF4-FFF2-40B4-BE49-F238E27FC236}">
                <a16:creationId xmlns:a16="http://schemas.microsoft.com/office/drawing/2014/main" id="{8760B07F-6DD6-415D-8AAB-37FFAABF178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43600" y="1549541"/>
            <a:ext cx="2936425" cy="1960340"/>
          </a:xfrm>
          <a:prstGeom prst="rect">
            <a:avLst/>
          </a:prstGeom>
        </p:spPr>
      </p:pic>
      <p:sp>
        <p:nvSpPr>
          <p:cNvPr id="3" name="Slide Number Placeholder 2">
            <a:extLst>
              <a:ext uri="{FF2B5EF4-FFF2-40B4-BE49-F238E27FC236}">
                <a16:creationId xmlns:a16="http://schemas.microsoft.com/office/drawing/2014/main" id="{7A884D6C-6462-4A4C-8CF2-62E929691AA4}"/>
              </a:ext>
            </a:extLst>
          </p:cNvPr>
          <p:cNvSpPr>
            <a:spLocks noGrp="1"/>
          </p:cNvSpPr>
          <p:nvPr>
            <p:ph type="sldNum" sz="quarter" idx="12"/>
          </p:nvPr>
        </p:nvSpPr>
        <p:spPr/>
        <p:txBody>
          <a:bodyPr/>
          <a:lstStyle/>
          <a:p>
            <a:pPr>
              <a:defRPr/>
            </a:pPr>
            <a:fld id="{34D6A8A7-5109-4035-A6F9-3284B529B11C}" type="slidenum">
              <a:rPr lang="en-US" smtClean="0"/>
              <a:pPr>
                <a:defRPr/>
              </a:pPr>
              <a:t>19</a:t>
            </a:fld>
            <a:endParaRPr lang="en-US"/>
          </a:p>
        </p:txBody>
      </p:sp>
    </p:spTree>
    <p:extLst>
      <p:ext uri="{BB962C8B-B14F-4D97-AF65-F5344CB8AC3E}">
        <p14:creationId xmlns:p14="http://schemas.microsoft.com/office/powerpoint/2010/main" val="301479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57200" y="304801"/>
            <a:ext cx="8229600" cy="838200"/>
          </a:xfrm>
        </p:spPr>
        <p:txBody>
          <a:bodyPr/>
          <a:lstStyle/>
          <a:p>
            <a:r>
              <a:rPr lang="en-US" altLang="en-US" sz="4000" b="1" dirty="0"/>
              <a:t>Big Questions</a:t>
            </a:r>
          </a:p>
        </p:txBody>
      </p:sp>
      <p:sp>
        <p:nvSpPr>
          <p:cNvPr id="14338" name="Content Placeholder 2"/>
          <p:cNvSpPr>
            <a:spLocks noGrp="1"/>
          </p:cNvSpPr>
          <p:nvPr>
            <p:ph idx="1"/>
          </p:nvPr>
        </p:nvSpPr>
        <p:spPr>
          <a:xfrm>
            <a:off x="533400" y="1447801"/>
            <a:ext cx="8001000" cy="4876800"/>
          </a:xfrm>
        </p:spPr>
        <p:txBody>
          <a:bodyPr/>
          <a:lstStyle/>
          <a:p>
            <a:pPr marL="514350" indent="-514350">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What is the effect of monetary policy in the short run?</a:t>
            </a:r>
          </a:p>
          <a:p>
            <a:pPr marL="514350" indent="-514350">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Why doesn’t monetary policy always work?</a:t>
            </a:r>
          </a:p>
        </p:txBody>
      </p:sp>
      <p:sp>
        <p:nvSpPr>
          <p:cNvPr id="2" name="Slide Number Placeholder 1">
            <a:extLst>
              <a:ext uri="{FF2B5EF4-FFF2-40B4-BE49-F238E27FC236}">
                <a16:creationId xmlns:a16="http://schemas.microsoft.com/office/drawing/2014/main" id="{848DFB44-F5C1-4DC7-9294-3C3FFF3D696C}"/>
              </a:ext>
            </a:extLst>
          </p:cNvPr>
          <p:cNvSpPr>
            <a:spLocks noGrp="1"/>
          </p:cNvSpPr>
          <p:nvPr>
            <p:ph type="sldNum" sz="quarter" idx="12"/>
          </p:nvPr>
        </p:nvSpPr>
        <p:spPr/>
        <p:txBody>
          <a:bodyPr/>
          <a:lstStyle/>
          <a:p>
            <a:pPr>
              <a:defRPr/>
            </a:pPr>
            <a:fld id="{34D6A8A7-5109-4035-A6F9-3284B529B11C}" type="slidenum">
              <a:rPr lang="en-US" smtClean="0"/>
              <a:pPr>
                <a:defRPr/>
              </a:pPr>
              <a:t>2</a:t>
            </a:fld>
            <a:endParaRPr lang="en-US"/>
          </a:p>
        </p:txBody>
      </p:sp>
    </p:spTree>
    <p:extLst>
      <p:ext uri="{BB962C8B-B14F-4D97-AF65-F5344CB8AC3E}">
        <p14:creationId xmlns:p14="http://schemas.microsoft.com/office/powerpoint/2010/main" val="235967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2FFB-FFD6-47C3-A4BB-CBC555E756BB}"/>
              </a:ext>
            </a:extLst>
          </p:cNvPr>
          <p:cNvSpPr>
            <a:spLocks noGrp="1"/>
          </p:cNvSpPr>
          <p:nvPr>
            <p:ph type="title"/>
          </p:nvPr>
        </p:nvSpPr>
        <p:spPr>
          <a:xfrm>
            <a:off x="457200" y="274638"/>
            <a:ext cx="8229600" cy="944562"/>
          </a:xfrm>
        </p:spPr>
        <p:txBody>
          <a:bodyPr/>
          <a:lstStyle/>
          <a:p>
            <a:r>
              <a:rPr lang="en-US" sz="4000" b="1" dirty="0"/>
              <a:t>Long-Run Effects of Monetary Policy</a:t>
            </a:r>
          </a:p>
        </p:txBody>
      </p:sp>
      <p:sp>
        <p:nvSpPr>
          <p:cNvPr id="3" name="Content Placeholder 2">
            <a:extLst>
              <a:ext uri="{FF2B5EF4-FFF2-40B4-BE49-F238E27FC236}">
                <a16:creationId xmlns:a16="http://schemas.microsoft.com/office/drawing/2014/main" id="{33514174-9F72-450A-8377-4916F02FD3CD}"/>
              </a:ext>
            </a:extLst>
          </p:cNvPr>
          <p:cNvSpPr>
            <a:spLocks noGrp="1"/>
          </p:cNvSpPr>
          <p:nvPr>
            <p:ph idx="1"/>
          </p:nvPr>
        </p:nvSpPr>
        <p:spPr>
          <a:xfrm>
            <a:off x="628650" y="1524001"/>
            <a:ext cx="7905750" cy="4953000"/>
          </a:xfrm>
        </p:spPr>
        <p:txBody>
          <a:bodyPr>
            <a:normAutofit lnSpcReduction="10000"/>
          </a:bodyPr>
          <a:lstStyle/>
          <a:p>
            <a:pPr>
              <a:spcBef>
                <a:spcPts val="1800"/>
              </a:spcBef>
            </a:pPr>
            <a:r>
              <a:rPr lang="en-US" dirty="0">
                <a:solidFill>
                  <a:schemeClr val="accent2"/>
                </a:solidFill>
                <a:latin typeface="Times New Roman" panose="02020603050405020304" pitchFamily="18" charset="0"/>
                <a:cs typeface="Times New Roman" panose="02020603050405020304" pitchFamily="18" charset="0"/>
              </a:rPr>
              <a:t>Monetary neutrality</a:t>
            </a:r>
            <a:r>
              <a:rPr lang="en-US" dirty="0">
                <a:latin typeface="Times New Roman" panose="02020603050405020304" pitchFamily="18" charset="0"/>
                <a:cs typeface="Times New Roman" panose="02020603050405020304" pitchFamily="18" charset="0"/>
              </a:rPr>
              <a:t>: The idea that the money supply does not affect real economic variables.</a:t>
            </a:r>
          </a:p>
          <a:p>
            <a:pPr>
              <a:spcBef>
                <a:spcPts val="1800"/>
              </a:spcBef>
            </a:pPr>
            <a:r>
              <a:rPr lang="en-US" dirty="0">
                <a:latin typeface="Times New Roman" panose="02020603050405020304" pitchFamily="18" charset="0"/>
                <a:cs typeface="Times New Roman" panose="02020603050405020304" pitchFamily="18" charset="0"/>
              </a:rPr>
              <a:t>Because eventually all prices adjust, in the long run, monetary policy does not affect real GDP or unemployment.</a:t>
            </a:r>
          </a:p>
          <a:p>
            <a:pPr>
              <a:spcBef>
                <a:spcPts val="1800"/>
              </a:spcBef>
            </a:pPr>
            <a:r>
              <a:rPr lang="en-US" dirty="0">
                <a:latin typeface="Times New Roman" panose="02020603050405020304" pitchFamily="18" charset="0"/>
                <a:cs typeface="Times New Roman" panose="02020603050405020304" pitchFamily="18" charset="0"/>
              </a:rPr>
              <a:t>Because monetary policy does not affect the long run, many economists suggest that the Fed should instead focus on short-run issues such as smoothing out the business cycle.</a:t>
            </a:r>
          </a:p>
        </p:txBody>
      </p:sp>
      <p:sp>
        <p:nvSpPr>
          <p:cNvPr id="4" name="Slide Number Placeholder 3">
            <a:extLst>
              <a:ext uri="{FF2B5EF4-FFF2-40B4-BE49-F238E27FC236}">
                <a16:creationId xmlns:a16="http://schemas.microsoft.com/office/drawing/2014/main" id="{A3B2C36A-793E-48C5-95DA-D699FED59799}"/>
              </a:ext>
            </a:extLst>
          </p:cNvPr>
          <p:cNvSpPr>
            <a:spLocks noGrp="1"/>
          </p:cNvSpPr>
          <p:nvPr>
            <p:ph type="sldNum" sz="quarter" idx="12"/>
          </p:nvPr>
        </p:nvSpPr>
        <p:spPr/>
        <p:txBody>
          <a:bodyPr/>
          <a:lstStyle/>
          <a:p>
            <a:pPr>
              <a:defRPr/>
            </a:pPr>
            <a:fld id="{34D6A8A7-5109-4035-A6F9-3284B529B11C}" type="slidenum">
              <a:rPr lang="en-US" smtClean="0"/>
              <a:pPr>
                <a:defRPr/>
              </a:pPr>
              <a:t>20</a:t>
            </a:fld>
            <a:endParaRPr lang="en-US"/>
          </a:p>
        </p:txBody>
      </p:sp>
    </p:spTree>
    <p:extLst>
      <p:ext uri="{BB962C8B-B14F-4D97-AF65-F5344CB8AC3E}">
        <p14:creationId xmlns:p14="http://schemas.microsoft.com/office/powerpoint/2010/main" val="393400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0" name="Title 15"/>
          <p:cNvSpPr>
            <a:spLocks noGrp="1"/>
          </p:cNvSpPr>
          <p:nvPr>
            <p:ph type="title"/>
          </p:nvPr>
        </p:nvSpPr>
        <p:spPr/>
        <p:txBody>
          <a:bodyPr/>
          <a:lstStyle/>
          <a:p>
            <a:r>
              <a:rPr lang="en-US" sz="4000" b="1" dirty="0"/>
              <a:t>Expansionary Monetary Policy in the Long Run</a:t>
            </a:r>
          </a:p>
        </p:txBody>
      </p:sp>
      <p:pic>
        <p:nvPicPr>
          <p:cNvPr id="5" name="Picture 4">
            <a:extLst>
              <a:ext uri="{FF2B5EF4-FFF2-40B4-BE49-F238E27FC236}">
                <a16:creationId xmlns:a16="http://schemas.microsoft.com/office/drawing/2014/main" id="{3A82A015-9B47-A749-B501-E5615B872DF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42235" y="2289810"/>
            <a:ext cx="400050" cy="2247900"/>
          </a:xfrm>
          <a:prstGeom prst="rect">
            <a:avLst/>
          </a:prstGeom>
        </p:spPr>
      </p:pic>
      <p:pic>
        <p:nvPicPr>
          <p:cNvPr id="9" name="Picture 8">
            <a:extLst>
              <a:ext uri="{FF2B5EF4-FFF2-40B4-BE49-F238E27FC236}">
                <a16:creationId xmlns:a16="http://schemas.microsoft.com/office/drawing/2014/main" id="{FCDC4DBB-1541-6E42-870B-2C239D4BCC0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4610" y="4579620"/>
            <a:ext cx="342900" cy="304800"/>
          </a:xfrm>
          <a:prstGeom prst="rect">
            <a:avLst/>
          </a:prstGeom>
        </p:spPr>
      </p:pic>
      <p:pic>
        <p:nvPicPr>
          <p:cNvPr id="11" name="Picture 10">
            <a:extLst>
              <a:ext uri="{FF2B5EF4-FFF2-40B4-BE49-F238E27FC236}">
                <a16:creationId xmlns:a16="http://schemas.microsoft.com/office/drawing/2014/main" id="{D5C4659B-0B15-8649-B15D-6F09C624CA4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31720" y="2530793"/>
            <a:ext cx="1828800" cy="1476375"/>
          </a:xfrm>
          <a:prstGeom prst="rect">
            <a:avLst/>
          </a:prstGeom>
        </p:spPr>
      </p:pic>
      <p:pic>
        <p:nvPicPr>
          <p:cNvPr id="13" name="Picture 12">
            <a:extLst>
              <a:ext uri="{FF2B5EF4-FFF2-40B4-BE49-F238E27FC236}">
                <a16:creationId xmlns:a16="http://schemas.microsoft.com/office/drawing/2014/main" id="{F171BA64-2A29-7F48-AA46-2C741EE49547}"/>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7895" y="2611755"/>
            <a:ext cx="1619250" cy="1543050"/>
          </a:xfrm>
          <a:prstGeom prst="rect">
            <a:avLst/>
          </a:prstGeom>
        </p:spPr>
      </p:pic>
      <p:pic>
        <p:nvPicPr>
          <p:cNvPr id="15" name="Picture 14">
            <a:extLst>
              <a:ext uri="{FF2B5EF4-FFF2-40B4-BE49-F238E27FC236}">
                <a16:creationId xmlns:a16="http://schemas.microsoft.com/office/drawing/2014/main" id="{053CEE4D-08CB-B848-B2C2-7110C0A2C304}"/>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95438" y="3305175"/>
            <a:ext cx="1533525" cy="95250"/>
          </a:xfrm>
          <a:prstGeom prst="rect">
            <a:avLst/>
          </a:prstGeom>
        </p:spPr>
      </p:pic>
      <p:pic>
        <p:nvPicPr>
          <p:cNvPr id="23" name="Picture 22">
            <a:extLst>
              <a:ext uri="{FF2B5EF4-FFF2-40B4-BE49-F238E27FC236}">
                <a16:creationId xmlns:a16="http://schemas.microsoft.com/office/drawing/2014/main" id="{B923083A-EAA8-0F48-87CE-B1953CE51A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800" y="4579620"/>
            <a:ext cx="381000" cy="304800"/>
          </a:xfrm>
          <a:prstGeom prst="rect">
            <a:avLst/>
          </a:prstGeom>
        </p:spPr>
      </p:pic>
      <p:pic>
        <p:nvPicPr>
          <p:cNvPr id="52" name="Picture 51">
            <a:extLst>
              <a:ext uri="{FF2B5EF4-FFF2-40B4-BE49-F238E27FC236}">
                <a16:creationId xmlns:a16="http://schemas.microsoft.com/office/drawing/2014/main" id="{5D0567B3-9FB1-4B4A-B07A-AD20AD46F0AB}"/>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08948" y="4605338"/>
            <a:ext cx="276225" cy="161925"/>
          </a:xfrm>
          <a:prstGeom prst="rect">
            <a:avLst/>
          </a:prstGeom>
        </p:spPr>
      </p:pic>
      <p:pic>
        <p:nvPicPr>
          <p:cNvPr id="54" name="Picture 53">
            <a:extLst>
              <a:ext uri="{FF2B5EF4-FFF2-40B4-BE49-F238E27FC236}">
                <a16:creationId xmlns:a16="http://schemas.microsoft.com/office/drawing/2014/main" id="{2F1B7A93-BC98-E34A-8219-871E11D93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0550" y="2014538"/>
            <a:ext cx="3314700" cy="1076325"/>
          </a:xfrm>
          <a:prstGeom prst="rect">
            <a:avLst/>
          </a:prstGeom>
        </p:spPr>
      </p:pic>
      <p:pic>
        <p:nvPicPr>
          <p:cNvPr id="3" name="Picture 2" descr="A line graph and table titled Expansionary Monetary Policy in the Long Run. There is Real GDP (trillions of dollars) on the x axis and Price level (P) on the y axis. Two negative sloping parallel lines are marked A D 1 and A D 2 and an arrow points from A D 1 to A D 2. Two positively sloping parallel lines intersect and are marked as S R A S 1 and S R A S 2. Another vertical line marked L R A S runs through all of the other lines on the graph. Where L R A S, A D 1 and S R A S 1 cross is at $20 trillion in real GDP and at 100 price level, labeled A. Where L R A S, A D 2 and S R A S 2 cross is at $20 trillion and 110 price level, labeled C. Last, where A D 2 and S R A S 1 cross is $20.5 trillion and at 105 price level, labeled b. The equation u equals u* points at 20 on the x axis. The equation u is less than u* points at 20.5 on the x axis. The table Asterisks indicates that there is no change compared to the original long-run equilibrium">
            <a:extLst>
              <a:ext uri="{FF2B5EF4-FFF2-40B4-BE49-F238E27FC236}">
                <a16:creationId xmlns:a16="http://schemas.microsoft.com/office/drawing/2014/main" id="{09BA8BEC-D457-C644-B6DD-589E405AAB89}"/>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1600" y="1919288"/>
            <a:ext cx="6400800" cy="3019425"/>
          </a:xfrm>
          <a:prstGeom prst="rect">
            <a:avLst/>
          </a:prstGeom>
        </p:spPr>
      </p:pic>
      <p:sp>
        <p:nvSpPr>
          <p:cNvPr id="2" name="Slide Number Placeholder 1">
            <a:extLst>
              <a:ext uri="{FF2B5EF4-FFF2-40B4-BE49-F238E27FC236}">
                <a16:creationId xmlns:a16="http://schemas.microsoft.com/office/drawing/2014/main" id="{FAEECE82-9894-411B-829E-E75CF23626E7}"/>
              </a:ext>
            </a:extLst>
          </p:cNvPr>
          <p:cNvSpPr>
            <a:spLocks noGrp="1"/>
          </p:cNvSpPr>
          <p:nvPr>
            <p:ph type="sldNum" sz="quarter" idx="12"/>
          </p:nvPr>
        </p:nvSpPr>
        <p:spPr/>
        <p:txBody>
          <a:bodyPr/>
          <a:lstStyle/>
          <a:p>
            <a:pPr>
              <a:defRPr/>
            </a:pPr>
            <a:fld id="{34D6A8A7-5109-4035-A6F9-3284B529B11C}"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dissolve">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A319-0F17-482A-86AB-EED0C1E6705C}"/>
              </a:ext>
            </a:extLst>
          </p:cNvPr>
          <p:cNvSpPr>
            <a:spLocks noGrp="1"/>
          </p:cNvSpPr>
          <p:nvPr>
            <p:ph type="title"/>
          </p:nvPr>
        </p:nvSpPr>
        <p:spPr>
          <a:xfrm>
            <a:off x="457200" y="274638"/>
            <a:ext cx="8229600" cy="944562"/>
          </a:xfrm>
        </p:spPr>
        <p:txBody>
          <a:bodyPr/>
          <a:lstStyle/>
          <a:p>
            <a:r>
              <a:rPr lang="en-US" sz="4000" b="1" dirty="0"/>
              <a:t>Adjustments in Expectations</a:t>
            </a:r>
          </a:p>
        </p:txBody>
      </p:sp>
      <p:sp>
        <p:nvSpPr>
          <p:cNvPr id="3" name="Content Placeholder 2">
            <a:extLst>
              <a:ext uri="{FF2B5EF4-FFF2-40B4-BE49-F238E27FC236}">
                <a16:creationId xmlns:a16="http://schemas.microsoft.com/office/drawing/2014/main" id="{BCA1FCC4-34D0-43BA-B386-955A93F44903}"/>
              </a:ext>
            </a:extLst>
          </p:cNvPr>
          <p:cNvSpPr>
            <a:spLocks noGrp="1"/>
          </p:cNvSpPr>
          <p:nvPr>
            <p:ph idx="1"/>
          </p:nvPr>
        </p:nvSpPr>
        <p:spPr>
          <a:xfrm>
            <a:off x="581025" y="1447800"/>
            <a:ext cx="7981950" cy="5049465"/>
          </a:xfrm>
        </p:spPr>
        <p:txBody>
          <a:bodyPr>
            <a:noAutofit/>
          </a:bodyPr>
          <a:lstStyle/>
          <a:p>
            <a:r>
              <a:rPr lang="en-US" dirty="0">
                <a:latin typeface="Times New Roman" panose="02020603050405020304" pitchFamily="18" charset="0"/>
                <a:cs typeface="Times New Roman" panose="02020603050405020304" pitchFamily="18" charset="0"/>
              </a:rPr>
              <a:t>Unexpected inflation harms people.</a:t>
            </a:r>
          </a:p>
          <a:p>
            <a:r>
              <a:rPr lang="en-US" dirty="0">
                <a:latin typeface="Times New Roman" panose="02020603050405020304" pitchFamily="18" charset="0"/>
                <a:cs typeface="Times New Roman" panose="02020603050405020304" pitchFamily="18" charset="0"/>
              </a:rPr>
              <a:t>So, people have an incentive to adjust &amp; prepare for inflation.</a:t>
            </a:r>
          </a:p>
          <a:p>
            <a:r>
              <a:rPr lang="en-US" dirty="0">
                <a:latin typeface="Times New Roman" panose="02020603050405020304" pitchFamily="18" charset="0"/>
                <a:cs typeface="Times New Roman" panose="02020603050405020304" pitchFamily="18" charset="0"/>
              </a:rPr>
              <a:t>Monetary policy has real effects only when some prices are sticky (when inflation is unexpected).</a:t>
            </a:r>
          </a:p>
          <a:p>
            <a:r>
              <a:rPr lang="en-US" dirty="0">
                <a:latin typeface="Times New Roman" panose="02020603050405020304" pitchFamily="18" charset="0"/>
                <a:cs typeface="Times New Roman" panose="02020603050405020304" pitchFamily="18" charset="0"/>
              </a:rPr>
              <a:t>But if inflation is expected, prices are not sticky; prices rapidly adjusting because people plan on the inflation.</a:t>
            </a:r>
          </a:p>
        </p:txBody>
      </p:sp>
      <p:sp>
        <p:nvSpPr>
          <p:cNvPr id="4" name="Slide Number Placeholder 3">
            <a:extLst>
              <a:ext uri="{FF2B5EF4-FFF2-40B4-BE49-F238E27FC236}">
                <a16:creationId xmlns:a16="http://schemas.microsoft.com/office/drawing/2014/main" id="{39A09990-1017-47D2-951F-AF1EE72EC5E5}"/>
              </a:ext>
            </a:extLst>
          </p:cNvPr>
          <p:cNvSpPr>
            <a:spLocks noGrp="1"/>
          </p:cNvSpPr>
          <p:nvPr>
            <p:ph type="sldNum" sz="quarter" idx="12"/>
          </p:nvPr>
        </p:nvSpPr>
        <p:spPr/>
        <p:txBody>
          <a:bodyPr/>
          <a:lstStyle/>
          <a:p>
            <a:pPr>
              <a:defRPr/>
            </a:pPr>
            <a:fld id="{34D6A8A7-5109-4035-A6F9-3284B529B11C}" type="slidenum">
              <a:rPr lang="en-US" smtClean="0"/>
              <a:pPr>
                <a:defRPr/>
              </a:pPr>
              <a:t>22</a:t>
            </a:fld>
            <a:endParaRPr lang="en-US"/>
          </a:p>
        </p:txBody>
      </p:sp>
    </p:spTree>
    <p:extLst>
      <p:ext uri="{BB962C8B-B14F-4D97-AF65-F5344CB8AC3E}">
        <p14:creationId xmlns:p14="http://schemas.microsoft.com/office/powerpoint/2010/main" val="403445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Title 13"/>
          <p:cNvSpPr>
            <a:spLocks noGrp="1"/>
          </p:cNvSpPr>
          <p:nvPr>
            <p:ph type="title"/>
          </p:nvPr>
        </p:nvSpPr>
        <p:spPr>
          <a:xfrm>
            <a:off x="457200" y="274638"/>
            <a:ext cx="8229600" cy="1020762"/>
          </a:xfrm>
        </p:spPr>
        <p:txBody>
          <a:bodyPr/>
          <a:lstStyle/>
          <a:p>
            <a:r>
              <a:rPr lang="en-US" sz="4000" b="1" dirty="0"/>
              <a:t>Completely Expected Monetary Policy</a:t>
            </a:r>
          </a:p>
        </p:txBody>
      </p:sp>
      <p:pic>
        <p:nvPicPr>
          <p:cNvPr id="5" name="Picture 4">
            <a:extLst>
              <a:ext uri="{FF2B5EF4-FFF2-40B4-BE49-F238E27FC236}">
                <a16:creationId xmlns:a16="http://schemas.microsoft.com/office/drawing/2014/main" id="{EB0A7B77-7A54-3245-9199-5208DCFBFE5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6170" y="2257425"/>
            <a:ext cx="495300" cy="3181350"/>
          </a:xfrm>
          <a:prstGeom prst="rect">
            <a:avLst/>
          </a:prstGeom>
        </p:spPr>
      </p:pic>
      <p:pic>
        <p:nvPicPr>
          <p:cNvPr id="7" name="Picture 6">
            <a:extLst>
              <a:ext uri="{FF2B5EF4-FFF2-40B4-BE49-F238E27FC236}">
                <a16:creationId xmlns:a16="http://schemas.microsoft.com/office/drawing/2014/main" id="{2F7D7F64-F84A-694C-80DF-C32DCA8F92E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56610" y="5467350"/>
            <a:ext cx="571500" cy="266700"/>
          </a:xfrm>
          <a:prstGeom prst="rect">
            <a:avLst/>
          </a:prstGeom>
        </p:spPr>
      </p:pic>
      <p:pic>
        <p:nvPicPr>
          <p:cNvPr id="9" name="Picture 8">
            <a:extLst>
              <a:ext uri="{FF2B5EF4-FFF2-40B4-BE49-F238E27FC236}">
                <a16:creationId xmlns:a16="http://schemas.microsoft.com/office/drawing/2014/main" id="{7F71FB8B-25F2-4449-B941-E0239F1C864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60408" y="2887028"/>
            <a:ext cx="2028825" cy="1876425"/>
          </a:xfrm>
          <a:prstGeom prst="rect">
            <a:avLst/>
          </a:prstGeom>
        </p:spPr>
      </p:pic>
      <p:pic>
        <p:nvPicPr>
          <p:cNvPr id="11" name="Picture 10">
            <a:extLst>
              <a:ext uri="{FF2B5EF4-FFF2-40B4-BE49-F238E27FC236}">
                <a16:creationId xmlns:a16="http://schemas.microsoft.com/office/drawing/2014/main" id="{A72193E7-DF90-3442-925B-1ED58746775A}"/>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6578" y="2998470"/>
            <a:ext cx="1990725" cy="1943100"/>
          </a:xfrm>
          <a:prstGeom prst="rect">
            <a:avLst/>
          </a:prstGeom>
        </p:spPr>
      </p:pic>
      <p:pic>
        <p:nvPicPr>
          <p:cNvPr id="13" name="Picture 12">
            <a:extLst>
              <a:ext uri="{FF2B5EF4-FFF2-40B4-BE49-F238E27FC236}">
                <a16:creationId xmlns:a16="http://schemas.microsoft.com/office/drawing/2014/main" id="{724530B4-440A-1146-A701-899B08BD9637}"/>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23148" y="3867150"/>
            <a:ext cx="1952625" cy="114300"/>
          </a:xfrm>
          <a:prstGeom prst="rect">
            <a:avLst/>
          </a:prstGeom>
        </p:spPr>
      </p:pic>
      <p:pic>
        <p:nvPicPr>
          <p:cNvPr id="3" name="Picture 2" descr="A line graph titled Completely Expected Monetary Policy. Real GDP (trillions of dollars) is on the x axis and Price level (P) is on the y axis. Two negative sloping parallel lines are marked A D 1 and A D 2 and an arrow points from A D 1 to A D 2. Two positively sloping parallel lines intersect and are marked as S R A S 1 and S R A S 2. An arrow points from S R A S 1 to S R A S 2. Another vertical line marked L R A S runs through all of the other lines on the graph. Where L R A S, A D 1 and S R A S 1 cross is $20 trillion in real GDP and 100 price level, labeled A. Where L R A S, A D 2 and S R A S 2 cross is at $20 trillion and 110 price level, labeled C. The equation u equals u* points to 20 on the x axis.">
            <a:extLst>
              <a:ext uri="{FF2B5EF4-FFF2-40B4-BE49-F238E27FC236}">
                <a16:creationId xmlns:a16="http://schemas.microsoft.com/office/drawing/2014/main" id="{28850F81-0A99-D248-B2CB-5EE37969735F}"/>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66925" y="1973580"/>
            <a:ext cx="5019675" cy="3886200"/>
          </a:xfrm>
          <a:prstGeom prst="rect">
            <a:avLst/>
          </a:prstGeom>
        </p:spPr>
      </p:pic>
      <p:sp>
        <p:nvSpPr>
          <p:cNvPr id="2" name="Slide Number Placeholder 1">
            <a:extLst>
              <a:ext uri="{FF2B5EF4-FFF2-40B4-BE49-F238E27FC236}">
                <a16:creationId xmlns:a16="http://schemas.microsoft.com/office/drawing/2014/main" id="{3E7BCF6C-5BF2-4F26-B425-7C88C9563E46}"/>
              </a:ext>
            </a:extLst>
          </p:cNvPr>
          <p:cNvSpPr>
            <a:spLocks noGrp="1"/>
          </p:cNvSpPr>
          <p:nvPr>
            <p:ph type="sldNum" sz="quarter" idx="12"/>
          </p:nvPr>
        </p:nvSpPr>
        <p:spPr/>
        <p:txBody>
          <a:bodyPr/>
          <a:lstStyle/>
          <a:p>
            <a:pPr>
              <a:defRPr/>
            </a:pPr>
            <a:fld id="{34D6A8A7-5109-4035-A6F9-3284B529B11C}"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F9F9-453D-4D28-B7BF-068B5AB5D68E}"/>
              </a:ext>
            </a:extLst>
          </p:cNvPr>
          <p:cNvSpPr>
            <a:spLocks noGrp="1"/>
          </p:cNvSpPr>
          <p:nvPr>
            <p:ph type="title"/>
          </p:nvPr>
        </p:nvSpPr>
        <p:spPr>
          <a:xfrm>
            <a:off x="457200" y="274638"/>
            <a:ext cx="8229600" cy="944562"/>
          </a:xfrm>
        </p:spPr>
        <p:txBody>
          <a:bodyPr/>
          <a:lstStyle/>
          <a:p>
            <a:r>
              <a:rPr lang="en-US" sz="4000" b="1" dirty="0"/>
              <a:t>Aggregate Supply Shifts</a:t>
            </a:r>
          </a:p>
        </p:txBody>
      </p:sp>
      <p:sp>
        <p:nvSpPr>
          <p:cNvPr id="3" name="Content Placeholder 2">
            <a:extLst>
              <a:ext uri="{FF2B5EF4-FFF2-40B4-BE49-F238E27FC236}">
                <a16:creationId xmlns:a16="http://schemas.microsoft.com/office/drawing/2014/main" id="{1A21C139-56EE-4A72-991B-AC655AAD8501}"/>
              </a:ext>
            </a:extLst>
          </p:cNvPr>
          <p:cNvSpPr>
            <a:spLocks noGrp="1"/>
          </p:cNvSpPr>
          <p:nvPr>
            <p:ph idx="1"/>
          </p:nvPr>
        </p:nvSpPr>
        <p:spPr>
          <a:xfrm>
            <a:off x="628650" y="1447800"/>
            <a:ext cx="8058150" cy="4876800"/>
          </a:xfrm>
        </p:spPr>
        <p:txBody>
          <a:bodyPr>
            <a:noAutofit/>
          </a:bodyPr>
          <a:lstStyle/>
          <a:p>
            <a:pPr>
              <a:spcBef>
                <a:spcPts val="900"/>
              </a:spcBef>
            </a:pPr>
            <a:r>
              <a:rPr lang="en-US" sz="2800" dirty="0">
                <a:latin typeface="Times New Roman" panose="02020603050405020304" pitchFamily="18" charset="0"/>
                <a:cs typeface="Times New Roman" panose="02020603050405020304" pitchFamily="18" charset="0"/>
              </a:rPr>
              <a:t>When recessions are caused by declines in AD, monetary policy can help restore AD to its initial level.</a:t>
            </a:r>
          </a:p>
          <a:p>
            <a:pPr indent="-171450">
              <a:spcBef>
                <a:spcPts val="9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not all recessions are caused by AD.</a:t>
            </a:r>
          </a:p>
          <a:p>
            <a:pPr>
              <a:spcBef>
                <a:spcPts val="900"/>
              </a:spcBef>
            </a:pPr>
            <a:r>
              <a:rPr lang="en-US" sz="2800" dirty="0">
                <a:latin typeface="Times New Roman" panose="02020603050405020304" pitchFamily="18" charset="0"/>
                <a:cs typeface="Times New Roman" panose="02020603050405020304" pitchFamily="18" charset="0"/>
              </a:rPr>
              <a:t>Great Recession:</a:t>
            </a:r>
          </a:p>
          <a:p>
            <a:pPr indent="-171450">
              <a:spcBef>
                <a:spcPts val="9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LRAS and AD decreased in this recession.</a:t>
            </a:r>
          </a:p>
          <a:p>
            <a:pPr>
              <a:spcBef>
                <a:spcPts val="900"/>
              </a:spcBef>
            </a:pPr>
            <a:r>
              <a:rPr lang="en-US" sz="2800" dirty="0">
                <a:latin typeface="Times New Roman" panose="02020603050405020304" pitchFamily="18" charset="0"/>
                <a:cs typeface="Times New Roman" panose="02020603050405020304" pitchFamily="18" charset="0"/>
              </a:rPr>
              <a:t>Monetary policy issues:</a:t>
            </a:r>
          </a:p>
          <a:p>
            <a:pPr marL="342900" lvl="1" indent="-171450">
              <a:spcBef>
                <a:spcPts val="900"/>
              </a:spcBef>
            </a:pPr>
            <a:r>
              <a:rPr lang="en-US" dirty="0">
                <a:latin typeface="Times New Roman" panose="02020603050405020304" pitchFamily="18" charset="0"/>
                <a:cs typeface="Times New Roman" panose="02020603050405020304" pitchFamily="18" charset="0"/>
              </a:rPr>
              <a:t>Monetary policy wears off in the long run:</a:t>
            </a:r>
          </a:p>
          <a:p>
            <a:pPr marL="603647" lvl="2" indent="-171450">
              <a:spcBef>
                <a:spcPts val="900"/>
              </a:spcBef>
            </a:pPr>
            <a:r>
              <a:rPr lang="en-US" sz="2800" dirty="0">
                <a:latin typeface="Times New Roman" panose="02020603050405020304" pitchFamily="18" charset="0"/>
                <a:cs typeface="Times New Roman" panose="02020603050405020304" pitchFamily="18" charset="0"/>
              </a:rPr>
              <a:t>Cannot shift LRAS.</a:t>
            </a:r>
          </a:p>
          <a:p>
            <a:pPr marL="603647" lvl="2" indent="-171450">
              <a:spcBef>
                <a:spcPts val="900"/>
              </a:spcBef>
            </a:pPr>
            <a:r>
              <a:rPr lang="en-US" sz="2800" dirty="0">
                <a:latin typeface="Times New Roman" panose="02020603050405020304" pitchFamily="18" charset="0"/>
                <a:cs typeface="Times New Roman" panose="02020603050405020304" pitchFamily="18" charset="0"/>
              </a:rPr>
              <a:t>Limited ability to return to original output level.</a:t>
            </a:r>
          </a:p>
        </p:txBody>
      </p:sp>
      <p:sp>
        <p:nvSpPr>
          <p:cNvPr id="4" name="Slide Number Placeholder 3">
            <a:extLst>
              <a:ext uri="{FF2B5EF4-FFF2-40B4-BE49-F238E27FC236}">
                <a16:creationId xmlns:a16="http://schemas.microsoft.com/office/drawing/2014/main" id="{7DE7312D-B289-4919-ABC7-949EE4EDEAD7}"/>
              </a:ext>
            </a:extLst>
          </p:cNvPr>
          <p:cNvSpPr>
            <a:spLocks noGrp="1"/>
          </p:cNvSpPr>
          <p:nvPr>
            <p:ph type="sldNum" sz="quarter" idx="12"/>
          </p:nvPr>
        </p:nvSpPr>
        <p:spPr/>
        <p:txBody>
          <a:bodyPr/>
          <a:lstStyle/>
          <a:p>
            <a:pPr>
              <a:defRPr/>
            </a:pPr>
            <a:fld id="{34D6A8A7-5109-4035-A6F9-3284B529B11C}" type="slidenum">
              <a:rPr lang="en-US" smtClean="0"/>
              <a:pPr>
                <a:defRPr/>
              </a:pPr>
              <a:t>24</a:t>
            </a:fld>
            <a:endParaRPr lang="en-US"/>
          </a:p>
        </p:txBody>
      </p:sp>
    </p:spTree>
    <p:extLst>
      <p:ext uri="{BB962C8B-B14F-4D97-AF65-F5344CB8AC3E}">
        <p14:creationId xmlns:p14="http://schemas.microsoft.com/office/powerpoint/2010/main" val="8858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Title 6"/>
          <p:cNvSpPr>
            <a:spLocks noGrp="1"/>
          </p:cNvSpPr>
          <p:nvPr>
            <p:ph type="title"/>
          </p:nvPr>
        </p:nvSpPr>
        <p:spPr>
          <a:xfrm>
            <a:off x="457200" y="274638"/>
            <a:ext cx="8229600" cy="997902"/>
          </a:xfrm>
        </p:spPr>
        <p:txBody>
          <a:bodyPr/>
          <a:lstStyle/>
          <a:p>
            <a:r>
              <a:rPr lang="en-US" sz="4000" b="1" dirty="0"/>
              <a:t>Aggregate Supply–Induced Recession</a:t>
            </a:r>
          </a:p>
        </p:txBody>
      </p:sp>
      <p:pic>
        <p:nvPicPr>
          <p:cNvPr id="5" name="Picture 4">
            <a:extLst>
              <a:ext uri="{FF2B5EF4-FFF2-40B4-BE49-F238E27FC236}">
                <a16:creationId xmlns:a16="http://schemas.microsoft.com/office/drawing/2014/main" id="{CDC27B0C-E36F-8C45-8144-6831FD74A6D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17720" y="2261235"/>
            <a:ext cx="533400" cy="2990850"/>
          </a:xfrm>
          <a:prstGeom prst="rect">
            <a:avLst/>
          </a:prstGeom>
        </p:spPr>
      </p:pic>
      <p:pic>
        <p:nvPicPr>
          <p:cNvPr id="7" name="Picture 6">
            <a:extLst>
              <a:ext uri="{FF2B5EF4-FFF2-40B4-BE49-F238E27FC236}">
                <a16:creationId xmlns:a16="http://schemas.microsoft.com/office/drawing/2014/main" id="{0D4D7CFB-B841-A54A-A88E-E9F8DC0E0FD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65333" y="5319713"/>
            <a:ext cx="409575" cy="485775"/>
          </a:xfrm>
          <a:prstGeom prst="rect">
            <a:avLst/>
          </a:prstGeom>
        </p:spPr>
      </p:pic>
      <p:pic>
        <p:nvPicPr>
          <p:cNvPr id="9" name="Picture 8">
            <a:extLst>
              <a:ext uri="{FF2B5EF4-FFF2-40B4-BE49-F238E27FC236}">
                <a16:creationId xmlns:a16="http://schemas.microsoft.com/office/drawing/2014/main" id="{4A45CF08-76CF-9F49-8AAF-C7EF7DF0AEC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97630" y="2705100"/>
            <a:ext cx="2247900" cy="1981200"/>
          </a:xfrm>
          <a:prstGeom prst="rect">
            <a:avLst/>
          </a:prstGeom>
        </p:spPr>
      </p:pic>
      <p:pic>
        <p:nvPicPr>
          <p:cNvPr id="11" name="Picture 10">
            <a:extLst>
              <a:ext uri="{FF2B5EF4-FFF2-40B4-BE49-F238E27FC236}">
                <a16:creationId xmlns:a16="http://schemas.microsoft.com/office/drawing/2014/main" id="{8C3A21A0-6660-7B42-A5F2-9BEFF770572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83293" y="2554605"/>
            <a:ext cx="2162175" cy="1885950"/>
          </a:xfrm>
          <a:prstGeom prst="rect">
            <a:avLst/>
          </a:prstGeom>
        </p:spPr>
      </p:pic>
      <p:pic>
        <p:nvPicPr>
          <p:cNvPr id="27" name="Picture 26">
            <a:extLst>
              <a:ext uri="{FF2B5EF4-FFF2-40B4-BE49-F238E27FC236}">
                <a16:creationId xmlns:a16="http://schemas.microsoft.com/office/drawing/2014/main" id="{C1E75137-9292-8E47-9998-D12CC93872F9}"/>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12970" y="3725228"/>
            <a:ext cx="266700" cy="123825"/>
          </a:xfrm>
          <a:prstGeom prst="rect">
            <a:avLst/>
          </a:prstGeom>
        </p:spPr>
      </p:pic>
      <p:pic>
        <p:nvPicPr>
          <p:cNvPr id="3" name="Picture 2" descr="A line graph titled, Aggregate Supply-Induced recession. Real GDP (trillions of dollars) is on the x axis and Price level (P) is on the y axis. Two negative sloping parallel lines are marked A D 2007 and A D 2008 and an arrow points from A D 2007 and A D 2008. Two positively sloping parallel lines intersect and are marked as S R A S 2007 and S R A S 2008, and S R A S 2007 points to the left to S R A S 2008. Two more vertical lines marked L R A S 2007 and L R A S 2008 run through all of the other lines on the graph. L A R S 2007, A D 2007 and S R A S 2007 all intersect at point A at $16 trillion of real GDP where u equals 5%. L A R S 2008, A D 2008 and S R A S 2008 all intersect at point B at $15 trillion where u equals 8%. ">
            <a:extLst>
              <a:ext uri="{FF2B5EF4-FFF2-40B4-BE49-F238E27FC236}">
                <a16:creationId xmlns:a16="http://schemas.microsoft.com/office/drawing/2014/main" id="{CC24EBF4-51DF-9D4F-9B3D-679F13E5E228}"/>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8425" y="1958340"/>
            <a:ext cx="4600575" cy="3886200"/>
          </a:xfrm>
          <a:prstGeom prst="rect">
            <a:avLst/>
          </a:prstGeom>
        </p:spPr>
      </p:pic>
      <p:sp>
        <p:nvSpPr>
          <p:cNvPr id="2" name="Slide Number Placeholder 1">
            <a:extLst>
              <a:ext uri="{FF2B5EF4-FFF2-40B4-BE49-F238E27FC236}">
                <a16:creationId xmlns:a16="http://schemas.microsoft.com/office/drawing/2014/main" id="{B2232868-B730-4B9B-B72C-A3D3B6BFF72B}"/>
              </a:ext>
            </a:extLst>
          </p:cNvPr>
          <p:cNvSpPr>
            <a:spLocks noGrp="1"/>
          </p:cNvSpPr>
          <p:nvPr>
            <p:ph type="sldNum" sz="quarter" idx="12"/>
          </p:nvPr>
        </p:nvSpPr>
        <p:spPr/>
        <p:txBody>
          <a:bodyPr/>
          <a:lstStyle/>
          <a:p>
            <a:pPr>
              <a:defRPr/>
            </a:pPr>
            <a:fld id="{34D6A8A7-5109-4035-A6F9-3284B529B11C}"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4E97-63B7-4B5A-92F2-47BC34FFB5A1}"/>
              </a:ext>
            </a:extLst>
          </p:cNvPr>
          <p:cNvSpPr>
            <a:spLocks noGrp="1"/>
          </p:cNvSpPr>
          <p:nvPr>
            <p:ph type="title"/>
          </p:nvPr>
        </p:nvSpPr>
        <p:spPr>
          <a:xfrm>
            <a:off x="457200" y="274638"/>
            <a:ext cx="8229600" cy="868362"/>
          </a:xfrm>
        </p:spPr>
        <p:txBody>
          <a:bodyPr/>
          <a:lstStyle/>
          <a:p>
            <a:r>
              <a:rPr lang="en-AU" sz="4000" b="1" dirty="0"/>
              <a:t>The Federal Reserve System</a:t>
            </a:r>
          </a:p>
        </p:txBody>
      </p:sp>
      <p:sp>
        <p:nvSpPr>
          <p:cNvPr id="3" name="Content Placeholder 2">
            <a:extLst>
              <a:ext uri="{FF2B5EF4-FFF2-40B4-BE49-F238E27FC236}">
                <a16:creationId xmlns:a16="http://schemas.microsoft.com/office/drawing/2014/main" id="{C000F3F9-52D7-4522-9D5E-47756BD24CBF}"/>
              </a:ext>
            </a:extLst>
          </p:cNvPr>
          <p:cNvSpPr>
            <a:spLocks noGrp="1"/>
          </p:cNvSpPr>
          <p:nvPr>
            <p:ph idx="1"/>
          </p:nvPr>
        </p:nvSpPr>
        <p:spPr>
          <a:xfrm>
            <a:off x="533400" y="1447800"/>
            <a:ext cx="8001000" cy="4678363"/>
          </a:xfrm>
        </p:spPr>
        <p:txBody>
          <a:bodyPr/>
          <a:lstStyle/>
          <a:p>
            <a:r>
              <a:rPr lang="en-US" dirty="0">
                <a:latin typeface="Times New Roman" panose="02020603050405020304" pitchFamily="18" charset="0"/>
                <a:cs typeface="Times New Roman" panose="02020603050405020304" pitchFamily="18" charset="0"/>
              </a:rPr>
              <a:t>The Federal Reserve System (the Fed) is the central bank of the United States.</a:t>
            </a:r>
          </a:p>
          <a:p>
            <a:r>
              <a:rPr lang="en-US" dirty="0">
                <a:latin typeface="Times New Roman" panose="02020603050405020304" pitchFamily="18" charset="0"/>
                <a:cs typeface="Times New Roman" panose="02020603050405020304" pitchFamily="18" charset="0"/>
              </a:rPr>
              <a:t>A central bank is the public authority that regulates a nation’s depository institutions and controls the quantity of money.</a:t>
            </a:r>
          </a:p>
        </p:txBody>
      </p:sp>
      <p:sp>
        <p:nvSpPr>
          <p:cNvPr id="4" name="Slide Number Placeholder 3">
            <a:extLst>
              <a:ext uri="{FF2B5EF4-FFF2-40B4-BE49-F238E27FC236}">
                <a16:creationId xmlns:a16="http://schemas.microsoft.com/office/drawing/2014/main" id="{DA79A0E0-6910-4B3A-8701-D6AC9B33F625}"/>
              </a:ext>
            </a:extLst>
          </p:cNvPr>
          <p:cNvSpPr>
            <a:spLocks noGrp="1"/>
          </p:cNvSpPr>
          <p:nvPr>
            <p:ph type="sldNum" sz="quarter" idx="12"/>
          </p:nvPr>
        </p:nvSpPr>
        <p:spPr/>
        <p:txBody>
          <a:bodyPr/>
          <a:lstStyle/>
          <a:p>
            <a:pPr>
              <a:defRPr/>
            </a:pPr>
            <a:fld id="{34D6A8A7-5109-4035-A6F9-3284B529B11C}" type="slidenum">
              <a:rPr lang="en-US" smtClean="0"/>
              <a:pPr>
                <a:defRPr/>
              </a:pPr>
              <a:t>3</a:t>
            </a:fld>
            <a:endParaRPr lang="en-US"/>
          </a:p>
        </p:txBody>
      </p:sp>
    </p:spTree>
    <p:extLst>
      <p:ext uri="{BB962C8B-B14F-4D97-AF65-F5344CB8AC3E}">
        <p14:creationId xmlns:p14="http://schemas.microsoft.com/office/powerpoint/2010/main" val="2961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BBB8-DDF4-4C55-9336-C0A8BF242D3C}"/>
              </a:ext>
            </a:extLst>
          </p:cNvPr>
          <p:cNvSpPr>
            <a:spLocks noGrp="1"/>
          </p:cNvSpPr>
          <p:nvPr>
            <p:ph type="title"/>
          </p:nvPr>
        </p:nvSpPr>
        <p:spPr>
          <a:xfrm>
            <a:off x="457200" y="274638"/>
            <a:ext cx="8229600" cy="868362"/>
          </a:xfrm>
        </p:spPr>
        <p:txBody>
          <a:bodyPr/>
          <a:lstStyle/>
          <a:p>
            <a:r>
              <a:rPr lang="en-AU" sz="4000" b="1" dirty="0"/>
              <a:t>Main Roles of the Fed</a:t>
            </a:r>
          </a:p>
        </p:txBody>
      </p:sp>
      <p:sp>
        <p:nvSpPr>
          <p:cNvPr id="3" name="Content Placeholder 2">
            <a:extLst>
              <a:ext uri="{FF2B5EF4-FFF2-40B4-BE49-F238E27FC236}">
                <a16:creationId xmlns:a16="http://schemas.microsoft.com/office/drawing/2014/main" id="{38186C4F-3C1B-4819-8A3F-ACB126941948}"/>
              </a:ext>
            </a:extLst>
          </p:cNvPr>
          <p:cNvSpPr>
            <a:spLocks noGrp="1"/>
          </p:cNvSpPr>
          <p:nvPr>
            <p:ph idx="1"/>
          </p:nvPr>
        </p:nvSpPr>
        <p:spPr>
          <a:xfrm>
            <a:off x="457200" y="1295400"/>
            <a:ext cx="8229600" cy="4525963"/>
          </a:xfrm>
        </p:spPr>
        <p:txBody>
          <a:bodyPr/>
          <a:lstStyle/>
          <a:p>
            <a:r>
              <a:rPr lang="en-US" dirty="0">
                <a:latin typeface="Times New Roman" panose="02020603050405020304" pitchFamily="18" charset="0"/>
                <a:cs typeface="Times New Roman" panose="02020603050405020304" pitchFamily="18" charset="0"/>
              </a:rPr>
              <a:t>The Federal Reserve Act of 1913 did not incorporate any macroeconomic goals for monetary policy, but instead required the Fed to “provide an elastic currency.” The idea was that the Fed would help prevent financial crises and banking panics.</a:t>
            </a:r>
          </a:p>
        </p:txBody>
      </p:sp>
      <p:pic>
        <p:nvPicPr>
          <p:cNvPr id="5" name="Picture 4">
            <a:extLst>
              <a:ext uri="{FF2B5EF4-FFF2-40B4-BE49-F238E27FC236}">
                <a16:creationId xmlns:a16="http://schemas.microsoft.com/office/drawing/2014/main" id="{09D7C7A3-3192-4A40-872C-FE0944DAB09E}"/>
              </a:ext>
            </a:extLst>
          </p:cNvPr>
          <p:cNvPicPr>
            <a:picLocks noChangeAspect="1"/>
          </p:cNvPicPr>
          <p:nvPr/>
        </p:nvPicPr>
        <p:blipFill>
          <a:blip r:embed="rId2"/>
          <a:stretch>
            <a:fillRect/>
          </a:stretch>
        </p:blipFill>
        <p:spPr>
          <a:xfrm>
            <a:off x="2133601" y="4408460"/>
            <a:ext cx="5257800" cy="2286359"/>
          </a:xfrm>
          <a:prstGeom prst="rect">
            <a:avLst/>
          </a:prstGeom>
        </p:spPr>
      </p:pic>
      <p:sp>
        <p:nvSpPr>
          <p:cNvPr id="6" name="Slide Number Placeholder 5">
            <a:extLst>
              <a:ext uri="{FF2B5EF4-FFF2-40B4-BE49-F238E27FC236}">
                <a16:creationId xmlns:a16="http://schemas.microsoft.com/office/drawing/2014/main" id="{71BA5FD7-F76F-4771-8D23-B3FB3C6D62CC}"/>
              </a:ext>
            </a:extLst>
          </p:cNvPr>
          <p:cNvSpPr>
            <a:spLocks noGrp="1"/>
          </p:cNvSpPr>
          <p:nvPr>
            <p:ph type="sldNum" sz="quarter" idx="12"/>
          </p:nvPr>
        </p:nvSpPr>
        <p:spPr/>
        <p:txBody>
          <a:bodyPr/>
          <a:lstStyle/>
          <a:p>
            <a:pPr>
              <a:defRPr/>
            </a:pPr>
            <a:fld id="{34D6A8A7-5109-4035-A6F9-3284B529B11C}" type="slidenum">
              <a:rPr lang="en-US" smtClean="0"/>
              <a:pPr>
                <a:defRPr/>
              </a:pPr>
              <a:t>4</a:t>
            </a:fld>
            <a:endParaRPr lang="en-US"/>
          </a:p>
        </p:txBody>
      </p:sp>
    </p:spTree>
    <p:extLst>
      <p:ext uri="{BB962C8B-B14F-4D97-AF65-F5344CB8AC3E}">
        <p14:creationId xmlns:p14="http://schemas.microsoft.com/office/powerpoint/2010/main" val="329733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50975"/>
            <a:ext cx="3043238"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14"/>
          <p:cNvSpPr>
            <a:spLocks noChangeArrowheads="1"/>
          </p:cNvSpPr>
          <p:nvPr/>
        </p:nvSpPr>
        <p:spPr bwMode="auto">
          <a:xfrm>
            <a:off x="381000" y="6026150"/>
            <a:ext cx="23002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r>
              <a:rPr lang="en-US" altLang="en-US" sz="1200" i="1">
                <a:latin typeface="Calibri" panose="020F0502020204030204" pitchFamily="34" charset="0"/>
              </a:rPr>
              <a:t>Making a very small down payment on a home mortgage leaves a buyer vulnerable to falling house prices.</a:t>
            </a:r>
            <a:endParaRPr lang="en-US" altLang="en-US" sz="1200">
              <a:latin typeface="Calibri" panose="020F0502020204030204" pitchFamily="34" charset="0"/>
            </a:endParaRPr>
          </a:p>
        </p:txBody>
      </p:sp>
      <p:graphicFrame>
        <p:nvGraphicFramePr>
          <p:cNvPr id="18" name="Group 111"/>
          <p:cNvGraphicFramePr>
            <a:graphicFrameLocks noGrp="1"/>
          </p:cNvGraphicFramePr>
          <p:nvPr>
            <p:ph sz="half" idx="1"/>
          </p:nvPr>
        </p:nvGraphicFramePr>
        <p:xfrm>
          <a:off x="3211513" y="3340100"/>
          <a:ext cx="5897563" cy="3360739"/>
        </p:xfrm>
        <a:graphic>
          <a:graphicData uri="http://schemas.openxmlformats.org/drawingml/2006/table">
            <a:tbl>
              <a:tblPr/>
              <a:tblGrid>
                <a:gridCol w="1557792">
                  <a:extLst>
                    <a:ext uri="{9D8B030D-6E8A-4147-A177-3AD203B41FA5}">
                      <a16:colId xmlns:a16="http://schemas.microsoft.com/office/drawing/2014/main" val="20000"/>
                    </a:ext>
                  </a:extLst>
                </a:gridCol>
                <a:gridCol w="1944914">
                  <a:extLst>
                    <a:ext uri="{9D8B030D-6E8A-4147-A177-3AD203B41FA5}">
                      <a16:colId xmlns:a16="http://schemas.microsoft.com/office/drawing/2014/main" val="20001"/>
                    </a:ext>
                  </a:extLst>
                </a:gridCol>
                <a:gridCol w="2394857">
                  <a:extLst>
                    <a:ext uri="{9D8B030D-6E8A-4147-A177-3AD203B41FA5}">
                      <a16:colId xmlns:a16="http://schemas.microsoft.com/office/drawing/2014/main" val="20002"/>
                    </a:ext>
                  </a:extLst>
                </a:gridCol>
              </a:tblGrid>
              <a:tr h="684771">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64B3"/>
                          </a:solidFill>
                          <a:effectLst/>
                          <a:latin typeface="Arial" charset="0"/>
                        </a:rPr>
                        <a:t>RETURN ON YOUR INVESTMENT FROM . . .</a:t>
                      </a:r>
                    </a:p>
                  </a:txBody>
                  <a:tcPr marT="45700" marB="45700" anchor="b" horzOverflow="overflow">
                    <a:lnL cap="flat">
                      <a:noFill/>
                    </a:lnL>
                    <a:lnR cap="flat">
                      <a:noFill/>
                    </a:lnR>
                    <a:lnT w="28575" cap="flat" cmpd="sng" algn="ctr">
                      <a:noFill/>
                      <a:prstDash val="solid"/>
                      <a:round/>
                      <a:headEnd type="none" w="med" len="med"/>
                      <a:tailEnd type="none" w="med" len="med"/>
                    </a:lnT>
                    <a:lnB w="28575" cap="flat" cmpd="sng" algn="ctr">
                      <a:solidFill>
                        <a:srgbClr val="95B6D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450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64B3"/>
                          </a:solidFill>
                          <a:effectLst/>
                          <a:latin typeface="Arial" charset="0"/>
                          <a:cs typeface="Times New Roman" pitchFamily="18" charset="0"/>
                        </a:rPr>
                        <a:t>DOWN PAYMENT</a:t>
                      </a:r>
                      <a:endParaRPr kumimoji="0" lang="en-US" sz="1400" b="1" i="0" u="none" strike="noStrike" cap="none" normalizeH="0" baseline="0" dirty="0">
                        <a:ln>
                          <a:noFill/>
                        </a:ln>
                        <a:solidFill>
                          <a:srgbClr val="0064B3"/>
                        </a:solidFill>
                        <a:effectLst/>
                        <a:latin typeface="Arial" charset="0"/>
                      </a:endParaRPr>
                    </a:p>
                  </a:txBody>
                  <a:tcPr marT="45700" marB="45700" anchor="b" horzOverflow="overflow">
                    <a:lnL cap="flat">
                      <a:noFill/>
                    </a:lnL>
                    <a:lnR>
                      <a:noFill/>
                    </a:lnR>
                    <a:lnT w="28575" cap="flat" cmpd="sng" algn="ctr">
                      <a:solidFill>
                        <a:srgbClr val="95B6DF"/>
                      </a:solidFill>
                      <a:prstDash val="solid"/>
                      <a:round/>
                      <a:headEnd type="none" w="med" len="med"/>
                      <a:tailEnd type="none" w="med" len="med"/>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64B3"/>
                          </a:solidFill>
                          <a:effectLst/>
                          <a:latin typeface="Arial" charset="0"/>
                          <a:cs typeface="Times New Roman" pitchFamily="18" charset="0"/>
                        </a:rPr>
                        <a:t>A 10 PERCENT INCREASE IN THE PRICE OF YOUR HOUSE</a:t>
                      </a:r>
                      <a:endParaRPr kumimoji="0" lang="en-US" sz="1400" b="1" i="0" u="none" strike="noStrike" cap="none" normalizeH="0" baseline="0" dirty="0">
                        <a:ln>
                          <a:noFill/>
                        </a:ln>
                        <a:solidFill>
                          <a:srgbClr val="0064B3"/>
                        </a:solidFill>
                        <a:effectLst/>
                        <a:latin typeface="Arial" charset="0"/>
                      </a:endParaRPr>
                    </a:p>
                  </a:txBody>
                  <a:tcPr marT="45700" marB="45700" anchor="b" horzOverflow="overflow">
                    <a:lnL>
                      <a:noFill/>
                    </a:lnL>
                    <a:lnR>
                      <a:noFill/>
                    </a:lnR>
                    <a:lnT w="28575" cap="flat" cmpd="sng" algn="ctr">
                      <a:solidFill>
                        <a:srgbClr val="95B6DF"/>
                      </a:solidFill>
                      <a:prstDash val="solid"/>
                      <a:round/>
                      <a:headEnd type="none" w="med" len="med"/>
                      <a:tailEnd type="none" w="med" len="med"/>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64B3"/>
                          </a:solidFill>
                          <a:effectLst/>
                          <a:latin typeface="Arial" charset="0"/>
                          <a:cs typeface="Times New Roman" pitchFamily="18" charset="0"/>
                        </a:rPr>
                        <a:t>A 10 PERCENT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64B3"/>
                          </a:solidFill>
                          <a:effectLst/>
                          <a:latin typeface="Arial" charset="0"/>
                          <a:cs typeface="Times New Roman" pitchFamily="18" charset="0"/>
                        </a:rPr>
                        <a:t>DECREASE IN THE PRICE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64B3"/>
                          </a:solidFill>
                          <a:effectLst/>
                          <a:latin typeface="Arial" charset="0"/>
                          <a:cs typeface="Times New Roman" pitchFamily="18" charset="0"/>
                        </a:rPr>
                        <a:t> OF YOUR HOUSE</a:t>
                      </a:r>
                      <a:endParaRPr kumimoji="0" lang="en-US" sz="1400" b="1" i="0" u="none" strike="noStrike" cap="none" normalizeH="0" baseline="0" dirty="0">
                        <a:ln>
                          <a:noFill/>
                        </a:ln>
                        <a:solidFill>
                          <a:srgbClr val="0064B3"/>
                        </a:solidFill>
                        <a:effectLst/>
                        <a:latin typeface="Arial" charset="0"/>
                      </a:endParaRPr>
                    </a:p>
                  </a:txBody>
                  <a:tcPr marT="45700" marB="45700" anchor="b" horzOverflow="overflow">
                    <a:lnL>
                      <a:noFill/>
                    </a:lnL>
                    <a:lnR cap="flat">
                      <a:noFill/>
                    </a:lnR>
                    <a:lnT w="28575" cap="flat" cmpd="sng" algn="ctr">
                      <a:solidFill>
                        <a:srgbClr val="95B6DF"/>
                      </a:solidFill>
                      <a:prstDash val="solid"/>
                      <a:round/>
                      <a:headEnd type="none" w="med" len="med"/>
                      <a:tailEnd type="none" w="med" len="med"/>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30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600" b="0" i="0" u="none" strike="noStrike" cap="none" normalizeH="0" baseline="0" dirty="0">
                          <a:ln>
                            <a:noFill/>
                          </a:ln>
                          <a:solidFill>
                            <a:schemeClr val="tx1"/>
                          </a:solidFill>
                          <a:effectLst/>
                          <a:latin typeface="Arial" charset="0"/>
                          <a:cs typeface="Times New Roman" pitchFamily="18" charset="0"/>
                        </a:rPr>
                        <a:t>   100%</a:t>
                      </a:r>
                      <a:endParaRPr kumimoji="0" lang="en-US" sz="1600" b="0" i="0" u="none" strike="noStrike" cap="none" normalizeH="0" baseline="0" dirty="0">
                        <a:ln>
                          <a:noFill/>
                        </a:ln>
                        <a:solidFill>
                          <a:schemeClr val="tx1"/>
                        </a:solidFill>
                        <a:effectLst/>
                        <a:latin typeface="Arial" charset="0"/>
                      </a:endParaRPr>
                    </a:p>
                  </a:txBody>
                  <a:tcPr marR="0" marT="45700" marB="45700" anchor="ctr" horzOverflow="overflow">
                    <a:lnL cap="flat">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10%</a:t>
                      </a:r>
                      <a:endParaRPr kumimoji="0" lang="en-US" sz="1600" b="0" i="0" u="none" strike="noStrike" cap="none" normalizeH="0" baseline="0" dirty="0">
                        <a:ln>
                          <a:noFill/>
                        </a:ln>
                        <a:solidFill>
                          <a:schemeClr val="tx1"/>
                        </a:solidFill>
                        <a:effectLst/>
                        <a:latin typeface="Arial" charset="0"/>
                      </a:endParaRPr>
                    </a:p>
                  </a:txBody>
                  <a:tcPr marR="868680" marT="45700" marB="45700" anchor="b" horzOverflow="overflow">
                    <a:lnL>
                      <a:noFill/>
                    </a:lnL>
                    <a:lnR>
                      <a:noFill/>
                    </a:lnR>
                    <a:lnT w="28575"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-10%</a:t>
                      </a:r>
                      <a:endParaRPr kumimoji="0" lang="en-US" sz="1600" b="0" i="0" u="none" strike="noStrike" cap="none" normalizeH="0" baseline="0" dirty="0">
                        <a:ln>
                          <a:noFill/>
                        </a:ln>
                        <a:solidFill>
                          <a:schemeClr val="tx1"/>
                        </a:solidFill>
                        <a:effectLst/>
                        <a:latin typeface="Arial" charset="0"/>
                      </a:endParaRPr>
                    </a:p>
                  </a:txBody>
                  <a:tcPr marT="45700" marB="45700" anchor="b" horzOverflow="overflow">
                    <a:lnL>
                      <a:noFill/>
                    </a:lnL>
                    <a:lnR cap="flat">
                      <a:noFill/>
                    </a:lnR>
                    <a:lnT w="28575"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313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20</a:t>
                      </a:r>
                      <a:endParaRPr kumimoji="0" lang="en-US" sz="1600" b="0" i="0" u="none" strike="noStrike" cap="none" normalizeH="0" baseline="0" dirty="0">
                        <a:ln>
                          <a:noFill/>
                        </a:ln>
                        <a:solidFill>
                          <a:schemeClr val="tx1"/>
                        </a:solidFill>
                        <a:effectLst/>
                        <a:latin typeface="Arial" charset="0"/>
                      </a:endParaRPr>
                    </a:p>
                  </a:txBody>
                  <a:tcPr marR="0" marT="45700" marB="45700"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50</a:t>
                      </a:r>
                      <a:endParaRPr kumimoji="0" lang="en-US" sz="1600" b="0" i="0" u="none" strike="noStrike" cap="none" normalizeH="0" baseline="0" dirty="0">
                        <a:ln>
                          <a:noFill/>
                        </a:ln>
                        <a:solidFill>
                          <a:schemeClr val="tx1"/>
                        </a:solidFill>
                        <a:effectLst/>
                        <a:latin typeface="Arial" charset="0"/>
                      </a:endParaRPr>
                    </a:p>
                  </a:txBody>
                  <a:tcPr marR="1005840" marT="45700" marB="4570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-50</a:t>
                      </a:r>
                      <a:endParaRPr kumimoji="0" lang="en-US" sz="1600" b="0" i="0" u="none" strike="noStrike" cap="none" normalizeH="0" baseline="0" dirty="0">
                        <a:ln>
                          <a:noFill/>
                        </a:ln>
                        <a:solidFill>
                          <a:schemeClr val="tx1"/>
                        </a:solidFill>
                        <a:effectLst/>
                        <a:latin typeface="Arial" charset="0"/>
                      </a:endParaRPr>
                    </a:p>
                  </a:txBody>
                  <a:tcPr marT="45700" marB="4570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70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10</a:t>
                      </a:r>
                      <a:endParaRPr kumimoji="0" lang="en-US" sz="1600" b="0" i="0" u="none" strike="noStrike" cap="none" normalizeH="0" baseline="0" dirty="0">
                        <a:ln>
                          <a:noFill/>
                        </a:ln>
                        <a:solidFill>
                          <a:schemeClr val="tx1"/>
                        </a:solidFill>
                        <a:effectLst/>
                        <a:latin typeface="Arial" charset="0"/>
                      </a:endParaRPr>
                    </a:p>
                  </a:txBody>
                  <a:tcPr marR="0" marT="45700" marB="45700"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a:t>
                      </a:r>
                    </a:p>
                  </a:txBody>
                  <a:tcPr marR="1005840" marT="45700" marB="4570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-100</a:t>
                      </a:r>
                    </a:p>
                  </a:txBody>
                  <a:tcPr marR="182880" marT="45700" marB="4570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313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5</a:t>
                      </a:r>
                    </a:p>
                  </a:txBody>
                  <a:tcPr marR="0" marT="45700" marB="45700" anchor="ctr" horzOverflow="overflow">
                    <a:lnL cap="flat">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200</a:t>
                      </a:r>
                      <a:endParaRPr kumimoji="0" lang="en-US" sz="1600" b="0" i="0" u="none" strike="noStrike" cap="none" normalizeH="0" baseline="0" dirty="0">
                        <a:ln>
                          <a:noFill/>
                        </a:ln>
                        <a:solidFill>
                          <a:schemeClr val="tx1"/>
                        </a:solidFill>
                        <a:effectLst/>
                        <a:latin typeface="Arial" charset="0"/>
                      </a:endParaRPr>
                    </a:p>
                  </a:txBody>
                  <a:tcPr marR="1005840" marT="45700" marB="45700" anchor="b" horzOverflow="overflow">
                    <a:lnL>
                      <a:noFill/>
                    </a:lnL>
                    <a:lnR>
                      <a:noFill/>
                    </a:lnR>
                    <a:lnT>
                      <a:noFill/>
                    </a:lnT>
                    <a:lnB w="28575"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-200</a:t>
                      </a:r>
                      <a:endParaRPr kumimoji="0" lang="en-US" sz="1600" b="0" i="0" u="none" strike="noStrike" cap="none" normalizeH="0" baseline="0" dirty="0">
                        <a:ln>
                          <a:noFill/>
                        </a:ln>
                        <a:solidFill>
                          <a:schemeClr val="tx1"/>
                        </a:solidFill>
                        <a:effectLst/>
                        <a:latin typeface="Arial" charset="0"/>
                      </a:endParaRPr>
                    </a:p>
                  </a:txBody>
                  <a:tcPr marR="182880" marT="45700" marB="45700" anchor="b" horzOverflow="overflow">
                    <a:lnL>
                      <a:noFill/>
                    </a:lnL>
                    <a:lnR cap="flat">
                      <a:noFill/>
                    </a:lnR>
                    <a:lnT>
                      <a:noFill/>
                    </a:lnT>
                    <a:lnB w="28575"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 name="TextBox 14"/>
          <p:cNvSpPr txBox="1">
            <a:spLocks noChangeArrowheads="1"/>
          </p:cNvSpPr>
          <p:nvPr/>
        </p:nvSpPr>
        <p:spPr bwMode="auto">
          <a:xfrm>
            <a:off x="3124200" y="1371600"/>
            <a:ext cx="60086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eaLnBrk="1" hangingPunct="1"/>
            <a:r>
              <a:rPr lang="en-US" altLang="en-US" sz="2400" dirty="0">
                <a:latin typeface="Calibri" panose="020F0502020204030204" pitchFamily="34" charset="0"/>
              </a:rPr>
              <a:t>During the housing boom, many people purchased houses with down payments of 5 percent or less. In this sense, borrowers were highly </a:t>
            </a:r>
            <a:r>
              <a:rPr lang="en-US" altLang="en-US" sz="2400" i="1" dirty="0">
                <a:latin typeface="Calibri" panose="020F0502020204030204" pitchFamily="34" charset="0"/>
              </a:rPr>
              <a:t>leveraged</a:t>
            </a:r>
            <a:r>
              <a:rPr lang="en-US" altLang="en-US" sz="2400" dirty="0">
                <a:latin typeface="Calibri" panose="020F0502020204030204" pitchFamily="34" charset="0"/>
              </a:rPr>
              <a:t> , which means that their investment in their house was made mostly with borrowed money.</a:t>
            </a:r>
          </a:p>
        </p:txBody>
      </p:sp>
      <p:sp>
        <p:nvSpPr>
          <p:cNvPr id="9" name="Title 1">
            <a:extLst>
              <a:ext uri="{FF2B5EF4-FFF2-40B4-BE49-F238E27FC236}">
                <a16:creationId xmlns:a16="http://schemas.microsoft.com/office/drawing/2014/main" id="{5789A9DE-E662-4C74-9FD1-2188272CD379}"/>
              </a:ext>
            </a:extLst>
          </p:cNvPr>
          <p:cNvSpPr>
            <a:spLocks noGrp="1"/>
          </p:cNvSpPr>
          <p:nvPr>
            <p:ph type="title"/>
          </p:nvPr>
        </p:nvSpPr>
        <p:spPr>
          <a:xfrm>
            <a:off x="457200" y="157161"/>
            <a:ext cx="8153400" cy="909640"/>
          </a:xfrm>
        </p:spPr>
        <p:txBody>
          <a:bodyPr/>
          <a:lstStyle/>
          <a:p>
            <a:pPr marL="0" indent="0" algn="ctr">
              <a:buFont typeface="Georgia" charset="0"/>
              <a:buNone/>
              <a:defRPr/>
            </a:pPr>
            <a:r>
              <a:rPr lang="en-US" sz="4000" b="1" dirty="0">
                <a:ea typeface="ＭＳ Ｐゴシック" charset="0"/>
                <a:cs typeface="Calibri"/>
              </a:rPr>
              <a:t>Leverage</a:t>
            </a:r>
          </a:p>
        </p:txBody>
      </p:sp>
    </p:spTree>
    <p:extLst>
      <p:ext uri="{BB962C8B-B14F-4D97-AF65-F5344CB8AC3E}">
        <p14:creationId xmlns:p14="http://schemas.microsoft.com/office/powerpoint/2010/main" val="478573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fade">
                                      <p:cBhvr>
                                        <p:cTn id="7" dur="500"/>
                                        <p:tgtEl>
                                          <p:spTgt spid="378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895"/>
                                        </p:tgtEl>
                                        <p:attrNameLst>
                                          <p:attrName>style.visibility</p:attrName>
                                        </p:attrNameLst>
                                      </p:cBhvr>
                                      <p:to>
                                        <p:strVal val="visible"/>
                                      </p:to>
                                    </p:set>
                                    <p:animEffect transition="in" filter="wipe(left)">
                                      <p:cBhvr>
                                        <p:cTn id="11" dur="500"/>
                                        <p:tgtEl>
                                          <p:spTgt spid="3789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rcRect t="8752" b="8752"/>
          <a:stretch>
            <a:fillRect/>
          </a:stretch>
        </p:blipFill>
        <p:spPr>
          <a:xfrm>
            <a:off x="1981200" y="1411971"/>
            <a:ext cx="5410200" cy="5446029"/>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800"/>
            <a:ext cx="9144000" cy="4764101"/>
          </a:xfrm>
          <a:prstGeom prst="rect">
            <a:avLst/>
          </a:prstGeom>
        </p:spPr>
      </p:pic>
      <p:sp>
        <p:nvSpPr>
          <p:cNvPr id="5" name="Title 1">
            <a:extLst>
              <a:ext uri="{FF2B5EF4-FFF2-40B4-BE49-F238E27FC236}">
                <a16:creationId xmlns:a16="http://schemas.microsoft.com/office/drawing/2014/main" id="{63C73B02-D5CE-4743-A82D-8BC68D12F3EA}"/>
              </a:ext>
            </a:extLst>
          </p:cNvPr>
          <p:cNvSpPr>
            <a:spLocks noGrp="1"/>
          </p:cNvSpPr>
          <p:nvPr>
            <p:ph type="title"/>
          </p:nvPr>
        </p:nvSpPr>
        <p:spPr>
          <a:xfrm>
            <a:off x="457200" y="228600"/>
            <a:ext cx="8153400" cy="990600"/>
          </a:xfrm>
        </p:spPr>
        <p:txBody>
          <a:bodyPr/>
          <a:lstStyle/>
          <a:p>
            <a:pPr marL="0" indent="0" algn="ctr">
              <a:buFont typeface="Georgia" charset="0"/>
              <a:buNone/>
              <a:defRPr/>
            </a:pPr>
            <a:r>
              <a:rPr lang="en-US" sz="4000" b="1" dirty="0">
                <a:ea typeface="ＭＳ Ｐゴシック" charset="0"/>
                <a:cs typeface="Calibri"/>
              </a:rPr>
              <a:t>FED Policy Failures after 9/11 led to…</a:t>
            </a:r>
          </a:p>
        </p:txBody>
      </p:sp>
      <p:sp>
        <p:nvSpPr>
          <p:cNvPr id="3" name="Slide Number Placeholder 2">
            <a:extLst>
              <a:ext uri="{FF2B5EF4-FFF2-40B4-BE49-F238E27FC236}">
                <a16:creationId xmlns:a16="http://schemas.microsoft.com/office/drawing/2014/main" id="{5BC59155-4F93-46F6-9BD9-0105189B7DDC}"/>
              </a:ext>
            </a:extLst>
          </p:cNvPr>
          <p:cNvSpPr>
            <a:spLocks noGrp="1"/>
          </p:cNvSpPr>
          <p:nvPr>
            <p:ph type="sldNum" sz="quarter" idx="12"/>
          </p:nvPr>
        </p:nvSpPr>
        <p:spPr/>
        <p:txBody>
          <a:bodyPr/>
          <a:lstStyle/>
          <a:p>
            <a:pPr>
              <a:defRPr/>
            </a:pPr>
            <a:fld id="{34D6A8A7-5109-4035-A6F9-3284B529B11C}" type="slidenum">
              <a:rPr lang="en-US" smtClean="0"/>
              <a:pPr>
                <a:defRPr/>
              </a:pPr>
              <a:t>6</a:t>
            </a:fld>
            <a:endParaRPr lang="en-US"/>
          </a:p>
        </p:txBody>
      </p:sp>
    </p:spTree>
    <p:extLst>
      <p:ext uri="{BB962C8B-B14F-4D97-AF65-F5344CB8AC3E}">
        <p14:creationId xmlns:p14="http://schemas.microsoft.com/office/powerpoint/2010/main" val="145744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683"/>
                                        </p:tgtEl>
                                        <p:attrNameLst>
                                          <p:attrName>style.visibility</p:attrName>
                                        </p:attrNameLst>
                                      </p:cBhvr>
                                      <p:to>
                                        <p:strVal val="visible"/>
                                      </p:to>
                                    </p:set>
                                    <p:animEffect transition="in" filter="fade">
                                      <p:cBhvr>
                                        <p:cTn id="18"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C9E8-0BBB-4C00-869E-259666B4664E}"/>
              </a:ext>
            </a:extLst>
          </p:cNvPr>
          <p:cNvSpPr>
            <a:spLocks noGrp="1"/>
          </p:cNvSpPr>
          <p:nvPr>
            <p:ph type="title"/>
          </p:nvPr>
        </p:nvSpPr>
        <p:spPr>
          <a:xfrm>
            <a:off x="457200" y="274638"/>
            <a:ext cx="8229600" cy="944562"/>
          </a:xfrm>
        </p:spPr>
        <p:txBody>
          <a:bodyPr/>
          <a:lstStyle/>
          <a:p>
            <a:r>
              <a:rPr lang="en-US" sz="4000" b="1" dirty="0"/>
              <a:t>Monetary Policy</a:t>
            </a:r>
          </a:p>
        </p:txBody>
      </p:sp>
      <p:sp>
        <p:nvSpPr>
          <p:cNvPr id="3" name="Content Placeholder 2">
            <a:extLst>
              <a:ext uri="{FF2B5EF4-FFF2-40B4-BE49-F238E27FC236}">
                <a16:creationId xmlns:a16="http://schemas.microsoft.com/office/drawing/2014/main" id="{3294D2BE-94E4-48FB-B5DF-83FAE764D489}"/>
              </a:ext>
            </a:extLst>
          </p:cNvPr>
          <p:cNvSpPr>
            <a:spLocks noGrp="1"/>
          </p:cNvSpPr>
          <p:nvPr>
            <p:ph idx="1"/>
          </p:nvPr>
        </p:nvSpPr>
        <p:spPr>
          <a:xfrm>
            <a:off x="381000" y="1371600"/>
            <a:ext cx="8305800" cy="5211762"/>
          </a:xfrm>
        </p:spPr>
        <p:txBody>
          <a:bodyPr>
            <a:normAutofit fontScale="92500" lnSpcReduction="20000"/>
          </a:bodyPr>
          <a:lstStyle/>
          <a:p>
            <a:pPr>
              <a:spcBef>
                <a:spcPts val="1350"/>
              </a:spcBef>
            </a:pPr>
            <a:r>
              <a:rPr lang="en-US" dirty="0">
                <a:latin typeface="Times New Roman" panose="02020603050405020304" pitchFamily="18" charset="0"/>
                <a:cs typeface="Times New Roman" panose="02020603050405020304" pitchFamily="18" charset="0"/>
              </a:rPr>
              <a:t>The Federal Reserve changes the money supply through open market operations.</a:t>
            </a:r>
          </a:p>
          <a:p>
            <a:pPr lvl="1">
              <a:spcBef>
                <a:spcPts val="1350"/>
              </a:spcBef>
            </a:pPr>
            <a:r>
              <a:rPr lang="en-US" dirty="0">
                <a:latin typeface="Times New Roman" panose="02020603050405020304" pitchFamily="18" charset="0"/>
                <a:cs typeface="Times New Roman" panose="02020603050405020304" pitchFamily="18" charset="0"/>
              </a:rPr>
              <a:t>Open market operations involve the purchase or sale of bonds; normally, these are short-term bonds.</a:t>
            </a:r>
          </a:p>
          <a:p>
            <a:pPr>
              <a:spcBef>
                <a:spcPts val="1350"/>
              </a:spcBef>
            </a:pPr>
            <a:r>
              <a:rPr lang="en-US" dirty="0">
                <a:latin typeface="Times New Roman" panose="02020603050405020304" pitchFamily="18" charset="0"/>
                <a:cs typeface="Times New Roman" panose="02020603050405020304" pitchFamily="18" charset="0"/>
              </a:rPr>
              <a:t>The price in the loanable funds market is the interest rate.</a:t>
            </a:r>
          </a:p>
          <a:p>
            <a:pPr>
              <a:spcBef>
                <a:spcPts val="1350"/>
              </a:spcBef>
            </a:pPr>
            <a:endParaRPr lang="en-US" dirty="0">
              <a:latin typeface="Times New Roman" panose="02020603050405020304" pitchFamily="18" charset="0"/>
              <a:cs typeface="Times New Roman" panose="02020603050405020304" pitchFamily="18" charset="0"/>
            </a:endParaRPr>
          </a:p>
          <a:p>
            <a:pPr lvl="1">
              <a:spcBef>
                <a:spcPts val="1350"/>
              </a:spcBef>
            </a:pPr>
            <a:r>
              <a:rPr lang="en-US" dirty="0">
                <a:latin typeface="Times New Roman" panose="02020603050405020304" pitchFamily="18" charset="0"/>
                <a:cs typeface="Times New Roman" panose="02020603050405020304" pitchFamily="18" charset="0"/>
              </a:rPr>
              <a:t>Lower interest rates increase the quantity of investment demand.</a:t>
            </a:r>
          </a:p>
          <a:p>
            <a:pPr>
              <a:spcBef>
                <a:spcPts val="1350"/>
              </a:spcBef>
            </a:pPr>
            <a:r>
              <a:rPr lang="en-US" dirty="0">
                <a:latin typeface="Times New Roman" panose="02020603050405020304" pitchFamily="18" charset="0"/>
                <a:cs typeface="Times New Roman" panose="02020603050405020304" pitchFamily="18" charset="0"/>
              </a:rPr>
              <a:t>Investment is one component of AD, so changes in investment indicate corresponding changes in AD.</a:t>
            </a:r>
          </a:p>
        </p:txBody>
      </p:sp>
      <p:sp>
        <p:nvSpPr>
          <p:cNvPr id="4" name="Slide Number Placeholder 3">
            <a:extLst>
              <a:ext uri="{FF2B5EF4-FFF2-40B4-BE49-F238E27FC236}">
                <a16:creationId xmlns:a16="http://schemas.microsoft.com/office/drawing/2014/main" id="{B79BB705-CF73-47CE-9BF0-097E420455B2}"/>
              </a:ext>
            </a:extLst>
          </p:cNvPr>
          <p:cNvSpPr>
            <a:spLocks noGrp="1"/>
          </p:cNvSpPr>
          <p:nvPr>
            <p:ph type="sldNum" sz="quarter" idx="12"/>
          </p:nvPr>
        </p:nvSpPr>
        <p:spPr/>
        <p:txBody>
          <a:bodyPr/>
          <a:lstStyle/>
          <a:p>
            <a:pPr>
              <a:defRPr/>
            </a:pPr>
            <a:fld id="{34D6A8A7-5109-4035-A6F9-3284B529B11C}" type="slidenum">
              <a:rPr lang="en-US" smtClean="0"/>
              <a:pPr>
                <a:defRPr/>
              </a:pPr>
              <a:t>7</a:t>
            </a:fld>
            <a:endParaRPr lang="en-US"/>
          </a:p>
        </p:txBody>
      </p:sp>
    </p:spTree>
    <p:extLst>
      <p:ext uri="{BB962C8B-B14F-4D97-AF65-F5344CB8AC3E}">
        <p14:creationId xmlns:p14="http://schemas.microsoft.com/office/powerpoint/2010/main" val="12486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2676" name="Rectangle 4"/>
          <p:cNvSpPr>
            <a:spLocks noChangeArrowheads="1"/>
          </p:cNvSpPr>
          <p:nvPr/>
        </p:nvSpPr>
        <p:spPr bwMode="auto">
          <a:xfrm>
            <a:off x="1033463" y="2154238"/>
            <a:ext cx="71628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spcBef>
                <a:spcPct val="50000"/>
              </a:spcBef>
              <a:buFontTx/>
              <a:buChar char="•"/>
            </a:pPr>
            <a:r>
              <a:rPr lang="en-US" altLang="en-US" sz="3600">
                <a:latin typeface="Calibri" panose="020F0502020204030204" pitchFamily="34" charset="0"/>
              </a:rPr>
              <a:t>  </a:t>
            </a:r>
            <a:r>
              <a:rPr lang="en-US" altLang="en-US" sz="4800">
                <a:solidFill>
                  <a:srgbClr val="FF0000"/>
                </a:solidFill>
                <a:latin typeface="Calibri" panose="020F0502020204030204" pitchFamily="34" charset="0"/>
              </a:rPr>
              <a:t>C</a:t>
            </a:r>
            <a:r>
              <a:rPr lang="en-US" altLang="en-US" sz="4800">
                <a:latin typeface="Calibri" panose="020F0502020204030204" pitchFamily="34" charset="0"/>
              </a:rPr>
              <a:t>onsumption</a:t>
            </a:r>
          </a:p>
          <a:p>
            <a:pPr algn="ctr">
              <a:spcBef>
                <a:spcPct val="50000"/>
              </a:spcBef>
              <a:buFontTx/>
              <a:buChar char="•"/>
            </a:pPr>
            <a:r>
              <a:rPr lang="en-US" altLang="en-US" sz="4800">
                <a:latin typeface="Calibri" panose="020F0502020204030204" pitchFamily="34" charset="0"/>
              </a:rPr>
              <a:t>  </a:t>
            </a:r>
            <a:r>
              <a:rPr lang="en-US" altLang="en-US" sz="4800">
                <a:solidFill>
                  <a:srgbClr val="FF0000"/>
                </a:solidFill>
                <a:latin typeface="Calibri" panose="020F0502020204030204" pitchFamily="34" charset="0"/>
              </a:rPr>
              <a:t>I</a:t>
            </a:r>
            <a:r>
              <a:rPr lang="en-US" altLang="en-US" sz="4800">
                <a:latin typeface="Calibri" panose="020F0502020204030204" pitchFamily="34" charset="0"/>
              </a:rPr>
              <a:t>nvestment</a:t>
            </a:r>
          </a:p>
          <a:p>
            <a:pPr algn="ctr">
              <a:spcBef>
                <a:spcPct val="50000"/>
              </a:spcBef>
              <a:buFontTx/>
              <a:buChar char="•"/>
            </a:pPr>
            <a:r>
              <a:rPr lang="en-US" altLang="en-US" sz="4800">
                <a:latin typeface="Calibri" panose="020F0502020204030204" pitchFamily="34" charset="0"/>
              </a:rPr>
              <a:t>  </a:t>
            </a:r>
            <a:r>
              <a:rPr lang="en-US" altLang="en-US" sz="4800">
                <a:solidFill>
                  <a:srgbClr val="FF0000"/>
                </a:solidFill>
                <a:latin typeface="Calibri" panose="020F0502020204030204" pitchFamily="34" charset="0"/>
              </a:rPr>
              <a:t>N</a:t>
            </a:r>
            <a:r>
              <a:rPr lang="en-US" altLang="en-US" sz="4800">
                <a:latin typeface="Calibri" panose="020F0502020204030204" pitchFamily="34" charset="0"/>
              </a:rPr>
              <a:t>et e</a:t>
            </a:r>
            <a:r>
              <a:rPr lang="en-US" altLang="en-US" sz="4800">
                <a:solidFill>
                  <a:srgbClr val="FF0000"/>
                </a:solidFill>
                <a:latin typeface="Calibri" panose="020F0502020204030204" pitchFamily="34" charset="0"/>
              </a:rPr>
              <a:t>X</a:t>
            </a:r>
            <a:r>
              <a:rPr lang="en-US" altLang="en-US" sz="4800">
                <a:latin typeface="Calibri" panose="020F0502020204030204" pitchFamily="34" charset="0"/>
              </a:rPr>
              <a:t>ports</a:t>
            </a:r>
          </a:p>
        </p:txBody>
      </p:sp>
      <p:sp>
        <p:nvSpPr>
          <p:cNvPr id="1052677" name="Rectangle 5"/>
          <p:cNvSpPr>
            <a:spLocks noChangeArrowheads="1"/>
          </p:cNvSpPr>
          <p:nvPr/>
        </p:nvSpPr>
        <p:spPr bwMode="auto">
          <a:xfrm>
            <a:off x="488950" y="304800"/>
            <a:ext cx="82057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MS PGothic" panose="020B0600070205080204" pitchFamily="34" charset="-128"/>
              </a:defRPr>
            </a:lvl1pPr>
            <a:lvl2pPr marL="742950" indent="-285750">
              <a:defRPr sz="2000" b="1">
                <a:solidFill>
                  <a:schemeClr val="tx1"/>
                </a:solidFill>
                <a:latin typeface="Arial" panose="020B0604020202020204" pitchFamily="34" charset="0"/>
                <a:ea typeface="MS PGothic" panose="020B0600070205080204" pitchFamily="34" charset="-128"/>
              </a:defRPr>
            </a:lvl2pPr>
            <a:lvl3pPr marL="1143000" indent="-228600">
              <a:defRPr sz="2000" b="1">
                <a:solidFill>
                  <a:schemeClr val="tx1"/>
                </a:solidFill>
                <a:latin typeface="Arial" panose="020B0604020202020204" pitchFamily="34" charset="0"/>
                <a:ea typeface="MS PGothic" panose="020B0600070205080204" pitchFamily="34" charset="-128"/>
              </a:defRPr>
            </a:lvl3pPr>
            <a:lvl4pPr marL="1600200" indent="-228600">
              <a:defRPr sz="2000" b="1">
                <a:solidFill>
                  <a:schemeClr val="tx1"/>
                </a:solidFill>
                <a:latin typeface="Arial" panose="020B0604020202020204" pitchFamily="34" charset="0"/>
                <a:ea typeface="MS PGothic" panose="020B0600070205080204" pitchFamily="34" charset="-128"/>
              </a:defRPr>
            </a:lvl4pPr>
            <a:lvl5pPr marL="2057400" indent="-228600">
              <a:defRPr sz="20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4000" dirty="0">
                <a:latin typeface="+mj-lt"/>
              </a:rPr>
              <a:t>Changes in interest rates affect three components of AD:</a:t>
            </a:r>
          </a:p>
        </p:txBody>
      </p:sp>
    </p:spTree>
    <p:extLst>
      <p:ext uri="{BB962C8B-B14F-4D97-AF65-F5344CB8AC3E}">
        <p14:creationId xmlns:p14="http://schemas.microsoft.com/office/powerpoint/2010/main" val="32001015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677"/>
                                        </p:tgtEl>
                                        <p:attrNameLst>
                                          <p:attrName>style.visibility</p:attrName>
                                        </p:attrNameLst>
                                      </p:cBhvr>
                                      <p:to>
                                        <p:strVal val="visible"/>
                                      </p:to>
                                    </p:set>
                                    <p:animEffect transition="in" filter="wipe(left)">
                                      <p:cBhvr>
                                        <p:cTn id="7" dur="500"/>
                                        <p:tgtEl>
                                          <p:spTgt spid="1052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2676">
                                            <p:txEl>
                                              <p:pRg st="0" end="0"/>
                                            </p:txEl>
                                          </p:spTgt>
                                        </p:tgtEl>
                                        <p:attrNameLst>
                                          <p:attrName>style.visibility</p:attrName>
                                        </p:attrNameLst>
                                      </p:cBhvr>
                                      <p:to>
                                        <p:strVal val="visible"/>
                                      </p:to>
                                    </p:set>
                                    <p:animEffect transition="in" filter="wipe(left)">
                                      <p:cBhvr>
                                        <p:cTn id="12" dur="500"/>
                                        <p:tgtEl>
                                          <p:spTgt spid="10526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2676">
                                            <p:txEl>
                                              <p:pRg st="1" end="1"/>
                                            </p:txEl>
                                          </p:spTgt>
                                        </p:tgtEl>
                                        <p:attrNameLst>
                                          <p:attrName>style.visibility</p:attrName>
                                        </p:attrNameLst>
                                      </p:cBhvr>
                                      <p:to>
                                        <p:strVal val="visible"/>
                                      </p:to>
                                    </p:set>
                                    <p:animEffect transition="in" filter="wipe(left)">
                                      <p:cBhvr>
                                        <p:cTn id="17" dur="500"/>
                                        <p:tgtEl>
                                          <p:spTgt spid="10526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2676">
                                            <p:txEl>
                                              <p:pRg st="2" end="2"/>
                                            </p:txEl>
                                          </p:spTgt>
                                        </p:tgtEl>
                                        <p:attrNameLst>
                                          <p:attrName>style.visibility</p:attrName>
                                        </p:attrNameLst>
                                      </p:cBhvr>
                                      <p:to>
                                        <p:strVal val="visible"/>
                                      </p:to>
                                    </p:set>
                                    <p:animEffect transition="in" filter="wipe(left)">
                                      <p:cBhvr>
                                        <p:cTn id="22" dur="500"/>
                                        <p:tgtEl>
                                          <p:spTgt spid="1052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C9E8-0BBB-4C00-869E-259666B4664E}"/>
              </a:ext>
            </a:extLst>
          </p:cNvPr>
          <p:cNvSpPr>
            <a:spLocks noGrp="1"/>
          </p:cNvSpPr>
          <p:nvPr>
            <p:ph type="title"/>
          </p:nvPr>
        </p:nvSpPr>
        <p:spPr>
          <a:xfrm>
            <a:off x="457200" y="274638"/>
            <a:ext cx="8229600" cy="944562"/>
          </a:xfrm>
        </p:spPr>
        <p:txBody>
          <a:bodyPr/>
          <a:lstStyle/>
          <a:p>
            <a:r>
              <a:rPr lang="en-US" sz="4000" b="1" dirty="0"/>
              <a:t>Expansionary Monetary Policy</a:t>
            </a:r>
          </a:p>
        </p:txBody>
      </p:sp>
      <p:sp>
        <p:nvSpPr>
          <p:cNvPr id="3" name="Content Placeholder 2">
            <a:extLst>
              <a:ext uri="{FF2B5EF4-FFF2-40B4-BE49-F238E27FC236}">
                <a16:creationId xmlns:a16="http://schemas.microsoft.com/office/drawing/2014/main" id="{3294D2BE-94E4-48FB-B5DF-83FAE764D489}"/>
              </a:ext>
            </a:extLst>
          </p:cNvPr>
          <p:cNvSpPr>
            <a:spLocks noGrp="1"/>
          </p:cNvSpPr>
          <p:nvPr>
            <p:ph idx="1"/>
          </p:nvPr>
        </p:nvSpPr>
        <p:spPr>
          <a:xfrm>
            <a:off x="381000" y="1371600"/>
            <a:ext cx="8305800" cy="5211762"/>
          </a:xfrm>
        </p:spPr>
        <p:txBody>
          <a:bodyPr>
            <a:normAutofit fontScale="92500"/>
          </a:bodyPr>
          <a:lstStyle/>
          <a:p>
            <a:pPr>
              <a:spcBef>
                <a:spcPts val="1350"/>
              </a:spcBef>
            </a:pPr>
            <a:r>
              <a:rPr lang="en-US" dirty="0">
                <a:latin typeface="Times New Roman" panose="02020603050405020304" pitchFamily="18" charset="0"/>
                <a:cs typeface="Times New Roman" panose="02020603050405020304" pitchFamily="18" charset="0"/>
              </a:rPr>
              <a:t>When a central bank acts to increase the money supply in an effort to stimulate the economy.</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Typically expands the money supply through open market purchases.</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money supply increases, bank reserves increase.</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Interest rates then fall.</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lower interest rates, firms decide to invest.</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Aggregate demand shifts right.</a:t>
            </a:r>
          </a:p>
        </p:txBody>
      </p:sp>
      <p:sp>
        <p:nvSpPr>
          <p:cNvPr id="4" name="Slide Number Placeholder 3">
            <a:extLst>
              <a:ext uri="{FF2B5EF4-FFF2-40B4-BE49-F238E27FC236}">
                <a16:creationId xmlns:a16="http://schemas.microsoft.com/office/drawing/2014/main" id="{B79BB705-CF73-47CE-9BF0-097E420455B2}"/>
              </a:ext>
            </a:extLst>
          </p:cNvPr>
          <p:cNvSpPr>
            <a:spLocks noGrp="1"/>
          </p:cNvSpPr>
          <p:nvPr>
            <p:ph type="sldNum" sz="quarter" idx="12"/>
          </p:nvPr>
        </p:nvSpPr>
        <p:spPr/>
        <p:txBody>
          <a:bodyPr/>
          <a:lstStyle/>
          <a:p>
            <a:pPr>
              <a:defRPr/>
            </a:pPr>
            <a:fld id="{34D6A8A7-5109-4035-A6F9-3284B529B11C}" type="slidenum">
              <a:rPr lang="en-US" smtClean="0"/>
              <a:pPr>
                <a:defRPr/>
              </a:pPr>
              <a:t>9</a:t>
            </a:fld>
            <a:endParaRPr lang="en-US"/>
          </a:p>
        </p:txBody>
      </p:sp>
    </p:spTree>
    <p:extLst>
      <p:ext uri="{BB962C8B-B14F-4D97-AF65-F5344CB8AC3E}">
        <p14:creationId xmlns:p14="http://schemas.microsoft.com/office/powerpoint/2010/main" val="37368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12215</TotalTime>
  <Words>1014</Words>
  <Application>Microsoft Macintosh PowerPoint</Application>
  <PresentationFormat>On-screen Show (4:3)</PresentationFormat>
  <Paragraphs>145</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ＭＳ Ｐゴシック</vt:lpstr>
      <vt:lpstr>Arial</vt:lpstr>
      <vt:lpstr>Calibri</vt:lpstr>
      <vt:lpstr>Georgia</vt:lpstr>
      <vt:lpstr>Times New Roman</vt:lpstr>
      <vt:lpstr>Office Theme</vt:lpstr>
      <vt:lpstr>Chapter 18: Monetary Policy</vt:lpstr>
      <vt:lpstr>Big Questions</vt:lpstr>
      <vt:lpstr>The Federal Reserve System</vt:lpstr>
      <vt:lpstr>Main Roles of the Fed</vt:lpstr>
      <vt:lpstr>Leverage</vt:lpstr>
      <vt:lpstr>FED Policy Failures after 9/11 led to…</vt:lpstr>
      <vt:lpstr>Monetary Policy</vt:lpstr>
      <vt:lpstr>PowerPoint Presentation</vt:lpstr>
      <vt:lpstr>Expansionary Monetary Policy</vt:lpstr>
      <vt:lpstr>Expansionary Monetary Policy in the Short Run</vt:lpstr>
      <vt:lpstr>Real vs. Nominal Effects </vt:lpstr>
      <vt:lpstr>Real vs. Nominal Effects</vt:lpstr>
      <vt:lpstr>Real Value of Money as Prices Adjust</vt:lpstr>
      <vt:lpstr>Unexpected Inflation Hurts Some People </vt:lpstr>
      <vt:lpstr>Unexpected Inflation Hurts Some People</vt:lpstr>
      <vt:lpstr>Contractionary Monetary Policy</vt:lpstr>
      <vt:lpstr>Contractionary Monetary Policy in the Short Run</vt:lpstr>
      <vt:lpstr>U.S. Money Supply Before &amp; During the Great Depression</vt:lpstr>
      <vt:lpstr>Shortcomings of Monetary Policy</vt:lpstr>
      <vt:lpstr>Long-Run Effects of Monetary Policy</vt:lpstr>
      <vt:lpstr>Expansionary Monetary Policy in the Long Run</vt:lpstr>
      <vt:lpstr>Adjustments in Expectations</vt:lpstr>
      <vt:lpstr>Completely Expected Monetary Policy</vt:lpstr>
      <vt:lpstr>Aggregate Supply Shifts</vt:lpstr>
      <vt:lpstr>Aggregate Supply–Induced Recession</vt:lpstr>
    </vt:vector>
  </TitlesOfParts>
  <Company>College of the Liberal 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14: Consumer Choice</dc:title>
  <dc:creator>Wayne Geerling</dc:creator>
  <cp:lastModifiedBy>Morales, Abdon</cp:lastModifiedBy>
  <cp:revision>132</cp:revision>
  <cp:lastPrinted>2022-12-08T02:47:33Z</cp:lastPrinted>
  <dcterms:created xsi:type="dcterms:W3CDTF">2012-11-19T16:22:26Z</dcterms:created>
  <dcterms:modified xsi:type="dcterms:W3CDTF">2024-04-09T16:25:44Z</dcterms:modified>
</cp:coreProperties>
</file>