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marL="0" indent="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marL="0" indent="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marL="0" indent="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marL="0" indent="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434973"/>
            <a:ext cx="7772400" cy="838526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Chapter 19: International Trade</a:t>
            </a:r>
          </a:p>
        </p:txBody>
      </p:sp>
      <p:sp>
        <p:nvSpPr>
          <p:cNvPr id="95" name="Slide Number Placeholder 1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Subtitle 2"/>
          <p:cNvSpPr txBox="1"/>
          <p:nvPr/>
        </p:nvSpPr>
        <p:spPr>
          <a:xfrm>
            <a:off x="1417318" y="5791201"/>
            <a:ext cx="6309364" cy="83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spcBef>
                <a:spcPts val="400"/>
              </a:spcBef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Wayne Geerling</a:t>
            </a:r>
            <a:endParaRPr sz="3200"/>
          </a:p>
          <a:p>
            <a:pPr algn="ctr">
              <a:spcBef>
                <a:spcPts val="400"/>
              </a:spcBef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University of Texas</a:t>
            </a:r>
          </a:p>
        </p:txBody>
      </p:sp>
      <p:pic>
        <p:nvPicPr>
          <p:cNvPr id="9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1976" y="1343817"/>
            <a:ext cx="5520048" cy="4170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defTabSz="859536">
              <a:defRPr b="1" sz="3700">
                <a:latin typeface="Calibri"/>
                <a:ea typeface="Calibri"/>
                <a:cs typeface="Calibri"/>
                <a:sym typeface="Calibri"/>
              </a:defRPr>
            </a:pPr>
            <a:r>
              <a:t>Trade in Goods &amp; Services:</a:t>
            </a:r>
            <a:br/>
            <a:r>
              <a:t>Deficit or Surplus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3276598"/>
            <a:ext cx="8229600" cy="330676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U.S. goods trade balance is: $20 BN - $103 BN = -$83 BN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U.S. services trade balance is: $47 BN - $31 BN = $16 BN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Overall U.S. trade balance is $67 BN - $134 BN = -$67 BN (trade deficit)  </a:t>
            </a:r>
          </a:p>
        </p:txBody>
      </p:sp>
      <p:sp>
        <p:nvSpPr>
          <p:cNvPr id="135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687" y="1689892"/>
            <a:ext cx="6988314" cy="1358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57200" y="274638"/>
            <a:ext cx="8229600" cy="10207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Major Trading Partners of the U.S.</a:t>
            </a:r>
          </a:p>
        </p:txBody>
      </p:sp>
      <p:pic>
        <p:nvPicPr>
          <p:cNvPr id="1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600200"/>
            <a:ext cx="6564129" cy="467042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 Placeholder 2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4"/>
          <p:cNvSpPr txBox="1"/>
          <p:nvPr>
            <p:ph type="title"/>
          </p:nvPr>
        </p:nvSpPr>
        <p:spPr>
          <a:xfrm>
            <a:off x="533400" y="353217"/>
            <a:ext cx="7086600" cy="7159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Comparative Advantage</a:t>
            </a:r>
          </a:p>
        </p:txBody>
      </p:sp>
      <p:sp>
        <p:nvSpPr>
          <p:cNvPr id="143" name="Text Placeholder 3"/>
          <p:cNvSpPr txBox="1"/>
          <p:nvPr>
            <p:ph type="body" idx="1"/>
          </p:nvPr>
        </p:nvSpPr>
        <p:spPr>
          <a:xfrm>
            <a:off x="609600" y="1447799"/>
            <a:ext cx="7924800" cy="513556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ability to produce a good at a lower opportunity cost than a competitor can.</a:t>
            </a:r>
          </a:p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Gains arise when a nation specializes in production &amp; exchanges its output with a trading partner.</a:t>
            </a:r>
          </a:p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Trade leads to lower capital costs of production &amp; maximizes the combined output of all nations involved.</a:t>
            </a:r>
          </a:p>
        </p:txBody>
      </p:sp>
      <p:pic>
        <p:nvPicPr>
          <p:cNvPr id="144" name="Picture Placeholder 1" descr="Picture Placeholder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010400" y="0"/>
            <a:ext cx="2133600" cy="142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 Placeholder 2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57200" y="22859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Comparative Advantage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457199" y="1219200"/>
            <a:ext cx="8229601" cy="5410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better understand comparative advantage and the gains of trade, let’s assume . . .</a:t>
            </a:r>
          </a:p>
          <a:p>
            <a:pPr indent="-171450">
              <a:spcBef>
                <a:spcPts val="6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United States &amp; Mexico produce food and clothing.</a:t>
            </a:r>
          </a:p>
          <a:p>
            <a:pPr indent="-171450">
              <a:spcBef>
                <a:spcPts val="6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Food is capital intensive, and clothing is labor intensive.</a:t>
            </a:r>
          </a:p>
          <a:p>
            <a:pPr indent="-171450">
              <a:spcBef>
                <a:spcPts val="6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United States has abundant capital, and a skilled workforce.</a:t>
            </a:r>
          </a:p>
          <a:p>
            <a:pPr indent="-171450">
              <a:spcBef>
                <a:spcPts val="6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Mexico has a less-skilled workforce.</a:t>
            </a:r>
          </a:p>
          <a:p>
            <a:pPr indent="-171450">
              <a:spcBef>
                <a:spcPts val="6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country will specialize in which good?</a:t>
            </a:r>
          </a:p>
        </p:txBody>
      </p:sp>
      <p:sp>
        <p:nvSpPr>
          <p:cNvPr id="149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Gains From Trade</a:t>
            </a:r>
          </a:p>
        </p:txBody>
      </p:sp>
      <p:pic>
        <p:nvPicPr>
          <p:cNvPr id="15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798" y="2834876"/>
            <a:ext cx="6282929" cy="2584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4667" y="4387453"/>
            <a:ext cx="694137" cy="58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6172" y="4131469"/>
            <a:ext cx="646511" cy="84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56172" y="3524251"/>
            <a:ext cx="1323977" cy="1469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37198" y="3242072"/>
            <a:ext cx="1921669" cy="90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44666" y="4245769"/>
            <a:ext cx="1970484" cy="742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2" descr="Picture 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60219" y="3288508"/>
            <a:ext cx="1970487" cy="109894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lide Number Placeholder 2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3"/>
      <p:bldP build="whole" bldLvl="1" animBg="1" rev="0" advAuto="0" spid="158" grpId="4"/>
      <p:bldP build="whole" bldLvl="1" animBg="1" rev="0" advAuto="0" spid="154" grpId="1"/>
      <p:bldP build="whole" bldLvl="1" animBg="1" rev="0" advAuto="0" spid="15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457200" y="274638"/>
            <a:ext cx="8229600" cy="9445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Gains From Trade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533400" y="1676398"/>
            <a:ext cx="8077200" cy="4633521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39470" indent="-339470" defTabSz="905255"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39470" indent="-339470" defTabSz="905255"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39470" indent="-339470" defTabSz="905255"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country will specialize in which good?</a:t>
            </a:r>
          </a:p>
          <a:p>
            <a:pPr marL="339470" indent="-169735" defTabSz="905255"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Because Mexico has a lower opportunity cost in clothing, it should specialize in clothing.</a:t>
            </a:r>
          </a:p>
          <a:p>
            <a:pPr marL="339470" indent="-169735" defTabSz="905255"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Because the U.S. has a lower opportunity cost in food, it should specialize in food production.</a:t>
            </a:r>
          </a:p>
        </p:txBody>
      </p:sp>
      <p:pic>
        <p:nvPicPr>
          <p:cNvPr id="1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17565" r="0" b="0"/>
          <a:stretch>
            <a:fillRect/>
          </a:stretch>
        </p:blipFill>
        <p:spPr>
          <a:xfrm>
            <a:off x="811836" y="1447799"/>
            <a:ext cx="7520328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457200" y="274637"/>
            <a:ext cx="8229600" cy="7921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Gains From Trade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xfrm>
            <a:off x="628650" y="1295399"/>
            <a:ext cx="7905750" cy="5287965"/>
          </a:xfrm>
          <a:prstGeom prst="rect">
            <a:avLst/>
          </a:prstGeom>
        </p:spPr>
        <p:txBody>
          <a:bodyPr/>
          <a:lstStyle/>
          <a:p>
            <a:pPr marL="308608" indent="-308608" defTabSz="822958">
              <a:spcBef>
                <a:spcPts val="5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Countries benefit from trade when: </a:t>
            </a:r>
          </a:p>
          <a:p>
            <a:pPr marL="308608" indent="-154304" defTabSz="822958">
              <a:spcBef>
                <a:spcPts val="5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country can acquire goods for a lower opportunity cost than if they had to produce it.</a:t>
            </a:r>
          </a:p>
          <a:p>
            <a:pPr marL="308608" indent="-154304" defTabSz="822958">
              <a:spcBef>
                <a:spcPts val="5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they can sell a good for a higher opportunity cost than what it cost to produce it.</a:t>
            </a:r>
          </a:p>
          <a:p>
            <a:pPr marL="308608" indent="-308608" defTabSz="822958">
              <a:spcBef>
                <a:spcPts val="5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our example:</a:t>
            </a:r>
          </a:p>
          <a:p>
            <a:pPr lvl="1" marL="308608" indent="-154304" defTabSz="822958">
              <a:spcBef>
                <a:spcPts val="5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Mexico will want more than </a:t>
            </a:r>
            <a14:m>
              <m:oMath>
                <m:f>
                  <m:fPr>
                    <m:ctrlP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  <a:r>
              <a:t> unit of food for 1 unit of clothing.</a:t>
            </a:r>
          </a:p>
          <a:p>
            <a:pPr lvl="1" marL="308608" indent="-154304" defTabSz="822958">
              <a:spcBef>
                <a:spcPts val="5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United States will want to give less than 2</a:t>
            </a:r>
            <a:r>
              <a:rPr b="1">
                <a:solidFill>
                  <a:srgbClr val="FF0000"/>
                </a:solidFill>
              </a:rPr>
              <a:t> </a:t>
            </a:r>
            <a:r>
              <a:t>units of food for 1 unit of clothing.</a:t>
            </a:r>
          </a:p>
          <a:p>
            <a:pPr marL="308608" indent="-114924" defTabSz="822958">
              <a:spcBef>
                <a:spcPts val="500"/>
              </a:spcBef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So: </a:t>
            </a:r>
            <a14:m>
              <m:oMath>
                <m:f>
                  <m:fPr>
                    <m:ctrlP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den>
                </m:f>
              </m:oMath>
            </a14:m>
            <a:r>
              <a:t> food &lt; price of one unit clothing &lt;  2 food.</a:t>
            </a:r>
            <a:endParaRPr sz="2383"/>
          </a:p>
        </p:txBody>
      </p:sp>
      <p:sp>
        <p:nvSpPr>
          <p:cNvPr id="168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8"/>
          <p:cNvSpPr txBox="1"/>
          <p:nvPr>
            <p:ph type="title"/>
          </p:nvPr>
        </p:nvSpPr>
        <p:spPr>
          <a:xfrm>
            <a:off x="457200" y="274638"/>
            <a:ext cx="8229600" cy="8683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Gains From Trade</a:t>
            </a:r>
          </a:p>
        </p:txBody>
      </p:sp>
      <p:pic>
        <p:nvPicPr>
          <p:cNvPr id="17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445" y="3991421"/>
            <a:ext cx="864110" cy="525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9358" y="4122296"/>
            <a:ext cx="379478" cy="393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2473" y="3913411"/>
            <a:ext cx="827534" cy="617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6576" y="3971514"/>
            <a:ext cx="365762" cy="544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20" descr="Picture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43305" y="3264853"/>
            <a:ext cx="1156718" cy="1376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21" descr="Picture 2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04576" y="3328575"/>
            <a:ext cx="612650" cy="1184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22" descr="Picture 2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487276" y="3950415"/>
            <a:ext cx="219458" cy="123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23" descr="Picture 2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54546" y="3829732"/>
            <a:ext cx="877826" cy="128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24" descr="Picture 2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06883" y="3304999"/>
            <a:ext cx="507494" cy="553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25" descr="Picture 2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64663" y="4660553"/>
            <a:ext cx="800103" cy="242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26" descr="Picture 2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162408" y="3962132"/>
            <a:ext cx="1897382" cy="681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27" descr="Picture 2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86196" y="3978373"/>
            <a:ext cx="1568198" cy="53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28" descr="Picture 2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729344" y="4017424"/>
            <a:ext cx="246890" cy="150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29" descr="Picture 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209807" y="3881406"/>
            <a:ext cx="932690" cy="164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30" descr="Picture 3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664002" y="3947702"/>
            <a:ext cx="461774" cy="548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31" descr="Picture 31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216096" y="4672793"/>
            <a:ext cx="790958" cy="228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2" descr="Picture 3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946422" y="2680398"/>
            <a:ext cx="2770634" cy="2372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33" descr="Picture 33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371600" y="2638585"/>
            <a:ext cx="6400800" cy="247802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1"/>
          <p:cNvSpPr txBox="1"/>
          <p:nvPr/>
        </p:nvSpPr>
        <p:spPr>
          <a:xfrm>
            <a:off x="426718" y="1366420"/>
            <a:ext cx="8290564" cy="495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Assume: </a:t>
            </a:r>
            <a:r>
              <a:rPr b="1">
                <a:solidFill>
                  <a:srgbClr val="FF0000"/>
                </a:solidFill>
              </a:rPr>
              <a:t>1</a:t>
            </a:r>
            <a:r>
              <a:t> unit of food trades for </a:t>
            </a:r>
            <a:r>
              <a:rPr b="1">
                <a:solidFill>
                  <a:srgbClr val="FF0000"/>
                </a:solidFill>
              </a:rPr>
              <a:t>1</a:t>
            </a:r>
            <a:r>
              <a:t> unit of clothing.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</a:t>
            </a:r>
            <a:r>
              <a:rPr sz="2000"/>
              <a:t>1</a:t>
            </a:r>
            <a:r>
              <a:t> &amp; US</a:t>
            </a:r>
            <a:r>
              <a:rPr sz="2000"/>
              <a:t>1</a:t>
            </a:r>
            <a:r>
              <a:t> are pre-trade production points.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Mexico specializes in clothing &amp; U.S. specializes in </a:t>
            </a:r>
            <a:r>
              <a:rPr b="1">
                <a:solidFill>
                  <a:srgbClr val="FF0000"/>
                </a:solidFill>
              </a:rPr>
              <a:t>food.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400M units of clothing traded for 400M units of food.</a:t>
            </a:r>
          </a:p>
        </p:txBody>
      </p:sp>
      <p:sp>
        <p:nvSpPr>
          <p:cNvPr id="190" name="Slide Number Placeholder 2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1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ntr" nodeType="afterEffect" presetSubtype="1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9"/>
      <p:bldP build="p" bldLvl="5" animBg="1" rev="0" advAuto="0" spid="189" grpId="1"/>
      <p:bldP build="whole" bldLvl="1" animBg="1" rev="0" advAuto="0" spid="171" grpId="12"/>
      <p:bldP build="whole" bldLvl="1" animBg="1" rev="0" advAuto="0" spid="178" grpId="2"/>
      <p:bldP build="whole" bldLvl="1" animBg="1" rev="0" advAuto="0" spid="185" grpId="13"/>
      <p:bldP build="whole" bldLvl="1" animBg="1" rev="0" advAuto="0" spid="186" grpId="14"/>
      <p:bldP build="whole" bldLvl="1" animBg="1" rev="0" advAuto="0" spid="172" grpId="10"/>
      <p:bldP build="whole" bldLvl="1" animBg="1" rev="0" advAuto="0" spid="187" grpId="6"/>
      <p:bldP build="whole" bldLvl="1" animBg="1" rev="0" advAuto="0" spid="182" grpId="8"/>
      <p:bldP build="whole" bldLvl="1" animBg="1" rev="0" advAuto="0" spid="179" grpId="4"/>
      <p:bldP build="whole" bldLvl="1" animBg="1" rev="0" advAuto="0" spid="184" grpId="11"/>
      <p:bldP build="whole" bldLvl="1" animBg="1" rev="0" advAuto="0" spid="180" grpId="5"/>
      <p:bldP build="whole" bldLvl="1" animBg="1" rev="0" advAuto="0" spid="181" grpId="7"/>
      <p:bldP build="whole" bldLvl="1" animBg="1" rev="0" advAuto="0" spid="17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457200" y="274638"/>
            <a:ext cx="8229600" cy="906293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Class Activity</a:t>
            </a:r>
          </a:p>
        </p:txBody>
      </p:sp>
      <p:graphicFrame>
        <p:nvGraphicFramePr>
          <p:cNvPr id="193" name="Table 10"/>
          <p:cNvGraphicFramePr/>
          <p:nvPr/>
        </p:nvGraphicFramePr>
        <p:xfrm>
          <a:off x="1614487" y="1524000"/>
          <a:ext cx="5915026" cy="18470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83005"/>
                <a:gridCol w="1183004"/>
                <a:gridCol w="1183005"/>
                <a:gridCol w="1183004"/>
                <a:gridCol w="1183005"/>
              </a:tblGrid>
              <a:tr h="342900">
                <a:tc gridSpan="5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Output and Opportunity Cost for Canada and the U.S.</a:t>
                      </a:r>
                    </a:p>
                  </a:txBody>
                  <a:tcPr marL="34290" marR="34290" marT="34290" marB="3429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799B3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Chosen Output Level</a:t>
                      </a:r>
                    </a:p>
                  </a:txBody>
                  <a:tcPr marL="34290" marR="34290" marT="34290" marB="3429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5F5F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Opportunity Cost</a:t>
                      </a:r>
                    </a:p>
                  </a:txBody>
                  <a:tcPr marL="34290" marR="34290" marT="34290" marB="3429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5F5F5"/>
                    </a:solidFill>
                  </a:tcPr>
                </a:tc>
                <a:tc hMerge="1"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Food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Cars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Food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Cars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</a:tr>
              <a:tr h="47549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Canada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1200"/>
                        <a:t>1/5 car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1200"/>
                        <a:t>5 food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U.S.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1200"/>
                        <a:t>1/10 car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1200"/>
                        <a:t>10 food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</a:tr>
            </a:tbl>
          </a:graphicData>
        </a:graphic>
      </p:graphicFrame>
      <p:sp>
        <p:nvSpPr>
          <p:cNvPr id="194" name="Content Placeholder 2"/>
          <p:cNvSpPr txBox="1"/>
          <p:nvPr/>
        </p:nvSpPr>
        <p:spPr>
          <a:xfrm>
            <a:off x="617218" y="3573670"/>
            <a:ext cx="7909564" cy="322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383381">
              <a:spcBef>
                <a:spcPts val="600"/>
              </a:spcBef>
              <a:buSzPct val="100000"/>
              <a:buAutoNum type="arabi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Calculate the opportunity costs of food and cars for each country.</a:t>
            </a:r>
          </a:p>
          <a:p>
            <a:pPr marL="514350" indent="-383381">
              <a:spcBef>
                <a:spcPts val="600"/>
              </a:spcBef>
              <a:buSzPct val="100000"/>
              <a:buAutoNum type="arabi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country should specialize in food? In cars?</a:t>
            </a:r>
          </a:p>
          <a:p>
            <a:pPr lvl="3" indent="685800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Food (U.S): 1/10 &lt; 1/5; Cars (Canada): 5 &lt; 10</a:t>
            </a:r>
          </a:p>
          <a:p>
            <a:pPr marL="514350" indent="-383381">
              <a:spcBef>
                <a:spcPts val="600"/>
              </a:spcBef>
              <a:buSzPct val="100000"/>
              <a:buAutoNum type="arabi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Canada and the U.S. trade, how much food will a car trade for?</a:t>
            </a:r>
          </a:p>
          <a:p>
            <a:pPr lvl="2" indent="457200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Between 5-10 units of food</a:t>
            </a:r>
          </a:p>
        </p:txBody>
      </p:sp>
      <p:sp>
        <p:nvSpPr>
          <p:cNvPr id="195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457200" y="274638"/>
            <a:ext cx="8229600" cy="6397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Class Activity</a:t>
            </a:r>
          </a:p>
        </p:txBody>
      </p:sp>
      <p:graphicFrame>
        <p:nvGraphicFramePr>
          <p:cNvPr id="198" name="Table 10"/>
          <p:cNvGraphicFramePr/>
          <p:nvPr/>
        </p:nvGraphicFramePr>
        <p:xfrm>
          <a:off x="1614487" y="1219200"/>
          <a:ext cx="5915026" cy="18470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83005"/>
                <a:gridCol w="1183004"/>
                <a:gridCol w="1183005"/>
                <a:gridCol w="1183004"/>
                <a:gridCol w="1183005"/>
              </a:tblGrid>
              <a:tr h="342900">
                <a:tc gridSpan="5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Output and Opportunity Cost for Canada and the U.S.</a:t>
                      </a:r>
                    </a:p>
                  </a:txBody>
                  <a:tcPr marL="34290" marR="34290" marT="34290" marB="3429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799B3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Chosen Output Level</a:t>
                      </a:r>
                    </a:p>
                  </a:txBody>
                  <a:tcPr marL="34290" marR="34290" marT="34290" marB="3429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5F5F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Opportunity Cost</a:t>
                      </a:r>
                    </a:p>
                  </a:txBody>
                  <a:tcPr marL="34290" marR="34290" marT="34290" marB="3429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5F5F5"/>
                    </a:solidFill>
                  </a:tcPr>
                </a:tc>
                <a:tc hMerge="1"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Food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Cars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Food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Cars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AF5E4"/>
                    </a:solidFill>
                  </a:tcPr>
                </a:tc>
              </a:tr>
              <a:tr h="47549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Canada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ctr" anchorCtr="0" horzOverflow="overflow">
                    <a:solidFill>
                      <a:srgbClr val="F5F5F5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U.S.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</a:t>
                      </a:r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  <a:tc>
                  <a:txBody>
                    <a:bodyPr/>
                    <a:lstStyle/>
                    <a:p>
                      <a:pPr indent="457200"/>
                    </a:p>
                  </a:txBody>
                  <a:tcPr marL="34290" marR="34290" marT="34290" marB="34290" anchor="ctr" anchorCtr="0" horzOverflow="overflow">
                    <a:solidFill>
                      <a:srgbClr val="EAF5E4"/>
                    </a:solidFill>
                  </a:tcPr>
                </a:tc>
              </a:tr>
            </a:tbl>
          </a:graphicData>
        </a:graphic>
      </p:graphicFrame>
      <p:sp>
        <p:nvSpPr>
          <p:cNvPr id="199" name="Content Placeholder 2"/>
          <p:cNvSpPr txBox="1"/>
          <p:nvPr/>
        </p:nvSpPr>
        <p:spPr>
          <a:xfrm>
            <a:off x="655318" y="3276599"/>
            <a:ext cx="7909564" cy="2717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30969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Calculate the opportunity costs of food and cars for each country.</a:t>
            </a:r>
          </a:p>
          <a:p>
            <a:pPr indent="130969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Which country should specialize in food? In cars?</a:t>
            </a:r>
          </a:p>
          <a:p>
            <a:pPr marL="588168" indent="-457200">
              <a:spcBef>
                <a:spcPts val="400"/>
              </a:spcBef>
              <a:buSzPct val="100000"/>
              <a:buFont typeface="Arial"/>
              <a:buChar char="•"/>
              <a:defRPr b="1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30969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If Canada and the U.S. trade, how much food will a car trade for?</a:t>
            </a:r>
          </a:p>
        </p:txBody>
      </p:sp>
      <p:sp>
        <p:nvSpPr>
          <p:cNvPr id="200" name="TextBox 7"/>
          <p:cNvSpPr txBox="1"/>
          <p:nvPr/>
        </p:nvSpPr>
        <p:spPr>
          <a:xfrm>
            <a:off x="5227318" y="2743200"/>
            <a:ext cx="15448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1" name="Slide Number Placeholder 1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2"/>
      <p:bldP build="whole" bldLvl="1" animBg="1" rev="0" advAuto="0" spid="20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457200" y="304800"/>
            <a:ext cx="8229600" cy="8382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Big Questions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57200" y="1447800"/>
            <a:ext cx="8229600" cy="5181600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 globalization for real?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does international trade help the economy?</a:t>
            </a:r>
          </a:p>
          <a:p>
            <a:pPr marL="514350" indent="-51435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are the effects of tariffs and quotas?</a:t>
            </a:r>
          </a:p>
        </p:txBody>
      </p:sp>
      <p:sp>
        <p:nvSpPr>
          <p:cNvPr id="101" name="Slide Number Placeholder 1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457200" y="274637"/>
            <a:ext cx="8229600" cy="7921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Other Advantages of Trade</a:t>
            </a:r>
          </a:p>
        </p:txBody>
      </p:sp>
      <p:sp>
        <p:nvSpPr>
          <p:cNvPr id="204" name="Content Placeholder 2"/>
          <p:cNvSpPr txBox="1"/>
          <p:nvPr>
            <p:ph type="body" idx="1"/>
          </p:nvPr>
        </p:nvSpPr>
        <p:spPr>
          <a:xfrm>
            <a:off x="609600" y="1371600"/>
            <a:ext cx="8058150" cy="510539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Economies of scale:</a:t>
            </a:r>
          </a:p>
          <a:p>
            <a:pPr lvl="1" marL="342900" indent="-171450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Smaller countries get access to goods that require large-scale production.</a:t>
            </a:r>
          </a:p>
          <a:p>
            <a:pPr lvl="1" marL="342900" indent="-171450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Access to new markets allows countries to take advantage of economies of scale &amp; therefore lower per-unit costs as production expands.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Increased competition:</a:t>
            </a:r>
          </a:p>
          <a:p>
            <a:pPr lvl="1" marL="342900" indent="-171450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Forces domestic firms to become more innovative&amp; to compete in terms of both quality &amp; price</a:t>
            </a:r>
          </a:p>
          <a:p>
            <a:pPr lvl="1" marL="342900" indent="-171450"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Consumers have more choice.</a:t>
            </a:r>
          </a:p>
        </p:txBody>
      </p:sp>
      <p:sp>
        <p:nvSpPr>
          <p:cNvPr id="205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457200" y="228599"/>
            <a:ext cx="8229600" cy="944563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Other Advantages of Trade</a:t>
            </a:r>
          </a:p>
        </p:txBody>
      </p:sp>
      <p:sp>
        <p:nvSpPr>
          <p:cNvPr id="208" name="Content Placeholder 2"/>
          <p:cNvSpPr txBox="1"/>
          <p:nvPr>
            <p:ph type="body" idx="1"/>
          </p:nvPr>
        </p:nvSpPr>
        <p:spPr>
          <a:xfrm>
            <a:off x="457200" y="1524000"/>
            <a:ext cx="8305800" cy="495299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Gains from trade often spurs nations to sign trade agreements to reduce tariffs &amp; clear the way for mutually beneficial exchange.</a:t>
            </a:r>
          </a:p>
          <a:p>
            <a:pPr indent="-171450">
              <a:spcBef>
                <a:spcPts val="600"/>
              </a:spcBef>
              <a:defRPr sz="2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USMCA</a:t>
            </a:r>
            <a:r>
              <a:rPr>
                <a:solidFill>
                  <a:srgbClr val="000000"/>
                </a:solidFill>
              </a:rPr>
              <a:t> (Formerly NAFTA):</a:t>
            </a:r>
          </a:p>
          <a:p>
            <a:pPr lvl="1" marL="685800" indent="-171450">
              <a:spcBef>
                <a:spcPts val="600"/>
              </a:spcBef>
              <a:buChar char="•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Trade agreement between the U.S., Mexico &amp; Canada.</a:t>
            </a:r>
          </a:p>
          <a:p>
            <a:pPr indent="-171450">
              <a:spcBef>
                <a:spcPts val="600"/>
              </a:spcBef>
              <a:defRPr sz="2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 Trade Organization </a:t>
            </a:r>
            <a:r>
              <a:rPr>
                <a:solidFill>
                  <a:srgbClr val="000000"/>
                </a:solidFill>
              </a:rPr>
              <a:t>(WTO):</a:t>
            </a:r>
          </a:p>
          <a:p>
            <a:pPr lvl="1" marL="685800" indent="-171450">
              <a:spcBef>
                <a:spcPts val="600"/>
              </a:spcBef>
              <a:buChar char="•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Regulates the trade of various goods &amp; services, including textiles, investment, intellectual property &amp; agriculture.</a:t>
            </a:r>
          </a:p>
          <a:p>
            <a:pPr lvl="1" marL="685800" indent="-171450">
              <a:spcBef>
                <a:spcPts val="600"/>
              </a:spcBef>
              <a:buChar char="•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Also works to resolve trade disputes.</a:t>
            </a:r>
          </a:p>
        </p:txBody>
      </p:sp>
      <p:sp>
        <p:nvSpPr>
          <p:cNvPr id="209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457200" y="274638"/>
            <a:ext cx="8229600" cy="9445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Protectionism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609600" y="1460499"/>
            <a:ext cx="7772400" cy="513556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blanket term for</a:t>
            </a:r>
            <a:br/>
            <a:r>
              <a:t>governmental actions &amp; policies</a:t>
            </a:r>
            <a:br/>
            <a:r>
              <a:t>that restrict or restrain international</a:t>
            </a:r>
            <a:br/>
            <a:r>
              <a:t>trade, often with the intent of protecting local businesses &amp; jobs from foreign competition.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Two of the most common measures are:</a:t>
            </a:r>
          </a:p>
          <a:p>
            <a:pPr indent="-17145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Tariffs</a:t>
            </a:r>
          </a:p>
          <a:p>
            <a:pPr indent="-17145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Import quotas</a:t>
            </a:r>
          </a:p>
        </p:txBody>
      </p:sp>
      <p:pic>
        <p:nvPicPr>
          <p:cNvPr id="213" name="Picture Placeholder 4" descr="Picture Placeholder 4"/>
          <p:cNvPicPr>
            <a:picLocks noChangeAspect="1"/>
          </p:cNvPicPr>
          <p:nvPr/>
        </p:nvPicPr>
        <p:blipFill>
          <a:blip r:embed="rId2">
            <a:extLst/>
          </a:blip>
          <a:srcRect l="22858" t="0" r="28955" b="0"/>
          <a:stretch>
            <a:fillRect/>
          </a:stretch>
        </p:blipFill>
        <p:spPr>
          <a:xfrm>
            <a:off x="7086599" y="0"/>
            <a:ext cx="2057403" cy="284237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lide Number Placeholder 4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457200" y="274638"/>
            <a:ext cx="8229600" cy="9445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Tariffs &amp; Import Quotas</a:t>
            </a:r>
          </a:p>
        </p:txBody>
      </p:sp>
      <p:sp>
        <p:nvSpPr>
          <p:cNvPr id="217" name="Content Placeholder 2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Tariffs</a:t>
            </a:r>
          </a:p>
          <a:p>
            <a:pPr marL="171450" indent="-17145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Taxes levied on imported goods &amp; services.</a:t>
            </a:r>
          </a:p>
          <a:p>
            <a:pPr marL="171450" indent="-17145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Types:</a:t>
            </a:r>
          </a:p>
          <a:p>
            <a:pPr lvl="1" marL="342900" indent="-171450">
              <a:spcBef>
                <a:spcPts val="500"/>
              </a:spcBef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 valorem tax: A % of the value of the good.</a:t>
            </a:r>
          </a:p>
          <a:p>
            <a:pPr lvl="1" marL="342900" indent="-171450">
              <a:spcBef>
                <a:spcPts val="500"/>
              </a:spcBef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Specific tax: A per-unit tax.</a:t>
            </a:r>
          </a:p>
          <a:p>
            <a:pPr lvl="1" marL="342900" indent="-171450">
              <a:spcBef>
                <a:spcPts val="500"/>
              </a:spcBef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Mix of the two.</a:t>
            </a:r>
          </a:p>
        </p:txBody>
      </p:sp>
      <p:sp>
        <p:nvSpPr>
          <p:cNvPr id="218" name="Content Placeholder 1"/>
          <p:cNvSpPr txBox="1"/>
          <p:nvPr/>
        </p:nvSpPr>
        <p:spPr>
          <a:xfrm>
            <a:off x="4693918" y="1600201"/>
            <a:ext cx="3947163" cy="452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spcBef>
                <a:spcPts val="600"/>
              </a:spcBef>
              <a:defRPr b="1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Quotas</a:t>
            </a:r>
          </a:p>
          <a:p>
            <a:pPr marL="171450" indent="-17145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Limits on the quantity of products that can be imported into a country.</a:t>
            </a:r>
          </a:p>
          <a:p>
            <a:pPr marL="171450" indent="-17145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Function like tariffs, except that the government does not receive any revenue.</a:t>
            </a:r>
          </a:p>
        </p:txBody>
      </p:sp>
      <p:sp>
        <p:nvSpPr>
          <p:cNvPr id="219" name="Slide Number Placeholder 2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2"/>
      <p:bldP build="p" bldLvl="5" animBg="1" rev="0" advAuto="0" spid="2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2"/>
          <p:cNvSpPr txBox="1"/>
          <p:nvPr>
            <p:ph type="title"/>
          </p:nvPr>
        </p:nvSpPr>
        <p:spPr>
          <a:xfrm>
            <a:off x="457200" y="274636"/>
            <a:ext cx="8229600" cy="74143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Tariffs, Graphically</a:t>
            </a:r>
          </a:p>
        </p:txBody>
      </p:sp>
      <p:pic>
        <p:nvPicPr>
          <p:cNvPr id="222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748" y="3652108"/>
            <a:ext cx="1417322" cy="47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traight Connector 40"/>
          <p:cNvSpPr/>
          <p:nvPr/>
        </p:nvSpPr>
        <p:spPr>
          <a:xfrm>
            <a:off x="2664542" y="3663222"/>
            <a:ext cx="2411362" cy="1193"/>
          </a:xfrm>
          <a:prstGeom prst="line">
            <a:avLst/>
          </a:prstGeom>
          <a:ln w="25400">
            <a:solidFill>
              <a:srgbClr val="A6A6A6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4" name="Picture 22" descr="Picture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6123" y="3665156"/>
            <a:ext cx="1028701" cy="466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23" descr="Picture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3107" y="3645251"/>
            <a:ext cx="2011682" cy="48463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traight Connector 46"/>
          <p:cNvSpPr/>
          <p:nvPr/>
        </p:nvSpPr>
        <p:spPr>
          <a:xfrm>
            <a:off x="2649795" y="4115506"/>
            <a:ext cx="2862418" cy="1193"/>
          </a:xfrm>
          <a:prstGeom prst="line">
            <a:avLst/>
          </a:prstGeom>
          <a:ln w="25400">
            <a:solidFill>
              <a:srgbClr val="A6A6A6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Straight Connector 48"/>
          <p:cNvSpPr/>
          <p:nvPr/>
        </p:nvSpPr>
        <p:spPr>
          <a:xfrm>
            <a:off x="5534928" y="4144407"/>
            <a:ext cx="2" cy="861552"/>
          </a:xfrm>
          <a:prstGeom prst="line">
            <a:avLst/>
          </a:prstGeom>
          <a:ln w="25400">
            <a:solidFill>
              <a:srgbClr val="A6A6A6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Straight Connector 51"/>
          <p:cNvSpPr/>
          <p:nvPr/>
        </p:nvSpPr>
        <p:spPr>
          <a:xfrm>
            <a:off x="3535295" y="4154239"/>
            <a:ext cx="2" cy="861552"/>
          </a:xfrm>
          <a:prstGeom prst="line">
            <a:avLst/>
          </a:prstGeom>
          <a:ln w="25400">
            <a:solidFill>
              <a:srgbClr val="A6A6A6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traight Connector 39"/>
          <p:cNvSpPr/>
          <p:nvPr/>
        </p:nvSpPr>
        <p:spPr>
          <a:xfrm>
            <a:off x="2648566" y="3149487"/>
            <a:ext cx="1917291" cy="1193"/>
          </a:xfrm>
          <a:prstGeom prst="line">
            <a:avLst/>
          </a:prstGeom>
          <a:ln w="25400">
            <a:solidFill>
              <a:srgbClr val="A6A6A6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0" name="Picture 29" descr="Picture 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49313" y="3083704"/>
            <a:ext cx="3717039" cy="2135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30" descr="Picture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17569" y="2115535"/>
            <a:ext cx="3012950" cy="2596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31" descr="Picture 3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06645" y="1973229"/>
            <a:ext cx="3589021" cy="275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33" descr="Picture 3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76780" y="5272697"/>
            <a:ext cx="1979678" cy="630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35" descr="Picture 3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18404" y="3605055"/>
            <a:ext cx="502922" cy="608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36" descr="Picture 3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11561" y="4189748"/>
            <a:ext cx="877826" cy="52578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Rectangle 43"/>
          <p:cNvSpPr/>
          <p:nvPr/>
        </p:nvSpPr>
        <p:spPr>
          <a:xfrm>
            <a:off x="3275986" y="5037280"/>
            <a:ext cx="414801" cy="2015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37" name="Rectangle 44"/>
          <p:cNvSpPr/>
          <p:nvPr/>
        </p:nvSpPr>
        <p:spPr>
          <a:xfrm>
            <a:off x="5369028" y="5040967"/>
            <a:ext cx="414801" cy="2015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38" name="Rectangle 45"/>
          <p:cNvSpPr/>
          <p:nvPr/>
        </p:nvSpPr>
        <p:spPr>
          <a:xfrm>
            <a:off x="1929581" y="3992602"/>
            <a:ext cx="704237" cy="260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39" name="Rectangle 52"/>
          <p:cNvSpPr/>
          <p:nvPr/>
        </p:nvSpPr>
        <p:spPr>
          <a:xfrm>
            <a:off x="1920978" y="3516967"/>
            <a:ext cx="704237" cy="260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40" name="Rectangle 54"/>
          <p:cNvSpPr/>
          <p:nvPr/>
        </p:nvSpPr>
        <p:spPr>
          <a:xfrm>
            <a:off x="4844231" y="5038509"/>
            <a:ext cx="414801" cy="2015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41" name="Rectangle 55"/>
          <p:cNvSpPr/>
          <p:nvPr/>
        </p:nvSpPr>
        <p:spPr>
          <a:xfrm>
            <a:off x="3846257" y="5048341"/>
            <a:ext cx="414801" cy="2015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42" name="Straight Connector 56"/>
          <p:cNvSpPr/>
          <p:nvPr/>
        </p:nvSpPr>
        <p:spPr>
          <a:xfrm flipH="1">
            <a:off x="4061361" y="3660130"/>
            <a:ext cx="1193" cy="1340872"/>
          </a:xfrm>
          <a:prstGeom prst="line">
            <a:avLst/>
          </a:prstGeom>
          <a:ln w="25400">
            <a:solidFill>
              <a:srgbClr val="A6A6A6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Straight Connector 58"/>
          <p:cNvSpPr/>
          <p:nvPr/>
        </p:nvSpPr>
        <p:spPr>
          <a:xfrm flipH="1">
            <a:off x="5072855" y="3682253"/>
            <a:ext cx="1193" cy="1340872"/>
          </a:xfrm>
          <a:prstGeom prst="line">
            <a:avLst/>
          </a:prstGeom>
          <a:ln w="25400">
            <a:solidFill>
              <a:srgbClr val="A6A6A6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4" name="Picture 32" descr="Picture 32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85990" y="2662839"/>
            <a:ext cx="2665478" cy="2061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34" descr="Picture 34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439806" y="2416049"/>
            <a:ext cx="2427734" cy="1888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37" descr="Picture 37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71600" y="1860033"/>
            <a:ext cx="6400800" cy="405090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lide Number Placeholder 1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xit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" dur="500" fill="hold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" dur="500" fill="hold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xit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5" dur="500" fill="hold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8" dur="500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xit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2" dur="500" fill="hold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4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Class="entr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Class="entr" nodeType="afterEffect" presetSubtype="1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4"/>
      <p:bldP build="whole" bldLvl="1" animBg="1" rev="0" advAuto="0" spid="238" grpId="3"/>
      <p:bldP build="whole" bldLvl="1" animBg="1" rev="0" advAuto="0" spid="241" grpId="14"/>
      <p:bldP build="whole" bldLvl="1" animBg="1" rev="0" advAuto="0" spid="223" grpId="11"/>
      <p:bldP build="whole" bldLvl="1" animBg="1" rev="0" advAuto="0" spid="243" grpId="16"/>
      <p:bldP build="whole" bldLvl="1" animBg="1" rev="0" advAuto="0" spid="222" grpId="20"/>
      <p:bldP build="whole" bldLvl="1" animBg="1" rev="0" advAuto="0" spid="228" grpId="6"/>
      <p:bldP build="whole" bldLvl="1" animBg="1" rev="0" advAuto="0" spid="225" grpId="19"/>
      <p:bldP build="whole" bldLvl="1" animBg="1" rev="0" advAuto="0" spid="245" grpId="9"/>
      <p:bldP build="whole" bldLvl="1" animBg="1" rev="0" advAuto="0" spid="234" grpId="12"/>
      <p:bldP build="whole" bldLvl="1" animBg="1" rev="0" advAuto="0" spid="242" grpId="15"/>
      <p:bldP build="whole" bldLvl="1" animBg="1" rev="0" advAuto="0" spid="227" grpId="5"/>
      <p:bldP build="whole" bldLvl="1" animBg="1" rev="0" advAuto="0" spid="233" grpId="8"/>
      <p:bldP build="whole" bldLvl="1" animBg="1" rev="0" advAuto="0" spid="235" grpId="17"/>
      <p:bldP build="whole" bldLvl="1" animBg="1" rev="0" advAuto="0" spid="237" grpId="2"/>
      <p:bldP build="whole" bldLvl="1" animBg="1" rev="0" advAuto="0" spid="226" grpId="7"/>
      <p:bldP build="whole" bldLvl="1" animBg="1" rev="0" advAuto="0" spid="239" grpId="10"/>
      <p:bldP build="whole" bldLvl="1" animBg="1" rev="0" advAuto="0" spid="224" grpId="18"/>
      <p:bldP build="whole" bldLvl="1" animBg="1" rev="0" advAuto="0" spid="240" grpId="13"/>
      <p:bldP build="whole" bldLvl="1" animBg="1" rev="0" advAuto="0" spid="24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xfrm>
            <a:off x="457200" y="274638"/>
            <a:ext cx="8229600" cy="9445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U.S.-China Trade War</a:t>
            </a:r>
          </a:p>
        </p:txBody>
      </p:sp>
      <p:sp>
        <p:nvSpPr>
          <p:cNvPr id="250" name="Content Placeholder 2"/>
          <p:cNvSpPr txBox="1"/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Since 1980s, U.S. trade deficit with China has grown from $4 BN to c. $300 BN.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Former president Trump imposed tariffs on Chinese imports in January 2018: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China retaliated by imposing tariffs on </a:t>
            </a:r>
          </a:p>
        </p:txBody>
      </p:sp>
      <p:sp>
        <p:nvSpPr>
          <p:cNvPr id="251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3733800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0800" y="3738879"/>
            <a:ext cx="952500" cy="95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8120" y="3769359"/>
            <a:ext cx="952502" cy="95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55920" y="3769359"/>
            <a:ext cx="952502" cy="95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3000" y="5600700"/>
            <a:ext cx="952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65400" y="5601651"/>
            <a:ext cx="952500" cy="95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83050" y="5630862"/>
            <a:ext cx="952500" cy="95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16" descr="Picture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61329" y="5600700"/>
            <a:ext cx="952502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18" descr="Picture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83730" y="5586412"/>
            <a:ext cx="952502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8"/>
      <p:bldP build="whole" bldLvl="1" animBg="1" rev="0" advAuto="0" spid="259" grpId="9"/>
      <p:bldP build="whole" bldLvl="1" animBg="1" rev="0" advAuto="0" spid="260" grpId="10"/>
      <p:bldP build="whole" bldLvl="1" animBg="1" rev="0" advAuto="0" spid="257" grpId="7"/>
      <p:bldP build="whole" bldLvl="1" animBg="1" rev="0" advAuto="0" spid="256" grpId="6"/>
      <p:bldP build="whole" bldLvl="1" animBg="1" rev="0" advAuto="0" spid="255" grpId="5"/>
      <p:bldP build="whole" bldLvl="1" animBg="1" rev="0" advAuto="0" spid="252" grpId="2"/>
      <p:bldP build="whole" bldLvl="1" animBg="1" rev="0" advAuto="0" spid="254" grpId="4"/>
      <p:bldP build="p" bldLvl="5" animBg="1" rev="0" advAuto="0" spid="250" grpId="1"/>
      <p:bldP build="whole" bldLvl="1" animBg="1" rev="0" advAuto="0" spid="253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defTabSz="859536">
              <a:defRPr b="1" sz="3700">
                <a:latin typeface="Calibri"/>
                <a:ea typeface="Calibri"/>
                <a:cs typeface="Calibri"/>
                <a:sym typeface="Calibri"/>
              </a:defRPr>
            </a:pPr>
            <a:r>
              <a:t>U.S. Goods &amp; Services Trade</a:t>
            </a:r>
            <a:br/>
            <a:r>
              <a:t>with China</a:t>
            </a:r>
          </a:p>
        </p:txBody>
      </p:sp>
      <p:sp>
        <p:nvSpPr>
          <p:cNvPr id="263" name="Slide Number Placeholder 1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565" y="1916428"/>
            <a:ext cx="6406870" cy="4419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457200" y="15239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Effect of Tariffs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Consumer welfare is lost since consumers pay more &amp; the quantity they buy is less.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Domestic producers gain since they can now sell more.</a:t>
            </a:r>
          </a:p>
          <a:p>
            <a:pPr lvl="1" marL="342900" indent="-171450">
              <a:spcBef>
                <a:spcPts val="9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However, they can sell less abroad.</a:t>
            </a:r>
          </a:p>
          <a:p>
            <a:pPr marL="0" indent="-228600">
              <a:spcBef>
                <a:spcPts val="9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Foreign producers lose since the amount they sell falls.</a:t>
            </a:r>
          </a:p>
          <a:p>
            <a:pPr marL="0" indent="-228600">
              <a:spcBef>
                <a:spcPts val="9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 is a welfare loss since total sales fall &amp; inefficient producers increase production.</a:t>
            </a:r>
          </a:p>
          <a:p>
            <a:pPr marL="0" indent="-228600">
              <a:spcBef>
                <a:spcPts val="9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Government generates revenue from tariffs.</a:t>
            </a:r>
          </a:p>
        </p:txBody>
      </p:sp>
      <p:sp>
        <p:nvSpPr>
          <p:cNvPr id="268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1126" y="3492015"/>
            <a:ext cx="3746559" cy="21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060" y="4516423"/>
            <a:ext cx="2944306" cy="916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29" descr="Picture 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6376" y="4052894"/>
            <a:ext cx="1425323" cy="472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30" descr="Picture 3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0295" y="4035163"/>
            <a:ext cx="2015812" cy="488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31" descr="Picture 3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41807" y="4064518"/>
            <a:ext cx="1030305" cy="468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33" descr="Picture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38685" y="4058284"/>
            <a:ext cx="20364" cy="1372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34" descr="Picture 3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52521" y="4515701"/>
            <a:ext cx="24436" cy="908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48" descr="Picture 4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43325" y="3529088"/>
            <a:ext cx="1909933" cy="24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56" descr="Picture 5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931499" y="4594049"/>
            <a:ext cx="1022161" cy="358369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Rectangle 59"/>
          <p:cNvSpPr/>
          <p:nvPr/>
        </p:nvSpPr>
        <p:spPr>
          <a:xfrm>
            <a:off x="3769464" y="5451516"/>
            <a:ext cx="369973" cy="248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80" name="Rectangle 61"/>
          <p:cNvSpPr/>
          <p:nvPr/>
        </p:nvSpPr>
        <p:spPr>
          <a:xfrm>
            <a:off x="4783451" y="5461082"/>
            <a:ext cx="369973" cy="248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sp>
        <p:nvSpPr>
          <p:cNvPr id="281" name="Rectangle 62"/>
          <p:cNvSpPr/>
          <p:nvPr/>
        </p:nvSpPr>
        <p:spPr>
          <a:xfrm>
            <a:off x="1772896" y="3926794"/>
            <a:ext cx="720555" cy="248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 Light"/>
              </a:defRPr>
            </a:pPr>
          </a:p>
        </p:txBody>
      </p:sp>
      <p:pic>
        <p:nvPicPr>
          <p:cNvPr id="282" name="Picture 32" descr="Picture 32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539500" y="4047380"/>
            <a:ext cx="2435264" cy="1384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54" descr="Picture 54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798622" y="2366902"/>
            <a:ext cx="3575519" cy="2761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53" descr="Picture 5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412516" y="2503365"/>
            <a:ext cx="3037971" cy="2651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55" descr="Picture 5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547484" y="3296542"/>
            <a:ext cx="2647026" cy="2080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58" descr="Picture 5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766154" y="1862227"/>
            <a:ext cx="5611694" cy="39909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itle 1"/>
          <p:cNvSpPr txBox="1"/>
          <p:nvPr>
            <p:ph type="title"/>
          </p:nvPr>
        </p:nvSpPr>
        <p:spPr>
          <a:xfrm>
            <a:off x="457200" y="274638"/>
            <a:ext cx="8229600" cy="843922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Quotas, Graphically</a:t>
            </a:r>
          </a:p>
        </p:txBody>
      </p:sp>
      <p:sp>
        <p:nvSpPr>
          <p:cNvPr id="288" name="Slide Number Placeholder 2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500" fill="hold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xit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500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xit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500" fill="hold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6"/>
      <p:bldP build="whole" bldLvl="1" animBg="1" rev="0" advAuto="0" spid="273" grpId="8"/>
      <p:bldP build="whole" bldLvl="1" animBg="1" rev="0" advAuto="0" spid="282" grpId="1"/>
      <p:bldP build="whole" bldLvl="1" animBg="1" rev="0" advAuto="0" spid="279" grpId="5"/>
      <p:bldP build="whole" bldLvl="1" animBg="1" rev="0" advAuto="0" spid="272" grpId="9"/>
      <p:bldP build="whole" bldLvl="1" animBg="1" rev="0" advAuto="0" spid="278" grpId="3"/>
      <p:bldP build="whole" bldLvl="1" animBg="1" rev="0" advAuto="0" spid="275" grpId="2"/>
      <p:bldP build="whole" bldLvl="1" animBg="1" rev="0" advAuto="0" spid="274" grpId="7"/>
      <p:bldP build="whole" bldLvl="1" animBg="1" rev="0" advAuto="0" spid="281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3"/>
          <p:cNvSpPr txBox="1"/>
          <p:nvPr>
            <p:ph type="title"/>
          </p:nvPr>
        </p:nvSpPr>
        <p:spPr>
          <a:xfrm>
            <a:off x="457200" y="274638"/>
            <a:ext cx="8229600" cy="7921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Effect of Quotas</a:t>
            </a:r>
          </a:p>
        </p:txBody>
      </p:sp>
      <p:sp>
        <p:nvSpPr>
          <p:cNvPr id="291" name="Text Placeholder 2"/>
          <p:cNvSpPr txBox="1"/>
          <p:nvPr>
            <p:ph type="body" idx="1"/>
          </p:nvPr>
        </p:nvSpPr>
        <p:spPr>
          <a:xfrm>
            <a:off x="609600" y="1295400"/>
            <a:ext cx="7984670" cy="48006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Similar to a tariff, except with a quota there is no government tariff revenue.</a:t>
            </a:r>
          </a:p>
          <a:p>
            <a:pPr marL="171450" indent="-17145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Consumer welfare is lost</a:t>
            </a:r>
          </a:p>
          <a:p>
            <a:pPr marL="171450" indent="-17145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Domestic producers are better off.</a:t>
            </a:r>
          </a:p>
          <a:p>
            <a:pPr marL="171450" indent="-17145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Efficiency loss is the same as for tariffs.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Foreign producers will “voluntarily” agree to restrict their exports.</a:t>
            </a:r>
          </a:p>
        </p:txBody>
      </p:sp>
      <p:pic>
        <p:nvPicPr>
          <p:cNvPr id="292" name="Picture Placeholder 4" descr="Picture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0" y="4953000"/>
            <a:ext cx="2595890" cy="1730594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lide Number Placeholder 1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59536">
              <a:defRPr b="1" sz="3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How many borders does an iPhone cross before it is sold?</a:t>
            </a:r>
          </a:p>
        </p:txBody>
      </p:sp>
      <p:pic>
        <p:nvPicPr>
          <p:cNvPr id="10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600" y="2072203"/>
            <a:ext cx="4034717" cy="402463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 Placeholder 3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373" y="2072203"/>
            <a:ext cx="4416627" cy="1950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252" y="4191000"/>
            <a:ext cx="4360749" cy="1967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xfrm>
            <a:off x="457200" y="274637"/>
            <a:ext cx="8229600" cy="7921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Reasons Given for Trade Barriers</a:t>
            </a:r>
          </a:p>
        </p:txBody>
      </p:sp>
      <p:sp>
        <p:nvSpPr>
          <p:cNvPr id="296" name="Content Placeholder 2"/>
          <p:cNvSpPr txBox="1"/>
          <p:nvPr>
            <p:ph type="body" idx="1"/>
          </p:nvPr>
        </p:nvSpPr>
        <p:spPr>
          <a:xfrm>
            <a:off x="628650" y="1371598"/>
            <a:ext cx="7829550" cy="51816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National security:</a:t>
            </a:r>
          </a:p>
          <a:p>
            <a:pPr lvl="1" marL="342900" indent="-171450">
              <a:spcBef>
                <a:spcPts val="9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Better to produce goods vital to national defense on your own.</a:t>
            </a:r>
          </a:p>
          <a:p>
            <a:pPr lvl="1" marL="342900" indent="-171450">
              <a:spcBef>
                <a:spcPts val="9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example: weapons, energy, transportation.</a:t>
            </a:r>
          </a:p>
          <a:p>
            <a:pPr>
              <a:spcBef>
                <a:spcPts val="9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Infant industry argument:</a:t>
            </a:r>
          </a:p>
          <a:p>
            <a:pPr lvl="1" marL="342900" indent="-171450">
              <a:spcBef>
                <a:spcPts val="9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States that domestic industries need trade protection until they are established &amp; able to compete internationally.</a:t>
            </a:r>
          </a:p>
          <a:p>
            <a:pPr lvl="1" marL="342900" indent="-171450">
              <a:spcBef>
                <a:spcPts val="9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However, firms that lobby for protection are often operating in an established industry.</a:t>
            </a:r>
          </a:p>
        </p:txBody>
      </p:sp>
      <p:sp>
        <p:nvSpPr>
          <p:cNvPr id="297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xfrm>
            <a:off x="457200" y="274638"/>
            <a:ext cx="8229600" cy="8683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Reasons Given for Trade Barriers</a:t>
            </a:r>
          </a:p>
        </p:txBody>
      </p:sp>
      <p:sp>
        <p:nvSpPr>
          <p:cNvPr id="300" name="Content Placeholder 2"/>
          <p:cNvSpPr txBox="1"/>
          <p:nvPr>
            <p:ph type="body" idx="1"/>
          </p:nvPr>
        </p:nvSpPr>
        <p:spPr>
          <a:xfrm>
            <a:off x="628650" y="1371599"/>
            <a:ext cx="7981951" cy="521176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Retaliation for dumping:</a:t>
            </a:r>
          </a:p>
          <a:p>
            <a:pPr indent="-171450">
              <a:spcBef>
                <a:spcPts val="1300"/>
              </a:spcBef>
              <a:defRPr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Dumping</a:t>
            </a:r>
            <a:r>
              <a:rPr>
                <a:solidFill>
                  <a:srgbClr val="000000"/>
                </a:solidFill>
              </a:rPr>
              <a:t>: When a foreign supplier sells a good below the price it charges in its home country.</a:t>
            </a:r>
          </a:p>
          <a:p>
            <a:pPr lvl="1" marL="342900" indent="-171450">
              <a:spcBef>
                <a:spcPts val="13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Dumping is deliberately used to penetrate a foreign market.</a:t>
            </a:r>
          </a:p>
          <a:p>
            <a:pPr lvl="1" marL="342900" indent="-171450">
              <a:spcBef>
                <a:spcPts val="13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dumping is subsidized, countries can impose countervailing duties to offset.</a:t>
            </a:r>
          </a:p>
          <a:p>
            <a:pPr>
              <a:spcBef>
                <a:spcPts val="13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Favors to special interests:</a:t>
            </a:r>
          </a:p>
          <a:p>
            <a:pPr indent="-171450">
              <a:spcBef>
                <a:spcPts val="13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Companies seek favors at the expense of U.S. consumers.</a:t>
            </a:r>
          </a:p>
        </p:txBody>
      </p:sp>
      <p:sp>
        <p:nvSpPr>
          <p:cNvPr id="301" name="Slide Number Placeholder 3"/>
          <p:cNvSpPr txBox="1"/>
          <p:nvPr>
            <p:ph type="sldNum" sz="quarter" idx="4294967295"/>
          </p:nvPr>
        </p:nvSpPr>
        <p:spPr>
          <a:xfrm>
            <a:off x="8428176" y="6414760"/>
            <a:ext cx="258622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4"/>
          <p:cNvSpPr txBox="1"/>
          <p:nvPr>
            <p:ph type="title"/>
          </p:nvPr>
        </p:nvSpPr>
        <p:spPr>
          <a:xfrm>
            <a:off x="457200" y="274637"/>
            <a:ext cx="8229600" cy="7921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Globalization</a:t>
            </a:r>
          </a:p>
        </p:txBody>
      </p:sp>
      <p:sp>
        <p:nvSpPr>
          <p:cNvPr id="110" name="Text Placeholder 3"/>
          <p:cNvSpPr txBox="1"/>
          <p:nvPr>
            <p:ph type="body" idx="1"/>
          </p:nvPr>
        </p:nvSpPr>
        <p:spPr>
          <a:xfrm>
            <a:off x="533400" y="1371600"/>
            <a:ext cx="8001000" cy="4876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Globalization is the increased interdependence of economies around the globe.</a:t>
            </a:r>
          </a:p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Factors driving globalization are: </a:t>
            </a:r>
          </a:p>
          <a:p>
            <a:pPr indent="-171450"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Lower shipping &amp; communication costs</a:t>
            </a:r>
            <a:endParaRPr b="1">
              <a:solidFill>
                <a:srgbClr val="FF0000"/>
              </a:solidFill>
            </a:endParaRPr>
          </a:p>
          <a:p>
            <a:pPr indent="-171450">
              <a:spcBef>
                <a:spcPts val="1300"/>
              </a:spcBef>
              <a:defRPr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Reduced</a:t>
            </a:r>
            <a:r>
              <a:rPr b="0">
                <a:solidFill>
                  <a:srgbClr val="000000"/>
                </a:solidFill>
              </a:rPr>
              <a:t> trade barriers</a:t>
            </a:r>
          </a:p>
          <a:p>
            <a:pPr indent="-171450"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Increased specialization</a:t>
            </a:r>
          </a:p>
        </p:txBody>
      </p:sp>
      <p:sp>
        <p:nvSpPr>
          <p:cNvPr id="111" name="Slide Number Placeholder 2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Growth in World Trade</a:t>
            </a:r>
          </a:p>
        </p:txBody>
      </p:sp>
      <p:sp>
        <p:nvSpPr>
          <p:cNvPr id="114" name="Slide Number Placeholder 2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041" y="1600200"/>
            <a:ext cx="7595961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457200" y="274638"/>
            <a:ext cx="8229600" cy="8683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Some Trade Definitions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628650" y="1447800"/>
            <a:ext cx="7829550" cy="4983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300"/>
              </a:spcBef>
              <a:defRPr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Net exports</a:t>
            </a:r>
            <a:r>
              <a:rPr>
                <a:solidFill>
                  <a:srgbClr val="000000"/>
                </a:solidFill>
              </a:rPr>
              <a:t>: The total exports of final goods &amp; services minus total imports of final goods &amp; services.</a:t>
            </a:r>
          </a:p>
          <a:p>
            <a:pPr>
              <a:spcBef>
                <a:spcPts val="1300"/>
              </a:spcBef>
              <a:defRPr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Trade balance</a:t>
            </a:r>
            <a:r>
              <a:rPr>
                <a:solidFill>
                  <a:srgbClr val="000000"/>
                </a:solidFill>
              </a:rPr>
              <a:t>: The difference between a nation’s total exports &amp; total imports.</a:t>
            </a:r>
          </a:p>
          <a:p>
            <a:pPr lvl="1" marL="742950" indent="-171450">
              <a:spcBef>
                <a:spcPts val="1300"/>
              </a:spcBef>
              <a:buChar char="•"/>
              <a:defRPr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Trade surplus</a:t>
            </a:r>
            <a:r>
              <a:rPr>
                <a:solidFill>
                  <a:srgbClr val="000000"/>
                </a:solidFill>
              </a:rPr>
              <a:t>: When exports &gt; imports, indicating a positive trade balance.</a:t>
            </a:r>
          </a:p>
          <a:p>
            <a:pPr lvl="1" marL="742950" indent="-171450">
              <a:spcBef>
                <a:spcPts val="1300"/>
              </a:spcBef>
              <a:buChar char="•"/>
              <a:defRPr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Trade deficit</a:t>
            </a:r>
            <a:r>
              <a:rPr>
                <a:solidFill>
                  <a:srgbClr val="000000"/>
                </a:solidFill>
              </a:rPr>
              <a:t>: When imports &gt; exports, indicating a negative trade balance.</a:t>
            </a:r>
          </a:p>
        </p:txBody>
      </p:sp>
      <p:sp>
        <p:nvSpPr>
          <p:cNvPr id="119" name="Slide Number Placeholder 3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457200" y="274638"/>
            <a:ext cx="8458200" cy="9445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Trends in U.S. Trade: Goods &amp; Services</a:t>
            </a:r>
          </a:p>
        </p:txBody>
      </p:sp>
      <p:pic>
        <p:nvPicPr>
          <p:cNvPr id="12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750" y="1652585"/>
            <a:ext cx="6998452" cy="459581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 Placeholder 2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457200" y="274638"/>
            <a:ext cx="8229600" cy="8661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Trends in U.S. Trade: Goods Only</a:t>
            </a:r>
          </a:p>
        </p:txBody>
      </p:sp>
      <p:pic>
        <p:nvPicPr>
          <p:cNvPr id="12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916" y="1524000"/>
            <a:ext cx="7254903" cy="483235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 Placeholder 2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457200" y="274638"/>
            <a:ext cx="8229600" cy="868364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Trends in U.S. Trade: Services Only</a:t>
            </a:r>
          </a:p>
        </p:txBody>
      </p:sp>
      <p:pic>
        <p:nvPicPr>
          <p:cNvPr id="13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836" y="1600200"/>
            <a:ext cx="6815964" cy="445293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 Placeholder 2"/>
          <p:cNvSpPr txBox="1"/>
          <p:nvPr>
            <p:ph type="sldNum" sz="quarter" idx="4294967295"/>
          </p:nvPr>
        </p:nvSpPr>
        <p:spPr>
          <a:xfrm>
            <a:off x="8505418" y="6414760"/>
            <a:ext cx="181380" cy="248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