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788" r:id="rId3"/>
    <p:sldId id="257" r:id="rId4"/>
    <p:sldId id="258" r:id="rId5"/>
    <p:sldId id="259" r:id="rId6"/>
    <p:sldId id="260" r:id="rId7"/>
    <p:sldId id="261" r:id="rId8"/>
    <p:sldId id="262" r:id="rId9"/>
    <p:sldId id="263" r:id="rId10"/>
    <p:sldId id="296" r:id="rId11"/>
    <p:sldId id="297" r:id="rId12"/>
    <p:sldId id="298" r:id="rId13"/>
    <p:sldId id="299" r:id="rId14"/>
    <p:sldId id="267" r:id="rId15"/>
    <p:sldId id="268" r:id="rId16"/>
    <p:sldId id="786" r:id="rId17"/>
    <p:sldId id="787" r:id="rId18"/>
    <p:sldId id="272" r:id="rId19"/>
    <p:sldId id="300" r:id="rId20"/>
    <p:sldId id="274" r:id="rId21"/>
    <p:sldId id="275" r:id="rId22"/>
    <p:sldId id="301" r:id="rId23"/>
    <p:sldId id="302" r:id="rId24"/>
    <p:sldId id="278" r:id="rId25"/>
    <p:sldId id="279" r:id="rId26"/>
    <p:sldId id="280" r:id="rId27"/>
    <p:sldId id="281" r:id="rId28"/>
    <p:sldId id="282" r:id="rId29"/>
    <p:sldId id="303" r:id="rId30"/>
    <p:sldId id="304" r:id="rId31"/>
    <p:sldId id="285" r:id="rId32"/>
    <p:sldId id="286" r:id="rId33"/>
    <p:sldId id="287" r:id="rId34"/>
    <p:sldId id="288" r:id="rId35"/>
    <p:sldId id="294"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51"/>
  </p:normalViewPr>
  <p:slideViewPr>
    <p:cSldViewPr snapToGrid="0" snapToObjects="1">
      <p:cViewPr varScale="1">
        <p:scale>
          <a:sx n="105" d="100"/>
          <a:sy n="105" d="100"/>
        </p:scale>
        <p:origin x="2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BC62C-862E-D54A-8ECA-E4955F911CD4}" type="datetimeFigureOut">
              <a:rPr lang="en-US" smtClean="0"/>
              <a:t>1/24/24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EE4729-453D-B54D-9829-4937BA19E2E0}" type="slidenum">
              <a:rPr lang="en-US" smtClean="0"/>
              <a:t>‹#›</a:t>
            </a:fld>
            <a:endParaRPr lang="en-US"/>
          </a:p>
        </p:txBody>
      </p:sp>
    </p:spTree>
    <p:extLst>
      <p:ext uri="{BB962C8B-B14F-4D97-AF65-F5344CB8AC3E}">
        <p14:creationId xmlns:p14="http://schemas.microsoft.com/office/powerpoint/2010/main" val="3990696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Description:</a:t>
            </a:r>
          </a:p>
          <a:p>
            <a:r>
              <a:rPr lang="en-US" sz="1200" b="0" i="0" u="none" strike="noStrike" kern="1200" dirty="0">
                <a:solidFill>
                  <a:schemeClr val="tx1"/>
                </a:solidFill>
                <a:effectLst/>
                <a:latin typeface="+mn-lt"/>
                <a:ea typeface="+mn-ea"/>
                <a:cs typeface="+mn-cs"/>
              </a:rPr>
              <a:t>The steps of the process in sequence are as follows: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Step 1: Evaluate Your Financial Health</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Prepare a personal balance sheet.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Determine what you’re worth and prepare a personal income statement.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Use ratios to monitor your financial health.</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Determine where your money comes from and where it goes.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Step 2: Define Your Financial Goals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Identify what you are saving for and how much you need to save.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Step 3: Develop a Plan of Action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Make your spending conform with your budget goals.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Step 4: Implement Your Plan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Just do it!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Step 5: Review Your Progress, Reevaluate, and Revise Your Plan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fifth step leads back to the first step.</a:t>
            </a:r>
            <a:r>
              <a:rPr lang="en-US" dirty="0"/>
              <a: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16741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Description:</a:t>
            </a:r>
          </a:p>
          <a:p>
            <a:r>
              <a:rPr lang="en-US" sz="1200" b="0" i="0" u="none" strike="noStrike" kern="1200" dirty="0">
                <a:solidFill>
                  <a:schemeClr val="tx1"/>
                </a:solidFill>
                <a:effectLst/>
                <a:latin typeface="+mn-lt"/>
                <a:ea typeface="+mn-ea"/>
                <a:cs typeface="+mn-cs"/>
              </a:rPr>
              <a:t>The chart has three sections for assets, liabilities, and net worth. Entries in each section has a blank space against them in the right for accounting calculation. The data from each section of the chart are as follows: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Assets (what you own)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A. Monetary Assets (bank account, etcetera.) (Chapter 5): blank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B. Investments (chapters 11 to 15): plus blank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 Retirement plans (chapter 16): plus blank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D. Housing (market value) (chapter 8): plus blank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E. Automobiles (chapter 8): plus blank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 Personal property: plus blank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G. Other assets: plus blank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H. Your Total Assets (add lines A to G): equals blank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Liabilities or debt (what you owe)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Current Debt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I. Current bills: blank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J. Credit card debt (chapter 6): plus blank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Long-term debt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K. Housing (chapter 8): blank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L. Automobile loans (chapter 8): plus blank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M. Other debt (chapter 7): plus blank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N. Your total debt (add lines I to M): equals blank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Your Net Worth</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H. Total assets: blank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N. Less: Total debt: minus blank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O. Equals: Your net worth: equals blank.</a:t>
            </a:r>
            <a:r>
              <a:rPr lang="en-US" dirty="0"/>
              <a: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844679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Description:</a:t>
            </a:r>
          </a:p>
          <a:p>
            <a:r>
              <a:rPr lang="en-US" sz="1200" b="0" i="0" u="none" strike="noStrike" kern="1200" dirty="0">
                <a:solidFill>
                  <a:schemeClr val="tx1"/>
                </a:solidFill>
                <a:effectLst/>
                <a:latin typeface="+mn-lt"/>
                <a:ea typeface="+mn-ea"/>
                <a:cs typeface="+mn-cs"/>
              </a:rPr>
              <a:t>The entries from the table with their annotations and accounting calculation are as follows: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Assets (What They Own): The annotation reads, Assets: This includes everything they own.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Monetary assets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A. Total monetary assets: A equals 3,590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Investments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Mutual funds 5,600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Individual stocks and bonds plus 9,500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Investment real estate (REITs, partnerships) plus 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Other (life insurance: cash value, REITs, other) plus 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B. Total investments: b equals 15,100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Retirement plans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401(k) and 403(b), SEP-I R A plan 2,500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Company pension plus 8,000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I R A plus 8,000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C. Total retirement plans: C equals 18,500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Housing</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Primary residence 170,000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Time-shares slash condominiums and second home plus 70,000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D. Total housing (market value): D equals 240,000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annotation for D reads, The </a:t>
            </a:r>
            <a:r>
              <a:rPr lang="en-US" sz="1200" b="0" i="0" u="none" strike="noStrike" kern="1200" dirty="0" err="1">
                <a:solidFill>
                  <a:schemeClr val="tx1"/>
                </a:solidFill>
                <a:effectLst/>
                <a:latin typeface="+mn-lt"/>
                <a:ea typeface="+mn-ea"/>
                <a:cs typeface="+mn-cs"/>
              </a:rPr>
              <a:t>Tates</a:t>
            </a:r>
            <a:r>
              <a:rPr lang="en-US" sz="1200" b="0" i="0" u="none" strike="noStrike" kern="1200" dirty="0">
                <a:solidFill>
                  <a:schemeClr val="tx1"/>
                </a:solidFill>
                <a:effectLst/>
                <a:latin typeface="+mn-lt"/>
                <a:ea typeface="+mn-ea"/>
                <a:cs typeface="+mn-cs"/>
              </a:rPr>
              <a:t>’ primary investments are their home and their vacation condominium in Vail, which have market values of 170,000 dollars and 70,000 dollars, respectively.</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Automobiles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E. Total automobiles: E equals 12,000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Personal Property</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F. Total personal property: F equals 11,000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Other Assets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G. Total other assets: G equals 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Total assets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H. Total assets (add lines A to G): H equals 300,190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annotation for H reads, Adding all the assets together shows that the </a:t>
            </a:r>
            <a:r>
              <a:rPr lang="en-US" sz="1200" b="0" i="0" u="none" strike="noStrike" kern="1200" dirty="0" err="1">
                <a:solidFill>
                  <a:schemeClr val="tx1"/>
                </a:solidFill>
                <a:effectLst/>
                <a:latin typeface="+mn-lt"/>
                <a:ea typeface="+mn-ea"/>
                <a:cs typeface="+mn-cs"/>
              </a:rPr>
              <a:t>Tates</a:t>
            </a:r>
            <a:r>
              <a:rPr lang="en-US" sz="1200" b="0" i="0" u="none" strike="noStrike" kern="1200" dirty="0">
                <a:solidFill>
                  <a:schemeClr val="tx1"/>
                </a:solidFill>
                <a:effectLst/>
                <a:latin typeface="+mn-lt"/>
                <a:ea typeface="+mn-ea"/>
                <a:cs typeface="+mn-cs"/>
              </a:rPr>
              <a:t>’ own or have total assets of 300,190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Liabilities or debt (what they owe)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annotation reads, Liabilities: This includes everything they owe.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Current Bills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I. Current Bills (unpaid balance) I equals 350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Credit Card Debt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J. Total Credit Card Debt: J equals 1,150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Housing loans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First mortgage 105,000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Second-home mortgage plus 52,000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Home equity loan plus 9,000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K. Total housing loans: K equals 166,000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annotation for K reads, Just as the </a:t>
            </a:r>
            <a:r>
              <a:rPr lang="en-US" sz="1200" b="0" i="0" u="none" strike="noStrike" kern="1200" dirty="0" err="1">
                <a:solidFill>
                  <a:schemeClr val="tx1"/>
                </a:solidFill>
                <a:effectLst/>
                <a:latin typeface="+mn-lt"/>
                <a:ea typeface="+mn-ea"/>
                <a:cs typeface="+mn-cs"/>
              </a:rPr>
              <a:t>Tates</a:t>
            </a:r>
            <a:r>
              <a:rPr lang="en-US" sz="1200" b="0" i="0" u="none" strike="noStrike" kern="1200" dirty="0">
                <a:solidFill>
                  <a:schemeClr val="tx1"/>
                </a:solidFill>
                <a:effectLst/>
                <a:latin typeface="+mn-lt"/>
                <a:ea typeface="+mn-ea"/>
                <a:cs typeface="+mn-cs"/>
              </a:rPr>
              <a:t>’ homes make up their primary assets, their mortgages on these homes make up their primary liabilities. Their mortgage loans total 166,000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Automobile loans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L. Total automobile loans: L equals 3,000)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Other debt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College loans 4,000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Other loans (installment, bank, other) plus 1,000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M. Total other debt: M equals 5,000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Total debt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N. Total debt (add lines I to M): N equals 175,500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The annotation for N reads, The </a:t>
            </a:r>
            <a:r>
              <a:rPr lang="en-US" sz="1200" b="0" i="0" u="none" strike="noStrike" kern="1200" dirty="0" err="1">
                <a:solidFill>
                  <a:schemeClr val="tx1"/>
                </a:solidFill>
                <a:effectLst/>
                <a:latin typeface="+mn-lt"/>
                <a:ea typeface="+mn-ea"/>
                <a:cs typeface="+mn-cs"/>
              </a:rPr>
              <a:t>Tates</a:t>
            </a:r>
            <a:r>
              <a:rPr lang="en-US" sz="1200" b="0" i="0" u="none" strike="noStrike" kern="1200" dirty="0">
                <a:solidFill>
                  <a:schemeClr val="tx1"/>
                </a:solidFill>
                <a:effectLst/>
                <a:latin typeface="+mn-lt"/>
                <a:ea typeface="+mn-ea"/>
                <a:cs typeface="+mn-cs"/>
              </a:rPr>
              <a:t>’ total liabilities, or what they owe, equals 175,500 dollars.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Net Worth</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annotation reads, We use net worth to gauge financial progress. If in future balance sheets the </a:t>
            </a:r>
            <a:r>
              <a:rPr lang="en-US" sz="1200" b="0" i="0" u="none" strike="noStrike" kern="1200" dirty="0" err="1">
                <a:solidFill>
                  <a:schemeClr val="tx1"/>
                </a:solidFill>
                <a:effectLst/>
                <a:latin typeface="+mn-lt"/>
                <a:ea typeface="+mn-ea"/>
                <a:cs typeface="+mn-cs"/>
              </a:rPr>
              <a:t>Tates</a:t>
            </a:r>
            <a:r>
              <a:rPr lang="en-US" sz="1200" b="0" i="0" u="none" strike="noStrike" kern="1200" dirty="0">
                <a:solidFill>
                  <a:schemeClr val="tx1"/>
                </a:solidFill>
                <a:effectLst/>
                <a:latin typeface="+mn-lt"/>
                <a:ea typeface="+mn-ea"/>
                <a:cs typeface="+mn-cs"/>
              </a:rPr>
              <a:t>’ net worth is higher, the </a:t>
            </a:r>
            <a:r>
              <a:rPr lang="en-US" sz="1200" b="0" i="0" u="none" strike="noStrike" kern="1200" dirty="0" err="1">
                <a:solidFill>
                  <a:schemeClr val="tx1"/>
                </a:solidFill>
                <a:effectLst/>
                <a:latin typeface="+mn-lt"/>
                <a:ea typeface="+mn-ea"/>
                <a:cs typeface="+mn-cs"/>
              </a:rPr>
              <a:t>Tates</a:t>
            </a:r>
            <a:r>
              <a:rPr lang="en-US" sz="1200" b="0" i="0" u="none" strike="noStrike" kern="1200" dirty="0">
                <a:solidFill>
                  <a:schemeClr val="tx1"/>
                </a:solidFill>
                <a:effectLst/>
                <a:latin typeface="+mn-lt"/>
                <a:ea typeface="+mn-ea"/>
                <a:cs typeface="+mn-cs"/>
              </a:rPr>
              <a:t> are accumulating more wealth.</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Total assets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H. Total assets: H equals plus 300,190 dollars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Less: Total debt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N. Less: Total debt: N equals minus 175,500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Equals: Net worth</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annotation reads, Net worth: This is the difference between assets and liabilities and is a measure of wealth.</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O. Equals: Net worth: O equals 124,690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annotation for O reads, If the </a:t>
            </a:r>
            <a:r>
              <a:rPr lang="en-US" sz="1200" b="0" i="0" u="none" strike="noStrike" kern="1200" dirty="0" err="1">
                <a:solidFill>
                  <a:schemeClr val="tx1"/>
                </a:solidFill>
                <a:effectLst/>
                <a:latin typeface="+mn-lt"/>
                <a:ea typeface="+mn-ea"/>
                <a:cs typeface="+mn-cs"/>
              </a:rPr>
              <a:t>Tates</a:t>
            </a:r>
            <a:r>
              <a:rPr lang="en-US" sz="1200" b="0" i="0" u="none" strike="noStrike" kern="1200" dirty="0">
                <a:solidFill>
                  <a:schemeClr val="tx1"/>
                </a:solidFill>
                <a:effectLst/>
                <a:latin typeface="+mn-lt"/>
                <a:ea typeface="+mn-ea"/>
                <a:cs typeface="+mn-cs"/>
              </a:rPr>
              <a:t> sold off all their assets and paid off all their debts, they would have 124,690 dollars in cash, that is their net worth.</a:t>
            </a:r>
            <a:r>
              <a:rPr lang="en-US" dirty="0"/>
              <a: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556506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Description:</a:t>
            </a:r>
          </a:p>
          <a:p>
            <a:r>
              <a:rPr lang="en-US" sz="1200" b="0" i="0" u="none" strike="noStrike" kern="1200" dirty="0">
                <a:solidFill>
                  <a:schemeClr val="tx1"/>
                </a:solidFill>
                <a:effectLst/>
                <a:latin typeface="+mn-lt"/>
                <a:ea typeface="+mn-ea"/>
                <a:cs typeface="+mn-cs"/>
              </a:rPr>
              <a:t>The income statement shows three sections. Each section represents economic units in the left and the blank space for corresponding accounting values with mathematical operators in the right. The data from the statement are as follows: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First section: Your Take-Home Pay</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A. Total income A blank space.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B. Total income taxes minus B blank space.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 After-tax income available for living expenditures or take-home pay (line A minus line B) equals C blank space.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Second section: Your living expenses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D. Total housing expenditures D blank space.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E. Total food expenditures plus E blank space.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 Total clothing and personal care expenditures plus F blank space.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G. Total transportation expenditures plus G blank space.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H. Total recreation expenditures plus H blank space.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I. Total medical expenditures plus I blank space.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J. Total insurance expenditures plus J blank space.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K. Total other expenditures plus K blank space.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L. Total living expenditures (add lines D to K) equals L blank space.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Third section: Total available for savings and investment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 After-tax income available for living expenditures or take-home pay C blank space.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L. Total living expenditures (add lines D to K) minus L blank space.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M. Income available for savings and investment (line C minus line L) equals M blank space. </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184548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Description:</a:t>
            </a:r>
          </a:p>
          <a:p>
            <a:r>
              <a:rPr lang="en-US" sz="1200" b="0" i="0" u="none" strike="noStrike" kern="1200" dirty="0">
                <a:solidFill>
                  <a:schemeClr val="tx1"/>
                </a:solidFill>
                <a:effectLst/>
                <a:latin typeface="+mn-lt"/>
                <a:ea typeface="+mn-ea"/>
                <a:cs typeface="+mn-cs"/>
              </a:rPr>
              <a:t>The table shows following column headers: spending on, low-income families: 12,926 to 22,488 dollars with mean income 17,823 dollars, middle-income families: 56,470 to 72,233 dollars with mean income 63,972 dollars, and high-income families: above 169,726 dollars with mean income 294,483 dollars. From left to right, the expense followed by the percentage of spending by low-income families, middle-income families, and high-income families is as follows: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Food at home: 8.8 percent; 8.1 percent; 5.2 percent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Food at Restaurants, etcetera: 5.1 percent; 5.8 percent; 5.7 percent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Housing: 39.6 percent; 33.5 percent; 29.6 percent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Utilities: 8.5 percent; 7.1 percent; 4.3 percent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Clothes, shoes, and personal care products: 3.7 percent; 4.2 percent; 4.1 percent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Transportation and gasoline: 15.8 percent; 18.3 percent; 14.7 percent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Health care and health insurance: 11.3 percent; 8.6 percent; 6.6 percent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Entertainment and reading: 3.9 percent; 4.7 percent; 6.1 percent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Education: 2.3 percent; 1.3 percent; 3.8 percent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Alcohol beverages and tobacco products: 1.7 percent; 1.5 percent; 1.1 percent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Miscellaneous: 1.5 percent; 1.8 percent; 1.4 percent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Cash Contributions: 2.4 percent; 0.7 percent; 1.1 percent;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Saving for Retirement: 2.3 percent; 9.4 percent; 17.4 percent.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A note reads, because some family units spend more that their income, totals may exceed 100 percent. Another note for cash contribution reads, cash contributions include cash contributed to people or organizations outside the consumer unit, including</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alimony and child support payments; care of students away from home; and contributions to religious, educational, charitable, or political organizations.</a:t>
            </a:r>
            <a:r>
              <a:rPr lang="en-US" dirty="0"/>
              <a: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823128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Description:</a:t>
            </a:r>
          </a:p>
          <a:p>
            <a:r>
              <a:rPr lang="en-US" sz="1200" b="0" i="0" u="none" strike="noStrike" kern="1200" dirty="0">
                <a:solidFill>
                  <a:schemeClr val="tx1"/>
                </a:solidFill>
                <a:effectLst/>
                <a:latin typeface="+mn-lt"/>
                <a:ea typeface="+mn-ea"/>
                <a:cs typeface="+mn-cs"/>
              </a:rPr>
              <a:t>The entries from the statement with their annotations and accounting calculation are as follows: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Take-home pay. Annotation reads, Take-home pay is after-tax income—it is what you have available to spend or save.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Income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Wages and salaries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Wage Earner 1: 57,500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Wage Earner 2: 12,000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Equals total wages and salaries: 69,500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Plus interest, dividends, royalties, other: 720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Equals A. Total income: 70,220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Taxes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Federal income and social Security: 11,830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Plus state income: 1,880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Equals B. Total income taxes 13,710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 After-Tax income available for living expenditures or take-home pay (line A minus line B): 56,510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Living expenses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Annotation reads, Your income statement makes sense only if you know where your money goes. To determine your living expenses, keep a small notebook or some notepaper in your purse or wallet, and write down all your cash expenditures—do this for a month. You’ll probably be surprised to see where your money went. In addition, make use of your credit card bills and cancelled checks to help you keep track.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Housing</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Rent: 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Plus mortgage payments: 19,656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Plus utilities, maintenance, taxes, furniture, other: 10,820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Equals D. Total housing expenditures: 30,476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Food</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Food and supplies: 5,800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Plus restaurant expenses: 1,400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E. Total food expenditures: 7,200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Clothing and personal care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Equals F. Total clothing and personal care expenditures: 2,590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Transportation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Automobile loan payments: 2,588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Plus gas, tolls, parking, repairs, other: 1,550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Equals G. Total transportation expenditures: 4,138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Recreation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Vacation: 2,000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Other recreation: 1,700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Equals H. Total recreation expenditures: 3,700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Medical expenditures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Equals I. Total medical expenditures: 410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Insurance expenditures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Health and life: 420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Plus automobile: 1,260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Plus disability, liability, other: 260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Equals J. Total insurance expenditures: 1,940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Other expenditures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Educational expenditures (college loan payments): 1,600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Plus child care, other: 180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Equals K. Total other expenditures: 1,780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 L. Total living expenditures (add lines D to K): 52,234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Total available for savings and investment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Equals M. Income available for savings and investment (line C minus line L): 4,276 dollars.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Annotation for Income available for savings reads, If your take-home pay is greater than your living expenses, you can save and invest, but if your take-home pay is less than your living expenses, you've got some changes to make.</a:t>
            </a:r>
            <a:r>
              <a:rPr lang="en-US" dirty="0"/>
              <a: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405962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Description:</a:t>
            </a:r>
          </a:p>
          <a:p>
            <a:r>
              <a:rPr lang="en-US" sz="1200" b="0" i="0" u="none" strike="noStrike" kern="1200" dirty="0">
                <a:solidFill>
                  <a:schemeClr val="tx1"/>
                </a:solidFill>
                <a:effectLst/>
                <a:latin typeface="+mn-lt"/>
                <a:ea typeface="+mn-ea"/>
                <a:cs typeface="+mn-cs"/>
              </a:rPr>
              <a:t>Web site: Mint — “the best free way to manage your money”</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Address: h t </a:t>
            </a:r>
            <a:r>
              <a:rPr lang="en-US" sz="1200" b="0" i="0" u="none" strike="noStrike" kern="1200" dirty="0" err="1">
                <a:solidFill>
                  <a:schemeClr val="tx1"/>
                </a:solidFill>
                <a:effectLst/>
                <a:latin typeface="+mn-lt"/>
                <a:ea typeface="+mn-ea"/>
                <a:cs typeface="+mn-cs"/>
              </a:rPr>
              <a:t>t</a:t>
            </a:r>
            <a:r>
              <a:rPr lang="en-US" sz="1200" b="0" i="0" u="none" strike="noStrike" kern="1200" dirty="0">
                <a:solidFill>
                  <a:schemeClr val="tx1"/>
                </a:solidFill>
                <a:effectLst/>
                <a:latin typeface="+mn-lt"/>
                <a:ea typeface="+mn-ea"/>
                <a:cs typeface="+mn-cs"/>
              </a:rPr>
              <a:t> p colon double forward slash w </a:t>
            </a:r>
            <a:r>
              <a:rPr lang="en-US" sz="1200" b="0" i="0" u="none" strike="noStrike" kern="1200" dirty="0" err="1">
                <a:solidFill>
                  <a:schemeClr val="tx1"/>
                </a:solidFill>
                <a:effectLst/>
                <a:latin typeface="+mn-lt"/>
                <a:ea typeface="+mn-ea"/>
                <a:cs typeface="+mn-cs"/>
              </a:rPr>
              <a:t>w</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w</a:t>
            </a:r>
            <a:r>
              <a:rPr lang="en-US" sz="1200" b="0" i="0" u="none" strike="noStrike" kern="1200" dirty="0">
                <a:solidFill>
                  <a:schemeClr val="tx1"/>
                </a:solidFill>
                <a:effectLst/>
                <a:latin typeface="+mn-lt"/>
                <a:ea typeface="+mn-ea"/>
                <a:cs typeface="+mn-cs"/>
              </a:rPr>
              <a:t> dot mint dot com slash</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Features: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Free.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Recommended by the Wall Street Journal and Business Week.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Award-winning, top-rated online finance service by P C World.</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Extremely easy to use.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Connects securely with more than 16,000 U.S. financial institutions and automatically updates all transactions.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Spending is automatically categorized to make it easy to see how much you are spending on food, gas, groceries, entertainment, and more.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Has a free app available for smart phones and other electronic devices.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What can you do with Mint dot com?</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View all your accounts together at the same time — from checking and savings to credit cards, retirement, and more.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Mint automatically pulls in and categorizes your transactions daily. You only need to enter your cash transactions. All other transactions are automatically entered.</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Mint can create a budget based on your actual spending, or you can create your own. Your budget works in real time, allowing you to know how much you can spend while you’re out.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Stay ahead of late fees and monitor cash flow. Mint allows you to stay up-to-date with e-mail or text alerts (your choice) for budgets, fees, due dates, low balances, unusual activity, and more.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Mint allows you to track all your expenses at a particular merchant, for example, Starbucks, to see whether you are spending more or less than usual there.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Mint tracks all of your investments, including your brokerage and bank accounts, 401(k)s, and I R As, keeping you up-to-date on the performance of your investments.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Mint helps you plan for your goals, like buying a car, retirement, and buying a house, and works those goals into your budget.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Web site: Good budget—“budget with a why”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Address: h t </a:t>
            </a:r>
            <a:r>
              <a:rPr lang="en-US" sz="1200" b="0" i="0" u="none" strike="noStrike" kern="1200" dirty="0" err="1">
                <a:solidFill>
                  <a:schemeClr val="tx1"/>
                </a:solidFill>
                <a:effectLst/>
                <a:latin typeface="+mn-lt"/>
                <a:ea typeface="+mn-ea"/>
                <a:cs typeface="+mn-cs"/>
              </a:rPr>
              <a:t>t</a:t>
            </a:r>
            <a:r>
              <a:rPr lang="en-US" sz="1200" b="0" i="0" u="none" strike="noStrike" kern="1200" dirty="0">
                <a:solidFill>
                  <a:schemeClr val="tx1"/>
                </a:solidFill>
                <a:effectLst/>
                <a:latin typeface="+mn-lt"/>
                <a:ea typeface="+mn-ea"/>
                <a:cs typeface="+mn-cs"/>
              </a:rPr>
              <a:t> p s colon double forward slash good budget dot com slash</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Features: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Free and Plus plan.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Extremely simple and easy to use.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Based on the envelope budgeting method.</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Allows you to sync and share household budgets.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What can you do with Good budget?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The envelope budgeting method is simple and intuitive, and as a result, it works.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If you should like some financial control without the effort, this is for you.</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Provides an easy mechanism for saving for big expenses.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Allows budgets to be synced and shared across your household.</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Helps with debt repayment.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Keeps you from spending what you don’t have.</a:t>
            </a:r>
            <a:r>
              <a:rPr lang="en-US" dirty="0"/>
              <a: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84354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865E-C92B-A94F-8909-7E825571CA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EE8223-0D9B-D340-BBA1-5462E2A247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D7C921-D93C-5E4B-AE56-3D0ED4737C5B}"/>
              </a:ext>
            </a:extLst>
          </p:cNvPr>
          <p:cNvSpPr>
            <a:spLocks noGrp="1"/>
          </p:cNvSpPr>
          <p:nvPr>
            <p:ph type="dt" sz="half" idx="10"/>
          </p:nvPr>
        </p:nvSpPr>
        <p:spPr/>
        <p:txBody>
          <a:bodyPr/>
          <a:lstStyle/>
          <a:p>
            <a:fld id="{D12CB25C-1298-3B40-9810-095A09BC193B}" type="datetime1">
              <a:rPr lang="en-US" smtClean="0"/>
              <a:t>1/24/24</a:t>
            </a:fld>
            <a:endParaRPr lang="en-US"/>
          </a:p>
        </p:txBody>
      </p:sp>
      <p:sp>
        <p:nvSpPr>
          <p:cNvPr id="5" name="Footer Placeholder 4">
            <a:extLst>
              <a:ext uri="{FF2B5EF4-FFF2-40B4-BE49-F238E27FC236}">
                <a16:creationId xmlns:a16="http://schemas.microsoft.com/office/drawing/2014/main" id="{A82EECD5-B143-5040-A8D8-0E6A60133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87B63-39B3-0B4F-BF93-78F4B422FA44}"/>
              </a:ext>
            </a:extLst>
          </p:cNvPr>
          <p:cNvSpPr>
            <a:spLocks noGrp="1"/>
          </p:cNvSpPr>
          <p:nvPr>
            <p:ph type="sldNum" sz="quarter" idx="12"/>
          </p:nvPr>
        </p:nvSpPr>
        <p:spPr/>
        <p:txBody>
          <a:bodyPr/>
          <a:lstStyle/>
          <a:p>
            <a:fld id="{CCF7034D-67A4-4A46-B7C3-F96732E94F3F}" type="slidenum">
              <a:rPr lang="en-US" smtClean="0"/>
              <a:t>‹#›</a:t>
            </a:fld>
            <a:endParaRPr lang="en-US"/>
          </a:p>
        </p:txBody>
      </p:sp>
    </p:spTree>
    <p:extLst>
      <p:ext uri="{BB962C8B-B14F-4D97-AF65-F5344CB8AC3E}">
        <p14:creationId xmlns:p14="http://schemas.microsoft.com/office/powerpoint/2010/main" val="2777316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CA23-9D26-374C-AF6C-2DB1FC8071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AA5E19-335E-3742-9027-D39C53A1A1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B4663-3415-B642-B3C4-74B5DC71AB84}"/>
              </a:ext>
            </a:extLst>
          </p:cNvPr>
          <p:cNvSpPr>
            <a:spLocks noGrp="1"/>
          </p:cNvSpPr>
          <p:nvPr>
            <p:ph type="dt" sz="half" idx="10"/>
          </p:nvPr>
        </p:nvSpPr>
        <p:spPr/>
        <p:txBody>
          <a:bodyPr/>
          <a:lstStyle/>
          <a:p>
            <a:fld id="{C8CEF3BD-F9FF-9F40-BB7E-A4CE56676469}" type="datetime1">
              <a:rPr lang="en-US" smtClean="0"/>
              <a:t>1/24/24</a:t>
            </a:fld>
            <a:endParaRPr lang="en-US"/>
          </a:p>
        </p:txBody>
      </p:sp>
      <p:sp>
        <p:nvSpPr>
          <p:cNvPr id="5" name="Footer Placeholder 4">
            <a:extLst>
              <a:ext uri="{FF2B5EF4-FFF2-40B4-BE49-F238E27FC236}">
                <a16:creationId xmlns:a16="http://schemas.microsoft.com/office/drawing/2014/main" id="{A7E36E7E-7C10-3D48-A480-D38FF4C49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EC8FC-18E2-DB4B-A21F-A9B1D7BA41FC}"/>
              </a:ext>
            </a:extLst>
          </p:cNvPr>
          <p:cNvSpPr>
            <a:spLocks noGrp="1"/>
          </p:cNvSpPr>
          <p:nvPr>
            <p:ph type="sldNum" sz="quarter" idx="12"/>
          </p:nvPr>
        </p:nvSpPr>
        <p:spPr/>
        <p:txBody>
          <a:bodyPr/>
          <a:lstStyle/>
          <a:p>
            <a:fld id="{CCF7034D-67A4-4A46-B7C3-F96732E94F3F}" type="slidenum">
              <a:rPr lang="en-US" smtClean="0"/>
              <a:t>‹#›</a:t>
            </a:fld>
            <a:endParaRPr lang="en-US"/>
          </a:p>
        </p:txBody>
      </p:sp>
    </p:spTree>
    <p:extLst>
      <p:ext uri="{BB962C8B-B14F-4D97-AF65-F5344CB8AC3E}">
        <p14:creationId xmlns:p14="http://schemas.microsoft.com/office/powerpoint/2010/main" val="180271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E1385D-F475-CE4C-A167-649D383995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8D3CFB-87EF-0A43-921B-B668130ED6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964D8-91CC-624D-B362-860F61EB7DC7}"/>
              </a:ext>
            </a:extLst>
          </p:cNvPr>
          <p:cNvSpPr>
            <a:spLocks noGrp="1"/>
          </p:cNvSpPr>
          <p:nvPr>
            <p:ph type="dt" sz="half" idx="10"/>
          </p:nvPr>
        </p:nvSpPr>
        <p:spPr/>
        <p:txBody>
          <a:bodyPr/>
          <a:lstStyle/>
          <a:p>
            <a:fld id="{FFE4ADEB-AD62-BC43-9DFF-20293A3D893C}" type="datetime1">
              <a:rPr lang="en-US" smtClean="0"/>
              <a:t>1/24/24</a:t>
            </a:fld>
            <a:endParaRPr lang="en-US"/>
          </a:p>
        </p:txBody>
      </p:sp>
      <p:sp>
        <p:nvSpPr>
          <p:cNvPr id="5" name="Footer Placeholder 4">
            <a:extLst>
              <a:ext uri="{FF2B5EF4-FFF2-40B4-BE49-F238E27FC236}">
                <a16:creationId xmlns:a16="http://schemas.microsoft.com/office/drawing/2014/main" id="{32AB6BEA-F00A-AF42-A1F9-E8B0060BF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CBC1-2AC2-DF40-83A4-5B8FDE7C94BB}"/>
              </a:ext>
            </a:extLst>
          </p:cNvPr>
          <p:cNvSpPr>
            <a:spLocks noGrp="1"/>
          </p:cNvSpPr>
          <p:nvPr>
            <p:ph type="sldNum" sz="quarter" idx="12"/>
          </p:nvPr>
        </p:nvSpPr>
        <p:spPr/>
        <p:txBody>
          <a:bodyPr/>
          <a:lstStyle/>
          <a:p>
            <a:fld id="{CCF7034D-67A4-4A46-B7C3-F96732E94F3F}" type="slidenum">
              <a:rPr lang="en-US" smtClean="0"/>
              <a:t>‹#›</a:t>
            </a:fld>
            <a:endParaRPr lang="en-US"/>
          </a:p>
        </p:txBody>
      </p:sp>
    </p:spTree>
    <p:extLst>
      <p:ext uri="{BB962C8B-B14F-4D97-AF65-F5344CB8AC3E}">
        <p14:creationId xmlns:p14="http://schemas.microsoft.com/office/powerpoint/2010/main" val="1482156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2"/>
            <a:ext cx="10972800" cy="838199"/>
          </a:xfrm>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FA9F7F2D-D623-A14D-B46A-1CF56FDFFE48}" type="datetime1">
              <a:rPr lang="en-US" smtClean="0"/>
              <a:t>1/24/24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a:extLst>
              <a:ext uri="{FF2B5EF4-FFF2-40B4-BE49-F238E27FC236}">
                <a16:creationId xmlns:a16="http://schemas.microsoft.com/office/drawing/2014/main" id="{F6E562C4-28D6-43C6-B736-276DE484D5D5}"/>
              </a:ext>
            </a:extLst>
          </p:cNvPr>
          <p:cNvSpPr>
            <a:spLocks noGrp="1"/>
          </p:cNvSpPr>
          <p:nvPr>
            <p:ph sz="quarter" idx="13"/>
          </p:nvPr>
        </p:nvSpPr>
        <p:spPr>
          <a:xfrm>
            <a:off x="609600" y="2590801"/>
            <a:ext cx="10972800" cy="109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D644D50B-27F2-4DF4-A99D-AAAD994FEC2B}"/>
              </a:ext>
            </a:extLst>
          </p:cNvPr>
          <p:cNvSpPr>
            <a:spLocks noGrp="1"/>
          </p:cNvSpPr>
          <p:nvPr>
            <p:ph type="pic" sz="quarter" idx="14"/>
          </p:nvPr>
        </p:nvSpPr>
        <p:spPr>
          <a:xfrm>
            <a:off x="609600" y="3840164"/>
            <a:ext cx="10972800" cy="1570037"/>
          </a:xfrm>
        </p:spPr>
        <p:txBody>
          <a:bodyPr/>
          <a:lstStyle/>
          <a:p>
            <a:endParaRPr lang="en-US"/>
          </a:p>
        </p:txBody>
      </p:sp>
      <p:cxnSp>
        <p:nvCxnSpPr>
          <p:cNvPr id="11" name="Straight Connector 10">
            <a:extLst>
              <a:ext uri="{FF2B5EF4-FFF2-40B4-BE49-F238E27FC236}">
                <a16:creationId xmlns:a16="http://schemas.microsoft.com/office/drawing/2014/main" id="{960FEDDA-B702-8D47-ADAB-5ABC9A376B36}"/>
              </a:ext>
            </a:extLst>
          </p:cNvPr>
          <p:cNvCxnSpPr/>
          <p:nvPr userDrawn="1"/>
        </p:nvCxnSpPr>
        <p:spPr>
          <a:xfrm>
            <a:off x="838200" y="1572959"/>
            <a:ext cx="10515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179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5384800" cy="685799"/>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2438402"/>
            <a:ext cx="5384800" cy="685799"/>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194EBD31-73EB-F947-A338-C1CCA044E625}" type="datetime1">
              <a:rPr lang="en-US" smtClean="0"/>
              <a:t>1/24/24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a:extLst>
              <a:ext uri="{FF2B5EF4-FFF2-40B4-BE49-F238E27FC236}">
                <a16:creationId xmlns:a16="http://schemas.microsoft.com/office/drawing/2014/main" id="{2470CCEE-3469-46D3-A136-5D4C91BDA12E}"/>
              </a:ext>
            </a:extLst>
          </p:cNvPr>
          <p:cNvSpPr>
            <a:spLocks noGrp="1"/>
          </p:cNvSpPr>
          <p:nvPr>
            <p:ph sz="quarter" idx="14"/>
          </p:nvPr>
        </p:nvSpPr>
        <p:spPr>
          <a:xfrm>
            <a:off x="609600" y="3276600"/>
            <a:ext cx="53848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54D4C3D8-2F6A-4475-A2FA-A8F6095E8E15}"/>
              </a:ext>
            </a:extLst>
          </p:cNvPr>
          <p:cNvSpPr>
            <a:spLocks noGrp="1"/>
          </p:cNvSpPr>
          <p:nvPr>
            <p:ph sz="quarter" idx="15"/>
          </p:nvPr>
        </p:nvSpPr>
        <p:spPr>
          <a:xfrm>
            <a:off x="609600" y="4114800"/>
            <a:ext cx="53848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6CD601F4-08F3-479E-94B4-6404E1CA70EB}"/>
              </a:ext>
            </a:extLst>
          </p:cNvPr>
          <p:cNvSpPr>
            <a:spLocks noGrp="1"/>
          </p:cNvSpPr>
          <p:nvPr>
            <p:ph sz="quarter" idx="16"/>
          </p:nvPr>
        </p:nvSpPr>
        <p:spPr>
          <a:xfrm>
            <a:off x="609600" y="4953000"/>
            <a:ext cx="5384800"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a:extLst>
              <a:ext uri="{FF2B5EF4-FFF2-40B4-BE49-F238E27FC236}">
                <a16:creationId xmlns:a16="http://schemas.microsoft.com/office/drawing/2014/main" id="{30474EA7-B952-47DE-BC6A-E519518B7081}"/>
              </a:ext>
            </a:extLst>
          </p:cNvPr>
          <p:cNvSpPr>
            <a:spLocks noGrp="1"/>
          </p:cNvSpPr>
          <p:nvPr>
            <p:ph sz="quarter" idx="17"/>
          </p:nvPr>
        </p:nvSpPr>
        <p:spPr>
          <a:xfrm>
            <a:off x="6299200" y="1600200"/>
            <a:ext cx="52832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a:extLst>
              <a:ext uri="{FF2B5EF4-FFF2-40B4-BE49-F238E27FC236}">
                <a16:creationId xmlns:a16="http://schemas.microsoft.com/office/drawing/2014/main" id="{B467A83A-99F2-49BF-9E8A-80834A598EB8}"/>
              </a:ext>
            </a:extLst>
          </p:cNvPr>
          <p:cNvSpPr>
            <a:spLocks noGrp="1"/>
          </p:cNvSpPr>
          <p:nvPr>
            <p:ph sz="quarter" idx="18"/>
          </p:nvPr>
        </p:nvSpPr>
        <p:spPr>
          <a:xfrm>
            <a:off x="6299200" y="2505075"/>
            <a:ext cx="53848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A0FC713B-BAB0-4443-9C05-C7486033B490}"/>
              </a:ext>
            </a:extLst>
          </p:cNvPr>
          <p:cNvSpPr>
            <a:spLocks noGrp="1"/>
          </p:cNvSpPr>
          <p:nvPr>
            <p:ph sz="quarter" idx="19"/>
          </p:nvPr>
        </p:nvSpPr>
        <p:spPr>
          <a:xfrm>
            <a:off x="6299200" y="3352800"/>
            <a:ext cx="5384800" cy="70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31108A27-374A-4121-A422-B783AF769A2C}"/>
              </a:ext>
            </a:extLst>
          </p:cNvPr>
          <p:cNvSpPr>
            <a:spLocks noGrp="1"/>
          </p:cNvSpPr>
          <p:nvPr>
            <p:ph sz="quarter" idx="20"/>
          </p:nvPr>
        </p:nvSpPr>
        <p:spPr>
          <a:xfrm>
            <a:off x="6299200" y="4181475"/>
            <a:ext cx="53848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2">
            <a:extLst>
              <a:ext uri="{FF2B5EF4-FFF2-40B4-BE49-F238E27FC236}">
                <a16:creationId xmlns:a16="http://schemas.microsoft.com/office/drawing/2014/main" id="{60A9A823-0961-4A56-A116-298E068BC507}"/>
              </a:ext>
            </a:extLst>
          </p:cNvPr>
          <p:cNvSpPr>
            <a:spLocks noGrp="1"/>
          </p:cNvSpPr>
          <p:nvPr>
            <p:ph sz="quarter" idx="21"/>
          </p:nvPr>
        </p:nvSpPr>
        <p:spPr>
          <a:xfrm>
            <a:off x="6299200" y="5156200"/>
            <a:ext cx="5384800" cy="70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22D4A269-C993-864D-A5F1-AF71EFA21362}"/>
              </a:ext>
            </a:extLst>
          </p:cNvPr>
          <p:cNvCxnSpPr/>
          <p:nvPr userDrawn="1"/>
        </p:nvCxnSpPr>
        <p:spPr>
          <a:xfrm>
            <a:off x="838200" y="1572959"/>
            <a:ext cx="10515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612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6A31BD74-D051-8540-8C40-3F31DC82184B}" type="datetime1">
              <a:rPr lang="en-US" smtClean="0"/>
              <a:t>1/24/24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cxnSp>
        <p:nvCxnSpPr>
          <p:cNvPr id="9" name="Straight Connector 8">
            <a:extLst>
              <a:ext uri="{FF2B5EF4-FFF2-40B4-BE49-F238E27FC236}">
                <a16:creationId xmlns:a16="http://schemas.microsoft.com/office/drawing/2014/main" id="{B5383137-71AD-9748-B4B2-E9CB7E90DB9A}"/>
              </a:ext>
            </a:extLst>
          </p:cNvPr>
          <p:cNvCxnSpPr/>
          <p:nvPr userDrawn="1"/>
        </p:nvCxnSpPr>
        <p:spPr>
          <a:xfrm>
            <a:off x="838200" y="1572959"/>
            <a:ext cx="10515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77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1705-7D9E-3F40-9DD3-63D9E83E14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E2F8DA-C8A6-2D42-AC74-9FB65CF275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6AD77-9885-6A4A-81AB-70E0AB612D36}"/>
              </a:ext>
            </a:extLst>
          </p:cNvPr>
          <p:cNvSpPr>
            <a:spLocks noGrp="1"/>
          </p:cNvSpPr>
          <p:nvPr>
            <p:ph type="dt" sz="half" idx="10"/>
          </p:nvPr>
        </p:nvSpPr>
        <p:spPr/>
        <p:txBody>
          <a:bodyPr/>
          <a:lstStyle/>
          <a:p>
            <a:fld id="{B3B8AE4C-F902-6D4E-8E34-69D34CA21706}" type="datetime1">
              <a:rPr lang="en-US" smtClean="0"/>
              <a:t>1/24/24</a:t>
            </a:fld>
            <a:endParaRPr lang="en-US"/>
          </a:p>
        </p:txBody>
      </p:sp>
      <p:sp>
        <p:nvSpPr>
          <p:cNvPr id="5" name="Footer Placeholder 4">
            <a:extLst>
              <a:ext uri="{FF2B5EF4-FFF2-40B4-BE49-F238E27FC236}">
                <a16:creationId xmlns:a16="http://schemas.microsoft.com/office/drawing/2014/main" id="{FD04115D-9B99-7D4D-9D92-BF94A0C56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A8064-47B6-2641-A386-0A497A5CE75C}"/>
              </a:ext>
            </a:extLst>
          </p:cNvPr>
          <p:cNvSpPr>
            <a:spLocks noGrp="1"/>
          </p:cNvSpPr>
          <p:nvPr>
            <p:ph type="sldNum" sz="quarter" idx="12"/>
          </p:nvPr>
        </p:nvSpPr>
        <p:spPr/>
        <p:txBody>
          <a:bodyPr/>
          <a:lstStyle/>
          <a:p>
            <a:fld id="{CCF7034D-67A4-4A46-B7C3-F96732E94F3F}" type="slidenum">
              <a:rPr lang="en-US" smtClean="0"/>
              <a:t>‹#›</a:t>
            </a:fld>
            <a:endParaRPr lang="en-US"/>
          </a:p>
        </p:txBody>
      </p:sp>
      <p:cxnSp>
        <p:nvCxnSpPr>
          <p:cNvPr id="7" name="Straight Connector 6">
            <a:extLst>
              <a:ext uri="{FF2B5EF4-FFF2-40B4-BE49-F238E27FC236}">
                <a16:creationId xmlns:a16="http://schemas.microsoft.com/office/drawing/2014/main" id="{9CB96B5E-F94F-3E44-AFF4-0F409A97D40F}"/>
              </a:ext>
            </a:extLst>
          </p:cNvPr>
          <p:cNvCxnSpPr/>
          <p:nvPr userDrawn="1"/>
        </p:nvCxnSpPr>
        <p:spPr>
          <a:xfrm>
            <a:off x="838200" y="1572959"/>
            <a:ext cx="10515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501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467D-ACE0-E04A-8F96-FAB20806A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1F808D-DA72-DB48-B8AB-A751B416F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F76134-45A5-DD4D-B7DB-99AED3B634BA}"/>
              </a:ext>
            </a:extLst>
          </p:cNvPr>
          <p:cNvSpPr>
            <a:spLocks noGrp="1"/>
          </p:cNvSpPr>
          <p:nvPr>
            <p:ph type="dt" sz="half" idx="10"/>
          </p:nvPr>
        </p:nvSpPr>
        <p:spPr/>
        <p:txBody>
          <a:bodyPr/>
          <a:lstStyle/>
          <a:p>
            <a:fld id="{20717378-F143-8242-B931-B2950256D0C9}" type="datetime1">
              <a:rPr lang="en-US" smtClean="0"/>
              <a:t>1/24/24</a:t>
            </a:fld>
            <a:endParaRPr lang="en-US"/>
          </a:p>
        </p:txBody>
      </p:sp>
      <p:sp>
        <p:nvSpPr>
          <p:cNvPr id="5" name="Footer Placeholder 4">
            <a:extLst>
              <a:ext uri="{FF2B5EF4-FFF2-40B4-BE49-F238E27FC236}">
                <a16:creationId xmlns:a16="http://schemas.microsoft.com/office/drawing/2014/main" id="{A0C23E00-DBC5-514B-B60B-019EAA9DD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E8761-4E5B-5E4D-9A79-AA4889D9F494}"/>
              </a:ext>
            </a:extLst>
          </p:cNvPr>
          <p:cNvSpPr>
            <a:spLocks noGrp="1"/>
          </p:cNvSpPr>
          <p:nvPr>
            <p:ph type="sldNum" sz="quarter" idx="12"/>
          </p:nvPr>
        </p:nvSpPr>
        <p:spPr/>
        <p:txBody>
          <a:bodyPr/>
          <a:lstStyle/>
          <a:p>
            <a:fld id="{CCF7034D-67A4-4A46-B7C3-F96732E94F3F}" type="slidenum">
              <a:rPr lang="en-US" smtClean="0"/>
              <a:t>‹#›</a:t>
            </a:fld>
            <a:endParaRPr lang="en-US"/>
          </a:p>
        </p:txBody>
      </p:sp>
      <p:cxnSp>
        <p:nvCxnSpPr>
          <p:cNvPr id="7" name="Straight Connector 6">
            <a:extLst>
              <a:ext uri="{FF2B5EF4-FFF2-40B4-BE49-F238E27FC236}">
                <a16:creationId xmlns:a16="http://schemas.microsoft.com/office/drawing/2014/main" id="{42A7C510-C671-884D-9F2C-955EC7FBC801}"/>
              </a:ext>
            </a:extLst>
          </p:cNvPr>
          <p:cNvCxnSpPr/>
          <p:nvPr userDrawn="1"/>
        </p:nvCxnSpPr>
        <p:spPr>
          <a:xfrm>
            <a:off x="838200" y="1572959"/>
            <a:ext cx="10515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3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61C4-E3DE-A94D-94AB-02115628CF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946DBF-25B5-F243-9BBE-C8E26B818C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566F46-7874-5447-825D-62DCCE4D72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9D0331-CABA-794B-A331-DE88C5C84BCF}"/>
              </a:ext>
            </a:extLst>
          </p:cNvPr>
          <p:cNvSpPr>
            <a:spLocks noGrp="1"/>
          </p:cNvSpPr>
          <p:nvPr>
            <p:ph type="dt" sz="half" idx="10"/>
          </p:nvPr>
        </p:nvSpPr>
        <p:spPr/>
        <p:txBody>
          <a:bodyPr/>
          <a:lstStyle/>
          <a:p>
            <a:fld id="{FCC11F22-BFDB-9B4B-9FB0-5F3117BEE74A}" type="datetime1">
              <a:rPr lang="en-US" smtClean="0"/>
              <a:t>1/24/24</a:t>
            </a:fld>
            <a:endParaRPr lang="en-US"/>
          </a:p>
        </p:txBody>
      </p:sp>
      <p:sp>
        <p:nvSpPr>
          <p:cNvPr id="6" name="Footer Placeholder 5">
            <a:extLst>
              <a:ext uri="{FF2B5EF4-FFF2-40B4-BE49-F238E27FC236}">
                <a16:creationId xmlns:a16="http://schemas.microsoft.com/office/drawing/2014/main" id="{1E624D5C-E1F2-9B49-AE9D-9033129E8E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07FA5-A541-4647-AFDE-8926AD00814C}"/>
              </a:ext>
            </a:extLst>
          </p:cNvPr>
          <p:cNvSpPr>
            <a:spLocks noGrp="1"/>
          </p:cNvSpPr>
          <p:nvPr>
            <p:ph type="sldNum" sz="quarter" idx="12"/>
          </p:nvPr>
        </p:nvSpPr>
        <p:spPr/>
        <p:txBody>
          <a:bodyPr/>
          <a:lstStyle/>
          <a:p>
            <a:fld id="{CCF7034D-67A4-4A46-B7C3-F96732E94F3F}" type="slidenum">
              <a:rPr lang="en-US" smtClean="0"/>
              <a:t>‹#›</a:t>
            </a:fld>
            <a:endParaRPr lang="en-US"/>
          </a:p>
        </p:txBody>
      </p:sp>
    </p:spTree>
    <p:extLst>
      <p:ext uri="{BB962C8B-B14F-4D97-AF65-F5344CB8AC3E}">
        <p14:creationId xmlns:p14="http://schemas.microsoft.com/office/powerpoint/2010/main" val="88931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2F25-3DA3-4640-B6A6-FBFED32D39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F7E371-FFBF-6243-90D2-55EAEF5B34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CC6547-C4B4-4442-87D2-B3997BCD675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56F249-B5B0-0A44-BBDD-6DCA2E036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D0C3FB0-D4AB-654B-A1DB-08887968B6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24905A-BC60-0441-AE4F-787E9A15D07F}"/>
              </a:ext>
            </a:extLst>
          </p:cNvPr>
          <p:cNvSpPr>
            <a:spLocks noGrp="1"/>
          </p:cNvSpPr>
          <p:nvPr>
            <p:ph type="dt" sz="half" idx="10"/>
          </p:nvPr>
        </p:nvSpPr>
        <p:spPr/>
        <p:txBody>
          <a:bodyPr/>
          <a:lstStyle/>
          <a:p>
            <a:fld id="{FF338E7B-C611-5144-996D-B7CC4EC98E71}" type="datetime1">
              <a:rPr lang="en-US" smtClean="0"/>
              <a:t>1/24/24</a:t>
            </a:fld>
            <a:endParaRPr lang="en-US"/>
          </a:p>
        </p:txBody>
      </p:sp>
      <p:sp>
        <p:nvSpPr>
          <p:cNvPr id="8" name="Footer Placeholder 7">
            <a:extLst>
              <a:ext uri="{FF2B5EF4-FFF2-40B4-BE49-F238E27FC236}">
                <a16:creationId xmlns:a16="http://schemas.microsoft.com/office/drawing/2014/main" id="{88BAB736-2E37-174D-96E8-BCCF611445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F17A17-6B87-524A-952E-8C817140E5EB}"/>
              </a:ext>
            </a:extLst>
          </p:cNvPr>
          <p:cNvSpPr>
            <a:spLocks noGrp="1"/>
          </p:cNvSpPr>
          <p:nvPr>
            <p:ph type="sldNum" sz="quarter" idx="12"/>
          </p:nvPr>
        </p:nvSpPr>
        <p:spPr/>
        <p:txBody>
          <a:bodyPr/>
          <a:lstStyle/>
          <a:p>
            <a:fld id="{CCF7034D-67A4-4A46-B7C3-F96732E94F3F}" type="slidenum">
              <a:rPr lang="en-US" smtClean="0"/>
              <a:t>‹#›</a:t>
            </a:fld>
            <a:endParaRPr lang="en-US"/>
          </a:p>
        </p:txBody>
      </p:sp>
    </p:spTree>
    <p:extLst>
      <p:ext uri="{BB962C8B-B14F-4D97-AF65-F5344CB8AC3E}">
        <p14:creationId xmlns:p14="http://schemas.microsoft.com/office/powerpoint/2010/main" val="39874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3087-A7A7-0A4C-B0C3-C57C001CBE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4C81CE-6F03-7A49-8052-DBA297CEDB74}"/>
              </a:ext>
            </a:extLst>
          </p:cNvPr>
          <p:cNvSpPr>
            <a:spLocks noGrp="1"/>
          </p:cNvSpPr>
          <p:nvPr>
            <p:ph type="dt" sz="half" idx="10"/>
          </p:nvPr>
        </p:nvSpPr>
        <p:spPr/>
        <p:txBody>
          <a:bodyPr/>
          <a:lstStyle/>
          <a:p>
            <a:fld id="{DB6B42AC-68B6-DC4C-BBA8-A59EA7E9908A}" type="datetime1">
              <a:rPr lang="en-US" smtClean="0"/>
              <a:t>1/24/24</a:t>
            </a:fld>
            <a:endParaRPr lang="en-US"/>
          </a:p>
        </p:txBody>
      </p:sp>
      <p:sp>
        <p:nvSpPr>
          <p:cNvPr id="4" name="Footer Placeholder 3">
            <a:extLst>
              <a:ext uri="{FF2B5EF4-FFF2-40B4-BE49-F238E27FC236}">
                <a16:creationId xmlns:a16="http://schemas.microsoft.com/office/drawing/2014/main" id="{EF2E2F3F-886C-E644-8E63-19B12BF22A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EFFBA4-AA88-FB40-8A28-D18635A9FDE1}"/>
              </a:ext>
            </a:extLst>
          </p:cNvPr>
          <p:cNvSpPr>
            <a:spLocks noGrp="1"/>
          </p:cNvSpPr>
          <p:nvPr>
            <p:ph type="sldNum" sz="quarter" idx="12"/>
          </p:nvPr>
        </p:nvSpPr>
        <p:spPr/>
        <p:txBody>
          <a:bodyPr/>
          <a:lstStyle/>
          <a:p>
            <a:fld id="{CCF7034D-67A4-4A46-B7C3-F96732E94F3F}" type="slidenum">
              <a:rPr lang="en-US" smtClean="0"/>
              <a:t>‹#›</a:t>
            </a:fld>
            <a:endParaRPr lang="en-US"/>
          </a:p>
        </p:txBody>
      </p:sp>
    </p:spTree>
    <p:extLst>
      <p:ext uri="{BB962C8B-B14F-4D97-AF65-F5344CB8AC3E}">
        <p14:creationId xmlns:p14="http://schemas.microsoft.com/office/powerpoint/2010/main" val="1971904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B8DB11-C12A-6241-BA8B-C198C67DFB40}"/>
              </a:ext>
            </a:extLst>
          </p:cNvPr>
          <p:cNvSpPr>
            <a:spLocks noGrp="1"/>
          </p:cNvSpPr>
          <p:nvPr>
            <p:ph type="dt" sz="half" idx="10"/>
          </p:nvPr>
        </p:nvSpPr>
        <p:spPr/>
        <p:txBody>
          <a:bodyPr/>
          <a:lstStyle/>
          <a:p>
            <a:fld id="{31A49133-934A-1544-B732-FE37FC3E0BF0}" type="datetime1">
              <a:rPr lang="en-US" smtClean="0"/>
              <a:t>1/24/24</a:t>
            </a:fld>
            <a:endParaRPr lang="en-US"/>
          </a:p>
        </p:txBody>
      </p:sp>
      <p:sp>
        <p:nvSpPr>
          <p:cNvPr id="3" name="Footer Placeholder 2">
            <a:extLst>
              <a:ext uri="{FF2B5EF4-FFF2-40B4-BE49-F238E27FC236}">
                <a16:creationId xmlns:a16="http://schemas.microsoft.com/office/drawing/2014/main" id="{04D29C48-A22B-A946-9FBB-119EA505F1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E0B341-467D-F34F-8FAE-8F54B6BF3EE0}"/>
              </a:ext>
            </a:extLst>
          </p:cNvPr>
          <p:cNvSpPr>
            <a:spLocks noGrp="1"/>
          </p:cNvSpPr>
          <p:nvPr>
            <p:ph type="sldNum" sz="quarter" idx="12"/>
          </p:nvPr>
        </p:nvSpPr>
        <p:spPr/>
        <p:txBody>
          <a:bodyPr/>
          <a:lstStyle/>
          <a:p>
            <a:fld id="{CCF7034D-67A4-4A46-B7C3-F96732E94F3F}" type="slidenum">
              <a:rPr lang="en-US" smtClean="0"/>
              <a:t>‹#›</a:t>
            </a:fld>
            <a:endParaRPr lang="en-US"/>
          </a:p>
        </p:txBody>
      </p:sp>
    </p:spTree>
    <p:extLst>
      <p:ext uri="{BB962C8B-B14F-4D97-AF65-F5344CB8AC3E}">
        <p14:creationId xmlns:p14="http://schemas.microsoft.com/office/powerpoint/2010/main" val="57840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5F39-528E-8547-9165-52FBBF8A32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FA49D4-887B-6A47-809E-C84A00E4D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C8B129-4A46-F641-9916-35EC5D4FE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A71719-04F8-4F46-AE8D-58F08442C024}"/>
              </a:ext>
            </a:extLst>
          </p:cNvPr>
          <p:cNvSpPr>
            <a:spLocks noGrp="1"/>
          </p:cNvSpPr>
          <p:nvPr>
            <p:ph type="dt" sz="half" idx="10"/>
          </p:nvPr>
        </p:nvSpPr>
        <p:spPr/>
        <p:txBody>
          <a:bodyPr/>
          <a:lstStyle/>
          <a:p>
            <a:fld id="{6DD4969A-0720-3E4C-BD94-F2862D62E8F4}" type="datetime1">
              <a:rPr lang="en-US" smtClean="0"/>
              <a:t>1/24/24</a:t>
            </a:fld>
            <a:endParaRPr lang="en-US"/>
          </a:p>
        </p:txBody>
      </p:sp>
      <p:sp>
        <p:nvSpPr>
          <p:cNvPr id="6" name="Footer Placeholder 5">
            <a:extLst>
              <a:ext uri="{FF2B5EF4-FFF2-40B4-BE49-F238E27FC236}">
                <a16:creationId xmlns:a16="http://schemas.microsoft.com/office/drawing/2014/main" id="{A40FCED5-D754-6347-954A-170D01A02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CACCB-0C1E-374C-9FD0-8F9A1B99001A}"/>
              </a:ext>
            </a:extLst>
          </p:cNvPr>
          <p:cNvSpPr>
            <a:spLocks noGrp="1"/>
          </p:cNvSpPr>
          <p:nvPr>
            <p:ph type="sldNum" sz="quarter" idx="12"/>
          </p:nvPr>
        </p:nvSpPr>
        <p:spPr/>
        <p:txBody>
          <a:bodyPr/>
          <a:lstStyle/>
          <a:p>
            <a:fld id="{CCF7034D-67A4-4A46-B7C3-F96732E94F3F}" type="slidenum">
              <a:rPr lang="en-US" smtClean="0"/>
              <a:t>‹#›</a:t>
            </a:fld>
            <a:endParaRPr lang="en-US"/>
          </a:p>
        </p:txBody>
      </p:sp>
    </p:spTree>
    <p:extLst>
      <p:ext uri="{BB962C8B-B14F-4D97-AF65-F5344CB8AC3E}">
        <p14:creationId xmlns:p14="http://schemas.microsoft.com/office/powerpoint/2010/main" val="2606126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22F6-31FF-6D43-ADB9-6DA54E3379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1834E6-DEEB-DF4B-968F-32451FA18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DCC98F-C8BF-7F4A-9E22-3D12E36AC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F4B8D4-A907-F94C-BD6A-0689A5CDA874}"/>
              </a:ext>
            </a:extLst>
          </p:cNvPr>
          <p:cNvSpPr>
            <a:spLocks noGrp="1"/>
          </p:cNvSpPr>
          <p:nvPr>
            <p:ph type="dt" sz="half" idx="10"/>
          </p:nvPr>
        </p:nvSpPr>
        <p:spPr/>
        <p:txBody>
          <a:bodyPr/>
          <a:lstStyle/>
          <a:p>
            <a:fld id="{6CE99760-DD47-664A-A1A6-E27EAA3DFF3B}" type="datetime1">
              <a:rPr lang="en-US" smtClean="0"/>
              <a:t>1/24/24</a:t>
            </a:fld>
            <a:endParaRPr lang="en-US"/>
          </a:p>
        </p:txBody>
      </p:sp>
      <p:sp>
        <p:nvSpPr>
          <p:cNvPr id="6" name="Footer Placeholder 5">
            <a:extLst>
              <a:ext uri="{FF2B5EF4-FFF2-40B4-BE49-F238E27FC236}">
                <a16:creationId xmlns:a16="http://schemas.microsoft.com/office/drawing/2014/main" id="{49206994-8D4D-8F45-A2A9-C846F2D97D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49856-5D0D-BA47-8F82-C549AD7583EC}"/>
              </a:ext>
            </a:extLst>
          </p:cNvPr>
          <p:cNvSpPr>
            <a:spLocks noGrp="1"/>
          </p:cNvSpPr>
          <p:nvPr>
            <p:ph type="sldNum" sz="quarter" idx="12"/>
          </p:nvPr>
        </p:nvSpPr>
        <p:spPr/>
        <p:txBody>
          <a:bodyPr/>
          <a:lstStyle/>
          <a:p>
            <a:fld id="{CCF7034D-67A4-4A46-B7C3-F96732E94F3F}" type="slidenum">
              <a:rPr lang="en-US" smtClean="0"/>
              <a:t>‹#›</a:t>
            </a:fld>
            <a:endParaRPr lang="en-US"/>
          </a:p>
        </p:txBody>
      </p:sp>
    </p:spTree>
    <p:extLst>
      <p:ext uri="{BB962C8B-B14F-4D97-AF65-F5344CB8AC3E}">
        <p14:creationId xmlns:p14="http://schemas.microsoft.com/office/powerpoint/2010/main" val="3063350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25304-3E57-5340-9E74-F32680D45CB3}"/>
              </a:ext>
            </a:extLst>
          </p:cNvPr>
          <p:cNvSpPr>
            <a:spLocks noGrp="1"/>
          </p:cNvSpPr>
          <p:nvPr>
            <p:ph type="title"/>
          </p:nvPr>
        </p:nvSpPr>
        <p:spPr>
          <a:xfrm>
            <a:off x="838200" y="365126"/>
            <a:ext cx="10515600" cy="8741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183B22-BFCB-CA44-94F0-DC94E53C23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99D84-3EB5-6D4C-A4DE-377A30D7C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32940-120A-6440-B723-8B8076CEEE13}" type="datetime1">
              <a:rPr lang="en-US" smtClean="0"/>
              <a:t>1/24/24</a:t>
            </a:fld>
            <a:endParaRPr lang="en-US"/>
          </a:p>
        </p:txBody>
      </p:sp>
      <p:sp>
        <p:nvSpPr>
          <p:cNvPr id="5" name="Footer Placeholder 4">
            <a:extLst>
              <a:ext uri="{FF2B5EF4-FFF2-40B4-BE49-F238E27FC236}">
                <a16:creationId xmlns:a16="http://schemas.microsoft.com/office/drawing/2014/main" id="{F24E64BB-71F0-6540-BD78-9B1E40091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115D82-CB2F-7148-94B5-912251E98A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7034D-67A4-4A46-B7C3-F96732E94F3F}" type="slidenum">
              <a:rPr lang="en-US" smtClean="0"/>
              <a:t>‹#›</a:t>
            </a:fld>
            <a:endParaRPr lang="en-US"/>
          </a:p>
        </p:txBody>
      </p:sp>
    </p:spTree>
    <p:extLst>
      <p:ext uri="{BB962C8B-B14F-4D97-AF65-F5344CB8AC3E}">
        <p14:creationId xmlns:p14="http://schemas.microsoft.com/office/powerpoint/2010/main" val="3823187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time.com/money/3892561/new-college-graduates-money-student-loan-410k-emergency-fun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474F-E61B-6D48-B825-26C99E0F59C4}"/>
              </a:ext>
            </a:extLst>
          </p:cNvPr>
          <p:cNvSpPr>
            <a:spLocks noGrp="1"/>
          </p:cNvSpPr>
          <p:nvPr>
            <p:ph type="ctrTitle"/>
          </p:nvPr>
        </p:nvSpPr>
        <p:spPr>
          <a:xfrm>
            <a:off x="1473200" y="1579563"/>
            <a:ext cx="9144000" cy="2387600"/>
          </a:xfrm>
        </p:spPr>
        <p:txBody>
          <a:bodyPr>
            <a:normAutofit fontScale="90000"/>
          </a:bodyPr>
          <a:lstStyle/>
          <a:p>
            <a:r>
              <a:rPr lang="en-US" sz="4800" b="1" dirty="0"/>
              <a:t>Financial Literacy</a:t>
            </a:r>
            <a:br>
              <a:rPr lang="en-US" sz="4800" b="1" dirty="0"/>
            </a:br>
            <a:r>
              <a:rPr lang="en-US" sz="3600" b="1" dirty="0"/>
              <a:t>ECO330T</a:t>
            </a:r>
            <a:br>
              <a:rPr lang="en-US" sz="4800" b="1" dirty="0"/>
            </a:br>
            <a:br>
              <a:rPr lang="en-US" sz="4800" b="1" dirty="0"/>
            </a:br>
            <a:r>
              <a:rPr lang="en-US" sz="4800" b="1" dirty="0"/>
              <a:t>Budgets</a:t>
            </a:r>
          </a:p>
        </p:txBody>
      </p:sp>
      <p:sp>
        <p:nvSpPr>
          <p:cNvPr id="4" name="Slide Number Placeholder 3">
            <a:extLst>
              <a:ext uri="{FF2B5EF4-FFF2-40B4-BE49-F238E27FC236}">
                <a16:creationId xmlns:a16="http://schemas.microsoft.com/office/drawing/2014/main" id="{640BF52D-0EB2-C944-A271-9C3C1F2EBB02}"/>
              </a:ext>
            </a:extLst>
          </p:cNvPr>
          <p:cNvSpPr>
            <a:spLocks noGrp="1"/>
          </p:cNvSpPr>
          <p:nvPr>
            <p:ph type="sldNum" sz="quarter" idx="12"/>
          </p:nvPr>
        </p:nvSpPr>
        <p:spPr/>
        <p:txBody>
          <a:bodyPr/>
          <a:lstStyle/>
          <a:p>
            <a:fld id="{CCF7034D-67A4-4A46-B7C3-F96732E94F3F}" type="slidenum">
              <a:rPr lang="en-US" smtClean="0"/>
              <a:t>1</a:t>
            </a:fld>
            <a:endParaRPr lang="en-US"/>
          </a:p>
        </p:txBody>
      </p:sp>
    </p:spTree>
    <p:extLst>
      <p:ext uri="{BB962C8B-B14F-4D97-AF65-F5344CB8AC3E}">
        <p14:creationId xmlns:p14="http://schemas.microsoft.com/office/powerpoint/2010/main" val="3382132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FFDC3-92C6-4F46-BD75-F942C7EB2395}"/>
              </a:ext>
            </a:extLst>
          </p:cNvPr>
          <p:cNvSpPr>
            <a:spLocks noGrp="1"/>
          </p:cNvSpPr>
          <p:nvPr>
            <p:ph idx="1"/>
          </p:nvPr>
        </p:nvSpPr>
        <p:spPr>
          <a:xfrm>
            <a:off x="965200" y="359528"/>
            <a:ext cx="10528300" cy="1033548"/>
          </a:xfrm>
        </p:spPr>
        <p:txBody>
          <a:bodyPr vert="horz" wrap="square" lIns="91440" tIns="18000" rIns="91440" bIns="18000" rtlCol="0" anchor="ctr">
            <a:spAutoFit/>
          </a:bodyPr>
          <a:lstStyle/>
          <a:p>
            <a:pPr marL="0" indent="0">
              <a:buNone/>
            </a:pPr>
            <a:r>
              <a:rPr lang="en-US" sz="3600" b="1" dirty="0">
                <a:cs typeface="Arial" panose="020B0604020202020204" pitchFamily="34" charset="0"/>
              </a:rPr>
              <a:t>The Budgeting and Planning Process: Evaluating Your Financial Health and Developing a Plan of Action</a:t>
            </a:r>
          </a:p>
        </p:txBody>
      </p:sp>
      <p:pic>
        <p:nvPicPr>
          <p:cNvPr id="7" name="Picture Placeholder 6" descr="A cyclic diagram shows the five steps of the budgeting and planning process.&#10;Long description is available in notes, Press F6.">
            <a:extLst>
              <a:ext uri="{FF2B5EF4-FFF2-40B4-BE49-F238E27FC236}">
                <a16:creationId xmlns:a16="http://schemas.microsoft.com/office/drawing/2014/main" id="{C4C4D24B-0892-4A0B-A50D-905535043C26}"/>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774700" y="2209800"/>
            <a:ext cx="10134599" cy="4648200"/>
          </a:xfrm>
        </p:spPr>
      </p:pic>
      <p:sp>
        <p:nvSpPr>
          <p:cNvPr id="6" name="Slide Number Placeholder 5">
            <a:extLst>
              <a:ext uri="{FF2B5EF4-FFF2-40B4-BE49-F238E27FC236}">
                <a16:creationId xmlns:a16="http://schemas.microsoft.com/office/drawing/2014/main" id="{0E939781-FEBA-9F47-B3AC-13C04AF167F7}"/>
              </a:ext>
            </a:extLst>
          </p:cNvPr>
          <p:cNvSpPr>
            <a:spLocks noGrp="1"/>
          </p:cNvSpPr>
          <p:nvPr>
            <p:ph type="sldNum" sz="quarter" idx="12"/>
          </p:nvPr>
        </p:nvSpPr>
        <p:spPr/>
        <p:txBody>
          <a:bodyPr/>
          <a:lstStyle/>
          <a:p>
            <a:fld id="{200B2350-5261-4F5C-9DF5-EF0D264FC8D2}" type="slidenum">
              <a:rPr lang="en-US" smtClean="0"/>
              <a:pPr/>
              <a:t>10</a:t>
            </a:fld>
            <a:endParaRPr lang="en-US" dirty="0"/>
          </a:p>
        </p:txBody>
      </p:sp>
      <p:sp>
        <p:nvSpPr>
          <p:cNvPr id="8" name="Oval 7">
            <a:extLst>
              <a:ext uri="{FF2B5EF4-FFF2-40B4-BE49-F238E27FC236}">
                <a16:creationId xmlns:a16="http://schemas.microsoft.com/office/drawing/2014/main" id="{96FF6B13-076E-604B-B233-0CFBA80FEA99}"/>
              </a:ext>
            </a:extLst>
          </p:cNvPr>
          <p:cNvSpPr/>
          <p:nvPr/>
        </p:nvSpPr>
        <p:spPr>
          <a:xfrm>
            <a:off x="304799" y="1685926"/>
            <a:ext cx="3136901" cy="4384673"/>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3958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800814"/>
            <a:ext cx="10617200" cy="590349"/>
          </a:xfrm>
        </p:spPr>
        <p:txBody>
          <a:bodyPr vert="horz" wrap="square" lIns="91440" tIns="18000" rIns="91440" bIns="18000" rtlCol="0" anchor="ctr">
            <a:spAutoFit/>
          </a:bodyPr>
          <a:lstStyle/>
          <a:p>
            <a:r>
              <a:rPr lang="en-US" altLang="en-US" sz="4000" b="1" dirty="0"/>
              <a:t>Using a Balance Sheet to Measure Your Wealth</a:t>
            </a:r>
            <a:endParaRPr lang="en-US" sz="4000" b="1" dirty="0"/>
          </a:p>
        </p:txBody>
      </p:sp>
      <p:sp>
        <p:nvSpPr>
          <p:cNvPr id="3" name="Content Placeholder 2"/>
          <p:cNvSpPr>
            <a:spLocks noGrp="1"/>
          </p:cNvSpPr>
          <p:nvPr>
            <p:ph idx="1"/>
          </p:nvPr>
        </p:nvSpPr>
        <p:spPr>
          <a:xfrm>
            <a:off x="1028700" y="1976444"/>
            <a:ext cx="8775700" cy="2295944"/>
          </a:xfrm>
        </p:spPr>
        <p:txBody>
          <a:bodyPr vert="horz" wrap="square" lIns="91440" tIns="18000" rIns="91440" bIns="18000" rtlCol="0" anchor="ctr">
            <a:spAutoFit/>
          </a:bodyPr>
          <a:lstStyle/>
          <a:p>
            <a:pPr marL="357188" indent="-357188"/>
            <a:r>
              <a:rPr lang="en-US" altLang="en-US" dirty="0">
                <a:cs typeface="Arial" panose="020B0604020202020204" pitchFamily="34" charset="0"/>
              </a:rPr>
              <a:t>A snapshot of your financial status at a particular time </a:t>
            </a:r>
          </a:p>
          <a:p>
            <a:pPr marL="357188" indent="-357188"/>
            <a:r>
              <a:rPr lang="en-US" altLang="en-US" dirty="0">
                <a:cs typeface="Arial" panose="020B0604020202020204" pitchFamily="34" charset="0"/>
              </a:rPr>
              <a:t>A balance sheet details:</a:t>
            </a:r>
          </a:p>
          <a:p>
            <a:pPr marL="844106" lvl="1" indent="-357188"/>
            <a:r>
              <a:rPr lang="en-US" altLang="en-US" sz="2800" dirty="0">
                <a:cs typeface="Arial" panose="020B0604020202020204" pitchFamily="34" charset="0"/>
              </a:rPr>
              <a:t>Assets you own</a:t>
            </a:r>
          </a:p>
          <a:p>
            <a:pPr marL="844106" lvl="1" indent="-357188"/>
            <a:r>
              <a:rPr lang="en-US" altLang="en-US" sz="2800" dirty="0">
                <a:cs typeface="Arial" panose="020B0604020202020204" pitchFamily="34" charset="0"/>
              </a:rPr>
              <a:t>Debt or liabilities you owe</a:t>
            </a:r>
          </a:p>
          <a:p>
            <a:pPr marL="844106" lvl="1" indent="-357188"/>
            <a:r>
              <a:rPr lang="en-US" altLang="en-US" sz="2800" dirty="0">
                <a:cs typeface="Arial" panose="020B0604020202020204" pitchFamily="34" charset="0"/>
              </a:rPr>
              <a:t>Your net worth or equity</a:t>
            </a:r>
            <a:endParaRPr lang="en-US" sz="2800" dirty="0">
              <a:cs typeface="Arial" panose="020B0604020202020204" pitchFamily="34" charset="0"/>
            </a:endParaRPr>
          </a:p>
        </p:txBody>
      </p:sp>
      <p:sp>
        <p:nvSpPr>
          <p:cNvPr id="4" name="Slide Number Placeholder 3">
            <a:extLst>
              <a:ext uri="{FF2B5EF4-FFF2-40B4-BE49-F238E27FC236}">
                <a16:creationId xmlns:a16="http://schemas.microsoft.com/office/drawing/2014/main" id="{4C2BB6C8-FEFB-FA4F-B267-901A3C939981}"/>
              </a:ext>
            </a:extLst>
          </p:cNvPr>
          <p:cNvSpPr>
            <a:spLocks noGrp="1"/>
          </p:cNvSpPr>
          <p:nvPr>
            <p:ph type="sldNum" sz="quarter" idx="12"/>
          </p:nvPr>
        </p:nvSpPr>
        <p:spPr/>
        <p:txBody>
          <a:bodyPr/>
          <a:lstStyle/>
          <a:p>
            <a:fld id="{CCF7034D-67A4-4A46-B7C3-F96732E94F3F}" type="slidenum">
              <a:rPr lang="en-US" smtClean="0"/>
              <a:t>11</a:t>
            </a:fld>
            <a:endParaRPr lang="en-US"/>
          </a:p>
        </p:txBody>
      </p:sp>
    </p:spTree>
    <p:extLst>
      <p:ext uri="{BB962C8B-B14F-4D97-AF65-F5344CB8AC3E}">
        <p14:creationId xmlns:p14="http://schemas.microsoft.com/office/powerpoint/2010/main" val="20655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FFDC3-92C6-4F46-BD75-F942C7EB2395}"/>
              </a:ext>
            </a:extLst>
          </p:cNvPr>
          <p:cNvSpPr>
            <a:spLocks noGrp="1"/>
          </p:cNvSpPr>
          <p:nvPr>
            <p:ph idx="1"/>
          </p:nvPr>
        </p:nvSpPr>
        <p:spPr>
          <a:xfrm>
            <a:off x="863600" y="637358"/>
            <a:ext cx="8229600" cy="645749"/>
          </a:xfrm>
        </p:spPr>
        <p:txBody>
          <a:bodyPr vert="horz" lIns="91440" tIns="18000" rIns="91440" bIns="18000" rtlCol="0" anchor="ctr">
            <a:spAutoFit/>
          </a:bodyPr>
          <a:lstStyle/>
          <a:p>
            <a:pPr marL="0" indent="0">
              <a:buNone/>
            </a:pPr>
            <a:r>
              <a:rPr lang="en-US" sz="4400" b="1" dirty="0">
                <a:cs typeface="Arial" panose="020B0604020202020204" pitchFamily="34" charset="0"/>
              </a:rPr>
              <a:t>Personal Balance Sheet</a:t>
            </a:r>
          </a:p>
        </p:txBody>
      </p:sp>
      <p:pic>
        <p:nvPicPr>
          <p:cNvPr id="7" name="Picture Placeholder 6" descr="A chart shows a personal balance sheet with details of assets, liabilities, and net worth.&#10;Long description is available in notes, Press F6.">
            <a:extLst>
              <a:ext uri="{FF2B5EF4-FFF2-40B4-BE49-F238E27FC236}">
                <a16:creationId xmlns:a16="http://schemas.microsoft.com/office/drawing/2014/main" id="{C4C4D24B-0892-4A0B-A50D-905535043C26}"/>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p:blipFill>
        <p:spPr>
          <a:xfrm>
            <a:off x="863600" y="1785402"/>
            <a:ext cx="10198100" cy="4706689"/>
          </a:xfrm>
        </p:spPr>
      </p:pic>
      <p:sp>
        <p:nvSpPr>
          <p:cNvPr id="4" name="Slide Number Placeholder 3">
            <a:extLst>
              <a:ext uri="{FF2B5EF4-FFF2-40B4-BE49-F238E27FC236}">
                <a16:creationId xmlns:a16="http://schemas.microsoft.com/office/drawing/2014/main" id="{081638BE-4539-4446-BA18-27C40425B622}"/>
              </a:ext>
            </a:extLst>
          </p:cNvPr>
          <p:cNvSpPr>
            <a:spLocks noGrp="1"/>
          </p:cNvSpPr>
          <p:nvPr>
            <p:ph type="sldNum" sz="quarter" idx="12"/>
          </p:nvPr>
        </p:nvSpPr>
        <p:spPr/>
        <p:txBody>
          <a:bodyPr/>
          <a:lstStyle/>
          <a:p>
            <a:fld id="{200B2350-5261-4F5C-9DF5-EF0D264FC8D2}" type="slidenum">
              <a:rPr lang="en-US" smtClean="0"/>
              <a:pPr/>
              <a:t>12</a:t>
            </a:fld>
            <a:endParaRPr lang="en-US" dirty="0"/>
          </a:p>
        </p:txBody>
      </p:sp>
    </p:spTree>
    <p:extLst>
      <p:ext uri="{BB962C8B-B14F-4D97-AF65-F5344CB8AC3E}">
        <p14:creationId xmlns:p14="http://schemas.microsoft.com/office/powerpoint/2010/main" val="752897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1836"/>
            <a:ext cx="8229600" cy="645749"/>
          </a:xfrm>
        </p:spPr>
        <p:txBody>
          <a:bodyPr vert="horz" lIns="91440" tIns="18000" rIns="91440" bIns="18000" rtlCol="0" anchor="ctr">
            <a:spAutoFit/>
          </a:bodyPr>
          <a:lstStyle/>
          <a:p>
            <a:r>
              <a:rPr lang="en-US" altLang="en-US" b="1" dirty="0"/>
              <a:t>Assets: What You Own</a:t>
            </a:r>
            <a:endParaRPr lang="en-US" b="1" dirty="0"/>
          </a:p>
        </p:txBody>
      </p:sp>
      <p:sp>
        <p:nvSpPr>
          <p:cNvPr id="3" name="Content Placeholder 2"/>
          <p:cNvSpPr>
            <a:spLocks noGrp="1"/>
          </p:cNvSpPr>
          <p:nvPr>
            <p:ph idx="1"/>
          </p:nvPr>
        </p:nvSpPr>
        <p:spPr>
          <a:xfrm>
            <a:off x="914400" y="1958327"/>
            <a:ext cx="9486900" cy="940189"/>
          </a:xfrm>
        </p:spPr>
        <p:txBody>
          <a:bodyPr vert="horz" wrap="square" lIns="91440" tIns="18000" rIns="91440" bIns="18000" rtlCol="0" anchor="ctr">
            <a:spAutoFit/>
          </a:bodyPr>
          <a:lstStyle/>
          <a:p>
            <a:r>
              <a:rPr lang="en-US" altLang="en-US" dirty="0">
                <a:cs typeface="Arial" panose="020B0604020202020204" pitchFamily="34" charset="0"/>
              </a:rPr>
              <a:t>Assets are your possessions even if you owe money on them. </a:t>
            </a:r>
          </a:p>
          <a:p>
            <a:r>
              <a:rPr lang="en-US" altLang="en-US" dirty="0">
                <a:cs typeface="Arial" panose="020B0604020202020204" pitchFamily="34" charset="0"/>
              </a:rPr>
              <a:t>List assets using their current fair market value.</a:t>
            </a:r>
          </a:p>
        </p:txBody>
      </p:sp>
      <p:sp>
        <p:nvSpPr>
          <p:cNvPr id="4" name="Slide Number Placeholder 3">
            <a:extLst>
              <a:ext uri="{FF2B5EF4-FFF2-40B4-BE49-F238E27FC236}">
                <a16:creationId xmlns:a16="http://schemas.microsoft.com/office/drawing/2014/main" id="{23C7A7CA-3FDC-864F-8006-5F7A23A40596}"/>
              </a:ext>
            </a:extLst>
          </p:cNvPr>
          <p:cNvSpPr>
            <a:spLocks noGrp="1"/>
          </p:cNvSpPr>
          <p:nvPr>
            <p:ph type="sldNum" sz="quarter" idx="12"/>
          </p:nvPr>
        </p:nvSpPr>
        <p:spPr/>
        <p:txBody>
          <a:bodyPr/>
          <a:lstStyle/>
          <a:p>
            <a:fld id="{CCF7034D-67A4-4A46-B7C3-F96732E94F3F}" type="slidenum">
              <a:rPr lang="en-US" smtClean="0"/>
              <a:t>13</a:t>
            </a:fld>
            <a:endParaRPr lang="en-US"/>
          </a:p>
        </p:txBody>
      </p:sp>
    </p:spTree>
    <p:extLst>
      <p:ext uri="{BB962C8B-B14F-4D97-AF65-F5344CB8AC3E}">
        <p14:creationId xmlns:p14="http://schemas.microsoft.com/office/powerpoint/2010/main" val="826295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9800" y="2118737"/>
            <a:ext cx="10414000" cy="2811983"/>
          </a:xfrm>
        </p:spPr>
        <p:txBody>
          <a:bodyPr vert="horz" wrap="square" lIns="91440" tIns="18000" rIns="91440" bIns="18000" rtlCol="0" anchor="ctr">
            <a:spAutoFit/>
          </a:bodyPr>
          <a:lstStyle/>
          <a:p>
            <a:r>
              <a:rPr lang="en-US" altLang="en-US" dirty="0">
                <a:cs typeface="Arial" panose="020B0604020202020204" pitchFamily="34" charset="0"/>
              </a:rPr>
              <a:t>Monetary assets—cash or other liquid assets</a:t>
            </a:r>
          </a:p>
          <a:p>
            <a:r>
              <a:rPr lang="en-US" altLang="en-US" dirty="0">
                <a:cs typeface="Arial" panose="020B0604020202020204" pitchFamily="34" charset="0"/>
              </a:rPr>
              <a:t>Investments—including common stocks, mutual funds, and bonds</a:t>
            </a:r>
          </a:p>
          <a:p>
            <a:r>
              <a:rPr lang="en-US" altLang="en-US" dirty="0">
                <a:cs typeface="Arial" panose="020B0604020202020204" pitchFamily="34" charset="0"/>
              </a:rPr>
              <a:t>Retirement plans—</a:t>
            </a:r>
            <a:r>
              <a:rPr lang="en-US" altLang="en-US" spc="-300" dirty="0">
                <a:cs typeface="Arial" panose="020B0604020202020204" pitchFamily="34" charset="0"/>
              </a:rPr>
              <a:t>I R A </a:t>
            </a:r>
            <a:r>
              <a:rPr lang="en-US" altLang="en-US" dirty="0">
                <a:cs typeface="Arial" panose="020B0604020202020204" pitchFamily="34" charset="0"/>
              </a:rPr>
              <a:t>s, 401(k) or 403(b) plans, company pension plans</a:t>
            </a:r>
          </a:p>
          <a:p>
            <a:r>
              <a:rPr lang="en-US" altLang="en-US" dirty="0">
                <a:cs typeface="Arial" panose="020B0604020202020204" pitchFamily="34" charset="0"/>
              </a:rPr>
              <a:t>Tangible assets—physical assets</a:t>
            </a:r>
          </a:p>
          <a:p>
            <a:pPr lvl="1"/>
            <a:r>
              <a:rPr lang="en-US" altLang="en-US" sz="2800" dirty="0">
                <a:cs typeface="Arial" panose="020B0604020202020204" pitchFamily="34" charset="0"/>
              </a:rPr>
              <a:t>House, vehicles, furniture, jewelry, collectibles, etc.</a:t>
            </a:r>
            <a:endParaRPr lang="en-US" sz="2800" dirty="0">
              <a:cs typeface="Arial" panose="020B0604020202020204" pitchFamily="34" charset="0"/>
            </a:endParaRPr>
          </a:p>
        </p:txBody>
      </p:sp>
      <p:sp>
        <p:nvSpPr>
          <p:cNvPr id="4" name="Slide Number Placeholder 3">
            <a:extLst>
              <a:ext uri="{FF2B5EF4-FFF2-40B4-BE49-F238E27FC236}">
                <a16:creationId xmlns:a16="http://schemas.microsoft.com/office/drawing/2014/main" id="{BD0794FF-EC58-9040-833A-CAB7F8370CB8}"/>
              </a:ext>
            </a:extLst>
          </p:cNvPr>
          <p:cNvSpPr>
            <a:spLocks noGrp="1"/>
          </p:cNvSpPr>
          <p:nvPr>
            <p:ph type="sldNum" sz="quarter" idx="12"/>
          </p:nvPr>
        </p:nvSpPr>
        <p:spPr/>
        <p:txBody>
          <a:bodyPr/>
          <a:lstStyle/>
          <a:p>
            <a:fld id="{CCF7034D-67A4-4A46-B7C3-F96732E94F3F}" type="slidenum">
              <a:rPr lang="en-US" smtClean="0"/>
              <a:t>14</a:t>
            </a:fld>
            <a:endParaRPr lang="en-US"/>
          </a:p>
        </p:txBody>
      </p:sp>
      <p:sp>
        <p:nvSpPr>
          <p:cNvPr id="7" name="Title 1">
            <a:extLst>
              <a:ext uri="{FF2B5EF4-FFF2-40B4-BE49-F238E27FC236}">
                <a16:creationId xmlns:a16="http://schemas.microsoft.com/office/drawing/2014/main" id="{F7452614-0A0E-8D4E-ACE8-52EC520BCEA8}"/>
              </a:ext>
            </a:extLst>
          </p:cNvPr>
          <p:cNvSpPr>
            <a:spLocks noGrp="1"/>
          </p:cNvSpPr>
          <p:nvPr>
            <p:ph type="title"/>
          </p:nvPr>
        </p:nvSpPr>
        <p:spPr>
          <a:xfrm>
            <a:off x="914400" y="761836"/>
            <a:ext cx="8229600" cy="645749"/>
          </a:xfrm>
        </p:spPr>
        <p:txBody>
          <a:bodyPr vert="horz" lIns="91440" tIns="18000" rIns="91440" bIns="18000" rtlCol="0" anchor="ctr">
            <a:spAutoFit/>
          </a:bodyPr>
          <a:lstStyle/>
          <a:p>
            <a:r>
              <a:rPr lang="en-US" altLang="en-US" b="1" dirty="0"/>
              <a:t>Assets: What You Own</a:t>
            </a:r>
            <a:endParaRPr lang="en-US" b="1" dirty="0"/>
          </a:p>
        </p:txBody>
      </p:sp>
    </p:spTree>
    <p:extLst>
      <p:ext uri="{BB962C8B-B14F-4D97-AF65-F5344CB8AC3E}">
        <p14:creationId xmlns:p14="http://schemas.microsoft.com/office/powerpoint/2010/main" val="35812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72457"/>
            <a:ext cx="8229600" cy="645749"/>
          </a:xfrm>
        </p:spPr>
        <p:txBody>
          <a:bodyPr vert="horz" lIns="91440" tIns="18000" rIns="91440" bIns="18000" rtlCol="0" anchor="ctr">
            <a:spAutoFit/>
          </a:bodyPr>
          <a:lstStyle/>
          <a:p>
            <a:r>
              <a:rPr lang="en-US" altLang="en-US" b="1" dirty="0"/>
              <a:t>Liabilities: What You Owe</a:t>
            </a:r>
            <a:endParaRPr lang="en-US" b="1" dirty="0"/>
          </a:p>
        </p:txBody>
      </p:sp>
      <p:sp>
        <p:nvSpPr>
          <p:cNvPr id="3" name="Content Placeholder 2"/>
          <p:cNvSpPr>
            <a:spLocks noGrp="1"/>
          </p:cNvSpPr>
          <p:nvPr>
            <p:ph idx="1"/>
          </p:nvPr>
        </p:nvSpPr>
        <p:spPr>
          <a:xfrm>
            <a:off x="812800" y="1795569"/>
            <a:ext cx="10541000" cy="3459340"/>
          </a:xfrm>
        </p:spPr>
        <p:txBody>
          <a:bodyPr vert="horz" wrap="square" lIns="91440" tIns="18000" rIns="91440" bIns="18000" rtlCol="0" anchor="ctr">
            <a:spAutoFit/>
          </a:bodyPr>
          <a:lstStyle/>
          <a:p>
            <a:r>
              <a:rPr lang="en-US" altLang="en-US" dirty="0">
                <a:cs typeface="Arial" panose="020B0604020202020204" pitchFamily="34" charset="0"/>
              </a:rPr>
              <a:t>A liability is debt that must be repaid in the future.</a:t>
            </a:r>
          </a:p>
          <a:p>
            <a:r>
              <a:rPr lang="en-US" altLang="en-US" dirty="0">
                <a:cs typeface="Arial" panose="020B0604020202020204" pitchFamily="34" charset="0"/>
              </a:rPr>
              <a:t>List only the unpaid balances for:</a:t>
            </a:r>
          </a:p>
          <a:p>
            <a:pPr lvl="1"/>
            <a:r>
              <a:rPr lang="en-US" altLang="en-US" sz="2800" dirty="0">
                <a:cs typeface="Arial" panose="020B0604020202020204" pitchFamily="34" charset="0"/>
              </a:rPr>
              <a:t>Current liabilities (must be paid off within the next year)—utility bills, insurance premiums, or credit card balances</a:t>
            </a:r>
          </a:p>
          <a:p>
            <a:pPr lvl="1"/>
            <a:r>
              <a:rPr lang="en-US" altLang="en-US" sz="2800" dirty="0">
                <a:cs typeface="Arial" panose="020B0604020202020204" pitchFamily="34" charset="0"/>
              </a:rPr>
              <a:t>Long-term liabilities (due over a period longer than a year)—home, car, or student loans</a:t>
            </a:r>
          </a:p>
          <a:p>
            <a:pPr lvl="1"/>
            <a:r>
              <a:rPr lang="en-US" altLang="en-US" sz="2800" dirty="0">
                <a:cs typeface="Arial" panose="020B0604020202020204" pitchFamily="34" charset="0"/>
              </a:rPr>
              <a:t>Other loans—other installment loans, bank loans, or insurance policy loans</a:t>
            </a:r>
            <a:endParaRPr lang="en-US" sz="2800" dirty="0">
              <a:cs typeface="Arial" panose="020B0604020202020204" pitchFamily="34" charset="0"/>
            </a:endParaRPr>
          </a:p>
        </p:txBody>
      </p:sp>
      <p:sp>
        <p:nvSpPr>
          <p:cNvPr id="4" name="Slide Number Placeholder 3">
            <a:extLst>
              <a:ext uri="{FF2B5EF4-FFF2-40B4-BE49-F238E27FC236}">
                <a16:creationId xmlns:a16="http://schemas.microsoft.com/office/drawing/2014/main" id="{32034BA7-9C57-AB49-8366-BB6242A70C39}"/>
              </a:ext>
            </a:extLst>
          </p:cNvPr>
          <p:cNvSpPr>
            <a:spLocks noGrp="1"/>
          </p:cNvSpPr>
          <p:nvPr>
            <p:ph type="sldNum" sz="quarter" idx="12"/>
          </p:nvPr>
        </p:nvSpPr>
        <p:spPr/>
        <p:txBody>
          <a:bodyPr/>
          <a:lstStyle/>
          <a:p>
            <a:fld id="{CCF7034D-67A4-4A46-B7C3-F96732E94F3F}" type="slidenum">
              <a:rPr lang="en-US" smtClean="0"/>
              <a:t>15</a:t>
            </a:fld>
            <a:endParaRPr lang="en-US"/>
          </a:p>
        </p:txBody>
      </p:sp>
    </p:spTree>
    <p:extLst>
      <p:ext uri="{BB962C8B-B14F-4D97-AF65-F5344CB8AC3E}">
        <p14:creationId xmlns:p14="http://schemas.microsoft.com/office/powerpoint/2010/main" val="390172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93A8-6B74-41F3-BB5E-231BF3A86B40}"/>
              </a:ext>
            </a:extLst>
          </p:cNvPr>
          <p:cNvSpPr>
            <a:spLocks noGrp="1"/>
          </p:cNvSpPr>
          <p:nvPr>
            <p:ph type="title"/>
          </p:nvPr>
        </p:nvSpPr>
        <p:spPr>
          <a:xfrm>
            <a:off x="787572" y="857528"/>
            <a:ext cx="9524828" cy="645749"/>
          </a:xfrm>
        </p:spPr>
        <p:txBody>
          <a:bodyPr vert="horz" wrap="square" lIns="91440" tIns="18000" rIns="91440" bIns="18000" rtlCol="0" anchor="ctr" anchorCtr="0">
            <a:spAutoFit/>
          </a:bodyPr>
          <a:lstStyle/>
          <a:p>
            <a:r>
              <a:rPr lang="en-US" altLang="en-US" b="1" dirty="0"/>
              <a:t>Net Worth: A Measure of Your Wealth</a:t>
            </a:r>
            <a:endParaRPr lang="en-IN" b="1" dirty="0"/>
          </a:p>
        </p:txBody>
      </p:sp>
      <p:sp>
        <p:nvSpPr>
          <p:cNvPr id="3" name="Content Placeholder 2">
            <a:extLst>
              <a:ext uri="{FF2B5EF4-FFF2-40B4-BE49-F238E27FC236}">
                <a16:creationId xmlns:a16="http://schemas.microsoft.com/office/drawing/2014/main" id="{9468C648-858A-4014-937B-61D23DD71CFB}"/>
              </a:ext>
            </a:extLst>
          </p:cNvPr>
          <p:cNvSpPr>
            <a:spLocks noGrp="1"/>
          </p:cNvSpPr>
          <p:nvPr>
            <p:ph idx="1"/>
          </p:nvPr>
        </p:nvSpPr>
        <p:spPr>
          <a:xfrm>
            <a:off x="929527" y="2462623"/>
            <a:ext cx="1568669" cy="701149"/>
          </a:xfrm>
        </p:spPr>
        <p:txBody>
          <a:bodyPr vert="horz" wrap="square" lIns="91440" tIns="18000" rIns="91440" bIns="18000" rtlCol="0" anchor="ctr" anchorCtr="0">
            <a:spAutoFit/>
          </a:bodyPr>
          <a:lstStyle/>
          <a:p>
            <a:r>
              <a:rPr lang="en-US" altLang="en-US" sz="2400" dirty="0">
                <a:latin typeface="Arial" panose="020B0604020202020204" pitchFamily="34" charset="0"/>
                <a:cs typeface="Arial" panose="020B0604020202020204" pitchFamily="34" charset="0"/>
              </a:rPr>
              <a:t>Net worth</a:t>
            </a:r>
            <a:endParaRPr lang="en-IN" sz="2400" dirty="0">
              <a:latin typeface="Arial" panose="020B0604020202020204" pitchFamily="34" charset="0"/>
              <a:cs typeface="Arial" panose="020B0604020202020204" pitchFamily="34" charset="0"/>
            </a:endParaRPr>
          </a:p>
        </p:txBody>
      </p:sp>
      <p:graphicFrame>
        <p:nvGraphicFramePr>
          <p:cNvPr id="13" name="Object 12" descr="equals">
            <a:extLst>
              <a:ext uri="{FF2B5EF4-FFF2-40B4-BE49-F238E27FC236}">
                <a16:creationId xmlns:a16="http://schemas.microsoft.com/office/drawing/2014/main" id="{51C1D3CC-6DA8-4F6C-8BC7-A97B356086F2}"/>
              </a:ext>
            </a:extLst>
          </p:cNvPr>
          <p:cNvGraphicFramePr>
            <a:graphicFrameLocks noChangeAspect="1"/>
          </p:cNvGraphicFramePr>
          <p:nvPr>
            <p:extLst>
              <p:ext uri="{D42A27DB-BD31-4B8C-83A1-F6EECF244321}">
                <p14:modId xmlns:p14="http://schemas.microsoft.com/office/powerpoint/2010/main" val="247880439"/>
              </p:ext>
            </p:extLst>
          </p:nvPr>
        </p:nvGraphicFramePr>
        <p:xfrm>
          <a:off x="2570163" y="2752726"/>
          <a:ext cx="273050" cy="246063"/>
        </p:xfrm>
        <a:graphic>
          <a:graphicData uri="http://schemas.openxmlformats.org/presentationml/2006/ole">
            <mc:AlternateContent xmlns:mc="http://schemas.openxmlformats.org/markup-compatibility/2006">
              <mc:Choice xmlns:v="urn:schemas-microsoft-com:vml" Requires="v">
                <p:oleObj spid="_x0000_s1065" name="Equation" r:id="rId3" imgW="126720" imgH="114120" progId="Equation.DSMT4">
                  <p:embed/>
                </p:oleObj>
              </mc:Choice>
              <mc:Fallback>
                <p:oleObj name="Equation" r:id="rId3" imgW="126720" imgH="114120" progId="Equation.DSMT4">
                  <p:embed/>
                  <p:pic>
                    <p:nvPicPr>
                      <p:cNvPr id="13" name="Object 12" descr="equals">
                        <a:extLst>
                          <a:ext uri="{FF2B5EF4-FFF2-40B4-BE49-F238E27FC236}">
                            <a16:creationId xmlns:a16="http://schemas.microsoft.com/office/drawing/2014/main" id="{51C1D3CC-6DA8-4F6C-8BC7-A97B356086F2}"/>
                          </a:ext>
                        </a:extLst>
                      </p:cNvPr>
                      <p:cNvPicPr/>
                      <p:nvPr/>
                    </p:nvPicPr>
                    <p:blipFill>
                      <a:blip r:embed="rId4"/>
                      <a:stretch>
                        <a:fillRect/>
                      </a:stretch>
                    </p:blipFill>
                    <p:spPr>
                      <a:xfrm>
                        <a:off x="2570163" y="2752726"/>
                        <a:ext cx="273050" cy="246063"/>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00EA350E-1E4D-4630-A9BD-C706A36469BF}"/>
              </a:ext>
            </a:extLst>
          </p:cNvPr>
          <p:cNvSpPr>
            <a:spLocks noGrp="1"/>
          </p:cNvSpPr>
          <p:nvPr>
            <p:ph idx="13"/>
          </p:nvPr>
        </p:nvSpPr>
        <p:spPr>
          <a:xfrm>
            <a:off x="2930138" y="2464333"/>
            <a:ext cx="1557056" cy="701149"/>
          </a:xfrm>
        </p:spPr>
        <p:txBody>
          <a:bodyPr vert="horz" lIns="91440" tIns="18000" rIns="91440" bIns="18000" rtlCol="0" anchor="ctr" anchorCtr="0">
            <a:spAutoFit/>
          </a:bodyPr>
          <a:lstStyle/>
          <a:p>
            <a:pPr marL="0" indent="0">
              <a:buNone/>
            </a:pPr>
            <a:r>
              <a:rPr lang="en-US" altLang="en-US" sz="2400" dirty="0">
                <a:latin typeface="Arial" panose="020B0604020202020204" pitchFamily="34" charset="0"/>
                <a:cs typeface="Arial" panose="020B0604020202020204" pitchFamily="34" charset="0"/>
              </a:rPr>
              <a:t>total assets</a:t>
            </a:r>
            <a:endParaRPr lang="en-US" sz="2400" dirty="0">
              <a:latin typeface="Arial" panose="020B0604020202020204" pitchFamily="34" charset="0"/>
              <a:cs typeface="Arial" panose="020B0604020202020204" pitchFamily="34" charset="0"/>
            </a:endParaRPr>
          </a:p>
        </p:txBody>
      </p:sp>
      <p:graphicFrame>
        <p:nvGraphicFramePr>
          <p:cNvPr id="14" name="Object 13" descr="minus">
            <a:extLst>
              <a:ext uri="{FF2B5EF4-FFF2-40B4-BE49-F238E27FC236}">
                <a16:creationId xmlns:a16="http://schemas.microsoft.com/office/drawing/2014/main" id="{0558CA30-B98E-47DB-98E7-D2ADA095CFAC}"/>
              </a:ext>
            </a:extLst>
          </p:cNvPr>
          <p:cNvGraphicFramePr>
            <a:graphicFrameLocks noChangeAspect="1"/>
          </p:cNvGraphicFramePr>
          <p:nvPr>
            <p:extLst>
              <p:ext uri="{D42A27DB-BD31-4B8C-83A1-F6EECF244321}">
                <p14:modId xmlns:p14="http://schemas.microsoft.com/office/powerpoint/2010/main" val="3453721044"/>
              </p:ext>
            </p:extLst>
          </p:nvPr>
        </p:nvGraphicFramePr>
        <p:xfrm>
          <a:off x="4571892" y="2807511"/>
          <a:ext cx="218062" cy="151602"/>
        </p:xfrm>
        <a:graphic>
          <a:graphicData uri="http://schemas.openxmlformats.org/presentationml/2006/ole">
            <mc:AlternateContent xmlns:mc="http://schemas.openxmlformats.org/markup-compatibility/2006">
              <mc:Choice xmlns:v="urn:schemas-microsoft-com:vml" Requires="v">
                <p:oleObj spid="_x0000_s1066" name="Equation" r:id="rId5" imgW="241200" imgH="164880" progId="Equation.DSMT4">
                  <p:embed/>
                </p:oleObj>
              </mc:Choice>
              <mc:Fallback>
                <p:oleObj name="Equation" r:id="rId5" imgW="241200" imgH="164880" progId="Equation.DSMT4">
                  <p:embed/>
                  <p:pic>
                    <p:nvPicPr>
                      <p:cNvPr id="14" name="Object 13" descr="minus">
                        <a:extLst>
                          <a:ext uri="{FF2B5EF4-FFF2-40B4-BE49-F238E27FC236}">
                            <a16:creationId xmlns:a16="http://schemas.microsoft.com/office/drawing/2014/main" id="{0558CA30-B98E-47DB-98E7-D2ADA095CFAC}"/>
                          </a:ext>
                        </a:extLst>
                      </p:cNvPr>
                      <p:cNvPicPr/>
                      <p:nvPr/>
                    </p:nvPicPr>
                    <p:blipFill>
                      <a:blip r:embed="rId6"/>
                      <a:stretch>
                        <a:fillRect/>
                      </a:stretch>
                    </p:blipFill>
                    <p:spPr>
                      <a:xfrm>
                        <a:off x="4571892" y="2807511"/>
                        <a:ext cx="218062" cy="15160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197E4620-9D0C-4442-BBB4-67F866B2992E}"/>
              </a:ext>
            </a:extLst>
          </p:cNvPr>
          <p:cNvSpPr>
            <a:spLocks noGrp="1"/>
          </p:cNvSpPr>
          <p:nvPr>
            <p:ph sz="quarter" idx="14"/>
          </p:nvPr>
        </p:nvSpPr>
        <p:spPr>
          <a:xfrm>
            <a:off x="4902372" y="2464332"/>
            <a:ext cx="1828628" cy="701149"/>
          </a:xfrm>
        </p:spPr>
        <p:txBody>
          <a:bodyPr vert="horz" lIns="91440" tIns="18000" rIns="91440" bIns="18000" rtlCol="0" anchor="ctr" anchorCtr="0">
            <a:spAutoFit/>
          </a:bodyPr>
          <a:lstStyle/>
          <a:p>
            <a:pPr marL="0" indent="0">
              <a:buNone/>
            </a:pPr>
            <a:r>
              <a:rPr lang="en-US" altLang="en-US" sz="2400" dirty="0">
                <a:latin typeface="Arial" panose="020B0604020202020204" pitchFamily="34" charset="0"/>
                <a:cs typeface="Arial" panose="020B0604020202020204" pitchFamily="34" charset="0"/>
              </a:rPr>
              <a:t>total liabilities</a:t>
            </a:r>
            <a:endParaRPr lang="en-US" sz="2400"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BFBEA492-9A9D-47EE-89D2-D9DD4DA4F2A1}"/>
              </a:ext>
            </a:extLst>
          </p:cNvPr>
          <p:cNvSpPr>
            <a:spLocks noGrp="1"/>
          </p:cNvSpPr>
          <p:nvPr>
            <p:ph sz="quarter" idx="15"/>
          </p:nvPr>
        </p:nvSpPr>
        <p:spPr>
          <a:xfrm>
            <a:off x="929527" y="3098763"/>
            <a:ext cx="1712761" cy="701149"/>
          </a:xfrm>
        </p:spPr>
        <p:txBody>
          <a:bodyPr vert="horz" lIns="91440" tIns="18000" rIns="91440" bIns="18000" rtlCol="0" anchor="ctr" anchorCtr="0">
            <a:spAutoFit/>
          </a:bodyPr>
          <a:lstStyle/>
          <a:p>
            <a:r>
              <a:rPr lang="en-US" altLang="en-US" sz="2400" dirty="0">
                <a:latin typeface="Arial" panose="020B0604020202020204" pitchFamily="34" charset="0"/>
                <a:cs typeface="Arial" panose="020B0604020202020204" pitchFamily="34" charset="0"/>
              </a:rPr>
              <a:t>If liabilities</a:t>
            </a:r>
            <a:endParaRPr lang="en-US" sz="2400" dirty="0">
              <a:latin typeface="Arial" panose="020B0604020202020204" pitchFamily="34" charset="0"/>
              <a:cs typeface="Arial" panose="020B0604020202020204" pitchFamily="34" charset="0"/>
            </a:endParaRPr>
          </a:p>
        </p:txBody>
      </p:sp>
      <p:graphicFrame>
        <p:nvGraphicFramePr>
          <p:cNvPr id="15" name="Object 14" descr="greater than">
            <a:extLst>
              <a:ext uri="{FF2B5EF4-FFF2-40B4-BE49-F238E27FC236}">
                <a16:creationId xmlns:a16="http://schemas.microsoft.com/office/drawing/2014/main" id="{CC0DB735-5BA7-445F-8F1D-0D1EA0685F07}"/>
              </a:ext>
            </a:extLst>
          </p:cNvPr>
          <p:cNvGraphicFramePr>
            <a:graphicFrameLocks noChangeAspect="1"/>
          </p:cNvGraphicFramePr>
          <p:nvPr>
            <p:extLst>
              <p:ext uri="{D42A27DB-BD31-4B8C-83A1-F6EECF244321}">
                <p14:modId xmlns:p14="http://schemas.microsoft.com/office/powerpoint/2010/main" val="3425367533"/>
              </p:ext>
            </p:extLst>
          </p:nvPr>
        </p:nvGraphicFramePr>
        <p:xfrm>
          <a:off x="2741886" y="3360630"/>
          <a:ext cx="217488" cy="220663"/>
        </p:xfrm>
        <a:graphic>
          <a:graphicData uri="http://schemas.openxmlformats.org/presentationml/2006/ole">
            <mc:AlternateContent xmlns:mc="http://schemas.openxmlformats.org/markup-compatibility/2006">
              <mc:Choice xmlns:v="urn:schemas-microsoft-com:vml" Requires="v">
                <p:oleObj spid="_x0000_s1067" name="Equation" r:id="rId7" imgW="241200" imgH="241200" progId="Equation.DSMT4">
                  <p:embed/>
                </p:oleObj>
              </mc:Choice>
              <mc:Fallback>
                <p:oleObj name="Equation" r:id="rId7" imgW="241200" imgH="241200" progId="Equation.DSMT4">
                  <p:embed/>
                  <p:pic>
                    <p:nvPicPr>
                      <p:cNvPr id="15" name="Object 14" descr="greater than">
                        <a:extLst>
                          <a:ext uri="{FF2B5EF4-FFF2-40B4-BE49-F238E27FC236}">
                            <a16:creationId xmlns:a16="http://schemas.microsoft.com/office/drawing/2014/main" id="{CC0DB735-5BA7-445F-8F1D-0D1EA0685F07}"/>
                          </a:ext>
                        </a:extLst>
                      </p:cNvPr>
                      <p:cNvPicPr/>
                      <p:nvPr/>
                    </p:nvPicPr>
                    <p:blipFill>
                      <a:blip r:embed="rId8"/>
                      <a:stretch>
                        <a:fillRect/>
                      </a:stretch>
                    </p:blipFill>
                    <p:spPr>
                      <a:xfrm>
                        <a:off x="2741886" y="3360630"/>
                        <a:ext cx="217488" cy="220663"/>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CF3DA5A8-83ED-49D4-BD67-34586F9DF996}"/>
              </a:ext>
            </a:extLst>
          </p:cNvPr>
          <p:cNvSpPr>
            <a:spLocks noGrp="1"/>
          </p:cNvSpPr>
          <p:nvPr>
            <p:ph sz="quarter" idx="16"/>
          </p:nvPr>
        </p:nvSpPr>
        <p:spPr>
          <a:xfrm>
            <a:off x="3112787" y="3087190"/>
            <a:ext cx="5491537" cy="701149"/>
          </a:xfrm>
        </p:spPr>
        <p:txBody>
          <a:bodyPr vert="horz" wrap="square" lIns="91440" tIns="18000" rIns="91440" bIns="18000" rtlCol="0" anchor="ctr" anchorCtr="0">
            <a:spAutoFit/>
          </a:bodyPr>
          <a:lstStyle/>
          <a:p>
            <a:pPr marL="0" indent="0">
              <a:buNone/>
            </a:pPr>
            <a:r>
              <a:rPr lang="en-US" altLang="en-US" sz="2400" dirty="0">
                <a:latin typeface="Arial" panose="020B0604020202020204" pitchFamily="34" charset="0"/>
                <a:cs typeface="Arial" panose="020B0604020202020204" pitchFamily="34" charset="0"/>
              </a:rPr>
              <a:t>assets, negative net worth and insolvent </a:t>
            </a:r>
            <a:endParaRPr lang="en-US" sz="2400"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435E6EE0-4F26-4A6B-9F40-F092C464BCE5}"/>
              </a:ext>
            </a:extLst>
          </p:cNvPr>
          <p:cNvSpPr>
            <a:spLocks noGrp="1"/>
          </p:cNvSpPr>
          <p:nvPr>
            <p:ph sz="quarter" idx="17"/>
          </p:nvPr>
        </p:nvSpPr>
        <p:spPr>
          <a:xfrm>
            <a:off x="925514" y="3724629"/>
            <a:ext cx="1680445" cy="701149"/>
          </a:xfrm>
        </p:spPr>
        <p:txBody>
          <a:bodyPr vert="horz" lIns="91440" tIns="18000" rIns="91440" bIns="18000" rtlCol="0" anchor="ctr" anchorCtr="0">
            <a:spAutoFit/>
          </a:bodyPr>
          <a:lstStyle/>
          <a:p>
            <a:r>
              <a:rPr lang="en-US" altLang="en-US" sz="2400" dirty="0">
                <a:latin typeface="Arial" panose="020B0604020202020204" pitchFamily="34" charset="0"/>
                <a:cs typeface="Arial" panose="020B0604020202020204" pitchFamily="34" charset="0"/>
              </a:rPr>
              <a:t>If liabilities</a:t>
            </a:r>
            <a:endParaRPr lang="en-US" sz="2400" dirty="0">
              <a:latin typeface="Arial" panose="020B0604020202020204" pitchFamily="34" charset="0"/>
              <a:cs typeface="Arial" panose="020B0604020202020204" pitchFamily="34" charset="0"/>
            </a:endParaRPr>
          </a:p>
        </p:txBody>
      </p:sp>
      <p:graphicFrame>
        <p:nvGraphicFramePr>
          <p:cNvPr id="16" name="Object 15" descr="less than">
            <a:extLst>
              <a:ext uri="{FF2B5EF4-FFF2-40B4-BE49-F238E27FC236}">
                <a16:creationId xmlns:a16="http://schemas.microsoft.com/office/drawing/2014/main" id="{BD7F7853-3E6B-4550-877D-8D7DF3FD3C05}"/>
              </a:ext>
            </a:extLst>
          </p:cNvPr>
          <p:cNvGraphicFramePr>
            <a:graphicFrameLocks noChangeAspect="1"/>
          </p:cNvGraphicFramePr>
          <p:nvPr>
            <p:extLst>
              <p:ext uri="{D42A27DB-BD31-4B8C-83A1-F6EECF244321}">
                <p14:modId xmlns:p14="http://schemas.microsoft.com/office/powerpoint/2010/main" val="1422888405"/>
              </p:ext>
            </p:extLst>
          </p:nvPr>
        </p:nvGraphicFramePr>
        <p:xfrm>
          <a:off x="2742060" y="3986928"/>
          <a:ext cx="217488" cy="220663"/>
        </p:xfrm>
        <a:graphic>
          <a:graphicData uri="http://schemas.openxmlformats.org/presentationml/2006/ole">
            <mc:AlternateContent xmlns:mc="http://schemas.openxmlformats.org/markup-compatibility/2006">
              <mc:Choice xmlns:v="urn:schemas-microsoft-com:vml" Requires="v">
                <p:oleObj spid="_x0000_s1068" name="Equation" r:id="rId9" imgW="241200" imgH="241200" progId="Equation.DSMT4">
                  <p:embed/>
                </p:oleObj>
              </mc:Choice>
              <mc:Fallback>
                <p:oleObj name="Equation" r:id="rId9" imgW="241200" imgH="241200" progId="Equation.DSMT4">
                  <p:embed/>
                  <p:pic>
                    <p:nvPicPr>
                      <p:cNvPr id="16" name="Object 15" descr="less than">
                        <a:extLst>
                          <a:ext uri="{FF2B5EF4-FFF2-40B4-BE49-F238E27FC236}">
                            <a16:creationId xmlns:a16="http://schemas.microsoft.com/office/drawing/2014/main" id="{BD7F7853-3E6B-4550-877D-8D7DF3FD3C05}"/>
                          </a:ext>
                        </a:extLst>
                      </p:cNvPr>
                      <p:cNvPicPr/>
                      <p:nvPr/>
                    </p:nvPicPr>
                    <p:blipFill>
                      <a:blip r:embed="rId10"/>
                      <a:stretch>
                        <a:fillRect/>
                      </a:stretch>
                    </p:blipFill>
                    <p:spPr>
                      <a:xfrm>
                        <a:off x="2742060" y="3986928"/>
                        <a:ext cx="217488" cy="220663"/>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62DF5E63-F478-4920-B298-DCC8F09C37DD}"/>
              </a:ext>
            </a:extLst>
          </p:cNvPr>
          <p:cNvSpPr>
            <a:spLocks noGrp="1"/>
          </p:cNvSpPr>
          <p:nvPr>
            <p:ph sz="quarter" idx="18"/>
          </p:nvPr>
        </p:nvSpPr>
        <p:spPr>
          <a:xfrm>
            <a:off x="3124760" y="3731086"/>
            <a:ext cx="3424432" cy="701149"/>
          </a:xfrm>
        </p:spPr>
        <p:txBody>
          <a:bodyPr vert="horz" lIns="91440" tIns="18000" rIns="91440" bIns="18000" rtlCol="0" anchor="ctr" anchorCtr="0">
            <a:spAutoFit/>
          </a:bodyPr>
          <a:lstStyle/>
          <a:p>
            <a:pPr marL="0" indent="0">
              <a:buNone/>
            </a:pPr>
            <a:r>
              <a:rPr lang="en-US" altLang="en-US" sz="2400" dirty="0">
                <a:latin typeface="Arial" panose="020B0604020202020204" pitchFamily="34" charset="0"/>
                <a:cs typeface="Arial" panose="020B0604020202020204" pitchFamily="34" charset="0"/>
              </a:rPr>
              <a:t>assets, positive net worth</a:t>
            </a:r>
            <a:endParaRPr lang="en-US" sz="2400" dirty="0">
              <a:latin typeface="Arial" panose="020B0604020202020204" pitchFamily="34" charset="0"/>
              <a:cs typeface="Arial" panose="020B0604020202020204" pitchFamily="34" charset="0"/>
            </a:endParaRPr>
          </a:p>
        </p:txBody>
      </p:sp>
      <p:sp>
        <p:nvSpPr>
          <p:cNvPr id="10" name="Content Placeholder 9">
            <a:extLst>
              <a:ext uri="{FF2B5EF4-FFF2-40B4-BE49-F238E27FC236}">
                <a16:creationId xmlns:a16="http://schemas.microsoft.com/office/drawing/2014/main" id="{55EE3755-9DE1-4F24-B86F-D2CEBC011E3E}"/>
              </a:ext>
            </a:extLst>
          </p:cNvPr>
          <p:cNvSpPr>
            <a:spLocks noGrp="1"/>
          </p:cNvSpPr>
          <p:nvPr>
            <p:ph sz="quarter" idx="19"/>
          </p:nvPr>
        </p:nvSpPr>
        <p:spPr>
          <a:xfrm>
            <a:off x="938946" y="4479193"/>
            <a:ext cx="8230455" cy="701149"/>
          </a:xfrm>
        </p:spPr>
        <p:txBody>
          <a:bodyPr vert="horz" wrap="square" lIns="91440" tIns="18000" rIns="91440" bIns="18000" rtlCol="0" anchor="ctr" anchorCtr="0">
            <a:spAutoFit/>
          </a:bodyPr>
          <a:lstStyle/>
          <a:p>
            <a:r>
              <a:rPr lang="en-US" altLang="en-US" sz="2400" dirty="0">
                <a:latin typeface="Arial" panose="020B0604020202020204" pitchFamily="34" charset="0"/>
                <a:cs typeface="Arial" panose="020B0604020202020204" pitchFamily="34" charset="0"/>
              </a:rPr>
              <a:t>Good level of net worth depends on your goals and your place in the financial life cycle.</a:t>
            </a:r>
            <a:endParaRPr lang="en-US" sz="2400" dirty="0">
              <a:latin typeface="Arial" panose="020B0604020202020204" pitchFamily="34" charset="0"/>
              <a:cs typeface="Arial" panose="020B0604020202020204" pitchFamily="34" charset="0"/>
            </a:endParaRPr>
          </a:p>
        </p:txBody>
      </p:sp>
      <p:sp>
        <p:nvSpPr>
          <p:cNvPr id="11" name="Slide Number Placeholder 10">
            <a:extLst>
              <a:ext uri="{FF2B5EF4-FFF2-40B4-BE49-F238E27FC236}">
                <a16:creationId xmlns:a16="http://schemas.microsoft.com/office/drawing/2014/main" id="{CBA08AE5-C639-3447-92BB-CF2DDB0561E0}"/>
              </a:ext>
            </a:extLst>
          </p:cNvPr>
          <p:cNvSpPr>
            <a:spLocks noGrp="1"/>
          </p:cNvSpPr>
          <p:nvPr>
            <p:ph type="sldNum" sz="quarter" idx="12"/>
          </p:nvPr>
        </p:nvSpPr>
        <p:spPr>
          <a:xfrm>
            <a:off x="8458200" y="5941439"/>
            <a:ext cx="2743200" cy="365125"/>
          </a:xfrm>
        </p:spPr>
        <p:txBody>
          <a:bodyPr/>
          <a:lstStyle/>
          <a:p>
            <a:fld id="{200B2350-5261-4F5C-9DF5-EF0D264FC8D2}" type="slidenum">
              <a:rPr lang="en-US" smtClean="0"/>
              <a:pPr/>
              <a:t>16</a:t>
            </a:fld>
            <a:endParaRPr lang="en-US" dirty="0"/>
          </a:p>
        </p:txBody>
      </p:sp>
    </p:spTree>
    <p:extLst>
      <p:ext uri="{BB962C8B-B14F-4D97-AF65-F5344CB8AC3E}">
        <p14:creationId xmlns:p14="http://schemas.microsoft.com/office/powerpoint/2010/main" val="3311324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FFDC3-92C6-4F46-BD75-F942C7EB2395}"/>
              </a:ext>
            </a:extLst>
          </p:cNvPr>
          <p:cNvSpPr>
            <a:spLocks noGrp="1"/>
          </p:cNvSpPr>
          <p:nvPr>
            <p:ph idx="1"/>
          </p:nvPr>
        </p:nvSpPr>
        <p:spPr>
          <a:xfrm>
            <a:off x="812800" y="868589"/>
            <a:ext cx="4635500" cy="479550"/>
          </a:xfrm>
        </p:spPr>
        <p:txBody>
          <a:bodyPr vert="horz" wrap="square" lIns="91440" tIns="18000" rIns="91440" bIns="18000" rtlCol="0" anchor="ctr">
            <a:spAutoFit/>
          </a:bodyPr>
          <a:lstStyle/>
          <a:p>
            <a:pPr marL="0" indent="0">
              <a:buNone/>
            </a:pPr>
            <a:r>
              <a:rPr lang="en-US" sz="3200" b="1" dirty="0"/>
              <a:t>Balance Sheet Example</a:t>
            </a:r>
          </a:p>
        </p:txBody>
      </p:sp>
      <p:pic>
        <p:nvPicPr>
          <p:cNvPr id="7" name="Picture Placeholder 6" descr="An annotated table explains the meaning of various components of a balance sheet.&#10;Long description is available in notes, Press F6.">
            <a:extLst>
              <a:ext uri="{FF2B5EF4-FFF2-40B4-BE49-F238E27FC236}">
                <a16:creationId xmlns:a16="http://schemas.microsoft.com/office/drawing/2014/main" id="{C4C4D24B-0892-4A0B-A50D-905535043C26}"/>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p:blipFill>
        <p:spPr>
          <a:xfrm>
            <a:off x="6172200" y="745227"/>
            <a:ext cx="4428102" cy="5976248"/>
          </a:xfrm>
        </p:spPr>
      </p:pic>
      <p:sp>
        <p:nvSpPr>
          <p:cNvPr id="4" name="Slide Number Placeholder 3">
            <a:extLst>
              <a:ext uri="{FF2B5EF4-FFF2-40B4-BE49-F238E27FC236}">
                <a16:creationId xmlns:a16="http://schemas.microsoft.com/office/drawing/2014/main" id="{BD351D21-791E-674B-B11E-4381B48174D8}"/>
              </a:ext>
            </a:extLst>
          </p:cNvPr>
          <p:cNvSpPr>
            <a:spLocks noGrp="1"/>
          </p:cNvSpPr>
          <p:nvPr>
            <p:ph type="sldNum" sz="quarter" idx="12"/>
          </p:nvPr>
        </p:nvSpPr>
        <p:spPr/>
        <p:txBody>
          <a:bodyPr/>
          <a:lstStyle/>
          <a:p>
            <a:fld id="{200B2350-5261-4F5C-9DF5-EF0D264FC8D2}" type="slidenum">
              <a:rPr lang="en-US" smtClean="0"/>
              <a:pPr/>
              <a:t>17</a:t>
            </a:fld>
            <a:endParaRPr lang="en-US" dirty="0"/>
          </a:p>
        </p:txBody>
      </p:sp>
    </p:spTree>
    <p:extLst>
      <p:ext uri="{BB962C8B-B14F-4D97-AF65-F5344CB8AC3E}">
        <p14:creationId xmlns:p14="http://schemas.microsoft.com/office/powerpoint/2010/main" val="3610687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755660"/>
            <a:ext cx="10629900" cy="590349"/>
          </a:xfrm>
        </p:spPr>
        <p:txBody>
          <a:bodyPr vert="horz" wrap="square" lIns="91440" tIns="18000" rIns="91440" bIns="18000" rtlCol="0" anchor="ctr">
            <a:spAutoFit/>
          </a:bodyPr>
          <a:lstStyle/>
          <a:p>
            <a:r>
              <a:rPr lang="en-US" altLang="en-US" sz="4000" b="1" dirty="0"/>
              <a:t>Using an Income Statement to Trace Your Money</a:t>
            </a:r>
            <a:endParaRPr lang="en-US" sz="4000" b="1" dirty="0"/>
          </a:p>
        </p:txBody>
      </p:sp>
      <p:sp>
        <p:nvSpPr>
          <p:cNvPr id="3" name="Content Placeholder 2"/>
          <p:cNvSpPr>
            <a:spLocks noGrp="1"/>
          </p:cNvSpPr>
          <p:nvPr>
            <p:ph idx="1"/>
          </p:nvPr>
        </p:nvSpPr>
        <p:spPr>
          <a:xfrm>
            <a:off x="863600" y="2052264"/>
            <a:ext cx="10490200" cy="1844026"/>
          </a:xfrm>
        </p:spPr>
        <p:txBody>
          <a:bodyPr vert="horz" wrap="square" lIns="91440" tIns="18000" rIns="91440" bIns="18000" rtlCol="0" anchor="ctr">
            <a:spAutoFit/>
          </a:bodyPr>
          <a:lstStyle/>
          <a:p>
            <a:r>
              <a:rPr lang="en-US" altLang="en-US" dirty="0">
                <a:cs typeface="Arial" panose="020B0604020202020204" pitchFamily="34" charset="0"/>
              </a:rPr>
              <a:t>Financial motion picture—tells you where your money has come from and where it has gone over some </a:t>
            </a:r>
            <a:r>
              <a:rPr lang="en-US" altLang="en-US" i="1" dirty="0">
                <a:cs typeface="Arial" panose="020B0604020202020204" pitchFamily="34" charset="0"/>
              </a:rPr>
              <a:t>period of time </a:t>
            </a:r>
          </a:p>
          <a:p>
            <a:r>
              <a:rPr lang="en-US" altLang="en-US" dirty="0">
                <a:cs typeface="Arial" panose="020B0604020202020204" pitchFamily="34" charset="0"/>
              </a:rPr>
              <a:t>Reflects net income (income less expenditures)</a:t>
            </a:r>
          </a:p>
          <a:p>
            <a:r>
              <a:rPr lang="en-US" altLang="en-US" dirty="0">
                <a:cs typeface="Arial" panose="020B0604020202020204" pitchFamily="34" charset="0"/>
              </a:rPr>
              <a:t>Record on the cash basis</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D8564282-04AE-D24E-8724-0208553131E5}"/>
              </a:ext>
            </a:extLst>
          </p:cNvPr>
          <p:cNvSpPr>
            <a:spLocks noGrp="1"/>
          </p:cNvSpPr>
          <p:nvPr>
            <p:ph type="sldNum" sz="quarter" idx="12"/>
          </p:nvPr>
        </p:nvSpPr>
        <p:spPr/>
        <p:txBody>
          <a:bodyPr/>
          <a:lstStyle/>
          <a:p>
            <a:fld id="{CCF7034D-67A4-4A46-B7C3-F96732E94F3F}" type="slidenum">
              <a:rPr lang="en-US" smtClean="0"/>
              <a:t>18</a:t>
            </a:fld>
            <a:endParaRPr lang="en-US"/>
          </a:p>
        </p:txBody>
      </p:sp>
    </p:spTree>
    <p:extLst>
      <p:ext uri="{BB962C8B-B14F-4D97-AF65-F5344CB8AC3E}">
        <p14:creationId xmlns:p14="http://schemas.microsoft.com/office/powerpoint/2010/main" val="438762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FFDC3-92C6-4F46-BD75-F942C7EB2395}"/>
              </a:ext>
            </a:extLst>
          </p:cNvPr>
          <p:cNvSpPr>
            <a:spLocks noGrp="1"/>
          </p:cNvSpPr>
          <p:nvPr>
            <p:ph idx="1"/>
          </p:nvPr>
        </p:nvSpPr>
        <p:spPr>
          <a:xfrm>
            <a:off x="927100" y="616546"/>
            <a:ext cx="8229600" cy="590349"/>
          </a:xfrm>
        </p:spPr>
        <p:txBody>
          <a:bodyPr vert="horz" lIns="91440" tIns="18000" rIns="91440" bIns="18000" rtlCol="0" anchor="ctr">
            <a:spAutoFit/>
          </a:bodyPr>
          <a:lstStyle/>
          <a:p>
            <a:pPr marL="0" indent="0">
              <a:buNone/>
            </a:pPr>
            <a:r>
              <a:rPr lang="en-US" sz="4000" b="1" dirty="0">
                <a:cs typeface="Arial" panose="020B0604020202020204" pitchFamily="34" charset="0"/>
              </a:rPr>
              <a:t>A Simplified Income Statement</a:t>
            </a:r>
          </a:p>
        </p:txBody>
      </p:sp>
      <p:pic>
        <p:nvPicPr>
          <p:cNvPr id="7" name="Picture Placeholder 6" descr="An example of a simplified income statement.&#10;Long description is available in notes, Press F6.">
            <a:extLst>
              <a:ext uri="{FF2B5EF4-FFF2-40B4-BE49-F238E27FC236}">
                <a16:creationId xmlns:a16="http://schemas.microsoft.com/office/drawing/2014/main" id="{C4C4D24B-0892-4A0B-A50D-905535043C26}"/>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p:blipFill>
        <p:spPr>
          <a:xfrm>
            <a:off x="2180124" y="1799018"/>
            <a:ext cx="7603155" cy="4739894"/>
          </a:xfrm>
        </p:spPr>
      </p:pic>
      <p:sp>
        <p:nvSpPr>
          <p:cNvPr id="4" name="Slide Number Placeholder 3">
            <a:extLst>
              <a:ext uri="{FF2B5EF4-FFF2-40B4-BE49-F238E27FC236}">
                <a16:creationId xmlns:a16="http://schemas.microsoft.com/office/drawing/2014/main" id="{31B726C2-01F4-8A45-917F-E1AC0CEE8D47}"/>
              </a:ext>
            </a:extLst>
          </p:cNvPr>
          <p:cNvSpPr>
            <a:spLocks noGrp="1"/>
          </p:cNvSpPr>
          <p:nvPr>
            <p:ph type="sldNum" sz="quarter" idx="12"/>
          </p:nvPr>
        </p:nvSpPr>
        <p:spPr/>
        <p:txBody>
          <a:bodyPr/>
          <a:lstStyle/>
          <a:p>
            <a:fld id="{200B2350-5261-4F5C-9DF5-EF0D264FC8D2}" type="slidenum">
              <a:rPr lang="en-US" smtClean="0"/>
              <a:pPr/>
              <a:t>19</a:t>
            </a:fld>
            <a:endParaRPr lang="en-US" dirty="0"/>
          </a:p>
        </p:txBody>
      </p:sp>
    </p:spTree>
    <p:extLst>
      <p:ext uri="{BB962C8B-B14F-4D97-AF65-F5344CB8AC3E}">
        <p14:creationId xmlns:p14="http://schemas.microsoft.com/office/powerpoint/2010/main" val="113636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90B3F2-8754-E74F-914D-04022A8F8AB4}"/>
              </a:ext>
            </a:extLst>
          </p:cNvPr>
          <p:cNvSpPr>
            <a:spLocks noGrp="1"/>
          </p:cNvSpPr>
          <p:nvPr>
            <p:ph idx="1"/>
          </p:nvPr>
        </p:nvSpPr>
        <p:spPr/>
        <p:txBody>
          <a:bodyPr/>
          <a:lstStyle/>
          <a:p>
            <a:r>
              <a:rPr lang="en-US" dirty="0"/>
              <a:t>An identification and list of expected expenses and income during a particular period.</a:t>
            </a:r>
          </a:p>
        </p:txBody>
      </p:sp>
      <p:sp>
        <p:nvSpPr>
          <p:cNvPr id="4" name="Slide Number Placeholder 3">
            <a:extLst>
              <a:ext uri="{FF2B5EF4-FFF2-40B4-BE49-F238E27FC236}">
                <a16:creationId xmlns:a16="http://schemas.microsoft.com/office/drawing/2014/main" id="{009A0923-897C-2343-B79E-7ABB16C7CFC7}"/>
              </a:ext>
            </a:extLst>
          </p:cNvPr>
          <p:cNvSpPr>
            <a:spLocks noGrp="1"/>
          </p:cNvSpPr>
          <p:nvPr>
            <p:ph type="sldNum" sz="quarter" idx="12"/>
          </p:nvPr>
        </p:nvSpPr>
        <p:spPr/>
        <p:txBody>
          <a:bodyPr/>
          <a:lstStyle/>
          <a:p>
            <a:fld id="{CCF7034D-67A4-4A46-B7C3-F96732E94F3F}" type="slidenum">
              <a:rPr lang="en-US" smtClean="0"/>
              <a:t>2</a:t>
            </a:fld>
            <a:endParaRPr lang="en-US"/>
          </a:p>
        </p:txBody>
      </p:sp>
      <p:sp>
        <p:nvSpPr>
          <p:cNvPr id="5" name="Title 1">
            <a:extLst>
              <a:ext uri="{FF2B5EF4-FFF2-40B4-BE49-F238E27FC236}">
                <a16:creationId xmlns:a16="http://schemas.microsoft.com/office/drawing/2014/main" id="{0B34197D-8926-9348-B484-C256FE44BA52}"/>
              </a:ext>
            </a:extLst>
          </p:cNvPr>
          <p:cNvSpPr>
            <a:spLocks noGrp="1"/>
          </p:cNvSpPr>
          <p:nvPr>
            <p:ph type="title"/>
          </p:nvPr>
        </p:nvSpPr>
        <p:spPr>
          <a:xfrm>
            <a:off x="838200" y="365126"/>
            <a:ext cx="10515600" cy="874128"/>
          </a:xfrm>
        </p:spPr>
        <p:txBody>
          <a:bodyPr/>
          <a:lstStyle/>
          <a:p>
            <a:r>
              <a:rPr lang="en-US" b="1" dirty="0"/>
              <a:t>What is a Budget</a:t>
            </a:r>
          </a:p>
        </p:txBody>
      </p:sp>
    </p:spTree>
    <p:extLst>
      <p:ext uri="{BB962C8B-B14F-4D97-AF65-F5344CB8AC3E}">
        <p14:creationId xmlns:p14="http://schemas.microsoft.com/office/powerpoint/2010/main" val="2829532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666714"/>
            <a:ext cx="9271000" cy="590349"/>
          </a:xfrm>
        </p:spPr>
        <p:txBody>
          <a:bodyPr vert="horz" wrap="square" lIns="91440" tIns="18000" rIns="91440" bIns="18000" rtlCol="0" anchor="ctr">
            <a:spAutoFit/>
          </a:bodyPr>
          <a:lstStyle/>
          <a:p>
            <a:r>
              <a:rPr lang="en-US" altLang="en-US" sz="4000" b="1" dirty="0"/>
              <a:t>Income: Where Your Money Comes From</a:t>
            </a:r>
            <a:endParaRPr lang="en-US" sz="4000" b="1" dirty="0"/>
          </a:p>
        </p:txBody>
      </p:sp>
      <p:sp>
        <p:nvSpPr>
          <p:cNvPr id="3" name="Content Placeholder 2"/>
          <p:cNvSpPr>
            <a:spLocks noGrp="1"/>
          </p:cNvSpPr>
          <p:nvPr>
            <p:ph idx="1"/>
          </p:nvPr>
        </p:nvSpPr>
        <p:spPr>
          <a:xfrm>
            <a:off x="939800" y="1917508"/>
            <a:ext cx="10414000" cy="2619623"/>
          </a:xfrm>
        </p:spPr>
        <p:txBody>
          <a:bodyPr vert="horz" wrap="square" lIns="91440" tIns="18000" rIns="91440" bIns="18000" rtlCol="0" anchor="ctr">
            <a:spAutoFit/>
          </a:bodyPr>
          <a:lstStyle/>
          <a:p>
            <a:r>
              <a:rPr lang="en-US" altLang="en-US" dirty="0">
                <a:cs typeface="Arial" panose="020B0604020202020204" pitchFamily="34" charset="0"/>
              </a:rPr>
              <a:t>Income or cash inflows:</a:t>
            </a:r>
          </a:p>
          <a:p>
            <a:pPr lvl="1"/>
            <a:r>
              <a:rPr lang="en-US" altLang="en-US" sz="2800" dirty="0">
                <a:cs typeface="Arial" panose="020B0604020202020204" pitchFamily="34" charset="0"/>
              </a:rPr>
              <a:t>Wages, salary, bonuses, tips, royalties, and commissions </a:t>
            </a:r>
          </a:p>
          <a:p>
            <a:pPr lvl="1"/>
            <a:r>
              <a:rPr lang="en-US" altLang="en-US" sz="2800" dirty="0">
                <a:cs typeface="Arial" panose="020B0604020202020204" pitchFamily="34" charset="0"/>
              </a:rPr>
              <a:t>Other sources: family income, government payments (veterans benefits, welfare), retirement income, investment income</a:t>
            </a:r>
          </a:p>
          <a:p>
            <a:r>
              <a:rPr lang="en-US" altLang="en-US" dirty="0">
                <a:cs typeface="Arial" panose="020B0604020202020204" pitchFamily="34" charset="0"/>
              </a:rPr>
              <a:t>Subtract federal, state, social security taxes from earnings to calculate your take-home pay.</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E97C7412-867E-C74A-AD85-356EC6D7E33D}"/>
              </a:ext>
            </a:extLst>
          </p:cNvPr>
          <p:cNvSpPr>
            <a:spLocks noGrp="1"/>
          </p:cNvSpPr>
          <p:nvPr>
            <p:ph type="sldNum" sz="quarter" idx="12"/>
          </p:nvPr>
        </p:nvSpPr>
        <p:spPr/>
        <p:txBody>
          <a:bodyPr/>
          <a:lstStyle/>
          <a:p>
            <a:fld id="{CCF7034D-67A4-4A46-B7C3-F96732E94F3F}" type="slidenum">
              <a:rPr lang="en-US" smtClean="0"/>
              <a:t>20</a:t>
            </a:fld>
            <a:endParaRPr lang="en-US"/>
          </a:p>
        </p:txBody>
      </p:sp>
    </p:spTree>
    <p:extLst>
      <p:ext uri="{BB962C8B-B14F-4D97-AF65-F5344CB8AC3E}">
        <p14:creationId xmlns:p14="http://schemas.microsoft.com/office/powerpoint/2010/main" val="1939769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0506"/>
            <a:ext cx="9372600" cy="645749"/>
          </a:xfrm>
        </p:spPr>
        <p:txBody>
          <a:bodyPr vert="horz" wrap="square" lIns="91440" tIns="18000" rIns="91440" bIns="18000" rtlCol="0" anchor="ctr">
            <a:spAutoFit/>
          </a:bodyPr>
          <a:lstStyle/>
          <a:p>
            <a:r>
              <a:rPr lang="en-US" altLang="en-US" b="1" dirty="0"/>
              <a:t>Expenditures: Where Your Money Goes</a:t>
            </a:r>
            <a:endParaRPr lang="en-US" b="1" dirty="0"/>
          </a:p>
        </p:txBody>
      </p:sp>
      <p:sp>
        <p:nvSpPr>
          <p:cNvPr id="3" name="Content Placeholder 2"/>
          <p:cNvSpPr>
            <a:spLocks noGrp="1"/>
          </p:cNvSpPr>
          <p:nvPr>
            <p:ph idx="1"/>
          </p:nvPr>
        </p:nvSpPr>
        <p:spPr>
          <a:xfrm>
            <a:off x="838200" y="1874380"/>
            <a:ext cx="8229600" cy="940189"/>
          </a:xfrm>
        </p:spPr>
        <p:txBody>
          <a:bodyPr vert="horz" lIns="91440" tIns="18000" rIns="91440" bIns="18000" rtlCol="0" anchor="ctr">
            <a:spAutoFit/>
          </a:bodyPr>
          <a:lstStyle/>
          <a:p>
            <a:r>
              <a:rPr lang="en-US" altLang="en-US" dirty="0">
                <a:cs typeface="Arial" panose="020B0604020202020204" pitchFamily="34" charset="0"/>
              </a:rPr>
              <a:t>Cash transactions may not leave a paper trail. </a:t>
            </a:r>
          </a:p>
          <a:p>
            <a:r>
              <a:rPr lang="en-US" altLang="en-US" dirty="0">
                <a:cs typeface="Arial" panose="020B0604020202020204" pitchFamily="34" charset="0"/>
              </a:rPr>
              <a:t>Classify your expenditures by category.</a:t>
            </a:r>
          </a:p>
        </p:txBody>
      </p:sp>
      <p:sp>
        <p:nvSpPr>
          <p:cNvPr id="4" name="Slide Number Placeholder 3">
            <a:extLst>
              <a:ext uri="{FF2B5EF4-FFF2-40B4-BE49-F238E27FC236}">
                <a16:creationId xmlns:a16="http://schemas.microsoft.com/office/drawing/2014/main" id="{617F910E-78FA-BB4E-A30A-076C1CC9B0CC}"/>
              </a:ext>
            </a:extLst>
          </p:cNvPr>
          <p:cNvSpPr>
            <a:spLocks noGrp="1"/>
          </p:cNvSpPr>
          <p:nvPr>
            <p:ph type="sldNum" sz="quarter" idx="12"/>
          </p:nvPr>
        </p:nvSpPr>
        <p:spPr/>
        <p:txBody>
          <a:bodyPr/>
          <a:lstStyle/>
          <a:p>
            <a:fld id="{CCF7034D-67A4-4A46-B7C3-F96732E94F3F}" type="slidenum">
              <a:rPr lang="en-US" smtClean="0"/>
              <a:t>21</a:t>
            </a:fld>
            <a:endParaRPr lang="en-US"/>
          </a:p>
        </p:txBody>
      </p:sp>
    </p:spTree>
    <p:extLst>
      <p:ext uri="{BB962C8B-B14F-4D97-AF65-F5344CB8AC3E}">
        <p14:creationId xmlns:p14="http://schemas.microsoft.com/office/powerpoint/2010/main" val="1820782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9B057-AB86-4263-ABE2-6F85C35BB8CA}"/>
              </a:ext>
            </a:extLst>
          </p:cNvPr>
          <p:cNvSpPr>
            <a:spLocks noGrp="1"/>
          </p:cNvSpPr>
          <p:nvPr>
            <p:ph idx="1"/>
          </p:nvPr>
        </p:nvSpPr>
        <p:spPr>
          <a:xfrm>
            <a:off x="800100" y="825054"/>
            <a:ext cx="3807788" cy="701149"/>
          </a:xfrm>
        </p:spPr>
        <p:txBody>
          <a:bodyPr vert="horz" lIns="91440" tIns="18000" rIns="91440" bIns="18000" rtlCol="0" anchor="ctr">
            <a:spAutoFit/>
          </a:bodyPr>
          <a:lstStyle/>
          <a:p>
            <a:pPr marL="0" indent="0">
              <a:buNone/>
            </a:pPr>
            <a:r>
              <a:rPr lang="en-US" sz="2400" b="1" dirty="0">
                <a:cs typeface="Arial" panose="020B0604020202020204" pitchFamily="34" charset="0"/>
              </a:rPr>
              <a:t>How Americans Spent Their Money in 2020</a:t>
            </a:r>
          </a:p>
        </p:txBody>
      </p:sp>
      <p:sp>
        <p:nvSpPr>
          <p:cNvPr id="4" name="Content Placeholder 3">
            <a:extLst>
              <a:ext uri="{FF2B5EF4-FFF2-40B4-BE49-F238E27FC236}">
                <a16:creationId xmlns:a16="http://schemas.microsoft.com/office/drawing/2014/main" id="{261EFC29-4CE7-4427-A464-5C1AF8715176}"/>
              </a:ext>
            </a:extLst>
          </p:cNvPr>
          <p:cNvSpPr>
            <a:spLocks noGrp="1"/>
          </p:cNvSpPr>
          <p:nvPr>
            <p:ph sz="quarter" idx="13"/>
          </p:nvPr>
        </p:nvSpPr>
        <p:spPr>
          <a:xfrm>
            <a:off x="666384" y="5771855"/>
            <a:ext cx="3732759" cy="778093"/>
          </a:xfrm>
        </p:spPr>
        <p:txBody>
          <a:bodyPr vert="horz" lIns="91440" tIns="18000" rIns="91440" bIns="18000" rtlCol="0" anchor="ctr">
            <a:spAutoFit/>
          </a:bodyPr>
          <a:lstStyle/>
          <a:p>
            <a:pPr marL="0" indent="0">
              <a:spcBef>
                <a:spcPts val="600"/>
              </a:spcBef>
              <a:buNone/>
            </a:pPr>
            <a:r>
              <a:rPr lang="en-US" sz="1200" b="1" dirty="0">
                <a:cs typeface="Arial" panose="020B0604020202020204" pitchFamily="34" charset="0"/>
              </a:rPr>
              <a:t>Note:</a:t>
            </a:r>
            <a:r>
              <a:rPr lang="en-US" sz="1200" dirty="0">
                <a:cs typeface="Arial" panose="020B0604020202020204" pitchFamily="34" charset="0"/>
              </a:rPr>
              <a:t> Because some family units spend more or less than their income, totals may exceed 100%.</a:t>
            </a:r>
          </a:p>
          <a:p>
            <a:pPr marL="0" indent="0">
              <a:spcBef>
                <a:spcPts val="600"/>
              </a:spcBef>
              <a:buNone/>
            </a:pPr>
            <a:r>
              <a:rPr lang="en-US" sz="1200" i="1" dirty="0">
                <a:cs typeface="Arial" panose="020B0604020202020204" pitchFamily="34" charset="0"/>
              </a:rPr>
              <a:t>Source: </a:t>
            </a:r>
            <a:r>
              <a:rPr lang="en-US" sz="1200" dirty="0">
                <a:cs typeface="Arial" panose="020B0604020202020204" pitchFamily="34" charset="0"/>
              </a:rPr>
              <a:t>Consumer Expenditures (U.S. Department of Labor, U.S. Bureau of Labor Statistics, December 2020).</a:t>
            </a:r>
          </a:p>
        </p:txBody>
      </p:sp>
      <p:pic>
        <p:nvPicPr>
          <p:cNvPr id="7" name="Picture Placeholder 6" descr="A table shows the way Americans spent their money in 2020.&#10;Long description is available in notes, Press F6.">
            <a:extLst>
              <a:ext uri="{FF2B5EF4-FFF2-40B4-BE49-F238E27FC236}">
                <a16:creationId xmlns:a16="http://schemas.microsoft.com/office/drawing/2014/main" id="{545B9889-CEEB-42F2-A281-BDF1C228DBBA}"/>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6564517" y="972525"/>
            <a:ext cx="4092166" cy="5748950"/>
          </a:xfrm>
        </p:spPr>
      </p:pic>
      <p:sp>
        <p:nvSpPr>
          <p:cNvPr id="5" name="Slide Number Placeholder 4">
            <a:extLst>
              <a:ext uri="{FF2B5EF4-FFF2-40B4-BE49-F238E27FC236}">
                <a16:creationId xmlns:a16="http://schemas.microsoft.com/office/drawing/2014/main" id="{C82D2445-B699-D943-90FC-6DACED80CDFE}"/>
              </a:ext>
            </a:extLst>
          </p:cNvPr>
          <p:cNvSpPr>
            <a:spLocks noGrp="1"/>
          </p:cNvSpPr>
          <p:nvPr>
            <p:ph type="sldNum" sz="quarter" idx="12"/>
          </p:nvPr>
        </p:nvSpPr>
        <p:spPr/>
        <p:txBody>
          <a:bodyPr/>
          <a:lstStyle/>
          <a:p>
            <a:fld id="{200B2350-5261-4F5C-9DF5-EF0D264FC8D2}" type="slidenum">
              <a:rPr lang="en-US" smtClean="0"/>
              <a:pPr/>
              <a:t>22</a:t>
            </a:fld>
            <a:endParaRPr lang="en-US" dirty="0"/>
          </a:p>
        </p:txBody>
      </p:sp>
    </p:spTree>
    <p:extLst>
      <p:ext uri="{BB962C8B-B14F-4D97-AF65-F5344CB8AC3E}">
        <p14:creationId xmlns:p14="http://schemas.microsoft.com/office/powerpoint/2010/main" val="2972182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9B057-AB86-4263-ABE2-6F85C35BB8CA}"/>
              </a:ext>
            </a:extLst>
          </p:cNvPr>
          <p:cNvSpPr>
            <a:spLocks noGrp="1"/>
          </p:cNvSpPr>
          <p:nvPr>
            <p:ph idx="1"/>
          </p:nvPr>
        </p:nvSpPr>
        <p:spPr>
          <a:xfrm>
            <a:off x="698500" y="761932"/>
            <a:ext cx="3505200" cy="701149"/>
          </a:xfrm>
        </p:spPr>
        <p:txBody>
          <a:bodyPr vert="horz" lIns="91440" tIns="18000" rIns="91440" bIns="18000" rtlCol="0" anchor="ctr">
            <a:spAutoFit/>
          </a:bodyPr>
          <a:lstStyle/>
          <a:p>
            <a:pPr marL="0" indent="0">
              <a:buNone/>
            </a:pPr>
            <a:r>
              <a:rPr lang="en-US" sz="2400" b="1" dirty="0">
                <a:cs typeface="Arial" panose="020B0604020202020204" pitchFamily="34" charset="0"/>
              </a:rPr>
              <a:t>A Personal Income Statement Example</a:t>
            </a:r>
          </a:p>
        </p:txBody>
      </p:sp>
      <p:pic>
        <p:nvPicPr>
          <p:cNvPr id="7" name="Picture Placeholder 6" descr="An annotated personal income statement for Louise and Larry Tate.&#10;Long description is available in notes, Press F6.">
            <a:extLst>
              <a:ext uri="{FF2B5EF4-FFF2-40B4-BE49-F238E27FC236}">
                <a16:creationId xmlns:a16="http://schemas.microsoft.com/office/drawing/2014/main" id="{545B9889-CEEB-42F2-A281-BDF1C228DBBA}"/>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p:blipFill>
        <p:spPr>
          <a:xfrm>
            <a:off x="5975295" y="761932"/>
            <a:ext cx="4611155" cy="5643922"/>
          </a:xfrm>
        </p:spPr>
      </p:pic>
      <p:sp>
        <p:nvSpPr>
          <p:cNvPr id="4" name="Slide Number Placeholder 3">
            <a:extLst>
              <a:ext uri="{FF2B5EF4-FFF2-40B4-BE49-F238E27FC236}">
                <a16:creationId xmlns:a16="http://schemas.microsoft.com/office/drawing/2014/main" id="{CB902646-FC07-2649-9610-B57C9C3A0ED8}"/>
              </a:ext>
            </a:extLst>
          </p:cNvPr>
          <p:cNvSpPr>
            <a:spLocks noGrp="1"/>
          </p:cNvSpPr>
          <p:nvPr>
            <p:ph type="sldNum" sz="quarter" idx="12"/>
          </p:nvPr>
        </p:nvSpPr>
        <p:spPr/>
        <p:txBody>
          <a:bodyPr/>
          <a:lstStyle/>
          <a:p>
            <a:fld id="{200B2350-5261-4F5C-9DF5-EF0D264FC8D2}" type="slidenum">
              <a:rPr lang="en-US" smtClean="0"/>
              <a:pPr/>
              <a:t>23</a:t>
            </a:fld>
            <a:endParaRPr lang="en-US" dirty="0"/>
          </a:p>
        </p:txBody>
      </p:sp>
    </p:spTree>
    <p:extLst>
      <p:ext uri="{BB962C8B-B14F-4D97-AF65-F5344CB8AC3E}">
        <p14:creationId xmlns:p14="http://schemas.microsoft.com/office/powerpoint/2010/main" val="874584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774074"/>
            <a:ext cx="8229600" cy="590349"/>
          </a:xfrm>
        </p:spPr>
        <p:txBody>
          <a:bodyPr vert="horz" lIns="91440" tIns="18000" rIns="91440" bIns="18000" rtlCol="0" anchor="ctr">
            <a:spAutoFit/>
          </a:bodyPr>
          <a:lstStyle/>
          <a:p>
            <a:r>
              <a:rPr lang="en-US" altLang="en-US" sz="4000" b="1" dirty="0"/>
              <a:t>Using Ratios: Financial Thermometers</a:t>
            </a:r>
            <a:endParaRPr lang="en-US" sz="4000" b="1" dirty="0"/>
          </a:p>
        </p:txBody>
      </p:sp>
      <p:sp>
        <p:nvSpPr>
          <p:cNvPr id="3" name="Content Placeholder 2"/>
          <p:cNvSpPr>
            <a:spLocks noGrp="1"/>
          </p:cNvSpPr>
          <p:nvPr>
            <p:ph idx="1"/>
          </p:nvPr>
        </p:nvSpPr>
        <p:spPr>
          <a:xfrm>
            <a:off x="863600" y="1907574"/>
            <a:ext cx="10490200" cy="1715786"/>
          </a:xfrm>
        </p:spPr>
        <p:txBody>
          <a:bodyPr vert="horz" wrap="square" lIns="91440" tIns="18000" rIns="91440" bIns="18000" rtlCol="0" anchor="ctr">
            <a:spAutoFit/>
          </a:bodyPr>
          <a:lstStyle/>
          <a:p>
            <a:r>
              <a:rPr lang="en-US" altLang="en-US" dirty="0">
                <a:cs typeface="Arial" panose="020B0604020202020204" pitchFamily="34" charset="0"/>
              </a:rPr>
              <a:t>Financial ratios allow you analyze data in the balance sheet or income statement and then compare it to targets.</a:t>
            </a:r>
          </a:p>
          <a:p>
            <a:r>
              <a:rPr lang="en-US" altLang="en-US" dirty="0">
                <a:cs typeface="Arial" panose="020B0604020202020204" pitchFamily="34" charset="0"/>
              </a:rPr>
              <a:t>Ratios help you understand how you are managing financial resources.</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213EA0CB-76FC-E44A-AAC2-99F51B02975C}"/>
              </a:ext>
            </a:extLst>
          </p:cNvPr>
          <p:cNvSpPr>
            <a:spLocks noGrp="1"/>
          </p:cNvSpPr>
          <p:nvPr>
            <p:ph type="sldNum" sz="quarter" idx="12"/>
          </p:nvPr>
        </p:nvSpPr>
        <p:spPr/>
        <p:txBody>
          <a:bodyPr/>
          <a:lstStyle/>
          <a:p>
            <a:fld id="{CCF7034D-67A4-4A46-B7C3-F96732E94F3F}" type="slidenum">
              <a:rPr lang="en-US" smtClean="0"/>
              <a:t>24</a:t>
            </a:fld>
            <a:endParaRPr lang="en-US"/>
          </a:p>
        </p:txBody>
      </p:sp>
    </p:spTree>
    <p:extLst>
      <p:ext uri="{BB962C8B-B14F-4D97-AF65-F5344CB8AC3E}">
        <p14:creationId xmlns:p14="http://schemas.microsoft.com/office/powerpoint/2010/main" val="3753276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56" y="473517"/>
            <a:ext cx="8229600" cy="1033548"/>
          </a:xfrm>
        </p:spPr>
        <p:txBody>
          <a:bodyPr vert="horz" lIns="91440" tIns="18000" rIns="91440" bIns="18000" rtlCol="0" anchor="ctr">
            <a:spAutoFit/>
          </a:bodyPr>
          <a:lstStyle/>
          <a:p>
            <a:r>
              <a:rPr lang="en-US" altLang="en-US" sz="3600" b="1" dirty="0">
                <a:latin typeface="+mn-lt"/>
              </a:rPr>
              <a:t>Question: Do I Have Enough Liquidity to Meet Emergencies?</a:t>
            </a:r>
            <a:endParaRPr lang="en-US" sz="3600" b="1" dirty="0">
              <a:latin typeface="+mn-lt"/>
            </a:endParaRPr>
          </a:p>
        </p:txBody>
      </p:sp>
      <p:graphicFrame>
        <p:nvGraphicFramePr>
          <p:cNvPr id="4" name="Object 3" descr="Current ratio is equal to, monetary assets ,over, current liabilities. "/>
          <p:cNvGraphicFramePr>
            <a:graphicFrameLocks noChangeAspect="1"/>
          </p:cNvGraphicFramePr>
          <p:nvPr>
            <p:extLst>
              <p:ext uri="{D42A27DB-BD31-4B8C-83A1-F6EECF244321}">
                <p14:modId xmlns:p14="http://schemas.microsoft.com/office/powerpoint/2010/main" val="526443228"/>
              </p:ext>
            </p:extLst>
          </p:nvPr>
        </p:nvGraphicFramePr>
        <p:xfrm>
          <a:off x="3448050" y="2114551"/>
          <a:ext cx="3905250" cy="868363"/>
        </p:xfrm>
        <a:graphic>
          <a:graphicData uri="http://schemas.openxmlformats.org/presentationml/2006/ole">
            <mc:AlternateContent xmlns:mc="http://schemas.openxmlformats.org/markup-compatibility/2006">
              <mc:Choice xmlns:v="urn:schemas-microsoft-com:vml" Requires="v">
                <p:oleObj spid="_x0000_s2069" name="Equation" r:id="rId3" imgW="1942920" imgH="431640" progId="Equation.DSMT4">
                  <p:embed/>
                </p:oleObj>
              </mc:Choice>
              <mc:Fallback>
                <p:oleObj name="Equation" r:id="rId3" imgW="1942920" imgH="431640" progId="Equation.DSMT4">
                  <p:embed/>
                  <p:pic>
                    <p:nvPicPr>
                      <p:cNvPr id="4" name="Object 3" descr="Current ratio is equal to, monetary assets ,over, current liabilitie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50" y="2114551"/>
                        <a:ext cx="3905250"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idx="1"/>
          </p:nvPr>
        </p:nvSpPr>
        <p:spPr>
          <a:xfrm>
            <a:off x="1231900" y="3324338"/>
            <a:ext cx="8229600" cy="829389"/>
          </a:xfrm>
        </p:spPr>
        <p:txBody>
          <a:bodyPr vert="horz" lIns="91440" tIns="18000" rIns="91440" bIns="18000" rtlCol="0" anchor="ctr">
            <a:spAutoFit/>
          </a:bodyPr>
          <a:lstStyle/>
          <a:p>
            <a:pPr>
              <a:lnSpc>
                <a:spcPct val="90000"/>
              </a:lnSpc>
            </a:pPr>
            <a:r>
              <a:rPr lang="en-US" altLang="en-US" sz="2400" dirty="0">
                <a:cs typeface="Arial" panose="020B0604020202020204" pitchFamily="34" charset="0"/>
              </a:rPr>
              <a:t>Should be greater than 1.0</a:t>
            </a:r>
          </a:p>
          <a:p>
            <a:pPr>
              <a:lnSpc>
                <a:spcPct val="90000"/>
              </a:lnSpc>
            </a:pPr>
            <a:r>
              <a:rPr lang="en-US" altLang="en-US" sz="2400" dirty="0">
                <a:cs typeface="Arial" panose="020B0604020202020204" pitchFamily="34" charset="0"/>
              </a:rPr>
              <a:t>Aim for above 2.0</a:t>
            </a:r>
          </a:p>
        </p:txBody>
      </p:sp>
      <p:graphicFrame>
        <p:nvGraphicFramePr>
          <p:cNvPr id="5" name="Object 4" descr="Month's living expenses covered ratio is equal to, monetary assets, over, annual living expenditures by 12."/>
          <p:cNvGraphicFramePr>
            <a:graphicFrameLocks noChangeAspect="1"/>
          </p:cNvGraphicFramePr>
          <p:nvPr>
            <p:extLst>
              <p:ext uri="{D42A27DB-BD31-4B8C-83A1-F6EECF244321}">
                <p14:modId xmlns:p14="http://schemas.microsoft.com/office/powerpoint/2010/main" val="3398293622"/>
              </p:ext>
            </p:extLst>
          </p:nvPr>
        </p:nvGraphicFramePr>
        <p:xfrm>
          <a:off x="1333442" y="4565100"/>
          <a:ext cx="8026514" cy="801919"/>
        </p:xfrm>
        <a:graphic>
          <a:graphicData uri="http://schemas.openxmlformats.org/presentationml/2006/ole">
            <mc:AlternateContent xmlns:mc="http://schemas.openxmlformats.org/markup-compatibility/2006">
              <mc:Choice xmlns:v="urn:schemas-microsoft-com:vml" Requires="v">
                <p:oleObj spid="_x0000_s2070" name="Equation" r:id="rId5" imgW="4317840" imgH="431640" progId="Equation.DSMT4">
                  <p:embed/>
                </p:oleObj>
              </mc:Choice>
              <mc:Fallback>
                <p:oleObj name="Equation" r:id="rId5" imgW="4317840" imgH="431640" progId="Equation.DSMT4">
                  <p:embed/>
                  <p:pic>
                    <p:nvPicPr>
                      <p:cNvPr id="5" name="Object 4" descr="Month's living expenses covered ratio is equal to, monetary assets, over, annual living expenditures by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442" y="4565100"/>
                        <a:ext cx="8026514" cy="801919"/>
                      </a:xfrm>
                      <a:prstGeom prst="rect">
                        <a:avLst/>
                      </a:prstGeom>
                      <a:noFill/>
                    </p:spPr>
                  </p:pic>
                </p:oleObj>
              </mc:Fallback>
            </mc:AlternateContent>
          </a:graphicData>
        </a:graphic>
      </p:graphicFrame>
      <p:sp>
        <p:nvSpPr>
          <p:cNvPr id="6" name="Content Placeholder 5"/>
          <p:cNvSpPr>
            <a:spLocks noGrp="1"/>
          </p:cNvSpPr>
          <p:nvPr>
            <p:ph idx="13"/>
          </p:nvPr>
        </p:nvSpPr>
        <p:spPr>
          <a:xfrm>
            <a:off x="1231900" y="5839673"/>
            <a:ext cx="8229600" cy="368750"/>
          </a:xfrm>
        </p:spPr>
        <p:txBody>
          <a:bodyPr vert="horz" lIns="91440" tIns="18000" rIns="91440" bIns="18000" rtlCol="0" anchor="ctr">
            <a:spAutoFit/>
          </a:bodyPr>
          <a:lstStyle/>
          <a:p>
            <a:pPr>
              <a:lnSpc>
                <a:spcPct val="90000"/>
              </a:lnSpc>
            </a:pPr>
            <a:r>
              <a:rPr lang="en-US" altLang="en-US" sz="2400" dirty="0">
                <a:cs typeface="Arial" panose="020B0604020202020204" pitchFamily="34" charset="0"/>
              </a:rPr>
              <a:t>Should aim for 3 to 6 months of liquid assets</a:t>
            </a:r>
          </a:p>
        </p:txBody>
      </p:sp>
      <p:sp>
        <p:nvSpPr>
          <p:cNvPr id="7" name="Slide Number Placeholder 6">
            <a:extLst>
              <a:ext uri="{FF2B5EF4-FFF2-40B4-BE49-F238E27FC236}">
                <a16:creationId xmlns:a16="http://schemas.microsoft.com/office/drawing/2014/main" id="{2C5A7936-B403-1A41-ACE6-D519113BE31C}"/>
              </a:ext>
            </a:extLst>
          </p:cNvPr>
          <p:cNvSpPr>
            <a:spLocks noGrp="1"/>
          </p:cNvSpPr>
          <p:nvPr>
            <p:ph type="sldNum" sz="quarter" idx="12"/>
          </p:nvPr>
        </p:nvSpPr>
        <p:spPr>
          <a:xfrm>
            <a:off x="8801100" y="5843298"/>
            <a:ext cx="2743200" cy="365125"/>
          </a:xfrm>
        </p:spPr>
        <p:txBody>
          <a:bodyPr/>
          <a:lstStyle/>
          <a:p>
            <a:fld id="{200B2350-5261-4F5C-9DF5-EF0D264FC8D2}" type="slidenum">
              <a:rPr lang="en-US" smtClean="0"/>
              <a:pPr/>
              <a:t>25</a:t>
            </a:fld>
            <a:endParaRPr lang="en-US" dirty="0"/>
          </a:p>
        </p:txBody>
      </p:sp>
    </p:spTree>
    <p:extLst>
      <p:ext uri="{BB962C8B-B14F-4D97-AF65-F5344CB8AC3E}">
        <p14:creationId xmlns:p14="http://schemas.microsoft.com/office/powerpoint/2010/main" val="3482099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380" y="784808"/>
            <a:ext cx="8864600" cy="534950"/>
          </a:xfrm>
        </p:spPr>
        <p:txBody>
          <a:bodyPr vert="horz" wrap="square" lIns="91440" tIns="18000" rIns="91440" bIns="18000" rtlCol="0" anchor="ctr">
            <a:spAutoFit/>
          </a:bodyPr>
          <a:lstStyle/>
          <a:p>
            <a:r>
              <a:rPr lang="en-US" altLang="en-US" sz="3600" b="1" dirty="0">
                <a:latin typeface="+mn-lt"/>
              </a:rPr>
              <a:t>Question: Can I Meet My Debt Obligations?</a:t>
            </a:r>
            <a:endParaRPr lang="en-US" sz="3600" b="1" dirty="0">
              <a:latin typeface="+mn-lt"/>
            </a:endParaRPr>
          </a:p>
        </p:txBody>
      </p:sp>
      <p:sp>
        <p:nvSpPr>
          <p:cNvPr id="3" name="Content Placeholder 2"/>
          <p:cNvSpPr>
            <a:spLocks noGrp="1"/>
          </p:cNvSpPr>
          <p:nvPr>
            <p:ph idx="1"/>
          </p:nvPr>
        </p:nvSpPr>
        <p:spPr>
          <a:xfrm>
            <a:off x="1524000" y="1921199"/>
            <a:ext cx="8229600" cy="368750"/>
          </a:xfrm>
        </p:spPr>
        <p:txBody>
          <a:bodyPr vert="horz" lIns="91440" tIns="18000" rIns="91440" bIns="18000" rtlCol="0" anchor="ctr">
            <a:spAutoFit/>
          </a:bodyPr>
          <a:lstStyle/>
          <a:p>
            <a:r>
              <a:rPr lang="en-US" altLang="en-US" sz="2400" dirty="0">
                <a:cs typeface="Arial" panose="020B0604020202020204" pitchFamily="34" charset="0"/>
              </a:rPr>
              <a:t>Should decrease as you get older</a:t>
            </a:r>
          </a:p>
        </p:txBody>
      </p:sp>
      <p:graphicFrame>
        <p:nvGraphicFramePr>
          <p:cNvPr id="5" name="Object 4" descr="Debt ratio is equal to, total debt liabilities, over, total assets."/>
          <p:cNvGraphicFramePr>
            <a:graphicFrameLocks noChangeAspect="1"/>
          </p:cNvGraphicFramePr>
          <p:nvPr>
            <p:extLst>
              <p:ext uri="{D42A27DB-BD31-4B8C-83A1-F6EECF244321}">
                <p14:modId xmlns:p14="http://schemas.microsoft.com/office/powerpoint/2010/main" val="2845264437"/>
              </p:ext>
            </p:extLst>
          </p:nvPr>
        </p:nvGraphicFramePr>
        <p:xfrm>
          <a:off x="3276602" y="2679700"/>
          <a:ext cx="4174157" cy="779090"/>
        </p:xfrm>
        <a:graphic>
          <a:graphicData uri="http://schemas.openxmlformats.org/presentationml/2006/ole">
            <mc:AlternateContent xmlns:mc="http://schemas.openxmlformats.org/markup-compatibility/2006">
              <mc:Choice xmlns:v="urn:schemas-microsoft-com:vml" Requires="v">
                <p:oleObj spid="_x0000_s3093" name="Equation" r:id="rId3" imgW="2107285" imgH="393529" progId="Equation.DSMT4">
                  <p:embed/>
                </p:oleObj>
              </mc:Choice>
              <mc:Fallback>
                <p:oleObj name="Equation" r:id="rId3" imgW="2107285" imgH="393529" progId="Equation.DSMT4">
                  <p:embed/>
                  <p:pic>
                    <p:nvPicPr>
                      <p:cNvPr id="5" name="Object 4" descr="Debt ratio is equal to, total debt liabilities, over, total ass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2" y="2679700"/>
                        <a:ext cx="4174157" cy="7790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1524000" y="3751167"/>
            <a:ext cx="8229600" cy="701149"/>
          </a:xfrm>
        </p:spPr>
        <p:txBody>
          <a:bodyPr vert="horz" lIns="91440" tIns="18000" rIns="91440" bIns="18000" rtlCol="0" anchor="ctr">
            <a:spAutoFit/>
          </a:bodyPr>
          <a:lstStyle/>
          <a:p>
            <a:pPr marL="0" indent="0">
              <a:buNone/>
            </a:pPr>
            <a:r>
              <a:rPr lang="en-US" sz="1600" dirty="0"/>
              <a:t>By calculating the ratio between your assets and your debts, you get your “debt ratio.” This is something the banks are very interested in. A debt ratio below 30% is excellent. Above 40% is critical. Lenders could deny you a loan.</a:t>
            </a:r>
            <a:endParaRPr lang="en-US" altLang="en-US" sz="1600" dirty="0">
              <a:cs typeface="Arial" panose="020B0604020202020204" pitchFamily="34" charset="0"/>
            </a:endParaRPr>
          </a:p>
        </p:txBody>
      </p:sp>
      <p:graphicFrame>
        <p:nvGraphicFramePr>
          <p:cNvPr id="6" name="Object 5" descr="Long term debt coverage ratio is equal to, total income available for living expenses, over, total long term debt payments."/>
          <p:cNvGraphicFramePr>
            <a:graphicFrameLocks noChangeAspect="1"/>
          </p:cNvGraphicFramePr>
          <p:nvPr>
            <p:extLst>
              <p:ext uri="{D42A27DB-BD31-4B8C-83A1-F6EECF244321}">
                <p14:modId xmlns:p14="http://schemas.microsoft.com/office/powerpoint/2010/main" val="2662265714"/>
              </p:ext>
            </p:extLst>
          </p:nvPr>
        </p:nvGraphicFramePr>
        <p:xfrm>
          <a:off x="1648006" y="4695733"/>
          <a:ext cx="7992267" cy="735407"/>
        </p:xfrm>
        <a:graphic>
          <a:graphicData uri="http://schemas.openxmlformats.org/presentationml/2006/ole">
            <mc:AlternateContent xmlns:mc="http://schemas.openxmlformats.org/markup-compatibility/2006">
              <mc:Choice xmlns:v="urn:schemas-microsoft-com:vml" Requires="v">
                <p:oleObj spid="_x0000_s3094" name="Equation" r:id="rId5" imgW="4546440" imgH="419040" progId="Equation.DSMT4">
                  <p:embed/>
                </p:oleObj>
              </mc:Choice>
              <mc:Fallback>
                <p:oleObj name="Equation" r:id="rId5" imgW="4546440" imgH="419040" progId="Equation.DSMT4">
                  <p:embed/>
                  <p:pic>
                    <p:nvPicPr>
                      <p:cNvPr id="6" name="Object 5" descr="Long term debt coverage ratio is equal to, total income available for living expenses, over, total long term debt payment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8006" y="4695733"/>
                        <a:ext cx="7992267" cy="735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a:extLst>
              <a:ext uri="{FF2B5EF4-FFF2-40B4-BE49-F238E27FC236}">
                <a16:creationId xmlns:a16="http://schemas.microsoft.com/office/drawing/2014/main" id="{D8675D5B-5189-0143-AD01-1682D27BA966}"/>
              </a:ext>
            </a:extLst>
          </p:cNvPr>
          <p:cNvSpPr>
            <a:spLocks noGrp="1"/>
          </p:cNvSpPr>
          <p:nvPr>
            <p:ph type="sldNum" sz="quarter" idx="12"/>
          </p:nvPr>
        </p:nvSpPr>
        <p:spPr>
          <a:xfrm>
            <a:off x="8674100" y="5913533"/>
            <a:ext cx="2743200" cy="365125"/>
          </a:xfrm>
        </p:spPr>
        <p:txBody>
          <a:bodyPr/>
          <a:lstStyle/>
          <a:p>
            <a:fld id="{200B2350-5261-4F5C-9DF5-EF0D264FC8D2}" type="slidenum">
              <a:rPr lang="en-US" smtClean="0"/>
              <a:pPr/>
              <a:t>26</a:t>
            </a:fld>
            <a:endParaRPr lang="en-US" dirty="0"/>
          </a:p>
        </p:txBody>
      </p:sp>
    </p:spTree>
    <p:extLst>
      <p:ext uri="{BB962C8B-B14F-4D97-AF65-F5344CB8AC3E}">
        <p14:creationId xmlns:p14="http://schemas.microsoft.com/office/powerpoint/2010/main" val="3482086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944" y="655213"/>
            <a:ext cx="9962555" cy="534950"/>
          </a:xfrm>
        </p:spPr>
        <p:txBody>
          <a:bodyPr vert="horz" wrap="square" lIns="91440" tIns="18000" rIns="91440" bIns="18000" rtlCol="0" anchor="ctr">
            <a:spAutoFit/>
          </a:bodyPr>
          <a:lstStyle/>
          <a:p>
            <a:r>
              <a:rPr lang="en-US" altLang="en-US" sz="3600" b="1" dirty="0">
                <a:latin typeface="+mn-lt"/>
              </a:rPr>
              <a:t>Question: Am I Saving as Much as I Think I Am?</a:t>
            </a:r>
            <a:endParaRPr lang="en-US" sz="3600" b="1" dirty="0">
              <a:latin typeface="+mn-lt"/>
            </a:endParaRPr>
          </a:p>
        </p:txBody>
      </p:sp>
      <p:sp>
        <p:nvSpPr>
          <p:cNvPr id="3" name="Content Placeholder 2"/>
          <p:cNvSpPr>
            <a:spLocks noGrp="1"/>
          </p:cNvSpPr>
          <p:nvPr>
            <p:ph idx="1"/>
          </p:nvPr>
        </p:nvSpPr>
        <p:spPr>
          <a:xfrm>
            <a:off x="838200" y="2103806"/>
            <a:ext cx="8229600" cy="368750"/>
          </a:xfrm>
        </p:spPr>
        <p:txBody>
          <a:bodyPr vert="horz" lIns="91440" tIns="18000" rIns="91440" bIns="18000" rtlCol="0" anchor="ctr">
            <a:spAutoFit/>
          </a:bodyPr>
          <a:lstStyle/>
          <a:p>
            <a:pPr>
              <a:lnSpc>
                <a:spcPct val="90000"/>
              </a:lnSpc>
            </a:pPr>
            <a:r>
              <a:rPr lang="en-US" altLang="en-US" sz="2400" dirty="0">
                <a:cs typeface="Arial" panose="020B0604020202020204" pitchFamily="34" charset="0"/>
              </a:rPr>
              <a:t>Effective saving is by paying yourself first.</a:t>
            </a:r>
            <a:endParaRPr lang="en-US" sz="2400" dirty="0">
              <a:cs typeface="Arial" panose="020B0604020202020204" pitchFamily="34" charset="0"/>
            </a:endParaRPr>
          </a:p>
        </p:txBody>
      </p:sp>
      <p:graphicFrame>
        <p:nvGraphicFramePr>
          <p:cNvPr id="4" name="Object 3" descr="savings ratio is equal to, income available for savings and investments, over, income available for living expenditures."/>
          <p:cNvGraphicFramePr>
            <a:graphicFrameLocks noChangeAspect="1"/>
          </p:cNvGraphicFramePr>
          <p:nvPr>
            <p:extLst>
              <p:ext uri="{D42A27DB-BD31-4B8C-83A1-F6EECF244321}">
                <p14:modId xmlns:p14="http://schemas.microsoft.com/office/powerpoint/2010/main" val="1366365564"/>
              </p:ext>
            </p:extLst>
          </p:nvPr>
        </p:nvGraphicFramePr>
        <p:xfrm>
          <a:off x="921746" y="3136900"/>
          <a:ext cx="8076799" cy="819936"/>
        </p:xfrm>
        <a:graphic>
          <a:graphicData uri="http://schemas.openxmlformats.org/presentationml/2006/ole">
            <mc:AlternateContent xmlns:mc="http://schemas.openxmlformats.org/markup-compatibility/2006">
              <mc:Choice xmlns:v="urn:schemas-microsoft-com:vml" Requires="v">
                <p:oleObj spid="_x0000_s4107" name="Equation" r:id="rId3" imgW="4127400" imgH="419040" progId="Equation.DSMT4">
                  <p:embed/>
                </p:oleObj>
              </mc:Choice>
              <mc:Fallback>
                <p:oleObj name="Equation" r:id="rId3" imgW="4127400" imgH="419040" progId="Equation.DSMT4">
                  <p:embed/>
                  <p:pic>
                    <p:nvPicPr>
                      <p:cNvPr id="4" name="Object 3" descr="savings ratio is equal to, income available for savings and investments, over, income available for living expenditures."/>
                      <p:cNvPicPr>
                        <a:picLocks noChangeAspect="1" noChangeArrowheads="1"/>
                      </p:cNvPicPr>
                      <p:nvPr/>
                    </p:nvPicPr>
                    <p:blipFill>
                      <a:blip r:embed="rId4"/>
                      <a:srcRect/>
                      <a:stretch>
                        <a:fillRect/>
                      </a:stretch>
                    </p:blipFill>
                    <p:spPr bwMode="auto">
                      <a:xfrm>
                        <a:off x="921746" y="3136900"/>
                        <a:ext cx="8076799" cy="819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a:extLst>
              <a:ext uri="{FF2B5EF4-FFF2-40B4-BE49-F238E27FC236}">
                <a16:creationId xmlns:a16="http://schemas.microsoft.com/office/drawing/2014/main" id="{1E8D5D26-8E78-1C42-A6C3-DE09A8B550CF}"/>
              </a:ext>
            </a:extLst>
          </p:cNvPr>
          <p:cNvSpPr>
            <a:spLocks noGrp="1"/>
          </p:cNvSpPr>
          <p:nvPr>
            <p:ph type="sldNum" sz="quarter" idx="12"/>
          </p:nvPr>
        </p:nvSpPr>
        <p:spPr>
          <a:xfrm>
            <a:off x="8686800" y="5937250"/>
            <a:ext cx="2743200" cy="365125"/>
          </a:xfrm>
        </p:spPr>
        <p:txBody>
          <a:bodyPr/>
          <a:lstStyle/>
          <a:p>
            <a:fld id="{CCF7034D-67A4-4A46-B7C3-F96732E94F3F}" type="slidenum">
              <a:rPr lang="en-US" smtClean="0"/>
              <a:t>27</a:t>
            </a:fld>
            <a:endParaRPr lang="en-US"/>
          </a:p>
        </p:txBody>
      </p:sp>
    </p:spTree>
    <p:extLst>
      <p:ext uri="{BB962C8B-B14F-4D97-AF65-F5344CB8AC3E}">
        <p14:creationId xmlns:p14="http://schemas.microsoft.com/office/powerpoint/2010/main" val="3458605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789357"/>
            <a:ext cx="8229600" cy="590349"/>
          </a:xfrm>
        </p:spPr>
        <p:txBody>
          <a:bodyPr vert="horz" lIns="91440" tIns="18000" rIns="91440" bIns="18000" rtlCol="0" anchor="ctr">
            <a:spAutoFit/>
          </a:bodyPr>
          <a:lstStyle/>
          <a:p>
            <a:r>
              <a:rPr lang="en-US" altLang="en-US" sz="4000" b="1" dirty="0">
                <a:latin typeface="+mn-lt"/>
              </a:rPr>
              <a:t>Record Keeping</a:t>
            </a:r>
            <a:endParaRPr lang="en-US" sz="4000" b="1" dirty="0">
              <a:latin typeface="+mn-lt"/>
            </a:endParaRPr>
          </a:p>
        </p:txBody>
      </p:sp>
      <p:sp>
        <p:nvSpPr>
          <p:cNvPr id="3" name="Content Placeholder 2"/>
          <p:cNvSpPr>
            <a:spLocks noGrp="1"/>
          </p:cNvSpPr>
          <p:nvPr>
            <p:ph idx="1"/>
          </p:nvPr>
        </p:nvSpPr>
        <p:spPr>
          <a:xfrm>
            <a:off x="749300" y="2204857"/>
            <a:ext cx="10553700" cy="2231824"/>
          </a:xfrm>
        </p:spPr>
        <p:txBody>
          <a:bodyPr vert="horz" wrap="square" lIns="91440" tIns="18000" rIns="91440" bIns="18000" rtlCol="0" anchor="ctr">
            <a:spAutoFit/>
          </a:bodyPr>
          <a:lstStyle/>
          <a:p>
            <a:r>
              <a:rPr lang="en-US" altLang="en-US" dirty="0">
                <a:cs typeface="Arial" panose="020B0604020202020204" pitchFamily="34" charset="0"/>
              </a:rPr>
              <a:t>Without records, it’s difficult to prepare taxes.</a:t>
            </a:r>
          </a:p>
          <a:p>
            <a:r>
              <a:rPr lang="en-US" altLang="en-US" dirty="0">
                <a:cs typeface="Arial" panose="020B0604020202020204" pitchFamily="34" charset="0"/>
              </a:rPr>
              <a:t>By tracking expenses, you know how much and where you are spending.</a:t>
            </a:r>
          </a:p>
          <a:p>
            <a:r>
              <a:rPr lang="en-US" altLang="en-US" dirty="0">
                <a:cs typeface="Arial" panose="020B0604020202020204" pitchFamily="34" charset="0"/>
              </a:rPr>
              <a:t>It’s also easier for someone to step in during an emergency and understand your financial situation.</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49FA333F-C7E1-4C4E-9A8C-5E35A36CEE89}"/>
              </a:ext>
            </a:extLst>
          </p:cNvPr>
          <p:cNvSpPr>
            <a:spLocks noGrp="1"/>
          </p:cNvSpPr>
          <p:nvPr>
            <p:ph type="sldNum" sz="quarter" idx="12"/>
          </p:nvPr>
        </p:nvSpPr>
        <p:spPr>
          <a:xfrm>
            <a:off x="8559800" y="5772150"/>
            <a:ext cx="2743200" cy="365125"/>
          </a:xfrm>
        </p:spPr>
        <p:txBody>
          <a:bodyPr/>
          <a:lstStyle/>
          <a:p>
            <a:fld id="{CCF7034D-67A4-4A46-B7C3-F96732E94F3F}" type="slidenum">
              <a:rPr lang="en-US" smtClean="0"/>
              <a:t>28</a:t>
            </a:fld>
            <a:endParaRPr lang="en-US" dirty="0"/>
          </a:p>
        </p:txBody>
      </p:sp>
    </p:spTree>
    <p:extLst>
      <p:ext uri="{BB962C8B-B14F-4D97-AF65-F5344CB8AC3E}">
        <p14:creationId xmlns:p14="http://schemas.microsoft.com/office/powerpoint/2010/main" val="250792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B8B1-2555-4EF6-A027-5B5B260043EF}"/>
              </a:ext>
            </a:extLst>
          </p:cNvPr>
          <p:cNvSpPr>
            <a:spLocks noGrp="1"/>
          </p:cNvSpPr>
          <p:nvPr>
            <p:ph type="title"/>
          </p:nvPr>
        </p:nvSpPr>
        <p:spPr>
          <a:xfrm>
            <a:off x="812800" y="848698"/>
            <a:ext cx="8229600" cy="590349"/>
          </a:xfrm>
        </p:spPr>
        <p:txBody>
          <a:bodyPr vert="horz" lIns="91440" tIns="18000" rIns="91440" bIns="18000" rtlCol="0" anchor="ctr">
            <a:spAutoFit/>
          </a:bodyPr>
          <a:lstStyle/>
          <a:p>
            <a:r>
              <a:rPr lang="en-US" altLang="en-US" sz="4000" b="1" dirty="0">
                <a:latin typeface="+mn-lt"/>
              </a:rPr>
              <a:t>Record Keeping Steps</a:t>
            </a:r>
            <a:endParaRPr lang="en-US" sz="4000" b="1" dirty="0">
              <a:latin typeface="+mn-lt"/>
            </a:endParaRPr>
          </a:p>
        </p:txBody>
      </p:sp>
      <p:sp>
        <p:nvSpPr>
          <p:cNvPr id="3" name="Content Placeholder 2">
            <a:extLst>
              <a:ext uri="{FF2B5EF4-FFF2-40B4-BE49-F238E27FC236}">
                <a16:creationId xmlns:a16="http://schemas.microsoft.com/office/drawing/2014/main" id="{C3D4FE44-FBD1-404F-AD16-58BF98269F3A}"/>
              </a:ext>
            </a:extLst>
          </p:cNvPr>
          <p:cNvSpPr>
            <a:spLocks noGrp="1"/>
          </p:cNvSpPr>
          <p:nvPr>
            <p:ph idx="1"/>
          </p:nvPr>
        </p:nvSpPr>
        <p:spPr>
          <a:xfrm>
            <a:off x="812800" y="1852446"/>
            <a:ext cx="8229600" cy="424150"/>
          </a:xfrm>
        </p:spPr>
        <p:txBody>
          <a:bodyPr vert="horz" lIns="91440" tIns="18000" rIns="91440" bIns="18000" rtlCol="0" anchor="ctr">
            <a:spAutoFit/>
          </a:bodyPr>
          <a:lstStyle/>
          <a:p>
            <a:pPr marL="457200" indent="-457200">
              <a:buFont typeface="+mj-lt"/>
              <a:buAutoNum type="arabicPeriod"/>
            </a:pPr>
            <a:r>
              <a:rPr lang="en-US" dirty="0">
                <a:cs typeface="Arial" panose="020B0604020202020204" pitchFamily="34" charset="0"/>
              </a:rPr>
              <a:t>Track your financial dealings.</a:t>
            </a:r>
          </a:p>
        </p:txBody>
      </p:sp>
      <p:sp>
        <p:nvSpPr>
          <p:cNvPr id="5" name="Content Placeholder 4">
            <a:extLst>
              <a:ext uri="{FF2B5EF4-FFF2-40B4-BE49-F238E27FC236}">
                <a16:creationId xmlns:a16="http://schemas.microsoft.com/office/drawing/2014/main" id="{5F69D537-2F3A-4143-8A6A-6049B222E874}"/>
              </a:ext>
            </a:extLst>
          </p:cNvPr>
          <p:cNvSpPr>
            <a:spLocks noGrp="1"/>
          </p:cNvSpPr>
          <p:nvPr>
            <p:ph sz="quarter" idx="14"/>
          </p:nvPr>
        </p:nvSpPr>
        <p:spPr>
          <a:xfrm>
            <a:off x="812800" y="2406881"/>
            <a:ext cx="10350500" cy="1715786"/>
          </a:xfrm>
        </p:spPr>
        <p:txBody>
          <a:bodyPr vert="horz" wrap="square" lIns="91440" tIns="18000" rIns="91440" bIns="18000" rtlCol="0" anchor="ctr">
            <a:spAutoFit/>
          </a:bodyPr>
          <a:lstStyle/>
          <a:p>
            <a:pPr lvl="1"/>
            <a:r>
              <a:rPr lang="en-US" sz="2800" dirty="0">
                <a:cs typeface="Arial" panose="020B0604020202020204" pitchFamily="34" charset="0"/>
              </a:rPr>
              <a:t>The best system is one that you will use.</a:t>
            </a:r>
          </a:p>
          <a:p>
            <a:pPr lvl="1"/>
            <a:r>
              <a:rPr lang="en-US" sz="2800" dirty="0">
                <a:cs typeface="Arial" panose="020B0604020202020204" pitchFamily="34" charset="0"/>
              </a:rPr>
              <a:t>Credit card and check expenditures are easy to track, but cash expenditures are more difficult to track.</a:t>
            </a:r>
          </a:p>
          <a:p>
            <a:pPr lvl="1"/>
            <a:r>
              <a:rPr lang="en-US" sz="2800" dirty="0">
                <a:cs typeface="Arial" panose="020B0604020202020204" pitchFamily="34" charset="0"/>
              </a:rPr>
              <a:t>Consider Mint, </a:t>
            </a:r>
            <a:r>
              <a:rPr lang="en-US" sz="2800" dirty="0" err="1">
                <a:cs typeface="Arial" panose="020B0604020202020204" pitchFamily="34" charset="0"/>
              </a:rPr>
              <a:t>Goodbudget</a:t>
            </a:r>
            <a:r>
              <a:rPr lang="en-US" sz="2800" dirty="0">
                <a:cs typeface="Arial" panose="020B0604020202020204" pitchFamily="34" charset="0"/>
              </a:rPr>
              <a:t>, or Quicken.</a:t>
            </a:r>
          </a:p>
        </p:txBody>
      </p:sp>
      <p:sp>
        <p:nvSpPr>
          <p:cNvPr id="7" name="Content Placeholder 6">
            <a:extLst>
              <a:ext uri="{FF2B5EF4-FFF2-40B4-BE49-F238E27FC236}">
                <a16:creationId xmlns:a16="http://schemas.microsoft.com/office/drawing/2014/main" id="{A18AE9E1-EB35-4A67-B01C-740BC4289238}"/>
              </a:ext>
            </a:extLst>
          </p:cNvPr>
          <p:cNvSpPr>
            <a:spLocks noGrp="1"/>
          </p:cNvSpPr>
          <p:nvPr>
            <p:ph sz="quarter" idx="16"/>
          </p:nvPr>
        </p:nvSpPr>
        <p:spPr>
          <a:xfrm>
            <a:off x="812800" y="4553015"/>
            <a:ext cx="10350500" cy="424150"/>
          </a:xfrm>
        </p:spPr>
        <p:txBody>
          <a:bodyPr vert="horz" wrap="square" lIns="91440" tIns="18000" rIns="91440" bIns="18000" rtlCol="0" anchor="ctr">
            <a:spAutoFit/>
          </a:bodyPr>
          <a:lstStyle/>
          <a:p>
            <a:pPr marL="457200" indent="-457200">
              <a:buFont typeface="+mj-lt"/>
              <a:buAutoNum type="arabicPeriod" startAt="2"/>
            </a:pPr>
            <a:r>
              <a:rPr lang="en-US" dirty="0">
                <a:cs typeface="Arial" panose="020B0604020202020204" pitchFamily="34" charset="0"/>
              </a:rPr>
              <a:t>File and store your financial records so they are readily accessible.</a:t>
            </a:r>
          </a:p>
        </p:txBody>
      </p:sp>
      <p:sp>
        <p:nvSpPr>
          <p:cNvPr id="4" name="Slide Number Placeholder 3">
            <a:extLst>
              <a:ext uri="{FF2B5EF4-FFF2-40B4-BE49-F238E27FC236}">
                <a16:creationId xmlns:a16="http://schemas.microsoft.com/office/drawing/2014/main" id="{5BFD027A-0479-6747-8541-C91FF7287195}"/>
              </a:ext>
            </a:extLst>
          </p:cNvPr>
          <p:cNvSpPr>
            <a:spLocks noGrp="1"/>
          </p:cNvSpPr>
          <p:nvPr>
            <p:ph type="sldNum" sz="quarter" idx="12"/>
          </p:nvPr>
        </p:nvSpPr>
        <p:spPr>
          <a:xfrm>
            <a:off x="8572500" y="5797550"/>
            <a:ext cx="2743200" cy="365125"/>
          </a:xfrm>
        </p:spPr>
        <p:txBody>
          <a:bodyPr/>
          <a:lstStyle/>
          <a:p>
            <a:fld id="{200B2350-5261-4F5C-9DF5-EF0D264FC8D2}" type="slidenum">
              <a:rPr lang="en-US" smtClean="0"/>
              <a:pPr/>
              <a:t>29</a:t>
            </a:fld>
            <a:endParaRPr lang="en-US" dirty="0"/>
          </a:p>
        </p:txBody>
      </p:sp>
    </p:spTree>
    <p:extLst>
      <p:ext uri="{BB962C8B-B14F-4D97-AF65-F5344CB8AC3E}">
        <p14:creationId xmlns:p14="http://schemas.microsoft.com/office/powerpoint/2010/main" val="150467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D10B3-569E-FC48-80AC-F91480FF9DF7}"/>
              </a:ext>
            </a:extLst>
          </p:cNvPr>
          <p:cNvSpPr>
            <a:spLocks noGrp="1"/>
          </p:cNvSpPr>
          <p:nvPr>
            <p:ph type="title"/>
          </p:nvPr>
        </p:nvSpPr>
        <p:spPr/>
        <p:txBody>
          <a:bodyPr/>
          <a:lstStyle/>
          <a:p>
            <a:r>
              <a:rPr lang="en-US" b="1" dirty="0"/>
              <a:t>How to Set Up a Budget</a:t>
            </a:r>
          </a:p>
        </p:txBody>
      </p:sp>
      <p:sp>
        <p:nvSpPr>
          <p:cNvPr id="3" name="Content Placeholder 2">
            <a:extLst>
              <a:ext uri="{FF2B5EF4-FFF2-40B4-BE49-F238E27FC236}">
                <a16:creationId xmlns:a16="http://schemas.microsoft.com/office/drawing/2014/main" id="{9035179A-9064-934F-9EE3-61BB4201D164}"/>
              </a:ext>
            </a:extLst>
          </p:cNvPr>
          <p:cNvSpPr>
            <a:spLocks noGrp="1"/>
          </p:cNvSpPr>
          <p:nvPr>
            <p:ph idx="1"/>
          </p:nvPr>
        </p:nvSpPr>
        <p:spPr/>
        <p:txBody>
          <a:bodyPr/>
          <a:lstStyle/>
          <a:p>
            <a:r>
              <a:rPr lang="en-US" dirty="0"/>
              <a:t>No one wants to budget. Everyone wants to spend freely. But budgeting is a financial reality for </a:t>
            </a:r>
            <a:r>
              <a:rPr lang="en-US" i="1" dirty="0"/>
              <a:t>everyone</a:t>
            </a:r>
            <a:r>
              <a:rPr lang="en-US" dirty="0"/>
              <a:t>—whether you’re a recent graduate or not. Building a budget is a crucial step towards financial success.</a:t>
            </a:r>
          </a:p>
          <a:p>
            <a:endParaRPr lang="en-US" dirty="0"/>
          </a:p>
        </p:txBody>
      </p:sp>
      <p:sp>
        <p:nvSpPr>
          <p:cNvPr id="4" name="Slide Number Placeholder 3">
            <a:extLst>
              <a:ext uri="{FF2B5EF4-FFF2-40B4-BE49-F238E27FC236}">
                <a16:creationId xmlns:a16="http://schemas.microsoft.com/office/drawing/2014/main" id="{93FC4A73-E3F5-DA48-9B2B-8653C13DFF2B}"/>
              </a:ext>
            </a:extLst>
          </p:cNvPr>
          <p:cNvSpPr>
            <a:spLocks noGrp="1"/>
          </p:cNvSpPr>
          <p:nvPr>
            <p:ph type="sldNum" sz="quarter" idx="12"/>
          </p:nvPr>
        </p:nvSpPr>
        <p:spPr/>
        <p:txBody>
          <a:bodyPr/>
          <a:lstStyle/>
          <a:p>
            <a:fld id="{CCF7034D-67A4-4A46-B7C3-F96732E94F3F}" type="slidenum">
              <a:rPr lang="en-US" smtClean="0"/>
              <a:t>3</a:t>
            </a:fld>
            <a:endParaRPr lang="en-US"/>
          </a:p>
        </p:txBody>
      </p:sp>
    </p:spTree>
    <p:extLst>
      <p:ext uri="{BB962C8B-B14F-4D97-AF65-F5344CB8AC3E}">
        <p14:creationId xmlns:p14="http://schemas.microsoft.com/office/powerpoint/2010/main" val="2933644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FFDC3-92C6-4F46-BD75-F942C7EB2395}"/>
              </a:ext>
            </a:extLst>
          </p:cNvPr>
          <p:cNvSpPr>
            <a:spLocks noGrp="1"/>
          </p:cNvSpPr>
          <p:nvPr>
            <p:ph idx="1"/>
          </p:nvPr>
        </p:nvSpPr>
        <p:spPr>
          <a:xfrm>
            <a:off x="838201" y="347410"/>
            <a:ext cx="3124200" cy="1033548"/>
          </a:xfrm>
        </p:spPr>
        <p:txBody>
          <a:bodyPr vert="horz" lIns="91440" tIns="18000" rIns="91440" bIns="18000" rtlCol="0" anchor="ctr">
            <a:spAutoFit/>
          </a:bodyPr>
          <a:lstStyle/>
          <a:p>
            <a:pPr marL="0" indent="0">
              <a:buNone/>
            </a:pPr>
            <a:r>
              <a:rPr lang="en-US" sz="2400" b="1" dirty="0">
                <a:cs typeface="Arial" panose="020B0604020202020204" pitchFamily="34" charset="0"/>
              </a:rPr>
              <a:t>Web-Based Financial Planning with Mint and </a:t>
            </a:r>
            <a:r>
              <a:rPr lang="en-US" sz="2400" b="1" dirty="0" err="1">
                <a:cs typeface="Arial" panose="020B0604020202020204" pitchFamily="34" charset="0"/>
              </a:rPr>
              <a:t>Goodbudget</a:t>
            </a:r>
            <a:endParaRPr lang="en-US" sz="1400" b="1" dirty="0">
              <a:cs typeface="Arial" panose="020B0604020202020204" pitchFamily="34" charset="0"/>
            </a:endParaRPr>
          </a:p>
        </p:txBody>
      </p:sp>
      <p:pic>
        <p:nvPicPr>
          <p:cNvPr id="7" name="Picture Placeholder 6" descr="An example of web-based financial planning with Mint and Level Money.&#10;Long description is available in notes, Press F6.">
            <a:extLst>
              <a:ext uri="{FF2B5EF4-FFF2-40B4-BE49-F238E27FC236}">
                <a16:creationId xmlns:a16="http://schemas.microsoft.com/office/drawing/2014/main" id="{C4C4D24B-0892-4A0B-A50D-905535043C26}"/>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p:blipFill>
        <p:spPr>
          <a:xfrm>
            <a:off x="6365355" y="539553"/>
            <a:ext cx="4188698" cy="6018409"/>
          </a:xfrm>
        </p:spPr>
      </p:pic>
      <p:sp>
        <p:nvSpPr>
          <p:cNvPr id="4" name="Slide Number Placeholder 3">
            <a:extLst>
              <a:ext uri="{FF2B5EF4-FFF2-40B4-BE49-F238E27FC236}">
                <a16:creationId xmlns:a16="http://schemas.microsoft.com/office/drawing/2014/main" id="{EB8B6DCF-944F-F741-AEEB-8F905245D65A}"/>
              </a:ext>
            </a:extLst>
          </p:cNvPr>
          <p:cNvSpPr>
            <a:spLocks noGrp="1"/>
          </p:cNvSpPr>
          <p:nvPr>
            <p:ph type="sldNum" sz="quarter" idx="12"/>
          </p:nvPr>
        </p:nvSpPr>
        <p:spPr/>
        <p:txBody>
          <a:bodyPr/>
          <a:lstStyle/>
          <a:p>
            <a:fld id="{200B2350-5261-4F5C-9DF5-EF0D264FC8D2}" type="slidenum">
              <a:rPr lang="en-US" smtClean="0"/>
              <a:pPr/>
              <a:t>30</a:t>
            </a:fld>
            <a:endParaRPr lang="en-US" dirty="0"/>
          </a:p>
        </p:txBody>
      </p:sp>
    </p:spTree>
    <p:extLst>
      <p:ext uri="{BB962C8B-B14F-4D97-AF65-F5344CB8AC3E}">
        <p14:creationId xmlns:p14="http://schemas.microsoft.com/office/powerpoint/2010/main" val="3555338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0" y="772541"/>
            <a:ext cx="8229600" cy="590349"/>
          </a:xfrm>
        </p:spPr>
        <p:txBody>
          <a:bodyPr vert="horz" lIns="91440" tIns="18000" rIns="91440" bIns="18000" rtlCol="0" anchor="ctr">
            <a:spAutoFit/>
          </a:bodyPr>
          <a:lstStyle/>
          <a:p>
            <a:r>
              <a:rPr lang="en-US" altLang="en-US" sz="4000" b="1" dirty="0">
                <a:latin typeface="+mn-lt"/>
              </a:rPr>
              <a:t>Putting It All Together: Budgeting</a:t>
            </a:r>
            <a:endParaRPr lang="en-US" sz="4000" b="1" dirty="0">
              <a:latin typeface="+mn-lt"/>
            </a:endParaRPr>
          </a:p>
        </p:txBody>
      </p:sp>
      <p:sp>
        <p:nvSpPr>
          <p:cNvPr id="3" name="Content Placeholder 2"/>
          <p:cNvSpPr>
            <a:spLocks noGrp="1"/>
          </p:cNvSpPr>
          <p:nvPr>
            <p:ph idx="1"/>
          </p:nvPr>
        </p:nvSpPr>
        <p:spPr>
          <a:xfrm>
            <a:off x="889000" y="1852890"/>
            <a:ext cx="10375900" cy="3523460"/>
          </a:xfrm>
        </p:spPr>
        <p:txBody>
          <a:bodyPr vert="horz" wrap="square" lIns="91440" tIns="18000" rIns="91440" bIns="18000" rtlCol="0" anchor="ctr">
            <a:spAutoFit/>
          </a:bodyPr>
          <a:lstStyle/>
          <a:p>
            <a:r>
              <a:rPr lang="en-US" altLang="en-US" dirty="0">
                <a:cs typeface="Arial" panose="020B0604020202020204" pitchFamily="34" charset="0"/>
              </a:rPr>
              <a:t>Evaluate your financial health by using the balance sheet and income statement:</a:t>
            </a:r>
          </a:p>
          <a:p>
            <a:pPr lvl="1"/>
            <a:r>
              <a:rPr lang="en-US" altLang="en-US" sz="2800" dirty="0">
                <a:cs typeface="Arial" panose="020B0604020202020204" pitchFamily="34" charset="0"/>
              </a:rPr>
              <a:t>To set financial goals</a:t>
            </a:r>
          </a:p>
          <a:p>
            <a:pPr lvl="1"/>
            <a:r>
              <a:rPr lang="en-US" altLang="en-US" sz="2800" dirty="0">
                <a:cs typeface="Arial" panose="020B0604020202020204" pitchFamily="34" charset="0"/>
              </a:rPr>
              <a:t>To achieve financial goals</a:t>
            </a:r>
          </a:p>
          <a:p>
            <a:r>
              <a:rPr lang="en-US" altLang="en-US" dirty="0">
                <a:cs typeface="Arial" panose="020B0604020202020204" pitchFamily="34" charset="0"/>
              </a:rPr>
              <a:t>Develop a plan of action and cash budget using the income statement.</a:t>
            </a:r>
          </a:p>
          <a:p>
            <a:r>
              <a:rPr lang="en-US" altLang="en-US" dirty="0">
                <a:cs typeface="Arial" panose="020B0604020202020204" pitchFamily="34" charset="0"/>
              </a:rPr>
              <a:t>Monitor your progress using the balance sheet and income statement.</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4885EC5A-7475-F849-A141-809301F7BA5B}"/>
              </a:ext>
            </a:extLst>
          </p:cNvPr>
          <p:cNvSpPr>
            <a:spLocks noGrp="1"/>
          </p:cNvSpPr>
          <p:nvPr>
            <p:ph type="sldNum" sz="quarter" idx="12"/>
          </p:nvPr>
        </p:nvSpPr>
        <p:spPr/>
        <p:txBody>
          <a:bodyPr/>
          <a:lstStyle/>
          <a:p>
            <a:fld id="{CCF7034D-67A4-4A46-B7C3-F96732E94F3F}" type="slidenum">
              <a:rPr lang="en-US" smtClean="0"/>
              <a:t>31</a:t>
            </a:fld>
            <a:endParaRPr lang="en-US"/>
          </a:p>
        </p:txBody>
      </p:sp>
    </p:spTree>
    <p:extLst>
      <p:ext uri="{BB962C8B-B14F-4D97-AF65-F5344CB8AC3E}">
        <p14:creationId xmlns:p14="http://schemas.microsoft.com/office/powerpoint/2010/main" val="1830467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0" y="740697"/>
            <a:ext cx="8229600" cy="590349"/>
          </a:xfrm>
        </p:spPr>
        <p:txBody>
          <a:bodyPr vert="horz" lIns="91440" tIns="18000" rIns="91440" bIns="18000" rtlCol="0" anchor="ctr">
            <a:spAutoFit/>
          </a:bodyPr>
          <a:lstStyle/>
          <a:p>
            <a:r>
              <a:rPr lang="en-US" altLang="en-US" sz="4000" b="1" dirty="0">
                <a:latin typeface="+mn-lt"/>
              </a:rPr>
              <a:t>Developing a Cash Budget</a:t>
            </a:r>
            <a:endParaRPr lang="en-US" sz="4000" b="1" dirty="0">
              <a:latin typeface="+mn-lt"/>
            </a:endParaRPr>
          </a:p>
        </p:txBody>
      </p:sp>
      <p:sp>
        <p:nvSpPr>
          <p:cNvPr id="3" name="Content Placeholder 2"/>
          <p:cNvSpPr>
            <a:spLocks noGrp="1"/>
          </p:cNvSpPr>
          <p:nvPr>
            <p:ph idx="1"/>
          </p:nvPr>
        </p:nvSpPr>
        <p:spPr>
          <a:xfrm>
            <a:off x="825500" y="2085236"/>
            <a:ext cx="10528300" cy="940189"/>
          </a:xfrm>
        </p:spPr>
        <p:txBody>
          <a:bodyPr vert="horz" wrap="square" lIns="91440" tIns="18000" rIns="91440" bIns="18000" rtlCol="0" anchor="ctr">
            <a:spAutoFit/>
          </a:bodyPr>
          <a:lstStyle/>
          <a:p>
            <a:r>
              <a:rPr lang="en-US" altLang="en-US" dirty="0">
                <a:cs typeface="Arial" panose="020B0604020202020204" pitchFamily="34" charset="0"/>
              </a:rPr>
              <a:t>Plan for controlling cash inflows and outflows.</a:t>
            </a:r>
          </a:p>
          <a:p>
            <a:r>
              <a:rPr lang="en-US" altLang="en-US" dirty="0">
                <a:cs typeface="Arial" panose="020B0604020202020204" pitchFamily="34" charset="0"/>
              </a:rPr>
              <a:t>Allocate dollar amounts for different spending categories.</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161B2073-0089-6541-9126-88D39F359B00}"/>
              </a:ext>
            </a:extLst>
          </p:cNvPr>
          <p:cNvSpPr>
            <a:spLocks noGrp="1"/>
          </p:cNvSpPr>
          <p:nvPr>
            <p:ph type="sldNum" sz="quarter" idx="12"/>
          </p:nvPr>
        </p:nvSpPr>
        <p:spPr/>
        <p:txBody>
          <a:bodyPr/>
          <a:lstStyle/>
          <a:p>
            <a:fld id="{CCF7034D-67A4-4A46-B7C3-F96732E94F3F}" type="slidenum">
              <a:rPr lang="en-US" smtClean="0"/>
              <a:t>32</a:t>
            </a:fld>
            <a:endParaRPr lang="en-US"/>
          </a:p>
        </p:txBody>
      </p:sp>
      <p:sp>
        <p:nvSpPr>
          <p:cNvPr id="5" name="Rectangle 4">
            <a:extLst>
              <a:ext uri="{FF2B5EF4-FFF2-40B4-BE49-F238E27FC236}">
                <a16:creationId xmlns:a16="http://schemas.microsoft.com/office/drawing/2014/main" id="{6FAA0745-3D40-4246-A480-668AED356873}"/>
              </a:ext>
            </a:extLst>
          </p:cNvPr>
          <p:cNvSpPr/>
          <p:nvPr/>
        </p:nvSpPr>
        <p:spPr>
          <a:xfrm>
            <a:off x="1003300" y="3952223"/>
            <a:ext cx="10528300" cy="1815882"/>
          </a:xfrm>
          <a:prstGeom prst="rect">
            <a:avLst/>
          </a:prstGeom>
        </p:spPr>
        <p:txBody>
          <a:bodyPr wrap="square">
            <a:spAutoFit/>
          </a:bodyPr>
          <a:lstStyle/>
          <a:p>
            <a:pPr algn="ctr"/>
            <a:r>
              <a:rPr lang="en-US" sz="2800" b="0" i="0" dirty="0">
                <a:solidFill>
                  <a:srgbClr val="202124"/>
                </a:solidFill>
                <a:effectLst/>
              </a:rPr>
              <a:t>A cash budget is </a:t>
            </a:r>
            <a:r>
              <a:rPr lang="en-US" sz="2800" b="0" i="0" dirty="0">
                <a:solidFill>
                  <a:srgbClr val="040C28"/>
                </a:solidFill>
                <a:effectLst/>
              </a:rPr>
              <a:t>an estimation of cash inflows and outflows over a specific period of time</a:t>
            </a:r>
            <a:r>
              <a:rPr lang="en-US" sz="2800" b="0" i="0" dirty="0">
                <a:solidFill>
                  <a:srgbClr val="202124"/>
                </a:solidFill>
                <a:effectLst/>
              </a:rPr>
              <a:t>, which can be weekly, monthly, quarterly, or annually. A cash budget </a:t>
            </a:r>
            <a:r>
              <a:rPr lang="en-US" sz="2800" dirty="0">
                <a:solidFill>
                  <a:srgbClr val="202124"/>
                </a:solidFill>
              </a:rPr>
              <a:t>will help you </a:t>
            </a:r>
            <a:r>
              <a:rPr lang="en-US" sz="2800" b="0" i="0" dirty="0">
                <a:solidFill>
                  <a:srgbClr val="202124"/>
                </a:solidFill>
                <a:effectLst/>
              </a:rPr>
              <a:t>determine whether </a:t>
            </a:r>
            <a:r>
              <a:rPr lang="en-US" sz="2800" dirty="0">
                <a:solidFill>
                  <a:srgbClr val="202124"/>
                </a:solidFill>
              </a:rPr>
              <a:t>you have</a:t>
            </a:r>
            <a:r>
              <a:rPr lang="en-US" sz="2800" b="0" i="0" dirty="0">
                <a:solidFill>
                  <a:srgbClr val="202124"/>
                </a:solidFill>
                <a:effectLst/>
              </a:rPr>
              <a:t> sufficient cash to continue operating over the given time frame.</a:t>
            </a:r>
            <a:endParaRPr lang="en-US" sz="2800" dirty="0"/>
          </a:p>
        </p:txBody>
      </p:sp>
    </p:spTree>
    <p:extLst>
      <p:ext uri="{BB962C8B-B14F-4D97-AF65-F5344CB8AC3E}">
        <p14:creationId xmlns:p14="http://schemas.microsoft.com/office/powerpoint/2010/main" val="3590045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778553"/>
            <a:ext cx="8229600" cy="590349"/>
          </a:xfrm>
        </p:spPr>
        <p:txBody>
          <a:bodyPr vert="horz" lIns="91440" tIns="18000" rIns="91440" bIns="18000" rtlCol="0" anchor="ctr">
            <a:spAutoFit/>
          </a:bodyPr>
          <a:lstStyle/>
          <a:p>
            <a:r>
              <a:rPr lang="en-US" altLang="en-US" sz="4000" b="1" dirty="0">
                <a:latin typeface="+mn-lt"/>
              </a:rPr>
              <a:t>Preparing a Cash Budget</a:t>
            </a:r>
            <a:endParaRPr lang="en-US" sz="4000" b="1" dirty="0">
              <a:latin typeface="+mn-lt"/>
            </a:endParaRPr>
          </a:p>
        </p:txBody>
      </p:sp>
      <p:sp>
        <p:nvSpPr>
          <p:cNvPr id="3" name="Content Placeholder 2"/>
          <p:cNvSpPr>
            <a:spLocks noGrp="1"/>
          </p:cNvSpPr>
          <p:nvPr>
            <p:ph idx="1"/>
          </p:nvPr>
        </p:nvSpPr>
        <p:spPr>
          <a:xfrm>
            <a:off x="787400" y="2081089"/>
            <a:ext cx="10566400" cy="2619623"/>
          </a:xfrm>
        </p:spPr>
        <p:txBody>
          <a:bodyPr vert="horz" wrap="square" lIns="91440" tIns="18000" rIns="91440" bIns="18000" rtlCol="0" anchor="ctr">
            <a:spAutoFit/>
          </a:bodyPr>
          <a:lstStyle/>
          <a:p>
            <a:r>
              <a:rPr lang="en-US" altLang="en-US" dirty="0">
                <a:cs typeface="Arial" panose="020B0604020202020204" pitchFamily="34" charset="0"/>
              </a:rPr>
              <a:t>Estimate anticipated after-tax income or take-home pay from most recent annual personal income statement (updated with expected changes for the current year).</a:t>
            </a:r>
          </a:p>
          <a:p>
            <a:r>
              <a:rPr lang="en-US" altLang="en-US" dirty="0">
                <a:cs typeface="Arial" panose="020B0604020202020204" pitchFamily="34" charset="0"/>
              </a:rPr>
              <a:t>Estimate fixed and variable </a:t>
            </a:r>
            <a:r>
              <a:rPr lang="en-US" dirty="0">
                <a:cs typeface="Arial" panose="020B0604020202020204" pitchFamily="34" charset="0"/>
              </a:rPr>
              <a:t>living </a:t>
            </a:r>
            <a:r>
              <a:rPr lang="en-US" altLang="en-US" dirty="0">
                <a:cs typeface="Arial" panose="020B0604020202020204" pitchFamily="34" charset="0"/>
              </a:rPr>
              <a:t>expenses.</a:t>
            </a:r>
          </a:p>
          <a:p>
            <a:r>
              <a:rPr lang="en-US" altLang="en-US" dirty="0">
                <a:cs typeface="Arial" panose="020B0604020202020204" pitchFamily="34" charset="0"/>
              </a:rPr>
              <a:t>Estimate income available for saving and investing: subtract anticipated living expenditures from anticipated take-home pay.</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ADDFCEDA-E4F2-A24D-9A36-A3DBDB5EB20F}"/>
              </a:ext>
            </a:extLst>
          </p:cNvPr>
          <p:cNvSpPr>
            <a:spLocks noGrp="1"/>
          </p:cNvSpPr>
          <p:nvPr>
            <p:ph type="sldNum" sz="quarter" idx="12"/>
          </p:nvPr>
        </p:nvSpPr>
        <p:spPr/>
        <p:txBody>
          <a:bodyPr/>
          <a:lstStyle/>
          <a:p>
            <a:fld id="{CCF7034D-67A4-4A46-B7C3-F96732E94F3F}" type="slidenum">
              <a:rPr lang="en-US" smtClean="0"/>
              <a:t>33</a:t>
            </a:fld>
            <a:endParaRPr lang="en-US"/>
          </a:p>
        </p:txBody>
      </p:sp>
    </p:spTree>
    <p:extLst>
      <p:ext uri="{BB962C8B-B14F-4D97-AF65-F5344CB8AC3E}">
        <p14:creationId xmlns:p14="http://schemas.microsoft.com/office/powerpoint/2010/main" val="1982597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681424"/>
            <a:ext cx="8229600" cy="590349"/>
          </a:xfrm>
        </p:spPr>
        <p:txBody>
          <a:bodyPr vert="horz" lIns="91440" tIns="18000" rIns="91440" bIns="18000" rtlCol="0" anchor="ctr">
            <a:spAutoFit/>
          </a:bodyPr>
          <a:lstStyle/>
          <a:p>
            <a:r>
              <a:rPr lang="en-US" altLang="en-US" sz="4000" b="1" dirty="0">
                <a:latin typeface="+mn-lt"/>
              </a:rPr>
              <a:t>Implementing the Cash Budget</a:t>
            </a:r>
            <a:endParaRPr lang="en-US" sz="4000" b="1" dirty="0">
              <a:latin typeface="+mn-lt"/>
            </a:endParaRPr>
          </a:p>
        </p:txBody>
      </p:sp>
      <p:sp>
        <p:nvSpPr>
          <p:cNvPr id="3" name="Content Placeholder 2"/>
          <p:cNvSpPr>
            <a:spLocks noGrp="1"/>
          </p:cNvSpPr>
          <p:nvPr>
            <p:ph idx="1"/>
          </p:nvPr>
        </p:nvSpPr>
        <p:spPr>
          <a:xfrm>
            <a:off x="850900" y="1991411"/>
            <a:ext cx="10502900" cy="2747863"/>
          </a:xfrm>
        </p:spPr>
        <p:txBody>
          <a:bodyPr vert="horz" wrap="square" lIns="91440" tIns="18000" rIns="91440" bIns="18000" rtlCol="0" anchor="ctr">
            <a:spAutoFit/>
          </a:bodyPr>
          <a:lstStyle/>
          <a:p>
            <a:r>
              <a:rPr lang="en-US" altLang="en-US" dirty="0">
                <a:cs typeface="Arial" panose="020B0604020202020204" pitchFamily="34" charset="0"/>
              </a:rPr>
              <a:t>Try it for a month.</a:t>
            </a:r>
          </a:p>
          <a:p>
            <a:r>
              <a:rPr lang="en-US" altLang="en-US" dirty="0">
                <a:cs typeface="Arial" panose="020B0604020202020204" pitchFamily="34" charset="0"/>
              </a:rPr>
              <a:t>Compare actual expenditures in each category with budget amounts at the end of the month.</a:t>
            </a:r>
          </a:p>
          <a:p>
            <a:r>
              <a:rPr lang="en-US" altLang="en-US" dirty="0">
                <a:cs typeface="Arial" panose="020B0604020202020204" pitchFamily="34" charset="0"/>
              </a:rPr>
              <a:t>Evaluate whether you </a:t>
            </a:r>
            <a:r>
              <a:rPr lang="en-US" dirty="0">
                <a:cs typeface="Arial" panose="020B0604020202020204" pitchFamily="34" charset="0"/>
              </a:rPr>
              <a:t>should </a:t>
            </a:r>
            <a:r>
              <a:rPr lang="en-US" altLang="en-US" dirty="0">
                <a:cs typeface="Arial" panose="020B0604020202020204" pitchFamily="34" charset="0"/>
              </a:rPr>
              <a:t>change budget estimates or exert self-control.</a:t>
            </a:r>
          </a:p>
          <a:p>
            <a:r>
              <a:rPr lang="en-US" altLang="en-US" dirty="0">
                <a:cs typeface="Arial" panose="020B0604020202020204" pitchFamily="34" charset="0"/>
              </a:rPr>
              <a:t>Stick your desired budget for a month with</a:t>
            </a:r>
            <a:r>
              <a:rPr lang="en-US" dirty="0">
                <a:cs typeface="Arial" panose="020B0604020202020204" pitchFamily="34" charset="0"/>
              </a:rPr>
              <a:t>in</a:t>
            </a:r>
            <a:r>
              <a:rPr lang="en-US" altLang="en-US" dirty="0">
                <a:cs typeface="Arial" panose="020B0604020202020204" pitchFamily="34" charset="0"/>
              </a:rPr>
              <a:t> an envelope system.</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AE6BD780-A9AA-C443-BAD4-685B0BFC3E5A}"/>
              </a:ext>
            </a:extLst>
          </p:cNvPr>
          <p:cNvSpPr>
            <a:spLocks noGrp="1"/>
          </p:cNvSpPr>
          <p:nvPr>
            <p:ph type="sldNum" sz="quarter" idx="12"/>
          </p:nvPr>
        </p:nvSpPr>
        <p:spPr/>
        <p:txBody>
          <a:bodyPr/>
          <a:lstStyle/>
          <a:p>
            <a:fld id="{CCF7034D-67A4-4A46-B7C3-F96732E94F3F}" type="slidenum">
              <a:rPr lang="en-US" smtClean="0"/>
              <a:t>34</a:t>
            </a:fld>
            <a:endParaRPr lang="en-US"/>
          </a:p>
        </p:txBody>
      </p:sp>
    </p:spTree>
    <p:extLst>
      <p:ext uri="{BB962C8B-B14F-4D97-AF65-F5344CB8AC3E}">
        <p14:creationId xmlns:p14="http://schemas.microsoft.com/office/powerpoint/2010/main" val="2789535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760652"/>
            <a:ext cx="8229600" cy="590349"/>
          </a:xfrm>
        </p:spPr>
        <p:txBody>
          <a:bodyPr vert="horz" lIns="91440" tIns="18000" rIns="91440" bIns="18000" rtlCol="0" anchor="ctr">
            <a:spAutoFit/>
          </a:bodyPr>
          <a:lstStyle/>
          <a:p>
            <a:r>
              <a:rPr lang="en-US" altLang="en-US" sz="4000" b="1" dirty="0">
                <a:latin typeface="+mn-lt"/>
              </a:rPr>
              <a:t>Summary</a:t>
            </a:r>
            <a:endParaRPr lang="en-US" sz="4000" b="1" dirty="0">
              <a:latin typeface="+mn-lt"/>
            </a:endParaRPr>
          </a:p>
        </p:txBody>
      </p:sp>
      <p:sp>
        <p:nvSpPr>
          <p:cNvPr id="3" name="Content Placeholder 2"/>
          <p:cNvSpPr>
            <a:spLocks noGrp="1"/>
          </p:cNvSpPr>
          <p:nvPr>
            <p:ph idx="1"/>
          </p:nvPr>
        </p:nvSpPr>
        <p:spPr>
          <a:xfrm>
            <a:off x="844550" y="1949460"/>
            <a:ext cx="10502900" cy="2619623"/>
          </a:xfrm>
        </p:spPr>
        <p:txBody>
          <a:bodyPr vert="horz" wrap="square" lIns="91440" tIns="18000" rIns="91440" bIns="18000" rtlCol="0" anchor="ctr">
            <a:spAutoFit/>
          </a:bodyPr>
          <a:lstStyle/>
          <a:p>
            <a:r>
              <a:rPr lang="en-US" altLang="en-US" dirty="0">
                <a:cs typeface="Arial" panose="020B0604020202020204" pitchFamily="34" charset="0"/>
              </a:rPr>
              <a:t>Use a balance sheet to determine the level of wealth that you or your family has accumulated on a given date.</a:t>
            </a:r>
          </a:p>
          <a:p>
            <a:r>
              <a:rPr lang="en-US" altLang="en-US" dirty="0">
                <a:cs typeface="Arial" panose="020B0604020202020204" pitchFamily="34" charset="0"/>
              </a:rPr>
              <a:t>Use an income statement to understand where your money comes from and goes to be able to save enough to meet goals.</a:t>
            </a:r>
          </a:p>
          <a:p>
            <a:r>
              <a:rPr lang="en-US" altLang="en-US" dirty="0">
                <a:cs typeface="Arial" panose="020B0604020202020204" pitchFamily="34" charset="0"/>
              </a:rPr>
              <a:t>Use financial ratios as targets or standards in managing financial resources.</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AA7041FC-677A-F44A-8D79-116ADF4AA89B}"/>
              </a:ext>
            </a:extLst>
          </p:cNvPr>
          <p:cNvSpPr>
            <a:spLocks noGrp="1"/>
          </p:cNvSpPr>
          <p:nvPr>
            <p:ph type="sldNum" sz="quarter" idx="12"/>
          </p:nvPr>
        </p:nvSpPr>
        <p:spPr/>
        <p:txBody>
          <a:bodyPr/>
          <a:lstStyle/>
          <a:p>
            <a:fld id="{CCF7034D-67A4-4A46-B7C3-F96732E94F3F}" type="slidenum">
              <a:rPr lang="en-US" smtClean="0"/>
              <a:t>35</a:t>
            </a:fld>
            <a:endParaRPr lang="en-US"/>
          </a:p>
        </p:txBody>
      </p:sp>
    </p:spTree>
    <p:extLst>
      <p:ext uri="{BB962C8B-B14F-4D97-AF65-F5344CB8AC3E}">
        <p14:creationId xmlns:p14="http://schemas.microsoft.com/office/powerpoint/2010/main" val="3531392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900" y="1894945"/>
            <a:ext cx="10502900" cy="2231824"/>
          </a:xfrm>
        </p:spPr>
        <p:txBody>
          <a:bodyPr vert="horz" wrap="square" lIns="91440" tIns="18000" rIns="91440" bIns="18000" rtlCol="0" anchor="ctr">
            <a:spAutoFit/>
          </a:bodyPr>
          <a:lstStyle/>
          <a:p>
            <a:r>
              <a:rPr lang="en-US" altLang="en-US" dirty="0">
                <a:cs typeface="Arial" panose="020B0604020202020204" pitchFamily="34" charset="0"/>
              </a:rPr>
              <a:t>A sound record-keeping system makes tax preparation and tracking of spending easier.</a:t>
            </a:r>
          </a:p>
          <a:p>
            <a:r>
              <a:rPr lang="en-US" altLang="en-US" dirty="0">
                <a:cs typeface="Arial" panose="020B0604020202020204" pitchFamily="34" charset="0"/>
              </a:rPr>
              <a:t>Use a budget to plan and evaluate spending and saving.</a:t>
            </a:r>
          </a:p>
          <a:p>
            <a:r>
              <a:rPr lang="en-US" altLang="en-US" dirty="0">
                <a:cs typeface="Arial" panose="020B0604020202020204" pitchFamily="34" charset="0"/>
              </a:rPr>
              <a:t>Professional financial planners can help by validating your plan or developing a plan.</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CE81BA70-C2EB-5945-9FAC-3AE61C743D4B}"/>
              </a:ext>
            </a:extLst>
          </p:cNvPr>
          <p:cNvSpPr>
            <a:spLocks noGrp="1"/>
          </p:cNvSpPr>
          <p:nvPr>
            <p:ph type="sldNum" sz="quarter" idx="12"/>
          </p:nvPr>
        </p:nvSpPr>
        <p:spPr/>
        <p:txBody>
          <a:bodyPr/>
          <a:lstStyle/>
          <a:p>
            <a:fld id="{CCF7034D-67A4-4A46-B7C3-F96732E94F3F}" type="slidenum">
              <a:rPr lang="en-US" smtClean="0"/>
              <a:t>36</a:t>
            </a:fld>
            <a:endParaRPr lang="en-US"/>
          </a:p>
        </p:txBody>
      </p:sp>
      <p:sp>
        <p:nvSpPr>
          <p:cNvPr id="7" name="Title 1">
            <a:extLst>
              <a:ext uri="{FF2B5EF4-FFF2-40B4-BE49-F238E27FC236}">
                <a16:creationId xmlns:a16="http://schemas.microsoft.com/office/drawing/2014/main" id="{B33801F3-C9B1-3D40-BAB1-7CAEB3EDAF6C}"/>
              </a:ext>
            </a:extLst>
          </p:cNvPr>
          <p:cNvSpPr>
            <a:spLocks noGrp="1"/>
          </p:cNvSpPr>
          <p:nvPr>
            <p:ph type="title"/>
          </p:nvPr>
        </p:nvSpPr>
        <p:spPr>
          <a:xfrm>
            <a:off x="844550" y="760652"/>
            <a:ext cx="8229600" cy="590349"/>
          </a:xfrm>
        </p:spPr>
        <p:txBody>
          <a:bodyPr vert="horz" lIns="91440" tIns="18000" rIns="91440" bIns="18000" rtlCol="0" anchor="ctr">
            <a:spAutoFit/>
          </a:bodyPr>
          <a:lstStyle/>
          <a:p>
            <a:r>
              <a:rPr lang="en-US" altLang="en-US" sz="4000" b="1" dirty="0">
                <a:latin typeface="+mn-lt"/>
              </a:rPr>
              <a:t>Summary</a:t>
            </a:r>
            <a:endParaRPr lang="en-US" sz="4000" b="1" dirty="0">
              <a:latin typeface="+mn-lt"/>
            </a:endParaRPr>
          </a:p>
        </p:txBody>
      </p:sp>
    </p:spTree>
    <p:extLst>
      <p:ext uri="{BB962C8B-B14F-4D97-AF65-F5344CB8AC3E}">
        <p14:creationId xmlns:p14="http://schemas.microsoft.com/office/powerpoint/2010/main" val="332205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1649A-851C-C24F-8333-AE84DFA131B4}"/>
              </a:ext>
            </a:extLst>
          </p:cNvPr>
          <p:cNvSpPr>
            <a:spLocks noGrp="1"/>
          </p:cNvSpPr>
          <p:nvPr>
            <p:ph type="title"/>
          </p:nvPr>
        </p:nvSpPr>
        <p:spPr/>
        <p:txBody>
          <a:bodyPr>
            <a:normAutofit/>
          </a:bodyPr>
          <a:lstStyle/>
          <a:p>
            <a:r>
              <a:rPr lang="en-US" b="1" dirty="0"/>
              <a:t>Building a Budget in 4 Steps:</a:t>
            </a:r>
          </a:p>
        </p:txBody>
      </p:sp>
      <p:sp>
        <p:nvSpPr>
          <p:cNvPr id="3" name="Content Placeholder 2">
            <a:extLst>
              <a:ext uri="{FF2B5EF4-FFF2-40B4-BE49-F238E27FC236}">
                <a16:creationId xmlns:a16="http://schemas.microsoft.com/office/drawing/2014/main" id="{D2276AAD-C7A0-7145-8DA5-1BAFA268CC65}"/>
              </a:ext>
            </a:extLst>
          </p:cNvPr>
          <p:cNvSpPr>
            <a:spLocks noGrp="1"/>
          </p:cNvSpPr>
          <p:nvPr>
            <p:ph idx="1"/>
          </p:nvPr>
        </p:nvSpPr>
        <p:spPr>
          <a:xfrm>
            <a:off x="838200" y="1371600"/>
            <a:ext cx="10515600" cy="4805363"/>
          </a:xfrm>
        </p:spPr>
        <p:txBody>
          <a:bodyPr/>
          <a:lstStyle/>
          <a:p>
            <a:pPr marL="0" indent="0">
              <a:buNone/>
            </a:pPr>
            <a:endParaRPr lang="en-US" dirty="0"/>
          </a:p>
          <a:p>
            <a:pPr marL="514350" lvl="0" indent="-514350">
              <a:buFont typeface="+mj-lt"/>
              <a:buAutoNum type="arabicPeriod"/>
            </a:pPr>
            <a:r>
              <a:rPr lang="en-US" b="1" dirty="0"/>
              <a:t>Track your expenses.</a:t>
            </a:r>
            <a:endParaRPr lang="en-US" dirty="0"/>
          </a:p>
          <a:p>
            <a:pPr marL="0" indent="0">
              <a:buNone/>
            </a:pPr>
            <a:r>
              <a:rPr lang="en-US" dirty="0"/>
              <a:t>Whether you write your expenses down on paper or you use an expense management app, write down the expenses that take money out of your bank account—rent, utilities, groceries, travel, leisure, personal care, etc. This is the start of your budget. Make sure you’re noting what’s fixed and what’s variable month to month over a three month period.</a:t>
            </a:r>
          </a:p>
          <a:p>
            <a:endParaRPr lang="en-US" dirty="0"/>
          </a:p>
        </p:txBody>
      </p:sp>
      <p:sp>
        <p:nvSpPr>
          <p:cNvPr id="4" name="Slide Number Placeholder 3">
            <a:extLst>
              <a:ext uri="{FF2B5EF4-FFF2-40B4-BE49-F238E27FC236}">
                <a16:creationId xmlns:a16="http://schemas.microsoft.com/office/drawing/2014/main" id="{00D95A3B-CE2D-7D46-AA82-AFBF99ACAF49}"/>
              </a:ext>
            </a:extLst>
          </p:cNvPr>
          <p:cNvSpPr>
            <a:spLocks noGrp="1"/>
          </p:cNvSpPr>
          <p:nvPr>
            <p:ph type="sldNum" sz="quarter" idx="12"/>
          </p:nvPr>
        </p:nvSpPr>
        <p:spPr/>
        <p:txBody>
          <a:bodyPr/>
          <a:lstStyle/>
          <a:p>
            <a:fld id="{CCF7034D-67A4-4A46-B7C3-F96732E94F3F}" type="slidenum">
              <a:rPr lang="en-US" smtClean="0"/>
              <a:t>4</a:t>
            </a:fld>
            <a:endParaRPr lang="en-US"/>
          </a:p>
        </p:txBody>
      </p:sp>
    </p:spTree>
    <p:extLst>
      <p:ext uri="{BB962C8B-B14F-4D97-AF65-F5344CB8AC3E}">
        <p14:creationId xmlns:p14="http://schemas.microsoft.com/office/powerpoint/2010/main" val="145402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73ACD-C8E6-5843-93EF-59820B156D20}"/>
              </a:ext>
            </a:extLst>
          </p:cNvPr>
          <p:cNvSpPr>
            <a:spLocks noGrp="1"/>
          </p:cNvSpPr>
          <p:nvPr>
            <p:ph idx="1"/>
          </p:nvPr>
        </p:nvSpPr>
        <p:spPr/>
        <p:txBody>
          <a:bodyPr/>
          <a:lstStyle/>
          <a:p>
            <a:pPr marL="0" lvl="0" indent="0">
              <a:buNone/>
            </a:pPr>
            <a:r>
              <a:rPr lang="en-US" b="1" dirty="0"/>
              <a:t>2. Scrutinize your variable expenses.</a:t>
            </a:r>
            <a:endParaRPr lang="en-US" dirty="0"/>
          </a:p>
          <a:p>
            <a:pPr marL="0" indent="0">
              <a:buNone/>
            </a:pPr>
            <a:r>
              <a:rPr lang="en-US" dirty="0"/>
              <a:t>This is where you’ll need to reign in your spending if you want to save money. Decide what’s worth spending your money on out of the variable expenses. Is it dining out? Taking trips? Shopping sprees? Take a look into what you can and cannot live without. If you’ve never budgeted before, this is the hard part.</a:t>
            </a:r>
          </a:p>
          <a:p>
            <a:endParaRPr lang="en-US" dirty="0"/>
          </a:p>
        </p:txBody>
      </p:sp>
      <p:sp>
        <p:nvSpPr>
          <p:cNvPr id="4" name="Title 1">
            <a:extLst>
              <a:ext uri="{FF2B5EF4-FFF2-40B4-BE49-F238E27FC236}">
                <a16:creationId xmlns:a16="http://schemas.microsoft.com/office/drawing/2014/main" id="{E9289FA9-62AF-F847-BED1-64E970ED67C4}"/>
              </a:ext>
            </a:extLst>
          </p:cNvPr>
          <p:cNvSpPr>
            <a:spLocks noGrp="1"/>
          </p:cNvSpPr>
          <p:nvPr>
            <p:ph type="title"/>
          </p:nvPr>
        </p:nvSpPr>
        <p:spPr>
          <a:xfrm>
            <a:off x="838200" y="365125"/>
            <a:ext cx="10515600" cy="1325563"/>
          </a:xfrm>
        </p:spPr>
        <p:txBody>
          <a:bodyPr>
            <a:normAutofit/>
          </a:bodyPr>
          <a:lstStyle/>
          <a:p>
            <a:r>
              <a:rPr lang="en-US" b="1" dirty="0"/>
              <a:t>Building a Budget in 4 Steps:</a:t>
            </a:r>
          </a:p>
        </p:txBody>
      </p:sp>
      <p:sp>
        <p:nvSpPr>
          <p:cNvPr id="5" name="Slide Number Placeholder 4">
            <a:extLst>
              <a:ext uri="{FF2B5EF4-FFF2-40B4-BE49-F238E27FC236}">
                <a16:creationId xmlns:a16="http://schemas.microsoft.com/office/drawing/2014/main" id="{3F458BAE-8C22-D54A-AE06-A2292FA5F0A9}"/>
              </a:ext>
            </a:extLst>
          </p:cNvPr>
          <p:cNvSpPr>
            <a:spLocks noGrp="1"/>
          </p:cNvSpPr>
          <p:nvPr>
            <p:ph type="sldNum" sz="quarter" idx="12"/>
          </p:nvPr>
        </p:nvSpPr>
        <p:spPr/>
        <p:txBody>
          <a:bodyPr/>
          <a:lstStyle/>
          <a:p>
            <a:fld id="{CCF7034D-67A4-4A46-B7C3-F96732E94F3F}" type="slidenum">
              <a:rPr lang="en-US" smtClean="0"/>
              <a:t>5</a:t>
            </a:fld>
            <a:endParaRPr lang="en-US"/>
          </a:p>
        </p:txBody>
      </p:sp>
    </p:spTree>
    <p:extLst>
      <p:ext uri="{BB962C8B-B14F-4D97-AF65-F5344CB8AC3E}">
        <p14:creationId xmlns:p14="http://schemas.microsoft.com/office/powerpoint/2010/main" val="332390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4E11F-50FA-9944-8193-A92596B593B1}"/>
              </a:ext>
            </a:extLst>
          </p:cNvPr>
          <p:cNvSpPr>
            <a:spLocks noGrp="1"/>
          </p:cNvSpPr>
          <p:nvPr>
            <p:ph idx="1"/>
          </p:nvPr>
        </p:nvSpPr>
        <p:spPr/>
        <p:txBody>
          <a:bodyPr/>
          <a:lstStyle/>
          <a:p>
            <a:pPr marL="0" lvl="0" indent="0">
              <a:buNone/>
            </a:pPr>
            <a:r>
              <a:rPr lang="en-US" b="1" dirty="0"/>
              <a:t>3. Deduct monthly savings.</a:t>
            </a:r>
            <a:endParaRPr lang="en-US" dirty="0"/>
          </a:p>
          <a:p>
            <a:pPr marL="0" indent="0">
              <a:buNone/>
            </a:pPr>
            <a:r>
              <a:rPr lang="en-US" dirty="0"/>
              <a:t>If you want to be smart about saving money for the future, start taking away a portion of your paycheck every time you get paid. It doesn’t have to be a lot of money, but taking away even $50 from a paycheck each month will lay in a solid foundation for the future. But if you do this, you’ll need to factor it into your monthly budget.</a:t>
            </a:r>
          </a:p>
          <a:p>
            <a:endParaRPr lang="en-US" dirty="0"/>
          </a:p>
        </p:txBody>
      </p:sp>
      <p:sp>
        <p:nvSpPr>
          <p:cNvPr id="4" name="Title 1">
            <a:extLst>
              <a:ext uri="{FF2B5EF4-FFF2-40B4-BE49-F238E27FC236}">
                <a16:creationId xmlns:a16="http://schemas.microsoft.com/office/drawing/2014/main" id="{35A581B6-6051-AC4F-B529-7719172274BB}"/>
              </a:ext>
            </a:extLst>
          </p:cNvPr>
          <p:cNvSpPr>
            <a:spLocks noGrp="1"/>
          </p:cNvSpPr>
          <p:nvPr>
            <p:ph type="title"/>
          </p:nvPr>
        </p:nvSpPr>
        <p:spPr>
          <a:xfrm>
            <a:off x="838200" y="365125"/>
            <a:ext cx="10515600" cy="1325563"/>
          </a:xfrm>
        </p:spPr>
        <p:txBody>
          <a:bodyPr>
            <a:normAutofit/>
          </a:bodyPr>
          <a:lstStyle/>
          <a:p>
            <a:r>
              <a:rPr lang="en-US" b="1" dirty="0"/>
              <a:t>Building a Budget in 4 Steps:</a:t>
            </a:r>
          </a:p>
        </p:txBody>
      </p:sp>
      <p:sp>
        <p:nvSpPr>
          <p:cNvPr id="5" name="Slide Number Placeholder 4">
            <a:extLst>
              <a:ext uri="{FF2B5EF4-FFF2-40B4-BE49-F238E27FC236}">
                <a16:creationId xmlns:a16="http://schemas.microsoft.com/office/drawing/2014/main" id="{1715F594-B7AF-694F-8431-133AD09B7F13}"/>
              </a:ext>
            </a:extLst>
          </p:cNvPr>
          <p:cNvSpPr>
            <a:spLocks noGrp="1"/>
          </p:cNvSpPr>
          <p:nvPr>
            <p:ph type="sldNum" sz="quarter" idx="12"/>
          </p:nvPr>
        </p:nvSpPr>
        <p:spPr/>
        <p:txBody>
          <a:bodyPr/>
          <a:lstStyle/>
          <a:p>
            <a:fld id="{CCF7034D-67A4-4A46-B7C3-F96732E94F3F}" type="slidenum">
              <a:rPr lang="en-US" smtClean="0"/>
              <a:t>6</a:t>
            </a:fld>
            <a:endParaRPr lang="en-US"/>
          </a:p>
        </p:txBody>
      </p:sp>
    </p:spTree>
    <p:extLst>
      <p:ext uri="{BB962C8B-B14F-4D97-AF65-F5344CB8AC3E}">
        <p14:creationId xmlns:p14="http://schemas.microsoft.com/office/powerpoint/2010/main" val="610373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4AF5E1-747E-6146-9F47-CECF16E006FA}"/>
              </a:ext>
            </a:extLst>
          </p:cNvPr>
          <p:cNvSpPr>
            <a:spLocks noGrp="1"/>
          </p:cNvSpPr>
          <p:nvPr>
            <p:ph idx="1"/>
          </p:nvPr>
        </p:nvSpPr>
        <p:spPr/>
        <p:txBody>
          <a:bodyPr/>
          <a:lstStyle/>
          <a:p>
            <a:pPr marL="0" lvl="0" indent="0">
              <a:buNone/>
            </a:pPr>
            <a:r>
              <a:rPr lang="en-US" b="1" dirty="0"/>
              <a:t>4. Set the budget.</a:t>
            </a:r>
            <a:endParaRPr lang="en-US" dirty="0"/>
          </a:p>
          <a:p>
            <a:pPr marL="0" indent="0">
              <a:buNone/>
            </a:pPr>
            <a:r>
              <a:rPr lang="en-US" dirty="0"/>
              <a:t>Once you’ve figured out your monthly income, deducted your fixed expenses, managed and deduced your variable expenses, and taken out some savings, your monthly available spend is there. Many people follow the </a:t>
            </a:r>
            <a:r>
              <a:rPr lang="en-US" dirty="0">
                <a:hlinkClick r:id="rId2">
                  <a:extLst>
                    <a:ext uri="{A12FA001-AC4F-418D-AE19-62706E023703}">
                      <ahyp:hlinkClr xmlns:ahyp="http://schemas.microsoft.com/office/drawing/2018/hyperlinkcolor" val="tx"/>
                    </a:ext>
                  </a:extLst>
                </a:hlinkClick>
              </a:rPr>
              <a:t>“50-30-20”</a:t>
            </a:r>
            <a:r>
              <a:rPr lang="en-US" dirty="0"/>
              <a:t> rule. This sets 50% towards fixed expenses (rent, utilities, and food), 30% to variable expenses (your leisure expenses), and 20% towards savings and debt repayment.</a:t>
            </a:r>
          </a:p>
          <a:p>
            <a:endParaRPr lang="en-US" dirty="0"/>
          </a:p>
        </p:txBody>
      </p:sp>
      <p:sp>
        <p:nvSpPr>
          <p:cNvPr id="4" name="Title 1">
            <a:extLst>
              <a:ext uri="{FF2B5EF4-FFF2-40B4-BE49-F238E27FC236}">
                <a16:creationId xmlns:a16="http://schemas.microsoft.com/office/drawing/2014/main" id="{DBA0AA40-950B-7042-AE68-9D7E4B1A9075}"/>
              </a:ext>
            </a:extLst>
          </p:cNvPr>
          <p:cNvSpPr>
            <a:spLocks noGrp="1"/>
          </p:cNvSpPr>
          <p:nvPr>
            <p:ph type="title"/>
          </p:nvPr>
        </p:nvSpPr>
        <p:spPr>
          <a:xfrm>
            <a:off x="838200" y="365125"/>
            <a:ext cx="10515600" cy="1325563"/>
          </a:xfrm>
        </p:spPr>
        <p:txBody>
          <a:bodyPr>
            <a:normAutofit/>
          </a:bodyPr>
          <a:lstStyle/>
          <a:p>
            <a:r>
              <a:rPr lang="en-US" b="1" dirty="0"/>
              <a:t>Building a Budget in 4 Steps:</a:t>
            </a:r>
          </a:p>
        </p:txBody>
      </p:sp>
      <p:sp>
        <p:nvSpPr>
          <p:cNvPr id="5" name="Slide Number Placeholder 4">
            <a:extLst>
              <a:ext uri="{FF2B5EF4-FFF2-40B4-BE49-F238E27FC236}">
                <a16:creationId xmlns:a16="http://schemas.microsoft.com/office/drawing/2014/main" id="{6C96E11A-37A1-884F-B798-7DA98925DB2C}"/>
              </a:ext>
            </a:extLst>
          </p:cNvPr>
          <p:cNvSpPr>
            <a:spLocks noGrp="1"/>
          </p:cNvSpPr>
          <p:nvPr>
            <p:ph type="sldNum" sz="quarter" idx="12"/>
          </p:nvPr>
        </p:nvSpPr>
        <p:spPr/>
        <p:txBody>
          <a:bodyPr/>
          <a:lstStyle/>
          <a:p>
            <a:fld id="{CCF7034D-67A4-4A46-B7C3-F96732E94F3F}" type="slidenum">
              <a:rPr lang="en-US" smtClean="0"/>
              <a:t>7</a:t>
            </a:fld>
            <a:endParaRPr lang="en-US"/>
          </a:p>
        </p:txBody>
      </p:sp>
    </p:spTree>
    <p:extLst>
      <p:ext uri="{BB962C8B-B14F-4D97-AF65-F5344CB8AC3E}">
        <p14:creationId xmlns:p14="http://schemas.microsoft.com/office/powerpoint/2010/main" val="236202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DC9C-073F-5042-B0DD-4E09D71A03C5}"/>
              </a:ext>
            </a:extLst>
          </p:cNvPr>
          <p:cNvSpPr>
            <a:spLocks noGrp="1"/>
          </p:cNvSpPr>
          <p:nvPr>
            <p:ph type="title"/>
          </p:nvPr>
        </p:nvSpPr>
        <p:spPr/>
        <p:txBody>
          <a:bodyPr/>
          <a:lstStyle/>
          <a:p>
            <a:r>
              <a:rPr lang="en-US" b="1" dirty="0"/>
              <a:t>Budget Example in Canvas</a:t>
            </a:r>
          </a:p>
        </p:txBody>
      </p:sp>
      <p:sp>
        <p:nvSpPr>
          <p:cNvPr id="3" name="Content Placeholder 2">
            <a:extLst>
              <a:ext uri="{FF2B5EF4-FFF2-40B4-BE49-F238E27FC236}">
                <a16:creationId xmlns:a16="http://schemas.microsoft.com/office/drawing/2014/main" id="{FD24B8ED-1ED0-FA49-94E2-DA7D915C221A}"/>
              </a:ext>
            </a:extLst>
          </p:cNvPr>
          <p:cNvSpPr>
            <a:spLocks noGrp="1"/>
          </p:cNvSpPr>
          <p:nvPr>
            <p:ph idx="1"/>
          </p:nvPr>
        </p:nvSpPr>
        <p:spPr/>
        <p:txBody>
          <a:bodyPr/>
          <a:lstStyle/>
          <a:p>
            <a:r>
              <a:rPr lang="en-US" dirty="0"/>
              <a:t>Excel Sheet - Goals, Objectives, </a:t>
            </a:r>
            <a:r>
              <a:rPr lang="en-US" dirty="0" err="1"/>
              <a:t>Budget.xlsx</a:t>
            </a:r>
            <a:endParaRPr lang="en-US" dirty="0"/>
          </a:p>
        </p:txBody>
      </p:sp>
      <p:sp>
        <p:nvSpPr>
          <p:cNvPr id="4" name="Slide Number Placeholder 3">
            <a:extLst>
              <a:ext uri="{FF2B5EF4-FFF2-40B4-BE49-F238E27FC236}">
                <a16:creationId xmlns:a16="http://schemas.microsoft.com/office/drawing/2014/main" id="{CB049B1C-B301-8947-AE70-AC71D03D3877}"/>
              </a:ext>
            </a:extLst>
          </p:cNvPr>
          <p:cNvSpPr>
            <a:spLocks noGrp="1"/>
          </p:cNvSpPr>
          <p:nvPr>
            <p:ph type="sldNum" sz="quarter" idx="12"/>
          </p:nvPr>
        </p:nvSpPr>
        <p:spPr/>
        <p:txBody>
          <a:bodyPr/>
          <a:lstStyle/>
          <a:p>
            <a:fld id="{CCF7034D-67A4-4A46-B7C3-F96732E94F3F}" type="slidenum">
              <a:rPr lang="en-US" smtClean="0"/>
              <a:t>8</a:t>
            </a:fld>
            <a:endParaRPr lang="en-US"/>
          </a:p>
        </p:txBody>
      </p:sp>
    </p:spTree>
    <p:extLst>
      <p:ext uri="{BB962C8B-B14F-4D97-AF65-F5344CB8AC3E}">
        <p14:creationId xmlns:p14="http://schemas.microsoft.com/office/powerpoint/2010/main" val="1805330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38D998-7D8D-8C47-96A7-C170B988B5CE}"/>
              </a:ext>
            </a:extLst>
          </p:cNvPr>
          <p:cNvSpPr>
            <a:spLocks noGrp="1"/>
          </p:cNvSpPr>
          <p:nvPr>
            <p:ph idx="1"/>
          </p:nvPr>
        </p:nvSpPr>
        <p:spPr/>
        <p:txBody>
          <a:bodyPr/>
          <a:lstStyle/>
          <a:p>
            <a:r>
              <a:rPr lang="en-US" dirty="0" err="1"/>
              <a:t>FinancialPlan</a:t>
            </a:r>
            <a:r>
              <a:rPr lang="en-US" dirty="0"/>
              <a:t> - Student Example </a:t>
            </a:r>
            <a:r>
              <a:rPr lang="en-US" dirty="0" err="1"/>
              <a:t>One.docx</a:t>
            </a:r>
            <a:endParaRPr lang="en-US" dirty="0"/>
          </a:p>
        </p:txBody>
      </p:sp>
      <p:sp>
        <p:nvSpPr>
          <p:cNvPr id="4" name="Title 1">
            <a:extLst>
              <a:ext uri="{FF2B5EF4-FFF2-40B4-BE49-F238E27FC236}">
                <a16:creationId xmlns:a16="http://schemas.microsoft.com/office/drawing/2014/main" id="{F9B8B581-C9FE-9E49-990B-C3685E39E08C}"/>
              </a:ext>
            </a:extLst>
          </p:cNvPr>
          <p:cNvSpPr>
            <a:spLocks noGrp="1"/>
          </p:cNvSpPr>
          <p:nvPr>
            <p:ph type="title"/>
          </p:nvPr>
        </p:nvSpPr>
        <p:spPr>
          <a:xfrm>
            <a:off x="838200" y="365125"/>
            <a:ext cx="10515600" cy="1325563"/>
          </a:xfrm>
        </p:spPr>
        <p:txBody>
          <a:bodyPr/>
          <a:lstStyle/>
          <a:p>
            <a:r>
              <a:rPr lang="en-US" b="1" dirty="0"/>
              <a:t>Budget Example from Prior PFP</a:t>
            </a:r>
          </a:p>
        </p:txBody>
      </p:sp>
      <p:sp>
        <p:nvSpPr>
          <p:cNvPr id="5" name="Slide Number Placeholder 4">
            <a:extLst>
              <a:ext uri="{FF2B5EF4-FFF2-40B4-BE49-F238E27FC236}">
                <a16:creationId xmlns:a16="http://schemas.microsoft.com/office/drawing/2014/main" id="{B80689A9-BCE2-B148-98F6-89D412196E05}"/>
              </a:ext>
            </a:extLst>
          </p:cNvPr>
          <p:cNvSpPr>
            <a:spLocks noGrp="1"/>
          </p:cNvSpPr>
          <p:nvPr>
            <p:ph type="sldNum" sz="quarter" idx="12"/>
          </p:nvPr>
        </p:nvSpPr>
        <p:spPr/>
        <p:txBody>
          <a:bodyPr/>
          <a:lstStyle/>
          <a:p>
            <a:fld id="{CCF7034D-67A4-4A46-B7C3-F96732E94F3F}" type="slidenum">
              <a:rPr lang="en-US" smtClean="0"/>
              <a:t>9</a:t>
            </a:fld>
            <a:endParaRPr lang="en-US"/>
          </a:p>
        </p:txBody>
      </p:sp>
    </p:spTree>
    <p:extLst>
      <p:ext uri="{BB962C8B-B14F-4D97-AF65-F5344CB8AC3E}">
        <p14:creationId xmlns:p14="http://schemas.microsoft.com/office/powerpoint/2010/main" val="776877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4421</Words>
  <Application>Microsoft Macintosh PowerPoint</Application>
  <PresentationFormat>Widescreen</PresentationFormat>
  <Paragraphs>179</Paragraphs>
  <Slides>36</Slides>
  <Notes>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1" baseType="lpstr">
      <vt:lpstr>Arial</vt:lpstr>
      <vt:lpstr>Calibri</vt:lpstr>
      <vt:lpstr>Calibri Light</vt:lpstr>
      <vt:lpstr>Office Theme</vt:lpstr>
      <vt:lpstr>Equation</vt:lpstr>
      <vt:lpstr>Financial Literacy ECO330T  Budgets</vt:lpstr>
      <vt:lpstr>What is a Budget</vt:lpstr>
      <vt:lpstr>How to Set Up a Budget</vt:lpstr>
      <vt:lpstr>Building a Budget in 4 Steps:</vt:lpstr>
      <vt:lpstr>Building a Budget in 4 Steps:</vt:lpstr>
      <vt:lpstr>Building a Budget in 4 Steps:</vt:lpstr>
      <vt:lpstr>Building a Budget in 4 Steps:</vt:lpstr>
      <vt:lpstr>Budget Example in Canvas</vt:lpstr>
      <vt:lpstr>Budget Example from Prior PFP</vt:lpstr>
      <vt:lpstr>PowerPoint Presentation</vt:lpstr>
      <vt:lpstr>Using a Balance Sheet to Measure Your Wealth</vt:lpstr>
      <vt:lpstr>PowerPoint Presentation</vt:lpstr>
      <vt:lpstr>Assets: What You Own</vt:lpstr>
      <vt:lpstr>Assets: What You Own</vt:lpstr>
      <vt:lpstr>Liabilities: What You Owe</vt:lpstr>
      <vt:lpstr>Net Worth: A Measure of Your Wealth</vt:lpstr>
      <vt:lpstr>PowerPoint Presentation</vt:lpstr>
      <vt:lpstr>Using an Income Statement to Trace Your Money</vt:lpstr>
      <vt:lpstr>PowerPoint Presentation</vt:lpstr>
      <vt:lpstr>Income: Where Your Money Comes From</vt:lpstr>
      <vt:lpstr>Expenditures: Where Your Money Goes</vt:lpstr>
      <vt:lpstr>PowerPoint Presentation</vt:lpstr>
      <vt:lpstr>PowerPoint Presentation</vt:lpstr>
      <vt:lpstr>Using Ratios: Financial Thermometers</vt:lpstr>
      <vt:lpstr>Question: Do I Have Enough Liquidity to Meet Emergencies?</vt:lpstr>
      <vt:lpstr>Question: Can I Meet My Debt Obligations?</vt:lpstr>
      <vt:lpstr>Question: Am I Saving as Much as I Think I Am?</vt:lpstr>
      <vt:lpstr>Record Keeping</vt:lpstr>
      <vt:lpstr>Record Keeping Steps</vt:lpstr>
      <vt:lpstr>PowerPoint Presentation</vt:lpstr>
      <vt:lpstr>Putting It All Together: Budgeting</vt:lpstr>
      <vt:lpstr>Developing a Cash Budget</vt:lpstr>
      <vt:lpstr>Preparing a Cash Budget</vt:lpstr>
      <vt:lpstr>Implementing the Cash Budget</vt:lpstr>
      <vt:lpstr>Summary</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Budgets</dc:title>
  <dc:creator>Microsoft Office User</dc:creator>
  <cp:lastModifiedBy>Microsoft Office User</cp:lastModifiedBy>
  <cp:revision>15</cp:revision>
  <dcterms:created xsi:type="dcterms:W3CDTF">2024-01-21T22:34:21Z</dcterms:created>
  <dcterms:modified xsi:type="dcterms:W3CDTF">2024-01-24T14:41:47Z</dcterms:modified>
</cp:coreProperties>
</file>