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988" r:id="rId2"/>
    <p:sldId id="256" r:id="rId3"/>
    <p:sldId id="257" r:id="rId4"/>
    <p:sldId id="258" r:id="rId5"/>
    <p:sldId id="259" r:id="rId6"/>
    <p:sldId id="260" r:id="rId7"/>
    <p:sldId id="261" r:id="rId8"/>
    <p:sldId id="263" r:id="rId9"/>
    <p:sldId id="989" r:id="rId10"/>
    <p:sldId id="264" r:id="rId11"/>
    <p:sldId id="990" r:id="rId12"/>
    <p:sldId id="265" r:id="rId13"/>
    <p:sldId id="991" r:id="rId14"/>
    <p:sldId id="992" r:id="rId15"/>
    <p:sldId id="993" r:id="rId16"/>
    <p:sldId id="994" r:id="rId17"/>
    <p:sldId id="995" r:id="rId18"/>
    <p:sldId id="997" r:id="rId19"/>
    <p:sldId id="998" r:id="rId20"/>
    <p:sldId id="1011" r:id="rId21"/>
    <p:sldId id="483" r:id="rId22"/>
    <p:sldId id="648" r:id="rId23"/>
    <p:sldId id="649" r:id="rId24"/>
    <p:sldId id="650" r:id="rId25"/>
    <p:sldId id="651" r:id="rId26"/>
    <p:sldId id="652" r:id="rId27"/>
    <p:sldId id="65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5814"/>
  </p:normalViewPr>
  <p:slideViewPr>
    <p:cSldViewPr snapToGrid="0" snapToObjects="1">
      <p:cViewPr varScale="1">
        <p:scale>
          <a:sx n="106" d="100"/>
          <a:sy n="106"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B1D8-067B-7145-B9F0-8BAE5ECD5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DE975-CA8D-0E41-B030-9BC0C7852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719DB-E428-E94E-BF9D-6585C1A6A90D}"/>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12CC9E45-7EC6-274B-B5FF-FA9749510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10E84-0E57-D64A-AC44-705FCA15DE3D}"/>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139283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9E7C-5E43-C74D-8FF5-B2E798E09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0F033B-F8A4-8445-91C9-3EA2DF3CF8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CC17F-2800-D84E-931E-82ABA2E1D2DC}"/>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4CF78BA9-873B-A64F-BFAC-BBC628A2C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04618-55AD-B54A-8E12-3D4AD46464D5}"/>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7458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85CF7-29CF-684E-9F5D-D0FC7BF1A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C29F81-B456-6447-B042-C9BDA41DEA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EBD83-FF4F-C54A-9E34-B1947ACE22F1}"/>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92F6C7DA-300A-DB4D-9384-85FF01412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C3421-A09C-B048-9A67-BB75EE17D7CA}"/>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203637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cxnSp>
        <p:nvCxnSpPr>
          <p:cNvPr id="3" name="Straight Connector 2"/>
          <p:cNvCxnSpPr/>
          <p:nvPr userDrawn="1"/>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5" name="Title 8"/>
          <p:cNvSpPr>
            <a:spLocks noGrp="1"/>
          </p:cNvSpPr>
          <p:nvPr>
            <p:ph type="title"/>
          </p:nvPr>
        </p:nvSpPr>
        <p:spPr>
          <a:xfrm>
            <a:off x="1066800" y="395611"/>
            <a:ext cx="9281160" cy="841513"/>
          </a:xfrm>
          <a:prstGeom prst="rect">
            <a:avLst/>
          </a:prstGeom>
        </p:spPr>
        <p:txBody>
          <a:bodyPr>
            <a:normAutofit/>
          </a:bodyPr>
          <a:lstStyle>
            <a:lvl1pPr>
              <a:defRPr sz="3200" b="0" cap="all" baseline="0">
                <a:latin typeface="Helvetica Neue"/>
              </a:defRPr>
            </a:lvl1pPr>
          </a:lstStyle>
          <a:p>
            <a:r>
              <a:rPr lang="en-US"/>
              <a:t>Click to edit Master title style</a:t>
            </a:r>
          </a:p>
        </p:txBody>
      </p:sp>
      <p:sp>
        <p:nvSpPr>
          <p:cNvPr id="6" name="Text Placeholder 6"/>
          <p:cNvSpPr>
            <a:spLocks noGrp="1"/>
          </p:cNvSpPr>
          <p:nvPr>
            <p:ph type="body" sz="quarter" idx="10"/>
          </p:nvPr>
        </p:nvSpPr>
        <p:spPr>
          <a:xfrm>
            <a:off x="1066800" y="1738842"/>
            <a:ext cx="9939337" cy="4209154"/>
          </a:xfrm>
          <a:prstGeom prst="rect">
            <a:avLst/>
          </a:prstGeom>
        </p:spPr>
        <p:txBody>
          <a:bodyPr>
            <a:normAutofit/>
          </a:bodyPr>
          <a:lstStyle>
            <a:lvl1pPr marL="457200" indent="-457200">
              <a:lnSpc>
                <a:spcPct val="100000"/>
              </a:lnSpc>
              <a:spcBef>
                <a:spcPts val="1800"/>
              </a:spcBef>
              <a:buFont typeface="+mj-lt"/>
              <a:buAutoNum type="arabicPeriod"/>
              <a:defRPr sz="2400">
                <a:latin typeface="Helvetica Neue"/>
                <a:cs typeface="Arabic Typesetting" panose="03020402040406030203" pitchFamily="66" charset="-78"/>
              </a:defRPr>
            </a:lvl1pPr>
            <a:lvl2pPr>
              <a:lnSpc>
                <a:spcPct val="100000"/>
              </a:lnSpc>
              <a:spcBef>
                <a:spcPts val="1200"/>
              </a:spcBef>
              <a:defRPr sz="1800">
                <a:latin typeface="Helvetica Neue"/>
                <a:cs typeface="Arabic Typesetting" panose="03020402040406030203" pitchFamily="66" charset="-78"/>
              </a:defRPr>
            </a:lvl2pPr>
            <a:lvl3pPr>
              <a:lnSpc>
                <a:spcPct val="100000"/>
              </a:lnSpc>
              <a:defRPr sz="1600">
                <a:latin typeface="Helvetica Neue"/>
                <a:cs typeface="Arabic Typesetting" panose="03020402040406030203" pitchFamily="66" charset="-78"/>
              </a:defRPr>
            </a:lvl3pPr>
            <a:lvl4pPr>
              <a:lnSpc>
                <a:spcPct val="100000"/>
              </a:lnSpc>
              <a:defRPr sz="1400">
                <a:latin typeface="Helvetica Neue"/>
                <a:cs typeface="Arabic Typesetting" panose="03020402040406030203" pitchFamily="66" charset="-78"/>
              </a:defRPr>
            </a:lvl4pPr>
            <a:lvl5pPr>
              <a:lnSpc>
                <a:spcPct val="100000"/>
              </a:lnSpc>
              <a:defRPr sz="1400">
                <a:latin typeface="Helvetica Neue"/>
                <a:cs typeface="Arabic Typesetting" panose="03020402040406030203" pitchFamily="66" charset="-78"/>
              </a:defRPr>
            </a:lvl5pPr>
          </a:lstStyle>
          <a:p>
            <a:pPr lvl="0"/>
            <a:r>
              <a:rPr lang="en-US" dirty="0"/>
              <a:t>Click to edit Master text styles</a:t>
            </a:r>
          </a:p>
        </p:txBody>
      </p:sp>
    </p:spTree>
    <p:extLst>
      <p:ext uri="{BB962C8B-B14F-4D97-AF65-F5344CB8AC3E}">
        <p14:creationId xmlns:p14="http://schemas.microsoft.com/office/powerpoint/2010/main" val="331370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0C50-DD2E-9C48-9A80-32BFE05C6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E3B5D5-474C-4440-9012-F6CC022BF9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48CF8-5C35-B241-BBE4-F06A4D26FFE6}"/>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EF6E8B17-2DC7-DB4F-91CD-526556D6E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D8B8F-15A3-DE4B-8AE8-701F77B574ED}"/>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15485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7CD4-2ACF-6942-89D0-247D966FF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98FC0-FBFA-CA43-81E6-8C1726BF98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27BD6D-AA17-4440-A8DE-F1AA730CDD48}"/>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36D920C9-E4B7-A042-A061-52A01BBD9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DE1D5-B7C5-E941-A04F-7DB04AF0DD32}"/>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97952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3D20-3283-044B-BCB0-AAB89FDA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4B1444-A93B-DE40-91A9-A892E2ECE5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64CB3-0AEB-5B46-B1B8-C6999359C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A0542-CB65-D142-94BD-B3C0E3C22CCA}"/>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6" name="Footer Placeholder 5">
            <a:extLst>
              <a:ext uri="{FF2B5EF4-FFF2-40B4-BE49-F238E27FC236}">
                <a16:creationId xmlns:a16="http://schemas.microsoft.com/office/drawing/2014/main" id="{00FE286B-D805-AC47-9CBE-10021EA87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140C0-CBB9-5540-A5CA-F9554E93C227}"/>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274257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5C26-2CFD-2D4D-9A73-65C2313BB3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466BA-AED0-D043-8CBB-69997F027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906258-9338-4643-86AD-21C82EDAC3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3717-B906-C04E-94A0-829BB05BC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5B1E75-CDCA-774D-BAC0-AA9A9E6B62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32D65C-8EC8-A048-8CD2-2E86C01F368C}"/>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8" name="Footer Placeholder 7">
            <a:extLst>
              <a:ext uri="{FF2B5EF4-FFF2-40B4-BE49-F238E27FC236}">
                <a16:creationId xmlns:a16="http://schemas.microsoft.com/office/drawing/2014/main" id="{063F6C23-8E25-D64A-AE25-2DE75B2B63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237E0C-BE1C-554E-8109-F318624AE728}"/>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274562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3014-4418-7541-AFE4-62CC3D63BD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C1720-1C28-1C4D-AFD0-5DC3AEA45BD7}"/>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4" name="Footer Placeholder 3">
            <a:extLst>
              <a:ext uri="{FF2B5EF4-FFF2-40B4-BE49-F238E27FC236}">
                <a16:creationId xmlns:a16="http://schemas.microsoft.com/office/drawing/2014/main" id="{3EC64C65-CBB7-274C-90CC-799C4FD0E7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A39D3-B5FB-594F-BD09-560237DE6AA2}"/>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116043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AB820-0D89-9C41-B923-77BB5886A1EC}"/>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3" name="Footer Placeholder 2">
            <a:extLst>
              <a:ext uri="{FF2B5EF4-FFF2-40B4-BE49-F238E27FC236}">
                <a16:creationId xmlns:a16="http://schemas.microsoft.com/office/drawing/2014/main" id="{986251D1-11E3-A744-8E8E-4394349824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D0E9B-2C91-4746-B225-61BD751AF303}"/>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40946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7198-2DBB-8643-98B3-0AC081A33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3A9C5-10B1-6F4D-940D-AD9DF37BB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6B2E5-CE91-8F47-B6DD-A62B29829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491621-5999-C446-A5A1-A059C5788A0F}"/>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6" name="Footer Placeholder 5">
            <a:extLst>
              <a:ext uri="{FF2B5EF4-FFF2-40B4-BE49-F238E27FC236}">
                <a16:creationId xmlns:a16="http://schemas.microsoft.com/office/drawing/2014/main" id="{EC3AD48A-405B-EA44-AA4D-6B5886132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EDCFA-7330-254A-9D51-94AF8AC82E4F}"/>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4204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F58A-7D4A-184E-AE2F-D1D97C0F9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F04557-7CB7-AD4C-BDDD-58FFC6D44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6D4A91-7D12-3A4D-9253-6351B4D46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D0A855-DB48-4742-8045-B4E46B05CF2C}"/>
              </a:ext>
            </a:extLst>
          </p:cNvPr>
          <p:cNvSpPr>
            <a:spLocks noGrp="1"/>
          </p:cNvSpPr>
          <p:nvPr>
            <p:ph type="dt" sz="half" idx="10"/>
          </p:nvPr>
        </p:nvSpPr>
        <p:spPr/>
        <p:txBody>
          <a:bodyPr/>
          <a:lstStyle/>
          <a:p>
            <a:fld id="{A0BE5AE7-E323-F146-ADB9-8BAC121E976F}" type="datetimeFigureOut">
              <a:rPr lang="en-US" smtClean="0"/>
              <a:t>3/18/24</a:t>
            </a:fld>
            <a:endParaRPr lang="en-US"/>
          </a:p>
        </p:txBody>
      </p:sp>
      <p:sp>
        <p:nvSpPr>
          <p:cNvPr id="6" name="Footer Placeholder 5">
            <a:extLst>
              <a:ext uri="{FF2B5EF4-FFF2-40B4-BE49-F238E27FC236}">
                <a16:creationId xmlns:a16="http://schemas.microsoft.com/office/drawing/2014/main" id="{BE76440C-0D78-6D49-925B-A04F2258D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3F63D-568A-294C-876D-87B77CC57C56}"/>
              </a:ext>
            </a:extLst>
          </p:cNvPr>
          <p:cNvSpPr>
            <a:spLocks noGrp="1"/>
          </p:cNvSpPr>
          <p:nvPr>
            <p:ph type="sldNum" sz="quarter" idx="12"/>
          </p:nvPr>
        </p:nvSpPr>
        <p:spPr/>
        <p:txBody>
          <a:bodyPr/>
          <a:lstStyle/>
          <a:p>
            <a:fld id="{E9C9DCFD-F193-F249-A210-A868086C4144}" type="slidenum">
              <a:rPr lang="en-US" smtClean="0"/>
              <a:t>‹#›</a:t>
            </a:fld>
            <a:endParaRPr lang="en-US"/>
          </a:p>
        </p:txBody>
      </p:sp>
    </p:spTree>
    <p:extLst>
      <p:ext uri="{BB962C8B-B14F-4D97-AF65-F5344CB8AC3E}">
        <p14:creationId xmlns:p14="http://schemas.microsoft.com/office/powerpoint/2010/main" val="142315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7793-17E7-7F44-ACDD-DB1768647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20F79-DED8-D447-BD0D-AA502B3A9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D2179-C14F-D943-B9C7-8FEEF86D1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E5AE7-E323-F146-ADB9-8BAC121E976F}" type="datetimeFigureOut">
              <a:rPr lang="en-US" smtClean="0"/>
              <a:t>3/18/24</a:t>
            </a:fld>
            <a:endParaRPr lang="en-US"/>
          </a:p>
        </p:txBody>
      </p:sp>
      <p:sp>
        <p:nvSpPr>
          <p:cNvPr id="5" name="Footer Placeholder 4">
            <a:extLst>
              <a:ext uri="{FF2B5EF4-FFF2-40B4-BE49-F238E27FC236}">
                <a16:creationId xmlns:a16="http://schemas.microsoft.com/office/drawing/2014/main" id="{674FA43A-36D4-CB42-BD00-1997C6403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32DC8C-5D6C-3C4B-88B9-0BFF58593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9DCFD-F193-F249-A210-A868086C4144}" type="slidenum">
              <a:rPr lang="en-US" smtClean="0"/>
              <a:t>‹#›</a:t>
            </a:fld>
            <a:endParaRPr lang="en-US"/>
          </a:p>
        </p:txBody>
      </p:sp>
    </p:spTree>
    <p:extLst>
      <p:ext uri="{BB962C8B-B14F-4D97-AF65-F5344CB8AC3E}">
        <p14:creationId xmlns:p14="http://schemas.microsoft.com/office/powerpoint/2010/main" val="979613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onsumer.ftc.gov/identity-theft-and-online-security/identity-theft" TargetMode="External"/><Relationship Id="rId2" Type="http://schemas.openxmlformats.org/officeDocument/2006/relationships/hyperlink" Target="https://consumer.ftc.gov/now-leaving?external_url=http%3A%2F%2Fwww.annualcreditreport.com%2F&amp;back_url=https%3A%2F%2Fconsumer.ftc.gov%2Farticles%2Funderstanding-your-cred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nsumer.ftc.gov/articles/understanding-your-credit#get" TargetMode="External"/><Relationship Id="rId2" Type="http://schemas.openxmlformats.org/officeDocument/2006/relationships/hyperlink" Target="https://identitytheft.gov/DataBreach" TargetMode="External"/><Relationship Id="rId1" Type="http://schemas.openxmlformats.org/officeDocument/2006/relationships/slideLayout" Target="../slideLayouts/slideLayout2.xml"/><Relationship Id="rId4" Type="http://schemas.openxmlformats.org/officeDocument/2006/relationships/hyperlink" Target="https://consumer.ftc.gov/articles/understanding-your-credit#freez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identitytheft.go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vestors.com/etfs-and-funds/personal-finance/debt-relief-strategi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vestors.com/etfs-and-funds/personal-finance/credit-card-debt-how-to-tame-it-how-to-avoid-carrying-a-costly-bala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yfico.com/credit-education/credit-scores" TargetMode="External"/><Relationship Id="rId2" Type="http://schemas.openxmlformats.org/officeDocument/2006/relationships/hyperlink" Target="https://www.investors.com/etfs-and-funds/personal-finance/what-is-a-good-credit-sco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nnualcreditreport.com/" TargetMode="External"/><Relationship Id="rId2" Type="http://schemas.openxmlformats.org/officeDocument/2006/relationships/hyperlink" Target="https://www.myfico.com/credit-education/whats-in-your-credit-sc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www.fool.com/the-ascent/credit-cards/"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www.fool.com/the-ascent/personal-loans/articles/how-ask-someone-cosign-loan/"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fool.com/the-ascent/credit-cards/articles/complete-guide-your-vantagescore/" TargetMode="External"/><Relationship Id="rId2" Type="http://schemas.openxmlformats.org/officeDocument/2006/relationships/hyperlink" Target="https://www.fool.com/the-ascent/credit-cards/articles/the-complete-guide-to-your-fico-score/"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ool.com/the-ascent/credit-cards/articles/definitive-guide-securing-higher-credit-limit/" TargetMode="External"/><Relationship Id="rId2" Type="http://schemas.openxmlformats.org/officeDocument/2006/relationships/hyperlink" Target="https://www.fool.com/the-ascent/credit-cards/articles/7-tricks-to-help-you-maximize-your-credit-card-rewards/" TargetMode="External"/><Relationship Id="rId1" Type="http://schemas.openxmlformats.org/officeDocument/2006/relationships/slideLayout" Target="../slideLayouts/slideLayout12.xml"/><Relationship Id="rId4" Type="http://schemas.openxmlformats.org/officeDocument/2006/relationships/hyperlink" Target="https://www.fool.com/the-ascent/credit-cards/articles/heres-the-difference-between-hard-and-soft-credit-check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fool.com/the-ascent/personal-loan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nsumer.ftc.gov/now-leaving?external_url=http%3A%2F%2Fwww.annualcreditreport.com%2F&amp;back_url=https%3A%2F%2Fconsumer.ftc.gov%2Farticles%2Funderstanding-your-credit" TargetMode="External"/><Relationship Id="rId2" Type="http://schemas.openxmlformats.org/officeDocument/2006/relationships/hyperlink" Target="https://consumer.ftc.gov/articles/free-credit-reports" TargetMode="External"/><Relationship Id="rId1" Type="http://schemas.openxmlformats.org/officeDocument/2006/relationships/slideLayout" Target="../slideLayouts/slideLayout2.xml"/><Relationship Id="rId5" Type="http://schemas.openxmlformats.org/officeDocument/2006/relationships/hyperlink" Target="https://consumer.ftc.gov/now-leaving?external_url=https%3A%2F%2Fwww.equifax.com%2Fpersonal%2Fcredit-report-services%2Ffree-credit-reports%2F&amp;back_url=https%3A%2F%2Fconsumer.ftc.gov%2Farticles%2Funderstanding-your-credit" TargetMode="External"/><Relationship Id="rId4" Type="http://schemas.openxmlformats.org/officeDocument/2006/relationships/hyperlink" Target="https://consumer.ftc.gov/now-leaving?external_url=https%3A%2F%2Fwww.annualcreditreport.com%2Findex.action&amp;back_url=https%3A%2F%2Fconsumer.ftc.gov%2Farticles%2Funderstanding-your-credi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onsumer.ftc.gov/articles/credit-sco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nsumer.ftc.gov/articles/what-know-about-identity-theft" TargetMode="External"/><Relationship Id="rId2" Type="http://schemas.openxmlformats.org/officeDocument/2006/relationships/hyperlink" Target="https://www.consumer.ftc.gov/articles/what-know-about-credit-freezes-and-fraud-alerts" TargetMode="External"/><Relationship Id="rId1" Type="http://schemas.openxmlformats.org/officeDocument/2006/relationships/slideLayout" Target="../slideLayouts/slideLayout2.xml"/><Relationship Id="rId6" Type="http://schemas.openxmlformats.org/officeDocument/2006/relationships/hyperlink" Target="https://www.consumer.ftc.gov/articles/free-credit-reports" TargetMode="External"/><Relationship Id="rId5" Type="http://schemas.openxmlformats.org/officeDocument/2006/relationships/hyperlink" Target="https://consumer.ftc.gov/articles/credit-scores" TargetMode="External"/><Relationship Id="rId4" Type="http://schemas.openxmlformats.org/officeDocument/2006/relationships/hyperlink" Target="https://identitytheft.gov/DataBreac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nsumer.ftc.gov/now-leaving?external_url=http%3A%2F%2Fexperian.com%2Fhelp&amp;back_url=https%3A%2F%2Fconsumer.ftc.gov%2Farticles%2Funderstanding-your-credit" TargetMode="External"/><Relationship Id="rId2" Type="http://schemas.openxmlformats.org/officeDocument/2006/relationships/hyperlink" Target="https://consumer.ftc.gov/now-leaving?external_url=http%3A%2F%2Fequifax.com%2Fpersonal%2Fcredit-report-services&amp;back_url=https%3A%2F%2Fconsumer.ftc.gov%2Farticles%2Funderstanding-your-credit" TargetMode="External"/><Relationship Id="rId1" Type="http://schemas.openxmlformats.org/officeDocument/2006/relationships/slideLayout" Target="../slideLayouts/slideLayout2.xml"/><Relationship Id="rId4" Type="http://schemas.openxmlformats.org/officeDocument/2006/relationships/hyperlink" Target="https://consumer.ftc.gov/now-leaving?external_url=http%3A%2F%2Ftransunion.com%2Fcredit-help&amp;back_url=https%3A%2F%2Fconsumer.ftc.gov%2Farticles%2Funderstanding-your-cr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1632" y="1398894"/>
            <a:ext cx="10930468" cy="1077218"/>
          </a:xfrm>
          <a:prstGeom prst="rect">
            <a:avLst/>
          </a:prstGeom>
          <a:noFill/>
        </p:spPr>
        <p:txBody>
          <a:bodyPr wrap="square" rtlCol="0">
            <a:spAutoFit/>
          </a:bodyPr>
          <a:lstStyle/>
          <a:p>
            <a:endParaRPr lang="en-US" sz="3200" dirty="0">
              <a:latin typeface="Helvetica Neue" charset="0"/>
              <a:ea typeface="Helvetica Neue" charset="0"/>
              <a:cs typeface="Helvetica Neue" charset="0"/>
            </a:endParaRPr>
          </a:p>
          <a:p>
            <a:r>
              <a:rPr lang="en-US" sz="3200" dirty="0">
                <a:latin typeface="Helvetica Neue" charset="0"/>
                <a:ea typeface="Helvetica Neue" charset="0"/>
                <a:cs typeface="Helvetica Neue" charset="0"/>
              </a:rPr>
              <a:t>Credit</a:t>
            </a:r>
          </a:p>
        </p:txBody>
      </p:sp>
    </p:spTree>
    <p:extLst>
      <p:ext uri="{BB962C8B-B14F-4D97-AF65-F5344CB8AC3E}">
        <p14:creationId xmlns:p14="http://schemas.microsoft.com/office/powerpoint/2010/main" val="121189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C898AE2-B421-074F-87DC-1F098DD62113}"/>
              </a:ext>
            </a:extLst>
          </p:cNvPr>
          <p:cNvSpPr>
            <a:spLocks noChangeArrowheads="1"/>
          </p:cNvSpPr>
          <p:nvPr/>
        </p:nvSpPr>
        <p:spPr bwMode="auto">
          <a:xfrm>
            <a:off x="685799" y="504626"/>
            <a:ext cx="10659979" cy="4814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D3557"/>
                </a:solidFill>
                <a:effectLst/>
                <a:latin typeface="+mn-lt"/>
              </a:rPr>
              <a:t>Monitor your credit report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D3557"/>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B1B"/>
                </a:solidFill>
                <a:effectLst/>
                <a:latin typeface="+mn-lt"/>
              </a:rPr>
              <a:t>Because your credit report affects your ability to get loans, jobs, apartments, and more, you want to make sure there aren’t mistakes, and that no one has been misusing your personal information. You can do this in several 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1B1B1B"/>
                </a:solidFill>
                <a:effectLst/>
                <a:latin typeface="+mn-lt"/>
              </a:rPr>
              <a:t>Monitor your credit report yourself for free. </a:t>
            </a:r>
            <a:r>
              <a:rPr kumimoji="0" lang="en-US" altLang="en-US" b="0" i="0" u="none" strike="noStrike" cap="none" normalizeH="0" baseline="0" dirty="0">
                <a:ln>
                  <a:noFill/>
                </a:ln>
                <a:solidFill>
                  <a:srgbClr val="1B1B1B"/>
                </a:solidFill>
                <a:effectLst/>
                <a:latin typeface="+mn-lt"/>
              </a:rPr>
              <a:t>Request your </a:t>
            </a:r>
            <a:r>
              <a:rPr kumimoji="0" lang="en-US" altLang="en-US" b="0" i="0" u="none" strike="noStrike" cap="none" normalizeH="0" baseline="0" dirty="0">
                <a:ln>
                  <a:noFill/>
                </a:ln>
                <a:effectLst/>
                <a:latin typeface="+mn-lt"/>
                <a:hlinkClick r:id="rId2">
                  <a:extLst>
                    <a:ext uri="{A12FA001-AC4F-418D-AE19-62706E023703}">
                      <ahyp:hlinkClr xmlns:ahyp="http://schemas.microsoft.com/office/drawing/2018/hyperlinkcolor" val="tx"/>
                    </a:ext>
                  </a:extLst>
                </a:hlinkClick>
              </a:rPr>
              <a:t>free credit report</a:t>
            </a:r>
            <a:r>
              <a:rPr kumimoji="0" lang="en-US" altLang="en-US" b="0" i="0" u="none" strike="noStrike" cap="none" normalizeH="0" baseline="0" dirty="0">
                <a:ln>
                  <a:noFill/>
                </a:ln>
                <a:solidFill>
                  <a:srgbClr val="1B1B1B"/>
                </a:solidFill>
                <a:effectLst/>
                <a:latin typeface="+mn-lt"/>
              </a:rPr>
              <a:t> and review it to make sure there are no problems or mistakes. Look for things like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B1B1B"/>
              </a:solidFill>
              <a:effectLst/>
              <a:latin typeface="+mn-lt"/>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someone else’s information in your report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information about you from a long time ago (especially more than seven years ago)</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information about your payment history or accounts that’s wrong</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accounts that you didn’t open yourself — a sign that someone may have </a:t>
            </a:r>
            <a:r>
              <a:rPr kumimoji="0" lang="en-US" altLang="en-US" b="0" i="0" u="none" strike="noStrike" cap="none" normalizeH="0" baseline="0" dirty="0">
                <a:ln>
                  <a:noFill/>
                </a:ln>
                <a:effectLst/>
                <a:latin typeface="+mn-lt"/>
                <a:hlinkClick r:id="rId3">
                  <a:extLst>
                    <a:ext uri="{A12FA001-AC4F-418D-AE19-62706E023703}">
                      <ahyp:hlinkClr xmlns:ahyp="http://schemas.microsoft.com/office/drawing/2018/hyperlinkcolor" val="tx"/>
                    </a:ext>
                  </a:extLst>
                </a:hlinkClick>
              </a:rPr>
              <a:t>stolen your identity</a:t>
            </a:r>
            <a:endParaRPr kumimoji="0" lang="en-US" altLang="en-US" b="0" i="0" u="none" strike="noStrike" cap="none" normalizeH="0" baseline="0" dirty="0">
              <a:ln>
                <a:noFill/>
              </a:ln>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B1B1B"/>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B1B"/>
                </a:solidFill>
                <a:effectLst/>
                <a:latin typeface="+mn-lt"/>
              </a:rPr>
              <a:t>If you find something on your credit report that shouldn’t be there, take steps to fix 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8756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8BB5DA-EBD3-B645-9DC2-142B6B7D13E4}"/>
              </a:ext>
            </a:extLst>
          </p:cNvPr>
          <p:cNvSpPr/>
          <p:nvPr/>
        </p:nvSpPr>
        <p:spPr>
          <a:xfrm>
            <a:off x="930442" y="781015"/>
            <a:ext cx="10246895" cy="3139321"/>
          </a:xfrm>
          <a:prstGeom prst="rect">
            <a:avLst/>
          </a:prstGeom>
        </p:spPr>
        <p:txBody>
          <a:bodyPr wrap="square">
            <a:spAutoFit/>
          </a:bodyPr>
          <a:lstStyle/>
          <a:p>
            <a:pPr lvl="0" eaLnBrk="0" fontAlgn="base" hangingPunct="0">
              <a:spcBef>
                <a:spcPct val="0"/>
              </a:spcBef>
              <a:spcAft>
                <a:spcPct val="0"/>
              </a:spcAft>
              <a:buFontTx/>
              <a:buChar char="•"/>
            </a:pPr>
            <a:r>
              <a:rPr kumimoji="0" lang="en-US" altLang="en-US" b="1" i="0" u="none" strike="noStrike" cap="none" normalizeH="0" baseline="0" dirty="0">
                <a:ln>
                  <a:noFill/>
                </a:ln>
                <a:effectLst/>
              </a:rPr>
              <a:t>Accept free credit monitoring offered to you after a data breach.</a:t>
            </a:r>
            <a:r>
              <a:rPr kumimoji="0" lang="en-US" altLang="en-US" b="0" i="0" u="none" strike="noStrike" cap="none" normalizeH="0" baseline="0" dirty="0">
                <a:ln>
                  <a:noFill/>
                </a:ln>
                <a:effectLst/>
              </a:rPr>
              <a:t> If your information was exposed by a data breach, many companies will offer you free credit monitoring. Take advantage of it. This is an opportunity to get free help watching your credit report and making sure nobody is misusing your personal information. For more information on what to do if your information was exposed in a data breach, go to </a:t>
            </a:r>
            <a:r>
              <a:rPr kumimoji="0" lang="en-US" altLang="en-US" b="0" i="0" u="none" strike="noStrike" cap="none" normalizeH="0" baseline="0" dirty="0">
                <a:ln>
                  <a:noFill/>
                </a:ln>
                <a:effectLst/>
                <a:hlinkClick r:id="rId2">
                  <a:extLst>
                    <a:ext uri="{A12FA001-AC4F-418D-AE19-62706E023703}">
                      <ahyp:hlinkClr xmlns:ahyp="http://schemas.microsoft.com/office/drawing/2018/hyperlinkcolor" val="tx"/>
                    </a:ext>
                  </a:extLst>
                </a:hlinkClick>
              </a:rPr>
              <a:t>IdentityTheft.gov/DataBreach</a:t>
            </a:r>
            <a:r>
              <a:rPr kumimoji="0" lang="en-US" altLang="en-US" b="0" i="0" u="none" strike="noStrike" cap="none" normalizeH="0" baseline="0" dirty="0">
                <a:ln>
                  <a:noFill/>
                </a:ln>
                <a:effectLst/>
              </a:rPr>
              <a:t>.</a:t>
            </a:r>
          </a:p>
          <a:p>
            <a:pPr lvl="0" eaLnBrk="0" fontAlgn="base" hangingPunct="0">
              <a:spcBef>
                <a:spcPct val="0"/>
              </a:spcBef>
              <a:spcAft>
                <a:spcPct val="0"/>
              </a:spcAft>
            </a:pPr>
            <a:endParaRPr kumimoji="0" lang="en-US" altLang="en-US" b="0" i="0" u="none" strike="noStrike" cap="none" normalizeH="0" baseline="0" dirty="0">
              <a:ln>
                <a:noFill/>
              </a:ln>
              <a:effectLst/>
            </a:endParaRPr>
          </a:p>
          <a:p>
            <a:pPr lvl="0" eaLnBrk="0" fontAlgn="base" hangingPunct="0">
              <a:spcBef>
                <a:spcPct val="0"/>
              </a:spcBef>
              <a:spcAft>
                <a:spcPct val="0"/>
              </a:spcAft>
              <a:buFontTx/>
              <a:buChar char="•"/>
            </a:pPr>
            <a:r>
              <a:rPr kumimoji="0" lang="en-US" altLang="en-US" b="1" i="0" u="none" strike="noStrike" cap="none" normalizeH="0" baseline="0" dirty="0">
                <a:ln>
                  <a:noFill/>
                </a:ln>
                <a:effectLst/>
              </a:rPr>
              <a:t>Pay for a credit monitoring service.</a:t>
            </a:r>
            <a:r>
              <a:rPr kumimoji="0" lang="en-US" altLang="en-US" b="0" i="0" u="none" strike="noStrike" cap="none" normalizeH="0" baseline="0" dirty="0">
                <a:ln>
                  <a:noFill/>
                </a:ln>
                <a:effectLst/>
              </a:rPr>
              <a:t> These services usually charge a monthly or annual fee. They keep an eye on your credit report for you and let you know if they see anything suspicious. Before you consider paying for these services, remember that you can monitor your own credit by obtaining your </a:t>
            </a:r>
            <a:r>
              <a:rPr kumimoji="0" lang="en-US" altLang="en-US" b="0" i="0" u="none" strike="noStrike" cap="none" normalizeH="0" baseline="0" dirty="0">
                <a:ln>
                  <a:noFill/>
                </a:ln>
                <a:effectLst/>
                <a:hlinkClick r:id="rId3">
                  <a:extLst>
                    <a:ext uri="{A12FA001-AC4F-418D-AE19-62706E023703}">
                      <ahyp:hlinkClr xmlns:ahyp="http://schemas.microsoft.com/office/drawing/2018/hyperlinkcolor" val="tx"/>
                    </a:ext>
                  </a:extLst>
                </a:hlinkClick>
              </a:rPr>
              <a:t>free credit reports</a:t>
            </a:r>
            <a:r>
              <a:rPr kumimoji="0" lang="en-US" altLang="en-US" b="0" i="0" u="none" strike="noStrike" cap="none" normalizeH="0" baseline="0" dirty="0">
                <a:ln>
                  <a:noFill/>
                </a:ln>
                <a:effectLst/>
              </a:rPr>
              <a:t> and you have the right to </a:t>
            </a:r>
            <a:r>
              <a:rPr kumimoji="0" lang="en-US" altLang="en-US" b="0" i="0" u="none" strike="noStrike" cap="none" normalizeH="0" baseline="0" dirty="0">
                <a:ln>
                  <a:noFill/>
                </a:ln>
                <a:effectLst/>
                <a:hlinkClick r:id="rId4">
                  <a:extLst>
                    <a:ext uri="{A12FA001-AC4F-418D-AE19-62706E023703}">
                      <ahyp:hlinkClr xmlns:ahyp="http://schemas.microsoft.com/office/drawing/2018/hyperlinkcolor" val="tx"/>
                    </a:ext>
                  </a:extLst>
                </a:hlinkClick>
              </a:rPr>
              <a:t>freeze your credit</a:t>
            </a:r>
            <a:r>
              <a:rPr kumimoji="0" lang="en-US" altLang="en-US" b="0" i="0" u="none" strike="noStrike" cap="none" normalizeH="0" baseline="0" dirty="0">
                <a:ln>
                  <a:noFill/>
                </a:ln>
                <a:effectLst/>
              </a:rPr>
              <a:t> for free.</a:t>
            </a:r>
          </a:p>
          <a:p>
            <a:pPr lvl="0" eaLnBrk="0" fontAlgn="base" hangingPunct="0">
              <a:spcBef>
                <a:spcPct val="0"/>
              </a:spcBef>
              <a:spcAft>
                <a:spcPct val="0"/>
              </a:spcAft>
              <a:buFontTx/>
              <a:buChar char="•"/>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164149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C07CB3-3069-5644-88D1-2FD0E3EB7E34}"/>
              </a:ext>
            </a:extLst>
          </p:cNvPr>
          <p:cNvSpPr/>
          <p:nvPr/>
        </p:nvSpPr>
        <p:spPr>
          <a:xfrm>
            <a:off x="605589" y="515501"/>
            <a:ext cx="11185358" cy="6063198"/>
          </a:xfrm>
          <a:prstGeom prst="rect">
            <a:avLst/>
          </a:prstGeom>
        </p:spPr>
        <p:txBody>
          <a:bodyPr wrap="square">
            <a:spAutoFit/>
          </a:bodyPr>
          <a:lstStyle/>
          <a:p>
            <a:r>
              <a:rPr lang="en-US" sz="2800" b="1" i="0" dirty="0">
                <a:effectLst/>
              </a:rPr>
              <a:t>Fixing mistakes in your credit report</a:t>
            </a:r>
          </a:p>
          <a:p>
            <a:endParaRPr lang="en-US" b="1" i="0" dirty="0">
              <a:effectLst/>
            </a:endParaRPr>
          </a:p>
          <a:p>
            <a:r>
              <a:rPr lang="en-US" b="0" i="0" dirty="0">
                <a:effectLst/>
              </a:rPr>
              <a:t>The information in your credit report affects your ability to get a loan, an apartment, and many other important things in your life. You want to make sure that what’s on your report is right. If you find mistakes on your credit report, both the credit bureau and the person, company, or organization that put the wrong information there are responsible for correcting it. But there are steps you need to take first:</a:t>
            </a:r>
          </a:p>
          <a:p>
            <a:endParaRPr lang="en-US" b="0" i="0" dirty="0">
              <a:effectLst/>
            </a:endParaRPr>
          </a:p>
          <a:p>
            <a:r>
              <a:rPr lang="en-US" b="1" i="0" dirty="0">
                <a:effectLst/>
              </a:rPr>
              <a:t>If your credit report has mistakes, but you haven’t experienced identity theft:</a:t>
            </a:r>
            <a:r>
              <a:rPr lang="en-US" b="0" i="0" dirty="0">
                <a:effectLst/>
              </a:rPr>
              <a:t> First, tell the credit bureau, in writing, what information you think is inaccurate. Include copies of documents that support your position. The credit bureau must investigate your claim. It also has to contact the business that put the information on your report. (For example, if that wrong information has to do with your cell phone bill, the credit bureau will contact your phone company.) If that company finds that the information was, in fact, inaccurate, it must tell all three credit bureaus to correct your file.</a:t>
            </a:r>
          </a:p>
          <a:p>
            <a:pPr>
              <a:buFont typeface="Arial" panose="020B0604020202020204" pitchFamily="34" charset="0"/>
              <a:buChar char="•"/>
            </a:pPr>
            <a:endParaRPr lang="en-US" b="0" i="0" dirty="0">
              <a:effectLst/>
            </a:endParaRPr>
          </a:p>
          <a:p>
            <a:r>
              <a:rPr lang="en-US" b="0" i="0" dirty="0">
                <a:effectLst/>
              </a:rPr>
              <a:t>Second, contact the company that reported the wrong information to the credit bureau. Do this in writing. Tell them that you’re disputing an item in your credit report.</a:t>
            </a:r>
          </a:p>
          <a:p>
            <a:endParaRPr lang="en-US" b="0" i="0" dirty="0">
              <a:effectLst/>
            </a:endParaRPr>
          </a:p>
          <a:p>
            <a:r>
              <a:rPr lang="en-US" b="1" i="0" dirty="0">
                <a:effectLst/>
              </a:rPr>
              <a:t>If your credit report has errors due to identity theft</a:t>
            </a:r>
            <a:r>
              <a:rPr lang="en-US" b="0" i="0" dirty="0">
                <a:effectLst/>
              </a:rPr>
              <a:t>: You can block those charges from appearing on your credit report. Start at </a:t>
            </a:r>
            <a:r>
              <a:rPr lang="en-US" b="0" i="0" u="none" strike="noStrike" dirty="0">
                <a:effectLst/>
                <a:hlinkClick r:id="rId2">
                  <a:extLst>
                    <a:ext uri="{A12FA001-AC4F-418D-AE19-62706E023703}">
                      <ahyp:hlinkClr xmlns:ahyp="http://schemas.microsoft.com/office/drawing/2018/hyperlinkcolor" val="tx"/>
                    </a:ext>
                  </a:extLst>
                </a:hlinkClick>
              </a:rPr>
              <a:t>IdentityTheft.gov,</a:t>
            </a:r>
            <a:r>
              <a:rPr lang="en-US" b="0" i="0" dirty="0">
                <a:effectLst/>
              </a:rPr>
              <a:t> an FTC website that will give you a personal recovery plan that walks through each step. It will also give you an Identity Theft Report that you can use to show that debts coming from identity theft are not yours.</a:t>
            </a:r>
          </a:p>
        </p:txBody>
      </p:sp>
    </p:spTree>
    <p:extLst>
      <p:ext uri="{BB962C8B-B14F-4D97-AF65-F5344CB8AC3E}">
        <p14:creationId xmlns:p14="http://schemas.microsoft.com/office/powerpoint/2010/main" val="302983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5B0CA8-BCE5-0E4D-898E-6A7899D94E12}"/>
              </a:ext>
            </a:extLst>
          </p:cNvPr>
          <p:cNvSpPr/>
          <p:nvPr/>
        </p:nvSpPr>
        <p:spPr>
          <a:xfrm>
            <a:off x="665748" y="488799"/>
            <a:ext cx="10607842" cy="4092787"/>
          </a:xfrm>
          <a:prstGeom prst="rect">
            <a:avLst/>
          </a:prstGeom>
        </p:spPr>
        <p:txBody>
          <a:bodyPr wrap="square">
            <a:spAutoFit/>
          </a:bodyPr>
          <a:lstStyle/>
          <a:p>
            <a:pPr>
              <a:lnSpc>
                <a:spcPct val="107000"/>
              </a:lnSpc>
              <a:spcAft>
                <a:spcPts val="800"/>
              </a:spcAft>
            </a:pPr>
            <a:r>
              <a:rPr lang="en-US" sz="2800" b="1" dirty="0">
                <a:ea typeface="Times New Roman" panose="02020603050405020304" pitchFamily="18" charset="0"/>
                <a:cs typeface="Arial" panose="020B0604020202020204" pitchFamily="34" charset="0"/>
              </a:rPr>
              <a:t>How To Build Credit: Forge Responsibility</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There's no one way to build your financial reputation. But a number of strategies can work, such as:</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Opening a checking account.</a:t>
            </a:r>
            <a:r>
              <a:rPr lang="en-US" dirty="0">
                <a:ea typeface="Times New Roman" panose="02020603050405020304" pitchFamily="18" charset="0"/>
                <a:cs typeface="Arial" panose="020B0604020202020204" pitchFamily="34" charset="0"/>
              </a:rPr>
              <a:t> A checking account provides a record of your money habits. If you already have a deposit account, the bank holding it is more likely to approve you for a credit card or loan.</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Putting some bills in your name.</a:t>
            </a:r>
            <a:r>
              <a:rPr lang="en-US" dirty="0">
                <a:ea typeface="Times New Roman" panose="02020603050405020304" pitchFamily="18" charset="0"/>
                <a:cs typeface="Arial" panose="020B0604020202020204" pitchFamily="34" charset="0"/>
              </a:rPr>
              <a:t> If you're applying for credit, a history of paying bills can be advantageous. List monthly utility or telephone bills in your name to show you're the payer of record.</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Putting your name on the lease.</a:t>
            </a:r>
            <a:r>
              <a:rPr lang="en-US" dirty="0">
                <a:ea typeface="Times New Roman" panose="02020603050405020304" pitchFamily="18" charset="0"/>
                <a:cs typeface="Arial" panose="020B0604020202020204" pitchFamily="34" charset="0"/>
              </a:rPr>
              <a:t> If you're renting, put your name on the rental agreement as with other bills. Pay the rent every month like clockwork.</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Paying all bills on time.</a:t>
            </a:r>
            <a:r>
              <a:rPr lang="en-US" dirty="0">
                <a:ea typeface="Times New Roman" panose="02020603050405020304" pitchFamily="18" charset="0"/>
                <a:cs typeface="Arial" panose="020B0604020202020204" pitchFamily="34" charset="0"/>
              </a:rPr>
              <a:t> Bills come with a due date and minimum payments due printed on them. Pay every bill on time. Prompt payment is the single best method for building good credit, bar none. Pay </a:t>
            </a:r>
            <a:r>
              <a:rPr lang="en-US" dirty="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at least the minimum.</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Opening a savings account.</a:t>
            </a:r>
            <a:r>
              <a:rPr lang="en-US" dirty="0">
                <a:ea typeface="Times New Roman" panose="02020603050405020304" pitchFamily="18" charset="0"/>
                <a:cs typeface="Arial" panose="020B0604020202020204" pitchFamily="34" charset="0"/>
              </a:rPr>
              <a:t> Like a checking account, a savings account shows you are a responsible steward of money. And it also boosts your chances of being approved for a credit card or loan.</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65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6BA71-2C33-3744-82D0-45A6C422B711}"/>
              </a:ext>
            </a:extLst>
          </p:cNvPr>
          <p:cNvSpPr/>
          <p:nvPr/>
        </p:nvSpPr>
        <p:spPr>
          <a:xfrm>
            <a:off x="725905" y="863435"/>
            <a:ext cx="10631906" cy="2566728"/>
          </a:xfrm>
          <a:prstGeom prst="rect">
            <a:avLst/>
          </a:prstGeom>
        </p:spPr>
        <p:txBody>
          <a:bodyPr wrap="square">
            <a:spAutoFit/>
          </a:bodyPr>
          <a:lstStyle/>
          <a:p>
            <a:pPr>
              <a:lnSpc>
                <a:spcPct val="107000"/>
              </a:lnSpc>
              <a:spcAft>
                <a:spcPts val="800"/>
              </a:spcAft>
            </a:pPr>
            <a:r>
              <a:rPr lang="en-US" sz="2800" b="1" dirty="0">
                <a:solidFill>
                  <a:srgbClr val="000000"/>
                </a:solidFill>
                <a:ea typeface="Times New Roman" panose="02020603050405020304" pitchFamily="18" charset="0"/>
                <a:cs typeface="Arial" panose="020B0604020202020204" pitchFamily="34" charset="0"/>
              </a:rPr>
              <a:t>How To Build Credit Step 2: Show Stability</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solidFill>
                  <a:srgbClr val="000000"/>
                </a:solidFill>
                <a:ea typeface="Times New Roman" panose="02020603050405020304" pitchFamily="18" charset="0"/>
                <a:cs typeface="Arial" panose="020B0604020202020204" pitchFamily="34" charset="0"/>
              </a:rPr>
              <a:t>If you're looking for how to build credit, lenders want to see stability in your life. Some ways you might show you can be counted on include:</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Getting a steady job.</a:t>
            </a:r>
            <a:r>
              <a:rPr lang="en-US" dirty="0">
                <a:solidFill>
                  <a:srgbClr val="000000"/>
                </a:solidFill>
                <a:ea typeface="Times New Roman" panose="02020603050405020304" pitchFamily="18" charset="0"/>
                <a:cs typeface="Arial" panose="020B0604020202020204" pitchFamily="34" charset="0"/>
              </a:rPr>
              <a:t> When you apply for a credit card or loan, lenders look for stable employment. Why? The simplest of reasons: A steady job increases the likelihood that you'll have money to pay them back.</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Establishing a permanent residence.</a:t>
            </a:r>
            <a:r>
              <a:rPr lang="en-US" dirty="0">
                <a:solidFill>
                  <a:srgbClr val="000000"/>
                </a:solidFill>
                <a:ea typeface="Times New Roman" panose="02020603050405020304" pitchFamily="18" charset="0"/>
                <a:cs typeface="Arial" panose="020B0604020202020204" pitchFamily="34" charset="0"/>
              </a:rPr>
              <a:t> Lenders also look at how long you've lived in a given place. And moving every few months can hurt your chances of being approved for a credit card or loan. Why? Because lenders don't want you to skip town tomorrow.</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06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E3ADED-155B-D94A-B2C2-65A405552D9D}"/>
              </a:ext>
            </a:extLst>
          </p:cNvPr>
          <p:cNvSpPr/>
          <p:nvPr/>
        </p:nvSpPr>
        <p:spPr>
          <a:xfrm>
            <a:off x="846221" y="509982"/>
            <a:ext cx="10716126" cy="4721164"/>
          </a:xfrm>
          <a:prstGeom prst="rect">
            <a:avLst/>
          </a:prstGeom>
        </p:spPr>
        <p:txBody>
          <a:bodyPr wrap="square">
            <a:spAutoFit/>
          </a:bodyPr>
          <a:lstStyle/>
          <a:p>
            <a:pPr>
              <a:lnSpc>
                <a:spcPct val="107000"/>
              </a:lnSpc>
              <a:spcAft>
                <a:spcPts val="800"/>
              </a:spcAft>
            </a:pPr>
            <a:r>
              <a:rPr lang="en-US" sz="2800" b="1" dirty="0">
                <a:ea typeface="Times New Roman" panose="02020603050405020304" pitchFamily="18" charset="0"/>
                <a:cs typeface="Arial" panose="020B0604020202020204" pitchFamily="34" charset="0"/>
              </a:rPr>
              <a:t>How To Build Credit Step 3: Evaluate Options</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Make establishing some credit history is a priority. Paradoxical as it sounds, if you don't have debt now, you need a judicious amount to build credit fully. Shop around for credit options so you know what's available. Here are the steps forward:</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Review the fine print</a:t>
            </a:r>
            <a:r>
              <a:rPr lang="en-US" dirty="0">
                <a:ea typeface="Times New Roman" panose="02020603050405020304" pitchFamily="18" charset="0"/>
                <a:cs typeface="Arial" panose="020B0604020202020204" pitchFamily="34" charset="0"/>
              </a:rPr>
              <a:t>. Credit cards and loans provide information about the interest rates, fees, credit limits, and other terms to potential customers. And you need to </a:t>
            </a:r>
            <a:r>
              <a:rPr lang="en-US" dirty="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read the fine print carefully</a:t>
            </a:r>
            <a:r>
              <a:rPr lang="en-US" dirty="0">
                <a:ea typeface="Times New Roman" panose="02020603050405020304" pitchFamily="18" charset="0"/>
                <a:cs typeface="Arial" panose="020B0604020202020204" pitchFamily="34" charset="0"/>
              </a:rPr>
              <a:t> on all credit and loan offers to make sure you are getting the best possible deal. Compare before making any decisions.</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Comparison shop for the lowest interest rates</a:t>
            </a:r>
            <a:r>
              <a:rPr lang="en-US" dirty="0">
                <a:ea typeface="Times New Roman" panose="02020603050405020304" pitchFamily="18" charset="0"/>
                <a:cs typeface="Arial" panose="020B0604020202020204" pitchFamily="34" charset="0"/>
              </a:rPr>
              <a:t>. Look for the lowest APR possible. The APR, or annual percentage rate, is the yearly cost to borrow. And the lower the APR is, the less the minimum monthly payment. Many credit cards offer an introductory low or zero APR. If a zero percent interest rate offer is introductory, when do interest rates kick in, and how much will they be? Look closely if interest rates are fixed or can continually rise.</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Compare the fees</a:t>
            </a:r>
            <a:r>
              <a:rPr lang="en-US" dirty="0">
                <a:ea typeface="Times New Roman" panose="02020603050405020304" pitchFamily="18" charset="0"/>
                <a:cs typeface="Arial" panose="020B0604020202020204" pitchFamily="34" charset="0"/>
              </a:rPr>
              <a:t>. Many credit cards charge annual fees. Comparison shop on these as well. If they don't have fees for an introductory period, when do they start?</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ea typeface="Times New Roman" panose="02020603050405020304" pitchFamily="18" charset="0"/>
                <a:cs typeface="Arial" panose="020B0604020202020204" pitchFamily="34" charset="0"/>
              </a:rPr>
              <a:t>Compare the credit limits</a:t>
            </a:r>
            <a:r>
              <a:rPr lang="en-US" dirty="0">
                <a:ea typeface="Times New Roman" panose="02020603050405020304" pitchFamily="18" charset="0"/>
                <a:cs typeface="Arial" panose="020B0604020202020204" pitchFamily="34" charset="0"/>
              </a:rPr>
              <a:t>. Know what your credit limit is. Many cards start with a low limit and raise it once you've dutifully paid the bill on time.</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266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96870F-1203-0B48-8B9A-E3AD959B6B38}"/>
              </a:ext>
            </a:extLst>
          </p:cNvPr>
          <p:cNvSpPr/>
          <p:nvPr/>
        </p:nvSpPr>
        <p:spPr>
          <a:xfrm>
            <a:off x="1231231" y="1035259"/>
            <a:ext cx="10006264" cy="3297698"/>
          </a:xfrm>
          <a:prstGeom prst="rect">
            <a:avLst/>
          </a:prstGeom>
        </p:spPr>
        <p:txBody>
          <a:bodyPr wrap="square">
            <a:spAutoFit/>
          </a:bodyPr>
          <a:lstStyle/>
          <a:p>
            <a:pPr>
              <a:lnSpc>
                <a:spcPct val="107000"/>
              </a:lnSpc>
              <a:spcAft>
                <a:spcPts val="800"/>
              </a:spcAft>
            </a:pPr>
            <a:r>
              <a:rPr lang="en-US" sz="2800" b="1" dirty="0">
                <a:solidFill>
                  <a:srgbClr val="000000"/>
                </a:solidFill>
                <a:ea typeface="Times New Roman" panose="02020603050405020304" pitchFamily="18" charset="0"/>
                <a:cs typeface="Arial" panose="020B0604020202020204" pitchFamily="34" charset="0"/>
              </a:rPr>
              <a:t>How To Build Credit Step 4: Expand Your Credit Circle</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solidFill>
                  <a:srgbClr val="000000"/>
                </a:solidFill>
                <a:ea typeface="Times New Roman" panose="02020603050405020304" pitchFamily="18" charset="0"/>
                <a:cs typeface="Arial" panose="020B0604020202020204" pitchFamily="34" charset="0"/>
              </a:rPr>
              <a:t>Now that you've researched credit options, it's time to make your move. When you know which credit offers are out there, you need to get approved. Steps to follow include:</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Know the best prospective lenders</a:t>
            </a:r>
            <a:r>
              <a:rPr lang="en-US" dirty="0">
                <a:solidFill>
                  <a:srgbClr val="000000"/>
                </a:solidFill>
                <a:ea typeface="Times New Roman" panose="02020603050405020304" pitchFamily="18" charset="0"/>
                <a:cs typeface="Arial" panose="020B0604020202020204" pitchFamily="34" charset="0"/>
              </a:rPr>
              <a:t>. Banks holding your checking and saving account are good places to start for loans. And lenders will often give favorable credit terms if you already have another account with them. Alumni associations or credit unions affiliated with your workplace can also offer excellent terms on credit cards and loans because you have long relationships with the affiliated school or organization.</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Apply for a credit card</a:t>
            </a:r>
            <a:r>
              <a:rPr lang="en-US" dirty="0">
                <a:solidFill>
                  <a:srgbClr val="000000"/>
                </a:solidFill>
                <a:ea typeface="Times New Roman" panose="02020603050405020304" pitchFamily="18" charset="0"/>
                <a:cs typeface="Arial" panose="020B0604020202020204" pitchFamily="34" charset="0"/>
              </a:rPr>
              <a:t>. Once you've found the best terms, apply for a credit card. You want to start with one or two, maximum. And know applying for a ton of cards hurts your credit history because it implies to lenders that you really need the money.</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620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A17126-F982-E140-A310-D018C0FB39A6}"/>
              </a:ext>
            </a:extLst>
          </p:cNvPr>
          <p:cNvSpPr/>
          <p:nvPr/>
        </p:nvSpPr>
        <p:spPr>
          <a:xfrm>
            <a:off x="1062790" y="818691"/>
            <a:ext cx="10379242" cy="3054041"/>
          </a:xfrm>
          <a:prstGeom prst="rect">
            <a:avLst/>
          </a:prstGeom>
        </p:spPr>
        <p:txBody>
          <a:bodyPr wrap="square">
            <a:spAutoFit/>
          </a:bodyPr>
          <a:lstStyle/>
          <a:p>
            <a:pPr>
              <a:lnSpc>
                <a:spcPct val="107000"/>
              </a:lnSpc>
              <a:spcAft>
                <a:spcPts val="800"/>
              </a:spcAft>
            </a:pPr>
            <a:r>
              <a:rPr lang="en-US" sz="2800" b="1" dirty="0">
                <a:solidFill>
                  <a:srgbClr val="000000"/>
                </a:solidFill>
                <a:ea typeface="Times New Roman" panose="02020603050405020304" pitchFamily="18" charset="0"/>
                <a:cs typeface="Arial" panose="020B0604020202020204" pitchFamily="34" charset="0"/>
              </a:rPr>
              <a:t>How To Build Credit Step 5: What to Do If You're Turned Down</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solidFill>
                  <a:srgbClr val="000000"/>
                </a:solidFill>
                <a:ea typeface="Times New Roman" panose="02020603050405020304" pitchFamily="18" charset="0"/>
                <a:cs typeface="Arial" panose="020B0604020202020204" pitchFamily="34" charset="0"/>
              </a:rPr>
              <a:t>Don't lose hope if you're turned down for your initial credit card application. Win approval in the future with a plan. These steps will help:</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Apply for a retail card</a:t>
            </a:r>
            <a:r>
              <a:rPr lang="en-US" dirty="0">
                <a:solidFill>
                  <a:srgbClr val="000000"/>
                </a:solidFill>
                <a:ea typeface="Times New Roman" panose="02020603050405020304" pitchFamily="18" charset="0"/>
                <a:cs typeface="Arial" panose="020B0604020202020204" pitchFamily="34" charset="0"/>
              </a:rPr>
              <a:t>. When you shop in a store, you can get the store's credit card. Retail cards are often easier to get. Be careful with these, though, since the interest rates can be very high. And use them just for one or two purchases. Pay them off quickly to avoid the high APRs.</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b="1" dirty="0">
                <a:solidFill>
                  <a:srgbClr val="000000"/>
                </a:solidFill>
                <a:ea typeface="Times New Roman" panose="02020603050405020304" pitchFamily="18" charset="0"/>
                <a:cs typeface="Arial" panose="020B0604020202020204" pitchFamily="34" charset="0"/>
              </a:rPr>
              <a:t>Apply for a secured credit card</a:t>
            </a:r>
            <a:r>
              <a:rPr lang="en-US" dirty="0">
                <a:solidFill>
                  <a:srgbClr val="000000"/>
                </a:solidFill>
                <a:ea typeface="Times New Roman" panose="02020603050405020304" pitchFamily="18" charset="0"/>
                <a:cs typeface="Arial" panose="020B0604020202020204" pitchFamily="34" charset="0"/>
              </a:rPr>
              <a:t>. If you've been turned down for a credit card, banks will often approve a secured credit card. With a secured card, you must have money in an account and can only borrow up to that amount. When you utilize a secured credit card, you are using your own money, not the lender's. And these cards are easier to get because the lender can take your money it's holding if you don't pay the bill.</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146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821EA2-B9D3-3741-B45C-F89FC4D5B944}"/>
              </a:ext>
            </a:extLst>
          </p:cNvPr>
          <p:cNvSpPr/>
          <p:nvPr/>
        </p:nvSpPr>
        <p:spPr>
          <a:xfrm>
            <a:off x="725905" y="402417"/>
            <a:ext cx="10511590" cy="5477782"/>
          </a:xfrm>
          <a:prstGeom prst="rect">
            <a:avLst/>
          </a:prstGeom>
        </p:spPr>
        <p:txBody>
          <a:bodyPr wrap="square">
            <a:spAutoFit/>
          </a:bodyPr>
          <a:lstStyle/>
          <a:p>
            <a:pPr>
              <a:lnSpc>
                <a:spcPct val="107000"/>
              </a:lnSpc>
              <a:spcAft>
                <a:spcPts val="800"/>
              </a:spcAft>
            </a:pPr>
            <a:r>
              <a:rPr lang="en-US" sz="2800" b="1" dirty="0">
                <a:ea typeface="Times New Roman" panose="02020603050405020304" pitchFamily="18" charset="0"/>
                <a:cs typeface="Arial" panose="020B0604020202020204" pitchFamily="34" charset="0"/>
              </a:rPr>
              <a:t>How To Build Credit Step 6: Managing Credit</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Once you've got debt, manage it responsibly. You need to know your credit history, your </a:t>
            </a:r>
            <a:r>
              <a:rPr lang="en-US" b="1" dirty="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credit score</a:t>
            </a:r>
            <a:r>
              <a:rPr lang="en-US" dirty="0">
                <a:ea typeface="Times New Roman" panose="02020603050405020304" pitchFamily="18" charset="0"/>
                <a:cs typeface="Arial" panose="020B0604020202020204" pitchFamily="34" charset="0"/>
              </a:rPr>
              <a:t>, and how to manage it.</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Credit scores measure how likely you are to pay money you borrowed back, based on how you've handled credit and debt in the past.</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Lenders and other companies report your financial behavior, such as when you paid bills and whether you've applied for a credit card. A credit score is compiled from these data. The most common, a </a:t>
            </a:r>
            <a:r>
              <a:rPr lang="en-US" b="1" dirty="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FICO score</a:t>
            </a:r>
            <a:r>
              <a:rPr lang="en-US" dirty="0">
                <a:ea typeface="Times New Roman" panose="02020603050405020304" pitchFamily="18" charset="0"/>
                <a:cs typeface="Arial" panose="020B0604020202020204" pitchFamily="34" charset="0"/>
              </a:rPr>
              <a:t>, uses the following scoring system, ranging between 300 and 850:</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ea typeface="Times New Roman" panose="02020603050405020304" pitchFamily="18" charset="0"/>
                <a:cs typeface="Arial" panose="020B0604020202020204" pitchFamily="34" charset="0"/>
              </a:rPr>
              <a:t>800 and above — Excellent</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ea typeface="Times New Roman" panose="02020603050405020304" pitchFamily="18" charset="0"/>
                <a:cs typeface="Arial" panose="020B0604020202020204" pitchFamily="34" charset="0"/>
              </a:rPr>
              <a:t>740-799 — Very good</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ea typeface="Times New Roman" panose="02020603050405020304" pitchFamily="18" charset="0"/>
                <a:cs typeface="Arial" panose="020B0604020202020204" pitchFamily="34" charset="0"/>
              </a:rPr>
              <a:t>670-739 — Good</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ea typeface="Times New Roman" panose="02020603050405020304" pitchFamily="18" charset="0"/>
                <a:cs typeface="Arial" panose="020B0604020202020204" pitchFamily="34" charset="0"/>
              </a:rPr>
              <a:t>580-669 — Fair</a:t>
            </a:r>
            <a:endParaRPr lang="en-US" sz="1200" dirty="0">
              <a:effectLst/>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ea typeface="Times New Roman" panose="02020603050405020304" pitchFamily="18" charset="0"/>
                <a:cs typeface="Arial" panose="020B0604020202020204" pitchFamily="34" charset="0"/>
              </a:rPr>
              <a:t>Below 580 — Poor</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The "good" category is near or slightly higher than the average American credit rating. Most lenders will approve loans and credit cards for applicants whose credit scores are good or above. And if it's below that, though, you may be turned down.</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Plus, if your credit score is high, you can get lower interest rates and better terms.</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888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46F6CA-FB83-7E4D-A0C7-A6775F827DDF}"/>
              </a:ext>
            </a:extLst>
          </p:cNvPr>
          <p:cNvSpPr/>
          <p:nvPr/>
        </p:nvSpPr>
        <p:spPr>
          <a:xfrm>
            <a:off x="918410" y="713953"/>
            <a:ext cx="10451432" cy="3297698"/>
          </a:xfrm>
          <a:prstGeom prst="rect">
            <a:avLst/>
          </a:prstGeom>
        </p:spPr>
        <p:txBody>
          <a:bodyPr wrap="square">
            <a:spAutoFit/>
          </a:bodyPr>
          <a:lstStyle/>
          <a:p>
            <a:pPr>
              <a:lnSpc>
                <a:spcPct val="107000"/>
              </a:lnSpc>
              <a:spcAft>
                <a:spcPts val="800"/>
              </a:spcAft>
            </a:pPr>
            <a:r>
              <a:rPr lang="en-US" sz="2800" b="1" dirty="0">
                <a:ea typeface="Times New Roman" panose="02020603050405020304" pitchFamily="18" charset="0"/>
                <a:cs typeface="Arial" panose="020B0604020202020204" pitchFamily="34" charset="0"/>
              </a:rPr>
              <a:t>How To Build Credit In Your 20s Step 7: Monitor Your Credit Score</a:t>
            </a:r>
            <a:endParaRPr lang="en-US" sz="28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Credit scores are calculated by assessing specific categories. And each category is weighted within the overall score. </a:t>
            </a:r>
            <a:r>
              <a:rPr lang="en-US" b="1" dirty="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Payment history, for example, accounts for 35%</a:t>
            </a:r>
            <a:r>
              <a:rPr lang="en-US" dirty="0">
                <a:ea typeface="Times New Roman" panose="02020603050405020304" pitchFamily="18" charset="0"/>
                <a:cs typeface="Arial" panose="020B0604020202020204" pitchFamily="34" charset="0"/>
              </a:rPr>
              <a:t> of your score. The amounts you owe make up 30% of your credit score. Your length of credit history accounts for 15%. The mix of credit — retailers, credit card companies, mortgage, and so on — is worth 10%. And when you apply for new credit, that also accounts for 10%.</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How do you find out your credit score? A free credit report once a year is available for everyone. And you can obtain yours by visiting </a:t>
            </a:r>
            <a:r>
              <a:rPr lang="en-US" b="1" dirty="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www.annualcreditreport.com</a:t>
            </a:r>
            <a:r>
              <a:rPr lang="en-US" dirty="0">
                <a:ea typeface="Times New Roman" panose="02020603050405020304" pitchFamily="18" charset="0"/>
                <a:cs typeface="Arial" panose="020B0604020202020204" pitchFamily="34" charset="0"/>
              </a:rPr>
              <a:t>.</a:t>
            </a:r>
            <a:endParaRPr lang="en-US" sz="1200" dirty="0">
              <a:effectLst/>
              <a:ea typeface="Calibri" panose="020F0502020204030204" pitchFamily="34" charset="0"/>
              <a:cs typeface="Times New Roman" panose="02020603050405020304" pitchFamily="18" charset="0"/>
            </a:endParaRPr>
          </a:p>
          <a:p>
            <a:pPr>
              <a:lnSpc>
                <a:spcPts val="1870"/>
              </a:lnSpc>
              <a:spcAft>
                <a:spcPts val="800"/>
              </a:spcAft>
            </a:pPr>
            <a:r>
              <a:rPr lang="en-US" dirty="0">
                <a:ea typeface="Times New Roman" panose="02020603050405020304" pitchFamily="18" charset="0"/>
                <a:cs typeface="Arial" panose="020B0604020202020204" pitchFamily="34" charset="0"/>
              </a:rPr>
              <a:t>The credit report will let you know how each category affected your score. And once you know, you can take steps to keep good ratings in categories where you're doing well and to work on areas that need improvement.</a:t>
            </a:r>
            <a:endParaRPr lang="en-US"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65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A1635A7-108D-C645-9A49-177E8F89E965}"/>
              </a:ext>
            </a:extLst>
          </p:cNvPr>
          <p:cNvSpPr>
            <a:spLocks noChangeArrowheads="1"/>
          </p:cNvSpPr>
          <p:nvPr/>
        </p:nvSpPr>
        <p:spPr bwMode="auto">
          <a:xfrm>
            <a:off x="493295" y="616830"/>
            <a:ext cx="10647947" cy="49987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D3557"/>
                </a:solidFill>
                <a:effectLst/>
                <a:latin typeface="+mn-lt"/>
              </a:rPr>
              <a:t>What’s Your Credit, and Why Does It Matter?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1D3557"/>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B1B"/>
                </a:solidFill>
                <a:effectLst/>
                <a:latin typeface="+mn-lt"/>
              </a:rPr>
              <a:t>Your credit history describes how you use credit.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How many credit cards do you have?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How many loans do you have?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Do you pay your bills on time?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B1B1B"/>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B1B"/>
                </a:solidFill>
                <a:effectLst/>
                <a:latin typeface="+mn-lt"/>
              </a:rPr>
              <a:t>How you handle your credit and bills will help lenders decide if they want to do business with you. Your credit history also helps them determine what interest rate to charge you.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If lenders see that you always pay your bills on time and never take on more debt than you can pay back, they’ll generally feel more confident doing business with you.</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B1B1B"/>
                </a:solidFill>
                <a:effectLst/>
                <a:latin typeface="+mn-lt"/>
              </a:rPr>
              <a:t>If they see that you’re late on your payments or owe more on credit cards or loans than you can repay, they might not trust that you will pay them 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B1B1B"/>
              </a:solidFill>
              <a:effectLst/>
              <a:latin typeface="+mn-lt"/>
            </a:endParaRPr>
          </a:p>
        </p:txBody>
      </p:sp>
    </p:spTree>
    <p:extLst>
      <p:ext uri="{BB962C8B-B14F-4D97-AF65-F5344CB8AC3E}">
        <p14:creationId xmlns:p14="http://schemas.microsoft.com/office/powerpoint/2010/main" val="124056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50AD-31CD-0F4D-A987-329DF44528E5}"/>
              </a:ext>
            </a:extLst>
          </p:cNvPr>
          <p:cNvSpPr>
            <a:spLocks noGrp="1"/>
          </p:cNvSpPr>
          <p:nvPr>
            <p:ph type="title"/>
          </p:nvPr>
        </p:nvSpPr>
        <p:spPr>
          <a:xfrm>
            <a:off x="1066800" y="587453"/>
            <a:ext cx="9281160" cy="841513"/>
          </a:xfrm>
        </p:spPr>
        <p:txBody>
          <a:bodyPr>
            <a:normAutofit/>
          </a:bodyPr>
          <a:lstStyle/>
          <a:p>
            <a:r>
              <a:rPr lang="en-US" sz="3200" dirty="0"/>
              <a:t>Getting and Building Credit</a:t>
            </a:r>
          </a:p>
        </p:txBody>
      </p:sp>
      <p:sp>
        <p:nvSpPr>
          <p:cNvPr id="3" name="Text Placeholder 2">
            <a:extLst>
              <a:ext uri="{FF2B5EF4-FFF2-40B4-BE49-F238E27FC236}">
                <a16:creationId xmlns:a16="http://schemas.microsoft.com/office/drawing/2014/main" id="{846D771B-B992-9046-9097-703B3F2255D2}"/>
              </a:ext>
            </a:extLst>
          </p:cNvPr>
          <p:cNvSpPr>
            <a:spLocks noGrp="1"/>
          </p:cNvSpPr>
          <p:nvPr>
            <p:ph type="body" sz="quarter" idx="10"/>
          </p:nvPr>
        </p:nvSpPr>
        <p:spPr>
          <a:xfrm>
            <a:off x="1066800" y="1534305"/>
            <a:ext cx="9939337" cy="3001600"/>
          </a:xfrm>
        </p:spPr>
        <p:txBody>
          <a:bodyPr>
            <a:normAutofit/>
          </a:bodyPr>
          <a:lstStyle/>
          <a:p>
            <a:pPr>
              <a:spcBef>
                <a:spcPts val="0"/>
              </a:spcBef>
              <a:spcAft>
                <a:spcPts val="600"/>
              </a:spcAft>
            </a:pPr>
            <a:r>
              <a:rPr lang="en-US" sz="2000" dirty="0"/>
              <a:t>Payment history </a:t>
            </a:r>
          </a:p>
          <a:p>
            <a:pPr>
              <a:spcBef>
                <a:spcPts val="0"/>
              </a:spcBef>
              <a:spcAft>
                <a:spcPts val="600"/>
              </a:spcAft>
            </a:pPr>
            <a:r>
              <a:rPr lang="en-US" sz="2000" dirty="0"/>
              <a:t>Credit Utilization - The balance-to-limit ratio </a:t>
            </a:r>
          </a:p>
          <a:p>
            <a:pPr>
              <a:spcBef>
                <a:spcPts val="0"/>
              </a:spcBef>
              <a:spcAft>
                <a:spcPts val="600"/>
              </a:spcAft>
            </a:pPr>
            <a:r>
              <a:rPr lang="en-US" sz="2000" dirty="0"/>
              <a:t>Length of credit history </a:t>
            </a:r>
          </a:p>
          <a:p>
            <a:pPr>
              <a:spcBef>
                <a:spcPts val="0"/>
              </a:spcBef>
              <a:spcAft>
                <a:spcPts val="600"/>
              </a:spcAft>
            </a:pPr>
            <a:r>
              <a:rPr lang="en-US" sz="2000" dirty="0"/>
              <a:t>Credit mix </a:t>
            </a:r>
          </a:p>
          <a:p>
            <a:pPr>
              <a:spcBef>
                <a:spcPts val="0"/>
              </a:spcBef>
              <a:spcAft>
                <a:spcPts val="600"/>
              </a:spcAft>
            </a:pPr>
            <a:r>
              <a:rPr lang="en-US" sz="2000" dirty="0"/>
              <a:t>New credit </a:t>
            </a:r>
          </a:p>
        </p:txBody>
      </p:sp>
      <p:pic>
        <p:nvPicPr>
          <p:cNvPr id="4" name="Picture 3" descr="image">
            <a:extLst>
              <a:ext uri="{FF2B5EF4-FFF2-40B4-BE49-F238E27FC236}">
                <a16:creationId xmlns:a16="http://schemas.microsoft.com/office/drawing/2014/main" id="{F6D54B9C-3D35-6643-BB56-07CE4BD8E5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95711" y="1813447"/>
            <a:ext cx="4403558" cy="4271210"/>
          </a:xfrm>
          <a:prstGeom prst="rect">
            <a:avLst/>
          </a:prstGeom>
          <a:noFill/>
          <a:ln>
            <a:noFill/>
          </a:ln>
        </p:spPr>
      </p:pic>
      <p:sp>
        <p:nvSpPr>
          <p:cNvPr id="6" name="Rectangle 5">
            <a:extLst>
              <a:ext uri="{FF2B5EF4-FFF2-40B4-BE49-F238E27FC236}">
                <a16:creationId xmlns:a16="http://schemas.microsoft.com/office/drawing/2014/main" id="{2B827D99-60EA-754E-BECF-F0AEA8B39F32}"/>
              </a:ext>
            </a:extLst>
          </p:cNvPr>
          <p:cNvSpPr/>
          <p:nvPr/>
        </p:nvSpPr>
        <p:spPr>
          <a:xfrm>
            <a:off x="1066800" y="3779211"/>
            <a:ext cx="6149516" cy="2657138"/>
          </a:xfrm>
          <a:prstGeom prst="rect">
            <a:avLst/>
          </a:prstGeom>
        </p:spPr>
        <p:txBody>
          <a:bodyPr wrap="square">
            <a:spAutoFit/>
          </a:bodyPr>
          <a:lstStyle/>
          <a:p>
            <a:pPr>
              <a:lnSpc>
                <a:spcPts val="1870"/>
              </a:lnSpc>
              <a:spcAft>
                <a:spcPts val="800"/>
              </a:spcAft>
            </a:pPr>
            <a:r>
              <a:rPr lang="en-US" dirty="0">
                <a:solidFill>
                  <a:srgbClr val="000000"/>
                </a:solidFill>
                <a:latin typeface="Lato"/>
                <a:ea typeface="Times New Roman" panose="02020603050405020304" pitchFamily="18" charset="0"/>
                <a:cs typeface="Arial" panose="020B0604020202020204" pitchFamily="34" charset="0"/>
              </a:rPr>
              <a:t>Ranges between 300 and 850: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solidFill>
                  <a:srgbClr val="000000"/>
                </a:solidFill>
                <a:latin typeface="inherit"/>
                <a:ea typeface="Times New Roman" panose="02020603050405020304" pitchFamily="18" charset="0"/>
                <a:cs typeface="Arial" panose="020B0604020202020204" pitchFamily="34" charset="0"/>
              </a:rPr>
              <a:t>800 and above — Excellent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solidFill>
                  <a:srgbClr val="000000"/>
                </a:solidFill>
                <a:latin typeface="inherit"/>
                <a:ea typeface="Times New Roman" panose="02020603050405020304" pitchFamily="18" charset="0"/>
                <a:cs typeface="Arial" panose="020B0604020202020204" pitchFamily="34" charset="0"/>
              </a:rPr>
              <a:t>740-799 — Very good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solidFill>
                  <a:srgbClr val="000000"/>
                </a:solidFill>
                <a:latin typeface="inherit"/>
                <a:ea typeface="Times New Roman" panose="02020603050405020304" pitchFamily="18" charset="0"/>
                <a:cs typeface="Arial" panose="020B0604020202020204" pitchFamily="34" charset="0"/>
              </a:rPr>
              <a:t>670-739 — Good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solidFill>
                  <a:srgbClr val="000000"/>
                </a:solidFill>
                <a:latin typeface="inherit"/>
                <a:ea typeface="Times New Roman" panose="02020603050405020304" pitchFamily="18" charset="0"/>
                <a:cs typeface="Arial" panose="020B0604020202020204" pitchFamily="34" charset="0"/>
              </a:rPr>
              <a:t>580-669 — Fair</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0"/>
              </a:lnSpc>
              <a:spcBef>
                <a:spcPts val="0"/>
              </a:spcBef>
              <a:spcAft>
                <a:spcPts val="800"/>
              </a:spcAft>
              <a:buSzPts val="1000"/>
              <a:buFont typeface="Symbol" pitchFamily="2" charset="2"/>
              <a:buChar char=""/>
              <a:tabLst>
                <a:tab pos="457200" algn="l"/>
              </a:tabLst>
            </a:pPr>
            <a:r>
              <a:rPr lang="en-US" dirty="0">
                <a:solidFill>
                  <a:srgbClr val="000000"/>
                </a:solidFill>
                <a:latin typeface="inherit"/>
                <a:ea typeface="Times New Roman" panose="02020603050405020304" pitchFamily="18" charset="0"/>
                <a:cs typeface="Arial" panose="020B0604020202020204" pitchFamily="34" charset="0"/>
              </a:rPr>
              <a:t>Below 580 — Poor</a:t>
            </a:r>
          </a:p>
          <a:p>
            <a:pPr>
              <a:lnSpc>
                <a:spcPts val="1870"/>
              </a:lnSpc>
              <a:spcAft>
                <a:spcPts val="800"/>
              </a:spcAft>
              <a:buSzPts val="1000"/>
              <a:tabLst>
                <a:tab pos="457200" algn="l"/>
              </a:tabLst>
            </a:pPr>
            <a:r>
              <a:rPr lang="en-US" sz="1600" b="1" dirty="0">
                <a:solidFill>
                  <a:srgbClr val="2C2C2C"/>
                </a:solidFill>
                <a:ea typeface="Times New Roman" panose="02020603050405020304" pitchFamily="18" charset="0"/>
                <a:cs typeface="Times New Roman" panose="02020603050405020304" pitchFamily="18" charset="0"/>
              </a:rPr>
              <a:t>A FICO score of 703 is considered "good," and approximately 58 percent have a FICO score of 703 or greater.</a:t>
            </a:r>
            <a:r>
              <a:rPr lang="en-US" sz="1600" b="1" dirty="0"/>
              <a:t> </a:t>
            </a:r>
          </a:p>
        </p:txBody>
      </p:sp>
    </p:spTree>
    <p:extLst>
      <p:ext uri="{BB962C8B-B14F-4D97-AF65-F5344CB8AC3E}">
        <p14:creationId xmlns:p14="http://schemas.microsoft.com/office/powerpoint/2010/main" val="77203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21CA-FE99-964B-B323-BF86FF3B24AE}"/>
              </a:ext>
            </a:extLst>
          </p:cNvPr>
          <p:cNvSpPr>
            <a:spLocks noGrp="1"/>
          </p:cNvSpPr>
          <p:nvPr>
            <p:ph type="title"/>
          </p:nvPr>
        </p:nvSpPr>
        <p:spPr>
          <a:xfrm>
            <a:off x="1066800" y="578491"/>
            <a:ext cx="9281160" cy="841513"/>
          </a:xfrm>
        </p:spPr>
        <p:txBody>
          <a:bodyPr>
            <a:normAutofit/>
          </a:bodyPr>
          <a:lstStyle/>
          <a:p>
            <a:r>
              <a:rPr lang="en-US" sz="3200" dirty="0"/>
              <a:t>What Is Credit Utilization Ratio?</a:t>
            </a:r>
          </a:p>
        </p:txBody>
      </p:sp>
      <p:sp>
        <p:nvSpPr>
          <p:cNvPr id="3" name="Text Placeholder 2">
            <a:extLst>
              <a:ext uri="{FF2B5EF4-FFF2-40B4-BE49-F238E27FC236}">
                <a16:creationId xmlns:a16="http://schemas.microsoft.com/office/drawing/2014/main" id="{379F7B0D-79AC-E440-9521-B5B6E0E996C7}"/>
              </a:ext>
            </a:extLst>
          </p:cNvPr>
          <p:cNvSpPr>
            <a:spLocks noGrp="1"/>
          </p:cNvSpPr>
          <p:nvPr>
            <p:ph type="body" sz="quarter" idx="10"/>
          </p:nvPr>
        </p:nvSpPr>
        <p:spPr>
          <a:xfrm>
            <a:off x="1066800" y="1522274"/>
            <a:ext cx="9939337" cy="4209154"/>
          </a:xfrm>
        </p:spPr>
        <p:txBody>
          <a:bodyPr>
            <a:normAutofit fontScale="92500" lnSpcReduction="10000"/>
          </a:bodyPr>
          <a:lstStyle/>
          <a:p>
            <a:pPr marL="0" indent="0">
              <a:buNone/>
            </a:pPr>
            <a:r>
              <a:rPr lang="en-US" dirty="0"/>
              <a:t>The ratio between how much revolving credit; accounts with balances that vary from month to month like credit cards</a:t>
            </a:r>
            <a:r>
              <a:rPr lang="en-US" b="1" dirty="0"/>
              <a:t> </a:t>
            </a:r>
            <a:r>
              <a:rPr lang="en-US" dirty="0"/>
              <a:t>that you are currently using and how much you have available to you.</a:t>
            </a:r>
          </a:p>
          <a:p>
            <a:pPr marL="228600" lvl="1" indent="0">
              <a:buNone/>
            </a:pPr>
            <a:r>
              <a:rPr lang="en-US" dirty="0"/>
              <a:t>A high credit utilization ratio indicates someone who is living beyond their means and may be at increased risk of default. </a:t>
            </a:r>
          </a:p>
          <a:p>
            <a:pPr marL="228600" lvl="1" indent="0">
              <a:buNone/>
            </a:pPr>
            <a:r>
              <a:rPr lang="en-US" dirty="0"/>
              <a:t>Calculate your credit utilization ratio on a single card by dividing your current balance on that card by your credit limit. Then, multiply by 100 to get a percentage. For example, if you have a $10,000 limit on one credit card and your balance is currently $2,000, you would get a credit utilization ratio for that card of 20%: $2,000 / $10,000 = 0.2 x 100 = 20%.</a:t>
            </a:r>
          </a:p>
          <a:p>
            <a:pPr marL="0" indent="0">
              <a:buNone/>
            </a:pPr>
            <a:r>
              <a:rPr lang="en-US" dirty="0"/>
              <a:t>The rule of thumb is to keep your credit utilization ratio under 30% whenever possible. Using more than 30% of your available credit indicates that credit is something you routinely depend on to finance your lifestyle and this makes lenders wary </a:t>
            </a:r>
          </a:p>
        </p:txBody>
      </p:sp>
    </p:spTree>
    <p:extLst>
      <p:ext uri="{BB962C8B-B14F-4D97-AF65-F5344CB8AC3E}">
        <p14:creationId xmlns:p14="http://schemas.microsoft.com/office/powerpoint/2010/main" val="111182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E79C-6DE8-8B47-A13D-9E72E2A594D9}"/>
              </a:ext>
            </a:extLst>
          </p:cNvPr>
          <p:cNvSpPr>
            <a:spLocks noGrp="1"/>
          </p:cNvSpPr>
          <p:nvPr>
            <p:ph type="title"/>
          </p:nvPr>
        </p:nvSpPr>
        <p:spPr>
          <a:xfrm>
            <a:off x="1066800" y="564423"/>
            <a:ext cx="9281160" cy="841513"/>
          </a:xfrm>
        </p:spPr>
        <p:txBody>
          <a:bodyPr>
            <a:normAutofit/>
          </a:bodyPr>
          <a:lstStyle/>
          <a:p>
            <a:r>
              <a:rPr lang="en-US" sz="3200" kern="18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Credit Utilization Ratio</a:t>
            </a:r>
            <a:endParaRPr lang="en-US" sz="3200" dirty="0"/>
          </a:p>
        </p:txBody>
      </p:sp>
      <p:sp>
        <p:nvSpPr>
          <p:cNvPr id="4" name="Rectangle 3">
            <a:extLst>
              <a:ext uri="{FF2B5EF4-FFF2-40B4-BE49-F238E27FC236}">
                <a16:creationId xmlns:a16="http://schemas.microsoft.com/office/drawing/2014/main" id="{549425D9-1781-5944-9E38-FD2287674802}"/>
              </a:ext>
            </a:extLst>
          </p:cNvPr>
          <p:cNvSpPr/>
          <p:nvPr/>
        </p:nvSpPr>
        <p:spPr>
          <a:xfrm>
            <a:off x="1066800" y="1712048"/>
            <a:ext cx="9281160" cy="2823850"/>
          </a:xfrm>
          <a:prstGeom prst="rect">
            <a:avLst/>
          </a:prstGeom>
        </p:spPr>
        <p:txBody>
          <a:bodyPr wrap="square">
            <a:spAutoFit/>
          </a:bodyPr>
          <a:lstStyle/>
          <a:p>
            <a:pPr>
              <a:lnSpc>
                <a:spcPts val="1800"/>
              </a:lnSpc>
            </a:pPr>
            <a:r>
              <a:rPr lang="en-US" sz="1600" i="1" dirty="0">
                <a:latin typeface="Helvetica Neue" panose="02000503000000020004" pitchFamily="2" charset="0"/>
                <a:ea typeface="Helvetica Neue" panose="02000503000000020004" pitchFamily="2" charset="0"/>
                <a:cs typeface="Helvetica Neue" panose="02000503000000020004" pitchFamily="2" charset="0"/>
              </a:rPr>
              <a:t>It has a huge impact on your credit score.</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ts val="1800"/>
              </a:lnSpc>
            </a:pPr>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a:p>
            <a:pPr>
              <a:lnSpc>
                <a:spcPts val="1800"/>
              </a:lnSpc>
              <a:spcAft>
                <a:spcPts val="1500"/>
              </a:spcAft>
            </a:pPr>
            <a:r>
              <a:rPr lang="en-US" sz="1600" dirty="0">
                <a:latin typeface="Helvetica Neue" panose="02000503000000020004" pitchFamily="2" charset="0"/>
                <a:ea typeface="Helvetica Neue" panose="02000503000000020004" pitchFamily="2" charset="0"/>
                <a:cs typeface="Helvetica Neue" panose="02000503000000020004" pitchFamily="2" charset="0"/>
              </a:rPr>
              <a:t>If you've ever researched factors affecting your credit score, you may have come across the term "credit utilization ratio." Your credit utilization ratio, sometimes called your credit utilization rate, is the ratio between how much revolving credit -- that is, accounts with balances that vary from month to month, like </a:t>
            </a:r>
            <a:r>
              <a:rPr lang="en-US" sz="1600" b="1" dirty="0">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credit cards</a:t>
            </a:r>
            <a:r>
              <a:rPr lang="en-US" sz="1600" dirty="0">
                <a:latin typeface="Helvetica Neue" panose="02000503000000020004" pitchFamily="2" charset="0"/>
                <a:ea typeface="Helvetica Neue" panose="02000503000000020004" pitchFamily="2" charset="0"/>
                <a:cs typeface="Helvetica Neue" panose="02000503000000020004" pitchFamily="2" charset="0"/>
              </a:rPr>
              <a:t> -- you're currently using and how much you have available to you.</a:t>
            </a:r>
          </a:p>
          <a:p>
            <a:pPr>
              <a:lnSpc>
                <a:spcPts val="1800"/>
              </a:lnSpc>
              <a:spcAft>
                <a:spcPts val="1500"/>
              </a:spcAft>
            </a:pPr>
            <a:r>
              <a:rPr lang="en-US" sz="1600" dirty="0">
                <a:latin typeface="Helvetica Neue" panose="02000503000000020004" pitchFamily="2" charset="0"/>
                <a:ea typeface="Helvetica Neue" panose="02000503000000020004" pitchFamily="2" charset="0"/>
                <a:cs typeface="Helvetica Neue" panose="02000503000000020004" pitchFamily="2" charset="0"/>
              </a:rPr>
              <a:t>It plays a huge factor in your credit score. This is because statistics have shown that a high credit utilization ratio indicates someone who is living beyond their means and may be at increased risk of default. A credit utilization ratio that's too high might leave you ineligible for loans and credit cards or saddle you with higher interest rates. The good news is that controlling your credit utilization ratio isn't difficult once you understand how it works.</a:t>
            </a:r>
            <a:endParaRPr lang="en-US" sz="16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3786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CE97-0825-DE47-9826-3A6DF46E368A}"/>
              </a:ext>
            </a:extLst>
          </p:cNvPr>
          <p:cNvSpPr>
            <a:spLocks noGrp="1"/>
          </p:cNvSpPr>
          <p:nvPr>
            <p:ph type="title"/>
          </p:nvPr>
        </p:nvSpPr>
        <p:spPr>
          <a:xfrm>
            <a:off x="1066800" y="578491"/>
            <a:ext cx="9281160" cy="841513"/>
          </a:xfrm>
        </p:spPr>
        <p:txBody>
          <a:bodyPr>
            <a:noAutofit/>
          </a:bodyPr>
          <a:lstStyle/>
          <a:p>
            <a:r>
              <a:rPr lang="en-US" sz="32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How to calculate your credit utilization ratio</a:t>
            </a:r>
            <a:endParaRPr lang="en-US" sz="3200" dirty="0"/>
          </a:p>
        </p:txBody>
      </p:sp>
      <p:sp>
        <p:nvSpPr>
          <p:cNvPr id="4" name="Rectangle 3">
            <a:extLst>
              <a:ext uri="{FF2B5EF4-FFF2-40B4-BE49-F238E27FC236}">
                <a16:creationId xmlns:a16="http://schemas.microsoft.com/office/drawing/2014/main" id="{E564CC50-4D7F-5148-AC19-E485880B1F27}"/>
              </a:ext>
            </a:extLst>
          </p:cNvPr>
          <p:cNvSpPr/>
          <p:nvPr/>
        </p:nvSpPr>
        <p:spPr>
          <a:xfrm>
            <a:off x="979170" y="1633810"/>
            <a:ext cx="9368790" cy="3477875"/>
          </a:xfrm>
          <a:prstGeom prst="rect">
            <a:avLst/>
          </a:prstGeom>
        </p:spPr>
        <p:txBody>
          <a:bodyPr wrap="square">
            <a:spAutoFit/>
          </a:bodyPr>
          <a:lstStyle/>
          <a:p>
            <a:pPr>
              <a:lnSpc>
                <a:spcPts val="1800"/>
              </a:lnSpc>
              <a:spcAft>
                <a:spcPts val="1500"/>
              </a:spcAft>
            </a:pPr>
            <a:r>
              <a:rPr lang="en-US" sz="16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Calculate your credit utilization ratio on a single card by dividing your current balance on that card by your credit limit. Then, multiply by 100 to get a percentage. For example, if you have a $10,000 limit on one credit card and your balance is currently $2,000, you would get a credit utilization ratio for that card of 20%: $2,000 / $10,000 = 0.2 x 100 = 20%.</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ts val="1800"/>
              </a:lnSpc>
              <a:spcAft>
                <a:spcPts val="1500"/>
              </a:spcAft>
            </a:pPr>
            <a:r>
              <a:rPr lang="en-US" sz="16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Your credit utilization ratio on each card matters, but you also have to consider your credit utilization ratio as a whole. You figure this out by adding up all of your balances across all of your credit cards and dividing them by the total of your credit limits on all of your cards. Then, multiply by 100 to get your percentage.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ts val="1800"/>
              </a:lnSpc>
              <a:spcAft>
                <a:spcPts val="1500"/>
              </a:spcAft>
            </a:pPr>
            <a:r>
              <a:rPr lang="en-US" sz="16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For example, if you have one card with a $3,000 limit and a $250 balance, one card with a $5,000 limit and a $1,250 balance and one card with a $10,000 limit and a $3,000 balance, your total balances would be $4,500 ($250 + $1,250 + $3,000) and your total credit limit would be $18,000 ($3,000 + $5,000 + $10,000). You would divide the $4,500 by the $18,500 and multiply by 100 to get 25%.</a:t>
            </a:r>
            <a:endParaRPr lang="en-US" sz="16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01194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34E2-E012-E244-880D-D177A44B230D}"/>
              </a:ext>
            </a:extLst>
          </p:cNvPr>
          <p:cNvSpPr>
            <a:spLocks noGrp="1"/>
          </p:cNvSpPr>
          <p:nvPr>
            <p:ph type="title"/>
          </p:nvPr>
        </p:nvSpPr>
        <p:spPr/>
        <p:txBody>
          <a:bodyPr>
            <a:normAutofit/>
          </a:bodyPr>
          <a:lstStyle/>
          <a:p>
            <a:r>
              <a:rPr lang="en-US" sz="32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What is a good credit utilization ratio?</a:t>
            </a:r>
            <a:endParaRPr lang="en-US" sz="3200" dirty="0"/>
          </a:p>
        </p:txBody>
      </p:sp>
      <p:sp>
        <p:nvSpPr>
          <p:cNvPr id="4" name="Rectangle 3">
            <a:extLst>
              <a:ext uri="{FF2B5EF4-FFF2-40B4-BE49-F238E27FC236}">
                <a16:creationId xmlns:a16="http://schemas.microsoft.com/office/drawing/2014/main" id="{E97A6C81-76B8-B54D-B238-676614A695D3}"/>
              </a:ext>
            </a:extLst>
          </p:cNvPr>
          <p:cNvSpPr/>
          <p:nvPr/>
        </p:nvSpPr>
        <p:spPr>
          <a:xfrm>
            <a:off x="1066800" y="1533465"/>
            <a:ext cx="9281160" cy="3708708"/>
          </a:xfrm>
          <a:prstGeom prst="rect">
            <a:avLst/>
          </a:prstGeom>
        </p:spPr>
        <p:txBody>
          <a:bodyPr wrap="square">
            <a:spAutoFit/>
          </a:bodyPr>
          <a:lstStyle/>
          <a:p>
            <a:pPr>
              <a:lnSpc>
                <a:spcPts val="1800"/>
              </a:lnSpc>
              <a:spcAft>
                <a:spcPts val="1500"/>
              </a:spcAft>
            </a:pPr>
            <a:r>
              <a:rPr lang="en-US" sz="1600" dirty="0">
                <a:latin typeface="Helvetica Neue" panose="02000503000000020004" pitchFamily="2" charset="0"/>
                <a:ea typeface="Helvetica Neue" panose="02000503000000020004" pitchFamily="2" charset="0"/>
                <a:cs typeface="Helvetica Neue" panose="02000503000000020004" pitchFamily="2" charset="0"/>
              </a:rPr>
              <a:t>The rule of thumb is to keep your credit utilization ratio under 30% whenever possible. Using more than 30% of your available credit indicates that credit is something you routinely depend on to finance your lifestyle and this makes lenders wary. </a:t>
            </a:r>
          </a:p>
          <a:p>
            <a:pPr>
              <a:lnSpc>
                <a:spcPts val="1800"/>
              </a:lnSpc>
              <a:spcAft>
                <a:spcPts val="1500"/>
              </a:spcAft>
            </a:pPr>
            <a:r>
              <a:rPr lang="en-US" sz="1600" dirty="0">
                <a:latin typeface="Helvetica Neue" panose="02000503000000020004" pitchFamily="2" charset="0"/>
                <a:ea typeface="Helvetica Neue" panose="02000503000000020004" pitchFamily="2" charset="0"/>
                <a:cs typeface="Helvetica Neue" panose="02000503000000020004" pitchFamily="2" charset="0"/>
              </a:rPr>
              <a:t>If you have a high credit utilization ratio already and a lender gives you even more money, it may push you over the edge. You might not be able to keep up with your payments anymore and the lender might never get its money back. Lenders may hedge their bets by charging borrowers with credit utilization ratios above 30% a higher interest rate, or deny them outright rather than take that chance.</a:t>
            </a:r>
          </a:p>
          <a:p>
            <a:pPr>
              <a:lnSpc>
                <a:spcPts val="1800"/>
              </a:lnSpc>
              <a:spcAft>
                <a:spcPts val="1500"/>
              </a:spcAft>
            </a:pPr>
            <a:r>
              <a:rPr lang="en-US" sz="1600" dirty="0">
                <a:latin typeface="Helvetica Neue" panose="02000503000000020004" pitchFamily="2" charset="0"/>
                <a:ea typeface="Helvetica Neue" panose="02000503000000020004" pitchFamily="2" charset="0"/>
                <a:cs typeface="Helvetica Neue" panose="02000503000000020004" pitchFamily="2" charset="0"/>
              </a:rPr>
              <a:t>While 30% might be the ceiling for your credit utilization ratio, there's no harm in being well under this limit, as long as you remain above 0%. You might think it looks good to lenders if you never rely on credit, but this also concerns them because then they have no insight into how you will handle borrowed money. Rather than hope for the best, many lenders will deny borrowers without a credit history outright, unless they </a:t>
            </a:r>
            <a:r>
              <a:rPr lang="en-US" sz="1600" dirty="0">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have a cosigner</a:t>
            </a:r>
            <a:r>
              <a:rPr lang="en-US" sz="1600" dirty="0">
                <a:latin typeface="Helvetica Neue" panose="02000503000000020004" pitchFamily="2" charset="0"/>
                <a:ea typeface="Helvetica Neue" panose="02000503000000020004" pitchFamily="2" charset="0"/>
                <a:cs typeface="Helvetica Neue" panose="02000503000000020004" pitchFamily="2" charset="0"/>
              </a:rPr>
              <a:t> who is willing to vouch for them and take over the payments if the primary borrower is unable to do so.</a:t>
            </a:r>
            <a:endParaRPr lang="en-US" sz="16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75983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2D97-83D4-3043-A55F-3A385C98C2E7}"/>
              </a:ext>
            </a:extLst>
          </p:cNvPr>
          <p:cNvSpPr>
            <a:spLocks noGrp="1"/>
          </p:cNvSpPr>
          <p:nvPr>
            <p:ph type="title"/>
          </p:nvPr>
        </p:nvSpPr>
        <p:spPr/>
        <p:txBody>
          <a:bodyPr>
            <a:noAutofit/>
          </a:bodyPr>
          <a:lstStyle/>
          <a:p>
            <a:r>
              <a:rPr lang="en-US" sz="32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How does your credit utilization ratio affect your credit score?</a:t>
            </a:r>
            <a:endParaRPr lang="en-US" sz="3200" dirty="0"/>
          </a:p>
        </p:txBody>
      </p:sp>
      <p:sp>
        <p:nvSpPr>
          <p:cNvPr id="4" name="Rectangle 3">
            <a:extLst>
              <a:ext uri="{FF2B5EF4-FFF2-40B4-BE49-F238E27FC236}">
                <a16:creationId xmlns:a16="http://schemas.microsoft.com/office/drawing/2014/main" id="{B82B2FF2-A734-3C4E-8CA5-630B9D21AFD9}"/>
              </a:ext>
            </a:extLst>
          </p:cNvPr>
          <p:cNvSpPr/>
          <p:nvPr/>
        </p:nvSpPr>
        <p:spPr>
          <a:xfrm>
            <a:off x="1066800" y="1648604"/>
            <a:ext cx="9281160" cy="4344394"/>
          </a:xfrm>
          <a:prstGeom prst="rect">
            <a:avLst/>
          </a:prstGeom>
        </p:spPr>
        <p:txBody>
          <a:bodyPr wrap="square">
            <a:spAutoFit/>
          </a:bodyPr>
          <a:lstStyle/>
          <a:p>
            <a:pPr>
              <a:lnSpc>
                <a:spcPts val="1800"/>
              </a:lnSpc>
              <a:spcAft>
                <a:spcPts val="1500"/>
              </a:spcAft>
            </a:pPr>
            <a:r>
              <a:rPr lang="en-US" sz="1400" dirty="0">
                <a:latin typeface="Helvetica Neue" panose="02000503000000020004" pitchFamily="2" charset="0"/>
                <a:ea typeface="Helvetica Neue" panose="02000503000000020004" pitchFamily="2" charset="0"/>
                <a:cs typeface="Helvetica Neue" panose="02000503000000020004" pitchFamily="2" charset="0"/>
              </a:rPr>
              <a:t>Statistics have shown that credit utilization ratio is a predictor of future financial behavior, so it's not surprising that it makes up 30% of your </a:t>
            </a:r>
            <a:r>
              <a:rPr lang="en-US" sz="1400" dirty="0">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FICO® credit score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the scoring model most commonly used by lenders to assess a borrower's creditworthiness. Your credit utilization ratio is second only to your payment history in terms of importance, and the two make up a collective 65% of your score.</a:t>
            </a:r>
          </a:p>
          <a:p>
            <a:pPr>
              <a:lnSpc>
                <a:spcPts val="1800"/>
              </a:lnSpc>
              <a:spcAft>
                <a:spcPts val="1500"/>
              </a:spcAft>
            </a:pPr>
            <a:r>
              <a:rPr lang="en-US" sz="1400" b="1" dirty="0">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VantageScore</a:t>
            </a:r>
            <a:r>
              <a:rPr lang="en-US" sz="1400" dirty="0">
                <a:latin typeface="Helvetica Neue" panose="02000503000000020004" pitchFamily="2" charset="0"/>
                <a:ea typeface="Helvetica Neue" panose="02000503000000020004" pitchFamily="2" charset="0"/>
                <a:cs typeface="Helvetica Neue" panose="02000503000000020004" pitchFamily="2" charset="0"/>
              </a:rPr>
              <a:t> -- the other popular credit scoring model -- considers your credit utilization ratio as well, but it only accounts for 20% of your score. It also has a separate category for your available credit, which is the difference between your credit limit and your current balance, and this accounts for 3% of your score. </a:t>
            </a:r>
          </a:p>
          <a:p>
            <a:pPr>
              <a:lnSpc>
                <a:spcPts val="1800"/>
              </a:lnSpc>
              <a:spcAft>
                <a:spcPts val="1500"/>
              </a:spcAft>
            </a:pPr>
            <a:r>
              <a:rPr lang="en-US" sz="1400" dirty="0">
                <a:latin typeface="Helvetica Neue" panose="02000503000000020004" pitchFamily="2" charset="0"/>
                <a:ea typeface="Helvetica Neue" panose="02000503000000020004" pitchFamily="2" charset="0"/>
                <a:cs typeface="Helvetica Neue" panose="02000503000000020004" pitchFamily="2" charset="0"/>
              </a:rPr>
              <a:t>Because your credit utilization can vary from month to month, so can your credit score. Lowering your credit utilization ratio can improve your credit score, in some cases significantly, but it could be a few weeks before you see the difference. It depends on when you made your payment and when your credit card issuer reported your updated balance and payment information to the credit bureaus. </a:t>
            </a:r>
          </a:p>
          <a:p>
            <a:pPr>
              <a:lnSpc>
                <a:spcPts val="1800"/>
              </a:lnSpc>
              <a:spcAft>
                <a:spcPts val="1500"/>
              </a:spcAft>
            </a:pPr>
            <a:r>
              <a:rPr lang="en-US" sz="1400" dirty="0">
                <a:latin typeface="Helvetica Neue" panose="02000503000000020004" pitchFamily="2" charset="0"/>
                <a:ea typeface="Helvetica Neue" panose="02000503000000020004" pitchFamily="2" charset="0"/>
                <a:cs typeface="Helvetica Neue" panose="02000503000000020004" pitchFamily="2" charset="0"/>
              </a:rPr>
              <a:t>Credit card companies usually only report to the credit bureaus once at the end of your billing cycle. If you pay off your balance a few weeks earlier, your credit utilization ratio may technically go down, but the credit bureaus won't know about this right away. This is something to bear in mind if you're trying to lower your credit utilization ratio to apply for a new loan or credit card. Wait at least until the end of the billing cycle following your payment before you apply to be sure that your credit score is accurate.</a:t>
            </a:r>
            <a:endParaRPr lang="en-US" sz="14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26646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60C7-5705-134C-A4C6-52790DA3BAB2}"/>
              </a:ext>
            </a:extLst>
          </p:cNvPr>
          <p:cNvSpPr>
            <a:spLocks noGrp="1"/>
          </p:cNvSpPr>
          <p:nvPr>
            <p:ph type="title"/>
          </p:nvPr>
        </p:nvSpPr>
        <p:spPr>
          <a:xfrm>
            <a:off x="1066800" y="418471"/>
            <a:ext cx="9281160" cy="841513"/>
          </a:xfrm>
        </p:spPr>
        <p:txBody>
          <a:bodyPr>
            <a:noAutofit/>
          </a:bodyPr>
          <a:lstStyle/>
          <a:p>
            <a:r>
              <a:rPr lang="en-US" sz="32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How to improve your credit utilization ratio</a:t>
            </a:r>
            <a:endParaRPr lang="en-US" sz="3200" dirty="0"/>
          </a:p>
        </p:txBody>
      </p:sp>
      <p:sp>
        <p:nvSpPr>
          <p:cNvPr id="4" name="Rectangle 3">
            <a:extLst>
              <a:ext uri="{FF2B5EF4-FFF2-40B4-BE49-F238E27FC236}">
                <a16:creationId xmlns:a16="http://schemas.microsoft.com/office/drawing/2014/main" id="{94C87A1F-CB56-6B42-A1CD-BE7CB4CCA735}"/>
              </a:ext>
            </a:extLst>
          </p:cNvPr>
          <p:cNvSpPr/>
          <p:nvPr/>
        </p:nvSpPr>
        <p:spPr>
          <a:xfrm>
            <a:off x="1066800" y="1559530"/>
            <a:ext cx="9281160" cy="4754763"/>
          </a:xfrm>
          <a:prstGeom prst="rect">
            <a:avLst/>
          </a:prstGeom>
        </p:spPr>
        <p:txBody>
          <a:bodyPr wrap="square">
            <a:spAutoFit/>
          </a:bodyPr>
          <a:lstStyle/>
          <a:p>
            <a:pPr>
              <a:lnSpc>
                <a:spcPts val="1800"/>
              </a:lnSpc>
              <a:spcAft>
                <a:spcPts val="1500"/>
              </a:spcAft>
            </a:pPr>
            <a:r>
              <a:rPr lang="en-US" sz="1400" dirty="0">
                <a:latin typeface="Helvetica Neue" panose="02000503000000020004" pitchFamily="2" charset="0"/>
                <a:ea typeface="Helvetica Neue" panose="02000503000000020004" pitchFamily="2" charset="0"/>
                <a:cs typeface="Helvetica Neue" panose="02000503000000020004" pitchFamily="2" charset="0"/>
              </a:rPr>
              <a:t>Lowering your credit utilization ratio is much easier and quicker than influencing the other factors that impact your credit score, like your payment history and average account age. Here are some things you can do to keep your ratio as low as possible:</a:t>
            </a:r>
          </a:p>
          <a:p>
            <a:pPr marL="342900" marR="0" lvl="0" indent="-342900">
              <a:lnSpc>
                <a:spcPts val="1800"/>
              </a:lnSpc>
              <a:spcBef>
                <a:spcPts val="0"/>
              </a:spcBef>
              <a:spcAft>
                <a:spcPts val="800"/>
              </a:spcAft>
              <a:buSzPts val="1000"/>
              <a:buFont typeface="Symbol" pitchFamily="2" charset="2"/>
              <a:buChar char=""/>
              <a:tabLst>
                <a:tab pos="457200" algn="l"/>
              </a:tabLst>
            </a:pPr>
            <a:r>
              <a:rPr lang="en-US" sz="1400" b="1" dirty="0">
                <a:latin typeface="Helvetica Neue" panose="02000503000000020004" pitchFamily="2" charset="0"/>
                <a:ea typeface="Helvetica Neue" panose="02000503000000020004" pitchFamily="2" charset="0"/>
                <a:cs typeface="Helvetica Neue" panose="02000503000000020004" pitchFamily="2" charset="0"/>
              </a:rPr>
              <a:t>Reduce the amount of money you charge each month</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the simplest way to reduce your credit utilization ratio and is a smart move if you've been known to carry a balance. It may not appeal to everybody because it potentially limits the amount of </a:t>
            </a:r>
            <a:r>
              <a:rPr lang="en-US" sz="1400" b="1" dirty="0">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credit card rewards</a:t>
            </a:r>
            <a:r>
              <a:rPr lang="en-US" sz="1400" dirty="0">
                <a:latin typeface="Helvetica Neue" panose="02000503000000020004" pitchFamily="2" charset="0"/>
                <a:ea typeface="Helvetica Neue" panose="02000503000000020004" pitchFamily="2" charset="0"/>
                <a:cs typeface="Helvetica Neue" panose="02000503000000020004" pitchFamily="2" charset="0"/>
              </a:rPr>
              <a:t> they can earn. If your credit utilization ratio is high only on a single card, try redistributing the amount you charge to each card to keep all your ratios under 30%.</a:t>
            </a:r>
          </a:p>
          <a:p>
            <a:pPr marL="342900" marR="0" lvl="0" indent="-342900">
              <a:lnSpc>
                <a:spcPts val="1800"/>
              </a:lnSpc>
              <a:spcBef>
                <a:spcPts val="0"/>
              </a:spcBef>
              <a:spcAft>
                <a:spcPts val="800"/>
              </a:spcAft>
              <a:buSzPts val="1000"/>
              <a:buFont typeface="Symbol" pitchFamily="2" charset="2"/>
              <a:buChar char=""/>
              <a:tabLst>
                <a:tab pos="457200" algn="l"/>
              </a:tabLst>
            </a:pPr>
            <a:r>
              <a:rPr lang="en-US" sz="1400" b="1" dirty="0">
                <a:latin typeface="Helvetica Neue" panose="02000503000000020004" pitchFamily="2" charset="0"/>
                <a:ea typeface="Helvetica Neue" panose="02000503000000020004" pitchFamily="2" charset="0"/>
                <a:cs typeface="Helvetica Neue" panose="02000503000000020004" pitchFamily="2" charset="0"/>
              </a:rPr>
              <a:t>Request a </a:t>
            </a:r>
            <a:r>
              <a:rPr lang="en-US" sz="1400" b="1" dirty="0">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credit limit increase</a:t>
            </a:r>
            <a:r>
              <a:rPr lang="en-US" sz="1400" dirty="0">
                <a:latin typeface="Helvetica Neue" panose="02000503000000020004" pitchFamily="2" charset="0"/>
                <a:ea typeface="Helvetica Neue" panose="02000503000000020004" pitchFamily="2" charset="0"/>
                <a:cs typeface="Helvetica Neue" panose="02000503000000020004" pitchFamily="2" charset="0"/>
              </a:rPr>
              <a:t>: If your credit limit goes up, your credit utilization ratio automatically goes down because you will be using less of your available credit -- assuming you don't increase your spending accordingly. Reach out to your card issuer and request a credit limit increase. Many now enable you to make this request online. Your issuer may ask for updated income information to help make its decision and it might make a </a:t>
            </a:r>
            <a:r>
              <a:rPr lang="en-US" sz="1400" b="1" dirty="0">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hard inquiry</a:t>
            </a:r>
            <a:r>
              <a:rPr lang="en-US" sz="1400" dirty="0">
                <a:latin typeface="Helvetica Neue" panose="02000503000000020004" pitchFamily="2" charset="0"/>
                <a:ea typeface="Helvetica Neue" panose="02000503000000020004" pitchFamily="2" charset="0"/>
                <a:cs typeface="Helvetica Neue" panose="02000503000000020004" pitchFamily="2" charset="0"/>
              </a:rPr>
              <a:t> into your credit report. This will lower your score by a few points, but if you're approved for the credit limit increase, the boost you'll get from lowering your credit utilization ratio will more than make up for it.</a:t>
            </a:r>
            <a:br>
              <a:rPr lang="en-US" sz="1400" dirty="0">
                <a:latin typeface="Helvetica Neue" panose="02000503000000020004" pitchFamily="2" charset="0"/>
                <a:ea typeface="Helvetica Neue" panose="02000503000000020004" pitchFamily="2" charset="0"/>
                <a:cs typeface="Helvetica Neue" panose="02000503000000020004" pitchFamily="2" charset="0"/>
              </a:rPr>
            </a:br>
            <a:r>
              <a:rPr lang="en-US" sz="1400" dirty="0">
                <a:latin typeface="Helvetica Neue" panose="02000503000000020004" pitchFamily="2" charset="0"/>
                <a:ea typeface="Helvetica Neue" panose="02000503000000020004" pitchFamily="2" charset="0"/>
                <a:cs typeface="Helvetica Neue" panose="02000503000000020004" pitchFamily="2" charset="0"/>
              </a:rPr>
              <a:t>If you're denied a credit limit increase, wait a few months before requesting one again. Your card issuer is likely to be annoyed if you're constantly pestering it for an increase, and constant hard inquiries can take a toll on your credit score over time. Work at improving the other aspects of your credit, like your payment history, before applying again.</a:t>
            </a:r>
          </a:p>
        </p:txBody>
      </p:sp>
    </p:spTree>
    <p:extLst>
      <p:ext uri="{BB962C8B-B14F-4D97-AF65-F5344CB8AC3E}">
        <p14:creationId xmlns:p14="http://schemas.microsoft.com/office/powerpoint/2010/main" val="83039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A4B6FD-2D2C-AE4D-ACDB-54CEAABBD58F}"/>
              </a:ext>
            </a:extLst>
          </p:cNvPr>
          <p:cNvSpPr/>
          <p:nvPr/>
        </p:nvSpPr>
        <p:spPr>
          <a:xfrm>
            <a:off x="1066800" y="1627044"/>
            <a:ext cx="9281160" cy="3510833"/>
          </a:xfrm>
          <a:prstGeom prst="rect">
            <a:avLst/>
          </a:prstGeom>
        </p:spPr>
        <p:txBody>
          <a:bodyPr wrap="square">
            <a:spAutoFit/>
          </a:bodyPr>
          <a:lstStyle/>
          <a:p>
            <a:pPr marL="342900" marR="0" lvl="0" indent="-342900">
              <a:lnSpc>
                <a:spcPts val="1800"/>
              </a:lnSpc>
              <a:spcBef>
                <a:spcPts val="0"/>
              </a:spcBef>
              <a:spcAft>
                <a:spcPts val="800"/>
              </a:spcAft>
              <a:buSzPts val="1000"/>
              <a:buFont typeface="Symbol" pitchFamily="2" charset="2"/>
              <a:buChar char=""/>
              <a:tabLst>
                <a:tab pos="457200" algn="l"/>
              </a:tabLst>
            </a:pPr>
            <a:r>
              <a:rPr lang="en-US" sz="1400" b="1" dirty="0">
                <a:latin typeface="Helvetica Neue" panose="02000503000000020004" pitchFamily="2" charset="0"/>
                <a:ea typeface="Helvetica Neue" panose="02000503000000020004" pitchFamily="2" charset="0"/>
                <a:cs typeface="Helvetica Neue" panose="02000503000000020004" pitchFamily="2" charset="0"/>
              </a:rPr>
              <a:t>Pay off your credit card balance before the end of the billing cycle or make two payments per month:</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another way you can lower your credit utilization ratio. Remember, the credit bureaus only see the final balance your card issuer reports to them at the end of each billing cycle. You can take advantage of this reporting delay to spend more money without adversely affecting your credit utilization ratio. Paying halfway through the month and then again at the end of it will make it appear as if you only spend a fraction of what you actually did. This strategy only works if you have the money to pay back what you owe. </a:t>
            </a:r>
          </a:p>
          <a:p>
            <a:pPr marL="342900" marR="0" lvl="0" indent="-342900">
              <a:lnSpc>
                <a:spcPts val="1800"/>
              </a:lnSpc>
              <a:spcBef>
                <a:spcPts val="0"/>
              </a:spcBef>
              <a:spcAft>
                <a:spcPts val="800"/>
              </a:spcAft>
              <a:buSzPts val="1000"/>
              <a:buFont typeface="Symbol" pitchFamily="2" charset="2"/>
              <a:buChar char=""/>
              <a:tabLst>
                <a:tab pos="457200" algn="l"/>
              </a:tabLst>
            </a:pPr>
            <a:r>
              <a:rPr lang="en-US" sz="1400" b="1" dirty="0">
                <a:latin typeface="Helvetica Neue" panose="02000503000000020004" pitchFamily="2" charset="0"/>
                <a:ea typeface="Helvetica Neue" panose="02000503000000020004" pitchFamily="2" charset="0"/>
                <a:cs typeface="Helvetica Neue" panose="02000503000000020004" pitchFamily="2" charset="0"/>
              </a:rPr>
              <a:t>Consider a personal loan: </a:t>
            </a:r>
            <a:r>
              <a:rPr lang="en-US" sz="1400" dirty="0">
                <a:latin typeface="Helvetica Neue" panose="02000503000000020004" pitchFamily="2" charset="0"/>
                <a:ea typeface="Helvetica Neue" panose="02000503000000020004" pitchFamily="2" charset="0"/>
                <a:cs typeface="Helvetica Neue" panose="02000503000000020004" pitchFamily="2" charset="0"/>
              </a:rPr>
              <a:t>If you're carrying a balance from month to month and you just can't seem to pay it down, try taking out a </a:t>
            </a:r>
            <a:r>
              <a:rPr lang="en-US" sz="1400" b="1" dirty="0">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personal loan</a:t>
            </a:r>
            <a:r>
              <a:rPr lang="en-US" sz="1400" dirty="0">
                <a:latin typeface="Helvetica Neue" panose="02000503000000020004" pitchFamily="2" charset="0"/>
                <a:ea typeface="Helvetica Neue" panose="02000503000000020004" pitchFamily="2" charset="0"/>
                <a:cs typeface="Helvetica Neue" panose="02000503000000020004" pitchFamily="2" charset="0"/>
              </a:rPr>
              <a:t> to get rid of your credit card debt. This will get you a predictable monthly payment and possibly a lower interest rate than what you were paying on your credit cards. It'll also lower your credit utilization ratio, but you must avoid the temptation to run up more debt on your card or you'll defeat the purpose.</a:t>
            </a:r>
          </a:p>
          <a:p>
            <a:pPr>
              <a:lnSpc>
                <a:spcPts val="1800"/>
              </a:lnSpc>
              <a:spcAft>
                <a:spcPts val="750"/>
              </a:spcAft>
            </a:pPr>
            <a:r>
              <a:rPr lang="en-US" sz="1400" dirty="0">
                <a:latin typeface="Helvetica Neue" panose="02000503000000020004" pitchFamily="2" charset="0"/>
                <a:ea typeface="Helvetica Neue" panose="02000503000000020004" pitchFamily="2" charset="0"/>
                <a:cs typeface="Helvetica Neue" panose="02000503000000020004" pitchFamily="2" charset="0"/>
              </a:rPr>
              <a:t>Your credit utilization ratio is an important measure of your financial responsibility and it's relatively easy to control. Figure out what your credit utilization ratio is on each of your credit cards (and overall) and try some of the above tips if you need to to get yours under 30%.</a:t>
            </a:r>
          </a:p>
        </p:txBody>
      </p:sp>
      <p:sp>
        <p:nvSpPr>
          <p:cNvPr id="5" name="Title 1">
            <a:extLst>
              <a:ext uri="{FF2B5EF4-FFF2-40B4-BE49-F238E27FC236}">
                <a16:creationId xmlns:a16="http://schemas.microsoft.com/office/drawing/2014/main" id="{D1E8E536-BD6D-4D43-8300-BF649A18CD4D}"/>
              </a:ext>
            </a:extLst>
          </p:cNvPr>
          <p:cNvSpPr>
            <a:spLocks noGrp="1"/>
          </p:cNvSpPr>
          <p:nvPr>
            <p:ph type="title"/>
          </p:nvPr>
        </p:nvSpPr>
        <p:spPr>
          <a:xfrm>
            <a:off x="1066800" y="395611"/>
            <a:ext cx="9281160" cy="841513"/>
          </a:xfrm>
        </p:spPr>
        <p:txBody>
          <a:bodyPr>
            <a:noAutofit/>
          </a:bodyPr>
          <a:lstStyle/>
          <a:p>
            <a:r>
              <a:rPr lang="en-US" sz="3200" dirty="0">
                <a:solidFill>
                  <a:srgbClr val="0D0D0D"/>
                </a:solidFill>
                <a:latin typeface="Helvetica Neue" panose="02000503000000020004" pitchFamily="2" charset="0"/>
                <a:ea typeface="Helvetica Neue" panose="02000503000000020004" pitchFamily="2" charset="0"/>
                <a:cs typeface="Helvetica Neue" panose="02000503000000020004" pitchFamily="2" charset="0"/>
              </a:rPr>
              <a:t>How to improve your credit utilization ratio</a:t>
            </a:r>
            <a:endParaRPr lang="en-US" sz="3200" dirty="0"/>
          </a:p>
        </p:txBody>
      </p:sp>
    </p:spTree>
    <p:extLst>
      <p:ext uri="{BB962C8B-B14F-4D97-AF65-F5344CB8AC3E}">
        <p14:creationId xmlns:p14="http://schemas.microsoft.com/office/powerpoint/2010/main" val="215832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8F401B-99BD-A949-9C70-FB061CE682F9}"/>
              </a:ext>
            </a:extLst>
          </p:cNvPr>
          <p:cNvSpPr/>
          <p:nvPr/>
        </p:nvSpPr>
        <p:spPr>
          <a:xfrm>
            <a:off x="737936" y="866598"/>
            <a:ext cx="9380621" cy="4001095"/>
          </a:xfrm>
          <a:prstGeom prst="rect">
            <a:avLst/>
          </a:prstGeom>
        </p:spPr>
        <p:txBody>
          <a:bodyPr wrap="square">
            <a:spAutoFit/>
          </a:bodyPr>
          <a:lstStyle/>
          <a:p>
            <a:r>
              <a:rPr lang="en-US" sz="2800" b="1" i="0" dirty="0">
                <a:solidFill>
                  <a:srgbClr val="1D3557"/>
                </a:solidFill>
                <a:effectLst/>
              </a:rPr>
              <a:t>Who cares about your credit history?</a:t>
            </a:r>
          </a:p>
          <a:p>
            <a:endParaRPr lang="en-US" sz="2800" b="1" i="0" dirty="0">
              <a:solidFill>
                <a:srgbClr val="1D3557"/>
              </a:solidFill>
              <a:effectLst/>
            </a:endParaRPr>
          </a:p>
          <a:p>
            <a:r>
              <a:rPr lang="en-US" b="0" i="0" dirty="0">
                <a:solidFill>
                  <a:srgbClr val="1B1B1B"/>
                </a:solidFill>
                <a:effectLst/>
              </a:rPr>
              <a:t>Lenders, landlords, insurance companies, and potential employers are a few examples of who might look at your credit history. Your credit history can make a big difference when you</a:t>
            </a:r>
          </a:p>
          <a:p>
            <a:endParaRPr lang="en-US" b="0" i="0" dirty="0">
              <a:solidFill>
                <a:srgbClr val="1B1B1B"/>
              </a:solidFill>
              <a:effectLst/>
            </a:endParaRPr>
          </a:p>
          <a:p>
            <a:pPr marL="285750" indent="-285750">
              <a:buFont typeface="Arial" panose="020B0604020202020204" pitchFamily="34" charset="0"/>
              <a:buChar char="•"/>
            </a:pPr>
            <a:r>
              <a:rPr lang="en-US" b="0" i="0" dirty="0">
                <a:solidFill>
                  <a:srgbClr val="1B1B1B"/>
                </a:solidFill>
                <a:effectLst/>
              </a:rPr>
              <a:t>apply for a loan or credit card</a:t>
            </a:r>
          </a:p>
          <a:p>
            <a:pPr marL="285750" indent="-285750">
              <a:buFont typeface="Arial" panose="020B0604020202020204" pitchFamily="34" charset="0"/>
              <a:buChar char="•"/>
            </a:pPr>
            <a:r>
              <a:rPr lang="en-US" b="0" i="0" dirty="0">
                <a:solidFill>
                  <a:srgbClr val="1B1B1B"/>
                </a:solidFill>
                <a:effectLst/>
              </a:rPr>
              <a:t>look for a job</a:t>
            </a:r>
          </a:p>
          <a:p>
            <a:pPr marL="285750" indent="-285750">
              <a:buFont typeface="Arial" panose="020B0604020202020204" pitchFamily="34" charset="0"/>
              <a:buChar char="•"/>
            </a:pPr>
            <a:r>
              <a:rPr lang="en-US" b="0" i="0" dirty="0">
                <a:solidFill>
                  <a:srgbClr val="1B1B1B"/>
                </a:solidFill>
                <a:effectLst/>
              </a:rPr>
              <a:t>try to rent an apartment</a:t>
            </a:r>
          </a:p>
          <a:p>
            <a:pPr marL="285750" indent="-285750">
              <a:buFont typeface="Arial" panose="020B0604020202020204" pitchFamily="34" charset="0"/>
              <a:buChar char="•"/>
            </a:pPr>
            <a:r>
              <a:rPr lang="en-US" b="0" i="0" dirty="0">
                <a:solidFill>
                  <a:srgbClr val="1B1B1B"/>
                </a:solidFill>
                <a:effectLst/>
              </a:rPr>
              <a:t>try to buy or lease a car</a:t>
            </a:r>
          </a:p>
          <a:p>
            <a:pPr marL="285750" indent="-285750">
              <a:buFont typeface="Arial" panose="020B0604020202020204" pitchFamily="34" charset="0"/>
              <a:buChar char="•"/>
            </a:pPr>
            <a:r>
              <a:rPr lang="en-US" b="0" i="0" dirty="0">
                <a:solidFill>
                  <a:srgbClr val="1B1B1B"/>
                </a:solidFill>
                <a:effectLst/>
              </a:rPr>
              <a:t>try to get rental or home insurance</a:t>
            </a:r>
          </a:p>
          <a:p>
            <a:endParaRPr lang="en-US" b="0" i="0" dirty="0">
              <a:solidFill>
                <a:srgbClr val="1B1B1B"/>
              </a:solidFill>
              <a:effectLst/>
            </a:endParaRPr>
          </a:p>
          <a:p>
            <a:r>
              <a:rPr lang="en-US" b="0" i="0" dirty="0">
                <a:solidFill>
                  <a:srgbClr val="1B1B1B"/>
                </a:solidFill>
                <a:effectLst/>
              </a:rPr>
              <a:t>Because these lenders, landlords, and others care how you handle your bills and other financial decisions, you might want to care about your credit, too.</a:t>
            </a:r>
          </a:p>
        </p:txBody>
      </p:sp>
    </p:spTree>
    <p:extLst>
      <p:ext uri="{BB962C8B-B14F-4D97-AF65-F5344CB8AC3E}">
        <p14:creationId xmlns:p14="http://schemas.microsoft.com/office/powerpoint/2010/main" val="404097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B87227-8D56-4A44-88E2-6038EC53AD0D}"/>
              </a:ext>
            </a:extLst>
          </p:cNvPr>
          <p:cNvSpPr/>
          <p:nvPr/>
        </p:nvSpPr>
        <p:spPr>
          <a:xfrm>
            <a:off x="798094" y="1048163"/>
            <a:ext cx="9272337" cy="1354217"/>
          </a:xfrm>
          <a:prstGeom prst="rect">
            <a:avLst/>
          </a:prstGeom>
        </p:spPr>
        <p:txBody>
          <a:bodyPr wrap="square">
            <a:spAutoFit/>
          </a:bodyPr>
          <a:lstStyle/>
          <a:p>
            <a:r>
              <a:rPr lang="en-US" sz="2800" b="1" i="0" dirty="0">
                <a:solidFill>
                  <a:srgbClr val="1D3557"/>
                </a:solidFill>
                <a:effectLst/>
              </a:rPr>
              <a:t>How Do You Know If Your Credit Is Good?</a:t>
            </a:r>
          </a:p>
          <a:p>
            <a:endParaRPr lang="en-US" b="1" i="0" dirty="0">
              <a:solidFill>
                <a:srgbClr val="1D3557"/>
              </a:solidFill>
              <a:effectLst/>
            </a:endParaRPr>
          </a:p>
          <a:p>
            <a:r>
              <a:rPr lang="en-US" b="0" i="0" dirty="0">
                <a:solidFill>
                  <a:srgbClr val="1B1B1B"/>
                </a:solidFill>
                <a:effectLst/>
              </a:rPr>
              <a:t>“Good” or “bad” credit is based on your credit history. You can find out what your credit history looks like by checking your credit report.</a:t>
            </a:r>
          </a:p>
        </p:txBody>
      </p:sp>
    </p:spTree>
    <p:extLst>
      <p:ext uri="{BB962C8B-B14F-4D97-AF65-F5344CB8AC3E}">
        <p14:creationId xmlns:p14="http://schemas.microsoft.com/office/powerpoint/2010/main" val="175055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F1573-BE03-4545-AFC1-624FF7866E2F}"/>
              </a:ext>
            </a:extLst>
          </p:cNvPr>
          <p:cNvSpPr/>
          <p:nvPr/>
        </p:nvSpPr>
        <p:spPr>
          <a:xfrm>
            <a:off x="665748" y="480498"/>
            <a:ext cx="10643936" cy="5509200"/>
          </a:xfrm>
          <a:prstGeom prst="rect">
            <a:avLst/>
          </a:prstGeom>
        </p:spPr>
        <p:txBody>
          <a:bodyPr wrap="square">
            <a:spAutoFit/>
          </a:bodyPr>
          <a:lstStyle/>
          <a:p>
            <a:r>
              <a:rPr lang="en-US" sz="2800" b="1" i="0" dirty="0">
                <a:solidFill>
                  <a:srgbClr val="1D3557"/>
                </a:solidFill>
                <a:effectLst/>
              </a:rPr>
              <a:t>What’s in your credit report?</a:t>
            </a:r>
          </a:p>
          <a:p>
            <a:endParaRPr lang="en-US" b="1" i="0" dirty="0">
              <a:solidFill>
                <a:srgbClr val="1D3557"/>
              </a:solidFill>
              <a:effectLst/>
            </a:endParaRPr>
          </a:p>
          <a:p>
            <a:r>
              <a:rPr lang="en-US" b="0" i="0" dirty="0">
                <a:solidFill>
                  <a:srgbClr val="1B1B1B"/>
                </a:solidFill>
                <a:effectLst/>
              </a:rPr>
              <a:t>Your credit report is a summary of your credit history. The three nationwide credit bureaus — TransUnion, Equifax, and Experian — collect credit and other information about you. In your credit report, you’ll find information like</a:t>
            </a:r>
          </a:p>
          <a:p>
            <a:endParaRPr lang="en-US" b="0" i="0" dirty="0">
              <a:solidFill>
                <a:srgbClr val="1B1B1B"/>
              </a:solidFill>
              <a:effectLst/>
            </a:endParaRPr>
          </a:p>
          <a:p>
            <a:pPr marL="285750" indent="-285750">
              <a:buFont typeface="Arial" panose="020B0604020202020204" pitchFamily="34" charset="0"/>
              <a:buChar char="•"/>
            </a:pPr>
            <a:r>
              <a:rPr lang="en-US" b="0" i="0" dirty="0">
                <a:solidFill>
                  <a:srgbClr val="1B1B1B"/>
                </a:solidFill>
                <a:effectLst/>
              </a:rPr>
              <a:t>your name, address, and Social Security number</a:t>
            </a:r>
          </a:p>
          <a:p>
            <a:pPr marL="285750" indent="-285750">
              <a:buFont typeface="Arial" panose="020B0604020202020204" pitchFamily="34" charset="0"/>
              <a:buChar char="•"/>
            </a:pPr>
            <a:r>
              <a:rPr lang="en-US" b="0" i="0" dirty="0">
                <a:solidFill>
                  <a:srgbClr val="1B1B1B"/>
                </a:solidFill>
                <a:effectLst/>
              </a:rPr>
              <a:t>your credit cards</a:t>
            </a:r>
          </a:p>
          <a:p>
            <a:pPr marL="285750" indent="-285750">
              <a:buFont typeface="Arial" panose="020B0604020202020204" pitchFamily="34" charset="0"/>
              <a:buChar char="•"/>
            </a:pPr>
            <a:r>
              <a:rPr lang="en-US" b="0" i="0" dirty="0">
                <a:solidFill>
                  <a:srgbClr val="1B1B1B"/>
                </a:solidFill>
                <a:effectLst/>
              </a:rPr>
              <a:t>your loans</a:t>
            </a:r>
          </a:p>
          <a:p>
            <a:pPr marL="285750" indent="-285750">
              <a:buFont typeface="Arial" panose="020B0604020202020204" pitchFamily="34" charset="0"/>
              <a:buChar char="•"/>
            </a:pPr>
            <a:r>
              <a:rPr lang="en-US" b="0" i="0" dirty="0">
                <a:solidFill>
                  <a:srgbClr val="1B1B1B"/>
                </a:solidFill>
                <a:effectLst/>
              </a:rPr>
              <a:t>how much money you owe</a:t>
            </a:r>
          </a:p>
          <a:p>
            <a:pPr marL="285750" indent="-285750">
              <a:buFont typeface="Arial" panose="020B0604020202020204" pitchFamily="34" charset="0"/>
              <a:buChar char="•"/>
            </a:pPr>
            <a:r>
              <a:rPr lang="en-US" b="0" i="0" dirty="0">
                <a:solidFill>
                  <a:srgbClr val="1B1B1B"/>
                </a:solidFill>
                <a:effectLst/>
              </a:rPr>
              <a:t>if you pay your bills on time or late</a:t>
            </a:r>
          </a:p>
          <a:p>
            <a:pPr marL="285750" indent="-285750">
              <a:buFont typeface="Arial" panose="020B0604020202020204" pitchFamily="34" charset="0"/>
              <a:buChar char="•"/>
            </a:pPr>
            <a:r>
              <a:rPr lang="en-US" b="0" i="0" dirty="0">
                <a:solidFill>
                  <a:srgbClr val="1B1B1B"/>
                </a:solidFill>
                <a:effectLst/>
              </a:rPr>
              <a:t>if you filed for bankruptcy</a:t>
            </a:r>
          </a:p>
          <a:p>
            <a:pPr>
              <a:buFont typeface="Arial" panose="020B0604020202020204" pitchFamily="34" charset="0"/>
              <a:buChar char="•"/>
            </a:pPr>
            <a:endParaRPr lang="en-US" b="0" i="0" dirty="0">
              <a:solidFill>
                <a:srgbClr val="1B1B1B"/>
              </a:solidFill>
              <a:effectLst/>
            </a:endParaRPr>
          </a:p>
          <a:p>
            <a:r>
              <a:rPr lang="en-US" b="0" i="0" dirty="0">
                <a:solidFill>
                  <a:srgbClr val="1B1B1B"/>
                </a:solidFill>
                <a:effectLst/>
              </a:rPr>
              <a:t>Businesses pay the credit bureaus to use that information to check your credit. They run a credit check, for example, before they decide whether to lend you money, give you a credit card, or rent you an apartment.</a:t>
            </a:r>
          </a:p>
          <a:p>
            <a:endParaRPr lang="en-US" b="0" i="0" dirty="0">
              <a:solidFill>
                <a:srgbClr val="1B1B1B"/>
              </a:solidFill>
              <a:effectLst/>
            </a:endParaRPr>
          </a:p>
          <a:p>
            <a:r>
              <a:rPr lang="en-US" b="0" i="0" dirty="0">
                <a:solidFill>
                  <a:srgbClr val="1B1B1B"/>
                </a:solidFill>
                <a:effectLst/>
              </a:rPr>
              <a:t>The credit bureaus must make sure that the information they collect about you is accurate. The Fair Credit Reporting Act (FCRA), a federal law, requires this. But you want to check your credit report regularly to be very sure the right information is there. If you find mistakes, you can dispute them</a:t>
            </a:r>
            <a:r>
              <a:rPr lang="en-US" b="0" i="0" dirty="0">
                <a:effectLst/>
              </a:rPr>
              <a:t>.</a:t>
            </a:r>
          </a:p>
        </p:txBody>
      </p:sp>
    </p:spTree>
    <p:extLst>
      <p:ext uri="{BB962C8B-B14F-4D97-AF65-F5344CB8AC3E}">
        <p14:creationId xmlns:p14="http://schemas.microsoft.com/office/powerpoint/2010/main" val="275179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A420E-B89B-5B49-8490-04E0D15E0E70}"/>
              </a:ext>
            </a:extLst>
          </p:cNvPr>
          <p:cNvSpPr/>
          <p:nvPr/>
        </p:nvSpPr>
        <p:spPr>
          <a:xfrm>
            <a:off x="1014662" y="727554"/>
            <a:ext cx="10595811" cy="4678204"/>
          </a:xfrm>
          <a:prstGeom prst="rect">
            <a:avLst/>
          </a:prstGeom>
        </p:spPr>
        <p:txBody>
          <a:bodyPr wrap="square">
            <a:spAutoFit/>
          </a:bodyPr>
          <a:lstStyle/>
          <a:p>
            <a:r>
              <a:rPr lang="en-US" sz="2800" b="1" i="0" dirty="0">
                <a:effectLst/>
              </a:rPr>
              <a:t>How to get your credit report</a:t>
            </a:r>
          </a:p>
          <a:p>
            <a:endParaRPr lang="en-US" b="1" i="0" dirty="0">
              <a:effectLst/>
            </a:endParaRPr>
          </a:p>
          <a:p>
            <a:r>
              <a:rPr lang="en-US" b="0" i="0" dirty="0">
                <a:effectLst/>
              </a:rPr>
              <a:t>You have the right to </a:t>
            </a:r>
            <a:r>
              <a:rPr lang="en-US" b="0" i="0" strike="noStrike" dirty="0">
                <a:effectLst/>
                <a:hlinkClick r:id="rId2">
                  <a:extLst>
                    <a:ext uri="{A12FA001-AC4F-418D-AE19-62706E023703}">
                      <ahyp:hlinkClr xmlns:ahyp="http://schemas.microsoft.com/office/drawing/2018/hyperlinkcolor" val="tx"/>
                    </a:ext>
                  </a:extLst>
                </a:hlinkClick>
              </a:rPr>
              <a:t>get a free copy of your credit report</a:t>
            </a:r>
            <a:r>
              <a:rPr lang="en-US" b="0" i="0" dirty="0">
                <a:effectLst/>
              </a:rPr>
              <a:t> every year from the three nationwide credit bureaus: TransUnion, Equifax, and Experian. Some financial advisors suggest staggering your requests over a 12-month period to help keep an eye on your reports and make sure they have accurate information. The best way to get your free credit report is to</a:t>
            </a:r>
          </a:p>
          <a:p>
            <a:endParaRPr lang="en-US" b="0" i="0" dirty="0">
              <a:effectLst/>
            </a:endParaRPr>
          </a:p>
          <a:p>
            <a:pPr marL="285750" indent="-285750">
              <a:buFont typeface="Arial" panose="020B0604020202020204" pitchFamily="34" charset="0"/>
              <a:buChar char="•"/>
            </a:pPr>
            <a:r>
              <a:rPr lang="en-US" b="0" i="0" dirty="0">
                <a:effectLst/>
              </a:rPr>
              <a:t>go to </a:t>
            </a:r>
            <a:r>
              <a:rPr lang="en-US" b="0" i="0" strike="noStrike" dirty="0">
                <a:effectLst/>
                <a:hlinkClick r:id="rId3">
                  <a:extLst>
                    <a:ext uri="{A12FA001-AC4F-418D-AE19-62706E023703}">
                      <ahyp:hlinkClr xmlns:ahyp="http://schemas.microsoft.com/office/drawing/2018/hyperlinkcolor" val="tx"/>
                    </a:ext>
                  </a:extLst>
                </a:hlinkClick>
              </a:rPr>
              <a:t>AnnualCreditReport.com</a:t>
            </a:r>
            <a:r>
              <a:rPr lang="en-US" b="0" i="0" dirty="0">
                <a:effectLst/>
              </a:rPr>
              <a:t> or</a:t>
            </a:r>
          </a:p>
          <a:p>
            <a:pPr marL="285750" indent="-285750">
              <a:buFont typeface="Arial" panose="020B0604020202020204" pitchFamily="34" charset="0"/>
              <a:buChar char="•"/>
            </a:pPr>
            <a:r>
              <a:rPr lang="en-US" b="0" i="0" dirty="0">
                <a:effectLst/>
              </a:rPr>
              <a:t>call Annual Credit Report at 1-877-322-8228</a:t>
            </a:r>
          </a:p>
          <a:p>
            <a:pPr>
              <a:buFont typeface="Arial" panose="020B0604020202020204" pitchFamily="34" charset="0"/>
              <a:buChar char="•"/>
            </a:pPr>
            <a:endParaRPr lang="en-US" b="0" i="0" dirty="0">
              <a:effectLst/>
            </a:endParaRPr>
          </a:p>
          <a:p>
            <a:r>
              <a:rPr lang="en-US" b="0" i="0" dirty="0">
                <a:effectLst/>
              </a:rPr>
              <a:t>In addition, the three bureaus have permanently extended a program that lets you check your credit report from each once a week for free at </a:t>
            </a:r>
            <a:r>
              <a:rPr lang="en-US" b="0" i="0" strike="noStrike" dirty="0">
                <a:effectLst/>
                <a:hlinkClick r:id="rId4">
                  <a:extLst>
                    <a:ext uri="{A12FA001-AC4F-418D-AE19-62706E023703}">
                      <ahyp:hlinkClr xmlns:ahyp="http://schemas.microsoft.com/office/drawing/2018/hyperlinkcolor" val="tx"/>
                    </a:ext>
                  </a:extLst>
                </a:hlinkClick>
              </a:rPr>
              <a:t>AnnualCreditReport.com</a:t>
            </a:r>
            <a:r>
              <a:rPr lang="en-US" b="0" i="0" dirty="0">
                <a:effectLst/>
              </a:rPr>
              <a:t>.</a:t>
            </a:r>
          </a:p>
          <a:p>
            <a:endParaRPr lang="en-US" b="0" i="0" dirty="0">
              <a:effectLst/>
            </a:endParaRPr>
          </a:p>
          <a:p>
            <a:r>
              <a:rPr lang="en-US" dirty="0"/>
              <a:t>E</a:t>
            </a:r>
            <a:r>
              <a:rPr lang="en-US" b="0" i="0" dirty="0">
                <a:effectLst/>
              </a:rPr>
              <a:t>veryone in the U.S. can get six free credit reports per year through 2026 by visiting the </a:t>
            </a:r>
            <a:r>
              <a:rPr lang="en-US" b="0" i="0" strike="noStrike" dirty="0">
                <a:effectLst/>
                <a:hlinkClick r:id="rId5">
                  <a:extLst>
                    <a:ext uri="{A12FA001-AC4F-418D-AE19-62706E023703}">
                      <ahyp:hlinkClr xmlns:ahyp="http://schemas.microsoft.com/office/drawing/2018/hyperlinkcolor" val="tx"/>
                    </a:ext>
                  </a:extLst>
                </a:hlinkClick>
              </a:rPr>
              <a:t>Equifax website</a:t>
            </a:r>
            <a:r>
              <a:rPr lang="en-US" b="0" i="0" dirty="0">
                <a:effectLst/>
              </a:rPr>
              <a:t> or by calling 1-866-349-5191. That’s in addition to the one free Equifax report (plus your Experian and TransUnion reports) you can get at </a:t>
            </a:r>
            <a:r>
              <a:rPr lang="en-US" b="0" i="0" strike="noStrike" dirty="0">
                <a:effectLst/>
                <a:hlinkClick r:id="rId3">
                  <a:extLst>
                    <a:ext uri="{A12FA001-AC4F-418D-AE19-62706E023703}">
                      <ahyp:hlinkClr xmlns:ahyp="http://schemas.microsoft.com/office/drawing/2018/hyperlinkcolor" val="tx"/>
                    </a:ext>
                  </a:extLst>
                </a:hlinkClick>
              </a:rPr>
              <a:t>AnnualCreditReport.com</a:t>
            </a:r>
            <a:r>
              <a:rPr lang="en-US" b="0" i="0" dirty="0">
                <a:effectLst/>
              </a:rPr>
              <a:t>.</a:t>
            </a:r>
          </a:p>
        </p:txBody>
      </p:sp>
    </p:spTree>
    <p:extLst>
      <p:ext uri="{BB962C8B-B14F-4D97-AF65-F5344CB8AC3E}">
        <p14:creationId xmlns:p14="http://schemas.microsoft.com/office/powerpoint/2010/main" val="310577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E04145-3901-D642-8BF5-62797C928B21}"/>
              </a:ext>
            </a:extLst>
          </p:cNvPr>
          <p:cNvSpPr/>
          <p:nvPr/>
        </p:nvSpPr>
        <p:spPr>
          <a:xfrm>
            <a:off x="485274" y="491984"/>
            <a:ext cx="11293642" cy="5786199"/>
          </a:xfrm>
          <a:prstGeom prst="rect">
            <a:avLst/>
          </a:prstGeom>
        </p:spPr>
        <p:txBody>
          <a:bodyPr wrap="square">
            <a:spAutoFit/>
          </a:bodyPr>
          <a:lstStyle/>
          <a:p>
            <a:r>
              <a:rPr lang="en-US" sz="2800" b="1" i="0" dirty="0">
                <a:solidFill>
                  <a:srgbClr val="1D3557"/>
                </a:solidFill>
                <a:effectLst/>
              </a:rPr>
              <a:t>What’s a credit score?</a:t>
            </a:r>
          </a:p>
          <a:p>
            <a:endParaRPr lang="en-US" b="1" i="0" dirty="0">
              <a:solidFill>
                <a:srgbClr val="1D3557"/>
              </a:solidFill>
              <a:effectLst/>
            </a:endParaRPr>
          </a:p>
          <a:p>
            <a:r>
              <a:rPr lang="en-US" b="0" i="0" dirty="0">
                <a:solidFill>
                  <a:srgbClr val="1B1B1B"/>
                </a:solidFill>
                <a:effectLst/>
              </a:rPr>
              <a:t>A</a:t>
            </a:r>
            <a:r>
              <a:rPr lang="en-US" b="0" i="0" dirty="0">
                <a:effectLst/>
              </a:rPr>
              <a:t> </a:t>
            </a:r>
            <a:r>
              <a:rPr lang="en-US" b="0" i="0" u="none" strike="noStrike" dirty="0">
                <a:effectLst/>
                <a:hlinkClick r:id="rId2">
                  <a:extLst>
                    <a:ext uri="{A12FA001-AC4F-418D-AE19-62706E023703}">
                      <ahyp:hlinkClr xmlns:ahyp="http://schemas.microsoft.com/office/drawing/2018/hyperlinkcolor" val="tx"/>
                    </a:ext>
                  </a:extLst>
                </a:hlinkClick>
              </a:rPr>
              <a:t>credit score</a:t>
            </a:r>
            <a:r>
              <a:rPr lang="en-US" b="0" i="0" dirty="0">
                <a:solidFill>
                  <a:srgbClr val="1B1B1B"/>
                </a:solidFill>
                <a:effectLst/>
              </a:rPr>
              <a:t> is a number that’s calculated based on the information in your credit report. It helps businesses predict how likely you are to repay a loan and make the payments when they’re due. You’ll see lots of different scoring systems, but most lenders use the FICO score.</a:t>
            </a:r>
          </a:p>
          <a:p>
            <a:endParaRPr lang="en-US" b="0" i="0" dirty="0">
              <a:solidFill>
                <a:srgbClr val="1B1B1B"/>
              </a:solidFill>
              <a:effectLst/>
            </a:endParaRPr>
          </a:p>
          <a:p>
            <a:r>
              <a:rPr lang="en-US" b="0" i="0" dirty="0">
                <a:solidFill>
                  <a:srgbClr val="1B1B1B"/>
                </a:solidFill>
                <a:effectLst/>
              </a:rPr>
              <a:t>To calculate your credit score, companies first pull information from your credit report, like</a:t>
            </a:r>
          </a:p>
          <a:p>
            <a:endParaRPr lang="en-US" b="0" i="0" dirty="0">
              <a:solidFill>
                <a:srgbClr val="1B1B1B"/>
              </a:solidFill>
              <a:effectLst/>
            </a:endParaRPr>
          </a:p>
          <a:p>
            <a:pPr marL="285750" indent="-285750">
              <a:buFont typeface="Arial" panose="020B0604020202020204" pitchFamily="34" charset="0"/>
              <a:buChar char="•"/>
            </a:pPr>
            <a:r>
              <a:rPr lang="en-US" b="0" i="0" dirty="0">
                <a:solidFill>
                  <a:srgbClr val="1B1B1B"/>
                </a:solidFill>
                <a:effectLst/>
              </a:rPr>
              <a:t>how much money you owe</a:t>
            </a:r>
          </a:p>
          <a:p>
            <a:pPr marL="285750" indent="-285750">
              <a:buFont typeface="Arial" panose="020B0604020202020204" pitchFamily="34" charset="0"/>
              <a:buChar char="•"/>
            </a:pPr>
            <a:r>
              <a:rPr lang="en-US" b="0" i="0" dirty="0">
                <a:solidFill>
                  <a:srgbClr val="1B1B1B"/>
                </a:solidFill>
                <a:effectLst/>
              </a:rPr>
              <a:t>whether you’ve paid on time or late</a:t>
            </a:r>
          </a:p>
          <a:p>
            <a:pPr marL="285750" indent="-285750">
              <a:buFont typeface="Arial" panose="020B0604020202020204" pitchFamily="34" charset="0"/>
              <a:buChar char="•"/>
            </a:pPr>
            <a:r>
              <a:rPr lang="en-US" b="0" i="0" dirty="0">
                <a:solidFill>
                  <a:srgbClr val="1B1B1B"/>
                </a:solidFill>
                <a:effectLst/>
              </a:rPr>
              <a:t>how long you’ve had credit</a:t>
            </a:r>
          </a:p>
          <a:p>
            <a:pPr marL="285750" indent="-285750">
              <a:buFont typeface="Arial" panose="020B0604020202020204" pitchFamily="34" charset="0"/>
              <a:buChar char="•"/>
            </a:pPr>
            <a:r>
              <a:rPr lang="en-US" b="0" i="0" dirty="0">
                <a:solidFill>
                  <a:srgbClr val="1B1B1B"/>
                </a:solidFill>
                <a:effectLst/>
              </a:rPr>
              <a:t>how much new credit you have</a:t>
            </a:r>
          </a:p>
          <a:p>
            <a:pPr marL="285750" indent="-285750">
              <a:buFont typeface="Arial" panose="020B0604020202020204" pitchFamily="34" charset="0"/>
              <a:buChar char="•"/>
            </a:pPr>
            <a:r>
              <a:rPr lang="en-US" b="0" i="0" dirty="0">
                <a:solidFill>
                  <a:srgbClr val="1B1B1B"/>
                </a:solidFill>
                <a:effectLst/>
              </a:rPr>
              <a:t>whether you asked for new credit recently</a:t>
            </a:r>
          </a:p>
          <a:p>
            <a:pPr>
              <a:buFont typeface="Arial" panose="020B0604020202020204" pitchFamily="34" charset="0"/>
              <a:buChar char="•"/>
            </a:pPr>
            <a:endParaRPr lang="en-US" b="0" i="0" dirty="0">
              <a:solidFill>
                <a:srgbClr val="1B1B1B"/>
              </a:solidFill>
              <a:effectLst/>
            </a:endParaRPr>
          </a:p>
          <a:p>
            <a:r>
              <a:rPr lang="en-US" b="0" i="0" dirty="0">
                <a:solidFill>
                  <a:srgbClr val="1B1B1B"/>
                </a:solidFill>
                <a:effectLst/>
              </a:rPr>
              <a:t>Then, using a statistical program, companies compare this information to the credit behavior of people with similar profiles. Based on this comparison, the statistical program assigns you a score. Usually, credit scores fall between 300 and 850. A higher score means that you have “good” credit: businesses think you’re less of a risk, which means you’re more likely to get credit or insurance — or pay less for it. A low score means you have what businesses see as “bad” credit, which means it will be harder for you to get a loan or a credit card — and you’re more likely to pay higher interest rates on credit you do get.</a:t>
            </a:r>
          </a:p>
        </p:txBody>
      </p:sp>
    </p:spTree>
    <p:extLst>
      <p:ext uri="{BB962C8B-B14F-4D97-AF65-F5344CB8AC3E}">
        <p14:creationId xmlns:p14="http://schemas.microsoft.com/office/powerpoint/2010/main" val="39103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3AFB0B-B7C0-7D4D-8A37-57C7B50980FA}"/>
              </a:ext>
            </a:extLst>
          </p:cNvPr>
          <p:cNvSpPr>
            <a:spLocks noChangeArrowheads="1"/>
          </p:cNvSpPr>
          <p:nvPr/>
        </p:nvSpPr>
        <p:spPr bwMode="auto">
          <a:xfrm>
            <a:off x="300791" y="718720"/>
            <a:ext cx="11044989" cy="5179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9675"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mn-lt"/>
              </a:rPr>
              <a:t>How Can You Protect Your Credit?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mn-lt"/>
              </a:rPr>
              <a:t>Freezing your credit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rPr>
              <a:t>A </a:t>
            </a:r>
            <a:r>
              <a:rPr kumimoji="0" lang="en-US" altLang="en-US" b="0" i="0" u="none" strike="noStrike" cap="none" normalizeH="0" baseline="0" dirty="0">
                <a:ln>
                  <a:noFill/>
                </a:ln>
                <a:effectLst/>
                <a:latin typeface="+mn-lt"/>
                <a:hlinkClick r:id="rId2">
                  <a:extLst>
                    <a:ext uri="{A12FA001-AC4F-418D-AE19-62706E023703}">
                      <ahyp:hlinkClr xmlns:ahyp="http://schemas.microsoft.com/office/drawing/2018/hyperlinkcolor" val="tx"/>
                    </a:ext>
                  </a:extLst>
                </a:hlinkClick>
              </a:rPr>
              <a:t>credit freeze</a:t>
            </a:r>
            <a:r>
              <a:rPr kumimoji="0" lang="en-US" altLang="en-US" b="0" i="0" u="none" strike="noStrike" cap="none" normalizeH="0" baseline="0" dirty="0">
                <a:ln>
                  <a:noFill/>
                </a:ln>
                <a:effectLst/>
                <a:latin typeface="+mn-lt"/>
              </a:rPr>
              <a:t> (or security freeze) is a free way to limit who can see your credit report. If you’re worried about someone using your credit without permission — like an </a:t>
            </a:r>
            <a:r>
              <a:rPr kumimoji="0" lang="en-US" altLang="en-US" b="0" i="0" u="none" strike="noStrike" cap="none" normalizeH="0" baseline="0" dirty="0">
                <a:ln>
                  <a:noFill/>
                </a:ln>
                <a:effectLst/>
                <a:latin typeface="+mn-lt"/>
                <a:hlinkClick r:id="rId3">
                  <a:extLst>
                    <a:ext uri="{A12FA001-AC4F-418D-AE19-62706E023703}">
                      <ahyp:hlinkClr xmlns:ahyp="http://schemas.microsoft.com/office/drawing/2018/hyperlinkcolor" val="tx"/>
                    </a:ext>
                  </a:extLst>
                </a:hlinkClick>
              </a:rPr>
              <a:t>identity thief</a:t>
            </a:r>
            <a:r>
              <a:rPr kumimoji="0" lang="en-US" altLang="en-US" b="0" i="0" u="none" strike="noStrike" cap="none" normalizeH="0" baseline="0" dirty="0">
                <a:ln>
                  <a:noFill/>
                </a:ln>
                <a:effectLst/>
                <a:latin typeface="+mn-lt"/>
              </a:rPr>
              <a:t> or a hacker after a </a:t>
            </a:r>
            <a:r>
              <a:rPr kumimoji="0" lang="en-US" altLang="en-US" b="0" i="0" u="none" strike="noStrike" cap="none" normalizeH="0" baseline="0" dirty="0">
                <a:ln>
                  <a:noFill/>
                </a:ln>
                <a:effectLst/>
                <a:latin typeface="+mn-lt"/>
                <a:hlinkClick r:id="rId4">
                  <a:extLst>
                    <a:ext uri="{A12FA001-AC4F-418D-AE19-62706E023703}">
                      <ahyp:hlinkClr xmlns:ahyp="http://schemas.microsoft.com/office/drawing/2018/hyperlinkcolor" val="tx"/>
                    </a:ext>
                  </a:extLst>
                </a:hlinkClick>
              </a:rPr>
              <a:t>data breach</a:t>
            </a:r>
            <a:r>
              <a:rPr kumimoji="0" lang="en-US" altLang="en-US" b="0" i="0" u="none" strike="noStrike" cap="none" normalizeH="0" baseline="0" dirty="0">
                <a:ln>
                  <a:noFill/>
                </a:ln>
                <a:effectLst/>
                <a:latin typeface="+mn-lt"/>
              </a:rPr>
              <a:t> you might want to place a freeze on your credit report. A freeze makes it harder for someone else to open new accounts in your name. It also means you’ll need to temporarily lift the freeze if you apply for credit, since many banks and lenders do a credit check before approving new accounts.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rPr>
              <a:t>Some things to keep in mind about credit freezes: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n-l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A credit freeze does not affect your </a:t>
            </a:r>
            <a:r>
              <a:rPr kumimoji="0" lang="en-US" altLang="en-US" b="0" i="0" u="none" strike="noStrike" cap="none" normalizeH="0" baseline="0" dirty="0">
                <a:ln>
                  <a:noFill/>
                </a:ln>
                <a:effectLst/>
                <a:latin typeface="+mn-lt"/>
                <a:hlinkClick r:id="rId5">
                  <a:extLst>
                    <a:ext uri="{A12FA001-AC4F-418D-AE19-62706E023703}">
                      <ahyp:hlinkClr xmlns:ahyp="http://schemas.microsoft.com/office/drawing/2018/hyperlinkcolor" val="tx"/>
                    </a:ext>
                  </a:extLst>
                </a:hlinkClick>
              </a:rPr>
              <a:t>credit score</a:t>
            </a:r>
            <a:r>
              <a:rPr kumimoji="0" lang="en-US" altLang="en-US" b="0" i="0" u="none" strike="noStrike" cap="none" normalizeH="0" baseline="0" dirty="0">
                <a:ln>
                  <a:noFill/>
                </a:ln>
                <a:effectLst/>
                <a:latin typeface="+mn-l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With a credit freeze in place, you can still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get your </a:t>
            </a:r>
            <a:r>
              <a:rPr kumimoji="0" lang="en-US" altLang="en-US" b="0" i="0" u="none" strike="noStrike" cap="none" normalizeH="0" baseline="0" dirty="0">
                <a:ln>
                  <a:noFill/>
                </a:ln>
                <a:effectLst/>
                <a:latin typeface="+mn-lt"/>
                <a:hlinkClick r:id="rId6">
                  <a:extLst>
                    <a:ext uri="{A12FA001-AC4F-418D-AE19-62706E023703}">
                      <ahyp:hlinkClr xmlns:ahyp="http://schemas.microsoft.com/office/drawing/2018/hyperlinkcolor" val="tx"/>
                    </a:ext>
                  </a:extLst>
                </a:hlinkClick>
              </a:rPr>
              <a:t>free annual credit report</a:t>
            </a:r>
            <a:endParaRPr kumimoji="0" lang="en-US" altLang="en-US" b="0" i="0" u="none" strike="noStrike" cap="none" normalizeH="0" baseline="0" dirty="0">
              <a:ln>
                <a:noFill/>
              </a:ln>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open a new account. To open one, just lift the freeze temporarily. It's free to lift the freeze. You can place it again when you no longer need lenders to see your credit.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mn-lt"/>
              </a:rPr>
              <a:t>apply for a job, rent an apartment, or buy insurance. The freeze doesn't apply to these actions, so you don't need to lift it.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mn-lt"/>
            </a:endParaRPr>
          </a:p>
        </p:txBody>
      </p:sp>
    </p:spTree>
    <p:extLst>
      <p:ext uri="{BB962C8B-B14F-4D97-AF65-F5344CB8AC3E}">
        <p14:creationId xmlns:p14="http://schemas.microsoft.com/office/powerpoint/2010/main" val="168171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977A11-C0F7-5D4C-A99B-134301752726}"/>
              </a:ext>
            </a:extLst>
          </p:cNvPr>
          <p:cNvSpPr/>
          <p:nvPr/>
        </p:nvSpPr>
        <p:spPr>
          <a:xfrm>
            <a:off x="858253" y="625150"/>
            <a:ext cx="10668000" cy="4801314"/>
          </a:xfrm>
          <a:prstGeom prst="rect">
            <a:avLst/>
          </a:prstGeom>
        </p:spPr>
        <p:txBody>
          <a:bodyPr wrap="square">
            <a:spAutoFit/>
          </a:bodyPr>
          <a:lstStyle/>
          <a:p>
            <a:pPr lvl="0" eaLnBrk="0" fontAlgn="base" hangingPunct="0">
              <a:spcBef>
                <a:spcPct val="0"/>
              </a:spcBef>
              <a:spcAft>
                <a:spcPct val="0"/>
              </a:spcAft>
            </a:pPr>
            <a:r>
              <a:rPr kumimoji="0" lang="en-US" altLang="en-US" b="0" i="0" u="none" strike="noStrike" cap="none" normalizeH="0" baseline="0" dirty="0">
                <a:ln>
                  <a:noFill/>
                </a:ln>
                <a:effectLst/>
              </a:rPr>
              <a:t>To place a free credit freeze on your credit report, contact </a:t>
            </a:r>
            <a:r>
              <a:rPr kumimoji="0" lang="en-US" altLang="en-US" b="0" i="0" u="sng" strike="noStrike" cap="none" normalizeH="0" baseline="0" dirty="0">
                <a:ln>
                  <a:noFill/>
                </a:ln>
                <a:effectLst/>
              </a:rPr>
              <a:t>each</a:t>
            </a:r>
            <a:r>
              <a:rPr kumimoji="0" lang="en-US" altLang="en-US" b="0" i="0" u="none" strike="noStrike" cap="none" normalizeH="0" baseline="0" dirty="0">
                <a:ln>
                  <a:noFill/>
                </a:ln>
                <a:effectLst/>
              </a:rPr>
              <a:t> of the three nationwide credit bureaus:</a:t>
            </a:r>
          </a:p>
          <a:p>
            <a:pPr lvl="0" eaLnBrk="0" fontAlgn="base" hangingPunct="0">
              <a:spcBef>
                <a:spcPct val="0"/>
              </a:spcBef>
              <a:spcAft>
                <a:spcPct val="0"/>
              </a:spcAft>
            </a:pP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1" i="0" u="none" strike="noStrike" cap="none" normalizeH="0" baseline="0" dirty="0">
                <a:ln>
                  <a:noFill/>
                </a:ln>
                <a:effectLst/>
              </a:rPr>
              <a:t>Equifax</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hlinkClick r:id="rId2">
                  <a:extLst>
                    <a:ext uri="{A12FA001-AC4F-418D-AE19-62706E023703}">
                      <ahyp:hlinkClr xmlns:ahyp="http://schemas.microsoft.com/office/drawing/2018/hyperlinkcolor" val="tx"/>
                    </a:ext>
                  </a:extLst>
                </a:hlinkClick>
              </a:rPr>
              <a:t>Equifax.com/personal/credit-report-services</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rPr>
              <a:t>1-800-685-1111</a:t>
            </a:r>
          </a:p>
          <a:p>
            <a:pPr lvl="0" eaLnBrk="0" fontAlgn="base" hangingPunct="0">
              <a:spcBef>
                <a:spcPct val="0"/>
              </a:spcBef>
              <a:spcAft>
                <a:spcPct val="0"/>
              </a:spcAft>
            </a:pP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1" i="0" u="none" strike="noStrike" cap="none" normalizeH="0" baseline="0" dirty="0">
                <a:ln>
                  <a:noFill/>
                </a:ln>
                <a:effectLst/>
              </a:rPr>
              <a:t>Experian</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hlinkClick r:id="rId3">
                  <a:extLst>
                    <a:ext uri="{A12FA001-AC4F-418D-AE19-62706E023703}">
                      <ahyp:hlinkClr xmlns:ahyp="http://schemas.microsoft.com/office/drawing/2018/hyperlinkcolor" val="tx"/>
                    </a:ext>
                  </a:extLst>
                </a:hlinkClick>
              </a:rPr>
              <a:t>Experian.com/help</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rPr>
              <a:t>1-888-EXPERIAN (888-397-3742)</a:t>
            </a:r>
          </a:p>
          <a:p>
            <a:pPr lvl="0" eaLnBrk="0" fontAlgn="base" hangingPunct="0">
              <a:spcBef>
                <a:spcPct val="0"/>
              </a:spcBef>
              <a:spcAft>
                <a:spcPct val="0"/>
              </a:spcAft>
            </a:pP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1" i="0" u="none" strike="noStrike" cap="none" normalizeH="0" baseline="0" dirty="0">
                <a:ln>
                  <a:noFill/>
                </a:ln>
                <a:effectLst/>
              </a:rPr>
              <a:t>Transunion</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hlinkClick r:id="rId4">
                  <a:extLst>
                    <a:ext uri="{A12FA001-AC4F-418D-AE19-62706E023703}">
                      <ahyp:hlinkClr xmlns:ahyp="http://schemas.microsoft.com/office/drawing/2018/hyperlinkcolor" val="tx"/>
                    </a:ext>
                  </a:extLst>
                </a:hlinkClick>
              </a:rPr>
              <a:t>TransUnion.com/credit-help</a:t>
            </a: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rPr>
              <a:t>1-888-909-8872</a:t>
            </a:r>
          </a:p>
          <a:p>
            <a:pPr lvl="0" eaLnBrk="0" fontAlgn="base" hangingPunct="0">
              <a:spcBef>
                <a:spcPct val="0"/>
              </a:spcBef>
              <a:spcAft>
                <a:spcPct val="0"/>
              </a:spcAft>
            </a:pPr>
            <a:endParaRPr kumimoji="0" lang="en-US" altLang="en-US" b="0" i="0" u="none" strike="noStrike" cap="none" normalizeH="0" baseline="0" dirty="0">
              <a:ln>
                <a:noFill/>
              </a:ln>
              <a:effectLst/>
            </a:endParaRPr>
          </a:p>
          <a:p>
            <a:pPr lvl="0" eaLnBrk="0" fontAlgn="base" hangingPunct="0">
              <a:spcBef>
                <a:spcPct val="0"/>
              </a:spcBef>
              <a:spcAft>
                <a:spcPct val="0"/>
              </a:spcAft>
            </a:pPr>
            <a:r>
              <a:rPr kumimoji="0" lang="en-US" altLang="en-US" b="0" i="0" u="none" strike="noStrike" cap="none" normalizeH="0" baseline="0" dirty="0">
                <a:ln>
                  <a:noFill/>
                </a:ln>
                <a:effectLst/>
                <a:latin typeface="Inter"/>
              </a:rPr>
              <a:t>If you ask for a freeze online or by phone, the credit bureaus must place the freeze within one business day. They also have to lift the freeze within one hour. If you make the request by mail, the credit bureau must place or lift the freeze within three business days. Remember that you have to contact all three bureaus. </a:t>
            </a:r>
          </a:p>
        </p:txBody>
      </p:sp>
    </p:spTree>
    <p:extLst>
      <p:ext uri="{BB962C8B-B14F-4D97-AF65-F5344CB8AC3E}">
        <p14:creationId xmlns:p14="http://schemas.microsoft.com/office/powerpoint/2010/main" val="276416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5067</Words>
  <Application>Microsoft Macintosh PowerPoint</Application>
  <PresentationFormat>Widescreen</PresentationFormat>
  <Paragraphs>199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Arabic Typesetting</vt:lpstr>
      <vt:lpstr>Arial</vt:lpstr>
      <vt:lpstr>Calibri</vt:lpstr>
      <vt:lpstr>Calibri Light</vt:lpstr>
      <vt:lpstr>Helvetica Neue</vt:lpstr>
      <vt:lpstr>inherit</vt:lpstr>
      <vt:lpstr>Inter</vt:lpstr>
      <vt:lpstr>Lato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and Building Credit</vt:lpstr>
      <vt:lpstr>What Is Credit Utilization Ratio?</vt:lpstr>
      <vt:lpstr>Credit Utilization Ratio</vt:lpstr>
      <vt:lpstr>How to calculate your credit utilization ratio</vt:lpstr>
      <vt:lpstr>What is a good credit utilization ratio?</vt:lpstr>
      <vt:lpstr>How does your credit utilization ratio affect your credit score?</vt:lpstr>
      <vt:lpstr>How to improve your credit utilization ratio</vt:lpstr>
      <vt:lpstr>How to improve your credit utilization ratio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2024-03-18T14:46:22Z</dcterms:created>
  <dcterms:modified xsi:type="dcterms:W3CDTF">2024-03-18T15:43:24Z</dcterms:modified>
</cp:coreProperties>
</file>