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1159" r:id="rId2"/>
    <p:sldId id="458" r:id="rId3"/>
    <p:sldId id="1119" r:id="rId4"/>
    <p:sldId id="1120" r:id="rId5"/>
    <p:sldId id="1121" r:id="rId6"/>
    <p:sldId id="747" r:id="rId7"/>
    <p:sldId id="1148" r:id="rId8"/>
    <p:sldId id="980" r:id="rId9"/>
    <p:sldId id="977" r:id="rId10"/>
    <p:sldId id="1010" r:id="rId11"/>
    <p:sldId id="1155" r:id="rId12"/>
    <p:sldId id="1160" r:id="rId13"/>
    <p:sldId id="11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5"/>
    <p:restoredTop sz="95814"/>
  </p:normalViewPr>
  <p:slideViewPr>
    <p:cSldViewPr snapToGrid="0" snapToObjects="1">
      <p:cViewPr varScale="1">
        <p:scale>
          <a:sx n="106" d="100"/>
          <a:sy n="106" d="100"/>
        </p:scale>
        <p:origin x="21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B0E009-BA28-6A4F-A10E-48F55A46EFD1}" type="datetimeFigureOut">
              <a:rPr lang="en-US" smtClean="0"/>
              <a:t>7/11/24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B45D0-4ECE-734A-BE63-1A2BDD85D131}" type="slidenum">
              <a:rPr lang="en-US" smtClean="0"/>
              <a:t>‹#›</a:t>
            </a:fld>
            <a:endParaRPr lang="en-US"/>
          </a:p>
        </p:txBody>
      </p:sp>
    </p:spTree>
    <p:extLst>
      <p:ext uri="{BB962C8B-B14F-4D97-AF65-F5344CB8AC3E}">
        <p14:creationId xmlns:p14="http://schemas.microsoft.com/office/powerpoint/2010/main" val="260381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ea typeface="ヒラギノ角ゴ Pro W3" pitchFamily="-111" charset="-128"/>
            </a:endParaRPr>
          </a:p>
        </p:txBody>
      </p:sp>
    </p:spTree>
    <p:extLst>
      <p:ext uri="{BB962C8B-B14F-4D97-AF65-F5344CB8AC3E}">
        <p14:creationId xmlns:p14="http://schemas.microsoft.com/office/powerpoint/2010/main" val="52184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3190664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231285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7A731-27B4-6D42-B6A6-B1EC65190A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10A0E8-B6E3-5044-9DA9-FEC459404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0CA02-039E-A746-BAAE-491AE1C9A995}"/>
              </a:ext>
            </a:extLst>
          </p:cNvPr>
          <p:cNvSpPr>
            <a:spLocks noGrp="1"/>
          </p:cNvSpPr>
          <p:nvPr>
            <p:ph type="dt" sz="half" idx="10"/>
          </p:nvPr>
        </p:nvSpPr>
        <p:spPr/>
        <p:txBody>
          <a:bodyPr/>
          <a:lstStyle/>
          <a:p>
            <a:fld id="{F06404C7-EC64-D749-8601-720DB5BF0CC7}" type="datetimeFigureOut">
              <a:rPr lang="en-US" smtClean="0"/>
              <a:t>7/11/24</a:t>
            </a:fld>
            <a:endParaRPr lang="en-US"/>
          </a:p>
        </p:txBody>
      </p:sp>
      <p:sp>
        <p:nvSpPr>
          <p:cNvPr id="5" name="Footer Placeholder 4">
            <a:extLst>
              <a:ext uri="{FF2B5EF4-FFF2-40B4-BE49-F238E27FC236}">
                <a16:creationId xmlns:a16="http://schemas.microsoft.com/office/drawing/2014/main" id="{D50F1D0E-AA9B-1749-AE04-CB46BD86F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A35A2-9ACF-414F-B6BD-376CE7250BE0}"/>
              </a:ext>
            </a:extLst>
          </p:cNvPr>
          <p:cNvSpPr>
            <a:spLocks noGrp="1"/>
          </p:cNvSpPr>
          <p:nvPr>
            <p:ph type="sldNum" sz="quarter" idx="12"/>
          </p:nvPr>
        </p:nvSpPr>
        <p:spPr/>
        <p:txBody>
          <a:bodyPr/>
          <a:lstStyle/>
          <a:p>
            <a:fld id="{0FD76B7C-8665-4F44-AD9B-EACDA5E86F48}" type="slidenum">
              <a:rPr lang="en-US" smtClean="0"/>
              <a:t>‹#›</a:t>
            </a:fld>
            <a:endParaRPr lang="en-US"/>
          </a:p>
        </p:txBody>
      </p:sp>
    </p:spTree>
    <p:extLst>
      <p:ext uri="{BB962C8B-B14F-4D97-AF65-F5344CB8AC3E}">
        <p14:creationId xmlns:p14="http://schemas.microsoft.com/office/powerpoint/2010/main" val="199853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E318-638C-164D-9C97-4209EF3E5C6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2F54FA-05CB-C64E-ADB8-FFFB159B43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44FD2-D2D0-664A-BED8-277D9EC4AD1B}"/>
              </a:ext>
            </a:extLst>
          </p:cNvPr>
          <p:cNvSpPr>
            <a:spLocks noGrp="1"/>
          </p:cNvSpPr>
          <p:nvPr>
            <p:ph type="dt" sz="half" idx="10"/>
          </p:nvPr>
        </p:nvSpPr>
        <p:spPr/>
        <p:txBody>
          <a:bodyPr/>
          <a:lstStyle/>
          <a:p>
            <a:fld id="{F06404C7-EC64-D749-8601-720DB5BF0CC7}" type="datetimeFigureOut">
              <a:rPr lang="en-US" smtClean="0"/>
              <a:t>7/11/24</a:t>
            </a:fld>
            <a:endParaRPr lang="en-US"/>
          </a:p>
        </p:txBody>
      </p:sp>
      <p:sp>
        <p:nvSpPr>
          <p:cNvPr id="5" name="Footer Placeholder 4">
            <a:extLst>
              <a:ext uri="{FF2B5EF4-FFF2-40B4-BE49-F238E27FC236}">
                <a16:creationId xmlns:a16="http://schemas.microsoft.com/office/drawing/2014/main" id="{87D62B00-4948-0F4E-A3BA-A84396BE0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E6690-0558-944C-923D-DAFCD3C4E2F8}"/>
              </a:ext>
            </a:extLst>
          </p:cNvPr>
          <p:cNvSpPr>
            <a:spLocks noGrp="1"/>
          </p:cNvSpPr>
          <p:nvPr>
            <p:ph type="sldNum" sz="quarter" idx="12"/>
          </p:nvPr>
        </p:nvSpPr>
        <p:spPr/>
        <p:txBody>
          <a:bodyPr/>
          <a:lstStyle/>
          <a:p>
            <a:fld id="{0FD76B7C-8665-4F44-AD9B-EACDA5E86F48}" type="slidenum">
              <a:rPr lang="en-US" smtClean="0"/>
              <a:t>‹#›</a:t>
            </a:fld>
            <a:endParaRPr lang="en-US"/>
          </a:p>
        </p:txBody>
      </p:sp>
    </p:spTree>
    <p:extLst>
      <p:ext uri="{BB962C8B-B14F-4D97-AF65-F5344CB8AC3E}">
        <p14:creationId xmlns:p14="http://schemas.microsoft.com/office/powerpoint/2010/main" val="2017306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530FA-DCF1-2C44-938E-7EE890EC2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122D81-BC27-8B4E-AA1C-79C91291FC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97B665-12B8-034B-86A6-81D36D3BC970}"/>
              </a:ext>
            </a:extLst>
          </p:cNvPr>
          <p:cNvSpPr>
            <a:spLocks noGrp="1"/>
          </p:cNvSpPr>
          <p:nvPr>
            <p:ph type="dt" sz="half" idx="10"/>
          </p:nvPr>
        </p:nvSpPr>
        <p:spPr/>
        <p:txBody>
          <a:bodyPr/>
          <a:lstStyle/>
          <a:p>
            <a:fld id="{F06404C7-EC64-D749-8601-720DB5BF0CC7}" type="datetimeFigureOut">
              <a:rPr lang="en-US" smtClean="0"/>
              <a:t>7/11/24</a:t>
            </a:fld>
            <a:endParaRPr lang="en-US"/>
          </a:p>
        </p:txBody>
      </p:sp>
      <p:sp>
        <p:nvSpPr>
          <p:cNvPr id="5" name="Footer Placeholder 4">
            <a:extLst>
              <a:ext uri="{FF2B5EF4-FFF2-40B4-BE49-F238E27FC236}">
                <a16:creationId xmlns:a16="http://schemas.microsoft.com/office/drawing/2014/main" id="{60BF4E17-AC14-CE40-9221-EEF566897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1793A-A016-E444-80F3-87CD60853C60}"/>
              </a:ext>
            </a:extLst>
          </p:cNvPr>
          <p:cNvSpPr>
            <a:spLocks noGrp="1"/>
          </p:cNvSpPr>
          <p:nvPr>
            <p:ph type="sldNum" sz="quarter" idx="12"/>
          </p:nvPr>
        </p:nvSpPr>
        <p:spPr/>
        <p:txBody>
          <a:bodyPr/>
          <a:lstStyle/>
          <a:p>
            <a:fld id="{0FD76B7C-8665-4F44-AD9B-EACDA5E86F48}" type="slidenum">
              <a:rPr lang="en-US" smtClean="0"/>
              <a:t>‹#›</a:t>
            </a:fld>
            <a:endParaRPr lang="en-US"/>
          </a:p>
        </p:txBody>
      </p:sp>
    </p:spTree>
    <p:extLst>
      <p:ext uri="{BB962C8B-B14F-4D97-AF65-F5344CB8AC3E}">
        <p14:creationId xmlns:p14="http://schemas.microsoft.com/office/powerpoint/2010/main" val="2204507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cxnSp>
        <p:nvCxnSpPr>
          <p:cNvPr id="3" name="Straight Connector 2"/>
          <p:cNvCxnSpPr/>
          <p:nvPr userDrawn="1"/>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sp>
        <p:nvSpPr>
          <p:cNvPr id="6" name="Text Placeholder 6"/>
          <p:cNvSpPr>
            <a:spLocks noGrp="1"/>
          </p:cNvSpPr>
          <p:nvPr>
            <p:ph type="body" sz="quarter" idx="10"/>
          </p:nvPr>
        </p:nvSpPr>
        <p:spPr>
          <a:xfrm>
            <a:off x="1126331" y="1692263"/>
            <a:ext cx="9939337" cy="4209154"/>
          </a:xfrm>
          <a:prstGeom prst="rect">
            <a:avLst/>
          </a:prstGeom>
        </p:spPr>
        <p:txBody>
          <a:bodyPr/>
          <a:lstStyle>
            <a:lvl1pPr marL="457200" indent="-457200">
              <a:lnSpc>
                <a:spcPct val="100000"/>
              </a:lnSpc>
              <a:spcBef>
                <a:spcPts val="1800"/>
              </a:spcBef>
              <a:buFont typeface="+mj-lt"/>
              <a:buAutoNum type="arabicPeriod"/>
              <a:defRPr sz="2600">
                <a:latin typeface="Helvetica Neue"/>
                <a:cs typeface="Arabic Typesetting" panose="03020402040406030203" pitchFamily="66" charset="-78"/>
              </a:defRPr>
            </a:lvl1pPr>
            <a:lvl2pPr>
              <a:lnSpc>
                <a:spcPct val="100000"/>
              </a:lnSpc>
              <a:spcBef>
                <a:spcPts val="1200"/>
              </a:spcBef>
              <a:defRPr sz="1800">
                <a:latin typeface="Helvetica Neue"/>
                <a:cs typeface="Arabic Typesetting" panose="03020402040406030203" pitchFamily="66" charset="-78"/>
              </a:defRPr>
            </a:lvl2pPr>
            <a:lvl3pPr>
              <a:lnSpc>
                <a:spcPct val="100000"/>
              </a:lnSpc>
              <a:defRPr sz="1600">
                <a:latin typeface="Helvetica Neue"/>
                <a:cs typeface="Arabic Typesetting" panose="03020402040406030203" pitchFamily="66" charset="-78"/>
              </a:defRPr>
            </a:lvl3pPr>
            <a:lvl4pPr>
              <a:lnSpc>
                <a:spcPct val="100000"/>
              </a:lnSpc>
              <a:defRPr sz="1400">
                <a:latin typeface="Helvetica Neue"/>
                <a:cs typeface="Arabic Typesetting" panose="03020402040406030203" pitchFamily="66" charset="-78"/>
              </a:defRPr>
            </a:lvl4pPr>
            <a:lvl5pPr>
              <a:lnSpc>
                <a:spcPct val="100000"/>
              </a:lnSpc>
              <a:defRPr sz="1400">
                <a:latin typeface="Helvetica Neue"/>
                <a:cs typeface="Arabic Typesetting" panose="03020402040406030203" pitchFamily="66" charset="-78"/>
              </a:defRPr>
            </a:lvl5pPr>
          </a:lstStyle>
          <a:p>
            <a:pPr lvl="0"/>
            <a:r>
              <a:rPr lang="en-US" dirty="0"/>
              <a:t>Click to edit Master text styles</a:t>
            </a:r>
          </a:p>
        </p:txBody>
      </p:sp>
    </p:spTree>
    <p:extLst>
      <p:ext uri="{BB962C8B-B14F-4D97-AF65-F5344CB8AC3E}">
        <p14:creationId xmlns:p14="http://schemas.microsoft.com/office/powerpoint/2010/main" val="12234281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5" name="Content Placeholder 2">
            <a:extLst>
              <a:ext uri="{FF2B5EF4-FFF2-40B4-BE49-F238E27FC236}">
                <a16:creationId xmlns:a16="http://schemas.microsoft.com/office/drawing/2014/main" id="{E746DB13-92A9-47C2-9058-218A0E2EDCFC}"/>
              </a:ext>
            </a:extLst>
          </p:cNvPr>
          <p:cNvSpPr>
            <a:spLocks noGrp="1"/>
          </p:cNvSpPr>
          <p:nvPr>
            <p:ph idx="10"/>
          </p:nvPr>
        </p:nvSpPr>
        <p:spPr>
          <a:xfrm>
            <a:off x="476843" y="1825625"/>
            <a:ext cx="5542956" cy="492443"/>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3" name="Content Placeholder Left"/>
          <p:cNvSpPr>
            <a:spLocks noGrp="1"/>
          </p:cNvSpPr>
          <p:nvPr>
            <p:ph sz="half" idx="1" hasCustomPrompt="1"/>
          </p:nvPr>
        </p:nvSpPr>
        <p:spPr>
          <a:xfrm>
            <a:off x="476843" y="2473693"/>
            <a:ext cx="5542957" cy="3703270"/>
          </a:xfrm>
        </p:spPr>
        <p:txBody>
          <a:bodyPr/>
          <a:lstStyle>
            <a:lvl1pPr>
              <a:spcAft>
                <a:spcPts val="800"/>
              </a:spcAft>
              <a:defRPr sz="2400">
                <a:solidFill>
                  <a:srgbClr val="000000"/>
                </a:solidFill>
              </a:defRPr>
            </a:lvl1pPr>
            <a:lvl2pPr>
              <a:spcAft>
                <a:spcPts val="800"/>
              </a:spcAft>
              <a:defRPr sz="2400" b="0">
                <a:solidFill>
                  <a:srgbClr val="000000"/>
                </a:solidFill>
              </a:defRPr>
            </a:lvl2pPr>
            <a:lvl3pPr>
              <a:spcAft>
                <a:spcPts val="800"/>
              </a:spcAft>
              <a:defRPr sz="2400" b="0">
                <a:solidFill>
                  <a:srgbClr val="000000"/>
                </a:solidFill>
              </a:defRPr>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solidFill>
                  <a:srgbClr val="000000"/>
                </a:solidFill>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6" name="Content Placeholder 2">
            <a:extLst>
              <a:ext uri="{FF2B5EF4-FFF2-40B4-BE49-F238E27FC236}">
                <a16:creationId xmlns:a16="http://schemas.microsoft.com/office/drawing/2014/main" id="{25D6101F-D933-4709-A0BA-1CB69D3DC64B}"/>
              </a:ext>
            </a:extLst>
          </p:cNvPr>
          <p:cNvSpPr>
            <a:spLocks noGrp="1"/>
          </p:cNvSpPr>
          <p:nvPr>
            <p:ph idx="11"/>
          </p:nvPr>
        </p:nvSpPr>
        <p:spPr>
          <a:xfrm>
            <a:off x="6172200" y="1825625"/>
            <a:ext cx="5542956" cy="492443"/>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Content Placeholder Right"/>
          <p:cNvSpPr>
            <a:spLocks noGrp="1"/>
          </p:cNvSpPr>
          <p:nvPr>
            <p:ph sz="half" idx="2" hasCustomPrompt="1"/>
          </p:nvPr>
        </p:nvSpPr>
        <p:spPr>
          <a:xfrm>
            <a:off x="6172200" y="2473691"/>
            <a:ext cx="5542956" cy="3703271"/>
          </a:xfrm>
        </p:spPr>
        <p:txBody>
          <a:bodyPr/>
          <a:lstStyle>
            <a:lvl1pPr>
              <a:spcAft>
                <a:spcPts val="800"/>
              </a:spcAft>
              <a:defRPr sz="2400">
                <a:solidFill>
                  <a:srgbClr val="000000"/>
                </a:solidFill>
              </a:defRPr>
            </a:lvl1pPr>
            <a:lvl2pPr>
              <a:spcAft>
                <a:spcPts val="800"/>
              </a:spcAft>
              <a:defRPr sz="2400" b="0">
                <a:solidFill>
                  <a:srgbClr val="000000"/>
                </a:solidFill>
              </a:defRPr>
            </a:lvl2pPr>
            <a:lvl3pPr>
              <a:spcAft>
                <a:spcPts val="800"/>
              </a:spcAft>
              <a:defRPr sz="2400" b="0">
                <a:solidFill>
                  <a:srgbClr val="000000"/>
                </a:solidFill>
              </a:defRPr>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solidFill>
                  <a:srgbClr val="000000"/>
                </a:solidFill>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162292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Objectives">
    <p:spTree>
      <p:nvGrpSpPr>
        <p:cNvPr id="1" name=""/>
        <p:cNvGrpSpPr/>
        <p:nvPr/>
      </p:nvGrpSpPr>
      <p:grpSpPr>
        <a:xfrm>
          <a:off x="0" y="0"/>
          <a:ext cx="0" cy="0"/>
          <a:chOff x="0" y="0"/>
          <a:chExt cx="0" cy="0"/>
        </a:xfrm>
      </p:grpSpPr>
      <p:cxnSp>
        <p:nvCxnSpPr>
          <p:cNvPr id="3" name="Straight Connector 2"/>
          <p:cNvCxnSpPr/>
          <p:nvPr userDrawn="1"/>
        </p:nvCxnSpPr>
        <p:spPr>
          <a:xfrm>
            <a:off x="1066800" y="1405467"/>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sp>
        <p:nvSpPr>
          <p:cNvPr id="5" name="Title 8"/>
          <p:cNvSpPr>
            <a:spLocks noGrp="1"/>
          </p:cNvSpPr>
          <p:nvPr>
            <p:ph type="title"/>
          </p:nvPr>
        </p:nvSpPr>
        <p:spPr>
          <a:xfrm>
            <a:off x="1066800" y="395611"/>
            <a:ext cx="9281160" cy="841513"/>
          </a:xfrm>
          <a:prstGeom prst="rect">
            <a:avLst/>
          </a:prstGeom>
        </p:spPr>
        <p:txBody>
          <a:bodyPr>
            <a:normAutofit/>
          </a:bodyPr>
          <a:lstStyle>
            <a:lvl1pPr>
              <a:defRPr sz="3200" b="0" cap="all" baseline="0">
                <a:latin typeface="Helvetica Neue"/>
              </a:defRPr>
            </a:lvl1pPr>
          </a:lstStyle>
          <a:p>
            <a:r>
              <a:rPr lang="en-US"/>
              <a:t>Click to edit Master title style</a:t>
            </a:r>
          </a:p>
        </p:txBody>
      </p:sp>
      <p:sp>
        <p:nvSpPr>
          <p:cNvPr id="6" name="Text Placeholder 6"/>
          <p:cNvSpPr>
            <a:spLocks noGrp="1"/>
          </p:cNvSpPr>
          <p:nvPr>
            <p:ph type="body" sz="quarter" idx="10"/>
          </p:nvPr>
        </p:nvSpPr>
        <p:spPr>
          <a:xfrm>
            <a:off x="1066800" y="1738842"/>
            <a:ext cx="9939337" cy="4209154"/>
          </a:xfrm>
          <a:prstGeom prst="rect">
            <a:avLst/>
          </a:prstGeom>
        </p:spPr>
        <p:txBody>
          <a:bodyPr>
            <a:normAutofit/>
          </a:bodyPr>
          <a:lstStyle>
            <a:lvl1pPr marL="457200" indent="-457200">
              <a:lnSpc>
                <a:spcPct val="100000"/>
              </a:lnSpc>
              <a:spcBef>
                <a:spcPts val="1800"/>
              </a:spcBef>
              <a:buFont typeface="+mj-lt"/>
              <a:buAutoNum type="arabicPeriod"/>
              <a:defRPr sz="2400">
                <a:latin typeface="Helvetica Neue"/>
                <a:cs typeface="Arabic Typesetting" panose="03020402040406030203" pitchFamily="66" charset="-78"/>
              </a:defRPr>
            </a:lvl1pPr>
            <a:lvl2pPr>
              <a:lnSpc>
                <a:spcPct val="100000"/>
              </a:lnSpc>
              <a:spcBef>
                <a:spcPts val="1200"/>
              </a:spcBef>
              <a:defRPr sz="1800">
                <a:latin typeface="Helvetica Neue"/>
                <a:cs typeface="Arabic Typesetting" panose="03020402040406030203" pitchFamily="66" charset="-78"/>
              </a:defRPr>
            </a:lvl2pPr>
            <a:lvl3pPr>
              <a:lnSpc>
                <a:spcPct val="100000"/>
              </a:lnSpc>
              <a:defRPr sz="1600">
                <a:latin typeface="Helvetica Neue"/>
                <a:cs typeface="Arabic Typesetting" panose="03020402040406030203" pitchFamily="66" charset="-78"/>
              </a:defRPr>
            </a:lvl3pPr>
            <a:lvl4pPr>
              <a:lnSpc>
                <a:spcPct val="100000"/>
              </a:lnSpc>
              <a:defRPr sz="1400">
                <a:latin typeface="Helvetica Neue"/>
                <a:cs typeface="Arabic Typesetting" panose="03020402040406030203" pitchFamily="66" charset="-78"/>
              </a:defRPr>
            </a:lvl4pPr>
            <a:lvl5pPr>
              <a:lnSpc>
                <a:spcPct val="100000"/>
              </a:lnSpc>
              <a:defRPr sz="1400">
                <a:latin typeface="Helvetica Neue"/>
                <a:cs typeface="Arabic Typesetting" panose="03020402040406030203" pitchFamily="66" charset="-78"/>
              </a:defRPr>
            </a:lvl5pPr>
          </a:lstStyle>
          <a:p>
            <a:pPr lvl="0"/>
            <a:r>
              <a:rPr lang="en-US" dirty="0"/>
              <a:t>Click to edit Master text styles</a:t>
            </a:r>
          </a:p>
        </p:txBody>
      </p:sp>
    </p:spTree>
    <p:extLst>
      <p:ext uri="{BB962C8B-B14F-4D97-AF65-F5344CB8AC3E}">
        <p14:creationId xmlns:p14="http://schemas.microsoft.com/office/powerpoint/2010/main" val="285945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A778-D3F7-964D-A405-DD1F4CFC6B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5218DA-5287-4147-BC96-E9507FC75F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3B55E-3967-D744-9B9D-B814B1DA229C}"/>
              </a:ext>
            </a:extLst>
          </p:cNvPr>
          <p:cNvSpPr>
            <a:spLocks noGrp="1"/>
          </p:cNvSpPr>
          <p:nvPr>
            <p:ph type="dt" sz="half" idx="10"/>
          </p:nvPr>
        </p:nvSpPr>
        <p:spPr/>
        <p:txBody>
          <a:bodyPr/>
          <a:lstStyle/>
          <a:p>
            <a:fld id="{F06404C7-EC64-D749-8601-720DB5BF0CC7}" type="datetimeFigureOut">
              <a:rPr lang="en-US" smtClean="0"/>
              <a:t>7/11/24</a:t>
            </a:fld>
            <a:endParaRPr lang="en-US"/>
          </a:p>
        </p:txBody>
      </p:sp>
      <p:sp>
        <p:nvSpPr>
          <p:cNvPr id="5" name="Footer Placeholder 4">
            <a:extLst>
              <a:ext uri="{FF2B5EF4-FFF2-40B4-BE49-F238E27FC236}">
                <a16:creationId xmlns:a16="http://schemas.microsoft.com/office/drawing/2014/main" id="{AF5A52C4-5F26-C247-A1B0-E759D8E7D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81FEA-4FF7-AE41-B135-FBA274A59554}"/>
              </a:ext>
            </a:extLst>
          </p:cNvPr>
          <p:cNvSpPr>
            <a:spLocks noGrp="1"/>
          </p:cNvSpPr>
          <p:nvPr>
            <p:ph type="sldNum" sz="quarter" idx="12"/>
          </p:nvPr>
        </p:nvSpPr>
        <p:spPr/>
        <p:txBody>
          <a:bodyPr/>
          <a:lstStyle/>
          <a:p>
            <a:fld id="{0FD76B7C-8665-4F44-AD9B-EACDA5E86F48}" type="slidenum">
              <a:rPr lang="en-US" smtClean="0"/>
              <a:t>‹#›</a:t>
            </a:fld>
            <a:endParaRPr lang="en-US"/>
          </a:p>
        </p:txBody>
      </p:sp>
    </p:spTree>
    <p:extLst>
      <p:ext uri="{BB962C8B-B14F-4D97-AF65-F5344CB8AC3E}">
        <p14:creationId xmlns:p14="http://schemas.microsoft.com/office/powerpoint/2010/main" val="1838045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DF290-AFAA-E54D-97F4-D53BA9EC97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A35EF6-3DAC-7343-8CAD-C1B218CBBD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47F09D-90B9-DA43-81BE-FCB2F03A97AE}"/>
              </a:ext>
            </a:extLst>
          </p:cNvPr>
          <p:cNvSpPr>
            <a:spLocks noGrp="1"/>
          </p:cNvSpPr>
          <p:nvPr>
            <p:ph type="dt" sz="half" idx="10"/>
          </p:nvPr>
        </p:nvSpPr>
        <p:spPr/>
        <p:txBody>
          <a:bodyPr/>
          <a:lstStyle/>
          <a:p>
            <a:fld id="{F06404C7-EC64-D749-8601-720DB5BF0CC7}" type="datetimeFigureOut">
              <a:rPr lang="en-US" smtClean="0"/>
              <a:t>7/11/24</a:t>
            </a:fld>
            <a:endParaRPr lang="en-US"/>
          </a:p>
        </p:txBody>
      </p:sp>
      <p:sp>
        <p:nvSpPr>
          <p:cNvPr id="5" name="Footer Placeholder 4">
            <a:extLst>
              <a:ext uri="{FF2B5EF4-FFF2-40B4-BE49-F238E27FC236}">
                <a16:creationId xmlns:a16="http://schemas.microsoft.com/office/drawing/2014/main" id="{25128780-5F49-7445-9FDC-E10A8DB95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9D89-3F1F-474C-9800-97FDE826774F}"/>
              </a:ext>
            </a:extLst>
          </p:cNvPr>
          <p:cNvSpPr>
            <a:spLocks noGrp="1"/>
          </p:cNvSpPr>
          <p:nvPr>
            <p:ph type="sldNum" sz="quarter" idx="12"/>
          </p:nvPr>
        </p:nvSpPr>
        <p:spPr/>
        <p:txBody>
          <a:bodyPr/>
          <a:lstStyle/>
          <a:p>
            <a:fld id="{0FD76B7C-8665-4F44-AD9B-EACDA5E86F48}" type="slidenum">
              <a:rPr lang="en-US" smtClean="0"/>
              <a:t>‹#›</a:t>
            </a:fld>
            <a:endParaRPr lang="en-US"/>
          </a:p>
        </p:txBody>
      </p:sp>
    </p:spTree>
    <p:extLst>
      <p:ext uri="{BB962C8B-B14F-4D97-AF65-F5344CB8AC3E}">
        <p14:creationId xmlns:p14="http://schemas.microsoft.com/office/powerpoint/2010/main" val="29682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63A2-18D9-3B44-A129-F9122C10D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C8B9C-7054-8C43-A253-DD2D67E813B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781708-3F90-054F-B770-3994D2176B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590A23-0C8A-CA49-BD87-4B7D3200B8BE}"/>
              </a:ext>
            </a:extLst>
          </p:cNvPr>
          <p:cNvSpPr>
            <a:spLocks noGrp="1"/>
          </p:cNvSpPr>
          <p:nvPr>
            <p:ph type="dt" sz="half" idx="10"/>
          </p:nvPr>
        </p:nvSpPr>
        <p:spPr/>
        <p:txBody>
          <a:bodyPr/>
          <a:lstStyle/>
          <a:p>
            <a:fld id="{F06404C7-EC64-D749-8601-720DB5BF0CC7}" type="datetimeFigureOut">
              <a:rPr lang="en-US" smtClean="0"/>
              <a:t>7/11/24</a:t>
            </a:fld>
            <a:endParaRPr lang="en-US"/>
          </a:p>
        </p:txBody>
      </p:sp>
      <p:sp>
        <p:nvSpPr>
          <p:cNvPr id="6" name="Footer Placeholder 5">
            <a:extLst>
              <a:ext uri="{FF2B5EF4-FFF2-40B4-BE49-F238E27FC236}">
                <a16:creationId xmlns:a16="http://schemas.microsoft.com/office/drawing/2014/main" id="{A73FFF40-9178-DD4A-ABCE-AB4320750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26416-1115-514A-B47F-0632DF85841A}"/>
              </a:ext>
            </a:extLst>
          </p:cNvPr>
          <p:cNvSpPr>
            <a:spLocks noGrp="1"/>
          </p:cNvSpPr>
          <p:nvPr>
            <p:ph type="sldNum" sz="quarter" idx="12"/>
          </p:nvPr>
        </p:nvSpPr>
        <p:spPr/>
        <p:txBody>
          <a:bodyPr/>
          <a:lstStyle/>
          <a:p>
            <a:fld id="{0FD76B7C-8665-4F44-AD9B-EACDA5E86F48}" type="slidenum">
              <a:rPr lang="en-US" smtClean="0"/>
              <a:t>‹#›</a:t>
            </a:fld>
            <a:endParaRPr lang="en-US"/>
          </a:p>
        </p:txBody>
      </p:sp>
    </p:spTree>
    <p:extLst>
      <p:ext uri="{BB962C8B-B14F-4D97-AF65-F5344CB8AC3E}">
        <p14:creationId xmlns:p14="http://schemas.microsoft.com/office/powerpoint/2010/main" val="3160449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DE3C0-FD42-3946-9ED3-D81E8594DB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8A57BE-B273-D148-8B4F-C9F2B32CCF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7DD0F72-6FBC-CE44-A4A4-919D82305C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DE18C-309E-8848-BAE3-33700CF5BA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CC14EC-4D3A-F543-994D-92E9BF75A85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C02303-2330-2E49-9202-63D9269E8FD9}"/>
              </a:ext>
            </a:extLst>
          </p:cNvPr>
          <p:cNvSpPr>
            <a:spLocks noGrp="1"/>
          </p:cNvSpPr>
          <p:nvPr>
            <p:ph type="dt" sz="half" idx="10"/>
          </p:nvPr>
        </p:nvSpPr>
        <p:spPr/>
        <p:txBody>
          <a:bodyPr/>
          <a:lstStyle/>
          <a:p>
            <a:fld id="{F06404C7-EC64-D749-8601-720DB5BF0CC7}" type="datetimeFigureOut">
              <a:rPr lang="en-US" smtClean="0"/>
              <a:t>7/11/24</a:t>
            </a:fld>
            <a:endParaRPr lang="en-US"/>
          </a:p>
        </p:txBody>
      </p:sp>
      <p:sp>
        <p:nvSpPr>
          <p:cNvPr id="8" name="Footer Placeholder 7">
            <a:extLst>
              <a:ext uri="{FF2B5EF4-FFF2-40B4-BE49-F238E27FC236}">
                <a16:creationId xmlns:a16="http://schemas.microsoft.com/office/drawing/2014/main" id="{698EAF04-A33B-BA4F-A0FA-2C75AF6E9B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649C82-7F8E-9A48-8ADE-75CFC5006B18}"/>
              </a:ext>
            </a:extLst>
          </p:cNvPr>
          <p:cNvSpPr>
            <a:spLocks noGrp="1"/>
          </p:cNvSpPr>
          <p:nvPr>
            <p:ph type="sldNum" sz="quarter" idx="12"/>
          </p:nvPr>
        </p:nvSpPr>
        <p:spPr/>
        <p:txBody>
          <a:bodyPr/>
          <a:lstStyle/>
          <a:p>
            <a:fld id="{0FD76B7C-8665-4F44-AD9B-EACDA5E86F48}" type="slidenum">
              <a:rPr lang="en-US" smtClean="0"/>
              <a:t>‹#›</a:t>
            </a:fld>
            <a:endParaRPr lang="en-US"/>
          </a:p>
        </p:txBody>
      </p:sp>
    </p:spTree>
    <p:extLst>
      <p:ext uri="{BB962C8B-B14F-4D97-AF65-F5344CB8AC3E}">
        <p14:creationId xmlns:p14="http://schemas.microsoft.com/office/powerpoint/2010/main" val="428100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9964E-1822-2841-9C92-505D972DA6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E9280E-F4DF-4546-86C1-E34F24D7414A}"/>
              </a:ext>
            </a:extLst>
          </p:cNvPr>
          <p:cNvSpPr>
            <a:spLocks noGrp="1"/>
          </p:cNvSpPr>
          <p:nvPr>
            <p:ph type="dt" sz="half" idx="10"/>
          </p:nvPr>
        </p:nvSpPr>
        <p:spPr/>
        <p:txBody>
          <a:bodyPr/>
          <a:lstStyle/>
          <a:p>
            <a:fld id="{F06404C7-EC64-D749-8601-720DB5BF0CC7}" type="datetimeFigureOut">
              <a:rPr lang="en-US" smtClean="0"/>
              <a:t>7/11/24</a:t>
            </a:fld>
            <a:endParaRPr lang="en-US"/>
          </a:p>
        </p:txBody>
      </p:sp>
      <p:sp>
        <p:nvSpPr>
          <p:cNvPr id="4" name="Footer Placeholder 3">
            <a:extLst>
              <a:ext uri="{FF2B5EF4-FFF2-40B4-BE49-F238E27FC236}">
                <a16:creationId xmlns:a16="http://schemas.microsoft.com/office/drawing/2014/main" id="{BFA4C321-FF33-C545-AE9B-7415F85C66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696582-788C-F34F-8E43-BDFDCBA84A5E}"/>
              </a:ext>
            </a:extLst>
          </p:cNvPr>
          <p:cNvSpPr>
            <a:spLocks noGrp="1"/>
          </p:cNvSpPr>
          <p:nvPr>
            <p:ph type="sldNum" sz="quarter" idx="12"/>
          </p:nvPr>
        </p:nvSpPr>
        <p:spPr/>
        <p:txBody>
          <a:bodyPr/>
          <a:lstStyle/>
          <a:p>
            <a:fld id="{0FD76B7C-8665-4F44-AD9B-EACDA5E86F48}" type="slidenum">
              <a:rPr lang="en-US" smtClean="0"/>
              <a:t>‹#›</a:t>
            </a:fld>
            <a:endParaRPr lang="en-US"/>
          </a:p>
        </p:txBody>
      </p:sp>
    </p:spTree>
    <p:extLst>
      <p:ext uri="{BB962C8B-B14F-4D97-AF65-F5344CB8AC3E}">
        <p14:creationId xmlns:p14="http://schemas.microsoft.com/office/powerpoint/2010/main" val="322429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B6F9B-BE02-1748-9593-907F014FE5E1}"/>
              </a:ext>
            </a:extLst>
          </p:cNvPr>
          <p:cNvSpPr>
            <a:spLocks noGrp="1"/>
          </p:cNvSpPr>
          <p:nvPr>
            <p:ph type="dt" sz="half" idx="10"/>
          </p:nvPr>
        </p:nvSpPr>
        <p:spPr/>
        <p:txBody>
          <a:bodyPr/>
          <a:lstStyle/>
          <a:p>
            <a:fld id="{F06404C7-EC64-D749-8601-720DB5BF0CC7}" type="datetimeFigureOut">
              <a:rPr lang="en-US" smtClean="0"/>
              <a:t>7/11/24</a:t>
            </a:fld>
            <a:endParaRPr lang="en-US"/>
          </a:p>
        </p:txBody>
      </p:sp>
      <p:sp>
        <p:nvSpPr>
          <p:cNvPr id="3" name="Footer Placeholder 2">
            <a:extLst>
              <a:ext uri="{FF2B5EF4-FFF2-40B4-BE49-F238E27FC236}">
                <a16:creationId xmlns:a16="http://schemas.microsoft.com/office/drawing/2014/main" id="{90AA062E-EBFA-0542-AD97-987A401DB8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6B42C2-FA78-9544-A40C-3FE0B11D3E9D}"/>
              </a:ext>
            </a:extLst>
          </p:cNvPr>
          <p:cNvSpPr>
            <a:spLocks noGrp="1"/>
          </p:cNvSpPr>
          <p:nvPr>
            <p:ph type="sldNum" sz="quarter" idx="12"/>
          </p:nvPr>
        </p:nvSpPr>
        <p:spPr/>
        <p:txBody>
          <a:bodyPr/>
          <a:lstStyle/>
          <a:p>
            <a:fld id="{0FD76B7C-8665-4F44-AD9B-EACDA5E86F48}" type="slidenum">
              <a:rPr lang="en-US" smtClean="0"/>
              <a:t>‹#›</a:t>
            </a:fld>
            <a:endParaRPr lang="en-US"/>
          </a:p>
        </p:txBody>
      </p:sp>
    </p:spTree>
    <p:extLst>
      <p:ext uri="{BB962C8B-B14F-4D97-AF65-F5344CB8AC3E}">
        <p14:creationId xmlns:p14="http://schemas.microsoft.com/office/powerpoint/2010/main" val="222718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261E-08F9-FF41-B894-54F42E64CC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1A9AB-ACA9-7A40-A21F-C5FCDE988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03A99-FE8B-EF40-88A6-393E27D58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065F77-13DB-AA44-9E7E-3509A0619171}"/>
              </a:ext>
            </a:extLst>
          </p:cNvPr>
          <p:cNvSpPr>
            <a:spLocks noGrp="1"/>
          </p:cNvSpPr>
          <p:nvPr>
            <p:ph type="dt" sz="half" idx="10"/>
          </p:nvPr>
        </p:nvSpPr>
        <p:spPr/>
        <p:txBody>
          <a:bodyPr/>
          <a:lstStyle/>
          <a:p>
            <a:fld id="{F06404C7-EC64-D749-8601-720DB5BF0CC7}" type="datetimeFigureOut">
              <a:rPr lang="en-US" smtClean="0"/>
              <a:t>7/11/24</a:t>
            </a:fld>
            <a:endParaRPr lang="en-US"/>
          </a:p>
        </p:txBody>
      </p:sp>
      <p:sp>
        <p:nvSpPr>
          <p:cNvPr id="6" name="Footer Placeholder 5">
            <a:extLst>
              <a:ext uri="{FF2B5EF4-FFF2-40B4-BE49-F238E27FC236}">
                <a16:creationId xmlns:a16="http://schemas.microsoft.com/office/drawing/2014/main" id="{64707930-933E-9D4F-9C9A-21A4EAE90F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37AB2-2A23-934F-92A0-9471618E8724}"/>
              </a:ext>
            </a:extLst>
          </p:cNvPr>
          <p:cNvSpPr>
            <a:spLocks noGrp="1"/>
          </p:cNvSpPr>
          <p:nvPr>
            <p:ph type="sldNum" sz="quarter" idx="12"/>
          </p:nvPr>
        </p:nvSpPr>
        <p:spPr/>
        <p:txBody>
          <a:bodyPr/>
          <a:lstStyle/>
          <a:p>
            <a:fld id="{0FD76B7C-8665-4F44-AD9B-EACDA5E86F48}" type="slidenum">
              <a:rPr lang="en-US" smtClean="0"/>
              <a:t>‹#›</a:t>
            </a:fld>
            <a:endParaRPr lang="en-US"/>
          </a:p>
        </p:txBody>
      </p:sp>
    </p:spTree>
    <p:extLst>
      <p:ext uri="{BB962C8B-B14F-4D97-AF65-F5344CB8AC3E}">
        <p14:creationId xmlns:p14="http://schemas.microsoft.com/office/powerpoint/2010/main" val="1838616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50C3D-0B20-184F-99AD-3108A371E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379EF5-EF9C-7146-A4BB-869B5EFC3E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0A879B-D3FA-4540-B1D1-97EF82DA8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C538E37-A76D-BE44-9EF6-02871C17A8CB}"/>
              </a:ext>
            </a:extLst>
          </p:cNvPr>
          <p:cNvSpPr>
            <a:spLocks noGrp="1"/>
          </p:cNvSpPr>
          <p:nvPr>
            <p:ph type="dt" sz="half" idx="10"/>
          </p:nvPr>
        </p:nvSpPr>
        <p:spPr/>
        <p:txBody>
          <a:bodyPr/>
          <a:lstStyle/>
          <a:p>
            <a:fld id="{F06404C7-EC64-D749-8601-720DB5BF0CC7}" type="datetimeFigureOut">
              <a:rPr lang="en-US" smtClean="0"/>
              <a:t>7/11/24</a:t>
            </a:fld>
            <a:endParaRPr lang="en-US"/>
          </a:p>
        </p:txBody>
      </p:sp>
      <p:sp>
        <p:nvSpPr>
          <p:cNvPr id="6" name="Footer Placeholder 5">
            <a:extLst>
              <a:ext uri="{FF2B5EF4-FFF2-40B4-BE49-F238E27FC236}">
                <a16:creationId xmlns:a16="http://schemas.microsoft.com/office/drawing/2014/main" id="{9A98C701-C6C5-B34B-9F88-82D87856C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58398-9814-4943-9476-00B958786799}"/>
              </a:ext>
            </a:extLst>
          </p:cNvPr>
          <p:cNvSpPr>
            <a:spLocks noGrp="1"/>
          </p:cNvSpPr>
          <p:nvPr>
            <p:ph type="sldNum" sz="quarter" idx="12"/>
          </p:nvPr>
        </p:nvSpPr>
        <p:spPr/>
        <p:txBody>
          <a:bodyPr/>
          <a:lstStyle/>
          <a:p>
            <a:fld id="{0FD76B7C-8665-4F44-AD9B-EACDA5E86F48}" type="slidenum">
              <a:rPr lang="en-US" smtClean="0"/>
              <a:t>‹#›</a:t>
            </a:fld>
            <a:endParaRPr lang="en-US"/>
          </a:p>
        </p:txBody>
      </p:sp>
    </p:spTree>
    <p:extLst>
      <p:ext uri="{BB962C8B-B14F-4D97-AF65-F5344CB8AC3E}">
        <p14:creationId xmlns:p14="http://schemas.microsoft.com/office/powerpoint/2010/main" val="85809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304A82-1BD4-C04E-8BF4-983D125A5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84AF98-52F8-514C-8741-6F358FE35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8302B-A2EB-EC4E-ABE8-F66100DCB1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404C7-EC64-D749-8601-720DB5BF0CC7}" type="datetimeFigureOut">
              <a:rPr lang="en-US" smtClean="0"/>
              <a:t>7/11/24</a:t>
            </a:fld>
            <a:endParaRPr lang="en-US"/>
          </a:p>
        </p:txBody>
      </p:sp>
      <p:sp>
        <p:nvSpPr>
          <p:cNvPr id="5" name="Footer Placeholder 4">
            <a:extLst>
              <a:ext uri="{FF2B5EF4-FFF2-40B4-BE49-F238E27FC236}">
                <a16:creationId xmlns:a16="http://schemas.microsoft.com/office/drawing/2014/main" id="{37B76A6B-D75D-F04D-9B1D-5242B6F760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61C3C7-6563-1149-B442-32933A5CD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76B7C-8665-4F44-AD9B-EACDA5E86F48}" type="slidenum">
              <a:rPr lang="en-US" smtClean="0"/>
              <a:t>‹#›</a:t>
            </a:fld>
            <a:endParaRPr lang="en-US"/>
          </a:p>
        </p:txBody>
      </p:sp>
    </p:spTree>
    <p:extLst>
      <p:ext uri="{BB962C8B-B14F-4D97-AF65-F5344CB8AC3E}">
        <p14:creationId xmlns:p14="http://schemas.microsoft.com/office/powerpoint/2010/main" val="2456522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empower.com/the-currency/money/average-american-pay-no-taxes" TargetMode="External"/><Relationship Id="rId2" Type="http://schemas.openxmlformats.org/officeDocument/2006/relationships/hyperlink" Target="https://www.irs.gov/retirement-plans/plan-participant-employee/401k-resource-guide-plan-participants-401k-plan-overview" TargetMode="External"/><Relationship Id="rId1" Type="http://schemas.openxmlformats.org/officeDocument/2006/relationships/slideLayout" Target="../slideLayouts/slideLayout13.xml"/><Relationship Id="rId4" Type="http://schemas.openxmlformats.org/officeDocument/2006/relationships/hyperlink" Target="https://www.empower.com/the-currency/money/how-to-avoid-capital-gains-tax"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www.empower.com/the-currency/work/401k-contribution-limit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2F555E-DC4C-274B-A550-ED9D4EF83905}"/>
              </a:ext>
            </a:extLst>
          </p:cNvPr>
          <p:cNvSpPr txBox="1"/>
          <p:nvPr/>
        </p:nvSpPr>
        <p:spPr>
          <a:xfrm>
            <a:off x="866274" y="4559968"/>
            <a:ext cx="3248526" cy="1696453"/>
          </a:xfrm>
          <a:prstGeom prst="rect">
            <a:avLst/>
          </a:prstGeom>
          <a:solidFill>
            <a:schemeClr val="bg2">
              <a:lumMod val="90000"/>
            </a:schemeClr>
          </a:solidFill>
        </p:spPr>
        <p:txBody>
          <a:bodyPr wrap="square" rtlCol="0">
            <a:spAutoFit/>
          </a:bodyPr>
          <a:lstStyle/>
          <a:p>
            <a:endParaRPr lang="en-US" dirty="0"/>
          </a:p>
        </p:txBody>
      </p:sp>
      <p:sp>
        <p:nvSpPr>
          <p:cNvPr id="3" name="Title 1">
            <a:extLst>
              <a:ext uri="{FF2B5EF4-FFF2-40B4-BE49-F238E27FC236}">
                <a16:creationId xmlns:a16="http://schemas.microsoft.com/office/drawing/2014/main" id="{6F1B6948-277B-C346-BC0C-6A8AF458033B}"/>
              </a:ext>
            </a:extLst>
          </p:cNvPr>
          <p:cNvSpPr txBox="1">
            <a:spLocks/>
          </p:cNvSpPr>
          <p:nvPr/>
        </p:nvSpPr>
        <p:spPr>
          <a:xfrm>
            <a:off x="1185860" y="479886"/>
            <a:ext cx="9281160" cy="841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Personal Financial </a:t>
            </a:r>
            <a:r>
              <a:rPr lang="en-US" sz="3200">
                <a:latin typeface="Helvetica Neue" panose="02000503000000020004" pitchFamily="2" charset="0"/>
                <a:ea typeface="Helvetica Neue" panose="02000503000000020004" pitchFamily="2" charset="0"/>
                <a:cs typeface="Helvetica Neue" panose="02000503000000020004" pitchFamily="2" charset="0"/>
              </a:rPr>
              <a:t>Plan Rubric</a:t>
            </a:r>
            <a:endParaRPr lang="en-US" sz="3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Rectangle 3">
            <a:extLst>
              <a:ext uri="{FF2B5EF4-FFF2-40B4-BE49-F238E27FC236}">
                <a16:creationId xmlns:a16="http://schemas.microsoft.com/office/drawing/2014/main" id="{3955115E-F3E0-B946-912E-880B56D6EA85}"/>
              </a:ext>
            </a:extLst>
          </p:cNvPr>
          <p:cNvSpPr/>
          <p:nvPr/>
        </p:nvSpPr>
        <p:spPr>
          <a:xfrm>
            <a:off x="951077" y="1555386"/>
            <a:ext cx="4600832" cy="5078313"/>
          </a:xfrm>
          <a:prstGeom prst="rect">
            <a:avLst/>
          </a:prstGeom>
        </p:spPr>
        <p:txBody>
          <a:bodyPr wrap="square">
            <a:spAutoFit/>
          </a:bodyPr>
          <a:lstStyle/>
          <a:p>
            <a:pPr marL="342900" marR="0" lvl="0" indent="-342900">
              <a:spcBef>
                <a:spcPts val="0"/>
              </a:spcBef>
              <a:spcAft>
                <a:spcPts val="0"/>
              </a:spcAft>
              <a:buFont typeface="+mj-lt"/>
              <a:buAutoNum type="arabi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Define Goals</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Short term (0-2 years or until graduated)</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Intermediate term (2-10 years)</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Long term (10+ years)</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Explain current situation or anticipated situation for each time-period and how you plan to attain goals</a:t>
            </a:r>
          </a:p>
          <a:p>
            <a:pPr marL="342900" marR="0" lvl="0" indent="-342900">
              <a:spcBef>
                <a:spcPts val="0"/>
              </a:spcBef>
              <a:spcAft>
                <a:spcPts val="0"/>
              </a:spcAft>
              <a:buFont typeface="+mj-lt"/>
              <a:buAutoNum type="arabi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Assess Current Financial Situation</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Assets</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Debts</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Income</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Expenses</a:t>
            </a:r>
          </a:p>
          <a:p>
            <a:pPr marL="342900" marR="0" lvl="0" indent="-342900">
              <a:spcBef>
                <a:spcPts val="0"/>
              </a:spcBef>
              <a:spcAft>
                <a:spcPts val="0"/>
              </a:spcAft>
              <a:buFont typeface="+mj-lt"/>
              <a:buAutoNum type="arabi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Micro Factors</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Short term (0-2 years or until graduated)</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Intermediate term (2-10 years)</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Long term (10+ years)</a:t>
            </a:r>
          </a:p>
          <a:p>
            <a:pPr marL="342900" marR="0" lvl="0" indent="-342900">
              <a:spcBef>
                <a:spcPts val="0"/>
              </a:spcBef>
              <a:spcAft>
                <a:spcPts val="0"/>
              </a:spcAft>
              <a:buFont typeface="+mj-lt"/>
              <a:buAutoNum type="arabi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Macro Factors</a:t>
            </a:r>
          </a:p>
          <a:p>
            <a:pPr marL="342900" marR="0" lvl="0" indent="-342900">
              <a:spcBef>
                <a:spcPts val="0"/>
              </a:spcBef>
              <a:spcAft>
                <a:spcPts val="0"/>
              </a:spcAft>
              <a:buFont typeface="+mj-lt"/>
              <a:buAutoNum type="arabi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Insurance</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Health</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Life</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Auto</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Property</a:t>
            </a:r>
          </a:p>
          <a:p>
            <a:pPr marL="342900" marR="0" lvl="0" indent="-342900">
              <a:spcBef>
                <a:spcPts val="0"/>
              </a:spcBef>
              <a:spcAft>
                <a:spcPts val="0"/>
              </a:spcAft>
              <a:buFont typeface="+mj-lt"/>
              <a:buAutoNum type="arabi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Estate Planning</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Wills</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Living will/health care directive</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Trusts</a:t>
            </a:r>
          </a:p>
          <a:p>
            <a:pPr marR="0" lvl="0">
              <a:spcBef>
                <a:spcPts val="0"/>
              </a:spcBef>
              <a:spcAft>
                <a:spcPts val="0"/>
              </a:spcAft>
            </a:pP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3981379-9C2B-D344-91A1-1487377DA7EA}"/>
              </a:ext>
            </a:extLst>
          </p:cNvPr>
          <p:cNvSpPr/>
          <p:nvPr/>
        </p:nvSpPr>
        <p:spPr>
          <a:xfrm>
            <a:off x="5301048" y="1555386"/>
            <a:ext cx="3608172" cy="4339650"/>
          </a:xfrm>
          <a:prstGeom prst="rect">
            <a:avLst/>
          </a:prstGeom>
          <a:solidFill>
            <a:schemeClr val="bg1">
              <a:lumMod val="85000"/>
            </a:schemeClr>
          </a:solidFill>
        </p:spPr>
        <p:txBody>
          <a:bodyPr wrap="square">
            <a:spAutoFit/>
          </a:bodyPr>
          <a:lstStyle/>
          <a:p>
            <a:pPr marR="0" lvl="0">
              <a:spcBef>
                <a:spcPts val="0"/>
              </a:spcBef>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7.      Retirement Planning</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Determine future expenses</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Adjust for inflation</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Apply 4% withdrawl</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Determine monthly payout amount</a:t>
            </a:r>
          </a:p>
          <a:p>
            <a:pPr marL="1200150" lvl="2" indent="-285750">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If 50/30/20 Rule how much monthly payout will need?</a:t>
            </a:r>
          </a:p>
          <a:p>
            <a:pPr marL="1200150" lvl="2" indent="-285750">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Taxes?</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Derive present value start (PV)</a:t>
            </a:r>
          </a:p>
          <a:p>
            <a:pPr marL="742950" lvl="1" indent="-285750">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Calculate target asset value (FV)</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Calculate return needed</a:t>
            </a:r>
          </a:p>
          <a:p>
            <a:pPr marL="1143000" marR="0" lvl="2" indent="-228600">
              <a:spcBef>
                <a:spcPts val="0"/>
              </a:spcBef>
              <a:spcAft>
                <a:spcPts val="0"/>
              </a:spcAft>
              <a:buFont typeface="+mj-lt"/>
              <a:buAutoNum type="roman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Pre-retirement</a:t>
            </a:r>
          </a:p>
          <a:p>
            <a:pPr marL="1143000" marR="0" lvl="2" indent="-228600">
              <a:spcBef>
                <a:spcPts val="0"/>
              </a:spcBef>
              <a:spcAft>
                <a:spcPts val="0"/>
              </a:spcAft>
              <a:buFont typeface="+mj-lt"/>
              <a:buAutoNum type="roman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Post-retirement</a:t>
            </a:r>
          </a:p>
          <a:p>
            <a:pPr marR="0" lvl="0">
              <a:spcBef>
                <a:spcPts val="0"/>
              </a:spcBef>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8.     State Investment Plan(s) to achieve needed  return </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Pre-retirement</a:t>
            </a:r>
          </a:p>
          <a:p>
            <a:pPr marL="1143000" marR="0" lvl="2" indent="-228600">
              <a:spcBef>
                <a:spcPts val="0"/>
              </a:spcBef>
              <a:spcAft>
                <a:spcPts val="0"/>
              </a:spcAft>
              <a:buFont typeface="+mj-lt"/>
              <a:buAutoNum type="roman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Short term (0-2 years)</a:t>
            </a:r>
          </a:p>
          <a:p>
            <a:pPr marL="1143000" marR="0" lvl="2" indent="-228600">
              <a:spcBef>
                <a:spcPts val="0"/>
              </a:spcBef>
              <a:spcAft>
                <a:spcPts val="0"/>
              </a:spcAft>
              <a:buFont typeface="+mj-lt"/>
              <a:buAutoNum type="roman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Intermediate term (2-10 years)</a:t>
            </a:r>
          </a:p>
          <a:p>
            <a:pPr marL="1143000" marR="0" lvl="2" indent="-228600">
              <a:spcBef>
                <a:spcPts val="0"/>
              </a:spcBef>
              <a:spcAft>
                <a:spcPts val="0"/>
              </a:spcAft>
              <a:buFont typeface="+mj-lt"/>
              <a:buAutoNum type="roman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Long term (10+ years)</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Post-retirement</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Employer Plan(s)?</a:t>
            </a:r>
          </a:p>
          <a:p>
            <a:pPr marL="1143000" marR="0" lvl="2" indent="-228600">
              <a:spcBef>
                <a:spcPts val="0"/>
              </a:spcBef>
              <a:spcAft>
                <a:spcPts val="0"/>
              </a:spcAft>
              <a:buFont typeface="+mj-lt"/>
              <a:buAutoNum type="roman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Matching 401K?</a:t>
            </a:r>
          </a:p>
          <a:p>
            <a:pPr marL="685800" lvl="1" indent="-228600">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Add emergency savings fund</a:t>
            </a:r>
          </a:p>
          <a:p>
            <a:pPr marL="1143000" lvl="2" indent="-228600">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How?</a:t>
            </a:r>
          </a:p>
        </p:txBody>
      </p:sp>
      <p:sp>
        <p:nvSpPr>
          <p:cNvPr id="6" name="TextBox 5">
            <a:extLst>
              <a:ext uri="{FF2B5EF4-FFF2-40B4-BE49-F238E27FC236}">
                <a16:creationId xmlns:a16="http://schemas.microsoft.com/office/drawing/2014/main" id="{12CB703D-7935-D345-BDC9-64D9FC0621C1}"/>
              </a:ext>
            </a:extLst>
          </p:cNvPr>
          <p:cNvSpPr txBox="1"/>
          <p:nvPr/>
        </p:nvSpPr>
        <p:spPr>
          <a:xfrm>
            <a:off x="9083065" y="1555386"/>
            <a:ext cx="2211013" cy="1292662"/>
          </a:xfrm>
          <a:prstGeom prst="rect">
            <a:avLst/>
          </a:prstGeom>
          <a:solidFill>
            <a:schemeClr val="bg1">
              <a:lumMod val="85000"/>
            </a:schemeClr>
          </a:solidFill>
        </p:spPr>
        <p:txBody>
          <a:bodyPr wrap="square" rtlCol="0">
            <a:spAutoFit/>
          </a:bodyPr>
          <a:lstStyle/>
          <a:p>
            <a:pPr marR="0" lvl="0">
              <a:spcBef>
                <a:spcPts val="0"/>
              </a:spcBef>
              <a:spcAft>
                <a:spcPts val="0"/>
              </a:spcAft>
            </a:pPr>
            <a:r>
              <a:rPr lang="en-US" sz="1200" dirty="0">
                <a:latin typeface="Calibri" panose="020F0502020204030204" pitchFamily="34" charset="0"/>
                <a:ea typeface="Times New Roman" panose="02020603050405020304" pitchFamily="18" charset="0"/>
                <a:cs typeface="Times New Roman" panose="02020603050405020304" pitchFamily="18" charset="0"/>
              </a:rPr>
              <a:t>9.      Other</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DB Plan?</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Social Security?</a:t>
            </a:r>
          </a:p>
          <a:p>
            <a:pPr marL="742950" marR="0" lvl="1" indent="-285750">
              <a:spcBef>
                <a:spcPts val="0"/>
              </a:spcBef>
              <a:spcAft>
                <a:spcPts val="0"/>
              </a:spcAft>
              <a:buFont typeface="+mj-lt"/>
              <a:buAutoNum type="alphaLcPeriod"/>
            </a:pPr>
            <a:r>
              <a:rPr lang="en-US" sz="1200" dirty="0">
                <a:latin typeface="Calibri" panose="020F0502020204030204" pitchFamily="34" charset="0"/>
                <a:ea typeface="Times New Roman" panose="02020603050405020304" pitchFamily="18" charset="0"/>
                <a:cs typeface="Times New Roman" panose="02020603050405020304" pitchFamily="18" charset="0"/>
              </a:rPr>
              <a:t>Taxes?</a:t>
            </a:r>
          </a:p>
          <a:p>
            <a:r>
              <a:rPr lang="en-US" sz="1200" dirty="0">
                <a:latin typeface="Calibri" panose="020F0502020204030204" pitchFamily="34" charset="0"/>
                <a:ea typeface="Times New Roman" panose="02020603050405020304" pitchFamily="18" charset="0"/>
                <a:cs typeface="Times New Roman" panose="02020603050405020304" pitchFamily="18" charset="0"/>
              </a:rPr>
              <a:t>10.     Strategy to Assess Results    </a:t>
            </a:r>
          </a:p>
          <a:p>
            <a:endParaRPr lang="en-US" dirty="0"/>
          </a:p>
        </p:txBody>
      </p:sp>
    </p:spTree>
    <p:extLst>
      <p:ext uri="{BB962C8B-B14F-4D97-AF65-F5344CB8AC3E}">
        <p14:creationId xmlns:p14="http://schemas.microsoft.com/office/powerpoint/2010/main" val="1269635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BCFF-3487-144D-8C1D-1A59F9D5BD0A}"/>
              </a:ext>
            </a:extLst>
          </p:cNvPr>
          <p:cNvSpPr>
            <a:spLocks noGrp="1"/>
          </p:cNvSpPr>
          <p:nvPr>
            <p:ph type="title"/>
          </p:nvPr>
        </p:nvSpPr>
        <p:spPr>
          <a:xfrm>
            <a:off x="1066800" y="596540"/>
            <a:ext cx="9281160" cy="841513"/>
          </a:xfrm>
        </p:spPr>
        <p:txBody>
          <a:bodyPr>
            <a:normAutofit/>
          </a:bodyPr>
          <a:lstStyle/>
          <a:p>
            <a:r>
              <a:rPr lang="en-US" sz="3200" dirty="0"/>
              <a:t>Some summary points</a:t>
            </a:r>
          </a:p>
        </p:txBody>
      </p:sp>
      <p:sp>
        <p:nvSpPr>
          <p:cNvPr id="3" name="Text Placeholder 2">
            <a:extLst>
              <a:ext uri="{FF2B5EF4-FFF2-40B4-BE49-F238E27FC236}">
                <a16:creationId xmlns:a16="http://schemas.microsoft.com/office/drawing/2014/main" id="{B02C3318-D874-6C4A-8E1D-1223CBC05318}"/>
              </a:ext>
            </a:extLst>
          </p:cNvPr>
          <p:cNvSpPr>
            <a:spLocks noGrp="1"/>
          </p:cNvSpPr>
          <p:nvPr>
            <p:ph type="body" sz="quarter" idx="10"/>
          </p:nvPr>
        </p:nvSpPr>
        <p:spPr>
          <a:xfrm>
            <a:off x="1066800" y="1438053"/>
            <a:ext cx="9939337" cy="4938684"/>
          </a:xfrm>
        </p:spPr>
        <p:txBody>
          <a:bodyPr>
            <a:noAutofit/>
          </a:bodyPr>
          <a:lstStyle/>
          <a:p>
            <a:pPr>
              <a:lnSpc>
                <a:spcPct val="170000"/>
              </a:lnSpc>
              <a:spcBef>
                <a:spcPts val="0"/>
              </a:spcBef>
            </a:pPr>
            <a:r>
              <a:rPr lang="en-US" sz="2000" dirty="0"/>
              <a:t>Saving is simply not spending</a:t>
            </a:r>
          </a:p>
          <a:p>
            <a:pPr lvl="1">
              <a:lnSpc>
                <a:spcPct val="120000"/>
              </a:lnSpc>
              <a:spcBef>
                <a:spcPts val="0"/>
              </a:spcBef>
            </a:pPr>
            <a:r>
              <a:rPr lang="en-US" sz="1600" dirty="0"/>
              <a:t>The first reason to save is so you can spend in the future</a:t>
            </a:r>
          </a:p>
          <a:p>
            <a:pPr lvl="1">
              <a:lnSpc>
                <a:spcPct val="120000"/>
              </a:lnSpc>
              <a:spcBef>
                <a:spcPts val="0"/>
              </a:spcBef>
            </a:pPr>
            <a:r>
              <a:rPr lang="en-US" sz="1600" dirty="0"/>
              <a:t>A second reason to save is to help achieve your long-term goals as part of your financial plan</a:t>
            </a:r>
          </a:p>
          <a:p>
            <a:pPr lvl="1">
              <a:lnSpc>
                <a:spcPct val="120000"/>
              </a:lnSpc>
              <a:spcBef>
                <a:spcPts val="0"/>
              </a:spcBef>
            </a:pPr>
            <a:r>
              <a:rPr lang="en-US" sz="1600" dirty="0"/>
              <a:t>A third reason is to be prepared for emergencies</a:t>
            </a:r>
          </a:p>
          <a:p>
            <a:pPr lvl="1">
              <a:lnSpc>
                <a:spcPct val="120000"/>
              </a:lnSpc>
              <a:spcBef>
                <a:spcPts val="0"/>
              </a:spcBef>
            </a:pPr>
            <a:r>
              <a:rPr lang="en-US" sz="1600" dirty="0"/>
              <a:t>A fourth reason is for the discipline</a:t>
            </a:r>
          </a:p>
          <a:p>
            <a:pPr>
              <a:lnSpc>
                <a:spcPct val="170000"/>
              </a:lnSpc>
              <a:spcBef>
                <a:spcPts val="0"/>
              </a:spcBef>
            </a:pPr>
            <a:r>
              <a:rPr lang="en-US" sz="2000" dirty="0"/>
              <a:t>“Separate”</a:t>
            </a:r>
          </a:p>
          <a:p>
            <a:pPr lvl="1">
              <a:lnSpc>
                <a:spcPct val="120000"/>
              </a:lnSpc>
              <a:spcBef>
                <a:spcPts val="0"/>
              </a:spcBef>
            </a:pPr>
            <a:r>
              <a:rPr lang="en-US" sz="1600" dirty="0"/>
              <a:t>Social Security is financed through a dedicated payroll tax. Employers and employees each pay 6.2 percent of wages up to the taxable maximum of $147,000 (in 2022), while the self-employed pay 12.4 percent</a:t>
            </a:r>
          </a:p>
          <a:p>
            <a:pPr lvl="1">
              <a:lnSpc>
                <a:spcPct val="120000"/>
              </a:lnSpc>
              <a:spcBef>
                <a:spcPts val="0"/>
              </a:spcBef>
            </a:pPr>
            <a:r>
              <a:rPr lang="en-US" sz="1600" dirty="0"/>
              <a:t>Average worker puts 10% of income (including employer contributions) into workplace retirement plans.</a:t>
            </a:r>
          </a:p>
          <a:p>
            <a:pPr lvl="1">
              <a:lnSpc>
                <a:spcPct val="120000"/>
              </a:lnSpc>
              <a:spcBef>
                <a:spcPts val="0"/>
              </a:spcBef>
            </a:pPr>
            <a:r>
              <a:rPr lang="en-US" sz="1600" dirty="0"/>
              <a:t>Retirement savings takes between 10-12% of income, a good savings goal = 20%</a:t>
            </a:r>
          </a:p>
          <a:p>
            <a:pPr>
              <a:lnSpc>
                <a:spcPct val="170000"/>
              </a:lnSpc>
              <a:spcBef>
                <a:spcPts val="0"/>
              </a:spcBef>
            </a:pPr>
            <a:r>
              <a:rPr lang="en-US" sz="2000" b="1" dirty="0"/>
              <a:t>Save 6 months worth of spending in an emergency fund</a:t>
            </a:r>
          </a:p>
          <a:p>
            <a:pPr lvl="1">
              <a:lnSpc>
                <a:spcPct val="120000"/>
              </a:lnSpc>
              <a:spcBef>
                <a:spcPts val="0"/>
              </a:spcBef>
            </a:pPr>
            <a:r>
              <a:rPr lang="en-US" sz="1600" b="1" dirty="0"/>
              <a:t>Different than cash account in investment portfolio</a:t>
            </a:r>
          </a:p>
        </p:txBody>
      </p:sp>
    </p:spTree>
    <p:extLst>
      <p:ext uri="{BB962C8B-B14F-4D97-AF65-F5344CB8AC3E}">
        <p14:creationId xmlns:p14="http://schemas.microsoft.com/office/powerpoint/2010/main" val="245843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7C548CE-FA94-804C-891A-09C1CB3E1F90}"/>
              </a:ext>
            </a:extLst>
          </p:cNvPr>
          <p:cNvGraphicFramePr>
            <a:graphicFrameLocks noGrp="1"/>
          </p:cNvGraphicFramePr>
          <p:nvPr>
            <p:extLst/>
          </p:nvPr>
        </p:nvGraphicFramePr>
        <p:xfrm>
          <a:off x="939115" y="1575397"/>
          <a:ext cx="9835975" cy="4351326"/>
        </p:xfrm>
        <a:graphic>
          <a:graphicData uri="http://schemas.openxmlformats.org/drawingml/2006/table">
            <a:tbl>
              <a:tblPr>
                <a:tableStyleId>{5C22544A-7EE6-4342-B048-85BDC9FD1C3A}</a:tableStyleId>
              </a:tblPr>
              <a:tblGrid>
                <a:gridCol w="534081">
                  <a:extLst>
                    <a:ext uri="{9D8B030D-6E8A-4147-A177-3AD203B41FA5}">
                      <a16:colId xmlns:a16="http://schemas.microsoft.com/office/drawing/2014/main" val="210683706"/>
                    </a:ext>
                  </a:extLst>
                </a:gridCol>
                <a:gridCol w="596389">
                  <a:extLst>
                    <a:ext uri="{9D8B030D-6E8A-4147-A177-3AD203B41FA5}">
                      <a16:colId xmlns:a16="http://schemas.microsoft.com/office/drawing/2014/main" val="2165942651"/>
                    </a:ext>
                  </a:extLst>
                </a:gridCol>
                <a:gridCol w="747713">
                  <a:extLst>
                    <a:ext uri="{9D8B030D-6E8A-4147-A177-3AD203B41FA5}">
                      <a16:colId xmlns:a16="http://schemas.microsoft.com/office/drawing/2014/main" val="1344332539"/>
                    </a:ext>
                  </a:extLst>
                </a:gridCol>
                <a:gridCol w="774416">
                  <a:extLst>
                    <a:ext uri="{9D8B030D-6E8A-4147-A177-3AD203B41FA5}">
                      <a16:colId xmlns:a16="http://schemas.microsoft.com/office/drawing/2014/main" val="3432906075"/>
                    </a:ext>
                  </a:extLst>
                </a:gridCol>
                <a:gridCol w="774416">
                  <a:extLst>
                    <a:ext uri="{9D8B030D-6E8A-4147-A177-3AD203B41FA5}">
                      <a16:colId xmlns:a16="http://schemas.microsoft.com/office/drawing/2014/main" val="647253357"/>
                    </a:ext>
                  </a:extLst>
                </a:gridCol>
                <a:gridCol w="640896">
                  <a:extLst>
                    <a:ext uri="{9D8B030D-6E8A-4147-A177-3AD203B41FA5}">
                      <a16:colId xmlns:a16="http://schemas.microsoft.com/office/drawing/2014/main" val="3391200480"/>
                    </a:ext>
                  </a:extLst>
                </a:gridCol>
                <a:gridCol w="783318">
                  <a:extLst>
                    <a:ext uri="{9D8B030D-6E8A-4147-A177-3AD203B41FA5}">
                      <a16:colId xmlns:a16="http://schemas.microsoft.com/office/drawing/2014/main" val="2680759078"/>
                    </a:ext>
                  </a:extLst>
                </a:gridCol>
                <a:gridCol w="169125">
                  <a:extLst>
                    <a:ext uri="{9D8B030D-6E8A-4147-A177-3AD203B41FA5}">
                      <a16:colId xmlns:a16="http://schemas.microsoft.com/office/drawing/2014/main" val="359794645"/>
                    </a:ext>
                  </a:extLst>
                </a:gridCol>
                <a:gridCol w="774416">
                  <a:extLst>
                    <a:ext uri="{9D8B030D-6E8A-4147-A177-3AD203B41FA5}">
                      <a16:colId xmlns:a16="http://schemas.microsoft.com/office/drawing/2014/main" val="1477278038"/>
                    </a:ext>
                  </a:extLst>
                </a:gridCol>
                <a:gridCol w="774416">
                  <a:extLst>
                    <a:ext uri="{9D8B030D-6E8A-4147-A177-3AD203B41FA5}">
                      <a16:colId xmlns:a16="http://schemas.microsoft.com/office/drawing/2014/main" val="679574029"/>
                    </a:ext>
                  </a:extLst>
                </a:gridCol>
                <a:gridCol w="774416">
                  <a:extLst>
                    <a:ext uri="{9D8B030D-6E8A-4147-A177-3AD203B41FA5}">
                      <a16:colId xmlns:a16="http://schemas.microsoft.com/office/drawing/2014/main" val="2575698495"/>
                    </a:ext>
                  </a:extLst>
                </a:gridCol>
                <a:gridCol w="169125">
                  <a:extLst>
                    <a:ext uri="{9D8B030D-6E8A-4147-A177-3AD203B41FA5}">
                      <a16:colId xmlns:a16="http://schemas.microsoft.com/office/drawing/2014/main" val="2239065999"/>
                    </a:ext>
                  </a:extLst>
                </a:gridCol>
                <a:gridCol w="774416">
                  <a:extLst>
                    <a:ext uri="{9D8B030D-6E8A-4147-A177-3AD203B41FA5}">
                      <a16:colId xmlns:a16="http://schemas.microsoft.com/office/drawing/2014/main" val="3479125476"/>
                    </a:ext>
                  </a:extLst>
                </a:gridCol>
                <a:gridCol w="774416">
                  <a:extLst>
                    <a:ext uri="{9D8B030D-6E8A-4147-A177-3AD203B41FA5}">
                      <a16:colId xmlns:a16="http://schemas.microsoft.com/office/drawing/2014/main" val="3326450154"/>
                    </a:ext>
                  </a:extLst>
                </a:gridCol>
                <a:gridCol w="774416">
                  <a:extLst>
                    <a:ext uri="{9D8B030D-6E8A-4147-A177-3AD203B41FA5}">
                      <a16:colId xmlns:a16="http://schemas.microsoft.com/office/drawing/2014/main" val="1109714363"/>
                    </a:ext>
                  </a:extLst>
                </a:gridCol>
              </a:tblGrid>
              <a:tr h="158230">
                <a:tc rowSpan="2">
                  <a:txBody>
                    <a:bodyPr/>
                    <a:lstStyle/>
                    <a:p>
                      <a:pPr algn="ctr" fontAlgn="b"/>
                      <a:r>
                        <a:rPr lang="en-US" sz="800" u="none" strike="noStrike">
                          <a:effectLst/>
                        </a:rPr>
                        <a:t>Your Age</a:t>
                      </a:r>
                      <a:endParaRPr lang="en-US" sz="800" b="0" i="0" u="none" strike="noStrike">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a:effectLst/>
                        </a:rPr>
                        <a:t>Year of Retirement</a:t>
                      </a:r>
                      <a:endParaRPr lang="en-US" sz="800" b="0" i="0" u="none" strike="noStrike">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a:effectLst/>
                        </a:rPr>
                        <a:t>Begin Assets</a:t>
                      </a:r>
                      <a:endParaRPr lang="en-US" sz="800" b="0" i="0" u="none" strike="noStrike">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dirty="0">
                          <a:effectLst/>
                        </a:rPr>
                        <a:t>Withdrawl Rate</a:t>
                      </a:r>
                      <a:endParaRPr lang="en-US" sz="800" b="0" i="0" u="none" strike="noStrike" dirty="0">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dirty="0">
                          <a:effectLst/>
                        </a:rPr>
                        <a:t>Withdrawl $</a:t>
                      </a:r>
                      <a:endParaRPr lang="en-US" sz="800" b="0" i="0" u="none" strike="noStrike" dirty="0">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a:effectLst/>
                        </a:rPr>
                        <a:t>Annual Return</a:t>
                      </a:r>
                      <a:endParaRPr lang="en-US" sz="800" b="0" i="0" u="none" strike="noStrike">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a:effectLst/>
                        </a:rPr>
                        <a:t>End Assets</a:t>
                      </a:r>
                      <a:endParaRPr lang="en-US" sz="8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a:effectLst/>
                        </a:rPr>
                        <a:t>Begin Assets</a:t>
                      </a:r>
                      <a:endParaRPr lang="en-US" sz="800" b="0" i="0" u="none" strike="noStrike">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dirty="0">
                          <a:effectLst/>
                        </a:rPr>
                        <a:t>Withdrawl Flat</a:t>
                      </a:r>
                      <a:endParaRPr lang="en-US" sz="800" b="0" i="0" u="none" strike="noStrike" dirty="0">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a:effectLst/>
                        </a:rPr>
                        <a:t>End Assets</a:t>
                      </a:r>
                      <a:endParaRPr lang="en-US" sz="8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a:effectLst/>
                        </a:rPr>
                        <a:t>Begin Assets</a:t>
                      </a:r>
                      <a:endParaRPr lang="en-US" sz="800" b="0" i="0" u="none" strike="noStrike">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dirty="0">
                          <a:effectLst/>
                        </a:rPr>
                        <a:t>Withdrawl Inflation </a:t>
                      </a:r>
                      <a:r>
                        <a:rPr lang="en-US" sz="800" u="none" strike="noStrike" dirty="0" err="1">
                          <a:effectLst/>
                        </a:rPr>
                        <a:t>Adj</a:t>
                      </a:r>
                      <a:endParaRPr lang="en-US" sz="800" b="0" i="0" u="none" strike="noStrike" dirty="0">
                        <a:solidFill>
                          <a:srgbClr val="000000"/>
                        </a:solidFill>
                        <a:effectLst/>
                        <a:latin typeface="Calibri" panose="020F0502020204030204" pitchFamily="34" charset="0"/>
                      </a:endParaRPr>
                    </a:p>
                  </a:txBody>
                  <a:tcPr marL="7417" marR="7417" marT="7417" marB="0" anchor="b"/>
                </a:tc>
                <a:tc rowSpan="2">
                  <a:txBody>
                    <a:bodyPr/>
                    <a:lstStyle/>
                    <a:p>
                      <a:pPr algn="ctr" fontAlgn="b"/>
                      <a:r>
                        <a:rPr lang="en-US" sz="800" u="none" strike="noStrike">
                          <a:effectLst/>
                        </a:rPr>
                        <a:t>End Assets</a:t>
                      </a:r>
                      <a:endParaRPr lang="en-US" sz="8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811182204"/>
                  </a:ext>
                </a:extLst>
              </a:tr>
              <a:tr h="237346">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7417" marR="7417" marT="7417" marB="0" anchor="b"/>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fontAlgn="b"/>
                      <a:r>
                        <a:rPr lang="en-US" sz="800" u="none" strike="noStrike">
                          <a:effectLst/>
                        </a:rPr>
                        <a:t> </a:t>
                      </a:r>
                      <a:endParaRPr lang="en-US" sz="800" b="0" i="0" u="none" strike="noStrike">
                        <a:solidFill>
                          <a:srgbClr val="000000"/>
                        </a:solidFill>
                        <a:effectLst/>
                        <a:latin typeface="Calibri" panose="020F0502020204030204" pitchFamily="34" charset="0"/>
                      </a:endParaRPr>
                    </a:p>
                  </a:txBody>
                  <a:tcPr marL="7417" marR="7417" marT="7417" marB="0" anchor="b"/>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26703860"/>
                  </a:ext>
                </a:extLst>
              </a:tr>
              <a:tr h="158230">
                <a:tc>
                  <a:txBody>
                    <a:bodyPr/>
                    <a:lstStyle/>
                    <a:p>
                      <a:pPr algn="ctr" fontAlgn="b"/>
                      <a:r>
                        <a:rPr lang="en-US" sz="900" u="none" strike="noStrike">
                          <a:effectLst/>
                        </a:rPr>
                        <a:t>67</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1</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1,953,425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1,931,547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1,953,425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1,931,547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1,953,425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dirty="0">
                          <a:effectLst/>
                        </a:rPr>
                        <a:t>     78,137 </a:t>
                      </a:r>
                      <a:endParaRPr lang="en-US" sz="900" b="0" i="0" u="none" strike="noStrike" dirty="0">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1,931,547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2925555326"/>
                  </a:ext>
                </a:extLst>
              </a:tr>
              <a:tr h="158230">
                <a:tc>
                  <a:txBody>
                    <a:bodyPr/>
                    <a:lstStyle/>
                    <a:p>
                      <a:pPr algn="ctr" fontAlgn="b"/>
                      <a:r>
                        <a:rPr lang="en-US" sz="900" u="none" strike="noStrike">
                          <a:effectLst/>
                        </a:rPr>
                        <a:t>68</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2</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1,931,547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77,262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1,909,913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1,931,547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1,909,012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1,931,547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79,700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1,907,402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3871104636"/>
                  </a:ext>
                </a:extLst>
              </a:tr>
              <a:tr h="158230">
                <a:tc>
                  <a:txBody>
                    <a:bodyPr/>
                    <a:lstStyle/>
                    <a:p>
                      <a:pPr algn="ctr" fontAlgn="b"/>
                      <a:r>
                        <a:rPr lang="en-US" sz="900" u="none" strike="noStrike">
                          <a:effectLst/>
                        </a:rPr>
                        <a:t>69</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1,909,913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76,397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1,888,522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1,909,012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1,885,801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1,907,402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81,294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1,880,892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1921667919"/>
                  </a:ext>
                </a:extLst>
              </a:tr>
              <a:tr h="158230">
                <a:tc>
                  <a:txBody>
                    <a:bodyPr/>
                    <a:lstStyle/>
                    <a:p>
                      <a:pPr algn="ctr" fontAlgn="b"/>
                      <a:r>
                        <a:rPr lang="en-US" sz="900" u="none" strike="noStrike">
                          <a:effectLst/>
                        </a:rPr>
                        <a:t>70</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1,888,522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75,541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1,867,371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1,885,801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1,861,894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1,880,892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82,920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1,851,911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2415826278"/>
                  </a:ext>
                </a:extLst>
              </a:tr>
              <a:tr h="158230">
                <a:tc>
                  <a:txBody>
                    <a:bodyPr/>
                    <a:lstStyle/>
                    <a:p>
                      <a:pPr algn="ctr" fontAlgn="b"/>
                      <a:r>
                        <a:rPr lang="en-US" sz="900" u="none" strike="noStrike">
                          <a:effectLst/>
                        </a:rPr>
                        <a:t>71</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1,867,371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74,695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1,846,456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1,861,894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1,837,270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1,851,911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84,578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1,820,353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3629145778"/>
                  </a:ext>
                </a:extLst>
              </a:tr>
              <a:tr h="158230">
                <a:tc>
                  <a:txBody>
                    <a:bodyPr/>
                    <a:lstStyle/>
                    <a:p>
                      <a:pPr algn="ctr" fontAlgn="b"/>
                      <a:r>
                        <a:rPr lang="en-US" sz="900" u="none" strike="noStrike">
                          <a:effectLst/>
                        </a:rPr>
                        <a:t>72</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1,846,456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73,858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1,825,776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1,837,270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1,811,907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1,820,353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86,270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1,786,106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537877694"/>
                  </a:ext>
                </a:extLst>
              </a:tr>
              <a:tr h="158230">
                <a:tc>
                  <a:txBody>
                    <a:bodyPr/>
                    <a:lstStyle/>
                    <a:p>
                      <a:pPr algn="ctr" fontAlgn="b"/>
                      <a:r>
                        <a:rPr lang="en-US" sz="900" u="none" strike="noStrike">
                          <a:effectLst/>
                        </a:rPr>
                        <a:t>73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7</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1,825,776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73,031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1,805,327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1,811,907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1,785,783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1,786,106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87,995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1,749,055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1000049233"/>
                  </a:ext>
                </a:extLst>
              </a:tr>
              <a:tr h="158230">
                <a:tc>
                  <a:txBody>
                    <a:bodyPr/>
                    <a:lstStyle/>
                    <a:p>
                      <a:pPr algn="ctr" fontAlgn="b"/>
                      <a:r>
                        <a:rPr lang="en-US" sz="900" u="none" strike="noStrike">
                          <a:effectLst/>
                        </a:rPr>
                        <a:t>74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1,805,327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72,213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1,785,108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1,785,783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1,758,875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1,749,055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89,755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1,709,079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2049682025"/>
                  </a:ext>
                </a:extLst>
              </a:tr>
              <a:tr h="158230">
                <a:tc>
                  <a:txBody>
                    <a:bodyPr/>
                    <a:lstStyle/>
                    <a:p>
                      <a:pPr algn="ctr" fontAlgn="b"/>
                      <a:r>
                        <a:rPr lang="en-US" sz="900" u="none" strike="noStrike">
                          <a:effectLst/>
                        </a:rPr>
                        <a:t>75</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1,785,108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71,404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1,765,114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1,758,875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1,731,160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dirty="0">
                          <a:effectLst/>
                        </a:rPr>
                        <a:t>     1,709,079 </a:t>
                      </a:r>
                      <a:endParaRPr lang="en-US" sz="900" b="0" i="0" u="none" strike="noStrike" dirty="0">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91,550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1,666,055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717080759"/>
                  </a:ext>
                </a:extLst>
              </a:tr>
              <a:tr h="158230">
                <a:tc>
                  <a:txBody>
                    <a:bodyPr/>
                    <a:lstStyle/>
                    <a:p>
                      <a:pPr algn="ctr" fontAlgn="b"/>
                      <a:r>
                        <a:rPr lang="en-US" sz="900" u="none" strike="noStrike">
                          <a:effectLst/>
                        </a:rPr>
                        <a:t>76</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1,765,114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70,605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1,745,345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1,731,160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1,702,614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1,666,055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93,381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1,619,854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4026331176"/>
                  </a:ext>
                </a:extLst>
              </a:tr>
              <a:tr h="158230">
                <a:tc>
                  <a:txBody>
                    <a:bodyPr/>
                    <a:lstStyle/>
                    <a:p>
                      <a:pPr algn="ctr" fontAlgn="b"/>
                      <a:r>
                        <a:rPr lang="en-US" sz="900" u="none" strike="noStrike">
                          <a:effectLst/>
                        </a:rPr>
                        <a:t>77</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1,745,345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69,814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1,725,797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1,702,614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1,673,211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1,619,854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95,249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1,570,344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75113045"/>
                  </a:ext>
                </a:extLst>
              </a:tr>
              <a:tr h="158230">
                <a:tc>
                  <a:txBody>
                    <a:bodyPr/>
                    <a:lstStyle/>
                    <a:p>
                      <a:pPr algn="ctr" fontAlgn="b"/>
                      <a:r>
                        <a:rPr lang="en-US" sz="900" u="none" strike="noStrike">
                          <a:effectLst/>
                        </a:rPr>
                        <a:t>78</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1,725,797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69,032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1,706,468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1,673,211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1,642,927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1,570,344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97,154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1,517,386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4189127796"/>
                  </a:ext>
                </a:extLst>
              </a:tr>
              <a:tr h="158230">
                <a:tc>
                  <a:txBody>
                    <a:bodyPr/>
                    <a:lstStyle/>
                    <a:p>
                      <a:pPr algn="ctr" fontAlgn="b"/>
                      <a:r>
                        <a:rPr lang="en-US" sz="900" u="none" strike="noStrike">
                          <a:effectLst/>
                        </a:rPr>
                        <a:t>79</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1,706,468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68,259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1,687,356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1,642,927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1,611,733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1,517,386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99,097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1,460,838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207190749"/>
                  </a:ext>
                </a:extLst>
              </a:tr>
              <a:tr h="158230">
                <a:tc>
                  <a:txBody>
                    <a:bodyPr/>
                    <a:lstStyle/>
                    <a:p>
                      <a:pPr algn="ctr" fontAlgn="b"/>
                      <a:r>
                        <a:rPr lang="en-US" sz="900" u="none" strike="noStrike">
                          <a:effectLst/>
                        </a:rPr>
                        <a:t>80</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1,687,356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67,494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1,668,458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1,611,733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1,579,604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1,460,838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101,079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1,400,552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3346656826"/>
                  </a:ext>
                </a:extLst>
              </a:tr>
              <a:tr h="158230">
                <a:tc>
                  <a:txBody>
                    <a:bodyPr/>
                    <a:lstStyle/>
                    <a:p>
                      <a:pPr algn="ctr" fontAlgn="b"/>
                      <a:r>
                        <a:rPr lang="en-US" sz="900" u="none" strike="noStrike">
                          <a:effectLst/>
                        </a:rPr>
                        <a:t>81</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1,668,458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66,738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1,649,771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1,579,604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1,546,511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1,400,552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103,100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1,336,376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3610999273"/>
                  </a:ext>
                </a:extLst>
              </a:tr>
              <a:tr h="158230">
                <a:tc>
                  <a:txBody>
                    <a:bodyPr/>
                    <a:lstStyle/>
                    <a:p>
                      <a:pPr algn="ctr" fontAlgn="b"/>
                      <a:r>
                        <a:rPr lang="en-US" sz="900" u="none" strike="noStrike">
                          <a:effectLst/>
                        </a:rPr>
                        <a:t>82</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1,649,771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65,991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1,631,293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1,546,511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1,512,425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1,336,376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105,162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1,268,150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1842092129"/>
                  </a:ext>
                </a:extLst>
              </a:tr>
              <a:tr h="158230">
                <a:tc>
                  <a:txBody>
                    <a:bodyPr/>
                    <a:lstStyle/>
                    <a:p>
                      <a:pPr algn="ctr" fontAlgn="b"/>
                      <a:r>
                        <a:rPr lang="en-US" sz="900" u="none" strike="noStrike">
                          <a:effectLst/>
                        </a:rPr>
                        <a:t>83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17</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1,631,293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65,252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1,613,023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1,512,425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1,477,317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1,268,150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107,265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1,195,711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3543512159"/>
                  </a:ext>
                </a:extLst>
              </a:tr>
              <a:tr h="158230">
                <a:tc>
                  <a:txBody>
                    <a:bodyPr/>
                    <a:lstStyle/>
                    <a:p>
                      <a:pPr algn="ctr" fontAlgn="b"/>
                      <a:r>
                        <a:rPr lang="en-US" sz="900" u="none" strike="noStrike">
                          <a:effectLst/>
                        </a:rPr>
                        <a:t>84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18</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1,613,023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64,521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1,594,957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1,477,317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1,441,156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1,195,711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109,411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1,118,889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304575633"/>
                  </a:ext>
                </a:extLst>
              </a:tr>
              <a:tr h="158230">
                <a:tc>
                  <a:txBody>
                    <a:bodyPr/>
                    <a:lstStyle/>
                    <a:p>
                      <a:pPr algn="ctr" fontAlgn="b"/>
                      <a:r>
                        <a:rPr lang="en-US" sz="900" u="none" strike="noStrike">
                          <a:effectLst/>
                        </a:rPr>
                        <a:t>85</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1,594,957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63,798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1,577,093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1,441,156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1,403,909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1,118,889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111,599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1,037,509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3951024345"/>
                  </a:ext>
                </a:extLst>
              </a:tr>
              <a:tr h="158230">
                <a:tc>
                  <a:txBody>
                    <a:bodyPr/>
                    <a:lstStyle/>
                    <a:p>
                      <a:pPr algn="ctr" fontAlgn="b"/>
                      <a:r>
                        <a:rPr lang="en-US" sz="900" u="none" strike="noStrike">
                          <a:effectLst/>
                        </a:rPr>
                        <a:t>86</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20</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1,577,093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63,084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1,559,430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1,403,909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1,365,545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1,037,509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113,831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951,389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2136167616"/>
                  </a:ext>
                </a:extLst>
              </a:tr>
              <a:tr h="158230">
                <a:tc>
                  <a:txBody>
                    <a:bodyPr/>
                    <a:lstStyle/>
                    <a:p>
                      <a:pPr algn="ctr" fontAlgn="b"/>
                      <a:r>
                        <a:rPr lang="en-US" sz="900" u="none" strike="noStrike">
                          <a:effectLst/>
                        </a:rPr>
                        <a:t>87</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21</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1,559,430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62,377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1,541,964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1,365,545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1,326,031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951,389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116,107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860,340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2092670638"/>
                  </a:ext>
                </a:extLst>
              </a:tr>
              <a:tr h="158230">
                <a:tc>
                  <a:txBody>
                    <a:bodyPr/>
                    <a:lstStyle/>
                    <a:p>
                      <a:pPr algn="ctr" fontAlgn="b"/>
                      <a:r>
                        <a:rPr lang="en-US" sz="900" u="none" strike="noStrike">
                          <a:effectLst/>
                        </a:rPr>
                        <a:t>88</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22</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1,541,964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61,679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1,524,694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1,326,031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1,285,330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860,340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118,430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764,167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1694670971"/>
                  </a:ext>
                </a:extLst>
              </a:tr>
              <a:tr h="158230">
                <a:tc>
                  <a:txBody>
                    <a:bodyPr/>
                    <a:lstStyle/>
                    <a:p>
                      <a:pPr algn="ctr" fontAlgn="b"/>
                      <a:r>
                        <a:rPr lang="en-US" sz="900" u="none" strike="noStrike">
                          <a:effectLst/>
                        </a:rPr>
                        <a:t>89</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1,524,694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60,988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1,507,618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1,285,330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1,243,409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764,167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120,798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662,670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3975928802"/>
                  </a:ext>
                </a:extLst>
              </a:tr>
              <a:tr h="158230">
                <a:tc>
                  <a:txBody>
                    <a:bodyPr/>
                    <a:lstStyle/>
                    <a:p>
                      <a:pPr algn="ctr" fontAlgn="b"/>
                      <a:r>
                        <a:rPr lang="en-US" sz="900" u="none" strike="noStrike">
                          <a:effectLst/>
                        </a:rPr>
                        <a:t>90</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24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1,507,618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60,305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1,490,733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1,243,409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1,200,230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662,670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123,214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555,640 </a:t>
                      </a:r>
                      <a:endParaRPr lang="en-US" sz="900" b="0" i="0" u="none" strike="noStrike">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3268309860"/>
                  </a:ext>
                </a:extLst>
              </a:tr>
              <a:tr h="158230">
                <a:tc>
                  <a:txBody>
                    <a:bodyPr/>
                    <a:lstStyle/>
                    <a:p>
                      <a:pPr algn="ctr" fontAlgn="b"/>
                      <a:r>
                        <a:rPr lang="en-US" sz="900" u="none" strike="noStrike">
                          <a:effectLst/>
                        </a:rPr>
                        <a:t>91</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1,490,733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0.04</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59,629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0.03</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1,474,036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1,200,230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78,137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1,155,756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a:effectLst/>
                        </a:rPr>
                        <a:t>         555,640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l" fontAlgn="b"/>
                      <a:r>
                        <a:rPr lang="en-US" sz="900" u="none" strike="noStrike">
                          <a:effectLst/>
                        </a:rPr>
                        <a:t>         125,678 </a:t>
                      </a:r>
                      <a:endParaRPr lang="en-US" sz="900" b="0" i="0" u="none" strike="noStrike">
                        <a:solidFill>
                          <a:srgbClr val="000000"/>
                        </a:solidFill>
                        <a:effectLst/>
                        <a:latin typeface="Calibri" panose="020F0502020204030204" pitchFamily="34" charset="0"/>
                      </a:endParaRPr>
                    </a:p>
                  </a:txBody>
                  <a:tcPr marL="7417" marR="7417" marT="7417" marB="0" anchor="b"/>
                </a:tc>
                <a:tc>
                  <a:txBody>
                    <a:bodyPr/>
                    <a:lstStyle/>
                    <a:p>
                      <a:pPr algn="ctr" fontAlgn="b"/>
                      <a:r>
                        <a:rPr lang="en-US" sz="900" u="none" strike="noStrike" dirty="0">
                          <a:effectLst/>
                        </a:rPr>
                        <a:t>         442,860 </a:t>
                      </a:r>
                      <a:endParaRPr lang="en-US" sz="900" b="0" i="0" u="none" strike="noStrike" dirty="0">
                        <a:solidFill>
                          <a:srgbClr val="000000"/>
                        </a:solidFill>
                        <a:effectLst/>
                        <a:latin typeface="Calibri" panose="020F0502020204030204" pitchFamily="34" charset="0"/>
                      </a:endParaRPr>
                    </a:p>
                  </a:txBody>
                  <a:tcPr marL="7417" marR="7417" marT="7417" marB="0" anchor="b"/>
                </a:tc>
                <a:extLst>
                  <a:ext uri="{0D108BD9-81ED-4DB2-BD59-A6C34878D82A}">
                    <a16:rowId xmlns:a16="http://schemas.microsoft.com/office/drawing/2014/main" val="25734918"/>
                  </a:ext>
                </a:extLst>
              </a:tr>
            </a:tbl>
          </a:graphicData>
        </a:graphic>
      </p:graphicFrame>
      <p:cxnSp>
        <p:nvCxnSpPr>
          <p:cNvPr id="8" name="Straight Connector 7">
            <a:extLst>
              <a:ext uri="{FF2B5EF4-FFF2-40B4-BE49-F238E27FC236}">
                <a16:creationId xmlns:a16="http://schemas.microsoft.com/office/drawing/2014/main" id="{219A701A-933E-5446-8377-C7E155B5726F}"/>
              </a:ext>
            </a:extLst>
          </p:cNvPr>
          <p:cNvCxnSpPr/>
          <p:nvPr/>
        </p:nvCxnSpPr>
        <p:spPr>
          <a:xfrm>
            <a:off x="747132" y="1382751"/>
            <a:ext cx="104263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5853257-E4B3-D149-BA1B-319491207331}"/>
              </a:ext>
            </a:extLst>
          </p:cNvPr>
          <p:cNvSpPr/>
          <p:nvPr/>
        </p:nvSpPr>
        <p:spPr>
          <a:xfrm>
            <a:off x="855112" y="642776"/>
            <a:ext cx="10858500" cy="600742"/>
          </a:xfrm>
          <a:prstGeom prst="rect">
            <a:avLst/>
          </a:prstGeom>
        </p:spPr>
        <p:txBody>
          <a:bodyPr wrap="square">
            <a:spAutoFit/>
          </a:bodyPr>
          <a:lstStyle/>
          <a:p>
            <a:pPr marL="0" marR="0">
              <a:lnSpc>
                <a:spcPct val="107000"/>
              </a:lnSpc>
              <a:spcBef>
                <a:spcPts val="0"/>
              </a:spcBef>
              <a:spcAft>
                <a:spcPts val="1875"/>
              </a:spcAft>
            </a:pPr>
            <a:r>
              <a:rPr lang="en-US" sz="3200" dirty="0">
                <a:solidFill>
                  <a:srgbClr val="0D0D0D"/>
                </a:solidFill>
                <a:latin typeface="Helvetica" pitchFamily="2" charset="0"/>
                <a:ea typeface="Calibri" panose="020F0502020204030204" pitchFamily="34" charset="0"/>
                <a:cs typeface="Calibri" panose="020F0502020204030204" pitchFamily="34" charset="0"/>
              </a:rPr>
              <a:t>Post Retirement</a:t>
            </a:r>
            <a:endParaRPr lang="en-US" sz="3200" dirty="0">
              <a:latin typeface="Helvetica" pitchFamily="2"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9F323FF4-F2BD-F84E-985A-5809D350F6AC}"/>
              </a:ext>
            </a:extLst>
          </p:cNvPr>
          <p:cNvSpPr txBox="1"/>
          <p:nvPr/>
        </p:nvSpPr>
        <p:spPr>
          <a:xfrm>
            <a:off x="1198605" y="6116595"/>
            <a:ext cx="9398214" cy="369332"/>
          </a:xfrm>
          <a:prstGeom prst="rect">
            <a:avLst/>
          </a:prstGeom>
          <a:noFill/>
        </p:spPr>
        <p:txBody>
          <a:bodyPr wrap="none" rtlCol="0">
            <a:spAutoFit/>
          </a:bodyPr>
          <a:lstStyle/>
          <a:p>
            <a:r>
              <a:rPr lang="en-US" dirty="0"/>
              <a:t>Need to adjust withdrawls post retirement for inflation.  Need to still make return post retirement.</a:t>
            </a:r>
          </a:p>
        </p:txBody>
      </p:sp>
    </p:spTree>
    <p:extLst>
      <p:ext uri="{BB962C8B-B14F-4D97-AF65-F5344CB8AC3E}">
        <p14:creationId xmlns:p14="http://schemas.microsoft.com/office/powerpoint/2010/main" val="216448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D2B4BF3-A654-5748-90F7-FFE8C49F34F3}"/>
              </a:ext>
            </a:extLst>
          </p:cNvPr>
          <p:cNvSpPr/>
          <p:nvPr/>
        </p:nvSpPr>
        <p:spPr>
          <a:xfrm>
            <a:off x="918411" y="566626"/>
            <a:ext cx="9982200" cy="1200329"/>
          </a:xfrm>
          <a:prstGeom prst="rect">
            <a:avLst/>
          </a:prstGeom>
        </p:spPr>
        <p:txBody>
          <a:bodyPr wrap="square">
            <a:spAutoFit/>
          </a:bodyPr>
          <a:lstStyle/>
          <a:p>
            <a:r>
              <a:rPr lang="en-US" b="1" dirty="0">
                <a:latin typeface="Open Sans"/>
              </a:rPr>
              <a:t>What is a 401(k) plan?</a:t>
            </a:r>
          </a:p>
          <a:p>
            <a:r>
              <a:rPr lang="en-US" dirty="0">
                <a:latin typeface="Open Sans"/>
              </a:rPr>
              <a:t>The 401(k) plan is a </a:t>
            </a:r>
            <a:r>
              <a:rPr lang="en-US" u="sng" dirty="0">
                <a:latin typeface="Open Sans"/>
                <a:hlinkClick r:id="rId2">
                  <a:extLst>
                    <a:ext uri="{A12FA001-AC4F-418D-AE19-62706E023703}">
                      <ahyp:hlinkClr xmlns:ahyp="http://schemas.microsoft.com/office/drawing/2018/hyperlinkcolor" val="tx"/>
                    </a:ext>
                  </a:extLst>
                </a:hlinkClick>
              </a:rPr>
              <a:t>workplace retirement plan</a:t>
            </a:r>
            <a:r>
              <a:rPr lang="en-US" dirty="0">
                <a:latin typeface="Open Sans"/>
              </a:rPr>
              <a:t>. It allows workers to defer a certain portion of their wages into a retirement account, which they can then invest for the future. In return, workers get certain tax advantages both in the short term and the long term.</a:t>
            </a:r>
            <a:endParaRPr lang="en-US" b="0" i="0" dirty="0">
              <a:effectLst/>
              <a:latin typeface="Open Sans"/>
            </a:endParaRPr>
          </a:p>
        </p:txBody>
      </p:sp>
      <p:sp>
        <p:nvSpPr>
          <p:cNvPr id="8" name="Rectangle 7">
            <a:extLst>
              <a:ext uri="{FF2B5EF4-FFF2-40B4-BE49-F238E27FC236}">
                <a16:creationId xmlns:a16="http://schemas.microsoft.com/office/drawing/2014/main" id="{46C86E97-00AC-2A44-B367-7992A816048D}"/>
              </a:ext>
            </a:extLst>
          </p:cNvPr>
          <p:cNvSpPr/>
          <p:nvPr/>
        </p:nvSpPr>
        <p:spPr>
          <a:xfrm>
            <a:off x="918410" y="2320952"/>
            <a:ext cx="10174705" cy="4247317"/>
          </a:xfrm>
          <a:prstGeom prst="rect">
            <a:avLst/>
          </a:prstGeom>
        </p:spPr>
        <p:txBody>
          <a:bodyPr wrap="square">
            <a:spAutoFit/>
          </a:bodyPr>
          <a:lstStyle/>
          <a:p>
            <a:r>
              <a:rPr lang="en-US" b="1" dirty="0">
                <a:latin typeface="Open Sans"/>
              </a:rPr>
              <a:t>How a 401(k) works</a:t>
            </a:r>
          </a:p>
          <a:p>
            <a:r>
              <a:rPr lang="en-US" dirty="0">
                <a:latin typeface="Open Sans"/>
              </a:rPr>
              <a:t>When someone is hired by a company that offers a 401(k), they’re able to contribute a certain dollar amount or percentage of their wages to the account. In most cases, the funds they contribute are pre-tax, meaning they help to </a:t>
            </a:r>
            <a:r>
              <a:rPr lang="en-US" u="sng" dirty="0">
                <a:latin typeface="Open Sans"/>
                <a:hlinkClick r:id="rId3">
                  <a:extLst>
                    <a:ext uri="{A12FA001-AC4F-418D-AE19-62706E023703}">
                      <ahyp:hlinkClr xmlns:ahyp="http://schemas.microsoft.com/office/drawing/2018/hyperlinkcolor" val="tx"/>
                    </a:ext>
                  </a:extLst>
                </a:hlinkClick>
              </a:rPr>
              <a:t>reduce their taxable income</a:t>
            </a:r>
            <a:r>
              <a:rPr lang="en-US" dirty="0">
                <a:latin typeface="Open Sans"/>
              </a:rPr>
              <a:t> in the current year.</a:t>
            </a:r>
          </a:p>
          <a:p>
            <a:endParaRPr lang="en-US" dirty="0">
              <a:latin typeface="Open Sans"/>
            </a:endParaRPr>
          </a:p>
          <a:p>
            <a:r>
              <a:rPr lang="en-US" dirty="0">
                <a:latin typeface="Open Sans"/>
              </a:rPr>
              <a:t>Once the funds have been deposited into the 401(k), the worker can choose from a menu of investment options offered by the plan. 401(k) investment options often include target-date funds and other types of investment funds.</a:t>
            </a:r>
          </a:p>
          <a:p>
            <a:endParaRPr lang="en-US" dirty="0">
              <a:latin typeface="Open Sans"/>
            </a:endParaRPr>
          </a:p>
          <a:p>
            <a:r>
              <a:rPr lang="en-US" dirty="0">
                <a:latin typeface="Open Sans"/>
              </a:rPr>
              <a:t>Once the money has been contributed to the account and invested, it’s able to grow tax-deferred as long as it remains in the account. The worker won’t be subject to income or </a:t>
            </a:r>
            <a:r>
              <a:rPr lang="en-US" u="sng" dirty="0">
                <a:latin typeface="Open Sans"/>
                <a:hlinkClick r:id="rId4">
                  <a:extLst>
                    <a:ext uri="{A12FA001-AC4F-418D-AE19-62706E023703}">
                      <ahyp:hlinkClr xmlns:ahyp="http://schemas.microsoft.com/office/drawing/2018/hyperlinkcolor" val="tx"/>
                    </a:ext>
                  </a:extLst>
                </a:hlinkClick>
              </a:rPr>
              <a:t>capital gains taxes</a:t>
            </a:r>
            <a:r>
              <a:rPr lang="en-US" dirty="0">
                <a:latin typeface="Open Sans"/>
              </a:rPr>
              <a:t> as they would on earnings in a taxable brokerage account.</a:t>
            </a:r>
          </a:p>
          <a:p>
            <a:endParaRPr lang="en-US" dirty="0">
              <a:latin typeface="Open Sans"/>
            </a:endParaRPr>
          </a:p>
          <a:p>
            <a:r>
              <a:rPr lang="en-US" dirty="0">
                <a:latin typeface="Open Sans"/>
              </a:rPr>
              <a:t>Finally, once the worker is ready to retire, they can withdraw money from their 401(k) plan. Because the contributions were made pre-tax, income taxes will be owed on the distributions.</a:t>
            </a:r>
            <a:endParaRPr lang="en-US" b="0" i="0" dirty="0">
              <a:effectLst/>
              <a:latin typeface="Open Sans"/>
            </a:endParaRPr>
          </a:p>
        </p:txBody>
      </p:sp>
    </p:spTree>
    <p:extLst>
      <p:ext uri="{BB962C8B-B14F-4D97-AF65-F5344CB8AC3E}">
        <p14:creationId xmlns:p14="http://schemas.microsoft.com/office/powerpoint/2010/main" val="3139188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075EC83-5B16-9648-8488-A03595F8A506}"/>
              </a:ext>
            </a:extLst>
          </p:cNvPr>
          <p:cNvSpPr/>
          <p:nvPr/>
        </p:nvSpPr>
        <p:spPr>
          <a:xfrm>
            <a:off x="677779" y="703490"/>
            <a:ext cx="10547684" cy="2308324"/>
          </a:xfrm>
          <a:prstGeom prst="rect">
            <a:avLst/>
          </a:prstGeom>
        </p:spPr>
        <p:txBody>
          <a:bodyPr wrap="square">
            <a:spAutoFit/>
          </a:bodyPr>
          <a:lstStyle/>
          <a:p>
            <a:r>
              <a:rPr lang="en-US" b="1" dirty="0">
                <a:latin typeface="Open Sans"/>
              </a:rPr>
              <a:t>401(k) Contribution limits</a:t>
            </a:r>
          </a:p>
          <a:p>
            <a:r>
              <a:rPr lang="en-US" dirty="0">
                <a:latin typeface="Open Sans"/>
              </a:rPr>
              <a:t>The IRS sets limits on the amount workers can contribute to their 401(k) plans. The </a:t>
            </a:r>
            <a:r>
              <a:rPr lang="en-US" u="sng" dirty="0">
                <a:latin typeface="Open Sans"/>
                <a:hlinkClick r:id="rId2">
                  <a:extLst>
                    <a:ext uri="{A12FA001-AC4F-418D-AE19-62706E023703}">
                      <ahyp:hlinkClr xmlns:ahyp="http://schemas.microsoft.com/office/drawing/2018/hyperlinkcolor" val="tx"/>
                    </a:ext>
                  </a:extLst>
                </a:hlinkClick>
              </a:rPr>
              <a:t>2023 contribution limit</a:t>
            </a:r>
            <a:r>
              <a:rPr lang="en-US" dirty="0">
                <a:latin typeface="Open Sans"/>
              </a:rPr>
              <a:t> is $22,500.</a:t>
            </a:r>
          </a:p>
          <a:p>
            <a:endParaRPr lang="en-US" dirty="0">
              <a:latin typeface="Open Sans"/>
            </a:endParaRPr>
          </a:p>
          <a:p>
            <a:r>
              <a:rPr lang="en-US" dirty="0">
                <a:latin typeface="Open Sans"/>
              </a:rPr>
              <a:t>It’s up to each worker how they choose to spread their contributions throughout the year. If allowed under the plan, some people may choose to frontload their contributions to give their investments more time to grow. However, it’s more common for people to contribute an equal amount each pay period, often as a percentage of their wages. </a:t>
            </a:r>
          </a:p>
        </p:txBody>
      </p:sp>
      <p:sp>
        <p:nvSpPr>
          <p:cNvPr id="8" name="Rectangle 7">
            <a:extLst>
              <a:ext uri="{FF2B5EF4-FFF2-40B4-BE49-F238E27FC236}">
                <a16:creationId xmlns:a16="http://schemas.microsoft.com/office/drawing/2014/main" id="{A50DB914-D39D-CF4D-B759-7F8D795C7AD5}"/>
              </a:ext>
            </a:extLst>
          </p:cNvPr>
          <p:cNvSpPr/>
          <p:nvPr/>
        </p:nvSpPr>
        <p:spPr>
          <a:xfrm>
            <a:off x="677779" y="3345921"/>
            <a:ext cx="10367210" cy="1200329"/>
          </a:xfrm>
          <a:prstGeom prst="rect">
            <a:avLst/>
          </a:prstGeom>
        </p:spPr>
        <p:txBody>
          <a:bodyPr wrap="square">
            <a:spAutoFit/>
          </a:bodyPr>
          <a:lstStyle/>
          <a:p>
            <a:r>
              <a:rPr lang="en-US" b="1" dirty="0">
                <a:solidFill>
                  <a:srgbClr val="353535"/>
                </a:solidFill>
                <a:latin typeface="Open Sans"/>
              </a:rPr>
              <a:t>401(K) Partial match</a:t>
            </a:r>
          </a:p>
          <a:p>
            <a:r>
              <a:rPr lang="en-US" dirty="0">
                <a:solidFill>
                  <a:srgbClr val="353535"/>
                </a:solidFill>
                <a:latin typeface="Open Sans"/>
              </a:rPr>
              <a:t>One common type of employer match is a partial match. In this case, an employer might agree to match 50% of an employee’s contributions up to 6% of that employee’s wages. Someone who contributed at least 6% of their own wages to their 401(k) would receive an additional employer match of 3%.</a:t>
            </a:r>
            <a:endParaRPr lang="en-US" b="0" i="0" dirty="0">
              <a:solidFill>
                <a:srgbClr val="353535"/>
              </a:solidFill>
              <a:effectLst/>
              <a:latin typeface="Open Sans"/>
            </a:endParaRPr>
          </a:p>
        </p:txBody>
      </p:sp>
    </p:spTree>
    <p:extLst>
      <p:ext uri="{BB962C8B-B14F-4D97-AF65-F5344CB8AC3E}">
        <p14:creationId xmlns:p14="http://schemas.microsoft.com/office/powerpoint/2010/main" val="431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066800" y="422909"/>
            <a:ext cx="9939336" cy="841513"/>
          </a:xfrm>
        </p:spPr>
        <p:txBody>
          <a:bodyPr>
            <a:normAutofit/>
          </a:bodyPr>
          <a:lstStyle/>
          <a:p>
            <a:r>
              <a:rPr lang="en-US" dirty="0"/>
              <a:t>Projecting needs</a:t>
            </a:r>
          </a:p>
        </p:txBody>
      </p:sp>
      <p:sp>
        <p:nvSpPr>
          <p:cNvPr id="6" name="Content Placeholder 2"/>
          <p:cNvSpPr>
            <a:spLocks noGrp="1"/>
          </p:cNvSpPr>
          <p:nvPr>
            <p:ph type="body" sz="quarter" idx="10"/>
          </p:nvPr>
        </p:nvSpPr>
        <p:spPr>
          <a:xfrm>
            <a:off x="1066800" y="1545167"/>
            <a:ext cx="9939337" cy="4811183"/>
          </a:xfrm>
        </p:spPr>
        <p:txBody>
          <a:bodyPr>
            <a:normAutofit fontScale="85000" lnSpcReduction="20000"/>
          </a:bodyPr>
          <a:lstStyle/>
          <a:p>
            <a:pPr marL="0" indent="0">
              <a:buNone/>
            </a:pPr>
            <a:r>
              <a:rPr lang="en-US" dirty="0"/>
              <a:t>To estimate savings needed for retirement, you need to estimate:</a:t>
            </a:r>
          </a:p>
          <a:p>
            <a:pPr marL="571500" lvl="1" indent="-342900"/>
            <a:r>
              <a:rPr lang="en-US" sz="2400" dirty="0"/>
              <a:t>required expenses</a:t>
            </a:r>
          </a:p>
          <a:p>
            <a:pPr marL="571500" lvl="1" indent="-342900"/>
            <a:r>
              <a:rPr lang="en-US" sz="2400" dirty="0"/>
              <a:t>required savings at retirement</a:t>
            </a:r>
          </a:p>
          <a:p>
            <a:pPr marL="571500" lvl="1" indent="-342900"/>
            <a:r>
              <a:rPr lang="en-US" sz="2400" dirty="0"/>
              <a:t>the time until retirement</a:t>
            </a:r>
          </a:p>
          <a:p>
            <a:pPr marL="571500" lvl="1" indent="-342900"/>
            <a:r>
              <a:rPr lang="en-US" sz="2400" dirty="0"/>
              <a:t>return on savings until retirement and the return on savings after retirement</a:t>
            </a:r>
          </a:p>
          <a:p>
            <a:pPr marL="571500" lvl="1" indent="-342900"/>
            <a:r>
              <a:rPr lang="en-US" sz="2400" dirty="0"/>
              <a:t>Inflation and tax effects</a:t>
            </a:r>
          </a:p>
          <a:p>
            <a:pPr marL="0" indent="0">
              <a:buNone/>
            </a:pPr>
            <a:r>
              <a:rPr lang="en-US" dirty="0"/>
              <a:t>Some factors in your favor </a:t>
            </a:r>
          </a:p>
          <a:p>
            <a:pPr marL="566928" indent="-347472">
              <a:buFont typeface="Arial" panose="020B0604020202020204" pitchFamily="34" charset="0"/>
              <a:buChar char="•"/>
            </a:pPr>
            <a:r>
              <a:rPr lang="en-US" dirty="0"/>
              <a:t>matching DC from employer</a:t>
            </a:r>
          </a:p>
          <a:p>
            <a:pPr marL="566928" indent="-347472">
              <a:buFont typeface="Arial" panose="020B0604020202020204" pitchFamily="34" charset="0"/>
              <a:buChar char="•"/>
            </a:pPr>
            <a:r>
              <a:rPr lang="en-US" dirty="0"/>
              <a:t>DB retirement plan (?)</a:t>
            </a:r>
          </a:p>
          <a:p>
            <a:pPr marL="566928" indent="-347472">
              <a:buFont typeface="Arial" panose="020B0604020202020204" pitchFamily="34" charset="0"/>
              <a:buChar char="•"/>
            </a:pPr>
            <a:r>
              <a:rPr lang="en-US" strike="sngStrike" dirty="0"/>
              <a:t>Social Security </a:t>
            </a:r>
          </a:p>
          <a:p>
            <a:pPr marL="566928" indent="-347472">
              <a:buFont typeface="Arial" panose="020B0604020202020204" pitchFamily="34" charset="0"/>
              <a:buChar char="•"/>
            </a:pPr>
            <a:r>
              <a:rPr lang="en-US" dirty="0"/>
              <a:t>tax advantage retirement strategies</a:t>
            </a:r>
          </a:p>
          <a:p>
            <a:pPr>
              <a:buFont typeface="Arial" panose="020B0604020202020204" pitchFamily="34" charset="0"/>
              <a:buChar char="•"/>
            </a:pPr>
            <a:endParaRPr lang="en-US" sz="2200" dirty="0"/>
          </a:p>
          <a:p>
            <a:pPr>
              <a:buFont typeface="Arial" panose="020B0604020202020204" pitchFamily="34" charset="0"/>
              <a:buChar char="•"/>
            </a:pPr>
            <a:endParaRPr lang="en-US" dirty="0"/>
          </a:p>
        </p:txBody>
      </p:sp>
      <p:sp>
        <p:nvSpPr>
          <p:cNvPr id="19460" name="Slide Number Placeholder 5"/>
          <p:cNvSpPr>
            <a:spLocks noGrp="1"/>
          </p:cNvSpPr>
          <p:nvPr>
            <p:ph type="sldNum" sz="quarter" idx="4294967295"/>
          </p:nvPr>
        </p:nvSpPr>
        <p:spPr bwMode="auto">
          <a:xfrm>
            <a:off x="0" y="6356350"/>
            <a:ext cx="2133600"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t"/>
          <a:lstStyle>
            <a:lvl1pPr>
              <a:defRPr>
                <a:solidFill>
                  <a:schemeClr val="tx1"/>
                </a:solidFill>
                <a:latin typeface="Arial" charset="0"/>
                <a:ea typeface="ＭＳ Ｐゴシック" pitchFamily="-111" charset="-128"/>
              </a:defRPr>
            </a:lvl1pPr>
            <a:lvl2pPr marL="742950" indent="-285750">
              <a:defRPr>
                <a:solidFill>
                  <a:schemeClr val="tx1"/>
                </a:solidFill>
                <a:latin typeface="Arial" charset="0"/>
                <a:ea typeface="ＭＳ Ｐゴシック" pitchFamily="-111" charset="-128"/>
              </a:defRPr>
            </a:lvl2pPr>
            <a:lvl3pPr marL="1143000" indent="-228600">
              <a:defRPr>
                <a:solidFill>
                  <a:schemeClr val="tx1"/>
                </a:solidFill>
                <a:latin typeface="Arial" charset="0"/>
                <a:ea typeface="ＭＳ Ｐゴシック" pitchFamily="-111" charset="-128"/>
              </a:defRPr>
            </a:lvl3pPr>
            <a:lvl4pPr marL="1600200" indent="-228600">
              <a:defRPr>
                <a:solidFill>
                  <a:schemeClr val="tx1"/>
                </a:solidFill>
                <a:latin typeface="Arial" charset="0"/>
                <a:ea typeface="ＭＳ Ｐゴシック" pitchFamily="-111" charset="-128"/>
              </a:defRPr>
            </a:lvl4pPr>
            <a:lvl5pPr marL="2057400" indent="-228600">
              <a:defRPr>
                <a:solidFill>
                  <a:schemeClr val="tx1"/>
                </a:solidFill>
                <a:latin typeface="Arial" charset="0"/>
                <a:ea typeface="ＭＳ Ｐゴシック" pitchFamily="-111"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pitchFamily="-111"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pitchFamily="-111"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pitchFamily="-111"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pitchFamily="-111" charset="-128"/>
              </a:defRPr>
            </a:lvl9pPr>
          </a:lstStyle>
          <a:p>
            <a:pPr algn="l"/>
            <a:r>
              <a:rPr lang="en-US">
                <a:solidFill>
                  <a:srgbClr val="FFFFFF"/>
                </a:solidFill>
                <a:latin typeface="Calibri" pitchFamily="-111" charset="0"/>
                <a:ea typeface="ヒラギノ角ゴ Pro W3" pitchFamily="-111" charset="-128"/>
                <a:cs typeface="Trebuchet MS" pitchFamily="-111" charset="0"/>
              </a:rPr>
              <a:t>1-</a:t>
            </a:r>
            <a:fld id="{3653F604-15D3-4F1E-8BA8-F36AEF80FCB9}" type="slidenum">
              <a:rPr lang="en-US">
                <a:solidFill>
                  <a:srgbClr val="FFFFFF"/>
                </a:solidFill>
                <a:latin typeface="Calibri" pitchFamily="-111" charset="0"/>
                <a:ea typeface="ヒラギノ角ゴ Pro W3" pitchFamily="-111" charset="-128"/>
                <a:cs typeface="Trebuchet MS" pitchFamily="-111" charset="0"/>
              </a:rPr>
              <a:pPr algn="l"/>
              <a:t>2</a:t>
            </a:fld>
            <a:endParaRPr lang="en-US">
              <a:solidFill>
                <a:srgbClr val="FFFFFF"/>
              </a:solidFill>
              <a:latin typeface="Calibri" pitchFamily="-111" charset="0"/>
              <a:ea typeface="ヒラギノ角ゴ Pro W3" pitchFamily="-111" charset="-128"/>
              <a:cs typeface="Trebuchet MS" pitchFamily="-111" charset="0"/>
            </a:endParaRPr>
          </a:p>
        </p:txBody>
      </p:sp>
    </p:spTree>
    <p:extLst>
      <p:ext uri="{BB962C8B-B14F-4D97-AF65-F5344CB8AC3E}">
        <p14:creationId xmlns:p14="http://schemas.microsoft.com/office/powerpoint/2010/main" val="44233517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726FF974-27AD-1245-B3CA-72E64A91B39B}"/>
              </a:ext>
            </a:extLst>
          </p:cNvPr>
          <p:cNvSpPr>
            <a:spLocks noGrp="1"/>
          </p:cNvSpPr>
          <p:nvPr>
            <p:ph type="title"/>
          </p:nvPr>
        </p:nvSpPr>
        <p:spPr>
          <a:xfrm>
            <a:off x="1066800" y="377189"/>
            <a:ext cx="9939336" cy="841513"/>
          </a:xfrm>
        </p:spPr>
        <p:txBody>
          <a:bodyPr>
            <a:norm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Planning Steps</a:t>
            </a:r>
          </a:p>
        </p:txBody>
      </p:sp>
      <p:cxnSp>
        <p:nvCxnSpPr>
          <p:cNvPr id="8" name="Straight Connector 7">
            <a:extLst>
              <a:ext uri="{FF2B5EF4-FFF2-40B4-BE49-F238E27FC236}">
                <a16:creationId xmlns:a16="http://schemas.microsoft.com/office/drawing/2014/main" id="{B4715E14-878E-3A4C-8CB1-9CA6515950A7}"/>
              </a:ext>
            </a:extLst>
          </p:cNvPr>
          <p:cNvCxnSpPr/>
          <p:nvPr/>
        </p:nvCxnSpPr>
        <p:spPr>
          <a:xfrm>
            <a:off x="1066800" y="1207755"/>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60FBCE1D-94B3-9442-A4BB-0A73BC73C34F}"/>
              </a:ext>
            </a:extLst>
          </p:cNvPr>
          <p:cNvSpPr txBox="1"/>
          <p:nvPr/>
        </p:nvSpPr>
        <p:spPr>
          <a:xfrm>
            <a:off x="1066801" y="1569308"/>
            <a:ext cx="8398476" cy="3570208"/>
          </a:xfrm>
          <a:prstGeom prst="rect">
            <a:avLst/>
          </a:prstGeom>
          <a:noFill/>
        </p:spPr>
        <p:txBody>
          <a:bodyPr wrap="square" rtlCol="0">
            <a:spAutoFit/>
          </a:bodyPr>
          <a:lstStyle/>
          <a:p>
            <a:pPr marL="342900" indent="-342900">
              <a:buAutoNum type="arabicPeriod"/>
            </a:pPr>
            <a:r>
              <a:rPr lang="en-US" sz="2400" dirty="0">
                <a:latin typeface="Helvetica Neue" panose="02000503000000020004" pitchFamily="2" charset="0"/>
                <a:ea typeface="Helvetica Neue" panose="02000503000000020004" pitchFamily="2" charset="0"/>
                <a:cs typeface="Helvetica Neue" panose="02000503000000020004" pitchFamily="2" charset="0"/>
              </a:rPr>
              <a:t>Expenses </a:t>
            </a:r>
          </a:p>
          <a:p>
            <a:pPr marL="742950" lvl="1" indent="-285750">
              <a:buFont typeface="Arial" panose="020B0604020202020204" pitchFamily="34" charset="0"/>
              <a:buChar char="•"/>
            </a:pPr>
            <a:r>
              <a:rPr lang="en-US" sz="2200" dirty="0">
                <a:latin typeface="Helvetica Neue" panose="02000503000000020004" pitchFamily="2" charset="0"/>
                <a:ea typeface="Helvetica Neue" panose="02000503000000020004" pitchFamily="2" charset="0"/>
                <a:cs typeface="Helvetica Neue" panose="02000503000000020004" pitchFamily="2" charset="0"/>
              </a:rPr>
              <a:t>What are my expenses pre-retirement?</a:t>
            </a:r>
          </a:p>
          <a:p>
            <a:pPr marL="742950" lvl="1" indent="-285750">
              <a:buFont typeface="Arial" panose="020B0604020202020204" pitchFamily="34" charset="0"/>
              <a:buChar char="•"/>
            </a:pPr>
            <a:r>
              <a:rPr lang="en-US" sz="2200" dirty="0">
                <a:latin typeface="Helvetica Neue" panose="02000503000000020004" pitchFamily="2" charset="0"/>
                <a:ea typeface="Helvetica Neue" panose="02000503000000020004" pitchFamily="2" charset="0"/>
                <a:cs typeface="Helvetica Neue" panose="02000503000000020004" pitchFamily="2" charset="0"/>
              </a:rPr>
              <a:t>What will my expenses be post-retirement?</a:t>
            </a:r>
          </a:p>
          <a:p>
            <a:pPr marL="342900" indent="-342900">
              <a:buFont typeface="+mj-lt"/>
              <a:buAutoNum type="arabicPeriod"/>
            </a:pPr>
            <a:r>
              <a:rPr lang="en-US" sz="2400" dirty="0">
                <a:latin typeface="Helvetica Neue" panose="02000503000000020004" pitchFamily="2" charset="0"/>
                <a:ea typeface="Helvetica Neue" panose="02000503000000020004" pitchFamily="2" charset="0"/>
                <a:cs typeface="Helvetica Neue" panose="02000503000000020004" pitchFamily="2" charset="0"/>
              </a:rPr>
              <a:t>How much $ do I need when I retire?</a:t>
            </a:r>
          </a:p>
          <a:p>
            <a:pPr marL="742950" lvl="1" indent="-285750">
              <a:buFont typeface="Arial" panose="020B0604020202020204" pitchFamily="34" charset="0"/>
              <a:buChar char="•"/>
            </a:pPr>
            <a:r>
              <a:rPr lang="en-US" sz="2200" dirty="0">
                <a:latin typeface="Helvetica Neue" panose="02000503000000020004" pitchFamily="2" charset="0"/>
                <a:ea typeface="Helvetica Neue" panose="02000503000000020004" pitchFamily="2" charset="0"/>
                <a:cs typeface="Helvetica Neue" panose="02000503000000020004" pitchFamily="2" charset="0"/>
              </a:rPr>
              <a:t>4% rule?  </a:t>
            </a:r>
          </a:p>
          <a:p>
            <a:pPr marL="742950" lvl="1" indent="-285750">
              <a:buFont typeface="Arial" panose="020B0604020202020204" pitchFamily="34" charset="0"/>
              <a:buChar char="•"/>
            </a:pPr>
            <a:r>
              <a:rPr lang="en-US" sz="2200" dirty="0">
                <a:latin typeface="Helvetica Neue" panose="02000503000000020004" pitchFamily="2" charset="0"/>
                <a:ea typeface="Helvetica Neue" panose="02000503000000020004" pitchFamily="2" charset="0"/>
                <a:cs typeface="Helvetica Neue" panose="02000503000000020004" pitchFamily="2" charset="0"/>
              </a:rPr>
              <a:t>80% of pre-retirement income rule?</a:t>
            </a:r>
          </a:p>
          <a:p>
            <a:pPr marL="342900" indent="-342900">
              <a:buFont typeface="+mj-lt"/>
              <a:buAutoNum type="arabicPeriod"/>
            </a:pPr>
            <a:r>
              <a:rPr lang="en-US" sz="2400" dirty="0">
                <a:latin typeface="Helvetica Neue" panose="02000503000000020004" pitchFamily="2" charset="0"/>
                <a:ea typeface="Helvetica Neue" panose="02000503000000020004" pitchFamily="2" charset="0"/>
                <a:cs typeface="Helvetica Neue" panose="02000503000000020004" pitchFamily="2" charset="0"/>
              </a:rPr>
              <a:t>Investment return</a:t>
            </a:r>
          </a:p>
          <a:p>
            <a:pPr marL="742950" lvl="1" indent="-285750">
              <a:buFont typeface="Arial" panose="020B0604020202020204" pitchFamily="34" charset="0"/>
              <a:buChar char="•"/>
            </a:pPr>
            <a:r>
              <a:rPr lang="en-US" sz="2200" dirty="0">
                <a:latin typeface="Helvetica Neue" panose="02000503000000020004" pitchFamily="2" charset="0"/>
                <a:ea typeface="Helvetica Neue" panose="02000503000000020004" pitchFamily="2" charset="0"/>
                <a:cs typeface="Helvetica Neue" panose="02000503000000020004" pitchFamily="2" charset="0"/>
              </a:rPr>
              <a:t>What return do I need pre-retirement and post-retirement?</a:t>
            </a:r>
          </a:p>
          <a:p>
            <a:pPr marL="742950" lvl="1" indent="-285750">
              <a:buFont typeface="Arial" panose="020B0604020202020204" pitchFamily="34" charset="0"/>
              <a:buChar char="•"/>
            </a:pPr>
            <a:r>
              <a:rPr lang="en-US" sz="2200" dirty="0">
                <a:latin typeface="Helvetica Neue" panose="02000503000000020004" pitchFamily="2" charset="0"/>
                <a:ea typeface="Helvetica Neue" panose="02000503000000020004" pitchFamily="2" charset="0"/>
                <a:cs typeface="Helvetica Neue" panose="02000503000000020004" pitchFamily="2" charset="0"/>
              </a:rPr>
              <a:t>How do I achieve that?  What investment strategies and returns do I need now and in the future.</a:t>
            </a:r>
          </a:p>
        </p:txBody>
      </p:sp>
    </p:spTree>
    <p:extLst>
      <p:ext uri="{BB962C8B-B14F-4D97-AF65-F5344CB8AC3E}">
        <p14:creationId xmlns:p14="http://schemas.microsoft.com/office/powerpoint/2010/main" val="124509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8BC4F34B-0F91-0B46-A96A-80E22AFDA011}"/>
              </a:ext>
            </a:extLst>
          </p:cNvPr>
          <p:cNvSpPr>
            <a:spLocks noGrp="1"/>
          </p:cNvSpPr>
          <p:nvPr>
            <p:ph type="title"/>
          </p:nvPr>
        </p:nvSpPr>
        <p:spPr>
          <a:xfrm>
            <a:off x="1066800" y="377189"/>
            <a:ext cx="9939336" cy="841513"/>
          </a:xfrm>
        </p:spPr>
        <p:txBody>
          <a:bodyPr>
            <a:norm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“4% Rule”</a:t>
            </a:r>
          </a:p>
        </p:txBody>
      </p:sp>
      <p:cxnSp>
        <p:nvCxnSpPr>
          <p:cNvPr id="8" name="Straight Connector 7">
            <a:extLst>
              <a:ext uri="{FF2B5EF4-FFF2-40B4-BE49-F238E27FC236}">
                <a16:creationId xmlns:a16="http://schemas.microsoft.com/office/drawing/2014/main" id="{1EAF94A4-93F8-5E4A-8A70-C09D47807538}"/>
              </a:ext>
            </a:extLst>
          </p:cNvPr>
          <p:cNvCxnSpPr/>
          <p:nvPr/>
        </p:nvCxnSpPr>
        <p:spPr>
          <a:xfrm>
            <a:off x="1066800" y="1207755"/>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344E2CE6-7B36-904B-B4A3-D11541ADE212}"/>
              </a:ext>
            </a:extLst>
          </p:cNvPr>
          <p:cNvSpPr/>
          <p:nvPr/>
        </p:nvSpPr>
        <p:spPr>
          <a:xfrm>
            <a:off x="1066800" y="1449103"/>
            <a:ext cx="10058400" cy="923330"/>
          </a:xfrm>
          <a:prstGeom prst="rect">
            <a:avLst/>
          </a:prstGeom>
        </p:spPr>
        <p:txBody>
          <a:bodyPr wrap="square">
            <a:spAutoFit/>
          </a:bodyPr>
          <a:lstStyle/>
          <a:p>
            <a:r>
              <a:rPr lang="en-US" dirty="0">
                <a:solidFill>
                  <a:srgbClr val="202124"/>
                </a:solidFill>
                <a:latin typeface="Helvetica Neue" panose="02000503000000020004" pitchFamily="2" charset="0"/>
                <a:ea typeface="Helvetica Neue" panose="02000503000000020004" pitchFamily="2" charset="0"/>
                <a:cs typeface="Helvetica Neue" panose="02000503000000020004" pitchFamily="2" charset="0"/>
              </a:rPr>
              <a:t>The 4% rule is a popular retirement withdrawal strategy that suggests </a:t>
            </a:r>
            <a:r>
              <a:rPr lang="en-US" dirty="0">
                <a:solidFill>
                  <a:srgbClr val="040C28"/>
                </a:solidFill>
                <a:latin typeface="Helvetica Neue" panose="02000503000000020004" pitchFamily="2" charset="0"/>
                <a:ea typeface="Helvetica Neue" panose="02000503000000020004" pitchFamily="2" charset="0"/>
                <a:cs typeface="Helvetica Neue" panose="02000503000000020004" pitchFamily="2" charset="0"/>
              </a:rPr>
              <a:t>retirees can safely withdraw the amount equal to 4 percent of their savings during the year they retire and then adjust for inflation each subsequent year (Bankrate).</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10" name="Picture 9">
            <a:extLst>
              <a:ext uri="{FF2B5EF4-FFF2-40B4-BE49-F238E27FC236}">
                <a16:creationId xmlns:a16="http://schemas.microsoft.com/office/drawing/2014/main" id="{AE03A716-6BA8-2F40-BDF7-9FE7E1D60FD6}"/>
              </a:ext>
            </a:extLst>
          </p:cNvPr>
          <p:cNvPicPr>
            <a:picLocks noChangeAspect="1"/>
          </p:cNvPicPr>
          <p:nvPr/>
        </p:nvPicPr>
        <p:blipFill>
          <a:blip r:embed="rId2"/>
          <a:stretch>
            <a:fillRect/>
          </a:stretch>
        </p:blipFill>
        <p:spPr>
          <a:xfrm>
            <a:off x="1352206" y="2613780"/>
            <a:ext cx="3578140" cy="3626382"/>
          </a:xfrm>
          <a:prstGeom prst="rect">
            <a:avLst/>
          </a:prstGeom>
        </p:spPr>
      </p:pic>
      <p:sp>
        <p:nvSpPr>
          <p:cNvPr id="11" name="Rectangle 10">
            <a:extLst>
              <a:ext uri="{FF2B5EF4-FFF2-40B4-BE49-F238E27FC236}">
                <a16:creationId xmlns:a16="http://schemas.microsoft.com/office/drawing/2014/main" id="{52879C5E-D7B8-7A45-8802-CBE4EF1CA1F6}"/>
              </a:ext>
            </a:extLst>
          </p:cNvPr>
          <p:cNvSpPr/>
          <p:nvPr/>
        </p:nvSpPr>
        <p:spPr>
          <a:xfrm>
            <a:off x="5568778" y="3196963"/>
            <a:ext cx="5556422" cy="1754326"/>
          </a:xfrm>
          <a:prstGeom prst="rect">
            <a:avLst/>
          </a:prstGeom>
        </p:spPr>
        <p:txBody>
          <a:bodyPr wrap="square">
            <a:spAutoFit/>
          </a:bodyPr>
          <a:lstStyle/>
          <a:p>
            <a:r>
              <a:rPr lang="en-US" dirty="0">
                <a:solidFill>
                  <a:srgbClr val="1C1D20"/>
                </a:solidFill>
                <a:latin typeface="Helvetica Neue" panose="02000503000000020004" pitchFamily="2" charset="0"/>
                <a:ea typeface="Helvetica Neue" panose="02000503000000020004" pitchFamily="2" charset="0"/>
                <a:cs typeface="Helvetica Neue" panose="02000503000000020004" pitchFamily="2" charset="0"/>
              </a:rPr>
              <a:t>The traditional 4% rule has served retirees well for decades but may no longer be relevant due to rising costs and increased market volatility. Retirees should consider using a rate closer to 3.3% withdrawal rate instead, as well as looking into other sources of income (Motley Fool).</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26249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090D832-32C3-AB44-953C-99EE5B40297C}"/>
              </a:ext>
            </a:extLst>
          </p:cNvPr>
          <p:cNvCxnSpPr/>
          <p:nvPr/>
        </p:nvCxnSpPr>
        <p:spPr>
          <a:xfrm>
            <a:off x="1066800" y="1207755"/>
            <a:ext cx="10058400" cy="0"/>
          </a:xfrm>
          <a:prstGeom prst="line">
            <a:avLst/>
          </a:prstGeom>
          <a:ln w="76200">
            <a:solidFill>
              <a:srgbClr val="006CA7"/>
            </a:solidFill>
          </a:ln>
        </p:spPr>
        <p:style>
          <a:lnRef idx="3">
            <a:schemeClr val="accent2"/>
          </a:lnRef>
          <a:fillRef idx="0">
            <a:schemeClr val="accent2"/>
          </a:fillRef>
          <a:effectRef idx="2">
            <a:schemeClr val="accent2"/>
          </a:effectRef>
          <a:fontRef idx="minor">
            <a:schemeClr val="tx1"/>
          </a:fontRef>
        </p:style>
      </p:cxnSp>
      <p:sp>
        <p:nvSpPr>
          <p:cNvPr id="8" name="Rectangle 2">
            <a:extLst>
              <a:ext uri="{FF2B5EF4-FFF2-40B4-BE49-F238E27FC236}">
                <a16:creationId xmlns:a16="http://schemas.microsoft.com/office/drawing/2014/main" id="{01823A81-32CC-264B-B05D-AA27BA14B55C}"/>
              </a:ext>
            </a:extLst>
          </p:cNvPr>
          <p:cNvSpPr>
            <a:spLocks noGrp="1"/>
          </p:cNvSpPr>
          <p:nvPr>
            <p:ph type="title"/>
          </p:nvPr>
        </p:nvSpPr>
        <p:spPr>
          <a:xfrm>
            <a:off x="1066800" y="377189"/>
            <a:ext cx="9939336" cy="841513"/>
          </a:xfrm>
        </p:spPr>
        <p:txBody>
          <a:bodyPr>
            <a:norm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“80% of pre-retirement income rule”</a:t>
            </a:r>
          </a:p>
        </p:txBody>
      </p:sp>
      <p:sp>
        <p:nvSpPr>
          <p:cNvPr id="9" name="Rectangle 8">
            <a:extLst>
              <a:ext uri="{FF2B5EF4-FFF2-40B4-BE49-F238E27FC236}">
                <a16:creationId xmlns:a16="http://schemas.microsoft.com/office/drawing/2014/main" id="{92FC2DEF-BF59-2C49-95E1-5B7A7E400A08}"/>
              </a:ext>
            </a:extLst>
          </p:cNvPr>
          <p:cNvSpPr/>
          <p:nvPr/>
        </p:nvSpPr>
        <p:spPr>
          <a:xfrm>
            <a:off x="1066800" y="1568447"/>
            <a:ext cx="10058400" cy="1107996"/>
          </a:xfrm>
          <a:prstGeom prst="rect">
            <a:avLst/>
          </a:prstGeom>
        </p:spPr>
        <p:txBody>
          <a:bodyPr wrap="square">
            <a:spAutoFit/>
          </a:bodyPr>
          <a:lstStyle/>
          <a:p>
            <a:r>
              <a:rPr lang="en-US" sz="2200" dirty="0">
                <a:solidFill>
                  <a:srgbClr val="202124"/>
                </a:solidFill>
                <a:latin typeface="Helvetica Neue" panose="02000503000000020004" pitchFamily="2" charset="0"/>
                <a:ea typeface="Helvetica Neue" panose="02000503000000020004" pitchFamily="2" charset="0"/>
                <a:cs typeface="Helvetica Neue" panose="02000503000000020004" pitchFamily="2" charset="0"/>
              </a:rPr>
              <a:t>Suggests that </a:t>
            </a:r>
            <a:r>
              <a:rPr lang="en-US" sz="2200" dirty="0">
                <a:solidFill>
                  <a:srgbClr val="040C28"/>
                </a:solidFill>
                <a:latin typeface="Helvetica Neue" panose="02000503000000020004" pitchFamily="2" charset="0"/>
                <a:ea typeface="Helvetica Neue" panose="02000503000000020004" pitchFamily="2" charset="0"/>
                <a:cs typeface="Helvetica Neue" panose="02000503000000020004" pitchFamily="2" charset="0"/>
              </a:rPr>
              <a:t>you will need 80% of your pre-retirement income per year in retirement</a:t>
            </a:r>
            <a:r>
              <a:rPr lang="en-US" sz="2200" dirty="0">
                <a:solidFill>
                  <a:srgbClr val="202124"/>
                </a:solidFill>
                <a:latin typeface="Helvetica Neue" panose="02000503000000020004" pitchFamily="2" charset="0"/>
                <a:ea typeface="Helvetica Neue" panose="02000503000000020004" pitchFamily="2" charset="0"/>
                <a:cs typeface="Helvetica Neue" panose="02000503000000020004" pitchFamily="2" charset="0"/>
              </a:rPr>
              <a:t>. This percentage is based on the fact that some major expenses drop after you retire, like commuting, retirement-plan contributions, mortgage.</a:t>
            </a: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52397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374C53-3656-8A46-9F89-383F3817BE26}"/>
              </a:ext>
            </a:extLst>
          </p:cNvPr>
          <p:cNvSpPr/>
          <p:nvPr/>
        </p:nvSpPr>
        <p:spPr>
          <a:xfrm>
            <a:off x="7435511" y="3724846"/>
            <a:ext cx="3970421" cy="12161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2ABB6F0-6A67-AA4B-8E88-1502B65F5F1A}"/>
              </a:ext>
            </a:extLst>
          </p:cNvPr>
          <p:cNvSpPr/>
          <p:nvPr/>
        </p:nvSpPr>
        <p:spPr>
          <a:xfrm>
            <a:off x="509123" y="268957"/>
            <a:ext cx="10858500" cy="5179367"/>
          </a:xfrm>
          <a:prstGeom prst="rect">
            <a:avLst/>
          </a:prstGeom>
        </p:spPr>
        <p:txBody>
          <a:bodyPr wrap="square">
            <a:spAutoFit/>
          </a:bodyPr>
          <a:lstStyle/>
          <a:p>
            <a:pPr marL="0" marR="0">
              <a:lnSpc>
                <a:spcPct val="107000"/>
              </a:lnSpc>
              <a:spcBef>
                <a:spcPts val="0"/>
              </a:spcBef>
              <a:spcAft>
                <a:spcPts val="1875"/>
              </a:spcAft>
            </a:pPr>
            <a:r>
              <a:rPr lang="en-US" sz="2000" b="1" dirty="0">
                <a:solidFill>
                  <a:srgbClr val="0D0D0D"/>
                </a:solidFill>
                <a:latin typeface="Helvetica" pitchFamily="2" charset="0"/>
                <a:ea typeface="Times New Roman" panose="02020603050405020304" pitchFamily="18" charset="0"/>
                <a:cs typeface="Calibri" panose="020F0502020204030204" pitchFamily="34" charset="0"/>
              </a:rPr>
              <a:t>Example:</a:t>
            </a:r>
            <a:r>
              <a:rPr lang="en-US" sz="2000" dirty="0">
                <a:solidFill>
                  <a:srgbClr val="0D0D0D"/>
                </a:solidFill>
                <a:latin typeface="Helvetica" pitchFamily="2" charset="0"/>
                <a:ea typeface="Times New Roman" panose="02020603050405020304" pitchFamily="18" charset="0"/>
                <a:cs typeface="Calibri" panose="020F0502020204030204" pitchFamily="34" charset="0"/>
              </a:rPr>
              <a:t> You need a portfolio of $1,100,000 by the time you are 67 to live comfortably. You are 38 years old now so you have 29 years left to retirement. Your total wealth now is $240,000 which includes a portfolio of stocks, bonds and other investments. You are able to save and invest $5,500 each year until retirement.  What return is needed?</a:t>
            </a:r>
            <a:endParaRPr lang="en-US" sz="2000" dirty="0">
              <a:latin typeface="Helvetica" pitchFamily="2" charset="0"/>
              <a:ea typeface="Calibri" panose="020F0502020204030204" pitchFamily="34" charset="0"/>
              <a:cs typeface="Times New Roman" panose="02020603050405020304" pitchFamily="18" charset="0"/>
            </a:endParaRPr>
          </a:p>
          <a:p>
            <a:pPr marL="0" marR="0">
              <a:lnSpc>
                <a:spcPct val="107000"/>
              </a:lnSpc>
              <a:spcBef>
                <a:spcPts val="0"/>
              </a:spcBef>
              <a:spcAft>
                <a:spcPts val="1875"/>
              </a:spcAft>
            </a:pPr>
            <a:endParaRPr lang="en-US" b="1" dirty="0">
              <a:solidFill>
                <a:srgbClr val="0D0D0D"/>
              </a:solidFill>
              <a:effectLst/>
              <a:latin typeface="Helvetica" pitchFamily="2" charset="0"/>
              <a:ea typeface="Calibri" panose="020F0502020204030204" pitchFamily="34" charset="0"/>
              <a:cs typeface="Calibri" panose="020F0502020204030204" pitchFamily="34" charset="0"/>
            </a:endParaRPr>
          </a:p>
          <a:p>
            <a:pPr marL="0" marR="0">
              <a:lnSpc>
                <a:spcPct val="107000"/>
              </a:lnSpc>
              <a:spcBef>
                <a:spcPts val="0"/>
              </a:spcBef>
              <a:spcAft>
                <a:spcPts val="1875"/>
              </a:spcAft>
            </a:pPr>
            <a:endParaRPr lang="en-US" b="1" dirty="0">
              <a:solidFill>
                <a:srgbClr val="0D0D0D"/>
              </a:solidFill>
              <a:latin typeface="Helvetica" pitchFamily="2" charset="0"/>
              <a:ea typeface="Calibri" panose="020F0502020204030204" pitchFamily="34" charset="0"/>
              <a:cs typeface="Calibri" panose="020F0502020204030204" pitchFamily="34" charset="0"/>
            </a:endParaRPr>
          </a:p>
          <a:p>
            <a:pPr marL="0" marR="0">
              <a:lnSpc>
                <a:spcPct val="107000"/>
              </a:lnSpc>
              <a:spcBef>
                <a:spcPts val="0"/>
              </a:spcBef>
              <a:spcAft>
                <a:spcPts val="1875"/>
              </a:spcAft>
            </a:pPr>
            <a:endParaRPr lang="en-US" b="1" dirty="0">
              <a:solidFill>
                <a:srgbClr val="0D0D0D"/>
              </a:solidFill>
              <a:latin typeface="Helvetica" pitchFamily="2" charset="0"/>
              <a:ea typeface="Calibri" panose="020F0502020204030204" pitchFamily="34" charset="0"/>
              <a:cs typeface="Calibri" panose="020F0502020204030204" pitchFamily="34" charset="0"/>
            </a:endParaRPr>
          </a:p>
          <a:p>
            <a:pPr marL="0" marR="0">
              <a:lnSpc>
                <a:spcPct val="107000"/>
              </a:lnSpc>
              <a:spcBef>
                <a:spcPts val="0"/>
              </a:spcBef>
              <a:spcAft>
                <a:spcPts val="1875"/>
              </a:spcAft>
            </a:pPr>
            <a:endParaRPr lang="en-US" b="1" dirty="0">
              <a:solidFill>
                <a:srgbClr val="0D0D0D"/>
              </a:solidFill>
              <a:effectLst/>
              <a:latin typeface="Helvetica" pitchFamily="2" charset="0"/>
              <a:ea typeface="Calibri" panose="020F0502020204030204" pitchFamily="34" charset="0"/>
              <a:cs typeface="Calibri" panose="020F0502020204030204" pitchFamily="34" charset="0"/>
            </a:endParaRPr>
          </a:p>
          <a:p>
            <a:pPr marL="0" marR="0">
              <a:lnSpc>
                <a:spcPct val="107000"/>
              </a:lnSpc>
              <a:spcBef>
                <a:spcPts val="0"/>
              </a:spcBef>
              <a:spcAft>
                <a:spcPts val="1875"/>
              </a:spcAft>
            </a:pPr>
            <a:endParaRPr lang="en-US" b="1" dirty="0">
              <a:solidFill>
                <a:srgbClr val="0D0D0D"/>
              </a:solidFill>
              <a:latin typeface="Helvetica" pitchFamily="2" charset="0"/>
              <a:ea typeface="Calibri" panose="020F0502020204030204" pitchFamily="34" charset="0"/>
              <a:cs typeface="Calibri" panose="020F0502020204030204" pitchFamily="34" charset="0"/>
            </a:endParaRPr>
          </a:p>
          <a:p>
            <a:pPr marL="0" marR="0">
              <a:lnSpc>
                <a:spcPct val="107000"/>
              </a:lnSpc>
              <a:spcBef>
                <a:spcPts val="0"/>
              </a:spcBef>
              <a:spcAft>
                <a:spcPts val="1875"/>
              </a:spcAft>
            </a:pPr>
            <a:endParaRPr lang="en-US" b="1" dirty="0">
              <a:solidFill>
                <a:srgbClr val="0D0D0D"/>
              </a:solidFill>
              <a:effectLst/>
              <a:latin typeface="Helvetica" pitchFamily="2" charset="0"/>
              <a:ea typeface="Calibri" panose="020F0502020204030204" pitchFamily="34" charset="0"/>
              <a:cs typeface="Calibri" panose="020F0502020204030204" pitchFamily="34" charset="0"/>
            </a:endParaRPr>
          </a:p>
          <a:p>
            <a:pPr marL="0" marR="0">
              <a:lnSpc>
                <a:spcPct val="107000"/>
              </a:lnSpc>
              <a:spcBef>
                <a:spcPts val="0"/>
              </a:spcBef>
              <a:spcAft>
                <a:spcPts val="1875"/>
              </a:spcAft>
            </a:pPr>
            <a:endParaRPr lang="en-US" b="1" dirty="0">
              <a:solidFill>
                <a:srgbClr val="0D0D0D"/>
              </a:solidFill>
              <a:latin typeface="Helvetica" pitchFamily="2"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CC2FD055-8285-0949-868C-2C71A5C8F140}"/>
              </a:ext>
            </a:extLst>
          </p:cNvPr>
          <p:cNvSpPr txBox="1"/>
          <p:nvPr/>
        </p:nvSpPr>
        <p:spPr>
          <a:xfrm>
            <a:off x="1320030" y="1902095"/>
            <a:ext cx="4285725" cy="1323439"/>
          </a:xfrm>
          <a:prstGeom prst="rect">
            <a:avLst/>
          </a:prstGeom>
          <a:noFill/>
          <a:ln>
            <a:solidFill>
              <a:schemeClr val="tx1"/>
            </a:solidFill>
          </a:ln>
        </p:spPr>
        <p:txBody>
          <a:bodyPr wrap="none" rtlCol="0">
            <a:spAutoFit/>
          </a:body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Why $1,100,000?</a:t>
            </a:r>
          </a:p>
          <a:p>
            <a:r>
              <a:rPr lang="en-US" sz="1600" dirty="0">
                <a:latin typeface="Helvetica Neue" panose="02000503000000020004" pitchFamily="2" charset="0"/>
                <a:ea typeface="Helvetica Neue" panose="02000503000000020004" pitchFamily="2" charset="0"/>
                <a:cs typeface="Helvetica Neue" panose="02000503000000020004" pitchFamily="2" charset="0"/>
              </a:rPr>
              <a:t>     If I withdraw 4% per year = $44,000</a:t>
            </a:r>
          </a:p>
          <a:p>
            <a:r>
              <a:rPr lang="en-US" sz="1600" dirty="0">
                <a:latin typeface="Helvetica Neue" panose="02000503000000020004" pitchFamily="2" charset="0"/>
                <a:ea typeface="Helvetica Neue" panose="02000503000000020004" pitchFamily="2" charset="0"/>
                <a:cs typeface="Helvetica Neue" panose="02000503000000020004" pitchFamily="2" charset="0"/>
              </a:rPr>
              <a:t>     That should cover my expenses, </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etc</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r>
              <a:rPr lang="en-US" sz="1600" dirty="0">
                <a:latin typeface="Helvetica Neue" panose="02000503000000020004" pitchFamily="2" charset="0"/>
                <a:ea typeface="Helvetica Neue" panose="02000503000000020004" pitchFamily="2" charset="0"/>
                <a:cs typeface="Helvetica Neue" panose="02000503000000020004" pitchFamily="2" charset="0"/>
              </a:rPr>
              <a:t>     (My current expenses are about $44,000) </a:t>
            </a:r>
          </a:p>
          <a:p>
            <a:r>
              <a:rPr lang="en-US" sz="1600" dirty="0">
                <a:latin typeface="Helvetica Neue" panose="02000503000000020004" pitchFamily="2" charset="0"/>
                <a:ea typeface="Helvetica Neue" panose="02000503000000020004" pitchFamily="2" charset="0"/>
                <a:cs typeface="Helvetica Neue" panose="02000503000000020004" pitchFamily="2" charset="0"/>
              </a:rPr>
              <a:t>	44,000/.04 = 1,100,000</a:t>
            </a:r>
          </a:p>
        </p:txBody>
      </p:sp>
      <p:sp>
        <p:nvSpPr>
          <p:cNvPr id="4" name="TextBox 3">
            <a:extLst>
              <a:ext uri="{FF2B5EF4-FFF2-40B4-BE49-F238E27FC236}">
                <a16:creationId xmlns:a16="http://schemas.microsoft.com/office/drawing/2014/main" id="{954F17CC-1A2A-B54F-B462-C8C6E8614928}"/>
              </a:ext>
            </a:extLst>
          </p:cNvPr>
          <p:cNvSpPr txBox="1"/>
          <p:nvPr/>
        </p:nvSpPr>
        <p:spPr>
          <a:xfrm>
            <a:off x="2541804" y="3524791"/>
            <a:ext cx="3417923" cy="1569660"/>
          </a:xfrm>
          <a:prstGeom prst="rect">
            <a:avLst/>
          </a:prstGeom>
          <a:noFill/>
          <a:ln>
            <a:solidFill>
              <a:schemeClr val="tx1"/>
            </a:solidFill>
          </a:ln>
        </p:spPr>
        <p:txBody>
          <a:bodyPr wrap="none" rtlCol="0">
            <a:spAutoFit/>
          </a:bodyPr>
          <a:lstStyle/>
          <a:p>
            <a:r>
              <a:rPr lang="en-US" sz="1600" dirty="0">
                <a:solidFill>
                  <a:srgbClr val="0D0D0D"/>
                </a:solidFill>
                <a:latin typeface="Helvetica" pitchFamily="2" charset="0"/>
                <a:ea typeface="Times New Roman" panose="02020603050405020304" pitchFamily="18" charset="0"/>
                <a:cs typeface="Calibri" panose="020F0502020204030204" pitchFamily="34" charset="0"/>
              </a:rPr>
              <a:t>Future Value = $1,100,000</a:t>
            </a:r>
            <a:br>
              <a:rPr lang="en-US" sz="1600" dirty="0">
                <a:solidFill>
                  <a:srgbClr val="0D0D0D"/>
                </a:solidFill>
                <a:latin typeface="Helvetica" pitchFamily="2" charset="0"/>
                <a:ea typeface="Times New Roman" panose="02020603050405020304" pitchFamily="18" charset="0"/>
                <a:cs typeface="Calibri" panose="020F0502020204030204" pitchFamily="34" charset="0"/>
              </a:rPr>
            </a:br>
            <a:r>
              <a:rPr lang="en-US" sz="1600" dirty="0">
                <a:solidFill>
                  <a:srgbClr val="0D0D0D"/>
                </a:solidFill>
                <a:latin typeface="Helvetica" pitchFamily="2" charset="0"/>
                <a:ea typeface="Times New Roman" panose="02020603050405020304" pitchFamily="18" charset="0"/>
                <a:cs typeface="Calibri" panose="020F0502020204030204" pitchFamily="34" charset="0"/>
              </a:rPr>
              <a:t>Payments (annual saving) = $5,500</a:t>
            </a:r>
            <a:br>
              <a:rPr lang="en-US" sz="1600" dirty="0">
                <a:solidFill>
                  <a:srgbClr val="0D0D0D"/>
                </a:solidFill>
                <a:latin typeface="Helvetica" pitchFamily="2" charset="0"/>
                <a:ea typeface="Times New Roman" panose="02020603050405020304" pitchFamily="18" charset="0"/>
                <a:cs typeface="Calibri" panose="020F0502020204030204" pitchFamily="34" charset="0"/>
              </a:rPr>
            </a:br>
            <a:r>
              <a:rPr lang="en-US" sz="1600" dirty="0">
                <a:solidFill>
                  <a:srgbClr val="0D0D0D"/>
                </a:solidFill>
                <a:latin typeface="Helvetica" pitchFamily="2" charset="0"/>
                <a:ea typeface="Times New Roman" panose="02020603050405020304" pitchFamily="18" charset="0"/>
                <a:cs typeface="Calibri" panose="020F0502020204030204" pitchFamily="34" charset="0"/>
              </a:rPr>
              <a:t>Time to retirement (N) = 29</a:t>
            </a:r>
            <a:br>
              <a:rPr lang="en-US" sz="1600" dirty="0">
                <a:solidFill>
                  <a:srgbClr val="0D0D0D"/>
                </a:solidFill>
                <a:latin typeface="Helvetica" pitchFamily="2" charset="0"/>
                <a:ea typeface="Times New Roman" panose="02020603050405020304" pitchFamily="18" charset="0"/>
                <a:cs typeface="Calibri" panose="020F0502020204030204" pitchFamily="34" charset="0"/>
              </a:rPr>
            </a:br>
            <a:r>
              <a:rPr lang="en-US" sz="1600" dirty="0">
                <a:solidFill>
                  <a:srgbClr val="0D0D0D"/>
                </a:solidFill>
                <a:latin typeface="Helvetica" pitchFamily="2" charset="0"/>
                <a:ea typeface="Times New Roman" panose="02020603050405020304" pitchFamily="18" charset="0"/>
                <a:cs typeface="Calibri" panose="020F0502020204030204" pitchFamily="34" charset="0"/>
              </a:rPr>
              <a:t>Present Value = $240,000</a:t>
            </a:r>
          </a:p>
          <a:p>
            <a:br>
              <a:rPr lang="en-US" sz="1600" dirty="0">
                <a:solidFill>
                  <a:srgbClr val="0D0D0D"/>
                </a:solidFill>
                <a:latin typeface="Helvetica" pitchFamily="2" charset="0"/>
                <a:ea typeface="Times New Roman" panose="02020603050405020304" pitchFamily="18" charset="0"/>
                <a:cs typeface="Calibri" panose="020F0502020204030204" pitchFamily="34" charset="0"/>
              </a:rPr>
            </a:br>
            <a:r>
              <a:rPr lang="en-US" sz="1600" b="1" dirty="0">
                <a:solidFill>
                  <a:srgbClr val="0D0D0D"/>
                </a:solidFill>
                <a:latin typeface="Helvetica" pitchFamily="2" charset="0"/>
                <a:ea typeface="Times New Roman" panose="02020603050405020304" pitchFamily="18" charset="0"/>
                <a:cs typeface="Calibri" panose="020F0502020204030204" pitchFamily="34" charset="0"/>
              </a:rPr>
              <a:t>Return needed = 4.23%</a:t>
            </a:r>
            <a:endParaRPr lang="en-US" sz="1600" dirty="0">
              <a:solidFill>
                <a:srgbClr val="0D0D0D"/>
              </a:solidFill>
              <a:latin typeface="Helvetica" pitchFamily="2" charset="0"/>
              <a:ea typeface="Times New Roman" panose="02020603050405020304" pitchFamily="18" charset="0"/>
              <a:cs typeface="Calibri" panose="020F0502020204030204" pitchFamily="34" charset="0"/>
            </a:endParaRPr>
          </a:p>
        </p:txBody>
      </p:sp>
      <p:sp>
        <p:nvSpPr>
          <p:cNvPr id="5" name="TextBox 4">
            <a:extLst>
              <a:ext uri="{FF2B5EF4-FFF2-40B4-BE49-F238E27FC236}">
                <a16:creationId xmlns:a16="http://schemas.microsoft.com/office/drawing/2014/main" id="{6752B8BE-6FA2-6B40-8DB0-8FD60A805D30}"/>
              </a:ext>
            </a:extLst>
          </p:cNvPr>
          <p:cNvSpPr txBox="1"/>
          <p:nvPr/>
        </p:nvSpPr>
        <p:spPr>
          <a:xfrm>
            <a:off x="7628986" y="3748147"/>
            <a:ext cx="3556925" cy="584775"/>
          </a:xfrm>
          <a:prstGeom prst="rect">
            <a:avLst/>
          </a:prstGeom>
          <a:noFill/>
        </p:spPr>
        <p:txBody>
          <a:bodyPr wrap="square" rtlCol="0">
            <a:spAutoFit/>
          </a:body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How?</a:t>
            </a:r>
          </a:p>
          <a:p>
            <a:r>
              <a:rPr lang="en-US" sz="1600" dirty="0">
                <a:latin typeface="Helvetica Neue" panose="02000503000000020004" pitchFamily="2" charset="0"/>
                <a:ea typeface="Helvetica Neue" panose="02000503000000020004" pitchFamily="2" charset="0"/>
                <a:cs typeface="Helvetica Neue" panose="02000503000000020004" pitchFamily="2" charset="0"/>
              </a:rPr>
              <a:t>Treat it like an annuity</a:t>
            </a:r>
          </a:p>
        </p:txBody>
      </p:sp>
      <p:sp>
        <p:nvSpPr>
          <p:cNvPr id="6" name="TextBox 5">
            <a:extLst>
              <a:ext uri="{FF2B5EF4-FFF2-40B4-BE49-F238E27FC236}">
                <a16:creationId xmlns:a16="http://schemas.microsoft.com/office/drawing/2014/main" id="{DDD8009F-B7CC-DE42-8079-311D1AEDF876}"/>
              </a:ext>
            </a:extLst>
          </p:cNvPr>
          <p:cNvSpPr txBox="1"/>
          <p:nvPr/>
        </p:nvSpPr>
        <p:spPr>
          <a:xfrm>
            <a:off x="7992408" y="4309621"/>
            <a:ext cx="3193503" cy="314766"/>
          </a:xfrm>
          <a:prstGeom prst="rect">
            <a:avLst/>
          </a:prstGeom>
          <a:noFill/>
        </p:spPr>
        <p:txBody>
          <a:bodyPr wrap="none" rtlCol="0">
            <a:spAutoFit/>
          </a:bodyPr>
          <a:lstStyle/>
          <a:p>
            <a:pPr>
              <a:lnSpc>
                <a:spcPct val="107000"/>
              </a:lnSpc>
              <a:spcAft>
                <a:spcPts val="1875"/>
              </a:spcAft>
            </a:pPr>
            <a:r>
              <a:rPr lang="en-US" sz="1400" dirty="0">
                <a:latin typeface="Helvetica" pitchFamily="2" charset="0"/>
              </a:rPr>
              <a:t>FV = PV(1 + </a:t>
            </a:r>
            <a:r>
              <a:rPr lang="en-US" sz="1400" dirty="0" err="1">
                <a:latin typeface="Helvetica" pitchFamily="2" charset="0"/>
              </a:rPr>
              <a:t>i</a:t>
            </a:r>
            <a:r>
              <a:rPr lang="en-US" sz="1400" dirty="0">
                <a:latin typeface="Helvetica" pitchFamily="2" charset="0"/>
              </a:rPr>
              <a:t>)</a:t>
            </a:r>
            <a:r>
              <a:rPr lang="en-US" sz="1400" baseline="30000" dirty="0">
                <a:latin typeface="Helvetica" pitchFamily="2" charset="0"/>
              </a:rPr>
              <a:t>n</a:t>
            </a:r>
            <a:r>
              <a:rPr lang="en-US" sz="1400" dirty="0">
                <a:latin typeface="Helvetica" pitchFamily="2" charset="0"/>
              </a:rPr>
              <a:t> + [ PMT(1 + </a:t>
            </a:r>
            <a:r>
              <a:rPr lang="en-US" sz="1400" dirty="0" err="1">
                <a:latin typeface="Helvetica" pitchFamily="2" charset="0"/>
              </a:rPr>
              <a:t>i</a:t>
            </a:r>
            <a:r>
              <a:rPr lang="en-US" sz="1400" dirty="0">
                <a:latin typeface="Helvetica" pitchFamily="2" charset="0"/>
              </a:rPr>
              <a:t>)</a:t>
            </a:r>
            <a:r>
              <a:rPr lang="en-US" sz="1400" baseline="30000" dirty="0">
                <a:latin typeface="Helvetica" pitchFamily="2" charset="0"/>
              </a:rPr>
              <a:t>n</a:t>
            </a:r>
            <a:r>
              <a:rPr lang="en-US" sz="1400" dirty="0">
                <a:latin typeface="Helvetica" pitchFamily="2" charset="0"/>
              </a:rPr>
              <a:t> - 1 ] / </a:t>
            </a:r>
            <a:r>
              <a:rPr lang="en-US" sz="1400" dirty="0" err="1">
                <a:latin typeface="Helvetica" pitchFamily="2" charset="0"/>
              </a:rPr>
              <a:t>i</a:t>
            </a:r>
            <a:r>
              <a:rPr lang="en-US" sz="1400" dirty="0">
                <a:latin typeface="Helvetica" pitchFamily="2" charset="0"/>
              </a:rPr>
              <a:t> </a:t>
            </a:r>
          </a:p>
        </p:txBody>
      </p:sp>
    </p:spTree>
    <p:extLst>
      <p:ext uri="{BB962C8B-B14F-4D97-AF65-F5344CB8AC3E}">
        <p14:creationId xmlns:p14="http://schemas.microsoft.com/office/powerpoint/2010/main" val="108058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BB6F0-6A67-AA4B-8E88-1502B65F5F1A}"/>
              </a:ext>
            </a:extLst>
          </p:cNvPr>
          <p:cNvSpPr/>
          <p:nvPr/>
        </p:nvSpPr>
        <p:spPr>
          <a:xfrm>
            <a:off x="855112" y="642776"/>
            <a:ext cx="10858500" cy="600742"/>
          </a:xfrm>
          <a:prstGeom prst="rect">
            <a:avLst/>
          </a:prstGeom>
        </p:spPr>
        <p:txBody>
          <a:bodyPr wrap="square">
            <a:spAutoFit/>
          </a:bodyPr>
          <a:lstStyle/>
          <a:p>
            <a:pPr marL="0" marR="0">
              <a:lnSpc>
                <a:spcPct val="107000"/>
              </a:lnSpc>
              <a:spcBef>
                <a:spcPts val="0"/>
              </a:spcBef>
              <a:spcAft>
                <a:spcPts val="1875"/>
              </a:spcAft>
            </a:pPr>
            <a:r>
              <a:rPr lang="en-US" sz="3200" dirty="0">
                <a:solidFill>
                  <a:srgbClr val="0D0D0D"/>
                </a:solidFill>
                <a:latin typeface="Helvetica" pitchFamily="2" charset="0"/>
                <a:ea typeface="Times New Roman" panose="02020603050405020304" pitchFamily="18" charset="0"/>
                <a:cs typeface="Calibri" panose="020F0502020204030204" pitchFamily="34" charset="0"/>
              </a:rPr>
              <a:t>Need to make adjustments</a:t>
            </a:r>
            <a:endParaRPr lang="en-US" sz="3200" dirty="0">
              <a:latin typeface="Helvetica" pitchFamily="2"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B4E2485-9479-B647-9486-0B8D6744C2BD}"/>
              </a:ext>
            </a:extLst>
          </p:cNvPr>
          <p:cNvSpPr txBox="1"/>
          <p:nvPr/>
        </p:nvSpPr>
        <p:spPr>
          <a:xfrm>
            <a:off x="747132" y="1661218"/>
            <a:ext cx="8300670" cy="4801314"/>
          </a:xfrm>
          <a:prstGeom prst="rect">
            <a:avLst/>
          </a:prstGeom>
          <a:noFill/>
        </p:spPr>
        <p:txBody>
          <a:bodyPr wrap="none" rtlCol="0">
            <a:spAutoFit/>
          </a:bodyPr>
          <a:lstStyle/>
          <a:p>
            <a:pPr>
              <a:spcAft>
                <a:spcPts val="600"/>
              </a:spcAft>
            </a:pPr>
            <a:r>
              <a:rPr lang="en-US" dirty="0">
                <a:solidFill>
                  <a:srgbClr val="0D0D0D"/>
                </a:solidFill>
                <a:latin typeface="Helvetica" pitchFamily="2" charset="0"/>
                <a:ea typeface="Calibri" panose="020F0502020204030204" pitchFamily="34" charset="0"/>
                <a:cs typeface="Calibri" panose="020F0502020204030204" pitchFamily="34" charset="0"/>
              </a:rPr>
              <a:t>1. Inflation</a:t>
            </a:r>
            <a:endParaRPr lang="en-US" sz="1600" dirty="0">
              <a:solidFill>
                <a:srgbClr val="0D0D0D"/>
              </a:solidFill>
              <a:latin typeface="Helvetica" pitchFamily="2" charset="0"/>
              <a:ea typeface="Calibri" panose="020F0502020204030204" pitchFamily="34" charset="0"/>
              <a:cs typeface="Calibri" panose="020F0502020204030204" pitchFamily="34" charset="0"/>
            </a:endParaRPr>
          </a:p>
          <a:p>
            <a:pPr marL="800100" lvl="1" indent="-342900">
              <a:spcAft>
                <a:spcPts val="600"/>
              </a:spcAft>
              <a:buFont typeface="Arial" panose="020B0604020202020204" pitchFamily="34" charset="0"/>
              <a:buChar char="•"/>
            </a:pPr>
            <a:r>
              <a:rPr lang="en-US" sz="1600" dirty="0">
                <a:solidFill>
                  <a:srgbClr val="0D0D0D"/>
                </a:solidFill>
                <a:latin typeface="Helvetica" pitchFamily="2" charset="0"/>
                <a:cs typeface="Calibri" panose="020F0502020204030204" pitchFamily="34" charset="0"/>
              </a:rPr>
              <a:t>Your target is actually higher than $44,000</a:t>
            </a:r>
          </a:p>
          <a:p>
            <a:pPr marL="1257300" lvl="2" indent="-342900">
              <a:spcAft>
                <a:spcPts val="600"/>
              </a:spcAft>
              <a:buFont typeface="Arial" panose="020B0604020202020204" pitchFamily="34" charset="0"/>
              <a:buChar char="•"/>
            </a:pPr>
            <a:r>
              <a:rPr lang="en-US" sz="1600" dirty="0">
                <a:solidFill>
                  <a:srgbClr val="0D0D0D"/>
                </a:solidFill>
                <a:latin typeface="Helvetica" pitchFamily="2" charset="0"/>
                <a:ea typeface="Calibri" panose="020F0502020204030204" pitchFamily="34" charset="0"/>
                <a:cs typeface="Calibri" panose="020F0502020204030204" pitchFamily="34" charset="0"/>
              </a:rPr>
              <a:t>$44,000 in 29 years = $78,137 with 2% inflation</a:t>
            </a:r>
          </a:p>
          <a:p>
            <a:pPr marL="1257300" lvl="2" indent="-342900">
              <a:spcAft>
                <a:spcPts val="600"/>
              </a:spcAft>
              <a:buFont typeface="Arial" panose="020B0604020202020204" pitchFamily="34" charset="0"/>
              <a:buChar char="•"/>
            </a:pPr>
            <a:r>
              <a:rPr lang="en-US" sz="1600" dirty="0">
                <a:solidFill>
                  <a:srgbClr val="0D0D0D"/>
                </a:solidFill>
                <a:latin typeface="Helvetica" pitchFamily="2" charset="0"/>
                <a:cs typeface="Calibri" panose="020F0502020204030204" pitchFamily="34" charset="0"/>
              </a:rPr>
              <a:t>Apply 4% withdraw = $1,953,425 (78,137/.04 = $1,953,425 not $1,100,000)</a:t>
            </a:r>
          </a:p>
          <a:p>
            <a:pPr marL="800100" lvl="1" indent="-342900">
              <a:spcAft>
                <a:spcPts val="600"/>
              </a:spcAft>
              <a:buFont typeface="Arial" panose="020B0604020202020204" pitchFamily="34" charset="0"/>
              <a:buChar char="•"/>
            </a:pPr>
            <a:r>
              <a:rPr lang="en-US" sz="1600" b="1" dirty="0">
                <a:solidFill>
                  <a:srgbClr val="0D0D0D"/>
                </a:solidFill>
                <a:latin typeface="Helvetica" pitchFamily="2" charset="0"/>
                <a:cs typeface="Calibri" panose="020F0502020204030204" pitchFamily="34" charset="0"/>
              </a:rPr>
              <a:t>You actually need 6.55% annual return pre-retirement</a:t>
            </a:r>
          </a:p>
          <a:p>
            <a:pPr marL="1200150" lvl="2" indent="-285750">
              <a:buFont typeface="Arial" panose="020B0604020202020204" pitchFamily="34" charset="0"/>
              <a:buChar char="•"/>
            </a:pPr>
            <a:r>
              <a:rPr lang="en-US" sz="1600" dirty="0">
                <a:solidFill>
                  <a:srgbClr val="0D0D0D"/>
                </a:solidFill>
                <a:latin typeface="Helvetica" pitchFamily="2" charset="0"/>
                <a:ea typeface="Times New Roman" panose="02020603050405020304" pitchFamily="18" charset="0"/>
                <a:cs typeface="Calibri" panose="020F0502020204030204" pitchFamily="34" charset="0"/>
              </a:rPr>
              <a:t>Payments (annual saving) = $5,500</a:t>
            </a:r>
          </a:p>
          <a:p>
            <a:pPr marL="1200150" lvl="2" indent="-285750">
              <a:buFont typeface="Arial" panose="020B0604020202020204" pitchFamily="34" charset="0"/>
              <a:buChar char="•"/>
            </a:pPr>
            <a:r>
              <a:rPr lang="en-US" sz="1600" dirty="0">
                <a:solidFill>
                  <a:srgbClr val="0D0D0D"/>
                </a:solidFill>
                <a:latin typeface="Helvetica" pitchFamily="2" charset="0"/>
                <a:ea typeface="Times New Roman" panose="02020603050405020304" pitchFamily="18" charset="0"/>
                <a:cs typeface="Calibri" panose="020F0502020204030204" pitchFamily="34" charset="0"/>
              </a:rPr>
              <a:t>Time to retirement (N) = 29</a:t>
            </a:r>
          </a:p>
          <a:p>
            <a:pPr marL="1200150" lvl="2" indent="-285750">
              <a:buFont typeface="Arial" panose="020B0604020202020204" pitchFamily="34" charset="0"/>
              <a:buChar char="•"/>
            </a:pPr>
            <a:r>
              <a:rPr lang="en-US" sz="1600" dirty="0">
                <a:solidFill>
                  <a:srgbClr val="0D0D0D"/>
                </a:solidFill>
                <a:latin typeface="Helvetica" pitchFamily="2" charset="0"/>
                <a:ea typeface="Times New Roman" panose="02020603050405020304" pitchFamily="18" charset="0"/>
                <a:cs typeface="Calibri" panose="020F0502020204030204" pitchFamily="34" charset="0"/>
              </a:rPr>
              <a:t>Present Value = $240,000</a:t>
            </a:r>
          </a:p>
          <a:p>
            <a:pPr marL="1200150" lvl="2" indent="-285750">
              <a:buFont typeface="Arial" panose="020B0604020202020204" pitchFamily="34" charset="0"/>
              <a:buChar char="•"/>
            </a:pPr>
            <a:r>
              <a:rPr lang="en-US" sz="1600" dirty="0">
                <a:solidFill>
                  <a:srgbClr val="0D0D0D"/>
                </a:solidFill>
                <a:latin typeface="Helvetica" pitchFamily="2" charset="0"/>
                <a:ea typeface="Times New Roman" panose="02020603050405020304" pitchFamily="18" charset="0"/>
                <a:cs typeface="Calibri" panose="020F0502020204030204" pitchFamily="34" charset="0"/>
              </a:rPr>
              <a:t>Future Value = $1,953,425</a:t>
            </a:r>
            <a:br>
              <a:rPr lang="en-US" sz="1600" dirty="0">
                <a:solidFill>
                  <a:srgbClr val="0D0D0D"/>
                </a:solidFill>
                <a:latin typeface="Helvetica" pitchFamily="2" charset="0"/>
                <a:ea typeface="Times New Roman" panose="02020603050405020304" pitchFamily="18" charset="0"/>
                <a:cs typeface="Calibri" panose="020F0502020204030204" pitchFamily="34" charset="0"/>
              </a:rPr>
            </a:br>
            <a:endParaRPr lang="en-US" sz="1600" b="1" dirty="0">
              <a:solidFill>
                <a:srgbClr val="0D0D0D"/>
              </a:solidFill>
              <a:latin typeface="Helvetica" pitchFamily="2" charset="0"/>
              <a:cs typeface="Calibri" panose="020F0502020204030204" pitchFamily="34" charset="0"/>
            </a:endParaRPr>
          </a:p>
          <a:p>
            <a:pPr>
              <a:spcAft>
                <a:spcPts val="600"/>
              </a:spcAft>
            </a:pPr>
            <a:r>
              <a:rPr lang="en-US" dirty="0">
                <a:solidFill>
                  <a:srgbClr val="0D0D0D"/>
                </a:solidFill>
                <a:latin typeface="Helvetica" pitchFamily="2" charset="0"/>
                <a:ea typeface="Calibri" panose="020F0502020204030204" pitchFamily="34" charset="0"/>
                <a:cs typeface="Calibri" panose="020F0502020204030204" pitchFamily="34" charset="0"/>
              </a:rPr>
              <a:t>2. Will I earn a return after I retire? </a:t>
            </a:r>
            <a:r>
              <a:rPr lang="en-US" u="sng" dirty="0">
                <a:solidFill>
                  <a:srgbClr val="0D0D0D"/>
                </a:solidFill>
                <a:latin typeface="Helvetica" pitchFamily="2" charset="0"/>
                <a:ea typeface="Calibri" panose="020F0502020204030204" pitchFamily="34" charset="0"/>
                <a:cs typeface="Calibri" panose="020F0502020204030204" pitchFamily="34" charset="0"/>
              </a:rPr>
              <a:t>Yes</a:t>
            </a:r>
          </a:p>
          <a:p>
            <a:pPr marL="742950" lvl="1" indent="-285750">
              <a:buFont typeface="Arial" panose="020B0604020202020204" pitchFamily="34" charset="0"/>
              <a:buChar char="•"/>
            </a:pPr>
            <a:r>
              <a:rPr lang="en-US" sz="1600" dirty="0">
                <a:solidFill>
                  <a:srgbClr val="0D0D0D"/>
                </a:solidFill>
                <a:latin typeface="Helvetica" pitchFamily="2" charset="0"/>
                <a:ea typeface="Times New Roman" panose="02020603050405020304" pitchFamily="18" charset="0"/>
                <a:cs typeface="Calibri" panose="020F0502020204030204" pitchFamily="34" charset="0"/>
              </a:rPr>
              <a:t>Value (PV) when I retire = $1,953,425</a:t>
            </a:r>
          </a:p>
          <a:p>
            <a:pPr marL="742950" lvl="1" indent="-285750">
              <a:buFont typeface="Arial" panose="020B0604020202020204" pitchFamily="34" charset="0"/>
              <a:buChar char="•"/>
            </a:pPr>
            <a:r>
              <a:rPr lang="en-US" sz="1600" dirty="0">
                <a:solidFill>
                  <a:srgbClr val="0D0D0D"/>
                </a:solidFill>
                <a:latin typeface="Helvetica" pitchFamily="2" charset="0"/>
                <a:ea typeface="Times New Roman" panose="02020603050405020304" pitchFamily="18" charset="0"/>
                <a:cs typeface="Calibri" panose="020F0502020204030204" pitchFamily="34" charset="0"/>
              </a:rPr>
              <a:t>Withdrawls = $78,137</a:t>
            </a:r>
          </a:p>
          <a:p>
            <a:pPr marL="742950" lvl="1" indent="-285750">
              <a:buFont typeface="Arial" panose="020B0604020202020204" pitchFamily="34" charset="0"/>
              <a:buChar char="•"/>
            </a:pPr>
            <a:r>
              <a:rPr lang="en-US" sz="1600" dirty="0">
                <a:solidFill>
                  <a:srgbClr val="0D0D0D"/>
                </a:solidFill>
                <a:latin typeface="Helvetica" pitchFamily="2" charset="0"/>
                <a:ea typeface="Times New Roman" panose="02020603050405020304" pitchFamily="18" charset="0"/>
                <a:cs typeface="Calibri" panose="020F0502020204030204" pitchFamily="34" charset="0"/>
              </a:rPr>
              <a:t>Time to death = 25 (retire when 67, live to 92)</a:t>
            </a:r>
          </a:p>
          <a:p>
            <a:pPr marL="742950" lvl="1" indent="-285750">
              <a:buFont typeface="Arial" panose="020B0604020202020204" pitchFamily="34" charset="0"/>
              <a:buChar char="•"/>
            </a:pPr>
            <a:r>
              <a:rPr lang="en-US" sz="1600" dirty="0">
                <a:solidFill>
                  <a:srgbClr val="0D0D0D"/>
                </a:solidFill>
                <a:latin typeface="Helvetica" pitchFamily="2" charset="0"/>
                <a:ea typeface="Times New Roman" panose="02020603050405020304" pitchFamily="18" charset="0"/>
                <a:cs typeface="Calibri" panose="020F0502020204030204" pitchFamily="34" charset="0"/>
              </a:rPr>
              <a:t>Annual return post retirement = 3%</a:t>
            </a:r>
          </a:p>
          <a:p>
            <a:pPr marL="742950" lvl="1" indent="-285750">
              <a:buFont typeface="Arial" panose="020B0604020202020204" pitchFamily="34" charset="0"/>
              <a:buChar char="•"/>
            </a:pPr>
            <a:r>
              <a:rPr lang="en-US" sz="1600" dirty="0">
                <a:solidFill>
                  <a:srgbClr val="0D0D0D"/>
                </a:solidFill>
                <a:latin typeface="Helvetica" pitchFamily="2" charset="0"/>
                <a:ea typeface="Times New Roman" panose="02020603050405020304" pitchFamily="18" charset="0"/>
                <a:cs typeface="Calibri" panose="020F0502020204030204" pitchFamily="34" charset="0"/>
              </a:rPr>
              <a:t>No payments</a:t>
            </a:r>
          </a:p>
          <a:p>
            <a:pPr marL="742950" lvl="1" indent="-285750">
              <a:buFont typeface="Arial" panose="020B0604020202020204" pitchFamily="34" charset="0"/>
              <a:buChar char="•"/>
            </a:pPr>
            <a:r>
              <a:rPr lang="en-US" sz="1600" dirty="0">
                <a:solidFill>
                  <a:srgbClr val="0D0D0D"/>
                </a:solidFill>
                <a:latin typeface="Helvetica" pitchFamily="2" charset="0"/>
                <a:ea typeface="Times New Roman" panose="02020603050405020304" pitchFamily="18" charset="0"/>
                <a:cs typeface="Calibri" panose="020F0502020204030204" pitchFamily="34" charset="0"/>
              </a:rPr>
              <a:t>Ending Value at 92 = $1,241,220</a:t>
            </a:r>
          </a:p>
        </p:txBody>
      </p:sp>
      <p:cxnSp>
        <p:nvCxnSpPr>
          <p:cNvPr id="4" name="Straight Connector 3">
            <a:extLst>
              <a:ext uri="{FF2B5EF4-FFF2-40B4-BE49-F238E27FC236}">
                <a16:creationId xmlns:a16="http://schemas.microsoft.com/office/drawing/2014/main" id="{1B03F4D9-79BF-1E41-B7F8-DDEF09F15C41}"/>
              </a:ext>
            </a:extLst>
          </p:cNvPr>
          <p:cNvCxnSpPr/>
          <p:nvPr/>
        </p:nvCxnSpPr>
        <p:spPr>
          <a:xfrm>
            <a:off x="747132" y="1395108"/>
            <a:ext cx="104263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ounded Rectangular Callout 2">
            <a:extLst>
              <a:ext uri="{FF2B5EF4-FFF2-40B4-BE49-F238E27FC236}">
                <a16:creationId xmlns:a16="http://schemas.microsoft.com/office/drawing/2014/main" id="{F144A3A0-4B18-9843-B121-8EF7BDC318BE}"/>
              </a:ext>
            </a:extLst>
          </p:cNvPr>
          <p:cNvSpPr/>
          <p:nvPr/>
        </p:nvSpPr>
        <p:spPr>
          <a:xfrm>
            <a:off x="7401697" y="4139514"/>
            <a:ext cx="3583460" cy="1099751"/>
          </a:xfrm>
          <a:prstGeom prst="wedgeRoundRectCallout">
            <a:avLst>
              <a:gd name="adj1" fmla="val -95661"/>
              <a:gd name="adj2" fmla="val 1755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1600" dirty="0">
                <a:solidFill>
                  <a:schemeClr val="bg1"/>
                </a:solidFill>
                <a:latin typeface="Helvetica" pitchFamily="2" charset="0"/>
                <a:ea typeface="Calibri" panose="020F0502020204030204" pitchFamily="34" charset="0"/>
                <a:cs typeface="Calibri" panose="020F0502020204030204" pitchFamily="34" charset="0"/>
              </a:rPr>
              <a:t>But there will be inflation erosion over the 25 years!</a:t>
            </a:r>
          </a:p>
          <a:p>
            <a:pPr marL="742950" lvl="1" indent="-285750">
              <a:buFont typeface="Arial" panose="020B0604020202020204" pitchFamily="34" charset="0"/>
              <a:buChar char="•"/>
            </a:pPr>
            <a:r>
              <a:rPr lang="en-US" sz="1600" dirty="0">
                <a:solidFill>
                  <a:schemeClr val="bg1"/>
                </a:solidFill>
                <a:latin typeface="Helvetica" pitchFamily="2" charset="0"/>
                <a:ea typeface="Calibri" panose="020F0502020204030204" pitchFamily="34" charset="0"/>
                <a:cs typeface="Calibri" panose="020F0502020204030204" pitchFamily="34" charset="0"/>
              </a:rPr>
              <a:t>$78,137 in 25 years at 2% inflation = $128,192</a:t>
            </a:r>
          </a:p>
        </p:txBody>
      </p:sp>
    </p:spTree>
    <p:extLst>
      <p:ext uri="{BB962C8B-B14F-4D97-AF65-F5344CB8AC3E}">
        <p14:creationId xmlns:p14="http://schemas.microsoft.com/office/powerpoint/2010/main" val="211194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 calcmode="lin" valueType="num">
                                      <p:cBhvr additive="base">
                                        <p:cTn id="3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 calcmode="lin" valueType="num">
                                      <p:cBhvr additive="base">
                                        <p:cTn id="3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 calcmode="lin" valueType="num">
                                      <p:cBhvr additive="base">
                                        <p:cTn id="4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8">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
                                            <p:txEl>
                                              <p:pRg st="10" end="10"/>
                                            </p:txEl>
                                          </p:spTgt>
                                        </p:tgtEl>
                                        <p:attrNameLst>
                                          <p:attrName>style.visibility</p:attrName>
                                        </p:attrNameLst>
                                      </p:cBhvr>
                                      <p:to>
                                        <p:strVal val="visible"/>
                                      </p:to>
                                    </p:set>
                                    <p:anim calcmode="lin" valueType="num">
                                      <p:cBhvr additive="base">
                                        <p:cTn id="49"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xEl>
                                              <p:pRg st="11" end="11"/>
                                            </p:txEl>
                                          </p:spTgt>
                                        </p:tgtEl>
                                        <p:attrNameLst>
                                          <p:attrName>style.visibility</p:attrName>
                                        </p:attrNameLst>
                                      </p:cBhvr>
                                      <p:to>
                                        <p:strVal val="visible"/>
                                      </p:to>
                                    </p:set>
                                    <p:anim calcmode="lin" valueType="num">
                                      <p:cBhvr additive="base">
                                        <p:cTn id="53"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8">
                                            <p:txEl>
                                              <p:pRg st="12" end="12"/>
                                            </p:txEl>
                                          </p:spTgt>
                                        </p:tgtEl>
                                        <p:attrNameLst>
                                          <p:attrName>style.visibility</p:attrName>
                                        </p:attrNameLst>
                                      </p:cBhvr>
                                      <p:to>
                                        <p:strVal val="visible"/>
                                      </p:to>
                                    </p:set>
                                    <p:anim calcmode="lin" valueType="num">
                                      <p:cBhvr additive="base">
                                        <p:cTn id="57"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8">
                                            <p:txEl>
                                              <p:pRg st="13" end="13"/>
                                            </p:txEl>
                                          </p:spTgt>
                                        </p:tgtEl>
                                        <p:attrNameLst>
                                          <p:attrName>style.visibility</p:attrName>
                                        </p:attrNameLst>
                                      </p:cBhvr>
                                      <p:to>
                                        <p:strVal val="visible"/>
                                      </p:to>
                                    </p:set>
                                    <p:anim calcmode="lin" valueType="num">
                                      <p:cBhvr additive="base">
                                        <p:cTn id="61"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8">
                                            <p:txEl>
                                              <p:pRg st="14" end="14"/>
                                            </p:txEl>
                                          </p:spTgt>
                                        </p:tgtEl>
                                        <p:attrNameLst>
                                          <p:attrName>style.visibility</p:attrName>
                                        </p:attrNameLst>
                                      </p:cBhvr>
                                      <p:to>
                                        <p:strVal val="visible"/>
                                      </p:to>
                                    </p:set>
                                    <p:anim calcmode="lin" valueType="num">
                                      <p:cBhvr additive="base">
                                        <p:cTn id="6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8">
                                            <p:txEl>
                                              <p:pRg st="15" end="15"/>
                                            </p:txEl>
                                          </p:spTgt>
                                        </p:tgtEl>
                                        <p:attrNameLst>
                                          <p:attrName>style.visibility</p:attrName>
                                        </p:attrNameLst>
                                      </p:cBhvr>
                                      <p:to>
                                        <p:strVal val="visible"/>
                                      </p:to>
                                    </p:set>
                                    <p:anim calcmode="lin" valueType="num">
                                      <p:cBhvr additive="base">
                                        <p:cTn id="69"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ppt_x"/>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78DC700-7E90-2B4E-9BA0-0F426699DF96}"/>
              </a:ext>
            </a:extLst>
          </p:cNvPr>
          <p:cNvGraphicFramePr>
            <a:graphicFrameLocks noGrp="1"/>
          </p:cNvGraphicFramePr>
          <p:nvPr>
            <p:extLst/>
          </p:nvPr>
        </p:nvGraphicFramePr>
        <p:xfrm>
          <a:off x="892097" y="2157253"/>
          <a:ext cx="7219950" cy="2103120"/>
        </p:xfrm>
        <a:graphic>
          <a:graphicData uri="http://schemas.openxmlformats.org/drawingml/2006/table">
            <a:tbl>
              <a:tblPr/>
              <a:tblGrid>
                <a:gridCol w="3609975">
                  <a:extLst>
                    <a:ext uri="{9D8B030D-6E8A-4147-A177-3AD203B41FA5}">
                      <a16:colId xmlns:a16="http://schemas.microsoft.com/office/drawing/2014/main" val="3258791251"/>
                    </a:ext>
                  </a:extLst>
                </a:gridCol>
                <a:gridCol w="3609975">
                  <a:extLst>
                    <a:ext uri="{9D8B030D-6E8A-4147-A177-3AD203B41FA5}">
                      <a16:colId xmlns:a16="http://schemas.microsoft.com/office/drawing/2014/main" val="2620634413"/>
                    </a:ext>
                  </a:extLst>
                </a:gridCol>
              </a:tblGrid>
              <a:tr h="0">
                <a:tc>
                  <a:txBody>
                    <a:bodyPr/>
                    <a:lstStyle/>
                    <a:p>
                      <a:pPr algn="ctr"/>
                      <a:r>
                        <a:rPr lang="en-US" b="1" dirty="0">
                          <a:effectLst/>
                        </a:rPr>
                        <a:t>Period (start-of-year to end-of-2022)</a:t>
                      </a:r>
                    </a:p>
                  </a:txBody>
                  <a:tcPr anchor="ctr">
                    <a:lnL w="9525" cap="flat" cmpd="sng" algn="ctr">
                      <a:solidFill>
                        <a:srgbClr val="D8D9DA"/>
                      </a:solidFill>
                      <a:prstDash val="solid"/>
                      <a:round/>
                      <a:headEnd type="none" w="med" len="med"/>
                      <a:tailEnd type="none" w="med" len="med"/>
                    </a:lnL>
                    <a:lnR w="9525" cap="flat" cmpd="sng" algn="ctr">
                      <a:solidFill>
                        <a:srgbClr val="D8D9DA"/>
                      </a:solidFill>
                      <a:prstDash val="solid"/>
                      <a:round/>
                      <a:headEnd type="none" w="med" len="med"/>
                      <a:tailEnd type="none" w="med" len="med"/>
                    </a:lnR>
                    <a:lnT w="9525" cap="flat" cmpd="sng" algn="ctr">
                      <a:solidFill>
                        <a:srgbClr val="D8D9DA"/>
                      </a:solidFill>
                      <a:prstDash val="solid"/>
                      <a:round/>
                      <a:headEnd type="none" w="med" len="med"/>
                      <a:tailEnd type="none" w="med" len="med"/>
                    </a:lnT>
                    <a:lnB w="9525" cap="flat" cmpd="sng" algn="ctr">
                      <a:solidFill>
                        <a:srgbClr val="D8D9DA"/>
                      </a:solidFill>
                      <a:prstDash val="solid"/>
                      <a:round/>
                      <a:headEnd type="none" w="med" len="med"/>
                      <a:tailEnd type="none" w="med" len="med"/>
                    </a:lnB>
                    <a:solidFill>
                      <a:srgbClr val="F7F7F7"/>
                    </a:solidFill>
                  </a:tcPr>
                </a:tc>
                <a:tc>
                  <a:txBody>
                    <a:bodyPr/>
                    <a:lstStyle/>
                    <a:p>
                      <a:pPr algn="ctr"/>
                      <a:r>
                        <a:rPr lang="en-US" b="1" dirty="0">
                          <a:effectLst/>
                        </a:rPr>
                        <a:t>Average annual S&amp;P 500 return</a:t>
                      </a:r>
                    </a:p>
                  </a:txBody>
                  <a:tcPr anchor="ctr">
                    <a:lnL w="9525" cap="flat" cmpd="sng" algn="ctr">
                      <a:solidFill>
                        <a:srgbClr val="D8D9DA"/>
                      </a:solidFill>
                      <a:prstDash val="solid"/>
                      <a:round/>
                      <a:headEnd type="none" w="med" len="med"/>
                      <a:tailEnd type="none" w="med" len="med"/>
                    </a:lnL>
                    <a:lnR w="9525" cap="flat" cmpd="sng" algn="ctr">
                      <a:solidFill>
                        <a:srgbClr val="D8D9DA"/>
                      </a:solidFill>
                      <a:prstDash val="solid"/>
                      <a:round/>
                      <a:headEnd type="none" w="med" len="med"/>
                      <a:tailEnd type="none" w="med" len="med"/>
                    </a:lnR>
                    <a:lnT w="9525" cap="flat" cmpd="sng" algn="ctr">
                      <a:solidFill>
                        <a:srgbClr val="D8D9DA"/>
                      </a:solidFill>
                      <a:prstDash val="solid"/>
                      <a:round/>
                      <a:headEnd type="none" w="med" len="med"/>
                      <a:tailEnd type="none" w="med" len="med"/>
                    </a:lnT>
                    <a:lnB w="9525" cap="flat" cmpd="sng" algn="ctr">
                      <a:solidFill>
                        <a:srgbClr val="D8D9DA"/>
                      </a:solidFill>
                      <a:prstDash val="solid"/>
                      <a:round/>
                      <a:headEnd type="none" w="med" len="med"/>
                      <a:tailEnd type="none" w="med" len="med"/>
                    </a:lnB>
                    <a:solidFill>
                      <a:srgbClr val="F7F7F7"/>
                    </a:solidFill>
                  </a:tcPr>
                </a:tc>
                <a:extLst>
                  <a:ext uri="{0D108BD9-81ED-4DB2-BD59-A6C34878D82A}">
                    <a16:rowId xmlns:a16="http://schemas.microsoft.com/office/drawing/2014/main" val="4097152762"/>
                  </a:ext>
                </a:extLst>
              </a:tr>
              <a:tr h="0">
                <a:tc>
                  <a:txBody>
                    <a:bodyPr/>
                    <a:lstStyle/>
                    <a:p>
                      <a:pPr algn="ctr"/>
                      <a:r>
                        <a:rPr lang="en-US" dirty="0">
                          <a:effectLst/>
                        </a:rPr>
                        <a:t>5 years (2018-2022)</a:t>
                      </a:r>
                    </a:p>
                  </a:txBody>
                  <a:tcPr anchor="ctr">
                    <a:lnL w="9525" cap="flat" cmpd="sng" algn="ctr">
                      <a:solidFill>
                        <a:srgbClr val="D8D9DA"/>
                      </a:solidFill>
                      <a:prstDash val="solid"/>
                      <a:round/>
                      <a:headEnd type="none" w="med" len="med"/>
                      <a:tailEnd type="none" w="med" len="med"/>
                    </a:lnL>
                    <a:lnR w="9525" cap="flat" cmpd="sng" algn="ctr">
                      <a:solidFill>
                        <a:srgbClr val="D8D9DA"/>
                      </a:solidFill>
                      <a:prstDash val="solid"/>
                      <a:round/>
                      <a:headEnd type="none" w="med" len="med"/>
                      <a:tailEnd type="none" w="med" len="med"/>
                    </a:lnR>
                    <a:lnT w="9525" cap="flat" cmpd="sng" algn="ctr">
                      <a:solidFill>
                        <a:srgbClr val="D8D9DA"/>
                      </a:solidFill>
                      <a:prstDash val="solid"/>
                      <a:round/>
                      <a:headEnd type="none" w="med" len="med"/>
                      <a:tailEnd type="none" w="med" len="med"/>
                    </a:lnT>
                    <a:lnB w="9525" cap="flat" cmpd="sng" algn="ctr">
                      <a:solidFill>
                        <a:srgbClr val="D8D9DA"/>
                      </a:solidFill>
                      <a:prstDash val="solid"/>
                      <a:round/>
                      <a:headEnd type="none" w="med" len="med"/>
                      <a:tailEnd type="none" w="med" len="med"/>
                    </a:lnB>
                    <a:solidFill>
                      <a:srgbClr val="EEF7FF"/>
                    </a:solidFill>
                  </a:tcPr>
                </a:tc>
                <a:tc>
                  <a:txBody>
                    <a:bodyPr/>
                    <a:lstStyle/>
                    <a:p>
                      <a:pPr algn="ctr"/>
                      <a:r>
                        <a:rPr lang="en-US" dirty="0">
                          <a:effectLst/>
                        </a:rPr>
                        <a:t>7.51%</a:t>
                      </a:r>
                    </a:p>
                  </a:txBody>
                  <a:tcPr anchor="ctr">
                    <a:lnL w="9525" cap="flat" cmpd="sng" algn="ctr">
                      <a:solidFill>
                        <a:srgbClr val="D8D9DA"/>
                      </a:solidFill>
                      <a:prstDash val="solid"/>
                      <a:round/>
                      <a:headEnd type="none" w="med" len="med"/>
                      <a:tailEnd type="none" w="med" len="med"/>
                    </a:lnL>
                    <a:lnR w="9525" cap="flat" cmpd="sng" algn="ctr">
                      <a:solidFill>
                        <a:srgbClr val="D8D9DA"/>
                      </a:solidFill>
                      <a:prstDash val="solid"/>
                      <a:round/>
                      <a:headEnd type="none" w="med" len="med"/>
                      <a:tailEnd type="none" w="med" len="med"/>
                    </a:lnR>
                    <a:lnT w="9525" cap="flat" cmpd="sng" algn="ctr">
                      <a:solidFill>
                        <a:srgbClr val="D8D9DA"/>
                      </a:solidFill>
                      <a:prstDash val="solid"/>
                      <a:round/>
                      <a:headEnd type="none" w="med" len="med"/>
                      <a:tailEnd type="none" w="med" len="med"/>
                    </a:lnT>
                    <a:lnB w="9525" cap="flat" cmpd="sng" algn="ctr">
                      <a:solidFill>
                        <a:srgbClr val="D8D9DA"/>
                      </a:solidFill>
                      <a:prstDash val="solid"/>
                      <a:round/>
                      <a:headEnd type="none" w="med" len="med"/>
                      <a:tailEnd type="none" w="med" len="med"/>
                    </a:lnB>
                    <a:solidFill>
                      <a:srgbClr val="EEF7FF"/>
                    </a:solidFill>
                  </a:tcPr>
                </a:tc>
                <a:extLst>
                  <a:ext uri="{0D108BD9-81ED-4DB2-BD59-A6C34878D82A}">
                    <a16:rowId xmlns:a16="http://schemas.microsoft.com/office/drawing/2014/main" val="1182359680"/>
                  </a:ext>
                </a:extLst>
              </a:tr>
              <a:tr h="0">
                <a:tc>
                  <a:txBody>
                    <a:bodyPr/>
                    <a:lstStyle/>
                    <a:p>
                      <a:pPr algn="ctr"/>
                      <a:r>
                        <a:rPr lang="en-US" dirty="0">
                          <a:effectLst/>
                        </a:rPr>
                        <a:t>10 years (2013-2022)</a:t>
                      </a:r>
                    </a:p>
                  </a:txBody>
                  <a:tcPr anchor="ctr">
                    <a:lnL w="9525" cap="flat" cmpd="sng" algn="ctr">
                      <a:solidFill>
                        <a:srgbClr val="D8D9DA"/>
                      </a:solidFill>
                      <a:prstDash val="solid"/>
                      <a:round/>
                      <a:headEnd type="none" w="med" len="med"/>
                      <a:tailEnd type="none" w="med" len="med"/>
                    </a:lnL>
                    <a:lnR w="9525" cap="flat" cmpd="sng" algn="ctr">
                      <a:solidFill>
                        <a:srgbClr val="D8D9DA"/>
                      </a:solidFill>
                      <a:prstDash val="solid"/>
                      <a:round/>
                      <a:headEnd type="none" w="med" len="med"/>
                      <a:tailEnd type="none" w="med" len="med"/>
                    </a:lnR>
                    <a:lnT w="9525" cap="flat" cmpd="sng" algn="ctr">
                      <a:solidFill>
                        <a:srgbClr val="D8D9DA"/>
                      </a:solidFill>
                      <a:prstDash val="solid"/>
                      <a:round/>
                      <a:headEnd type="none" w="med" len="med"/>
                      <a:tailEnd type="none" w="med" len="med"/>
                    </a:lnT>
                    <a:lnB w="9525" cap="flat" cmpd="sng" algn="ctr">
                      <a:solidFill>
                        <a:srgbClr val="D8D9DA"/>
                      </a:solidFill>
                      <a:prstDash val="solid"/>
                      <a:round/>
                      <a:headEnd type="none" w="med" len="med"/>
                      <a:tailEnd type="none" w="med" len="med"/>
                    </a:lnB>
                    <a:solidFill>
                      <a:srgbClr val="F7F7F7"/>
                    </a:solidFill>
                  </a:tcPr>
                </a:tc>
                <a:tc>
                  <a:txBody>
                    <a:bodyPr/>
                    <a:lstStyle/>
                    <a:p>
                      <a:pPr algn="ctr"/>
                      <a:r>
                        <a:rPr lang="en-US" dirty="0">
                          <a:effectLst/>
                        </a:rPr>
                        <a:t>10.41%</a:t>
                      </a:r>
                    </a:p>
                  </a:txBody>
                  <a:tcPr anchor="ctr">
                    <a:lnL w="9525" cap="flat" cmpd="sng" algn="ctr">
                      <a:solidFill>
                        <a:srgbClr val="D8D9DA"/>
                      </a:solidFill>
                      <a:prstDash val="solid"/>
                      <a:round/>
                      <a:headEnd type="none" w="med" len="med"/>
                      <a:tailEnd type="none" w="med" len="med"/>
                    </a:lnL>
                    <a:lnR w="9525" cap="flat" cmpd="sng" algn="ctr">
                      <a:solidFill>
                        <a:srgbClr val="D8D9DA"/>
                      </a:solidFill>
                      <a:prstDash val="solid"/>
                      <a:round/>
                      <a:headEnd type="none" w="med" len="med"/>
                      <a:tailEnd type="none" w="med" len="med"/>
                    </a:lnR>
                    <a:lnT w="9525" cap="flat" cmpd="sng" algn="ctr">
                      <a:solidFill>
                        <a:srgbClr val="D8D9DA"/>
                      </a:solidFill>
                      <a:prstDash val="solid"/>
                      <a:round/>
                      <a:headEnd type="none" w="med" len="med"/>
                      <a:tailEnd type="none" w="med" len="med"/>
                    </a:lnT>
                    <a:lnB w="9525" cap="flat" cmpd="sng" algn="ctr">
                      <a:solidFill>
                        <a:srgbClr val="D8D9DA"/>
                      </a:solidFill>
                      <a:prstDash val="solid"/>
                      <a:round/>
                      <a:headEnd type="none" w="med" len="med"/>
                      <a:tailEnd type="none" w="med" len="med"/>
                    </a:lnB>
                    <a:solidFill>
                      <a:srgbClr val="F7F7F7"/>
                    </a:solidFill>
                  </a:tcPr>
                </a:tc>
                <a:extLst>
                  <a:ext uri="{0D108BD9-81ED-4DB2-BD59-A6C34878D82A}">
                    <a16:rowId xmlns:a16="http://schemas.microsoft.com/office/drawing/2014/main" val="590986917"/>
                  </a:ext>
                </a:extLst>
              </a:tr>
              <a:tr h="0">
                <a:tc>
                  <a:txBody>
                    <a:bodyPr/>
                    <a:lstStyle/>
                    <a:p>
                      <a:pPr algn="ctr"/>
                      <a:r>
                        <a:rPr lang="en-US" dirty="0">
                          <a:effectLst/>
                        </a:rPr>
                        <a:t>20 years (2003-2022)</a:t>
                      </a:r>
                    </a:p>
                  </a:txBody>
                  <a:tcPr anchor="ctr">
                    <a:lnL w="9525" cap="flat" cmpd="sng" algn="ctr">
                      <a:solidFill>
                        <a:srgbClr val="D8D9DA"/>
                      </a:solidFill>
                      <a:prstDash val="solid"/>
                      <a:round/>
                      <a:headEnd type="none" w="med" len="med"/>
                      <a:tailEnd type="none" w="med" len="med"/>
                    </a:lnL>
                    <a:lnR w="9525" cap="flat" cmpd="sng" algn="ctr">
                      <a:solidFill>
                        <a:srgbClr val="D8D9DA"/>
                      </a:solidFill>
                      <a:prstDash val="solid"/>
                      <a:round/>
                      <a:headEnd type="none" w="med" len="med"/>
                      <a:tailEnd type="none" w="med" len="med"/>
                    </a:lnR>
                    <a:lnT w="9525" cap="flat" cmpd="sng" algn="ctr">
                      <a:solidFill>
                        <a:srgbClr val="D8D9DA"/>
                      </a:solidFill>
                      <a:prstDash val="solid"/>
                      <a:round/>
                      <a:headEnd type="none" w="med" len="med"/>
                      <a:tailEnd type="none" w="med" len="med"/>
                    </a:lnT>
                    <a:lnB w="9525" cap="flat" cmpd="sng" algn="ctr">
                      <a:solidFill>
                        <a:srgbClr val="D8D9DA"/>
                      </a:solidFill>
                      <a:prstDash val="solid"/>
                      <a:round/>
                      <a:headEnd type="none" w="med" len="med"/>
                      <a:tailEnd type="none" w="med" len="med"/>
                    </a:lnB>
                    <a:solidFill>
                      <a:srgbClr val="FFFFFF"/>
                    </a:solidFill>
                  </a:tcPr>
                </a:tc>
                <a:tc>
                  <a:txBody>
                    <a:bodyPr/>
                    <a:lstStyle/>
                    <a:p>
                      <a:pPr algn="ctr"/>
                      <a:r>
                        <a:rPr lang="en-US" dirty="0">
                          <a:effectLst/>
                        </a:rPr>
                        <a:t>7.64%</a:t>
                      </a:r>
                    </a:p>
                  </a:txBody>
                  <a:tcPr anchor="ctr">
                    <a:lnL w="9525" cap="flat" cmpd="sng" algn="ctr">
                      <a:solidFill>
                        <a:srgbClr val="D8D9DA"/>
                      </a:solidFill>
                      <a:prstDash val="solid"/>
                      <a:round/>
                      <a:headEnd type="none" w="med" len="med"/>
                      <a:tailEnd type="none" w="med" len="med"/>
                    </a:lnL>
                    <a:lnR w="9525" cap="flat" cmpd="sng" algn="ctr">
                      <a:solidFill>
                        <a:srgbClr val="D8D9DA"/>
                      </a:solidFill>
                      <a:prstDash val="solid"/>
                      <a:round/>
                      <a:headEnd type="none" w="med" len="med"/>
                      <a:tailEnd type="none" w="med" len="med"/>
                    </a:lnR>
                    <a:lnT w="9525" cap="flat" cmpd="sng" algn="ctr">
                      <a:solidFill>
                        <a:srgbClr val="D8D9DA"/>
                      </a:solidFill>
                      <a:prstDash val="solid"/>
                      <a:round/>
                      <a:headEnd type="none" w="med" len="med"/>
                      <a:tailEnd type="none" w="med" len="med"/>
                    </a:lnT>
                    <a:lnB w="9525" cap="flat" cmpd="sng" algn="ctr">
                      <a:solidFill>
                        <a:srgbClr val="D8D9DA"/>
                      </a:solidFill>
                      <a:prstDash val="solid"/>
                      <a:round/>
                      <a:headEnd type="none" w="med" len="med"/>
                      <a:tailEnd type="none" w="med" len="med"/>
                    </a:lnB>
                    <a:solidFill>
                      <a:srgbClr val="FFFFFF"/>
                    </a:solidFill>
                  </a:tcPr>
                </a:tc>
                <a:extLst>
                  <a:ext uri="{0D108BD9-81ED-4DB2-BD59-A6C34878D82A}">
                    <a16:rowId xmlns:a16="http://schemas.microsoft.com/office/drawing/2014/main" val="3857549845"/>
                  </a:ext>
                </a:extLst>
              </a:tr>
              <a:tr h="0">
                <a:tc>
                  <a:txBody>
                    <a:bodyPr/>
                    <a:lstStyle/>
                    <a:p>
                      <a:pPr algn="ctr"/>
                      <a:r>
                        <a:rPr lang="en-US" dirty="0">
                          <a:effectLst/>
                        </a:rPr>
                        <a:t>30 years (1993-2022)</a:t>
                      </a:r>
                    </a:p>
                  </a:txBody>
                  <a:tcPr anchor="ctr">
                    <a:lnL w="9525" cap="flat" cmpd="sng" algn="ctr">
                      <a:solidFill>
                        <a:srgbClr val="D8D9DA"/>
                      </a:solidFill>
                      <a:prstDash val="solid"/>
                      <a:round/>
                      <a:headEnd type="none" w="med" len="med"/>
                      <a:tailEnd type="none" w="med" len="med"/>
                    </a:lnL>
                    <a:lnR w="9525" cap="flat" cmpd="sng" algn="ctr">
                      <a:solidFill>
                        <a:srgbClr val="D8D9DA"/>
                      </a:solidFill>
                      <a:prstDash val="solid"/>
                      <a:round/>
                      <a:headEnd type="none" w="med" len="med"/>
                      <a:tailEnd type="none" w="med" len="med"/>
                    </a:lnR>
                    <a:lnT w="9525" cap="flat" cmpd="sng" algn="ctr">
                      <a:solidFill>
                        <a:srgbClr val="D8D9DA"/>
                      </a:solidFill>
                      <a:prstDash val="solid"/>
                      <a:round/>
                      <a:headEnd type="none" w="med" len="med"/>
                      <a:tailEnd type="none" w="med" len="med"/>
                    </a:lnT>
                    <a:lnB w="9525" cap="flat" cmpd="sng" algn="ctr">
                      <a:solidFill>
                        <a:srgbClr val="D8D9DA"/>
                      </a:solidFill>
                      <a:prstDash val="solid"/>
                      <a:round/>
                      <a:headEnd type="none" w="med" len="med"/>
                      <a:tailEnd type="none" w="med" len="med"/>
                    </a:lnB>
                    <a:solidFill>
                      <a:srgbClr val="F7F7F7"/>
                    </a:solidFill>
                  </a:tcPr>
                </a:tc>
                <a:tc>
                  <a:txBody>
                    <a:bodyPr/>
                    <a:lstStyle/>
                    <a:p>
                      <a:pPr algn="ctr"/>
                      <a:r>
                        <a:rPr lang="en-US" dirty="0">
                          <a:effectLst/>
                        </a:rPr>
                        <a:t>7.52%</a:t>
                      </a:r>
                    </a:p>
                  </a:txBody>
                  <a:tcPr anchor="ctr">
                    <a:lnL w="9525" cap="flat" cmpd="sng" algn="ctr">
                      <a:solidFill>
                        <a:srgbClr val="D8D9DA"/>
                      </a:solidFill>
                      <a:prstDash val="solid"/>
                      <a:round/>
                      <a:headEnd type="none" w="med" len="med"/>
                      <a:tailEnd type="none" w="med" len="med"/>
                    </a:lnL>
                    <a:lnR w="9525" cap="flat" cmpd="sng" algn="ctr">
                      <a:solidFill>
                        <a:srgbClr val="D8D9DA"/>
                      </a:solidFill>
                      <a:prstDash val="solid"/>
                      <a:round/>
                      <a:headEnd type="none" w="med" len="med"/>
                      <a:tailEnd type="none" w="med" len="med"/>
                    </a:lnR>
                    <a:lnT w="9525" cap="flat" cmpd="sng" algn="ctr">
                      <a:solidFill>
                        <a:srgbClr val="D8D9DA"/>
                      </a:solidFill>
                      <a:prstDash val="solid"/>
                      <a:round/>
                      <a:headEnd type="none" w="med" len="med"/>
                      <a:tailEnd type="none" w="med" len="med"/>
                    </a:lnT>
                    <a:lnB w="9525" cap="flat" cmpd="sng" algn="ctr">
                      <a:solidFill>
                        <a:srgbClr val="D8D9DA"/>
                      </a:solidFill>
                      <a:prstDash val="solid"/>
                      <a:round/>
                      <a:headEnd type="none" w="med" len="med"/>
                      <a:tailEnd type="none" w="med" len="med"/>
                    </a:lnB>
                    <a:solidFill>
                      <a:srgbClr val="F7F7F7"/>
                    </a:solidFill>
                  </a:tcPr>
                </a:tc>
                <a:extLst>
                  <a:ext uri="{0D108BD9-81ED-4DB2-BD59-A6C34878D82A}">
                    <a16:rowId xmlns:a16="http://schemas.microsoft.com/office/drawing/2014/main" val="2375594831"/>
                  </a:ext>
                </a:extLst>
              </a:tr>
            </a:tbl>
          </a:graphicData>
        </a:graphic>
      </p:graphicFrame>
      <p:pic>
        <p:nvPicPr>
          <p:cNvPr id="8" name="Picture 7">
            <a:extLst>
              <a:ext uri="{FF2B5EF4-FFF2-40B4-BE49-F238E27FC236}">
                <a16:creationId xmlns:a16="http://schemas.microsoft.com/office/drawing/2014/main" id="{5B773BA4-BC44-9E41-B870-732B8CD587A9}"/>
              </a:ext>
            </a:extLst>
          </p:cNvPr>
          <p:cNvPicPr>
            <a:picLocks noChangeAspect="1"/>
          </p:cNvPicPr>
          <p:nvPr/>
        </p:nvPicPr>
        <p:blipFill>
          <a:blip r:embed="rId2"/>
          <a:stretch>
            <a:fillRect/>
          </a:stretch>
        </p:blipFill>
        <p:spPr>
          <a:xfrm>
            <a:off x="1076763" y="4348278"/>
            <a:ext cx="6350000" cy="1663700"/>
          </a:xfrm>
          <a:prstGeom prst="rect">
            <a:avLst/>
          </a:prstGeom>
        </p:spPr>
      </p:pic>
      <p:cxnSp>
        <p:nvCxnSpPr>
          <p:cNvPr id="10" name="Straight Connector 9">
            <a:extLst>
              <a:ext uri="{FF2B5EF4-FFF2-40B4-BE49-F238E27FC236}">
                <a16:creationId xmlns:a16="http://schemas.microsoft.com/office/drawing/2014/main" id="{C89B5B12-818C-2E4E-9DE7-25027C2967F6}"/>
              </a:ext>
            </a:extLst>
          </p:cNvPr>
          <p:cNvCxnSpPr/>
          <p:nvPr/>
        </p:nvCxnSpPr>
        <p:spPr>
          <a:xfrm>
            <a:off x="747132" y="1382751"/>
            <a:ext cx="104263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818C48F-0531-8549-813F-4C0D4628D2A4}"/>
              </a:ext>
            </a:extLst>
          </p:cNvPr>
          <p:cNvSpPr txBox="1"/>
          <p:nvPr/>
        </p:nvSpPr>
        <p:spPr>
          <a:xfrm>
            <a:off x="892098" y="735980"/>
            <a:ext cx="5983689" cy="584775"/>
          </a:xfrm>
          <a:prstGeom prst="rect">
            <a:avLst/>
          </a:prstGeom>
          <a:noFill/>
        </p:spPr>
        <p:txBody>
          <a:bodyPr wrap="none" rtlCol="0">
            <a:sp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Reasonable Return Expectation</a:t>
            </a:r>
          </a:p>
        </p:txBody>
      </p:sp>
      <p:sp>
        <p:nvSpPr>
          <p:cNvPr id="12" name="TextBox 11">
            <a:extLst>
              <a:ext uri="{FF2B5EF4-FFF2-40B4-BE49-F238E27FC236}">
                <a16:creationId xmlns:a16="http://schemas.microsoft.com/office/drawing/2014/main" id="{42F1AD37-064C-3D4C-A1C6-CDF55388C184}"/>
              </a:ext>
            </a:extLst>
          </p:cNvPr>
          <p:cNvSpPr txBox="1"/>
          <p:nvPr/>
        </p:nvSpPr>
        <p:spPr>
          <a:xfrm>
            <a:off x="2352907" y="5978141"/>
            <a:ext cx="4092498" cy="461665"/>
          </a:xfrm>
          <a:prstGeom prst="rect">
            <a:avLst/>
          </a:prstGeom>
          <a:noFill/>
        </p:spPr>
        <p:txBody>
          <a:bodyPr wrap="square" rtlCol="0">
            <a:spAutoFit/>
          </a:bodyPr>
          <a:lstStyle/>
          <a:p>
            <a:pPr algn="ctr"/>
            <a:r>
              <a:rPr lang="en-US" sz="1200" dirty="0">
                <a:latin typeface="Helvetica Neue" panose="02000503000000020004" pitchFamily="2" charset="0"/>
                <a:ea typeface="Helvetica Neue" panose="02000503000000020004" pitchFamily="2" charset="0"/>
                <a:cs typeface="Helvetica Neue" panose="02000503000000020004" pitchFamily="2" charset="0"/>
              </a:rPr>
              <a:t>Bonds = 10 year Treasuries</a:t>
            </a:r>
          </a:p>
          <a:p>
            <a:pPr algn="ctr"/>
            <a:r>
              <a:rPr lang="en-US" sz="1200" dirty="0">
                <a:latin typeface="Helvetica Neue" panose="02000503000000020004" pitchFamily="2" charset="0"/>
                <a:ea typeface="Helvetica Neue" panose="02000503000000020004" pitchFamily="2" charset="0"/>
                <a:cs typeface="Helvetica Neue" panose="02000503000000020004" pitchFamily="2" charset="0"/>
              </a:rPr>
              <a:t>Cash = 3 month T-bills</a:t>
            </a:r>
          </a:p>
        </p:txBody>
      </p:sp>
      <p:sp>
        <p:nvSpPr>
          <p:cNvPr id="13" name="TextBox 12">
            <a:extLst>
              <a:ext uri="{FF2B5EF4-FFF2-40B4-BE49-F238E27FC236}">
                <a16:creationId xmlns:a16="http://schemas.microsoft.com/office/drawing/2014/main" id="{6B377008-FBC8-BC46-8F5C-0B2C066BF68D}"/>
              </a:ext>
            </a:extLst>
          </p:cNvPr>
          <p:cNvSpPr txBox="1"/>
          <p:nvPr/>
        </p:nvSpPr>
        <p:spPr>
          <a:xfrm>
            <a:off x="892097" y="1592025"/>
            <a:ext cx="3842077" cy="369332"/>
          </a:xfrm>
          <a:prstGeom prst="rect">
            <a:avLst/>
          </a:prstGeom>
          <a:noFill/>
        </p:spPr>
        <p:txBody>
          <a:bodyPr wrap="none" rtlCol="0">
            <a:spAutoFit/>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Historical Total Returns (nominal)</a:t>
            </a:r>
          </a:p>
        </p:txBody>
      </p:sp>
      <p:sp>
        <p:nvSpPr>
          <p:cNvPr id="14" name="TextBox 13">
            <a:extLst>
              <a:ext uri="{FF2B5EF4-FFF2-40B4-BE49-F238E27FC236}">
                <a16:creationId xmlns:a16="http://schemas.microsoft.com/office/drawing/2014/main" id="{C9F5AB56-8021-6249-A9A8-38536CADB49F}"/>
              </a:ext>
            </a:extLst>
          </p:cNvPr>
          <p:cNvSpPr txBox="1"/>
          <p:nvPr/>
        </p:nvSpPr>
        <p:spPr>
          <a:xfrm>
            <a:off x="8363415" y="3460154"/>
            <a:ext cx="3461717" cy="1600438"/>
          </a:xfrm>
          <a:prstGeom prst="rect">
            <a:avLst/>
          </a:prstGeom>
          <a:noFill/>
        </p:spPr>
        <p:txBody>
          <a:bodyPr wrap="none" rtlCol="0">
            <a:spAutoFit/>
          </a:bodyPr>
          <a:lstStyle/>
          <a:p>
            <a:r>
              <a:rPr lang="en-US" sz="1400" dirty="0"/>
              <a:t>A 50/50 stock/bond portfolio = 5.25% annual</a:t>
            </a:r>
          </a:p>
          <a:p>
            <a:endParaRPr lang="en-US" sz="1400" dirty="0"/>
          </a:p>
          <a:p>
            <a:r>
              <a:rPr lang="en-US" sz="1400" dirty="0"/>
              <a:t>A 75/25 stock/bond portfolio = 6.38% annual</a:t>
            </a:r>
          </a:p>
          <a:p>
            <a:endParaRPr lang="en-US" sz="1400" dirty="0"/>
          </a:p>
          <a:p>
            <a:r>
              <a:rPr lang="en-US" sz="1400" dirty="0"/>
              <a:t>Assumes stocks 7.5% annual return</a:t>
            </a:r>
          </a:p>
          <a:p>
            <a:r>
              <a:rPr lang="en-US" sz="1400" dirty="0"/>
              <a:t>Bonds 3% annual return</a:t>
            </a:r>
          </a:p>
          <a:p>
            <a:endParaRPr lang="en-US" sz="1400" dirty="0"/>
          </a:p>
        </p:txBody>
      </p:sp>
    </p:spTree>
    <p:extLst>
      <p:ext uri="{BB962C8B-B14F-4D97-AF65-F5344CB8AC3E}">
        <p14:creationId xmlns:p14="http://schemas.microsoft.com/office/powerpoint/2010/main" val="289623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CE10C4-2E65-954F-B32B-374ED12F08AE}"/>
              </a:ext>
            </a:extLst>
          </p:cNvPr>
          <p:cNvPicPr>
            <a:picLocks noChangeAspect="1"/>
          </p:cNvPicPr>
          <p:nvPr/>
        </p:nvPicPr>
        <p:blipFill rotWithShape="1">
          <a:blip r:embed="rId2"/>
          <a:srcRect l="2518" t="10417" r="11284" b="18541"/>
          <a:stretch/>
        </p:blipFill>
        <p:spPr>
          <a:xfrm>
            <a:off x="885825" y="442913"/>
            <a:ext cx="10301288" cy="5929312"/>
          </a:xfrm>
          <a:prstGeom prst="rect">
            <a:avLst/>
          </a:prstGeom>
        </p:spPr>
      </p:pic>
    </p:spTree>
    <p:extLst>
      <p:ext uri="{BB962C8B-B14F-4D97-AF65-F5344CB8AC3E}">
        <p14:creationId xmlns:p14="http://schemas.microsoft.com/office/powerpoint/2010/main" val="41001490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2137</Words>
  <Application>Microsoft Macintosh PowerPoint</Application>
  <PresentationFormat>Widescreen</PresentationFormat>
  <Paragraphs>559</Paragraphs>
  <Slides>13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ヒラギノ角ゴ Pro W3</vt:lpstr>
      <vt:lpstr>Arabic Typesetting</vt:lpstr>
      <vt:lpstr>Arial</vt:lpstr>
      <vt:lpstr>Calibri</vt:lpstr>
      <vt:lpstr>Calibri Light</vt:lpstr>
      <vt:lpstr>Helvetica</vt:lpstr>
      <vt:lpstr>Helvetica Neue</vt:lpstr>
      <vt:lpstr>Open Sans</vt:lpstr>
      <vt:lpstr>Times New Roman</vt:lpstr>
      <vt:lpstr>Trebuchet MS</vt:lpstr>
      <vt:lpstr>Office Theme</vt:lpstr>
      <vt:lpstr>PowerPoint Presentation</vt:lpstr>
      <vt:lpstr>Projecting needs</vt:lpstr>
      <vt:lpstr>Planning Steps</vt:lpstr>
      <vt:lpstr>“4% Rule”</vt:lpstr>
      <vt:lpstr>“80% of pre-retirement income rule”</vt:lpstr>
      <vt:lpstr>PowerPoint Presentation</vt:lpstr>
      <vt:lpstr>PowerPoint Presentation</vt:lpstr>
      <vt:lpstr>PowerPoint Presentation</vt:lpstr>
      <vt:lpstr>PowerPoint Presentation</vt:lpstr>
      <vt:lpstr>Some summary points</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 Pflug</dc:creator>
  <cp:lastModifiedBy>Microsoft Office User</cp:lastModifiedBy>
  <cp:revision>7</cp:revision>
  <dcterms:created xsi:type="dcterms:W3CDTF">2023-08-28T14:13:28Z</dcterms:created>
  <dcterms:modified xsi:type="dcterms:W3CDTF">2024-07-11T19:06:37Z</dcterms:modified>
</cp:coreProperties>
</file>