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95" r:id="rId2"/>
    <p:sldId id="289" r:id="rId3"/>
    <p:sldId id="290" r:id="rId4"/>
    <p:sldId id="294" r:id="rId5"/>
    <p:sldId id="296" r:id="rId6"/>
    <p:sldId id="258" r:id="rId7"/>
    <p:sldId id="293" r:id="rId8"/>
    <p:sldId id="285" r:id="rId9"/>
    <p:sldId id="257" r:id="rId10"/>
    <p:sldId id="264" r:id="rId11"/>
    <p:sldId id="298" r:id="rId12"/>
    <p:sldId id="28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16FB11-394C-4FB3-B65B-51C1E759DD0E}">
          <p14:sldIdLst>
            <p14:sldId id="295"/>
            <p14:sldId id="289"/>
            <p14:sldId id="290"/>
            <p14:sldId id="294"/>
            <p14:sldId id="296"/>
            <p14:sldId id="258"/>
            <p14:sldId id="293"/>
            <p14:sldId id="285"/>
            <p14:sldId id="257"/>
            <p14:sldId id="264"/>
            <p14:sldId id="298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reg_\Google%20Drive\UT%20Austin\PHY105N\Lab%205\Lab5%20Prela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reg_\Google%20Drive\UT%20Austin\PHY105N\Lab%205\Lab5%20Prela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Testing ohmic</a:t>
            </a:r>
            <a:r>
              <a:rPr lang="en-US" baseline="0"/>
              <a:t> behavior: linear fit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845603674540683E-2"/>
          <c:y val="0.1161574074074074"/>
          <c:w val="0.84883573928258971"/>
          <c:h val="0.7153087634878972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Current (A)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intercept val="0"/>
            <c:dispRSqr val="0"/>
            <c:dispEq val="1"/>
            <c:trendlineLbl>
              <c:layout>
                <c:manualLayout>
                  <c:x val="-0.11430818022747156"/>
                  <c:y val="1.2740594925634296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Sheet1!$B$3:$B$7</c:f>
              <c:numCache>
                <c:formatCode>0.0</c:formatCode>
                <c:ptCount val="5"/>
                <c:pt idx="0">
                  <c:v>5.5</c:v>
                </c:pt>
                <c:pt idx="1">
                  <c:v>13</c:v>
                </c:pt>
                <c:pt idx="2">
                  <c:v>22.5</c:v>
                </c:pt>
                <c:pt idx="3">
                  <c:v>34</c:v>
                </c:pt>
                <c:pt idx="4">
                  <c:v>47.5</c:v>
                </c:pt>
              </c:numCache>
            </c:numRef>
          </c:xVal>
          <c:yVal>
            <c:numRef>
              <c:f>Sheet1!$C$3:$C$7</c:f>
              <c:numCache>
                <c:formatCode>0.0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968-48EF-9971-42297E9C8A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7354736"/>
        <c:axId val="1847361392"/>
      </c:scatterChart>
      <c:valAx>
        <c:axId val="1847354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Voltage</a:t>
                </a:r>
                <a:r>
                  <a:rPr lang="en-US" baseline="0"/>
                  <a:t> (V)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6862379702537171"/>
              <c:y val="0.911087780694079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7361392"/>
        <c:crosses val="autoZero"/>
        <c:crossBetween val="midCat"/>
      </c:valAx>
      <c:valAx>
        <c:axId val="184736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Current (A)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73547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Testing ohmic</a:t>
            </a:r>
            <a:r>
              <a:rPr lang="en-US" baseline="0"/>
              <a:t> behavior: quadratic fit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5678258967629048E-2"/>
          <c:y val="0.12078703703703704"/>
          <c:w val="0.85161351706036736"/>
          <c:h val="0.7338272820064157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Current (A)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2"/>
            <c:intercept val="0"/>
            <c:dispRSqr val="0"/>
            <c:dispEq val="1"/>
            <c:trendlineLbl>
              <c:layout>
                <c:manualLayout>
                  <c:x val="-0.19940551181102367"/>
                  <c:y val="-4.1673592884222808E-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Sheet1!$B$3:$B$7</c:f>
              <c:numCache>
                <c:formatCode>0.0</c:formatCode>
                <c:ptCount val="5"/>
                <c:pt idx="0">
                  <c:v>5.5</c:v>
                </c:pt>
                <c:pt idx="1">
                  <c:v>13</c:v>
                </c:pt>
                <c:pt idx="2">
                  <c:v>22.5</c:v>
                </c:pt>
                <c:pt idx="3">
                  <c:v>34</c:v>
                </c:pt>
                <c:pt idx="4">
                  <c:v>47.5</c:v>
                </c:pt>
              </c:numCache>
            </c:numRef>
          </c:xVal>
          <c:yVal>
            <c:numRef>
              <c:f>Sheet1!$C$3:$C$7</c:f>
              <c:numCache>
                <c:formatCode>0.0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59A-4ACB-991A-88C6BA5916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47354736"/>
        <c:axId val="1847361392"/>
      </c:scatterChart>
      <c:valAx>
        <c:axId val="18473547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Voltage</a:t>
                </a:r>
                <a:r>
                  <a:rPr lang="en-US" baseline="0"/>
                  <a:t> (V)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46862379702537171"/>
              <c:y val="0.911087780694079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7361392"/>
        <c:crosses val="autoZero"/>
        <c:crossBetween val="midCat"/>
      </c:valAx>
      <c:valAx>
        <c:axId val="1847361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Current (A)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473547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5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2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2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54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6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65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3/6/24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71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1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3/6/24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3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3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B91AD-CA59-4A1E-BEE8-8812355C295D}" type="datetimeFigureOut">
              <a:rPr lang="en-US" smtClean="0"/>
              <a:t>3/6/24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8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B91AD-CA59-4A1E-BEE8-8812355C295D}" type="datetimeFigureOut">
              <a:rPr lang="en-US" smtClean="0"/>
              <a:t>3/6/24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A7F50-1118-46F0-9E67-4EAAA240F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20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1.xls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package" Target="../embeddings/Microsoft_Excel_Worksheet2.xls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package" Target="../embeddings/Microsoft_Excel_Worksheet3.xlsx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6B69-2F42-49A5-AFB4-5FD47FE11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0256"/>
            <a:ext cx="10515600" cy="1325563"/>
          </a:xfrm>
        </p:spPr>
        <p:txBody>
          <a:bodyPr/>
          <a:lstStyle/>
          <a:p>
            <a:r>
              <a:rPr lang="en-US" dirty="0"/>
              <a:t>Prelab 5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A5265C-45CF-4B61-B03D-6F9E4E281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828"/>
            <a:ext cx="10515600" cy="55690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0" dirty="0"/>
          </a:p>
          <a:p>
            <a:pPr marL="0" indent="0" algn="ctr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55BB0C8-D3B0-4B8C-AB68-ED47333E48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195994"/>
              </p:ext>
            </p:extLst>
          </p:nvPr>
        </p:nvGraphicFramePr>
        <p:xfrm>
          <a:off x="4765824" y="1129073"/>
          <a:ext cx="2660352" cy="1730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699224" imgH="1104761" progId="Excel.Sheet.12">
                  <p:embed/>
                </p:oleObj>
              </mc:Choice>
              <mc:Fallback>
                <p:oleObj name="Worksheet" r:id="rId2" imgW="1699224" imgH="110476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65824" y="1129073"/>
                        <a:ext cx="2660352" cy="1730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AC3E68C-28DD-49E6-800D-E10BA89BFA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3548031"/>
              </p:ext>
            </p:extLst>
          </p:nvPr>
        </p:nvGraphicFramePr>
        <p:xfrm>
          <a:off x="242150" y="3148554"/>
          <a:ext cx="5853850" cy="3633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51F5E45-4F8E-4056-B547-AE8DC6BB4F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2012972"/>
              </p:ext>
            </p:extLst>
          </p:nvPr>
        </p:nvGraphicFramePr>
        <p:xfrm>
          <a:off x="6096001" y="3148553"/>
          <a:ext cx="5771542" cy="3633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913835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19C1F-9FE9-4A1E-BCE1-4CC5C6AE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319"/>
            <a:ext cx="10515600" cy="1325563"/>
          </a:xfrm>
        </p:spPr>
        <p:txBody>
          <a:bodyPr/>
          <a:lstStyle/>
          <a:p>
            <a:r>
              <a:rPr lang="en-US" dirty="0"/>
              <a:t>Ideal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77B32-69F6-4485-BFEE-714FB6428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189"/>
            <a:ext cx="10515600" cy="4351338"/>
          </a:xfrm>
        </p:spPr>
        <p:txBody>
          <a:bodyPr/>
          <a:lstStyle/>
          <a:p>
            <a:r>
              <a:rPr lang="en-US" dirty="0"/>
              <a:t>For ideal wire and battery, the resistance should be 0. However, world is not ideal and we will always have small resistance in the wire and battery.</a:t>
            </a:r>
          </a:p>
          <a:p>
            <a:r>
              <a:rPr lang="en-US" dirty="0"/>
              <a:t>Internal resistance is opposition to the flow of current by the battery resulting in generation of heat</a:t>
            </a:r>
          </a:p>
          <a:p>
            <a:r>
              <a:rPr lang="en-US" dirty="0"/>
              <a:t>If we have battery in series with resistor and battery has internal resistance, then equation becomes E=</a:t>
            </a:r>
            <a:r>
              <a:rPr lang="en-US" dirty="0" err="1"/>
              <a:t>IR+Ir</a:t>
            </a:r>
            <a:endParaRPr lang="en-US" dirty="0"/>
          </a:p>
          <a:p>
            <a:r>
              <a:rPr lang="en-US" dirty="0"/>
              <a:t>E is the EMF of battery, R is resistance and r is internal resistance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E244D-22E6-4972-8183-90EF5A87C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505" y="4459211"/>
            <a:ext cx="265747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3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DF88-CE21-C9AA-5789-42B5E382C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and Parallel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914B2-6273-04B5-E9EB-E6459276AB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 dirty="0"/>
              <a:t>To measure current: connect a multimeter to the circuit in series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87779-DBF0-DF98-346F-AF8FF1AB28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 measure voltage or resistance: connect the multimeter in parallel to the element</a:t>
            </a:r>
          </a:p>
          <a:p>
            <a:endParaRPr lang="en-US" dirty="0"/>
          </a:p>
        </p:txBody>
      </p:sp>
      <p:pic>
        <p:nvPicPr>
          <p:cNvPr id="10" name="Picture 9" descr="A close-up of a device&#10;&#10;Description automatically generated">
            <a:extLst>
              <a:ext uri="{FF2B5EF4-FFF2-40B4-BE49-F238E27FC236}">
                <a16:creationId xmlns:a16="http://schemas.microsoft.com/office/drawing/2014/main" id="{DDCBA990-998D-F194-3212-113FEB494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848" y="2929239"/>
            <a:ext cx="4445000" cy="1169396"/>
          </a:xfrm>
          <a:prstGeom prst="rect">
            <a:avLst/>
          </a:prstGeom>
        </p:spPr>
      </p:pic>
      <p:pic>
        <p:nvPicPr>
          <p:cNvPr id="12" name="Picture 11" descr="A close-up of a device&#10;&#10;Description automatically generated">
            <a:extLst>
              <a:ext uri="{FF2B5EF4-FFF2-40B4-BE49-F238E27FC236}">
                <a16:creationId xmlns:a16="http://schemas.microsoft.com/office/drawing/2014/main" id="{08FF4182-3DF3-5AE9-46D8-61488D718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429" y="3470197"/>
            <a:ext cx="2196005" cy="214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54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D08EA-773B-4390-B7F7-E03158D6D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414"/>
            <a:ext cx="10515600" cy="785495"/>
          </a:xfrm>
        </p:spPr>
        <p:txBody>
          <a:bodyPr/>
          <a:lstStyle/>
          <a:p>
            <a:r>
              <a:rPr lang="en-US" dirty="0"/>
              <a:t>Lab 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13">
                <a:extLst>
                  <a:ext uri="{FF2B5EF4-FFF2-40B4-BE49-F238E27FC236}">
                    <a16:creationId xmlns:a16="http://schemas.microsoft.com/office/drawing/2014/main" id="{F7A5B830-6134-4A14-A825-AB7FBB6057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6613" y="860910"/>
                <a:ext cx="11355387" cy="49092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100" b="1" dirty="0"/>
                  <a:t>Model: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1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31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3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3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𝑚𝑥</m:t>
                    </m:r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1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3100" dirty="0"/>
              </a:p>
              <a:p>
                <a:r>
                  <a:rPr lang="en-US" sz="3100" b="1" dirty="0"/>
                  <a:t>Part 1</a:t>
                </a:r>
                <a:r>
                  <a:rPr lang="en-US" sz="3100" dirty="0"/>
                  <a:t>: Explore Ohm’s law </a:t>
                </a:r>
                <a14:m>
                  <m:oMath xmlns:m="http://schemas.openxmlformats.org/officeDocument/2006/math">
                    <m:r>
                      <a:rPr lang="en-US" sz="3100" b="1" i="0" smtClean="0">
                        <a:latin typeface="Cambria Math" panose="02040503050406030204" pitchFamily="18" charset="0"/>
                      </a:rPr>
                      <m:t>𝚫</m:t>
                    </m:r>
                    <m:r>
                      <a:rPr lang="en-US" sz="31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31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100" b="1" i="1" smtClean="0">
                        <a:latin typeface="Cambria Math" panose="02040503050406030204" pitchFamily="18" charset="0"/>
                      </a:rPr>
                      <m:t>𝑰𝑹</m:t>
                    </m:r>
                  </m:oMath>
                </a14:m>
                <a:r>
                  <a:rPr lang="en-US" sz="3100" b="1" dirty="0"/>
                  <a:t> </a:t>
                </a:r>
                <a:r>
                  <a:rPr lang="en-US" sz="3100" dirty="0"/>
                  <a:t>for rheostats and lightbulbs</a:t>
                </a:r>
              </a:p>
              <a:p>
                <a:pPr lvl="1"/>
                <a:r>
                  <a:rPr lang="en-US" sz="2800" dirty="0"/>
                  <a:t>Plot V vs. I plot to determine if they are ohmic</a:t>
                </a:r>
              </a:p>
              <a:p>
                <a:pPr lvl="1"/>
                <a:r>
                  <a:rPr lang="en-US" sz="2800" dirty="0"/>
                  <a:t>Evaluate the model based on the newly introduced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method</a:t>
                </a:r>
              </a:p>
              <a:p>
                <a:r>
                  <a:rPr lang="en-US" sz="3100" b="1" dirty="0"/>
                  <a:t>Part 2</a:t>
                </a:r>
                <a:r>
                  <a:rPr lang="en-US" sz="3100" dirty="0"/>
                  <a:t>: Test </a:t>
                </a:r>
                <a14:m>
                  <m:oMath xmlns:m="http://schemas.openxmlformats.org/officeDocument/2006/math">
                    <m:r>
                      <a:rPr lang="en-US" sz="3100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31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100" b="1" i="1" smtClean="0">
                        <a:latin typeface="Cambria Math" panose="02040503050406030204" pitchFamily="18" charset="0"/>
                      </a:rPr>
                      <m:t>𝒄𝑳</m:t>
                    </m:r>
                  </m:oMath>
                </a14:m>
                <a:r>
                  <a:rPr lang="en-US" sz="3100" dirty="0"/>
                  <a:t> for the rheostat</a:t>
                </a:r>
              </a:p>
              <a:p>
                <a:pPr lvl="1"/>
                <a:r>
                  <a:rPr lang="en-US" sz="2700" dirty="0"/>
                  <a:t>Use batteries and try different L for the rheostat </a:t>
                </a:r>
              </a:p>
              <a:p>
                <a:pPr lvl="1"/>
                <a:r>
                  <a:rPr lang="en-US" sz="2700" dirty="0"/>
                  <a:t>Graph R vs. L and evaluate the model based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7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7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700" dirty="0"/>
                  <a:t> method</a:t>
                </a:r>
              </a:p>
              <a:p>
                <a:pPr lvl="1"/>
                <a:r>
                  <a:rPr lang="en-US" sz="2700" dirty="0"/>
                  <a:t>Note: </a:t>
                </a: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= </m:t>
                    </m:r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den>
                    </m:f>
                  </m:oMath>
                </a14:m>
                <a:r>
                  <a:rPr lang="en-US" sz="2700" dirty="0"/>
                  <a:t> where 𝜌 is the resistivity and A is cross sectional wire area</a:t>
                </a:r>
              </a:p>
              <a:p>
                <a:r>
                  <a:rPr lang="en-US" dirty="0"/>
                  <a:t>Safety</a:t>
                </a:r>
              </a:p>
              <a:p>
                <a:pPr lvl="1"/>
                <a:r>
                  <a:rPr lang="en-US" dirty="0"/>
                  <a:t>Be careful when handling electrical equipment. Be careful with “hot” or “live” wires.</a:t>
                </a:r>
              </a:p>
            </p:txBody>
          </p:sp>
        </mc:Choice>
        <mc:Fallback>
          <p:sp>
            <p:nvSpPr>
              <p:cNvPr id="4" name="Content Placeholder 13">
                <a:extLst>
                  <a:ext uri="{FF2B5EF4-FFF2-40B4-BE49-F238E27FC236}">
                    <a16:creationId xmlns:a16="http://schemas.microsoft.com/office/drawing/2014/main" id="{F7A5B830-6134-4A14-A825-AB7FBB605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13" y="860910"/>
                <a:ext cx="11355387" cy="4909270"/>
              </a:xfrm>
              <a:prstGeom prst="rect">
                <a:avLst/>
              </a:prstGeom>
              <a:blipFill>
                <a:blip r:embed="rId2"/>
                <a:stretch>
                  <a:fillRect l="-1116" t="-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89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6B69-2F42-49A5-AFB4-5FD47FE11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0256"/>
            <a:ext cx="10515600" cy="1325563"/>
          </a:xfrm>
        </p:spPr>
        <p:txBody>
          <a:bodyPr/>
          <a:lstStyle/>
          <a:p>
            <a:r>
              <a:rPr lang="en-US" dirty="0"/>
              <a:t>Prelab 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A1F8D9-7E81-416C-A616-9F5F38F99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462" y="947031"/>
            <a:ext cx="4790539" cy="27977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688C19-488D-42E1-9A37-C34A09CBA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47032"/>
            <a:ext cx="4790538" cy="2797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BE38C3-DFD3-4EA7-ADEC-9C07A3D9E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5462" y="3744772"/>
            <a:ext cx="4790538" cy="27977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E47635-7917-4D6E-9D12-015ABA1D2A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744771"/>
            <a:ext cx="4790538" cy="279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76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6B69-2F42-49A5-AFB4-5FD47FE11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0256"/>
            <a:ext cx="10515600" cy="1325563"/>
          </a:xfrm>
        </p:spPr>
        <p:txBody>
          <a:bodyPr/>
          <a:lstStyle/>
          <a:p>
            <a:r>
              <a:rPr lang="en-US" dirty="0"/>
              <a:t>Prelab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DA5265C-45CF-4B61-B03D-6F9E4E2815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5306"/>
                <a:ext cx="10515600" cy="53275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calculate expected “y” for each data point</a:t>
                </a:r>
              </a:p>
              <a:p>
                <a:pPr marL="0" indent="0">
                  <a:buNone/>
                </a:pPr>
                <a:endParaRPr lang="en-US" sz="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DA5265C-45CF-4B61-B03D-6F9E4E2815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5306"/>
                <a:ext cx="10515600" cy="5327569"/>
              </a:xfrm>
              <a:blipFill>
                <a:blip r:embed="rId3"/>
                <a:stretch>
                  <a:fillRect l="-1217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CEE125B-E818-4EA8-89EB-7B0CFF112C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391012"/>
              </p:ext>
            </p:extLst>
          </p:nvPr>
        </p:nvGraphicFramePr>
        <p:xfrm>
          <a:off x="1525301" y="3039534"/>
          <a:ext cx="9141398" cy="3242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5400643" imgH="1914487" progId="Excel.Sheet.12">
                  <p:embed/>
                </p:oleObj>
              </mc:Choice>
              <mc:Fallback>
                <p:oleObj name="Worksheet" r:id="rId4" imgW="5400643" imgH="191448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5301" y="3039534"/>
                        <a:ext cx="9141398" cy="32427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088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6B69-2F42-49A5-AFB4-5FD47FE11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0256"/>
            <a:ext cx="10515600" cy="1325563"/>
          </a:xfrm>
        </p:spPr>
        <p:txBody>
          <a:bodyPr/>
          <a:lstStyle/>
          <a:p>
            <a:r>
              <a:rPr lang="en-US" dirty="0"/>
              <a:t>Prelab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DA5265C-45CF-4B61-B03D-6F9E4E2815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5306"/>
                <a:ext cx="10515600" cy="53275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calculate expected “y” for each data point</a:t>
                </a:r>
              </a:p>
              <a:p>
                <a:pPr marL="0" indent="0">
                  <a:buNone/>
                </a:pPr>
                <a:endParaRPr lang="en-US" sz="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endParaRPr lang="en-US" sz="900" dirty="0"/>
              </a:p>
              <a:p>
                <a:pPr marL="0" indent="0">
                  <a:buNone/>
                </a:pPr>
                <a:r>
                  <a:rPr lang="en-US" dirty="0"/>
                  <a:t>Then take the difference between each expected “y” and the actual data point</a:t>
                </a:r>
              </a:p>
              <a:p>
                <a:pPr marL="0" indent="0">
                  <a:buNone/>
                </a:pPr>
                <a:endParaRPr lang="en-US" sz="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𝑑𝑖𝑓𝑓𝑒𝑟𝑒𝑛𝑐𝑒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=|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DA5265C-45CF-4B61-B03D-6F9E4E2815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5306"/>
                <a:ext cx="10515600" cy="5327569"/>
              </a:xfrm>
              <a:blipFill>
                <a:blip r:embed="rId3"/>
                <a:stretch>
                  <a:fillRect l="-1217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6BE3618-FA5C-46B0-AC20-4EFCA689F9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295303"/>
              </p:ext>
            </p:extLst>
          </p:nvPr>
        </p:nvGraphicFramePr>
        <p:xfrm>
          <a:off x="50800" y="4165600"/>
          <a:ext cx="11988800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8677329" imgH="1933473" progId="Excel.Sheet.12">
                  <p:embed/>
                </p:oleObj>
              </mc:Choice>
              <mc:Fallback>
                <p:oleObj name="Worksheet" r:id="rId4" imgW="8677329" imgH="193347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800" y="4165600"/>
                        <a:ext cx="11988800" cy="260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260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6B69-2F42-49A5-AFB4-5FD47FE11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0256"/>
            <a:ext cx="10515600" cy="1325563"/>
          </a:xfrm>
        </p:spPr>
        <p:txBody>
          <a:bodyPr/>
          <a:lstStyle/>
          <a:p>
            <a:r>
              <a:rPr lang="en-US" dirty="0"/>
              <a:t>Prelab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DA5265C-45CF-4B61-B03D-6F9E4E2815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5306"/>
                <a:ext cx="10515600" cy="53275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Scale the difference with respect to the uncertainty of each point</a:t>
                </a:r>
              </a:p>
              <a:p>
                <a:pPr marL="0" indent="0">
                  <a:buNone/>
                </a:pPr>
                <a:endParaRPr lang="en-US" sz="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𝑠𝑐𝑎𝑙𝑒𝑑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𝑑𝑖𝑓𝑓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DA5265C-45CF-4B61-B03D-6F9E4E2815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5306"/>
                <a:ext cx="10515600" cy="5327569"/>
              </a:xfrm>
              <a:blipFill>
                <a:blip r:embed="rId3"/>
                <a:stretch>
                  <a:fillRect l="-1217" t="-1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77E43D3-F393-49F1-95D2-FC50BE6354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6912874"/>
              </p:ext>
            </p:extLst>
          </p:nvPr>
        </p:nvGraphicFramePr>
        <p:xfrm>
          <a:off x="0" y="3894138"/>
          <a:ext cx="12192000" cy="258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1023600" imgH="1943100" progId="Excel.Sheet.12">
                  <p:embed/>
                </p:oleObj>
              </mc:Choice>
              <mc:Fallback>
                <p:oleObj name="Worksheet" r:id="rId4" imgW="11023600" imgH="1943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0" y="3894138"/>
                        <a:ext cx="12192000" cy="25812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0927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B6AD91-6763-479B-83BC-35536FAFB4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65307"/>
                <a:ext cx="10515600" cy="556543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Chi-Squared Parameter: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 is the number of parameters in fitted equation (degrees of freedom)</a:t>
                </a:r>
              </a:p>
              <a:p>
                <a:pPr marL="0" indent="0">
                  <a:buNone/>
                </a:pPr>
                <a:r>
                  <a:rPr lang="en-US" dirty="0"/>
                  <a:t>Notice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 is closely resembles an average t-score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Just like with the t-score, we will say a model f(x) is:</a:t>
                </a:r>
              </a:p>
              <a:p>
                <a:r>
                  <a:rPr lang="en-US" dirty="0"/>
                  <a:t>Indistinguishable from the data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Distinguishable from the data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Inconclusive otherwise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multiple models are indistinguishable from the data, you should use the simplest one. This is “Occam’s Razor”.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B6AD91-6763-479B-83BC-35536FAFB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65307"/>
                <a:ext cx="10515600" cy="5565431"/>
              </a:xfrm>
              <a:blipFill>
                <a:blip r:embed="rId2"/>
                <a:stretch>
                  <a:fillRect l="-1086" t="-2050" b="-1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62E90047-90E2-4433-8DE6-9DB3CC7794CD}"/>
              </a:ext>
            </a:extLst>
          </p:cNvPr>
          <p:cNvSpPr txBox="1">
            <a:spLocks/>
          </p:cNvSpPr>
          <p:nvPr/>
        </p:nvSpPr>
        <p:spPr>
          <a:xfrm>
            <a:off x="838200" y="-16025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Prelab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64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6B69-2F42-49A5-AFB4-5FD47FE11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0256"/>
            <a:ext cx="10515600" cy="1325563"/>
          </a:xfrm>
        </p:spPr>
        <p:txBody>
          <a:bodyPr/>
          <a:lstStyle/>
          <a:p>
            <a:r>
              <a:rPr lang="en-US" dirty="0"/>
              <a:t>Prelab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E9A32-AF9B-4C44-BF7E-B61BCD4CB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3828"/>
            <a:ext cx="10515600" cy="556904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A1A00B-82F7-47EF-B9E1-1EA397662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004" y="5570110"/>
            <a:ext cx="7369991" cy="1180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A70A95-2795-4E18-A04F-4F9A6266E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971" y="1137224"/>
            <a:ext cx="7112055" cy="4153223"/>
          </a:xfrm>
          <a:prstGeom prst="rect">
            <a:avLst/>
          </a:prstGeom>
        </p:spPr>
      </p:pic>
      <p:pic>
        <p:nvPicPr>
          <p:cNvPr id="7" name="Picture 6" descr="A screenshot of a screen&#10;&#10;Description automatically generated">
            <a:extLst>
              <a:ext uri="{FF2B5EF4-FFF2-40B4-BE49-F238E27FC236}">
                <a16:creationId xmlns:a16="http://schemas.microsoft.com/office/drawing/2014/main" id="{67314199-77CF-9F96-EA44-84C5EA8770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004" y="5570110"/>
            <a:ext cx="7369990" cy="122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4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D36EDB-45DD-49C2-8B88-E8FEAFE0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851"/>
            <a:ext cx="10515600" cy="823595"/>
          </a:xfrm>
        </p:spPr>
        <p:txBody>
          <a:bodyPr/>
          <a:lstStyle/>
          <a:p>
            <a:r>
              <a:rPr lang="en-US" dirty="0"/>
              <a:t>Ohm’s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5472281-6CBB-4BBD-9720-2C2AEBA53D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89446"/>
                <a:ext cx="10515600" cy="56056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/>
                  <a:t>A potential difference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applied to a conductor will cause an electric current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b="0" dirty="0"/>
                  <a:t> to flow through the material</a:t>
                </a:r>
              </a:p>
              <a:p>
                <a:pPr marL="0" indent="0">
                  <a:buNone/>
                </a:pPr>
                <a:r>
                  <a:rPr lang="en-US" sz="600" b="0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𝐼𝑅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the proportionality constant, otherwise known as the Resistance of the material. </a:t>
                </a:r>
              </a:p>
              <a:p>
                <a:pPr marL="0" indent="0">
                  <a:buNone/>
                </a:pPr>
                <a:r>
                  <a:rPr lang="en-US" dirty="0"/>
                  <a:t>The resistance of a material depends on its geometry (length, cross-sectional area) and intrinsic properties (resistivity 𝜌/conductivity)</a:t>
                </a:r>
              </a:p>
              <a:p>
                <a:pPr marL="0" indent="0">
                  <a:buNone/>
                </a:pPr>
                <a:endParaRPr lang="en-US" sz="4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is a material-dependent factor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5472281-6CBB-4BBD-9720-2C2AEBA53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89446"/>
                <a:ext cx="10515600" cy="5605621"/>
              </a:xfrm>
              <a:blipFill>
                <a:blip r:embed="rId2"/>
                <a:stretch>
                  <a:fillRect l="-1206" t="-2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15FBB48-6F9C-480E-8595-0903A30B3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695" y="5047065"/>
            <a:ext cx="3924848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4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AFE0F-828C-48ED-9CE6-A11CC531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158"/>
            <a:ext cx="10515600" cy="1325563"/>
          </a:xfrm>
        </p:spPr>
        <p:txBody>
          <a:bodyPr/>
          <a:lstStyle/>
          <a:p>
            <a:r>
              <a:rPr lang="en-US" dirty="0"/>
              <a:t>Ohm’s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07C02-00CB-4B12-927E-456880263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5749"/>
            <a:ext cx="10515600" cy="4351338"/>
          </a:xfrm>
        </p:spPr>
        <p:txBody>
          <a:bodyPr/>
          <a:lstStyle/>
          <a:p>
            <a:r>
              <a:rPr lang="en-US" sz="2000" b="1" dirty="0"/>
              <a:t>V=IR</a:t>
            </a:r>
          </a:p>
          <a:p>
            <a:r>
              <a:rPr lang="en-US" sz="2000" dirty="0"/>
              <a:t>V=voltage(V), I=current(A), R=resistance(ohms)</a:t>
            </a:r>
          </a:p>
          <a:p>
            <a:r>
              <a:rPr lang="en-US" sz="2000" dirty="0"/>
              <a:t>Ohmic object follow ohm’s law V=IR, so if you graph V vs. I graph, it will look linear</a:t>
            </a:r>
          </a:p>
          <a:p>
            <a:r>
              <a:rPr lang="en-US" sz="2000" dirty="0"/>
              <a:t>For object to be ohmic, the resistance must stay constant. If the object heats up as you pass the voltage then resistance will go up, so V vs. I line will curve up</a:t>
            </a:r>
          </a:p>
          <a:p>
            <a:endParaRPr lang="en-US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B19A04E-40C2-4E94-B889-9C170D5085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87" y="2979319"/>
            <a:ext cx="6376143" cy="3586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0787FC-A784-4C07-A634-2E245F2EAA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97" t="41147" r="63467" b="25161"/>
          <a:stretch/>
        </p:blipFill>
        <p:spPr>
          <a:xfrm>
            <a:off x="7354528" y="3451670"/>
            <a:ext cx="2979175" cy="231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75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3520</TotalTime>
  <Words>611</Words>
  <Application>Microsoft Macintosh PowerPoint</Application>
  <PresentationFormat>Widescreen</PresentationFormat>
  <Paragraphs>78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Worksheet</vt:lpstr>
      <vt:lpstr>Prelab 5</vt:lpstr>
      <vt:lpstr>Prelab 5</vt:lpstr>
      <vt:lpstr>Prelab 5</vt:lpstr>
      <vt:lpstr>Prelab 5</vt:lpstr>
      <vt:lpstr>Prelab 5</vt:lpstr>
      <vt:lpstr>PowerPoint Presentation</vt:lpstr>
      <vt:lpstr>Prelab 5</vt:lpstr>
      <vt:lpstr>Ohm’s law</vt:lpstr>
      <vt:lpstr>Ohm’s Law</vt:lpstr>
      <vt:lpstr>Ideal system</vt:lpstr>
      <vt:lpstr>Series and Parallel Measurements</vt:lpstr>
      <vt:lpstr>Lab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PHY117N: MW8-11am</dc:title>
  <dc:creator>Gregorio Ponti</dc:creator>
  <cp:lastModifiedBy>Erik Hansen</cp:lastModifiedBy>
  <cp:revision>50</cp:revision>
  <dcterms:created xsi:type="dcterms:W3CDTF">2020-07-13T00:25:21Z</dcterms:created>
  <dcterms:modified xsi:type="dcterms:W3CDTF">2024-03-07T01:30:18Z</dcterms:modified>
</cp:coreProperties>
</file>