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9"/>
  </p:notesMasterIdLst>
  <p:sldIdLst>
    <p:sldId id="264" r:id="rId2"/>
    <p:sldId id="270" r:id="rId3"/>
    <p:sldId id="257" r:id="rId4"/>
    <p:sldId id="278" r:id="rId5"/>
    <p:sldId id="281" r:id="rId6"/>
    <p:sldId id="279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D09AE-C160-4CDE-8238-0BCC90F483D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C880A-E211-48FE-AA03-81EEEB00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3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25563"/>
            <a:ext cx="10515600" cy="485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2879"/>
            <a:ext cx="5181600" cy="4844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2879"/>
            <a:ext cx="5181600" cy="48440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5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31118"/>
            <a:ext cx="5157787" cy="1173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31118"/>
            <a:ext cx="5183188" cy="1173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7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91AD-CA59-4A1E-BEE8-8812355C295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9DBF51-8780-4339-AB59-9A5179D6D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PHY105N: </a:t>
            </a:r>
            <a:br>
              <a:rPr lang="en-US" sz="5800" dirty="0"/>
            </a:br>
            <a:r>
              <a:rPr lang="en-US" sz="5800" dirty="0"/>
              <a:t>M8-11AM, 8.208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10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D422D-A6BB-494F-84F3-E0D48DF6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4376-DAD3-4220-9088-6038AC91D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8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A816-4A10-41BB-9C91-C614E014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Experimental Results are Not Just Numbers!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52B54-FDEE-438E-8C4E-AEDD7D5E4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25"/>
                <a:ext cx="10515600" cy="52271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When we conduct an experiment and make measurements, there is always uncertainty, deviation, noise, etc.</a:t>
                </a:r>
              </a:p>
              <a:p>
                <a:r>
                  <a:rPr lang="en-US" dirty="0"/>
                  <a:t>Any reported measurement must include:</a:t>
                </a:r>
              </a:p>
              <a:p>
                <a:pPr lvl="1"/>
                <a:r>
                  <a:rPr lang="en-US" dirty="0"/>
                  <a:t>A best estimate (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An uncertainty (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Units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units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Measurements without uncertainty or units are meaningless!</a:t>
                </a:r>
              </a:p>
              <a:p>
                <a:r>
                  <a:rPr lang="en-US" dirty="0"/>
                  <a:t>Additionally, the decimal precision of the best estimate and uncertainty should match</a:t>
                </a:r>
              </a:p>
              <a:p>
                <a:pPr lvl="1"/>
                <a:r>
                  <a:rPr lang="en-US" dirty="0"/>
                  <a:t>Extra decimal places would imply more knowledge than is consistent with uncertainty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652B54-FDEE-438E-8C4E-AEDD7D5E4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25"/>
                <a:ext cx="10515600" cy="5227108"/>
              </a:xfrm>
              <a:blipFill>
                <a:blip r:embed="rId2"/>
                <a:stretch>
                  <a:fillRect l="-928" t="-2331" r="-1043" b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3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A697-E63E-407A-AFB4-F67431E6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67E9-DBD4-4CEF-A3E6-6DE9B5C5C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2878"/>
            <a:ext cx="5181600" cy="45599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/>
              <a:t>Systematic Uncertainty</a:t>
            </a:r>
          </a:p>
          <a:p>
            <a:r>
              <a:rPr lang="en-US" dirty="0"/>
              <a:t>“Measuring device uncertainty”</a:t>
            </a:r>
          </a:p>
          <a:p>
            <a:endParaRPr lang="en-US" dirty="0"/>
          </a:p>
          <a:p>
            <a:r>
              <a:rPr lang="en-US" i="1" dirty="0"/>
              <a:t>Analog</a:t>
            </a:r>
            <a:r>
              <a:rPr lang="en-US" dirty="0"/>
              <a:t> devices have uncertainty ½ the increment of the marking</a:t>
            </a:r>
          </a:p>
          <a:p>
            <a:r>
              <a:rPr lang="en-US" i="1" dirty="0"/>
              <a:t>Digital</a:t>
            </a:r>
            <a:r>
              <a:rPr lang="en-US" dirty="0"/>
              <a:t> devices have uncertainty of the smallest digit since we cannot see indication between the final digit</a:t>
            </a:r>
          </a:p>
          <a:p>
            <a:endParaRPr lang="en-US" i="1" dirty="0"/>
          </a:p>
          <a:p>
            <a:r>
              <a:rPr lang="en-US" sz="2900" dirty="0"/>
              <a:t>Devices have systematic uncertainty due to imperfections, but we assume they are smaller than the reported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975D9A-0DAA-4CF9-AE3F-60205336BAF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332879"/>
                <a:ext cx="5181600" cy="455992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400" b="1" dirty="0"/>
                  <a:t>Random Uncertainty</a:t>
                </a:r>
              </a:p>
              <a:p>
                <a:r>
                  <a:rPr lang="en-US" dirty="0"/>
                  <a:t>Repeat the same measurement but get a different result</a:t>
                </a:r>
              </a:p>
              <a:p>
                <a:pPr lvl="1"/>
                <a:r>
                  <a:rPr lang="en-US" dirty="0" err="1"/>
                  <a:t>Plinko</a:t>
                </a:r>
                <a:r>
                  <a:rPr lang="en-US" dirty="0"/>
                  <a:t> simulation</a:t>
                </a:r>
              </a:p>
              <a:p>
                <a:r>
                  <a:rPr lang="en-US" dirty="0"/>
                  <a:t>Can control for random influences by making multiple measurements</a:t>
                </a:r>
              </a:p>
              <a:p>
                <a:endParaRPr lang="en-US" dirty="0"/>
              </a:p>
              <a:p>
                <a:r>
                  <a:rPr lang="en-US" dirty="0"/>
                  <a:t>We can use a </a:t>
                </a:r>
                <a:r>
                  <a:rPr lang="en-US" i="1" dirty="0"/>
                  <a:t>mean</a:t>
                </a:r>
                <a:r>
                  <a:rPr lang="en-US" dirty="0"/>
                  <a:t> (average) for a best estimate and </a:t>
                </a:r>
                <a:r>
                  <a:rPr lang="en-US" i="1" dirty="0"/>
                  <a:t>standard deviation of the mean</a:t>
                </a:r>
                <a:r>
                  <a:rPr lang="en-US" dirty="0"/>
                  <a:t> for uncertainty:</a:t>
                </a:r>
              </a:p>
              <a:p>
                <a:endParaRPr lang="en-US" sz="23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23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(with units)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975D9A-0DAA-4CF9-AE3F-60205336B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332879"/>
                <a:ext cx="5181600" cy="4559921"/>
              </a:xfrm>
              <a:blipFill>
                <a:blip r:embed="rId2"/>
                <a:stretch>
                  <a:fillRect l="-1882" t="-3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F5BC19-D78C-46BF-92FA-2A47710EA015}"/>
              </a:ext>
            </a:extLst>
          </p:cNvPr>
          <p:cNvSpPr txBox="1"/>
          <p:nvPr/>
        </p:nvSpPr>
        <p:spPr>
          <a:xfrm>
            <a:off x="1" y="6273801"/>
            <a:ext cx="121920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If we have multiple sources of uncertainty (for example both systematic and random uncertainty) then use the larger of the two*</a:t>
            </a:r>
          </a:p>
          <a:p>
            <a:r>
              <a:rPr lang="en-US" b="1" dirty="0"/>
              <a:t>																									</a:t>
            </a:r>
            <a:r>
              <a:rPr lang="en-US" sz="1200" b="1" dirty="0"/>
              <a:t>*for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24146-E79D-422D-805E-A5D15A3A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Prelab 0 Invention Activity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08359-7C06-46BD-9D1D-4739687F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59" y="1151467"/>
            <a:ext cx="10230282" cy="56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2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8F62-EC69-4D13-BAD1-7891AB4C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Reflection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5C686C-D6C0-4F1D-8A66-5CA3B4B4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off an interface is perfectly symmetric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7ED34-05AF-4C9E-BB3D-57A8C1F8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83" y="1864426"/>
            <a:ext cx="8960833" cy="49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2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8EF5-FE58-4FA7-ABA7-3D655FDE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2A62-0F4E-434F-9D04-F9FB0DFE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Labs will have 2 parts</a:t>
            </a:r>
          </a:p>
          <a:p>
            <a:pPr lvl="2"/>
            <a:r>
              <a:rPr lang="en-US" dirty="0"/>
              <a:t>Part 1 to test out the model</a:t>
            </a:r>
          </a:p>
          <a:p>
            <a:pPr lvl="2"/>
            <a:r>
              <a:rPr lang="en-US" dirty="0"/>
              <a:t>Part 2 to revise, improve, or expand investigation</a:t>
            </a:r>
          </a:p>
          <a:p>
            <a:pPr lvl="3"/>
            <a:r>
              <a:rPr lang="en-US" dirty="0"/>
              <a:t>There is a flowchart on Canvas if confused</a:t>
            </a:r>
          </a:p>
          <a:p>
            <a:pPr lvl="1"/>
            <a:r>
              <a:rPr lang="en-US" dirty="0"/>
              <a:t>Make sure to take notes along the way</a:t>
            </a:r>
          </a:p>
          <a:p>
            <a:pPr lvl="1"/>
            <a:r>
              <a:rPr lang="en-US" dirty="0"/>
              <a:t>Check-ins with TA, other groups</a:t>
            </a:r>
          </a:p>
          <a:p>
            <a:r>
              <a:rPr lang="en-US" dirty="0"/>
              <a:t>Lab 0 walks through the “Lab Notes” that you will submit</a:t>
            </a:r>
          </a:p>
          <a:p>
            <a:pPr lvl="1"/>
            <a:r>
              <a:rPr lang="en-US" dirty="0"/>
              <a:t>Rubric on Canvas to see how you will be graded </a:t>
            </a:r>
          </a:p>
          <a:p>
            <a:pPr lvl="1"/>
            <a:r>
              <a:rPr lang="en-US" dirty="0"/>
              <a:t>Turn in next week when you come into class</a:t>
            </a:r>
          </a:p>
          <a:p>
            <a:pPr lvl="1"/>
            <a:r>
              <a:rPr lang="en-US" dirty="0"/>
              <a:t>Should be about 1 page per part</a:t>
            </a:r>
          </a:p>
          <a:p>
            <a:pPr marL="457200" lvl="1" indent="0">
              <a:buNone/>
            </a:pPr>
            <a:r>
              <a:rPr lang="en-US" dirty="0"/>
              <a:t>+ In your conclusion, make sure to explain why you chose the precision of your results</a:t>
            </a:r>
          </a:p>
          <a:p>
            <a:pPr marL="457200" lvl="1" indent="0">
              <a:buNone/>
            </a:pPr>
            <a:r>
              <a:rPr lang="en-US" dirty="0"/>
              <a:t>- Points not given for percent difference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Safety Concerns!</a:t>
            </a:r>
          </a:p>
        </p:txBody>
      </p:sp>
    </p:spTree>
    <p:extLst>
      <p:ext uri="{BB962C8B-B14F-4D97-AF65-F5344CB8AC3E}">
        <p14:creationId xmlns:p14="http://schemas.microsoft.com/office/powerpoint/2010/main" val="29367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379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PHY105N:  M8-11AM, 8.208</vt:lpstr>
      <vt:lpstr>Questions?</vt:lpstr>
      <vt:lpstr>Experimental Results are Not Just Numbers!</vt:lpstr>
      <vt:lpstr>Uncertainties</vt:lpstr>
      <vt:lpstr>Prelab 0 Invention Activity</vt:lpstr>
      <vt:lpstr>Law of Reflection</vt:lpstr>
      <vt:lpstr>Lab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PHY117N: MW8-11am</dc:title>
  <dc:creator>Gregorio Ponti</dc:creator>
  <cp:lastModifiedBy>Ponti, Gregorio</cp:lastModifiedBy>
  <cp:revision>17</cp:revision>
  <dcterms:created xsi:type="dcterms:W3CDTF">2020-07-13T00:25:21Z</dcterms:created>
  <dcterms:modified xsi:type="dcterms:W3CDTF">2021-09-10T14:02:41Z</dcterms:modified>
</cp:coreProperties>
</file>