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6" r:id="rId3"/>
    <p:sldId id="281" r:id="rId4"/>
    <p:sldId id="257" r:id="rId5"/>
    <p:sldId id="258" r:id="rId6"/>
    <p:sldId id="259" r:id="rId7"/>
    <p:sldId id="279" r:id="rId8"/>
    <p:sldId id="282" r:id="rId9"/>
    <p:sldId id="287" r:id="rId10"/>
    <p:sldId id="293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0ADA-C322-4582-AABA-F4EBEEA8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843F4-36C5-47FE-A405-D2B515C38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84AB-7FD6-41F6-B8D2-3B5966D4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FA1F-A426-43F1-B0A7-63EE0BC0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E5A4-8835-42E0-8D4D-F69D5723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0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E0C2-C87F-447A-AE3E-A1944B94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AA792-2C99-4747-9061-CF0C964ED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5F15-A8D0-4771-ACC1-EE3751E7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32E5-3E44-4E96-BBA9-D0EC005F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6D94-EDAA-4D65-A851-4BD68ECD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11AB7-2188-49A8-85CA-1C20CBFE1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17A18-A575-445C-98E8-E322C413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9326-76FE-4345-858E-8B504509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39D2-C138-489B-A454-0CC429BF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6670-E81E-4E0D-BD81-D7C7653F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DA92-AA72-4F87-9FF7-B6B3D372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92E1-5E91-4719-BBD3-30F806C6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DA7C-6BE6-4A29-BF18-7C56205B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9327-FDD9-4CD9-8D50-E112157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85F8-AA0F-45AC-98D6-521942C7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6CD6-81B0-4428-9A80-7CC588BE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68F0-1341-4C83-A7D2-D5654307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2CF1-6B27-43FE-8E97-464E72C2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3F6B-7A2D-4271-BE3F-15B1567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0A2F-8103-48DE-94BC-2A5D2110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ECCB-5372-4028-BFAA-F2AEFD20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FA83-BD02-4C21-B0E9-E7C5109EB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5C6E3-1AE3-4578-A32D-022C4CEC3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98DF1-62CB-4160-8293-F7A796C2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D829-B06B-479E-AD19-99D63BE3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F8CF8-D859-4CEE-9936-E2EDB5BB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0169-5783-4642-A64E-400D7435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5878-9A7B-43D7-8824-BA4E1388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A29BA-EF55-4308-8A37-BF4E70F1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ECBF3-1A1C-4E93-84A2-FBB45FE67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05E3B-4BAA-4C65-82FE-395EC60CE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E7FAB-8B72-45BB-A4C1-53D5E6FE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53F4C-61BA-45BE-8D7B-C4A94026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2F2E9-0601-402D-AF38-10185BB3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F349-598C-4DAA-BD97-6852D122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69B8B-3611-49DC-8535-454BB5EF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2D7B8-6E53-4DDB-8909-20FC145B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786A0-4D15-4B4D-B637-C5D5C1A3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D285B-D14E-4EC3-9CDF-9249970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8553B-B976-4551-9949-A4DBEDB7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9295B-7BC5-4ABD-B9C0-85DF477B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5CA8-CE6A-40D5-8904-1139CB82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ACBE-40FE-4EF7-BD6B-BC257815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6A8D-1ED1-4491-8784-471740B6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7FDCE-6DC5-43F8-9BF2-8FC77A0C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0CE09-E7FD-4B74-B20A-0014F8C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9CDB8-C45B-4B27-B259-BDF8F7CD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1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313F-36E9-48DB-9005-3CB2C5A8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B67E4-D75A-488B-BBC5-EA8B3EA76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0BC2-7448-4D6C-8457-016CB722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029B-7B89-45B1-8146-E1247A4F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D0E8A-9B52-492C-B012-FF534E25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9243A-953F-4095-A388-96008DC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F6E98-B48D-4440-8A18-900B6E0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64460-F86B-4A58-B297-320BFC52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D400E-C7E3-4DA6-8328-A52F7325E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6B4D-6EC4-4799-BFE7-2CAD7835237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B0F6-F37D-47C7-ABD0-4F3CE9BB8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1C58-C73D-429D-8A8E-860DB0F62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2D4C6C-116F-4788-ACBB-113FF130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Law of reflection on a  curved mirror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Lab1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rea and Perimeter of Semicircle">
            <a:extLst>
              <a:ext uri="{FF2B5EF4-FFF2-40B4-BE49-F238E27FC236}">
                <a16:creationId xmlns:a16="http://schemas.microsoft.com/office/drawing/2014/main" id="{C2FD9627-A160-72D5-4F19-903F344D9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8"/>
          <a:stretch/>
        </p:blipFill>
        <p:spPr bwMode="auto">
          <a:xfrm rot="5400000">
            <a:off x="5906872" y="2366818"/>
            <a:ext cx="5384364" cy="212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36D423-E0F7-BD14-075B-B5A3476148B6}"/>
              </a:ext>
            </a:extLst>
          </p:cNvPr>
          <p:cNvCxnSpPr>
            <a:cxnSpLocks/>
          </p:cNvCxnSpPr>
          <p:nvPr/>
        </p:nvCxnSpPr>
        <p:spPr>
          <a:xfrm>
            <a:off x="0" y="3269673"/>
            <a:ext cx="952269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B1EBFD-D50C-E617-5A9C-97286A379251}"/>
              </a:ext>
            </a:extLst>
          </p:cNvPr>
          <p:cNvCxnSpPr>
            <a:cxnSpLocks/>
          </p:cNvCxnSpPr>
          <p:nvPr/>
        </p:nvCxnSpPr>
        <p:spPr>
          <a:xfrm>
            <a:off x="-3944646" y="2343423"/>
            <a:ext cx="8576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965636-A40C-82CF-5352-BCDCAF0FE95F}"/>
              </a:ext>
            </a:extLst>
          </p:cNvPr>
          <p:cNvCxnSpPr>
            <a:cxnSpLocks/>
          </p:cNvCxnSpPr>
          <p:nvPr/>
        </p:nvCxnSpPr>
        <p:spPr>
          <a:xfrm flipH="1">
            <a:off x="1899327" y="2809799"/>
            <a:ext cx="7525506" cy="196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9F9EE-3E45-7259-0CAB-B4481FA8A320}"/>
              </a:ext>
            </a:extLst>
          </p:cNvPr>
          <p:cNvSpPr txBox="1"/>
          <p:nvPr/>
        </p:nvSpPr>
        <p:spPr>
          <a:xfrm>
            <a:off x="2669309" y="2235200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63083-AB18-4A1C-3466-F861AE30DAE9}"/>
              </a:ext>
            </a:extLst>
          </p:cNvPr>
          <p:cNvSpPr txBox="1"/>
          <p:nvPr/>
        </p:nvSpPr>
        <p:spPr>
          <a:xfrm>
            <a:off x="8373640" y="883400"/>
            <a:ext cx="15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Curved mirror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C0C7B78A-58CE-4626-4E75-0640C5D1A87F}"/>
              </a:ext>
            </a:extLst>
          </p:cNvPr>
          <p:cNvSpPr/>
          <p:nvPr/>
        </p:nvSpPr>
        <p:spPr>
          <a:xfrm>
            <a:off x="7568325" y="3116919"/>
            <a:ext cx="378691" cy="34405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16C5CA-CBBA-86B8-7466-2DADA487D767}"/>
              </a:ext>
            </a:extLst>
          </p:cNvPr>
          <p:cNvSpPr txBox="1"/>
          <p:nvPr/>
        </p:nvSpPr>
        <p:spPr>
          <a:xfrm>
            <a:off x="6031344" y="3906983"/>
            <a:ext cx="14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Reflected ray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DBD522F-DACD-E578-63F0-AB3E5F82C472}"/>
              </a:ext>
            </a:extLst>
          </p:cNvPr>
          <p:cNvCxnSpPr>
            <a:cxnSpLocks/>
          </p:cNvCxnSpPr>
          <p:nvPr/>
        </p:nvCxnSpPr>
        <p:spPr>
          <a:xfrm>
            <a:off x="-3944645" y="2810043"/>
            <a:ext cx="8576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8086F9-3347-C281-5006-3BA238FB959B}"/>
              </a:ext>
            </a:extLst>
          </p:cNvPr>
          <p:cNvCxnSpPr>
            <a:cxnSpLocks/>
          </p:cNvCxnSpPr>
          <p:nvPr/>
        </p:nvCxnSpPr>
        <p:spPr>
          <a:xfrm>
            <a:off x="-3944645" y="1877047"/>
            <a:ext cx="8576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A7F8BE-E666-98CF-58BC-CA1E7CB1301D}"/>
              </a:ext>
            </a:extLst>
          </p:cNvPr>
          <p:cNvCxnSpPr>
            <a:cxnSpLocks/>
          </p:cNvCxnSpPr>
          <p:nvPr/>
        </p:nvCxnSpPr>
        <p:spPr>
          <a:xfrm flipH="1">
            <a:off x="2111821" y="2321806"/>
            <a:ext cx="7157430" cy="27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F1FF3-AB0D-D16B-C5F1-F8FC0C0E04FC}"/>
              </a:ext>
            </a:extLst>
          </p:cNvPr>
          <p:cNvCxnSpPr>
            <a:cxnSpLocks/>
          </p:cNvCxnSpPr>
          <p:nvPr/>
        </p:nvCxnSpPr>
        <p:spPr>
          <a:xfrm flipH="1">
            <a:off x="2456815" y="1877047"/>
            <a:ext cx="6549755" cy="351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63045DB3-C58B-909E-F192-0168315EA3B9}"/>
              </a:ext>
            </a:extLst>
          </p:cNvPr>
          <p:cNvSpPr/>
          <p:nvPr/>
        </p:nvSpPr>
        <p:spPr>
          <a:xfrm>
            <a:off x="6621356" y="3090288"/>
            <a:ext cx="378691" cy="34405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76C4D671-0FAF-2379-861B-6A7DCFECC0B5}"/>
              </a:ext>
            </a:extLst>
          </p:cNvPr>
          <p:cNvSpPr/>
          <p:nvPr/>
        </p:nvSpPr>
        <p:spPr>
          <a:xfrm>
            <a:off x="6195606" y="3090288"/>
            <a:ext cx="378691" cy="34405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030FDCEE-3A71-EA4D-FFE4-10338DE3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35"/>
            <a:ext cx="10515600" cy="1325563"/>
          </a:xfrm>
        </p:spPr>
        <p:txBody>
          <a:bodyPr/>
          <a:lstStyle/>
          <a:p>
            <a:r>
              <a:rPr lang="en-US" dirty="0"/>
              <a:t>Focal points of multiple 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3FD170-F9BB-EFD1-6721-9082E77FCC2D}"/>
                  </a:ext>
                </a:extLst>
              </p:cNvPr>
              <p:cNvSpPr txBox="1"/>
              <p:nvPr/>
            </p:nvSpPr>
            <p:spPr>
              <a:xfrm>
                <a:off x="5764052" y="3330088"/>
                <a:ext cx="10806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3FD170-F9BB-EFD1-6721-9082E77FC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52" y="3330088"/>
                <a:ext cx="108065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5B09F-FA05-44D0-4939-206B1276CBF6}"/>
                  </a:ext>
                </a:extLst>
              </p:cNvPr>
              <p:cNvSpPr txBox="1"/>
              <p:nvPr/>
            </p:nvSpPr>
            <p:spPr>
              <a:xfrm>
                <a:off x="6293553" y="3300596"/>
                <a:ext cx="1149366" cy="462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5B09F-FA05-44D0-4939-206B1276C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53" y="3300596"/>
                <a:ext cx="1149366" cy="462044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6BDD4F-3615-1C07-8DA6-BCA37F6B4CF9}"/>
                  </a:ext>
                </a:extLst>
              </p:cNvPr>
              <p:cNvSpPr txBox="1"/>
              <p:nvPr/>
            </p:nvSpPr>
            <p:spPr>
              <a:xfrm>
                <a:off x="7212541" y="3365408"/>
                <a:ext cx="1149366" cy="462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6BDD4F-3615-1C07-8DA6-BCA37F6B4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41" y="3365408"/>
                <a:ext cx="1149366" cy="462044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1ED241-CF1C-4579-859A-7630F86CFAF8}"/>
              </a:ext>
            </a:extLst>
          </p:cNvPr>
          <p:cNvCxnSpPr/>
          <p:nvPr/>
        </p:nvCxnSpPr>
        <p:spPr>
          <a:xfrm flipH="1" flipV="1">
            <a:off x="5274841" y="4045294"/>
            <a:ext cx="313754" cy="125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27D5C5-2D6E-1362-11A2-DB3F1CAEF985}"/>
              </a:ext>
            </a:extLst>
          </p:cNvPr>
          <p:cNvSpPr txBox="1"/>
          <p:nvPr/>
        </p:nvSpPr>
        <p:spPr>
          <a:xfrm>
            <a:off x="5013788" y="5309713"/>
            <a:ext cx="219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the focal point</a:t>
            </a:r>
          </a:p>
        </p:txBody>
      </p:sp>
    </p:spTree>
    <p:extLst>
      <p:ext uri="{BB962C8B-B14F-4D97-AF65-F5344CB8AC3E}">
        <p14:creationId xmlns:p14="http://schemas.microsoft.com/office/powerpoint/2010/main" val="2819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38178 -0.00093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39389 -2.22222E-6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35717 0.00116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9" grpId="0" animBg="1"/>
      <p:bldP spid="20" grpId="0" animBg="1"/>
      <p:bldP spid="5" grpId="0"/>
      <p:bldP spid="6" grpId="0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8EF5-FE58-4FA7-ABA7-3D655FDE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2A62-0F4E-434F-9D04-F9FB0DFE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Setups are almost identical to Lab 0, just with curved mirrors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Safety Concerns!</a:t>
            </a:r>
          </a:p>
        </p:txBody>
      </p:sp>
    </p:spTree>
    <p:extLst>
      <p:ext uri="{BB962C8B-B14F-4D97-AF65-F5344CB8AC3E}">
        <p14:creationId xmlns:p14="http://schemas.microsoft.com/office/powerpoint/2010/main" val="11810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8EF5-FE58-4FA7-ABA7-3D655FD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Prelab 1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B9C62BD-A2DA-46AA-A34F-12943B23244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6D5C6-5A1D-4154-AE97-58EDCE85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306"/>
            <a:ext cx="12192000" cy="45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6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CD36CD-86DD-4E00-928C-5A492B70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7" y="730682"/>
            <a:ext cx="9612086" cy="61273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324146-E79D-422D-805E-A5D15A3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Prelab 1 Invention Activity: Think, pair, share</a:t>
            </a:r>
          </a:p>
        </p:txBody>
      </p:sp>
    </p:spTree>
    <p:extLst>
      <p:ext uri="{BB962C8B-B14F-4D97-AF65-F5344CB8AC3E}">
        <p14:creationId xmlns:p14="http://schemas.microsoft.com/office/powerpoint/2010/main" val="121112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62927-CCC2-47F1-854A-96A02EC2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480" y="1593131"/>
            <a:ext cx="7033617" cy="4256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05095-8F79-4495-9761-22720DDB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9"/>
            <a:ext cx="10515600" cy="791850"/>
          </a:xfrm>
        </p:spPr>
        <p:txBody>
          <a:bodyPr/>
          <a:lstStyle/>
          <a:p>
            <a:pPr algn="ctr"/>
            <a:r>
              <a:rPr lang="en-US" dirty="0"/>
              <a:t>Comparing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90A65-8D19-4C8F-AD8C-9B2E7BBA2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219" y="1008668"/>
                <a:ext cx="5467546" cy="56749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Let’s say we have two measurements which we’d like to compare: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need to: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Take into account the uncertainties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Recognize that the uncertainties aren’t sharp cutoffs but represent distributions like in the prelab examples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90A65-8D19-4C8F-AD8C-9B2E7BBA2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219" y="1008668"/>
                <a:ext cx="5467546" cy="5674935"/>
              </a:xfrm>
              <a:blipFill>
                <a:blip r:embed="rId3"/>
                <a:stretch>
                  <a:fillRect l="-1784" t="-1504" r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1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095-8F79-4495-9761-22720DDB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9"/>
            <a:ext cx="10515600" cy="791850"/>
          </a:xfrm>
        </p:spPr>
        <p:txBody>
          <a:bodyPr/>
          <a:lstStyle/>
          <a:p>
            <a:pPr algn="ctr"/>
            <a:r>
              <a:rPr lang="en-US" dirty="0"/>
              <a:t>Comparing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90A65-8D19-4C8F-AD8C-9B2E7BBA2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219" y="1008669"/>
                <a:ext cx="11472420" cy="56560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Many methods are reasonable. We will use a t-score: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Intuitively this measures the difference in the mean in units of the uncertainty. Larger/smaller values of t mean a larger/smaller discrepancy between the values.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will use a convention where: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sz="2400" dirty="0"/>
                  <a:t> is considered </a:t>
                </a:r>
                <a:r>
                  <a:rPr lang="en-US" sz="2400" i="1" dirty="0"/>
                  <a:t>indistinguishable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2400" dirty="0"/>
                  <a:t> is considered </a:t>
                </a:r>
                <a:r>
                  <a:rPr lang="en-US" sz="2400" i="1" dirty="0"/>
                  <a:t>inconclusive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is considered </a:t>
                </a:r>
                <a:r>
                  <a:rPr lang="en-US" sz="2400" i="1" dirty="0"/>
                  <a:t>distinguishable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the language is “indistinguishable” not “the same”. In science we falsify or fail to falsify models, we don’t “confirm” them.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90A65-8D19-4C8F-AD8C-9B2E7BBA2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219" y="1008669"/>
                <a:ext cx="11472420" cy="5656082"/>
              </a:xfrm>
              <a:blipFill>
                <a:blip r:embed="rId2"/>
                <a:stretch>
                  <a:fillRect l="-850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59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095-8F79-4495-9761-22720DDB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9"/>
            <a:ext cx="10515600" cy="791850"/>
          </a:xfrm>
        </p:spPr>
        <p:txBody>
          <a:bodyPr/>
          <a:lstStyle/>
          <a:p>
            <a:pPr algn="ctr"/>
            <a:r>
              <a:rPr lang="en-US" dirty="0"/>
              <a:t>Comparing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0A65-8D19-4C8F-AD8C-9B2E7BBA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008669"/>
            <a:ext cx="6806152" cy="565608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can apply this to the prelab examples to connect intuition with the mathematical expression: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314AC-75F3-4CF0-8DEC-CA8A8EFE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35" y="2222775"/>
            <a:ext cx="7132079" cy="4319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F97E65-FD56-4D2C-BABF-F106B0AEFD2A}"/>
                  </a:ext>
                </a:extLst>
              </p:cNvPr>
              <p:cNvSpPr txBox="1"/>
              <p:nvPr/>
            </p:nvSpPr>
            <p:spPr>
              <a:xfrm>
                <a:off x="7249162" y="2838621"/>
                <a:ext cx="1990160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|20−80|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≈8.5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F97E65-FD56-4D2C-BABF-F106B0AE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162" y="2838621"/>
                <a:ext cx="1990160" cy="577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65C91-6484-477C-AA0E-46C4DAB04A05}"/>
                  </a:ext>
                </a:extLst>
              </p:cNvPr>
              <p:cNvSpPr txBox="1"/>
              <p:nvPr/>
            </p:nvSpPr>
            <p:spPr>
              <a:xfrm>
                <a:off x="9539900" y="2804883"/>
                <a:ext cx="2080698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|20−80|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65C91-6484-477C-AA0E-46C4DAB04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900" y="2804883"/>
                <a:ext cx="2080698" cy="577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07340-36BC-41E4-8FEB-5895F1D48E36}"/>
                  </a:ext>
                </a:extLst>
              </p:cNvPr>
              <p:cNvSpPr txBox="1"/>
              <p:nvPr/>
            </p:nvSpPr>
            <p:spPr>
              <a:xfrm>
                <a:off x="7404469" y="4903955"/>
                <a:ext cx="1990160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|35−45|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07340-36BC-41E4-8FEB-5895F1D4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469" y="4903955"/>
                <a:ext cx="1990160" cy="5778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8970B5-9D11-4C89-AEB9-62C2F069D4BD}"/>
                  </a:ext>
                </a:extLst>
              </p:cNvPr>
              <p:cNvSpPr txBox="1"/>
              <p:nvPr/>
            </p:nvSpPr>
            <p:spPr>
              <a:xfrm>
                <a:off x="9634727" y="4903955"/>
                <a:ext cx="2208938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|35−45|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8970B5-9D11-4C89-AEB9-62C2F069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27" y="4903955"/>
                <a:ext cx="2208938" cy="5778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6C1BE-FCA3-41B4-93E0-4A7DDD7175A8}"/>
                  </a:ext>
                </a:extLst>
              </p:cNvPr>
              <p:cNvSpPr txBox="1"/>
              <p:nvPr/>
            </p:nvSpPr>
            <p:spPr>
              <a:xfrm>
                <a:off x="7329032" y="3547706"/>
                <a:ext cx="1720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𝐷𝑖𝑠𝑡𝑖𝑛𝑔𝑢𝑖𝑠h𝑎𝑏𝑙𝑒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6C1BE-FCA3-41B4-93E0-4A7DDD717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032" y="3547706"/>
                <a:ext cx="1720279" cy="276999"/>
              </a:xfrm>
              <a:prstGeom prst="rect">
                <a:avLst/>
              </a:prstGeom>
              <a:blipFill>
                <a:blip r:embed="rId7"/>
                <a:stretch>
                  <a:fillRect l="-4255" t="-2222" r="-46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20CCA3-E92C-4540-ABC8-F16CFCA8D0A2}"/>
                  </a:ext>
                </a:extLst>
              </p:cNvPr>
              <p:cNvSpPr txBox="1"/>
              <p:nvPr/>
            </p:nvSpPr>
            <p:spPr>
              <a:xfrm>
                <a:off x="9623127" y="5646005"/>
                <a:ext cx="1914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𝐼𝑛𝑑𝑖𝑠𝑡𝑖𝑛𝑔𝑢𝑖𝑠h𝑎𝑏𝑙𝑒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20CCA3-E92C-4540-ABC8-F16CFCA8D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27" y="5646005"/>
                <a:ext cx="1914242" cy="276999"/>
              </a:xfrm>
              <a:prstGeom prst="rect">
                <a:avLst/>
              </a:prstGeom>
              <a:blipFill>
                <a:blip r:embed="rId8"/>
                <a:stretch>
                  <a:fillRect l="-3822" t="-2174" r="-38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83B55-34A2-4B4C-8BBE-A41A42567ED7}"/>
                  </a:ext>
                </a:extLst>
              </p:cNvPr>
              <p:cNvSpPr txBox="1"/>
              <p:nvPr/>
            </p:nvSpPr>
            <p:spPr>
              <a:xfrm>
                <a:off x="9720109" y="3547706"/>
                <a:ext cx="1720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𝐷𝑖𝑠𝑡𝑖𝑛𝑔𝑢𝑖𝑠h𝑎𝑏𝑙𝑒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83B55-34A2-4B4C-8BBE-A41A4256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109" y="3547706"/>
                <a:ext cx="1720279" cy="276999"/>
              </a:xfrm>
              <a:prstGeom prst="rect">
                <a:avLst/>
              </a:prstGeom>
              <a:blipFill>
                <a:blip r:embed="rId9"/>
                <a:stretch>
                  <a:fillRect l="-4255" t="-2222" r="-46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1F5C7-1000-4A04-A69F-227EE3BB30E7}"/>
                  </a:ext>
                </a:extLst>
              </p:cNvPr>
              <p:cNvSpPr txBox="1"/>
              <p:nvPr/>
            </p:nvSpPr>
            <p:spPr>
              <a:xfrm>
                <a:off x="7676884" y="5646006"/>
                <a:ext cx="1372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𝐼𝑛𝑐𝑜𝑛𝑐𝑙𝑢𝑠𝑖𝑣𝑒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1F5C7-1000-4A04-A69F-227EE3BB3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884" y="5646006"/>
                <a:ext cx="1372427" cy="276999"/>
              </a:xfrm>
              <a:prstGeom prst="rect">
                <a:avLst/>
              </a:prstGeom>
              <a:blipFill>
                <a:blip r:embed="rId10"/>
                <a:stretch>
                  <a:fillRect l="-4000" r="-4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83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8F62-EC69-4D13-BAD1-7891AB4C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Law of Reflection on a Curved Mirror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13B1C-1AA8-439D-8508-3839A6C3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818"/>
            <a:ext cx="12192000" cy="54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2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8BA830-2F57-416D-960D-C41BDF94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21" y="1068971"/>
            <a:ext cx="6849979" cy="510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98EF5-FE58-4FA7-ABA7-3D655FD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Lab 1 and the 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2A62-0F4E-434F-9D04-F9FB0DFEC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5189738" cy="48514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Test the 2 Scientist claims using curved mirror and a light source</a:t>
            </a:r>
          </a:p>
          <a:p>
            <a:pPr lvl="1"/>
            <a:r>
              <a:rPr lang="en-US" dirty="0"/>
              <a:t>After part 1, write your result on the board (R/2 and f) with uncertainty and wait for the TA to discuss the result before moving to part 2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Safety Concerns!</a:t>
            </a:r>
          </a:p>
        </p:txBody>
      </p:sp>
    </p:spTree>
    <p:extLst>
      <p:ext uri="{BB962C8B-B14F-4D97-AF65-F5344CB8AC3E}">
        <p14:creationId xmlns:p14="http://schemas.microsoft.com/office/powerpoint/2010/main" val="29367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rea and Perimeter of Semicircle">
            <a:extLst>
              <a:ext uri="{FF2B5EF4-FFF2-40B4-BE49-F238E27FC236}">
                <a16:creationId xmlns:a16="http://schemas.microsoft.com/office/drawing/2014/main" id="{C2FD9627-A160-72D5-4F19-903F344D9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8"/>
          <a:stretch/>
        </p:blipFill>
        <p:spPr bwMode="auto">
          <a:xfrm rot="5400000">
            <a:off x="5906872" y="2366818"/>
            <a:ext cx="5384364" cy="212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36D423-E0F7-BD14-075B-B5A3476148B6}"/>
              </a:ext>
            </a:extLst>
          </p:cNvPr>
          <p:cNvCxnSpPr>
            <a:cxnSpLocks/>
          </p:cNvCxnSpPr>
          <p:nvPr/>
        </p:nvCxnSpPr>
        <p:spPr>
          <a:xfrm>
            <a:off x="0" y="3269673"/>
            <a:ext cx="952269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B1EBFD-D50C-E617-5A9C-97286A379251}"/>
              </a:ext>
            </a:extLst>
          </p:cNvPr>
          <p:cNvCxnSpPr>
            <a:cxnSpLocks/>
          </p:cNvCxnSpPr>
          <p:nvPr/>
        </p:nvCxnSpPr>
        <p:spPr>
          <a:xfrm>
            <a:off x="-4097045" y="2703825"/>
            <a:ext cx="8576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965636-A40C-82CF-5352-BCDCAF0FE95F}"/>
              </a:ext>
            </a:extLst>
          </p:cNvPr>
          <p:cNvCxnSpPr/>
          <p:nvPr/>
        </p:nvCxnSpPr>
        <p:spPr>
          <a:xfrm flipH="1">
            <a:off x="3953164" y="2703825"/>
            <a:ext cx="5458691" cy="207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9F9EE-3E45-7259-0CAB-B4481FA8A320}"/>
              </a:ext>
            </a:extLst>
          </p:cNvPr>
          <p:cNvSpPr txBox="1"/>
          <p:nvPr/>
        </p:nvSpPr>
        <p:spPr>
          <a:xfrm>
            <a:off x="2669309" y="2235200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63083-AB18-4A1C-3466-F861AE30DAE9}"/>
              </a:ext>
            </a:extLst>
          </p:cNvPr>
          <p:cNvSpPr txBox="1"/>
          <p:nvPr/>
        </p:nvSpPr>
        <p:spPr>
          <a:xfrm>
            <a:off x="8373640" y="883400"/>
            <a:ext cx="15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Curved mirror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C0C7B78A-58CE-4626-4E75-0640C5D1A87F}"/>
              </a:ext>
            </a:extLst>
          </p:cNvPr>
          <p:cNvSpPr/>
          <p:nvPr/>
        </p:nvSpPr>
        <p:spPr>
          <a:xfrm>
            <a:off x="7712364" y="3097645"/>
            <a:ext cx="378691" cy="34405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6ADB5E-B260-E65F-1CF0-C869610F6F98}"/>
              </a:ext>
            </a:extLst>
          </p:cNvPr>
          <p:cNvSpPr txBox="1"/>
          <p:nvPr/>
        </p:nvSpPr>
        <p:spPr>
          <a:xfrm>
            <a:off x="7536871" y="3339326"/>
            <a:ext cx="108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 focal 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16C5CA-CBBA-86B8-7466-2DADA487D767}"/>
              </a:ext>
            </a:extLst>
          </p:cNvPr>
          <p:cNvSpPr txBox="1"/>
          <p:nvPr/>
        </p:nvSpPr>
        <p:spPr>
          <a:xfrm>
            <a:off x="6031344" y="3906983"/>
            <a:ext cx="14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Reflected ray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2117F52-5F08-F0D7-1C7C-CD2E918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35"/>
            <a:ext cx="10515600" cy="1325563"/>
          </a:xfrm>
        </p:spPr>
        <p:txBody>
          <a:bodyPr/>
          <a:lstStyle/>
          <a:p>
            <a:r>
              <a:rPr lang="en-US" dirty="0"/>
              <a:t>Focal point of single ray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957BCD-1018-428E-8B62-6E7D802341CF}"/>
              </a:ext>
            </a:extLst>
          </p:cNvPr>
          <p:cNvCxnSpPr>
            <a:cxnSpLocks/>
          </p:cNvCxnSpPr>
          <p:nvPr/>
        </p:nvCxnSpPr>
        <p:spPr>
          <a:xfrm>
            <a:off x="7864765" y="3134591"/>
            <a:ext cx="15470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FE78E2-FFA3-1095-F3E3-C833DD7E0C19}"/>
              </a:ext>
            </a:extLst>
          </p:cNvPr>
          <p:cNvSpPr txBox="1"/>
          <p:nvPr/>
        </p:nvSpPr>
        <p:spPr>
          <a:xfrm>
            <a:off x="8133492" y="2799500"/>
            <a:ext cx="133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Focal length</a:t>
            </a:r>
          </a:p>
        </p:txBody>
      </p:sp>
    </p:spTree>
    <p:extLst>
      <p:ext uri="{BB962C8B-B14F-4D97-AF65-F5344CB8AC3E}">
        <p14:creationId xmlns:p14="http://schemas.microsoft.com/office/powerpoint/2010/main" val="21186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40482 -0.00139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3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333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Law of reflection on a  curved mirror Lab1</vt:lpstr>
      <vt:lpstr>Prelab 1</vt:lpstr>
      <vt:lpstr>Prelab 1 Invention Activity: Think, pair, share</vt:lpstr>
      <vt:lpstr>Comparing Measurements</vt:lpstr>
      <vt:lpstr>Comparing Measurements</vt:lpstr>
      <vt:lpstr>Comparing Measurements</vt:lpstr>
      <vt:lpstr>Law of Reflection on a Curved Mirror</vt:lpstr>
      <vt:lpstr>Lab 1 and the flow chart</vt:lpstr>
      <vt:lpstr>Focal point of single ray</vt:lpstr>
      <vt:lpstr>Focal points of multiple rays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Ponti, Gregorio</dc:creator>
  <cp:lastModifiedBy>Perera, Viranga</cp:lastModifiedBy>
  <cp:revision>14</cp:revision>
  <dcterms:created xsi:type="dcterms:W3CDTF">2021-09-09T15:53:56Z</dcterms:created>
  <dcterms:modified xsi:type="dcterms:W3CDTF">2025-01-29T22:26:13Z</dcterms:modified>
</cp:coreProperties>
</file>