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98" r:id="rId2"/>
    <p:sldId id="305" r:id="rId3"/>
    <p:sldId id="306" r:id="rId4"/>
    <p:sldId id="307" r:id="rId5"/>
    <p:sldId id="308" r:id="rId6"/>
    <p:sldId id="283" r:id="rId7"/>
    <p:sldId id="284" r:id="rId8"/>
    <p:sldId id="309" r:id="rId9"/>
    <p:sldId id="302" r:id="rId10"/>
    <p:sldId id="303" r:id="rId11"/>
    <p:sldId id="269" r:id="rId12"/>
    <p:sldId id="310" r:id="rId13"/>
    <p:sldId id="286" r:id="rId14"/>
    <p:sldId id="287" r:id="rId15"/>
    <p:sldId id="311" r:id="rId16"/>
    <p:sldId id="312" r:id="rId17"/>
    <p:sldId id="313" r:id="rId18"/>
    <p:sldId id="304" r:id="rId19"/>
    <p:sldId id="270" r:id="rId20"/>
    <p:sldId id="271" r:id="rId21"/>
    <p:sldId id="272" r:id="rId22"/>
    <p:sldId id="300" r:id="rId23"/>
    <p:sldId id="274" r:id="rId24"/>
    <p:sldId id="275" r:id="rId25"/>
    <p:sldId id="276" r:id="rId26"/>
    <p:sldId id="277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94740"/>
  </p:normalViewPr>
  <p:slideViewPr>
    <p:cSldViewPr snapToGrid="0">
      <p:cViewPr varScale="1">
        <p:scale>
          <a:sx n="143" d="100"/>
          <a:sy n="14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91AD-CA59-4A1E-BEE8-8812355C295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4064D-6934-E0F7-68D4-8B278947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Lens </a:t>
            </a:r>
            <a:r>
              <a:rPr lang="en-US" dirty="0"/>
              <a:t>and propagation of uncertainty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3AAD14-57EB-7AB7-8C6F-85CCAC7C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8" y="1905000"/>
            <a:ext cx="10078857" cy="358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38400" y="3810001"/>
            <a:ext cx="76200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56803-993D-4AE1-A80C-AB71DED8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728C6-BBFA-405B-8818-4DDF67AF1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36EDB-45DD-49C2-8B88-E8FEAFE0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Thin Lenses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72281-6CBB-4BBD-9720-2C2AEBA5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FE7F6FE-ECE5-41A4-A4BB-A66EEA33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828800"/>
            <a:ext cx="904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08EA-773B-4390-B7F7-E03158D6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lstStyle/>
          <a:p>
            <a:r>
              <a:rPr lang="en-US" dirty="0"/>
              <a:t>Helpful equations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7A5B830-6134-4A14-A825-AB7FBB605712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Optical Power :</a:t>
            </a:r>
          </a:p>
          <a:p>
            <a:endParaRPr lang="en-US" dirty="0"/>
          </a:p>
          <a:p>
            <a:pPr algn="just"/>
            <a:r>
              <a:rPr lang="en-US" dirty="0"/>
              <a:t>Optical Equation 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Optical equation goes by many names: </a:t>
            </a:r>
            <a:r>
              <a:rPr lang="en-US" dirty="0" err="1"/>
              <a:t>lensmaker’s</a:t>
            </a:r>
            <a:r>
              <a:rPr lang="en-US" dirty="0"/>
              <a:t> formula, thin lens equation, etc. and can use different variable symbols (p, s, o,)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4D85D-F54E-4C94-9BED-079BC3E50B10}"/>
                  </a:ext>
                </a:extLst>
              </p:cNvPr>
              <p:cNvSpPr txBox="1"/>
              <p:nvPr/>
            </p:nvSpPr>
            <p:spPr>
              <a:xfrm>
                <a:off x="5394990" y="2895600"/>
                <a:ext cx="1593257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4D85D-F54E-4C94-9BED-079BC3E5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90" y="2895600"/>
                <a:ext cx="1593257" cy="682751"/>
              </a:xfrm>
              <a:prstGeom prst="rect">
                <a:avLst/>
              </a:prstGeom>
              <a:blipFill>
                <a:blip r:embed="rId2"/>
                <a:stretch>
                  <a:fillRect l="-4724" t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851D5-57C7-4444-B1C5-167E320A411C}"/>
                  </a:ext>
                </a:extLst>
              </p:cNvPr>
              <p:cNvSpPr txBox="1"/>
              <p:nvPr/>
            </p:nvSpPr>
            <p:spPr>
              <a:xfrm>
                <a:off x="5394990" y="1905000"/>
                <a:ext cx="59593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851D5-57C7-4444-B1C5-167E320A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90" y="1905000"/>
                <a:ext cx="595932" cy="522835"/>
              </a:xfrm>
              <a:prstGeom prst="rect">
                <a:avLst/>
              </a:prstGeom>
              <a:blipFill>
                <a:blip r:embed="rId3"/>
                <a:stretch>
                  <a:fillRect l="-30612" t="-11765" r="-6122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5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1905000"/>
                <a:ext cx="9144000" cy="426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Part 1:</a:t>
                </a:r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400" dirty="0"/>
                  <a:t> for one lens and the crystal ball</a:t>
                </a:r>
              </a:p>
              <a:p>
                <a:pPr lvl="2"/>
                <a:r>
                  <a:rPr lang="en-US" dirty="0"/>
                  <a:t>Plan on testing multiple d</a:t>
                </a:r>
                <a:r>
                  <a:rPr lang="en-US" baseline="-25000" dirty="0"/>
                  <a:t>o</a:t>
                </a:r>
                <a:r>
                  <a:rPr lang="en-US" dirty="0"/>
                  <a:t>s and d</a:t>
                </a:r>
                <a:r>
                  <a:rPr lang="en-US" baseline="-25000" dirty="0"/>
                  <a:t>i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Propagation of uncertainty </a:t>
                </a:r>
              </a:p>
              <a:p>
                <a:pPr lvl="1"/>
                <a:r>
                  <a:rPr lang="en-US" dirty="0"/>
                  <a:t>Write summary </a:t>
                </a:r>
                <a:r>
                  <a:rPr lang="el-GR" dirty="0"/>
                  <a:t>δ</a:t>
                </a:r>
                <a:r>
                  <a:rPr lang="en-US" dirty="0"/>
                  <a:t>P/P for each lens on the board (smallest correct value will get bonus point)</a:t>
                </a:r>
              </a:p>
              <a:p>
                <a:r>
                  <a:rPr lang="en-US" dirty="0"/>
                  <a:t>Part 2:</a:t>
                </a:r>
              </a:p>
              <a:p>
                <a:pPr lvl="1"/>
                <a:r>
                  <a:rPr lang="en-US" dirty="0"/>
                  <a:t>How lenses 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𝑐𝑜𝑚𝑏𝑖𝑛𝑒𝑑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</m:oMath>
                </a14:m>
                <a:r>
                  <a:rPr lang="en-US" dirty="0"/>
                  <a:t>) in the eye model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905000"/>
                <a:ext cx="9144000" cy="4267200"/>
              </a:xfrm>
              <a:prstGeom prst="rect">
                <a:avLst/>
              </a:prstGeom>
              <a:blipFill>
                <a:blip r:embed="rId2"/>
                <a:stretch>
                  <a:fillRect l="-1248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9178BAF9-F0C5-EDF0-D28D-85F96A6C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89EED-C76E-F249-8089-B9D1B5F244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 2:To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89EED-C76E-F249-8089-B9D1B5F24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hysics of the Eye">
            <a:extLst>
              <a:ext uri="{FF2B5EF4-FFF2-40B4-BE49-F238E27FC236}">
                <a16:creationId xmlns:a16="http://schemas.microsoft.com/office/drawing/2014/main" id="{FD94BC0E-AFC7-5A7B-495F-20576C79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7"/>
          <a:stretch/>
        </p:blipFill>
        <p:spPr bwMode="auto">
          <a:xfrm rot="16200000">
            <a:off x="1710108" y="2304541"/>
            <a:ext cx="1752600" cy="26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6DE2E-D0B7-C5E6-539D-71E588295D39}"/>
              </a:ext>
            </a:extLst>
          </p:cNvPr>
          <p:cNvCxnSpPr/>
          <p:nvPr/>
        </p:nvCxnSpPr>
        <p:spPr>
          <a:xfrm>
            <a:off x="3231472" y="3429000"/>
            <a:ext cx="446546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8CF7DB-58F7-C37A-6C22-D33D1C190F08}"/>
              </a:ext>
            </a:extLst>
          </p:cNvPr>
          <p:cNvSpPr/>
          <p:nvPr/>
        </p:nvSpPr>
        <p:spPr>
          <a:xfrm>
            <a:off x="7696940" y="2756886"/>
            <a:ext cx="2796466" cy="1531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Pasco Light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E9BAB-2D63-CA26-DC2D-C419638875CC}"/>
              </a:ext>
            </a:extLst>
          </p:cNvPr>
          <p:cNvCxnSpPr/>
          <p:nvPr/>
        </p:nvCxnSpPr>
        <p:spPr>
          <a:xfrm flipH="1" flipV="1">
            <a:off x="5841323" y="2130641"/>
            <a:ext cx="1615920" cy="7546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4BDEC-FAB2-E142-6146-8C78BBA4FADF}"/>
              </a:ext>
            </a:extLst>
          </p:cNvPr>
          <p:cNvCxnSpPr>
            <a:cxnSpLocks/>
          </p:cNvCxnSpPr>
          <p:nvPr/>
        </p:nvCxnSpPr>
        <p:spPr>
          <a:xfrm flipH="1" flipV="1">
            <a:off x="5548544" y="2570086"/>
            <a:ext cx="1908699" cy="5228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CD125-AF11-DCD2-9B24-27EAB97F4EB4}"/>
              </a:ext>
            </a:extLst>
          </p:cNvPr>
          <p:cNvCxnSpPr>
            <a:cxnSpLocks/>
          </p:cNvCxnSpPr>
          <p:nvPr/>
        </p:nvCxnSpPr>
        <p:spPr>
          <a:xfrm flipH="1" flipV="1">
            <a:off x="5392354" y="3020180"/>
            <a:ext cx="2057122" cy="315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CD662-0F5D-DE24-09E3-8948209522FF}"/>
              </a:ext>
            </a:extLst>
          </p:cNvPr>
          <p:cNvCxnSpPr>
            <a:cxnSpLocks/>
          </p:cNvCxnSpPr>
          <p:nvPr/>
        </p:nvCxnSpPr>
        <p:spPr>
          <a:xfrm flipH="1">
            <a:off x="5547134" y="3543037"/>
            <a:ext cx="1902342" cy="2943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2251B-ECB3-84C2-B585-B40747B75EC2}"/>
              </a:ext>
            </a:extLst>
          </p:cNvPr>
          <p:cNvCxnSpPr>
            <a:cxnSpLocks/>
          </p:cNvCxnSpPr>
          <p:nvPr/>
        </p:nvCxnSpPr>
        <p:spPr>
          <a:xfrm flipH="1">
            <a:off x="5619565" y="3813457"/>
            <a:ext cx="1837678" cy="474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1C037-B148-AEE5-EBDF-A1D797337971}"/>
              </a:ext>
            </a:extLst>
          </p:cNvPr>
          <p:cNvCxnSpPr>
            <a:cxnSpLocks/>
          </p:cNvCxnSpPr>
          <p:nvPr/>
        </p:nvCxnSpPr>
        <p:spPr>
          <a:xfrm flipH="1">
            <a:off x="5726097" y="4031706"/>
            <a:ext cx="1772505" cy="7384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F8315-A020-8B49-1026-F3DFC1CED302}"/>
              </a:ext>
            </a:extLst>
          </p:cNvPr>
          <p:cNvCxnSpPr>
            <a:cxnSpLocks/>
          </p:cNvCxnSpPr>
          <p:nvPr/>
        </p:nvCxnSpPr>
        <p:spPr>
          <a:xfrm flipV="1">
            <a:off x="3231472" y="2831514"/>
            <a:ext cx="0" cy="134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2A0F1B-21CD-87EB-2C66-102AB1B0FEDE}"/>
              </a:ext>
            </a:extLst>
          </p:cNvPr>
          <p:cNvSpPr txBox="1"/>
          <p:nvPr/>
        </p:nvSpPr>
        <p:spPr>
          <a:xfrm>
            <a:off x="4174121" y="2831514"/>
            <a:ext cx="13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o</a:t>
            </a:r>
            <a:r>
              <a:rPr lang="en-US" dirty="0"/>
              <a:t> = object distance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9F3F5-AD26-C763-C6AD-68CBA1CC1CBE}"/>
              </a:ext>
            </a:extLst>
          </p:cNvPr>
          <p:cNvCxnSpPr/>
          <p:nvPr/>
        </p:nvCxnSpPr>
        <p:spPr>
          <a:xfrm>
            <a:off x="1959422" y="2831925"/>
            <a:ext cx="1260629" cy="111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6F245A-D339-C1DC-C934-24E695FE72BC}"/>
              </a:ext>
            </a:extLst>
          </p:cNvPr>
          <p:cNvSpPr txBox="1"/>
          <p:nvPr/>
        </p:nvSpPr>
        <p:spPr>
          <a:xfrm>
            <a:off x="2147701" y="2159827"/>
            <a:ext cx="13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image distance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C0D52-208F-D269-2177-10A0CFBF8A92}"/>
              </a:ext>
            </a:extLst>
          </p:cNvPr>
          <p:cNvSpPr txBox="1"/>
          <p:nvPr/>
        </p:nvSpPr>
        <p:spPr>
          <a:xfrm rot="16200000">
            <a:off x="3412564" y="3706100"/>
            <a:ext cx="747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C794F-A67E-661B-3D53-526382EB8A7A}"/>
              </a:ext>
            </a:extLst>
          </p:cNvPr>
          <p:cNvSpPr txBox="1"/>
          <p:nvPr/>
        </p:nvSpPr>
        <p:spPr>
          <a:xfrm rot="16200000">
            <a:off x="3344839" y="3571090"/>
            <a:ext cx="74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+62mm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/>
              <p:nvPr/>
            </p:nvSpPr>
            <p:spPr>
              <a:xfrm>
                <a:off x="4617152" y="5167313"/>
                <a:ext cx="2448341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52" y="5167313"/>
                <a:ext cx="2448341" cy="746808"/>
              </a:xfrm>
              <a:prstGeom prst="rect">
                <a:avLst/>
              </a:prstGeom>
              <a:blipFill>
                <a:blip r:embed="rId4"/>
                <a:stretch>
                  <a:fillRect l="-1546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7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9EED-C76E-F249-8089-B9D1B5F2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7"/>
            <a:ext cx="10515600" cy="1325563"/>
          </a:xfrm>
        </p:spPr>
        <p:txBody>
          <a:bodyPr/>
          <a:lstStyle/>
          <a:p>
            <a:r>
              <a:rPr lang="en-US" dirty="0"/>
              <a:t>Add a corrective lens </a:t>
            </a:r>
            <a:endParaRPr lang="en-US" baseline="-25000" dirty="0"/>
          </a:p>
        </p:txBody>
      </p:sp>
      <p:pic>
        <p:nvPicPr>
          <p:cNvPr id="1026" name="Picture 2" descr="Physics of the Eye">
            <a:extLst>
              <a:ext uri="{FF2B5EF4-FFF2-40B4-BE49-F238E27FC236}">
                <a16:creationId xmlns:a16="http://schemas.microsoft.com/office/drawing/2014/main" id="{FD94BC0E-AFC7-5A7B-495F-20576C79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7"/>
          <a:stretch/>
        </p:blipFill>
        <p:spPr bwMode="auto">
          <a:xfrm rot="16200000">
            <a:off x="1710108" y="2304541"/>
            <a:ext cx="1752600" cy="26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6DE2E-D0B7-C5E6-539D-71E588295D39}"/>
              </a:ext>
            </a:extLst>
          </p:cNvPr>
          <p:cNvCxnSpPr/>
          <p:nvPr/>
        </p:nvCxnSpPr>
        <p:spPr>
          <a:xfrm>
            <a:off x="3231472" y="3429000"/>
            <a:ext cx="446546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8CF7DB-58F7-C37A-6C22-D33D1C190F08}"/>
              </a:ext>
            </a:extLst>
          </p:cNvPr>
          <p:cNvSpPr/>
          <p:nvPr/>
        </p:nvSpPr>
        <p:spPr>
          <a:xfrm>
            <a:off x="7696940" y="2756886"/>
            <a:ext cx="2796466" cy="1531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Pasco Light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E9BAB-2D63-CA26-DC2D-C419638875CC}"/>
              </a:ext>
            </a:extLst>
          </p:cNvPr>
          <p:cNvCxnSpPr/>
          <p:nvPr/>
        </p:nvCxnSpPr>
        <p:spPr>
          <a:xfrm flipH="1" flipV="1">
            <a:off x="5841323" y="2130641"/>
            <a:ext cx="1615920" cy="7546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4BDEC-FAB2-E142-6146-8C78BBA4FADF}"/>
              </a:ext>
            </a:extLst>
          </p:cNvPr>
          <p:cNvCxnSpPr>
            <a:cxnSpLocks/>
          </p:cNvCxnSpPr>
          <p:nvPr/>
        </p:nvCxnSpPr>
        <p:spPr>
          <a:xfrm flipH="1" flipV="1">
            <a:off x="5548544" y="2570086"/>
            <a:ext cx="1908699" cy="5228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CD125-AF11-DCD2-9B24-27EAB97F4EB4}"/>
              </a:ext>
            </a:extLst>
          </p:cNvPr>
          <p:cNvCxnSpPr>
            <a:cxnSpLocks/>
          </p:cNvCxnSpPr>
          <p:nvPr/>
        </p:nvCxnSpPr>
        <p:spPr>
          <a:xfrm flipH="1" flipV="1">
            <a:off x="5392354" y="3020180"/>
            <a:ext cx="2057122" cy="315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CD662-0F5D-DE24-09E3-8948209522FF}"/>
              </a:ext>
            </a:extLst>
          </p:cNvPr>
          <p:cNvCxnSpPr>
            <a:cxnSpLocks/>
          </p:cNvCxnSpPr>
          <p:nvPr/>
        </p:nvCxnSpPr>
        <p:spPr>
          <a:xfrm flipH="1">
            <a:off x="5547134" y="3543037"/>
            <a:ext cx="1902342" cy="2943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2251B-ECB3-84C2-B585-B40747B75EC2}"/>
              </a:ext>
            </a:extLst>
          </p:cNvPr>
          <p:cNvCxnSpPr>
            <a:cxnSpLocks/>
          </p:cNvCxnSpPr>
          <p:nvPr/>
        </p:nvCxnSpPr>
        <p:spPr>
          <a:xfrm flipH="1">
            <a:off x="5619565" y="3813457"/>
            <a:ext cx="1837678" cy="474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1C037-B148-AEE5-EBDF-A1D797337971}"/>
              </a:ext>
            </a:extLst>
          </p:cNvPr>
          <p:cNvCxnSpPr>
            <a:cxnSpLocks/>
          </p:cNvCxnSpPr>
          <p:nvPr/>
        </p:nvCxnSpPr>
        <p:spPr>
          <a:xfrm flipH="1">
            <a:off x="5726097" y="4031706"/>
            <a:ext cx="1772505" cy="7384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F8315-A020-8B49-1026-F3DFC1CED302}"/>
              </a:ext>
            </a:extLst>
          </p:cNvPr>
          <p:cNvCxnSpPr>
            <a:cxnSpLocks/>
          </p:cNvCxnSpPr>
          <p:nvPr/>
        </p:nvCxnSpPr>
        <p:spPr>
          <a:xfrm flipV="1">
            <a:off x="3231472" y="2831514"/>
            <a:ext cx="0" cy="134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2A0F1B-21CD-87EB-2C66-102AB1B0FEDE}"/>
              </a:ext>
            </a:extLst>
          </p:cNvPr>
          <p:cNvSpPr txBox="1"/>
          <p:nvPr/>
        </p:nvSpPr>
        <p:spPr>
          <a:xfrm>
            <a:off x="4174121" y="2831514"/>
            <a:ext cx="13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o</a:t>
            </a:r>
            <a:r>
              <a:rPr lang="en-US" dirty="0"/>
              <a:t> = object distance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9F3F5-AD26-C763-C6AD-68CBA1CC1CBE}"/>
              </a:ext>
            </a:extLst>
          </p:cNvPr>
          <p:cNvCxnSpPr/>
          <p:nvPr/>
        </p:nvCxnSpPr>
        <p:spPr>
          <a:xfrm>
            <a:off x="1959422" y="2831925"/>
            <a:ext cx="1260629" cy="111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6F245A-D339-C1DC-C934-24E695FE72BC}"/>
              </a:ext>
            </a:extLst>
          </p:cNvPr>
          <p:cNvSpPr txBox="1"/>
          <p:nvPr/>
        </p:nvSpPr>
        <p:spPr>
          <a:xfrm>
            <a:off x="2147701" y="2159827"/>
            <a:ext cx="13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 = image distance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C0D52-208F-D269-2177-10A0CFBF8A92}"/>
              </a:ext>
            </a:extLst>
          </p:cNvPr>
          <p:cNvSpPr txBox="1"/>
          <p:nvPr/>
        </p:nvSpPr>
        <p:spPr>
          <a:xfrm rot="16200000">
            <a:off x="3412564" y="3706100"/>
            <a:ext cx="747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C794F-A67E-661B-3D53-526382EB8A7A}"/>
              </a:ext>
            </a:extLst>
          </p:cNvPr>
          <p:cNvSpPr txBox="1"/>
          <p:nvPr/>
        </p:nvSpPr>
        <p:spPr>
          <a:xfrm rot="16200000">
            <a:off x="3344839" y="3571090"/>
            <a:ext cx="74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+62mm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C4B78C5F-9431-534A-59C0-F9B7FC9A62CF}"/>
              </a:ext>
            </a:extLst>
          </p:cNvPr>
          <p:cNvSpPr/>
          <p:nvPr/>
        </p:nvSpPr>
        <p:spPr>
          <a:xfrm rot="2659989">
            <a:off x="3718604" y="506520"/>
            <a:ext cx="842747" cy="3121174"/>
          </a:xfrm>
          <a:prstGeom prst="curvedRightArrow">
            <a:avLst>
              <a:gd name="adj1" fmla="val 16606"/>
              <a:gd name="adj2" fmla="val 42075"/>
              <a:gd name="adj3" fmla="val 31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Optical Convex Lens | Overview, Equation &amp; Types - Video &amp; Lesson  Transcript | Study.com">
            <a:extLst>
              <a:ext uri="{FF2B5EF4-FFF2-40B4-BE49-F238E27FC236}">
                <a16:creationId xmlns:a16="http://schemas.microsoft.com/office/drawing/2014/main" id="{1AD14EEB-725C-B12F-06A5-FC5C18C6B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9813" r="46898" b="11759"/>
          <a:stretch/>
        </p:blipFill>
        <p:spPr bwMode="auto">
          <a:xfrm>
            <a:off x="5219647" y="732496"/>
            <a:ext cx="1275061" cy="144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B4271D-F2D6-E7FF-A0B3-12E892E9F708}"/>
                  </a:ext>
                </a:extLst>
              </p:cNvPr>
              <p:cNvSpPr txBox="1"/>
              <p:nvPr/>
            </p:nvSpPr>
            <p:spPr>
              <a:xfrm>
                <a:off x="5132318" y="4770163"/>
                <a:ext cx="1613517" cy="691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𝑙𝑒𝑛𝑠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𝑔𝑖𝑣𝑒𝑛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B4271D-F2D6-E7FF-A0B3-12E892E9F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18" y="4770163"/>
                <a:ext cx="1613517" cy="691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B317B1-1D3B-27E1-7A71-2B2BDA0F3718}"/>
                  </a:ext>
                </a:extLst>
              </p:cNvPr>
              <p:cNvSpPr txBox="1"/>
              <p:nvPr/>
            </p:nvSpPr>
            <p:spPr>
              <a:xfrm>
                <a:off x="3372915" y="1213499"/>
                <a:ext cx="6096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𝑔𝑖𝑣𝑒𝑛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B317B1-1D3B-27E1-7A71-2B2BDA0F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15" y="1213499"/>
                <a:ext cx="6096000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7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9EED-C76E-F249-8089-B9D1B5F2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10" y="182236"/>
            <a:ext cx="10515600" cy="1325563"/>
          </a:xfrm>
        </p:spPr>
        <p:txBody>
          <a:bodyPr/>
          <a:lstStyle/>
          <a:p>
            <a:r>
              <a:rPr lang="en-US" dirty="0"/>
              <a:t>Take measurement again with corrective lens</a:t>
            </a:r>
            <a:endParaRPr lang="en-US" baseline="-25000" dirty="0"/>
          </a:p>
        </p:txBody>
      </p:sp>
      <p:pic>
        <p:nvPicPr>
          <p:cNvPr id="1026" name="Picture 2" descr="Physics of the Eye">
            <a:extLst>
              <a:ext uri="{FF2B5EF4-FFF2-40B4-BE49-F238E27FC236}">
                <a16:creationId xmlns:a16="http://schemas.microsoft.com/office/drawing/2014/main" id="{FD94BC0E-AFC7-5A7B-495F-20576C79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7"/>
          <a:stretch/>
        </p:blipFill>
        <p:spPr bwMode="auto">
          <a:xfrm rot="16200000">
            <a:off x="1172276" y="1839909"/>
            <a:ext cx="2246576" cy="340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8CF7DB-58F7-C37A-6C22-D33D1C190F08}"/>
              </a:ext>
            </a:extLst>
          </p:cNvPr>
          <p:cNvSpPr/>
          <p:nvPr/>
        </p:nvSpPr>
        <p:spPr>
          <a:xfrm>
            <a:off x="8318011" y="2645834"/>
            <a:ext cx="2796466" cy="1531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Pasco Light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E9BAB-2D63-CA26-DC2D-C419638875CC}"/>
              </a:ext>
            </a:extLst>
          </p:cNvPr>
          <p:cNvCxnSpPr/>
          <p:nvPr/>
        </p:nvCxnSpPr>
        <p:spPr>
          <a:xfrm flipH="1" flipV="1">
            <a:off x="6475380" y="2168427"/>
            <a:ext cx="1615920" cy="7546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4BDEC-FAB2-E142-6146-8C78BBA4FADF}"/>
              </a:ext>
            </a:extLst>
          </p:cNvPr>
          <p:cNvCxnSpPr>
            <a:cxnSpLocks/>
          </p:cNvCxnSpPr>
          <p:nvPr/>
        </p:nvCxnSpPr>
        <p:spPr>
          <a:xfrm flipH="1" flipV="1">
            <a:off x="6171648" y="2605673"/>
            <a:ext cx="1908699" cy="5228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CD125-AF11-DCD2-9B24-27EAB97F4EB4}"/>
              </a:ext>
            </a:extLst>
          </p:cNvPr>
          <p:cNvCxnSpPr>
            <a:cxnSpLocks/>
          </p:cNvCxnSpPr>
          <p:nvPr/>
        </p:nvCxnSpPr>
        <p:spPr>
          <a:xfrm flipH="1" flipV="1">
            <a:off x="6051106" y="3010240"/>
            <a:ext cx="2057122" cy="315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CD662-0F5D-DE24-09E3-8948209522FF}"/>
              </a:ext>
            </a:extLst>
          </p:cNvPr>
          <p:cNvCxnSpPr>
            <a:cxnSpLocks/>
          </p:cNvCxnSpPr>
          <p:nvPr/>
        </p:nvCxnSpPr>
        <p:spPr>
          <a:xfrm flipH="1">
            <a:off x="6149105" y="3487594"/>
            <a:ext cx="1902342" cy="2943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2251B-ECB3-84C2-B585-B40747B75EC2}"/>
              </a:ext>
            </a:extLst>
          </p:cNvPr>
          <p:cNvCxnSpPr>
            <a:cxnSpLocks/>
          </p:cNvCxnSpPr>
          <p:nvPr/>
        </p:nvCxnSpPr>
        <p:spPr>
          <a:xfrm flipH="1">
            <a:off x="6270550" y="3625540"/>
            <a:ext cx="1837678" cy="474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1C037-B148-AEE5-EBDF-A1D797337971}"/>
              </a:ext>
            </a:extLst>
          </p:cNvPr>
          <p:cNvCxnSpPr>
            <a:cxnSpLocks/>
          </p:cNvCxnSpPr>
          <p:nvPr/>
        </p:nvCxnSpPr>
        <p:spPr>
          <a:xfrm flipH="1">
            <a:off x="6420805" y="3731236"/>
            <a:ext cx="1772505" cy="7384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F8315-A020-8B49-1026-F3DFC1CED302}"/>
              </a:ext>
            </a:extLst>
          </p:cNvPr>
          <p:cNvCxnSpPr>
            <a:cxnSpLocks/>
          </p:cNvCxnSpPr>
          <p:nvPr/>
        </p:nvCxnSpPr>
        <p:spPr>
          <a:xfrm flipV="1">
            <a:off x="3149774" y="2419748"/>
            <a:ext cx="0" cy="19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2A0F1B-21CD-87EB-2C66-102AB1B0FEDE}"/>
                  </a:ext>
                </a:extLst>
              </p:cNvPr>
              <p:cNvSpPr txBox="1"/>
              <p:nvPr/>
            </p:nvSpPr>
            <p:spPr>
              <a:xfrm>
                <a:off x="4040966" y="3010240"/>
                <a:ext cx="3845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1400" b="0" i="0" baseline="-25000" dirty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14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object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corrective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lens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2A0F1B-21CD-87EB-2C66-102AB1B0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66" y="3010240"/>
                <a:ext cx="384560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9F3F5-AD26-C763-C6AD-68CBA1CC1CBE}"/>
              </a:ext>
            </a:extLst>
          </p:cNvPr>
          <p:cNvCxnSpPr>
            <a:cxnSpLocks/>
          </p:cNvCxnSpPr>
          <p:nvPr/>
        </p:nvCxnSpPr>
        <p:spPr>
          <a:xfrm>
            <a:off x="1478834" y="2509339"/>
            <a:ext cx="1670940" cy="1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6F245A-D339-C1DC-C934-24E695FE72BC}"/>
                  </a:ext>
                </a:extLst>
              </p:cNvPr>
              <p:cNvSpPr txBox="1"/>
              <p:nvPr/>
            </p:nvSpPr>
            <p:spPr>
              <a:xfrm>
                <a:off x="1465175" y="1992783"/>
                <a:ext cx="1615919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1400" b="0" i="0" baseline="-2500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dirty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1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corrective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lens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6F245A-D339-C1DC-C934-24E695FE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75" y="1992783"/>
                <a:ext cx="1615919" cy="518283"/>
              </a:xfrm>
              <a:prstGeom prst="rect">
                <a:avLst/>
              </a:prstGeom>
              <a:blipFill>
                <a:blip r:embed="rId4"/>
                <a:stretch>
                  <a:fillRect r="-8593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7CC0D52-208F-D269-2177-10A0CFBF8A92}"/>
              </a:ext>
            </a:extLst>
          </p:cNvPr>
          <p:cNvSpPr txBox="1"/>
          <p:nvPr/>
        </p:nvSpPr>
        <p:spPr>
          <a:xfrm rot="16200000">
            <a:off x="3141574" y="3323853"/>
            <a:ext cx="1432720" cy="4945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C794F-A67E-661B-3D53-526382EB8A7A}"/>
              </a:ext>
            </a:extLst>
          </p:cNvPr>
          <p:cNvSpPr txBox="1"/>
          <p:nvPr/>
        </p:nvSpPr>
        <p:spPr>
          <a:xfrm rot="16200000">
            <a:off x="2346637" y="3498755"/>
            <a:ext cx="74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+62mm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/>
              <p:nvPr/>
            </p:nvSpPr>
            <p:spPr>
              <a:xfrm>
                <a:off x="5132318" y="4770163"/>
                <a:ext cx="3448264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𝑐𝑜𝑚𝑏𝑖𝑛𝑒𝑑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18" y="4770163"/>
                <a:ext cx="3448264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Optical Convex Lens | Overview, Equation &amp; Types - Video &amp; Lesson  Transcript | Study.com">
            <a:extLst>
              <a:ext uri="{FF2B5EF4-FFF2-40B4-BE49-F238E27FC236}">
                <a16:creationId xmlns:a16="http://schemas.microsoft.com/office/drawing/2014/main" id="{2EF38134-8A68-8A12-C593-387968F2C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9813" r="46898" b="11759"/>
          <a:stretch/>
        </p:blipFill>
        <p:spPr bwMode="auto">
          <a:xfrm>
            <a:off x="3276396" y="3263631"/>
            <a:ext cx="315273" cy="4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82740-B164-9383-9E59-70689F34576C}"/>
                  </a:ext>
                </a:extLst>
              </p:cNvPr>
              <p:cNvSpPr txBox="1"/>
              <p:nvPr/>
            </p:nvSpPr>
            <p:spPr>
              <a:xfrm rot="16200000">
                <a:off x="3302395" y="3546949"/>
                <a:ext cx="747244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𝑔𝑖𝑣𝑒𝑛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82740-B164-9383-9E59-70689F345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02395" y="3546949"/>
                <a:ext cx="747244" cy="325282"/>
              </a:xfrm>
              <a:prstGeom prst="rect">
                <a:avLst/>
              </a:prstGeom>
              <a:blipFill>
                <a:blip r:embed="rId7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6DE2E-D0B7-C5E6-539D-71E588295D39}"/>
              </a:ext>
            </a:extLst>
          </p:cNvPr>
          <p:cNvCxnSpPr>
            <a:cxnSpLocks/>
          </p:cNvCxnSpPr>
          <p:nvPr/>
        </p:nvCxnSpPr>
        <p:spPr>
          <a:xfrm flipV="1">
            <a:off x="3149774" y="3355435"/>
            <a:ext cx="5155220" cy="2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FA2D3-E8EE-48C6-3A16-A38DCCD97DB7}"/>
              </a:ext>
            </a:extLst>
          </p:cNvPr>
          <p:cNvCxnSpPr>
            <a:cxnSpLocks/>
          </p:cNvCxnSpPr>
          <p:nvPr/>
        </p:nvCxnSpPr>
        <p:spPr>
          <a:xfrm flipV="1">
            <a:off x="1483626" y="2294661"/>
            <a:ext cx="0" cy="19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5CBF96-B9D1-1581-1609-D267CFE2E637}"/>
              </a:ext>
            </a:extLst>
          </p:cNvPr>
          <p:cNvCxnSpPr/>
          <p:nvPr/>
        </p:nvCxnSpPr>
        <p:spPr>
          <a:xfrm flipH="1" flipV="1">
            <a:off x="3424787" y="3822454"/>
            <a:ext cx="105157" cy="10948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0FC382-CBCD-2BAE-0959-98271D31DA94}"/>
              </a:ext>
            </a:extLst>
          </p:cNvPr>
          <p:cNvSpPr txBox="1"/>
          <p:nvPr/>
        </p:nvSpPr>
        <p:spPr>
          <a:xfrm>
            <a:off x="2674259" y="4806538"/>
            <a:ext cx="338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Corrective lens</a:t>
            </a:r>
          </a:p>
        </p:txBody>
      </p:sp>
    </p:spTree>
    <p:extLst>
      <p:ext uri="{BB962C8B-B14F-4D97-AF65-F5344CB8AC3E}">
        <p14:creationId xmlns:p14="http://schemas.microsoft.com/office/powerpoint/2010/main" val="134353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767A-A714-1A6D-F6AC-E163C4E9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46333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B7B0-F311-40C2-9A29-318C29AD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C7E756-A80E-4414-A29C-F70F195C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328482" cy="414006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F4F74A-17B6-4E39-B6F0-62C7D68FF942}"/>
              </a:ext>
            </a:extLst>
          </p:cNvPr>
          <p:cNvGraphicFramePr>
            <a:graphicFrameLocks noGrp="1"/>
          </p:cNvGraphicFramePr>
          <p:nvPr/>
        </p:nvGraphicFramePr>
        <p:xfrm>
          <a:off x="8534401" y="1905000"/>
          <a:ext cx="3366083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92455485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74807787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9091147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1785226043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374459175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57392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0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5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1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725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3B87F3-F681-4762-ABE6-E0493DA85689}"/>
              </a:ext>
            </a:extLst>
          </p:cNvPr>
          <p:cNvSpPr txBox="1"/>
          <p:nvPr/>
        </p:nvSpPr>
        <p:spPr>
          <a:xfrm>
            <a:off x="9144000" y="4953000"/>
            <a:ext cx="2590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So, how do we determine </a:t>
            </a:r>
            <a:r>
              <a:rPr lang="en-US" sz="2400" dirty="0" err="1"/>
              <a:t>dA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35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C7E756-A80E-4414-A29C-F70F195C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" y="1638368"/>
            <a:ext cx="7328482" cy="4140064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607" y="1825625"/>
            <a:ext cx="3366083" cy="18542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973B87F3-F681-4762-ABE6-E0493DA856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87716" y="4086551"/>
            <a:ext cx="33660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So, how do we determine </a:t>
            </a:r>
            <a:r>
              <a:rPr lang="en-US" sz="2400" dirty="0" err="1"/>
              <a:t>dA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071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993C-388C-4EE9-AC75-54C2A25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8AEB8BF-C135-4A92-959C-86D0A1F8982C}"/>
              </a:ext>
            </a:extLst>
          </p:cNvPr>
          <p:cNvGraphicFramePr>
            <a:graphicFrameLocks noGrp="1"/>
          </p:cNvGraphicFramePr>
          <p:nvPr/>
        </p:nvGraphicFramePr>
        <p:xfrm>
          <a:off x="1600201" y="4495800"/>
          <a:ext cx="3366083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92455485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74807787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9091147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1785226043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374459175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57392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0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5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1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7252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D65EA4-B230-486D-98A6-13F46DED7F04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495800"/>
          <a:ext cx="41910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32061622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0097A-92EA-454D-BCD0-792FCA632614}"/>
                  </a:ext>
                </a:extLst>
              </p:cNvPr>
              <p:cNvSpPr txBox="1"/>
              <p:nvPr/>
            </p:nvSpPr>
            <p:spPr>
              <a:xfrm>
                <a:off x="3657601" y="1925648"/>
                <a:ext cx="42151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0097A-92EA-454D-BCD0-792FCA63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1925648"/>
                <a:ext cx="4215193" cy="332399"/>
              </a:xfrm>
              <a:prstGeom prst="rect">
                <a:avLst/>
              </a:prstGeom>
              <a:blipFill>
                <a:blip r:embed="rId2"/>
                <a:stretch>
                  <a:fillRect l="-1506" t="-11111" r="-2410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D140F8-F8ED-4195-809D-4A88E9E37491}"/>
              </a:ext>
            </a:extLst>
          </p:cNvPr>
          <p:cNvSpPr txBox="1"/>
          <p:nvPr/>
        </p:nvSpPr>
        <p:spPr>
          <a:xfrm>
            <a:off x="1219200" y="2091847"/>
            <a:ext cx="164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First Guess:</a:t>
            </a:r>
          </a:p>
        </p:txBody>
      </p:sp>
    </p:spTree>
    <p:extLst>
      <p:ext uri="{BB962C8B-B14F-4D97-AF65-F5344CB8AC3E}">
        <p14:creationId xmlns:p14="http://schemas.microsoft.com/office/powerpoint/2010/main" val="1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993C-388C-4EE9-AC75-54C2A25D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8AEB8BF-C135-4A92-959C-86D0A1F8982C}"/>
              </a:ext>
            </a:extLst>
          </p:cNvPr>
          <p:cNvGraphicFramePr>
            <a:graphicFrameLocks noGrp="1"/>
          </p:cNvGraphicFramePr>
          <p:nvPr/>
        </p:nvGraphicFramePr>
        <p:xfrm>
          <a:off x="1600201" y="4495800"/>
          <a:ext cx="3366083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92455485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74807787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9091147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1785226043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374459175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57392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0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5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1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7252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D65EA4-B230-486D-98A6-13F46DED7F04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495800"/>
          <a:ext cx="41910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</a:t>
                      </a:r>
                      <a:r>
                        <a:rPr lang="en-US"/>
                        <a:t>= 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0097A-92EA-454D-BCD0-792FCA632614}"/>
                  </a:ext>
                </a:extLst>
              </p:cNvPr>
              <p:cNvSpPr txBox="1"/>
              <p:nvPr/>
            </p:nvSpPr>
            <p:spPr>
              <a:xfrm>
                <a:off x="3581401" y="1905001"/>
                <a:ext cx="42151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0097A-92EA-454D-BCD0-792FCA63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1905001"/>
                <a:ext cx="4215193" cy="332399"/>
              </a:xfrm>
              <a:prstGeom prst="rect">
                <a:avLst/>
              </a:prstGeom>
              <a:blipFill>
                <a:blip r:embed="rId2"/>
                <a:stretch>
                  <a:fillRect l="-1506" t="-11111" r="-2410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21F8F-0073-437D-9527-C6F1D595E340}"/>
                  </a:ext>
                </a:extLst>
              </p:cNvPr>
              <p:cNvSpPr txBox="1"/>
              <p:nvPr/>
            </p:nvSpPr>
            <p:spPr>
              <a:xfrm>
                <a:off x="3151186" y="2514601"/>
                <a:ext cx="507562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𝐿𝑑𝑊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𝑊𝑑𝐿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𝑑𝐿𝑑𝑊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21F8F-0073-437D-9527-C6F1D595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86" y="2514601"/>
                <a:ext cx="5075620" cy="332399"/>
              </a:xfrm>
              <a:prstGeom prst="rect">
                <a:avLst/>
              </a:prstGeom>
              <a:blipFill>
                <a:blip r:embed="rId3"/>
                <a:stretch>
                  <a:fillRect l="-1000" t="-7407" r="-100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D140F8-F8ED-4195-809D-4A88E9E37491}"/>
              </a:ext>
            </a:extLst>
          </p:cNvPr>
          <p:cNvSpPr txBox="1"/>
          <p:nvPr/>
        </p:nvSpPr>
        <p:spPr>
          <a:xfrm>
            <a:off x="1219200" y="2091847"/>
            <a:ext cx="164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First Guess: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B424FF-A8A9-4C5B-8DA3-EE31935F7583}"/>
              </a:ext>
            </a:extLst>
          </p:cNvPr>
          <p:cNvSpPr/>
          <p:nvPr/>
        </p:nvSpPr>
        <p:spPr>
          <a:xfrm>
            <a:off x="5289704" y="2264008"/>
            <a:ext cx="2966193" cy="828980"/>
          </a:xfrm>
          <a:prstGeom prst="ellipse">
            <a:avLst/>
          </a:prstGeom>
          <a:noFill/>
          <a:ln w="28575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EF2B15-8ECF-4671-B088-C33457DCB951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847000"/>
            <a:ext cx="457200" cy="49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F4225-410F-4208-A22F-39ED85C4E7BB}"/>
              </a:ext>
            </a:extLst>
          </p:cNvPr>
          <p:cNvCxnSpPr/>
          <p:nvPr/>
        </p:nvCxnSpPr>
        <p:spPr>
          <a:xfrm flipV="1">
            <a:off x="6705600" y="2819400"/>
            <a:ext cx="457200" cy="524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944300-7F68-44EF-9B87-3CFD70133533}"/>
              </a:ext>
            </a:extLst>
          </p:cNvPr>
          <p:cNvSpPr txBox="1"/>
          <p:nvPr/>
        </p:nvSpPr>
        <p:spPr>
          <a:xfrm>
            <a:off x="6477000" y="3272034"/>
            <a:ext cx="335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Just as likely to cancel as to add!</a:t>
            </a:r>
          </a:p>
        </p:txBody>
      </p:sp>
    </p:spTree>
    <p:extLst>
      <p:ext uri="{BB962C8B-B14F-4D97-AF65-F5344CB8AC3E}">
        <p14:creationId xmlns:p14="http://schemas.microsoft.com/office/powerpoint/2010/main" val="37529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9571" y="1825625"/>
            <a:ext cx="5180251" cy="4575175"/>
          </a:xfrm>
        </p:spPr>
        <p:txBody>
          <a:bodyPr>
            <a:normAutofit/>
          </a:bodyPr>
          <a:lstStyle/>
          <a:p>
            <a:r>
              <a:rPr lang="en-US" dirty="0"/>
              <a:t>Each uncertainty contributes to the total uncertainty proportional to the partial derivative (slope of f with respect to that variable)</a:t>
            </a:r>
          </a:p>
          <a:p>
            <a:r>
              <a:rPr lang="en-US" dirty="0"/>
              <a:t>Multiple sources don’t simply add but add “in quadrature”, since they are as likely to cancel as add</a:t>
            </a:r>
          </a:p>
          <a:p>
            <a:r>
              <a:rPr lang="en-US" dirty="0"/>
              <a:t>We will always give you the needed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91C56B-AC76-418D-B296-C0B1E108D5E8}"/>
                  </a:ext>
                </a:extLst>
              </p:cNvPr>
              <p:cNvSpPr txBox="1"/>
              <p:nvPr/>
            </p:nvSpPr>
            <p:spPr>
              <a:xfrm>
                <a:off x="7315200" y="2090614"/>
                <a:ext cx="2836930" cy="98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91C56B-AC76-418D-B296-C0B1E108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090614"/>
                <a:ext cx="2836930" cy="982064"/>
              </a:xfrm>
              <a:prstGeom prst="rect">
                <a:avLst/>
              </a:prstGeom>
              <a:blipFill>
                <a:blip r:embed="rId2"/>
                <a:stretch>
                  <a:fillRect l="-2679"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AC02-1AC6-47E4-B831-7950D2D054E5}"/>
                  </a:ext>
                </a:extLst>
              </p:cNvPr>
              <p:cNvSpPr txBox="1"/>
              <p:nvPr/>
            </p:nvSpPr>
            <p:spPr>
              <a:xfrm>
                <a:off x="6248401" y="4724400"/>
                <a:ext cx="4664675" cy="98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AC02-1AC6-47E4-B831-7950D2D0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4724400"/>
                <a:ext cx="4664675" cy="982064"/>
              </a:xfrm>
              <a:prstGeom prst="rect">
                <a:avLst/>
              </a:prstGeom>
              <a:blipFill>
                <a:blip r:embed="rId3"/>
                <a:stretch>
                  <a:fillRect l="-1087"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AF327ED-B84A-4E9B-B26D-12FC6D0A380F}"/>
              </a:ext>
            </a:extLst>
          </p:cNvPr>
          <p:cNvSpPr txBox="1"/>
          <p:nvPr/>
        </p:nvSpPr>
        <p:spPr>
          <a:xfrm>
            <a:off x="6195632" y="3622729"/>
            <a:ext cx="507606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example, if f is a function of two variables, then…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521766-59CF-4F8F-B26C-228BB0464AEB}"/>
              </a:ext>
            </a:extLst>
          </p:cNvPr>
          <p:cNvGraphicFramePr>
            <a:graphicFrameLocks noGrp="1"/>
          </p:cNvGraphicFramePr>
          <p:nvPr/>
        </p:nvGraphicFramePr>
        <p:xfrm>
          <a:off x="1600201" y="4495800"/>
          <a:ext cx="3366083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92455485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74807787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90911475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1785226043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3744591756"/>
                    </a:ext>
                  </a:extLst>
                </a:gridCol>
                <a:gridCol w="550598">
                  <a:extLst>
                    <a:ext uri="{9D8B030D-6E8A-4147-A177-3AD203B41FA5}">
                      <a16:colId xmlns:a16="http://schemas.microsoft.com/office/drawing/2014/main" val="257392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0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5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1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72527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E98C86D-81BA-4333-8AD9-1E8E775983D3}"/>
              </a:ext>
            </a:extLst>
          </p:cNvPr>
          <p:cNvGraphicFramePr>
            <a:graphicFrameLocks noGrp="1"/>
          </p:cNvGraphicFramePr>
          <p:nvPr/>
        </p:nvGraphicFramePr>
        <p:xfrm>
          <a:off x="6400801" y="4495800"/>
          <a:ext cx="4227909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9303">
                  <a:extLst>
                    <a:ext uri="{9D8B030D-6E8A-4147-A177-3AD203B41FA5}">
                      <a16:colId xmlns:a16="http://schemas.microsoft.com/office/drawing/2014/main" val="3663867533"/>
                    </a:ext>
                  </a:extLst>
                </a:gridCol>
                <a:gridCol w="1409303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409303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r>
                        <a:rPr lang="en-US" dirty="0"/>
                        <a:t> = 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4EA245-6212-4873-8EE4-EAE0BC328645}"/>
                  </a:ext>
                </a:extLst>
              </p:cNvPr>
              <p:cNvSpPr txBox="1"/>
              <p:nvPr/>
            </p:nvSpPr>
            <p:spPr>
              <a:xfrm>
                <a:off x="3581401" y="1945191"/>
                <a:ext cx="4215193" cy="249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4EA245-6212-4873-8EE4-EAE0BC32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1945191"/>
                <a:ext cx="4215193" cy="249299"/>
              </a:xfrm>
              <a:prstGeom prst="rect">
                <a:avLst/>
              </a:prstGeom>
              <a:blipFill>
                <a:blip r:embed="rId2"/>
                <a:stretch>
                  <a:fillRect t="-15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BDA74C-F908-4FBD-9B22-142141221188}"/>
                  </a:ext>
                </a:extLst>
              </p:cNvPr>
              <p:cNvSpPr txBox="1"/>
              <p:nvPr/>
            </p:nvSpPr>
            <p:spPr>
              <a:xfrm>
                <a:off x="3429000" y="2316911"/>
                <a:ext cx="5075620" cy="249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𝐿𝑑𝑊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𝑊𝑑𝐿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𝑑𝐿𝑑𝑊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BDA74C-F908-4FBD-9B22-142141221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16911"/>
                <a:ext cx="5075620" cy="249299"/>
              </a:xfrm>
              <a:prstGeom prst="rect">
                <a:avLst/>
              </a:prstGeom>
              <a:blipFill>
                <a:blip r:embed="rId3"/>
                <a:stretch>
                  <a:fillRect t="-952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346F71B-C6C6-4E09-ADA2-D16CF9BBFCD8}"/>
              </a:ext>
            </a:extLst>
          </p:cNvPr>
          <p:cNvSpPr txBox="1"/>
          <p:nvPr/>
        </p:nvSpPr>
        <p:spPr>
          <a:xfrm>
            <a:off x="2858687" y="2089296"/>
            <a:ext cx="16457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Guess: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BC7A5-CDB2-4D2C-8431-5C01FCAD5ABC}"/>
              </a:ext>
            </a:extLst>
          </p:cNvPr>
          <p:cNvSpPr txBox="1"/>
          <p:nvPr/>
        </p:nvSpPr>
        <p:spPr>
          <a:xfrm>
            <a:off x="2420026" y="3312964"/>
            <a:ext cx="18847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Final 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EB84C-FC9B-4BE1-8820-71AF8A81802C}"/>
                  </a:ext>
                </a:extLst>
              </p:cNvPr>
              <p:cNvSpPr txBox="1"/>
              <p:nvPr/>
            </p:nvSpPr>
            <p:spPr>
              <a:xfrm>
                <a:off x="4304772" y="3312964"/>
                <a:ext cx="3582456" cy="402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𝐿𝑑𝑊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𝑊𝑑𝐿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EB84C-FC9B-4BE1-8820-71AF8A81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72" y="3312964"/>
                <a:ext cx="3582456" cy="402546"/>
              </a:xfrm>
              <a:prstGeom prst="rect">
                <a:avLst/>
              </a:prstGeom>
              <a:blipFill>
                <a:blip r:embed="rId4"/>
                <a:stretch>
                  <a:fillRect l="-1408" r="-3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AE2BAE-8E21-48B9-BF35-B3156552555B}"/>
              </a:ext>
            </a:extLst>
          </p:cNvPr>
          <p:cNvSpPr txBox="1"/>
          <p:nvPr/>
        </p:nvSpPr>
        <p:spPr>
          <a:xfrm>
            <a:off x="1265620" y="6412546"/>
            <a:ext cx="899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*Remember to follow proper conventions with rounding/sig figs when reporting uncertainty.</a:t>
            </a:r>
          </a:p>
        </p:txBody>
      </p:sp>
    </p:spTree>
    <p:extLst>
      <p:ext uri="{BB962C8B-B14F-4D97-AF65-F5344CB8AC3E}">
        <p14:creationId xmlns:p14="http://schemas.microsoft.com/office/powerpoint/2010/main" val="2031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44" y="1981201"/>
            <a:ext cx="994548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02" y="2057401"/>
            <a:ext cx="983117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1"/>
            <a:ext cx="8153400" cy="4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6173"/>
            <a:ext cx="907859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73" y="365126"/>
            <a:ext cx="3366083" cy="185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1051560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First go at it: A ± </a:t>
            </a:r>
            <a:r>
              <a:rPr lang="en-US" i="1" dirty="0" err="1"/>
              <a:t>d</a:t>
            </a:r>
            <a:r>
              <a:rPr lang="en-US" dirty="0" err="1"/>
              <a:t>A</a:t>
            </a:r>
            <a:r>
              <a:rPr lang="en-US" dirty="0"/>
              <a:t> = (L ± </a:t>
            </a:r>
            <a:r>
              <a:rPr lang="en-US" i="1" dirty="0"/>
              <a:t>d</a:t>
            </a:r>
            <a:r>
              <a:rPr lang="en-US" dirty="0"/>
              <a:t>L) ∙ (W ± </a:t>
            </a:r>
            <a:r>
              <a:rPr lang="en-US" i="1" dirty="0" err="1"/>
              <a:t>d</a:t>
            </a:r>
            <a:r>
              <a:rPr lang="en-US" dirty="0" err="1"/>
              <a:t>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/>
              <a:t>		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4042A-9B7F-426C-8851-9C7D3D34E272}"/>
              </a:ext>
            </a:extLst>
          </p:cNvPr>
          <p:cNvSpPr/>
          <p:nvPr/>
        </p:nvSpPr>
        <p:spPr>
          <a:xfrm>
            <a:off x="4553637" y="1879600"/>
            <a:ext cx="2122077" cy="593070"/>
          </a:xfrm>
          <a:prstGeom prst="ellipse">
            <a:avLst/>
          </a:prstGeom>
          <a:noFill/>
          <a:ln w="28575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B12F0-A693-4A85-A9C5-D15841F9E3FD}"/>
              </a:ext>
            </a:extLst>
          </p:cNvPr>
          <p:cNvSpPr txBox="1"/>
          <p:nvPr/>
        </p:nvSpPr>
        <p:spPr>
          <a:xfrm>
            <a:off x="4341812" y="2711586"/>
            <a:ext cx="335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Just as likely to cancel as to add!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56B3E-23CC-479D-BE30-DEEFAC594529}"/>
              </a:ext>
            </a:extLst>
          </p:cNvPr>
          <p:cNvSpPr txBox="1"/>
          <p:nvPr/>
        </p:nvSpPr>
        <p:spPr>
          <a:xfrm>
            <a:off x="7770812" y="2504947"/>
            <a:ext cx="335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This feels uncomfortable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28BFE5-7E99-4B0F-A2B7-92B46ED2269F}"/>
              </a:ext>
            </a:extLst>
          </p:cNvPr>
          <p:cNvSpPr/>
          <p:nvPr/>
        </p:nvSpPr>
        <p:spPr>
          <a:xfrm>
            <a:off x="6501830" y="1946867"/>
            <a:ext cx="1485887" cy="415270"/>
          </a:xfrm>
          <a:prstGeom prst="ellipse">
            <a:avLst/>
          </a:prstGeom>
          <a:noFill/>
          <a:ln w="28575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7EC568-C344-4A46-9BA4-B88CC067AF49}"/>
              </a:ext>
            </a:extLst>
          </p:cNvPr>
          <p:cNvCxnSpPr>
            <a:cxnSpLocks/>
          </p:cNvCxnSpPr>
          <p:nvPr/>
        </p:nvCxnSpPr>
        <p:spPr>
          <a:xfrm flipH="1" flipV="1">
            <a:off x="5461000" y="2504947"/>
            <a:ext cx="153675" cy="2777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704840-FA1A-4660-A89D-8E5F8E114061}"/>
              </a:ext>
            </a:extLst>
          </p:cNvPr>
          <p:cNvCxnSpPr>
            <a:cxnSpLocks/>
          </p:cNvCxnSpPr>
          <p:nvPr/>
        </p:nvCxnSpPr>
        <p:spPr>
          <a:xfrm flipV="1">
            <a:off x="5614675" y="2565400"/>
            <a:ext cx="201925" cy="1963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D966FE-0059-4FA3-AB14-26D84146BD20}"/>
              </a:ext>
            </a:extLst>
          </p:cNvPr>
          <p:cNvCxnSpPr>
            <a:cxnSpLocks/>
          </p:cNvCxnSpPr>
          <p:nvPr/>
        </p:nvCxnSpPr>
        <p:spPr>
          <a:xfrm flipH="1" flipV="1">
            <a:off x="7594190" y="2360769"/>
            <a:ext cx="153675" cy="2777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/>
        </p:nvGraphicFramePr>
        <p:xfrm>
          <a:off x="4204805" y="3797930"/>
          <a:ext cx="2155889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2F68D11-89F0-4FFF-A19F-7C18192283A1}"/>
              </a:ext>
            </a:extLst>
          </p:cNvPr>
          <p:cNvSpPr txBox="1"/>
          <p:nvPr/>
        </p:nvSpPr>
        <p:spPr>
          <a:xfrm>
            <a:off x="2694674" y="1866258"/>
            <a:ext cx="517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A ± </a:t>
            </a:r>
            <a:r>
              <a:rPr lang="en-US" sz="2800" i="1" dirty="0" err="1"/>
              <a:t>d</a:t>
            </a:r>
            <a:r>
              <a:rPr lang="en-US" sz="2800" dirty="0" err="1"/>
              <a:t>A</a:t>
            </a:r>
            <a:r>
              <a:rPr lang="en-US" sz="2800" dirty="0"/>
              <a:t> = LW ± </a:t>
            </a:r>
            <a:r>
              <a:rPr lang="en-US" sz="2800" dirty="0" err="1"/>
              <a:t>L</a:t>
            </a:r>
            <a:r>
              <a:rPr lang="en-US" sz="2800" i="1" dirty="0" err="1"/>
              <a:t>d</a:t>
            </a:r>
            <a:r>
              <a:rPr lang="en-US" sz="2800" dirty="0" err="1"/>
              <a:t>W</a:t>
            </a:r>
            <a:r>
              <a:rPr lang="en-US" sz="2800" dirty="0"/>
              <a:t> ± </a:t>
            </a:r>
            <a:r>
              <a:rPr lang="en-US" sz="2800" dirty="0" err="1"/>
              <a:t>W</a:t>
            </a:r>
            <a:r>
              <a:rPr lang="en-US" sz="2800" i="1" dirty="0" err="1"/>
              <a:t>d</a:t>
            </a:r>
            <a:r>
              <a:rPr lang="en-US" sz="2800" dirty="0" err="1"/>
              <a:t>L</a:t>
            </a:r>
            <a:r>
              <a:rPr lang="en-US" sz="2800" dirty="0"/>
              <a:t> + </a:t>
            </a:r>
            <a:r>
              <a:rPr lang="en-US" sz="2800" i="1" dirty="0" err="1"/>
              <a:t>d</a:t>
            </a:r>
            <a:r>
              <a:rPr lang="en-US" sz="2800" dirty="0" err="1"/>
              <a:t>L</a:t>
            </a:r>
            <a:r>
              <a:rPr lang="en-US" sz="2800" i="1" dirty="0" err="1"/>
              <a:t>d</a:t>
            </a:r>
            <a:r>
              <a:rPr lang="en-US" sz="2800" dirty="0" err="1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38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73" y="365126"/>
            <a:ext cx="3366083" cy="185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757428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Second go at it: A = L ∙ W ; </a:t>
            </a:r>
            <a:r>
              <a:rPr lang="en-US" i="1" dirty="0" err="1"/>
              <a:t>d</a:t>
            </a:r>
            <a:r>
              <a:rPr lang="en-US" dirty="0" err="1"/>
              <a:t>A</a:t>
            </a:r>
            <a:r>
              <a:rPr lang="en-US" dirty="0"/>
              <a:t> is half the range between (L-dL) ∙ (W-</a:t>
            </a:r>
            <a:r>
              <a:rPr lang="en-US" dirty="0" err="1"/>
              <a:t>dW</a:t>
            </a:r>
            <a:r>
              <a:rPr lang="en-US" dirty="0"/>
              <a:t>) and (</a:t>
            </a:r>
            <a:r>
              <a:rPr lang="en-US" dirty="0" err="1"/>
              <a:t>L+dL</a:t>
            </a:r>
            <a:r>
              <a:rPr lang="en-US" dirty="0"/>
              <a:t>) ∙ (</a:t>
            </a:r>
            <a:r>
              <a:rPr lang="en-US" dirty="0" err="1"/>
              <a:t>W+dW</a:t>
            </a:r>
            <a:r>
              <a:rPr lang="en-US" dirty="0"/>
              <a:t>)</a:t>
            </a:r>
            <a:r>
              <a:rPr lang="en-US" i="1" dirty="0"/>
              <a:t>		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/>
        </p:nvGraphicFramePr>
        <p:xfrm>
          <a:off x="4250912" y="3489721"/>
          <a:ext cx="3690176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534287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73" y="365126"/>
            <a:ext cx="3366083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0E485C-E00D-45A7-83DF-6A4406111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898"/>
                <a:ext cx="7574280" cy="4758065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Third go at it: A = L ∙ W ; </a:t>
                </a:r>
                <a:r>
                  <a:rPr lang="en-US" i="1" dirty="0" err="1"/>
                  <a:t>d</a:t>
                </a:r>
                <a:r>
                  <a:rPr lang="en-US" dirty="0" err="1"/>
                  <a:t>A</a:t>
                </a:r>
                <a:r>
                  <a:rPr lang="en-US" dirty="0"/>
                  <a:t> is sum of percent uncertain for each term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i="1" dirty="0"/>
                  <a:t> 	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0E485C-E00D-45A7-83DF-6A4406111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898"/>
                <a:ext cx="7574280" cy="4758065"/>
              </a:xfrm>
              <a:blipFill>
                <a:blip r:embed="rId3"/>
                <a:stretch>
                  <a:fillRect l="-1608" t="-20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/>
        </p:nvGraphicFramePr>
        <p:xfrm>
          <a:off x="3579844" y="3659902"/>
          <a:ext cx="5032312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534287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  <a:gridCol w="1342136">
                  <a:extLst>
                    <a:ext uri="{9D8B030D-6E8A-4147-A177-3AD203B41FA5}">
                      <a16:colId xmlns:a16="http://schemas.microsoft.com/office/drawing/2014/main" val="42746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31276"/>
            <a:ext cx="10515600" cy="1053772"/>
          </a:xfrm>
        </p:spPr>
        <p:txBody>
          <a:bodyPr/>
          <a:lstStyle/>
          <a:p>
            <a:r>
              <a:rPr lang="en-US" dirty="0"/>
              <a:t>Multivariable Uncertainty Propagation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757428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i="1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1F1735-CDA3-47A7-85AA-35C8DDAF8386}"/>
                  </a:ext>
                </a:extLst>
              </p:cNvPr>
              <p:cNvSpPr txBox="1"/>
              <p:nvPr/>
            </p:nvSpPr>
            <p:spPr>
              <a:xfrm>
                <a:off x="2632640" y="1684936"/>
                <a:ext cx="2836930" cy="98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1F1735-CDA3-47A7-85AA-35C8DDAF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40" y="1684936"/>
                <a:ext cx="2836930" cy="982064"/>
              </a:xfrm>
              <a:prstGeom prst="rect">
                <a:avLst/>
              </a:prstGeom>
              <a:blipFill>
                <a:blip r:embed="rId2"/>
                <a:stretch>
                  <a:fillRect t="-185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E06D03-CD35-4DFD-8DCD-FB85583D9C29}"/>
              </a:ext>
            </a:extLst>
          </p:cNvPr>
          <p:cNvSpPr txBox="1"/>
          <p:nvPr/>
        </p:nvSpPr>
        <p:spPr>
          <a:xfrm>
            <a:off x="652494" y="1909870"/>
            <a:ext cx="19801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This formula </a:t>
            </a:r>
            <a:r>
              <a:rPr lang="en-US" sz="2400" i="1" dirty="0"/>
              <a:t>always</a:t>
            </a:r>
            <a:r>
              <a:rPr lang="en-US" sz="2400" dirty="0"/>
              <a:t> works!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92E4DEE-C398-40E3-9A19-A9EEA29D8B35}"/>
              </a:ext>
            </a:extLst>
          </p:cNvPr>
          <p:cNvSpPr txBox="1">
            <a:spLocks/>
          </p:cNvSpPr>
          <p:nvPr/>
        </p:nvSpPr>
        <p:spPr>
          <a:xfrm>
            <a:off x="6659882" y="1160870"/>
            <a:ext cx="4419598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general, this is a faultless formula.</a:t>
            </a:r>
          </a:p>
          <a:p>
            <a:r>
              <a:rPr lang="en-US" dirty="0"/>
              <a:t>Uncertainty propagation gets more complex as more variables depend on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62E9-7577-4C69-966C-DC8CFD0072AA}"/>
                  </a:ext>
                </a:extLst>
              </p:cNvPr>
              <p:cNvSpPr txBox="1"/>
              <p:nvPr/>
            </p:nvSpPr>
            <p:spPr>
              <a:xfrm>
                <a:off x="1431322" y="4054163"/>
                <a:ext cx="5088765" cy="98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62E9-7577-4C69-966C-DC8CFD00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22" y="4054163"/>
                <a:ext cx="5088765" cy="982064"/>
              </a:xfrm>
              <a:prstGeom prst="rect">
                <a:avLst/>
              </a:prstGeom>
              <a:blipFill>
                <a:blip r:embed="rId3"/>
                <a:stretch>
                  <a:fillRect t="-1863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D51AAF-AA8D-4C8E-86E9-CF1AB38CD457}"/>
              </a:ext>
            </a:extLst>
          </p:cNvPr>
          <p:cNvSpPr txBox="1"/>
          <p:nvPr/>
        </p:nvSpPr>
        <p:spPr>
          <a:xfrm>
            <a:off x="935540" y="3040800"/>
            <a:ext cx="507606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example, for A that is a function of two variables L and W, then…</a:t>
            </a:r>
          </a:p>
        </p:txBody>
      </p:sp>
    </p:spTree>
    <p:extLst>
      <p:ext uri="{BB962C8B-B14F-4D97-AF65-F5344CB8AC3E}">
        <p14:creationId xmlns:p14="http://schemas.microsoft.com/office/powerpoint/2010/main" val="253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31276"/>
            <a:ext cx="10515600" cy="1053772"/>
          </a:xfrm>
        </p:spPr>
        <p:txBody>
          <a:bodyPr/>
          <a:lstStyle/>
          <a:p>
            <a:r>
              <a:rPr lang="en-US" dirty="0"/>
              <a:t>Quick Derivative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757428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i="1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653E6A25-45C4-4186-8568-96A28C554C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7" y="1584960"/>
                <a:ext cx="10210799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signifies the </a:t>
                </a:r>
                <a:r>
                  <a:rPr lang="en-US" i="1" dirty="0"/>
                  <a:t>partial derivative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653E6A25-45C4-4186-8568-96A28C554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1584960"/>
                <a:ext cx="10210799" cy="76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520BBFB-8FBE-44DC-9488-C1EAC1A02CC2}"/>
              </a:ext>
            </a:extLst>
          </p:cNvPr>
          <p:cNvSpPr txBox="1">
            <a:spLocks/>
          </p:cNvSpPr>
          <p:nvPr/>
        </p:nvSpPr>
        <p:spPr>
          <a:xfrm>
            <a:off x="838197" y="2499359"/>
            <a:ext cx="10286999" cy="3352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Partial derivates work in mostly the same way that normal derivatives work, except that they involve functions of more than one variable.</a:t>
            </a:r>
          </a:p>
          <a:p>
            <a:r>
              <a:rPr lang="en-US"/>
              <a:t>The denominator shows the variable of interest. </a:t>
            </a:r>
            <a:r>
              <a:rPr lang="en-US" i="1"/>
              <a:t>All other variables in the equation are treated as constants during partial derivation.</a:t>
            </a:r>
            <a:endParaRPr lang="en-US"/>
          </a:p>
          <a:p>
            <a:r>
              <a:rPr lang="en-US"/>
              <a:t>A trick to make this easier sometimes is to replace all other variables with specific numbers, like </a:t>
            </a:r>
            <a:r>
              <a:rPr lang="el-GR"/>
              <a:t>π</a:t>
            </a:r>
            <a:r>
              <a:rPr lang="en-US"/>
              <a:t>, A, or 100, so long as you keep track of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73" y="365126"/>
            <a:ext cx="3366083" cy="185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757428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Final answer: </a:t>
            </a:r>
            <a:r>
              <a:rPr lang="en-US" i="1" dirty="0"/>
              <a:t>		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/>
        </p:nvGraphicFramePr>
        <p:xfrm>
          <a:off x="2928810" y="3273098"/>
          <a:ext cx="633438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534287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  <a:gridCol w="1342136">
                  <a:extLst>
                    <a:ext uri="{9D8B030D-6E8A-4147-A177-3AD203B41FA5}">
                      <a16:colId xmlns:a16="http://schemas.microsoft.com/office/drawing/2014/main" val="4274690572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2603711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7BE15-EA13-46A1-BBE1-B2E838A0B049}"/>
                  </a:ext>
                </a:extLst>
              </p:cNvPr>
              <p:cNvSpPr txBox="1"/>
              <p:nvPr/>
            </p:nvSpPr>
            <p:spPr>
              <a:xfrm>
                <a:off x="3015404" y="1441763"/>
                <a:ext cx="3582456" cy="402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𝐿𝑑𝑊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𝑊𝑑𝐿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7BE15-EA13-46A1-BBE1-B2E838A0B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04" y="1441763"/>
                <a:ext cx="3582456" cy="402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51DD44-6D7E-4551-B615-795B1A9FAB53}"/>
              </a:ext>
            </a:extLst>
          </p:cNvPr>
          <p:cNvSpPr txBox="1"/>
          <p:nvPr/>
        </p:nvSpPr>
        <p:spPr>
          <a:xfrm>
            <a:off x="1264032" y="6412546"/>
            <a:ext cx="899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*Remember to follow proper conventions with rounding/sig figs when reporting uncertainty.</a:t>
            </a:r>
          </a:p>
        </p:txBody>
      </p:sp>
    </p:spTree>
    <p:extLst>
      <p:ext uri="{BB962C8B-B14F-4D97-AF65-F5344CB8AC3E}">
        <p14:creationId xmlns:p14="http://schemas.microsoft.com/office/powerpoint/2010/main" val="35788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8" y="1905000"/>
            <a:ext cx="10078857" cy="358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4343400"/>
            <a:ext cx="4495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1027</Words>
  <Application>Microsoft Macintosh PowerPoint</Application>
  <PresentationFormat>Widescreen</PresentationFormat>
  <Paragraphs>322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Lens and propagation of uncertainty</vt:lpstr>
      <vt:lpstr>Prelab on uncertainty</vt:lpstr>
      <vt:lpstr>Prelab on uncertainty</vt:lpstr>
      <vt:lpstr>Prelab on uncertainty</vt:lpstr>
      <vt:lpstr>Prelab on uncertainty</vt:lpstr>
      <vt:lpstr>Multivariable Uncertainty Propagation</vt:lpstr>
      <vt:lpstr>Quick Derivative Review</vt:lpstr>
      <vt:lpstr>Prelab on uncertainty</vt:lpstr>
      <vt:lpstr>[Lab 3] Propagation of Uncertainty</vt:lpstr>
      <vt:lpstr>[Lab 3] Propagation of Uncertainty</vt:lpstr>
      <vt:lpstr>Questions?</vt:lpstr>
      <vt:lpstr>Thin Lenses</vt:lpstr>
      <vt:lpstr>Helpful equations</vt:lpstr>
      <vt:lpstr>PowerPoint Presentation</vt:lpstr>
      <vt:lpstr>Part 2:To find P_eye</vt:lpstr>
      <vt:lpstr>Add a corrective lens </vt:lpstr>
      <vt:lpstr>Take measurement again with corrective lens</vt:lpstr>
      <vt:lpstr>Extra Slides</vt:lpstr>
      <vt:lpstr>[Lab 3] Propagation of Uncertainty</vt:lpstr>
      <vt:lpstr>[Lab 3] Propagation of Uncertainty</vt:lpstr>
      <vt:lpstr>[Lab 3] Propagation of Uncertainty</vt:lpstr>
      <vt:lpstr>[Lab 3] Propagation of Uncertainty</vt:lpstr>
      <vt:lpstr>[Lab 3] Propagation of Uncertainty</vt:lpstr>
      <vt:lpstr>[Lab 3] Propagation of Uncertainty</vt:lpstr>
      <vt:lpstr>[Lab 3] Propagation of Uncertainty</vt:lpstr>
      <vt:lpstr>[Lab 3] Propagation of Uncertainty</vt:lpstr>
      <vt:lpstr>[Lab 3] Propagation of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PHY117N: MW8-11am</dc:title>
  <dc:creator>Gregorio Ponti</dc:creator>
  <cp:lastModifiedBy>Perera, Viranga</cp:lastModifiedBy>
  <cp:revision>33</cp:revision>
  <dcterms:created xsi:type="dcterms:W3CDTF">2020-07-13T00:25:21Z</dcterms:created>
  <dcterms:modified xsi:type="dcterms:W3CDTF">2025-02-12T23:16:00Z</dcterms:modified>
</cp:coreProperties>
</file>