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98" r:id="rId2"/>
    <p:sldId id="305" r:id="rId3"/>
    <p:sldId id="306" r:id="rId4"/>
    <p:sldId id="307" r:id="rId5"/>
    <p:sldId id="308" r:id="rId6"/>
    <p:sldId id="283" r:id="rId7"/>
    <p:sldId id="284" r:id="rId8"/>
    <p:sldId id="309" r:id="rId9"/>
    <p:sldId id="314" r:id="rId10"/>
    <p:sldId id="315" r:id="rId11"/>
    <p:sldId id="302" r:id="rId12"/>
    <p:sldId id="303" r:id="rId13"/>
    <p:sldId id="269" r:id="rId14"/>
    <p:sldId id="310" r:id="rId15"/>
    <p:sldId id="286" r:id="rId16"/>
    <p:sldId id="287" r:id="rId17"/>
    <p:sldId id="311" r:id="rId18"/>
    <p:sldId id="312" r:id="rId19"/>
    <p:sldId id="31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/>
    <p:restoredTop sz="94698"/>
  </p:normalViewPr>
  <p:slideViewPr>
    <p:cSldViewPr snapToGrid="0">
      <p:cViewPr varScale="1">
        <p:scale>
          <a:sx n="111" d="100"/>
          <a:sy n="111" d="100"/>
        </p:scale>
        <p:origin x="8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5B91AD-CA59-4A1E-BEE8-8812355C295D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249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8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81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1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590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6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3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5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6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4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5B91AD-CA59-4A1E-BEE8-8812355C295D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73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0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4064D-6934-E0F7-68D4-8B2789479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Lens </a:t>
            </a:r>
            <a:r>
              <a:rPr lang="en-US" dirty="0"/>
              <a:t>and propagation of uncertainty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F3AAD14-57EB-7AB7-8C6F-85CCAC7C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 105N</a:t>
            </a:r>
          </a:p>
        </p:txBody>
      </p:sp>
    </p:spTree>
    <p:extLst>
      <p:ext uri="{BB962C8B-B14F-4D97-AF65-F5344CB8AC3E}">
        <p14:creationId xmlns:p14="http://schemas.microsoft.com/office/powerpoint/2010/main" val="396593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C480E-CC33-FEC8-F2CB-68FB8B35D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09CCE-B198-BD0B-E3EE-A2CD3880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2660C-5171-4E05-83F7-9D7300C3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5678124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STEP BY STEP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1. </a:t>
            </a:r>
            <a:r>
              <a:rPr lang="en-US" dirty="0"/>
              <a:t>Identify the given number of variables and their uncertainties. 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2. </a:t>
            </a:r>
            <a:r>
              <a:rPr lang="en-US" dirty="0"/>
              <a:t>Determine the mathematical relationship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3. </a:t>
            </a:r>
            <a:r>
              <a:rPr lang="en-US" dirty="0"/>
              <a:t>Apply the formula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en-US" dirty="0"/>
              <a:t>Calculate the partial derivatives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5. </a:t>
            </a:r>
            <a:r>
              <a:rPr lang="en-US" dirty="0"/>
              <a:t>Calculate the uncertainty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F907B-F19A-BDFD-F9B8-11C700219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3280" y="2286000"/>
            <a:ext cx="355092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For example, if f is a function of two variables, then…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90B94F-A54F-5980-000B-280C7A18E663}"/>
                  </a:ext>
                </a:extLst>
              </p:cNvPr>
              <p:cNvSpPr txBox="1"/>
              <p:nvPr/>
            </p:nvSpPr>
            <p:spPr>
              <a:xfrm>
                <a:off x="2514600" y="4297680"/>
                <a:ext cx="3043411" cy="982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90B94F-A54F-5980-000B-280C7A18E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297680"/>
                <a:ext cx="3043411" cy="982064"/>
              </a:xfrm>
              <a:prstGeom prst="rect">
                <a:avLst/>
              </a:prstGeom>
              <a:blipFill>
                <a:blip r:embed="rId2"/>
                <a:stretch>
                  <a:fillRect t="-2564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FB5876-52DF-02D3-9C4D-44D685501EC3}"/>
                  </a:ext>
                </a:extLst>
              </p:cNvPr>
              <p:cNvSpPr txBox="1"/>
              <p:nvPr/>
            </p:nvSpPr>
            <p:spPr>
              <a:xfrm>
                <a:off x="7064480" y="3300868"/>
                <a:ext cx="4635908" cy="9968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FB5876-52DF-02D3-9C4D-44D68550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480" y="3300868"/>
                <a:ext cx="4635908" cy="996812"/>
              </a:xfrm>
              <a:prstGeom prst="rect">
                <a:avLst/>
              </a:prstGeom>
              <a:blipFill>
                <a:blip r:embed="rId3"/>
                <a:stretch>
                  <a:fillRect l="-1366" t="-125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29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3355-E38C-4617-9659-8438532D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[Lab 3] Propagation of Uncertainty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58" y="1905000"/>
            <a:ext cx="10078857" cy="35819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3000" y="4343400"/>
            <a:ext cx="44958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3355-E38C-4617-9659-8438532D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[Lab 3] Propagation of Uncertainty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58" y="1905000"/>
            <a:ext cx="10078857" cy="3581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438400" y="3810001"/>
            <a:ext cx="76200" cy="12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556803-993D-4AE1-A80C-AB71DED8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22082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A3CF3D-6CA0-44EA-9E5E-34EA10195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11D68-F0AD-4DC9-9ABC-7E5F39166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5824FD-BCAE-418F-BAFC-2E6FB42F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D36EDB-45DD-49C2-8B88-E8FEAFE0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685893"/>
            <a:ext cx="2785197" cy="29890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 dirty="0"/>
              <a:t>Thin Lenses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5A3AF2-B5B8-8841-EF34-3BCA7AB33C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188" r="5696" b="-2"/>
          <a:stretch/>
        </p:blipFill>
        <p:spPr>
          <a:xfrm>
            <a:off x="4119784" y="3310195"/>
            <a:ext cx="8008956" cy="3547805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9D81F7-90E2-4E9A-A439-26B039B80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3610" y="3759161"/>
            <a:ext cx="356616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0FE7F6FE-ECE5-41A4-A4BB-A66EEA330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6" r="-2" b="-2"/>
          <a:stretch/>
        </p:blipFill>
        <p:spPr>
          <a:xfrm>
            <a:off x="4119784" y="0"/>
            <a:ext cx="8008956" cy="3209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A901A-CF92-A59B-A7D8-46159170AE6C}"/>
                  </a:ext>
                </a:extLst>
              </p:cNvPr>
              <p:cNvSpPr txBox="1"/>
              <p:nvPr/>
            </p:nvSpPr>
            <p:spPr>
              <a:xfrm>
                <a:off x="1369411" y="4779947"/>
                <a:ext cx="1593257" cy="68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A901A-CF92-A59B-A7D8-46159170A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411" y="4779947"/>
                <a:ext cx="1593257" cy="682751"/>
              </a:xfrm>
              <a:prstGeom prst="rect">
                <a:avLst/>
              </a:prstGeom>
              <a:blipFill>
                <a:blip r:embed="rId5"/>
                <a:stretch>
                  <a:fillRect l="-5556" t="-90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19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08EA-773B-4390-B7F7-E03158D6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4" y="885622"/>
            <a:ext cx="10515600" cy="78549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Helpful equations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F7A5B830-6134-4A14-A825-AB7FBB605712}"/>
              </a:ext>
            </a:extLst>
          </p:cNvPr>
          <p:cNvSpPr txBox="1">
            <a:spLocks/>
          </p:cNvSpPr>
          <p:nvPr/>
        </p:nvSpPr>
        <p:spPr>
          <a:xfrm>
            <a:off x="1522414" y="2296566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Optical Power :</a:t>
            </a:r>
          </a:p>
          <a:p>
            <a:endParaRPr lang="en-US" dirty="0"/>
          </a:p>
          <a:p>
            <a:pPr algn="just"/>
            <a:r>
              <a:rPr lang="en-US" dirty="0"/>
              <a:t>Optical Equation :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Optical equation goes by many names: thin lens equation, lens equation, etc. and can use different variable symbols (p, s, o,)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4D85D-F54E-4C94-9BED-079BC3E50B10}"/>
                  </a:ext>
                </a:extLst>
              </p:cNvPr>
              <p:cNvSpPr txBox="1"/>
              <p:nvPr/>
            </p:nvSpPr>
            <p:spPr>
              <a:xfrm>
                <a:off x="5394990" y="3449552"/>
                <a:ext cx="1593257" cy="682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44D85D-F54E-4C94-9BED-079BC3E50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990" y="3449552"/>
                <a:ext cx="1593257" cy="682751"/>
              </a:xfrm>
              <a:prstGeom prst="rect">
                <a:avLst/>
              </a:prstGeom>
              <a:blipFill>
                <a:blip r:embed="rId2"/>
                <a:stretch>
                  <a:fillRect l="-4724" t="-90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E851D5-57C7-4444-B1C5-167E320A411C}"/>
                  </a:ext>
                </a:extLst>
              </p:cNvPr>
              <p:cNvSpPr txBox="1"/>
              <p:nvPr/>
            </p:nvSpPr>
            <p:spPr>
              <a:xfrm>
                <a:off x="5498482" y="2301268"/>
                <a:ext cx="595932" cy="5228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2400" dirty="0"/>
                  <a:t>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E851D5-57C7-4444-B1C5-167E320A4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482" y="2301268"/>
                <a:ext cx="595932" cy="522835"/>
              </a:xfrm>
              <a:prstGeom prst="rect">
                <a:avLst/>
              </a:prstGeom>
              <a:blipFill>
                <a:blip r:embed="rId3"/>
                <a:stretch>
                  <a:fillRect l="-28571" t="-14286" r="-2449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954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F7A5B830-6134-4A14-A825-AB7FBB605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4000" y="2084832"/>
                <a:ext cx="9144000" cy="36849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Part 1:</a:t>
                </a:r>
              </a:p>
              <a:p>
                <a:pPr lvl="1"/>
                <a:r>
                  <a:rPr lang="en-US" dirty="0"/>
                  <a:t>Test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𝑜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sz="2400" dirty="0"/>
                  <a:t> for one lens and the crystal ball</a:t>
                </a:r>
              </a:p>
              <a:p>
                <a:pPr lvl="2"/>
                <a:r>
                  <a:rPr lang="en-US" dirty="0"/>
                  <a:t>Plan on testing multiple d</a:t>
                </a:r>
                <a:r>
                  <a:rPr lang="en-US" baseline="-25000" dirty="0"/>
                  <a:t>o</a:t>
                </a:r>
                <a:r>
                  <a:rPr lang="en-US" dirty="0"/>
                  <a:t>s and d</a:t>
                </a:r>
                <a:r>
                  <a:rPr lang="en-US" baseline="-25000" dirty="0"/>
                  <a:t>i</a:t>
                </a:r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Propagation of uncertainty </a:t>
                </a:r>
              </a:p>
              <a:p>
                <a:pPr lvl="1"/>
                <a:r>
                  <a:rPr lang="en-US" dirty="0"/>
                  <a:t>Write summary </a:t>
                </a:r>
                <a:r>
                  <a:rPr lang="el-GR" dirty="0"/>
                  <a:t>δ</a:t>
                </a:r>
                <a:r>
                  <a:rPr lang="en-US" dirty="0"/>
                  <a:t>P/P for each lens on the board (smallest correct value will get bonus point)</a:t>
                </a:r>
              </a:p>
              <a:p>
                <a:r>
                  <a:rPr lang="en-US" dirty="0"/>
                  <a:t>Part 2:</a:t>
                </a:r>
              </a:p>
              <a:p>
                <a:pPr lvl="1"/>
                <a:r>
                  <a:rPr lang="en-US" dirty="0"/>
                  <a:t>How lenses add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𝑐𝑜𝑚𝑏𝑖𝑛𝑒𝑑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𝑙𝑒𝑛𝑠</m:t>
                        </m:r>
                      </m:sub>
                    </m:sSub>
                  </m:oMath>
                </a14:m>
                <a:r>
                  <a:rPr lang="en-US" dirty="0"/>
                  <a:t>) in the eye model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F7A5B830-6134-4A14-A825-AB7FBB605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084832"/>
                <a:ext cx="9144000" cy="3684917"/>
              </a:xfrm>
              <a:prstGeom prst="rect">
                <a:avLst/>
              </a:prstGeom>
              <a:blipFill>
                <a:blip r:embed="rId2"/>
                <a:stretch>
                  <a:fillRect l="-1248" t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9178BAF9-F0C5-EDF0-D28D-85F96A6C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</a:t>
            </a:r>
          </a:p>
        </p:txBody>
      </p:sp>
    </p:spTree>
    <p:extLst>
      <p:ext uri="{BB962C8B-B14F-4D97-AF65-F5344CB8AC3E}">
        <p14:creationId xmlns:p14="http://schemas.microsoft.com/office/powerpoint/2010/main" val="188989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89EED-C76E-F249-8089-B9D1B5F244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Part 2:To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𝑒𝑦𝑒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89EED-C76E-F249-8089-B9D1B5F24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hysics of the Eye">
            <a:extLst>
              <a:ext uri="{FF2B5EF4-FFF2-40B4-BE49-F238E27FC236}">
                <a16:creationId xmlns:a16="http://schemas.microsoft.com/office/drawing/2014/main" id="{FD94BC0E-AFC7-5A7B-495F-20576C793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817"/>
          <a:stretch/>
        </p:blipFill>
        <p:spPr bwMode="auto">
          <a:xfrm rot="16200000">
            <a:off x="1333062" y="2062603"/>
            <a:ext cx="2117329" cy="321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06DE2E-D0B7-C5E6-539D-71E588295D39}"/>
              </a:ext>
            </a:extLst>
          </p:cNvPr>
          <p:cNvCxnSpPr>
            <a:cxnSpLocks/>
          </p:cNvCxnSpPr>
          <p:nvPr/>
        </p:nvCxnSpPr>
        <p:spPr>
          <a:xfrm>
            <a:off x="3051176" y="3645436"/>
            <a:ext cx="464576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8CF7DB-58F7-C37A-6C22-D33D1C190F08}"/>
              </a:ext>
            </a:extLst>
          </p:cNvPr>
          <p:cNvSpPr/>
          <p:nvPr/>
        </p:nvSpPr>
        <p:spPr>
          <a:xfrm>
            <a:off x="7803472" y="2883965"/>
            <a:ext cx="2796466" cy="1531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Pasco Light source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EE9BAB-2D63-CA26-DC2D-C419638875CC}"/>
              </a:ext>
            </a:extLst>
          </p:cNvPr>
          <p:cNvCxnSpPr/>
          <p:nvPr/>
        </p:nvCxnSpPr>
        <p:spPr>
          <a:xfrm flipH="1" flipV="1">
            <a:off x="5841323" y="2327413"/>
            <a:ext cx="1615920" cy="75460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74BDEC-FAB2-E142-6146-8C78BBA4FADF}"/>
              </a:ext>
            </a:extLst>
          </p:cNvPr>
          <p:cNvCxnSpPr>
            <a:cxnSpLocks/>
          </p:cNvCxnSpPr>
          <p:nvPr/>
        </p:nvCxnSpPr>
        <p:spPr>
          <a:xfrm flipH="1" flipV="1">
            <a:off x="5548544" y="2766858"/>
            <a:ext cx="1908699" cy="5228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FCD125-AF11-DCD2-9B24-27EAB97F4EB4}"/>
              </a:ext>
            </a:extLst>
          </p:cNvPr>
          <p:cNvCxnSpPr>
            <a:cxnSpLocks/>
          </p:cNvCxnSpPr>
          <p:nvPr/>
        </p:nvCxnSpPr>
        <p:spPr>
          <a:xfrm flipH="1" flipV="1">
            <a:off x="5392354" y="3216952"/>
            <a:ext cx="2057122" cy="3157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4CD662-0F5D-DE24-09E3-8948209522FF}"/>
              </a:ext>
            </a:extLst>
          </p:cNvPr>
          <p:cNvCxnSpPr>
            <a:cxnSpLocks/>
          </p:cNvCxnSpPr>
          <p:nvPr/>
        </p:nvCxnSpPr>
        <p:spPr>
          <a:xfrm flipH="1">
            <a:off x="5547134" y="3739809"/>
            <a:ext cx="1902342" cy="29436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E2251B-ECB3-84C2-B585-B40747B75EC2}"/>
              </a:ext>
            </a:extLst>
          </p:cNvPr>
          <p:cNvCxnSpPr>
            <a:cxnSpLocks/>
          </p:cNvCxnSpPr>
          <p:nvPr/>
        </p:nvCxnSpPr>
        <p:spPr>
          <a:xfrm flipH="1">
            <a:off x="5619565" y="4010229"/>
            <a:ext cx="1837678" cy="47404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81C037-B148-AEE5-EBDF-A1D797337971}"/>
              </a:ext>
            </a:extLst>
          </p:cNvPr>
          <p:cNvCxnSpPr>
            <a:cxnSpLocks/>
          </p:cNvCxnSpPr>
          <p:nvPr/>
        </p:nvCxnSpPr>
        <p:spPr>
          <a:xfrm flipH="1">
            <a:off x="5726097" y="4228478"/>
            <a:ext cx="1772505" cy="7384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4F8315-A020-8B49-1026-F3DFC1CED302}"/>
              </a:ext>
            </a:extLst>
          </p:cNvPr>
          <p:cNvCxnSpPr>
            <a:cxnSpLocks/>
          </p:cNvCxnSpPr>
          <p:nvPr/>
        </p:nvCxnSpPr>
        <p:spPr>
          <a:xfrm flipV="1">
            <a:off x="3231472" y="3028286"/>
            <a:ext cx="0" cy="1349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2A0F1B-21CD-87EB-2C66-102AB1B0FEDE}"/>
              </a:ext>
            </a:extLst>
          </p:cNvPr>
          <p:cNvSpPr txBox="1"/>
          <p:nvPr/>
        </p:nvSpPr>
        <p:spPr>
          <a:xfrm>
            <a:off x="3996872" y="3305253"/>
            <a:ext cx="1813724" cy="3077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1400" b="1" baseline="-25000" dirty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= object distance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29F3F5-AD26-C763-C6AD-68CBA1CC1CBE}"/>
              </a:ext>
            </a:extLst>
          </p:cNvPr>
          <p:cNvCxnSpPr/>
          <p:nvPr/>
        </p:nvCxnSpPr>
        <p:spPr>
          <a:xfrm>
            <a:off x="1637333" y="3289715"/>
            <a:ext cx="1260629" cy="1112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6F245A-D339-C1DC-C934-24E695FE72BC}"/>
              </a:ext>
            </a:extLst>
          </p:cNvPr>
          <p:cNvSpPr txBox="1"/>
          <p:nvPr/>
        </p:nvSpPr>
        <p:spPr>
          <a:xfrm>
            <a:off x="1223304" y="2239751"/>
            <a:ext cx="2088685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= image distance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CC0D52-208F-D269-2177-10A0CFBF8A92}"/>
              </a:ext>
            </a:extLst>
          </p:cNvPr>
          <p:cNvSpPr txBox="1"/>
          <p:nvPr/>
        </p:nvSpPr>
        <p:spPr>
          <a:xfrm rot="16200000">
            <a:off x="3412564" y="3902872"/>
            <a:ext cx="747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5C794F-A67E-661B-3D53-526382EB8A7A}"/>
              </a:ext>
            </a:extLst>
          </p:cNvPr>
          <p:cNvSpPr txBox="1"/>
          <p:nvPr/>
        </p:nvSpPr>
        <p:spPr>
          <a:xfrm rot="16200000">
            <a:off x="3344839" y="3767862"/>
            <a:ext cx="747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+62mm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EA9672-06D7-B07D-EA41-2E212EB2F43D}"/>
                  </a:ext>
                </a:extLst>
              </p:cNvPr>
              <p:cNvSpPr txBox="1"/>
              <p:nvPr/>
            </p:nvSpPr>
            <p:spPr>
              <a:xfrm>
                <a:off x="4054581" y="5744178"/>
                <a:ext cx="2985106" cy="528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𝑒𝑦𝑒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𝑜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EA9672-06D7-B07D-EA41-2E212EB2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581" y="5744178"/>
                <a:ext cx="2985106" cy="528606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695DEB7-205F-B873-FA07-A3BBDEC0C25A}"/>
              </a:ext>
            </a:extLst>
          </p:cNvPr>
          <p:cNvSpPr txBox="1"/>
          <p:nvPr/>
        </p:nvSpPr>
        <p:spPr>
          <a:xfrm>
            <a:off x="2158489" y="2928694"/>
            <a:ext cx="20886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d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i</a:t>
            </a:r>
            <a:endParaRPr lang="en-US" dirty="0">
              <a:solidFill>
                <a:schemeClr val="accent6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3578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9EED-C76E-F249-8089-B9D1B5F2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942" y="614312"/>
            <a:ext cx="10515600" cy="1325563"/>
          </a:xfrm>
        </p:spPr>
        <p:txBody>
          <a:bodyPr/>
          <a:lstStyle/>
          <a:p>
            <a:r>
              <a:rPr lang="en-US" dirty="0"/>
              <a:t>Add a corrective lens </a:t>
            </a:r>
            <a:endParaRPr lang="en-US" baseline="-25000" dirty="0"/>
          </a:p>
        </p:txBody>
      </p:sp>
      <p:pic>
        <p:nvPicPr>
          <p:cNvPr id="1026" name="Picture 2" descr="Physics of the Eye">
            <a:extLst>
              <a:ext uri="{FF2B5EF4-FFF2-40B4-BE49-F238E27FC236}">
                <a16:creationId xmlns:a16="http://schemas.microsoft.com/office/drawing/2014/main" id="{FD94BC0E-AFC7-5A7B-495F-20576C793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817"/>
          <a:stretch/>
        </p:blipFill>
        <p:spPr bwMode="auto">
          <a:xfrm rot="16200000">
            <a:off x="2045774" y="3323113"/>
            <a:ext cx="1752600" cy="265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8CF7DB-58F7-C37A-6C22-D33D1C190F08}"/>
              </a:ext>
            </a:extLst>
          </p:cNvPr>
          <p:cNvSpPr/>
          <p:nvPr/>
        </p:nvSpPr>
        <p:spPr>
          <a:xfrm>
            <a:off x="8032606" y="3775458"/>
            <a:ext cx="2796466" cy="1531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Pasco Light source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EE9BAB-2D63-CA26-DC2D-C419638875CC}"/>
              </a:ext>
            </a:extLst>
          </p:cNvPr>
          <p:cNvCxnSpPr/>
          <p:nvPr/>
        </p:nvCxnSpPr>
        <p:spPr>
          <a:xfrm flipH="1" flipV="1">
            <a:off x="6176989" y="3149213"/>
            <a:ext cx="1615920" cy="75460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74BDEC-FAB2-E142-6146-8C78BBA4FADF}"/>
              </a:ext>
            </a:extLst>
          </p:cNvPr>
          <p:cNvCxnSpPr>
            <a:cxnSpLocks/>
          </p:cNvCxnSpPr>
          <p:nvPr/>
        </p:nvCxnSpPr>
        <p:spPr>
          <a:xfrm flipH="1" flipV="1">
            <a:off x="5884210" y="3588658"/>
            <a:ext cx="1908699" cy="5228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FCD125-AF11-DCD2-9B24-27EAB97F4EB4}"/>
              </a:ext>
            </a:extLst>
          </p:cNvPr>
          <p:cNvCxnSpPr>
            <a:cxnSpLocks/>
          </p:cNvCxnSpPr>
          <p:nvPr/>
        </p:nvCxnSpPr>
        <p:spPr>
          <a:xfrm flipH="1" flipV="1">
            <a:off x="5728020" y="4038752"/>
            <a:ext cx="2057122" cy="3157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4CD662-0F5D-DE24-09E3-8948209522FF}"/>
              </a:ext>
            </a:extLst>
          </p:cNvPr>
          <p:cNvCxnSpPr>
            <a:cxnSpLocks/>
          </p:cNvCxnSpPr>
          <p:nvPr/>
        </p:nvCxnSpPr>
        <p:spPr>
          <a:xfrm flipH="1">
            <a:off x="5882800" y="4561609"/>
            <a:ext cx="1902342" cy="29436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E2251B-ECB3-84C2-B585-B40747B75EC2}"/>
              </a:ext>
            </a:extLst>
          </p:cNvPr>
          <p:cNvCxnSpPr>
            <a:cxnSpLocks/>
          </p:cNvCxnSpPr>
          <p:nvPr/>
        </p:nvCxnSpPr>
        <p:spPr>
          <a:xfrm flipH="1">
            <a:off x="5955231" y="4832029"/>
            <a:ext cx="1837678" cy="47404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81C037-B148-AEE5-EBDF-A1D797337971}"/>
              </a:ext>
            </a:extLst>
          </p:cNvPr>
          <p:cNvCxnSpPr>
            <a:cxnSpLocks/>
          </p:cNvCxnSpPr>
          <p:nvPr/>
        </p:nvCxnSpPr>
        <p:spPr>
          <a:xfrm flipH="1">
            <a:off x="6061763" y="5050278"/>
            <a:ext cx="1772505" cy="7384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22A0F1B-21CD-87EB-2C66-102AB1B0FEDE}"/>
              </a:ext>
            </a:extLst>
          </p:cNvPr>
          <p:cNvSpPr txBox="1"/>
          <p:nvPr/>
        </p:nvSpPr>
        <p:spPr>
          <a:xfrm>
            <a:off x="4067400" y="4135335"/>
            <a:ext cx="184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</a:t>
            </a:r>
            <a:r>
              <a:rPr lang="en-US" sz="1400" b="1" baseline="-25000" dirty="0">
                <a:solidFill>
                  <a:schemeClr val="accent5">
                    <a:lumMod val="75000"/>
                  </a:schemeClr>
                </a:solidFill>
              </a:rPr>
              <a:t>o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= object distance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29F3F5-AD26-C763-C6AD-68CBA1CC1CBE}"/>
              </a:ext>
            </a:extLst>
          </p:cNvPr>
          <p:cNvCxnSpPr/>
          <p:nvPr/>
        </p:nvCxnSpPr>
        <p:spPr>
          <a:xfrm>
            <a:off x="2295088" y="3850497"/>
            <a:ext cx="1260629" cy="1112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6F245A-D339-C1DC-C934-24E695FE72BC}"/>
              </a:ext>
            </a:extLst>
          </p:cNvPr>
          <p:cNvSpPr txBox="1"/>
          <p:nvPr/>
        </p:nvSpPr>
        <p:spPr>
          <a:xfrm>
            <a:off x="1846685" y="3404518"/>
            <a:ext cx="2207442" cy="33855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1600" b="1" baseline="-25000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= image distance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CC0D52-208F-D269-2177-10A0CFBF8A92}"/>
              </a:ext>
            </a:extLst>
          </p:cNvPr>
          <p:cNvSpPr txBox="1"/>
          <p:nvPr/>
        </p:nvSpPr>
        <p:spPr>
          <a:xfrm rot="16200000">
            <a:off x="3748230" y="4724672"/>
            <a:ext cx="74724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5C794F-A67E-661B-3D53-526382EB8A7A}"/>
              </a:ext>
            </a:extLst>
          </p:cNvPr>
          <p:cNvSpPr txBox="1"/>
          <p:nvPr/>
        </p:nvSpPr>
        <p:spPr>
          <a:xfrm rot="16200000">
            <a:off x="3680505" y="4589662"/>
            <a:ext cx="747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+62mm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C4B78C5F-9431-534A-59C0-F9B7FC9A62CF}"/>
              </a:ext>
            </a:extLst>
          </p:cNvPr>
          <p:cNvSpPr/>
          <p:nvPr/>
        </p:nvSpPr>
        <p:spPr>
          <a:xfrm rot="2659989">
            <a:off x="4054270" y="1525092"/>
            <a:ext cx="842747" cy="3121174"/>
          </a:xfrm>
          <a:prstGeom prst="curvedRightArrow">
            <a:avLst>
              <a:gd name="adj1" fmla="val 16606"/>
              <a:gd name="adj2" fmla="val 42075"/>
              <a:gd name="adj3" fmla="val 31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Optical Convex Lens | Overview, Equation &amp; Types - Video &amp; Lesson  Transcript | Study.com">
            <a:extLst>
              <a:ext uri="{FF2B5EF4-FFF2-40B4-BE49-F238E27FC236}">
                <a16:creationId xmlns:a16="http://schemas.microsoft.com/office/drawing/2014/main" id="{1AD14EEB-725C-B12F-06A5-FC5C18C6B2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89" t="9813" r="46898" b="11759"/>
          <a:stretch/>
        </p:blipFill>
        <p:spPr bwMode="auto">
          <a:xfrm>
            <a:off x="5652348" y="1784024"/>
            <a:ext cx="1003851" cy="113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B4271D-F2D6-E7FF-A0B3-12E892E9F708}"/>
                  </a:ext>
                </a:extLst>
              </p:cNvPr>
              <p:cNvSpPr txBox="1"/>
              <p:nvPr/>
            </p:nvSpPr>
            <p:spPr>
              <a:xfrm>
                <a:off x="5467984" y="5788735"/>
                <a:ext cx="1613517" cy="6911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𝑙𝑒𝑛𝑠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𝑔𝑖𝑣𝑒𝑛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B4271D-F2D6-E7FF-A0B3-12E892E9F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984" y="5788735"/>
                <a:ext cx="1613517" cy="691151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B317B1-1D3B-27E1-7A71-2B2BDA0F3718}"/>
                  </a:ext>
                </a:extLst>
              </p:cNvPr>
              <p:cNvSpPr txBox="1"/>
              <p:nvPr/>
            </p:nvSpPr>
            <p:spPr>
              <a:xfrm>
                <a:off x="3773647" y="2053774"/>
                <a:ext cx="609600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𝑔𝑖𝑣𝑒𝑛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B317B1-1D3B-27E1-7A71-2B2BDA0F3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647" y="2053774"/>
                <a:ext cx="6096000" cy="39190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4F8315-A020-8B49-1026-F3DFC1CED302}"/>
              </a:ext>
            </a:extLst>
          </p:cNvPr>
          <p:cNvCxnSpPr>
            <a:cxnSpLocks/>
          </p:cNvCxnSpPr>
          <p:nvPr/>
        </p:nvCxnSpPr>
        <p:spPr>
          <a:xfrm flipV="1">
            <a:off x="3655631" y="3850086"/>
            <a:ext cx="0" cy="1349869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06DE2E-D0B7-C5E6-539D-71E588295D39}"/>
              </a:ext>
            </a:extLst>
          </p:cNvPr>
          <p:cNvCxnSpPr>
            <a:cxnSpLocks/>
          </p:cNvCxnSpPr>
          <p:nvPr/>
        </p:nvCxnSpPr>
        <p:spPr>
          <a:xfrm>
            <a:off x="3915627" y="4525020"/>
            <a:ext cx="4116979" cy="121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378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89EED-C76E-F249-8089-B9D1B5F2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889" y="613884"/>
            <a:ext cx="10515600" cy="1325563"/>
          </a:xfrm>
        </p:spPr>
        <p:txBody>
          <a:bodyPr/>
          <a:lstStyle/>
          <a:p>
            <a:r>
              <a:rPr lang="en-US" dirty="0"/>
              <a:t>Take measurement again with corrective lens</a:t>
            </a:r>
            <a:endParaRPr lang="en-US" baseline="-25000" dirty="0"/>
          </a:p>
        </p:txBody>
      </p:sp>
      <p:pic>
        <p:nvPicPr>
          <p:cNvPr id="1026" name="Picture 2" descr="Physics of the Eye">
            <a:extLst>
              <a:ext uri="{FF2B5EF4-FFF2-40B4-BE49-F238E27FC236}">
                <a16:creationId xmlns:a16="http://schemas.microsoft.com/office/drawing/2014/main" id="{FD94BC0E-AFC7-5A7B-495F-20576C793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817"/>
          <a:stretch/>
        </p:blipFill>
        <p:spPr bwMode="auto">
          <a:xfrm rot="16200000">
            <a:off x="1172276" y="1839909"/>
            <a:ext cx="2246576" cy="340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8CF7DB-58F7-C37A-6C22-D33D1C190F08}"/>
              </a:ext>
            </a:extLst>
          </p:cNvPr>
          <p:cNvSpPr/>
          <p:nvPr/>
        </p:nvSpPr>
        <p:spPr>
          <a:xfrm>
            <a:off x="8318011" y="2645834"/>
            <a:ext cx="2796466" cy="15310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Pasco Light source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EE9BAB-2D63-CA26-DC2D-C419638875CC}"/>
              </a:ext>
            </a:extLst>
          </p:cNvPr>
          <p:cNvCxnSpPr/>
          <p:nvPr/>
        </p:nvCxnSpPr>
        <p:spPr>
          <a:xfrm flipH="1" flipV="1">
            <a:off x="6475380" y="2168427"/>
            <a:ext cx="1615920" cy="75460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74BDEC-FAB2-E142-6146-8C78BBA4FADF}"/>
              </a:ext>
            </a:extLst>
          </p:cNvPr>
          <p:cNvCxnSpPr>
            <a:cxnSpLocks/>
          </p:cNvCxnSpPr>
          <p:nvPr/>
        </p:nvCxnSpPr>
        <p:spPr>
          <a:xfrm flipH="1" flipV="1">
            <a:off x="6171648" y="2605673"/>
            <a:ext cx="1908699" cy="5228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FCD125-AF11-DCD2-9B24-27EAB97F4EB4}"/>
              </a:ext>
            </a:extLst>
          </p:cNvPr>
          <p:cNvCxnSpPr>
            <a:cxnSpLocks/>
          </p:cNvCxnSpPr>
          <p:nvPr/>
        </p:nvCxnSpPr>
        <p:spPr>
          <a:xfrm flipH="1" flipV="1">
            <a:off x="6051106" y="3010240"/>
            <a:ext cx="2057122" cy="3157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4CD662-0F5D-DE24-09E3-8948209522FF}"/>
              </a:ext>
            </a:extLst>
          </p:cNvPr>
          <p:cNvCxnSpPr>
            <a:cxnSpLocks/>
          </p:cNvCxnSpPr>
          <p:nvPr/>
        </p:nvCxnSpPr>
        <p:spPr>
          <a:xfrm flipH="1">
            <a:off x="6149105" y="3487594"/>
            <a:ext cx="1902342" cy="29436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E2251B-ECB3-84C2-B585-B40747B75EC2}"/>
              </a:ext>
            </a:extLst>
          </p:cNvPr>
          <p:cNvCxnSpPr>
            <a:cxnSpLocks/>
          </p:cNvCxnSpPr>
          <p:nvPr/>
        </p:nvCxnSpPr>
        <p:spPr>
          <a:xfrm flipH="1">
            <a:off x="6270550" y="3625540"/>
            <a:ext cx="1837678" cy="474041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781C037-B148-AEE5-EBDF-A1D797337971}"/>
              </a:ext>
            </a:extLst>
          </p:cNvPr>
          <p:cNvCxnSpPr>
            <a:cxnSpLocks/>
          </p:cNvCxnSpPr>
          <p:nvPr/>
        </p:nvCxnSpPr>
        <p:spPr>
          <a:xfrm flipH="1">
            <a:off x="6420805" y="3731236"/>
            <a:ext cx="1772505" cy="73845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4F8315-A020-8B49-1026-F3DFC1CED302}"/>
              </a:ext>
            </a:extLst>
          </p:cNvPr>
          <p:cNvCxnSpPr>
            <a:cxnSpLocks/>
          </p:cNvCxnSpPr>
          <p:nvPr/>
        </p:nvCxnSpPr>
        <p:spPr>
          <a:xfrm flipV="1">
            <a:off x="3149774" y="2419748"/>
            <a:ext cx="0" cy="19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22A0F1B-21CD-87EB-2C66-102AB1B0FEDE}"/>
                  </a:ext>
                </a:extLst>
              </p:cNvPr>
              <p:cNvSpPr txBox="1"/>
              <p:nvPr/>
            </p:nvSpPr>
            <p:spPr>
              <a:xfrm>
                <a:off x="4040966" y="3010240"/>
                <a:ext cx="38456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1400" b="0" i="0" baseline="-25000" dirty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sz="140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object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i="0" dirty="0" smtClean="0"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corrective</m:t>
                      </m:r>
                      <m:r>
                        <a:rPr lang="en-US" sz="1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0" i="0" dirty="0" smtClean="0">
                          <a:latin typeface="Cambria Math" panose="02040503050406030204" pitchFamily="18" charset="0"/>
                        </a:rPr>
                        <m:t>lens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22A0F1B-21CD-87EB-2C66-102AB1B0F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966" y="3010240"/>
                <a:ext cx="3845602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29F3F5-AD26-C763-C6AD-68CBA1CC1CBE}"/>
              </a:ext>
            </a:extLst>
          </p:cNvPr>
          <p:cNvCxnSpPr>
            <a:cxnSpLocks/>
          </p:cNvCxnSpPr>
          <p:nvPr/>
        </p:nvCxnSpPr>
        <p:spPr>
          <a:xfrm>
            <a:off x="1478834" y="2509339"/>
            <a:ext cx="1670940" cy="1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6F245A-D339-C1DC-C934-24E695FE72BC}"/>
                  </a:ext>
                </a:extLst>
              </p:cNvPr>
              <p:cNvSpPr txBox="1"/>
              <p:nvPr/>
            </p:nvSpPr>
            <p:spPr>
              <a:xfrm>
                <a:off x="1465175" y="1992783"/>
                <a:ext cx="1615919" cy="518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 dirty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1400" b="0" i="0" baseline="-2500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1400" b="0" i="0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dirty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sz="14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image</m:t>
                      </m:r>
                      <m:r>
                        <a:rPr lang="en-US" sz="14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sz="14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sz="14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corrective</m:t>
                      </m:r>
                      <m:r>
                        <a:rPr lang="en-US" sz="14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dirty="0">
                          <a:latin typeface="Cambria Math" panose="02040503050406030204" pitchFamily="18" charset="0"/>
                        </a:rPr>
                        <m:t>lens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6F245A-D339-C1DC-C934-24E695FE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175" y="1992783"/>
                <a:ext cx="1615919" cy="518283"/>
              </a:xfrm>
              <a:prstGeom prst="rect">
                <a:avLst/>
              </a:prstGeom>
              <a:blipFill>
                <a:blip r:embed="rId4"/>
                <a:stretch>
                  <a:fillRect r="-8593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27CC0D52-208F-D269-2177-10A0CFBF8A92}"/>
              </a:ext>
            </a:extLst>
          </p:cNvPr>
          <p:cNvSpPr txBox="1"/>
          <p:nvPr/>
        </p:nvSpPr>
        <p:spPr>
          <a:xfrm rot="16200000">
            <a:off x="3141574" y="3323853"/>
            <a:ext cx="1432720" cy="4945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5C794F-A67E-661B-3D53-526382EB8A7A}"/>
              </a:ext>
            </a:extLst>
          </p:cNvPr>
          <p:cNvSpPr txBox="1"/>
          <p:nvPr/>
        </p:nvSpPr>
        <p:spPr>
          <a:xfrm rot="16200000">
            <a:off x="2346637" y="3498755"/>
            <a:ext cx="747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+62mm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EA9672-06D7-B07D-EA41-2E212EB2F43D}"/>
                  </a:ext>
                </a:extLst>
              </p:cNvPr>
              <p:cNvSpPr txBox="1"/>
              <p:nvPr/>
            </p:nvSpPr>
            <p:spPr>
              <a:xfrm>
                <a:off x="5132318" y="4770163"/>
                <a:ext cx="3448264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𝑐𝑜𝑚𝑏𝑖𝑛𝑒𝑑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800" b="0" i="1" baseline="-2500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800" b="0" i="1" baseline="-2500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800" b="0" i="1" baseline="-25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baseline="-2500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𝑛𝑒𝑤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EA9672-06D7-B07D-EA41-2E212EB2F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318" y="4770163"/>
                <a:ext cx="3448264" cy="659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Optical Convex Lens | Overview, Equation &amp; Types - Video &amp; Lesson  Transcript | Study.com">
            <a:extLst>
              <a:ext uri="{FF2B5EF4-FFF2-40B4-BE49-F238E27FC236}">
                <a16:creationId xmlns:a16="http://schemas.microsoft.com/office/drawing/2014/main" id="{2EF38134-8A68-8A12-C593-387968F2C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9813" r="46898" b="11759"/>
          <a:stretch/>
        </p:blipFill>
        <p:spPr bwMode="auto">
          <a:xfrm>
            <a:off x="3276396" y="3263631"/>
            <a:ext cx="315273" cy="4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82740-B164-9383-9E59-70689F34576C}"/>
                  </a:ext>
                </a:extLst>
              </p:cNvPr>
              <p:cNvSpPr txBox="1"/>
              <p:nvPr/>
            </p:nvSpPr>
            <p:spPr>
              <a:xfrm rot="16200000">
                <a:off x="3302395" y="3546949"/>
                <a:ext cx="747244" cy="3252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𝑔𝑖𝑣𝑒𝑛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82740-B164-9383-9E59-70689F345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02395" y="3546949"/>
                <a:ext cx="747244" cy="325282"/>
              </a:xfrm>
              <a:prstGeom prst="rect">
                <a:avLst/>
              </a:prstGeom>
              <a:blipFill>
                <a:blip r:embed="rId7"/>
                <a:stretch>
                  <a:fillRect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06DE2E-D0B7-C5E6-539D-71E588295D39}"/>
              </a:ext>
            </a:extLst>
          </p:cNvPr>
          <p:cNvCxnSpPr>
            <a:cxnSpLocks/>
          </p:cNvCxnSpPr>
          <p:nvPr/>
        </p:nvCxnSpPr>
        <p:spPr>
          <a:xfrm flipV="1">
            <a:off x="3149774" y="3355435"/>
            <a:ext cx="5155220" cy="2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EFA2D3-E8EE-48C6-3A16-A38DCCD97DB7}"/>
              </a:ext>
            </a:extLst>
          </p:cNvPr>
          <p:cNvCxnSpPr>
            <a:cxnSpLocks/>
          </p:cNvCxnSpPr>
          <p:nvPr/>
        </p:nvCxnSpPr>
        <p:spPr>
          <a:xfrm flipV="1">
            <a:off x="1483626" y="2294661"/>
            <a:ext cx="0" cy="190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5CBF96-B9D1-1581-1609-D267CFE2E637}"/>
              </a:ext>
            </a:extLst>
          </p:cNvPr>
          <p:cNvCxnSpPr/>
          <p:nvPr/>
        </p:nvCxnSpPr>
        <p:spPr>
          <a:xfrm flipH="1" flipV="1">
            <a:off x="3424787" y="3822454"/>
            <a:ext cx="105157" cy="109483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0FC382-CBCD-2BAE-0959-98271D31DA94}"/>
              </a:ext>
            </a:extLst>
          </p:cNvPr>
          <p:cNvSpPr txBox="1"/>
          <p:nvPr/>
        </p:nvSpPr>
        <p:spPr>
          <a:xfrm>
            <a:off x="2674259" y="4806538"/>
            <a:ext cx="338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Corrective lens</a:t>
            </a:r>
          </a:p>
        </p:txBody>
      </p:sp>
    </p:spTree>
    <p:extLst>
      <p:ext uri="{BB962C8B-B14F-4D97-AF65-F5344CB8AC3E}">
        <p14:creationId xmlns:p14="http://schemas.microsoft.com/office/powerpoint/2010/main" val="134353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388E-50F5-4755-8333-08A51A56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04" y="677360"/>
            <a:ext cx="10515600" cy="1053772"/>
          </a:xfrm>
        </p:spPr>
        <p:txBody>
          <a:bodyPr/>
          <a:lstStyle/>
          <a:p>
            <a:r>
              <a:rPr lang="en-US" dirty="0"/>
              <a:t>Prelab on uncertainty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73B87F3-F681-4762-ABE6-E0493DA8568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97421" y="4748304"/>
            <a:ext cx="3366083" cy="126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400" dirty="0"/>
              <a:t>So, how do we determine </a:t>
            </a:r>
            <a:r>
              <a:rPr lang="en-US" sz="2400" dirty="0" err="1"/>
              <a:t>dA</a:t>
            </a:r>
            <a:r>
              <a:rPr lang="en-US" sz="2400" dirty="0"/>
              <a:t>?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1C7E756-A80E-4414-A29C-F70F195C6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9" y="2352810"/>
            <a:ext cx="7328482" cy="4140064"/>
          </a:xfrm>
          <a:prstGeom prst="rect">
            <a:avLst/>
          </a:prstGeom>
        </p:spPr>
      </p:pic>
      <p:pic>
        <p:nvPicPr>
          <p:cNvPr id="7" name="table">
            <a:extLst>
              <a:ext uri="{FF2B5EF4-FFF2-40B4-BE49-F238E27FC236}">
                <a16:creationId xmlns:a16="http://schemas.microsoft.com/office/drawing/2014/main" id="{A054BBB2-D701-4225-AFAE-62E8C77D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456" y="2501900"/>
            <a:ext cx="3366083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71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388E-50F5-4755-8333-08A51A56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93" y="777508"/>
            <a:ext cx="10515600" cy="1053772"/>
          </a:xfrm>
        </p:spPr>
        <p:txBody>
          <a:bodyPr/>
          <a:lstStyle/>
          <a:p>
            <a:r>
              <a:rPr lang="en-US" dirty="0"/>
              <a:t>Prelab on uncertainty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485C-E00D-45A7-83DF-6A440611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678" y="1954528"/>
            <a:ext cx="10515600" cy="1684937"/>
          </a:xfrm>
          <a:ln>
            <a:solidFill>
              <a:schemeClr val="bg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Ideas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Attempt #1: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</a:p>
          <a:p>
            <a:pPr marL="0" indent="0" algn="ctr">
              <a:buNone/>
            </a:pPr>
            <a:r>
              <a:rPr lang="en-US" dirty="0"/>
              <a:t>A ± </a:t>
            </a:r>
            <a:r>
              <a:rPr lang="en-US" i="1" dirty="0" err="1"/>
              <a:t>d</a:t>
            </a:r>
            <a:r>
              <a:rPr lang="en-US" dirty="0" err="1"/>
              <a:t>A</a:t>
            </a:r>
            <a:r>
              <a:rPr lang="en-US" dirty="0"/>
              <a:t> = (L ± </a:t>
            </a:r>
            <a:r>
              <a:rPr lang="en-US" i="1" dirty="0"/>
              <a:t>d</a:t>
            </a:r>
            <a:r>
              <a:rPr lang="en-US" dirty="0"/>
              <a:t>L) ∙ (W ± </a:t>
            </a:r>
            <a:r>
              <a:rPr lang="en-US" i="1" dirty="0" err="1"/>
              <a:t>d</a:t>
            </a:r>
            <a:r>
              <a:rPr lang="en-US" dirty="0" err="1"/>
              <a:t>W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r>
              <a:rPr lang="en-US" sz="2400" dirty="0"/>
              <a:t>A ± </a:t>
            </a:r>
            <a:r>
              <a:rPr lang="en-US" sz="2400" i="1" dirty="0" err="1"/>
              <a:t>d</a:t>
            </a:r>
            <a:r>
              <a:rPr lang="en-US" sz="2400" dirty="0" err="1"/>
              <a:t>A</a:t>
            </a:r>
            <a:r>
              <a:rPr lang="en-US" sz="2400" dirty="0"/>
              <a:t> = LW </a:t>
            </a:r>
            <a:r>
              <a:rPr lang="en-US" sz="2400" dirty="0">
                <a:highlight>
                  <a:srgbClr val="C0C0C0"/>
                </a:highlight>
              </a:rPr>
              <a:t>±</a:t>
            </a:r>
            <a:r>
              <a:rPr lang="en-US" sz="2400" dirty="0"/>
              <a:t> </a:t>
            </a:r>
            <a:r>
              <a:rPr lang="en-US" sz="2400" dirty="0" err="1"/>
              <a:t>L</a:t>
            </a:r>
            <a:r>
              <a:rPr lang="en-US" sz="2400" i="1" dirty="0" err="1"/>
              <a:t>d</a:t>
            </a:r>
            <a:r>
              <a:rPr lang="en-US" sz="2400" dirty="0" err="1"/>
              <a:t>W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C0C0C0"/>
                </a:highlight>
              </a:rPr>
              <a:t>±</a:t>
            </a:r>
            <a:r>
              <a:rPr lang="en-US" sz="2400" dirty="0"/>
              <a:t> </a:t>
            </a:r>
            <a:r>
              <a:rPr lang="en-US" sz="2400" dirty="0" err="1"/>
              <a:t>W</a:t>
            </a:r>
            <a:r>
              <a:rPr lang="en-US" sz="2400" i="1" dirty="0" err="1"/>
              <a:t>d</a:t>
            </a:r>
            <a:r>
              <a:rPr lang="en-US" sz="2400" dirty="0" err="1"/>
              <a:t>L</a:t>
            </a:r>
            <a:r>
              <a:rPr lang="en-US" sz="2400" dirty="0"/>
              <a:t> +  </a:t>
            </a:r>
            <a:r>
              <a:rPr lang="en-US" sz="2400" i="1" dirty="0" err="1"/>
              <a:t>d</a:t>
            </a:r>
            <a:r>
              <a:rPr lang="en-US" sz="2400" dirty="0" err="1"/>
              <a:t>L</a:t>
            </a:r>
            <a:r>
              <a:rPr lang="en-US" sz="2400" i="1" dirty="0" err="1"/>
              <a:t>d</a:t>
            </a:r>
            <a:r>
              <a:rPr lang="en-US" sz="2400" dirty="0" err="1"/>
              <a:t>W</a:t>
            </a:r>
            <a:endParaRPr lang="en-US" dirty="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A054BBB2-D701-4225-AFAE-62E8C77D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8" y="4545062"/>
            <a:ext cx="3366083" cy="18542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7E4042A-9B7F-426C-8851-9C7D3D34E272}"/>
              </a:ext>
            </a:extLst>
          </p:cNvPr>
          <p:cNvSpPr/>
          <p:nvPr/>
        </p:nvSpPr>
        <p:spPr>
          <a:xfrm>
            <a:off x="4994795" y="3088279"/>
            <a:ext cx="2252546" cy="60691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B12F0-A693-4A85-A9C5-D15841F9E3FD}"/>
              </a:ext>
            </a:extLst>
          </p:cNvPr>
          <p:cNvSpPr txBox="1"/>
          <p:nvPr/>
        </p:nvSpPr>
        <p:spPr>
          <a:xfrm>
            <a:off x="4721232" y="4006760"/>
            <a:ext cx="335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Subtract or add? Equally likely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E56B3E-23CC-479D-BE30-DEEFAC594529}"/>
              </a:ext>
            </a:extLst>
          </p:cNvPr>
          <p:cNvSpPr txBox="1"/>
          <p:nvPr/>
        </p:nvSpPr>
        <p:spPr>
          <a:xfrm>
            <a:off x="8091542" y="3935297"/>
            <a:ext cx="3352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This feels uncomfortable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28BFE5-7E99-4B0F-A2B7-92B46ED2269F}"/>
              </a:ext>
            </a:extLst>
          </p:cNvPr>
          <p:cNvSpPr/>
          <p:nvPr/>
        </p:nvSpPr>
        <p:spPr>
          <a:xfrm>
            <a:off x="7406213" y="3160360"/>
            <a:ext cx="1007573" cy="399183"/>
          </a:xfrm>
          <a:prstGeom prst="ellipse">
            <a:avLst/>
          </a:prstGeom>
          <a:noFill/>
          <a:ln w="28575">
            <a:solidFill>
              <a:srgbClr val="7030A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7EC568-C344-4A46-9BA4-B88CC067AF49}"/>
              </a:ext>
            </a:extLst>
          </p:cNvPr>
          <p:cNvCxnSpPr>
            <a:cxnSpLocks/>
          </p:cNvCxnSpPr>
          <p:nvPr/>
        </p:nvCxnSpPr>
        <p:spPr>
          <a:xfrm flipH="1" flipV="1">
            <a:off x="6068583" y="3704960"/>
            <a:ext cx="153675" cy="277752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704840-FA1A-4660-A89D-8E5F8E114061}"/>
              </a:ext>
            </a:extLst>
          </p:cNvPr>
          <p:cNvCxnSpPr>
            <a:cxnSpLocks/>
          </p:cNvCxnSpPr>
          <p:nvPr/>
        </p:nvCxnSpPr>
        <p:spPr>
          <a:xfrm flipV="1">
            <a:off x="6239768" y="3723701"/>
            <a:ext cx="448899" cy="240271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CD966FE-0059-4FA3-AB14-26D84146BD20}"/>
              </a:ext>
            </a:extLst>
          </p:cNvPr>
          <p:cNvCxnSpPr>
            <a:cxnSpLocks/>
          </p:cNvCxnSpPr>
          <p:nvPr/>
        </p:nvCxnSpPr>
        <p:spPr>
          <a:xfrm flipH="1" flipV="1">
            <a:off x="8282983" y="3584825"/>
            <a:ext cx="153675" cy="27775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57F5DC7A-7C8C-4402-8586-88F4EAF40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50313"/>
              </p:ext>
            </p:extLst>
          </p:nvPr>
        </p:nvGraphicFramePr>
        <p:xfrm>
          <a:off x="9197389" y="4545062"/>
          <a:ext cx="2155889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8843">
                  <a:extLst>
                    <a:ext uri="{9D8B030D-6E8A-4147-A177-3AD203B41FA5}">
                      <a16:colId xmlns:a16="http://schemas.microsoft.com/office/drawing/2014/main" val="870862227"/>
                    </a:ext>
                  </a:extLst>
                </a:gridCol>
                <a:gridCol w="1257046">
                  <a:extLst>
                    <a:ext uri="{9D8B030D-6E8A-4147-A177-3AD203B41FA5}">
                      <a16:colId xmlns:a16="http://schemas.microsoft.com/office/drawing/2014/main" val="3700442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dL*</a:t>
                      </a:r>
                      <a:r>
                        <a:rPr lang="en-US" dirty="0" err="1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Guess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7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7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0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3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83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388E-50F5-4755-8333-08A51A56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8173"/>
            <a:ext cx="10515600" cy="1053772"/>
          </a:xfrm>
        </p:spPr>
        <p:txBody>
          <a:bodyPr/>
          <a:lstStyle/>
          <a:p>
            <a:r>
              <a:rPr lang="en-US" dirty="0"/>
              <a:t>Prelab on uncertainty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485C-E00D-45A7-83DF-6A440611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8"/>
            <a:ext cx="7574280" cy="4758065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Attempt #2: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= L ∙ W </a:t>
            </a:r>
          </a:p>
          <a:p>
            <a:pPr marL="0" indent="0">
              <a:buNone/>
            </a:pPr>
            <a:r>
              <a:rPr lang="en-US" i="1" dirty="0" err="1"/>
              <a:t>d</a:t>
            </a:r>
            <a:r>
              <a:rPr lang="en-US" dirty="0" err="1"/>
              <a:t>A</a:t>
            </a:r>
            <a:r>
              <a:rPr lang="en-US" dirty="0"/>
              <a:t> is half the range between (L-dL) ∙ (W-</a:t>
            </a:r>
            <a:r>
              <a:rPr lang="en-US" dirty="0" err="1"/>
              <a:t>dW</a:t>
            </a:r>
            <a:r>
              <a:rPr lang="en-US" dirty="0"/>
              <a:t>) and (</a:t>
            </a:r>
            <a:r>
              <a:rPr lang="en-US" dirty="0" err="1"/>
              <a:t>L+dL</a:t>
            </a:r>
            <a:r>
              <a:rPr lang="en-US" dirty="0"/>
              <a:t>) ∙ (</a:t>
            </a:r>
            <a:r>
              <a:rPr lang="en-US" dirty="0" err="1"/>
              <a:t>W+dW</a:t>
            </a:r>
            <a:r>
              <a:rPr lang="en-US" dirty="0"/>
              <a:t>)</a:t>
            </a:r>
            <a:r>
              <a:rPr lang="en-US" i="1" dirty="0"/>
              <a:t>		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For the D plot:</a:t>
            </a:r>
          </a:p>
          <a:p>
            <a:pPr marL="0" indent="0">
              <a:buNone/>
            </a:pPr>
            <a:r>
              <a:rPr lang="en-US" i="1" dirty="0"/>
              <a:t>(40-4)</a:t>
            </a:r>
            <a:r>
              <a:rPr lang="en-US" dirty="0"/>
              <a:t> ∙ 6 = 216</a:t>
            </a:r>
          </a:p>
          <a:p>
            <a:pPr marL="0" indent="0">
              <a:buNone/>
            </a:pPr>
            <a:r>
              <a:rPr lang="en-US" i="1" dirty="0"/>
              <a:t>44</a:t>
            </a:r>
            <a:r>
              <a:rPr lang="en-US" dirty="0"/>
              <a:t> ∙ 14 = 616</a:t>
            </a:r>
          </a:p>
          <a:p>
            <a:pPr marL="0" indent="0">
              <a:buNone/>
            </a:pPr>
            <a:r>
              <a:rPr lang="en-US" i="1" dirty="0"/>
              <a:t>Result: </a:t>
            </a:r>
            <a:r>
              <a:rPr lang="en-US" sz="2000" dirty="0"/>
              <a:t>± </a:t>
            </a:r>
            <a:r>
              <a:rPr lang="en-US" i="1" dirty="0"/>
              <a:t>200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A054BBB2-D701-4225-AFAE-62E8C77D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424" y="1045350"/>
            <a:ext cx="3366083" cy="1854200"/>
          </a:xfrm>
          <a:prstGeom prst="rect">
            <a:avLst/>
          </a:prstGeom>
        </p:spPr>
      </p:pic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57F5DC7A-7C8C-4402-8586-88F4EAF40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283137"/>
              </p:ext>
            </p:extLst>
          </p:nvPr>
        </p:nvGraphicFramePr>
        <p:xfrm>
          <a:off x="7663624" y="4198956"/>
          <a:ext cx="3690176" cy="185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8843">
                  <a:extLst>
                    <a:ext uri="{9D8B030D-6E8A-4147-A177-3AD203B41FA5}">
                      <a16:colId xmlns:a16="http://schemas.microsoft.com/office/drawing/2014/main" val="870862227"/>
                    </a:ext>
                  </a:extLst>
                </a:gridCol>
                <a:gridCol w="1257046">
                  <a:extLst>
                    <a:ext uri="{9D8B030D-6E8A-4147-A177-3AD203B41FA5}">
                      <a16:colId xmlns:a16="http://schemas.microsoft.com/office/drawing/2014/main" val="3700442893"/>
                    </a:ext>
                  </a:extLst>
                </a:gridCol>
                <a:gridCol w="1534287">
                  <a:extLst>
                    <a:ext uri="{9D8B030D-6E8A-4147-A177-3AD203B41FA5}">
                      <a16:colId xmlns:a16="http://schemas.microsoft.com/office/drawing/2014/main" val="2121440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dL*</a:t>
                      </a:r>
                      <a:r>
                        <a:rPr lang="en-US" dirty="0" err="1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Guess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7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7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0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3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15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388E-50F5-4755-8333-08A51A56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5340"/>
            <a:ext cx="10515600" cy="1053772"/>
          </a:xfrm>
        </p:spPr>
        <p:txBody>
          <a:bodyPr/>
          <a:lstStyle/>
          <a:p>
            <a:r>
              <a:rPr lang="en-US" dirty="0"/>
              <a:t>Prelab on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0E485C-E00D-45A7-83DF-6A4406111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2322" y="1940546"/>
                <a:ext cx="8497228" cy="4516000"/>
              </a:xfrm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highlight>
                      <a:srgbClr val="C0C0C0"/>
                    </a:highlight>
                  </a:rPr>
                  <a:t>Attempt #3: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= L ∙ W </a:t>
                </a:r>
              </a:p>
              <a:p>
                <a:pPr marL="0" indent="0">
                  <a:buNone/>
                </a:pPr>
                <a:r>
                  <a:rPr lang="en-US" i="1" dirty="0" err="1"/>
                  <a:t>d</a:t>
                </a:r>
                <a:r>
                  <a:rPr lang="en-US" dirty="0" err="1"/>
                  <a:t>A</a:t>
                </a:r>
                <a:r>
                  <a:rPr lang="en-US" dirty="0"/>
                  <a:t> is sum of percent uncertain for each term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𝑑𝑊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en-US" i="1" dirty="0"/>
                  <a:t> 		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0E485C-E00D-45A7-83DF-6A4406111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2322" y="1940546"/>
                <a:ext cx="8497228" cy="4516000"/>
              </a:xfrm>
              <a:blipFill>
                <a:blip r:embed="rId2"/>
                <a:stretch>
                  <a:fillRect l="-1341" t="-168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table">
            <a:extLst>
              <a:ext uri="{FF2B5EF4-FFF2-40B4-BE49-F238E27FC236}">
                <a16:creationId xmlns:a16="http://schemas.microsoft.com/office/drawing/2014/main" id="{A054BBB2-D701-4225-AFAE-62E8C77D4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508" y="643906"/>
            <a:ext cx="3366083" cy="1854200"/>
          </a:xfrm>
          <a:prstGeom prst="rect">
            <a:avLst/>
          </a:prstGeom>
        </p:spPr>
      </p:pic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57F5DC7A-7C8C-4402-8586-88F4EAF40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99931"/>
              </p:ext>
            </p:extLst>
          </p:nvPr>
        </p:nvGraphicFramePr>
        <p:xfrm>
          <a:off x="6523765" y="4370869"/>
          <a:ext cx="5140410" cy="184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8151">
                  <a:extLst>
                    <a:ext uri="{9D8B030D-6E8A-4147-A177-3AD203B41FA5}">
                      <a16:colId xmlns:a16="http://schemas.microsoft.com/office/drawing/2014/main" val="870862227"/>
                    </a:ext>
                  </a:extLst>
                </a:gridCol>
                <a:gridCol w="1284048">
                  <a:extLst>
                    <a:ext uri="{9D8B030D-6E8A-4147-A177-3AD203B41FA5}">
                      <a16:colId xmlns:a16="http://schemas.microsoft.com/office/drawing/2014/main" val="3700442893"/>
                    </a:ext>
                  </a:extLst>
                </a:gridCol>
                <a:gridCol w="1567244">
                  <a:extLst>
                    <a:ext uri="{9D8B030D-6E8A-4147-A177-3AD203B41FA5}">
                      <a16:colId xmlns:a16="http://schemas.microsoft.com/office/drawing/2014/main" val="2121440263"/>
                    </a:ext>
                  </a:extLst>
                </a:gridCol>
                <a:gridCol w="1370967">
                  <a:extLst>
                    <a:ext uri="{9D8B030D-6E8A-4147-A177-3AD203B41FA5}">
                      <a16:colId xmlns:a16="http://schemas.microsoft.com/office/drawing/2014/main" val="4274690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dL*</a:t>
                      </a:r>
                      <a:r>
                        <a:rPr lang="en-US" dirty="0" err="1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 Guess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7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7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0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34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64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388E-50F5-4755-8333-08A51A56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9295"/>
            <a:ext cx="10515600" cy="1053772"/>
          </a:xfrm>
        </p:spPr>
        <p:txBody>
          <a:bodyPr/>
          <a:lstStyle/>
          <a:p>
            <a:r>
              <a:rPr lang="en-US" dirty="0"/>
              <a:t>Multivariable Uncertainty Propagation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485C-E00D-45A7-83DF-6A440611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909870"/>
            <a:ext cx="7574280" cy="4009172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i="1" dirty="0"/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1F1735-CDA3-47A7-85AA-35C8DDAF8386}"/>
                  </a:ext>
                </a:extLst>
              </p:cNvPr>
              <p:cNvSpPr txBox="1"/>
              <p:nvPr/>
            </p:nvSpPr>
            <p:spPr>
              <a:xfrm>
                <a:off x="3547040" y="1895703"/>
                <a:ext cx="2836930" cy="98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1F1735-CDA3-47A7-85AA-35C8DDAF8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040" y="1895703"/>
                <a:ext cx="2836930" cy="982064"/>
              </a:xfrm>
              <a:prstGeom prst="rect">
                <a:avLst/>
              </a:prstGeom>
              <a:blipFill>
                <a:blip r:embed="rId2"/>
                <a:stretch>
                  <a:fillRect l="-1339" t="-2564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0E06D03-CD35-4DFD-8DCD-FB85583D9C29}"/>
              </a:ext>
            </a:extLst>
          </p:cNvPr>
          <p:cNvSpPr txBox="1"/>
          <p:nvPr/>
        </p:nvSpPr>
        <p:spPr>
          <a:xfrm>
            <a:off x="1202546" y="2008170"/>
            <a:ext cx="198014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This formula </a:t>
            </a:r>
            <a:r>
              <a:rPr lang="en-US" sz="2400" i="1" dirty="0"/>
              <a:t>always</a:t>
            </a:r>
            <a:r>
              <a:rPr lang="en-US" sz="2400" dirty="0"/>
              <a:t> works!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92E4DEE-C398-40E3-9A19-A9EEA29D8B35}"/>
              </a:ext>
            </a:extLst>
          </p:cNvPr>
          <p:cNvSpPr txBox="1">
            <a:spLocks/>
          </p:cNvSpPr>
          <p:nvPr/>
        </p:nvSpPr>
        <p:spPr>
          <a:xfrm>
            <a:off x="7196294" y="2479400"/>
            <a:ext cx="4419598" cy="26370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general, this is a faultless formula.</a:t>
            </a:r>
          </a:p>
          <a:p>
            <a:r>
              <a:rPr lang="en-US" dirty="0"/>
              <a:t>Uncertainty propagation gets more complex as more variables depend on each other.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662E9-7577-4C69-966C-DC8CFD0072AA}"/>
                  </a:ext>
                </a:extLst>
              </p:cNvPr>
              <p:cNvSpPr txBox="1"/>
              <p:nvPr/>
            </p:nvSpPr>
            <p:spPr>
              <a:xfrm>
                <a:off x="1097809" y="4323225"/>
                <a:ext cx="5088765" cy="982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𝑊</m:t>
                                      </m:r>
                                    </m:den>
                                  </m:f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662E9-7577-4C69-966C-DC8CFD007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09" y="4323225"/>
                <a:ext cx="5088765" cy="982064"/>
              </a:xfrm>
              <a:prstGeom prst="rect">
                <a:avLst/>
              </a:prstGeom>
              <a:blipFill>
                <a:blip r:embed="rId3"/>
                <a:stretch>
                  <a:fillRect l="-249" t="-2564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D51AAF-AA8D-4C8E-86E9-CF1AB38CD457}"/>
              </a:ext>
            </a:extLst>
          </p:cNvPr>
          <p:cNvSpPr txBox="1"/>
          <p:nvPr/>
        </p:nvSpPr>
        <p:spPr>
          <a:xfrm>
            <a:off x="930357" y="3297033"/>
            <a:ext cx="507606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For example, for A that is a function of two variables L and W, then…</a:t>
            </a:r>
          </a:p>
        </p:txBody>
      </p:sp>
    </p:spTree>
    <p:extLst>
      <p:ext uri="{BB962C8B-B14F-4D97-AF65-F5344CB8AC3E}">
        <p14:creationId xmlns:p14="http://schemas.microsoft.com/office/powerpoint/2010/main" val="253048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388E-50F5-4755-8333-08A51A56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7"/>
            <a:ext cx="10515600" cy="1053772"/>
          </a:xfrm>
        </p:spPr>
        <p:txBody>
          <a:bodyPr/>
          <a:lstStyle/>
          <a:p>
            <a:r>
              <a:rPr lang="en-US" dirty="0"/>
              <a:t>Quick Derivative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485C-E00D-45A7-83DF-6A440611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898"/>
            <a:ext cx="7574280" cy="4758065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i="1" dirty="0"/>
              <a:t>	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653E6A25-45C4-4186-8568-96A28C554C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7" y="2062162"/>
                <a:ext cx="10210799" cy="762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dirty="0"/>
                  <a:t>  denotes the </a:t>
                </a:r>
                <a:r>
                  <a:rPr lang="en-US" i="1" dirty="0"/>
                  <a:t>partial derivative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653E6A25-45C4-4186-8568-96A28C554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062162"/>
                <a:ext cx="10210799" cy="762000"/>
              </a:xfrm>
              <a:prstGeom prst="rect">
                <a:avLst/>
              </a:prstGeom>
              <a:blipFill>
                <a:blip r:embed="rId2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520BBFB-8FBE-44DC-9488-C1EAC1A02CC2}"/>
              </a:ext>
            </a:extLst>
          </p:cNvPr>
          <p:cNvSpPr txBox="1">
            <a:spLocks/>
          </p:cNvSpPr>
          <p:nvPr/>
        </p:nvSpPr>
        <p:spPr>
          <a:xfrm>
            <a:off x="800096" y="2958012"/>
            <a:ext cx="10286999" cy="33528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Partial derivates work in mostly the same way that normal derivatives work, except that they involve functions of more than one variable.</a:t>
            </a:r>
          </a:p>
          <a:p>
            <a:r>
              <a:rPr lang="en-US" dirty="0"/>
              <a:t>The denominator shows the variable of interest. </a:t>
            </a:r>
            <a:r>
              <a:rPr lang="en-US" i="1" dirty="0"/>
              <a:t>All other variables in the equation are treated as constants during partial derivation.</a:t>
            </a:r>
            <a:endParaRPr lang="en-US" dirty="0"/>
          </a:p>
          <a:p>
            <a:r>
              <a:rPr lang="en-US" dirty="0"/>
              <a:t>A trick to make this easier sometimes is to replace all other variables with specific numbers, like </a:t>
            </a:r>
            <a:r>
              <a:rPr lang="el-GR" dirty="0"/>
              <a:t>π</a:t>
            </a:r>
            <a:r>
              <a:rPr lang="en-US" dirty="0"/>
              <a:t>, A, or 100, so long as you keep track of that.</a:t>
            </a:r>
          </a:p>
        </p:txBody>
      </p:sp>
    </p:spTree>
    <p:extLst>
      <p:ext uri="{BB962C8B-B14F-4D97-AF65-F5344CB8AC3E}">
        <p14:creationId xmlns:p14="http://schemas.microsoft.com/office/powerpoint/2010/main" val="103966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388E-50F5-4755-8333-08A51A56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53772"/>
          </a:xfrm>
        </p:spPr>
        <p:txBody>
          <a:bodyPr/>
          <a:lstStyle/>
          <a:p>
            <a:r>
              <a:rPr lang="en-US" dirty="0"/>
              <a:t>Prelab on uncertainty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E485C-E00D-45A7-83DF-6A4406111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326"/>
            <a:ext cx="7574280" cy="3957637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Final answer: </a:t>
            </a:r>
            <a:r>
              <a:rPr lang="en-US" i="1" dirty="0"/>
              <a:t>		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A054BBB2-D701-4225-AFAE-62E8C77D4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273" y="365126"/>
            <a:ext cx="3366083" cy="1854200"/>
          </a:xfrm>
          <a:prstGeom prst="rect">
            <a:avLst/>
          </a:prstGeom>
        </p:spPr>
      </p:pic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57F5DC7A-7C8C-4402-8586-88F4EAF40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71183"/>
              </p:ext>
            </p:extLst>
          </p:nvPr>
        </p:nvGraphicFramePr>
        <p:xfrm>
          <a:off x="2928810" y="3852961"/>
          <a:ext cx="6334380" cy="184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8843">
                  <a:extLst>
                    <a:ext uri="{9D8B030D-6E8A-4147-A177-3AD203B41FA5}">
                      <a16:colId xmlns:a16="http://schemas.microsoft.com/office/drawing/2014/main" val="870862227"/>
                    </a:ext>
                  </a:extLst>
                </a:gridCol>
                <a:gridCol w="1257046">
                  <a:extLst>
                    <a:ext uri="{9D8B030D-6E8A-4147-A177-3AD203B41FA5}">
                      <a16:colId xmlns:a16="http://schemas.microsoft.com/office/drawing/2014/main" val="3700442893"/>
                    </a:ext>
                  </a:extLst>
                </a:gridCol>
                <a:gridCol w="1534287">
                  <a:extLst>
                    <a:ext uri="{9D8B030D-6E8A-4147-A177-3AD203B41FA5}">
                      <a16:colId xmlns:a16="http://schemas.microsoft.com/office/drawing/2014/main" val="2121440263"/>
                    </a:ext>
                  </a:extLst>
                </a:gridCol>
                <a:gridCol w="1342136">
                  <a:extLst>
                    <a:ext uri="{9D8B030D-6E8A-4147-A177-3AD203B41FA5}">
                      <a16:colId xmlns:a16="http://schemas.microsoft.com/office/drawing/2014/main" val="4274690572"/>
                    </a:ext>
                  </a:extLst>
                </a:gridCol>
                <a:gridCol w="1302068">
                  <a:extLst>
                    <a:ext uri="{9D8B030D-6E8A-4147-A177-3AD203B41FA5}">
                      <a16:colId xmlns:a16="http://schemas.microsoft.com/office/drawing/2014/main" val="2603711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dL*</a:t>
                      </a:r>
                      <a:r>
                        <a:rPr lang="en-US" dirty="0" err="1"/>
                        <a:t>dW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Second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Third Guess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Guess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7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75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87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01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349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D7BE15-EA13-46A1-BBE1-B2E838A0B049}"/>
                  </a:ext>
                </a:extLst>
              </p:cNvPr>
              <p:cNvSpPr txBox="1"/>
              <p:nvPr/>
            </p:nvSpPr>
            <p:spPr>
              <a:xfrm>
                <a:off x="3111231" y="2745357"/>
                <a:ext cx="3582456" cy="402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𝐿𝑑𝑊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𝑊𝑑𝐿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D7BE15-EA13-46A1-BBE1-B2E838A0B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31" y="2745357"/>
                <a:ext cx="3582456" cy="402546"/>
              </a:xfrm>
              <a:prstGeom prst="rect">
                <a:avLst/>
              </a:prstGeom>
              <a:blipFill>
                <a:blip r:embed="rId3"/>
                <a:stretch>
                  <a:fillRect l="-1408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151DD44-6D7E-4551-B615-795B1A9FAB53}"/>
              </a:ext>
            </a:extLst>
          </p:cNvPr>
          <p:cNvSpPr txBox="1"/>
          <p:nvPr/>
        </p:nvSpPr>
        <p:spPr>
          <a:xfrm>
            <a:off x="1264032" y="6412546"/>
            <a:ext cx="899160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*Remember to follow proper conventions with rounding/sig figs when reporting uncertainty.</a:t>
            </a:r>
          </a:p>
        </p:txBody>
      </p:sp>
    </p:spTree>
    <p:extLst>
      <p:ext uri="{BB962C8B-B14F-4D97-AF65-F5344CB8AC3E}">
        <p14:creationId xmlns:p14="http://schemas.microsoft.com/office/powerpoint/2010/main" val="357888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E9D4C-010C-FA76-33C3-917E8977F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C8F8-4490-8149-4282-7A14EC30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Uncertainty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38D80-309F-97CC-6AB7-CF40B2C8A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5678124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STEP BY STEP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1. </a:t>
            </a:r>
            <a:r>
              <a:rPr lang="en-US" dirty="0"/>
              <a:t>Identify the given number of variables and their uncertainties. 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2. </a:t>
            </a:r>
            <a:r>
              <a:rPr lang="en-US" dirty="0"/>
              <a:t>Determine the mathematical relationship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3. </a:t>
            </a:r>
            <a:r>
              <a:rPr lang="en-US" dirty="0"/>
              <a:t>Apply the formula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en-US" dirty="0"/>
              <a:t>Calculate the partial derivatives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5. </a:t>
            </a:r>
            <a:r>
              <a:rPr lang="en-US" dirty="0"/>
              <a:t>Calculate the uncertainty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C0397-8F7F-4E88-E4A6-EF40F78C2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3280" y="2286000"/>
            <a:ext cx="355092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For example, if f is a function of two variables, then…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6089F3-9935-FF20-747D-A739AFAC788B}"/>
                  </a:ext>
                </a:extLst>
              </p:cNvPr>
              <p:cNvSpPr txBox="1"/>
              <p:nvPr/>
            </p:nvSpPr>
            <p:spPr>
              <a:xfrm>
                <a:off x="2514600" y="4297680"/>
                <a:ext cx="3043411" cy="982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6089F3-9935-FF20-747D-A739AFAC7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297680"/>
                <a:ext cx="3043411" cy="982064"/>
              </a:xfrm>
              <a:prstGeom prst="rect">
                <a:avLst/>
              </a:prstGeom>
              <a:blipFill>
                <a:blip r:embed="rId2"/>
                <a:stretch>
                  <a:fillRect t="-2564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94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2134</TotalTime>
  <Words>747</Words>
  <Application>Microsoft Macintosh PowerPoint</Application>
  <PresentationFormat>Widescreen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Cambria Math</vt:lpstr>
      <vt:lpstr>Tw Cen MT</vt:lpstr>
      <vt:lpstr>Tw Cen MT Condensed</vt:lpstr>
      <vt:lpstr>Wingdings 3</vt:lpstr>
      <vt:lpstr>Integral</vt:lpstr>
      <vt:lpstr>Lens and propagation of uncertainty</vt:lpstr>
      <vt:lpstr>Prelab on uncertainty</vt:lpstr>
      <vt:lpstr>Prelab on uncertainty</vt:lpstr>
      <vt:lpstr>Prelab on uncertainty</vt:lpstr>
      <vt:lpstr>Prelab on uncertainty</vt:lpstr>
      <vt:lpstr>Multivariable Uncertainty Propagation</vt:lpstr>
      <vt:lpstr>Quick Derivative Review</vt:lpstr>
      <vt:lpstr>Prelab on uncertainty</vt:lpstr>
      <vt:lpstr>Propagation of Uncertainty</vt:lpstr>
      <vt:lpstr>Propagation of Uncertainty</vt:lpstr>
      <vt:lpstr>[Lab 3] Propagation of Uncertainty</vt:lpstr>
      <vt:lpstr>[Lab 3] Propagation of Uncertainty</vt:lpstr>
      <vt:lpstr>Questions?</vt:lpstr>
      <vt:lpstr>Thin Lenses</vt:lpstr>
      <vt:lpstr>Helpful equations</vt:lpstr>
      <vt:lpstr>LAB 3 </vt:lpstr>
      <vt:lpstr>Part 2:To find P_eye</vt:lpstr>
      <vt:lpstr>Add a corrective lens </vt:lpstr>
      <vt:lpstr>Take measurement again with corrective lens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PHY117N: MW8-11am</dc:title>
  <dc:creator>Gregorio Ponti</dc:creator>
  <cp:lastModifiedBy>Soria, Ariana E</cp:lastModifiedBy>
  <cp:revision>37</cp:revision>
  <dcterms:created xsi:type="dcterms:W3CDTF">2020-07-13T00:25:21Z</dcterms:created>
  <dcterms:modified xsi:type="dcterms:W3CDTF">2025-02-14T21:09:41Z</dcterms:modified>
</cp:coreProperties>
</file>