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88" r:id="rId2"/>
    <p:sldId id="289" r:id="rId3"/>
    <p:sldId id="308" r:id="rId4"/>
    <p:sldId id="309" r:id="rId5"/>
    <p:sldId id="310" r:id="rId6"/>
    <p:sldId id="311" r:id="rId7"/>
    <p:sldId id="305" r:id="rId8"/>
    <p:sldId id="304" r:id="rId9"/>
    <p:sldId id="297" r:id="rId10"/>
    <p:sldId id="298" r:id="rId11"/>
    <p:sldId id="300" r:id="rId12"/>
    <p:sldId id="302" r:id="rId13"/>
    <p:sldId id="301" r:id="rId14"/>
    <p:sldId id="287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16FB11-394C-4FB3-B65B-51C1E759DD0E}">
          <p14:sldIdLst>
            <p14:sldId id="288"/>
            <p14:sldId id="289"/>
            <p14:sldId id="308"/>
            <p14:sldId id="309"/>
            <p14:sldId id="310"/>
            <p14:sldId id="311"/>
            <p14:sldId id="305"/>
            <p14:sldId id="304"/>
            <p14:sldId id="297"/>
            <p14:sldId id="298"/>
            <p14:sldId id="300"/>
            <p14:sldId id="302"/>
            <p14:sldId id="301"/>
            <p14:sldId id="287"/>
            <p14:sldId id="303"/>
          </p14:sldIdLst>
        </p14:section>
        <p14:section name="Another fitting example" id="{F55571B4-1510-4C82-A922-0CEC07F130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Abdon" userId="b8e72fca-89fa-40b2-95f0-bdb26e6d8c1d" providerId="ADAL" clId="{AB684888-CE40-40F8-8AD7-C53F166357E7}"/>
    <pc:docChg chg="sldOrd">
      <pc:chgData name="Morales, Abdon" userId="b8e72fca-89fa-40b2-95f0-bdb26e6d8c1d" providerId="ADAL" clId="{AB684888-CE40-40F8-8AD7-C53F166357E7}" dt="2025-10-14T19:27:59.901" v="3"/>
      <pc:docMkLst>
        <pc:docMk/>
      </pc:docMkLst>
      <pc:sldChg chg="ord">
        <pc:chgData name="Morales, Abdon" userId="b8e72fca-89fa-40b2-95f0-bdb26e6d8c1d" providerId="ADAL" clId="{AB684888-CE40-40F8-8AD7-C53F166357E7}" dt="2025-10-14T19:27:59.901" v="3"/>
        <pc:sldMkLst>
          <pc:docMk/>
          <pc:sldMk cId="3862809457" sldId="301"/>
        </pc:sldMkLst>
      </pc:sldChg>
      <pc:sldChg chg="ord">
        <pc:chgData name="Morales, Abdon" userId="b8e72fca-89fa-40b2-95f0-bdb26e6d8c1d" providerId="ADAL" clId="{AB684888-CE40-40F8-8AD7-C53F166357E7}" dt="2025-10-14T19:27:59.901" v="3"/>
        <pc:sldMkLst>
          <pc:docMk/>
          <pc:sldMk cId="405014944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5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7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91AD-CA59-4A1E-BEE8-8812355C295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B69-2F42-49A5-AFB4-5FD47FE1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/>
              <a:t>Mid-semester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9A32-AF9B-4C44-BF7E-B61BCD4C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8"/>
            <a:ext cx="10515600" cy="5569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Things to improve in the course: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Things that you are finding difficult: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Ways to self-improve: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D01D3-D82B-FBB7-E62F-E265DC3EA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D59B7-6E99-BFDD-D24F-E1900B8D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34" y="895684"/>
            <a:ext cx="8632068" cy="58286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BD4A7FC-E8D4-2F66-E7D8-15EAEA5E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51"/>
            <a:ext cx="10515600" cy="823595"/>
          </a:xfrm>
        </p:spPr>
        <p:txBody>
          <a:bodyPr/>
          <a:lstStyle/>
          <a:p>
            <a:r>
              <a:rPr lang="en-US"/>
              <a:t>Diffraction and Interference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3818A-606E-750E-2800-37787244E1E5}"/>
              </a:ext>
            </a:extLst>
          </p:cNvPr>
          <p:cNvSpPr txBox="1"/>
          <p:nvPr/>
        </p:nvSpPr>
        <p:spPr>
          <a:xfrm>
            <a:off x="683964" y="1713041"/>
            <a:ext cx="569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We get a diffraction pattern!</a:t>
            </a:r>
          </a:p>
        </p:txBody>
      </p:sp>
    </p:spTree>
    <p:extLst>
      <p:ext uri="{BB962C8B-B14F-4D97-AF65-F5344CB8AC3E}">
        <p14:creationId xmlns:p14="http://schemas.microsoft.com/office/powerpoint/2010/main" val="276168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EC7EC-099E-D734-2295-1C3E7BAE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5507F-19FF-47F3-FB39-02E59E75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51"/>
            <a:ext cx="10515600" cy="823595"/>
          </a:xfrm>
        </p:spPr>
        <p:txBody>
          <a:bodyPr/>
          <a:lstStyle/>
          <a:p>
            <a:r>
              <a:rPr lang="en-US"/>
              <a:t>What does diffraction look like?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8DF684-7CB1-C7B1-AB90-42995EBD8040}"/>
                  </a:ext>
                </a:extLst>
              </p:cNvPr>
              <p:cNvSpPr txBox="1"/>
              <p:nvPr/>
            </p:nvSpPr>
            <p:spPr>
              <a:xfrm>
                <a:off x="8918820" y="4924350"/>
                <a:ext cx="110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𝑑𝑎𝑟𝑘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8DF684-7CB1-C7B1-AB90-42995EBD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20" y="4924350"/>
                <a:ext cx="1102936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652E792-F219-F67B-BF2A-01C6BF0C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1" y="1718316"/>
            <a:ext cx="10681369" cy="44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C6219-FDCF-C3B1-096F-3580BE24A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E156E-C3E3-7A41-4126-452DE211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51"/>
            <a:ext cx="10515600" cy="823595"/>
          </a:xfrm>
        </p:spPr>
        <p:txBody>
          <a:bodyPr/>
          <a:lstStyle/>
          <a:p>
            <a:r>
              <a:rPr lang="en-US"/>
              <a:t>Diffraction and 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618C7E-E243-AC14-8813-0F32B4958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2204"/>
                <a:ext cx="10515600" cy="38546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/>
                  <a:t>Single slit interference: 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/>
              </a:p>
              <a:p>
                <a:pPr marL="0" indent="0">
                  <a:buNone/>
                </a:pPr>
                <a:endParaRPr lang="en-US" sz="160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618C7E-E243-AC14-8813-0F32B4958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2204"/>
                <a:ext cx="10515600" cy="3854620"/>
              </a:xfrm>
              <a:blipFill>
                <a:blip r:embed="rId2"/>
                <a:stretch>
                  <a:fillRect l="-1217" t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603684-5D3D-5DD4-C7AC-AE6DB44320C6}"/>
                  </a:ext>
                </a:extLst>
              </p:cNvPr>
              <p:cNvSpPr txBox="1"/>
              <p:nvPr/>
            </p:nvSpPr>
            <p:spPr>
              <a:xfrm>
                <a:off x="7598176" y="5633950"/>
                <a:ext cx="733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𝑑𝑎𝑟𝑘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603684-5D3D-5DD4-C7AC-AE6DB443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176" y="5633950"/>
                <a:ext cx="733662" cy="276999"/>
              </a:xfrm>
              <a:prstGeom prst="rect">
                <a:avLst/>
              </a:prstGeom>
              <a:blipFill>
                <a:blip r:embed="rId3"/>
                <a:stretch>
                  <a:fillRect l="-6612" r="-247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6E32688-9BE1-A10E-F5DA-770635DA8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552" y="4253748"/>
            <a:ext cx="8679949" cy="36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1B745-3C7B-E894-0F8D-78A34542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A7BB93-D5DE-145F-AE2E-4B260961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51"/>
            <a:ext cx="10515600" cy="823595"/>
          </a:xfrm>
        </p:spPr>
        <p:txBody>
          <a:bodyPr/>
          <a:lstStyle/>
          <a:p>
            <a:r>
              <a:rPr lang="en-US"/>
              <a:t>Diffraction and 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143077-AF7D-031A-F4A1-2EED22DBA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8625"/>
                <a:ext cx="10515600" cy="38546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/>
                  <a:t>Single slit interference: 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/>
              </a:p>
              <a:p>
                <a:pPr marL="0" indent="0">
                  <a:buNone/>
                </a:pPr>
                <a:endParaRPr lang="en-US" sz="1600"/>
              </a:p>
              <a:p>
                <a:pPr marL="0" indent="0">
                  <a:buNone/>
                </a:pPr>
                <a:r>
                  <a:rPr lang="en-US"/>
                  <a:t>Using small angle </a:t>
                </a:r>
                <a:r>
                  <a:rPr lang="en-US" err="1"/>
                  <a:t>approx</a:t>
                </a:r>
                <a:r>
                  <a:rPr lang="en-US"/>
                  <a:t>: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If we care about subsequent fringes: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𝑑𝑎𝑟𝑘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143077-AF7D-031A-F4A1-2EED22DBA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8625"/>
                <a:ext cx="10515600" cy="3854620"/>
              </a:xfrm>
              <a:blipFill>
                <a:blip r:embed="rId2"/>
                <a:stretch>
                  <a:fillRect l="-1217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EBA6E8-0D42-7E59-2A5E-251DB5B648AA}"/>
                  </a:ext>
                </a:extLst>
              </p:cNvPr>
              <p:cNvSpPr txBox="1"/>
              <p:nvPr/>
            </p:nvSpPr>
            <p:spPr>
              <a:xfrm>
                <a:off x="7598176" y="5633950"/>
                <a:ext cx="733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𝑑𝑎𝑟𝑘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EBA6E8-0D42-7E59-2A5E-251DB5B64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176" y="5633950"/>
                <a:ext cx="733662" cy="276999"/>
              </a:xfrm>
              <a:prstGeom prst="rect">
                <a:avLst/>
              </a:prstGeom>
              <a:blipFill>
                <a:blip r:embed="rId3"/>
                <a:stretch>
                  <a:fillRect l="-6612" r="-247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EAE673F4-809B-8FF4-1B10-FD947C025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552" y="4253748"/>
            <a:ext cx="8679949" cy="36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08EA-773B-4390-B7F7-E03158D6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"/>
            <a:ext cx="10515600" cy="785495"/>
          </a:xfrm>
        </p:spPr>
        <p:txBody>
          <a:bodyPr/>
          <a:lstStyle/>
          <a:p>
            <a:r>
              <a:rPr lang="en-US"/>
              <a:t>Lab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F7A5B830-6134-4A14-A825-AB7FBB605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614" y="1065229"/>
                <a:ext cx="9829800" cy="51069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Part 1: Explore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𝑑𝑎𝑟𝑘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/>
                  <a:t> for the single slit pattern</a:t>
                </a:r>
              </a:p>
              <a:p>
                <a:endParaRPr lang="en-US"/>
              </a:p>
              <a:p>
                <a:pPr lvl="1"/>
                <a:r>
                  <a:rPr lang="en-US"/>
                  <a:t>Use linear fitting, y=mx, and choose your independent variable (i.e. If you choose </a:t>
                </a:r>
                <a:r>
                  <a:rPr lang="en-US" i="1"/>
                  <a:t>L/a </a:t>
                </a:r>
                <a:r>
                  <a:rPr lang="en-US"/>
                  <a:t>as your independent variable then slope is </a:t>
                </a:r>
                <a:r>
                  <a:rPr lang="el-GR"/>
                  <a:t>λ</a:t>
                </a:r>
                <a:r>
                  <a:rPr lang="en-US"/>
                  <a:t>)</a:t>
                </a:r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Graph the result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𝑑𝑎𝑟𝑘</m:t>
                        </m:r>
                      </m:sub>
                    </m:sSub>
                  </m:oMath>
                </a14:m>
                <a:r>
                  <a:rPr lang="en-US"/>
                  <a:t> vs independent variable and do linear fit</a:t>
                </a:r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Compare predicted slope(known value) to experimental slope(from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r>
                  <a:rPr lang="en-US"/>
                  <a:t>) (use t-score)</a:t>
                </a:r>
              </a:p>
            </p:txBody>
          </p:sp>
        </mc:Choice>
        <mc:Fallback xmlns="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F7A5B830-6134-4A14-A825-AB7FBB60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4" y="1065229"/>
                <a:ext cx="9829800" cy="5106971"/>
              </a:xfrm>
              <a:prstGeom prst="rect">
                <a:avLst/>
              </a:prstGeom>
              <a:blipFill>
                <a:blip r:embed="rId2"/>
                <a:stretch>
                  <a:fillRect l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9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3E732-B6CE-32CB-0D11-DA2B4B826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6294-122F-634D-9B91-4B26BE25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"/>
            <a:ext cx="10515600" cy="785495"/>
          </a:xfrm>
        </p:spPr>
        <p:txBody>
          <a:bodyPr/>
          <a:lstStyle/>
          <a:p>
            <a:r>
              <a:rPr lang="en-US"/>
              <a:t>Lab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CE6E0A95-951E-099A-37ED-76C2FC9E7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614" y="1065229"/>
                <a:ext cx="9829800" cy="51069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/>
                  <a:t>Part 2:</a:t>
                </a:r>
              </a:p>
              <a:p>
                <a:endParaRPr lang="en-US" sz="3200"/>
              </a:p>
              <a:p>
                <a:pPr lvl="1"/>
                <a:r>
                  <a:rPr lang="en-US" sz="2800"/>
                  <a:t>Explore same equation using 2 different patterns</a:t>
                </a:r>
              </a:p>
              <a:p>
                <a:pPr lvl="1"/>
                <a:endParaRPr lang="en-US" sz="2800"/>
              </a:p>
              <a:p>
                <a:pPr lvl="2"/>
                <a:r>
                  <a:rPr lang="en-US" sz="2400"/>
                  <a:t>Circular aperture + another</a:t>
                </a:r>
              </a:p>
              <a:p>
                <a:pPr lvl="2"/>
                <a:endParaRPr lang="en-US" sz="2400"/>
              </a:p>
              <a:p>
                <a:pPr lvl="2"/>
                <a:r>
                  <a:rPr lang="en-US" sz="2400"/>
                  <a:t>Choose what to define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𝑑𝑎𝑟𝑘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CE6E0A95-951E-099A-37ED-76C2FC9E7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4" y="1065229"/>
                <a:ext cx="9829800" cy="5106971"/>
              </a:xfrm>
              <a:prstGeom prst="rect">
                <a:avLst/>
              </a:prstGeom>
              <a:blipFill>
                <a:blip r:embed="rId2"/>
                <a:stretch>
                  <a:fillRect l="-1426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73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B69-2F42-49A5-AFB4-5FD47FE1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902"/>
            <a:ext cx="10515600" cy="1325563"/>
          </a:xfrm>
        </p:spPr>
        <p:txBody>
          <a:bodyPr/>
          <a:lstStyle/>
          <a:p>
            <a:pPr algn="ctr"/>
            <a:r>
              <a:rPr lang="en-US"/>
              <a:t>Prelab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3D9AC-1288-47A6-8AA6-AA787D32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9" y="125909"/>
            <a:ext cx="3895484" cy="2926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CB642-ECEB-49C4-9274-60F820C6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75" y="115154"/>
            <a:ext cx="3895484" cy="2926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814B5A-8259-4982-BE9C-288167EF5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21" y="3116419"/>
            <a:ext cx="3895484" cy="2926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D18C4-43C3-47C5-8C7C-87A95018F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675" y="3116419"/>
            <a:ext cx="3895484" cy="292633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0EC16-2280-4C69-A309-5402AEE76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54270"/>
              </p:ext>
            </p:extLst>
          </p:nvPr>
        </p:nvGraphicFramePr>
        <p:xfrm>
          <a:off x="4310639" y="1698463"/>
          <a:ext cx="1782762" cy="1343025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77251888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43417279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6788204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Fuel (L)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Distance (km)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</a:t>
                      </a:r>
                      <a:r>
                        <a:rPr lang="en-US" sz="935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(km)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829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384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930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774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00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9827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6513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7FEBE9-6116-492D-9337-82A0EE166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51996"/>
              </p:ext>
            </p:extLst>
          </p:nvPr>
        </p:nvGraphicFramePr>
        <p:xfrm>
          <a:off x="6193657" y="1698462"/>
          <a:ext cx="1782762" cy="1343025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211914087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85161825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1439741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Fuel (L)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Distance (km)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</a:t>
                      </a:r>
                      <a:r>
                        <a:rPr lang="en-US" sz="935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(km)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43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498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0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160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189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714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35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F97DAA-0A79-47B1-AB6D-5EDB4EA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18966"/>
              </p:ext>
            </p:extLst>
          </p:nvPr>
        </p:nvGraphicFramePr>
        <p:xfrm>
          <a:off x="4313020" y="3121841"/>
          <a:ext cx="1777999" cy="2495550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363076881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708122906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89481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Fuel (L)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Distance (km)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</a:t>
                      </a:r>
                      <a:r>
                        <a:rPr lang="en-US" sz="935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 </a:t>
                      </a:r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(km)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68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09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486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759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12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321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42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703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06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618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524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232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1608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DFDF21-BDBF-4E1A-9D15-122E9446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93697"/>
              </p:ext>
            </p:extLst>
          </p:nvPr>
        </p:nvGraphicFramePr>
        <p:xfrm>
          <a:off x="6193657" y="3116419"/>
          <a:ext cx="1782762" cy="1343025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38486838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422319158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2588665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Fuel (L)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Distance (km)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</a:t>
                      </a:r>
                      <a:r>
                        <a:rPr lang="en-US" sz="935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(km)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715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46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884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863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79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5193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273AF7-A4D6-0E06-D479-3533D0EF5543}"/>
              </a:ext>
            </a:extLst>
          </p:cNvPr>
          <p:cNvSpPr txBox="1"/>
          <p:nvPr/>
        </p:nvSpPr>
        <p:spPr>
          <a:xfrm>
            <a:off x="1461912" y="6219626"/>
            <a:ext cx="946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Which contractor has the best estimate for the fuel efficiency?</a:t>
            </a:r>
          </a:p>
        </p:txBody>
      </p:sp>
    </p:spTree>
    <p:extLst>
      <p:ext uri="{BB962C8B-B14F-4D97-AF65-F5344CB8AC3E}">
        <p14:creationId xmlns:p14="http://schemas.microsoft.com/office/powerpoint/2010/main" val="12079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A35E9-C418-4DA3-90DA-937B3BA59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A113-5DEF-044B-7D29-B5F389D4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/>
              <a:t>Why do we need a weighted average?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8955F3-76D2-2DB7-3675-D939BDCD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975"/>
            <a:ext cx="10515600" cy="5569048"/>
          </a:xfrm>
        </p:spPr>
        <p:txBody>
          <a:bodyPr>
            <a:normAutofit lnSpcReduction="10000"/>
          </a:bodyPr>
          <a:lstStyle/>
          <a:p>
            <a:r>
              <a:rPr lang="en-US"/>
              <a:t>	What if some points are “more important” than others?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Which of these points better constrains the slope?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73BD1-8B1F-6C15-6400-44282D69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63" y="1510883"/>
            <a:ext cx="7408779" cy="41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F08FA-04FA-84EA-7322-3972982B9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1F8E-7A59-D8DC-1B2A-CF0CADAE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/>
              <a:t>Why do we need a weighted average?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8BFC2C-62FA-68E9-A7FA-CBD39E5F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975"/>
            <a:ext cx="10515600" cy="5569048"/>
          </a:xfrm>
        </p:spPr>
        <p:txBody>
          <a:bodyPr>
            <a:normAutofit lnSpcReduction="10000"/>
          </a:bodyPr>
          <a:lstStyle/>
          <a:p>
            <a:r>
              <a:rPr lang="en-US"/>
              <a:t>	What if some points are “more important” than others?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Which of these points better constrains the slope?</a:t>
            </a:r>
          </a:p>
          <a:p>
            <a:pPr lvl="1"/>
            <a:r>
              <a:rPr lang="en-US"/>
              <a:t>Points that are farther away better constrain the slope!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FD123-CDAC-CEE6-67A8-A5EBB5FF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45" y="1447717"/>
            <a:ext cx="7306511" cy="41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1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DDE14-1C00-C4A7-2749-8DA13B090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93FB-E343-7BE0-3F38-4402D77E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/>
              <a:t>Calculating weighted average/slope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35FFB-0835-829C-78DD-22600CE57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5307"/>
                <a:ext cx="10515600" cy="5569048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Points which are further away from 0 should be weighted more!</a:t>
                </a:r>
              </a:p>
              <a:p>
                <a:endParaRPr lang="en-US"/>
              </a:p>
              <a:p>
                <a:r>
                  <a:rPr lang="en-US"/>
                  <a:t>Weighted averaging concept: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/>
                  <a:t>	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 gives usual average)</a:t>
                </a:r>
              </a:p>
              <a:p>
                <a:r>
                  <a:rPr lang="en-US"/>
                  <a:t>The appropriate weight for finding slope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r>
                  <a:rPr lang="en-US"/>
                  <a:t>So, for slope we want to use: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/>
                  <a:t>	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is the instantaneous slope	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35FFB-0835-829C-78DD-22600CE57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5307"/>
                <a:ext cx="10515600" cy="5569048"/>
              </a:xfrm>
              <a:blipFill>
                <a:blip r:embed="rId2"/>
                <a:stretch>
                  <a:fillRect l="-1043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76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51BB4-E535-B765-7A1E-8484F282C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7FE-566F-9E79-455A-A6849B10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/>
              <a:t>Uncertainty in weighted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69386-1716-D404-DE7B-43E0D8375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5307"/>
                <a:ext cx="10515600" cy="55690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 term accounts for how far away each instantaneous slope is from the average slope along with the weight</a:t>
                </a:r>
              </a:p>
              <a:p>
                <a:endParaRPr lang="en-US"/>
              </a:p>
              <a:p>
                <a:r>
                  <a:rPr lang="en-US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 in the denominator “averages out” these differences</a:t>
                </a:r>
              </a:p>
              <a:p>
                <a:endParaRPr lang="en-US"/>
              </a:p>
              <a:p>
                <a:r>
                  <a:rPr lang="en-US"/>
                  <a:t>Then we have the typical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/>
                  <a:t> and a square root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69386-1716-D404-DE7B-43E0D8375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5307"/>
                <a:ext cx="10515600" cy="556904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12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6FD1B-9C45-A874-8B6F-BC5F3163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74E8F-83D1-7EFC-291E-FC72C603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52" y="895685"/>
            <a:ext cx="6951104" cy="55612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61CDAB-57A8-5E25-5598-40D0013A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51"/>
            <a:ext cx="10515600" cy="823595"/>
          </a:xfrm>
        </p:spPr>
        <p:txBody>
          <a:bodyPr/>
          <a:lstStyle/>
          <a:p>
            <a:r>
              <a:rPr lang="en-US"/>
              <a:t>Diffraction and Interference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9D69A-B300-931C-67CA-36D396F0173A}"/>
              </a:ext>
            </a:extLst>
          </p:cNvPr>
          <p:cNvSpPr txBox="1"/>
          <p:nvPr/>
        </p:nvSpPr>
        <p:spPr>
          <a:xfrm>
            <a:off x="622453" y="1596922"/>
            <a:ext cx="569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What if we have a large slit?</a:t>
            </a:r>
          </a:p>
        </p:txBody>
      </p:sp>
    </p:spTree>
    <p:extLst>
      <p:ext uri="{BB962C8B-B14F-4D97-AF65-F5344CB8AC3E}">
        <p14:creationId xmlns:p14="http://schemas.microsoft.com/office/powerpoint/2010/main" val="358427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49D0D-24C9-30C0-B80F-86E6E524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2B9E85-3A5E-BA7E-E5F9-5BDEF164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29" y="895684"/>
            <a:ext cx="8097891" cy="56949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EE6986-6BC9-6CC7-E48E-7D28E5F4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51"/>
            <a:ext cx="10515600" cy="823595"/>
          </a:xfrm>
        </p:spPr>
        <p:txBody>
          <a:bodyPr/>
          <a:lstStyle/>
          <a:p>
            <a:r>
              <a:rPr lang="en-US"/>
              <a:t>Diffraction and Interference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02745-7C9B-B3BC-F3D8-6C3845570C1D}"/>
              </a:ext>
            </a:extLst>
          </p:cNvPr>
          <p:cNvSpPr txBox="1"/>
          <p:nvPr/>
        </p:nvSpPr>
        <p:spPr>
          <a:xfrm>
            <a:off x="683964" y="1713041"/>
            <a:ext cx="569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Light passes through as expected</a:t>
            </a:r>
          </a:p>
        </p:txBody>
      </p:sp>
    </p:spTree>
    <p:extLst>
      <p:ext uri="{BB962C8B-B14F-4D97-AF65-F5344CB8AC3E}">
        <p14:creationId xmlns:p14="http://schemas.microsoft.com/office/powerpoint/2010/main" val="100357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DC9B-37B4-6DE2-7898-F5BED60BA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D018FC-076C-5EDE-99E4-65796924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06" y="721894"/>
            <a:ext cx="8959925" cy="59489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832128-FB48-F9C2-054E-9B23149F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51"/>
            <a:ext cx="10515600" cy="823595"/>
          </a:xfrm>
        </p:spPr>
        <p:txBody>
          <a:bodyPr/>
          <a:lstStyle/>
          <a:p>
            <a:r>
              <a:rPr lang="en-US"/>
              <a:t>Diffraction and Interference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524C4-22E5-DA76-668E-B02441D9465A}"/>
              </a:ext>
            </a:extLst>
          </p:cNvPr>
          <p:cNvSpPr txBox="1"/>
          <p:nvPr/>
        </p:nvSpPr>
        <p:spPr>
          <a:xfrm>
            <a:off x="622453" y="1596922"/>
            <a:ext cx="569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What if we have a small slit?</a:t>
            </a:r>
          </a:p>
        </p:txBody>
      </p:sp>
    </p:spTree>
    <p:extLst>
      <p:ext uri="{BB962C8B-B14F-4D97-AF65-F5344CB8AC3E}">
        <p14:creationId xmlns:p14="http://schemas.microsoft.com/office/powerpoint/2010/main" val="146980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Widescreen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Mid-semester feedback</vt:lpstr>
      <vt:lpstr>Prelab 4</vt:lpstr>
      <vt:lpstr>Why do we need a weighted average?</vt:lpstr>
      <vt:lpstr>Why do we need a weighted average?</vt:lpstr>
      <vt:lpstr>Calculating weighted average/slope</vt:lpstr>
      <vt:lpstr>Uncertainty in weighted slope</vt:lpstr>
      <vt:lpstr>Diffraction and Interference</vt:lpstr>
      <vt:lpstr>Diffraction and Interference</vt:lpstr>
      <vt:lpstr>Diffraction and Interference</vt:lpstr>
      <vt:lpstr>Diffraction and Interference</vt:lpstr>
      <vt:lpstr>What does diffraction look like?</vt:lpstr>
      <vt:lpstr>Diffraction and Interference</vt:lpstr>
      <vt:lpstr>Diffraction and Interference</vt:lpstr>
      <vt:lpstr>Lab 4</vt:lpstr>
      <vt:lpstr>Lab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PHY117N: MW8-11am</dc:title>
  <dc:creator>Gregorio Ponti</dc:creator>
  <cp:lastModifiedBy>Morales, Abdon</cp:lastModifiedBy>
  <cp:revision>9</cp:revision>
  <dcterms:created xsi:type="dcterms:W3CDTF">2020-07-13T00:25:21Z</dcterms:created>
  <dcterms:modified xsi:type="dcterms:W3CDTF">2025-10-14T19:28:08Z</dcterms:modified>
</cp:coreProperties>
</file>