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23"/>
  </p:notesMasterIdLst>
  <p:sldIdLst>
    <p:sldId id="256" r:id="rId5"/>
    <p:sldId id="282" r:id="rId6"/>
    <p:sldId id="285" r:id="rId7"/>
    <p:sldId id="280" r:id="rId8"/>
    <p:sldId id="265" r:id="rId9"/>
    <p:sldId id="278" r:id="rId10"/>
    <p:sldId id="277" r:id="rId11"/>
    <p:sldId id="266" r:id="rId12"/>
    <p:sldId id="268" r:id="rId13"/>
    <p:sldId id="261" r:id="rId14"/>
    <p:sldId id="269" r:id="rId15"/>
    <p:sldId id="286" r:id="rId16"/>
    <p:sldId id="267" r:id="rId17"/>
    <p:sldId id="270" r:id="rId18"/>
    <p:sldId id="279" r:id="rId19"/>
    <p:sldId id="284" r:id="rId20"/>
    <p:sldId id="271" r:id="rId21"/>
    <p:sldId id="27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DD0DC-888B-460B-B047-78EBCB77D25C}" v="3881" dt="2023-10-26T18:16:36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005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6902-0C68-426D-A274-6647C0C9125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5502-0F1B-4706-BE60-6227FD8D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 + 5 + 25 + (5 + 25) + 25 + 5*25 + (5 + 25) + 3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5502-0F1B-4706-BE60-6227FD8D53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Backus normal form (BNF) Grammar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5502-0F1B-4706-BE60-6227FD8D53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Backus normal form (BNF) Grammar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5502-0F1B-4706-BE60-6227FD8D53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B5502-0F1B-4706-BE60-6227FD8D53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SUSig_Whit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3800" y="6415618"/>
            <a:ext cx="2728384" cy="24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" y="0"/>
            <a:ext cx="12206817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09600" y="2400741"/>
            <a:ext cx="10972800" cy="82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2400" cap="none">
                <a:solidFill>
                  <a:srgbClr val="595959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SzPts val="1836"/>
              <a:buNone/>
              <a:defRPr/>
            </a:lvl3pPr>
            <a:lvl4pPr marL="2438339" lvl="3" indent="-304792" algn="l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4pPr>
            <a:lvl5pPr marL="3047924" lvl="4" indent="-304792" algn="l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2"/>
          </p:nvPr>
        </p:nvSpPr>
        <p:spPr>
          <a:xfrm>
            <a:off x="609600" y="3225371"/>
            <a:ext cx="10972800" cy="61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A4001D"/>
              </a:buClr>
              <a:buSzPts val="2100"/>
              <a:buNone/>
              <a:defRPr sz="2800" cap="none">
                <a:solidFill>
                  <a:srgbClr val="A4001D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1" name="Google Shape;21;p2" descr="CS-we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4184" y="6026151"/>
            <a:ext cx="3393016" cy="65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394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65035" y="669276"/>
            <a:ext cx="10277149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A083D8-BC60-C468-8D57-383895F09440}"/>
              </a:ext>
            </a:extLst>
          </p:cNvPr>
          <p:cNvSpPr/>
          <p:nvPr userDrawn="1"/>
        </p:nvSpPr>
        <p:spPr>
          <a:xfrm>
            <a:off x="8459569" y="5950062"/>
            <a:ext cx="3438582" cy="9079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274237" y="1401469"/>
            <a:ext cx="10267951" cy="45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43215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265035" y="669276"/>
            <a:ext cx="10277149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65770" y="1401469"/>
            <a:ext cx="5050367" cy="45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502400" y="1401469"/>
            <a:ext cx="5039784" cy="45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64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265035" y="669276"/>
            <a:ext cx="10277149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265036" y="1401469"/>
            <a:ext cx="10277149" cy="219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265770" y="3758581"/>
            <a:ext cx="10276417" cy="219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627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65035" y="669276"/>
            <a:ext cx="10277149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265770" y="1401468"/>
            <a:ext cx="5050367" cy="467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502400" y="1401470"/>
            <a:ext cx="5039784" cy="22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502400" y="3841081"/>
            <a:ext cx="5039784" cy="223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966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265035" y="669276"/>
            <a:ext cx="10277149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265770" y="1401470"/>
            <a:ext cx="5050367" cy="218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1274237" y="3813585"/>
            <a:ext cx="5041900" cy="219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502400" y="1401470"/>
            <a:ext cx="5039784" cy="218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502400" y="3813585"/>
            <a:ext cx="5039784" cy="219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 cap="none"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/>
            </a:lvl2pPr>
            <a:lvl3pPr marL="1828754" lvl="2" indent="-460236" algn="l">
              <a:spcBef>
                <a:spcPts val="480"/>
              </a:spcBef>
              <a:spcAft>
                <a:spcPts val="0"/>
              </a:spcAft>
              <a:buSzPts val="1836"/>
              <a:buChar char="›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954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" y="-8467"/>
            <a:ext cx="12206817" cy="45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 descr="CS-we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4184" y="6026151"/>
            <a:ext cx="3393016" cy="65563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609600" y="2400741"/>
            <a:ext cx="10972800" cy="82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609600" y="3225371"/>
            <a:ext cx="10972800" cy="61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A4001D"/>
              </a:buClr>
              <a:buSzPts val="2100"/>
              <a:buNone/>
              <a:defRPr sz="2800" cap="none">
                <a:solidFill>
                  <a:srgbClr val="A4001D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89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822B-2481-DAE7-18DC-65F4F3D62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CB9E-74F4-6FED-BBA3-650CF6C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A200-7FB4-0305-D3B2-3749BFFF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9446-8CA0-F961-ECA6-3DA9DD51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673E-F529-DAB2-81CD-7EE3ACFA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65767" y="778934"/>
            <a:ext cx="10276417" cy="6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65767" y="1504951"/>
            <a:ext cx="10276417" cy="440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5499" cy="68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8C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8C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descr="CS-web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494184" y="6026151"/>
            <a:ext cx="3393016" cy="655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-15208" y="6415618"/>
            <a:ext cx="1128183" cy="36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B9CA92-0FAC-414A-A56D-2FD1A24F5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24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0AA9-0D7D-B318-E7B2-3E0F6817A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Procedure for </a:t>
            </a:r>
            <a:r>
              <a:rPr lang="en-US" dirty="0" err="1"/>
              <a:t>SyGuS</a:t>
            </a:r>
            <a:r>
              <a:rPr lang="en-US" dirty="0"/>
              <a:t> Solution Fitting via Matching and Rewrite Rule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38CDF-BED2-BBBD-14C6-63B9B7F3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5761" y="3636115"/>
            <a:ext cx="5520477" cy="998360"/>
          </a:xfrm>
        </p:spPr>
        <p:txBody>
          <a:bodyPr/>
          <a:lstStyle/>
          <a:p>
            <a:r>
              <a:rPr lang="en-US" b="1" dirty="0"/>
              <a:t>Abdalrhman Mohamed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DFAF6-730F-6A60-72AF-66E017E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University of Iowa - Data Science, Accreditation, Applying, Tuition ...">
            <a:extLst>
              <a:ext uri="{FF2B5EF4-FFF2-40B4-BE49-F238E27FC236}">
                <a16:creationId xmlns:a16="http://schemas.microsoft.com/office/drawing/2014/main" id="{0E457600-488E-B267-DBC6-6195FC70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3" y="5056187"/>
            <a:ext cx="1910647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4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B451-D2B2-1F97-EE82-FA021AA7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Bitvector</a:t>
            </a:r>
            <a:r>
              <a:rPr lang="en-US" dirty="0"/>
              <a:t>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80AED-69AE-3052-F4D0-4D6C37F0B0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 constraint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 | ((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^ (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)≫2)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Syntactic constraint (Grammar)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Enumeration and Pattern matching will not work</a:t>
                </a:r>
              </a:p>
              <a:p>
                <a:r>
                  <a:rPr lang="en-US" b="0" dirty="0"/>
                  <a:t>Rewrites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dirty="0" err="1"/>
                  <a:t>builtin</a:t>
                </a:r>
                <a:r>
                  <a:rPr lang="en-US" b="0" dirty="0"/>
                  <a:t>)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dirty="0"/>
                  <a:t>builtin</a:t>
                </a:r>
                <a:r>
                  <a:rPr lang="en-US" b="0" dirty="0"/>
                  <a:t>)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dirty="0"/>
                  <a:t>builtin</a:t>
                </a:r>
                <a:r>
                  <a:rPr lang="en-US" b="0" dirty="0"/>
                  <a:t>)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(discovered)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7580AED-69AE-3052-F4D0-4D6C37F0B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10193-224E-3920-20DC-0DFCBE3C7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1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4B67-924E-F1D1-BF03-EFCD512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Reconstruction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D3478E-C18D-B3BF-0E77-8BE3D4E436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Implemented in cvc5 (800 LOC)</a:t>
                </a:r>
              </a:p>
              <a:p>
                <a:r>
                  <a:rPr lang="en-US" dirty="0"/>
                  <a:t>Available via </a:t>
                </a:r>
                <a:r>
                  <a:rPr lang="en-US" dirty="0">
                    <a:latin typeface="Consolas" panose="020B0609020204030204" pitchFamily="49" charset="0"/>
                  </a:rPr>
                  <a:t>`--</a:t>
                </a:r>
                <a:r>
                  <a:rPr lang="en-US" dirty="0" err="1">
                    <a:latin typeface="Consolas" panose="020B0609020204030204" pitchFamily="49" charset="0"/>
                  </a:rPr>
                  <a:t>sygus-si</a:t>
                </a:r>
                <a:r>
                  <a:rPr lang="en-US" dirty="0">
                    <a:latin typeface="Consolas" panose="020B0609020204030204" pitchFamily="49" charset="0"/>
                  </a:rPr>
                  <a:t>=all</a:t>
                </a:r>
                <a:r>
                  <a:rPr lang="en-US" dirty="0"/>
                  <a:t>`</a:t>
                </a:r>
              </a:p>
              <a:p>
                <a:endParaRPr lang="en-US" b="1" dirty="0"/>
              </a:p>
              <a:p>
                <a:r>
                  <a:rPr lang="en-US" b="1" dirty="0"/>
                  <a:t>Algorithm</a:t>
                </a:r>
              </a:p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𝑠𝑝𝑒𝑐</m:t>
                    </m:r>
                  </m:oMath>
                </a14:m>
                <a:r>
                  <a:rPr lang="en-US" dirty="0"/>
                  <a:t> to the equivalence database</a:t>
                </a:r>
              </a:p>
              <a:p>
                <a:r>
                  <a:rPr lang="en-US" dirty="0"/>
                  <a:t>Until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𝑖𝑚𝑝𝑙</m:t>
                    </m:r>
                  </m:oMath>
                </a14:m>
                <a:r>
                  <a:rPr lang="en-US" dirty="0"/>
                  <a:t> is found do:</a:t>
                </a:r>
              </a:p>
              <a:p>
                <a:r>
                  <a:rPr lang="en-US" dirty="0"/>
                  <a:t>	Enumerate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patterns from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Add patterns to the equivalence database</a:t>
                </a:r>
              </a:p>
              <a:p>
                <a:r>
                  <a:rPr lang="en-US" dirty="0"/>
                  <a:t>	Pattern-match against specification and its sub-terms</a:t>
                </a:r>
              </a:p>
              <a:p>
                <a:endParaRPr lang="en-US" dirty="0"/>
              </a:p>
              <a:p>
                <a:r>
                  <a:rPr lang="en-US" dirty="0"/>
                  <a:t>For details, see Section 2 of the paper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D3478E-C18D-B3BF-0E77-8BE3D4E4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536" b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AEAD-0540-31E8-9F43-8616C34D90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8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4B67-924E-F1D1-BF03-EFCD512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Procedure: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D3478E-C18D-B3BF-0E77-8BE3D4E436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39942" y="1823079"/>
                <a:ext cx="10267951" cy="4548593"/>
              </a:xfrm>
            </p:spPr>
            <p:txBody>
              <a:bodyPr>
                <a:normAutofit/>
              </a:bodyPr>
              <a:lstStyle/>
              <a:p>
                <a:pPr marL="304793" indent="0"/>
                <a:r>
                  <a:rPr lang="en-US" sz="2800" b="1" dirty="0"/>
                  <a:t>Correctness:</a:t>
                </a:r>
                <a:r>
                  <a:rPr lang="en-US" sz="2800" dirty="0"/>
                  <a:t> given a specification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𝑠𝑝𝑒𝑐</m:t>
                        </m:r>
                      </m:e>
                    </m:box>
                  </m:oMath>
                </a14:m>
                <a:r>
                  <a:rPr lang="en-US" sz="2800" dirty="0"/>
                  <a:t> and a grammar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, if the procedure terminates with 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𝑠𝑝𝑒𝑐</m:t>
                        </m:r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304793" indent="0"/>
                <a:endParaRPr lang="en-US" sz="2800" b="1" dirty="0"/>
              </a:p>
              <a:p>
                <a:pPr marL="304793" indent="0"/>
                <a:r>
                  <a:rPr lang="en-US" sz="2800" b="1" dirty="0"/>
                  <a:t>Termination:</a:t>
                </a:r>
                <a:r>
                  <a:rPr lang="en-US" sz="2800" dirty="0"/>
                  <a:t> if there is a finite solution,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</m:oMath>
                </a14:m>
                <a:r>
                  <a:rPr lang="en-US" sz="2800" dirty="0"/>
                  <a:t>, the reconstruction procedure is guaranteed to terminate (thanks to enumeration).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Assumption: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decidable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background theory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3D3478E-C18D-B3BF-0E77-8BE3D4E4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39942" y="1823079"/>
                <a:ext cx="10267951" cy="4548593"/>
              </a:xfrm>
              <a:blipFill>
                <a:blip r:embed="rId2"/>
                <a:stretch>
                  <a:fillRect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AEAD-0540-31E8-9F43-8616C34D90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6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1F1-A1F8-E41D-B16A-59E38827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Crafted Benchmarks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4B9027-CF04-6271-84A1-3CEEF020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22125"/>
              </p:ext>
            </p:extLst>
          </p:nvPr>
        </p:nvGraphicFramePr>
        <p:xfrm>
          <a:off x="1921734" y="3964704"/>
          <a:ext cx="8963749" cy="263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707">
                  <a:extLst>
                    <a:ext uri="{9D8B030D-6E8A-4147-A177-3AD203B41FA5}">
                      <a16:colId xmlns:a16="http://schemas.microsoft.com/office/drawing/2014/main" val="1511465207"/>
                    </a:ext>
                  </a:extLst>
                </a:gridCol>
                <a:gridCol w="1806082">
                  <a:extLst>
                    <a:ext uri="{9D8B030D-6E8A-4147-A177-3AD203B41FA5}">
                      <a16:colId xmlns:a16="http://schemas.microsoft.com/office/drawing/2014/main" val="3400094585"/>
                    </a:ext>
                  </a:extLst>
                </a:gridCol>
                <a:gridCol w="1363080">
                  <a:extLst>
                    <a:ext uri="{9D8B030D-6E8A-4147-A177-3AD203B41FA5}">
                      <a16:colId xmlns:a16="http://schemas.microsoft.com/office/drawing/2014/main" val="487268282"/>
                    </a:ext>
                  </a:extLst>
                </a:gridCol>
                <a:gridCol w="1544825">
                  <a:extLst>
                    <a:ext uri="{9D8B030D-6E8A-4147-A177-3AD203B41FA5}">
                      <a16:colId xmlns:a16="http://schemas.microsoft.com/office/drawing/2014/main" val="3183296167"/>
                    </a:ext>
                  </a:extLst>
                </a:gridCol>
                <a:gridCol w="1647055">
                  <a:extLst>
                    <a:ext uri="{9D8B030D-6E8A-4147-A177-3AD203B41FA5}">
                      <a16:colId xmlns:a16="http://schemas.microsoft.com/office/drawing/2014/main" val="3253411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Solver\Fragment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BV (1000)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NIA (1000)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SLIA (1000)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(3000)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69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cvc5-match (parser)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23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cvc4-enum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55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cvc4-rcons (old)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80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cvc5-enum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1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cvc5-rcons (new)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320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EUSolver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50977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73D23-03BF-8EC3-1ECE-6C9A5FBAD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C5E545F-04BA-62C9-F60E-9BBA3CD8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7" y="1401469"/>
            <a:ext cx="10267951" cy="2524428"/>
          </a:xfrm>
        </p:spPr>
        <p:txBody>
          <a:bodyPr>
            <a:normAutofit/>
          </a:bodyPr>
          <a:lstStyle/>
          <a:p>
            <a:pPr marL="304793" indent="0"/>
            <a:r>
              <a:rPr lang="en-US" dirty="0"/>
              <a:t>Benchmark generation steps</a:t>
            </a:r>
          </a:p>
          <a:p>
            <a:pPr marL="761993" indent="-457200">
              <a:buFont typeface="+mj-lt"/>
              <a:buAutoNum type="arabicPeriod"/>
            </a:pPr>
            <a:r>
              <a:rPr lang="en-US" dirty="0"/>
              <a:t>Wrote large grammars for BV, NIA, and SLIA</a:t>
            </a:r>
          </a:p>
          <a:p>
            <a:pPr marL="761993" indent="-457200">
              <a:buFont typeface="+mj-lt"/>
              <a:buAutoNum type="arabicPeriod"/>
            </a:pPr>
            <a:r>
              <a:rPr lang="en-US" dirty="0"/>
              <a:t>Generated random specs from large grammars</a:t>
            </a:r>
          </a:p>
          <a:p>
            <a:pPr marL="761993" indent="-457200">
              <a:buFont typeface="+mj-lt"/>
              <a:buAutoNum type="arabicPeriod"/>
            </a:pPr>
            <a:r>
              <a:rPr lang="en-US" dirty="0"/>
              <a:t>Generated random grammars from large grammars</a:t>
            </a:r>
          </a:p>
          <a:p>
            <a:pPr marL="304793" indent="0"/>
            <a:r>
              <a:rPr lang="en-US" dirty="0"/>
              <a:t>Ran Experiments on </a:t>
            </a:r>
            <a:r>
              <a:rPr lang="en-US" dirty="0" err="1"/>
              <a:t>StarExec</a:t>
            </a:r>
            <a:r>
              <a:rPr lang="en-US" dirty="0"/>
              <a:t> with 30 mins timeout</a:t>
            </a:r>
          </a:p>
        </p:txBody>
      </p:sp>
    </p:spTree>
    <p:extLst>
      <p:ext uri="{BB962C8B-B14F-4D97-AF65-F5344CB8AC3E}">
        <p14:creationId xmlns:p14="http://schemas.microsoft.com/office/powerpoint/2010/main" val="1975072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781E-9696-9F0D-BBA8-554860BA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Cactus Plot: Crafted Benchmarks (all theories)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3C052-29F2-6924-3C54-862EA93D6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8BC16-BCC1-E2B6-3096-D7CBE7E5D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" r="1108"/>
          <a:stretch/>
        </p:blipFill>
        <p:spPr>
          <a:xfrm>
            <a:off x="2072910" y="1565744"/>
            <a:ext cx="8046179" cy="46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891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3B8F-D745-48C4-FC82-F568DC82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</a:t>
            </a:r>
            <a:r>
              <a:rPr lang="en-US" dirty="0" err="1"/>
              <a:t>SyGuS</a:t>
            </a:r>
            <a:r>
              <a:rPr lang="en-US" dirty="0"/>
              <a:t> Competition Benchmarks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B18C6A-D219-1E37-B8E6-935D49C43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27292"/>
              </p:ext>
            </p:extLst>
          </p:nvPr>
        </p:nvGraphicFramePr>
        <p:xfrm>
          <a:off x="3276448" y="3783730"/>
          <a:ext cx="5639104" cy="263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552">
                  <a:extLst>
                    <a:ext uri="{9D8B030D-6E8A-4147-A177-3AD203B41FA5}">
                      <a16:colId xmlns:a16="http://schemas.microsoft.com/office/drawing/2014/main" val="4114097289"/>
                    </a:ext>
                  </a:extLst>
                </a:gridCol>
                <a:gridCol w="2819552">
                  <a:extLst>
                    <a:ext uri="{9D8B030D-6E8A-4147-A177-3AD203B41FA5}">
                      <a16:colId xmlns:a16="http://schemas.microsoft.com/office/drawing/2014/main" val="26170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Solver\Fragment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(822)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5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cvc5-match (parser)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cvc4-enum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2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cvc4-rcons (old)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2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cvc5-enum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9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cvc5-rcons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EUSolver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087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8D70A-C678-C9FE-8A56-BF2B32A64D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2A285F9-5C59-FF87-B384-346C6FD5B7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74237" y="1401468"/>
                <a:ext cx="10267951" cy="2288985"/>
              </a:xfrm>
            </p:spPr>
            <p:txBody>
              <a:bodyPr>
                <a:normAutofit/>
              </a:bodyPr>
              <a:lstStyle/>
              <a:p>
                <a:pPr marL="304793" indent="0"/>
                <a:r>
                  <a:rPr lang="en-US" dirty="0"/>
                  <a:t>Subset of </a:t>
                </a:r>
                <a:r>
                  <a:rPr lang="en-US" dirty="0" err="1"/>
                  <a:t>SyGuS</a:t>
                </a:r>
                <a:r>
                  <a:rPr lang="en-US" dirty="0"/>
                  <a:t> Competition benchmarks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All queries of the form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𝑠𝑝𝑒𝑐</m:t>
                        </m:r>
                      </m:e>
                    </m:box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BV invertibility conditions: 18%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BV and Boolean circuit synthesis: 11% and 66%</a:t>
                </a:r>
                <a:endParaRPr lang="en-US" b="0" dirty="0"/>
              </a:p>
              <a:p>
                <a:pPr marL="304793" indent="0"/>
                <a:r>
                  <a:rPr lang="en-US" dirty="0"/>
                  <a:t>Ran Experiments on </a:t>
                </a:r>
                <a:r>
                  <a:rPr lang="en-US" dirty="0" err="1"/>
                  <a:t>StarExec</a:t>
                </a:r>
                <a:r>
                  <a:rPr lang="en-US" dirty="0"/>
                  <a:t> with 30 mins timeout</a:t>
                </a: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2A285F9-5C59-FF87-B384-346C6FD5B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4237" y="1401468"/>
                <a:ext cx="10267951" cy="2288985"/>
              </a:xfr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618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2E68-E4D1-8EC6-2DA2-7971459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Cactus Plot: </a:t>
            </a:r>
            <a:r>
              <a:rPr lang="en-US" dirty="0" err="1"/>
              <a:t>SyGuS</a:t>
            </a:r>
            <a:r>
              <a:rPr lang="en-US" dirty="0"/>
              <a:t> Competition Benchmarks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C235F-9CF8-8668-6291-E2ACC0C24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FDE8F-0792-A70C-D65A-73B4EBE43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" r="794"/>
          <a:stretch/>
        </p:blipFill>
        <p:spPr>
          <a:xfrm>
            <a:off x="2380519" y="1565745"/>
            <a:ext cx="8046179" cy="46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495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8F1-E074-E0F9-4C84-42A2E676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FDE153-9266-83B3-BF3E-114452A280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304793" indent="0"/>
                <a:r>
                  <a:rPr lang="en-US" dirty="0"/>
                  <a:t>Specialize for applications (circuit synthesis, etc.)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User defined rewrite rules</a:t>
                </a:r>
              </a:p>
              <a:p>
                <a:pPr marL="304793" indent="0"/>
                <a:r>
                  <a:rPr lang="en-US" dirty="0"/>
                  <a:t>Support Optimization queries (weighted grammars)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Minimize a weight function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</m:box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𝑖𝑚𝑝𝑙</m:t>
                            </m:r>
                          </m:e>
                        </m:box>
                      </m:e>
                    </m:d>
                  </m:oMath>
                </a14:m>
                <a:endParaRPr lang="en-US" b="0" dirty="0"/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Start with an initial solution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𝑖𝑚𝑝𝑙</m:t>
                        </m:r>
                      </m:e>
                    </m:box>
                  </m:oMath>
                </a14:m>
                <a:endParaRPr lang="en-US" b="0" dirty="0"/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Find better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𝑖𝑚𝑝𝑙</m:t>
                            </m:r>
                          </m:e>
                        </m:box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Optimize patterns!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6FDE153-9266-83B3-BF3E-114452A28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460A-D73A-3358-D695-8CF452F01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3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610B2-F10E-E365-8F63-79FD0B8FE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br>
              <a:rPr lang="en-US"/>
            </a:br>
            <a:r>
              <a:rPr lang="en-US"/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1530B-DFAA-1904-A046-66F0CEE93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University of Iowa - Data Science, Accreditation, Applying, Tuition ...">
            <a:extLst>
              <a:ext uri="{FF2B5EF4-FFF2-40B4-BE49-F238E27FC236}">
                <a16:creationId xmlns:a16="http://schemas.microsoft.com/office/drawing/2014/main" id="{D2F3B823-4C43-8705-40DC-79823995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3" y="5056187"/>
            <a:ext cx="1910647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35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12F0-5113-648F-EBD0-05469DD5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5636-6472-629C-42FE-6E7048917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7693" indent="-342900">
              <a:buFont typeface="Arial" panose="020B0604020202020204" pitchFamily="34" charset="0"/>
              <a:buChar char="•"/>
            </a:pPr>
            <a:r>
              <a:rPr lang="en-US" dirty="0"/>
              <a:t>Solution Fitting Problem</a:t>
            </a:r>
          </a:p>
          <a:p>
            <a:pPr marL="647693" indent="-342900">
              <a:buFont typeface="Arial" panose="020B0604020202020204" pitchFamily="34" charset="0"/>
              <a:buChar char="•"/>
            </a:pPr>
            <a:r>
              <a:rPr lang="en-US" dirty="0"/>
              <a:t>Existing approaches</a:t>
            </a:r>
          </a:p>
          <a:p>
            <a:pPr marL="125727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Enumeration</a:t>
            </a:r>
          </a:p>
          <a:p>
            <a:pPr marL="125727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Pattern Matching</a:t>
            </a:r>
          </a:p>
          <a:p>
            <a:pPr marL="64769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Contribution</a:t>
            </a:r>
          </a:p>
          <a:p>
            <a:pPr marL="125727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 both approaches</a:t>
            </a:r>
          </a:p>
          <a:p>
            <a:pPr marL="125727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Rewrite Rule Discovery</a:t>
            </a:r>
          </a:p>
          <a:p>
            <a:pPr marL="647693" indent="-342900">
              <a:buFont typeface="Arial" panose="020B0604020202020204" pitchFamily="34" charset="0"/>
              <a:buChar char="•"/>
            </a:pPr>
            <a:r>
              <a:rPr lang="en-US" dirty="0"/>
              <a:t>Experimental Results</a:t>
            </a:r>
          </a:p>
          <a:p>
            <a:pPr marL="647693" indent="-342900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E7FA-8595-F3A8-797A-7BE7E55628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8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99A8-6D01-BF3E-5B3E-B05E0F9E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Fitting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53570-64A9-76B1-C779-15BD16A2F2D2}"/>
              </a:ext>
            </a:extLst>
          </p:cNvPr>
          <p:cNvSpPr/>
          <p:nvPr/>
        </p:nvSpPr>
        <p:spPr>
          <a:xfrm>
            <a:off x="4597382" y="1863618"/>
            <a:ext cx="2705947" cy="1568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Program Synthesizer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4EE65C-7A12-9393-E35D-A0B974A36997}"/>
              </a:ext>
            </a:extLst>
          </p:cNvPr>
          <p:cNvGrpSpPr/>
          <p:nvPr/>
        </p:nvGrpSpPr>
        <p:grpSpPr>
          <a:xfrm>
            <a:off x="2772540" y="2743048"/>
            <a:ext cx="1816045" cy="461665"/>
            <a:chOff x="2781337" y="2967335"/>
            <a:chExt cx="181604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A8144F7-48D0-77B5-BA8A-DE87CF9DC850}"/>
                    </a:ext>
                  </a:extLst>
                </p:cNvPr>
                <p:cNvSpPr txBox="1"/>
                <p:nvPr/>
              </p:nvSpPr>
              <p:spPr>
                <a:xfrm>
                  <a:off x="2781337" y="2967335"/>
                  <a:ext cx="4900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A8144F7-48D0-77B5-BA8A-DE87CF9DC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337" y="2967335"/>
                  <a:ext cx="490013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0A66C5-8063-F61E-9C2F-AD6ACF50508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71350" y="3198168"/>
              <a:ext cx="132603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33AB96-AFE8-59C6-4458-9DE39947534F}"/>
              </a:ext>
            </a:extLst>
          </p:cNvPr>
          <p:cNvGrpSpPr/>
          <p:nvPr/>
        </p:nvGrpSpPr>
        <p:grpSpPr>
          <a:xfrm>
            <a:off x="2772540" y="2103085"/>
            <a:ext cx="1824842" cy="461665"/>
            <a:chOff x="2778695" y="1858977"/>
            <a:chExt cx="182484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0925F6-F006-6344-1338-5AB7C8151C40}"/>
                    </a:ext>
                  </a:extLst>
                </p:cNvPr>
                <p:cNvSpPr txBox="1"/>
                <p:nvPr/>
              </p:nvSpPr>
              <p:spPr>
                <a:xfrm>
                  <a:off x="2778695" y="1858977"/>
                  <a:ext cx="12745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𝑠𝑝𝑒𝑐</m:t>
                            </m:r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0925F6-F006-6344-1338-5AB7C815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695" y="1858977"/>
                  <a:ext cx="127451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7105" r="-19139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60FBEE-79EE-D86A-054D-3A520D19214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053211" y="2089810"/>
              <a:ext cx="55032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06554-C568-0E36-67C8-293AC589E7DB}"/>
              </a:ext>
            </a:extLst>
          </p:cNvPr>
          <p:cNvGrpSpPr/>
          <p:nvPr/>
        </p:nvGrpSpPr>
        <p:grpSpPr>
          <a:xfrm>
            <a:off x="7303329" y="2417172"/>
            <a:ext cx="2065563" cy="461665"/>
            <a:chOff x="7303329" y="2417172"/>
            <a:chExt cx="206556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BA83A8-D0B5-B992-2E4D-871D9B45FDC3}"/>
                    </a:ext>
                  </a:extLst>
                </p:cNvPr>
                <p:cNvSpPr txBox="1"/>
                <p:nvPr/>
              </p:nvSpPr>
              <p:spPr>
                <a:xfrm>
                  <a:off x="8464349" y="2417172"/>
                  <a:ext cx="9045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𝑖𝑚𝑝𝑙</m:t>
                            </m:r>
                          </m:e>
                        </m:box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BA83A8-D0B5-B992-2E4D-871D9B45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4349" y="2417172"/>
                  <a:ext cx="90454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76"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34717A-9AA8-C0E0-80D1-85767B3DEA4F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7303329" y="2648005"/>
              <a:ext cx="116102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678D68-9B3B-9134-4160-FA64DB1F7A6D}"/>
              </a:ext>
            </a:extLst>
          </p:cNvPr>
          <p:cNvSpPr txBox="1"/>
          <p:nvPr/>
        </p:nvSpPr>
        <p:spPr>
          <a:xfrm>
            <a:off x="1850777" y="5060932"/>
            <a:ext cx="2478564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Circuit Synthesis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D3BB2-791B-C0F2-11F3-DCC1E3685C79}"/>
              </a:ext>
            </a:extLst>
          </p:cNvPr>
          <p:cNvSpPr txBox="1"/>
          <p:nvPr/>
        </p:nvSpPr>
        <p:spPr>
          <a:xfrm>
            <a:off x="5402482" y="503382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SQL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09318-A5CC-5C89-BBB6-E3E15390DAC0}"/>
                  </a:ext>
                </a:extLst>
              </p:cNvPr>
              <p:cNvSpPr txBox="1"/>
              <p:nvPr/>
            </p:nvSpPr>
            <p:spPr>
              <a:xfrm>
                <a:off x="3664610" y="3756991"/>
                <a:ext cx="1989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𝑖𝑚𝑝𝑙</m:t>
                          </m:r>
                        </m:e>
                      </m:box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09318-A5CC-5C89-BBB6-E3E15390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10" y="3756991"/>
                <a:ext cx="1989006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183208E-5F21-55DF-5965-113DEF7CB73B}"/>
              </a:ext>
            </a:extLst>
          </p:cNvPr>
          <p:cNvSpPr txBox="1"/>
          <p:nvPr/>
        </p:nvSpPr>
        <p:spPr>
          <a:xfrm>
            <a:off x="9048957" y="5033821"/>
            <a:ext cx="21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ISA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5035D8-281F-FAA9-803B-28EAF622D73E}"/>
                  </a:ext>
                </a:extLst>
              </p:cNvPr>
              <p:cNvSpPr txBox="1"/>
              <p:nvPr/>
            </p:nvSpPr>
            <p:spPr>
              <a:xfrm>
                <a:off x="5695709" y="3739053"/>
                <a:ext cx="3215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𝑖𝑚𝑝𝑙</m:t>
                          </m:r>
                        </m:e>
                      </m:box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5035D8-281F-FAA9-803B-28EAF622D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709" y="3739053"/>
                <a:ext cx="3215239" cy="461665"/>
              </a:xfrm>
              <a:prstGeom prst="rect">
                <a:avLst/>
              </a:prstGeom>
              <a:blipFill>
                <a:blip r:embed="rId6"/>
                <a:stretch>
                  <a:fillRect t="-17105" r="-738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A208FFF-23B0-3E5B-F56E-B08DCCDC7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85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3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CFF8-0CEE-D80D-2139-D435803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and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E0879F-947C-8345-42A1-785797DB053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Grammar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Example terms generated by grammar</a:t>
                </a:r>
              </a:p>
              <a:p>
                <a:pPr marL="761993" indent="-457200"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761993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Enumerate terms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,0−1,0−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Equivalence check: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(SMT Solver)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E0879F-947C-8345-42A1-785797DB0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16391-7135-DACF-5557-012FC2E6E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7E46-BECD-9082-3B9D-89B63E8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Drawback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2366BD-DE62-D23B-D532-A485C59B6B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Grammar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Enumerate terms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,0−1,0−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Generate 5K+ terms to find a solution: </a:t>
                </a:r>
                <a:r>
                  <a:rPr lang="en-US" dirty="0">
                    <a:solidFill>
                      <a:srgbClr val="FF0000"/>
                    </a:solidFill>
                  </a:rPr>
                  <a:t>combinatorial explosion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Solution: </a:t>
                </a:r>
                <a:r>
                  <a:rPr lang="en-US" dirty="0">
                    <a:solidFill>
                      <a:schemeClr val="accent2"/>
                    </a:solidFill>
                  </a:rPr>
                  <a:t>Pattern-matching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2366BD-DE62-D23B-D532-A485C59B6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9AED3-C40F-89A9-1E34-A73F762CC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1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B943-6C47-A6E1-E9A5-CED2A57F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0CF201-06FC-29B1-240A-FDE4F385BE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92938" y="1401470"/>
                <a:ext cx="4892733" cy="47330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0CF201-06FC-29B1-240A-FDE4F385B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92938" y="1401470"/>
                <a:ext cx="4892733" cy="473304"/>
              </a:xfrm>
              <a:blipFill>
                <a:blip r:embed="rId2"/>
                <a:stretch>
                  <a:fillRect r="-748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7F82AE-FA8A-16FE-EDE9-7C7CF3A4595C}"/>
                  </a:ext>
                </a:extLst>
              </p:cNvPr>
              <p:cNvSpPr/>
              <p:nvPr/>
            </p:nvSpPr>
            <p:spPr>
              <a:xfrm>
                <a:off x="2739981" y="221218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7F82AE-FA8A-16FE-EDE9-7C7CF3A45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81" y="221218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41594A-346D-F891-29FF-35582742B831}"/>
                  </a:ext>
                </a:extLst>
              </p:cNvPr>
              <p:cNvSpPr/>
              <p:nvPr/>
            </p:nvSpPr>
            <p:spPr>
              <a:xfrm>
                <a:off x="3415842" y="221218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41594A-346D-F891-29FF-35582742B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42" y="2212181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0FA886D-8207-1213-A414-271E86E196B9}"/>
                  </a:ext>
                </a:extLst>
              </p:cNvPr>
              <p:cNvSpPr/>
              <p:nvPr/>
            </p:nvSpPr>
            <p:spPr>
              <a:xfrm>
                <a:off x="4091703" y="221107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0FA886D-8207-1213-A414-271E86E19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03" y="221107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793BB2-BA97-2C5B-2B23-94BCF2EAFE12}"/>
                  </a:ext>
                </a:extLst>
              </p:cNvPr>
              <p:cNvSpPr/>
              <p:nvPr/>
            </p:nvSpPr>
            <p:spPr>
              <a:xfrm>
                <a:off x="4767564" y="221107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3793BB2-BA97-2C5B-2B23-94BCF2EAF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64" y="2211075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087B28-57BD-D0C0-8FEC-C1ED31959D2B}"/>
                  </a:ext>
                </a:extLst>
              </p:cNvPr>
              <p:cNvSpPr/>
              <p:nvPr/>
            </p:nvSpPr>
            <p:spPr>
              <a:xfrm>
                <a:off x="5443425" y="221107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087B28-57BD-D0C0-8FEC-C1ED3195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25" y="2211075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709798-1510-8CCC-78BA-83EE6F561AD7}"/>
                  </a:ext>
                </a:extLst>
              </p:cNvPr>
              <p:cNvSpPr/>
              <p:nvPr/>
            </p:nvSpPr>
            <p:spPr>
              <a:xfrm>
                <a:off x="6119286" y="221107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709798-1510-8CCC-78BA-83EE6F561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86" y="2211075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888390C-CDA8-0ED3-BB1D-B7F711F3DBAD}"/>
              </a:ext>
            </a:extLst>
          </p:cNvPr>
          <p:cNvGrpSpPr/>
          <p:nvPr/>
        </p:nvGrpSpPr>
        <p:grpSpPr>
          <a:xfrm>
            <a:off x="6778171" y="1941728"/>
            <a:ext cx="1371600" cy="995894"/>
            <a:chOff x="6588539" y="2340110"/>
            <a:chExt cx="1371600" cy="995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0BCD4D1-73D9-F96F-9A48-9D6DDDA3A3E2}"/>
                    </a:ext>
                  </a:extLst>
                </p:cNvPr>
                <p:cNvSpPr/>
                <p:nvPr/>
              </p:nvSpPr>
              <p:spPr>
                <a:xfrm>
                  <a:off x="7045739" y="234011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0BCD4D1-73D9-F96F-9A48-9D6DDDA3A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739" y="2340110"/>
                  <a:ext cx="457200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4C276E6-B5AD-F456-A40A-E776ADB23D55}"/>
                    </a:ext>
                  </a:extLst>
                </p:cNvPr>
                <p:cNvSpPr/>
                <p:nvPr/>
              </p:nvSpPr>
              <p:spPr>
                <a:xfrm>
                  <a:off x="6588539" y="287880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4C276E6-B5AD-F456-A40A-E776ADB23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539" y="2878804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04B7FD-4C4D-B8CC-8A75-1AE181B5CADB}"/>
                    </a:ext>
                  </a:extLst>
                </p:cNvPr>
                <p:cNvSpPr/>
                <p:nvPr/>
              </p:nvSpPr>
              <p:spPr>
                <a:xfrm>
                  <a:off x="7502939" y="287880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D04B7FD-4C4D-B8CC-8A75-1AE181B5C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39" y="2878804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8400D5-58C4-E603-3F63-860EF89ABAAE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6978784" y="273035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CFAA27-124B-F666-D34A-46172D3174C4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7435984" y="273035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A2EF67-34FA-F7E3-E763-DFDA1DBE4A40}"/>
              </a:ext>
            </a:extLst>
          </p:cNvPr>
          <p:cNvGrpSpPr/>
          <p:nvPr/>
        </p:nvGrpSpPr>
        <p:grpSpPr>
          <a:xfrm>
            <a:off x="7085684" y="3691427"/>
            <a:ext cx="3397984" cy="1991788"/>
            <a:chOff x="4625609" y="324796"/>
            <a:chExt cx="3397984" cy="1991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A38FF1-F590-332E-F96E-9224DC124BE7}"/>
                    </a:ext>
                  </a:extLst>
                </p:cNvPr>
                <p:cNvSpPr/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7A38FF1-F590-332E-F96E-9224DC124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E83D4DD-01A0-15AB-9522-CE87DC8F04D4}"/>
                    </a:ext>
                  </a:extLst>
                </p:cNvPr>
                <p:cNvSpPr/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E83D4DD-01A0-15AB-9522-CE87DC8F0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625BB4F-E32C-6D2C-D6F4-C7EA90611EB7}"/>
                    </a:ext>
                  </a:extLst>
                </p:cNvPr>
                <p:cNvSpPr/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625BB4F-E32C-6D2C-D6F4-C7EA90611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33F570-1A55-95DF-05E0-413D77CBAD52}"/>
                </a:ext>
              </a:extLst>
            </p:cNvPr>
            <p:cNvCxnSpPr>
              <a:stCxn id="43" idx="7"/>
              <a:endCxn id="42" idx="3"/>
            </p:cNvCxnSpPr>
            <p:nvPr/>
          </p:nvCxnSpPr>
          <p:spPr>
            <a:xfrm flipV="1">
              <a:off x="50158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7A5015-BA67-CBC8-35C5-B352C0C268E5}"/>
                </a:ext>
              </a:extLst>
            </p:cNvPr>
            <p:cNvCxnSpPr>
              <a:cxnSpLocks/>
              <a:stCxn id="44" idx="1"/>
              <a:endCxn id="42" idx="5"/>
            </p:cNvCxnSpPr>
            <p:nvPr/>
          </p:nvCxnSpPr>
          <p:spPr>
            <a:xfrm flipH="1" flipV="1">
              <a:off x="54730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B2AF56A-35B9-1E38-4971-50EF73E0AD4C}"/>
                    </a:ext>
                  </a:extLst>
                </p:cNvPr>
                <p:cNvSpPr/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B2AF56A-35B9-1E38-4971-50EF73E0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1002FB-137F-278B-626D-7F3A6AE7A242}"/>
                    </a:ext>
                  </a:extLst>
                </p:cNvPr>
                <p:cNvSpPr/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1002FB-137F-278B-626D-7F3A6AE7A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E419F3B-0079-4679-23C0-C177C5DD4173}"/>
                    </a:ext>
                  </a:extLst>
                </p:cNvPr>
                <p:cNvSpPr/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E419F3B-0079-4679-23C0-C177C5DD41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57363B-C05A-AC96-378B-4D1024DF43D8}"/>
                </a:ext>
              </a:extLst>
            </p:cNvPr>
            <p:cNvCxnSpPr>
              <a:stCxn id="49" idx="7"/>
              <a:endCxn id="48" idx="3"/>
            </p:cNvCxnSpPr>
            <p:nvPr/>
          </p:nvCxnSpPr>
          <p:spPr>
            <a:xfrm flipV="1">
              <a:off x="65850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D47461-60CF-EF61-71A4-FD2172DBC203}"/>
                </a:ext>
              </a:extLst>
            </p:cNvPr>
            <p:cNvCxnSpPr>
              <a:cxnSpLocks/>
              <a:stCxn id="54" idx="1"/>
              <a:endCxn id="48" idx="5"/>
            </p:cNvCxnSpPr>
            <p:nvPr/>
          </p:nvCxnSpPr>
          <p:spPr>
            <a:xfrm flipH="1" flipV="1">
              <a:off x="70422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1057077-B01B-C09F-7985-4C259AD0AC96}"/>
                </a:ext>
              </a:extLst>
            </p:cNvPr>
            <p:cNvCxnSpPr>
              <a:cxnSpLocks/>
              <a:stCxn id="42" idx="7"/>
              <a:endCxn id="47" idx="3"/>
            </p:cNvCxnSpPr>
            <p:nvPr/>
          </p:nvCxnSpPr>
          <p:spPr>
            <a:xfrm flipV="1">
              <a:off x="5473054" y="715041"/>
              <a:ext cx="461301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2EFAD5-AD51-440B-FFEF-09122B0B1294}"/>
                </a:ext>
              </a:extLst>
            </p:cNvPr>
            <p:cNvCxnSpPr>
              <a:cxnSpLocks/>
              <a:stCxn id="48" idx="1"/>
              <a:endCxn id="47" idx="5"/>
            </p:cNvCxnSpPr>
            <p:nvPr/>
          </p:nvCxnSpPr>
          <p:spPr>
            <a:xfrm flipH="1" flipV="1">
              <a:off x="6257645" y="715041"/>
              <a:ext cx="461303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9DEFA81-8A05-0334-2CB5-1BF81D202507}"/>
                    </a:ext>
                  </a:extLst>
                </p:cNvPr>
                <p:cNvSpPr/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9DEFA81-8A05-0334-2CB5-1BF81D202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B7567FF-4392-A73D-2E56-668D9B472E4C}"/>
                    </a:ext>
                  </a:extLst>
                </p:cNvPr>
                <p:cNvSpPr/>
                <p:nvPr/>
              </p:nvSpPr>
              <p:spPr>
                <a:xfrm>
                  <a:off x="6651993" y="185938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B7567FF-4392-A73D-2E56-668D9B472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1859384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E90EF9A-71FD-51AA-E783-86151A74F17A}"/>
                    </a:ext>
                  </a:extLst>
                </p:cNvPr>
                <p:cNvSpPr/>
                <p:nvPr/>
              </p:nvSpPr>
              <p:spPr>
                <a:xfrm>
                  <a:off x="7566393" y="185938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E90EF9A-71FD-51AA-E783-86151A74F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393" y="1859384"/>
                  <a:ext cx="457200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E51617-8F3B-8608-C754-FDFA54A7B82A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7042238" y="171093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9DC05D8-635A-62B5-6C46-51556EFC1871}"/>
                </a:ext>
              </a:extLst>
            </p:cNvPr>
            <p:cNvCxnSpPr>
              <a:cxnSpLocks/>
              <a:stCxn id="56" idx="1"/>
              <a:endCxn id="54" idx="5"/>
            </p:cNvCxnSpPr>
            <p:nvPr/>
          </p:nvCxnSpPr>
          <p:spPr>
            <a:xfrm flipH="1" flipV="1">
              <a:off x="7499438" y="171093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5333036-DAF9-6C21-56CC-DBA6432AD0C2}"/>
              </a:ext>
            </a:extLst>
          </p:cNvPr>
          <p:cNvGrpSpPr/>
          <p:nvPr/>
        </p:nvGrpSpPr>
        <p:grpSpPr>
          <a:xfrm>
            <a:off x="8585672" y="1941728"/>
            <a:ext cx="1371600" cy="995894"/>
            <a:chOff x="6588539" y="2340110"/>
            <a:chExt cx="1371600" cy="995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03EF9FE-1724-888B-2863-477FBE619AAA}"/>
                    </a:ext>
                  </a:extLst>
                </p:cNvPr>
                <p:cNvSpPr/>
                <p:nvPr/>
              </p:nvSpPr>
              <p:spPr>
                <a:xfrm>
                  <a:off x="7045739" y="234011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03EF9FE-1724-888B-2863-477FBE61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739" y="2340110"/>
                  <a:ext cx="457200" cy="4572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5C0E7A4-B203-9D11-3FA6-2E685C1F223D}"/>
                    </a:ext>
                  </a:extLst>
                </p:cNvPr>
                <p:cNvSpPr/>
                <p:nvPr/>
              </p:nvSpPr>
              <p:spPr>
                <a:xfrm>
                  <a:off x="6588539" y="287880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5C0E7A4-B203-9D11-3FA6-2E685C1F2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539" y="2878804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82A04E5-D366-4956-809D-AA72FBEFF6E7}"/>
                    </a:ext>
                  </a:extLst>
                </p:cNvPr>
                <p:cNvSpPr/>
                <p:nvPr/>
              </p:nvSpPr>
              <p:spPr>
                <a:xfrm>
                  <a:off x="7502939" y="287880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82A04E5-D366-4956-809D-AA72FBEFF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39" y="2878804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176BF9-49BB-D589-D387-8D7459789BAC}"/>
                </a:ext>
              </a:extLst>
            </p:cNvPr>
            <p:cNvCxnSpPr>
              <a:stCxn id="61" idx="7"/>
              <a:endCxn id="60" idx="3"/>
            </p:cNvCxnSpPr>
            <p:nvPr/>
          </p:nvCxnSpPr>
          <p:spPr>
            <a:xfrm flipV="1">
              <a:off x="6978784" y="273035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3277C2-BD2C-4FFF-C2EE-B5105C0730EE}"/>
                </a:ext>
              </a:extLst>
            </p:cNvPr>
            <p:cNvCxnSpPr>
              <a:cxnSpLocks/>
              <a:stCxn id="62" idx="1"/>
              <a:endCxn id="60" idx="5"/>
            </p:cNvCxnSpPr>
            <p:nvPr/>
          </p:nvCxnSpPr>
          <p:spPr>
            <a:xfrm flipH="1" flipV="1">
              <a:off x="7435984" y="273035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035332-1119-B653-9979-7350DA6FC560}"/>
                  </a:ext>
                </a:extLst>
              </p:cNvPr>
              <p:cNvSpPr txBox="1"/>
              <p:nvPr/>
            </p:nvSpPr>
            <p:spPr>
              <a:xfrm>
                <a:off x="6926043" y="3148772"/>
                <a:ext cx="3319258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035332-1119-B653-9979-7350DA6FC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43" y="3148772"/>
                <a:ext cx="3319258" cy="5091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389A404-BED2-48DD-C00C-9641A2D94851}"/>
                  </a:ext>
                </a:extLst>
              </p:cNvPr>
              <p:cNvSpPr/>
              <p:nvPr/>
            </p:nvSpPr>
            <p:spPr>
              <a:xfrm>
                <a:off x="3777104" y="367079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389A404-BED2-48DD-C00C-9641A2D94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104" y="3670793"/>
                <a:ext cx="45720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F5B40-3DCA-540F-0D26-C1761EBCC9F4}"/>
              </a:ext>
            </a:extLst>
          </p:cNvPr>
          <p:cNvGrpSpPr/>
          <p:nvPr/>
        </p:nvGrpSpPr>
        <p:grpSpPr>
          <a:xfrm>
            <a:off x="2992512" y="3670793"/>
            <a:ext cx="2026384" cy="914400"/>
            <a:chOff x="5082809" y="324796"/>
            <a:chExt cx="2026384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B4F28C4-B9E9-523B-DF93-A115F01989D5}"/>
                    </a:ext>
                  </a:extLst>
                </p:cNvPr>
                <p:cNvSpPr/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B4F28C4-B9E9-523B-DF93-A115F0198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BFC02EA-B3DC-50F9-E892-AE10C979FAC0}"/>
                    </a:ext>
                  </a:extLst>
                </p:cNvPr>
                <p:cNvSpPr/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BFC02EA-B3DC-50F9-E892-AE10C979FA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F1ACF51-2181-F781-E753-4AD829950610}"/>
                    </a:ext>
                  </a:extLst>
                </p:cNvPr>
                <p:cNvSpPr/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F1ACF51-2181-F781-E753-4AD829950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EB87BC-5E46-6BE6-75E5-C87E3AEFE912}"/>
                </a:ext>
              </a:extLst>
            </p:cNvPr>
            <p:cNvCxnSpPr>
              <a:cxnSpLocks/>
              <a:stCxn id="70" idx="7"/>
              <a:endCxn id="71" idx="3"/>
            </p:cNvCxnSpPr>
            <p:nvPr/>
          </p:nvCxnSpPr>
          <p:spPr>
            <a:xfrm flipV="1">
              <a:off x="5473054" y="715041"/>
              <a:ext cx="461301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A5CAFB-537F-3A99-3BE9-417199123CB5}"/>
                </a:ext>
              </a:extLst>
            </p:cNvPr>
            <p:cNvCxnSpPr>
              <a:cxnSpLocks/>
              <a:stCxn id="72" idx="1"/>
              <a:endCxn id="71" idx="5"/>
            </p:cNvCxnSpPr>
            <p:nvPr/>
          </p:nvCxnSpPr>
          <p:spPr>
            <a:xfrm flipH="1" flipV="1">
              <a:off x="6257645" y="715041"/>
              <a:ext cx="461303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6B801B-1211-9439-8D0B-4C10D12B2F9A}"/>
              </a:ext>
            </a:extLst>
          </p:cNvPr>
          <p:cNvGrpSpPr/>
          <p:nvPr/>
        </p:nvGrpSpPr>
        <p:grpSpPr>
          <a:xfrm>
            <a:off x="2535311" y="3670793"/>
            <a:ext cx="2483584" cy="1453094"/>
            <a:chOff x="4625609" y="324796"/>
            <a:chExt cx="2483584" cy="1453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512E1B4-1F60-A8BD-45B2-E73994C3F060}"/>
                    </a:ext>
                  </a:extLst>
                </p:cNvPr>
                <p:cNvSpPr/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512E1B4-1F60-A8BD-45B2-E73994C3F0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92C6C63-E276-4CD4-1B57-CAB43EBC967A}"/>
                    </a:ext>
                  </a:extLst>
                </p:cNvPr>
                <p:cNvSpPr/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92C6C63-E276-4CD4-1B57-CAB43EBC9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AEB8BB2-0944-A948-0E51-57E0AA24F54E}"/>
                    </a:ext>
                  </a:extLst>
                </p:cNvPr>
                <p:cNvSpPr/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AEB8BB2-0944-A948-0E51-57E0AA24F5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A26415-AE3E-B206-EAB6-A769E3586CB5}"/>
                </a:ext>
              </a:extLst>
            </p:cNvPr>
            <p:cNvCxnSpPr>
              <a:stCxn id="77" idx="7"/>
              <a:endCxn id="76" idx="3"/>
            </p:cNvCxnSpPr>
            <p:nvPr/>
          </p:nvCxnSpPr>
          <p:spPr>
            <a:xfrm flipV="1">
              <a:off x="50158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9E9A05-54ED-156D-B071-395366041F44}"/>
                </a:ext>
              </a:extLst>
            </p:cNvPr>
            <p:cNvCxnSpPr>
              <a:cxnSpLocks/>
              <a:stCxn id="78" idx="1"/>
              <a:endCxn id="76" idx="5"/>
            </p:cNvCxnSpPr>
            <p:nvPr/>
          </p:nvCxnSpPr>
          <p:spPr>
            <a:xfrm flipH="1" flipV="1">
              <a:off x="54730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718CECD-C25A-0F68-4DEB-1322678C4708}"/>
                    </a:ext>
                  </a:extLst>
                </p:cNvPr>
                <p:cNvSpPr/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718CECD-C25A-0F68-4DEB-1322678C4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3BE1117-2989-BDF6-2D73-43694D307B66}"/>
                    </a:ext>
                  </a:extLst>
                </p:cNvPr>
                <p:cNvSpPr/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3BE1117-2989-BDF6-2D73-43694D307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79AC470-1969-AAD4-B509-666D4B3B9E3F}"/>
                </a:ext>
              </a:extLst>
            </p:cNvPr>
            <p:cNvCxnSpPr>
              <a:cxnSpLocks/>
              <a:stCxn id="76" idx="7"/>
              <a:endCxn id="81" idx="3"/>
            </p:cNvCxnSpPr>
            <p:nvPr/>
          </p:nvCxnSpPr>
          <p:spPr>
            <a:xfrm flipV="1">
              <a:off x="5473054" y="715041"/>
              <a:ext cx="461301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D45D70-8C57-E453-7D24-F9555112F52B}"/>
                </a:ext>
              </a:extLst>
            </p:cNvPr>
            <p:cNvCxnSpPr>
              <a:cxnSpLocks/>
              <a:stCxn id="82" idx="1"/>
              <a:endCxn id="81" idx="5"/>
            </p:cNvCxnSpPr>
            <p:nvPr/>
          </p:nvCxnSpPr>
          <p:spPr>
            <a:xfrm flipH="1" flipV="1">
              <a:off x="6257645" y="715041"/>
              <a:ext cx="461303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F414356-3653-7AAE-8AB2-B11DE39BC5FC}"/>
              </a:ext>
            </a:extLst>
          </p:cNvPr>
          <p:cNvGrpSpPr/>
          <p:nvPr/>
        </p:nvGrpSpPr>
        <p:grpSpPr>
          <a:xfrm>
            <a:off x="2535310" y="3670793"/>
            <a:ext cx="2940784" cy="1453094"/>
            <a:chOff x="4625609" y="324796"/>
            <a:chExt cx="2940784" cy="14530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A840F2D-7576-8BD3-8CFB-A6AE00722CAC}"/>
                    </a:ext>
                  </a:extLst>
                </p:cNvPr>
                <p:cNvSpPr/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A840F2D-7576-8BD3-8CFB-A6AE00722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4EA74D5-B74B-FE50-A84B-2AB7D5ECDCA3}"/>
                    </a:ext>
                  </a:extLst>
                </p:cNvPr>
                <p:cNvSpPr/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4EA74D5-B74B-FE50-A84B-2AB7D5ECDC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591F8A7-0ABB-028C-AFF3-A3A70C3F9D75}"/>
                    </a:ext>
                  </a:extLst>
                </p:cNvPr>
                <p:cNvSpPr/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591F8A7-0ABB-028C-AFF3-A3A70C3F9D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29E789E-AD30-EEF3-AB83-CA2FE397A4A1}"/>
                </a:ext>
              </a:extLst>
            </p:cNvPr>
            <p:cNvCxnSpPr>
              <a:stCxn id="87" idx="7"/>
              <a:endCxn id="86" idx="3"/>
            </p:cNvCxnSpPr>
            <p:nvPr/>
          </p:nvCxnSpPr>
          <p:spPr>
            <a:xfrm flipV="1">
              <a:off x="50158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E1DC92A-7960-2ED0-8A39-AD219289ABFD}"/>
                </a:ext>
              </a:extLst>
            </p:cNvPr>
            <p:cNvCxnSpPr>
              <a:cxnSpLocks/>
              <a:stCxn id="88" idx="1"/>
              <a:endCxn id="86" idx="5"/>
            </p:cNvCxnSpPr>
            <p:nvPr/>
          </p:nvCxnSpPr>
          <p:spPr>
            <a:xfrm flipH="1" flipV="1">
              <a:off x="54730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8C361DF-1C03-8EA5-9A22-D4B475F469C1}"/>
                    </a:ext>
                  </a:extLst>
                </p:cNvPr>
                <p:cNvSpPr/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58C361DF-1C03-8EA5-9A22-D4B475F46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AAFB40B-46B0-45D9-2F8A-0A9918066E3B}"/>
                    </a:ext>
                  </a:extLst>
                </p:cNvPr>
                <p:cNvSpPr/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AAFB40B-46B0-45D9-2F8A-0A9918066E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7CB68B3-294D-AD04-A8AA-3B5785A909B9}"/>
                    </a:ext>
                  </a:extLst>
                </p:cNvPr>
                <p:cNvSpPr/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7CB68B3-294D-AD04-A8AA-3B5785A90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F6AE5B-7F99-81AA-FD20-58DD14FD2470}"/>
                </a:ext>
              </a:extLst>
            </p:cNvPr>
            <p:cNvCxnSpPr>
              <a:stCxn id="93" idx="7"/>
              <a:endCxn id="92" idx="3"/>
            </p:cNvCxnSpPr>
            <p:nvPr/>
          </p:nvCxnSpPr>
          <p:spPr>
            <a:xfrm flipV="1">
              <a:off x="65850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2C741B9-308A-3A74-0EA4-24057D24AA07}"/>
                </a:ext>
              </a:extLst>
            </p:cNvPr>
            <p:cNvCxnSpPr>
              <a:cxnSpLocks/>
              <a:stCxn id="98" idx="1"/>
              <a:endCxn id="92" idx="5"/>
            </p:cNvCxnSpPr>
            <p:nvPr/>
          </p:nvCxnSpPr>
          <p:spPr>
            <a:xfrm flipH="1" flipV="1">
              <a:off x="70422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D6D2A78-2679-AD80-A81C-DC1A843F5D62}"/>
                </a:ext>
              </a:extLst>
            </p:cNvPr>
            <p:cNvCxnSpPr>
              <a:cxnSpLocks/>
              <a:stCxn id="86" idx="7"/>
              <a:endCxn id="91" idx="3"/>
            </p:cNvCxnSpPr>
            <p:nvPr/>
          </p:nvCxnSpPr>
          <p:spPr>
            <a:xfrm flipV="1">
              <a:off x="5473054" y="715041"/>
              <a:ext cx="461301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010FDFF-4DB1-6D0E-F5B5-9CA151537464}"/>
                </a:ext>
              </a:extLst>
            </p:cNvPr>
            <p:cNvCxnSpPr>
              <a:cxnSpLocks/>
              <a:stCxn id="92" idx="1"/>
              <a:endCxn id="91" idx="5"/>
            </p:cNvCxnSpPr>
            <p:nvPr/>
          </p:nvCxnSpPr>
          <p:spPr>
            <a:xfrm flipH="1" flipV="1">
              <a:off x="6257645" y="715041"/>
              <a:ext cx="461303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9A321C6-911A-FC25-C6B9-C8CA443A7E4E}"/>
                    </a:ext>
                  </a:extLst>
                </p:cNvPr>
                <p:cNvSpPr/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9A321C6-911A-FC25-C6B9-C8CA443A7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9B03E5-CB3C-47C8-46ED-ACCBEA492C76}"/>
              </a:ext>
            </a:extLst>
          </p:cNvPr>
          <p:cNvGrpSpPr/>
          <p:nvPr/>
        </p:nvGrpSpPr>
        <p:grpSpPr>
          <a:xfrm>
            <a:off x="2532502" y="3670793"/>
            <a:ext cx="3397984" cy="1991788"/>
            <a:chOff x="4625609" y="324796"/>
            <a:chExt cx="3397984" cy="1991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A4D6693-DA52-158A-AF6A-015A4793F241}"/>
                    </a:ext>
                  </a:extLst>
                </p:cNvPr>
                <p:cNvSpPr/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A4D6693-DA52-158A-AF6A-015A4793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9" y="781996"/>
                  <a:ext cx="457200" cy="4572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D238579-7805-C353-EF3A-A5AEA2EBCBD7}"/>
                    </a:ext>
                  </a:extLst>
                </p:cNvPr>
                <p:cNvSpPr/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D238579-7805-C353-EF3A-A5AEA2EBCB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09" y="1320690"/>
                  <a:ext cx="457200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333FD246-87AC-4C25-06DC-ED43C46F0E74}"/>
                    </a:ext>
                  </a:extLst>
                </p:cNvPr>
                <p:cNvSpPr/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333FD246-87AC-4C25-06DC-ED43C46F0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009" y="1320690"/>
                  <a:ext cx="457200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FA08691-60A6-D220-0415-4AF102A46290}"/>
                </a:ext>
              </a:extLst>
            </p:cNvPr>
            <p:cNvCxnSpPr>
              <a:stCxn id="101" idx="7"/>
              <a:endCxn id="100" idx="3"/>
            </p:cNvCxnSpPr>
            <p:nvPr/>
          </p:nvCxnSpPr>
          <p:spPr>
            <a:xfrm flipV="1">
              <a:off x="50158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CFBEC9B-6CE0-A9CC-BC40-2B491A3F969A}"/>
                </a:ext>
              </a:extLst>
            </p:cNvPr>
            <p:cNvCxnSpPr>
              <a:cxnSpLocks/>
              <a:stCxn id="102" idx="1"/>
              <a:endCxn id="100" idx="5"/>
            </p:cNvCxnSpPr>
            <p:nvPr/>
          </p:nvCxnSpPr>
          <p:spPr>
            <a:xfrm flipH="1" flipV="1">
              <a:off x="5473054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C24AF0E-B3E3-3458-18A4-75E5CD1118EA}"/>
                    </a:ext>
                  </a:extLst>
                </p:cNvPr>
                <p:cNvSpPr/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C24AF0E-B3E3-3458-18A4-75E5CD111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24796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0B794A0-E2E1-EBC4-3353-ED13C1AC7377}"/>
                    </a:ext>
                  </a:extLst>
                </p:cNvPr>
                <p:cNvSpPr/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0B794A0-E2E1-EBC4-3353-ED13C1AC7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781996"/>
                  <a:ext cx="457200" cy="457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5C33A307-85D1-CAD0-22DA-DBA60027764A}"/>
                    </a:ext>
                  </a:extLst>
                </p:cNvPr>
                <p:cNvSpPr/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5C33A307-85D1-CAD0-22DA-DBA600277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793" y="1320690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713BBD-A36D-61E2-4FBE-5DA4331C5129}"/>
                </a:ext>
              </a:extLst>
            </p:cNvPr>
            <p:cNvCxnSpPr>
              <a:stCxn id="107" idx="7"/>
              <a:endCxn id="106" idx="3"/>
            </p:cNvCxnSpPr>
            <p:nvPr/>
          </p:nvCxnSpPr>
          <p:spPr>
            <a:xfrm flipV="1">
              <a:off x="65850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8801A5-D7E2-3405-4EA6-25353075D277}"/>
                </a:ext>
              </a:extLst>
            </p:cNvPr>
            <p:cNvCxnSpPr>
              <a:cxnSpLocks/>
              <a:stCxn id="112" idx="1"/>
              <a:endCxn id="106" idx="5"/>
            </p:cNvCxnSpPr>
            <p:nvPr/>
          </p:nvCxnSpPr>
          <p:spPr>
            <a:xfrm flipH="1" flipV="1">
              <a:off x="7042238" y="1172241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41719D5-60BA-2018-047A-DE99B5D513BE}"/>
                </a:ext>
              </a:extLst>
            </p:cNvPr>
            <p:cNvCxnSpPr>
              <a:cxnSpLocks/>
              <a:stCxn id="100" idx="7"/>
              <a:endCxn id="105" idx="3"/>
            </p:cNvCxnSpPr>
            <p:nvPr/>
          </p:nvCxnSpPr>
          <p:spPr>
            <a:xfrm flipV="1">
              <a:off x="5473054" y="715041"/>
              <a:ext cx="461301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2718564-4AA4-DA6E-8C4C-605486092385}"/>
                </a:ext>
              </a:extLst>
            </p:cNvPr>
            <p:cNvCxnSpPr>
              <a:cxnSpLocks/>
              <a:stCxn id="106" idx="1"/>
              <a:endCxn id="105" idx="5"/>
            </p:cNvCxnSpPr>
            <p:nvPr/>
          </p:nvCxnSpPr>
          <p:spPr>
            <a:xfrm flipH="1" flipV="1">
              <a:off x="6257645" y="715041"/>
              <a:ext cx="461303" cy="133910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869FB316-4585-B1AC-63A6-226F78BC1F70}"/>
                    </a:ext>
                  </a:extLst>
                </p:cNvPr>
                <p:cNvSpPr/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869FB316-4585-B1AC-63A6-226F78BC1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9193" y="1320690"/>
                  <a:ext cx="457200" cy="457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35233F8-AC42-CF08-C800-2108002B91D5}"/>
                    </a:ext>
                  </a:extLst>
                </p:cNvPr>
                <p:cNvSpPr/>
                <p:nvPr/>
              </p:nvSpPr>
              <p:spPr>
                <a:xfrm>
                  <a:off x="6651993" y="185938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35233F8-AC42-CF08-C800-2108002B9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93" y="1859384"/>
                  <a:ext cx="457200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44A8FBB-DEE7-B19B-4A06-ACA8BE787993}"/>
                    </a:ext>
                  </a:extLst>
                </p:cNvPr>
                <p:cNvSpPr/>
                <p:nvPr/>
              </p:nvSpPr>
              <p:spPr>
                <a:xfrm>
                  <a:off x="7566393" y="1859384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44A8FBB-DEE7-B19B-4A06-ACA8BE787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393" y="1859384"/>
                  <a:ext cx="457200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DCCF4EF-7390-C71B-41D0-8AF067FF3CC7}"/>
                </a:ext>
              </a:extLst>
            </p:cNvPr>
            <p:cNvCxnSpPr>
              <a:stCxn id="113" idx="7"/>
              <a:endCxn id="112" idx="3"/>
            </p:cNvCxnSpPr>
            <p:nvPr/>
          </p:nvCxnSpPr>
          <p:spPr>
            <a:xfrm flipV="1">
              <a:off x="7042238" y="171093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E8B7C9D-01EE-57D2-CDCD-4A7009025EF0}"/>
                </a:ext>
              </a:extLst>
            </p:cNvPr>
            <p:cNvCxnSpPr>
              <a:cxnSpLocks/>
              <a:stCxn id="114" idx="1"/>
              <a:endCxn id="112" idx="5"/>
            </p:cNvCxnSpPr>
            <p:nvPr/>
          </p:nvCxnSpPr>
          <p:spPr>
            <a:xfrm flipH="1" flipV="1">
              <a:off x="7499438" y="1710935"/>
              <a:ext cx="133910" cy="215404"/>
            </a:xfrm>
            <a:prstGeom prst="line">
              <a:avLst/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564EA6-78D2-4022-FFB7-8D9E1938C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3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66" grpId="0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7E46-BECD-9082-3B9D-89B63E8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Drawback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2366BD-DE62-D23B-D532-A485C59B6B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Grammar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cvc5 enumerates 5K+ terms to find solution</a:t>
                </a:r>
              </a:p>
              <a:p>
                <a:r>
                  <a:rPr lang="en-US" dirty="0"/>
                  <a:t>Pattern-matching </a:t>
                </a:r>
                <a:r>
                  <a:rPr lang="en-US" dirty="0">
                    <a:solidFill>
                      <a:srgbClr val="FF0000"/>
                    </a:solidFill>
                  </a:rPr>
                  <a:t>fails</a:t>
                </a:r>
                <a:r>
                  <a:rPr lang="en-US" dirty="0"/>
                  <a:t>!</a:t>
                </a:r>
              </a:p>
              <a:p>
                <a:pPr marL="304793" indent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missing</a:t>
                </a:r>
                <a:r>
                  <a:rPr lang="en-US" dirty="0"/>
                  <a:t>!</a:t>
                </a:r>
              </a:p>
              <a:p>
                <a:pPr marL="304793" indent="0"/>
                <a:r>
                  <a:rPr lang="en-US" dirty="0"/>
                  <a:t>Simulate 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304793" indent="0"/>
                <a:r>
                  <a:rPr lang="en-US" b="1" dirty="0"/>
                  <a:t>Main Idea:</a:t>
                </a:r>
                <a:r>
                  <a:rPr lang="en-US" dirty="0"/>
                  <a:t> “Expand” the grammar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F2366BD-DE62-D23B-D532-A485C59B6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5F11-DACA-6088-53D3-273B0F4F94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69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9A20-9C06-8540-9154-28DEB0B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Expanding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9DFDDF-C814-4F98-ED95-998D063B48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Use enumerator to “extend” the grammar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→0∣1∣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Enumerate </a:t>
                </a:r>
                <a:r>
                  <a:rPr lang="en-US" b="1" dirty="0"/>
                  <a:t>patterns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∷0∣1∣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0−1∣⋯∣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∣…∣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Problem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“</a:t>
                </a:r>
                <a:r>
                  <a:rPr lang="en-US" i="1" dirty="0"/>
                  <a:t>in theory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but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Our solution: </a:t>
                </a:r>
                <a:r>
                  <a:rPr lang="en-US" dirty="0">
                    <a:solidFill>
                      <a:schemeClr val="accent2"/>
                    </a:solidFill>
                  </a:rPr>
                  <a:t>rewrite term</a:t>
                </a:r>
                <a:r>
                  <a:rPr lang="en-US" dirty="0"/>
                  <a:t> and then match: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↓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9DFDDF-C814-4F98-ED95-998D063B4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2464-00AD-D2BB-796C-6C0FA31CC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85BB0A-A429-EBC0-6CF2-D571D0709242}"/>
              </a:ext>
            </a:extLst>
          </p:cNvPr>
          <p:cNvGrpSpPr>
            <a:grpSpLocks noChangeAspect="1"/>
          </p:cNvGrpSpPr>
          <p:nvPr/>
        </p:nvGrpSpPr>
        <p:grpSpPr>
          <a:xfrm>
            <a:off x="2343687" y="3934223"/>
            <a:ext cx="2799023" cy="939684"/>
            <a:chOff x="3876787" y="2828752"/>
            <a:chExt cx="4434342" cy="148869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272286-EBB8-1BC0-8DED-347493E19035}"/>
                </a:ext>
              </a:extLst>
            </p:cNvPr>
            <p:cNvGrpSpPr/>
            <p:nvPr/>
          </p:nvGrpSpPr>
          <p:grpSpPr>
            <a:xfrm>
              <a:off x="3876787" y="2828752"/>
              <a:ext cx="1828800" cy="1488691"/>
              <a:chOff x="4210789" y="2839702"/>
              <a:chExt cx="1828800" cy="1488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DB438DA-A051-A406-6C59-802C2E23DFC8}"/>
                      </a:ext>
                    </a:extLst>
                  </p:cNvPr>
                  <p:cNvSpPr/>
                  <p:nvPr/>
                </p:nvSpPr>
                <p:spPr>
                  <a:xfrm>
                    <a:off x="4667989" y="2839702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DB438DA-A051-A406-6C59-802C2E23DF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7989" y="2839702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31DE927-2C13-1EC3-3A11-4521E2B24EC1}"/>
                      </a:ext>
                    </a:extLst>
                  </p:cNvPr>
                  <p:cNvSpPr/>
                  <p:nvPr/>
                </p:nvSpPr>
                <p:spPr>
                  <a:xfrm>
                    <a:off x="4210789" y="3378396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31DE927-2C13-1EC3-3A11-4521E2B24E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789" y="3378396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75F1F1F-0FB7-4313-3DC2-AB7353E1F604}"/>
                  </a:ext>
                </a:extLst>
              </p:cNvPr>
              <p:cNvCxnSpPr>
                <a:stCxn id="33" idx="7"/>
                <a:endCxn id="32" idx="3"/>
              </p:cNvCxnSpPr>
              <p:nvPr/>
            </p:nvCxnSpPr>
            <p:spPr>
              <a:xfrm flipV="1">
                <a:off x="4601034" y="3229947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5A7D2C-CE76-B1AF-82AC-86498B653548}"/>
                  </a:ext>
                </a:extLst>
              </p:cNvPr>
              <p:cNvCxnSpPr>
                <a:cxnSpLocks/>
                <a:endCxn id="32" idx="5"/>
              </p:cNvCxnSpPr>
              <p:nvPr/>
            </p:nvCxnSpPr>
            <p:spPr>
              <a:xfrm flipH="1" flipV="1">
                <a:off x="5058234" y="3229947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33F8AFD-FC23-24A3-4A0B-34ED7D9D82AD}"/>
                      </a:ext>
                    </a:extLst>
                  </p:cNvPr>
                  <p:cNvSpPr/>
                  <p:nvPr/>
                </p:nvSpPr>
                <p:spPr>
                  <a:xfrm>
                    <a:off x="5125189" y="3332499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33F8AFD-FC23-24A3-4A0B-34ED7D9D82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5189" y="3332499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AB334D72-1E6F-F4FF-0819-D3EC81FC98DA}"/>
                      </a:ext>
                    </a:extLst>
                  </p:cNvPr>
                  <p:cNvSpPr/>
                  <p:nvPr/>
                </p:nvSpPr>
                <p:spPr>
                  <a:xfrm>
                    <a:off x="4667989" y="3871193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AB334D72-1E6F-F4FF-0819-D3EC81FC98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7989" y="3871193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9779F05-948D-3409-B9E9-B7CADB112569}"/>
                      </a:ext>
                    </a:extLst>
                  </p:cNvPr>
                  <p:cNvSpPr/>
                  <p:nvPr/>
                </p:nvSpPr>
                <p:spPr>
                  <a:xfrm>
                    <a:off x="5582389" y="3871193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9779F05-948D-3409-B9E9-B7CADB1125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389" y="3871193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F7288C1-E96A-2631-159C-830C46FA6E0B}"/>
                  </a:ext>
                </a:extLst>
              </p:cNvPr>
              <p:cNvCxnSpPr>
                <a:stCxn id="37" idx="7"/>
                <a:endCxn id="36" idx="3"/>
              </p:cNvCxnSpPr>
              <p:nvPr/>
            </p:nvCxnSpPr>
            <p:spPr>
              <a:xfrm flipV="1">
                <a:off x="5058234" y="3722744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978203B-B434-3D15-3612-47DE32EBCBDE}"/>
                  </a:ext>
                </a:extLst>
              </p:cNvPr>
              <p:cNvCxnSpPr>
                <a:cxnSpLocks/>
                <a:stCxn id="38" idx="1"/>
                <a:endCxn id="36" idx="5"/>
              </p:cNvCxnSpPr>
              <p:nvPr/>
            </p:nvCxnSpPr>
            <p:spPr>
              <a:xfrm flipH="1" flipV="1">
                <a:off x="5515434" y="3722744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EA4006-F495-4548-67E2-72D6D76165F3}"/>
                </a:ext>
              </a:extLst>
            </p:cNvPr>
            <p:cNvGrpSpPr/>
            <p:nvPr/>
          </p:nvGrpSpPr>
          <p:grpSpPr>
            <a:xfrm>
              <a:off x="6939529" y="2828752"/>
              <a:ext cx="1371600" cy="995894"/>
              <a:chOff x="6588539" y="2340110"/>
              <a:chExt cx="1371600" cy="9958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4A89991D-89A0-548B-7096-8EE4185C7442}"/>
                      </a:ext>
                    </a:extLst>
                  </p:cNvPr>
                  <p:cNvSpPr/>
                  <p:nvPr/>
                </p:nvSpPr>
                <p:spPr>
                  <a:xfrm>
                    <a:off x="7045739" y="2340110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0BCD4D1-73D9-F96F-9A48-9D6DDDA3A3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739" y="2340110"/>
                    <a:ext cx="457200" cy="4572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C7E282B3-F97C-2601-6D14-D676F52FF341}"/>
                      </a:ext>
                    </a:extLst>
                  </p:cNvPr>
                  <p:cNvSpPr/>
                  <p:nvPr/>
                </p:nvSpPr>
                <p:spPr>
                  <a:xfrm>
                    <a:off x="6588539" y="2878804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C7E282B3-F97C-2601-6D14-D676F52FF3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539" y="2878804"/>
                    <a:ext cx="457200" cy="4572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2893A44-EA71-E771-DE0C-7772DB8424B8}"/>
                      </a:ext>
                    </a:extLst>
                  </p:cNvPr>
                  <p:cNvSpPr/>
                  <p:nvPr/>
                </p:nvSpPr>
                <p:spPr>
                  <a:xfrm>
                    <a:off x="7502939" y="2878804"/>
                    <a:ext cx="457200" cy="4572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D04B7FD-4C4D-B8CC-8A75-1AE181B5CA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39" y="2878804"/>
                    <a:ext cx="457200" cy="4572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504A503-18C2-794A-26EE-D0B8A8FCC704}"/>
                  </a:ext>
                </a:extLst>
              </p:cNvPr>
              <p:cNvCxnSpPr>
                <a:stCxn id="28" idx="7"/>
                <a:endCxn id="27" idx="3"/>
              </p:cNvCxnSpPr>
              <p:nvPr/>
            </p:nvCxnSpPr>
            <p:spPr>
              <a:xfrm flipV="1">
                <a:off x="6978784" y="2730355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4ACE36A-425C-1617-3AEE-B67F3EAB26EF}"/>
                  </a:ext>
                </a:extLst>
              </p:cNvPr>
              <p:cNvCxnSpPr>
                <a:cxnSpLocks/>
                <a:stCxn id="29" idx="1"/>
                <a:endCxn id="27" idx="5"/>
              </p:cNvCxnSpPr>
              <p:nvPr/>
            </p:nvCxnSpPr>
            <p:spPr>
              <a:xfrm flipH="1" flipV="1">
                <a:off x="7435984" y="2730355"/>
                <a:ext cx="133910" cy="215404"/>
              </a:xfrm>
              <a:prstGeom prst="line">
                <a:avLst/>
              </a:pr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6" name="Not Equal 25">
              <a:extLst>
                <a:ext uri="{FF2B5EF4-FFF2-40B4-BE49-F238E27FC236}">
                  <a16:creationId xmlns:a16="http://schemas.microsoft.com/office/drawing/2014/main" id="{71B97F64-4C90-C15D-9C72-6DB57FC31AC7}"/>
                </a:ext>
              </a:extLst>
            </p:cNvPr>
            <p:cNvSpPr/>
            <p:nvPr/>
          </p:nvSpPr>
          <p:spPr>
            <a:xfrm>
              <a:off x="5727728" y="2971800"/>
              <a:ext cx="799416" cy="457200"/>
            </a:xfrm>
            <a:prstGeom prst="mathNotEqua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878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EACB-3F23-9A68-6417-355A826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Rule Discovery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004A2F-FA58-8998-C41B-AE1D7AE5B37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last problem: our rewrite system is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normalizing!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0∣1∣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∣0−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∣0−1∣⋯∣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∣…∣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↓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Matching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fails</a:t>
                </a:r>
                <a:r>
                  <a:rPr lang="en-US" dirty="0">
                    <a:latin typeface="Cambria Math" panose="02040503050406030204" pitchFamily="18" charset="0"/>
                  </a:rPr>
                  <a:t>!</a:t>
                </a:r>
                <a:endParaRPr lang="en-US" dirty="0"/>
              </a:p>
              <a:p>
                <a:r>
                  <a:rPr lang="en-US" dirty="0"/>
                  <a:t>Enumeration approach utilizes SMT solvers for equivalence checks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</a:rPr>
                  <a:t>Our Solution:</a:t>
                </a:r>
                <a:r>
                  <a:rPr lang="en-US" b="0" dirty="0">
                    <a:latin typeface="Cambria Math" panose="02040503050406030204" pitchFamily="18" charset="0"/>
                  </a:rPr>
                  <a:t> use SMT Solver to discover new rewrite rules!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Build a database of equivalent terms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Add enumerated terms to database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Indexed by a </a:t>
                </a:r>
                <a:r>
                  <a:rPr lang="en-US" dirty="0" err="1">
                    <a:latin typeface="Cambria Math" panose="02040503050406030204" pitchFamily="18" charset="0"/>
                  </a:rPr>
                  <a:t>Trie</a:t>
                </a:r>
                <a:r>
                  <a:rPr lang="en-US" dirty="0">
                    <a:latin typeface="Cambria Math" panose="02040503050406030204" pitchFamily="18" charset="0"/>
                  </a:rPr>
                  <a:t> to minimize number of checks</a:t>
                </a:r>
              </a:p>
              <a:p>
                <a:pPr marL="647693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</a:rPr>
                  <a:t>“</a:t>
                </a:r>
                <a:r>
                  <a:rPr lang="en-US" dirty="0"/>
                  <a:t>Syntax-guided rewrite rule enumeration for SMT solvers” by </a:t>
                </a:r>
                <a:r>
                  <a:rPr lang="en-US" dirty="0" err="1"/>
                  <a:t>Nötzli</a:t>
                </a:r>
                <a:r>
                  <a:rPr lang="en-US" dirty="0"/>
                  <a:t> et. al.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E004A2F-FA58-8998-C41B-AE1D7AE5B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0B50-EFD4-D653-ECCC-E207C403A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B9CA92-0FAC-414A-A56D-2FD1A24F52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93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ENG_CS_PPT_16x9.pptx" id="{919EAA0C-F055-4ED0-AF90-8C66EF244135}" vid="{1448104E-63C4-4DAD-8628-7E08134E2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956E198EB2B4587DB52DF21E47D40" ma:contentTypeVersion="3" ma:contentTypeDescription="Create a new document." ma:contentTypeScope="" ma:versionID="bea628a229bb3b86a66575bd551b47be">
  <xsd:schema xmlns:xsd="http://www.w3.org/2001/XMLSchema" xmlns:xs="http://www.w3.org/2001/XMLSchema" xmlns:p="http://schemas.microsoft.com/office/2006/metadata/properties" xmlns:ns3="007b3ff8-fc31-4d92-931e-7a2296ef7aa3" targetNamespace="http://schemas.microsoft.com/office/2006/metadata/properties" ma:root="true" ma:fieldsID="dcff18f6942537bc96c92ff3c77072b8" ns3:_="">
    <xsd:import namespace="007b3ff8-fc31-4d92-931e-7a2296ef7a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b3ff8-fc31-4d92-931e-7a2296ef7a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CC7EAE-FA48-46DB-B32C-6682549CA520}">
  <ds:schemaRefs>
    <ds:schemaRef ds:uri="007b3ff8-fc31-4d92-931e-7a2296ef7a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AD2F86-EED1-4CBE-957B-CFF88FCBA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111109-D8D3-4BA7-80FE-441DF628967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007b3ff8-fc31-4d92-931e-7a2296ef7aa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1626</TotalTime>
  <Words>1255</Words>
  <Application>Microsoft Office PowerPoint</Application>
  <PresentationFormat>Widescreen</PresentationFormat>
  <Paragraphs>256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Noto Sans Symbols</vt:lpstr>
      <vt:lpstr>Roboto</vt:lpstr>
      <vt:lpstr>Source Sans Pro</vt:lpstr>
      <vt:lpstr>Source Sans Pro SemiBold</vt:lpstr>
      <vt:lpstr>SU_Template_TopBar</vt:lpstr>
      <vt:lpstr>A Procedure for SyGuS Solution Fitting via Matching and Rewrite Rule Discovery</vt:lpstr>
      <vt:lpstr>Outline</vt:lpstr>
      <vt:lpstr>Solution Fitting Problem</vt:lpstr>
      <vt:lpstr>Grammar and Enumeration</vt:lpstr>
      <vt:lpstr>Enumeration Drawback</vt:lpstr>
      <vt:lpstr>Pattern Matching</vt:lpstr>
      <vt:lpstr>Pattern Matching Drawback</vt:lpstr>
      <vt:lpstr>Expanding Grammar</vt:lpstr>
      <vt:lpstr>Rewrite Rule Discovery</vt:lpstr>
      <vt:lpstr>Application: Bitvector Circuit</vt:lpstr>
      <vt:lpstr>Reconstruction Procedure</vt:lpstr>
      <vt:lpstr>Reconstruction Procedure: Guarantees</vt:lpstr>
      <vt:lpstr>Experimental results: Crafted Benchmarks</vt:lpstr>
      <vt:lpstr>Cactus Plot: Crafted Benchmarks (all theories)</vt:lpstr>
      <vt:lpstr>Experimental Results: SyGuS Competition Benchmarks</vt:lpstr>
      <vt:lpstr>Cactus Plot: SyGuS Competition Benchmarks</vt:lpstr>
      <vt:lpstr>Future Directions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Mohamed, Abdalrhman M</dc:creator>
  <cp:lastModifiedBy>Abdal Mahgoub Mohamed</cp:lastModifiedBy>
  <cp:revision>2</cp:revision>
  <dcterms:created xsi:type="dcterms:W3CDTF">2023-03-19T22:24:21Z</dcterms:created>
  <dcterms:modified xsi:type="dcterms:W3CDTF">2023-10-26T18:18:19Z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0x010100117956E198EB2B4587DB52DF21E47D40</vt:lpwstr>
  </property>
</Properties>
</file>