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oo.gl/LhqJ0q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oo.gl/OD23j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encilcode.net" TargetMode="External"/><Relationship Id="rId4" Type="http://schemas.openxmlformats.org/officeDocument/2006/relationships/hyperlink" Target="https://pencilcode.net.dev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Teaching  programming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Hussein Al-Rubaye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194325" y="1843525"/>
            <a:ext cx="8587800" cy="133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5200"/>
              <a:t>variables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204125" y="161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700"/>
              <a:t>Define variables 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381400" y="1154000"/>
            <a:ext cx="85866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Variables are used to store information to be referenced and manipulated in a computer program.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429050" y="2274250"/>
            <a:ext cx="6161100" cy="13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700"/>
              <a:t>X= 5</a:t>
            </a:r>
          </a:p>
          <a:p>
            <a:pPr lvl="0">
              <a:spcBef>
                <a:spcPts val="0"/>
              </a:spcBef>
              <a:buNone/>
            </a:pPr>
            <a:r>
              <a:rPr lang="en" sz="2700"/>
              <a:t>y=x</a:t>
            </a:r>
          </a:p>
          <a:p>
            <a:pPr lvl="0">
              <a:spcBef>
                <a:spcPts val="0"/>
              </a:spcBef>
              <a:buNone/>
            </a:pPr>
            <a:r>
              <a:rPr lang="en" sz="2700"/>
              <a:t>z=x+y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204125" y="161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700"/>
              <a:t>Math Operations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381400" y="1154000"/>
            <a:ext cx="85866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Operations in programming same as operation in math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616125" y="2073200"/>
            <a:ext cx="65034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/>
              <a:t>X= 5</a:t>
            </a:r>
          </a:p>
          <a:p>
            <a:pPr lvl="0">
              <a:spcBef>
                <a:spcPts val="0"/>
              </a:spcBef>
              <a:buNone/>
            </a:pPr>
            <a:r>
              <a:rPr lang="en" sz="2700"/>
              <a:t>y=10</a:t>
            </a:r>
          </a:p>
          <a:p>
            <a:pPr lvl="0">
              <a:spcBef>
                <a:spcPts val="0"/>
              </a:spcBef>
              <a:buNone/>
            </a:pPr>
            <a:r>
              <a:rPr lang="en" sz="2700"/>
              <a:t>sum=x+y</a:t>
            </a:r>
          </a:p>
          <a:p>
            <a:pPr lvl="0">
              <a:spcBef>
                <a:spcPts val="0"/>
              </a:spcBef>
              <a:buNone/>
            </a:pPr>
            <a:r>
              <a:rPr lang="en" sz="2700">
                <a:solidFill>
                  <a:schemeClr val="dk1"/>
                </a:solidFill>
              </a:rPr>
              <a:t>mul=x*y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lang="en" sz="2700">
                <a:solidFill>
                  <a:schemeClr val="dk1"/>
                </a:solidFill>
              </a:rPr>
              <a:t>sub=x-y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Task: Develop Simple calculator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246825" y="1152475"/>
            <a:ext cx="8585400" cy="343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>
                <a:solidFill>
                  <a:schemeClr val="dk1"/>
                </a:solidFill>
              </a:rPr>
              <a:t>X= 5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>
                <a:solidFill>
                  <a:schemeClr val="dk1"/>
                </a:solidFill>
              </a:rPr>
              <a:t>y=10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>
                <a:solidFill>
                  <a:schemeClr val="dk1"/>
                </a:solidFill>
              </a:rPr>
              <a:t>sum=x+y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>
                <a:solidFill>
                  <a:schemeClr val="dk1"/>
                </a:solidFill>
              </a:rPr>
              <a:t>*Modify code to have other operations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204125" y="161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700"/>
              <a:t>Logic Operations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342300" y="1026875"/>
            <a:ext cx="6777300" cy="3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2200">
                <a:solidFill>
                  <a:schemeClr val="dk1"/>
                </a:solidFill>
              </a:rPr>
              <a:t> (3&gt;2)=true</a:t>
            </a:r>
          </a:p>
          <a:p>
            <a:pPr indent="-3683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2200">
                <a:solidFill>
                  <a:schemeClr val="dk1"/>
                </a:solidFill>
              </a:rPr>
              <a:t>(4&lt;5)=false</a:t>
            </a:r>
          </a:p>
          <a:p>
            <a:pPr indent="-3683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2200">
                <a:solidFill>
                  <a:schemeClr val="dk1"/>
                </a:solidFill>
              </a:rPr>
              <a:t>(4&gt;3)&amp;&amp; (6&lt;8) =true</a:t>
            </a:r>
          </a:p>
          <a:p>
            <a:pPr indent="-3683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2200">
                <a:solidFill>
                  <a:schemeClr val="dk1"/>
                </a:solidFill>
              </a:rPr>
              <a:t>(4&gt;3)|| (6&gt;8) =true</a:t>
            </a:r>
          </a:p>
          <a:p>
            <a:pPr indent="-3683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2200">
                <a:solidFill>
                  <a:schemeClr val="dk1"/>
                </a:solidFill>
              </a:rPr>
              <a:t>!(true)=false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204125" y="161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700"/>
              <a:t>Priorities</a:t>
            </a:r>
          </a:p>
        </p:txBody>
      </p:sp>
      <p:pic>
        <p:nvPicPr>
          <p:cNvPr descr="prorites.pn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725" y="788725"/>
            <a:ext cx="4421446" cy="410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204125" y="161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700"/>
              <a:t>Example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381425" y="840950"/>
            <a:ext cx="7149000" cy="40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0050" lvl="0" marL="457200">
              <a:spcBef>
                <a:spcPts val="0"/>
              </a:spcBef>
              <a:buSzPct val="100000"/>
              <a:buChar char="●"/>
            </a:pPr>
            <a:r>
              <a:rPr lang="en" sz="2700"/>
              <a:t>3+10*5-10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7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7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700"/>
          </a:p>
          <a:p>
            <a:pPr indent="-400050" lvl="0" marL="457200">
              <a:spcBef>
                <a:spcPts val="0"/>
              </a:spcBef>
              <a:buSzPct val="100000"/>
              <a:buChar char="●"/>
            </a:pPr>
            <a:r>
              <a:rPr lang="en" sz="2700"/>
              <a:t>5*2+3/4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204125" y="161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700"/>
              <a:t>Example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381425" y="840950"/>
            <a:ext cx="7149000" cy="40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0050" lvl="0" marL="457200" rtl="0">
              <a:spcBef>
                <a:spcPts val="0"/>
              </a:spcBef>
              <a:buSzPct val="100000"/>
              <a:buChar char="●"/>
            </a:pPr>
            <a:r>
              <a:rPr lang="en" sz="2700"/>
              <a:t>3+10*5-10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700"/>
          </a:p>
          <a:p>
            <a:pPr indent="-400050" lvl="0" marL="457200" rtl="0">
              <a:spcBef>
                <a:spcPts val="0"/>
              </a:spcBef>
              <a:buSzPct val="100000"/>
              <a:buChar char="●"/>
            </a:pPr>
            <a:r>
              <a:rPr lang="en" sz="2700"/>
              <a:t>5*2+3/4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7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94325" y="1843525"/>
            <a:ext cx="8587800" cy="133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5200"/>
              <a:t>Input/output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204125" y="161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700"/>
              <a:t>Blocks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381425" y="840950"/>
            <a:ext cx="7149000" cy="40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700"/>
          </a:p>
        </p:txBody>
      </p:sp>
      <p:pic>
        <p:nvPicPr>
          <p:cNvPr descr="read.png" id="161" name="Shape 161"/>
          <p:cNvPicPr preferRelativeResize="0"/>
          <p:nvPr/>
        </p:nvPicPr>
        <p:blipFill rotWithShape="1">
          <a:blip r:embed="rId3">
            <a:alphaModFix/>
          </a:blip>
          <a:srcRect b="72494" l="0" r="0" t="0"/>
          <a:stretch/>
        </p:blipFill>
        <p:spPr>
          <a:xfrm>
            <a:off x="1026750" y="2073265"/>
            <a:ext cx="2552700" cy="489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ad.png" id="162" name="Shape 162"/>
          <p:cNvPicPr preferRelativeResize="0"/>
          <p:nvPr/>
        </p:nvPicPr>
        <p:blipFill rotWithShape="1">
          <a:blip r:embed="rId3">
            <a:alphaModFix/>
          </a:blip>
          <a:srcRect b="10772" l="0" r="0" t="73305"/>
          <a:stretch/>
        </p:blipFill>
        <p:spPr>
          <a:xfrm>
            <a:off x="5208400" y="2229746"/>
            <a:ext cx="2552700" cy="28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86750" y="83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 of study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1- </a:t>
            </a:r>
            <a:r>
              <a:rPr lang="en" sz="1600">
                <a:solidFill>
                  <a:schemeClr val="dk1"/>
                </a:solidFill>
              </a:rPr>
              <a:t>Students will be divided into two groups:</a:t>
            </a:r>
          </a:p>
          <a:p>
            <a:pPr indent="-3302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Team1: Study programming concept with Block-based</a:t>
            </a:r>
          </a:p>
          <a:p>
            <a:pPr indent="-3302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Team2: Study programming concept with Hybrid based.</a:t>
            </a:r>
          </a:p>
          <a:p>
            <a:pPr indent="-3302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Both team will execute same tasks, then they work code-based and  answer number of questions about programming fundamental.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600"/>
              <a:t>2- Both team start program with Python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Task: Find your age in years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await read '?', defer DOB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Age = 2017 - DOB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write 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tivity.png"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525" y="631600"/>
            <a:ext cx="57340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0">
                <a:solidFill>
                  <a:srgbClr val="444444"/>
                </a:solidFill>
              </a:rPr>
              <a:t>Pre Test</a:t>
            </a:r>
          </a:p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u="sng">
                <a:solidFill>
                  <a:schemeClr val="hlink"/>
                </a:solidFill>
                <a:hlinkClick r:id="rId3"/>
              </a:rPr>
              <a:t>https://goo.gl/LhqJ0q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44444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>
                <a:solidFill>
                  <a:srgbClr val="444444"/>
                </a:solidFill>
              </a:rPr>
              <a:t>Work Portal</a:t>
            </a:r>
          </a:p>
        </p:txBody>
      </p:sp>
      <p:sp>
        <p:nvSpPr>
          <p:cNvPr id="78" name="Shape 7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u="sng">
                <a:solidFill>
                  <a:schemeClr val="hlink"/>
                </a:solidFill>
                <a:hlinkClick r:id="rId3"/>
              </a:rPr>
              <a:t>https://goo.gl/OD23jD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44444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 and variables</a:t>
            </a:r>
          </a:p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Hussein Alrubaye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74800" y="239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Where should team start?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Team1: Block-based: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https://pencilcode.net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Team2: Hybrid-Based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https://pencilcode.net.dev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ock.pn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825"/>
            <a:ext cx="9144000" cy="50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ock.pn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825"/>
            <a:ext cx="9144000" cy="50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