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37" autoAdjust="0"/>
    <p:restoredTop sz="94660"/>
  </p:normalViewPr>
  <p:slideViewPr>
    <p:cSldViewPr snapToGrid="0">
      <p:cViewPr varScale="1">
        <p:scale>
          <a:sx n="85" d="100"/>
          <a:sy n="85" d="100"/>
        </p:scale>
        <p:origin x="636"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PROJECTS\third%20year\first%20term\VLSI\mini%20project%201\FPU_with_adders_statistic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PROJECTS\third%20year\first%20term\VLSI\mini%20project%201\FPU_with_adders_statistic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PROJECTS\third%20year\first%20term\VLSI\mini%20project%201\FPU_with_adders_statistic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PROJECTS\third%20year\first%20term\VLSI\mini%20project%201\FPU_with_adders_statistic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data arrival time (@clk = 20ns)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Sheet1!$B$53</c:f>
              <c:strCache>
                <c:ptCount val="1"/>
                <c:pt idx="0">
                  <c:v>data arrival time</c:v>
                </c:pt>
              </c:strCache>
            </c:strRef>
          </c:tx>
          <c:spPr>
            <a:solidFill>
              <a:schemeClr val="accent1"/>
            </a:solidFill>
            <a:ln>
              <a:noFill/>
            </a:ln>
            <a:effectLst/>
          </c:spPr>
          <c:invertIfNegative val="0"/>
          <c:cat>
            <c:strRef>
              <c:f>Sheet1!$A$54:$A$61</c:f>
              <c:strCache>
                <c:ptCount val="8"/>
                <c:pt idx="0">
                  <c:v>FPU_VA</c:v>
                </c:pt>
                <c:pt idx="1">
                  <c:v>FPU_RCA</c:v>
                </c:pt>
                <c:pt idx="2">
                  <c:v>FPU_CSA</c:v>
                </c:pt>
                <c:pt idx="3">
                  <c:v>FPU_CLA</c:v>
                </c:pt>
                <c:pt idx="4">
                  <c:v>FPU_CIA</c:v>
                </c:pt>
                <c:pt idx="5">
                  <c:v>FPU_CSKA</c:v>
                </c:pt>
                <c:pt idx="6">
                  <c:v>FPU_CBYA</c:v>
                </c:pt>
                <c:pt idx="7">
                  <c:v>FPU_CSelA</c:v>
                </c:pt>
              </c:strCache>
            </c:strRef>
          </c:cat>
          <c:val>
            <c:numRef>
              <c:f>Sheet1!$B$54:$B$61</c:f>
              <c:numCache>
                <c:formatCode>General</c:formatCode>
                <c:ptCount val="8"/>
                <c:pt idx="0">
                  <c:v>5583.9</c:v>
                </c:pt>
                <c:pt idx="1">
                  <c:v>6593.5</c:v>
                </c:pt>
                <c:pt idx="2">
                  <c:v>6634.4</c:v>
                </c:pt>
                <c:pt idx="3">
                  <c:v>5412.2</c:v>
                </c:pt>
                <c:pt idx="4">
                  <c:v>5403.8</c:v>
                </c:pt>
                <c:pt idx="5">
                  <c:v>7005.2</c:v>
                </c:pt>
                <c:pt idx="6">
                  <c:v>4967</c:v>
                </c:pt>
                <c:pt idx="7">
                  <c:v>5090.5</c:v>
                </c:pt>
              </c:numCache>
            </c:numRef>
          </c:val>
          <c:extLst>
            <c:ext xmlns:c16="http://schemas.microsoft.com/office/drawing/2014/chart" uri="{C3380CC4-5D6E-409C-BE32-E72D297353CC}">
              <c16:uniqueId val="{00000000-AEE5-449E-92FD-30A3D15FB153}"/>
            </c:ext>
          </c:extLst>
        </c:ser>
        <c:dLbls>
          <c:showLegendKey val="0"/>
          <c:showVal val="0"/>
          <c:showCatName val="0"/>
          <c:showSerName val="0"/>
          <c:showPercent val="0"/>
          <c:showBubbleSize val="0"/>
        </c:dLbls>
        <c:gapWidth val="219"/>
        <c:overlap val="-27"/>
        <c:axId val="403500175"/>
        <c:axId val="403487279"/>
      </c:barChart>
      <c:catAx>
        <c:axId val="4035001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3487279"/>
        <c:crosses val="autoZero"/>
        <c:auto val="1"/>
        <c:lblAlgn val="ctr"/>
        <c:lblOffset val="100"/>
        <c:noMultiLvlLbl val="0"/>
      </c:catAx>
      <c:valAx>
        <c:axId val="40348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350017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slack (@clk = 20ns)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Sheet1!$B$64</c:f>
              <c:strCache>
                <c:ptCount val="1"/>
                <c:pt idx="0">
                  <c:v>slack</c:v>
                </c:pt>
              </c:strCache>
            </c:strRef>
          </c:tx>
          <c:spPr>
            <a:solidFill>
              <a:schemeClr val="accent1"/>
            </a:solidFill>
            <a:ln>
              <a:noFill/>
            </a:ln>
            <a:effectLst/>
          </c:spPr>
          <c:invertIfNegative val="0"/>
          <c:cat>
            <c:strRef>
              <c:f>Sheet1!$A$65:$A$72</c:f>
              <c:strCache>
                <c:ptCount val="8"/>
                <c:pt idx="0">
                  <c:v>FPU_VA</c:v>
                </c:pt>
                <c:pt idx="1">
                  <c:v>FPU_RCA</c:v>
                </c:pt>
                <c:pt idx="2">
                  <c:v>FPU_CSA</c:v>
                </c:pt>
                <c:pt idx="3">
                  <c:v>FPU_CLA</c:v>
                </c:pt>
                <c:pt idx="4">
                  <c:v>FPU_CIA</c:v>
                </c:pt>
                <c:pt idx="5">
                  <c:v>FPU_CSKA</c:v>
                </c:pt>
                <c:pt idx="6">
                  <c:v>FPU_CBYA</c:v>
                </c:pt>
                <c:pt idx="7">
                  <c:v>FPU_CSelA</c:v>
                </c:pt>
              </c:strCache>
            </c:strRef>
          </c:cat>
          <c:val>
            <c:numRef>
              <c:f>Sheet1!$B$65:$B$72</c:f>
              <c:numCache>
                <c:formatCode>General</c:formatCode>
                <c:ptCount val="8"/>
                <c:pt idx="0">
                  <c:v>13916.1</c:v>
                </c:pt>
                <c:pt idx="1">
                  <c:v>12906.5</c:v>
                </c:pt>
                <c:pt idx="2">
                  <c:v>12865.6</c:v>
                </c:pt>
                <c:pt idx="3">
                  <c:v>14087.8</c:v>
                </c:pt>
                <c:pt idx="4">
                  <c:v>14096.2</c:v>
                </c:pt>
                <c:pt idx="5">
                  <c:v>12494.8</c:v>
                </c:pt>
                <c:pt idx="6">
                  <c:v>14533</c:v>
                </c:pt>
                <c:pt idx="7">
                  <c:v>14409.5</c:v>
                </c:pt>
              </c:numCache>
            </c:numRef>
          </c:val>
          <c:extLst>
            <c:ext xmlns:c16="http://schemas.microsoft.com/office/drawing/2014/chart" uri="{C3380CC4-5D6E-409C-BE32-E72D297353CC}">
              <c16:uniqueId val="{00000000-D8A3-44A2-B89B-7BDE2E61A3AC}"/>
            </c:ext>
          </c:extLst>
        </c:ser>
        <c:dLbls>
          <c:showLegendKey val="0"/>
          <c:showVal val="0"/>
          <c:showCatName val="0"/>
          <c:showSerName val="0"/>
          <c:showPercent val="0"/>
          <c:showBubbleSize val="0"/>
        </c:dLbls>
        <c:gapWidth val="219"/>
        <c:overlap val="-27"/>
        <c:axId val="313064463"/>
        <c:axId val="313048655"/>
      </c:barChart>
      <c:catAx>
        <c:axId val="3130644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3048655"/>
        <c:crosses val="autoZero"/>
        <c:auto val="1"/>
        <c:lblAlgn val="ctr"/>
        <c:lblOffset val="100"/>
        <c:noMultiLvlLbl val="0"/>
      </c:catAx>
      <c:valAx>
        <c:axId val="3130486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306446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clk (@slack = 0)</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Sheet1!$B$75</c:f>
              <c:strCache>
                <c:ptCount val="1"/>
                <c:pt idx="0">
                  <c:v>clk</c:v>
                </c:pt>
              </c:strCache>
            </c:strRef>
          </c:tx>
          <c:spPr>
            <a:solidFill>
              <a:schemeClr val="accent1"/>
            </a:solidFill>
            <a:ln>
              <a:noFill/>
            </a:ln>
            <a:effectLst/>
          </c:spPr>
          <c:invertIfNegative val="0"/>
          <c:cat>
            <c:strRef>
              <c:f>Sheet1!$A$76:$A$83</c:f>
              <c:strCache>
                <c:ptCount val="8"/>
                <c:pt idx="0">
                  <c:v>FPU_VA</c:v>
                </c:pt>
                <c:pt idx="1">
                  <c:v>FPU_RCA</c:v>
                </c:pt>
                <c:pt idx="2">
                  <c:v>FPU_CSA</c:v>
                </c:pt>
                <c:pt idx="3">
                  <c:v>FPU_CLA</c:v>
                </c:pt>
                <c:pt idx="4">
                  <c:v>FPU_CIA</c:v>
                </c:pt>
                <c:pt idx="5">
                  <c:v>FPU_CSKA</c:v>
                </c:pt>
                <c:pt idx="6">
                  <c:v>FPU_CBYA</c:v>
                </c:pt>
                <c:pt idx="7">
                  <c:v>FPU_CSelA</c:v>
                </c:pt>
              </c:strCache>
            </c:strRef>
          </c:cat>
          <c:val>
            <c:numRef>
              <c:f>Sheet1!$B$76:$B$83</c:f>
              <c:numCache>
                <c:formatCode>General</c:formatCode>
                <c:ptCount val="8"/>
                <c:pt idx="0">
                  <c:v>6083.9</c:v>
                </c:pt>
                <c:pt idx="1">
                  <c:v>7093.5</c:v>
                </c:pt>
                <c:pt idx="2">
                  <c:v>7134.4</c:v>
                </c:pt>
                <c:pt idx="3">
                  <c:v>5912.2</c:v>
                </c:pt>
                <c:pt idx="4">
                  <c:v>5903.8</c:v>
                </c:pt>
                <c:pt idx="5" formatCode="0.0">
                  <c:v>7505.2</c:v>
                </c:pt>
                <c:pt idx="6">
                  <c:v>5467</c:v>
                </c:pt>
                <c:pt idx="7">
                  <c:v>5590.5</c:v>
                </c:pt>
              </c:numCache>
            </c:numRef>
          </c:val>
          <c:extLst>
            <c:ext xmlns:c16="http://schemas.microsoft.com/office/drawing/2014/chart" uri="{C3380CC4-5D6E-409C-BE32-E72D297353CC}">
              <c16:uniqueId val="{00000000-2499-49E3-846C-1702D2D72140}"/>
            </c:ext>
          </c:extLst>
        </c:ser>
        <c:dLbls>
          <c:showLegendKey val="0"/>
          <c:showVal val="0"/>
          <c:showCatName val="0"/>
          <c:showSerName val="0"/>
          <c:showPercent val="0"/>
          <c:showBubbleSize val="0"/>
        </c:dLbls>
        <c:gapWidth val="219"/>
        <c:overlap val="-27"/>
        <c:axId val="403503503"/>
        <c:axId val="403507247"/>
      </c:barChart>
      <c:catAx>
        <c:axId val="4035035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3507247"/>
        <c:crosses val="autoZero"/>
        <c:auto val="1"/>
        <c:lblAlgn val="ctr"/>
        <c:lblOffset val="100"/>
        <c:noMultiLvlLbl val="0"/>
      </c:catAx>
      <c:valAx>
        <c:axId val="4035072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350350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power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Sheet1!$B$86</c:f>
              <c:strCache>
                <c:ptCount val="1"/>
                <c:pt idx="0">
                  <c:v>power when clk = 20ns</c:v>
                </c:pt>
              </c:strCache>
            </c:strRef>
          </c:tx>
          <c:spPr>
            <a:solidFill>
              <a:schemeClr val="accent1"/>
            </a:solidFill>
            <a:ln>
              <a:noFill/>
            </a:ln>
            <a:effectLst/>
          </c:spPr>
          <c:invertIfNegative val="0"/>
          <c:cat>
            <c:strRef>
              <c:f>Sheet1!$A$87:$A$94</c:f>
              <c:strCache>
                <c:ptCount val="8"/>
                <c:pt idx="0">
                  <c:v>FPU_VA</c:v>
                </c:pt>
                <c:pt idx="1">
                  <c:v>FPU_RCA</c:v>
                </c:pt>
                <c:pt idx="2">
                  <c:v>FPU_CSA</c:v>
                </c:pt>
                <c:pt idx="3">
                  <c:v>FPU_CLA</c:v>
                </c:pt>
                <c:pt idx="4">
                  <c:v>FPU_CIA</c:v>
                </c:pt>
                <c:pt idx="5">
                  <c:v>FPU_CSKA</c:v>
                </c:pt>
                <c:pt idx="6">
                  <c:v>FPU_CBYA</c:v>
                </c:pt>
                <c:pt idx="7">
                  <c:v>FPU_CSelA</c:v>
                </c:pt>
              </c:strCache>
            </c:strRef>
          </c:cat>
          <c:val>
            <c:numRef>
              <c:f>Sheet1!$B$87:$B$94</c:f>
              <c:numCache>
                <c:formatCode>General</c:formatCode>
                <c:ptCount val="8"/>
                <c:pt idx="0">
                  <c:v>3995.9616700000001</c:v>
                </c:pt>
                <c:pt idx="1">
                  <c:v>4238.9887699999999</c:v>
                </c:pt>
                <c:pt idx="2">
                  <c:v>4316.9335940000001</c:v>
                </c:pt>
                <c:pt idx="3">
                  <c:v>4395.7368159999996</c:v>
                </c:pt>
                <c:pt idx="4">
                  <c:v>4282.1196289999998</c:v>
                </c:pt>
                <c:pt idx="5">
                  <c:v>4391.4912109999996</c:v>
                </c:pt>
                <c:pt idx="6">
                  <c:v>4328.8178710000002</c:v>
                </c:pt>
                <c:pt idx="7">
                  <c:v>4759.1147460000002</c:v>
                </c:pt>
              </c:numCache>
            </c:numRef>
          </c:val>
          <c:extLst>
            <c:ext xmlns:c16="http://schemas.microsoft.com/office/drawing/2014/chart" uri="{C3380CC4-5D6E-409C-BE32-E72D297353CC}">
              <c16:uniqueId val="{00000000-E1BE-4BE3-A954-930B16848F0C}"/>
            </c:ext>
          </c:extLst>
        </c:ser>
        <c:ser>
          <c:idx val="1"/>
          <c:order val="1"/>
          <c:tx>
            <c:strRef>
              <c:f>Sheet1!$C$86</c:f>
              <c:strCache>
                <c:ptCount val="1"/>
                <c:pt idx="0">
                  <c:v>power when slack = 0</c:v>
                </c:pt>
              </c:strCache>
            </c:strRef>
          </c:tx>
          <c:spPr>
            <a:solidFill>
              <a:schemeClr val="accent2"/>
            </a:solidFill>
            <a:ln>
              <a:noFill/>
            </a:ln>
            <a:effectLst/>
          </c:spPr>
          <c:invertIfNegative val="0"/>
          <c:cat>
            <c:strRef>
              <c:f>Sheet1!$A$87:$A$94</c:f>
              <c:strCache>
                <c:ptCount val="8"/>
                <c:pt idx="0">
                  <c:v>FPU_VA</c:v>
                </c:pt>
                <c:pt idx="1">
                  <c:v>FPU_RCA</c:v>
                </c:pt>
                <c:pt idx="2">
                  <c:v>FPU_CSA</c:v>
                </c:pt>
                <c:pt idx="3">
                  <c:v>FPU_CLA</c:v>
                </c:pt>
                <c:pt idx="4">
                  <c:v>FPU_CIA</c:v>
                </c:pt>
                <c:pt idx="5">
                  <c:v>FPU_CSKA</c:v>
                </c:pt>
                <c:pt idx="6">
                  <c:v>FPU_CBYA</c:v>
                </c:pt>
                <c:pt idx="7">
                  <c:v>FPU_CSelA</c:v>
                </c:pt>
              </c:strCache>
            </c:strRef>
          </c:cat>
          <c:val>
            <c:numRef>
              <c:f>Sheet1!$C$87:$C$94</c:f>
              <c:numCache>
                <c:formatCode>General</c:formatCode>
                <c:ptCount val="8"/>
                <c:pt idx="0">
                  <c:v>4281.4682620000003</c:v>
                </c:pt>
                <c:pt idx="1">
                  <c:v>4677.4155270000001</c:v>
                </c:pt>
                <c:pt idx="2">
                  <c:v>4649.689453</c:v>
                </c:pt>
                <c:pt idx="3">
                  <c:v>4906.4091799999997</c:v>
                </c:pt>
                <c:pt idx="4">
                  <c:v>4557.6528319999998</c:v>
                </c:pt>
                <c:pt idx="5">
                  <c:v>4863.7578119999998</c:v>
                </c:pt>
                <c:pt idx="6">
                  <c:v>4760.7910160000001</c:v>
                </c:pt>
                <c:pt idx="7">
                  <c:v>5220.3837890000004</c:v>
                </c:pt>
              </c:numCache>
            </c:numRef>
          </c:val>
          <c:extLst>
            <c:ext xmlns:c16="http://schemas.microsoft.com/office/drawing/2014/chart" uri="{C3380CC4-5D6E-409C-BE32-E72D297353CC}">
              <c16:uniqueId val="{00000001-E1BE-4BE3-A954-930B16848F0C}"/>
            </c:ext>
          </c:extLst>
        </c:ser>
        <c:dLbls>
          <c:showLegendKey val="0"/>
          <c:showVal val="0"/>
          <c:showCatName val="0"/>
          <c:showSerName val="0"/>
          <c:showPercent val="0"/>
          <c:showBubbleSize val="0"/>
        </c:dLbls>
        <c:gapWidth val="150"/>
        <c:overlap val="100"/>
        <c:axId val="1097260095"/>
        <c:axId val="1097254687"/>
      </c:barChart>
      <c:catAx>
        <c:axId val="10972600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7254687"/>
        <c:crosses val="autoZero"/>
        <c:auto val="1"/>
        <c:lblAlgn val="ctr"/>
        <c:lblOffset val="100"/>
        <c:noMultiLvlLbl val="0"/>
      </c:catAx>
      <c:valAx>
        <c:axId val="10972546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7260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8E37-D2A9-6F93-8D7E-18C8D23267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954A0C-65F1-50D1-0F63-9E7C482DB2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D85CB8-8F5E-66E4-FE36-CFA391DDC52A}"/>
              </a:ext>
            </a:extLst>
          </p:cNvPr>
          <p:cNvSpPr>
            <a:spLocks noGrp="1"/>
          </p:cNvSpPr>
          <p:nvPr>
            <p:ph type="dt" sz="half" idx="10"/>
          </p:nvPr>
        </p:nvSpPr>
        <p:spPr/>
        <p:txBody>
          <a:bodyPr/>
          <a:lstStyle/>
          <a:p>
            <a:fld id="{603D9F09-4363-4501-B753-92AF4C5D975B}" type="datetimeFigureOut">
              <a:rPr lang="en-US" smtClean="0"/>
              <a:t>11/5/2022</a:t>
            </a:fld>
            <a:endParaRPr lang="en-US"/>
          </a:p>
        </p:txBody>
      </p:sp>
      <p:sp>
        <p:nvSpPr>
          <p:cNvPr id="5" name="Footer Placeholder 4">
            <a:extLst>
              <a:ext uri="{FF2B5EF4-FFF2-40B4-BE49-F238E27FC236}">
                <a16:creationId xmlns:a16="http://schemas.microsoft.com/office/drawing/2014/main" id="{C3495172-A9DD-E405-9A36-4587688BA6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B04DF-1A8D-5333-965C-BB398D21A568}"/>
              </a:ext>
            </a:extLst>
          </p:cNvPr>
          <p:cNvSpPr>
            <a:spLocks noGrp="1"/>
          </p:cNvSpPr>
          <p:nvPr>
            <p:ph type="sldNum" sz="quarter" idx="12"/>
          </p:nvPr>
        </p:nvSpPr>
        <p:spPr/>
        <p:txBody>
          <a:bodyPr/>
          <a:lstStyle/>
          <a:p>
            <a:fld id="{A3271B15-EABD-405A-A6E6-8CC35A2074D5}" type="slidenum">
              <a:rPr lang="en-US" smtClean="0"/>
              <a:t>‹#›</a:t>
            </a:fld>
            <a:endParaRPr lang="en-US"/>
          </a:p>
        </p:txBody>
      </p:sp>
    </p:spTree>
    <p:extLst>
      <p:ext uri="{BB962C8B-B14F-4D97-AF65-F5344CB8AC3E}">
        <p14:creationId xmlns:p14="http://schemas.microsoft.com/office/powerpoint/2010/main" val="4156366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3A9D7-8690-A328-1E12-B5942A50A7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4AEA08-379B-E3FB-23DA-D13C9AA97C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CA9BDE-9FF4-EAE6-1069-F5C16B0E4FD5}"/>
              </a:ext>
            </a:extLst>
          </p:cNvPr>
          <p:cNvSpPr>
            <a:spLocks noGrp="1"/>
          </p:cNvSpPr>
          <p:nvPr>
            <p:ph type="dt" sz="half" idx="10"/>
          </p:nvPr>
        </p:nvSpPr>
        <p:spPr/>
        <p:txBody>
          <a:bodyPr/>
          <a:lstStyle/>
          <a:p>
            <a:fld id="{603D9F09-4363-4501-B753-92AF4C5D975B}" type="datetimeFigureOut">
              <a:rPr lang="en-US" smtClean="0"/>
              <a:t>11/5/2022</a:t>
            </a:fld>
            <a:endParaRPr lang="en-US"/>
          </a:p>
        </p:txBody>
      </p:sp>
      <p:sp>
        <p:nvSpPr>
          <p:cNvPr id="5" name="Footer Placeholder 4">
            <a:extLst>
              <a:ext uri="{FF2B5EF4-FFF2-40B4-BE49-F238E27FC236}">
                <a16:creationId xmlns:a16="http://schemas.microsoft.com/office/drawing/2014/main" id="{019E7ED9-7160-FAD0-19A3-027371CC5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2B6B8-AB55-4B67-36F2-5DA48B0738F8}"/>
              </a:ext>
            </a:extLst>
          </p:cNvPr>
          <p:cNvSpPr>
            <a:spLocks noGrp="1"/>
          </p:cNvSpPr>
          <p:nvPr>
            <p:ph type="sldNum" sz="quarter" idx="12"/>
          </p:nvPr>
        </p:nvSpPr>
        <p:spPr/>
        <p:txBody>
          <a:bodyPr/>
          <a:lstStyle/>
          <a:p>
            <a:fld id="{A3271B15-EABD-405A-A6E6-8CC35A2074D5}" type="slidenum">
              <a:rPr lang="en-US" smtClean="0"/>
              <a:t>‹#›</a:t>
            </a:fld>
            <a:endParaRPr lang="en-US"/>
          </a:p>
        </p:txBody>
      </p:sp>
    </p:spTree>
    <p:extLst>
      <p:ext uri="{BB962C8B-B14F-4D97-AF65-F5344CB8AC3E}">
        <p14:creationId xmlns:p14="http://schemas.microsoft.com/office/powerpoint/2010/main" val="756435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B063FF-AA9D-F2EB-AC1A-2E3B208AA9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574A39-CE1F-C451-EA36-878AB8AFE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AA59E-44C5-8597-97BE-0BD193BD2004}"/>
              </a:ext>
            </a:extLst>
          </p:cNvPr>
          <p:cNvSpPr>
            <a:spLocks noGrp="1"/>
          </p:cNvSpPr>
          <p:nvPr>
            <p:ph type="dt" sz="half" idx="10"/>
          </p:nvPr>
        </p:nvSpPr>
        <p:spPr/>
        <p:txBody>
          <a:bodyPr/>
          <a:lstStyle/>
          <a:p>
            <a:fld id="{603D9F09-4363-4501-B753-92AF4C5D975B}" type="datetimeFigureOut">
              <a:rPr lang="en-US" smtClean="0"/>
              <a:t>11/5/2022</a:t>
            </a:fld>
            <a:endParaRPr lang="en-US"/>
          </a:p>
        </p:txBody>
      </p:sp>
      <p:sp>
        <p:nvSpPr>
          <p:cNvPr id="5" name="Footer Placeholder 4">
            <a:extLst>
              <a:ext uri="{FF2B5EF4-FFF2-40B4-BE49-F238E27FC236}">
                <a16:creationId xmlns:a16="http://schemas.microsoft.com/office/drawing/2014/main" id="{5085CEAB-F84E-C9EE-85C4-903294AB63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C2ED2E-50B3-032C-F49C-C91D0FDF83A7}"/>
              </a:ext>
            </a:extLst>
          </p:cNvPr>
          <p:cNvSpPr>
            <a:spLocks noGrp="1"/>
          </p:cNvSpPr>
          <p:nvPr>
            <p:ph type="sldNum" sz="quarter" idx="12"/>
          </p:nvPr>
        </p:nvSpPr>
        <p:spPr/>
        <p:txBody>
          <a:bodyPr/>
          <a:lstStyle/>
          <a:p>
            <a:fld id="{A3271B15-EABD-405A-A6E6-8CC35A2074D5}" type="slidenum">
              <a:rPr lang="en-US" smtClean="0"/>
              <a:t>‹#›</a:t>
            </a:fld>
            <a:endParaRPr lang="en-US"/>
          </a:p>
        </p:txBody>
      </p:sp>
    </p:spTree>
    <p:extLst>
      <p:ext uri="{BB962C8B-B14F-4D97-AF65-F5344CB8AC3E}">
        <p14:creationId xmlns:p14="http://schemas.microsoft.com/office/powerpoint/2010/main" val="3723682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BA937-9DBF-B0B6-F14E-66FD5EA8AC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0A9DB9-5B8C-64B5-4C16-0BBE4EF4A3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1BC224-4931-0478-E337-F7A047822AF6}"/>
              </a:ext>
            </a:extLst>
          </p:cNvPr>
          <p:cNvSpPr>
            <a:spLocks noGrp="1"/>
          </p:cNvSpPr>
          <p:nvPr>
            <p:ph type="dt" sz="half" idx="10"/>
          </p:nvPr>
        </p:nvSpPr>
        <p:spPr/>
        <p:txBody>
          <a:bodyPr/>
          <a:lstStyle/>
          <a:p>
            <a:fld id="{603D9F09-4363-4501-B753-92AF4C5D975B}" type="datetimeFigureOut">
              <a:rPr lang="en-US" smtClean="0"/>
              <a:t>11/5/2022</a:t>
            </a:fld>
            <a:endParaRPr lang="en-US"/>
          </a:p>
        </p:txBody>
      </p:sp>
      <p:sp>
        <p:nvSpPr>
          <p:cNvPr id="5" name="Footer Placeholder 4">
            <a:extLst>
              <a:ext uri="{FF2B5EF4-FFF2-40B4-BE49-F238E27FC236}">
                <a16:creationId xmlns:a16="http://schemas.microsoft.com/office/drawing/2014/main" id="{A3ECE0E6-0F25-831E-18D2-1B556699B0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061A19-46A1-AF96-FACC-26CFC8D9F522}"/>
              </a:ext>
            </a:extLst>
          </p:cNvPr>
          <p:cNvSpPr>
            <a:spLocks noGrp="1"/>
          </p:cNvSpPr>
          <p:nvPr>
            <p:ph type="sldNum" sz="quarter" idx="12"/>
          </p:nvPr>
        </p:nvSpPr>
        <p:spPr/>
        <p:txBody>
          <a:bodyPr/>
          <a:lstStyle/>
          <a:p>
            <a:fld id="{A3271B15-EABD-405A-A6E6-8CC35A2074D5}" type="slidenum">
              <a:rPr lang="en-US" smtClean="0"/>
              <a:t>‹#›</a:t>
            </a:fld>
            <a:endParaRPr lang="en-US"/>
          </a:p>
        </p:txBody>
      </p:sp>
    </p:spTree>
    <p:extLst>
      <p:ext uri="{BB962C8B-B14F-4D97-AF65-F5344CB8AC3E}">
        <p14:creationId xmlns:p14="http://schemas.microsoft.com/office/powerpoint/2010/main" val="915722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A812A-BA47-E001-4BC7-4A3DAC107B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E8E311-29CB-CE5A-534D-698C6281CE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6A9EA3-3D86-11A7-FC49-2DD75A8BCFFD}"/>
              </a:ext>
            </a:extLst>
          </p:cNvPr>
          <p:cNvSpPr>
            <a:spLocks noGrp="1"/>
          </p:cNvSpPr>
          <p:nvPr>
            <p:ph type="dt" sz="half" idx="10"/>
          </p:nvPr>
        </p:nvSpPr>
        <p:spPr/>
        <p:txBody>
          <a:bodyPr/>
          <a:lstStyle/>
          <a:p>
            <a:fld id="{603D9F09-4363-4501-B753-92AF4C5D975B}" type="datetimeFigureOut">
              <a:rPr lang="en-US" smtClean="0"/>
              <a:t>11/5/2022</a:t>
            </a:fld>
            <a:endParaRPr lang="en-US"/>
          </a:p>
        </p:txBody>
      </p:sp>
      <p:sp>
        <p:nvSpPr>
          <p:cNvPr id="5" name="Footer Placeholder 4">
            <a:extLst>
              <a:ext uri="{FF2B5EF4-FFF2-40B4-BE49-F238E27FC236}">
                <a16:creationId xmlns:a16="http://schemas.microsoft.com/office/drawing/2014/main" id="{C33F581D-4EA7-802B-704C-3F0F849D74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3C5145-2814-2AED-AF16-088405342C02}"/>
              </a:ext>
            </a:extLst>
          </p:cNvPr>
          <p:cNvSpPr>
            <a:spLocks noGrp="1"/>
          </p:cNvSpPr>
          <p:nvPr>
            <p:ph type="sldNum" sz="quarter" idx="12"/>
          </p:nvPr>
        </p:nvSpPr>
        <p:spPr/>
        <p:txBody>
          <a:bodyPr/>
          <a:lstStyle/>
          <a:p>
            <a:fld id="{A3271B15-EABD-405A-A6E6-8CC35A2074D5}" type="slidenum">
              <a:rPr lang="en-US" smtClean="0"/>
              <a:t>‹#›</a:t>
            </a:fld>
            <a:endParaRPr lang="en-US"/>
          </a:p>
        </p:txBody>
      </p:sp>
    </p:spTree>
    <p:extLst>
      <p:ext uri="{BB962C8B-B14F-4D97-AF65-F5344CB8AC3E}">
        <p14:creationId xmlns:p14="http://schemas.microsoft.com/office/powerpoint/2010/main" val="3406891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8D580-5B4A-2E99-CF4C-C06EFCEE51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4EE01B-5354-D38D-3A1A-35A57A7F02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A0B0CF-3E9C-605C-C9F5-C63E9EC1DD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ABB523-790F-8F16-B05D-3A6AD2ED6111}"/>
              </a:ext>
            </a:extLst>
          </p:cNvPr>
          <p:cNvSpPr>
            <a:spLocks noGrp="1"/>
          </p:cNvSpPr>
          <p:nvPr>
            <p:ph type="dt" sz="half" idx="10"/>
          </p:nvPr>
        </p:nvSpPr>
        <p:spPr/>
        <p:txBody>
          <a:bodyPr/>
          <a:lstStyle/>
          <a:p>
            <a:fld id="{603D9F09-4363-4501-B753-92AF4C5D975B}" type="datetimeFigureOut">
              <a:rPr lang="en-US" smtClean="0"/>
              <a:t>11/5/2022</a:t>
            </a:fld>
            <a:endParaRPr lang="en-US"/>
          </a:p>
        </p:txBody>
      </p:sp>
      <p:sp>
        <p:nvSpPr>
          <p:cNvPr id="6" name="Footer Placeholder 5">
            <a:extLst>
              <a:ext uri="{FF2B5EF4-FFF2-40B4-BE49-F238E27FC236}">
                <a16:creationId xmlns:a16="http://schemas.microsoft.com/office/drawing/2014/main" id="{5898A610-A21E-C1FF-A7B4-9404DC517E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2B7D9B-FEC2-15A8-9994-3C84B36E9311}"/>
              </a:ext>
            </a:extLst>
          </p:cNvPr>
          <p:cNvSpPr>
            <a:spLocks noGrp="1"/>
          </p:cNvSpPr>
          <p:nvPr>
            <p:ph type="sldNum" sz="quarter" idx="12"/>
          </p:nvPr>
        </p:nvSpPr>
        <p:spPr/>
        <p:txBody>
          <a:bodyPr/>
          <a:lstStyle/>
          <a:p>
            <a:fld id="{A3271B15-EABD-405A-A6E6-8CC35A2074D5}" type="slidenum">
              <a:rPr lang="en-US" smtClean="0"/>
              <a:t>‹#›</a:t>
            </a:fld>
            <a:endParaRPr lang="en-US"/>
          </a:p>
        </p:txBody>
      </p:sp>
    </p:spTree>
    <p:extLst>
      <p:ext uri="{BB962C8B-B14F-4D97-AF65-F5344CB8AC3E}">
        <p14:creationId xmlns:p14="http://schemas.microsoft.com/office/powerpoint/2010/main" val="870564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A022-50AC-5E50-F4D0-B920382A5C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EA7584-7D7A-99C8-A0B1-1F1997AAAA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E92C0D-5F4A-09FD-869C-0643E41D2B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26663D-7A72-8560-8D54-E0E6EC5B54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E23695-8676-1600-3286-FA9881CFA7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171575-D1DB-8AB6-1C85-533CC8E8A4DE}"/>
              </a:ext>
            </a:extLst>
          </p:cNvPr>
          <p:cNvSpPr>
            <a:spLocks noGrp="1"/>
          </p:cNvSpPr>
          <p:nvPr>
            <p:ph type="dt" sz="half" idx="10"/>
          </p:nvPr>
        </p:nvSpPr>
        <p:spPr/>
        <p:txBody>
          <a:bodyPr/>
          <a:lstStyle/>
          <a:p>
            <a:fld id="{603D9F09-4363-4501-B753-92AF4C5D975B}" type="datetimeFigureOut">
              <a:rPr lang="en-US" smtClean="0"/>
              <a:t>11/5/2022</a:t>
            </a:fld>
            <a:endParaRPr lang="en-US"/>
          </a:p>
        </p:txBody>
      </p:sp>
      <p:sp>
        <p:nvSpPr>
          <p:cNvPr id="8" name="Footer Placeholder 7">
            <a:extLst>
              <a:ext uri="{FF2B5EF4-FFF2-40B4-BE49-F238E27FC236}">
                <a16:creationId xmlns:a16="http://schemas.microsoft.com/office/drawing/2014/main" id="{4E2E42BA-AEFF-618C-86D0-FC021EE33C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D9FE-21CA-A876-D188-924EEC826A93}"/>
              </a:ext>
            </a:extLst>
          </p:cNvPr>
          <p:cNvSpPr>
            <a:spLocks noGrp="1"/>
          </p:cNvSpPr>
          <p:nvPr>
            <p:ph type="sldNum" sz="quarter" idx="12"/>
          </p:nvPr>
        </p:nvSpPr>
        <p:spPr/>
        <p:txBody>
          <a:bodyPr/>
          <a:lstStyle/>
          <a:p>
            <a:fld id="{A3271B15-EABD-405A-A6E6-8CC35A2074D5}" type="slidenum">
              <a:rPr lang="en-US" smtClean="0"/>
              <a:t>‹#›</a:t>
            </a:fld>
            <a:endParaRPr lang="en-US"/>
          </a:p>
        </p:txBody>
      </p:sp>
    </p:spTree>
    <p:extLst>
      <p:ext uri="{BB962C8B-B14F-4D97-AF65-F5344CB8AC3E}">
        <p14:creationId xmlns:p14="http://schemas.microsoft.com/office/powerpoint/2010/main" val="888236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9528A-B21A-33A7-4C23-45A7A1C9A9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0A1266-2461-DE6F-C9C3-D2D54D8F7635}"/>
              </a:ext>
            </a:extLst>
          </p:cNvPr>
          <p:cNvSpPr>
            <a:spLocks noGrp="1"/>
          </p:cNvSpPr>
          <p:nvPr>
            <p:ph type="dt" sz="half" idx="10"/>
          </p:nvPr>
        </p:nvSpPr>
        <p:spPr/>
        <p:txBody>
          <a:bodyPr/>
          <a:lstStyle/>
          <a:p>
            <a:fld id="{603D9F09-4363-4501-B753-92AF4C5D975B}" type="datetimeFigureOut">
              <a:rPr lang="en-US" smtClean="0"/>
              <a:t>11/5/2022</a:t>
            </a:fld>
            <a:endParaRPr lang="en-US"/>
          </a:p>
        </p:txBody>
      </p:sp>
      <p:sp>
        <p:nvSpPr>
          <p:cNvPr id="4" name="Footer Placeholder 3">
            <a:extLst>
              <a:ext uri="{FF2B5EF4-FFF2-40B4-BE49-F238E27FC236}">
                <a16:creationId xmlns:a16="http://schemas.microsoft.com/office/drawing/2014/main" id="{3BA331B3-FA6F-5813-1DAF-65148DE817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9F94D4-5181-44AD-E0BE-5FB50A47E892}"/>
              </a:ext>
            </a:extLst>
          </p:cNvPr>
          <p:cNvSpPr>
            <a:spLocks noGrp="1"/>
          </p:cNvSpPr>
          <p:nvPr>
            <p:ph type="sldNum" sz="quarter" idx="12"/>
          </p:nvPr>
        </p:nvSpPr>
        <p:spPr/>
        <p:txBody>
          <a:bodyPr/>
          <a:lstStyle/>
          <a:p>
            <a:fld id="{A3271B15-EABD-405A-A6E6-8CC35A2074D5}" type="slidenum">
              <a:rPr lang="en-US" smtClean="0"/>
              <a:t>‹#›</a:t>
            </a:fld>
            <a:endParaRPr lang="en-US"/>
          </a:p>
        </p:txBody>
      </p:sp>
    </p:spTree>
    <p:extLst>
      <p:ext uri="{BB962C8B-B14F-4D97-AF65-F5344CB8AC3E}">
        <p14:creationId xmlns:p14="http://schemas.microsoft.com/office/powerpoint/2010/main" val="620706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D44F84-BC63-C0D8-D815-203D929276F4}"/>
              </a:ext>
            </a:extLst>
          </p:cNvPr>
          <p:cNvSpPr>
            <a:spLocks noGrp="1"/>
          </p:cNvSpPr>
          <p:nvPr>
            <p:ph type="dt" sz="half" idx="10"/>
          </p:nvPr>
        </p:nvSpPr>
        <p:spPr/>
        <p:txBody>
          <a:bodyPr/>
          <a:lstStyle/>
          <a:p>
            <a:fld id="{603D9F09-4363-4501-B753-92AF4C5D975B}" type="datetimeFigureOut">
              <a:rPr lang="en-US" smtClean="0"/>
              <a:t>11/5/2022</a:t>
            </a:fld>
            <a:endParaRPr lang="en-US"/>
          </a:p>
        </p:txBody>
      </p:sp>
      <p:sp>
        <p:nvSpPr>
          <p:cNvPr id="3" name="Footer Placeholder 2">
            <a:extLst>
              <a:ext uri="{FF2B5EF4-FFF2-40B4-BE49-F238E27FC236}">
                <a16:creationId xmlns:a16="http://schemas.microsoft.com/office/drawing/2014/main" id="{281544CD-73DA-24D1-3067-80272EE256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94C965-9BA0-718E-C67B-5207DAF3F6D1}"/>
              </a:ext>
            </a:extLst>
          </p:cNvPr>
          <p:cNvSpPr>
            <a:spLocks noGrp="1"/>
          </p:cNvSpPr>
          <p:nvPr>
            <p:ph type="sldNum" sz="quarter" idx="12"/>
          </p:nvPr>
        </p:nvSpPr>
        <p:spPr/>
        <p:txBody>
          <a:bodyPr/>
          <a:lstStyle/>
          <a:p>
            <a:fld id="{A3271B15-EABD-405A-A6E6-8CC35A2074D5}" type="slidenum">
              <a:rPr lang="en-US" smtClean="0"/>
              <a:t>‹#›</a:t>
            </a:fld>
            <a:endParaRPr lang="en-US"/>
          </a:p>
        </p:txBody>
      </p:sp>
    </p:spTree>
    <p:extLst>
      <p:ext uri="{BB962C8B-B14F-4D97-AF65-F5344CB8AC3E}">
        <p14:creationId xmlns:p14="http://schemas.microsoft.com/office/powerpoint/2010/main" val="2366778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17802-D6D8-CCFC-540F-4340E8D3C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8FF278-79DF-E281-106D-B643298E5D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9A8B1B-D796-BBC0-2BB9-F43180919C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B3EE02-96DD-85B8-556D-315EBC2B6906}"/>
              </a:ext>
            </a:extLst>
          </p:cNvPr>
          <p:cNvSpPr>
            <a:spLocks noGrp="1"/>
          </p:cNvSpPr>
          <p:nvPr>
            <p:ph type="dt" sz="half" idx="10"/>
          </p:nvPr>
        </p:nvSpPr>
        <p:spPr/>
        <p:txBody>
          <a:bodyPr/>
          <a:lstStyle/>
          <a:p>
            <a:fld id="{603D9F09-4363-4501-B753-92AF4C5D975B}" type="datetimeFigureOut">
              <a:rPr lang="en-US" smtClean="0"/>
              <a:t>11/5/2022</a:t>
            </a:fld>
            <a:endParaRPr lang="en-US"/>
          </a:p>
        </p:txBody>
      </p:sp>
      <p:sp>
        <p:nvSpPr>
          <p:cNvPr id="6" name="Footer Placeholder 5">
            <a:extLst>
              <a:ext uri="{FF2B5EF4-FFF2-40B4-BE49-F238E27FC236}">
                <a16:creationId xmlns:a16="http://schemas.microsoft.com/office/drawing/2014/main" id="{5AE2CCDA-8944-F981-8877-0CD09E15F7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91569C-86F6-FB50-43B7-0F2E2395C1CB}"/>
              </a:ext>
            </a:extLst>
          </p:cNvPr>
          <p:cNvSpPr>
            <a:spLocks noGrp="1"/>
          </p:cNvSpPr>
          <p:nvPr>
            <p:ph type="sldNum" sz="quarter" idx="12"/>
          </p:nvPr>
        </p:nvSpPr>
        <p:spPr/>
        <p:txBody>
          <a:bodyPr/>
          <a:lstStyle/>
          <a:p>
            <a:fld id="{A3271B15-EABD-405A-A6E6-8CC35A2074D5}" type="slidenum">
              <a:rPr lang="en-US" smtClean="0"/>
              <a:t>‹#›</a:t>
            </a:fld>
            <a:endParaRPr lang="en-US"/>
          </a:p>
        </p:txBody>
      </p:sp>
    </p:spTree>
    <p:extLst>
      <p:ext uri="{BB962C8B-B14F-4D97-AF65-F5344CB8AC3E}">
        <p14:creationId xmlns:p14="http://schemas.microsoft.com/office/powerpoint/2010/main" val="542433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5108-1FC3-85CE-4142-8DB5534364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E23D66-48DC-E983-A9CC-A2FD569D18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B2D753-AE7D-08DA-0EE8-80127D406D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6F3C0E-7CE0-99F9-590C-221FA26A9E2D}"/>
              </a:ext>
            </a:extLst>
          </p:cNvPr>
          <p:cNvSpPr>
            <a:spLocks noGrp="1"/>
          </p:cNvSpPr>
          <p:nvPr>
            <p:ph type="dt" sz="half" idx="10"/>
          </p:nvPr>
        </p:nvSpPr>
        <p:spPr/>
        <p:txBody>
          <a:bodyPr/>
          <a:lstStyle/>
          <a:p>
            <a:fld id="{603D9F09-4363-4501-B753-92AF4C5D975B}" type="datetimeFigureOut">
              <a:rPr lang="en-US" smtClean="0"/>
              <a:t>11/5/2022</a:t>
            </a:fld>
            <a:endParaRPr lang="en-US"/>
          </a:p>
        </p:txBody>
      </p:sp>
      <p:sp>
        <p:nvSpPr>
          <p:cNvPr id="6" name="Footer Placeholder 5">
            <a:extLst>
              <a:ext uri="{FF2B5EF4-FFF2-40B4-BE49-F238E27FC236}">
                <a16:creationId xmlns:a16="http://schemas.microsoft.com/office/drawing/2014/main" id="{D2B760DB-ABEF-EB4A-8CD7-5330F3458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0625E9-0644-229B-8EE3-71B46536698F}"/>
              </a:ext>
            </a:extLst>
          </p:cNvPr>
          <p:cNvSpPr>
            <a:spLocks noGrp="1"/>
          </p:cNvSpPr>
          <p:nvPr>
            <p:ph type="sldNum" sz="quarter" idx="12"/>
          </p:nvPr>
        </p:nvSpPr>
        <p:spPr/>
        <p:txBody>
          <a:bodyPr/>
          <a:lstStyle/>
          <a:p>
            <a:fld id="{A3271B15-EABD-405A-A6E6-8CC35A2074D5}" type="slidenum">
              <a:rPr lang="en-US" smtClean="0"/>
              <a:t>‹#›</a:t>
            </a:fld>
            <a:endParaRPr lang="en-US"/>
          </a:p>
        </p:txBody>
      </p:sp>
    </p:spTree>
    <p:extLst>
      <p:ext uri="{BB962C8B-B14F-4D97-AF65-F5344CB8AC3E}">
        <p14:creationId xmlns:p14="http://schemas.microsoft.com/office/powerpoint/2010/main" val="4133708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699A0C-DE86-6ADF-B065-B18352ABFC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7480F5-910A-6AFB-6994-18573C24DB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5624A4-E9C2-B0B4-4F60-FBD9F6EF15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3D9F09-4363-4501-B753-92AF4C5D975B}" type="datetimeFigureOut">
              <a:rPr lang="en-US" smtClean="0"/>
              <a:t>11/5/2022</a:t>
            </a:fld>
            <a:endParaRPr lang="en-US"/>
          </a:p>
        </p:txBody>
      </p:sp>
      <p:sp>
        <p:nvSpPr>
          <p:cNvPr id="5" name="Footer Placeholder 4">
            <a:extLst>
              <a:ext uri="{FF2B5EF4-FFF2-40B4-BE49-F238E27FC236}">
                <a16:creationId xmlns:a16="http://schemas.microsoft.com/office/drawing/2014/main" id="{A3E5AA08-9B1B-5382-9CD3-6FF008BF17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7EB848-9B57-45A8-BF48-C90BC4D4D1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271B15-EABD-405A-A6E6-8CC35A2074D5}" type="slidenum">
              <a:rPr lang="en-US" smtClean="0"/>
              <a:t>‹#›</a:t>
            </a:fld>
            <a:endParaRPr lang="en-US"/>
          </a:p>
        </p:txBody>
      </p:sp>
    </p:spTree>
    <p:extLst>
      <p:ext uri="{BB962C8B-B14F-4D97-AF65-F5344CB8AC3E}">
        <p14:creationId xmlns:p14="http://schemas.microsoft.com/office/powerpoint/2010/main" val="1820504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4C45C391-B3AA-BD33-E210-9770C726D009}"/>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FPU and different adders topologies</a:t>
            </a: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61981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FB9833-EF54-56D8-E66E-8DD04B2FF1CC}"/>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Carry skip adder</a:t>
            </a:r>
          </a:p>
        </p:txBody>
      </p:sp>
      <p:sp>
        <p:nvSpPr>
          <p:cNvPr id="3" name="Rectangle 2">
            <a:extLst>
              <a:ext uri="{FF2B5EF4-FFF2-40B4-BE49-F238E27FC236}">
                <a16:creationId xmlns:a16="http://schemas.microsoft.com/office/drawing/2014/main" id="{828EE390-AD31-4C37-109B-A0036E21D5D6}"/>
              </a:ext>
            </a:extLst>
          </p:cNvPr>
          <p:cNvSpPr/>
          <p:nvPr/>
        </p:nvSpPr>
        <p:spPr>
          <a:xfrm>
            <a:off x="6620263" y="3157608"/>
            <a:ext cx="4873656" cy="88866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t>4-bit Ripple carry adder</a:t>
            </a:r>
          </a:p>
        </p:txBody>
      </p:sp>
      <p:cxnSp>
        <p:nvCxnSpPr>
          <p:cNvPr id="4" name="Straight Arrow Connector 3">
            <a:extLst>
              <a:ext uri="{FF2B5EF4-FFF2-40B4-BE49-F238E27FC236}">
                <a16:creationId xmlns:a16="http://schemas.microsoft.com/office/drawing/2014/main" id="{E2D13334-96AF-350D-9F7E-B9FFA02B6C07}"/>
              </a:ext>
            </a:extLst>
          </p:cNvPr>
          <p:cNvCxnSpPr>
            <a:cxnSpLocks/>
          </p:cNvCxnSpPr>
          <p:nvPr/>
        </p:nvCxnSpPr>
        <p:spPr>
          <a:xfrm>
            <a:off x="8086319" y="2615968"/>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A3FD0C6B-B2C3-B7A6-E6A8-23B0FDF308B4}"/>
              </a:ext>
            </a:extLst>
          </p:cNvPr>
          <p:cNvSpPr txBox="1"/>
          <p:nvPr/>
        </p:nvSpPr>
        <p:spPr>
          <a:xfrm>
            <a:off x="7891004" y="2169641"/>
            <a:ext cx="20955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rPr>
              <a:t>A</a:t>
            </a:r>
            <a:endParaRPr kumimoji="0" lang="en-US" sz="44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8" name="Straight Arrow Connector 7">
            <a:extLst>
              <a:ext uri="{FF2B5EF4-FFF2-40B4-BE49-F238E27FC236}">
                <a16:creationId xmlns:a16="http://schemas.microsoft.com/office/drawing/2014/main" id="{08A38A96-D655-F7D4-8BD3-615AEB9D73B2}"/>
              </a:ext>
            </a:extLst>
          </p:cNvPr>
          <p:cNvCxnSpPr>
            <a:cxnSpLocks/>
          </p:cNvCxnSpPr>
          <p:nvPr/>
        </p:nvCxnSpPr>
        <p:spPr>
          <a:xfrm>
            <a:off x="10013677" y="2629078"/>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60C409EF-CD0B-7418-4E27-3A9F65291486}"/>
              </a:ext>
            </a:extLst>
          </p:cNvPr>
          <p:cNvSpPr txBox="1"/>
          <p:nvPr/>
        </p:nvSpPr>
        <p:spPr>
          <a:xfrm>
            <a:off x="9799057" y="2107707"/>
            <a:ext cx="27455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D7D31"/>
                </a:solidFill>
                <a:effectLst/>
                <a:uLnTx/>
                <a:uFillTx/>
                <a:latin typeface="Calibri" panose="020F0502020204030204"/>
                <a:ea typeface="+mn-ea"/>
                <a:cs typeface="+mn-cs"/>
              </a:rPr>
              <a:t>B</a:t>
            </a:r>
            <a:endParaRPr kumimoji="0" lang="en-US" sz="44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413C36AE-E70F-F8C5-E609-8D0BE0562E78}"/>
              </a:ext>
            </a:extLst>
          </p:cNvPr>
          <p:cNvSpPr/>
          <p:nvPr/>
        </p:nvSpPr>
        <p:spPr>
          <a:xfrm>
            <a:off x="6185515" y="4609360"/>
            <a:ext cx="4002031" cy="88866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Calibri" panose="020F0502020204030204"/>
                <a:ea typeface="+mn-ea"/>
                <a:cs typeface="+mn-cs"/>
              </a:rPr>
              <a:t>Skip logic</a:t>
            </a:r>
          </a:p>
        </p:txBody>
      </p:sp>
      <p:cxnSp>
        <p:nvCxnSpPr>
          <p:cNvPr id="5" name="Straight Arrow Connector 4">
            <a:extLst>
              <a:ext uri="{FF2B5EF4-FFF2-40B4-BE49-F238E27FC236}">
                <a16:creationId xmlns:a16="http://schemas.microsoft.com/office/drawing/2014/main" id="{CF80048C-BC97-BD10-F873-9AFEA9627600}"/>
              </a:ext>
            </a:extLst>
          </p:cNvPr>
          <p:cNvCxnSpPr>
            <a:cxnSpLocks/>
          </p:cNvCxnSpPr>
          <p:nvPr/>
        </p:nvCxnSpPr>
        <p:spPr>
          <a:xfrm>
            <a:off x="10717545" y="4046270"/>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A00BE613-DDD4-AF65-BE37-65D2EB44458C}"/>
              </a:ext>
            </a:extLst>
          </p:cNvPr>
          <p:cNvSpPr txBox="1"/>
          <p:nvPr/>
        </p:nvSpPr>
        <p:spPr>
          <a:xfrm>
            <a:off x="10310713" y="4361456"/>
            <a:ext cx="10874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D7D31"/>
                </a:solidFill>
                <a:effectLst/>
                <a:uLnTx/>
                <a:uFillTx/>
                <a:latin typeface="Calibri" panose="020F0502020204030204"/>
                <a:ea typeface="+mn-ea"/>
                <a:cs typeface="+mn-cs"/>
              </a:rPr>
              <a:t>Sum</a:t>
            </a:r>
            <a:endParaRPr kumimoji="0" lang="en-US" sz="44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546B2C3E-0A95-5B62-7A6D-B1A5C0F9BAB3}"/>
              </a:ext>
            </a:extLst>
          </p:cNvPr>
          <p:cNvCxnSpPr>
            <a:cxnSpLocks/>
            <a:endCxn id="3" idx="3"/>
          </p:cNvCxnSpPr>
          <p:nvPr/>
        </p:nvCxnSpPr>
        <p:spPr>
          <a:xfrm flipH="1">
            <a:off x="11493919" y="3601939"/>
            <a:ext cx="683445" cy="0"/>
          </a:xfrm>
          <a:prstGeom prst="straightConnector1">
            <a:avLst/>
          </a:prstGeom>
          <a:ln w="31750">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A3EFD0CE-530A-9958-1717-844F1A8273E7}"/>
              </a:ext>
            </a:extLst>
          </p:cNvPr>
          <p:cNvSpPr txBox="1"/>
          <p:nvPr/>
        </p:nvSpPr>
        <p:spPr>
          <a:xfrm>
            <a:off x="11598169" y="3086740"/>
            <a:ext cx="7292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err="1">
                <a:ln>
                  <a:noFill/>
                </a:ln>
                <a:solidFill>
                  <a:srgbClr val="ED7D31"/>
                </a:solidFill>
                <a:effectLst/>
                <a:uLnTx/>
                <a:uFillTx/>
                <a:latin typeface="Calibri" panose="020F0502020204030204"/>
                <a:ea typeface="+mn-ea"/>
                <a:cs typeface="+mn-cs"/>
              </a:rPr>
              <a:t>Cin</a:t>
            </a:r>
            <a:endParaRPr kumimoji="0" lang="en-US" sz="44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13" name="Straight Arrow Connector 12">
            <a:extLst>
              <a:ext uri="{FF2B5EF4-FFF2-40B4-BE49-F238E27FC236}">
                <a16:creationId xmlns:a16="http://schemas.microsoft.com/office/drawing/2014/main" id="{A9C30E46-8FD6-51B3-C473-599DAA2BB33F}"/>
              </a:ext>
            </a:extLst>
          </p:cNvPr>
          <p:cNvCxnSpPr>
            <a:cxnSpLocks/>
          </p:cNvCxnSpPr>
          <p:nvPr/>
        </p:nvCxnSpPr>
        <p:spPr>
          <a:xfrm>
            <a:off x="8026952" y="4080442"/>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1111D21A-5A5B-C66C-C24B-CB6E387C4C04}"/>
              </a:ext>
            </a:extLst>
          </p:cNvPr>
          <p:cNvSpPr txBox="1"/>
          <p:nvPr/>
        </p:nvSpPr>
        <p:spPr>
          <a:xfrm>
            <a:off x="8066413" y="3890697"/>
            <a:ext cx="95768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err="1">
                <a:ln>
                  <a:noFill/>
                </a:ln>
                <a:solidFill>
                  <a:srgbClr val="ED7D31"/>
                </a:solidFill>
                <a:effectLst/>
                <a:uLnTx/>
                <a:uFillTx/>
                <a:latin typeface="Calibri" panose="020F0502020204030204"/>
                <a:ea typeface="+mn-ea"/>
                <a:cs typeface="+mn-cs"/>
              </a:rPr>
              <a:t>Cout</a:t>
            </a:r>
            <a:endParaRPr kumimoji="0" lang="en-US" sz="44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27" name="Connector: Elbow 26">
            <a:extLst>
              <a:ext uri="{FF2B5EF4-FFF2-40B4-BE49-F238E27FC236}">
                <a16:creationId xmlns:a16="http://schemas.microsoft.com/office/drawing/2014/main" id="{DB1A534B-3D74-0841-C051-56AFA324E27F}"/>
              </a:ext>
            </a:extLst>
          </p:cNvPr>
          <p:cNvCxnSpPr/>
          <p:nvPr/>
        </p:nvCxnSpPr>
        <p:spPr>
          <a:xfrm rot="5400000">
            <a:off x="6370579" y="2859060"/>
            <a:ext cx="1729754" cy="1701727"/>
          </a:xfrm>
          <a:prstGeom prst="bentConnector3">
            <a:avLst>
              <a:gd name="adj1" fmla="val -3408"/>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30" name="Connector: Elbow 29">
            <a:extLst>
              <a:ext uri="{FF2B5EF4-FFF2-40B4-BE49-F238E27FC236}">
                <a16:creationId xmlns:a16="http://schemas.microsoft.com/office/drawing/2014/main" id="{D899FEBE-5A8D-8FD1-8932-D33186CC1E30}"/>
              </a:ext>
            </a:extLst>
          </p:cNvPr>
          <p:cNvCxnSpPr>
            <a:cxnSpLocks/>
          </p:cNvCxnSpPr>
          <p:nvPr/>
        </p:nvCxnSpPr>
        <p:spPr>
          <a:xfrm rot="10800000" flipV="1">
            <a:off x="6517303" y="2880426"/>
            <a:ext cx="3434719" cy="1773418"/>
          </a:xfrm>
          <a:prstGeom prst="bentConnector3">
            <a:avLst>
              <a:gd name="adj1" fmla="val 99402"/>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45" name="Connector: Elbow 44">
            <a:extLst>
              <a:ext uri="{FF2B5EF4-FFF2-40B4-BE49-F238E27FC236}">
                <a16:creationId xmlns:a16="http://schemas.microsoft.com/office/drawing/2014/main" id="{6B18C7C5-05DE-4A6E-8FD3-5E810764930F}"/>
              </a:ext>
            </a:extLst>
          </p:cNvPr>
          <p:cNvCxnSpPr>
            <a:cxnSpLocks/>
          </p:cNvCxnSpPr>
          <p:nvPr/>
        </p:nvCxnSpPr>
        <p:spPr>
          <a:xfrm rot="5400000">
            <a:off x="10344520" y="3482532"/>
            <a:ext cx="1453647" cy="1688674"/>
          </a:xfrm>
          <a:prstGeom prst="bentConnector2">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0" name="Rectangle 49">
            <a:extLst>
              <a:ext uri="{FF2B5EF4-FFF2-40B4-BE49-F238E27FC236}">
                <a16:creationId xmlns:a16="http://schemas.microsoft.com/office/drawing/2014/main" id="{5EA9BDC2-8CF4-FF68-257B-F16332B47C05}"/>
              </a:ext>
            </a:extLst>
          </p:cNvPr>
          <p:cNvSpPr/>
          <p:nvPr/>
        </p:nvSpPr>
        <p:spPr>
          <a:xfrm>
            <a:off x="496529" y="3123049"/>
            <a:ext cx="4873656" cy="88866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t>4-bit Ripple carry adder</a:t>
            </a:r>
          </a:p>
        </p:txBody>
      </p:sp>
      <p:cxnSp>
        <p:nvCxnSpPr>
          <p:cNvPr id="51" name="Straight Arrow Connector 50">
            <a:extLst>
              <a:ext uri="{FF2B5EF4-FFF2-40B4-BE49-F238E27FC236}">
                <a16:creationId xmlns:a16="http://schemas.microsoft.com/office/drawing/2014/main" id="{04506123-0791-48C8-56E5-1DB74E397FC9}"/>
              </a:ext>
            </a:extLst>
          </p:cNvPr>
          <p:cNvCxnSpPr>
            <a:cxnSpLocks/>
          </p:cNvCxnSpPr>
          <p:nvPr/>
        </p:nvCxnSpPr>
        <p:spPr>
          <a:xfrm>
            <a:off x="1962585" y="2581409"/>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cxnSp>
        <p:nvCxnSpPr>
          <p:cNvPr id="52" name="Straight Arrow Connector 51">
            <a:extLst>
              <a:ext uri="{FF2B5EF4-FFF2-40B4-BE49-F238E27FC236}">
                <a16:creationId xmlns:a16="http://schemas.microsoft.com/office/drawing/2014/main" id="{4AF7DE87-91DD-7435-215D-0E83170DCEFA}"/>
              </a:ext>
            </a:extLst>
          </p:cNvPr>
          <p:cNvCxnSpPr>
            <a:cxnSpLocks/>
          </p:cNvCxnSpPr>
          <p:nvPr/>
        </p:nvCxnSpPr>
        <p:spPr>
          <a:xfrm>
            <a:off x="3889943" y="2594519"/>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53" name="Rectangle 52">
            <a:extLst>
              <a:ext uri="{FF2B5EF4-FFF2-40B4-BE49-F238E27FC236}">
                <a16:creationId xmlns:a16="http://schemas.microsoft.com/office/drawing/2014/main" id="{4152E5C4-CAF9-917B-2FE4-FA763B5E1CEF}"/>
              </a:ext>
            </a:extLst>
          </p:cNvPr>
          <p:cNvSpPr/>
          <p:nvPr/>
        </p:nvSpPr>
        <p:spPr>
          <a:xfrm>
            <a:off x="61781" y="4574801"/>
            <a:ext cx="4002031" cy="88866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Calibri" panose="020F0502020204030204"/>
                <a:ea typeface="+mn-ea"/>
                <a:cs typeface="+mn-cs"/>
              </a:rPr>
              <a:t>Skip logic</a:t>
            </a:r>
          </a:p>
        </p:txBody>
      </p:sp>
      <p:cxnSp>
        <p:nvCxnSpPr>
          <p:cNvPr id="54" name="Straight Arrow Connector 53">
            <a:extLst>
              <a:ext uri="{FF2B5EF4-FFF2-40B4-BE49-F238E27FC236}">
                <a16:creationId xmlns:a16="http://schemas.microsoft.com/office/drawing/2014/main" id="{AEF74CC2-74B6-2E65-76A8-923C02AEBFEB}"/>
              </a:ext>
            </a:extLst>
          </p:cNvPr>
          <p:cNvCxnSpPr>
            <a:cxnSpLocks/>
          </p:cNvCxnSpPr>
          <p:nvPr/>
        </p:nvCxnSpPr>
        <p:spPr>
          <a:xfrm>
            <a:off x="4593811" y="4011711"/>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55" name="TextBox 54">
            <a:extLst>
              <a:ext uri="{FF2B5EF4-FFF2-40B4-BE49-F238E27FC236}">
                <a16:creationId xmlns:a16="http://schemas.microsoft.com/office/drawing/2014/main" id="{3C52F197-6C6B-6F4E-9D2F-86C545D95D74}"/>
              </a:ext>
            </a:extLst>
          </p:cNvPr>
          <p:cNvSpPr txBox="1"/>
          <p:nvPr/>
        </p:nvSpPr>
        <p:spPr>
          <a:xfrm>
            <a:off x="4186979" y="4326897"/>
            <a:ext cx="10874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D7D31"/>
                </a:solidFill>
                <a:effectLst/>
                <a:uLnTx/>
                <a:uFillTx/>
                <a:latin typeface="Calibri" panose="020F0502020204030204"/>
                <a:ea typeface="+mn-ea"/>
                <a:cs typeface="+mn-cs"/>
              </a:rPr>
              <a:t>Sum</a:t>
            </a:r>
            <a:endParaRPr kumimoji="0" lang="en-US" sz="44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56" name="Straight Arrow Connector 55">
            <a:extLst>
              <a:ext uri="{FF2B5EF4-FFF2-40B4-BE49-F238E27FC236}">
                <a16:creationId xmlns:a16="http://schemas.microsoft.com/office/drawing/2014/main" id="{864622A9-F267-648E-2F9E-42E1D85A7B40}"/>
              </a:ext>
            </a:extLst>
          </p:cNvPr>
          <p:cNvCxnSpPr>
            <a:cxnSpLocks/>
            <a:endCxn id="50" idx="3"/>
          </p:cNvCxnSpPr>
          <p:nvPr/>
        </p:nvCxnSpPr>
        <p:spPr>
          <a:xfrm flipH="1">
            <a:off x="5370185" y="3567380"/>
            <a:ext cx="683445" cy="0"/>
          </a:xfrm>
          <a:prstGeom prst="straightConnector1">
            <a:avLst/>
          </a:prstGeom>
          <a:ln w="31750">
            <a:tailEnd type="triangle"/>
          </a:ln>
        </p:spPr>
        <p:style>
          <a:lnRef idx="1">
            <a:schemeClr val="accent2"/>
          </a:lnRef>
          <a:fillRef idx="0">
            <a:schemeClr val="accent2"/>
          </a:fillRef>
          <a:effectRef idx="0">
            <a:schemeClr val="accent2"/>
          </a:effectRef>
          <a:fontRef idx="minor">
            <a:schemeClr val="tx1"/>
          </a:fontRef>
        </p:style>
      </p:cxnSp>
      <p:sp>
        <p:nvSpPr>
          <p:cNvPr id="57" name="TextBox 56">
            <a:extLst>
              <a:ext uri="{FF2B5EF4-FFF2-40B4-BE49-F238E27FC236}">
                <a16:creationId xmlns:a16="http://schemas.microsoft.com/office/drawing/2014/main" id="{4EDF8CB5-4FA8-B9C5-860E-9CEDBF546813}"/>
              </a:ext>
            </a:extLst>
          </p:cNvPr>
          <p:cNvSpPr txBox="1"/>
          <p:nvPr/>
        </p:nvSpPr>
        <p:spPr>
          <a:xfrm>
            <a:off x="5371243" y="3015270"/>
            <a:ext cx="7292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err="1">
                <a:ln>
                  <a:noFill/>
                </a:ln>
                <a:solidFill>
                  <a:srgbClr val="ED7D31"/>
                </a:solidFill>
                <a:effectLst/>
                <a:uLnTx/>
                <a:uFillTx/>
                <a:latin typeface="Calibri" panose="020F0502020204030204"/>
                <a:ea typeface="+mn-ea"/>
                <a:cs typeface="+mn-cs"/>
              </a:rPr>
              <a:t>Cin</a:t>
            </a:r>
            <a:endParaRPr kumimoji="0" lang="en-US" sz="44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58" name="Straight Arrow Connector 57">
            <a:extLst>
              <a:ext uri="{FF2B5EF4-FFF2-40B4-BE49-F238E27FC236}">
                <a16:creationId xmlns:a16="http://schemas.microsoft.com/office/drawing/2014/main" id="{B361362E-0CC1-D3E9-BDD9-68E72486A674}"/>
              </a:ext>
            </a:extLst>
          </p:cNvPr>
          <p:cNvCxnSpPr>
            <a:cxnSpLocks/>
          </p:cNvCxnSpPr>
          <p:nvPr/>
        </p:nvCxnSpPr>
        <p:spPr>
          <a:xfrm>
            <a:off x="1903218" y="4045883"/>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59" name="TextBox 58">
            <a:extLst>
              <a:ext uri="{FF2B5EF4-FFF2-40B4-BE49-F238E27FC236}">
                <a16:creationId xmlns:a16="http://schemas.microsoft.com/office/drawing/2014/main" id="{A2331995-5B07-5610-752B-C5B495FE2479}"/>
              </a:ext>
            </a:extLst>
          </p:cNvPr>
          <p:cNvSpPr txBox="1"/>
          <p:nvPr/>
        </p:nvSpPr>
        <p:spPr>
          <a:xfrm>
            <a:off x="1942679" y="3856138"/>
            <a:ext cx="95768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err="1">
                <a:ln>
                  <a:noFill/>
                </a:ln>
                <a:solidFill>
                  <a:srgbClr val="ED7D31"/>
                </a:solidFill>
                <a:effectLst/>
                <a:uLnTx/>
                <a:uFillTx/>
                <a:latin typeface="Calibri" panose="020F0502020204030204"/>
                <a:ea typeface="+mn-ea"/>
                <a:cs typeface="+mn-cs"/>
              </a:rPr>
              <a:t>Cout</a:t>
            </a:r>
            <a:endParaRPr kumimoji="0" lang="en-US" sz="44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60" name="Connector: Elbow 59">
            <a:extLst>
              <a:ext uri="{FF2B5EF4-FFF2-40B4-BE49-F238E27FC236}">
                <a16:creationId xmlns:a16="http://schemas.microsoft.com/office/drawing/2014/main" id="{375A3727-8EF9-D277-D2CA-F6024260BA80}"/>
              </a:ext>
            </a:extLst>
          </p:cNvPr>
          <p:cNvCxnSpPr/>
          <p:nvPr/>
        </p:nvCxnSpPr>
        <p:spPr>
          <a:xfrm rot="5400000">
            <a:off x="246845" y="2824501"/>
            <a:ext cx="1729754" cy="1701727"/>
          </a:xfrm>
          <a:prstGeom prst="bentConnector3">
            <a:avLst>
              <a:gd name="adj1" fmla="val -3408"/>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61" name="Connector: Elbow 60">
            <a:extLst>
              <a:ext uri="{FF2B5EF4-FFF2-40B4-BE49-F238E27FC236}">
                <a16:creationId xmlns:a16="http://schemas.microsoft.com/office/drawing/2014/main" id="{F083F9B3-FE90-0E18-BE6B-046AD51601EC}"/>
              </a:ext>
            </a:extLst>
          </p:cNvPr>
          <p:cNvCxnSpPr>
            <a:cxnSpLocks/>
          </p:cNvCxnSpPr>
          <p:nvPr/>
        </p:nvCxnSpPr>
        <p:spPr>
          <a:xfrm rot="10800000" flipV="1">
            <a:off x="393569" y="2845867"/>
            <a:ext cx="3434719" cy="1773418"/>
          </a:xfrm>
          <a:prstGeom prst="bentConnector3">
            <a:avLst>
              <a:gd name="adj1" fmla="val 99402"/>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62" name="Connector: Elbow 61">
            <a:extLst>
              <a:ext uri="{FF2B5EF4-FFF2-40B4-BE49-F238E27FC236}">
                <a16:creationId xmlns:a16="http://schemas.microsoft.com/office/drawing/2014/main" id="{0655574D-1220-124E-BABF-6EFEFF2AEFA5}"/>
              </a:ext>
            </a:extLst>
          </p:cNvPr>
          <p:cNvCxnSpPr>
            <a:cxnSpLocks/>
          </p:cNvCxnSpPr>
          <p:nvPr/>
        </p:nvCxnSpPr>
        <p:spPr>
          <a:xfrm rot="5400000">
            <a:off x="4220786" y="3447973"/>
            <a:ext cx="1453647" cy="1688674"/>
          </a:xfrm>
          <a:prstGeom prst="bentConnector2">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3" name="TextBox 62">
            <a:extLst>
              <a:ext uri="{FF2B5EF4-FFF2-40B4-BE49-F238E27FC236}">
                <a16:creationId xmlns:a16="http://schemas.microsoft.com/office/drawing/2014/main" id="{B79FDD45-BFF3-4E1D-E2AC-C23E3910F4FE}"/>
              </a:ext>
            </a:extLst>
          </p:cNvPr>
          <p:cNvSpPr txBox="1"/>
          <p:nvPr/>
        </p:nvSpPr>
        <p:spPr>
          <a:xfrm>
            <a:off x="3723511" y="2124236"/>
            <a:ext cx="20955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rPr>
              <a:t>A</a:t>
            </a:r>
            <a:endParaRPr kumimoji="0" lang="en-US" sz="44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sp>
        <p:nvSpPr>
          <p:cNvPr id="64" name="TextBox 63">
            <a:extLst>
              <a:ext uri="{FF2B5EF4-FFF2-40B4-BE49-F238E27FC236}">
                <a16:creationId xmlns:a16="http://schemas.microsoft.com/office/drawing/2014/main" id="{8E7FD35F-3406-7F3C-46AD-C75A07CC0071}"/>
              </a:ext>
            </a:extLst>
          </p:cNvPr>
          <p:cNvSpPr txBox="1"/>
          <p:nvPr/>
        </p:nvSpPr>
        <p:spPr>
          <a:xfrm>
            <a:off x="1777619" y="2080541"/>
            <a:ext cx="27455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D7D31"/>
                </a:solidFill>
                <a:effectLst/>
                <a:uLnTx/>
                <a:uFillTx/>
                <a:latin typeface="Calibri" panose="020F0502020204030204"/>
                <a:ea typeface="+mn-ea"/>
                <a:cs typeface="+mn-cs"/>
              </a:rPr>
              <a:t>B</a:t>
            </a:r>
            <a:endParaRPr kumimoji="0" lang="en-US" sz="44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66" name="Connector: Elbow 65">
            <a:extLst>
              <a:ext uri="{FF2B5EF4-FFF2-40B4-BE49-F238E27FC236}">
                <a16:creationId xmlns:a16="http://schemas.microsoft.com/office/drawing/2014/main" id="{45F3950A-988F-455E-E145-C8E4BB0697FC}"/>
              </a:ext>
            </a:extLst>
          </p:cNvPr>
          <p:cNvCxnSpPr>
            <a:stCxn id="20" idx="1"/>
          </p:cNvCxnSpPr>
          <p:nvPr/>
        </p:nvCxnSpPr>
        <p:spPr>
          <a:xfrm rot="10800000">
            <a:off x="6053631" y="3565487"/>
            <a:ext cx="131885" cy="1488205"/>
          </a:xfrm>
          <a:prstGeom prst="bentConnector2">
            <a:avLst/>
          </a:prstGeom>
          <a:ln w="50800">
            <a:tailEnd type="triangle"/>
          </a:ln>
        </p:spPr>
        <p:style>
          <a:lnRef idx="1">
            <a:schemeClr val="accent2"/>
          </a:lnRef>
          <a:fillRef idx="0">
            <a:schemeClr val="accent2"/>
          </a:fillRef>
          <a:effectRef idx="0">
            <a:schemeClr val="accent2"/>
          </a:effectRef>
          <a:fontRef idx="minor">
            <a:schemeClr val="tx1"/>
          </a:fontRef>
        </p:style>
      </p:cxnSp>
      <p:sp>
        <p:nvSpPr>
          <p:cNvPr id="67" name="TextBox 66">
            <a:extLst>
              <a:ext uri="{FF2B5EF4-FFF2-40B4-BE49-F238E27FC236}">
                <a16:creationId xmlns:a16="http://schemas.microsoft.com/office/drawing/2014/main" id="{5A96E194-3920-5B28-34A7-EC71C11A1C44}"/>
              </a:ext>
            </a:extLst>
          </p:cNvPr>
          <p:cNvSpPr txBox="1"/>
          <p:nvPr/>
        </p:nvSpPr>
        <p:spPr>
          <a:xfrm>
            <a:off x="5791947" y="4994739"/>
            <a:ext cx="95768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err="1">
                <a:ln>
                  <a:noFill/>
                </a:ln>
                <a:solidFill>
                  <a:srgbClr val="ED7D31"/>
                </a:solidFill>
                <a:effectLst/>
                <a:uLnTx/>
                <a:uFillTx/>
                <a:latin typeface="Calibri" panose="020F0502020204030204"/>
                <a:ea typeface="+mn-ea"/>
                <a:cs typeface="+mn-cs"/>
              </a:rPr>
              <a:t>Cout</a:t>
            </a:r>
            <a:endParaRPr kumimoji="0" lang="en-US" sz="44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221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FB9833-EF54-56D8-E66E-8DD04B2FF1CC}"/>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Carry Bypass adder</a:t>
            </a:r>
          </a:p>
        </p:txBody>
      </p:sp>
      <p:sp>
        <p:nvSpPr>
          <p:cNvPr id="9" name="TextBox 8">
            <a:extLst>
              <a:ext uri="{FF2B5EF4-FFF2-40B4-BE49-F238E27FC236}">
                <a16:creationId xmlns:a16="http://schemas.microsoft.com/office/drawing/2014/main" id="{98C55A1D-03E7-15A4-D41A-73021802D657}"/>
              </a:ext>
            </a:extLst>
          </p:cNvPr>
          <p:cNvSpPr txBox="1"/>
          <p:nvPr/>
        </p:nvSpPr>
        <p:spPr>
          <a:xfrm>
            <a:off x="1630837" y="2677212"/>
            <a:ext cx="8107052" cy="923330"/>
          </a:xfrm>
          <a:prstGeom prst="rect">
            <a:avLst/>
          </a:prstGeom>
          <a:noFill/>
        </p:spPr>
        <p:txBody>
          <a:bodyPr wrap="square" rtlCol="0">
            <a:spAutoFit/>
          </a:bodyPr>
          <a:lstStyle/>
          <a:p>
            <a:r>
              <a:rPr lang="en-US" dirty="0"/>
              <a:t>It’s just the same as the carry bypass adder, but the only difference is that instead of an OR gate, there is a MUX. For some reason IDK why? The synthesis tool showed that the carry bypass adder shows more speed than the carry skip adder.</a:t>
            </a:r>
          </a:p>
        </p:txBody>
      </p:sp>
      <p:pic>
        <p:nvPicPr>
          <p:cNvPr id="16" name="Picture 15">
            <a:extLst>
              <a:ext uri="{FF2B5EF4-FFF2-40B4-BE49-F238E27FC236}">
                <a16:creationId xmlns:a16="http://schemas.microsoft.com/office/drawing/2014/main" id="{CE3FEDA3-B96F-9AED-F3C5-1CE92FAA1561}"/>
              </a:ext>
            </a:extLst>
          </p:cNvPr>
          <p:cNvPicPr>
            <a:picLocks noChangeAspect="1"/>
          </p:cNvPicPr>
          <p:nvPr/>
        </p:nvPicPr>
        <p:blipFill>
          <a:blip r:embed="rId2"/>
          <a:stretch>
            <a:fillRect/>
          </a:stretch>
        </p:blipFill>
        <p:spPr>
          <a:xfrm>
            <a:off x="450631" y="4800754"/>
            <a:ext cx="5862395" cy="1764378"/>
          </a:xfrm>
          <a:prstGeom prst="rect">
            <a:avLst/>
          </a:prstGeom>
        </p:spPr>
      </p:pic>
      <p:pic>
        <p:nvPicPr>
          <p:cNvPr id="18" name="Picture 17">
            <a:extLst>
              <a:ext uri="{FF2B5EF4-FFF2-40B4-BE49-F238E27FC236}">
                <a16:creationId xmlns:a16="http://schemas.microsoft.com/office/drawing/2014/main" id="{A656E652-97E5-70F2-A63A-81A3EC9D1443}"/>
              </a:ext>
            </a:extLst>
          </p:cNvPr>
          <p:cNvPicPr>
            <a:picLocks noChangeAspect="1"/>
          </p:cNvPicPr>
          <p:nvPr/>
        </p:nvPicPr>
        <p:blipFill>
          <a:blip r:embed="rId3"/>
          <a:stretch>
            <a:fillRect/>
          </a:stretch>
        </p:blipFill>
        <p:spPr>
          <a:xfrm>
            <a:off x="6763656" y="4639068"/>
            <a:ext cx="5234819" cy="2184512"/>
          </a:xfrm>
          <a:prstGeom prst="rect">
            <a:avLst/>
          </a:prstGeom>
        </p:spPr>
      </p:pic>
      <p:sp>
        <p:nvSpPr>
          <p:cNvPr id="21" name="Title 1">
            <a:extLst>
              <a:ext uri="{FF2B5EF4-FFF2-40B4-BE49-F238E27FC236}">
                <a16:creationId xmlns:a16="http://schemas.microsoft.com/office/drawing/2014/main" id="{FA49C175-086F-9E13-65CD-2D8F5BB7A887}"/>
              </a:ext>
            </a:extLst>
          </p:cNvPr>
          <p:cNvSpPr txBox="1">
            <a:spLocks/>
          </p:cNvSpPr>
          <p:nvPr/>
        </p:nvSpPr>
        <p:spPr>
          <a:xfrm>
            <a:off x="7301651" y="3705122"/>
            <a:ext cx="4158827" cy="12121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accent2">
                    <a:lumMod val="75000"/>
                  </a:schemeClr>
                </a:solidFill>
              </a:rPr>
              <a:t>Carry Bypass adder</a:t>
            </a:r>
          </a:p>
        </p:txBody>
      </p:sp>
      <p:sp>
        <p:nvSpPr>
          <p:cNvPr id="22" name="Title 1">
            <a:extLst>
              <a:ext uri="{FF2B5EF4-FFF2-40B4-BE49-F238E27FC236}">
                <a16:creationId xmlns:a16="http://schemas.microsoft.com/office/drawing/2014/main" id="{C04C3549-85C8-FB78-A2B1-CEB7F71DFA1C}"/>
              </a:ext>
            </a:extLst>
          </p:cNvPr>
          <p:cNvSpPr txBox="1">
            <a:spLocks/>
          </p:cNvSpPr>
          <p:nvPr/>
        </p:nvSpPr>
        <p:spPr>
          <a:xfrm>
            <a:off x="1033417" y="3740150"/>
            <a:ext cx="4158827" cy="12121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accent2">
                    <a:lumMod val="75000"/>
                  </a:schemeClr>
                </a:solidFill>
              </a:rPr>
              <a:t>Carry Skip adder</a:t>
            </a:r>
          </a:p>
        </p:txBody>
      </p:sp>
    </p:spTree>
    <p:extLst>
      <p:ext uri="{BB962C8B-B14F-4D97-AF65-F5344CB8AC3E}">
        <p14:creationId xmlns:p14="http://schemas.microsoft.com/office/powerpoint/2010/main" val="930079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FB9833-EF54-56D8-E66E-8DD04B2FF1CC}"/>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Carry Select adder</a:t>
            </a:r>
          </a:p>
        </p:txBody>
      </p:sp>
      <p:pic>
        <p:nvPicPr>
          <p:cNvPr id="4" name="Picture 3">
            <a:extLst>
              <a:ext uri="{FF2B5EF4-FFF2-40B4-BE49-F238E27FC236}">
                <a16:creationId xmlns:a16="http://schemas.microsoft.com/office/drawing/2014/main" id="{D975AB3F-426F-1FE4-9C85-53DE44B574FB}"/>
              </a:ext>
            </a:extLst>
          </p:cNvPr>
          <p:cNvPicPr>
            <a:picLocks noChangeAspect="1"/>
          </p:cNvPicPr>
          <p:nvPr/>
        </p:nvPicPr>
        <p:blipFill>
          <a:blip r:embed="rId2"/>
          <a:stretch>
            <a:fillRect/>
          </a:stretch>
        </p:blipFill>
        <p:spPr>
          <a:xfrm>
            <a:off x="6491169" y="3380619"/>
            <a:ext cx="5646008" cy="3003027"/>
          </a:xfrm>
          <a:prstGeom prst="rect">
            <a:avLst/>
          </a:prstGeom>
        </p:spPr>
      </p:pic>
      <p:pic>
        <p:nvPicPr>
          <p:cNvPr id="6" name="Picture 5">
            <a:extLst>
              <a:ext uri="{FF2B5EF4-FFF2-40B4-BE49-F238E27FC236}">
                <a16:creationId xmlns:a16="http://schemas.microsoft.com/office/drawing/2014/main" id="{15EAC929-7EFE-ABE6-EA42-98DE7F9228F1}"/>
              </a:ext>
            </a:extLst>
          </p:cNvPr>
          <p:cNvPicPr>
            <a:picLocks noChangeAspect="1"/>
          </p:cNvPicPr>
          <p:nvPr/>
        </p:nvPicPr>
        <p:blipFill>
          <a:blip r:embed="rId2"/>
          <a:stretch>
            <a:fillRect/>
          </a:stretch>
        </p:blipFill>
        <p:spPr>
          <a:xfrm>
            <a:off x="237068" y="3068135"/>
            <a:ext cx="6284686" cy="3424490"/>
          </a:xfrm>
          <a:prstGeom prst="rect">
            <a:avLst/>
          </a:prstGeom>
        </p:spPr>
      </p:pic>
    </p:spTree>
    <p:extLst>
      <p:ext uri="{BB962C8B-B14F-4D97-AF65-F5344CB8AC3E}">
        <p14:creationId xmlns:p14="http://schemas.microsoft.com/office/powerpoint/2010/main" val="650725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FB9833-EF54-56D8-E66E-8DD04B2FF1CC}"/>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Total area graphs (after synthesis)</a:t>
            </a:r>
          </a:p>
        </p:txBody>
      </p:sp>
      <p:pic>
        <p:nvPicPr>
          <p:cNvPr id="6" name="Picture 5">
            <a:extLst>
              <a:ext uri="{FF2B5EF4-FFF2-40B4-BE49-F238E27FC236}">
                <a16:creationId xmlns:a16="http://schemas.microsoft.com/office/drawing/2014/main" id="{46C241CD-90E1-67D2-D3E0-3B8788794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346" y="2294575"/>
            <a:ext cx="7417279" cy="4455751"/>
          </a:xfrm>
          <a:prstGeom prst="rect">
            <a:avLst/>
          </a:prstGeom>
        </p:spPr>
      </p:pic>
    </p:spTree>
    <p:extLst>
      <p:ext uri="{BB962C8B-B14F-4D97-AF65-F5344CB8AC3E}">
        <p14:creationId xmlns:p14="http://schemas.microsoft.com/office/powerpoint/2010/main" val="1793877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FB9833-EF54-56D8-E66E-8DD04B2FF1CC}"/>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Data arrival time (after synthesis)</a:t>
            </a:r>
          </a:p>
        </p:txBody>
      </p:sp>
      <p:pic>
        <p:nvPicPr>
          <p:cNvPr id="4" name="Picture 3" descr="Chart, bar chart&#10;&#10;Description automatically generated">
            <a:extLst>
              <a:ext uri="{FF2B5EF4-FFF2-40B4-BE49-F238E27FC236}">
                <a16:creationId xmlns:a16="http://schemas.microsoft.com/office/drawing/2014/main" id="{206B9D60-4A67-F6E3-F778-C469D9286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736" y="2273906"/>
            <a:ext cx="7539210" cy="4528998"/>
          </a:xfrm>
          <a:prstGeom prst="rect">
            <a:avLst/>
          </a:prstGeom>
        </p:spPr>
      </p:pic>
    </p:spTree>
    <p:extLst>
      <p:ext uri="{BB962C8B-B14F-4D97-AF65-F5344CB8AC3E}">
        <p14:creationId xmlns:p14="http://schemas.microsoft.com/office/powerpoint/2010/main" val="1201040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FB9833-EF54-56D8-E66E-8DD04B2FF1CC}"/>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Slack (after synthesis)</a:t>
            </a:r>
          </a:p>
        </p:txBody>
      </p:sp>
      <p:pic>
        <p:nvPicPr>
          <p:cNvPr id="5" name="Picture 4" descr="Chart, bar chart&#10;&#10;Description automatically generated">
            <a:extLst>
              <a:ext uri="{FF2B5EF4-FFF2-40B4-BE49-F238E27FC236}">
                <a16:creationId xmlns:a16="http://schemas.microsoft.com/office/drawing/2014/main" id="{3DE63C00-4988-72D1-9343-E88E39A1C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9787" y="2258386"/>
            <a:ext cx="7470754" cy="4487875"/>
          </a:xfrm>
          <a:prstGeom prst="rect">
            <a:avLst/>
          </a:prstGeom>
        </p:spPr>
      </p:pic>
    </p:spTree>
    <p:extLst>
      <p:ext uri="{BB962C8B-B14F-4D97-AF65-F5344CB8AC3E}">
        <p14:creationId xmlns:p14="http://schemas.microsoft.com/office/powerpoint/2010/main" val="3573613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FB9833-EF54-56D8-E66E-8DD04B2FF1CC}"/>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Clock period when slack = 0 (after synthesis)</a:t>
            </a:r>
          </a:p>
        </p:txBody>
      </p:sp>
      <p:pic>
        <p:nvPicPr>
          <p:cNvPr id="4" name="Picture 3" descr="Chart, bar chart&#10;&#10;Description automatically generated">
            <a:extLst>
              <a:ext uri="{FF2B5EF4-FFF2-40B4-BE49-F238E27FC236}">
                <a16:creationId xmlns:a16="http://schemas.microsoft.com/office/drawing/2014/main" id="{8920C805-708E-FBE8-8211-346D7A4B5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411" y="2277410"/>
            <a:ext cx="7443999" cy="4471803"/>
          </a:xfrm>
          <a:prstGeom prst="rect">
            <a:avLst/>
          </a:prstGeom>
        </p:spPr>
      </p:pic>
    </p:spTree>
    <p:extLst>
      <p:ext uri="{BB962C8B-B14F-4D97-AF65-F5344CB8AC3E}">
        <p14:creationId xmlns:p14="http://schemas.microsoft.com/office/powerpoint/2010/main" val="4231814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FB9833-EF54-56D8-E66E-8DD04B2FF1CC}"/>
              </a:ext>
            </a:extLst>
          </p:cNvPr>
          <p:cNvSpPr>
            <a:spLocks noGrp="1"/>
          </p:cNvSpPr>
          <p:nvPr>
            <p:ph type="title"/>
          </p:nvPr>
        </p:nvSpPr>
        <p:spPr>
          <a:xfrm>
            <a:off x="963651" y="800392"/>
            <a:ext cx="10264697" cy="1212102"/>
          </a:xfrm>
        </p:spPr>
        <p:txBody>
          <a:bodyPr>
            <a:normAutofit/>
          </a:bodyPr>
          <a:lstStyle/>
          <a:p>
            <a:r>
              <a:rPr lang="en-US" sz="4000" dirty="0">
                <a:solidFill>
                  <a:srgbClr val="FFFFFF"/>
                </a:solidFill>
              </a:rPr>
              <a:t>Total power (after synthesis)</a:t>
            </a:r>
          </a:p>
        </p:txBody>
      </p:sp>
      <p:pic>
        <p:nvPicPr>
          <p:cNvPr id="5" name="Picture 4" descr="Chart, bar chart&#10;&#10;Description automatically generated">
            <a:extLst>
              <a:ext uri="{FF2B5EF4-FFF2-40B4-BE49-F238E27FC236}">
                <a16:creationId xmlns:a16="http://schemas.microsoft.com/office/drawing/2014/main" id="{3F428ACF-FAC8-955A-0C5C-D02EF029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724" y="2272918"/>
            <a:ext cx="7511811" cy="4512539"/>
          </a:xfrm>
          <a:prstGeom prst="rect">
            <a:avLst/>
          </a:prstGeom>
        </p:spPr>
      </p:pic>
    </p:spTree>
    <p:extLst>
      <p:ext uri="{BB962C8B-B14F-4D97-AF65-F5344CB8AC3E}">
        <p14:creationId xmlns:p14="http://schemas.microsoft.com/office/powerpoint/2010/main" val="2723139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FB9833-EF54-56D8-E66E-8DD04B2FF1CC}"/>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Floating point unit</a:t>
            </a:r>
          </a:p>
        </p:txBody>
      </p:sp>
      <p:pic>
        <p:nvPicPr>
          <p:cNvPr id="5" name="Picture 4">
            <a:extLst>
              <a:ext uri="{FF2B5EF4-FFF2-40B4-BE49-F238E27FC236}">
                <a16:creationId xmlns:a16="http://schemas.microsoft.com/office/drawing/2014/main" id="{85584591-2972-CEBF-6087-3587F93A3583}"/>
              </a:ext>
            </a:extLst>
          </p:cNvPr>
          <p:cNvPicPr>
            <a:picLocks noChangeAspect="1"/>
          </p:cNvPicPr>
          <p:nvPr/>
        </p:nvPicPr>
        <p:blipFill>
          <a:blip r:embed="rId2"/>
          <a:stretch>
            <a:fillRect/>
          </a:stretch>
        </p:blipFill>
        <p:spPr>
          <a:xfrm>
            <a:off x="1962630" y="2812183"/>
            <a:ext cx="8579224" cy="3410102"/>
          </a:xfrm>
          <a:prstGeom prst="rect">
            <a:avLst/>
          </a:prstGeom>
        </p:spPr>
      </p:pic>
    </p:spTree>
    <p:extLst>
      <p:ext uri="{BB962C8B-B14F-4D97-AF65-F5344CB8AC3E}">
        <p14:creationId xmlns:p14="http://schemas.microsoft.com/office/powerpoint/2010/main" val="3432315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A337D6-A625-87A4-ED25-2B2E9B996B49}"/>
              </a:ext>
            </a:extLst>
          </p:cNvPr>
          <p:cNvPicPr>
            <a:picLocks noChangeAspect="1"/>
          </p:cNvPicPr>
          <p:nvPr/>
        </p:nvPicPr>
        <p:blipFill>
          <a:blip r:embed="rId2"/>
          <a:stretch>
            <a:fillRect/>
          </a:stretch>
        </p:blipFill>
        <p:spPr>
          <a:xfrm>
            <a:off x="947058" y="0"/>
            <a:ext cx="10375640" cy="6858000"/>
          </a:xfrm>
          <a:prstGeom prst="rect">
            <a:avLst/>
          </a:prstGeom>
        </p:spPr>
      </p:pic>
    </p:spTree>
    <p:extLst>
      <p:ext uri="{BB962C8B-B14F-4D97-AF65-F5344CB8AC3E}">
        <p14:creationId xmlns:p14="http://schemas.microsoft.com/office/powerpoint/2010/main" val="1035522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E03E8268-4AEB-7ACE-7291-ACA1C058BA3E}"/>
              </a:ext>
            </a:extLst>
          </p:cNvPr>
          <p:cNvGraphicFramePr>
            <a:graphicFrameLocks noGrp="1"/>
          </p:cNvGraphicFramePr>
          <p:nvPr>
            <p:extLst>
              <p:ext uri="{D42A27DB-BD31-4B8C-83A1-F6EECF244321}">
                <p14:modId xmlns:p14="http://schemas.microsoft.com/office/powerpoint/2010/main" val="2794743863"/>
              </p:ext>
            </p:extLst>
          </p:nvPr>
        </p:nvGraphicFramePr>
        <p:xfrm>
          <a:off x="327212" y="394447"/>
          <a:ext cx="11313456" cy="5689898"/>
        </p:xfrm>
        <a:graphic>
          <a:graphicData uri="http://schemas.openxmlformats.org/drawingml/2006/table">
            <a:tbl>
              <a:tblPr firstRow="1" bandRow="1">
                <a:tableStyleId>{5C22544A-7EE6-4342-B048-85BDC9FD1C3A}</a:tableStyleId>
              </a:tblPr>
              <a:tblGrid>
                <a:gridCol w="2052917">
                  <a:extLst>
                    <a:ext uri="{9D8B030D-6E8A-4147-A177-3AD203B41FA5}">
                      <a16:colId xmlns:a16="http://schemas.microsoft.com/office/drawing/2014/main" val="3062333844"/>
                    </a:ext>
                  </a:extLst>
                </a:gridCol>
                <a:gridCol w="1228165">
                  <a:extLst>
                    <a:ext uri="{9D8B030D-6E8A-4147-A177-3AD203B41FA5}">
                      <a16:colId xmlns:a16="http://schemas.microsoft.com/office/drawing/2014/main" val="974122846"/>
                    </a:ext>
                  </a:extLst>
                </a:gridCol>
                <a:gridCol w="1098176">
                  <a:extLst>
                    <a:ext uri="{9D8B030D-6E8A-4147-A177-3AD203B41FA5}">
                      <a16:colId xmlns:a16="http://schemas.microsoft.com/office/drawing/2014/main" val="4251980296"/>
                    </a:ext>
                  </a:extLst>
                </a:gridCol>
                <a:gridCol w="3832412">
                  <a:extLst>
                    <a:ext uri="{9D8B030D-6E8A-4147-A177-3AD203B41FA5}">
                      <a16:colId xmlns:a16="http://schemas.microsoft.com/office/drawing/2014/main" val="3601875535"/>
                    </a:ext>
                  </a:extLst>
                </a:gridCol>
                <a:gridCol w="1976718">
                  <a:extLst>
                    <a:ext uri="{9D8B030D-6E8A-4147-A177-3AD203B41FA5}">
                      <a16:colId xmlns:a16="http://schemas.microsoft.com/office/drawing/2014/main" val="1761246378"/>
                    </a:ext>
                  </a:extLst>
                </a:gridCol>
                <a:gridCol w="1125068">
                  <a:extLst>
                    <a:ext uri="{9D8B030D-6E8A-4147-A177-3AD203B41FA5}">
                      <a16:colId xmlns:a16="http://schemas.microsoft.com/office/drawing/2014/main" val="3282217991"/>
                    </a:ext>
                  </a:extLst>
                </a:gridCol>
              </a:tblGrid>
              <a:tr h="865094">
                <a:tc>
                  <a:txBody>
                    <a:bodyPr/>
                    <a:lstStyle/>
                    <a:p>
                      <a:pPr algn="ctr">
                        <a:lnSpc>
                          <a:spcPct val="200000"/>
                        </a:lnSpc>
                      </a:pPr>
                      <a:r>
                        <a:rPr lang="en-US" dirty="0"/>
                        <a:t>Names</a:t>
                      </a:r>
                    </a:p>
                  </a:txBody>
                  <a:tcPr/>
                </a:tc>
                <a:tc>
                  <a:txBody>
                    <a:bodyPr/>
                    <a:lstStyle/>
                    <a:p>
                      <a:pPr algn="ctr">
                        <a:lnSpc>
                          <a:spcPct val="200000"/>
                        </a:lnSpc>
                      </a:pPr>
                      <a:r>
                        <a:rPr lang="en-US" dirty="0"/>
                        <a:t>Section</a:t>
                      </a:r>
                    </a:p>
                  </a:txBody>
                  <a:tcPr/>
                </a:tc>
                <a:tc>
                  <a:txBody>
                    <a:bodyPr/>
                    <a:lstStyle/>
                    <a:p>
                      <a:pPr algn="ctr">
                        <a:lnSpc>
                          <a:spcPct val="200000"/>
                        </a:lnSpc>
                      </a:pPr>
                      <a:r>
                        <a:rPr lang="en-US" dirty="0"/>
                        <a:t>BN</a:t>
                      </a:r>
                    </a:p>
                  </a:txBody>
                  <a:tcPr/>
                </a:tc>
                <a:tc>
                  <a:txBody>
                    <a:bodyPr/>
                    <a:lstStyle/>
                    <a:p>
                      <a:pPr algn="ctr">
                        <a:lnSpc>
                          <a:spcPct val="200000"/>
                        </a:lnSpc>
                      </a:pPr>
                      <a:r>
                        <a:rPr lang="en-US" dirty="0"/>
                        <a:t>Email</a:t>
                      </a:r>
                    </a:p>
                  </a:txBody>
                  <a:tcPr/>
                </a:tc>
                <a:tc>
                  <a:txBody>
                    <a:bodyPr/>
                    <a:lstStyle/>
                    <a:p>
                      <a:pPr algn="ctr">
                        <a:lnSpc>
                          <a:spcPct val="200000"/>
                        </a:lnSpc>
                      </a:pPr>
                      <a:r>
                        <a:rPr lang="en-US" dirty="0"/>
                        <a:t>Roles</a:t>
                      </a:r>
                    </a:p>
                  </a:txBody>
                  <a:tcPr/>
                </a:tc>
                <a:tc>
                  <a:txBody>
                    <a:bodyPr/>
                    <a:lstStyle/>
                    <a:p>
                      <a:pPr algn="ctr">
                        <a:lnSpc>
                          <a:spcPct val="200000"/>
                        </a:lnSpc>
                      </a:pPr>
                      <a:r>
                        <a:rPr lang="en-US" dirty="0"/>
                        <a:t>Time</a:t>
                      </a:r>
                    </a:p>
                  </a:txBody>
                  <a:tcPr/>
                </a:tc>
                <a:extLst>
                  <a:ext uri="{0D108BD9-81ED-4DB2-BD59-A6C34878D82A}">
                    <a16:rowId xmlns:a16="http://schemas.microsoft.com/office/drawing/2014/main" val="2220679915"/>
                  </a:ext>
                </a:extLst>
              </a:tr>
              <a:tr h="699248">
                <a:tc>
                  <a:txBody>
                    <a:bodyPr/>
                    <a:lstStyle/>
                    <a:p>
                      <a:r>
                        <a:rPr lang="en-US" dirty="0"/>
                        <a:t>Abdelrahman Mohamed Salem</a:t>
                      </a:r>
                    </a:p>
                  </a:txBody>
                  <a:tcPr/>
                </a:tc>
                <a:tc>
                  <a:txBody>
                    <a:bodyPr/>
                    <a:lstStyle/>
                    <a:p>
                      <a:r>
                        <a:rPr lang="en-US" dirty="0"/>
                        <a:t>1</a:t>
                      </a:r>
                    </a:p>
                  </a:txBody>
                  <a:tcPr/>
                </a:tc>
                <a:tc>
                  <a:txBody>
                    <a:bodyPr/>
                    <a:lstStyle/>
                    <a:p>
                      <a:r>
                        <a:rPr lang="en-US" dirty="0"/>
                        <a:t>37</a:t>
                      </a:r>
                    </a:p>
                  </a:txBody>
                  <a:tcPr/>
                </a:tc>
                <a:tc>
                  <a:txBody>
                    <a:bodyPr/>
                    <a:lstStyle/>
                    <a:p>
                      <a:r>
                        <a:rPr lang="en-US" dirty="0"/>
                        <a:t>abdosalm555@gmail.com</a:t>
                      </a:r>
                    </a:p>
                  </a:txBody>
                  <a:tcPr/>
                </a:tc>
                <a:tc>
                  <a:txBody>
                    <a:bodyPr/>
                    <a:lstStyle/>
                    <a:p>
                      <a:r>
                        <a:rPr lang="en-US" sz="1200" dirty="0"/>
                        <a:t>CBYA, CSKA with their testbench, synthesis and collecting results and their respective FPU with its testbench, synthesis and collecting results</a:t>
                      </a:r>
                    </a:p>
                  </a:txBody>
                  <a:tcPr/>
                </a:tc>
                <a:tc>
                  <a:txBody>
                    <a:bodyPr/>
                    <a:lstStyle/>
                    <a:p>
                      <a:r>
                        <a:rPr lang="en-US" dirty="0"/>
                        <a:t>3 days</a:t>
                      </a:r>
                    </a:p>
                  </a:txBody>
                  <a:tcPr/>
                </a:tc>
                <a:extLst>
                  <a:ext uri="{0D108BD9-81ED-4DB2-BD59-A6C34878D82A}">
                    <a16:rowId xmlns:a16="http://schemas.microsoft.com/office/drawing/2014/main" val="1767329111"/>
                  </a:ext>
                </a:extLst>
              </a:tr>
              <a:tr h="891988">
                <a:tc>
                  <a:txBody>
                    <a:bodyPr/>
                    <a:lstStyle/>
                    <a:p>
                      <a:r>
                        <a:rPr lang="en-US" sz="1800" b="0" i="0" kern="1200" dirty="0">
                          <a:solidFill>
                            <a:schemeClr val="dk1"/>
                          </a:solidFill>
                          <a:effectLst/>
                          <a:latin typeface="+mn-lt"/>
                          <a:ea typeface="+mn-ea"/>
                          <a:cs typeface="+mn-cs"/>
                        </a:rPr>
                        <a:t>Ahmed </a:t>
                      </a:r>
                      <a:r>
                        <a:rPr lang="en-US" sz="1800" b="0" i="0" kern="1200" dirty="0" err="1">
                          <a:solidFill>
                            <a:schemeClr val="dk1"/>
                          </a:solidFill>
                          <a:effectLst/>
                          <a:latin typeface="+mn-lt"/>
                          <a:ea typeface="+mn-ea"/>
                          <a:cs typeface="+mn-cs"/>
                        </a:rPr>
                        <a:t>Fawzy</a:t>
                      </a:r>
                      <a:r>
                        <a:rPr lang="en-US" sz="1800" b="0" i="0" kern="1200" dirty="0">
                          <a:solidFill>
                            <a:schemeClr val="dk1"/>
                          </a:solidFill>
                          <a:effectLst/>
                          <a:latin typeface="+mn-lt"/>
                          <a:ea typeface="+mn-ea"/>
                          <a:cs typeface="+mn-cs"/>
                        </a:rPr>
                        <a:t> Mohamed Ibrahim</a:t>
                      </a:r>
                      <a:endParaRPr lang="en-US" dirty="0"/>
                    </a:p>
                  </a:txBody>
                  <a:tcPr/>
                </a:tc>
                <a:tc>
                  <a:txBody>
                    <a:bodyPr/>
                    <a:lstStyle/>
                    <a:p>
                      <a:r>
                        <a:rPr lang="en-US" dirty="0"/>
                        <a:t>1</a:t>
                      </a:r>
                    </a:p>
                  </a:txBody>
                  <a:tcPr/>
                </a:tc>
                <a:tc>
                  <a:txBody>
                    <a:bodyPr/>
                    <a:lstStyle/>
                    <a:p>
                      <a:r>
                        <a:rPr lang="en-US" dirty="0"/>
                        <a:t>8</a:t>
                      </a:r>
                    </a:p>
                  </a:txBody>
                  <a:tcPr/>
                </a:tc>
                <a:tc>
                  <a:txBody>
                    <a:bodyPr/>
                    <a:lstStyle/>
                    <a:p>
                      <a:r>
                        <a:rPr lang="en-US" sz="1800" b="0" i="0" kern="1200" dirty="0">
                          <a:solidFill>
                            <a:schemeClr val="dk1"/>
                          </a:solidFill>
                          <a:effectLst/>
                          <a:latin typeface="+mn-lt"/>
                          <a:ea typeface="+mn-ea"/>
                          <a:cs typeface="+mn-cs"/>
                        </a:rPr>
                        <a:t>ahmed.fawzy5.5111@gmail.com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CLA, VA with their testbench, synthesis and collecting results and their </a:t>
                      </a:r>
                      <a:r>
                        <a:rPr lang="en-US" sz="1200" dirty="0"/>
                        <a:t>respective</a:t>
                      </a:r>
                      <a:r>
                        <a:rPr kumimoji="0" lang="en-US" sz="1200" b="0" i="0" u="none" strike="noStrike" kern="1200" cap="none" spc="0" normalizeH="0" baseline="0" noProof="0" dirty="0">
                          <a:ln>
                            <a:noFill/>
                          </a:ln>
                          <a:solidFill>
                            <a:prstClr val="black"/>
                          </a:solidFill>
                          <a:effectLst/>
                          <a:uLnTx/>
                          <a:uFillTx/>
                          <a:latin typeface="+mn-lt"/>
                          <a:ea typeface="+mn-ea"/>
                          <a:cs typeface="+mn-cs"/>
                        </a:rPr>
                        <a:t> FPU with its testbench, synthesis and collecting results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days</a:t>
                      </a:r>
                    </a:p>
                    <a:p>
                      <a:endParaRPr lang="en-US" dirty="0"/>
                    </a:p>
                  </a:txBody>
                  <a:tcPr/>
                </a:tc>
                <a:extLst>
                  <a:ext uri="{0D108BD9-81ED-4DB2-BD59-A6C34878D82A}">
                    <a16:rowId xmlns:a16="http://schemas.microsoft.com/office/drawing/2014/main" val="3488290602"/>
                  </a:ext>
                </a:extLst>
              </a:tr>
              <a:tr h="1223682">
                <a:tc>
                  <a:txBody>
                    <a:bodyPr/>
                    <a:lstStyle/>
                    <a:p>
                      <a:r>
                        <a:rPr lang="en-US" sz="1800" b="0" i="0" kern="1200" dirty="0">
                          <a:solidFill>
                            <a:schemeClr val="dk1"/>
                          </a:solidFill>
                          <a:effectLst/>
                          <a:latin typeface="+mn-lt"/>
                          <a:ea typeface="+mn-ea"/>
                          <a:cs typeface="+mn-cs"/>
                        </a:rPr>
                        <a:t>Youssef Said Ibrahim</a:t>
                      </a:r>
                      <a:endParaRPr lang="en-US" dirty="0"/>
                    </a:p>
                  </a:txBody>
                  <a:tcPr/>
                </a:tc>
                <a:tc>
                  <a:txBody>
                    <a:bodyPr/>
                    <a:lstStyle/>
                    <a:p>
                      <a:r>
                        <a:rPr lang="en-US" dirty="0"/>
                        <a:t>2</a:t>
                      </a:r>
                    </a:p>
                  </a:txBody>
                  <a:tcPr/>
                </a:tc>
                <a:tc>
                  <a:txBody>
                    <a:bodyPr/>
                    <a:lstStyle/>
                    <a:p>
                      <a:r>
                        <a:rPr lang="en-US" dirty="0"/>
                        <a:t>40</a:t>
                      </a:r>
                    </a:p>
                  </a:txBody>
                  <a:tcPr/>
                </a:tc>
                <a:tc>
                  <a:txBody>
                    <a:bodyPr/>
                    <a:lstStyle/>
                    <a:p>
                      <a:r>
                        <a:rPr lang="en-US" sz="1800" b="0" i="0" kern="1200" dirty="0">
                          <a:solidFill>
                            <a:schemeClr val="dk1"/>
                          </a:solidFill>
                          <a:effectLst/>
                          <a:latin typeface="+mn-lt"/>
                          <a:ea typeface="+mn-ea"/>
                          <a:cs typeface="+mn-cs"/>
                        </a:rPr>
                        <a:t>youssef.ibrahim01@eng-st.cu.edu.eg</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mn-lt"/>
                          <a:ea typeface="+mn-ea"/>
                          <a:cs typeface="+mn-cs"/>
                        </a:rPr>
                        <a:t>CSel</a:t>
                      </a:r>
                      <a:r>
                        <a:rPr kumimoji="0" lang="en-US" sz="1200" b="0" i="0" u="none" strike="noStrike" kern="1200" cap="none" spc="0" normalizeH="0" baseline="0" noProof="0" dirty="0">
                          <a:ln>
                            <a:noFill/>
                          </a:ln>
                          <a:solidFill>
                            <a:prstClr val="black"/>
                          </a:solidFill>
                          <a:effectLst/>
                          <a:uLnTx/>
                          <a:uFillTx/>
                          <a:latin typeface="+mn-lt"/>
                          <a:ea typeface="+mn-ea"/>
                          <a:cs typeface="+mn-cs"/>
                        </a:rPr>
                        <a:t>, CIA with their testbench, synthesis and collecting results and their </a:t>
                      </a:r>
                      <a:r>
                        <a:rPr lang="en-US" sz="1200" dirty="0"/>
                        <a:t>respective</a:t>
                      </a:r>
                      <a:r>
                        <a:rPr kumimoji="0" lang="en-US" sz="1200" b="0" i="0" u="none" strike="noStrike" kern="1200" cap="none" spc="0" normalizeH="0" baseline="0" noProof="0" dirty="0">
                          <a:ln>
                            <a:noFill/>
                          </a:ln>
                          <a:solidFill>
                            <a:prstClr val="black"/>
                          </a:solidFill>
                          <a:effectLst/>
                          <a:uLnTx/>
                          <a:uFillTx/>
                          <a:latin typeface="+mn-lt"/>
                          <a:ea typeface="+mn-ea"/>
                          <a:cs typeface="+mn-cs"/>
                        </a:rPr>
                        <a:t> FPU with its testbench, synthesis and collecting results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days</a:t>
                      </a:r>
                    </a:p>
                    <a:p>
                      <a:endParaRPr lang="en-US" dirty="0"/>
                    </a:p>
                  </a:txBody>
                  <a:tcPr/>
                </a:tc>
                <a:extLst>
                  <a:ext uri="{0D108BD9-81ED-4DB2-BD59-A6C34878D82A}">
                    <a16:rowId xmlns:a16="http://schemas.microsoft.com/office/drawing/2014/main" val="3268383740"/>
                  </a:ext>
                </a:extLst>
              </a:tr>
              <a:tr h="1223682">
                <a:tc>
                  <a:txBody>
                    <a:bodyPr/>
                    <a:lstStyle/>
                    <a:p>
                      <a:r>
                        <a:rPr lang="en-US" sz="1800" b="0" i="0" kern="1200" dirty="0">
                          <a:solidFill>
                            <a:schemeClr val="dk1"/>
                          </a:solidFill>
                          <a:effectLst/>
                          <a:latin typeface="+mn-lt"/>
                          <a:ea typeface="+mn-ea"/>
                          <a:cs typeface="+mn-cs"/>
                        </a:rPr>
                        <a:t>Fady Adel</a:t>
                      </a:r>
                      <a:endParaRPr lang="en-US" dirty="0"/>
                    </a:p>
                  </a:txBody>
                  <a:tcPr/>
                </a:tc>
                <a:tc>
                  <a:txBody>
                    <a:bodyPr/>
                    <a:lstStyle/>
                    <a:p>
                      <a:r>
                        <a:rPr lang="en-US" dirty="0"/>
                        <a:t>2</a:t>
                      </a:r>
                    </a:p>
                  </a:txBody>
                  <a:tcPr/>
                </a:tc>
                <a:tc>
                  <a:txBody>
                    <a:bodyPr/>
                    <a:lstStyle/>
                    <a:p>
                      <a:r>
                        <a:rPr lang="en-US" dirty="0"/>
                        <a:t>6</a:t>
                      </a:r>
                    </a:p>
                  </a:txBody>
                  <a:tcPr/>
                </a:tc>
                <a:tc>
                  <a:txBody>
                    <a:bodyPr/>
                    <a:lstStyle/>
                    <a:p>
                      <a:r>
                        <a:rPr lang="en-US" sz="1800" b="0" i="0" kern="1200" dirty="0">
                          <a:solidFill>
                            <a:schemeClr val="dk1"/>
                          </a:solidFill>
                          <a:effectLst/>
                          <a:latin typeface="+mn-lt"/>
                          <a:ea typeface="+mn-ea"/>
                          <a:cs typeface="+mn-cs"/>
                        </a:rPr>
                        <a:t>fady.abdelmassih01@eng-st.cu.edu.eg</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CSA, RCA with their testbench, synthesis and collecting results and their </a:t>
                      </a:r>
                      <a:r>
                        <a:rPr lang="en-US" sz="1200"/>
                        <a:t>respective</a:t>
                      </a:r>
                      <a:r>
                        <a:rPr kumimoji="0" lang="en-US" sz="1200" b="0" i="0" u="none" strike="noStrike" kern="1200" cap="none" spc="0" normalizeH="0" baseline="0" noProof="0">
                          <a:ln>
                            <a:noFill/>
                          </a:ln>
                          <a:solidFill>
                            <a:prstClr val="black"/>
                          </a:solidFill>
                          <a:effectLst/>
                          <a:uLnTx/>
                          <a:uFillTx/>
                          <a:latin typeface="+mn-lt"/>
                          <a:ea typeface="+mn-ea"/>
                          <a:cs typeface="+mn-cs"/>
                        </a:rPr>
                        <a:t> </a:t>
                      </a:r>
                      <a:r>
                        <a:rPr kumimoji="0" lang="en-US" sz="1200" b="0" i="0" u="none" strike="noStrike" kern="1200" cap="none" spc="0" normalizeH="0" baseline="0" noProof="0" dirty="0">
                          <a:ln>
                            <a:noFill/>
                          </a:ln>
                          <a:solidFill>
                            <a:prstClr val="black"/>
                          </a:solidFill>
                          <a:effectLst/>
                          <a:uLnTx/>
                          <a:uFillTx/>
                          <a:latin typeface="+mn-lt"/>
                          <a:ea typeface="+mn-ea"/>
                          <a:cs typeface="+mn-cs"/>
                        </a:rPr>
                        <a:t>FPU with its testbench, synthesis and collecting results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days</a:t>
                      </a:r>
                    </a:p>
                    <a:p>
                      <a:endParaRPr lang="en-US" dirty="0"/>
                    </a:p>
                  </a:txBody>
                  <a:tcPr/>
                </a:tc>
                <a:extLst>
                  <a:ext uri="{0D108BD9-81ED-4DB2-BD59-A6C34878D82A}">
                    <a16:rowId xmlns:a16="http://schemas.microsoft.com/office/drawing/2014/main" val="69867876"/>
                  </a:ext>
                </a:extLst>
              </a:tr>
            </a:tbl>
          </a:graphicData>
        </a:graphic>
      </p:graphicFrame>
    </p:spTree>
    <p:extLst>
      <p:ext uri="{BB962C8B-B14F-4D97-AF65-F5344CB8AC3E}">
        <p14:creationId xmlns:p14="http://schemas.microsoft.com/office/powerpoint/2010/main" val="3645729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FB9833-EF54-56D8-E66E-8DD04B2FF1CC}"/>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Total area graphs (after synthesis)</a:t>
            </a:r>
          </a:p>
        </p:txBody>
      </p:sp>
      <p:pic>
        <p:nvPicPr>
          <p:cNvPr id="4" name="Picture 3" descr="Chart, bar chart&#10;&#10;Description automatically generated">
            <a:extLst>
              <a:ext uri="{FF2B5EF4-FFF2-40B4-BE49-F238E27FC236}">
                <a16:creationId xmlns:a16="http://schemas.microsoft.com/office/drawing/2014/main" id="{B860EFE7-492B-79B8-40EE-6DC83E18E2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9275" y="2341848"/>
            <a:ext cx="7108708" cy="4270385"/>
          </a:xfrm>
          <a:prstGeom prst="rect">
            <a:avLst/>
          </a:prstGeom>
        </p:spPr>
      </p:pic>
    </p:spTree>
    <p:extLst>
      <p:ext uri="{BB962C8B-B14F-4D97-AF65-F5344CB8AC3E}">
        <p14:creationId xmlns:p14="http://schemas.microsoft.com/office/powerpoint/2010/main" val="1955746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FB9833-EF54-56D8-E66E-8DD04B2FF1CC}"/>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Data arrival time (after synthesis)</a:t>
            </a:r>
          </a:p>
        </p:txBody>
      </p:sp>
      <p:graphicFrame>
        <p:nvGraphicFramePr>
          <p:cNvPr id="3" name="Chart 2">
            <a:extLst>
              <a:ext uri="{FF2B5EF4-FFF2-40B4-BE49-F238E27FC236}">
                <a16:creationId xmlns:a16="http://schemas.microsoft.com/office/drawing/2014/main" id="{1C166EC7-398B-D69D-27AD-A2120A556213}"/>
              </a:ext>
            </a:extLst>
          </p:cNvPr>
          <p:cNvGraphicFramePr>
            <a:graphicFrameLocks/>
          </p:cNvGraphicFramePr>
          <p:nvPr>
            <p:extLst>
              <p:ext uri="{D42A27DB-BD31-4B8C-83A1-F6EECF244321}">
                <p14:modId xmlns:p14="http://schemas.microsoft.com/office/powerpoint/2010/main" val="2237333589"/>
              </p:ext>
            </p:extLst>
          </p:nvPr>
        </p:nvGraphicFramePr>
        <p:xfrm>
          <a:off x="1883227" y="2262674"/>
          <a:ext cx="7839271" cy="44040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48329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FB9833-EF54-56D8-E66E-8DD04B2FF1CC}"/>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Slack (after synthesis)</a:t>
            </a:r>
          </a:p>
        </p:txBody>
      </p:sp>
      <p:graphicFrame>
        <p:nvGraphicFramePr>
          <p:cNvPr id="3" name="Chart 2">
            <a:extLst>
              <a:ext uri="{FF2B5EF4-FFF2-40B4-BE49-F238E27FC236}">
                <a16:creationId xmlns:a16="http://schemas.microsoft.com/office/drawing/2014/main" id="{80EA71D8-DF1D-737D-3857-F7AACC891F5E}"/>
              </a:ext>
            </a:extLst>
          </p:cNvPr>
          <p:cNvGraphicFramePr>
            <a:graphicFrameLocks/>
          </p:cNvGraphicFramePr>
          <p:nvPr>
            <p:extLst>
              <p:ext uri="{D42A27DB-BD31-4B8C-83A1-F6EECF244321}">
                <p14:modId xmlns:p14="http://schemas.microsoft.com/office/powerpoint/2010/main" val="1455288748"/>
              </p:ext>
            </p:extLst>
          </p:nvPr>
        </p:nvGraphicFramePr>
        <p:xfrm>
          <a:off x="2480388" y="2409960"/>
          <a:ext cx="7013236" cy="42152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16542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FB9833-EF54-56D8-E66E-8DD04B2FF1CC}"/>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Clock period when slack = 0 (after synthesis)</a:t>
            </a:r>
          </a:p>
        </p:txBody>
      </p:sp>
      <p:graphicFrame>
        <p:nvGraphicFramePr>
          <p:cNvPr id="3" name="Chart 2">
            <a:extLst>
              <a:ext uri="{FF2B5EF4-FFF2-40B4-BE49-F238E27FC236}">
                <a16:creationId xmlns:a16="http://schemas.microsoft.com/office/drawing/2014/main" id="{13BF9CEF-FAD5-7936-E91C-A8F9C6E413C9}"/>
              </a:ext>
            </a:extLst>
          </p:cNvPr>
          <p:cNvGraphicFramePr>
            <a:graphicFrameLocks/>
          </p:cNvGraphicFramePr>
          <p:nvPr>
            <p:extLst>
              <p:ext uri="{D42A27DB-BD31-4B8C-83A1-F6EECF244321}">
                <p14:modId xmlns:p14="http://schemas.microsoft.com/office/powerpoint/2010/main" val="1746806365"/>
              </p:ext>
            </p:extLst>
          </p:nvPr>
        </p:nvGraphicFramePr>
        <p:xfrm>
          <a:off x="1763377" y="2259106"/>
          <a:ext cx="7784035" cy="45092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06784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FB9833-EF54-56D8-E66E-8DD04B2FF1CC}"/>
              </a:ext>
            </a:extLst>
          </p:cNvPr>
          <p:cNvSpPr>
            <a:spLocks noGrp="1"/>
          </p:cNvSpPr>
          <p:nvPr>
            <p:ph type="title"/>
          </p:nvPr>
        </p:nvSpPr>
        <p:spPr>
          <a:xfrm>
            <a:off x="963651" y="800392"/>
            <a:ext cx="10264697" cy="1212102"/>
          </a:xfrm>
        </p:spPr>
        <p:txBody>
          <a:bodyPr>
            <a:normAutofit/>
          </a:bodyPr>
          <a:lstStyle/>
          <a:p>
            <a:r>
              <a:rPr lang="en-US" sz="4000" dirty="0">
                <a:solidFill>
                  <a:srgbClr val="FFFFFF"/>
                </a:solidFill>
              </a:rPr>
              <a:t>Total power (after synthesis)</a:t>
            </a:r>
          </a:p>
        </p:txBody>
      </p:sp>
      <p:graphicFrame>
        <p:nvGraphicFramePr>
          <p:cNvPr id="3" name="Chart 2">
            <a:extLst>
              <a:ext uri="{FF2B5EF4-FFF2-40B4-BE49-F238E27FC236}">
                <a16:creationId xmlns:a16="http://schemas.microsoft.com/office/drawing/2014/main" id="{A8A6C7D4-9650-E8D3-934C-260AF58A4F79}"/>
              </a:ext>
            </a:extLst>
          </p:cNvPr>
          <p:cNvGraphicFramePr>
            <a:graphicFrameLocks/>
          </p:cNvGraphicFramePr>
          <p:nvPr>
            <p:extLst>
              <p:ext uri="{D42A27DB-BD31-4B8C-83A1-F6EECF244321}">
                <p14:modId xmlns:p14="http://schemas.microsoft.com/office/powerpoint/2010/main" val="3085831149"/>
              </p:ext>
            </p:extLst>
          </p:nvPr>
        </p:nvGraphicFramePr>
        <p:xfrm>
          <a:off x="1674845" y="2281335"/>
          <a:ext cx="8948057" cy="45300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76207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6FB9833-EF54-56D8-E66E-8DD04B2FF1CC}"/>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Verilog (‘+’) version of adders</a:t>
            </a:r>
          </a:p>
        </p:txBody>
      </p:sp>
      <p:sp>
        <p:nvSpPr>
          <p:cNvPr id="38" name="Content Placeholder 2">
            <a:extLst>
              <a:ext uri="{FF2B5EF4-FFF2-40B4-BE49-F238E27FC236}">
                <a16:creationId xmlns:a16="http://schemas.microsoft.com/office/drawing/2014/main" id="{82FFBF38-19D7-62A7-EDCB-4DC768AFF532}"/>
              </a:ext>
            </a:extLst>
          </p:cNvPr>
          <p:cNvSpPr>
            <a:spLocks noGrp="1"/>
          </p:cNvSpPr>
          <p:nvPr>
            <p:ph idx="1"/>
          </p:nvPr>
        </p:nvSpPr>
        <p:spPr>
          <a:xfrm>
            <a:off x="1367624" y="2490436"/>
            <a:ext cx="9708995" cy="3567173"/>
          </a:xfrm>
        </p:spPr>
        <p:txBody>
          <a:bodyPr anchor="ctr">
            <a:normAutofit/>
          </a:bodyPr>
          <a:lstStyle/>
          <a:p>
            <a:r>
              <a:rPr lang="en-US" sz="2400" dirty="0"/>
              <a:t>Based on the synthesis tool, it chooses from the library the most appropriate adder which fulfills the constraints specified by the end user to achieve the most optimized version of adders </a:t>
            </a:r>
          </a:p>
        </p:txBody>
      </p:sp>
    </p:spTree>
    <p:extLst>
      <p:ext uri="{BB962C8B-B14F-4D97-AF65-F5344CB8AC3E}">
        <p14:creationId xmlns:p14="http://schemas.microsoft.com/office/powerpoint/2010/main" val="2097231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FB9833-EF54-56D8-E66E-8DD04B2FF1CC}"/>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Ripple Carry Adder</a:t>
            </a:r>
          </a:p>
        </p:txBody>
      </p:sp>
      <p:sp>
        <p:nvSpPr>
          <p:cNvPr id="5" name="Rectangle 4">
            <a:extLst>
              <a:ext uri="{FF2B5EF4-FFF2-40B4-BE49-F238E27FC236}">
                <a16:creationId xmlns:a16="http://schemas.microsoft.com/office/drawing/2014/main" id="{72CC9279-9B2A-1500-840D-41F3A1ADDEA6}"/>
              </a:ext>
            </a:extLst>
          </p:cNvPr>
          <p:cNvSpPr/>
          <p:nvPr/>
        </p:nvSpPr>
        <p:spPr>
          <a:xfrm>
            <a:off x="1918447" y="3966883"/>
            <a:ext cx="2209800" cy="192741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5400" dirty="0"/>
              <a:t>FA</a:t>
            </a:r>
          </a:p>
        </p:txBody>
      </p:sp>
      <p:cxnSp>
        <p:nvCxnSpPr>
          <p:cNvPr id="7" name="Straight Arrow Connector 6">
            <a:extLst>
              <a:ext uri="{FF2B5EF4-FFF2-40B4-BE49-F238E27FC236}">
                <a16:creationId xmlns:a16="http://schemas.microsoft.com/office/drawing/2014/main" id="{8E9CDB8A-7971-5260-6936-7582728B157E}"/>
              </a:ext>
            </a:extLst>
          </p:cNvPr>
          <p:cNvCxnSpPr>
            <a:cxnSpLocks/>
          </p:cNvCxnSpPr>
          <p:nvPr/>
        </p:nvCxnSpPr>
        <p:spPr>
          <a:xfrm>
            <a:off x="2187389" y="3367880"/>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97686B13-95DE-12B0-7440-3F5DB5442A93}"/>
              </a:ext>
            </a:extLst>
          </p:cNvPr>
          <p:cNvSpPr txBox="1"/>
          <p:nvPr/>
        </p:nvSpPr>
        <p:spPr>
          <a:xfrm>
            <a:off x="1987925" y="2905780"/>
            <a:ext cx="327210" cy="523220"/>
          </a:xfrm>
          <a:prstGeom prst="rect">
            <a:avLst/>
          </a:prstGeom>
          <a:noFill/>
        </p:spPr>
        <p:txBody>
          <a:bodyPr wrap="square" rtlCol="0">
            <a:spAutoFit/>
          </a:bodyPr>
          <a:lstStyle/>
          <a:p>
            <a:r>
              <a:rPr lang="en-US" sz="2800" dirty="0">
                <a:solidFill>
                  <a:schemeClr val="accent2"/>
                </a:solidFill>
              </a:rPr>
              <a:t>A</a:t>
            </a:r>
          </a:p>
        </p:txBody>
      </p:sp>
      <p:cxnSp>
        <p:nvCxnSpPr>
          <p:cNvPr id="10" name="Straight Arrow Connector 9">
            <a:extLst>
              <a:ext uri="{FF2B5EF4-FFF2-40B4-BE49-F238E27FC236}">
                <a16:creationId xmlns:a16="http://schemas.microsoft.com/office/drawing/2014/main" id="{259F8FEB-2FC9-3211-3E98-BA0271B9D1CF}"/>
              </a:ext>
            </a:extLst>
          </p:cNvPr>
          <p:cNvCxnSpPr>
            <a:cxnSpLocks/>
          </p:cNvCxnSpPr>
          <p:nvPr/>
        </p:nvCxnSpPr>
        <p:spPr>
          <a:xfrm>
            <a:off x="3052480" y="5894295"/>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1" name="TextBox 10">
            <a:extLst>
              <a:ext uri="{FF2B5EF4-FFF2-40B4-BE49-F238E27FC236}">
                <a16:creationId xmlns:a16="http://schemas.microsoft.com/office/drawing/2014/main" id="{F11132E1-D4F6-38B2-BA73-1F540CA8BEA5}"/>
              </a:ext>
            </a:extLst>
          </p:cNvPr>
          <p:cNvSpPr txBox="1"/>
          <p:nvPr/>
        </p:nvSpPr>
        <p:spPr>
          <a:xfrm>
            <a:off x="2631141" y="6286281"/>
            <a:ext cx="928957" cy="523220"/>
          </a:xfrm>
          <a:prstGeom prst="rect">
            <a:avLst/>
          </a:prstGeom>
          <a:noFill/>
        </p:spPr>
        <p:txBody>
          <a:bodyPr wrap="square" rtlCol="0">
            <a:spAutoFit/>
          </a:bodyPr>
          <a:lstStyle/>
          <a:p>
            <a:r>
              <a:rPr lang="en-US" sz="2800" dirty="0" err="1">
                <a:solidFill>
                  <a:schemeClr val="accent2"/>
                </a:solidFill>
              </a:rPr>
              <a:t>Cout</a:t>
            </a:r>
            <a:endParaRPr lang="en-US" sz="2800" dirty="0">
              <a:solidFill>
                <a:schemeClr val="accent2"/>
              </a:solidFill>
            </a:endParaRPr>
          </a:p>
        </p:txBody>
      </p:sp>
      <p:cxnSp>
        <p:nvCxnSpPr>
          <p:cNvPr id="12" name="Straight Arrow Connector 11">
            <a:extLst>
              <a:ext uri="{FF2B5EF4-FFF2-40B4-BE49-F238E27FC236}">
                <a16:creationId xmlns:a16="http://schemas.microsoft.com/office/drawing/2014/main" id="{0460F3A7-6698-CEF4-7231-90255C197270}"/>
              </a:ext>
            </a:extLst>
          </p:cNvPr>
          <p:cNvCxnSpPr>
            <a:cxnSpLocks/>
          </p:cNvCxnSpPr>
          <p:nvPr/>
        </p:nvCxnSpPr>
        <p:spPr>
          <a:xfrm>
            <a:off x="2238378" y="5894295"/>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3" name="TextBox 12">
            <a:extLst>
              <a:ext uri="{FF2B5EF4-FFF2-40B4-BE49-F238E27FC236}">
                <a16:creationId xmlns:a16="http://schemas.microsoft.com/office/drawing/2014/main" id="{FECD67EF-A840-D8D9-0DF5-7E3CB29208B6}"/>
              </a:ext>
            </a:extLst>
          </p:cNvPr>
          <p:cNvSpPr txBox="1"/>
          <p:nvPr/>
        </p:nvSpPr>
        <p:spPr>
          <a:xfrm>
            <a:off x="1796311" y="6307069"/>
            <a:ext cx="928959" cy="523220"/>
          </a:xfrm>
          <a:prstGeom prst="rect">
            <a:avLst/>
          </a:prstGeom>
          <a:noFill/>
        </p:spPr>
        <p:txBody>
          <a:bodyPr wrap="square" rtlCol="0">
            <a:spAutoFit/>
          </a:bodyPr>
          <a:lstStyle/>
          <a:p>
            <a:r>
              <a:rPr lang="en-US" sz="2800" dirty="0">
                <a:solidFill>
                  <a:schemeClr val="accent2"/>
                </a:solidFill>
              </a:rPr>
              <a:t>SUM</a:t>
            </a:r>
          </a:p>
        </p:txBody>
      </p:sp>
      <p:cxnSp>
        <p:nvCxnSpPr>
          <p:cNvPr id="15" name="Straight Arrow Connector 14">
            <a:extLst>
              <a:ext uri="{FF2B5EF4-FFF2-40B4-BE49-F238E27FC236}">
                <a16:creationId xmlns:a16="http://schemas.microsoft.com/office/drawing/2014/main" id="{340E7B26-26D5-DFA2-6791-2B886F67318C}"/>
              </a:ext>
            </a:extLst>
          </p:cNvPr>
          <p:cNvCxnSpPr>
            <a:cxnSpLocks/>
          </p:cNvCxnSpPr>
          <p:nvPr/>
        </p:nvCxnSpPr>
        <p:spPr>
          <a:xfrm>
            <a:off x="2924734" y="3411070"/>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982CA983-27D8-2190-1DD1-C7AF2B52925A}"/>
              </a:ext>
            </a:extLst>
          </p:cNvPr>
          <p:cNvSpPr txBox="1"/>
          <p:nvPr/>
        </p:nvSpPr>
        <p:spPr>
          <a:xfrm>
            <a:off x="2725270" y="2948970"/>
            <a:ext cx="327210" cy="523220"/>
          </a:xfrm>
          <a:prstGeom prst="rect">
            <a:avLst/>
          </a:prstGeom>
          <a:noFill/>
        </p:spPr>
        <p:txBody>
          <a:bodyPr wrap="square" rtlCol="0">
            <a:spAutoFit/>
          </a:bodyPr>
          <a:lstStyle/>
          <a:p>
            <a:r>
              <a:rPr lang="en-US" sz="2800" dirty="0">
                <a:solidFill>
                  <a:schemeClr val="accent2"/>
                </a:solidFill>
              </a:rPr>
              <a:t>B</a:t>
            </a:r>
          </a:p>
        </p:txBody>
      </p:sp>
      <p:cxnSp>
        <p:nvCxnSpPr>
          <p:cNvPr id="17" name="Straight Arrow Connector 16">
            <a:extLst>
              <a:ext uri="{FF2B5EF4-FFF2-40B4-BE49-F238E27FC236}">
                <a16:creationId xmlns:a16="http://schemas.microsoft.com/office/drawing/2014/main" id="{5C17EA6A-88B3-3E75-CAC9-33DCAD3E2779}"/>
              </a:ext>
            </a:extLst>
          </p:cNvPr>
          <p:cNvCxnSpPr>
            <a:cxnSpLocks/>
          </p:cNvCxnSpPr>
          <p:nvPr/>
        </p:nvCxnSpPr>
        <p:spPr>
          <a:xfrm>
            <a:off x="3678887" y="3411070"/>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8" name="TextBox 17">
            <a:extLst>
              <a:ext uri="{FF2B5EF4-FFF2-40B4-BE49-F238E27FC236}">
                <a16:creationId xmlns:a16="http://schemas.microsoft.com/office/drawing/2014/main" id="{C41ABB50-A170-7A22-26B2-673BFB29F4F0}"/>
              </a:ext>
            </a:extLst>
          </p:cNvPr>
          <p:cNvSpPr txBox="1"/>
          <p:nvPr/>
        </p:nvSpPr>
        <p:spPr>
          <a:xfrm>
            <a:off x="3357279" y="2948970"/>
            <a:ext cx="643215" cy="523220"/>
          </a:xfrm>
          <a:prstGeom prst="rect">
            <a:avLst/>
          </a:prstGeom>
          <a:noFill/>
        </p:spPr>
        <p:txBody>
          <a:bodyPr wrap="square" rtlCol="0">
            <a:spAutoFit/>
          </a:bodyPr>
          <a:lstStyle/>
          <a:p>
            <a:r>
              <a:rPr lang="en-US" sz="2800" dirty="0" err="1">
                <a:solidFill>
                  <a:schemeClr val="accent2"/>
                </a:solidFill>
              </a:rPr>
              <a:t>Cin</a:t>
            </a:r>
            <a:endParaRPr lang="en-US" sz="2800" dirty="0">
              <a:solidFill>
                <a:schemeClr val="accent2"/>
              </a:solidFill>
            </a:endParaRPr>
          </a:p>
        </p:txBody>
      </p:sp>
      <p:pic>
        <p:nvPicPr>
          <p:cNvPr id="24" name="Picture 23">
            <a:extLst>
              <a:ext uri="{FF2B5EF4-FFF2-40B4-BE49-F238E27FC236}">
                <a16:creationId xmlns:a16="http://schemas.microsoft.com/office/drawing/2014/main" id="{F112710D-7851-BDEF-E54A-F127F43F7943}"/>
              </a:ext>
            </a:extLst>
          </p:cNvPr>
          <p:cNvPicPr>
            <a:picLocks noChangeAspect="1"/>
          </p:cNvPicPr>
          <p:nvPr/>
        </p:nvPicPr>
        <p:blipFill>
          <a:blip r:embed="rId2"/>
          <a:stretch>
            <a:fillRect/>
          </a:stretch>
        </p:blipFill>
        <p:spPr>
          <a:xfrm>
            <a:off x="5763173" y="3479784"/>
            <a:ext cx="5707168" cy="2742500"/>
          </a:xfrm>
          <a:prstGeom prst="rect">
            <a:avLst/>
          </a:prstGeom>
        </p:spPr>
      </p:pic>
    </p:spTree>
    <p:extLst>
      <p:ext uri="{BB962C8B-B14F-4D97-AF65-F5344CB8AC3E}">
        <p14:creationId xmlns:p14="http://schemas.microsoft.com/office/powerpoint/2010/main" val="1347397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FB9833-EF54-56D8-E66E-8DD04B2FF1CC}"/>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8-bit Ripple Carry Adder</a:t>
            </a:r>
          </a:p>
        </p:txBody>
      </p:sp>
      <p:sp>
        <p:nvSpPr>
          <p:cNvPr id="5" name="Rectangle 4">
            <a:extLst>
              <a:ext uri="{FF2B5EF4-FFF2-40B4-BE49-F238E27FC236}">
                <a16:creationId xmlns:a16="http://schemas.microsoft.com/office/drawing/2014/main" id="{72CC9279-9B2A-1500-840D-41F3A1ADDEA6}"/>
              </a:ext>
            </a:extLst>
          </p:cNvPr>
          <p:cNvSpPr/>
          <p:nvPr/>
        </p:nvSpPr>
        <p:spPr>
          <a:xfrm>
            <a:off x="10383464" y="3304876"/>
            <a:ext cx="1004045" cy="105908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Calibri" panose="020F0502020204030204"/>
                <a:ea typeface="+mn-ea"/>
                <a:cs typeface="+mn-cs"/>
              </a:rPr>
              <a:t>FA</a:t>
            </a:r>
          </a:p>
        </p:txBody>
      </p:sp>
      <p:cxnSp>
        <p:nvCxnSpPr>
          <p:cNvPr id="7" name="Straight Arrow Connector 6">
            <a:extLst>
              <a:ext uri="{FF2B5EF4-FFF2-40B4-BE49-F238E27FC236}">
                <a16:creationId xmlns:a16="http://schemas.microsoft.com/office/drawing/2014/main" id="{8E9CDB8A-7971-5260-6936-7582728B157E}"/>
              </a:ext>
            </a:extLst>
          </p:cNvPr>
          <p:cNvCxnSpPr>
            <a:cxnSpLocks/>
          </p:cNvCxnSpPr>
          <p:nvPr/>
        </p:nvCxnSpPr>
        <p:spPr>
          <a:xfrm>
            <a:off x="10532404" y="2734255"/>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97686B13-95DE-12B0-7440-3F5DB5442A93}"/>
              </a:ext>
            </a:extLst>
          </p:cNvPr>
          <p:cNvSpPr txBox="1"/>
          <p:nvPr/>
        </p:nvSpPr>
        <p:spPr>
          <a:xfrm>
            <a:off x="10380838" y="2445779"/>
            <a:ext cx="20955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D7D31"/>
                </a:solidFill>
                <a:effectLst/>
                <a:uLnTx/>
                <a:uFillTx/>
                <a:latin typeface="Calibri" panose="020F0502020204030204"/>
                <a:ea typeface="+mn-ea"/>
                <a:cs typeface="+mn-cs"/>
              </a:rPr>
              <a:t>A</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259F8FEB-2FC9-3211-3E98-BA0271B9D1CF}"/>
              </a:ext>
            </a:extLst>
          </p:cNvPr>
          <p:cNvCxnSpPr>
            <a:cxnSpLocks/>
          </p:cNvCxnSpPr>
          <p:nvPr/>
        </p:nvCxnSpPr>
        <p:spPr>
          <a:xfrm>
            <a:off x="11223203" y="4363964"/>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1" name="TextBox 10">
            <a:extLst>
              <a:ext uri="{FF2B5EF4-FFF2-40B4-BE49-F238E27FC236}">
                <a16:creationId xmlns:a16="http://schemas.microsoft.com/office/drawing/2014/main" id="{F11132E1-D4F6-38B2-BA73-1F540CA8BEA5}"/>
              </a:ext>
            </a:extLst>
          </p:cNvPr>
          <p:cNvSpPr txBox="1"/>
          <p:nvPr/>
        </p:nvSpPr>
        <p:spPr>
          <a:xfrm>
            <a:off x="10950387" y="4892882"/>
            <a:ext cx="7440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err="1">
                <a:ln>
                  <a:noFill/>
                </a:ln>
                <a:solidFill>
                  <a:srgbClr val="ED7D31"/>
                </a:solidFill>
                <a:effectLst/>
                <a:uLnTx/>
                <a:uFillTx/>
                <a:latin typeface="Calibri" panose="020F0502020204030204"/>
                <a:ea typeface="+mn-ea"/>
                <a:cs typeface="+mn-cs"/>
              </a:rPr>
              <a:t>Cout</a:t>
            </a:r>
            <a:endPar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12" name="Straight Arrow Connector 11">
            <a:extLst>
              <a:ext uri="{FF2B5EF4-FFF2-40B4-BE49-F238E27FC236}">
                <a16:creationId xmlns:a16="http://schemas.microsoft.com/office/drawing/2014/main" id="{0460F3A7-6698-CEF4-7231-90255C197270}"/>
              </a:ext>
            </a:extLst>
          </p:cNvPr>
          <p:cNvCxnSpPr>
            <a:cxnSpLocks/>
          </p:cNvCxnSpPr>
          <p:nvPr/>
        </p:nvCxnSpPr>
        <p:spPr>
          <a:xfrm>
            <a:off x="10632136" y="4363964"/>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3" name="TextBox 12">
            <a:extLst>
              <a:ext uri="{FF2B5EF4-FFF2-40B4-BE49-F238E27FC236}">
                <a16:creationId xmlns:a16="http://schemas.microsoft.com/office/drawing/2014/main" id="{FECD67EF-A840-D8D9-0DF5-7E3CB29208B6}"/>
              </a:ext>
            </a:extLst>
          </p:cNvPr>
          <p:cNvSpPr txBox="1"/>
          <p:nvPr/>
        </p:nvSpPr>
        <p:spPr>
          <a:xfrm>
            <a:off x="10308297" y="4892882"/>
            <a:ext cx="6420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rPr>
              <a:t>SUM</a:t>
            </a:r>
          </a:p>
        </p:txBody>
      </p:sp>
      <p:cxnSp>
        <p:nvCxnSpPr>
          <p:cNvPr id="15" name="Straight Arrow Connector 14">
            <a:extLst>
              <a:ext uri="{FF2B5EF4-FFF2-40B4-BE49-F238E27FC236}">
                <a16:creationId xmlns:a16="http://schemas.microsoft.com/office/drawing/2014/main" id="{340E7B26-26D5-DFA2-6791-2B886F67318C}"/>
              </a:ext>
            </a:extLst>
          </p:cNvPr>
          <p:cNvCxnSpPr>
            <a:cxnSpLocks/>
          </p:cNvCxnSpPr>
          <p:nvPr/>
        </p:nvCxnSpPr>
        <p:spPr>
          <a:xfrm>
            <a:off x="10885486" y="2775958"/>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982CA983-27D8-2190-1DD1-C7AF2B52925A}"/>
              </a:ext>
            </a:extLst>
          </p:cNvPr>
          <p:cNvSpPr txBox="1"/>
          <p:nvPr/>
        </p:nvSpPr>
        <p:spPr>
          <a:xfrm>
            <a:off x="10715037" y="2445779"/>
            <a:ext cx="274554" cy="3731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rPr>
              <a:t>B</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17" name="Straight Arrow Connector 16">
            <a:extLst>
              <a:ext uri="{FF2B5EF4-FFF2-40B4-BE49-F238E27FC236}">
                <a16:creationId xmlns:a16="http://schemas.microsoft.com/office/drawing/2014/main" id="{5C17EA6A-88B3-3E75-CAC9-33DCAD3E2779}"/>
              </a:ext>
            </a:extLst>
          </p:cNvPr>
          <p:cNvCxnSpPr>
            <a:cxnSpLocks/>
          </p:cNvCxnSpPr>
          <p:nvPr/>
        </p:nvCxnSpPr>
        <p:spPr>
          <a:xfrm>
            <a:off x="11238881" y="2775958"/>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8" name="TextBox 17">
            <a:extLst>
              <a:ext uri="{FF2B5EF4-FFF2-40B4-BE49-F238E27FC236}">
                <a16:creationId xmlns:a16="http://schemas.microsoft.com/office/drawing/2014/main" id="{C41ABB50-A170-7A22-26B2-673BFB29F4F0}"/>
              </a:ext>
            </a:extLst>
          </p:cNvPr>
          <p:cNvSpPr txBox="1"/>
          <p:nvPr/>
        </p:nvSpPr>
        <p:spPr>
          <a:xfrm>
            <a:off x="11029011" y="2471295"/>
            <a:ext cx="48302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ED7D31"/>
                </a:solidFill>
                <a:effectLst/>
                <a:uLnTx/>
                <a:uFillTx/>
                <a:latin typeface="Calibri" panose="020F0502020204030204"/>
                <a:ea typeface="+mn-ea"/>
                <a:cs typeface="+mn-cs"/>
              </a:rPr>
              <a:t>Cin</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26DA1B09-1E88-6FDF-FD72-3DBD1129851E}"/>
              </a:ext>
            </a:extLst>
          </p:cNvPr>
          <p:cNvSpPr/>
          <p:nvPr/>
        </p:nvSpPr>
        <p:spPr>
          <a:xfrm>
            <a:off x="8928745" y="3330392"/>
            <a:ext cx="1004045" cy="105908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Calibri" panose="020F0502020204030204"/>
                <a:ea typeface="+mn-ea"/>
                <a:cs typeface="+mn-cs"/>
              </a:rPr>
              <a:t>FA</a:t>
            </a:r>
          </a:p>
        </p:txBody>
      </p:sp>
      <p:cxnSp>
        <p:nvCxnSpPr>
          <p:cNvPr id="75" name="Straight Arrow Connector 74">
            <a:extLst>
              <a:ext uri="{FF2B5EF4-FFF2-40B4-BE49-F238E27FC236}">
                <a16:creationId xmlns:a16="http://schemas.microsoft.com/office/drawing/2014/main" id="{D3EEA6BF-9A5F-0F4C-F084-A0A48567ABB8}"/>
              </a:ext>
            </a:extLst>
          </p:cNvPr>
          <p:cNvCxnSpPr>
            <a:cxnSpLocks/>
          </p:cNvCxnSpPr>
          <p:nvPr/>
        </p:nvCxnSpPr>
        <p:spPr>
          <a:xfrm>
            <a:off x="9077685" y="2759771"/>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76" name="TextBox 75">
            <a:extLst>
              <a:ext uri="{FF2B5EF4-FFF2-40B4-BE49-F238E27FC236}">
                <a16:creationId xmlns:a16="http://schemas.microsoft.com/office/drawing/2014/main" id="{CF9F477B-54F3-F83C-A555-15C1E17157E1}"/>
              </a:ext>
            </a:extLst>
          </p:cNvPr>
          <p:cNvSpPr txBox="1"/>
          <p:nvPr/>
        </p:nvSpPr>
        <p:spPr>
          <a:xfrm>
            <a:off x="8926119" y="2471295"/>
            <a:ext cx="20955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D7D31"/>
                </a:solidFill>
                <a:effectLst/>
                <a:uLnTx/>
                <a:uFillTx/>
                <a:latin typeface="Calibri" panose="020F0502020204030204"/>
                <a:ea typeface="+mn-ea"/>
                <a:cs typeface="+mn-cs"/>
              </a:rPr>
              <a:t>A</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77" name="Straight Arrow Connector 76">
            <a:extLst>
              <a:ext uri="{FF2B5EF4-FFF2-40B4-BE49-F238E27FC236}">
                <a16:creationId xmlns:a16="http://schemas.microsoft.com/office/drawing/2014/main" id="{D44E9754-7F69-EE61-C444-F085A63E0C1E}"/>
              </a:ext>
            </a:extLst>
          </p:cNvPr>
          <p:cNvCxnSpPr>
            <a:cxnSpLocks/>
          </p:cNvCxnSpPr>
          <p:nvPr/>
        </p:nvCxnSpPr>
        <p:spPr>
          <a:xfrm>
            <a:off x="9768484" y="4389480"/>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78" name="TextBox 77">
            <a:extLst>
              <a:ext uri="{FF2B5EF4-FFF2-40B4-BE49-F238E27FC236}">
                <a16:creationId xmlns:a16="http://schemas.microsoft.com/office/drawing/2014/main" id="{0D8C93A3-A013-E223-AB17-F9F3C5C9F5FA}"/>
              </a:ext>
            </a:extLst>
          </p:cNvPr>
          <p:cNvSpPr txBox="1"/>
          <p:nvPr/>
        </p:nvSpPr>
        <p:spPr>
          <a:xfrm>
            <a:off x="9495668" y="4918398"/>
            <a:ext cx="7440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err="1">
                <a:ln>
                  <a:noFill/>
                </a:ln>
                <a:solidFill>
                  <a:srgbClr val="ED7D31"/>
                </a:solidFill>
                <a:effectLst/>
                <a:uLnTx/>
                <a:uFillTx/>
                <a:latin typeface="Calibri" panose="020F0502020204030204"/>
                <a:ea typeface="+mn-ea"/>
                <a:cs typeface="+mn-cs"/>
              </a:rPr>
              <a:t>Cout</a:t>
            </a:r>
            <a:endPar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79" name="Straight Arrow Connector 78">
            <a:extLst>
              <a:ext uri="{FF2B5EF4-FFF2-40B4-BE49-F238E27FC236}">
                <a16:creationId xmlns:a16="http://schemas.microsoft.com/office/drawing/2014/main" id="{035521B4-3632-0894-9B41-B253A3B998A0}"/>
              </a:ext>
            </a:extLst>
          </p:cNvPr>
          <p:cNvCxnSpPr>
            <a:cxnSpLocks/>
          </p:cNvCxnSpPr>
          <p:nvPr/>
        </p:nvCxnSpPr>
        <p:spPr>
          <a:xfrm>
            <a:off x="9177417" y="4389480"/>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80" name="TextBox 79">
            <a:extLst>
              <a:ext uri="{FF2B5EF4-FFF2-40B4-BE49-F238E27FC236}">
                <a16:creationId xmlns:a16="http://schemas.microsoft.com/office/drawing/2014/main" id="{0E1CD4FE-5EAE-1131-CF71-656F8C8A7B7F}"/>
              </a:ext>
            </a:extLst>
          </p:cNvPr>
          <p:cNvSpPr txBox="1"/>
          <p:nvPr/>
        </p:nvSpPr>
        <p:spPr>
          <a:xfrm>
            <a:off x="8853578" y="4918398"/>
            <a:ext cx="6420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rPr>
              <a:t>SUM</a:t>
            </a:r>
          </a:p>
        </p:txBody>
      </p:sp>
      <p:cxnSp>
        <p:nvCxnSpPr>
          <p:cNvPr id="81" name="Straight Arrow Connector 80">
            <a:extLst>
              <a:ext uri="{FF2B5EF4-FFF2-40B4-BE49-F238E27FC236}">
                <a16:creationId xmlns:a16="http://schemas.microsoft.com/office/drawing/2014/main" id="{AFDABBEA-13B7-3922-4DBC-30D76DF365AD}"/>
              </a:ext>
            </a:extLst>
          </p:cNvPr>
          <p:cNvCxnSpPr>
            <a:cxnSpLocks/>
          </p:cNvCxnSpPr>
          <p:nvPr/>
        </p:nvCxnSpPr>
        <p:spPr>
          <a:xfrm>
            <a:off x="9430767" y="2801474"/>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82" name="TextBox 81">
            <a:extLst>
              <a:ext uri="{FF2B5EF4-FFF2-40B4-BE49-F238E27FC236}">
                <a16:creationId xmlns:a16="http://schemas.microsoft.com/office/drawing/2014/main" id="{00AC4D89-7614-BBA8-6031-0DD37A8B7156}"/>
              </a:ext>
            </a:extLst>
          </p:cNvPr>
          <p:cNvSpPr txBox="1"/>
          <p:nvPr/>
        </p:nvSpPr>
        <p:spPr>
          <a:xfrm>
            <a:off x="9260318" y="2471295"/>
            <a:ext cx="274554" cy="3731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rPr>
              <a:t>B</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83" name="Straight Arrow Connector 82">
            <a:extLst>
              <a:ext uri="{FF2B5EF4-FFF2-40B4-BE49-F238E27FC236}">
                <a16:creationId xmlns:a16="http://schemas.microsoft.com/office/drawing/2014/main" id="{3A9DCB9C-F858-A016-C5F4-A120BAA8BE54}"/>
              </a:ext>
            </a:extLst>
          </p:cNvPr>
          <p:cNvCxnSpPr>
            <a:cxnSpLocks/>
          </p:cNvCxnSpPr>
          <p:nvPr/>
        </p:nvCxnSpPr>
        <p:spPr>
          <a:xfrm>
            <a:off x="9784162" y="2801474"/>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84" name="TextBox 83">
            <a:extLst>
              <a:ext uri="{FF2B5EF4-FFF2-40B4-BE49-F238E27FC236}">
                <a16:creationId xmlns:a16="http://schemas.microsoft.com/office/drawing/2014/main" id="{A8A43BD3-CAF8-A5B2-1CB1-9E44C9C2D060}"/>
              </a:ext>
            </a:extLst>
          </p:cNvPr>
          <p:cNvSpPr txBox="1"/>
          <p:nvPr/>
        </p:nvSpPr>
        <p:spPr>
          <a:xfrm>
            <a:off x="9574292" y="2496811"/>
            <a:ext cx="48302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ED7D31"/>
                </a:solidFill>
                <a:effectLst/>
                <a:uLnTx/>
                <a:uFillTx/>
                <a:latin typeface="Calibri" panose="020F0502020204030204"/>
                <a:ea typeface="+mn-ea"/>
                <a:cs typeface="+mn-cs"/>
              </a:rPr>
              <a:t>Cin</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sp>
        <p:nvSpPr>
          <p:cNvPr id="85" name="Rectangle 84">
            <a:extLst>
              <a:ext uri="{FF2B5EF4-FFF2-40B4-BE49-F238E27FC236}">
                <a16:creationId xmlns:a16="http://schemas.microsoft.com/office/drawing/2014/main" id="{E887889D-1A72-2885-1C08-0C1B45599926}"/>
              </a:ext>
            </a:extLst>
          </p:cNvPr>
          <p:cNvSpPr/>
          <p:nvPr/>
        </p:nvSpPr>
        <p:spPr>
          <a:xfrm>
            <a:off x="7452416" y="3288689"/>
            <a:ext cx="1004045" cy="105908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Calibri" panose="020F0502020204030204"/>
                <a:ea typeface="+mn-ea"/>
                <a:cs typeface="+mn-cs"/>
              </a:rPr>
              <a:t>FA</a:t>
            </a:r>
          </a:p>
        </p:txBody>
      </p:sp>
      <p:cxnSp>
        <p:nvCxnSpPr>
          <p:cNvPr id="86" name="Straight Arrow Connector 85">
            <a:extLst>
              <a:ext uri="{FF2B5EF4-FFF2-40B4-BE49-F238E27FC236}">
                <a16:creationId xmlns:a16="http://schemas.microsoft.com/office/drawing/2014/main" id="{603B08CB-97B8-D987-C8FC-DD2EBCD20F7A}"/>
              </a:ext>
            </a:extLst>
          </p:cNvPr>
          <p:cNvCxnSpPr>
            <a:cxnSpLocks/>
          </p:cNvCxnSpPr>
          <p:nvPr/>
        </p:nvCxnSpPr>
        <p:spPr>
          <a:xfrm>
            <a:off x="7601356" y="2718068"/>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87" name="TextBox 86">
            <a:extLst>
              <a:ext uri="{FF2B5EF4-FFF2-40B4-BE49-F238E27FC236}">
                <a16:creationId xmlns:a16="http://schemas.microsoft.com/office/drawing/2014/main" id="{EFC3DC2F-718E-8153-2AA7-2130FBA11AE8}"/>
              </a:ext>
            </a:extLst>
          </p:cNvPr>
          <p:cNvSpPr txBox="1"/>
          <p:nvPr/>
        </p:nvSpPr>
        <p:spPr>
          <a:xfrm>
            <a:off x="7449790" y="2429592"/>
            <a:ext cx="20955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D7D31"/>
                </a:solidFill>
                <a:effectLst/>
                <a:uLnTx/>
                <a:uFillTx/>
                <a:latin typeface="Calibri" panose="020F0502020204030204"/>
                <a:ea typeface="+mn-ea"/>
                <a:cs typeface="+mn-cs"/>
              </a:rPr>
              <a:t>A</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88" name="Straight Arrow Connector 87">
            <a:extLst>
              <a:ext uri="{FF2B5EF4-FFF2-40B4-BE49-F238E27FC236}">
                <a16:creationId xmlns:a16="http://schemas.microsoft.com/office/drawing/2014/main" id="{ED37053D-A8F6-8804-D198-B9F0421CE5CF}"/>
              </a:ext>
            </a:extLst>
          </p:cNvPr>
          <p:cNvCxnSpPr>
            <a:cxnSpLocks/>
          </p:cNvCxnSpPr>
          <p:nvPr/>
        </p:nvCxnSpPr>
        <p:spPr>
          <a:xfrm>
            <a:off x="8292155" y="4347777"/>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cxnSp>
        <p:nvCxnSpPr>
          <p:cNvPr id="90" name="Straight Arrow Connector 89">
            <a:extLst>
              <a:ext uri="{FF2B5EF4-FFF2-40B4-BE49-F238E27FC236}">
                <a16:creationId xmlns:a16="http://schemas.microsoft.com/office/drawing/2014/main" id="{C64FA446-EEF1-2381-397F-02EFBA510722}"/>
              </a:ext>
            </a:extLst>
          </p:cNvPr>
          <p:cNvCxnSpPr>
            <a:cxnSpLocks/>
          </p:cNvCxnSpPr>
          <p:nvPr/>
        </p:nvCxnSpPr>
        <p:spPr>
          <a:xfrm>
            <a:off x="7701088" y="4347777"/>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91" name="TextBox 90">
            <a:extLst>
              <a:ext uri="{FF2B5EF4-FFF2-40B4-BE49-F238E27FC236}">
                <a16:creationId xmlns:a16="http://schemas.microsoft.com/office/drawing/2014/main" id="{C0B32C32-399D-D58F-E4B0-7EDAA3AF8412}"/>
              </a:ext>
            </a:extLst>
          </p:cNvPr>
          <p:cNvSpPr txBox="1"/>
          <p:nvPr/>
        </p:nvSpPr>
        <p:spPr>
          <a:xfrm>
            <a:off x="7377249" y="4876695"/>
            <a:ext cx="6420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rPr>
              <a:t>SUM</a:t>
            </a:r>
          </a:p>
        </p:txBody>
      </p:sp>
      <p:cxnSp>
        <p:nvCxnSpPr>
          <p:cNvPr id="92" name="Straight Arrow Connector 91">
            <a:extLst>
              <a:ext uri="{FF2B5EF4-FFF2-40B4-BE49-F238E27FC236}">
                <a16:creationId xmlns:a16="http://schemas.microsoft.com/office/drawing/2014/main" id="{1A4A2FE3-F770-C99B-85CA-9A70E43E1591}"/>
              </a:ext>
            </a:extLst>
          </p:cNvPr>
          <p:cNvCxnSpPr>
            <a:cxnSpLocks/>
          </p:cNvCxnSpPr>
          <p:nvPr/>
        </p:nvCxnSpPr>
        <p:spPr>
          <a:xfrm>
            <a:off x="7954438" y="2759771"/>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93" name="TextBox 92">
            <a:extLst>
              <a:ext uri="{FF2B5EF4-FFF2-40B4-BE49-F238E27FC236}">
                <a16:creationId xmlns:a16="http://schemas.microsoft.com/office/drawing/2014/main" id="{C0D8E91D-AF14-15FF-66E9-28F972115EE9}"/>
              </a:ext>
            </a:extLst>
          </p:cNvPr>
          <p:cNvSpPr txBox="1"/>
          <p:nvPr/>
        </p:nvSpPr>
        <p:spPr>
          <a:xfrm>
            <a:off x="7783989" y="2429592"/>
            <a:ext cx="274554" cy="3731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rPr>
              <a:t>B</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94" name="Straight Arrow Connector 93">
            <a:extLst>
              <a:ext uri="{FF2B5EF4-FFF2-40B4-BE49-F238E27FC236}">
                <a16:creationId xmlns:a16="http://schemas.microsoft.com/office/drawing/2014/main" id="{E3452893-7CB4-9311-60FF-A1D012615F71}"/>
              </a:ext>
            </a:extLst>
          </p:cNvPr>
          <p:cNvCxnSpPr>
            <a:cxnSpLocks/>
          </p:cNvCxnSpPr>
          <p:nvPr/>
        </p:nvCxnSpPr>
        <p:spPr>
          <a:xfrm>
            <a:off x="8307833" y="2759771"/>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95" name="TextBox 94">
            <a:extLst>
              <a:ext uri="{FF2B5EF4-FFF2-40B4-BE49-F238E27FC236}">
                <a16:creationId xmlns:a16="http://schemas.microsoft.com/office/drawing/2014/main" id="{D9106438-7570-AAE8-DECF-3592FEDBC95D}"/>
              </a:ext>
            </a:extLst>
          </p:cNvPr>
          <p:cNvSpPr txBox="1"/>
          <p:nvPr/>
        </p:nvSpPr>
        <p:spPr>
          <a:xfrm>
            <a:off x="8097963" y="2455108"/>
            <a:ext cx="48302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ED7D31"/>
                </a:solidFill>
                <a:effectLst/>
                <a:uLnTx/>
                <a:uFillTx/>
                <a:latin typeface="Calibri" panose="020F0502020204030204"/>
                <a:ea typeface="+mn-ea"/>
                <a:cs typeface="+mn-cs"/>
              </a:rPr>
              <a:t>Cin</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id="{A99EE965-6572-DCEC-61EE-A4D8E05ECDF2}"/>
              </a:ext>
            </a:extLst>
          </p:cNvPr>
          <p:cNvSpPr/>
          <p:nvPr/>
        </p:nvSpPr>
        <p:spPr>
          <a:xfrm>
            <a:off x="6108084" y="3288689"/>
            <a:ext cx="1004045" cy="105908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Calibri" panose="020F0502020204030204"/>
                <a:ea typeface="+mn-ea"/>
                <a:cs typeface="+mn-cs"/>
              </a:rPr>
              <a:t>FA</a:t>
            </a:r>
          </a:p>
        </p:txBody>
      </p:sp>
      <p:cxnSp>
        <p:nvCxnSpPr>
          <p:cNvPr id="97" name="Straight Arrow Connector 96">
            <a:extLst>
              <a:ext uri="{FF2B5EF4-FFF2-40B4-BE49-F238E27FC236}">
                <a16:creationId xmlns:a16="http://schemas.microsoft.com/office/drawing/2014/main" id="{010C5E04-32A4-0621-B9F4-A22F89FC3AC4}"/>
              </a:ext>
            </a:extLst>
          </p:cNvPr>
          <p:cNvCxnSpPr>
            <a:cxnSpLocks/>
          </p:cNvCxnSpPr>
          <p:nvPr/>
        </p:nvCxnSpPr>
        <p:spPr>
          <a:xfrm>
            <a:off x="6257024" y="2718068"/>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98" name="TextBox 97">
            <a:extLst>
              <a:ext uri="{FF2B5EF4-FFF2-40B4-BE49-F238E27FC236}">
                <a16:creationId xmlns:a16="http://schemas.microsoft.com/office/drawing/2014/main" id="{EBD24169-1D8E-82E4-81D5-B8D7A973A89E}"/>
              </a:ext>
            </a:extLst>
          </p:cNvPr>
          <p:cNvSpPr txBox="1"/>
          <p:nvPr/>
        </p:nvSpPr>
        <p:spPr>
          <a:xfrm>
            <a:off x="6105458" y="2429592"/>
            <a:ext cx="20955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D7D31"/>
                </a:solidFill>
                <a:effectLst/>
                <a:uLnTx/>
                <a:uFillTx/>
                <a:latin typeface="Calibri" panose="020F0502020204030204"/>
                <a:ea typeface="+mn-ea"/>
                <a:cs typeface="+mn-cs"/>
              </a:rPr>
              <a:t>A</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99" name="Straight Arrow Connector 98">
            <a:extLst>
              <a:ext uri="{FF2B5EF4-FFF2-40B4-BE49-F238E27FC236}">
                <a16:creationId xmlns:a16="http://schemas.microsoft.com/office/drawing/2014/main" id="{21CCAD22-3022-9BBA-766C-6936B07310D9}"/>
              </a:ext>
            </a:extLst>
          </p:cNvPr>
          <p:cNvCxnSpPr>
            <a:cxnSpLocks/>
          </p:cNvCxnSpPr>
          <p:nvPr/>
        </p:nvCxnSpPr>
        <p:spPr>
          <a:xfrm>
            <a:off x="6947823" y="4347777"/>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00" name="TextBox 99">
            <a:extLst>
              <a:ext uri="{FF2B5EF4-FFF2-40B4-BE49-F238E27FC236}">
                <a16:creationId xmlns:a16="http://schemas.microsoft.com/office/drawing/2014/main" id="{D6A0E656-F9A0-19E8-EC07-43690B771118}"/>
              </a:ext>
            </a:extLst>
          </p:cNvPr>
          <p:cNvSpPr txBox="1"/>
          <p:nvPr/>
        </p:nvSpPr>
        <p:spPr>
          <a:xfrm>
            <a:off x="6675007" y="4876695"/>
            <a:ext cx="7440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err="1">
                <a:ln>
                  <a:noFill/>
                </a:ln>
                <a:solidFill>
                  <a:srgbClr val="ED7D31"/>
                </a:solidFill>
                <a:effectLst/>
                <a:uLnTx/>
                <a:uFillTx/>
                <a:latin typeface="Calibri" panose="020F0502020204030204"/>
                <a:ea typeface="+mn-ea"/>
                <a:cs typeface="+mn-cs"/>
              </a:rPr>
              <a:t>Cout</a:t>
            </a:r>
            <a:endPar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101" name="Straight Arrow Connector 100">
            <a:extLst>
              <a:ext uri="{FF2B5EF4-FFF2-40B4-BE49-F238E27FC236}">
                <a16:creationId xmlns:a16="http://schemas.microsoft.com/office/drawing/2014/main" id="{B2A0AC56-9FDD-440C-4D12-519E8F17A07A}"/>
              </a:ext>
            </a:extLst>
          </p:cNvPr>
          <p:cNvCxnSpPr>
            <a:cxnSpLocks/>
          </p:cNvCxnSpPr>
          <p:nvPr/>
        </p:nvCxnSpPr>
        <p:spPr>
          <a:xfrm>
            <a:off x="6356756" y="4347777"/>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02" name="TextBox 101">
            <a:extLst>
              <a:ext uri="{FF2B5EF4-FFF2-40B4-BE49-F238E27FC236}">
                <a16:creationId xmlns:a16="http://schemas.microsoft.com/office/drawing/2014/main" id="{8A060F18-B67E-EEDC-0209-D1ED2DD0881F}"/>
              </a:ext>
            </a:extLst>
          </p:cNvPr>
          <p:cNvSpPr txBox="1"/>
          <p:nvPr/>
        </p:nvSpPr>
        <p:spPr>
          <a:xfrm>
            <a:off x="6032917" y="4876695"/>
            <a:ext cx="6420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rPr>
              <a:t>SUM</a:t>
            </a:r>
          </a:p>
        </p:txBody>
      </p:sp>
      <p:cxnSp>
        <p:nvCxnSpPr>
          <p:cNvPr id="103" name="Straight Arrow Connector 102">
            <a:extLst>
              <a:ext uri="{FF2B5EF4-FFF2-40B4-BE49-F238E27FC236}">
                <a16:creationId xmlns:a16="http://schemas.microsoft.com/office/drawing/2014/main" id="{4C87A845-F728-53F2-5465-25A788BBF81D}"/>
              </a:ext>
            </a:extLst>
          </p:cNvPr>
          <p:cNvCxnSpPr>
            <a:cxnSpLocks/>
          </p:cNvCxnSpPr>
          <p:nvPr/>
        </p:nvCxnSpPr>
        <p:spPr>
          <a:xfrm>
            <a:off x="6610106" y="2759771"/>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04" name="TextBox 103">
            <a:extLst>
              <a:ext uri="{FF2B5EF4-FFF2-40B4-BE49-F238E27FC236}">
                <a16:creationId xmlns:a16="http://schemas.microsoft.com/office/drawing/2014/main" id="{00F0F448-4ABB-F94A-A647-8982F6D7CAAC}"/>
              </a:ext>
            </a:extLst>
          </p:cNvPr>
          <p:cNvSpPr txBox="1"/>
          <p:nvPr/>
        </p:nvSpPr>
        <p:spPr>
          <a:xfrm>
            <a:off x="6439657" y="2429592"/>
            <a:ext cx="274554" cy="3731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rPr>
              <a:t>B</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105" name="Straight Arrow Connector 104">
            <a:extLst>
              <a:ext uri="{FF2B5EF4-FFF2-40B4-BE49-F238E27FC236}">
                <a16:creationId xmlns:a16="http://schemas.microsoft.com/office/drawing/2014/main" id="{6B388760-3D7F-6546-13F4-C7BE28B63189}"/>
              </a:ext>
            </a:extLst>
          </p:cNvPr>
          <p:cNvCxnSpPr>
            <a:cxnSpLocks/>
          </p:cNvCxnSpPr>
          <p:nvPr/>
        </p:nvCxnSpPr>
        <p:spPr>
          <a:xfrm>
            <a:off x="6963501" y="2759771"/>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06" name="TextBox 105">
            <a:extLst>
              <a:ext uri="{FF2B5EF4-FFF2-40B4-BE49-F238E27FC236}">
                <a16:creationId xmlns:a16="http://schemas.microsoft.com/office/drawing/2014/main" id="{5DF2FCEE-1620-F909-68D0-C61DB246E3A0}"/>
              </a:ext>
            </a:extLst>
          </p:cNvPr>
          <p:cNvSpPr txBox="1"/>
          <p:nvPr/>
        </p:nvSpPr>
        <p:spPr>
          <a:xfrm>
            <a:off x="6753631" y="2455108"/>
            <a:ext cx="48302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ED7D31"/>
                </a:solidFill>
                <a:effectLst/>
                <a:uLnTx/>
                <a:uFillTx/>
                <a:latin typeface="Calibri" panose="020F0502020204030204"/>
                <a:ea typeface="+mn-ea"/>
                <a:cs typeface="+mn-cs"/>
              </a:rPr>
              <a:t>Cin</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sp>
        <p:nvSpPr>
          <p:cNvPr id="107" name="Rectangle 106">
            <a:extLst>
              <a:ext uri="{FF2B5EF4-FFF2-40B4-BE49-F238E27FC236}">
                <a16:creationId xmlns:a16="http://schemas.microsoft.com/office/drawing/2014/main" id="{E117B96C-833C-2F05-9493-7C9EC522A0D7}"/>
              </a:ext>
            </a:extLst>
          </p:cNvPr>
          <p:cNvSpPr/>
          <p:nvPr/>
        </p:nvSpPr>
        <p:spPr>
          <a:xfrm>
            <a:off x="4730632" y="3304876"/>
            <a:ext cx="1004045" cy="105908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Calibri" panose="020F0502020204030204"/>
                <a:ea typeface="+mn-ea"/>
                <a:cs typeface="+mn-cs"/>
              </a:rPr>
              <a:t>FA</a:t>
            </a:r>
          </a:p>
        </p:txBody>
      </p:sp>
      <p:cxnSp>
        <p:nvCxnSpPr>
          <p:cNvPr id="108" name="Straight Arrow Connector 107">
            <a:extLst>
              <a:ext uri="{FF2B5EF4-FFF2-40B4-BE49-F238E27FC236}">
                <a16:creationId xmlns:a16="http://schemas.microsoft.com/office/drawing/2014/main" id="{0A6236D9-D03F-945E-342D-990975D9FC70}"/>
              </a:ext>
            </a:extLst>
          </p:cNvPr>
          <p:cNvCxnSpPr>
            <a:cxnSpLocks/>
          </p:cNvCxnSpPr>
          <p:nvPr/>
        </p:nvCxnSpPr>
        <p:spPr>
          <a:xfrm>
            <a:off x="4879572" y="2734255"/>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09" name="TextBox 108">
            <a:extLst>
              <a:ext uri="{FF2B5EF4-FFF2-40B4-BE49-F238E27FC236}">
                <a16:creationId xmlns:a16="http://schemas.microsoft.com/office/drawing/2014/main" id="{260EE8D1-4983-FA41-7FD3-8E1BCACD21C5}"/>
              </a:ext>
            </a:extLst>
          </p:cNvPr>
          <p:cNvSpPr txBox="1"/>
          <p:nvPr/>
        </p:nvSpPr>
        <p:spPr>
          <a:xfrm>
            <a:off x="4728006" y="2445779"/>
            <a:ext cx="20955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D7D31"/>
                </a:solidFill>
                <a:effectLst/>
                <a:uLnTx/>
                <a:uFillTx/>
                <a:latin typeface="Calibri" panose="020F0502020204030204"/>
                <a:ea typeface="+mn-ea"/>
                <a:cs typeface="+mn-cs"/>
              </a:rPr>
              <a:t>A</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110" name="Straight Arrow Connector 109">
            <a:extLst>
              <a:ext uri="{FF2B5EF4-FFF2-40B4-BE49-F238E27FC236}">
                <a16:creationId xmlns:a16="http://schemas.microsoft.com/office/drawing/2014/main" id="{38DC3E18-8085-2977-9F9C-7725C8C0A7D1}"/>
              </a:ext>
            </a:extLst>
          </p:cNvPr>
          <p:cNvCxnSpPr>
            <a:cxnSpLocks/>
          </p:cNvCxnSpPr>
          <p:nvPr/>
        </p:nvCxnSpPr>
        <p:spPr>
          <a:xfrm>
            <a:off x="5570371" y="4363964"/>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11" name="TextBox 110">
            <a:extLst>
              <a:ext uri="{FF2B5EF4-FFF2-40B4-BE49-F238E27FC236}">
                <a16:creationId xmlns:a16="http://schemas.microsoft.com/office/drawing/2014/main" id="{F87E11EE-98DE-E51D-3119-52389BAABDEA}"/>
              </a:ext>
            </a:extLst>
          </p:cNvPr>
          <p:cNvSpPr txBox="1"/>
          <p:nvPr/>
        </p:nvSpPr>
        <p:spPr>
          <a:xfrm>
            <a:off x="5297555" y="4892882"/>
            <a:ext cx="7440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err="1">
                <a:ln>
                  <a:noFill/>
                </a:ln>
                <a:solidFill>
                  <a:srgbClr val="ED7D31"/>
                </a:solidFill>
                <a:effectLst/>
                <a:uLnTx/>
                <a:uFillTx/>
                <a:latin typeface="Calibri" panose="020F0502020204030204"/>
                <a:ea typeface="+mn-ea"/>
                <a:cs typeface="+mn-cs"/>
              </a:rPr>
              <a:t>Cout</a:t>
            </a:r>
            <a:endPar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112" name="Straight Arrow Connector 111">
            <a:extLst>
              <a:ext uri="{FF2B5EF4-FFF2-40B4-BE49-F238E27FC236}">
                <a16:creationId xmlns:a16="http://schemas.microsoft.com/office/drawing/2014/main" id="{E59989DD-2A45-5A2B-030F-33E24F3749B3}"/>
              </a:ext>
            </a:extLst>
          </p:cNvPr>
          <p:cNvCxnSpPr>
            <a:cxnSpLocks/>
          </p:cNvCxnSpPr>
          <p:nvPr/>
        </p:nvCxnSpPr>
        <p:spPr>
          <a:xfrm>
            <a:off x="4979304" y="4363964"/>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13" name="TextBox 112">
            <a:extLst>
              <a:ext uri="{FF2B5EF4-FFF2-40B4-BE49-F238E27FC236}">
                <a16:creationId xmlns:a16="http://schemas.microsoft.com/office/drawing/2014/main" id="{AC2C767C-C898-4A3E-358A-D3042DFC08A8}"/>
              </a:ext>
            </a:extLst>
          </p:cNvPr>
          <p:cNvSpPr txBox="1"/>
          <p:nvPr/>
        </p:nvSpPr>
        <p:spPr>
          <a:xfrm>
            <a:off x="4655465" y="4892882"/>
            <a:ext cx="6420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rPr>
              <a:t>SUM</a:t>
            </a:r>
          </a:p>
        </p:txBody>
      </p:sp>
      <p:cxnSp>
        <p:nvCxnSpPr>
          <p:cNvPr id="114" name="Straight Arrow Connector 113">
            <a:extLst>
              <a:ext uri="{FF2B5EF4-FFF2-40B4-BE49-F238E27FC236}">
                <a16:creationId xmlns:a16="http://schemas.microsoft.com/office/drawing/2014/main" id="{647DD848-1501-F17D-8859-E2829DE23FAC}"/>
              </a:ext>
            </a:extLst>
          </p:cNvPr>
          <p:cNvCxnSpPr>
            <a:cxnSpLocks/>
          </p:cNvCxnSpPr>
          <p:nvPr/>
        </p:nvCxnSpPr>
        <p:spPr>
          <a:xfrm>
            <a:off x="5232654" y="2775958"/>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15" name="TextBox 114">
            <a:extLst>
              <a:ext uri="{FF2B5EF4-FFF2-40B4-BE49-F238E27FC236}">
                <a16:creationId xmlns:a16="http://schemas.microsoft.com/office/drawing/2014/main" id="{EBB89AD0-BE47-F508-8DDE-55C3674E3E87}"/>
              </a:ext>
            </a:extLst>
          </p:cNvPr>
          <p:cNvSpPr txBox="1"/>
          <p:nvPr/>
        </p:nvSpPr>
        <p:spPr>
          <a:xfrm>
            <a:off x="5062205" y="2445779"/>
            <a:ext cx="274554" cy="3731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rPr>
              <a:t>B</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116" name="Straight Arrow Connector 115">
            <a:extLst>
              <a:ext uri="{FF2B5EF4-FFF2-40B4-BE49-F238E27FC236}">
                <a16:creationId xmlns:a16="http://schemas.microsoft.com/office/drawing/2014/main" id="{84B4220D-D0E3-B330-BA4A-D38372AA04DF}"/>
              </a:ext>
            </a:extLst>
          </p:cNvPr>
          <p:cNvCxnSpPr>
            <a:cxnSpLocks/>
          </p:cNvCxnSpPr>
          <p:nvPr/>
        </p:nvCxnSpPr>
        <p:spPr>
          <a:xfrm>
            <a:off x="5586049" y="2775958"/>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17" name="TextBox 116">
            <a:extLst>
              <a:ext uri="{FF2B5EF4-FFF2-40B4-BE49-F238E27FC236}">
                <a16:creationId xmlns:a16="http://schemas.microsoft.com/office/drawing/2014/main" id="{46474DFB-F083-7BD4-0F9D-E41D2E18026F}"/>
              </a:ext>
            </a:extLst>
          </p:cNvPr>
          <p:cNvSpPr txBox="1"/>
          <p:nvPr/>
        </p:nvSpPr>
        <p:spPr>
          <a:xfrm>
            <a:off x="5376179" y="2471295"/>
            <a:ext cx="48302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ED7D31"/>
                </a:solidFill>
                <a:effectLst/>
                <a:uLnTx/>
                <a:uFillTx/>
                <a:latin typeface="Calibri" panose="020F0502020204030204"/>
                <a:ea typeface="+mn-ea"/>
                <a:cs typeface="+mn-cs"/>
              </a:rPr>
              <a:t>Cin</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sp>
        <p:nvSpPr>
          <p:cNvPr id="118" name="Rectangle 117">
            <a:extLst>
              <a:ext uri="{FF2B5EF4-FFF2-40B4-BE49-F238E27FC236}">
                <a16:creationId xmlns:a16="http://schemas.microsoft.com/office/drawing/2014/main" id="{8D1FBB72-2E88-93C1-6DAA-6D3D2CE95BE5}"/>
              </a:ext>
            </a:extLst>
          </p:cNvPr>
          <p:cNvSpPr/>
          <p:nvPr/>
        </p:nvSpPr>
        <p:spPr>
          <a:xfrm>
            <a:off x="3386300" y="3297096"/>
            <a:ext cx="1004045" cy="105908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Calibri" panose="020F0502020204030204"/>
                <a:ea typeface="+mn-ea"/>
                <a:cs typeface="+mn-cs"/>
              </a:rPr>
              <a:t>FA</a:t>
            </a:r>
          </a:p>
        </p:txBody>
      </p:sp>
      <p:cxnSp>
        <p:nvCxnSpPr>
          <p:cNvPr id="119" name="Straight Arrow Connector 118">
            <a:extLst>
              <a:ext uri="{FF2B5EF4-FFF2-40B4-BE49-F238E27FC236}">
                <a16:creationId xmlns:a16="http://schemas.microsoft.com/office/drawing/2014/main" id="{4733D37A-F6F9-CA2B-E714-771206ED77D5}"/>
              </a:ext>
            </a:extLst>
          </p:cNvPr>
          <p:cNvCxnSpPr>
            <a:cxnSpLocks/>
          </p:cNvCxnSpPr>
          <p:nvPr/>
        </p:nvCxnSpPr>
        <p:spPr>
          <a:xfrm>
            <a:off x="3535240" y="2726475"/>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20" name="TextBox 119">
            <a:extLst>
              <a:ext uri="{FF2B5EF4-FFF2-40B4-BE49-F238E27FC236}">
                <a16:creationId xmlns:a16="http://schemas.microsoft.com/office/drawing/2014/main" id="{A09F265A-C9A3-C68D-589A-8CBE6E7FE1DE}"/>
              </a:ext>
            </a:extLst>
          </p:cNvPr>
          <p:cNvSpPr txBox="1"/>
          <p:nvPr/>
        </p:nvSpPr>
        <p:spPr>
          <a:xfrm>
            <a:off x="3383674" y="2437999"/>
            <a:ext cx="20955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D7D31"/>
                </a:solidFill>
                <a:effectLst/>
                <a:uLnTx/>
                <a:uFillTx/>
                <a:latin typeface="Calibri" panose="020F0502020204030204"/>
                <a:ea typeface="+mn-ea"/>
                <a:cs typeface="+mn-cs"/>
              </a:rPr>
              <a:t>A</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121" name="Straight Arrow Connector 120">
            <a:extLst>
              <a:ext uri="{FF2B5EF4-FFF2-40B4-BE49-F238E27FC236}">
                <a16:creationId xmlns:a16="http://schemas.microsoft.com/office/drawing/2014/main" id="{92056D88-7893-93FD-972D-0DA632875C5E}"/>
              </a:ext>
            </a:extLst>
          </p:cNvPr>
          <p:cNvCxnSpPr>
            <a:cxnSpLocks/>
          </p:cNvCxnSpPr>
          <p:nvPr/>
        </p:nvCxnSpPr>
        <p:spPr>
          <a:xfrm>
            <a:off x="4226039" y="4356184"/>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22" name="TextBox 121">
            <a:extLst>
              <a:ext uri="{FF2B5EF4-FFF2-40B4-BE49-F238E27FC236}">
                <a16:creationId xmlns:a16="http://schemas.microsoft.com/office/drawing/2014/main" id="{0969C113-292D-35AA-2586-C34B0DB714B7}"/>
              </a:ext>
            </a:extLst>
          </p:cNvPr>
          <p:cNvSpPr txBox="1"/>
          <p:nvPr/>
        </p:nvSpPr>
        <p:spPr>
          <a:xfrm>
            <a:off x="3953223" y="4885102"/>
            <a:ext cx="7440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err="1">
                <a:ln>
                  <a:noFill/>
                </a:ln>
                <a:solidFill>
                  <a:srgbClr val="ED7D31"/>
                </a:solidFill>
                <a:effectLst/>
                <a:uLnTx/>
                <a:uFillTx/>
                <a:latin typeface="Calibri" panose="020F0502020204030204"/>
                <a:ea typeface="+mn-ea"/>
                <a:cs typeface="+mn-cs"/>
              </a:rPr>
              <a:t>Cout</a:t>
            </a:r>
            <a:endPar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123" name="Straight Arrow Connector 122">
            <a:extLst>
              <a:ext uri="{FF2B5EF4-FFF2-40B4-BE49-F238E27FC236}">
                <a16:creationId xmlns:a16="http://schemas.microsoft.com/office/drawing/2014/main" id="{4611A479-F630-9F51-BFE0-C7B7075565C5}"/>
              </a:ext>
            </a:extLst>
          </p:cNvPr>
          <p:cNvCxnSpPr>
            <a:cxnSpLocks/>
          </p:cNvCxnSpPr>
          <p:nvPr/>
        </p:nvCxnSpPr>
        <p:spPr>
          <a:xfrm>
            <a:off x="3634972" y="4356184"/>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24" name="TextBox 123">
            <a:extLst>
              <a:ext uri="{FF2B5EF4-FFF2-40B4-BE49-F238E27FC236}">
                <a16:creationId xmlns:a16="http://schemas.microsoft.com/office/drawing/2014/main" id="{75FA54D0-374F-17AF-450F-16E908E7C639}"/>
              </a:ext>
            </a:extLst>
          </p:cNvPr>
          <p:cNvSpPr txBox="1"/>
          <p:nvPr/>
        </p:nvSpPr>
        <p:spPr>
          <a:xfrm>
            <a:off x="3311133" y="4885102"/>
            <a:ext cx="6420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rPr>
              <a:t>SUM</a:t>
            </a:r>
          </a:p>
        </p:txBody>
      </p:sp>
      <p:cxnSp>
        <p:nvCxnSpPr>
          <p:cNvPr id="125" name="Straight Arrow Connector 124">
            <a:extLst>
              <a:ext uri="{FF2B5EF4-FFF2-40B4-BE49-F238E27FC236}">
                <a16:creationId xmlns:a16="http://schemas.microsoft.com/office/drawing/2014/main" id="{29E35821-9D51-AEA5-5A3A-D948BF34BD07}"/>
              </a:ext>
            </a:extLst>
          </p:cNvPr>
          <p:cNvCxnSpPr>
            <a:cxnSpLocks/>
          </p:cNvCxnSpPr>
          <p:nvPr/>
        </p:nvCxnSpPr>
        <p:spPr>
          <a:xfrm>
            <a:off x="3888322" y="2768178"/>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26" name="TextBox 125">
            <a:extLst>
              <a:ext uri="{FF2B5EF4-FFF2-40B4-BE49-F238E27FC236}">
                <a16:creationId xmlns:a16="http://schemas.microsoft.com/office/drawing/2014/main" id="{800120D1-8211-CDEA-6D32-51072B76632E}"/>
              </a:ext>
            </a:extLst>
          </p:cNvPr>
          <p:cNvSpPr txBox="1"/>
          <p:nvPr/>
        </p:nvSpPr>
        <p:spPr>
          <a:xfrm>
            <a:off x="3717873" y="2437999"/>
            <a:ext cx="274554" cy="3731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rPr>
              <a:t>B</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127" name="Straight Arrow Connector 126">
            <a:extLst>
              <a:ext uri="{FF2B5EF4-FFF2-40B4-BE49-F238E27FC236}">
                <a16:creationId xmlns:a16="http://schemas.microsoft.com/office/drawing/2014/main" id="{B3A0B3A6-916F-5C6C-DE96-3C8B6D8668B1}"/>
              </a:ext>
            </a:extLst>
          </p:cNvPr>
          <p:cNvCxnSpPr>
            <a:cxnSpLocks/>
          </p:cNvCxnSpPr>
          <p:nvPr/>
        </p:nvCxnSpPr>
        <p:spPr>
          <a:xfrm>
            <a:off x="4241717" y="2768178"/>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28" name="TextBox 127">
            <a:extLst>
              <a:ext uri="{FF2B5EF4-FFF2-40B4-BE49-F238E27FC236}">
                <a16:creationId xmlns:a16="http://schemas.microsoft.com/office/drawing/2014/main" id="{D5E60059-47FA-A170-C378-9519D75ABC29}"/>
              </a:ext>
            </a:extLst>
          </p:cNvPr>
          <p:cNvSpPr txBox="1"/>
          <p:nvPr/>
        </p:nvSpPr>
        <p:spPr>
          <a:xfrm>
            <a:off x="4031847" y="2463515"/>
            <a:ext cx="48302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ED7D31"/>
                </a:solidFill>
                <a:effectLst/>
                <a:uLnTx/>
                <a:uFillTx/>
                <a:latin typeface="Calibri" panose="020F0502020204030204"/>
                <a:ea typeface="+mn-ea"/>
                <a:cs typeface="+mn-cs"/>
              </a:rPr>
              <a:t>Cin</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sp>
        <p:nvSpPr>
          <p:cNvPr id="129" name="Rectangle 128">
            <a:extLst>
              <a:ext uri="{FF2B5EF4-FFF2-40B4-BE49-F238E27FC236}">
                <a16:creationId xmlns:a16="http://schemas.microsoft.com/office/drawing/2014/main" id="{4766B8BF-768E-2C84-02D1-707F5B2A4476}"/>
              </a:ext>
            </a:extLst>
          </p:cNvPr>
          <p:cNvSpPr/>
          <p:nvPr/>
        </p:nvSpPr>
        <p:spPr>
          <a:xfrm>
            <a:off x="2102351" y="3297096"/>
            <a:ext cx="1004045" cy="105908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Calibri" panose="020F0502020204030204"/>
                <a:ea typeface="+mn-ea"/>
                <a:cs typeface="+mn-cs"/>
              </a:rPr>
              <a:t>FA</a:t>
            </a:r>
          </a:p>
        </p:txBody>
      </p:sp>
      <p:cxnSp>
        <p:nvCxnSpPr>
          <p:cNvPr id="130" name="Straight Arrow Connector 129">
            <a:extLst>
              <a:ext uri="{FF2B5EF4-FFF2-40B4-BE49-F238E27FC236}">
                <a16:creationId xmlns:a16="http://schemas.microsoft.com/office/drawing/2014/main" id="{AC2BC4F1-D238-D855-7503-2F5A7330A72B}"/>
              </a:ext>
            </a:extLst>
          </p:cNvPr>
          <p:cNvCxnSpPr>
            <a:cxnSpLocks/>
          </p:cNvCxnSpPr>
          <p:nvPr/>
        </p:nvCxnSpPr>
        <p:spPr>
          <a:xfrm>
            <a:off x="2251291" y="2726475"/>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31" name="TextBox 130">
            <a:extLst>
              <a:ext uri="{FF2B5EF4-FFF2-40B4-BE49-F238E27FC236}">
                <a16:creationId xmlns:a16="http://schemas.microsoft.com/office/drawing/2014/main" id="{5AA410FC-CA5F-56F5-FF3E-6381BC7BD9E0}"/>
              </a:ext>
            </a:extLst>
          </p:cNvPr>
          <p:cNvSpPr txBox="1"/>
          <p:nvPr/>
        </p:nvSpPr>
        <p:spPr>
          <a:xfrm>
            <a:off x="2099725" y="2437999"/>
            <a:ext cx="20955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D7D31"/>
                </a:solidFill>
                <a:effectLst/>
                <a:uLnTx/>
                <a:uFillTx/>
                <a:latin typeface="Calibri" panose="020F0502020204030204"/>
                <a:ea typeface="+mn-ea"/>
                <a:cs typeface="+mn-cs"/>
              </a:rPr>
              <a:t>A</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132" name="Straight Arrow Connector 131">
            <a:extLst>
              <a:ext uri="{FF2B5EF4-FFF2-40B4-BE49-F238E27FC236}">
                <a16:creationId xmlns:a16="http://schemas.microsoft.com/office/drawing/2014/main" id="{9407E0AF-ADA3-BF9A-B030-ACEF87266BA7}"/>
              </a:ext>
            </a:extLst>
          </p:cNvPr>
          <p:cNvCxnSpPr>
            <a:cxnSpLocks/>
          </p:cNvCxnSpPr>
          <p:nvPr/>
        </p:nvCxnSpPr>
        <p:spPr>
          <a:xfrm>
            <a:off x="2942090" y="4356184"/>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33" name="TextBox 132">
            <a:extLst>
              <a:ext uri="{FF2B5EF4-FFF2-40B4-BE49-F238E27FC236}">
                <a16:creationId xmlns:a16="http://schemas.microsoft.com/office/drawing/2014/main" id="{CC5B0027-F953-1815-F431-993F72CEB01E}"/>
              </a:ext>
            </a:extLst>
          </p:cNvPr>
          <p:cNvSpPr txBox="1"/>
          <p:nvPr/>
        </p:nvSpPr>
        <p:spPr>
          <a:xfrm>
            <a:off x="2669274" y="4885102"/>
            <a:ext cx="7440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err="1">
                <a:ln>
                  <a:noFill/>
                </a:ln>
                <a:solidFill>
                  <a:srgbClr val="ED7D31"/>
                </a:solidFill>
                <a:effectLst/>
                <a:uLnTx/>
                <a:uFillTx/>
                <a:latin typeface="Calibri" panose="020F0502020204030204"/>
                <a:ea typeface="+mn-ea"/>
                <a:cs typeface="+mn-cs"/>
              </a:rPr>
              <a:t>Cout</a:t>
            </a:r>
            <a:endPar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134" name="Straight Arrow Connector 133">
            <a:extLst>
              <a:ext uri="{FF2B5EF4-FFF2-40B4-BE49-F238E27FC236}">
                <a16:creationId xmlns:a16="http://schemas.microsoft.com/office/drawing/2014/main" id="{E113BEF7-1DB0-60CB-999A-39519663E3DC}"/>
              </a:ext>
            </a:extLst>
          </p:cNvPr>
          <p:cNvCxnSpPr>
            <a:cxnSpLocks/>
          </p:cNvCxnSpPr>
          <p:nvPr/>
        </p:nvCxnSpPr>
        <p:spPr>
          <a:xfrm>
            <a:off x="2351023" y="4356184"/>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35" name="TextBox 134">
            <a:extLst>
              <a:ext uri="{FF2B5EF4-FFF2-40B4-BE49-F238E27FC236}">
                <a16:creationId xmlns:a16="http://schemas.microsoft.com/office/drawing/2014/main" id="{D04FD9CF-81D3-F51D-E98F-F79D324CF2D0}"/>
              </a:ext>
            </a:extLst>
          </p:cNvPr>
          <p:cNvSpPr txBox="1"/>
          <p:nvPr/>
        </p:nvSpPr>
        <p:spPr>
          <a:xfrm>
            <a:off x="2027184" y="4885102"/>
            <a:ext cx="6420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rPr>
              <a:t>SUM</a:t>
            </a:r>
          </a:p>
        </p:txBody>
      </p:sp>
      <p:cxnSp>
        <p:nvCxnSpPr>
          <p:cNvPr id="136" name="Straight Arrow Connector 135">
            <a:extLst>
              <a:ext uri="{FF2B5EF4-FFF2-40B4-BE49-F238E27FC236}">
                <a16:creationId xmlns:a16="http://schemas.microsoft.com/office/drawing/2014/main" id="{1C185D0B-83DA-EBDB-C186-446DCE165EF1}"/>
              </a:ext>
            </a:extLst>
          </p:cNvPr>
          <p:cNvCxnSpPr>
            <a:cxnSpLocks/>
          </p:cNvCxnSpPr>
          <p:nvPr/>
        </p:nvCxnSpPr>
        <p:spPr>
          <a:xfrm>
            <a:off x="2604373" y="2768178"/>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37" name="TextBox 136">
            <a:extLst>
              <a:ext uri="{FF2B5EF4-FFF2-40B4-BE49-F238E27FC236}">
                <a16:creationId xmlns:a16="http://schemas.microsoft.com/office/drawing/2014/main" id="{AB7B0D2E-7D45-5A62-2AEE-902433AA1FE9}"/>
              </a:ext>
            </a:extLst>
          </p:cNvPr>
          <p:cNvSpPr txBox="1"/>
          <p:nvPr/>
        </p:nvSpPr>
        <p:spPr>
          <a:xfrm>
            <a:off x="2433924" y="2437999"/>
            <a:ext cx="274554" cy="3731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rPr>
              <a:t>B</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138" name="Straight Arrow Connector 137">
            <a:extLst>
              <a:ext uri="{FF2B5EF4-FFF2-40B4-BE49-F238E27FC236}">
                <a16:creationId xmlns:a16="http://schemas.microsoft.com/office/drawing/2014/main" id="{CF1152FD-3418-B3D6-7D26-1369E4B31B4A}"/>
              </a:ext>
            </a:extLst>
          </p:cNvPr>
          <p:cNvCxnSpPr>
            <a:cxnSpLocks/>
          </p:cNvCxnSpPr>
          <p:nvPr/>
        </p:nvCxnSpPr>
        <p:spPr>
          <a:xfrm>
            <a:off x="2957768" y="2768178"/>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39" name="TextBox 138">
            <a:extLst>
              <a:ext uri="{FF2B5EF4-FFF2-40B4-BE49-F238E27FC236}">
                <a16:creationId xmlns:a16="http://schemas.microsoft.com/office/drawing/2014/main" id="{623CB803-55C0-3591-3557-28AEFF314EFE}"/>
              </a:ext>
            </a:extLst>
          </p:cNvPr>
          <p:cNvSpPr txBox="1"/>
          <p:nvPr/>
        </p:nvSpPr>
        <p:spPr>
          <a:xfrm>
            <a:off x="2747898" y="2463515"/>
            <a:ext cx="48302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ED7D31"/>
                </a:solidFill>
                <a:effectLst/>
                <a:uLnTx/>
                <a:uFillTx/>
                <a:latin typeface="Calibri" panose="020F0502020204030204"/>
                <a:ea typeface="+mn-ea"/>
                <a:cs typeface="+mn-cs"/>
              </a:rPr>
              <a:t>Cin</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sp>
        <p:nvSpPr>
          <p:cNvPr id="140" name="Rectangle 139">
            <a:extLst>
              <a:ext uri="{FF2B5EF4-FFF2-40B4-BE49-F238E27FC236}">
                <a16:creationId xmlns:a16="http://schemas.microsoft.com/office/drawing/2014/main" id="{61EFE8F2-A88E-8EFF-522B-04256700234D}"/>
              </a:ext>
            </a:extLst>
          </p:cNvPr>
          <p:cNvSpPr/>
          <p:nvPr/>
        </p:nvSpPr>
        <p:spPr>
          <a:xfrm>
            <a:off x="741455" y="3304876"/>
            <a:ext cx="1004045" cy="105908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Calibri" panose="020F0502020204030204"/>
                <a:ea typeface="+mn-ea"/>
                <a:cs typeface="+mn-cs"/>
              </a:rPr>
              <a:t>FA</a:t>
            </a:r>
          </a:p>
        </p:txBody>
      </p:sp>
      <p:cxnSp>
        <p:nvCxnSpPr>
          <p:cNvPr id="141" name="Straight Arrow Connector 140">
            <a:extLst>
              <a:ext uri="{FF2B5EF4-FFF2-40B4-BE49-F238E27FC236}">
                <a16:creationId xmlns:a16="http://schemas.microsoft.com/office/drawing/2014/main" id="{DC6CE868-1A51-C009-F90F-38F2FCAC5C6E}"/>
              </a:ext>
            </a:extLst>
          </p:cNvPr>
          <p:cNvCxnSpPr>
            <a:cxnSpLocks/>
          </p:cNvCxnSpPr>
          <p:nvPr/>
        </p:nvCxnSpPr>
        <p:spPr>
          <a:xfrm>
            <a:off x="890395" y="2734255"/>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42" name="TextBox 141">
            <a:extLst>
              <a:ext uri="{FF2B5EF4-FFF2-40B4-BE49-F238E27FC236}">
                <a16:creationId xmlns:a16="http://schemas.microsoft.com/office/drawing/2014/main" id="{9F0F4264-B3C1-1D57-4939-976955BBED3E}"/>
              </a:ext>
            </a:extLst>
          </p:cNvPr>
          <p:cNvSpPr txBox="1"/>
          <p:nvPr/>
        </p:nvSpPr>
        <p:spPr>
          <a:xfrm>
            <a:off x="738829" y="2445779"/>
            <a:ext cx="20955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D7D31"/>
                </a:solidFill>
                <a:effectLst/>
                <a:uLnTx/>
                <a:uFillTx/>
                <a:latin typeface="Calibri" panose="020F0502020204030204"/>
                <a:ea typeface="+mn-ea"/>
                <a:cs typeface="+mn-cs"/>
              </a:rPr>
              <a:t>A</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143" name="Straight Arrow Connector 142">
            <a:extLst>
              <a:ext uri="{FF2B5EF4-FFF2-40B4-BE49-F238E27FC236}">
                <a16:creationId xmlns:a16="http://schemas.microsoft.com/office/drawing/2014/main" id="{A39C0D16-CDF0-7C2B-030A-C9CB3697B9C9}"/>
              </a:ext>
            </a:extLst>
          </p:cNvPr>
          <p:cNvCxnSpPr>
            <a:cxnSpLocks/>
          </p:cNvCxnSpPr>
          <p:nvPr/>
        </p:nvCxnSpPr>
        <p:spPr>
          <a:xfrm>
            <a:off x="1581194" y="4363964"/>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44" name="TextBox 143">
            <a:extLst>
              <a:ext uri="{FF2B5EF4-FFF2-40B4-BE49-F238E27FC236}">
                <a16:creationId xmlns:a16="http://schemas.microsoft.com/office/drawing/2014/main" id="{D8EFDFA6-7AF8-E254-5C0E-D8F5E079B993}"/>
              </a:ext>
            </a:extLst>
          </p:cNvPr>
          <p:cNvSpPr txBox="1"/>
          <p:nvPr/>
        </p:nvSpPr>
        <p:spPr>
          <a:xfrm>
            <a:off x="1308378" y="4892882"/>
            <a:ext cx="7440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err="1">
                <a:ln>
                  <a:noFill/>
                </a:ln>
                <a:solidFill>
                  <a:srgbClr val="ED7D31"/>
                </a:solidFill>
                <a:effectLst/>
                <a:uLnTx/>
                <a:uFillTx/>
                <a:latin typeface="Calibri" panose="020F0502020204030204"/>
                <a:ea typeface="+mn-ea"/>
                <a:cs typeface="+mn-cs"/>
              </a:rPr>
              <a:t>Cout</a:t>
            </a:r>
            <a:endPar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145" name="Straight Arrow Connector 144">
            <a:extLst>
              <a:ext uri="{FF2B5EF4-FFF2-40B4-BE49-F238E27FC236}">
                <a16:creationId xmlns:a16="http://schemas.microsoft.com/office/drawing/2014/main" id="{3F2F663F-C0E9-C8F7-40C5-1F6A27B1A367}"/>
              </a:ext>
            </a:extLst>
          </p:cNvPr>
          <p:cNvCxnSpPr>
            <a:cxnSpLocks/>
          </p:cNvCxnSpPr>
          <p:nvPr/>
        </p:nvCxnSpPr>
        <p:spPr>
          <a:xfrm>
            <a:off x="990127" y="4363964"/>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46" name="TextBox 145">
            <a:extLst>
              <a:ext uri="{FF2B5EF4-FFF2-40B4-BE49-F238E27FC236}">
                <a16:creationId xmlns:a16="http://schemas.microsoft.com/office/drawing/2014/main" id="{8174FDBF-67C3-1229-4510-C4E1A1C8274A}"/>
              </a:ext>
            </a:extLst>
          </p:cNvPr>
          <p:cNvSpPr txBox="1"/>
          <p:nvPr/>
        </p:nvSpPr>
        <p:spPr>
          <a:xfrm>
            <a:off x="666288" y="4892882"/>
            <a:ext cx="6420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rPr>
              <a:t>SUM</a:t>
            </a:r>
          </a:p>
        </p:txBody>
      </p:sp>
      <p:cxnSp>
        <p:nvCxnSpPr>
          <p:cNvPr id="147" name="Straight Arrow Connector 146">
            <a:extLst>
              <a:ext uri="{FF2B5EF4-FFF2-40B4-BE49-F238E27FC236}">
                <a16:creationId xmlns:a16="http://schemas.microsoft.com/office/drawing/2014/main" id="{DD33AD15-65C0-1B09-15CE-656DB35384E7}"/>
              </a:ext>
            </a:extLst>
          </p:cNvPr>
          <p:cNvCxnSpPr>
            <a:cxnSpLocks/>
          </p:cNvCxnSpPr>
          <p:nvPr/>
        </p:nvCxnSpPr>
        <p:spPr>
          <a:xfrm>
            <a:off x="1243477" y="2775958"/>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48" name="TextBox 147">
            <a:extLst>
              <a:ext uri="{FF2B5EF4-FFF2-40B4-BE49-F238E27FC236}">
                <a16:creationId xmlns:a16="http://schemas.microsoft.com/office/drawing/2014/main" id="{5BDB6840-061B-8EEF-F7A1-5CAF60F9F73D}"/>
              </a:ext>
            </a:extLst>
          </p:cNvPr>
          <p:cNvSpPr txBox="1"/>
          <p:nvPr/>
        </p:nvSpPr>
        <p:spPr>
          <a:xfrm>
            <a:off x="1073028" y="2445779"/>
            <a:ext cx="274554" cy="3731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rPr>
              <a:t>B</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149" name="Straight Arrow Connector 148">
            <a:extLst>
              <a:ext uri="{FF2B5EF4-FFF2-40B4-BE49-F238E27FC236}">
                <a16:creationId xmlns:a16="http://schemas.microsoft.com/office/drawing/2014/main" id="{B9C4AB12-0423-9D8A-0E0B-D96469FF287A}"/>
              </a:ext>
            </a:extLst>
          </p:cNvPr>
          <p:cNvCxnSpPr>
            <a:cxnSpLocks/>
          </p:cNvCxnSpPr>
          <p:nvPr/>
        </p:nvCxnSpPr>
        <p:spPr>
          <a:xfrm>
            <a:off x="1596872" y="2775958"/>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50" name="TextBox 149">
            <a:extLst>
              <a:ext uri="{FF2B5EF4-FFF2-40B4-BE49-F238E27FC236}">
                <a16:creationId xmlns:a16="http://schemas.microsoft.com/office/drawing/2014/main" id="{8B146061-C986-1128-7017-20C1B22CE3E7}"/>
              </a:ext>
            </a:extLst>
          </p:cNvPr>
          <p:cNvSpPr txBox="1"/>
          <p:nvPr/>
        </p:nvSpPr>
        <p:spPr>
          <a:xfrm>
            <a:off x="1387002" y="2471295"/>
            <a:ext cx="48302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ED7D31"/>
                </a:solidFill>
                <a:effectLst/>
                <a:uLnTx/>
                <a:uFillTx/>
                <a:latin typeface="Calibri" panose="020F0502020204030204"/>
                <a:ea typeface="+mn-ea"/>
                <a:cs typeface="+mn-cs"/>
              </a:rPr>
              <a:t>Cin</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169" name="Connector: Elbow 168">
            <a:extLst>
              <a:ext uri="{FF2B5EF4-FFF2-40B4-BE49-F238E27FC236}">
                <a16:creationId xmlns:a16="http://schemas.microsoft.com/office/drawing/2014/main" id="{B6587A01-5852-21FA-AF1D-C1E2AEDAE750}"/>
              </a:ext>
            </a:extLst>
          </p:cNvPr>
          <p:cNvCxnSpPr>
            <a:cxnSpLocks/>
          </p:cNvCxnSpPr>
          <p:nvPr/>
        </p:nvCxnSpPr>
        <p:spPr>
          <a:xfrm rot="16200000" flipV="1">
            <a:off x="10060783" y="3691701"/>
            <a:ext cx="1298276" cy="1018171"/>
          </a:xfrm>
          <a:prstGeom prst="bentConnector3">
            <a:avLst>
              <a:gd name="adj1" fmla="val -57826"/>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71" name="Connector: Elbow 170">
            <a:extLst>
              <a:ext uri="{FF2B5EF4-FFF2-40B4-BE49-F238E27FC236}">
                <a16:creationId xmlns:a16="http://schemas.microsoft.com/office/drawing/2014/main" id="{97445D3E-40C8-8AD6-E196-EC5F967959A6}"/>
              </a:ext>
            </a:extLst>
          </p:cNvPr>
          <p:cNvCxnSpPr>
            <a:cxnSpLocks/>
            <a:endCxn id="84" idx="2"/>
          </p:cNvCxnSpPr>
          <p:nvPr/>
        </p:nvCxnSpPr>
        <p:spPr>
          <a:xfrm rot="16200000" flipV="1">
            <a:off x="9587548" y="3063624"/>
            <a:ext cx="841543" cy="385026"/>
          </a:xfrm>
          <a:prstGeom prst="bentConnector3">
            <a:avLst>
              <a:gd name="adj1" fmla="val 98470"/>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88" name="Connector: Elbow 187">
            <a:extLst>
              <a:ext uri="{FF2B5EF4-FFF2-40B4-BE49-F238E27FC236}">
                <a16:creationId xmlns:a16="http://schemas.microsoft.com/office/drawing/2014/main" id="{C8FA80C4-845C-AFDA-B34C-05C334BB2121}"/>
              </a:ext>
            </a:extLst>
          </p:cNvPr>
          <p:cNvCxnSpPr>
            <a:cxnSpLocks/>
          </p:cNvCxnSpPr>
          <p:nvPr/>
        </p:nvCxnSpPr>
        <p:spPr>
          <a:xfrm rot="16200000" flipV="1">
            <a:off x="8606060" y="3717217"/>
            <a:ext cx="1298276" cy="1018171"/>
          </a:xfrm>
          <a:prstGeom prst="bentConnector3">
            <a:avLst>
              <a:gd name="adj1" fmla="val -57826"/>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89" name="Connector: Elbow 188">
            <a:extLst>
              <a:ext uri="{FF2B5EF4-FFF2-40B4-BE49-F238E27FC236}">
                <a16:creationId xmlns:a16="http://schemas.microsoft.com/office/drawing/2014/main" id="{32237A7F-24AB-908B-A317-2CB0E9D59C24}"/>
              </a:ext>
            </a:extLst>
          </p:cNvPr>
          <p:cNvCxnSpPr>
            <a:cxnSpLocks/>
            <a:endCxn id="95" idx="2"/>
          </p:cNvCxnSpPr>
          <p:nvPr/>
        </p:nvCxnSpPr>
        <p:spPr>
          <a:xfrm rot="16200000" flipV="1">
            <a:off x="8088414" y="3044726"/>
            <a:ext cx="908763" cy="406635"/>
          </a:xfrm>
          <a:prstGeom prst="bentConnector3">
            <a:avLst>
              <a:gd name="adj1" fmla="val 100829"/>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96" name="Connector: Elbow 195">
            <a:extLst>
              <a:ext uri="{FF2B5EF4-FFF2-40B4-BE49-F238E27FC236}">
                <a16:creationId xmlns:a16="http://schemas.microsoft.com/office/drawing/2014/main" id="{A349B047-7FD0-7ACB-92DA-7D82651D4BA7}"/>
              </a:ext>
            </a:extLst>
          </p:cNvPr>
          <p:cNvCxnSpPr>
            <a:cxnSpLocks/>
          </p:cNvCxnSpPr>
          <p:nvPr/>
        </p:nvCxnSpPr>
        <p:spPr>
          <a:xfrm rot="16200000" flipV="1">
            <a:off x="7157242" y="3691700"/>
            <a:ext cx="1298276" cy="1018171"/>
          </a:xfrm>
          <a:prstGeom prst="bentConnector3">
            <a:avLst>
              <a:gd name="adj1" fmla="val -57826"/>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97" name="Connector: Elbow 196">
            <a:extLst>
              <a:ext uri="{FF2B5EF4-FFF2-40B4-BE49-F238E27FC236}">
                <a16:creationId xmlns:a16="http://schemas.microsoft.com/office/drawing/2014/main" id="{12184A24-8472-03E6-8903-5CD6CB08CC27}"/>
              </a:ext>
            </a:extLst>
          </p:cNvPr>
          <p:cNvCxnSpPr>
            <a:cxnSpLocks/>
            <a:endCxn id="106" idx="2"/>
          </p:cNvCxnSpPr>
          <p:nvPr/>
        </p:nvCxnSpPr>
        <p:spPr>
          <a:xfrm rot="16200000" flipV="1">
            <a:off x="6704599" y="3084209"/>
            <a:ext cx="883245" cy="302152"/>
          </a:xfrm>
          <a:prstGeom prst="bentConnector3">
            <a:avLst>
              <a:gd name="adj1" fmla="val 99629"/>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25EC2CD9-5E7D-EC88-D9D4-0368092DA170}"/>
              </a:ext>
            </a:extLst>
          </p:cNvPr>
          <p:cNvSpPr txBox="1"/>
          <p:nvPr/>
        </p:nvSpPr>
        <p:spPr>
          <a:xfrm>
            <a:off x="7989927" y="4875441"/>
            <a:ext cx="7440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err="1">
                <a:ln>
                  <a:noFill/>
                </a:ln>
                <a:solidFill>
                  <a:srgbClr val="ED7D31"/>
                </a:solidFill>
                <a:effectLst/>
                <a:uLnTx/>
                <a:uFillTx/>
                <a:latin typeface="Calibri" panose="020F0502020204030204"/>
                <a:ea typeface="+mn-ea"/>
                <a:cs typeface="+mn-cs"/>
              </a:rPr>
              <a:t>Cout</a:t>
            </a:r>
            <a:endPar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204" name="Connector: Elbow 203">
            <a:extLst>
              <a:ext uri="{FF2B5EF4-FFF2-40B4-BE49-F238E27FC236}">
                <a16:creationId xmlns:a16="http://schemas.microsoft.com/office/drawing/2014/main" id="{CFF58346-C607-3974-A2AE-E29AD87D4221}"/>
              </a:ext>
            </a:extLst>
          </p:cNvPr>
          <p:cNvCxnSpPr>
            <a:cxnSpLocks/>
          </p:cNvCxnSpPr>
          <p:nvPr/>
        </p:nvCxnSpPr>
        <p:spPr>
          <a:xfrm rot="16200000" flipV="1">
            <a:off x="5795717" y="3699932"/>
            <a:ext cx="1298276" cy="1018171"/>
          </a:xfrm>
          <a:prstGeom prst="bentConnector3">
            <a:avLst>
              <a:gd name="adj1" fmla="val -57826"/>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05" name="Connector: Elbow 204">
            <a:extLst>
              <a:ext uri="{FF2B5EF4-FFF2-40B4-BE49-F238E27FC236}">
                <a16:creationId xmlns:a16="http://schemas.microsoft.com/office/drawing/2014/main" id="{BE53FD7B-E289-2FF2-7CBE-E025D3FD940E}"/>
              </a:ext>
            </a:extLst>
          </p:cNvPr>
          <p:cNvCxnSpPr>
            <a:cxnSpLocks/>
          </p:cNvCxnSpPr>
          <p:nvPr/>
        </p:nvCxnSpPr>
        <p:spPr>
          <a:xfrm rot="16200000" flipV="1">
            <a:off x="5343074" y="3092441"/>
            <a:ext cx="883245" cy="302152"/>
          </a:xfrm>
          <a:prstGeom prst="bentConnector3">
            <a:avLst>
              <a:gd name="adj1" fmla="val 99629"/>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06" name="Connector: Elbow 205">
            <a:extLst>
              <a:ext uri="{FF2B5EF4-FFF2-40B4-BE49-F238E27FC236}">
                <a16:creationId xmlns:a16="http://schemas.microsoft.com/office/drawing/2014/main" id="{3B60AF2D-A0EE-4FF8-322D-56D0A53FA274}"/>
              </a:ext>
            </a:extLst>
          </p:cNvPr>
          <p:cNvCxnSpPr>
            <a:cxnSpLocks/>
          </p:cNvCxnSpPr>
          <p:nvPr/>
        </p:nvCxnSpPr>
        <p:spPr>
          <a:xfrm rot="16200000" flipV="1">
            <a:off x="4425167" y="3726878"/>
            <a:ext cx="1298276" cy="1018171"/>
          </a:xfrm>
          <a:prstGeom prst="bentConnector3">
            <a:avLst>
              <a:gd name="adj1" fmla="val -57826"/>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07" name="Connector: Elbow 206">
            <a:extLst>
              <a:ext uri="{FF2B5EF4-FFF2-40B4-BE49-F238E27FC236}">
                <a16:creationId xmlns:a16="http://schemas.microsoft.com/office/drawing/2014/main" id="{F9F90F07-14A0-2D2C-8A18-1BB40B3E2B12}"/>
              </a:ext>
            </a:extLst>
          </p:cNvPr>
          <p:cNvCxnSpPr>
            <a:cxnSpLocks/>
          </p:cNvCxnSpPr>
          <p:nvPr/>
        </p:nvCxnSpPr>
        <p:spPr>
          <a:xfrm rot="16200000" flipV="1">
            <a:off x="3972524" y="3119387"/>
            <a:ext cx="883245" cy="302152"/>
          </a:xfrm>
          <a:prstGeom prst="bentConnector3">
            <a:avLst>
              <a:gd name="adj1" fmla="val 99629"/>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08" name="Connector: Elbow 207">
            <a:extLst>
              <a:ext uri="{FF2B5EF4-FFF2-40B4-BE49-F238E27FC236}">
                <a16:creationId xmlns:a16="http://schemas.microsoft.com/office/drawing/2014/main" id="{8BDCD165-A37B-7C75-C4E6-3EC6D44F54DD}"/>
              </a:ext>
            </a:extLst>
          </p:cNvPr>
          <p:cNvCxnSpPr>
            <a:cxnSpLocks/>
          </p:cNvCxnSpPr>
          <p:nvPr/>
        </p:nvCxnSpPr>
        <p:spPr>
          <a:xfrm rot="16200000" flipV="1">
            <a:off x="3081942" y="3729645"/>
            <a:ext cx="1298276" cy="1018171"/>
          </a:xfrm>
          <a:prstGeom prst="bentConnector3">
            <a:avLst>
              <a:gd name="adj1" fmla="val -57826"/>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09" name="Connector: Elbow 208">
            <a:extLst>
              <a:ext uri="{FF2B5EF4-FFF2-40B4-BE49-F238E27FC236}">
                <a16:creationId xmlns:a16="http://schemas.microsoft.com/office/drawing/2014/main" id="{2C19C595-954B-658A-7385-B26F5A6B127A}"/>
              </a:ext>
            </a:extLst>
          </p:cNvPr>
          <p:cNvCxnSpPr>
            <a:cxnSpLocks/>
          </p:cNvCxnSpPr>
          <p:nvPr/>
        </p:nvCxnSpPr>
        <p:spPr>
          <a:xfrm rot="16200000" flipV="1">
            <a:off x="2629299" y="3122154"/>
            <a:ext cx="883245" cy="302152"/>
          </a:xfrm>
          <a:prstGeom prst="bentConnector3">
            <a:avLst>
              <a:gd name="adj1" fmla="val 99629"/>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10" name="Connector: Elbow 209">
            <a:extLst>
              <a:ext uri="{FF2B5EF4-FFF2-40B4-BE49-F238E27FC236}">
                <a16:creationId xmlns:a16="http://schemas.microsoft.com/office/drawing/2014/main" id="{C4FB4846-B122-FF7C-29CC-3F95F9C8C030}"/>
              </a:ext>
            </a:extLst>
          </p:cNvPr>
          <p:cNvCxnSpPr>
            <a:cxnSpLocks/>
          </p:cNvCxnSpPr>
          <p:nvPr/>
        </p:nvCxnSpPr>
        <p:spPr>
          <a:xfrm rot="16200000" flipV="1">
            <a:off x="1795980" y="3717216"/>
            <a:ext cx="1298276" cy="1018171"/>
          </a:xfrm>
          <a:prstGeom prst="bentConnector3">
            <a:avLst>
              <a:gd name="adj1" fmla="val -57826"/>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11" name="Connector: Elbow 210">
            <a:extLst>
              <a:ext uri="{FF2B5EF4-FFF2-40B4-BE49-F238E27FC236}">
                <a16:creationId xmlns:a16="http://schemas.microsoft.com/office/drawing/2014/main" id="{F26E8764-FF7B-37EE-4379-9309B14D9C10}"/>
              </a:ext>
            </a:extLst>
          </p:cNvPr>
          <p:cNvCxnSpPr>
            <a:cxnSpLocks/>
          </p:cNvCxnSpPr>
          <p:nvPr/>
        </p:nvCxnSpPr>
        <p:spPr>
          <a:xfrm rot="16200000" flipV="1">
            <a:off x="1343337" y="3109725"/>
            <a:ext cx="883245" cy="302152"/>
          </a:xfrm>
          <a:prstGeom prst="bentConnector3">
            <a:avLst>
              <a:gd name="adj1" fmla="val 99629"/>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12" name="Connector: Elbow 211">
            <a:extLst>
              <a:ext uri="{FF2B5EF4-FFF2-40B4-BE49-F238E27FC236}">
                <a16:creationId xmlns:a16="http://schemas.microsoft.com/office/drawing/2014/main" id="{EF243668-E9E8-3BDF-0DBF-C6C4819E5D55}"/>
              </a:ext>
            </a:extLst>
          </p:cNvPr>
          <p:cNvCxnSpPr>
            <a:cxnSpLocks/>
          </p:cNvCxnSpPr>
          <p:nvPr/>
        </p:nvCxnSpPr>
        <p:spPr>
          <a:xfrm rot="16200000" flipV="1">
            <a:off x="432241" y="3760174"/>
            <a:ext cx="1298276" cy="1018171"/>
          </a:xfrm>
          <a:prstGeom prst="bentConnector3">
            <a:avLst>
              <a:gd name="adj1" fmla="val -57826"/>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13" name="Connector: Elbow 212">
            <a:extLst>
              <a:ext uri="{FF2B5EF4-FFF2-40B4-BE49-F238E27FC236}">
                <a16:creationId xmlns:a16="http://schemas.microsoft.com/office/drawing/2014/main" id="{2993849F-6079-DDC0-191C-44393632008F}"/>
              </a:ext>
            </a:extLst>
          </p:cNvPr>
          <p:cNvCxnSpPr>
            <a:cxnSpLocks/>
          </p:cNvCxnSpPr>
          <p:nvPr/>
        </p:nvCxnSpPr>
        <p:spPr>
          <a:xfrm rot="16200000" flipV="1">
            <a:off x="-20402" y="3152683"/>
            <a:ext cx="883245" cy="302152"/>
          </a:xfrm>
          <a:prstGeom prst="bentConnector3">
            <a:avLst>
              <a:gd name="adj1" fmla="val 99629"/>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214" name="TextBox 213">
            <a:extLst>
              <a:ext uri="{FF2B5EF4-FFF2-40B4-BE49-F238E27FC236}">
                <a16:creationId xmlns:a16="http://schemas.microsoft.com/office/drawing/2014/main" id="{ECFACD62-D571-188D-0E5B-70705C64309D}"/>
              </a:ext>
            </a:extLst>
          </p:cNvPr>
          <p:cNvSpPr txBox="1"/>
          <p:nvPr/>
        </p:nvSpPr>
        <p:spPr>
          <a:xfrm>
            <a:off x="-10354" y="2826036"/>
            <a:ext cx="7440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err="1">
                <a:ln>
                  <a:noFill/>
                </a:ln>
                <a:solidFill>
                  <a:schemeClr val="accent1"/>
                </a:solidFill>
                <a:effectLst/>
                <a:uLnTx/>
                <a:uFillTx/>
                <a:latin typeface="Calibri" panose="020F0502020204030204"/>
                <a:ea typeface="+mn-ea"/>
                <a:cs typeface="+mn-cs"/>
              </a:rPr>
              <a:t>Cout</a:t>
            </a:r>
            <a:endParaRPr kumimoji="0" lang="en-US" b="0" i="0" u="none" strike="noStrike" kern="1200" cap="none" spc="0" normalizeH="0" baseline="0" noProof="0" dirty="0">
              <a:ln>
                <a:noFill/>
              </a:ln>
              <a:solidFill>
                <a:schemeClr val="accent1"/>
              </a:solidFill>
              <a:effectLst/>
              <a:uLnTx/>
              <a:uFillTx/>
              <a:latin typeface="Calibri" panose="020F0502020204030204"/>
              <a:ea typeface="+mn-ea"/>
              <a:cs typeface="+mn-cs"/>
            </a:endParaRPr>
          </a:p>
        </p:txBody>
      </p:sp>
      <p:cxnSp>
        <p:nvCxnSpPr>
          <p:cNvPr id="216" name="Straight Arrow Connector 215">
            <a:extLst>
              <a:ext uri="{FF2B5EF4-FFF2-40B4-BE49-F238E27FC236}">
                <a16:creationId xmlns:a16="http://schemas.microsoft.com/office/drawing/2014/main" id="{1111E20E-E6B7-BB0B-D67C-066E1A414ACD}"/>
              </a:ext>
            </a:extLst>
          </p:cNvPr>
          <p:cNvCxnSpPr/>
          <p:nvPr/>
        </p:nvCxnSpPr>
        <p:spPr>
          <a:xfrm flipH="1">
            <a:off x="644055" y="6504495"/>
            <a:ext cx="10668110" cy="0"/>
          </a:xfrm>
          <a:prstGeom prst="straightConnector1">
            <a:avLst/>
          </a:prstGeom>
          <a:ln w="215900">
            <a:tailEnd type="triangle"/>
          </a:ln>
        </p:spPr>
        <p:style>
          <a:lnRef idx="1">
            <a:schemeClr val="accent1"/>
          </a:lnRef>
          <a:fillRef idx="0">
            <a:schemeClr val="accent1"/>
          </a:fillRef>
          <a:effectRef idx="0">
            <a:schemeClr val="accent1"/>
          </a:effectRef>
          <a:fontRef idx="minor">
            <a:schemeClr val="tx1"/>
          </a:fontRef>
        </p:style>
      </p:cxnSp>
      <p:sp>
        <p:nvSpPr>
          <p:cNvPr id="217" name="TextBox 216">
            <a:extLst>
              <a:ext uri="{FF2B5EF4-FFF2-40B4-BE49-F238E27FC236}">
                <a16:creationId xmlns:a16="http://schemas.microsoft.com/office/drawing/2014/main" id="{9293C565-85DF-31C2-0805-46ADFCCFB9B7}"/>
              </a:ext>
            </a:extLst>
          </p:cNvPr>
          <p:cNvSpPr txBox="1"/>
          <p:nvPr/>
        </p:nvSpPr>
        <p:spPr>
          <a:xfrm>
            <a:off x="4031847" y="5889381"/>
            <a:ext cx="3801454" cy="523220"/>
          </a:xfrm>
          <a:prstGeom prst="rect">
            <a:avLst/>
          </a:prstGeom>
          <a:noFill/>
        </p:spPr>
        <p:txBody>
          <a:bodyPr wrap="square" rtlCol="0">
            <a:spAutoFit/>
          </a:bodyPr>
          <a:lstStyle/>
          <a:p>
            <a:r>
              <a:rPr lang="en-US" sz="2800" dirty="0">
                <a:solidFill>
                  <a:srgbClr val="0070C0"/>
                </a:solidFill>
              </a:rPr>
              <a:t>Propagation delay = O(n)</a:t>
            </a:r>
          </a:p>
        </p:txBody>
      </p:sp>
    </p:spTree>
    <p:extLst>
      <p:ext uri="{BB962C8B-B14F-4D97-AF65-F5344CB8AC3E}">
        <p14:creationId xmlns:p14="http://schemas.microsoft.com/office/powerpoint/2010/main" val="2148750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FB9833-EF54-56D8-E66E-8DD04B2FF1CC}"/>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What if we want to add 3 numbers (convention way)?</a:t>
            </a:r>
          </a:p>
        </p:txBody>
      </p:sp>
      <p:sp>
        <p:nvSpPr>
          <p:cNvPr id="3" name="Rectangle 2">
            <a:extLst>
              <a:ext uri="{FF2B5EF4-FFF2-40B4-BE49-F238E27FC236}">
                <a16:creationId xmlns:a16="http://schemas.microsoft.com/office/drawing/2014/main" id="{828EE390-AD31-4C37-109B-A0036E21D5D6}"/>
              </a:ext>
            </a:extLst>
          </p:cNvPr>
          <p:cNvSpPr/>
          <p:nvPr/>
        </p:nvSpPr>
        <p:spPr>
          <a:xfrm>
            <a:off x="4015910" y="3184593"/>
            <a:ext cx="6749499" cy="88866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5400" dirty="0"/>
              <a:t>Ripple carry adder</a:t>
            </a:r>
          </a:p>
        </p:txBody>
      </p:sp>
      <p:cxnSp>
        <p:nvCxnSpPr>
          <p:cNvPr id="4" name="Straight Arrow Connector 3">
            <a:extLst>
              <a:ext uri="{FF2B5EF4-FFF2-40B4-BE49-F238E27FC236}">
                <a16:creationId xmlns:a16="http://schemas.microsoft.com/office/drawing/2014/main" id="{E2D13334-96AF-350D-9F7E-B9FFA02B6C07}"/>
              </a:ext>
            </a:extLst>
          </p:cNvPr>
          <p:cNvCxnSpPr>
            <a:cxnSpLocks/>
          </p:cNvCxnSpPr>
          <p:nvPr/>
        </p:nvCxnSpPr>
        <p:spPr>
          <a:xfrm>
            <a:off x="6113471" y="2642565"/>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A3FD0C6B-B2C3-B7A6-E6A8-23B0FDF308B4}"/>
              </a:ext>
            </a:extLst>
          </p:cNvPr>
          <p:cNvSpPr txBox="1"/>
          <p:nvPr/>
        </p:nvSpPr>
        <p:spPr>
          <a:xfrm>
            <a:off x="5961708" y="2132455"/>
            <a:ext cx="20955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rPr>
              <a:t>A</a:t>
            </a:r>
            <a:endParaRPr kumimoji="0" lang="en-US" sz="44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8" name="Straight Arrow Connector 7">
            <a:extLst>
              <a:ext uri="{FF2B5EF4-FFF2-40B4-BE49-F238E27FC236}">
                <a16:creationId xmlns:a16="http://schemas.microsoft.com/office/drawing/2014/main" id="{08A38A96-D655-F7D4-8BD3-615AEB9D73B2}"/>
              </a:ext>
            </a:extLst>
          </p:cNvPr>
          <p:cNvCxnSpPr>
            <a:cxnSpLocks/>
          </p:cNvCxnSpPr>
          <p:nvPr/>
        </p:nvCxnSpPr>
        <p:spPr>
          <a:xfrm>
            <a:off x="8040829" y="2655675"/>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60C409EF-CD0B-7418-4E27-3A9F65291486}"/>
              </a:ext>
            </a:extLst>
          </p:cNvPr>
          <p:cNvSpPr txBox="1"/>
          <p:nvPr/>
        </p:nvSpPr>
        <p:spPr>
          <a:xfrm>
            <a:off x="7857006" y="2149487"/>
            <a:ext cx="27455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D7D31"/>
                </a:solidFill>
                <a:effectLst/>
                <a:uLnTx/>
                <a:uFillTx/>
                <a:latin typeface="Calibri" panose="020F0502020204030204"/>
                <a:ea typeface="+mn-ea"/>
                <a:cs typeface="+mn-cs"/>
              </a:rPr>
              <a:t>B</a:t>
            </a:r>
            <a:endParaRPr kumimoji="0" lang="en-US" sz="44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413C36AE-E70F-F8C5-E609-8D0BE0562E78}"/>
              </a:ext>
            </a:extLst>
          </p:cNvPr>
          <p:cNvSpPr/>
          <p:nvPr/>
        </p:nvSpPr>
        <p:spPr>
          <a:xfrm>
            <a:off x="567271" y="4555378"/>
            <a:ext cx="6749499" cy="88866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5400" dirty="0"/>
              <a:t>Ripple carry adder</a:t>
            </a:r>
          </a:p>
        </p:txBody>
      </p:sp>
      <p:cxnSp>
        <p:nvCxnSpPr>
          <p:cNvPr id="21" name="Straight Arrow Connector 20">
            <a:extLst>
              <a:ext uri="{FF2B5EF4-FFF2-40B4-BE49-F238E27FC236}">
                <a16:creationId xmlns:a16="http://schemas.microsoft.com/office/drawing/2014/main" id="{8D23AE9C-6902-FD6F-533C-A6BFCAFEB0C9}"/>
              </a:ext>
            </a:extLst>
          </p:cNvPr>
          <p:cNvCxnSpPr>
            <a:cxnSpLocks/>
          </p:cNvCxnSpPr>
          <p:nvPr/>
        </p:nvCxnSpPr>
        <p:spPr>
          <a:xfrm>
            <a:off x="2054941" y="3897901"/>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22" name="TextBox 21">
            <a:extLst>
              <a:ext uri="{FF2B5EF4-FFF2-40B4-BE49-F238E27FC236}">
                <a16:creationId xmlns:a16="http://schemas.microsoft.com/office/drawing/2014/main" id="{84776C38-4543-B861-2CA6-339F65A2DB20}"/>
              </a:ext>
            </a:extLst>
          </p:cNvPr>
          <p:cNvSpPr txBox="1"/>
          <p:nvPr/>
        </p:nvSpPr>
        <p:spPr>
          <a:xfrm>
            <a:off x="1903178" y="3387791"/>
            <a:ext cx="20955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rPr>
              <a:t>Z</a:t>
            </a:r>
            <a:endParaRPr kumimoji="0" lang="en-US" sz="44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23" name="Straight Arrow Connector 22">
            <a:extLst>
              <a:ext uri="{FF2B5EF4-FFF2-40B4-BE49-F238E27FC236}">
                <a16:creationId xmlns:a16="http://schemas.microsoft.com/office/drawing/2014/main" id="{995AD5C4-41F2-50BA-A768-72F46F101A45}"/>
              </a:ext>
            </a:extLst>
          </p:cNvPr>
          <p:cNvCxnSpPr>
            <a:cxnSpLocks/>
          </p:cNvCxnSpPr>
          <p:nvPr/>
        </p:nvCxnSpPr>
        <p:spPr>
          <a:xfrm>
            <a:off x="5327904" y="4073255"/>
            <a:ext cx="0" cy="482123"/>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a:extLst>
              <a:ext uri="{FF2B5EF4-FFF2-40B4-BE49-F238E27FC236}">
                <a16:creationId xmlns:a16="http://schemas.microsoft.com/office/drawing/2014/main" id="{D8BCC2E8-2EFF-1ED6-AF34-F42DE13270BD}"/>
              </a:ext>
            </a:extLst>
          </p:cNvPr>
          <p:cNvCxnSpPr/>
          <p:nvPr/>
        </p:nvCxnSpPr>
        <p:spPr>
          <a:xfrm flipH="1">
            <a:off x="644055" y="6504495"/>
            <a:ext cx="10668110" cy="0"/>
          </a:xfrm>
          <a:prstGeom prst="straightConnector1">
            <a:avLst/>
          </a:prstGeom>
          <a:ln w="2159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071F285-845E-F0FB-426F-2BDAFD7FA095}"/>
              </a:ext>
            </a:extLst>
          </p:cNvPr>
          <p:cNvSpPr txBox="1"/>
          <p:nvPr/>
        </p:nvSpPr>
        <p:spPr>
          <a:xfrm>
            <a:off x="4031847" y="5889381"/>
            <a:ext cx="4160046" cy="523220"/>
          </a:xfrm>
          <a:prstGeom prst="rect">
            <a:avLst/>
          </a:prstGeom>
          <a:noFill/>
        </p:spPr>
        <p:txBody>
          <a:bodyPr wrap="square" rtlCol="0">
            <a:spAutoFit/>
          </a:bodyPr>
          <a:lstStyle/>
          <a:p>
            <a:r>
              <a:rPr lang="en-US" sz="2800" dirty="0">
                <a:solidFill>
                  <a:srgbClr val="0070C0"/>
                </a:solidFill>
              </a:rPr>
              <a:t>Propagation delay = O(2n)</a:t>
            </a:r>
          </a:p>
        </p:txBody>
      </p:sp>
      <p:cxnSp>
        <p:nvCxnSpPr>
          <p:cNvPr id="29" name="Straight Arrow Connector 28">
            <a:extLst>
              <a:ext uri="{FF2B5EF4-FFF2-40B4-BE49-F238E27FC236}">
                <a16:creationId xmlns:a16="http://schemas.microsoft.com/office/drawing/2014/main" id="{898AAD55-8FCC-292A-48E2-2F5B40D1FAA8}"/>
              </a:ext>
            </a:extLst>
          </p:cNvPr>
          <p:cNvCxnSpPr>
            <a:cxnSpLocks/>
          </p:cNvCxnSpPr>
          <p:nvPr/>
        </p:nvCxnSpPr>
        <p:spPr>
          <a:xfrm>
            <a:off x="3036900" y="5444040"/>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31" name="TextBox 30">
            <a:extLst>
              <a:ext uri="{FF2B5EF4-FFF2-40B4-BE49-F238E27FC236}">
                <a16:creationId xmlns:a16="http://schemas.microsoft.com/office/drawing/2014/main" id="{C8B3AB32-4F05-EB70-065F-8C400795A74E}"/>
              </a:ext>
            </a:extLst>
          </p:cNvPr>
          <p:cNvSpPr txBox="1"/>
          <p:nvPr/>
        </p:nvSpPr>
        <p:spPr>
          <a:xfrm>
            <a:off x="2569339" y="5795998"/>
            <a:ext cx="115142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rPr>
              <a:t>result</a:t>
            </a:r>
            <a:endParaRPr kumimoji="0" lang="en-US" sz="44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38" name="Connector: Elbow 37">
            <a:extLst>
              <a:ext uri="{FF2B5EF4-FFF2-40B4-BE49-F238E27FC236}">
                <a16:creationId xmlns:a16="http://schemas.microsoft.com/office/drawing/2014/main" id="{94AE3F93-60CD-A858-004A-F1EBE150B362}"/>
              </a:ext>
            </a:extLst>
          </p:cNvPr>
          <p:cNvCxnSpPr>
            <a:endCxn id="20" idx="3"/>
          </p:cNvCxnSpPr>
          <p:nvPr/>
        </p:nvCxnSpPr>
        <p:spPr>
          <a:xfrm rot="10800000" flipV="1">
            <a:off x="7316771" y="4073255"/>
            <a:ext cx="1473725" cy="926454"/>
          </a:xfrm>
          <a:prstGeom prst="bentConnector3">
            <a:avLst>
              <a:gd name="adj1" fmla="val -2132"/>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40" name="TextBox 39">
            <a:extLst>
              <a:ext uri="{FF2B5EF4-FFF2-40B4-BE49-F238E27FC236}">
                <a16:creationId xmlns:a16="http://schemas.microsoft.com/office/drawing/2014/main" id="{9DBD4FAB-CEC2-BAF4-2A27-F0632E84FEDA}"/>
              </a:ext>
            </a:extLst>
          </p:cNvPr>
          <p:cNvSpPr txBox="1"/>
          <p:nvPr/>
        </p:nvSpPr>
        <p:spPr>
          <a:xfrm>
            <a:off x="8923005" y="3981339"/>
            <a:ext cx="96310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err="1">
                <a:ln>
                  <a:noFill/>
                </a:ln>
                <a:solidFill>
                  <a:srgbClr val="ED7D31"/>
                </a:solidFill>
                <a:effectLst/>
                <a:uLnTx/>
                <a:uFillTx/>
                <a:latin typeface="Calibri" panose="020F0502020204030204"/>
                <a:ea typeface="+mn-ea"/>
                <a:cs typeface="+mn-cs"/>
              </a:rPr>
              <a:t>Cout</a:t>
            </a:r>
            <a:endParaRPr kumimoji="0" lang="en-US" sz="44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sp>
        <p:nvSpPr>
          <p:cNvPr id="41" name="TextBox 40">
            <a:extLst>
              <a:ext uri="{FF2B5EF4-FFF2-40B4-BE49-F238E27FC236}">
                <a16:creationId xmlns:a16="http://schemas.microsoft.com/office/drawing/2014/main" id="{1A8FAAAC-C82B-B26E-16C9-3189CE118606}"/>
              </a:ext>
            </a:extLst>
          </p:cNvPr>
          <p:cNvSpPr txBox="1"/>
          <p:nvPr/>
        </p:nvSpPr>
        <p:spPr>
          <a:xfrm>
            <a:off x="7274868" y="4437045"/>
            <a:ext cx="96310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err="1">
                <a:ln>
                  <a:noFill/>
                </a:ln>
                <a:solidFill>
                  <a:srgbClr val="ED7D31"/>
                </a:solidFill>
                <a:effectLst/>
                <a:uLnTx/>
                <a:uFillTx/>
                <a:latin typeface="Calibri" panose="020F0502020204030204"/>
                <a:ea typeface="+mn-ea"/>
                <a:cs typeface="+mn-cs"/>
              </a:rPr>
              <a:t>Cin</a:t>
            </a:r>
            <a:endParaRPr kumimoji="0" lang="en-US" sz="44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4707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FB9833-EF54-56D8-E66E-8DD04B2FF1CC}"/>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Carry Save Adder</a:t>
            </a:r>
          </a:p>
        </p:txBody>
      </p:sp>
      <p:sp>
        <p:nvSpPr>
          <p:cNvPr id="3" name="Rectangle 2">
            <a:extLst>
              <a:ext uri="{FF2B5EF4-FFF2-40B4-BE49-F238E27FC236}">
                <a16:creationId xmlns:a16="http://schemas.microsoft.com/office/drawing/2014/main" id="{49EB48DC-2562-D0D8-BCA2-ACC650D2A8C0}"/>
              </a:ext>
            </a:extLst>
          </p:cNvPr>
          <p:cNvSpPr/>
          <p:nvPr/>
        </p:nvSpPr>
        <p:spPr>
          <a:xfrm>
            <a:off x="10876237" y="3093594"/>
            <a:ext cx="1004045" cy="105908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Calibri" panose="020F0502020204030204"/>
                <a:ea typeface="+mn-ea"/>
                <a:cs typeface="+mn-cs"/>
              </a:rPr>
              <a:t>FA</a:t>
            </a:r>
          </a:p>
        </p:txBody>
      </p:sp>
      <p:cxnSp>
        <p:nvCxnSpPr>
          <p:cNvPr id="4" name="Straight Arrow Connector 3">
            <a:extLst>
              <a:ext uri="{FF2B5EF4-FFF2-40B4-BE49-F238E27FC236}">
                <a16:creationId xmlns:a16="http://schemas.microsoft.com/office/drawing/2014/main" id="{16C16EEA-5B11-5F36-B3CE-A65E03074571}"/>
              </a:ext>
            </a:extLst>
          </p:cNvPr>
          <p:cNvCxnSpPr>
            <a:cxnSpLocks/>
          </p:cNvCxnSpPr>
          <p:nvPr/>
        </p:nvCxnSpPr>
        <p:spPr>
          <a:xfrm>
            <a:off x="11025177" y="2522973"/>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5EBA16D5-CBF9-A2B5-DDCD-FE29D935E766}"/>
              </a:ext>
            </a:extLst>
          </p:cNvPr>
          <p:cNvSpPr txBox="1"/>
          <p:nvPr/>
        </p:nvSpPr>
        <p:spPr>
          <a:xfrm>
            <a:off x="10873611" y="2234497"/>
            <a:ext cx="20955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D7D31"/>
                </a:solidFill>
                <a:effectLst/>
                <a:uLnTx/>
                <a:uFillTx/>
                <a:latin typeface="Calibri" panose="020F0502020204030204"/>
                <a:ea typeface="+mn-ea"/>
                <a:cs typeface="+mn-cs"/>
              </a:rPr>
              <a:t>A</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8" name="Straight Arrow Connector 7">
            <a:extLst>
              <a:ext uri="{FF2B5EF4-FFF2-40B4-BE49-F238E27FC236}">
                <a16:creationId xmlns:a16="http://schemas.microsoft.com/office/drawing/2014/main" id="{DFC2EBD2-A550-92DE-82BC-C1E7A0B18CE4}"/>
              </a:ext>
            </a:extLst>
          </p:cNvPr>
          <p:cNvCxnSpPr>
            <a:cxnSpLocks/>
          </p:cNvCxnSpPr>
          <p:nvPr/>
        </p:nvCxnSpPr>
        <p:spPr>
          <a:xfrm>
            <a:off x="11715976" y="4152682"/>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EAD414D2-5820-52AC-A3A7-4522B886643C}"/>
              </a:ext>
            </a:extLst>
          </p:cNvPr>
          <p:cNvSpPr txBox="1"/>
          <p:nvPr/>
        </p:nvSpPr>
        <p:spPr>
          <a:xfrm>
            <a:off x="11394665" y="4673225"/>
            <a:ext cx="7440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err="1">
                <a:ln>
                  <a:noFill/>
                </a:ln>
                <a:solidFill>
                  <a:srgbClr val="ED7D31"/>
                </a:solidFill>
                <a:effectLst/>
                <a:uLnTx/>
                <a:uFillTx/>
                <a:latin typeface="Calibri" panose="020F0502020204030204"/>
                <a:ea typeface="+mn-ea"/>
                <a:cs typeface="+mn-cs"/>
              </a:rPr>
              <a:t>Cout</a:t>
            </a:r>
            <a:endPar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20" name="Straight Arrow Connector 19">
            <a:extLst>
              <a:ext uri="{FF2B5EF4-FFF2-40B4-BE49-F238E27FC236}">
                <a16:creationId xmlns:a16="http://schemas.microsoft.com/office/drawing/2014/main" id="{6430C79E-7564-CA45-130F-44953E2E567D}"/>
              </a:ext>
            </a:extLst>
          </p:cNvPr>
          <p:cNvCxnSpPr>
            <a:cxnSpLocks/>
          </p:cNvCxnSpPr>
          <p:nvPr/>
        </p:nvCxnSpPr>
        <p:spPr>
          <a:xfrm>
            <a:off x="11124909" y="4152682"/>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5EE13348-7F61-89C6-91BC-D0B2FC73B6F4}"/>
              </a:ext>
            </a:extLst>
          </p:cNvPr>
          <p:cNvSpPr txBox="1"/>
          <p:nvPr/>
        </p:nvSpPr>
        <p:spPr>
          <a:xfrm>
            <a:off x="10801070" y="4681600"/>
            <a:ext cx="6420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rPr>
              <a:t>SUM</a:t>
            </a:r>
          </a:p>
        </p:txBody>
      </p:sp>
      <p:cxnSp>
        <p:nvCxnSpPr>
          <p:cNvPr id="22" name="Straight Arrow Connector 21">
            <a:extLst>
              <a:ext uri="{FF2B5EF4-FFF2-40B4-BE49-F238E27FC236}">
                <a16:creationId xmlns:a16="http://schemas.microsoft.com/office/drawing/2014/main" id="{F424BD47-BB2A-8A09-0E3E-2AB240CEECE4}"/>
              </a:ext>
            </a:extLst>
          </p:cNvPr>
          <p:cNvCxnSpPr>
            <a:cxnSpLocks/>
          </p:cNvCxnSpPr>
          <p:nvPr/>
        </p:nvCxnSpPr>
        <p:spPr>
          <a:xfrm>
            <a:off x="11378259" y="2564676"/>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B0E73426-2CBA-ECF7-1283-AFDDD779219E}"/>
              </a:ext>
            </a:extLst>
          </p:cNvPr>
          <p:cNvSpPr txBox="1"/>
          <p:nvPr/>
        </p:nvSpPr>
        <p:spPr>
          <a:xfrm>
            <a:off x="11207810" y="2234497"/>
            <a:ext cx="274554" cy="3731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rPr>
              <a:t>B</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25" name="Straight Arrow Connector 24">
            <a:extLst>
              <a:ext uri="{FF2B5EF4-FFF2-40B4-BE49-F238E27FC236}">
                <a16:creationId xmlns:a16="http://schemas.microsoft.com/office/drawing/2014/main" id="{8B14CCE6-7643-3D3A-04BA-8E820DDB3A5E}"/>
              </a:ext>
            </a:extLst>
          </p:cNvPr>
          <p:cNvCxnSpPr>
            <a:cxnSpLocks/>
          </p:cNvCxnSpPr>
          <p:nvPr/>
        </p:nvCxnSpPr>
        <p:spPr>
          <a:xfrm>
            <a:off x="11731654" y="2564676"/>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27" name="Rectangle 26">
            <a:extLst>
              <a:ext uri="{FF2B5EF4-FFF2-40B4-BE49-F238E27FC236}">
                <a16:creationId xmlns:a16="http://schemas.microsoft.com/office/drawing/2014/main" id="{C2CC333C-32AE-A309-B5C7-7DE082E3BD37}"/>
              </a:ext>
            </a:extLst>
          </p:cNvPr>
          <p:cNvSpPr/>
          <p:nvPr/>
        </p:nvSpPr>
        <p:spPr>
          <a:xfrm>
            <a:off x="9421518" y="3119110"/>
            <a:ext cx="1004045" cy="105908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Calibri" panose="020F0502020204030204"/>
                <a:ea typeface="+mn-ea"/>
                <a:cs typeface="+mn-cs"/>
              </a:rPr>
              <a:t>FA</a:t>
            </a:r>
          </a:p>
        </p:txBody>
      </p:sp>
      <p:cxnSp>
        <p:nvCxnSpPr>
          <p:cNvPr id="28" name="Straight Arrow Connector 27">
            <a:extLst>
              <a:ext uri="{FF2B5EF4-FFF2-40B4-BE49-F238E27FC236}">
                <a16:creationId xmlns:a16="http://schemas.microsoft.com/office/drawing/2014/main" id="{A7F72255-633C-B276-3250-8ACAAE101C56}"/>
              </a:ext>
            </a:extLst>
          </p:cNvPr>
          <p:cNvCxnSpPr>
            <a:cxnSpLocks/>
          </p:cNvCxnSpPr>
          <p:nvPr/>
        </p:nvCxnSpPr>
        <p:spPr>
          <a:xfrm>
            <a:off x="9570458" y="2548489"/>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29" name="TextBox 28">
            <a:extLst>
              <a:ext uri="{FF2B5EF4-FFF2-40B4-BE49-F238E27FC236}">
                <a16:creationId xmlns:a16="http://schemas.microsoft.com/office/drawing/2014/main" id="{24E3395E-87C3-9070-36C0-55F8E497458A}"/>
              </a:ext>
            </a:extLst>
          </p:cNvPr>
          <p:cNvSpPr txBox="1"/>
          <p:nvPr/>
        </p:nvSpPr>
        <p:spPr>
          <a:xfrm>
            <a:off x="9418892" y="2260013"/>
            <a:ext cx="20955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D7D31"/>
                </a:solidFill>
                <a:effectLst/>
                <a:uLnTx/>
                <a:uFillTx/>
                <a:latin typeface="Calibri" panose="020F0502020204030204"/>
                <a:ea typeface="+mn-ea"/>
                <a:cs typeface="+mn-cs"/>
              </a:rPr>
              <a:t>A</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30" name="Straight Arrow Connector 29">
            <a:extLst>
              <a:ext uri="{FF2B5EF4-FFF2-40B4-BE49-F238E27FC236}">
                <a16:creationId xmlns:a16="http://schemas.microsoft.com/office/drawing/2014/main" id="{8E32A27F-6430-6A83-3C19-CE4E3C2C408B}"/>
              </a:ext>
            </a:extLst>
          </p:cNvPr>
          <p:cNvCxnSpPr>
            <a:cxnSpLocks/>
          </p:cNvCxnSpPr>
          <p:nvPr/>
        </p:nvCxnSpPr>
        <p:spPr>
          <a:xfrm>
            <a:off x="10261257" y="4178198"/>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31" name="TextBox 30">
            <a:extLst>
              <a:ext uri="{FF2B5EF4-FFF2-40B4-BE49-F238E27FC236}">
                <a16:creationId xmlns:a16="http://schemas.microsoft.com/office/drawing/2014/main" id="{7DC055D9-052D-149C-6C2C-D300761E3227}"/>
              </a:ext>
            </a:extLst>
          </p:cNvPr>
          <p:cNvSpPr txBox="1"/>
          <p:nvPr/>
        </p:nvSpPr>
        <p:spPr>
          <a:xfrm>
            <a:off x="9988441" y="4707116"/>
            <a:ext cx="7440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err="1">
                <a:ln>
                  <a:noFill/>
                </a:ln>
                <a:solidFill>
                  <a:srgbClr val="ED7D31"/>
                </a:solidFill>
                <a:effectLst/>
                <a:uLnTx/>
                <a:uFillTx/>
                <a:latin typeface="Calibri" panose="020F0502020204030204"/>
                <a:ea typeface="+mn-ea"/>
                <a:cs typeface="+mn-cs"/>
              </a:rPr>
              <a:t>Cout</a:t>
            </a:r>
            <a:endPar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32" name="Straight Arrow Connector 31">
            <a:extLst>
              <a:ext uri="{FF2B5EF4-FFF2-40B4-BE49-F238E27FC236}">
                <a16:creationId xmlns:a16="http://schemas.microsoft.com/office/drawing/2014/main" id="{C7836DBF-F35C-C15F-E011-F0C7735092A8}"/>
              </a:ext>
            </a:extLst>
          </p:cNvPr>
          <p:cNvCxnSpPr>
            <a:cxnSpLocks/>
          </p:cNvCxnSpPr>
          <p:nvPr/>
        </p:nvCxnSpPr>
        <p:spPr>
          <a:xfrm>
            <a:off x="9670190" y="4178198"/>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38" name="TextBox 37">
            <a:extLst>
              <a:ext uri="{FF2B5EF4-FFF2-40B4-BE49-F238E27FC236}">
                <a16:creationId xmlns:a16="http://schemas.microsoft.com/office/drawing/2014/main" id="{324354B8-B9F4-E538-A85D-98A65D060BE3}"/>
              </a:ext>
            </a:extLst>
          </p:cNvPr>
          <p:cNvSpPr txBox="1"/>
          <p:nvPr/>
        </p:nvSpPr>
        <p:spPr>
          <a:xfrm>
            <a:off x="9346351" y="4707116"/>
            <a:ext cx="6420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rPr>
              <a:t>SUM</a:t>
            </a:r>
          </a:p>
        </p:txBody>
      </p:sp>
      <p:cxnSp>
        <p:nvCxnSpPr>
          <p:cNvPr id="39" name="Straight Arrow Connector 38">
            <a:extLst>
              <a:ext uri="{FF2B5EF4-FFF2-40B4-BE49-F238E27FC236}">
                <a16:creationId xmlns:a16="http://schemas.microsoft.com/office/drawing/2014/main" id="{6AA6BB6F-40D9-13BC-C4AD-14720BA0F622}"/>
              </a:ext>
            </a:extLst>
          </p:cNvPr>
          <p:cNvCxnSpPr>
            <a:cxnSpLocks/>
          </p:cNvCxnSpPr>
          <p:nvPr/>
        </p:nvCxnSpPr>
        <p:spPr>
          <a:xfrm>
            <a:off x="9923540" y="2590192"/>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40" name="TextBox 39">
            <a:extLst>
              <a:ext uri="{FF2B5EF4-FFF2-40B4-BE49-F238E27FC236}">
                <a16:creationId xmlns:a16="http://schemas.microsoft.com/office/drawing/2014/main" id="{ECE9976C-A2A5-38B5-9820-41B2D2A15385}"/>
              </a:ext>
            </a:extLst>
          </p:cNvPr>
          <p:cNvSpPr txBox="1"/>
          <p:nvPr/>
        </p:nvSpPr>
        <p:spPr>
          <a:xfrm>
            <a:off x="9753091" y="2260013"/>
            <a:ext cx="274554" cy="3731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rPr>
              <a:t>B</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41" name="Straight Arrow Connector 40">
            <a:extLst>
              <a:ext uri="{FF2B5EF4-FFF2-40B4-BE49-F238E27FC236}">
                <a16:creationId xmlns:a16="http://schemas.microsoft.com/office/drawing/2014/main" id="{B71D0FB0-DEA4-93C4-F4FF-D6CF140A69F3}"/>
              </a:ext>
            </a:extLst>
          </p:cNvPr>
          <p:cNvCxnSpPr>
            <a:cxnSpLocks/>
          </p:cNvCxnSpPr>
          <p:nvPr/>
        </p:nvCxnSpPr>
        <p:spPr>
          <a:xfrm>
            <a:off x="10276935" y="2590192"/>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43" name="Rectangle 42">
            <a:extLst>
              <a:ext uri="{FF2B5EF4-FFF2-40B4-BE49-F238E27FC236}">
                <a16:creationId xmlns:a16="http://schemas.microsoft.com/office/drawing/2014/main" id="{36A21EBE-4023-80D1-A590-875B2F06540B}"/>
              </a:ext>
            </a:extLst>
          </p:cNvPr>
          <p:cNvSpPr/>
          <p:nvPr/>
        </p:nvSpPr>
        <p:spPr>
          <a:xfrm>
            <a:off x="7945189" y="3077407"/>
            <a:ext cx="1004045" cy="105908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Calibri" panose="020F0502020204030204"/>
                <a:ea typeface="+mn-ea"/>
                <a:cs typeface="+mn-cs"/>
              </a:rPr>
              <a:t>FA</a:t>
            </a:r>
          </a:p>
        </p:txBody>
      </p:sp>
      <p:cxnSp>
        <p:nvCxnSpPr>
          <p:cNvPr id="44" name="Straight Arrow Connector 43">
            <a:extLst>
              <a:ext uri="{FF2B5EF4-FFF2-40B4-BE49-F238E27FC236}">
                <a16:creationId xmlns:a16="http://schemas.microsoft.com/office/drawing/2014/main" id="{B42FF10F-FE1F-4774-944C-4E50C65916B6}"/>
              </a:ext>
            </a:extLst>
          </p:cNvPr>
          <p:cNvCxnSpPr>
            <a:cxnSpLocks/>
          </p:cNvCxnSpPr>
          <p:nvPr/>
        </p:nvCxnSpPr>
        <p:spPr>
          <a:xfrm>
            <a:off x="8094129" y="2506786"/>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45" name="TextBox 44">
            <a:extLst>
              <a:ext uri="{FF2B5EF4-FFF2-40B4-BE49-F238E27FC236}">
                <a16:creationId xmlns:a16="http://schemas.microsoft.com/office/drawing/2014/main" id="{953284F4-FF38-2BA2-1EE4-E18E92447BEC}"/>
              </a:ext>
            </a:extLst>
          </p:cNvPr>
          <p:cNvSpPr txBox="1"/>
          <p:nvPr/>
        </p:nvSpPr>
        <p:spPr>
          <a:xfrm>
            <a:off x="7942563" y="2218310"/>
            <a:ext cx="20955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D7D31"/>
                </a:solidFill>
                <a:effectLst/>
                <a:uLnTx/>
                <a:uFillTx/>
                <a:latin typeface="Calibri" panose="020F0502020204030204"/>
                <a:ea typeface="+mn-ea"/>
                <a:cs typeface="+mn-cs"/>
              </a:rPr>
              <a:t>A</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46" name="Straight Arrow Connector 45">
            <a:extLst>
              <a:ext uri="{FF2B5EF4-FFF2-40B4-BE49-F238E27FC236}">
                <a16:creationId xmlns:a16="http://schemas.microsoft.com/office/drawing/2014/main" id="{5C6E511F-DBAB-1B09-E8FA-FC7FA894C08E}"/>
              </a:ext>
            </a:extLst>
          </p:cNvPr>
          <p:cNvCxnSpPr>
            <a:cxnSpLocks/>
          </p:cNvCxnSpPr>
          <p:nvPr/>
        </p:nvCxnSpPr>
        <p:spPr>
          <a:xfrm>
            <a:off x="8784928" y="4136495"/>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cxnSp>
        <p:nvCxnSpPr>
          <p:cNvPr id="47" name="Straight Arrow Connector 46">
            <a:extLst>
              <a:ext uri="{FF2B5EF4-FFF2-40B4-BE49-F238E27FC236}">
                <a16:creationId xmlns:a16="http://schemas.microsoft.com/office/drawing/2014/main" id="{DE19FB34-2B82-C961-A836-8A1981642C3B}"/>
              </a:ext>
            </a:extLst>
          </p:cNvPr>
          <p:cNvCxnSpPr>
            <a:cxnSpLocks/>
          </p:cNvCxnSpPr>
          <p:nvPr/>
        </p:nvCxnSpPr>
        <p:spPr>
          <a:xfrm>
            <a:off x="8193861" y="4136495"/>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48" name="TextBox 47">
            <a:extLst>
              <a:ext uri="{FF2B5EF4-FFF2-40B4-BE49-F238E27FC236}">
                <a16:creationId xmlns:a16="http://schemas.microsoft.com/office/drawing/2014/main" id="{755122B8-A4BC-2348-5182-D1AD863D653D}"/>
              </a:ext>
            </a:extLst>
          </p:cNvPr>
          <p:cNvSpPr txBox="1"/>
          <p:nvPr/>
        </p:nvSpPr>
        <p:spPr>
          <a:xfrm>
            <a:off x="7870022" y="4665413"/>
            <a:ext cx="6420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rPr>
              <a:t>SUM</a:t>
            </a:r>
          </a:p>
        </p:txBody>
      </p:sp>
      <p:cxnSp>
        <p:nvCxnSpPr>
          <p:cNvPr id="49" name="Straight Arrow Connector 48">
            <a:extLst>
              <a:ext uri="{FF2B5EF4-FFF2-40B4-BE49-F238E27FC236}">
                <a16:creationId xmlns:a16="http://schemas.microsoft.com/office/drawing/2014/main" id="{4719CF47-A42E-E1B8-FA06-84EE813BFA0C}"/>
              </a:ext>
            </a:extLst>
          </p:cNvPr>
          <p:cNvCxnSpPr>
            <a:cxnSpLocks/>
          </p:cNvCxnSpPr>
          <p:nvPr/>
        </p:nvCxnSpPr>
        <p:spPr>
          <a:xfrm>
            <a:off x="8447211" y="2548489"/>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50" name="TextBox 49">
            <a:extLst>
              <a:ext uri="{FF2B5EF4-FFF2-40B4-BE49-F238E27FC236}">
                <a16:creationId xmlns:a16="http://schemas.microsoft.com/office/drawing/2014/main" id="{F8858981-E1DD-9593-22B0-8D0B6B0574B5}"/>
              </a:ext>
            </a:extLst>
          </p:cNvPr>
          <p:cNvSpPr txBox="1"/>
          <p:nvPr/>
        </p:nvSpPr>
        <p:spPr>
          <a:xfrm>
            <a:off x="8276762" y="2218310"/>
            <a:ext cx="274554" cy="3731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rPr>
              <a:t>B</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51" name="Straight Arrow Connector 50">
            <a:extLst>
              <a:ext uri="{FF2B5EF4-FFF2-40B4-BE49-F238E27FC236}">
                <a16:creationId xmlns:a16="http://schemas.microsoft.com/office/drawing/2014/main" id="{FA14DD74-2BBB-9510-126A-21DCA90B5503}"/>
              </a:ext>
            </a:extLst>
          </p:cNvPr>
          <p:cNvCxnSpPr>
            <a:cxnSpLocks/>
          </p:cNvCxnSpPr>
          <p:nvPr/>
        </p:nvCxnSpPr>
        <p:spPr>
          <a:xfrm>
            <a:off x="8800606" y="2548489"/>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53" name="Rectangle 52">
            <a:extLst>
              <a:ext uri="{FF2B5EF4-FFF2-40B4-BE49-F238E27FC236}">
                <a16:creationId xmlns:a16="http://schemas.microsoft.com/office/drawing/2014/main" id="{BE61A1DB-E137-72F1-1DCB-060A9D4E3D5A}"/>
              </a:ext>
            </a:extLst>
          </p:cNvPr>
          <p:cNvSpPr/>
          <p:nvPr/>
        </p:nvSpPr>
        <p:spPr>
          <a:xfrm>
            <a:off x="6600857" y="3077407"/>
            <a:ext cx="1004045" cy="105908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Calibri" panose="020F0502020204030204"/>
                <a:ea typeface="+mn-ea"/>
                <a:cs typeface="+mn-cs"/>
              </a:rPr>
              <a:t>FA</a:t>
            </a:r>
          </a:p>
        </p:txBody>
      </p:sp>
      <p:cxnSp>
        <p:nvCxnSpPr>
          <p:cNvPr id="54" name="Straight Arrow Connector 53">
            <a:extLst>
              <a:ext uri="{FF2B5EF4-FFF2-40B4-BE49-F238E27FC236}">
                <a16:creationId xmlns:a16="http://schemas.microsoft.com/office/drawing/2014/main" id="{7A87FEC3-F279-827C-4D12-DFC3086AE170}"/>
              </a:ext>
            </a:extLst>
          </p:cNvPr>
          <p:cNvCxnSpPr>
            <a:cxnSpLocks/>
          </p:cNvCxnSpPr>
          <p:nvPr/>
        </p:nvCxnSpPr>
        <p:spPr>
          <a:xfrm>
            <a:off x="6749797" y="2506786"/>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55" name="TextBox 54">
            <a:extLst>
              <a:ext uri="{FF2B5EF4-FFF2-40B4-BE49-F238E27FC236}">
                <a16:creationId xmlns:a16="http://schemas.microsoft.com/office/drawing/2014/main" id="{ED0F85EB-61AC-AA77-3858-12C8B4CBEE5A}"/>
              </a:ext>
            </a:extLst>
          </p:cNvPr>
          <p:cNvSpPr txBox="1"/>
          <p:nvPr/>
        </p:nvSpPr>
        <p:spPr>
          <a:xfrm>
            <a:off x="6598231" y="2218310"/>
            <a:ext cx="20955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D7D31"/>
                </a:solidFill>
                <a:effectLst/>
                <a:uLnTx/>
                <a:uFillTx/>
                <a:latin typeface="Calibri" panose="020F0502020204030204"/>
                <a:ea typeface="+mn-ea"/>
                <a:cs typeface="+mn-cs"/>
              </a:rPr>
              <a:t>A</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56" name="Straight Arrow Connector 55">
            <a:extLst>
              <a:ext uri="{FF2B5EF4-FFF2-40B4-BE49-F238E27FC236}">
                <a16:creationId xmlns:a16="http://schemas.microsoft.com/office/drawing/2014/main" id="{9D487E9C-9AEE-EBAA-BE17-C10560755FE5}"/>
              </a:ext>
            </a:extLst>
          </p:cNvPr>
          <p:cNvCxnSpPr>
            <a:cxnSpLocks/>
          </p:cNvCxnSpPr>
          <p:nvPr/>
        </p:nvCxnSpPr>
        <p:spPr>
          <a:xfrm>
            <a:off x="7440596" y="4136495"/>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57" name="TextBox 56">
            <a:extLst>
              <a:ext uri="{FF2B5EF4-FFF2-40B4-BE49-F238E27FC236}">
                <a16:creationId xmlns:a16="http://schemas.microsoft.com/office/drawing/2014/main" id="{D3144BE6-058B-BE93-162A-B919CF8D8062}"/>
              </a:ext>
            </a:extLst>
          </p:cNvPr>
          <p:cNvSpPr txBox="1"/>
          <p:nvPr/>
        </p:nvSpPr>
        <p:spPr>
          <a:xfrm>
            <a:off x="7167780" y="4665413"/>
            <a:ext cx="7440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err="1">
                <a:ln>
                  <a:noFill/>
                </a:ln>
                <a:solidFill>
                  <a:srgbClr val="ED7D31"/>
                </a:solidFill>
                <a:effectLst/>
                <a:uLnTx/>
                <a:uFillTx/>
                <a:latin typeface="Calibri" panose="020F0502020204030204"/>
                <a:ea typeface="+mn-ea"/>
                <a:cs typeface="+mn-cs"/>
              </a:rPr>
              <a:t>Cout</a:t>
            </a:r>
            <a:endPar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58" name="Straight Arrow Connector 57">
            <a:extLst>
              <a:ext uri="{FF2B5EF4-FFF2-40B4-BE49-F238E27FC236}">
                <a16:creationId xmlns:a16="http://schemas.microsoft.com/office/drawing/2014/main" id="{B23906F7-6202-8FF9-84D3-E1D9B82EE198}"/>
              </a:ext>
            </a:extLst>
          </p:cNvPr>
          <p:cNvCxnSpPr>
            <a:cxnSpLocks/>
          </p:cNvCxnSpPr>
          <p:nvPr/>
        </p:nvCxnSpPr>
        <p:spPr>
          <a:xfrm>
            <a:off x="6849529" y="4136495"/>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59" name="TextBox 58">
            <a:extLst>
              <a:ext uri="{FF2B5EF4-FFF2-40B4-BE49-F238E27FC236}">
                <a16:creationId xmlns:a16="http://schemas.microsoft.com/office/drawing/2014/main" id="{668510B7-7295-A762-A491-51CD0F1A01F1}"/>
              </a:ext>
            </a:extLst>
          </p:cNvPr>
          <p:cNvSpPr txBox="1"/>
          <p:nvPr/>
        </p:nvSpPr>
        <p:spPr>
          <a:xfrm>
            <a:off x="6525690" y="4665413"/>
            <a:ext cx="6420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rPr>
              <a:t>SUM</a:t>
            </a:r>
          </a:p>
        </p:txBody>
      </p:sp>
      <p:cxnSp>
        <p:nvCxnSpPr>
          <p:cNvPr id="60" name="Straight Arrow Connector 59">
            <a:extLst>
              <a:ext uri="{FF2B5EF4-FFF2-40B4-BE49-F238E27FC236}">
                <a16:creationId xmlns:a16="http://schemas.microsoft.com/office/drawing/2014/main" id="{92EC51AD-60D9-74DE-C867-60D818B1BBBD}"/>
              </a:ext>
            </a:extLst>
          </p:cNvPr>
          <p:cNvCxnSpPr>
            <a:cxnSpLocks/>
          </p:cNvCxnSpPr>
          <p:nvPr/>
        </p:nvCxnSpPr>
        <p:spPr>
          <a:xfrm>
            <a:off x="7102879" y="2548489"/>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61" name="TextBox 60">
            <a:extLst>
              <a:ext uri="{FF2B5EF4-FFF2-40B4-BE49-F238E27FC236}">
                <a16:creationId xmlns:a16="http://schemas.microsoft.com/office/drawing/2014/main" id="{D069388E-38DB-A652-E38A-43BB0D1FF323}"/>
              </a:ext>
            </a:extLst>
          </p:cNvPr>
          <p:cNvSpPr txBox="1"/>
          <p:nvPr/>
        </p:nvSpPr>
        <p:spPr>
          <a:xfrm>
            <a:off x="6932430" y="2218310"/>
            <a:ext cx="274554" cy="3731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rPr>
              <a:t>B</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62" name="Straight Arrow Connector 61">
            <a:extLst>
              <a:ext uri="{FF2B5EF4-FFF2-40B4-BE49-F238E27FC236}">
                <a16:creationId xmlns:a16="http://schemas.microsoft.com/office/drawing/2014/main" id="{AADF97E4-76EC-1FEB-2BFA-BC2217DBD5AB}"/>
              </a:ext>
            </a:extLst>
          </p:cNvPr>
          <p:cNvCxnSpPr>
            <a:cxnSpLocks/>
          </p:cNvCxnSpPr>
          <p:nvPr/>
        </p:nvCxnSpPr>
        <p:spPr>
          <a:xfrm>
            <a:off x="7456274" y="2548489"/>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64" name="Rectangle 63">
            <a:extLst>
              <a:ext uri="{FF2B5EF4-FFF2-40B4-BE49-F238E27FC236}">
                <a16:creationId xmlns:a16="http://schemas.microsoft.com/office/drawing/2014/main" id="{DD54C7E1-D530-6409-C8C1-58DF50C793AA}"/>
              </a:ext>
            </a:extLst>
          </p:cNvPr>
          <p:cNvSpPr/>
          <p:nvPr/>
        </p:nvSpPr>
        <p:spPr>
          <a:xfrm>
            <a:off x="5223405" y="3093594"/>
            <a:ext cx="1004045" cy="105908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Calibri" panose="020F0502020204030204"/>
                <a:ea typeface="+mn-ea"/>
                <a:cs typeface="+mn-cs"/>
              </a:rPr>
              <a:t>FA</a:t>
            </a:r>
          </a:p>
        </p:txBody>
      </p:sp>
      <p:cxnSp>
        <p:nvCxnSpPr>
          <p:cNvPr id="65" name="Straight Arrow Connector 64">
            <a:extLst>
              <a:ext uri="{FF2B5EF4-FFF2-40B4-BE49-F238E27FC236}">
                <a16:creationId xmlns:a16="http://schemas.microsoft.com/office/drawing/2014/main" id="{25300160-FE65-4F35-99E0-38ACC2111E04}"/>
              </a:ext>
            </a:extLst>
          </p:cNvPr>
          <p:cNvCxnSpPr>
            <a:cxnSpLocks/>
          </p:cNvCxnSpPr>
          <p:nvPr/>
        </p:nvCxnSpPr>
        <p:spPr>
          <a:xfrm>
            <a:off x="5372345" y="2522973"/>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66" name="TextBox 65">
            <a:extLst>
              <a:ext uri="{FF2B5EF4-FFF2-40B4-BE49-F238E27FC236}">
                <a16:creationId xmlns:a16="http://schemas.microsoft.com/office/drawing/2014/main" id="{E3CBE22B-06C9-6E5E-FC90-58E3C06775E3}"/>
              </a:ext>
            </a:extLst>
          </p:cNvPr>
          <p:cNvSpPr txBox="1"/>
          <p:nvPr/>
        </p:nvSpPr>
        <p:spPr>
          <a:xfrm>
            <a:off x="5220779" y="2234497"/>
            <a:ext cx="20955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D7D31"/>
                </a:solidFill>
                <a:effectLst/>
                <a:uLnTx/>
                <a:uFillTx/>
                <a:latin typeface="Calibri" panose="020F0502020204030204"/>
                <a:ea typeface="+mn-ea"/>
                <a:cs typeface="+mn-cs"/>
              </a:rPr>
              <a:t>A</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67" name="Straight Arrow Connector 66">
            <a:extLst>
              <a:ext uri="{FF2B5EF4-FFF2-40B4-BE49-F238E27FC236}">
                <a16:creationId xmlns:a16="http://schemas.microsoft.com/office/drawing/2014/main" id="{30AB716D-099E-E6C7-BD28-9C50856A8498}"/>
              </a:ext>
            </a:extLst>
          </p:cNvPr>
          <p:cNvCxnSpPr>
            <a:cxnSpLocks/>
          </p:cNvCxnSpPr>
          <p:nvPr/>
        </p:nvCxnSpPr>
        <p:spPr>
          <a:xfrm>
            <a:off x="6063144" y="4152682"/>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68" name="TextBox 67">
            <a:extLst>
              <a:ext uri="{FF2B5EF4-FFF2-40B4-BE49-F238E27FC236}">
                <a16:creationId xmlns:a16="http://schemas.microsoft.com/office/drawing/2014/main" id="{37FBBC67-3DE7-8140-0A76-AC1C1FC40E41}"/>
              </a:ext>
            </a:extLst>
          </p:cNvPr>
          <p:cNvSpPr txBox="1"/>
          <p:nvPr/>
        </p:nvSpPr>
        <p:spPr>
          <a:xfrm>
            <a:off x="5790328" y="4681600"/>
            <a:ext cx="7440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err="1">
                <a:ln>
                  <a:noFill/>
                </a:ln>
                <a:solidFill>
                  <a:srgbClr val="ED7D31"/>
                </a:solidFill>
                <a:effectLst/>
                <a:uLnTx/>
                <a:uFillTx/>
                <a:latin typeface="Calibri" panose="020F0502020204030204"/>
                <a:ea typeface="+mn-ea"/>
                <a:cs typeface="+mn-cs"/>
              </a:rPr>
              <a:t>Cout</a:t>
            </a:r>
            <a:endPar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69" name="Straight Arrow Connector 68">
            <a:extLst>
              <a:ext uri="{FF2B5EF4-FFF2-40B4-BE49-F238E27FC236}">
                <a16:creationId xmlns:a16="http://schemas.microsoft.com/office/drawing/2014/main" id="{DFC1503E-E7FF-B13E-8F72-78707D0855AA}"/>
              </a:ext>
            </a:extLst>
          </p:cNvPr>
          <p:cNvCxnSpPr>
            <a:cxnSpLocks/>
          </p:cNvCxnSpPr>
          <p:nvPr/>
        </p:nvCxnSpPr>
        <p:spPr>
          <a:xfrm>
            <a:off x="5472077" y="4152682"/>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70" name="TextBox 69">
            <a:extLst>
              <a:ext uri="{FF2B5EF4-FFF2-40B4-BE49-F238E27FC236}">
                <a16:creationId xmlns:a16="http://schemas.microsoft.com/office/drawing/2014/main" id="{8307F422-792F-E571-46B8-B6C0BB6A62FD}"/>
              </a:ext>
            </a:extLst>
          </p:cNvPr>
          <p:cNvSpPr txBox="1"/>
          <p:nvPr/>
        </p:nvSpPr>
        <p:spPr>
          <a:xfrm>
            <a:off x="5148238" y="4681600"/>
            <a:ext cx="6420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rPr>
              <a:t>SUM</a:t>
            </a:r>
          </a:p>
        </p:txBody>
      </p:sp>
      <p:cxnSp>
        <p:nvCxnSpPr>
          <p:cNvPr id="71" name="Straight Arrow Connector 70">
            <a:extLst>
              <a:ext uri="{FF2B5EF4-FFF2-40B4-BE49-F238E27FC236}">
                <a16:creationId xmlns:a16="http://schemas.microsoft.com/office/drawing/2014/main" id="{2454EAF8-2ACC-8ACD-FACA-4EC14C36689F}"/>
              </a:ext>
            </a:extLst>
          </p:cNvPr>
          <p:cNvCxnSpPr>
            <a:cxnSpLocks/>
          </p:cNvCxnSpPr>
          <p:nvPr/>
        </p:nvCxnSpPr>
        <p:spPr>
          <a:xfrm>
            <a:off x="5725427" y="2564676"/>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72" name="TextBox 71">
            <a:extLst>
              <a:ext uri="{FF2B5EF4-FFF2-40B4-BE49-F238E27FC236}">
                <a16:creationId xmlns:a16="http://schemas.microsoft.com/office/drawing/2014/main" id="{05961555-93EF-3D1A-716D-DB1B1DC33BCA}"/>
              </a:ext>
            </a:extLst>
          </p:cNvPr>
          <p:cNvSpPr txBox="1"/>
          <p:nvPr/>
        </p:nvSpPr>
        <p:spPr>
          <a:xfrm>
            <a:off x="5554978" y="2234497"/>
            <a:ext cx="274554" cy="3731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rPr>
              <a:t>B</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73" name="Straight Arrow Connector 72">
            <a:extLst>
              <a:ext uri="{FF2B5EF4-FFF2-40B4-BE49-F238E27FC236}">
                <a16:creationId xmlns:a16="http://schemas.microsoft.com/office/drawing/2014/main" id="{5A9DC20D-34FD-1EA8-26C7-9416774AE57C}"/>
              </a:ext>
            </a:extLst>
          </p:cNvPr>
          <p:cNvCxnSpPr>
            <a:cxnSpLocks/>
          </p:cNvCxnSpPr>
          <p:nvPr/>
        </p:nvCxnSpPr>
        <p:spPr>
          <a:xfrm>
            <a:off x="6078822" y="2564676"/>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75" name="Rectangle 74">
            <a:extLst>
              <a:ext uri="{FF2B5EF4-FFF2-40B4-BE49-F238E27FC236}">
                <a16:creationId xmlns:a16="http://schemas.microsoft.com/office/drawing/2014/main" id="{32A6B10E-177C-C6D9-A2EB-3B4A491CBF34}"/>
              </a:ext>
            </a:extLst>
          </p:cNvPr>
          <p:cNvSpPr/>
          <p:nvPr/>
        </p:nvSpPr>
        <p:spPr>
          <a:xfrm>
            <a:off x="3879073" y="3085814"/>
            <a:ext cx="1004045" cy="105908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Calibri" panose="020F0502020204030204"/>
                <a:ea typeface="+mn-ea"/>
                <a:cs typeface="+mn-cs"/>
              </a:rPr>
              <a:t>FA</a:t>
            </a:r>
          </a:p>
        </p:txBody>
      </p:sp>
      <p:cxnSp>
        <p:nvCxnSpPr>
          <p:cNvPr id="76" name="Straight Arrow Connector 75">
            <a:extLst>
              <a:ext uri="{FF2B5EF4-FFF2-40B4-BE49-F238E27FC236}">
                <a16:creationId xmlns:a16="http://schemas.microsoft.com/office/drawing/2014/main" id="{8B5F3ABA-5966-32D9-F6F0-53EF4ACE2D59}"/>
              </a:ext>
            </a:extLst>
          </p:cNvPr>
          <p:cNvCxnSpPr>
            <a:cxnSpLocks/>
          </p:cNvCxnSpPr>
          <p:nvPr/>
        </p:nvCxnSpPr>
        <p:spPr>
          <a:xfrm>
            <a:off x="4028013" y="2515193"/>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77" name="TextBox 76">
            <a:extLst>
              <a:ext uri="{FF2B5EF4-FFF2-40B4-BE49-F238E27FC236}">
                <a16:creationId xmlns:a16="http://schemas.microsoft.com/office/drawing/2014/main" id="{4B56B330-C294-4683-3C02-07FDC3878C46}"/>
              </a:ext>
            </a:extLst>
          </p:cNvPr>
          <p:cNvSpPr txBox="1"/>
          <p:nvPr/>
        </p:nvSpPr>
        <p:spPr>
          <a:xfrm>
            <a:off x="3876447" y="2226717"/>
            <a:ext cx="20955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D7D31"/>
                </a:solidFill>
                <a:effectLst/>
                <a:uLnTx/>
                <a:uFillTx/>
                <a:latin typeface="Calibri" panose="020F0502020204030204"/>
                <a:ea typeface="+mn-ea"/>
                <a:cs typeface="+mn-cs"/>
              </a:rPr>
              <a:t>A</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78" name="Straight Arrow Connector 77">
            <a:extLst>
              <a:ext uri="{FF2B5EF4-FFF2-40B4-BE49-F238E27FC236}">
                <a16:creationId xmlns:a16="http://schemas.microsoft.com/office/drawing/2014/main" id="{87857D05-6C60-FD97-A386-30C89F52E0CC}"/>
              </a:ext>
            </a:extLst>
          </p:cNvPr>
          <p:cNvCxnSpPr>
            <a:cxnSpLocks/>
          </p:cNvCxnSpPr>
          <p:nvPr/>
        </p:nvCxnSpPr>
        <p:spPr>
          <a:xfrm>
            <a:off x="4718812" y="4144902"/>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79" name="TextBox 78">
            <a:extLst>
              <a:ext uri="{FF2B5EF4-FFF2-40B4-BE49-F238E27FC236}">
                <a16:creationId xmlns:a16="http://schemas.microsoft.com/office/drawing/2014/main" id="{03192B68-9C05-263F-DC37-0DFA674264A6}"/>
              </a:ext>
            </a:extLst>
          </p:cNvPr>
          <p:cNvSpPr txBox="1"/>
          <p:nvPr/>
        </p:nvSpPr>
        <p:spPr>
          <a:xfrm>
            <a:off x="4445996" y="4673820"/>
            <a:ext cx="7440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err="1">
                <a:ln>
                  <a:noFill/>
                </a:ln>
                <a:solidFill>
                  <a:srgbClr val="ED7D31"/>
                </a:solidFill>
                <a:effectLst/>
                <a:uLnTx/>
                <a:uFillTx/>
                <a:latin typeface="Calibri" panose="020F0502020204030204"/>
                <a:ea typeface="+mn-ea"/>
                <a:cs typeface="+mn-cs"/>
              </a:rPr>
              <a:t>Cout</a:t>
            </a:r>
            <a:endPar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80" name="Straight Arrow Connector 79">
            <a:extLst>
              <a:ext uri="{FF2B5EF4-FFF2-40B4-BE49-F238E27FC236}">
                <a16:creationId xmlns:a16="http://schemas.microsoft.com/office/drawing/2014/main" id="{91CB1A29-28A4-E309-21E2-7F857A9913C6}"/>
              </a:ext>
            </a:extLst>
          </p:cNvPr>
          <p:cNvCxnSpPr>
            <a:cxnSpLocks/>
          </p:cNvCxnSpPr>
          <p:nvPr/>
        </p:nvCxnSpPr>
        <p:spPr>
          <a:xfrm>
            <a:off x="4127745" y="4144902"/>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81" name="TextBox 80">
            <a:extLst>
              <a:ext uri="{FF2B5EF4-FFF2-40B4-BE49-F238E27FC236}">
                <a16:creationId xmlns:a16="http://schemas.microsoft.com/office/drawing/2014/main" id="{0E6B5760-88A9-84DA-5D3F-128D1608053B}"/>
              </a:ext>
            </a:extLst>
          </p:cNvPr>
          <p:cNvSpPr txBox="1"/>
          <p:nvPr/>
        </p:nvSpPr>
        <p:spPr>
          <a:xfrm>
            <a:off x="3803906" y="4673820"/>
            <a:ext cx="6420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rPr>
              <a:t>SUM</a:t>
            </a:r>
          </a:p>
        </p:txBody>
      </p:sp>
      <p:cxnSp>
        <p:nvCxnSpPr>
          <p:cNvPr id="82" name="Straight Arrow Connector 81">
            <a:extLst>
              <a:ext uri="{FF2B5EF4-FFF2-40B4-BE49-F238E27FC236}">
                <a16:creationId xmlns:a16="http://schemas.microsoft.com/office/drawing/2014/main" id="{949308A5-C8C7-5963-909A-ADAA1019A06B}"/>
              </a:ext>
            </a:extLst>
          </p:cNvPr>
          <p:cNvCxnSpPr>
            <a:cxnSpLocks/>
          </p:cNvCxnSpPr>
          <p:nvPr/>
        </p:nvCxnSpPr>
        <p:spPr>
          <a:xfrm>
            <a:off x="4381095" y="2556896"/>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83" name="TextBox 82">
            <a:extLst>
              <a:ext uri="{FF2B5EF4-FFF2-40B4-BE49-F238E27FC236}">
                <a16:creationId xmlns:a16="http://schemas.microsoft.com/office/drawing/2014/main" id="{14EF91D0-8387-A2B9-61AE-D455E58C71A4}"/>
              </a:ext>
            </a:extLst>
          </p:cNvPr>
          <p:cNvSpPr txBox="1"/>
          <p:nvPr/>
        </p:nvSpPr>
        <p:spPr>
          <a:xfrm>
            <a:off x="4210646" y="2226717"/>
            <a:ext cx="274554" cy="3731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rPr>
              <a:t>B</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84" name="Straight Arrow Connector 83">
            <a:extLst>
              <a:ext uri="{FF2B5EF4-FFF2-40B4-BE49-F238E27FC236}">
                <a16:creationId xmlns:a16="http://schemas.microsoft.com/office/drawing/2014/main" id="{FF79515C-F5A3-73F2-D52C-CA5B944414AA}"/>
              </a:ext>
            </a:extLst>
          </p:cNvPr>
          <p:cNvCxnSpPr>
            <a:cxnSpLocks/>
          </p:cNvCxnSpPr>
          <p:nvPr/>
        </p:nvCxnSpPr>
        <p:spPr>
          <a:xfrm>
            <a:off x="4734490" y="2556896"/>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86" name="Rectangle 85">
            <a:extLst>
              <a:ext uri="{FF2B5EF4-FFF2-40B4-BE49-F238E27FC236}">
                <a16:creationId xmlns:a16="http://schemas.microsoft.com/office/drawing/2014/main" id="{D7223E5D-18F8-5ADD-35B2-10CB3FAA92D6}"/>
              </a:ext>
            </a:extLst>
          </p:cNvPr>
          <p:cNvSpPr/>
          <p:nvPr/>
        </p:nvSpPr>
        <p:spPr>
          <a:xfrm>
            <a:off x="2595124" y="3085814"/>
            <a:ext cx="1004045" cy="105908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Calibri" panose="020F0502020204030204"/>
                <a:ea typeface="+mn-ea"/>
                <a:cs typeface="+mn-cs"/>
              </a:rPr>
              <a:t>FA</a:t>
            </a:r>
          </a:p>
        </p:txBody>
      </p:sp>
      <p:cxnSp>
        <p:nvCxnSpPr>
          <p:cNvPr id="87" name="Straight Arrow Connector 86">
            <a:extLst>
              <a:ext uri="{FF2B5EF4-FFF2-40B4-BE49-F238E27FC236}">
                <a16:creationId xmlns:a16="http://schemas.microsoft.com/office/drawing/2014/main" id="{8B71DE88-E9A9-6A4B-1AB9-B2E184570E15}"/>
              </a:ext>
            </a:extLst>
          </p:cNvPr>
          <p:cNvCxnSpPr>
            <a:cxnSpLocks/>
          </p:cNvCxnSpPr>
          <p:nvPr/>
        </p:nvCxnSpPr>
        <p:spPr>
          <a:xfrm>
            <a:off x="2744064" y="2515193"/>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88" name="TextBox 87">
            <a:extLst>
              <a:ext uri="{FF2B5EF4-FFF2-40B4-BE49-F238E27FC236}">
                <a16:creationId xmlns:a16="http://schemas.microsoft.com/office/drawing/2014/main" id="{621CC364-D6C0-39D9-444A-B7740ECC99C1}"/>
              </a:ext>
            </a:extLst>
          </p:cNvPr>
          <p:cNvSpPr txBox="1"/>
          <p:nvPr/>
        </p:nvSpPr>
        <p:spPr>
          <a:xfrm>
            <a:off x="2592498" y="2226717"/>
            <a:ext cx="20955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D7D31"/>
                </a:solidFill>
                <a:effectLst/>
                <a:uLnTx/>
                <a:uFillTx/>
                <a:latin typeface="Calibri" panose="020F0502020204030204"/>
                <a:ea typeface="+mn-ea"/>
                <a:cs typeface="+mn-cs"/>
              </a:rPr>
              <a:t>A</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89" name="Straight Arrow Connector 88">
            <a:extLst>
              <a:ext uri="{FF2B5EF4-FFF2-40B4-BE49-F238E27FC236}">
                <a16:creationId xmlns:a16="http://schemas.microsoft.com/office/drawing/2014/main" id="{3B261F6C-DED6-51C1-BB49-8F8EB0134408}"/>
              </a:ext>
            </a:extLst>
          </p:cNvPr>
          <p:cNvCxnSpPr>
            <a:cxnSpLocks/>
          </p:cNvCxnSpPr>
          <p:nvPr/>
        </p:nvCxnSpPr>
        <p:spPr>
          <a:xfrm>
            <a:off x="3434863" y="4144902"/>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90" name="TextBox 89">
            <a:extLst>
              <a:ext uri="{FF2B5EF4-FFF2-40B4-BE49-F238E27FC236}">
                <a16:creationId xmlns:a16="http://schemas.microsoft.com/office/drawing/2014/main" id="{42D1E39C-9333-91D1-1FE0-17A28A62E5D7}"/>
              </a:ext>
            </a:extLst>
          </p:cNvPr>
          <p:cNvSpPr txBox="1"/>
          <p:nvPr/>
        </p:nvSpPr>
        <p:spPr>
          <a:xfrm>
            <a:off x="3162047" y="4673820"/>
            <a:ext cx="7440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err="1">
                <a:ln>
                  <a:noFill/>
                </a:ln>
                <a:solidFill>
                  <a:srgbClr val="ED7D31"/>
                </a:solidFill>
                <a:effectLst/>
                <a:uLnTx/>
                <a:uFillTx/>
                <a:latin typeface="Calibri" panose="020F0502020204030204"/>
                <a:ea typeface="+mn-ea"/>
                <a:cs typeface="+mn-cs"/>
              </a:rPr>
              <a:t>Cout</a:t>
            </a:r>
            <a:endPar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91" name="Straight Arrow Connector 90">
            <a:extLst>
              <a:ext uri="{FF2B5EF4-FFF2-40B4-BE49-F238E27FC236}">
                <a16:creationId xmlns:a16="http://schemas.microsoft.com/office/drawing/2014/main" id="{14DA0A12-8C29-C3B1-15D1-7A5C8B7F75FB}"/>
              </a:ext>
            </a:extLst>
          </p:cNvPr>
          <p:cNvCxnSpPr>
            <a:cxnSpLocks/>
          </p:cNvCxnSpPr>
          <p:nvPr/>
        </p:nvCxnSpPr>
        <p:spPr>
          <a:xfrm>
            <a:off x="2843796" y="4144902"/>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92" name="TextBox 91">
            <a:extLst>
              <a:ext uri="{FF2B5EF4-FFF2-40B4-BE49-F238E27FC236}">
                <a16:creationId xmlns:a16="http://schemas.microsoft.com/office/drawing/2014/main" id="{4F61D123-4FD1-696F-E95C-E380B0AD9B8A}"/>
              </a:ext>
            </a:extLst>
          </p:cNvPr>
          <p:cNvSpPr txBox="1"/>
          <p:nvPr/>
        </p:nvSpPr>
        <p:spPr>
          <a:xfrm>
            <a:off x="2519957" y="4673820"/>
            <a:ext cx="6420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rPr>
              <a:t>SUM</a:t>
            </a:r>
          </a:p>
        </p:txBody>
      </p:sp>
      <p:cxnSp>
        <p:nvCxnSpPr>
          <p:cNvPr id="93" name="Straight Arrow Connector 92">
            <a:extLst>
              <a:ext uri="{FF2B5EF4-FFF2-40B4-BE49-F238E27FC236}">
                <a16:creationId xmlns:a16="http://schemas.microsoft.com/office/drawing/2014/main" id="{79BA3B33-6B70-96EF-7388-B275F9E6BE45}"/>
              </a:ext>
            </a:extLst>
          </p:cNvPr>
          <p:cNvCxnSpPr>
            <a:cxnSpLocks/>
          </p:cNvCxnSpPr>
          <p:nvPr/>
        </p:nvCxnSpPr>
        <p:spPr>
          <a:xfrm>
            <a:off x="3097146" y="2556896"/>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94" name="TextBox 93">
            <a:extLst>
              <a:ext uri="{FF2B5EF4-FFF2-40B4-BE49-F238E27FC236}">
                <a16:creationId xmlns:a16="http://schemas.microsoft.com/office/drawing/2014/main" id="{FE5AA8A4-A5B3-1598-FEC4-062EF5DDE9FB}"/>
              </a:ext>
            </a:extLst>
          </p:cNvPr>
          <p:cNvSpPr txBox="1"/>
          <p:nvPr/>
        </p:nvSpPr>
        <p:spPr>
          <a:xfrm>
            <a:off x="2926697" y="2226717"/>
            <a:ext cx="274554" cy="3731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rPr>
              <a:t>B</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95" name="Straight Arrow Connector 94">
            <a:extLst>
              <a:ext uri="{FF2B5EF4-FFF2-40B4-BE49-F238E27FC236}">
                <a16:creationId xmlns:a16="http://schemas.microsoft.com/office/drawing/2014/main" id="{2B6FCEAB-94F4-2EE3-21B1-5779792D7C26}"/>
              </a:ext>
            </a:extLst>
          </p:cNvPr>
          <p:cNvCxnSpPr>
            <a:cxnSpLocks/>
          </p:cNvCxnSpPr>
          <p:nvPr/>
        </p:nvCxnSpPr>
        <p:spPr>
          <a:xfrm>
            <a:off x="3450541" y="2556896"/>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97" name="Rectangle 96">
            <a:extLst>
              <a:ext uri="{FF2B5EF4-FFF2-40B4-BE49-F238E27FC236}">
                <a16:creationId xmlns:a16="http://schemas.microsoft.com/office/drawing/2014/main" id="{04BBE59D-280F-69EE-7FBD-44DCA96CC8F4}"/>
              </a:ext>
            </a:extLst>
          </p:cNvPr>
          <p:cNvSpPr/>
          <p:nvPr/>
        </p:nvSpPr>
        <p:spPr>
          <a:xfrm>
            <a:off x="1234228" y="3093594"/>
            <a:ext cx="1004045" cy="105908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Calibri" panose="020F0502020204030204"/>
                <a:ea typeface="+mn-ea"/>
                <a:cs typeface="+mn-cs"/>
              </a:rPr>
              <a:t>FA</a:t>
            </a:r>
          </a:p>
        </p:txBody>
      </p:sp>
      <p:cxnSp>
        <p:nvCxnSpPr>
          <p:cNvPr id="98" name="Straight Arrow Connector 97">
            <a:extLst>
              <a:ext uri="{FF2B5EF4-FFF2-40B4-BE49-F238E27FC236}">
                <a16:creationId xmlns:a16="http://schemas.microsoft.com/office/drawing/2014/main" id="{A1AEE932-F2FE-B778-3CA9-D7C31F2DFF63}"/>
              </a:ext>
            </a:extLst>
          </p:cNvPr>
          <p:cNvCxnSpPr>
            <a:cxnSpLocks/>
          </p:cNvCxnSpPr>
          <p:nvPr/>
        </p:nvCxnSpPr>
        <p:spPr>
          <a:xfrm>
            <a:off x="1383168" y="2522973"/>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99" name="TextBox 98">
            <a:extLst>
              <a:ext uri="{FF2B5EF4-FFF2-40B4-BE49-F238E27FC236}">
                <a16:creationId xmlns:a16="http://schemas.microsoft.com/office/drawing/2014/main" id="{3C282088-DB3C-49B0-536B-7B937AF32AAB}"/>
              </a:ext>
            </a:extLst>
          </p:cNvPr>
          <p:cNvSpPr txBox="1"/>
          <p:nvPr/>
        </p:nvSpPr>
        <p:spPr>
          <a:xfrm>
            <a:off x="1231602" y="2234497"/>
            <a:ext cx="20955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D7D31"/>
                </a:solidFill>
                <a:effectLst/>
                <a:uLnTx/>
                <a:uFillTx/>
                <a:latin typeface="Calibri" panose="020F0502020204030204"/>
                <a:ea typeface="+mn-ea"/>
                <a:cs typeface="+mn-cs"/>
              </a:rPr>
              <a:t>A</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100" name="Straight Arrow Connector 99">
            <a:extLst>
              <a:ext uri="{FF2B5EF4-FFF2-40B4-BE49-F238E27FC236}">
                <a16:creationId xmlns:a16="http://schemas.microsoft.com/office/drawing/2014/main" id="{C2DFE3AE-19DD-6BE6-794D-1E91453AD839}"/>
              </a:ext>
            </a:extLst>
          </p:cNvPr>
          <p:cNvCxnSpPr>
            <a:cxnSpLocks/>
          </p:cNvCxnSpPr>
          <p:nvPr/>
        </p:nvCxnSpPr>
        <p:spPr>
          <a:xfrm>
            <a:off x="2073967" y="4152682"/>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01" name="TextBox 100">
            <a:extLst>
              <a:ext uri="{FF2B5EF4-FFF2-40B4-BE49-F238E27FC236}">
                <a16:creationId xmlns:a16="http://schemas.microsoft.com/office/drawing/2014/main" id="{2DACA5DB-33B5-873E-974F-B9B8AC3843F1}"/>
              </a:ext>
            </a:extLst>
          </p:cNvPr>
          <p:cNvSpPr txBox="1"/>
          <p:nvPr/>
        </p:nvSpPr>
        <p:spPr>
          <a:xfrm>
            <a:off x="1801151" y="4681600"/>
            <a:ext cx="7440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err="1">
                <a:ln>
                  <a:noFill/>
                </a:ln>
                <a:solidFill>
                  <a:srgbClr val="ED7D31"/>
                </a:solidFill>
                <a:effectLst/>
                <a:uLnTx/>
                <a:uFillTx/>
                <a:latin typeface="Calibri" panose="020F0502020204030204"/>
                <a:ea typeface="+mn-ea"/>
                <a:cs typeface="+mn-cs"/>
              </a:rPr>
              <a:t>Cout</a:t>
            </a:r>
            <a:endPar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102" name="Straight Arrow Connector 101">
            <a:extLst>
              <a:ext uri="{FF2B5EF4-FFF2-40B4-BE49-F238E27FC236}">
                <a16:creationId xmlns:a16="http://schemas.microsoft.com/office/drawing/2014/main" id="{7F2DA075-B2EB-8A9B-4C9A-506ABA90D55B}"/>
              </a:ext>
            </a:extLst>
          </p:cNvPr>
          <p:cNvCxnSpPr>
            <a:cxnSpLocks/>
          </p:cNvCxnSpPr>
          <p:nvPr/>
        </p:nvCxnSpPr>
        <p:spPr>
          <a:xfrm>
            <a:off x="1482900" y="4152682"/>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03" name="TextBox 102">
            <a:extLst>
              <a:ext uri="{FF2B5EF4-FFF2-40B4-BE49-F238E27FC236}">
                <a16:creationId xmlns:a16="http://schemas.microsoft.com/office/drawing/2014/main" id="{D782B4DA-B33C-9564-2A5C-05EA0A4B6A29}"/>
              </a:ext>
            </a:extLst>
          </p:cNvPr>
          <p:cNvSpPr txBox="1"/>
          <p:nvPr/>
        </p:nvSpPr>
        <p:spPr>
          <a:xfrm>
            <a:off x="1159061" y="4681600"/>
            <a:ext cx="6420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rPr>
              <a:t>SUM</a:t>
            </a:r>
          </a:p>
        </p:txBody>
      </p:sp>
      <p:cxnSp>
        <p:nvCxnSpPr>
          <p:cNvPr id="104" name="Straight Arrow Connector 103">
            <a:extLst>
              <a:ext uri="{FF2B5EF4-FFF2-40B4-BE49-F238E27FC236}">
                <a16:creationId xmlns:a16="http://schemas.microsoft.com/office/drawing/2014/main" id="{9E2452B0-D274-15F6-FB5E-B809254D8216}"/>
              </a:ext>
            </a:extLst>
          </p:cNvPr>
          <p:cNvCxnSpPr>
            <a:cxnSpLocks/>
          </p:cNvCxnSpPr>
          <p:nvPr/>
        </p:nvCxnSpPr>
        <p:spPr>
          <a:xfrm>
            <a:off x="1736250" y="2564676"/>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05" name="TextBox 104">
            <a:extLst>
              <a:ext uri="{FF2B5EF4-FFF2-40B4-BE49-F238E27FC236}">
                <a16:creationId xmlns:a16="http://schemas.microsoft.com/office/drawing/2014/main" id="{800FC924-3E33-1DC3-7BFF-341F14B2C1BB}"/>
              </a:ext>
            </a:extLst>
          </p:cNvPr>
          <p:cNvSpPr txBox="1"/>
          <p:nvPr/>
        </p:nvSpPr>
        <p:spPr>
          <a:xfrm>
            <a:off x="1565801" y="2234497"/>
            <a:ext cx="274554" cy="3731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rPr>
              <a:t>B</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106" name="Straight Arrow Connector 105">
            <a:extLst>
              <a:ext uri="{FF2B5EF4-FFF2-40B4-BE49-F238E27FC236}">
                <a16:creationId xmlns:a16="http://schemas.microsoft.com/office/drawing/2014/main" id="{07663D9A-11D8-D107-B3F3-1F2E28D49FB4}"/>
              </a:ext>
            </a:extLst>
          </p:cNvPr>
          <p:cNvCxnSpPr>
            <a:cxnSpLocks/>
          </p:cNvCxnSpPr>
          <p:nvPr/>
        </p:nvCxnSpPr>
        <p:spPr>
          <a:xfrm>
            <a:off x="2089645" y="2564676"/>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07" name="TextBox 106">
            <a:extLst>
              <a:ext uri="{FF2B5EF4-FFF2-40B4-BE49-F238E27FC236}">
                <a16:creationId xmlns:a16="http://schemas.microsoft.com/office/drawing/2014/main" id="{60F268C4-B9E7-9DDA-A745-6542FD0716D3}"/>
              </a:ext>
            </a:extLst>
          </p:cNvPr>
          <p:cNvSpPr txBox="1"/>
          <p:nvPr/>
        </p:nvSpPr>
        <p:spPr>
          <a:xfrm>
            <a:off x="1921635" y="2260013"/>
            <a:ext cx="48302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D7D31"/>
                </a:solidFill>
                <a:effectLst/>
                <a:uLnTx/>
                <a:uFillTx/>
                <a:latin typeface="Calibri" panose="020F0502020204030204"/>
                <a:ea typeface="+mn-ea"/>
                <a:cs typeface="+mn-cs"/>
              </a:rPr>
              <a:t>Z</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sp>
        <p:nvSpPr>
          <p:cNvPr id="114" name="TextBox 113">
            <a:extLst>
              <a:ext uri="{FF2B5EF4-FFF2-40B4-BE49-F238E27FC236}">
                <a16:creationId xmlns:a16="http://schemas.microsoft.com/office/drawing/2014/main" id="{BC93819D-1AA1-D65E-6C25-26077F58402F}"/>
              </a:ext>
            </a:extLst>
          </p:cNvPr>
          <p:cNvSpPr txBox="1"/>
          <p:nvPr/>
        </p:nvSpPr>
        <p:spPr>
          <a:xfrm>
            <a:off x="8482700" y="4664159"/>
            <a:ext cx="7440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err="1">
                <a:ln>
                  <a:noFill/>
                </a:ln>
                <a:solidFill>
                  <a:srgbClr val="ED7D31"/>
                </a:solidFill>
                <a:effectLst/>
                <a:uLnTx/>
                <a:uFillTx/>
                <a:latin typeface="Calibri" panose="020F0502020204030204"/>
                <a:ea typeface="+mn-ea"/>
                <a:cs typeface="+mn-cs"/>
              </a:rPr>
              <a:t>Cout</a:t>
            </a:r>
            <a:endPar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sp>
        <p:nvSpPr>
          <p:cNvPr id="125" name="Rectangle 124">
            <a:extLst>
              <a:ext uri="{FF2B5EF4-FFF2-40B4-BE49-F238E27FC236}">
                <a16:creationId xmlns:a16="http://schemas.microsoft.com/office/drawing/2014/main" id="{FC7B6231-E43D-0418-530C-CC60B52EB26F}"/>
              </a:ext>
            </a:extLst>
          </p:cNvPr>
          <p:cNvSpPr/>
          <p:nvPr/>
        </p:nvSpPr>
        <p:spPr>
          <a:xfrm>
            <a:off x="531368" y="5104208"/>
            <a:ext cx="10158628" cy="88866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5400" dirty="0"/>
              <a:t>Ripple carry adder</a:t>
            </a:r>
          </a:p>
        </p:txBody>
      </p:sp>
      <p:sp>
        <p:nvSpPr>
          <p:cNvPr id="126" name="TextBox 125">
            <a:extLst>
              <a:ext uri="{FF2B5EF4-FFF2-40B4-BE49-F238E27FC236}">
                <a16:creationId xmlns:a16="http://schemas.microsoft.com/office/drawing/2014/main" id="{07327035-48D2-6EA3-D80A-2331CAC3EBA1}"/>
              </a:ext>
            </a:extLst>
          </p:cNvPr>
          <p:cNvSpPr txBox="1"/>
          <p:nvPr/>
        </p:nvSpPr>
        <p:spPr>
          <a:xfrm>
            <a:off x="3341289" y="2260013"/>
            <a:ext cx="48302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D7D31"/>
                </a:solidFill>
                <a:effectLst/>
                <a:uLnTx/>
                <a:uFillTx/>
                <a:latin typeface="Calibri" panose="020F0502020204030204"/>
                <a:ea typeface="+mn-ea"/>
                <a:cs typeface="+mn-cs"/>
              </a:rPr>
              <a:t>Z</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sp>
        <p:nvSpPr>
          <p:cNvPr id="127" name="TextBox 126">
            <a:extLst>
              <a:ext uri="{FF2B5EF4-FFF2-40B4-BE49-F238E27FC236}">
                <a16:creationId xmlns:a16="http://schemas.microsoft.com/office/drawing/2014/main" id="{B4FB8BB6-611D-07D8-6E71-8CF22C84984C}"/>
              </a:ext>
            </a:extLst>
          </p:cNvPr>
          <p:cNvSpPr txBox="1"/>
          <p:nvPr/>
        </p:nvSpPr>
        <p:spPr>
          <a:xfrm>
            <a:off x="4600505" y="2246635"/>
            <a:ext cx="48302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D7D31"/>
                </a:solidFill>
                <a:effectLst/>
                <a:uLnTx/>
                <a:uFillTx/>
                <a:latin typeface="Calibri" panose="020F0502020204030204"/>
                <a:ea typeface="+mn-ea"/>
                <a:cs typeface="+mn-cs"/>
              </a:rPr>
              <a:t>Z</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sp>
        <p:nvSpPr>
          <p:cNvPr id="128" name="TextBox 127">
            <a:extLst>
              <a:ext uri="{FF2B5EF4-FFF2-40B4-BE49-F238E27FC236}">
                <a16:creationId xmlns:a16="http://schemas.microsoft.com/office/drawing/2014/main" id="{1CD82BBC-472E-50F1-3BE9-E0FF11E5DE6C}"/>
              </a:ext>
            </a:extLst>
          </p:cNvPr>
          <p:cNvSpPr txBox="1"/>
          <p:nvPr/>
        </p:nvSpPr>
        <p:spPr>
          <a:xfrm>
            <a:off x="5943342" y="2244008"/>
            <a:ext cx="48302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D7D31"/>
                </a:solidFill>
                <a:effectLst/>
                <a:uLnTx/>
                <a:uFillTx/>
                <a:latin typeface="Calibri" panose="020F0502020204030204"/>
                <a:ea typeface="+mn-ea"/>
                <a:cs typeface="+mn-cs"/>
              </a:rPr>
              <a:t>Z</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sp>
        <p:nvSpPr>
          <p:cNvPr id="129" name="TextBox 128">
            <a:extLst>
              <a:ext uri="{FF2B5EF4-FFF2-40B4-BE49-F238E27FC236}">
                <a16:creationId xmlns:a16="http://schemas.microsoft.com/office/drawing/2014/main" id="{39533566-727C-7530-44EB-80711D89F673}"/>
              </a:ext>
            </a:extLst>
          </p:cNvPr>
          <p:cNvSpPr txBox="1"/>
          <p:nvPr/>
        </p:nvSpPr>
        <p:spPr>
          <a:xfrm>
            <a:off x="7348383" y="2248486"/>
            <a:ext cx="48302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D7D31"/>
                </a:solidFill>
                <a:effectLst/>
                <a:uLnTx/>
                <a:uFillTx/>
                <a:latin typeface="Calibri" panose="020F0502020204030204"/>
                <a:ea typeface="+mn-ea"/>
                <a:cs typeface="+mn-cs"/>
              </a:rPr>
              <a:t>Z</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sp>
        <p:nvSpPr>
          <p:cNvPr id="130" name="TextBox 129">
            <a:extLst>
              <a:ext uri="{FF2B5EF4-FFF2-40B4-BE49-F238E27FC236}">
                <a16:creationId xmlns:a16="http://schemas.microsoft.com/office/drawing/2014/main" id="{A7DB5A99-F28A-95F0-E705-84144DC23324}"/>
              </a:ext>
            </a:extLst>
          </p:cNvPr>
          <p:cNvSpPr txBox="1"/>
          <p:nvPr/>
        </p:nvSpPr>
        <p:spPr>
          <a:xfrm>
            <a:off x="10138983" y="2265253"/>
            <a:ext cx="48302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D7D31"/>
                </a:solidFill>
                <a:effectLst/>
                <a:uLnTx/>
                <a:uFillTx/>
                <a:latin typeface="Calibri" panose="020F0502020204030204"/>
                <a:ea typeface="+mn-ea"/>
                <a:cs typeface="+mn-cs"/>
              </a:rPr>
              <a:t>Z</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sp>
        <p:nvSpPr>
          <p:cNvPr id="131" name="TextBox 130">
            <a:extLst>
              <a:ext uri="{FF2B5EF4-FFF2-40B4-BE49-F238E27FC236}">
                <a16:creationId xmlns:a16="http://schemas.microsoft.com/office/drawing/2014/main" id="{9F5254A8-7A25-CB29-87F1-DE132C13D12B}"/>
              </a:ext>
            </a:extLst>
          </p:cNvPr>
          <p:cNvSpPr txBox="1"/>
          <p:nvPr/>
        </p:nvSpPr>
        <p:spPr>
          <a:xfrm>
            <a:off x="8654139" y="2271183"/>
            <a:ext cx="48302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D7D31"/>
                </a:solidFill>
                <a:effectLst/>
                <a:uLnTx/>
                <a:uFillTx/>
                <a:latin typeface="Calibri" panose="020F0502020204030204"/>
                <a:ea typeface="+mn-ea"/>
                <a:cs typeface="+mn-cs"/>
              </a:rPr>
              <a:t>Z</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sp>
        <p:nvSpPr>
          <p:cNvPr id="132" name="TextBox 131">
            <a:extLst>
              <a:ext uri="{FF2B5EF4-FFF2-40B4-BE49-F238E27FC236}">
                <a16:creationId xmlns:a16="http://schemas.microsoft.com/office/drawing/2014/main" id="{A6F78F1E-A8AA-3EDA-834B-00070521932D}"/>
              </a:ext>
            </a:extLst>
          </p:cNvPr>
          <p:cNvSpPr txBox="1"/>
          <p:nvPr/>
        </p:nvSpPr>
        <p:spPr>
          <a:xfrm>
            <a:off x="11622402" y="2271183"/>
            <a:ext cx="48302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D7D31"/>
                </a:solidFill>
                <a:effectLst/>
                <a:uLnTx/>
                <a:uFillTx/>
                <a:latin typeface="Calibri" panose="020F0502020204030204"/>
                <a:ea typeface="+mn-ea"/>
                <a:cs typeface="+mn-cs"/>
              </a:rPr>
              <a:t>Z</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138" name="Connector: Elbow 137">
            <a:extLst>
              <a:ext uri="{FF2B5EF4-FFF2-40B4-BE49-F238E27FC236}">
                <a16:creationId xmlns:a16="http://schemas.microsoft.com/office/drawing/2014/main" id="{1FA80032-F7CC-916C-E43C-64B859F1DEE3}"/>
              </a:ext>
            </a:extLst>
          </p:cNvPr>
          <p:cNvCxnSpPr>
            <a:cxnSpLocks/>
            <a:endCxn id="38" idx="2"/>
          </p:cNvCxnSpPr>
          <p:nvPr/>
        </p:nvCxnSpPr>
        <p:spPr>
          <a:xfrm rot="10800000" flipV="1">
            <a:off x="9667397" y="4673222"/>
            <a:ext cx="2022887" cy="403225"/>
          </a:xfrm>
          <a:prstGeom prst="bentConnector4">
            <a:avLst>
              <a:gd name="adj1" fmla="val 49987"/>
              <a:gd name="adj2" fmla="val 69024"/>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BE885B6B-D171-F243-2F23-0108BD5C6751}"/>
              </a:ext>
            </a:extLst>
          </p:cNvPr>
          <p:cNvCxnSpPr>
            <a:cxnSpLocks/>
            <a:stCxn id="125" idx="1"/>
          </p:cNvCxnSpPr>
          <p:nvPr/>
        </p:nvCxnSpPr>
        <p:spPr>
          <a:xfrm flipH="1">
            <a:off x="42421" y="5548539"/>
            <a:ext cx="488947"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238DAC5C-7487-DF17-31EB-448172A8B647}"/>
              </a:ext>
            </a:extLst>
          </p:cNvPr>
          <p:cNvSpPr txBox="1"/>
          <p:nvPr/>
        </p:nvSpPr>
        <p:spPr>
          <a:xfrm>
            <a:off x="-15274" y="5179207"/>
            <a:ext cx="7440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err="1">
                <a:ln>
                  <a:noFill/>
                </a:ln>
                <a:solidFill>
                  <a:srgbClr val="0070C0"/>
                </a:solidFill>
                <a:effectLst/>
                <a:uLnTx/>
                <a:uFillTx/>
                <a:latin typeface="Calibri" panose="020F0502020204030204"/>
                <a:ea typeface="+mn-ea"/>
                <a:cs typeface="+mn-cs"/>
              </a:rPr>
              <a:t>Cout</a:t>
            </a:r>
            <a:endParaRPr kumimoji="0" lang="en-US"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cxnSp>
        <p:nvCxnSpPr>
          <p:cNvPr id="156" name="Straight Arrow Connector 155">
            <a:extLst>
              <a:ext uri="{FF2B5EF4-FFF2-40B4-BE49-F238E27FC236}">
                <a16:creationId xmlns:a16="http://schemas.microsoft.com/office/drawing/2014/main" id="{4F398925-3C32-C99E-2CF9-9921B6F6F74D}"/>
              </a:ext>
            </a:extLst>
          </p:cNvPr>
          <p:cNvCxnSpPr>
            <a:cxnSpLocks/>
          </p:cNvCxnSpPr>
          <p:nvPr/>
        </p:nvCxnSpPr>
        <p:spPr>
          <a:xfrm>
            <a:off x="742687" y="4504573"/>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57" name="TextBox 156">
            <a:extLst>
              <a:ext uri="{FF2B5EF4-FFF2-40B4-BE49-F238E27FC236}">
                <a16:creationId xmlns:a16="http://schemas.microsoft.com/office/drawing/2014/main" id="{D8139E04-A3E5-85E0-92AF-3232A567450F}"/>
              </a:ext>
            </a:extLst>
          </p:cNvPr>
          <p:cNvSpPr txBox="1"/>
          <p:nvPr/>
        </p:nvSpPr>
        <p:spPr>
          <a:xfrm>
            <a:off x="506919" y="4178198"/>
            <a:ext cx="6420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a:ln>
                  <a:noFill/>
                </a:ln>
                <a:solidFill>
                  <a:srgbClr val="ED7D31"/>
                </a:solidFill>
                <a:effectLst/>
                <a:uLnTx/>
                <a:uFillTx/>
                <a:latin typeface="Calibri" panose="020F0502020204030204"/>
                <a:ea typeface="+mn-ea"/>
                <a:cs typeface="+mn-cs"/>
              </a:rPr>
              <a:t>0</a:t>
            </a:r>
            <a:endPar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164" name="Connector: Elbow 163">
            <a:extLst>
              <a:ext uri="{FF2B5EF4-FFF2-40B4-BE49-F238E27FC236}">
                <a16:creationId xmlns:a16="http://schemas.microsoft.com/office/drawing/2014/main" id="{9520CD72-CBEF-1649-37F8-E61BB8DB2419}"/>
              </a:ext>
            </a:extLst>
          </p:cNvPr>
          <p:cNvCxnSpPr>
            <a:cxnSpLocks/>
          </p:cNvCxnSpPr>
          <p:nvPr/>
        </p:nvCxnSpPr>
        <p:spPr>
          <a:xfrm rot="10800000" flipV="1">
            <a:off x="8251217" y="4688823"/>
            <a:ext cx="2022887" cy="403225"/>
          </a:xfrm>
          <a:prstGeom prst="bentConnector4">
            <a:avLst>
              <a:gd name="adj1" fmla="val 49987"/>
              <a:gd name="adj2" fmla="val 69024"/>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65" name="Connector: Elbow 164">
            <a:extLst>
              <a:ext uri="{FF2B5EF4-FFF2-40B4-BE49-F238E27FC236}">
                <a16:creationId xmlns:a16="http://schemas.microsoft.com/office/drawing/2014/main" id="{B638B7CE-8BD1-0945-A50B-8AB6217E62D7}"/>
              </a:ext>
            </a:extLst>
          </p:cNvPr>
          <p:cNvCxnSpPr>
            <a:cxnSpLocks/>
          </p:cNvCxnSpPr>
          <p:nvPr/>
        </p:nvCxnSpPr>
        <p:spPr>
          <a:xfrm rot="10800000" flipV="1">
            <a:off x="6811854" y="4656278"/>
            <a:ext cx="2022887" cy="403225"/>
          </a:xfrm>
          <a:prstGeom prst="bentConnector4">
            <a:avLst>
              <a:gd name="adj1" fmla="val 49987"/>
              <a:gd name="adj2" fmla="val 69024"/>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66" name="Connector: Elbow 165">
            <a:extLst>
              <a:ext uri="{FF2B5EF4-FFF2-40B4-BE49-F238E27FC236}">
                <a16:creationId xmlns:a16="http://schemas.microsoft.com/office/drawing/2014/main" id="{73E1B1CA-DE2A-108A-806C-98E26EBC3CAC}"/>
              </a:ext>
            </a:extLst>
          </p:cNvPr>
          <p:cNvCxnSpPr>
            <a:cxnSpLocks/>
          </p:cNvCxnSpPr>
          <p:nvPr/>
        </p:nvCxnSpPr>
        <p:spPr>
          <a:xfrm rot="10800000" flipV="1">
            <a:off x="5431183" y="4688823"/>
            <a:ext cx="2022887" cy="403225"/>
          </a:xfrm>
          <a:prstGeom prst="bentConnector4">
            <a:avLst>
              <a:gd name="adj1" fmla="val 49987"/>
              <a:gd name="adj2" fmla="val 69024"/>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67" name="Connector: Elbow 166">
            <a:extLst>
              <a:ext uri="{FF2B5EF4-FFF2-40B4-BE49-F238E27FC236}">
                <a16:creationId xmlns:a16="http://schemas.microsoft.com/office/drawing/2014/main" id="{8C190B54-D4FF-A48E-11D8-AC2F2808662B}"/>
              </a:ext>
            </a:extLst>
          </p:cNvPr>
          <p:cNvCxnSpPr>
            <a:cxnSpLocks/>
          </p:cNvCxnSpPr>
          <p:nvPr/>
        </p:nvCxnSpPr>
        <p:spPr>
          <a:xfrm rot="10800000" flipV="1">
            <a:off x="4097887" y="4660419"/>
            <a:ext cx="2022887" cy="403225"/>
          </a:xfrm>
          <a:prstGeom prst="bentConnector4">
            <a:avLst>
              <a:gd name="adj1" fmla="val 49987"/>
              <a:gd name="adj2" fmla="val 69024"/>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68" name="Connector: Elbow 167">
            <a:extLst>
              <a:ext uri="{FF2B5EF4-FFF2-40B4-BE49-F238E27FC236}">
                <a16:creationId xmlns:a16="http://schemas.microsoft.com/office/drawing/2014/main" id="{F9D35872-C4E3-A143-7E4C-7078819DC4A6}"/>
              </a:ext>
            </a:extLst>
          </p:cNvPr>
          <p:cNvCxnSpPr>
            <a:cxnSpLocks/>
          </p:cNvCxnSpPr>
          <p:nvPr/>
        </p:nvCxnSpPr>
        <p:spPr>
          <a:xfrm rot="10800000" flipV="1">
            <a:off x="2736770" y="4682070"/>
            <a:ext cx="2022887" cy="403225"/>
          </a:xfrm>
          <a:prstGeom prst="bentConnector4">
            <a:avLst>
              <a:gd name="adj1" fmla="val 49987"/>
              <a:gd name="adj2" fmla="val 69024"/>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69" name="Connector: Elbow 168">
            <a:extLst>
              <a:ext uri="{FF2B5EF4-FFF2-40B4-BE49-F238E27FC236}">
                <a16:creationId xmlns:a16="http://schemas.microsoft.com/office/drawing/2014/main" id="{64EAFBFD-DA9B-DA42-9BFC-6B2B338114CC}"/>
              </a:ext>
            </a:extLst>
          </p:cNvPr>
          <p:cNvCxnSpPr>
            <a:cxnSpLocks/>
          </p:cNvCxnSpPr>
          <p:nvPr/>
        </p:nvCxnSpPr>
        <p:spPr>
          <a:xfrm rot="10800000" flipV="1">
            <a:off x="1444592" y="4673288"/>
            <a:ext cx="2022887" cy="403225"/>
          </a:xfrm>
          <a:prstGeom prst="bentConnector4">
            <a:avLst>
              <a:gd name="adj1" fmla="val 49987"/>
              <a:gd name="adj2" fmla="val 69024"/>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70" name="Connector: Elbow 169">
            <a:extLst>
              <a:ext uri="{FF2B5EF4-FFF2-40B4-BE49-F238E27FC236}">
                <a16:creationId xmlns:a16="http://schemas.microsoft.com/office/drawing/2014/main" id="{3ED5670F-CA08-780F-6598-FDBC854E12E4}"/>
              </a:ext>
            </a:extLst>
          </p:cNvPr>
          <p:cNvCxnSpPr>
            <a:cxnSpLocks/>
          </p:cNvCxnSpPr>
          <p:nvPr/>
        </p:nvCxnSpPr>
        <p:spPr>
          <a:xfrm rot="10800000" flipV="1">
            <a:off x="827965" y="4698144"/>
            <a:ext cx="1294393" cy="352788"/>
          </a:xfrm>
          <a:prstGeom prst="bentConnector3">
            <a:avLst>
              <a:gd name="adj1" fmla="val 10025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ECE5D4CD-F6A3-0249-5B4A-E5393AF32E7C}"/>
              </a:ext>
            </a:extLst>
          </p:cNvPr>
          <p:cNvCxnSpPr>
            <a:cxnSpLocks/>
          </p:cNvCxnSpPr>
          <p:nvPr/>
        </p:nvCxnSpPr>
        <p:spPr>
          <a:xfrm>
            <a:off x="3341289" y="5992870"/>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77" name="TextBox 176">
            <a:extLst>
              <a:ext uri="{FF2B5EF4-FFF2-40B4-BE49-F238E27FC236}">
                <a16:creationId xmlns:a16="http://schemas.microsoft.com/office/drawing/2014/main" id="{6808A089-BBA7-E8AB-4EDD-E7B013F04ECC}"/>
              </a:ext>
            </a:extLst>
          </p:cNvPr>
          <p:cNvSpPr txBox="1"/>
          <p:nvPr/>
        </p:nvSpPr>
        <p:spPr>
          <a:xfrm>
            <a:off x="2961762" y="6456352"/>
            <a:ext cx="8421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ED7D31"/>
                </a:solidFill>
                <a:effectLst/>
                <a:uLnTx/>
                <a:uFillTx/>
                <a:latin typeface="Calibri" panose="020F0502020204030204"/>
                <a:ea typeface="+mn-ea"/>
                <a:cs typeface="+mn-cs"/>
              </a:rPr>
              <a:t>Result</a:t>
            </a:r>
          </a:p>
        </p:txBody>
      </p:sp>
      <p:cxnSp>
        <p:nvCxnSpPr>
          <p:cNvPr id="179" name="Connector: Elbow 178">
            <a:extLst>
              <a:ext uri="{FF2B5EF4-FFF2-40B4-BE49-F238E27FC236}">
                <a16:creationId xmlns:a16="http://schemas.microsoft.com/office/drawing/2014/main" id="{E90C550C-7F4F-ED33-23F1-13AE357944A2}"/>
              </a:ext>
            </a:extLst>
          </p:cNvPr>
          <p:cNvCxnSpPr>
            <a:stCxn id="21" idx="0"/>
          </p:cNvCxnSpPr>
          <p:nvPr/>
        </p:nvCxnSpPr>
        <p:spPr>
          <a:xfrm rot="16200000" flipH="1" flipV="1">
            <a:off x="6615628" y="1814185"/>
            <a:ext cx="1639072" cy="7373902"/>
          </a:xfrm>
          <a:prstGeom prst="bentConnector4">
            <a:avLst>
              <a:gd name="adj1" fmla="val -13947"/>
              <a:gd name="adj2" fmla="val 18"/>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2069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FB9833-EF54-56D8-E66E-8DD04B2FF1CC}"/>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8-bit Carry look ahead adder</a:t>
            </a:r>
          </a:p>
        </p:txBody>
      </p:sp>
      <p:sp>
        <p:nvSpPr>
          <p:cNvPr id="5" name="Rectangle 4">
            <a:extLst>
              <a:ext uri="{FF2B5EF4-FFF2-40B4-BE49-F238E27FC236}">
                <a16:creationId xmlns:a16="http://schemas.microsoft.com/office/drawing/2014/main" id="{72CC9279-9B2A-1500-840D-41F3A1ADDEA6}"/>
              </a:ext>
            </a:extLst>
          </p:cNvPr>
          <p:cNvSpPr/>
          <p:nvPr/>
        </p:nvSpPr>
        <p:spPr>
          <a:xfrm>
            <a:off x="10383464" y="3304876"/>
            <a:ext cx="1004045" cy="105908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Calibri" panose="020F0502020204030204"/>
                <a:ea typeface="+mn-ea"/>
                <a:cs typeface="+mn-cs"/>
              </a:rPr>
              <a:t>FA</a:t>
            </a:r>
          </a:p>
        </p:txBody>
      </p:sp>
      <p:cxnSp>
        <p:nvCxnSpPr>
          <p:cNvPr id="7" name="Straight Arrow Connector 6">
            <a:extLst>
              <a:ext uri="{FF2B5EF4-FFF2-40B4-BE49-F238E27FC236}">
                <a16:creationId xmlns:a16="http://schemas.microsoft.com/office/drawing/2014/main" id="{8E9CDB8A-7971-5260-6936-7582728B157E}"/>
              </a:ext>
            </a:extLst>
          </p:cNvPr>
          <p:cNvCxnSpPr>
            <a:cxnSpLocks/>
          </p:cNvCxnSpPr>
          <p:nvPr/>
        </p:nvCxnSpPr>
        <p:spPr>
          <a:xfrm>
            <a:off x="10532404" y="2734255"/>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97686B13-95DE-12B0-7440-3F5DB5442A93}"/>
              </a:ext>
            </a:extLst>
          </p:cNvPr>
          <p:cNvSpPr txBox="1"/>
          <p:nvPr/>
        </p:nvSpPr>
        <p:spPr>
          <a:xfrm>
            <a:off x="10380838" y="2445779"/>
            <a:ext cx="20955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D7D31"/>
                </a:solidFill>
                <a:effectLst/>
                <a:uLnTx/>
                <a:uFillTx/>
                <a:latin typeface="Calibri" panose="020F0502020204030204"/>
                <a:ea typeface="+mn-ea"/>
                <a:cs typeface="+mn-cs"/>
              </a:rPr>
              <a:t>A</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12" name="Straight Arrow Connector 11">
            <a:extLst>
              <a:ext uri="{FF2B5EF4-FFF2-40B4-BE49-F238E27FC236}">
                <a16:creationId xmlns:a16="http://schemas.microsoft.com/office/drawing/2014/main" id="{0460F3A7-6698-CEF4-7231-90255C197270}"/>
              </a:ext>
            </a:extLst>
          </p:cNvPr>
          <p:cNvCxnSpPr>
            <a:cxnSpLocks/>
          </p:cNvCxnSpPr>
          <p:nvPr/>
        </p:nvCxnSpPr>
        <p:spPr>
          <a:xfrm>
            <a:off x="10632136" y="4363964"/>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3" name="TextBox 12">
            <a:extLst>
              <a:ext uri="{FF2B5EF4-FFF2-40B4-BE49-F238E27FC236}">
                <a16:creationId xmlns:a16="http://schemas.microsoft.com/office/drawing/2014/main" id="{FECD67EF-A840-D8D9-0DF5-7E3CB29208B6}"/>
              </a:ext>
            </a:extLst>
          </p:cNvPr>
          <p:cNvSpPr txBox="1"/>
          <p:nvPr/>
        </p:nvSpPr>
        <p:spPr>
          <a:xfrm>
            <a:off x="10308297" y="4892882"/>
            <a:ext cx="6420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D7D31"/>
                </a:solidFill>
                <a:effectLst/>
                <a:uLnTx/>
                <a:uFillTx/>
                <a:latin typeface="Calibri" panose="020F0502020204030204"/>
                <a:ea typeface="+mn-ea"/>
                <a:cs typeface="+mn-cs"/>
              </a:rPr>
              <a:t>SUM</a:t>
            </a:r>
          </a:p>
        </p:txBody>
      </p:sp>
      <p:cxnSp>
        <p:nvCxnSpPr>
          <p:cNvPr id="15" name="Straight Arrow Connector 14">
            <a:extLst>
              <a:ext uri="{FF2B5EF4-FFF2-40B4-BE49-F238E27FC236}">
                <a16:creationId xmlns:a16="http://schemas.microsoft.com/office/drawing/2014/main" id="{340E7B26-26D5-DFA2-6791-2B886F67318C}"/>
              </a:ext>
            </a:extLst>
          </p:cNvPr>
          <p:cNvCxnSpPr>
            <a:cxnSpLocks/>
          </p:cNvCxnSpPr>
          <p:nvPr/>
        </p:nvCxnSpPr>
        <p:spPr>
          <a:xfrm>
            <a:off x="10885486" y="2775958"/>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982CA983-27D8-2190-1DD1-C7AF2B52925A}"/>
              </a:ext>
            </a:extLst>
          </p:cNvPr>
          <p:cNvSpPr txBox="1"/>
          <p:nvPr/>
        </p:nvSpPr>
        <p:spPr>
          <a:xfrm>
            <a:off x="10715037" y="2445779"/>
            <a:ext cx="274554" cy="3731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D7D31"/>
                </a:solidFill>
                <a:effectLst/>
                <a:uLnTx/>
                <a:uFillTx/>
                <a:latin typeface="Calibri" panose="020F0502020204030204"/>
                <a:ea typeface="+mn-ea"/>
                <a:cs typeface="+mn-cs"/>
              </a:rPr>
              <a:t>B</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17" name="Straight Arrow Connector 16">
            <a:extLst>
              <a:ext uri="{FF2B5EF4-FFF2-40B4-BE49-F238E27FC236}">
                <a16:creationId xmlns:a16="http://schemas.microsoft.com/office/drawing/2014/main" id="{5C17EA6A-88B3-3E75-CAC9-33DCAD3E2779}"/>
              </a:ext>
            </a:extLst>
          </p:cNvPr>
          <p:cNvCxnSpPr>
            <a:cxnSpLocks/>
          </p:cNvCxnSpPr>
          <p:nvPr/>
        </p:nvCxnSpPr>
        <p:spPr>
          <a:xfrm>
            <a:off x="11238881" y="2775958"/>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8" name="TextBox 17">
            <a:extLst>
              <a:ext uri="{FF2B5EF4-FFF2-40B4-BE49-F238E27FC236}">
                <a16:creationId xmlns:a16="http://schemas.microsoft.com/office/drawing/2014/main" id="{C41ABB50-A170-7A22-26B2-673BFB29F4F0}"/>
              </a:ext>
            </a:extLst>
          </p:cNvPr>
          <p:cNvSpPr txBox="1"/>
          <p:nvPr/>
        </p:nvSpPr>
        <p:spPr>
          <a:xfrm>
            <a:off x="11029011" y="2471295"/>
            <a:ext cx="48302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ED7D31"/>
                </a:solidFill>
                <a:effectLst/>
                <a:uLnTx/>
                <a:uFillTx/>
                <a:latin typeface="Calibri" panose="020F0502020204030204"/>
                <a:ea typeface="+mn-ea"/>
                <a:cs typeface="+mn-cs"/>
              </a:rPr>
              <a:t>Cin</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26DA1B09-1E88-6FDF-FD72-3DBD1129851E}"/>
              </a:ext>
            </a:extLst>
          </p:cNvPr>
          <p:cNvSpPr/>
          <p:nvPr/>
        </p:nvSpPr>
        <p:spPr>
          <a:xfrm>
            <a:off x="8928745" y="3330392"/>
            <a:ext cx="1004045" cy="105908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Calibri" panose="020F0502020204030204"/>
                <a:ea typeface="+mn-ea"/>
                <a:cs typeface="+mn-cs"/>
              </a:rPr>
              <a:t>FA</a:t>
            </a:r>
          </a:p>
        </p:txBody>
      </p:sp>
      <p:cxnSp>
        <p:nvCxnSpPr>
          <p:cNvPr id="75" name="Straight Arrow Connector 74">
            <a:extLst>
              <a:ext uri="{FF2B5EF4-FFF2-40B4-BE49-F238E27FC236}">
                <a16:creationId xmlns:a16="http://schemas.microsoft.com/office/drawing/2014/main" id="{D3EEA6BF-9A5F-0F4C-F084-A0A48567ABB8}"/>
              </a:ext>
            </a:extLst>
          </p:cNvPr>
          <p:cNvCxnSpPr>
            <a:cxnSpLocks/>
          </p:cNvCxnSpPr>
          <p:nvPr/>
        </p:nvCxnSpPr>
        <p:spPr>
          <a:xfrm>
            <a:off x="9077685" y="2759771"/>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76" name="TextBox 75">
            <a:extLst>
              <a:ext uri="{FF2B5EF4-FFF2-40B4-BE49-F238E27FC236}">
                <a16:creationId xmlns:a16="http://schemas.microsoft.com/office/drawing/2014/main" id="{CF9F477B-54F3-F83C-A555-15C1E17157E1}"/>
              </a:ext>
            </a:extLst>
          </p:cNvPr>
          <p:cNvSpPr txBox="1"/>
          <p:nvPr/>
        </p:nvSpPr>
        <p:spPr>
          <a:xfrm>
            <a:off x="8926119" y="2471295"/>
            <a:ext cx="20955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D7D31"/>
                </a:solidFill>
                <a:effectLst/>
                <a:uLnTx/>
                <a:uFillTx/>
                <a:latin typeface="Calibri" panose="020F0502020204030204"/>
                <a:ea typeface="+mn-ea"/>
                <a:cs typeface="+mn-cs"/>
              </a:rPr>
              <a:t>A</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79" name="Straight Arrow Connector 78">
            <a:extLst>
              <a:ext uri="{FF2B5EF4-FFF2-40B4-BE49-F238E27FC236}">
                <a16:creationId xmlns:a16="http://schemas.microsoft.com/office/drawing/2014/main" id="{035521B4-3632-0894-9B41-B253A3B998A0}"/>
              </a:ext>
            </a:extLst>
          </p:cNvPr>
          <p:cNvCxnSpPr>
            <a:cxnSpLocks/>
          </p:cNvCxnSpPr>
          <p:nvPr/>
        </p:nvCxnSpPr>
        <p:spPr>
          <a:xfrm>
            <a:off x="9177417" y="4389480"/>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80" name="TextBox 79">
            <a:extLst>
              <a:ext uri="{FF2B5EF4-FFF2-40B4-BE49-F238E27FC236}">
                <a16:creationId xmlns:a16="http://schemas.microsoft.com/office/drawing/2014/main" id="{0E1CD4FE-5EAE-1131-CF71-656F8C8A7B7F}"/>
              </a:ext>
            </a:extLst>
          </p:cNvPr>
          <p:cNvSpPr txBox="1"/>
          <p:nvPr/>
        </p:nvSpPr>
        <p:spPr>
          <a:xfrm>
            <a:off x="8853578" y="4918398"/>
            <a:ext cx="6420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D7D31"/>
                </a:solidFill>
                <a:effectLst/>
                <a:uLnTx/>
                <a:uFillTx/>
                <a:latin typeface="Calibri" panose="020F0502020204030204"/>
                <a:ea typeface="+mn-ea"/>
                <a:cs typeface="+mn-cs"/>
              </a:rPr>
              <a:t>SUM</a:t>
            </a:r>
          </a:p>
        </p:txBody>
      </p:sp>
      <p:cxnSp>
        <p:nvCxnSpPr>
          <p:cNvPr id="81" name="Straight Arrow Connector 80">
            <a:extLst>
              <a:ext uri="{FF2B5EF4-FFF2-40B4-BE49-F238E27FC236}">
                <a16:creationId xmlns:a16="http://schemas.microsoft.com/office/drawing/2014/main" id="{AFDABBEA-13B7-3922-4DBC-30D76DF365AD}"/>
              </a:ext>
            </a:extLst>
          </p:cNvPr>
          <p:cNvCxnSpPr>
            <a:cxnSpLocks/>
          </p:cNvCxnSpPr>
          <p:nvPr/>
        </p:nvCxnSpPr>
        <p:spPr>
          <a:xfrm>
            <a:off x="9430767" y="2801474"/>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82" name="TextBox 81">
            <a:extLst>
              <a:ext uri="{FF2B5EF4-FFF2-40B4-BE49-F238E27FC236}">
                <a16:creationId xmlns:a16="http://schemas.microsoft.com/office/drawing/2014/main" id="{00AC4D89-7614-BBA8-6031-0DD37A8B7156}"/>
              </a:ext>
            </a:extLst>
          </p:cNvPr>
          <p:cNvSpPr txBox="1"/>
          <p:nvPr/>
        </p:nvSpPr>
        <p:spPr>
          <a:xfrm>
            <a:off x="9260318" y="2471295"/>
            <a:ext cx="274554" cy="3731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D7D31"/>
                </a:solidFill>
                <a:effectLst/>
                <a:uLnTx/>
                <a:uFillTx/>
                <a:latin typeface="Calibri" panose="020F0502020204030204"/>
                <a:ea typeface="+mn-ea"/>
                <a:cs typeface="+mn-cs"/>
              </a:rPr>
              <a:t>B</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83" name="Straight Arrow Connector 82">
            <a:extLst>
              <a:ext uri="{FF2B5EF4-FFF2-40B4-BE49-F238E27FC236}">
                <a16:creationId xmlns:a16="http://schemas.microsoft.com/office/drawing/2014/main" id="{3A9DCB9C-F858-A016-C5F4-A120BAA8BE54}"/>
              </a:ext>
            </a:extLst>
          </p:cNvPr>
          <p:cNvCxnSpPr>
            <a:cxnSpLocks/>
          </p:cNvCxnSpPr>
          <p:nvPr/>
        </p:nvCxnSpPr>
        <p:spPr>
          <a:xfrm>
            <a:off x="9784162" y="2801474"/>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84" name="TextBox 83">
            <a:extLst>
              <a:ext uri="{FF2B5EF4-FFF2-40B4-BE49-F238E27FC236}">
                <a16:creationId xmlns:a16="http://schemas.microsoft.com/office/drawing/2014/main" id="{A8A43BD3-CAF8-A5B2-1CB1-9E44C9C2D060}"/>
              </a:ext>
            </a:extLst>
          </p:cNvPr>
          <p:cNvSpPr txBox="1"/>
          <p:nvPr/>
        </p:nvSpPr>
        <p:spPr>
          <a:xfrm>
            <a:off x="9574292" y="2496811"/>
            <a:ext cx="48302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ED7D31"/>
                </a:solidFill>
                <a:effectLst/>
                <a:uLnTx/>
                <a:uFillTx/>
                <a:latin typeface="Calibri" panose="020F0502020204030204"/>
                <a:ea typeface="+mn-ea"/>
                <a:cs typeface="+mn-cs"/>
              </a:rPr>
              <a:t>Cin</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sp>
        <p:nvSpPr>
          <p:cNvPr id="85" name="Rectangle 84">
            <a:extLst>
              <a:ext uri="{FF2B5EF4-FFF2-40B4-BE49-F238E27FC236}">
                <a16:creationId xmlns:a16="http://schemas.microsoft.com/office/drawing/2014/main" id="{E887889D-1A72-2885-1C08-0C1B45599926}"/>
              </a:ext>
            </a:extLst>
          </p:cNvPr>
          <p:cNvSpPr/>
          <p:nvPr/>
        </p:nvSpPr>
        <p:spPr>
          <a:xfrm>
            <a:off x="7452416" y="3288689"/>
            <a:ext cx="1004045" cy="105908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Calibri" panose="020F0502020204030204"/>
                <a:ea typeface="+mn-ea"/>
                <a:cs typeface="+mn-cs"/>
              </a:rPr>
              <a:t>FA</a:t>
            </a:r>
          </a:p>
        </p:txBody>
      </p:sp>
      <p:cxnSp>
        <p:nvCxnSpPr>
          <p:cNvPr id="86" name="Straight Arrow Connector 85">
            <a:extLst>
              <a:ext uri="{FF2B5EF4-FFF2-40B4-BE49-F238E27FC236}">
                <a16:creationId xmlns:a16="http://schemas.microsoft.com/office/drawing/2014/main" id="{603B08CB-97B8-D987-C8FC-DD2EBCD20F7A}"/>
              </a:ext>
            </a:extLst>
          </p:cNvPr>
          <p:cNvCxnSpPr>
            <a:cxnSpLocks/>
          </p:cNvCxnSpPr>
          <p:nvPr/>
        </p:nvCxnSpPr>
        <p:spPr>
          <a:xfrm>
            <a:off x="7601356" y="2718068"/>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87" name="TextBox 86">
            <a:extLst>
              <a:ext uri="{FF2B5EF4-FFF2-40B4-BE49-F238E27FC236}">
                <a16:creationId xmlns:a16="http://schemas.microsoft.com/office/drawing/2014/main" id="{EFC3DC2F-718E-8153-2AA7-2130FBA11AE8}"/>
              </a:ext>
            </a:extLst>
          </p:cNvPr>
          <p:cNvSpPr txBox="1"/>
          <p:nvPr/>
        </p:nvSpPr>
        <p:spPr>
          <a:xfrm>
            <a:off x="7449790" y="2429592"/>
            <a:ext cx="20955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D7D31"/>
                </a:solidFill>
                <a:effectLst/>
                <a:uLnTx/>
                <a:uFillTx/>
                <a:latin typeface="Calibri" panose="020F0502020204030204"/>
                <a:ea typeface="+mn-ea"/>
                <a:cs typeface="+mn-cs"/>
              </a:rPr>
              <a:t>A</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90" name="Straight Arrow Connector 89">
            <a:extLst>
              <a:ext uri="{FF2B5EF4-FFF2-40B4-BE49-F238E27FC236}">
                <a16:creationId xmlns:a16="http://schemas.microsoft.com/office/drawing/2014/main" id="{C64FA446-EEF1-2381-397F-02EFBA510722}"/>
              </a:ext>
            </a:extLst>
          </p:cNvPr>
          <p:cNvCxnSpPr>
            <a:cxnSpLocks/>
          </p:cNvCxnSpPr>
          <p:nvPr/>
        </p:nvCxnSpPr>
        <p:spPr>
          <a:xfrm>
            <a:off x="7701088" y="4347777"/>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91" name="TextBox 90">
            <a:extLst>
              <a:ext uri="{FF2B5EF4-FFF2-40B4-BE49-F238E27FC236}">
                <a16:creationId xmlns:a16="http://schemas.microsoft.com/office/drawing/2014/main" id="{C0B32C32-399D-D58F-E4B0-7EDAA3AF8412}"/>
              </a:ext>
            </a:extLst>
          </p:cNvPr>
          <p:cNvSpPr txBox="1"/>
          <p:nvPr/>
        </p:nvSpPr>
        <p:spPr>
          <a:xfrm>
            <a:off x="7377249" y="4876695"/>
            <a:ext cx="6420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D7D31"/>
                </a:solidFill>
                <a:effectLst/>
                <a:uLnTx/>
                <a:uFillTx/>
                <a:latin typeface="Calibri" panose="020F0502020204030204"/>
                <a:ea typeface="+mn-ea"/>
                <a:cs typeface="+mn-cs"/>
              </a:rPr>
              <a:t>SUM</a:t>
            </a:r>
          </a:p>
        </p:txBody>
      </p:sp>
      <p:cxnSp>
        <p:nvCxnSpPr>
          <p:cNvPr id="92" name="Straight Arrow Connector 91">
            <a:extLst>
              <a:ext uri="{FF2B5EF4-FFF2-40B4-BE49-F238E27FC236}">
                <a16:creationId xmlns:a16="http://schemas.microsoft.com/office/drawing/2014/main" id="{1A4A2FE3-F770-C99B-85CA-9A70E43E1591}"/>
              </a:ext>
            </a:extLst>
          </p:cNvPr>
          <p:cNvCxnSpPr>
            <a:cxnSpLocks/>
          </p:cNvCxnSpPr>
          <p:nvPr/>
        </p:nvCxnSpPr>
        <p:spPr>
          <a:xfrm>
            <a:off x="7954438" y="2759771"/>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93" name="TextBox 92">
            <a:extLst>
              <a:ext uri="{FF2B5EF4-FFF2-40B4-BE49-F238E27FC236}">
                <a16:creationId xmlns:a16="http://schemas.microsoft.com/office/drawing/2014/main" id="{C0D8E91D-AF14-15FF-66E9-28F972115EE9}"/>
              </a:ext>
            </a:extLst>
          </p:cNvPr>
          <p:cNvSpPr txBox="1"/>
          <p:nvPr/>
        </p:nvSpPr>
        <p:spPr>
          <a:xfrm>
            <a:off x="7783989" y="2429592"/>
            <a:ext cx="274554" cy="3731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D7D31"/>
                </a:solidFill>
                <a:effectLst/>
                <a:uLnTx/>
                <a:uFillTx/>
                <a:latin typeface="Calibri" panose="020F0502020204030204"/>
                <a:ea typeface="+mn-ea"/>
                <a:cs typeface="+mn-cs"/>
              </a:rPr>
              <a:t>B</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94" name="Straight Arrow Connector 93">
            <a:extLst>
              <a:ext uri="{FF2B5EF4-FFF2-40B4-BE49-F238E27FC236}">
                <a16:creationId xmlns:a16="http://schemas.microsoft.com/office/drawing/2014/main" id="{E3452893-7CB4-9311-60FF-A1D012615F71}"/>
              </a:ext>
            </a:extLst>
          </p:cNvPr>
          <p:cNvCxnSpPr>
            <a:cxnSpLocks/>
          </p:cNvCxnSpPr>
          <p:nvPr/>
        </p:nvCxnSpPr>
        <p:spPr>
          <a:xfrm>
            <a:off x="8307833" y="2759771"/>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95" name="TextBox 94">
            <a:extLst>
              <a:ext uri="{FF2B5EF4-FFF2-40B4-BE49-F238E27FC236}">
                <a16:creationId xmlns:a16="http://schemas.microsoft.com/office/drawing/2014/main" id="{D9106438-7570-AAE8-DECF-3592FEDBC95D}"/>
              </a:ext>
            </a:extLst>
          </p:cNvPr>
          <p:cNvSpPr txBox="1"/>
          <p:nvPr/>
        </p:nvSpPr>
        <p:spPr>
          <a:xfrm>
            <a:off x="8097963" y="2455108"/>
            <a:ext cx="48302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ED7D31"/>
                </a:solidFill>
                <a:effectLst/>
                <a:uLnTx/>
                <a:uFillTx/>
                <a:latin typeface="Calibri" panose="020F0502020204030204"/>
                <a:ea typeface="+mn-ea"/>
                <a:cs typeface="+mn-cs"/>
              </a:rPr>
              <a:t>Cin</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id="{A99EE965-6572-DCEC-61EE-A4D8E05ECDF2}"/>
              </a:ext>
            </a:extLst>
          </p:cNvPr>
          <p:cNvSpPr/>
          <p:nvPr/>
        </p:nvSpPr>
        <p:spPr>
          <a:xfrm>
            <a:off x="6108084" y="3288689"/>
            <a:ext cx="1004045" cy="105908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Calibri" panose="020F0502020204030204"/>
                <a:ea typeface="+mn-ea"/>
                <a:cs typeface="+mn-cs"/>
              </a:rPr>
              <a:t>FA</a:t>
            </a:r>
          </a:p>
        </p:txBody>
      </p:sp>
      <p:cxnSp>
        <p:nvCxnSpPr>
          <p:cNvPr id="97" name="Straight Arrow Connector 96">
            <a:extLst>
              <a:ext uri="{FF2B5EF4-FFF2-40B4-BE49-F238E27FC236}">
                <a16:creationId xmlns:a16="http://schemas.microsoft.com/office/drawing/2014/main" id="{010C5E04-32A4-0621-B9F4-A22F89FC3AC4}"/>
              </a:ext>
            </a:extLst>
          </p:cNvPr>
          <p:cNvCxnSpPr>
            <a:cxnSpLocks/>
          </p:cNvCxnSpPr>
          <p:nvPr/>
        </p:nvCxnSpPr>
        <p:spPr>
          <a:xfrm>
            <a:off x="6257024" y="2718068"/>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98" name="TextBox 97">
            <a:extLst>
              <a:ext uri="{FF2B5EF4-FFF2-40B4-BE49-F238E27FC236}">
                <a16:creationId xmlns:a16="http://schemas.microsoft.com/office/drawing/2014/main" id="{EBD24169-1D8E-82E4-81D5-B8D7A973A89E}"/>
              </a:ext>
            </a:extLst>
          </p:cNvPr>
          <p:cNvSpPr txBox="1"/>
          <p:nvPr/>
        </p:nvSpPr>
        <p:spPr>
          <a:xfrm>
            <a:off x="6105458" y="2429592"/>
            <a:ext cx="20955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D7D31"/>
                </a:solidFill>
                <a:effectLst/>
                <a:uLnTx/>
                <a:uFillTx/>
                <a:latin typeface="Calibri" panose="020F0502020204030204"/>
                <a:ea typeface="+mn-ea"/>
                <a:cs typeface="+mn-cs"/>
              </a:rPr>
              <a:t>A</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101" name="Straight Arrow Connector 100">
            <a:extLst>
              <a:ext uri="{FF2B5EF4-FFF2-40B4-BE49-F238E27FC236}">
                <a16:creationId xmlns:a16="http://schemas.microsoft.com/office/drawing/2014/main" id="{B2A0AC56-9FDD-440C-4D12-519E8F17A07A}"/>
              </a:ext>
            </a:extLst>
          </p:cNvPr>
          <p:cNvCxnSpPr>
            <a:cxnSpLocks/>
          </p:cNvCxnSpPr>
          <p:nvPr/>
        </p:nvCxnSpPr>
        <p:spPr>
          <a:xfrm>
            <a:off x="6356756" y="4347777"/>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02" name="TextBox 101">
            <a:extLst>
              <a:ext uri="{FF2B5EF4-FFF2-40B4-BE49-F238E27FC236}">
                <a16:creationId xmlns:a16="http://schemas.microsoft.com/office/drawing/2014/main" id="{8A060F18-B67E-EEDC-0209-D1ED2DD0881F}"/>
              </a:ext>
            </a:extLst>
          </p:cNvPr>
          <p:cNvSpPr txBox="1"/>
          <p:nvPr/>
        </p:nvSpPr>
        <p:spPr>
          <a:xfrm>
            <a:off x="6032917" y="4876695"/>
            <a:ext cx="6420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D7D31"/>
                </a:solidFill>
                <a:effectLst/>
                <a:uLnTx/>
                <a:uFillTx/>
                <a:latin typeface="Calibri" panose="020F0502020204030204"/>
                <a:ea typeface="+mn-ea"/>
                <a:cs typeface="+mn-cs"/>
              </a:rPr>
              <a:t>SUM</a:t>
            </a:r>
          </a:p>
        </p:txBody>
      </p:sp>
      <p:cxnSp>
        <p:nvCxnSpPr>
          <p:cNvPr id="103" name="Straight Arrow Connector 102">
            <a:extLst>
              <a:ext uri="{FF2B5EF4-FFF2-40B4-BE49-F238E27FC236}">
                <a16:creationId xmlns:a16="http://schemas.microsoft.com/office/drawing/2014/main" id="{4C87A845-F728-53F2-5465-25A788BBF81D}"/>
              </a:ext>
            </a:extLst>
          </p:cNvPr>
          <p:cNvCxnSpPr>
            <a:cxnSpLocks/>
          </p:cNvCxnSpPr>
          <p:nvPr/>
        </p:nvCxnSpPr>
        <p:spPr>
          <a:xfrm>
            <a:off x="6610106" y="2759771"/>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04" name="TextBox 103">
            <a:extLst>
              <a:ext uri="{FF2B5EF4-FFF2-40B4-BE49-F238E27FC236}">
                <a16:creationId xmlns:a16="http://schemas.microsoft.com/office/drawing/2014/main" id="{00F0F448-4ABB-F94A-A647-8982F6D7CAAC}"/>
              </a:ext>
            </a:extLst>
          </p:cNvPr>
          <p:cNvSpPr txBox="1"/>
          <p:nvPr/>
        </p:nvSpPr>
        <p:spPr>
          <a:xfrm>
            <a:off x="6439657" y="2429592"/>
            <a:ext cx="274554" cy="3731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D7D31"/>
                </a:solidFill>
                <a:effectLst/>
                <a:uLnTx/>
                <a:uFillTx/>
                <a:latin typeface="Calibri" panose="020F0502020204030204"/>
                <a:ea typeface="+mn-ea"/>
                <a:cs typeface="+mn-cs"/>
              </a:rPr>
              <a:t>B</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105" name="Straight Arrow Connector 104">
            <a:extLst>
              <a:ext uri="{FF2B5EF4-FFF2-40B4-BE49-F238E27FC236}">
                <a16:creationId xmlns:a16="http://schemas.microsoft.com/office/drawing/2014/main" id="{6B388760-3D7F-6546-13F4-C7BE28B63189}"/>
              </a:ext>
            </a:extLst>
          </p:cNvPr>
          <p:cNvCxnSpPr>
            <a:cxnSpLocks/>
          </p:cNvCxnSpPr>
          <p:nvPr/>
        </p:nvCxnSpPr>
        <p:spPr>
          <a:xfrm>
            <a:off x="6963501" y="2759771"/>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06" name="TextBox 105">
            <a:extLst>
              <a:ext uri="{FF2B5EF4-FFF2-40B4-BE49-F238E27FC236}">
                <a16:creationId xmlns:a16="http://schemas.microsoft.com/office/drawing/2014/main" id="{5DF2FCEE-1620-F909-68D0-C61DB246E3A0}"/>
              </a:ext>
            </a:extLst>
          </p:cNvPr>
          <p:cNvSpPr txBox="1"/>
          <p:nvPr/>
        </p:nvSpPr>
        <p:spPr>
          <a:xfrm>
            <a:off x="6753631" y="2455108"/>
            <a:ext cx="48302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ED7D31"/>
                </a:solidFill>
                <a:effectLst/>
                <a:uLnTx/>
                <a:uFillTx/>
                <a:latin typeface="Calibri" panose="020F0502020204030204"/>
                <a:ea typeface="+mn-ea"/>
                <a:cs typeface="+mn-cs"/>
              </a:rPr>
              <a:t>Cin</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sp>
        <p:nvSpPr>
          <p:cNvPr id="107" name="Rectangle 106">
            <a:extLst>
              <a:ext uri="{FF2B5EF4-FFF2-40B4-BE49-F238E27FC236}">
                <a16:creationId xmlns:a16="http://schemas.microsoft.com/office/drawing/2014/main" id="{E117B96C-833C-2F05-9493-7C9EC522A0D7}"/>
              </a:ext>
            </a:extLst>
          </p:cNvPr>
          <p:cNvSpPr/>
          <p:nvPr/>
        </p:nvSpPr>
        <p:spPr>
          <a:xfrm>
            <a:off x="4730632" y="3304876"/>
            <a:ext cx="1004045" cy="105908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Calibri" panose="020F0502020204030204"/>
                <a:ea typeface="+mn-ea"/>
                <a:cs typeface="+mn-cs"/>
              </a:rPr>
              <a:t>FA</a:t>
            </a:r>
          </a:p>
        </p:txBody>
      </p:sp>
      <p:cxnSp>
        <p:nvCxnSpPr>
          <p:cNvPr id="108" name="Straight Arrow Connector 107">
            <a:extLst>
              <a:ext uri="{FF2B5EF4-FFF2-40B4-BE49-F238E27FC236}">
                <a16:creationId xmlns:a16="http://schemas.microsoft.com/office/drawing/2014/main" id="{0A6236D9-D03F-945E-342D-990975D9FC70}"/>
              </a:ext>
            </a:extLst>
          </p:cNvPr>
          <p:cNvCxnSpPr>
            <a:cxnSpLocks/>
          </p:cNvCxnSpPr>
          <p:nvPr/>
        </p:nvCxnSpPr>
        <p:spPr>
          <a:xfrm>
            <a:off x="4879572" y="2734255"/>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09" name="TextBox 108">
            <a:extLst>
              <a:ext uri="{FF2B5EF4-FFF2-40B4-BE49-F238E27FC236}">
                <a16:creationId xmlns:a16="http://schemas.microsoft.com/office/drawing/2014/main" id="{260EE8D1-4983-FA41-7FD3-8E1BCACD21C5}"/>
              </a:ext>
            </a:extLst>
          </p:cNvPr>
          <p:cNvSpPr txBox="1"/>
          <p:nvPr/>
        </p:nvSpPr>
        <p:spPr>
          <a:xfrm>
            <a:off x="4728006" y="2445779"/>
            <a:ext cx="20955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D7D31"/>
                </a:solidFill>
                <a:effectLst/>
                <a:uLnTx/>
                <a:uFillTx/>
                <a:latin typeface="Calibri" panose="020F0502020204030204"/>
                <a:ea typeface="+mn-ea"/>
                <a:cs typeface="+mn-cs"/>
              </a:rPr>
              <a:t>A</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112" name="Straight Arrow Connector 111">
            <a:extLst>
              <a:ext uri="{FF2B5EF4-FFF2-40B4-BE49-F238E27FC236}">
                <a16:creationId xmlns:a16="http://schemas.microsoft.com/office/drawing/2014/main" id="{E59989DD-2A45-5A2B-030F-33E24F3749B3}"/>
              </a:ext>
            </a:extLst>
          </p:cNvPr>
          <p:cNvCxnSpPr>
            <a:cxnSpLocks/>
          </p:cNvCxnSpPr>
          <p:nvPr/>
        </p:nvCxnSpPr>
        <p:spPr>
          <a:xfrm>
            <a:off x="4979304" y="4363964"/>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13" name="TextBox 112">
            <a:extLst>
              <a:ext uri="{FF2B5EF4-FFF2-40B4-BE49-F238E27FC236}">
                <a16:creationId xmlns:a16="http://schemas.microsoft.com/office/drawing/2014/main" id="{AC2C767C-C898-4A3E-358A-D3042DFC08A8}"/>
              </a:ext>
            </a:extLst>
          </p:cNvPr>
          <p:cNvSpPr txBox="1"/>
          <p:nvPr/>
        </p:nvSpPr>
        <p:spPr>
          <a:xfrm>
            <a:off x="4655465" y="4892882"/>
            <a:ext cx="6420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D7D31"/>
                </a:solidFill>
                <a:effectLst/>
                <a:uLnTx/>
                <a:uFillTx/>
                <a:latin typeface="Calibri" panose="020F0502020204030204"/>
                <a:ea typeface="+mn-ea"/>
                <a:cs typeface="+mn-cs"/>
              </a:rPr>
              <a:t>SUM</a:t>
            </a:r>
          </a:p>
        </p:txBody>
      </p:sp>
      <p:cxnSp>
        <p:nvCxnSpPr>
          <p:cNvPr id="114" name="Straight Arrow Connector 113">
            <a:extLst>
              <a:ext uri="{FF2B5EF4-FFF2-40B4-BE49-F238E27FC236}">
                <a16:creationId xmlns:a16="http://schemas.microsoft.com/office/drawing/2014/main" id="{647DD848-1501-F17D-8859-E2829DE23FAC}"/>
              </a:ext>
            </a:extLst>
          </p:cNvPr>
          <p:cNvCxnSpPr>
            <a:cxnSpLocks/>
          </p:cNvCxnSpPr>
          <p:nvPr/>
        </p:nvCxnSpPr>
        <p:spPr>
          <a:xfrm>
            <a:off x="5232654" y="2775958"/>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15" name="TextBox 114">
            <a:extLst>
              <a:ext uri="{FF2B5EF4-FFF2-40B4-BE49-F238E27FC236}">
                <a16:creationId xmlns:a16="http://schemas.microsoft.com/office/drawing/2014/main" id="{EBB89AD0-BE47-F508-8DDE-55C3674E3E87}"/>
              </a:ext>
            </a:extLst>
          </p:cNvPr>
          <p:cNvSpPr txBox="1"/>
          <p:nvPr/>
        </p:nvSpPr>
        <p:spPr>
          <a:xfrm>
            <a:off x="5062205" y="2445779"/>
            <a:ext cx="274554" cy="3731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D7D31"/>
                </a:solidFill>
                <a:effectLst/>
                <a:uLnTx/>
                <a:uFillTx/>
                <a:latin typeface="Calibri" panose="020F0502020204030204"/>
                <a:ea typeface="+mn-ea"/>
                <a:cs typeface="+mn-cs"/>
              </a:rPr>
              <a:t>B</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116" name="Straight Arrow Connector 115">
            <a:extLst>
              <a:ext uri="{FF2B5EF4-FFF2-40B4-BE49-F238E27FC236}">
                <a16:creationId xmlns:a16="http://schemas.microsoft.com/office/drawing/2014/main" id="{84B4220D-D0E3-B330-BA4A-D38372AA04DF}"/>
              </a:ext>
            </a:extLst>
          </p:cNvPr>
          <p:cNvCxnSpPr>
            <a:cxnSpLocks/>
          </p:cNvCxnSpPr>
          <p:nvPr/>
        </p:nvCxnSpPr>
        <p:spPr>
          <a:xfrm>
            <a:off x="5586049" y="2775958"/>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17" name="TextBox 116">
            <a:extLst>
              <a:ext uri="{FF2B5EF4-FFF2-40B4-BE49-F238E27FC236}">
                <a16:creationId xmlns:a16="http://schemas.microsoft.com/office/drawing/2014/main" id="{46474DFB-F083-7BD4-0F9D-E41D2E18026F}"/>
              </a:ext>
            </a:extLst>
          </p:cNvPr>
          <p:cNvSpPr txBox="1"/>
          <p:nvPr/>
        </p:nvSpPr>
        <p:spPr>
          <a:xfrm>
            <a:off x="5376179" y="2471295"/>
            <a:ext cx="48302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ED7D31"/>
                </a:solidFill>
                <a:effectLst/>
                <a:uLnTx/>
                <a:uFillTx/>
                <a:latin typeface="Calibri" panose="020F0502020204030204"/>
                <a:ea typeface="+mn-ea"/>
                <a:cs typeface="+mn-cs"/>
              </a:rPr>
              <a:t>Cin</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sp>
        <p:nvSpPr>
          <p:cNvPr id="118" name="Rectangle 117">
            <a:extLst>
              <a:ext uri="{FF2B5EF4-FFF2-40B4-BE49-F238E27FC236}">
                <a16:creationId xmlns:a16="http://schemas.microsoft.com/office/drawing/2014/main" id="{8D1FBB72-2E88-93C1-6DAA-6D3D2CE95BE5}"/>
              </a:ext>
            </a:extLst>
          </p:cNvPr>
          <p:cNvSpPr/>
          <p:nvPr/>
        </p:nvSpPr>
        <p:spPr>
          <a:xfrm>
            <a:off x="3386300" y="3297096"/>
            <a:ext cx="1004045" cy="105908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Calibri" panose="020F0502020204030204"/>
                <a:ea typeface="+mn-ea"/>
                <a:cs typeface="+mn-cs"/>
              </a:rPr>
              <a:t>FA</a:t>
            </a:r>
          </a:p>
        </p:txBody>
      </p:sp>
      <p:cxnSp>
        <p:nvCxnSpPr>
          <p:cNvPr id="119" name="Straight Arrow Connector 118">
            <a:extLst>
              <a:ext uri="{FF2B5EF4-FFF2-40B4-BE49-F238E27FC236}">
                <a16:creationId xmlns:a16="http://schemas.microsoft.com/office/drawing/2014/main" id="{4733D37A-F6F9-CA2B-E714-771206ED77D5}"/>
              </a:ext>
            </a:extLst>
          </p:cNvPr>
          <p:cNvCxnSpPr>
            <a:cxnSpLocks/>
          </p:cNvCxnSpPr>
          <p:nvPr/>
        </p:nvCxnSpPr>
        <p:spPr>
          <a:xfrm>
            <a:off x="3535240" y="2726475"/>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20" name="TextBox 119">
            <a:extLst>
              <a:ext uri="{FF2B5EF4-FFF2-40B4-BE49-F238E27FC236}">
                <a16:creationId xmlns:a16="http://schemas.microsoft.com/office/drawing/2014/main" id="{A09F265A-C9A3-C68D-589A-8CBE6E7FE1DE}"/>
              </a:ext>
            </a:extLst>
          </p:cNvPr>
          <p:cNvSpPr txBox="1"/>
          <p:nvPr/>
        </p:nvSpPr>
        <p:spPr>
          <a:xfrm>
            <a:off x="3383674" y="2437999"/>
            <a:ext cx="20955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D7D31"/>
                </a:solidFill>
                <a:effectLst/>
                <a:uLnTx/>
                <a:uFillTx/>
                <a:latin typeface="Calibri" panose="020F0502020204030204"/>
                <a:ea typeface="+mn-ea"/>
                <a:cs typeface="+mn-cs"/>
              </a:rPr>
              <a:t>A</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123" name="Straight Arrow Connector 122">
            <a:extLst>
              <a:ext uri="{FF2B5EF4-FFF2-40B4-BE49-F238E27FC236}">
                <a16:creationId xmlns:a16="http://schemas.microsoft.com/office/drawing/2014/main" id="{4611A479-F630-9F51-BFE0-C7B7075565C5}"/>
              </a:ext>
            </a:extLst>
          </p:cNvPr>
          <p:cNvCxnSpPr>
            <a:cxnSpLocks/>
          </p:cNvCxnSpPr>
          <p:nvPr/>
        </p:nvCxnSpPr>
        <p:spPr>
          <a:xfrm>
            <a:off x="3634972" y="4356184"/>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24" name="TextBox 123">
            <a:extLst>
              <a:ext uri="{FF2B5EF4-FFF2-40B4-BE49-F238E27FC236}">
                <a16:creationId xmlns:a16="http://schemas.microsoft.com/office/drawing/2014/main" id="{75FA54D0-374F-17AF-450F-16E908E7C639}"/>
              </a:ext>
            </a:extLst>
          </p:cNvPr>
          <p:cNvSpPr txBox="1"/>
          <p:nvPr/>
        </p:nvSpPr>
        <p:spPr>
          <a:xfrm>
            <a:off x="3311133" y="4885102"/>
            <a:ext cx="6420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D7D31"/>
                </a:solidFill>
                <a:effectLst/>
                <a:uLnTx/>
                <a:uFillTx/>
                <a:latin typeface="Calibri" panose="020F0502020204030204"/>
                <a:ea typeface="+mn-ea"/>
                <a:cs typeface="+mn-cs"/>
              </a:rPr>
              <a:t>SUM</a:t>
            </a:r>
          </a:p>
        </p:txBody>
      </p:sp>
      <p:cxnSp>
        <p:nvCxnSpPr>
          <p:cNvPr id="125" name="Straight Arrow Connector 124">
            <a:extLst>
              <a:ext uri="{FF2B5EF4-FFF2-40B4-BE49-F238E27FC236}">
                <a16:creationId xmlns:a16="http://schemas.microsoft.com/office/drawing/2014/main" id="{29E35821-9D51-AEA5-5A3A-D948BF34BD07}"/>
              </a:ext>
            </a:extLst>
          </p:cNvPr>
          <p:cNvCxnSpPr>
            <a:cxnSpLocks/>
          </p:cNvCxnSpPr>
          <p:nvPr/>
        </p:nvCxnSpPr>
        <p:spPr>
          <a:xfrm>
            <a:off x="3888322" y="2768178"/>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26" name="TextBox 125">
            <a:extLst>
              <a:ext uri="{FF2B5EF4-FFF2-40B4-BE49-F238E27FC236}">
                <a16:creationId xmlns:a16="http://schemas.microsoft.com/office/drawing/2014/main" id="{800120D1-8211-CDEA-6D32-51072B76632E}"/>
              </a:ext>
            </a:extLst>
          </p:cNvPr>
          <p:cNvSpPr txBox="1"/>
          <p:nvPr/>
        </p:nvSpPr>
        <p:spPr>
          <a:xfrm>
            <a:off x="3717873" y="2437999"/>
            <a:ext cx="274554" cy="3731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D7D31"/>
                </a:solidFill>
                <a:effectLst/>
                <a:uLnTx/>
                <a:uFillTx/>
                <a:latin typeface="Calibri" panose="020F0502020204030204"/>
                <a:ea typeface="+mn-ea"/>
                <a:cs typeface="+mn-cs"/>
              </a:rPr>
              <a:t>B</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127" name="Straight Arrow Connector 126">
            <a:extLst>
              <a:ext uri="{FF2B5EF4-FFF2-40B4-BE49-F238E27FC236}">
                <a16:creationId xmlns:a16="http://schemas.microsoft.com/office/drawing/2014/main" id="{B3A0B3A6-916F-5C6C-DE96-3C8B6D8668B1}"/>
              </a:ext>
            </a:extLst>
          </p:cNvPr>
          <p:cNvCxnSpPr>
            <a:cxnSpLocks/>
          </p:cNvCxnSpPr>
          <p:nvPr/>
        </p:nvCxnSpPr>
        <p:spPr>
          <a:xfrm>
            <a:off x="4241717" y="2768178"/>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28" name="TextBox 127">
            <a:extLst>
              <a:ext uri="{FF2B5EF4-FFF2-40B4-BE49-F238E27FC236}">
                <a16:creationId xmlns:a16="http://schemas.microsoft.com/office/drawing/2014/main" id="{D5E60059-47FA-A170-C378-9519D75ABC29}"/>
              </a:ext>
            </a:extLst>
          </p:cNvPr>
          <p:cNvSpPr txBox="1"/>
          <p:nvPr/>
        </p:nvSpPr>
        <p:spPr>
          <a:xfrm>
            <a:off x="4031847" y="2463515"/>
            <a:ext cx="48302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ED7D31"/>
                </a:solidFill>
                <a:effectLst/>
                <a:uLnTx/>
                <a:uFillTx/>
                <a:latin typeface="Calibri" panose="020F0502020204030204"/>
                <a:ea typeface="+mn-ea"/>
                <a:cs typeface="+mn-cs"/>
              </a:rPr>
              <a:t>Cin</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sp>
        <p:nvSpPr>
          <p:cNvPr id="129" name="Rectangle 128">
            <a:extLst>
              <a:ext uri="{FF2B5EF4-FFF2-40B4-BE49-F238E27FC236}">
                <a16:creationId xmlns:a16="http://schemas.microsoft.com/office/drawing/2014/main" id="{4766B8BF-768E-2C84-02D1-707F5B2A4476}"/>
              </a:ext>
            </a:extLst>
          </p:cNvPr>
          <p:cNvSpPr/>
          <p:nvPr/>
        </p:nvSpPr>
        <p:spPr>
          <a:xfrm>
            <a:off x="2102351" y="3297096"/>
            <a:ext cx="1004045" cy="105908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Calibri" panose="020F0502020204030204"/>
                <a:ea typeface="+mn-ea"/>
                <a:cs typeface="+mn-cs"/>
              </a:rPr>
              <a:t>FA</a:t>
            </a:r>
          </a:p>
        </p:txBody>
      </p:sp>
      <p:cxnSp>
        <p:nvCxnSpPr>
          <p:cNvPr id="130" name="Straight Arrow Connector 129">
            <a:extLst>
              <a:ext uri="{FF2B5EF4-FFF2-40B4-BE49-F238E27FC236}">
                <a16:creationId xmlns:a16="http://schemas.microsoft.com/office/drawing/2014/main" id="{AC2BC4F1-D238-D855-7503-2F5A7330A72B}"/>
              </a:ext>
            </a:extLst>
          </p:cNvPr>
          <p:cNvCxnSpPr>
            <a:cxnSpLocks/>
          </p:cNvCxnSpPr>
          <p:nvPr/>
        </p:nvCxnSpPr>
        <p:spPr>
          <a:xfrm>
            <a:off x="2251291" y="2726475"/>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31" name="TextBox 130">
            <a:extLst>
              <a:ext uri="{FF2B5EF4-FFF2-40B4-BE49-F238E27FC236}">
                <a16:creationId xmlns:a16="http://schemas.microsoft.com/office/drawing/2014/main" id="{5AA410FC-CA5F-56F5-FF3E-6381BC7BD9E0}"/>
              </a:ext>
            </a:extLst>
          </p:cNvPr>
          <p:cNvSpPr txBox="1"/>
          <p:nvPr/>
        </p:nvSpPr>
        <p:spPr>
          <a:xfrm>
            <a:off x="2099725" y="2437999"/>
            <a:ext cx="20955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D7D31"/>
                </a:solidFill>
                <a:effectLst/>
                <a:uLnTx/>
                <a:uFillTx/>
                <a:latin typeface="Calibri" panose="020F0502020204030204"/>
                <a:ea typeface="+mn-ea"/>
                <a:cs typeface="+mn-cs"/>
              </a:rPr>
              <a:t>A</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134" name="Straight Arrow Connector 133">
            <a:extLst>
              <a:ext uri="{FF2B5EF4-FFF2-40B4-BE49-F238E27FC236}">
                <a16:creationId xmlns:a16="http://schemas.microsoft.com/office/drawing/2014/main" id="{E113BEF7-1DB0-60CB-999A-39519663E3DC}"/>
              </a:ext>
            </a:extLst>
          </p:cNvPr>
          <p:cNvCxnSpPr>
            <a:cxnSpLocks/>
          </p:cNvCxnSpPr>
          <p:nvPr/>
        </p:nvCxnSpPr>
        <p:spPr>
          <a:xfrm>
            <a:off x="2351023" y="4356184"/>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35" name="TextBox 134">
            <a:extLst>
              <a:ext uri="{FF2B5EF4-FFF2-40B4-BE49-F238E27FC236}">
                <a16:creationId xmlns:a16="http://schemas.microsoft.com/office/drawing/2014/main" id="{D04FD9CF-81D3-F51D-E98F-F79D324CF2D0}"/>
              </a:ext>
            </a:extLst>
          </p:cNvPr>
          <p:cNvSpPr txBox="1"/>
          <p:nvPr/>
        </p:nvSpPr>
        <p:spPr>
          <a:xfrm>
            <a:off x="2027184" y="4885102"/>
            <a:ext cx="6420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D7D31"/>
                </a:solidFill>
                <a:effectLst/>
                <a:uLnTx/>
                <a:uFillTx/>
                <a:latin typeface="Calibri" panose="020F0502020204030204"/>
                <a:ea typeface="+mn-ea"/>
                <a:cs typeface="+mn-cs"/>
              </a:rPr>
              <a:t>SUM</a:t>
            </a:r>
          </a:p>
        </p:txBody>
      </p:sp>
      <p:cxnSp>
        <p:nvCxnSpPr>
          <p:cNvPr id="136" name="Straight Arrow Connector 135">
            <a:extLst>
              <a:ext uri="{FF2B5EF4-FFF2-40B4-BE49-F238E27FC236}">
                <a16:creationId xmlns:a16="http://schemas.microsoft.com/office/drawing/2014/main" id="{1C185D0B-83DA-EBDB-C186-446DCE165EF1}"/>
              </a:ext>
            </a:extLst>
          </p:cNvPr>
          <p:cNvCxnSpPr>
            <a:cxnSpLocks/>
          </p:cNvCxnSpPr>
          <p:nvPr/>
        </p:nvCxnSpPr>
        <p:spPr>
          <a:xfrm>
            <a:off x="2604373" y="2768178"/>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37" name="TextBox 136">
            <a:extLst>
              <a:ext uri="{FF2B5EF4-FFF2-40B4-BE49-F238E27FC236}">
                <a16:creationId xmlns:a16="http://schemas.microsoft.com/office/drawing/2014/main" id="{AB7B0D2E-7D45-5A62-2AEE-902433AA1FE9}"/>
              </a:ext>
            </a:extLst>
          </p:cNvPr>
          <p:cNvSpPr txBox="1"/>
          <p:nvPr/>
        </p:nvSpPr>
        <p:spPr>
          <a:xfrm>
            <a:off x="2433924" y="2437999"/>
            <a:ext cx="274554" cy="3731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D7D31"/>
                </a:solidFill>
                <a:effectLst/>
                <a:uLnTx/>
                <a:uFillTx/>
                <a:latin typeface="Calibri" panose="020F0502020204030204"/>
                <a:ea typeface="+mn-ea"/>
                <a:cs typeface="+mn-cs"/>
              </a:rPr>
              <a:t>B</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138" name="Straight Arrow Connector 137">
            <a:extLst>
              <a:ext uri="{FF2B5EF4-FFF2-40B4-BE49-F238E27FC236}">
                <a16:creationId xmlns:a16="http://schemas.microsoft.com/office/drawing/2014/main" id="{CF1152FD-3418-B3D6-7D26-1369E4B31B4A}"/>
              </a:ext>
            </a:extLst>
          </p:cNvPr>
          <p:cNvCxnSpPr>
            <a:cxnSpLocks/>
          </p:cNvCxnSpPr>
          <p:nvPr/>
        </p:nvCxnSpPr>
        <p:spPr>
          <a:xfrm>
            <a:off x="2957768" y="2768178"/>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39" name="TextBox 138">
            <a:extLst>
              <a:ext uri="{FF2B5EF4-FFF2-40B4-BE49-F238E27FC236}">
                <a16:creationId xmlns:a16="http://schemas.microsoft.com/office/drawing/2014/main" id="{623CB803-55C0-3591-3557-28AEFF314EFE}"/>
              </a:ext>
            </a:extLst>
          </p:cNvPr>
          <p:cNvSpPr txBox="1"/>
          <p:nvPr/>
        </p:nvSpPr>
        <p:spPr>
          <a:xfrm>
            <a:off x="2747898" y="2463515"/>
            <a:ext cx="48302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ED7D31"/>
                </a:solidFill>
                <a:effectLst/>
                <a:uLnTx/>
                <a:uFillTx/>
                <a:latin typeface="Calibri" panose="020F0502020204030204"/>
                <a:ea typeface="+mn-ea"/>
                <a:cs typeface="+mn-cs"/>
              </a:rPr>
              <a:t>Cin</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sp>
        <p:nvSpPr>
          <p:cNvPr id="140" name="Rectangle 139">
            <a:extLst>
              <a:ext uri="{FF2B5EF4-FFF2-40B4-BE49-F238E27FC236}">
                <a16:creationId xmlns:a16="http://schemas.microsoft.com/office/drawing/2014/main" id="{61EFE8F2-A88E-8EFF-522B-04256700234D}"/>
              </a:ext>
            </a:extLst>
          </p:cNvPr>
          <p:cNvSpPr/>
          <p:nvPr/>
        </p:nvSpPr>
        <p:spPr>
          <a:xfrm>
            <a:off x="741455" y="3304876"/>
            <a:ext cx="1004045" cy="105908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Calibri" panose="020F0502020204030204"/>
                <a:ea typeface="+mn-ea"/>
                <a:cs typeface="+mn-cs"/>
              </a:rPr>
              <a:t>FA</a:t>
            </a:r>
          </a:p>
        </p:txBody>
      </p:sp>
      <p:cxnSp>
        <p:nvCxnSpPr>
          <p:cNvPr id="141" name="Straight Arrow Connector 140">
            <a:extLst>
              <a:ext uri="{FF2B5EF4-FFF2-40B4-BE49-F238E27FC236}">
                <a16:creationId xmlns:a16="http://schemas.microsoft.com/office/drawing/2014/main" id="{DC6CE868-1A51-C009-F90F-38F2FCAC5C6E}"/>
              </a:ext>
            </a:extLst>
          </p:cNvPr>
          <p:cNvCxnSpPr>
            <a:cxnSpLocks/>
          </p:cNvCxnSpPr>
          <p:nvPr/>
        </p:nvCxnSpPr>
        <p:spPr>
          <a:xfrm>
            <a:off x="890395" y="2734255"/>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42" name="TextBox 141">
            <a:extLst>
              <a:ext uri="{FF2B5EF4-FFF2-40B4-BE49-F238E27FC236}">
                <a16:creationId xmlns:a16="http://schemas.microsoft.com/office/drawing/2014/main" id="{9F0F4264-B3C1-1D57-4939-976955BBED3E}"/>
              </a:ext>
            </a:extLst>
          </p:cNvPr>
          <p:cNvSpPr txBox="1"/>
          <p:nvPr/>
        </p:nvSpPr>
        <p:spPr>
          <a:xfrm>
            <a:off x="738829" y="2445779"/>
            <a:ext cx="20955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D7D31"/>
                </a:solidFill>
                <a:effectLst/>
                <a:uLnTx/>
                <a:uFillTx/>
                <a:latin typeface="Calibri" panose="020F0502020204030204"/>
                <a:ea typeface="+mn-ea"/>
                <a:cs typeface="+mn-cs"/>
              </a:rPr>
              <a:t>A</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143" name="Straight Arrow Connector 142">
            <a:extLst>
              <a:ext uri="{FF2B5EF4-FFF2-40B4-BE49-F238E27FC236}">
                <a16:creationId xmlns:a16="http://schemas.microsoft.com/office/drawing/2014/main" id="{A39C0D16-CDF0-7C2B-030A-C9CB3697B9C9}"/>
              </a:ext>
            </a:extLst>
          </p:cNvPr>
          <p:cNvCxnSpPr>
            <a:cxnSpLocks/>
          </p:cNvCxnSpPr>
          <p:nvPr/>
        </p:nvCxnSpPr>
        <p:spPr>
          <a:xfrm>
            <a:off x="1581194" y="4363964"/>
            <a:ext cx="0" cy="111863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cxnSp>
        <p:nvCxnSpPr>
          <p:cNvPr id="145" name="Straight Arrow Connector 144">
            <a:extLst>
              <a:ext uri="{FF2B5EF4-FFF2-40B4-BE49-F238E27FC236}">
                <a16:creationId xmlns:a16="http://schemas.microsoft.com/office/drawing/2014/main" id="{3F2F663F-C0E9-C8F7-40C5-1F6A27B1A367}"/>
              </a:ext>
            </a:extLst>
          </p:cNvPr>
          <p:cNvCxnSpPr>
            <a:cxnSpLocks/>
          </p:cNvCxnSpPr>
          <p:nvPr/>
        </p:nvCxnSpPr>
        <p:spPr>
          <a:xfrm>
            <a:off x="876109" y="4363964"/>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46" name="TextBox 145">
            <a:extLst>
              <a:ext uri="{FF2B5EF4-FFF2-40B4-BE49-F238E27FC236}">
                <a16:creationId xmlns:a16="http://schemas.microsoft.com/office/drawing/2014/main" id="{8174FDBF-67C3-1229-4510-C4E1A1C8274A}"/>
              </a:ext>
            </a:extLst>
          </p:cNvPr>
          <p:cNvSpPr txBox="1"/>
          <p:nvPr/>
        </p:nvSpPr>
        <p:spPr>
          <a:xfrm>
            <a:off x="552270" y="4892882"/>
            <a:ext cx="6420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D7D31"/>
                </a:solidFill>
                <a:effectLst/>
                <a:uLnTx/>
                <a:uFillTx/>
                <a:latin typeface="Calibri" panose="020F0502020204030204"/>
                <a:ea typeface="+mn-ea"/>
                <a:cs typeface="+mn-cs"/>
              </a:rPr>
              <a:t>SUM</a:t>
            </a:r>
          </a:p>
        </p:txBody>
      </p:sp>
      <p:cxnSp>
        <p:nvCxnSpPr>
          <p:cNvPr id="147" name="Straight Arrow Connector 146">
            <a:extLst>
              <a:ext uri="{FF2B5EF4-FFF2-40B4-BE49-F238E27FC236}">
                <a16:creationId xmlns:a16="http://schemas.microsoft.com/office/drawing/2014/main" id="{DD33AD15-65C0-1B09-15CE-656DB35384E7}"/>
              </a:ext>
            </a:extLst>
          </p:cNvPr>
          <p:cNvCxnSpPr>
            <a:cxnSpLocks/>
          </p:cNvCxnSpPr>
          <p:nvPr/>
        </p:nvCxnSpPr>
        <p:spPr>
          <a:xfrm>
            <a:off x="1243477" y="2775958"/>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48" name="TextBox 147">
            <a:extLst>
              <a:ext uri="{FF2B5EF4-FFF2-40B4-BE49-F238E27FC236}">
                <a16:creationId xmlns:a16="http://schemas.microsoft.com/office/drawing/2014/main" id="{5BDB6840-061B-8EEF-F7A1-5CAF60F9F73D}"/>
              </a:ext>
            </a:extLst>
          </p:cNvPr>
          <p:cNvSpPr txBox="1"/>
          <p:nvPr/>
        </p:nvSpPr>
        <p:spPr>
          <a:xfrm>
            <a:off x="1073028" y="2445779"/>
            <a:ext cx="274554" cy="3731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D7D31"/>
                </a:solidFill>
                <a:effectLst/>
                <a:uLnTx/>
                <a:uFillTx/>
                <a:latin typeface="Calibri" panose="020F0502020204030204"/>
                <a:ea typeface="+mn-ea"/>
                <a:cs typeface="+mn-cs"/>
              </a:rPr>
              <a:t>B</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149" name="Straight Arrow Connector 148">
            <a:extLst>
              <a:ext uri="{FF2B5EF4-FFF2-40B4-BE49-F238E27FC236}">
                <a16:creationId xmlns:a16="http://schemas.microsoft.com/office/drawing/2014/main" id="{B9C4AB12-0423-9D8A-0E0B-D96469FF287A}"/>
              </a:ext>
            </a:extLst>
          </p:cNvPr>
          <p:cNvCxnSpPr>
            <a:cxnSpLocks/>
          </p:cNvCxnSpPr>
          <p:nvPr/>
        </p:nvCxnSpPr>
        <p:spPr>
          <a:xfrm>
            <a:off x="1596872" y="2775958"/>
            <a:ext cx="0" cy="52891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50" name="TextBox 149">
            <a:extLst>
              <a:ext uri="{FF2B5EF4-FFF2-40B4-BE49-F238E27FC236}">
                <a16:creationId xmlns:a16="http://schemas.microsoft.com/office/drawing/2014/main" id="{8B146061-C986-1128-7017-20C1B22CE3E7}"/>
              </a:ext>
            </a:extLst>
          </p:cNvPr>
          <p:cNvSpPr txBox="1"/>
          <p:nvPr/>
        </p:nvSpPr>
        <p:spPr>
          <a:xfrm>
            <a:off x="1387002" y="2471295"/>
            <a:ext cx="48302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ED7D31"/>
                </a:solidFill>
                <a:effectLst/>
                <a:uLnTx/>
                <a:uFillTx/>
                <a:latin typeface="Calibri" panose="020F0502020204030204"/>
                <a:ea typeface="+mn-ea"/>
                <a:cs typeface="+mn-cs"/>
              </a:rPr>
              <a:t>Cin</a:t>
            </a:r>
            <a:endParaRPr kumimoji="0" lang="en-US" sz="28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9C407118-55EF-E631-896B-F6655DA30F56}"/>
              </a:ext>
            </a:extLst>
          </p:cNvPr>
          <p:cNvSpPr/>
          <p:nvPr/>
        </p:nvSpPr>
        <p:spPr>
          <a:xfrm>
            <a:off x="738830" y="5482602"/>
            <a:ext cx="10812986" cy="88866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5400" dirty="0"/>
              <a:t>Carry look ahead</a:t>
            </a:r>
          </a:p>
        </p:txBody>
      </p:sp>
      <p:cxnSp>
        <p:nvCxnSpPr>
          <p:cNvPr id="4" name="Straight Arrow Connector 3">
            <a:extLst>
              <a:ext uri="{FF2B5EF4-FFF2-40B4-BE49-F238E27FC236}">
                <a16:creationId xmlns:a16="http://schemas.microsoft.com/office/drawing/2014/main" id="{4AF0A4E9-871F-D094-9ACF-33EF6A034C09}"/>
              </a:ext>
            </a:extLst>
          </p:cNvPr>
          <p:cNvCxnSpPr>
            <a:cxnSpLocks/>
          </p:cNvCxnSpPr>
          <p:nvPr/>
        </p:nvCxnSpPr>
        <p:spPr>
          <a:xfrm>
            <a:off x="1305161" y="4347777"/>
            <a:ext cx="0" cy="1134825"/>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42CBA892-45E3-55B6-1B57-B633C046732F}"/>
              </a:ext>
            </a:extLst>
          </p:cNvPr>
          <p:cNvSpPr txBox="1"/>
          <p:nvPr/>
        </p:nvSpPr>
        <p:spPr>
          <a:xfrm>
            <a:off x="1146403" y="5466152"/>
            <a:ext cx="31751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D7D31"/>
                </a:solidFill>
                <a:effectLst/>
                <a:uLnTx/>
                <a:uFillTx/>
                <a:latin typeface="Calibri" panose="020F0502020204030204"/>
                <a:ea typeface="+mn-ea"/>
                <a:cs typeface="+mn-cs"/>
              </a:rPr>
              <a:t>P</a:t>
            </a:r>
          </a:p>
        </p:txBody>
      </p:sp>
      <p:sp>
        <p:nvSpPr>
          <p:cNvPr id="20" name="TextBox 19">
            <a:extLst>
              <a:ext uri="{FF2B5EF4-FFF2-40B4-BE49-F238E27FC236}">
                <a16:creationId xmlns:a16="http://schemas.microsoft.com/office/drawing/2014/main" id="{5F8240DF-1269-C151-C92F-9D44C3951AD9}"/>
              </a:ext>
            </a:extLst>
          </p:cNvPr>
          <p:cNvSpPr txBox="1"/>
          <p:nvPr/>
        </p:nvSpPr>
        <p:spPr>
          <a:xfrm>
            <a:off x="1465459" y="5451671"/>
            <a:ext cx="31751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D7D31"/>
                </a:solidFill>
                <a:effectLst/>
                <a:uLnTx/>
                <a:uFillTx/>
                <a:latin typeface="Calibri" panose="020F0502020204030204"/>
                <a:ea typeface="+mn-ea"/>
                <a:cs typeface="+mn-cs"/>
              </a:rPr>
              <a:t>G</a:t>
            </a:r>
          </a:p>
        </p:txBody>
      </p:sp>
      <p:cxnSp>
        <p:nvCxnSpPr>
          <p:cNvPr id="22" name="Connector: Elbow 21">
            <a:extLst>
              <a:ext uri="{FF2B5EF4-FFF2-40B4-BE49-F238E27FC236}">
                <a16:creationId xmlns:a16="http://schemas.microsoft.com/office/drawing/2014/main" id="{74AF3EA6-3100-1D02-1773-D3A3D06F6CC8}"/>
              </a:ext>
            </a:extLst>
          </p:cNvPr>
          <p:cNvCxnSpPr>
            <a:endCxn id="150" idx="2"/>
          </p:cNvCxnSpPr>
          <p:nvPr/>
        </p:nvCxnSpPr>
        <p:spPr>
          <a:xfrm rot="16200000" flipV="1">
            <a:off x="432346" y="4006020"/>
            <a:ext cx="2672753" cy="280412"/>
          </a:xfrm>
          <a:prstGeom prst="bentConnector3">
            <a:avLst>
              <a:gd name="adj1" fmla="val 99554"/>
            </a:avLst>
          </a:prstGeom>
          <a:ln w="31750">
            <a:solidFill>
              <a:schemeClr val="accent1">
                <a:alpha val="9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094ED35-1CA6-C8C7-C07B-B4BE184DF1B1}"/>
              </a:ext>
            </a:extLst>
          </p:cNvPr>
          <p:cNvCxnSpPr>
            <a:cxnSpLocks/>
          </p:cNvCxnSpPr>
          <p:nvPr/>
        </p:nvCxnSpPr>
        <p:spPr>
          <a:xfrm>
            <a:off x="2962651" y="4372371"/>
            <a:ext cx="0" cy="111863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a:extLst>
              <a:ext uri="{FF2B5EF4-FFF2-40B4-BE49-F238E27FC236}">
                <a16:creationId xmlns:a16="http://schemas.microsoft.com/office/drawing/2014/main" id="{23E596E9-6989-9ECF-B26B-BD18648E1326}"/>
              </a:ext>
            </a:extLst>
          </p:cNvPr>
          <p:cNvCxnSpPr>
            <a:cxnSpLocks/>
          </p:cNvCxnSpPr>
          <p:nvPr/>
        </p:nvCxnSpPr>
        <p:spPr>
          <a:xfrm>
            <a:off x="2686618" y="4356184"/>
            <a:ext cx="0" cy="1134825"/>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6A0F7405-0069-8601-73B4-B15B96FA65E7}"/>
              </a:ext>
            </a:extLst>
          </p:cNvPr>
          <p:cNvSpPr txBox="1"/>
          <p:nvPr/>
        </p:nvSpPr>
        <p:spPr>
          <a:xfrm>
            <a:off x="2527860" y="5474559"/>
            <a:ext cx="31751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D7D31"/>
                </a:solidFill>
                <a:effectLst/>
                <a:uLnTx/>
                <a:uFillTx/>
                <a:latin typeface="Calibri" panose="020F0502020204030204"/>
                <a:ea typeface="+mn-ea"/>
                <a:cs typeface="+mn-cs"/>
              </a:rPr>
              <a:t>P</a:t>
            </a:r>
          </a:p>
        </p:txBody>
      </p:sp>
      <p:sp>
        <p:nvSpPr>
          <p:cNvPr id="27" name="TextBox 26">
            <a:extLst>
              <a:ext uri="{FF2B5EF4-FFF2-40B4-BE49-F238E27FC236}">
                <a16:creationId xmlns:a16="http://schemas.microsoft.com/office/drawing/2014/main" id="{65F2E7EF-64B1-99C6-A767-B1E5DE9FF4BF}"/>
              </a:ext>
            </a:extLst>
          </p:cNvPr>
          <p:cNvSpPr txBox="1"/>
          <p:nvPr/>
        </p:nvSpPr>
        <p:spPr>
          <a:xfrm>
            <a:off x="2846916" y="5460078"/>
            <a:ext cx="31751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D7D31"/>
                </a:solidFill>
                <a:effectLst/>
                <a:uLnTx/>
                <a:uFillTx/>
                <a:latin typeface="Calibri" panose="020F0502020204030204"/>
                <a:ea typeface="+mn-ea"/>
                <a:cs typeface="+mn-cs"/>
              </a:rPr>
              <a:t>G</a:t>
            </a:r>
          </a:p>
        </p:txBody>
      </p:sp>
      <p:cxnSp>
        <p:nvCxnSpPr>
          <p:cNvPr id="28" name="Connector: Elbow 27">
            <a:extLst>
              <a:ext uri="{FF2B5EF4-FFF2-40B4-BE49-F238E27FC236}">
                <a16:creationId xmlns:a16="http://schemas.microsoft.com/office/drawing/2014/main" id="{CF6BB4D1-C05D-52EF-298C-1CE24FF04B52}"/>
              </a:ext>
            </a:extLst>
          </p:cNvPr>
          <p:cNvCxnSpPr/>
          <p:nvPr/>
        </p:nvCxnSpPr>
        <p:spPr>
          <a:xfrm rot="16200000" flipV="1">
            <a:off x="1813803" y="4014427"/>
            <a:ext cx="2672753" cy="280412"/>
          </a:xfrm>
          <a:prstGeom prst="bentConnector3">
            <a:avLst>
              <a:gd name="adj1" fmla="val 99554"/>
            </a:avLst>
          </a:prstGeom>
          <a:ln w="31750">
            <a:solidFill>
              <a:schemeClr val="accent1">
                <a:alpha val="9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38E91DD-1B78-84A0-AE2A-8A14B2F93E8F}"/>
              </a:ext>
            </a:extLst>
          </p:cNvPr>
          <p:cNvCxnSpPr>
            <a:cxnSpLocks/>
          </p:cNvCxnSpPr>
          <p:nvPr/>
        </p:nvCxnSpPr>
        <p:spPr>
          <a:xfrm>
            <a:off x="4270987" y="4372371"/>
            <a:ext cx="0" cy="111863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cxnSp>
        <p:nvCxnSpPr>
          <p:cNvPr id="30" name="Straight Arrow Connector 29">
            <a:extLst>
              <a:ext uri="{FF2B5EF4-FFF2-40B4-BE49-F238E27FC236}">
                <a16:creationId xmlns:a16="http://schemas.microsoft.com/office/drawing/2014/main" id="{83B63E64-73C3-C31A-4DB1-50983AE94454}"/>
              </a:ext>
            </a:extLst>
          </p:cNvPr>
          <p:cNvCxnSpPr>
            <a:cxnSpLocks/>
          </p:cNvCxnSpPr>
          <p:nvPr/>
        </p:nvCxnSpPr>
        <p:spPr>
          <a:xfrm>
            <a:off x="3969564" y="4373293"/>
            <a:ext cx="0" cy="1134825"/>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31" name="TextBox 30">
            <a:extLst>
              <a:ext uri="{FF2B5EF4-FFF2-40B4-BE49-F238E27FC236}">
                <a16:creationId xmlns:a16="http://schemas.microsoft.com/office/drawing/2014/main" id="{D2C04665-F5D0-28B7-662B-5EF85BDA5996}"/>
              </a:ext>
            </a:extLst>
          </p:cNvPr>
          <p:cNvSpPr txBox="1"/>
          <p:nvPr/>
        </p:nvSpPr>
        <p:spPr>
          <a:xfrm>
            <a:off x="3810806" y="5491668"/>
            <a:ext cx="31751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D7D31"/>
                </a:solidFill>
                <a:effectLst/>
                <a:uLnTx/>
                <a:uFillTx/>
                <a:latin typeface="Calibri" panose="020F0502020204030204"/>
                <a:ea typeface="+mn-ea"/>
                <a:cs typeface="+mn-cs"/>
              </a:rPr>
              <a:t>P</a:t>
            </a:r>
          </a:p>
        </p:txBody>
      </p:sp>
      <p:sp>
        <p:nvSpPr>
          <p:cNvPr id="32" name="TextBox 31">
            <a:extLst>
              <a:ext uri="{FF2B5EF4-FFF2-40B4-BE49-F238E27FC236}">
                <a16:creationId xmlns:a16="http://schemas.microsoft.com/office/drawing/2014/main" id="{7801E339-AA11-0DBA-C49C-41B8A0D22AE9}"/>
              </a:ext>
            </a:extLst>
          </p:cNvPr>
          <p:cNvSpPr txBox="1"/>
          <p:nvPr/>
        </p:nvSpPr>
        <p:spPr>
          <a:xfrm>
            <a:off x="4129862" y="5477187"/>
            <a:ext cx="31751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D7D31"/>
                </a:solidFill>
                <a:effectLst/>
                <a:uLnTx/>
                <a:uFillTx/>
                <a:latin typeface="Calibri" panose="020F0502020204030204"/>
                <a:ea typeface="+mn-ea"/>
                <a:cs typeface="+mn-cs"/>
              </a:rPr>
              <a:t>G</a:t>
            </a:r>
          </a:p>
        </p:txBody>
      </p:sp>
      <p:cxnSp>
        <p:nvCxnSpPr>
          <p:cNvPr id="38" name="Connector: Elbow 37">
            <a:extLst>
              <a:ext uri="{FF2B5EF4-FFF2-40B4-BE49-F238E27FC236}">
                <a16:creationId xmlns:a16="http://schemas.microsoft.com/office/drawing/2014/main" id="{C10384D5-D453-706E-D85F-E9CE8578335F}"/>
              </a:ext>
            </a:extLst>
          </p:cNvPr>
          <p:cNvCxnSpPr/>
          <p:nvPr/>
        </p:nvCxnSpPr>
        <p:spPr>
          <a:xfrm rot="16200000" flipV="1">
            <a:off x="3096749" y="4031536"/>
            <a:ext cx="2672753" cy="280412"/>
          </a:xfrm>
          <a:prstGeom prst="bentConnector3">
            <a:avLst>
              <a:gd name="adj1" fmla="val 99554"/>
            </a:avLst>
          </a:prstGeom>
          <a:ln w="31750">
            <a:solidFill>
              <a:schemeClr val="accent1">
                <a:alpha val="9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6CAA6CC-C12E-F717-83AB-388E5250A0C4}"/>
              </a:ext>
            </a:extLst>
          </p:cNvPr>
          <p:cNvCxnSpPr>
            <a:cxnSpLocks/>
          </p:cNvCxnSpPr>
          <p:nvPr/>
        </p:nvCxnSpPr>
        <p:spPr>
          <a:xfrm>
            <a:off x="5613291" y="4394895"/>
            <a:ext cx="0" cy="111863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cxnSp>
        <p:nvCxnSpPr>
          <p:cNvPr id="45" name="Straight Arrow Connector 44">
            <a:extLst>
              <a:ext uri="{FF2B5EF4-FFF2-40B4-BE49-F238E27FC236}">
                <a16:creationId xmlns:a16="http://schemas.microsoft.com/office/drawing/2014/main" id="{0E8326BA-4305-98D8-CC36-523CD5265342}"/>
              </a:ext>
            </a:extLst>
          </p:cNvPr>
          <p:cNvCxnSpPr>
            <a:cxnSpLocks/>
          </p:cNvCxnSpPr>
          <p:nvPr/>
        </p:nvCxnSpPr>
        <p:spPr>
          <a:xfrm>
            <a:off x="5337258" y="4378708"/>
            <a:ext cx="0" cy="1134825"/>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46" name="TextBox 45">
            <a:extLst>
              <a:ext uri="{FF2B5EF4-FFF2-40B4-BE49-F238E27FC236}">
                <a16:creationId xmlns:a16="http://schemas.microsoft.com/office/drawing/2014/main" id="{06431166-6B05-1AFC-D56C-8189BED55BEC}"/>
              </a:ext>
            </a:extLst>
          </p:cNvPr>
          <p:cNvSpPr txBox="1"/>
          <p:nvPr/>
        </p:nvSpPr>
        <p:spPr>
          <a:xfrm>
            <a:off x="5178500" y="5497083"/>
            <a:ext cx="31751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D7D31"/>
                </a:solidFill>
                <a:effectLst/>
                <a:uLnTx/>
                <a:uFillTx/>
                <a:latin typeface="Calibri" panose="020F0502020204030204"/>
                <a:ea typeface="+mn-ea"/>
                <a:cs typeface="+mn-cs"/>
              </a:rPr>
              <a:t>P</a:t>
            </a:r>
          </a:p>
        </p:txBody>
      </p:sp>
      <p:sp>
        <p:nvSpPr>
          <p:cNvPr id="47" name="TextBox 46">
            <a:extLst>
              <a:ext uri="{FF2B5EF4-FFF2-40B4-BE49-F238E27FC236}">
                <a16:creationId xmlns:a16="http://schemas.microsoft.com/office/drawing/2014/main" id="{6E044F8B-D66B-50C9-2F7D-4315F1B737A5}"/>
              </a:ext>
            </a:extLst>
          </p:cNvPr>
          <p:cNvSpPr txBox="1"/>
          <p:nvPr/>
        </p:nvSpPr>
        <p:spPr>
          <a:xfrm>
            <a:off x="5497556" y="5482602"/>
            <a:ext cx="31751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D7D31"/>
                </a:solidFill>
                <a:effectLst/>
                <a:uLnTx/>
                <a:uFillTx/>
                <a:latin typeface="Calibri" panose="020F0502020204030204"/>
                <a:ea typeface="+mn-ea"/>
                <a:cs typeface="+mn-cs"/>
              </a:rPr>
              <a:t>G</a:t>
            </a:r>
          </a:p>
        </p:txBody>
      </p:sp>
      <p:cxnSp>
        <p:nvCxnSpPr>
          <p:cNvPr id="48" name="Connector: Elbow 47">
            <a:extLst>
              <a:ext uri="{FF2B5EF4-FFF2-40B4-BE49-F238E27FC236}">
                <a16:creationId xmlns:a16="http://schemas.microsoft.com/office/drawing/2014/main" id="{622E04F0-1372-CB6F-96C3-B936C6F22B35}"/>
              </a:ext>
            </a:extLst>
          </p:cNvPr>
          <p:cNvCxnSpPr/>
          <p:nvPr/>
        </p:nvCxnSpPr>
        <p:spPr>
          <a:xfrm rot="16200000" flipV="1">
            <a:off x="4464443" y="4036951"/>
            <a:ext cx="2672753" cy="280412"/>
          </a:xfrm>
          <a:prstGeom prst="bentConnector3">
            <a:avLst>
              <a:gd name="adj1" fmla="val 99554"/>
            </a:avLst>
          </a:prstGeom>
          <a:ln w="31750">
            <a:solidFill>
              <a:schemeClr val="accent1">
                <a:alpha val="9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119605E-7FEA-93CD-0223-2BD7907B47C5}"/>
              </a:ext>
            </a:extLst>
          </p:cNvPr>
          <p:cNvCxnSpPr>
            <a:cxnSpLocks/>
          </p:cNvCxnSpPr>
          <p:nvPr/>
        </p:nvCxnSpPr>
        <p:spPr>
          <a:xfrm>
            <a:off x="7016959" y="4370301"/>
            <a:ext cx="0" cy="111863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cxnSp>
        <p:nvCxnSpPr>
          <p:cNvPr id="50" name="Straight Arrow Connector 49">
            <a:extLst>
              <a:ext uri="{FF2B5EF4-FFF2-40B4-BE49-F238E27FC236}">
                <a16:creationId xmlns:a16="http://schemas.microsoft.com/office/drawing/2014/main" id="{18DDF0E2-B520-3E40-F80B-9D6627FFACC0}"/>
              </a:ext>
            </a:extLst>
          </p:cNvPr>
          <p:cNvCxnSpPr>
            <a:cxnSpLocks/>
          </p:cNvCxnSpPr>
          <p:nvPr/>
        </p:nvCxnSpPr>
        <p:spPr>
          <a:xfrm>
            <a:off x="6740926" y="4354114"/>
            <a:ext cx="0" cy="1134825"/>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51" name="TextBox 50">
            <a:extLst>
              <a:ext uri="{FF2B5EF4-FFF2-40B4-BE49-F238E27FC236}">
                <a16:creationId xmlns:a16="http://schemas.microsoft.com/office/drawing/2014/main" id="{FBE735F9-CB34-7D93-D3DE-115587CCEA36}"/>
              </a:ext>
            </a:extLst>
          </p:cNvPr>
          <p:cNvSpPr txBox="1"/>
          <p:nvPr/>
        </p:nvSpPr>
        <p:spPr>
          <a:xfrm>
            <a:off x="6582168" y="5472489"/>
            <a:ext cx="31751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D7D31"/>
                </a:solidFill>
                <a:effectLst/>
                <a:uLnTx/>
                <a:uFillTx/>
                <a:latin typeface="Calibri" panose="020F0502020204030204"/>
                <a:ea typeface="+mn-ea"/>
                <a:cs typeface="+mn-cs"/>
              </a:rPr>
              <a:t>P</a:t>
            </a:r>
          </a:p>
        </p:txBody>
      </p:sp>
      <p:sp>
        <p:nvSpPr>
          <p:cNvPr id="52" name="TextBox 51">
            <a:extLst>
              <a:ext uri="{FF2B5EF4-FFF2-40B4-BE49-F238E27FC236}">
                <a16:creationId xmlns:a16="http://schemas.microsoft.com/office/drawing/2014/main" id="{FB781572-692C-126E-68CC-1C779801C056}"/>
              </a:ext>
            </a:extLst>
          </p:cNvPr>
          <p:cNvSpPr txBox="1"/>
          <p:nvPr/>
        </p:nvSpPr>
        <p:spPr>
          <a:xfrm>
            <a:off x="6901224" y="5458008"/>
            <a:ext cx="31751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D7D31"/>
                </a:solidFill>
                <a:effectLst/>
                <a:uLnTx/>
                <a:uFillTx/>
                <a:latin typeface="Calibri" panose="020F0502020204030204"/>
                <a:ea typeface="+mn-ea"/>
                <a:cs typeface="+mn-cs"/>
              </a:rPr>
              <a:t>G</a:t>
            </a:r>
          </a:p>
        </p:txBody>
      </p:sp>
      <p:cxnSp>
        <p:nvCxnSpPr>
          <p:cNvPr id="53" name="Connector: Elbow 52">
            <a:extLst>
              <a:ext uri="{FF2B5EF4-FFF2-40B4-BE49-F238E27FC236}">
                <a16:creationId xmlns:a16="http://schemas.microsoft.com/office/drawing/2014/main" id="{ED03865B-4337-203D-5787-2DDA8D114260}"/>
              </a:ext>
            </a:extLst>
          </p:cNvPr>
          <p:cNvCxnSpPr/>
          <p:nvPr/>
        </p:nvCxnSpPr>
        <p:spPr>
          <a:xfrm rot="16200000" flipV="1">
            <a:off x="5868111" y="4012357"/>
            <a:ext cx="2672753" cy="280412"/>
          </a:xfrm>
          <a:prstGeom prst="bentConnector3">
            <a:avLst>
              <a:gd name="adj1" fmla="val 99554"/>
            </a:avLst>
          </a:prstGeom>
          <a:ln w="31750">
            <a:solidFill>
              <a:schemeClr val="accent1">
                <a:alpha val="9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E0C9509-C6C8-C345-2734-CDA42E74FCD6}"/>
              </a:ext>
            </a:extLst>
          </p:cNvPr>
          <p:cNvCxnSpPr>
            <a:cxnSpLocks/>
          </p:cNvCxnSpPr>
          <p:nvPr/>
        </p:nvCxnSpPr>
        <p:spPr>
          <a:xfrm>
            <a:off x="8355581" y="4347777"/>
            <a:ext cx="0" cy="111863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cxnSp>
        <p:nvCxnSpPr>
          <p:cNvPr id="55" name="Straight Arrow Connector 54">
            <a:extLst>
              <a:ext uri="{FF2B5EF4-FFF2-40B4-BE49-F238E27FC236}">
                <a16:creationId xmlns:a16="http://schemas.microsoft.com/office/drawing/2014/main" id="{D75F595B-EFAE-C695-6A22-56E9DD4490CB}"/>
              </a:ext>
            </a:extLst>
          </p:cNvPr>
          <p:cNvCxnSpPr>
            <a:cxnSpLocks/>
          </p:cNvCxnSpPr>
          <p:nvPr/>
        </p:nvCxnSpPr>
        <p:spPr>
          <a:xfrm>
            <a:off x="8079548" y="4331590"/>
            <a:ext cx="0" cy="1134825"/>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56" name="TextBox 55">
            <a:extLst>
              <a:ext uri="{FF2B5EF4-FFF2-40B4-BE49-F238E27FC236}">
                <a16:creationId xmlns:a16="http://schemas.microsoft.com/office/drawing/2014/main" id="{33469CD6-8FBA-3F10-8069-6C9144E42BC8}"/>
              </a:ext>
            </a:extLst>
          </p:cNvPr>
          <p:cNvSpPr txBox="1"/>
          <p:nvPr/>
        </p:nvSpPr>
        <p:spPr>
          <a:xfrm>
            <a:off x="7920790" y="5449965"/>
            <a:ext cx="31751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D7D31"/>
                </a:solidFill>
                <a:effectLst/>
                <a:uLnTx/>
                <a:uFillTx/>
                <a:latin typeface="Calibri" panose="020F0502020204030204"/>
                <a:ea typeface="+mn-ea"/>
                <a:cs typeface="+mn-cs"/>
              </a:rPr>
              <a:t>P</a:t>
            </a:r>
          </a:p>
        </p:txBody>
      </p:sp>
      <p:sp>
        <p:nvSpPr>
          <p:cNvPr id="57" name="TextBox 56">
            <a:extLst>
              <a:ext uri="{FF2B5EF4-FFF2-40B4-BE49-F238E27FC236}">
                <a16:creationId xmlns:a16="http://schemas.microsoft.com/office/drawing/2014/main" id="{C95D6EB7-07E7-7DBC-13AA-8511A27C5088}"/>
              </a:ext>
            </a:extLst>
          </p:cNvPr>
          <p:cNvSpPr txBox="1"/>
          <p:nvPr/>
        </p:nvSpPr>
        <p:spPr>
          <a:xfrm>
            <a:off x="8239846" y="5435484"/>
            <a:ext cx="31751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D7D31"/>
                </a:solidFill>
                <a:effectLst/>
                <a:uLnTx/>
                <a:uFillTx/>
                <a:latin typeface="Calibri" panose="020F0502020204030204"/>
                <a:ea typeface="+mn-ea"/>
                <a:cs typeface="+mn-cs"/>
              </a:rPr>
              <a:t>G</a:t>
            </a:r>
          </a:p>
        </p:txBody>
      </p:sp>
      <p:cxnSp>
        <p:nvCxnSpPr>
          <p:cNvPr id="58" name="Connector: Elbow 57">
            <a:extLst>
              <a:ext uri="{FF2B5EF4-FFF2-40B4-BE49-F238E27FC236}">
                <a16:creationId xmlns:a16="http://schemas.microsoft.com/office/drawing/2014/main" id="{59DC1221-5096-FD4E-ACB3-A2F1781F6529}"/>
              </a:ext>
            </a:extLst>
          </p:cNvPr>
          <p:cNvCxnSpPr/>
          <p:nvPr/>
        </p:nvCxnSpPr>
        <p:spPr>
          <a:xfrm rot="16200000" flipV="1">
            <a:off x="7206733" y="3989833"/>
            <a:ext cx="2672753" cy="280412"/>
          </a:xfrm>
          <a:prstGeom prst="bentConnector3">
            <a:avLst>
              <a:gd name="adj1" fmla="val 99554"/>
            </a:avLst>
          </a:prstGeom>
          <a:ln w="31750">
            <a:solidFill>
              <a:schemeClr val="accent1">
                <a:alpha val="9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FD358A7-39E9-68C3-B906-F9091E118E35}"/>
              </a:ext>
            </a:extLst>
          </p:cNvPr>
          <p:cNvCxnSpPr>
            <a:cxnSpLocks/>
          </p:cNvCxnSpPr>
          <p:nvPr/>
        </p:nvCxnSpPr>
        <p:spPr>
          <a:xfrm>
            <a:off x="9850484" y="4384001"/>
            <a:ext cx="0" cy="111863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cxnSp>
        <p:nvCxnSpPr>
          <p:cNvPr id="60" name="Straight Arrow Connector 59">
            <a:extLst>
              <a:ext uri="{FF2B5EF4-FFF2-40B4-BE49-F238E27FC236}">
                <a16:creationId xmlns:a16="http://schemas.microsoft.com/office/drawing/2014/main" id="{50BB366D-A90D-20D4-0BB4-93B4AAF8A977}"/>
              </a:ext>
            </a:extLst>
          </p:cNvPr>
          <p:cNvCxnSpPr>
            <a:cxnSpLocks/>
          </p:cNvCxnSpPr>
          <p:nvPr/>
        </p:nvCxnSpPr>
        <p:spPr>
          <a:xfrm>
            <a:off x="9574451" y="4367814"/>
            <a:ext cx="0" cy="1134825"/>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61" name="TextBox 60">
            <a:extLst>
              <a:ext uri="{FF2B5EF4-FFF2-40B4-BE49-F238E27FC236}">
                <a16:creationId xmlns:a16="http://schemas.microsoft.com/office/drawing/2014/main" id="{6DBB5C82-5311-A88E-8E2A-2B9119CCE1F6}"/>
              </a:ext>
            </a:extLst>
          </p:cNvPr>
          <p:cNvSpPr txBox="1"/>
          <p:nvPr/>
        </p:nvSpPr>
        <p:spPr>
          <a:xfrm>
            <a:off x="9415693" y="5486189"/>
            <a:ext cx="31751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D7D31"/>
                </a:solidFill>
                <a:effectLst/>
                <a:uLnTx/>
                <a:uFillTx/>
                <a:latin typeface="Calibri" panose="020F0502020204030204"/>
                <a:ea typeface="+mn-ea"/>
                <a:cs typeface="+mn-cs"/>
              </a:rPr>
              <a:t>P</a:t>
            </a:r>
          </a:p>
        </p:txBody>
      </p:sp>
      <p:sp>
        <p:nvSpPr>
          <p:cNvPr id="62" name="TextBox 61">
            <a:extLst>
              <a:ext uri="{FF2B5EF4-FFF2-40B4-BE49-F238E27FC236}">
                <a16:creationId xmlns:a16="http://schemas.microsoft.com/office/drawing/2014/main" id="{496BC72A-77BE-685A-F793-498A04746036}"/>
              </a:ext>
            </a:extLst>
          </p:cNvPr>
          <p:cNvSpPr txBox="1"/>
          <p:nvPr/>
        </p:nvSpPr>
        <p:spPr>
          <a:xfrm>
            <a:off x="9734749" y="5471708"/>
            <a:ext cx="31751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D7D31"/>
                </a:solidFill>
                <a:effectLst/>
                <a:uLnTx/>
                <a:uFillTx/>
                <a:latin typeface="Calibri" panose="020F0502020204030204"/>
                <a:ea typeface="+mn-ea"/>
                <a:cs typeface="+mn-cs"/>
              </a:rPr>
              <a:t>G</a:t>
            </a:r>
          </a:p>
        </p:txBody>
      </p:sp>
      <p:cxnSp>
        <p:nvCxnSpPr>
          <p:cNvPr id="63" name="Connector: Elbow 62">
            <a:extLst>
              <a:ext uri="{FF2B5EF4-FFF2-40B4-BE49-F238E27FC236}">
                <a16:creationId xmlns:a16="http://schemas.microsoft.com/office/drawing/2014/main" id="{754739DD-33C7-EE3B-CC9C-5553C9C0FEA2}"/>
              </a:ext>
            </a:extLst>
          </p:cNvPr>
          <p:cNvCxnSpPr/>
          <p:nvPr/>
        </p:nvCxnSpPr>
        <p:spPr>
          <a:xfrm rot="16200000" flipV="1">
            <a:off x="8701636" y="4026057"/>
            <a:ext cx="2672753" cy="280412"/>
          </a:xfrm>
          <a:prstGeom prst="bentConnector3">
            <a:avLst>
              <a:gd name="adj1" fmla="val 99554"/>
            </a:avLst>
          </a:prstGeom>
          <a:ln w="31750">
            <a:solidFill>
              <a:schemeClr val="accent1">
                <a:alpha val="9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9AB009E3-7B5F-418F-64FB-1D89FD7DC7FB}"/>
              </a:ext>
            </a:extLst>
          </p:cNvPr>
          <p:cNvCxnSpPr>
            <a:cxnSpLocks/>
          </p:cNvCxnSpPr>
          <p:nvPr/>
        </p:nvCxnSpPr>
        <p:spPr>
          <a:xfrm>
            <a:off x="11201880" y="4363964"/>
            <a:ext cx="0" cy="1118638"/>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cxnSp>
        <p:nvCxnSpPr>
          <p:cNvPr id="65" name="Straight Arrow Connector 64">
            <a:extLst>
              <a:ext uri="{FF2B5EF4-FFF2-40B4-BE49-F238E27FC236}">
                <a16:creationId xmlns:a16="http://schemas.microsoft.com/office/drawing/2014/main" id="{9E02498E-3DB4-917A-936A-C51AA1650ECE}"/>
              </a:ext>
            </a:extLst>
          </p:cNvPr>
          <p:cNvCxnSpPr>
            <a:cxnSpLocks/>
          </p:cNvCxnSpPr>
          <p:nvPr/>
        </p:nvCxnSpPr>
        <p:spPr>
          <a:xfrm>
            <a:off x="10925847" y="4347777"/>
            <a:ext cx="0" cy="1134825"/>
          </a:xfrm>
          <a:prstGeom prst="straightConnector1">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66" name="TextBox 65">
            <a:extLst>
              <a:ext uri="{FF2B5EF4-FFF2-40B4-BE49-F238E27FC236}">
                <a16:creationId xmlns:a16="http://schemas.microsoft.com/office/drawing/2014/main" id="{8AE96C7C-2A04-829F-6A2B-806C4F47AB73}"/>
              </a:ext>
            </a:extLst>
          </p:cNvPr>
          <p:cNvSpPr txBox="1"/>
          <p:nvPr/>
        </p:nvSpPr>
        <p:spPr>
          <a:xfrm>
            <a:off x="10767089" y="5466152"/>
            <a:ext cx="31751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D7D31"/>
                </a:solidFill>
                <a:effectLst/>
                <a:uLnTx/>
                <a:uFillTx/>
                <a:latin typeface="Calibri" panose="020F0502020204030204"/>
                <a:ea typeface="+mn-ea"/>
                <a:cs typeface="+mn-cs"/>
              </a:rPr>
              <a:t>P</a:t>
            </a:r>
          </a:p>
        </p:txBody>
      </p:sp>
      <p:sp>
        <p:nvSpPr>
          <p:cNvPr id="67" name="TextBox 66">
            <a:extLst>
              <a:ext uri="{FF2B5EF4-FFF2-40B4-BE49-F238E27FC236}">
                <a16:creationId xmlns:a16="http://schemas.microsoft.com/office/drawing/2014/main" id="{94EFBCB2-EF37-C9E6-AE13-0A34BA15B94F}"/>
              </a:ext>
            </a:extLst>
          </p:cNvPr>
          <p:cNvSpPr txBox="1"/>
          <p:nvPr/>
        </p:nvSpPr>
        <p:spPr>
          <a:xfrm>
            <a:off x="11086145" y="5451671"/>
            <a:ext cx="31751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D7D31"/>
                </a:solidFill>
                <a:effectLst/>
                <a:uLnTx/>
                <a:uFillTx/>
                <a:latin typeface="Calibri" panose="020F0502020204030204"/>
                <a:ea typeface="+mn-ea"/>
                <a:cs typeface="+mn-cs"/>
              </a:rPr>
              <a:t>G</a:t>
            </a:r>
          </a:p>
        </p:txBody>
      </p:sp>
      <p:cxnSp>
        <p:nvCxnSpPr>
          <p:cNvPr id="68" name="Connector: Elbow 67">
            <a:extLst>
              <a:ext uri="{FF2B5EF4-FFF2-40B4-BE49-F238E27FC236}">
                <a16:creationId xmlns:a16="http://schemas.microsoft.com/office/drawing/2014/main" id="{2DD5C728-1E4E-CD16-2F23-2652E4B3C59B}"/>
              </a:ext>
            </a:extLst>
          </p:cNvPr>
          <p:cNvCxnSpPr/>
          <p:nvPr/>
        </p:nvCxnSpPr>
        <p:spPr>
          <a:xfrm rot="16200000" flipV="1">
            <a:off x="10053032" y="4006020"/>
            <a:ext cx="2672753" cy="280412"/>
          </a:xfrm>
          <a:prstGeom prst="bentConnector3">
            <a:avLst>
              <a:gd name="adj1" fmla="val 99554"/>
            </a:avLst>
          </a:prstGeom>
          <a:ln w="31750">
            <a:solidFill>
              <a:schemeClr val="accent1">
                <a:alpha val="96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8401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FB9833-EF54-56D8-E66E-8DD04B2FF1CC}"/>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8-bit Carry look ahead adder</a:t>
            </a:r>
          </a:p>
        </p:txBody>
      </p:sp>
      <p:sp>
        <p:nvSpPr>
          <p:cNvPr id="6" name="TextBox 5">
            <a:extLst>
              <a:ext uri="{FF2B5EF4-FFF2-40B4-BE49-F238E27FC236}">
                <a16:creationId xmlns:a16="http://schemas.microsoft.com/office/drawing/2014/main" id="{2DDCEDF7-3D2E-E6B2-6244-333C1EA05D88}"/>
              </a:ext>
            </a:extLst>
          </p:cNvPr>
          <p:cNvSpPr txBox="1"/>
          <p:nvPr/>
        </p:nvSpPr>
        <p:spPr>
          <a:xfrm>
            <a:off x="1244337" y="3117851"/>
            <a:ext cx="1484723" cy="3016210"/>
          </a:xfrm>
          <a:prstGeom prst="rect">
            <a:avLst/>
          </a:prstGeom>
          <a:noFill/>
        </p:spPr>
        <p:txBody>
          <a:bodyPr wrap="square" rtlCol="0">
            <a:spAutoFit/>
          </a:bodyPr>
          <a:lstStyle/>
          <a:p>
            <a:r>
              <a:rPr lang="en-US" sz="2800" b="1" dirty="0">
                <a:solidFill>
                  <a:srgbClr val="0070C0"/>
                </a:solidFill>
              </a:rPr>
              <a:t>G = A . B</a:t>
            </a:r>
          </a:p>
          <a:p>
            <a:r>
              <a:rPr lang="en-US" dirty="0"/>
              <a:t>G</a:t>
            </a:r>
            <a:r>
              <a:rPr lang="en-US" baseline="-25000" dirty="0"/>
              <a:t>0</a:t>
            </a:r>
            <a:r>
              <a:rPr lang="en-US" dirty="0"/>
              <a:t> = A</a:t>
            </a:r>
            <a:r>
              <a:rPr lang="en-US" baseline="-25000" dirty="0"/>
              <a:t>0 </a:t>
            </a:r>
            <a:r>
              <a:rPr lang="en-US" dirty="0"/>
              <a:t>. B</a:t>
            </a:r>
            <a:r>
              <a:rPr lang="en-US" baseline="-25000" dirty="0"/>
              <a:t>0</a:t>
            </a:r>
          </a:p>
          <a:p>
            <a:r>
              <a:rPr lang="en-US" dirty="0"/>
              <a:t>G</a:t>
            </a:r>
            <a:r>
              <a:rPr lang="en-US" baseline="-25000" dirty="0"/>
              <a:t>1</a:t>
            </a:r>
            <a:r>
              <a:rPr lang="en-US" dirty="0"/>
              <a:t> = A</a:t>
            </a:r>
            <a:r>
              <a:rPr lang="en-US" baseline="-25000" dirty="0"/>
              <a:t>1 </a:t>
            </a:r>
            <a:r>
              <a:rPr lang="en-US" dirty="0"/>
              <a:t>. B</a:t>
            </a:r>
            <a:r>
              <a:rPr lang="en-US" baseline="-25000" dirty="0"/>
              <a:t>1</a:t>
            </a:r>
            <a:endParaRPr lang="en-US" dirty="0"/>
          </a:p>
          <a:p>
            <a:r>
              <a:rPr lang="en-US" dirty="0"/>
              <a:t>G</a:t>
            </a:r>
            <a:r>
              <a:rPr lang="en-US" baseline="-25000" dirty="0"/>
              <a:t>2</a:t>
            </a:r>
            <a:r>
              <a:rPr lang="en-US" dirty="0"/>
              <a:t> = A</a:t>
            </a:r>
            <a:r>
              <a:rPr lang="en-US" baseline="-25000" dirty="0"/>
              <a:t>2 </a:t>
            </a:r>
            <a:r>
              <a:rPr lang="en-US" dirty="0"/>
              <a:t>. B</a:t>
            </a:r>
            <a:r>
              <a:rPr lang="en-US" baseline="-25000" dirty="0"/>
              <a:t>2</a:t>
            </a:r>
            <a:endParaRPr lang="en-US" dirty="0"/>
          </a:p>
          <a:p>
            <a:r>
              <a:rPr lang="en-US" dirty="0"/>
              <a:t>G</a:t>
            </a:r>
            <a:r>
              <a:rPr lang="en-US" baseline="-25000" dirty="0"/>
              <a:t>3</a:t>
            </a:r>
            <a:r>
              <a:rPr lang="en-US" dirty="0"/>
              <a:t> = A</a:t>
            </a:r>
            <a:r>
              <a:rPr lang="en-US" baseline="-25000" dirty="0"/>
              <a:t>3 </a:t>
            </a:r>
            <a:r>
              <a:rPr lang="en-US" dirty="0"/>
              <a:t>. B</a:t>
            </a:r>
            <a:r>
              <a:rPr lang="en-US" baseline="-25000" dirty="0"/>
              <a:t>3</a:t>
            </a:r>
            <a:endParaRPr lang="en-US" dirty="0"/>
          </a:p>
          <a:p>
            <a:r>
              <a:rPr lang="en-US" dirty="0"/>
              <a:t>G</a:t>
            </a:r>
            <a:r>
              <a:rPr lang="en-US" baseline="-25000" dirty="0"/>
              <a:t>4</a:t>
            </a:r>
            <a:r>
              <a:rPr lang="en-US" dirty="0"/>
              <a:t> = A</a:t>
            </a:r>
            <a:r>
              <a:rPr lang="en-US" baseline="-25000" dirty="0"/>
              <a:t>4 </a:t>
            </a:r>
            <a:r>
              <a:rPr lang="en-US" dirty="0"/>
              <a:t>. B</a:t>
            </a:r>
            <a:r>
              <a:rPr lang="en-US" baseline="-25000" dirty="0"/>
              <a:t>4</a:t>
            </a:r>
            <a:endParaRPr lang="en-US" dirty="0"/>
          </a:p>
          <a:p>
            <a:r>
              <a:rPr lang="en-US" dirty="0"/>
              <a:t>G</a:t>
            </a:r>
            <a:r>
              <a:rPr lang="en-US" baseline="-25000" dirty="0"/>
              <a:t>5</a:t>
            </a:r>
            <a:r>
              <a:rPr lang="en-US" dirty="0"/>
              <a:t> = A</a:t>
            </a:r>
            <a:r>
              <a:rPr lang="en-US" baseline="-25000" dirty="0"/>
              <a:t>5 </a:t>
            </a:r>
            <a:r>
              <a:rPr lang="en-US" dirty="0"/>
              <a:t>. B</a:t>
            </a:r>
            <a:r>
              <a:rPr lang="en-US" baseline="-25000" dirty="0"/>
              <a:t>5</a:t>
            </a:r>
            <a:endParaRPr lang="en-US" dirty="0"/>
          </a:p>
          <a:p>
            <a:r>
              <a:rPr lang="en-US" dirty="0"/>
              <a:t>G</a:t>
            </a:r>
            <a:r>
              <a:rPr lang="en-US" baseline="-25000" dirty="0"/>
              <a:t>6</a:t>
            </a:r>
            <a:r>
              <a:rPr lang="en-US" dirty="0"/>
              <a:t> = A</a:t>
            </a:r>
            <a:r>
              <a:rPr lang="en-US" baseline="-25000" dirty="0"/>
              <a:t>6 </a:t>
            </a:r>
            <a:r>
              <a:rPr lang="en-US" dirty="0"/>
              <a:t>. B</a:t>
            </a:r>
            <a:r>
              <a:rPr lang="en-US" baseline="-25000" dirty="0"/>
              <a:t>6</a:t>
            </a:r>
            <a:endParaRPr lang="en-US" dirty="0"/>
          </a:p>
          <a:p>
            <a:r>
              <a:rPr lang="en-US" dirty="0"/>
              <a:t>G</a:t>
            </a:r>
            <a:r>
              <a:rPr lang="en-US" baseline="-25000" dirty="0"/>
              <a:t>7</a:t>
            </a:r>
            <a:r>
              <a:rPr lang="en-US" dirty="0"/>
              <a:t> = A</a:t>
            </a:r>
            <a:r>
              <a:rPr lang="en-US" baseline="-25000" dirty="0"/>
              <a:t>7 </a:t>
            </a:r>
            <a:r>
              <a:rPr lang="en-US" dirty="0"/>
              <a:t>. B</a:t>
            </a:r>
            <a:r>
              <a:rPr lang="en-US" baseline="-25000" dirty="0"/>
              <a:t>7</a:t>
            </a:r>
            <a:endParaRPr lang="en-US" dirty="0"/>
          </a:p>
          <a:p>
            <a:endParaRPr lang="en-US" dirty="0"/>
          </a:p>
        </p:txBody>
      </p:sp>
      <p:sp>
        <p:nvSpPr>
          <p:cNvPr id="10" name="TextBox 9">
            <a:extLst>
              <a:ext uri="{FF2B5EF4-FFF2-40B4-BE49-F238E27FC236}">
                <a16:creationId xmlns:a16="http://schemas.microsoft.com/office/drawing/2014/main" id="{474D7AA5-FE8B-2A3F-7C7D-EC97E7A8E3CA}"/>
              </a:ext>
            </a:extLst>
          </p:cNvPr>
          <p:cNvSpPr txBox="1"/>
          <p:nvPr/>
        </p:nvSpPr>
        <p:spPr>
          <a:xfrm>
            <a:off x="2895600" y="3117851"/>
            <a:ext cx="1652834" cy="3016210"/>
          </a:xfrm>
          <a:prstGeom prst="rect">
            <a:avLst/>
          </a:prstGeom>
          <a:noFill/>
        </p:spPr>
        <p:txBody>
          <a:bodyPr wrap="square" rtlCol="0">
            <a:spAutoFit/>
          </a:bodyPr>
          <a:lstStyle/>
          <a:p>
            <a:r>
              <a:rPr lang="en-US" sz="2800" b="1" dirty="0">
                <a:solidFill>
                  <a:srgbClr val="0070C0"/>
                </a:solidFill>
              </a:rPr>
              <a:t>P = A </a:t>
            </a:r>
            <a:r>
              <a:rPr lang="en-US" sz="2800" b="0" i="0" dirty="0">
                <a:solidFill>
                  <a:srgbClr val="0070C0"/>
                </a:solidFill>
                <a:effectLst/>
                <a:latin typeface="arial" panose="020B0604020202020204" pitchFamily="34" charset="0"/>
              </a:rPr>
              <a:t>⊕︀</a:t>
            </a:r>
            <a:r>
              <a:rPr lang="en-US" sz="2800" b="1" dirty="0">
                <a:solidFill>
                  <a:srgbClr val="0070C0"/>
                </a:solidFill>
              </a:rPr>
              <a:t> B</a:t>
            </a:r>
          </a:p>
          <a:p>
            <a:r>
              <a:rPr lang="en-US" dirty="0"/>
              <a:t>P</a:t>
            </a:r>
            <a:r>
              <a:rPr lang="en-US" baseline="-25000" dirty="0"/>
              <a:t>0</a:t>
            </a:r>
            <a:r>
              <a:rPr lang="en-US" dirty="0"/>
              <a:t> = A</a:t>
            </a:r>
            <a:r>
              <a:rPr lang="en-US" baseline="-25000" dirty="0"/>
              <a:t>0 </a:t>
            </a:r>
            <a:r>
              <a:rPr lang="en-US" sz="1800" b="0" i="0" dirty="0">
                <a:effectLst/>
                <a:latin typeface="arial" panose="020B0604020202020204" pitchFamily="34" charset="0"/>
              </a:rPr>
              <a:t>⊕︀</a:t>
            </a:r>
            <a:r>
              <a:rPr lang="en-US" dirty="0"/>
              <a:t> B</a:t>
            </a:r>
            <a:r>
              <a:rPr lang="en-US" baseline="-25000" dirty="0"/>
              <a:t>0</a:t>
            </a:r>
          </a:p>
          <a:p>
            <a:r>
              <a:rPr lang="en-US" dirty="0"/>
              <a:t>P</a:t>
            </a:r>
            <a:r>
              <a:rPr lang="en-US" baseline="-25000" dirty="0"/>
              <a:t>1</a:t>
            </a:r>
            <a:r>
              <a:rPr lang="en-US" dirty="0"/>
              <a:t> = A</a:t>
            </a:r>
            <a:r>
              <a:rPr lang="en-US" baseline="-25000" dirty="0"/>
              <a:t>1 </a:t>
            </a:r>
            <a:r>
              <a:rPr lang="en-US" sz="1800" b="0" i="0" dirty="0">
                <a:effectLst/>
                <a:latin typeface="arial" panose="020B0604020202020204" pitchFamily="34" charset="0"/>
              </a:rPr>
              <a:t>⊕︀</a:t>
            </a:r>
            <a:r>
              <a:rPr lang="en-US" dirty="0"/>
              <a:t> B</a:t>
            </a:r>
            <a:r>
              <a:rPr lang="en-US" baseline="-25000" dirty="0"/>
              <a:t>1</a:t>
            </a:r>
            <a:endParaRPr lang="en-US" dirty="0"/>
          </a:p>
          <a:p>
            <a:r>
              <a:rPr lang="en-US" dirty="0"/>
              <a:t>P</a:t>
            </a:r>
            <a:r>
              <a:rPr lang="en-US" baseline="-25000" dirty="0"/>
              <a:t>2</a:t>
            </a:r>
            <a:r>
              <a:rPr lang="en-US" dirty="0"/>
              <a:t> = A</a:t>
            </a:r>
            <a:r>
              <a:rPr lang="en-US" baseline="-25000" dirty="0"/>
              <a:t>2 </a:t>
            </a:r>
            <a:r>
              <a:rPr lang="en-US" sz="1800" b="0" i="0" dirty="0">
                <a:effectLst/>
                <a:latin typeface="arial" panose="020B0604020202020204" pitchFamily="34" charset="0"/>
              </a:rPr>
              <a:t>⊕︀</a:t>
            </a:r>
            <a:r>
              <a:rPr lang="en-US" dirty="0"/>
              <a:t> B</a:t>
            </a:r>
            <a:r>
              <a:rPr lang="en-US" baseline="-25000" dirty="0"/>
              <a:t>2</a:t>
            </a:r>
            <a:endParaRPr lang="en-US" dirty="0"/>
          </a:p>
          <a:p>
            <a:r>
              <a:rPr lang="en-US" dirty="0"/>
              <a:t>P</a:t>
            </a:r>
            <a:r>
              <a:rPr lang="en-US" baseline="-25000" dirty="0"/>
              <a:t>3</a:t>
            </a:r>
            <a:r>
              <a:rPr lang="en-US" dirty="0"/>
              <a:t> = A</a:t>
            </a:r>
            <a:r>
              <a:rPr lang="en-US" baseline="-25000" dirty="0"/>
              <a:t>3 </a:t>
            </a:r>
            <a:r>
              <a:rPr lang="en-US" sz="1800" b="0" i="0" dirty="0">
                <a:effectLst/>
                <a:latin typeface="arial" panose="020B0604020202020204" pitchFamily="34" charset="0"/>
              </a:rPr>
              <a:t>⊕︀</a:t>
            </a:r>
            <a:r>
              <a:rPr lang="en-US" dirty="0"/>
              <a:t> B</a:t>
            </a:r>
            <a:r>
              <a:rPr lang="en-US" baseline="-25000" dirty="0"/>
              <a:t>3</a:t>
            </a:r>
            <a:endParaRPr lang="en-US" dirty="0"/>
          </a:p>
          <a:p>
            <a:r>
              <a:rPr lang="en-US" dirty="0"/>
              <a:t>P</a:t>
            </a:r>
            <a:r>
              <a:rPr lang="en-US" baseline="-25000" dirty="0"/>
              <a:t>4</a:t>
            </a:r>
            <a:r>
              <a:rPr lang="en-US" dirty="0"/>
              <a:t> = A</a:t>
            </a:r>
            <a:r>
              <a:rPr lang="en-US" baseline="-25000" dirty="0"/>
              <a:t>4 </a:t>
            </a:r>
            <a:r>
              <a:rPr lang="en-US" sz="1800" b="0" i="0" dirty="0">
                <a:effectLst/>
                <a:latin typeface="arial" panose="020B0604020202020204" pitchFamily="34" charset="0"/>
              </a:rPr>
              <a:t>⊕︀</a:t>
            </a:r>
            <a:r>
              <a:rPr lang="en-US" dirty="0"/>
              <a:t> B</a:t>
            </a:r>
            <a:r>
              <a:rPr lang="en-US" baseline="-25000" dirty="0"/>
              <a:t>4</a:t>
            </a:r>
            <a:endParaRPr lang="en-US" dirty="0"/>
          </a:p>
          <a:p>
            <a:r>
              <a:rPr lang="en-US" dirty="0"/>
              <a:t>P</a:t>
            </a:r>
            <a:r>
              <a:rPr lang="en-US" baseline="-25000" dirty="0"/>
              <a:t>5</a:t>
            </a:r>
            <a:r>
              <a:rPr lang="en-US" dirty="0"/>
              <a:t> = A</a:t>
            </a:r>
            <a:r>
              <a:rPr lang="en-US" baseline="-25000" dirty="0"/>
              <a:t>5 </a:t>
            </a:r>
            <a:r>
              <a:rPr lang="en-US" sz="1800" b="0" i="0" dirty="0">
                <a:effectLst/>
                <a:latin typeface="arial" panose="020B0604020202020204" pitchFamily="34" charset="0"/>
              </a:rPr>
              <a:t>⊕︀</a:t>
            </a:r>
            <a:r>
              <a:rPr lang="en-US" dirty="0"/>
              <a:t> B</a:t>
            </a:r>
            <a:r>
              <a:rPr lang="en-US" baseline="-25000" dirty="0"/>
              <a:t>5</a:t>
            </a:r>
            <a:endParaRPr lang="en-US" dirty="0"/>
          </a:p>
          <a:p>
            <a:r>
              <a:rPr lang="en-US" dirty="0"/>
              <a:t>P</a:t>
            </a:r>
            <a:r>
              <a:rPr lang="en-US" baseline="-25000" dirty="0"/>
              <a:t>6</a:t>
            </a:r>
            <a:r>
              <a:rPr lang="en-US" dirty="0"/>
              <a:t> = A</a:t>
            </a:r>
            <a:r>
              <a:rPr lang="en-US" baseline="-25000" dirty="0"/>
              <a:t>6 </a:t>
            </a:r>
            <a:r>
              <a:rPr lang="en-US" sz="1800" b="0" i="0" dirty="0">
                <a:effectLst/>
                <a:latin typeface="arial" panose="020B0604020202020204" pitchFamily="34" charset="0"/>
              </a:rPr>
              <a:t>⊕︀</a:t>
            </a:r>
            <a:r>
              <a:rPr lang="en-US" dirty="0"/>
              <a:t> B</a:t>
            </a:r>
            <a:r>
              <a:rPr lang="en-US" baseline="-25000" dirty="0"/>
              <a:t>6</a:t>
            </a:r>
            <a:endParaRPr lang="en-US" dirty="0"/>
          </a:p>
          <a:p>
            <a:r>
              <a:rPr lang="en-US" dirty="0"/>
              <a:t>P</a:t>
            </a:r>
            <a:r>
              <a:rPr lang="en-US" baseline="-25000" dirty="0"/>
              <a:t>7</a:t>
            </a:r>
            <a:r>
              <a:rPr lang="en-US" dirty="0"/>
              <a:t> = A</a:t>
            </a:r>
            <a:r>
              <a:rPr lang="en-US" baseline="-25000" dirty="0"/>
              <a:t>7 </a:t>
            </a:r>
            <a:r>
              <a:rPr lang="en-US" sz="1800" b="0" i="0" dirty="0">
                <a:effectLst/>
                <a:latin typeface="arial" panose="020B0604020202020204" pitchFamily="34" charset="0"/>
              </a:rPr>
              <a:t>⊕︀</a:t>
            </a:r>
            <a:r>
              <a:rPr lang="en-US" dirty="0"/>
              <a:t> B</a:t>
            </a:r>
            <a:r>
              <a:rPr lang="en-US" baseline="-25000" dirty="0"/>
              <a:t>7</a:t>
            </a:r>
            <a:endParaRPr lang="en-US" dirty="0"/>
          </a:p>
          <a:p>
            <a:endParaRPr lang="en-US" dirty="0"/>
          </a:p>
        </p:txBody>
      </p:sp>
      <p:sp>
        <p:nvSpPr>
          <p:cNvPr id="11" name="TextBox 10">
            <a:extLst>
              <a:ext uri="{FF2B5EF4-FFF2-40B4-BE49-F238E27FC236}">
                <a16:creationId xmlns:a16="http://schemas.microsoft.com/office/drawing/2014/main" id="{AB9377EC-F0A9-82CD-B63E-FD9A2DE594E9}"/>
              </a:ext>
            </a:extLst>
          </p:cNvPr>
          <p:cNvSpPr txBox="1"/>
          <p:nvPr/>
        </p:nvSpPr>
        <p:spPr>
          <a:xfrm>
            <a:off x="4896484" y="3117851"/>
            <a:ext cx="2644959" cy="3016210"/>
          </a:xfrm>
          <a:prstGeom prst="rect">
            <a:avLst/>
          </a:prstGeom>
          <a:noFill/>
        </p:spPr>
        <p:txBody>
          <a:bodyPr wrap="square" rtlCol="0">
            <a:spAutoFit/>
          </a:bodyPr>
          <a:lstStyle/>
          <a:p>
            <a:r>
              <a:rPr lang="en-US" sz="2800" b="1" dirty="0">
                <a:solidFill>
                  <a:srgbClr val="0070C0"/>
                </a:solidFill>
              </a:rPr>
              <a:t>S = A </a:t>
            </a:r>
            <a:r>
              <a:rPr lang="en-US" sz="2800" b="0" i="0" dirty="0">
                <a:solidFill>
                  <a:srgbClr val="0070C0"/>
                </a:solidFill>
                <a:effectLst/>
                <a:latin typeface="arial" panose="020B0604020202020204" pitchFamily="34" charset="0"/>
              </a:rPr>
              <a:t>⊕︀</a:t>
            </a:r>
            <a:r>
              <a:rPr lang="en-US" sz="2800" b="1" dirty="0">
                <a:solidFill>
                  <a:srgbClr val="0070C0"/>
                </a:solidFill>
              </a:rPr>
              <a:t> B </a:t>
            </a:r>
            <a:r>
              <a:rPr lang="en-US" sz="2800" b="0" i="0" dirty="0">
                <a:solidFill>
                  <a:srgbClr val="0070C0"/>
                </a:solidFill>
                <a:effectLst/>
                <a:latin typeface="arial" panose="020B0604020202020204" pitchFamily="34" charset="0"/>
              </a:rPr>
              <a:t>⊕︀</a:t>
            </a:r>
            <a:r>
              <a:rPr lang="en-US" sz="2800" b="1" dirty="0">
                <a:solidFill>
                  <a:srgbClr val="0070C0"/>
                </a:solidFill>
              </a:rPr>
              <a:t> </a:t>
            </a:r>
            <a:r>
              <a:rPr lang="en-US" sz="2800" b="1" dirty="0" err="1">
                <a:solidFill>
                  <a:srgbClr val="0070C0"/>
                </a:solidFill>
              </a:rPr>
              <a:t>Cin</a:t>
            </a:r>
            <a:endParaRPr lang="en-US" sz="2800" b="1" dirty="0">
              <a:solidFill>
                <a:srgbClr val="0070C0"/>
              </a:solidFill>
            </a:endParaRPr>
          </a:p>
          <a:p>
            <a:r>
              <a:rPr lang="en-US" dirty="0"/>
              <a:t>S</a:t>
            </a:r>
            <a:r>
              <a:rPr lang="en-US" baseline="-25000" dirty="0"/>
              <a:t>0</a:t>
            </a:r>
            <a:r>
              <a:rPr lang="en-US" dirty="0"/>
              <a:t> = A</a:t>
            </a:r>
            <a:r>
              <a:rPr lang="en-US" baseline="-25000" dirty="0"/>
              <a:t>0 </a:t>
            </a:r>
            <a:r>
              <a:rPr lang="en-US" sz="1800" b="0" i="0" dirty="0">
                <a:effectLst/>
                <a:latin typeface="arial" panose="020B0604020202020204" pitchFamily="34" charset="0"/>
              </a:rPr>
              <a:t>⊕︀</a:t>
            </a:r>
            <a:r>
              <a:rPr lang="en-US" dirty="0"/>
              <a:t> B</a:t>
            </a:r>
            <a:r>
              <a:rPr lang="en-US" baseline="-25000" dirty="0"/>
              <a:t>0 </a:t>
            </a:r>
            <a:r>
              <a:rPr lang="en-US" sz="1800" b="0" i="0" dirty="0">
                <a:effectLst/>
                <a:latin typeface="arial" panose="020B0604020202020204" pitchFamily="34" charset="0"/>
              </a:rPr>
              <a:t>⊕︀</a:t>
            </a:r>
            <a:r>
              <a:rPr lang="en-US" dirty="0"/>
              <a:t> C</a:t>
            </a:r>
            <a:r>
              <a:rPr lang="en-US" baseline="-25000" dirty="0"/>
              <a:t>-1</a:t>
            </a:r>
          </a:p>
          <a:p>
            <a:r>
              <a:rPr lang="en-US" dirty="0"/>
              <a:t>S</a:t>
            </a:r>
            <a:r>
              <a:rPr lang="en-US" baseline="-25000" dirty="0"/>
              <a:t>1</a:t>
            </a:r>
            <a:r>
              <a:rPr lang="en-US" dirty="0"/>
              <a:t> = A</a:t>
            </a:r>
            <a:r>
              <a:rPr lang="en-US" baseline="-25000" dirty="0"/>
              <a:t>0 </a:t>
            </a:r>
            <a:r>
              <a:rPr lang="en-US" sz="1800" b="0" i="0" dirty="0">
                <a:effectLst/>
                <a:latin typeface="arial" panose="020B0604020202020204" pitchFamily="34" charset="0"/>
              </a:rPr>
              <a:t>⊕︀</a:t>
            </a:r>
            <a:r>
              <a:rPr lang="en-US" dirty="0"/>
              <a:t> B</a:t>
            </a:r>
            <a:r>
              <a:rPr lang="en-US" baseline="-25000" dirty="0"/>
              <a:t>0 </a:t>
            </a:r>
            <a:r>
              <a:rPr lang="en-US" sz="1800" b="0" i="0" dirty="0">
                <a:effectLst/>
                <a:latin typeface="arial" panose="020B0604020202020204" pitchFamily="34" charset="0"/>
              </a:rPr>
              <a:t>⊕︀</a:t>
            </a:r>
            <a:r>
              <a:rPr lang="en-US" dirty="0"/>
              <a:t> C</a:t>
            </a:r>
            <a:r>
              <a:rPr lang="en-US" baseline="-25000" dirty="0"/>
              <a:t>0</a:t>
            </a:r>
          </a:p>
          <a:p>
            <a:r>
              <a:rPr lang="en-US" dirty="0"/>
              <a:t>S</a:t>
            </a:r>
            <a:r>
              <a:rPr lang="en-US" baseline="-25000" dirty="0"/>
              <a:t>2</a:t>
            </a:r>
            <a:r>
              <a:rPr lang="en-US" dirty="0"/>
              <a:t> = A</a:t>
            </a:r>
            <a:r>
              <a:rPr lang="en-US" baseline="-25000" dirty="0"/>
              <a:t>0 </a:t>
            </a:r>
            <a:r>
              <a:rPr lang="en-US" sz="1800" b="0" i="0" dirty="0">
                <a:effectLst/>
                <a:latin typeface="arial" panose="020B0604020202020204" pitchFamily="34" charset="0"/>
              </a:rPr>
              <a:t>⊕︀</a:t>
            </a:r>
            <a:r>
              <a:rPr lang="en-US" dirty="0"/>
              <a:t> B</a:t>
            </a:r>
            <a:r>
              <a:rPr lang="en-US" baseline="-25000" dirty="0"/>
              <a:t>0 </a:t>
            </a:r>
            <a:r>
              <a:rPr lang="en-US" sz="1800" b="0" i="0" dirty="0">
                <a:effectLst/>
                <a:latin typeface="arial" panose="020B0604020202020204" pitchFamily="34" charset="0"/>
              </a:rPr>
              <a:t>⊕︀</a:t>
            </a:r>
            <a:r>
              <a:rPr lang="en-US" dirty="0"/>
              <a:t> C</a:t>
            </a:r>
            <a:r>
              <a:rPr lang="en-US" baseline="-25000" dirty="0"/>
              <a:t>1</a:t>
            </a:r>
          </a:p>
          <a:p>
            <a:r>
              <a:rPr lang="en-US" dirty="0"/>
              <a:t>S</a:t>
            </a:r>
            <a:r>
              <a:rPr lang="en-US" baseline="-25000" dirty="0"/>
              <a:t>3</a:t>
            </a:r>
            <a:r>
              <a:rPr lang="en-US" dirty="0"/>
              <a:t> = A</a:t>
            </a:r>
            <a:r>
              <a:rPr lang="en-US" baseline="-25000" dirty="0"/>
              <a:t>0 </a:t>
            </a:r>
            <a:r>
              <a:rPr lang="en-US" sz="1800" b="0" i="0" dirty="0">
                <a:effectLst/>
                <a:latin typeface="arial" panose="020B0604020202020204" pitchFamily="34" charset="0"/>
              </a:rPr>
              <a:t>⊕︀</a:t>
            </a:r>
            <a:r>
              <a:rPr lang="en-US" dirty="0"/>
              <a:t> B</a:t>
            </a:r>
            <a:r>
              <a:rPr lang="en-US" baseline="-25000" dirty="0"/>
              <a:t>0 </a:t>
            </a:r>
            <a:r>
              <a:rPr lang="en-US" sz="1800" b="0" i="0" dirty="0">
                <a:effectLst/>
                <a:latin typeface="arial" panose="020B0604020202020204" pitchFamily="34" charset="0"/>
              </a:rPr>
              <a:t>⊕︀</a:t>
            </a:r>
            <a:r>
              <a:rPr lang="en-US" dirty="0"/>
              <a:t> C</a:t>
            </a:r>
            <a:r>
              <a:rPr lang="en-US" baseline="-25000" dirty="0"/>
              <a:t>2</a:t>
            </a:r>
          </a:p>
          <a:p>
            <a:r>
              <a:rPr lang="en-US" dirty="0"/>
              <a:t>S</a:t>
            </a:r>
            <a:r>
              <a:rPr lang="en-US" baseline="-25000" dirty="0"/>
              <a:t>4</a:t>
            </a:r>
            <a:r>
              <a:rPr lang="en-US" dirty="0"/>
              <a:t> = A</a:t>
            </a:r>
            <a:r>
              <a:rPr lang="en-US" baseline="-25000" dirty="0"/>
              <a:t>0 </a:t>
            </a:r>
            <a:r>
              <a:rPr lang="en-US" sz="1800" b="0" i="0" dirty="0">
                <a:effectLst/>
                <a:latin typeface="arial" panose="020B0604020202020204" pitchFamily="34" charset="0"/>
              </a:rPr>
              <a:t>⊕︀</a:t>
            </a:r>
            <a:r>
              <a:rPr lang="en-US" dirty="0"/>
              <a:t> B</a:t>
            </a:r>
            <a:r>
              <a:rPr lang="en-US" baseline="-25000" dirty="0"/>
              <a:t>0 </a:t>
            </a:r>
            <a:r>
              <a:rPr lang="en-US" sz="1800" b="0" i="0" dirty="0">
                <a:effectLst/>
                <a:latin typeface="arial" panose="020B0604020202020204" pitchFamily="34" charset="0"/>
              </a:rPr>
              <a:t>⊕︀</a:t>
            </a:r>
            <a:r>
              <a:rPr lang="en-US" dirty="0"/>
              <a:t> C</a:t>
            </a:r>
            <a:r>
              <a:rPr lang="en-US" baseline="-25000" dirty="0"/>
              <a:t>3</a:t>
            </a:r>
          </a:p>
          <a:p>
            <a:r>
              <a:rPr lang="en-US" dirty="0"/>
              <a:t>S</a:t>
            </a:r>
            <a:r>
              <a:rPr lang="en-US" baseline="-25000" dirty="0"/>
              <a:t>5</a:t>
            </a:r>
            <a:r>
              <a:rPr lang="en-US" dirty="0"/>
              <a:t> = A</a:t>
            </a:r>
            <a:r>
              <a:rPr lang="en-US" baseline="-25000" dirty="0"/>
              <a:t>0 </a:t>
            </a:r>
            <a:r>
              <a:rPr lang="en-US" sz="1800" b="0" i="0" dirty="0">
                <a:effectLst/>
                <a:latin typeface="arial" panose="020B0604020202020204" pitchFamily="34" charset="0"/>
              </a:rPr>
              <a:t>⊕︀</a:t>
            </a:r>
            <a:r>
              <a:rPr lang="en-US" dirty="0"/>
              <a:t> B</a:t>
            </a:r>
            <a:r>
              <a:rPr lang="en-US" baseline="-25000" dirty="0"/>
              <a:t>0 </a:t>
            </a:r>
            <a:r>
              <a:rPr lang="en-US" sz="1800" b="0" i="0" dirty="0">
                <a:effectLst/>
                <a:latin typeface="arial" panose="020B0604020202020204" pitchFamily="34" charset="0"/>
              </a:rPr>
              <a:t>⊕︀</a:t>
            </a:r>
            <a:r>
              <a:rPr lang="en-US" dirty="0"/>
              <a:t> C</a:t>
            </a:r>
            <a:r>
              <a:rPr lang="en-US" baseline="-25000" dirty="0"/>
              <a:t>4</a:t>
            </a:r>
          </a:p>
          <a:p>
            <a:r>
              <a:rPr lang="en-US" dirty="0"/>
              <a:t>S</a:t>
            </a:r>
            <a:r>
              <a:rPr lang="en-US" baseline="-25000" dirty="0"/>
              <a:t>6</a:t>
            </a:r>
            <a:r>
              <a:rPr lang="en-US" dirty="0"/>
              <a:t> = A</a:t>
            </a:r>
            <a:r>
              <a:rPr lang="en-US" baseline="-25000" dirty="0"/>
              <a:t>0 </a:t>
            </a:r>
            <a:r>
              <a:rPr lang="en-US" sz="1800" b="0" i="0" dirty="0">
                <a:effectLst/>
                <a:latin typeface="arial" panose="020B0604020202020204" pitchFamily="34" charset="0"/>
              </a:rPr>
              <a:t>⊕︀</a:t>
            </a:r>
            <a:r>
              <a:rPr lang="en-US" dirty="0"/>
              <a:t> B</a:t>
            </a:r>
            <a:r>
              <a:rPr lang="en-US" baseline="-25000" dirty="0"/>
              <a:t>0 </a:t>
            </a:r>
            <a:r>
              <a:rPr lang="en-US" sz="1800" b="0" i="0" dirty="0">
                <a:effectLst/>
                <a:latin typeface="arial" panose="020B0604020202020204" pitchFamily="34" charset="0"/>
              </a:rPr>
              <a:t>⊕︀</a:t>
            </a:r>
            <a:r>
              <a:rPr lang="en-US" dirty="0"/>
              <a:t> C</a:t>
            </a:r>
            <a:r>
              <a:rPr lang="en-US" baseline="-25000" dirty="0"/>
              <a:t>5</a:t>
            </a:r>
          </a:p>
          <a:p>
            <a:r>
              <a:rPr lang="en-US" dirty="0"/>
              <a:t>S</a:t>
            </a:r>
            <a:r>
              <a:rPr lang="en-US" baseline="-25000" dirty="0"/>
              <a:t>7</a:t>
            </a:r>
            <a:r>
              <a:rPr lang="en-US" dirty="0"/>
              <a:t> = A</a:t>
            </a:r>
            <a:r>
              <a:rPr lang="en-US" baseline="-25000" dirty="0"/>
              <a:t>0 </a:t>
            </a:r>
            <a:r>
              <a:rPr lang="en-US" sz="1800" b="0" i="0" dirty="0">
                <a:effectLst/>
                <a:latin typeface="arial" panose="020B0604020202020204" pitchFamily="34" charset="0"/>
              </a:rPr>
              <a:t>⊕︀</a:t>
            </a:r>
            <a:r>
              <a:rPr lang="en-US" dirty="0"/>
              <a:t> B</a:t>
            </a:r>
            <a:r>
              <a:rPr lang="en-US" baseline="-25000" dirty="0"/>
              <a:t>0 </a:t>
            </a:r>
            <a:r>
              <a:rPr lang="en-US" sz="1800" b="0" i="0" dirty="0">
                <a:effectLst/>
                <a:latin typeface="arial" panose="020B0604020202020204" pitchFamily="34" charset="0"/>
              </a:rPr>
              <a:t>⊕︀</a:t>
            </a:r>
            <a:r>
              <a:rPr lang="en-US" dirty="0"/>
              <a:t> C</a:t>
            </a:r>
            <a:r>
              <a:rPr lang="en-US" baseline="-25000" dirty="0"/>
              <a:t>6</a:t>
            </a:r>
          </a:p>
          <a:p>
            <a:r>
              <a:rPr lang="en-US" dirty="0"/>
              <a:t> </a:t>
            </a:r>
          </a:p>
        </p:txBody>
      </p:sp>
      <p:sp>
        <p:nvSpPr>
          <p:cNvPr id="21" name="TextBox 20">
            <a:extLst>
              <a:ext uri="{FF2B5EF4-FFF2-40B4-BE49-F238E27FC236}">
                <a16:creationId xmlns:a16="http://schemas.microsoft.com/office/drawing/2014/main" id="{BDC6A842-A332-50B5-9156-5BA55049F42F}"/>
              </a:ext>
            </a:extLst>
          </p:cNvPr>
          <p:cNvSpPr txBox="1"/>
          <p:nvPr/>
        </p:nvSpPr>
        <p:spPr>
          <a:xfrm>
            <a:off x="7834505" y="3117851"/>
            <a:ext cx="2644959" cy="3016210"/>
          </a:xfrm>
          <a:prstGeom prst="rect">
            <a:avLst/>
          </a:prstGeom>
          <a:noFill/>
        </p:spPr>
        <p:txBody>
          <a:bodyPr wrap="square" rtlCol="0">
            <a:spAutoFit/>
          </a:bodyPr>
          <a:lstStyle/>
          <a:p>
            <a:r>
              <a:rPr lang="en-US" sz="2800" b="1" dirty="0">
                <a:solidFill>
                  <a:srgbClr val="0070C0"/>
                </a:solidFill>
              </a:rPr>
              <a:t>C</a:t>
            </a:r>
            <a:r>
              <a:rPr lang="en-US" sz="2800" b="1" baseline="-25000" dirty="0">
                <a:solidFill>
                  <a:srgbClr val="0070C0"/>
                </a:solidFill>
              </a:rPr>
              <a:t>i</a:t>
            </a:r>
            <a:r>
              <a:rPr lang="en-US" sz="2800" b="1" dirty="0">
                <a:solidFill>
                  <a:srgbClr val="0070C0"/>
                </a:solidFill>
              </a:rPr>
              <a:t> = G</a:t>
            </a:r>
            <a:r>
              <a:rPr lang="en-US" sz="2800" b="1" baseline="-25000" dirty="0">
                <a:solidFill>
                  <a:srgbClr val="0070C0"/>
                </a:solidFill>
              </a:rPr>
              <a:t>i</a:t>
            </a:r>
            <a:r>
              <a:rPr lang="en-US" sz="2800" b="1" dirty="0">
                <a:solidFill>
                  <a:srgbClr val="0070C0"/>
                </a:solidFill>
              </a:rPr>
              <a:t> </a:t>
            </a:r>
            <a:r>
              <a:rPr lang="en-US" sz="2800" b="0" i="0" dirty="0">
                <a:solidFill>
                  <a:srgbClr val="0070C0"/>
                </a:solidFill>
                <a:effectLst/>
                <a:latin typeface="arial" panose="020B0604020202020204" pitchFamily="34" charset="0"/>
              </a:rPr>
              <a:t>+</a:t>
            </a:r>
            <a:r>
              <a:rPr lang="en-US" sz="2800" b="1" dirty="0">
                <a:solidFill>
                  <a:srgbClr val="0070C0"/>
                </a:solidFill>
              </a:rPr>
              <a:t> (P</a:t>
            </a:r>
            <a:r>
              <a:rPr lang="en-US" sz="2800" b="1" baseline="-25000" dirty="0">
                <a:solidFill>
                  <a:srgbClr val="0070C0"/>
                </a:solidFill>
              </a:rPr>
              <a:t>i</a:t>
            </a:r>
            <a:r>
              <a:rPr lang="en-US" sz="2800" b="1" dirty="0">
                <a:solidFill>
                  <a:srgbClr val="0070C0"/>
                </a:solidFill>
              </a:rPr>
              <a:t> </a:t>
            </a:r>
            <a:r>
              <a:rPr lang="en-US" sz="2800" b="0" i="0" dirty="0">
                <a:solidFill>
                  <a:srgbClr val="0070C0"/>
                </a:solidFill>
                <a:effectLst/>
                <a:latin typeface="arial" panose="020B0604020202020204" pitchFamily="34" charset="0"/>
              </a:rPr>
              <a:t>.︀</a:t>
            </a:r>
            <a:r>
              <a:rPr lang="en-US" sz="2800" b="1" dirty="0">
                <a:solidFill>
                  <a:srgbClr val="0070C0"/>
                </a:solidFill>
              </a:rPr>
              <a:t> C</a:t>
            </a:r>
            <a:r>
              <a:rPr lang="en-US" sz="2800" b="1" baseline="-25000" dirty="0">
                <a:solidFill>
                  <a:srgbClr val="0070C0"/>
                </a:solidFill>
              </a:rPr>
              <a:t>i-1</a:t>
            </a:r>
            <a:r>
              <a:rPr lang="en-US" sz="2800" b="1" dirty="0">
                <a:solidFill>
                  <a:srgbClr val="0070C0"/>
                </a:solidFill>
              </a:rPr>
              <a:t>)</a:t>
            </a:r>
          </a:p>
          <a:p>
            <a:r>
              <a:rPr lang="en-US" sz="1800" b="1" dirty="0">
                <a:solidFill>
                  <a:schemeClr val="tx1">
                    <a:lumMod val="85000"/>
                    <a:lumOff val="15000"/>
                  </a:schemeClr>
                </a:solidFill>
              </a:rPr>
              <a:t>C</a:t>
            </a:r>
            <a:r>
              <a:rPr lang="en-US" b="1" baseline="-25000" dirty="0">
                <a:solidFill>
                  <a:schemeClr val="tx1">
                    <a:lumMod val="85000"/>
                    <a:lumOff val="15000"/>
                  </a:schemeClr>
                </a:solidFill>
              </a:rPr>
              <a:t>0</a:t>
            </a:r>
            <a:r>
              <a:rPr lang="en-US" sz="1800" b="1" dirty="0">
                <a:solidFill>
                  <a:schemeClr val="tx1">
                    <a:lumMod val="85000"/>
                    <a:lumOff val="15000"/>
                  </a:schemeClr>
                </a:solidFill>
              </a:rPr>
              <a:t> = G</a:t>
            </a:r>
            <a:r>
              <a:rPr lang="en-US" b="1" baseline="-25000" dirty="0">
                <a:solidFill>
                  <a:schemeClr val="tx1">
                    <a:lumMod val="85000"/>
                    <a:lumOff val="15000"/>
                  </a:schemeClr>
                </a:solidFill>
              </a:rPr>
              <a:t>0</a:t>
            </a:r>
            <a:r>
              <a:rPr lang="en-US" sz="1800" b="1" dirty="0">
                <a:solidFill>
                  <a:schemeClr val="tx1">
                    <a:lumMod val="85000"/>
                    <a:lumOff val="15000"/>
                  </a:schemeClr>
                </a:solidFill>
              </a:rPr>
              <a:t> </a:t>
            </a:r>
            <a:r>
              <a:rPr lang="en-US" sz="1800" b="0" i="0" dirty="0">
                <a:solidFill>
                  <a:schemeClr val="tx1">
                    <a:lumMod val="85000"/>
                    <a:lumOff val="15000"/>
                  </a:schemeClr>
                </a:solidFill>
                <a:effectLst/>
                <a:latin typeface="arial" panose="020B0604020202020204" pitchFamily="34" charset="0"/>
              </a:rPr>
              <a:t>+</a:t>
            </a:r>
            <a:r>
              <a:rPr lang="en-US" sz="1800" b="1" dirty="0">
                <a:solidFill>
                  <a:schemeClr val="tx1">
                    <a:lumMod val="85000"/>
                    <a:lumOff val="15000"/>
                  </a:schemeClr>
                </a:solidFill>
              </a:rPr>
              <a:t> (P</a:t>
            </a:r>
            <a:r>
              <a:rPr lang="en-US" b="1" baseline="-25000" dirty="0">
                <a:solidFill>
                  <a:schemeClr val="tx1">
                    <a:lumMod val="85000"/>
                    <a:lumOff val="15000"/>
                  </a:schemeClr>
                </a:solidFill>
              </a:rPr>
              <a:t>0</a:t>
            </a:r>
            <a:r>
              <a:rPr lang="en-US" sz="1800" b="1" dirty="0">
                <a:solidFill>
                  <a:schemeClr val="tx1">
                    <a:lumMod val="85000"/>
                    <a:lumOff val="15000"/>
                  </a:schemeClr>
                </a:solidFill>
              </a:rPr>
              <a:t> </a:t>
            </a:r>
            <a:r>
              <a:rPr lang="en-US" sz="1800" b="0" i="0" dirty="0">
                <a:solidFill>
                  <a:schemeClr val="tx1">
                    <a:lumMod val="85000"/>
                    <a:lumOff val="15000"/>
                  </a:schemeClr>
                </a:solidFill>
                <a:effectLst/>
                <a:latin typeface="arial" panose="020B0604020202020204" pitchFamily="34" charset="0"/>
              </a:rPr>
              <a:t>.︀</a:t>
            </a:r>
            <a:r>
              <a:rPr lang="en-US" sz="1800" b="1" dirty="0">
                <a:solidFill>
                  <a:schemeClr val="tx1">
                    <a:lumMod val="85000"/>
                    <a:lumOff val="15000"/>
                  </a:schemeClr>
                </a:solidFill>
              </a:rPr>
              <a:t> C</a:t>
            </a:r>
            <a:r>
              <a:rPr lang="en-US" b="1" baseline="-25000" dirty="0">
                <a:solidFill>
                  <a:schemeClr val="tx1">
                    <a:lumMod val="85000"/>
                    <a:lumOff val="15000"/>
                  </a:schemeClr>
                </a:solidFill>
              </a:rPr>
              <a:t>-1</a:t>
            </a:r>
            <a:r>
              <a:rPr lang="en-US" sz="1800" b="1" dirty="0">
                <a:solidFill>
                  <a:schemeClr val="tx1">
                    <a:lumMod val="85000"/>
                    <a:lumOff val="15000"/>
                  </a:schemeClr>
                </a:solidFill>
              </a:rPr>
              <a:t>)</a:t>
            </a:r>
          </a:p>
          <a:p>
            <a:r>
              <a:rPr lang="en-US" sz="1800" b="1" dirty="0">
                <a:solidFill>
                  <a:schemeClr val="tx1">
                    <a:lumMod val="85000"/>
                    <a:lumOff val="15000"/>
                  </a:schemeClr>
                </a:solidFill>
              </a:rPr>
              <a:t>C</a:t>
            </a:r>
            <a:r>
              <a:rPr lang="en-US" sz="1800" b="1" baseline="-25000" dirty="0">
                <a:solidFill>
                  <a:schemeClr val="tx1">
                    <a:lumMod val="85000"/>
                    <a:lumOff val="15000"/>
                  </a:schemeClr>
                </a:solidFill>
              </a:rPr>
              <a:t>1</a:t>
            </a:r>
            <a:r>
              <a:rPr lang="en-US" sz="1800" b="1" dirty="0">
                <a:solidFill>
                  <a:schemeClr val="tx1">
                    <a:lumMod val="85000"/>
                    <a:lumOff val="15000"/>
                  </a:schemeClr>
                </a:solidFill>
              </a:rPr>
              <a:t> = G</a:t>
            </a:r>
            <a:r>
              <a:rPr lang="en-US" sz="1800" b="1" baseline="-25000" dirty="0">
                <a:solidFill>
                  <a:schemeClr val="tx1">
                    <a:lumMod val="85000"/>
                    <a:lumOff val="15000"/>
                  </a:schemeClr>
                </a:solidFill>
              </a:rPr>
              <a:t>1</a:t>
            </a:r>
            <a:r>
              <a:rPr lang="en-US" sz="1800" b="1" dirty="0">
                <a:solidFill>
                  <a:schemeClr val="tx1">
                    <a:lumMod val="85000"/>
                    <a:lumOff val="15000"/>
                  </a:schemeClr>
                </a:solidFill>
              </a:rPr>
              <a:t> </a:t>
            </a:r>
            <a:r>
              <a:rPr lang="en-US" sz="1800" b="0" i="0" dirty="0">
                <a:solidFill>
                  <a:schemeClr val="tx1">
                    <a:lumMod val="85000"/>
                    <a:lumOff val="15000"/>
                  </a:schemeClr>
                </a:solidFill>
                <a:effectLst/>
                <a:latin typeface="arial" panose="020B0604020202020204" pitchFamily="34" charset="0"/>
              </a:rPr>
              <a:t>+</a:t>
            </a:r>
            <a:r>
              <a:rPr lang="en-US" sz="1800" b="1" dirty="0">
                <a:solidFill>
                  <a:schemeClr val="tx1">
                    <a:lumMod val="85000"/>
                    <a:lumOff val="15000"/>
                  </a:schemeClr>
                </a:solidFill>
              </a:rPr>
              <a:t> (P</a:t>
            </a:r>
            <a:r>
              <a:rPr lang="en-US" sz="1800" b="1" baseline="-25000" dirty="0">
                <a:solidFill>
                  <a:schemeClr val="tx1">
                    <a:lumMod val="85000"/>
                    <a:lumOff val="15000"/>
                  </a:schemeClr>
                </a:solidFill>
              </a:rPr>
              <a:t>1</a:t>
            </a:r>
            <a:r>
              <a:rPr lang="en-US" sz="1800" b="1" dirty="0">
                <a:solidFill>
                  <a:schemeClr val="tx1">
                    <a:lumMod val="85000"/>
                    <a:lumOff val="15000"/>
                  </a:schemeClr>
                </a:solidFill>
              </a:rPr>
              <a:t> </a:t>
            </a:r>
            <a:r>
              <a:rPr lang="en-US" sz="1800" b="0" i="0" dirty="0">
                <a:solidFill>
                  <a:schemeClr val="tx1">
                    <a:lumMod val="85000"/>
                    <a:lumOff val="15000"/>
                  </a:schemeClr>
                </a:solidFill>
                <a:effectLst/>
                <a:latin typeface="arial" panose="020B0604020202020204" pitchFamily="34" charset="0"/>
              </a:rPr>
              <a:t>.︀</a:t>
            </a:r>
            <a:r>
              <a:rPr lang="en-US" sz="1800" b="1" dirty="0">
                <a:solidFill>
                  <a:schemeClr val="tx1">
                    <a:lumMod val="85000"/>
                    <a:lumOff val="15000"/>
                  </a:schemeClr>
                </a:solidFill>
              </a:rPr>
              <a:t> C</a:t>
            </a:r>
            <a:r>
              <a:rPr lang="en-US" sz="1800" b="1" baseline="-25000" dirty="0">
                <a:solidFill>
                  <a:schemeClr val="tx1">
                    <a:lumMod val="85000"/>
                    <a:lumOff val="15000"/>
                  </a:schemeClr>
                </a:solidFill>
              </a:rPr>
              <a:t>0</a:t>
            </a:r>
            <a:r>
              <a:rPr lang="en-US" sz="1800" b="1" dirty="0">
                <a:solidFill>
                  <a:schemeClr val="tx1">
                    <a:lumMod val="85000"/>
                    <a:lumOff val="15000"/>
                  </a:schemeClr>
                </a:solidFill>
              </a:rPr>
              <a:t>)</a:t>
            </a:r>
          </a:p>
          <a:p>
            <a:r>
              <a:rPr lang="en-US" sz="1800" b="1" dirty="0">
                <a:solidFill>
                  <a:schemeClr val="tx1">
                    <a:lumMod val="85000"/>
                    <a:lumOff val="15000"/>
                  </a:schemeClr>
                </a:solidFill>
              </a:rPr>
              <a:t>C</a:t>
            </a:r>
            <a:r>
              <a:rPr lang="en-US" sz="1800" b="1" baseline="-25000" dirty="0">
                <a:solidFill>
                  <a:schemeClr val="tx1">
                    <a:lumMod val="85000"/>
                    <a:lumOff val="15000"/>
                  </a:schemeClr>
                </a:solidFill>
              </a:rPr>
              <a:t>2</a:t>
            </a:r>
            <a:r>
              <a:rPr lang="en-US" sz="1800" b="1" dirty="0">
                <a:solidFill>
                  <a:schemeClr val="tx1">
                    <a:lumMod val="85000"/>
                    <a:lumOff val="15000"/>
                  </a:schemeClr>
                </a:solidFill>
              </a:rPr>
              <a:t> = G</a:t>
            </a:r>
            <a:r>
              <a:rPr lang="en-US" sz="1800" b="1" baseline="-25000" dirty="0">
                <a:solidFill>
                  <a:schemeClr val="tx1">
                    <a:lumMod val="85000"/>
                    <a:lumOff val="15000"/>
                  </a:schemeClr>
                </a:solidFill>
              </a:rPr>
              <a:t>2</a:t>
            </a:r>
            <a:r>
              <a:rPr lang="en-US" sz="1800" b="1" dirty="0">
                <a:solidFill>
                  <a:schemeClr val="tx1">
                    <a:lumMod val="85000"/>
                    <a:lumOff val="15000"/>
                  </a:schemeClr>
                </a:solidFill>
              </a:rPr>
              <a:t> </a:t>
            </a:r>
            <a:r>
              <a:rPr lang="en-US" sz="1800" b="0" i="0" dirty="0">
                <a:solidFill>
                  <a:schemeClr val="tx1">
                    <a:lumMod val="85000"/>
                    <a:lumOff val="15000"/>
                  </a:schemeClr>
                </a:solidFill>
                <a:effectLst/>
                <a:latin typeface="arial" panose="020B0604020202020204" pitchFamily="34" charset="0"/>
              </a:rPr>
              <a:t>+</a:t>
            </a:r>
            <a:r>
              <a:rPr lang="en-US" sz="1800" b="1" dirty="0">
                <a:solidFill>
                  <a:schemeClr val="tx1">
                    <a:lumMod val="85000"/>
                    <a:lumOff val="15000"/>
                  </a:schemeClr>
                </a:solidFill>
              </a:rPr>
              <a:t> (P</a:t>
            </a:r>
            <a:r>
              <a:rPr lang="en-US" b="1" baseline="-25000" dirty="0">
                <a:solidFill>
                  <a:schemeClr val="tx1">
                    <a:lumMod val="85000"/>
                    <a:lumOff val="15000"/>
                  </a:schemeClr>
                </a:solidFill>
              </a:rPr>
              <a:t>2</a:t>
            </a:r>
            <a:r>
              <a:rPr lang="en-US" sz="1800" b="1" dirty="0">
                <a:solidFill>
                  <a:schemeClr val="tx1">
                    <a:lumMod val="85000"/>
                    <a:lumOff val="15000"/>
                  </a:schemeClr>
                </a:solidFill>
              </a:rPr>
              <a:t> </a:t>
            </a:r>
            <a:r>
              <a:rPr lang="en-US" sz="1800" b="0" i="0" dirty="0">
                <a:solidFill>
                  <a:schemeClr val="tx1">
                    <a:lumMod val="85000"/>
                    <a:lumOff val="15000"/>
                  </a:schemeClr>
                </a:solidFill>
                <a:effectLst/>
                <a:latin typeface="arial" panose="020B0604020202020204" pitchFamily="34" charset="0"/>
              </a:rPr>
              <a:t>.︀</a:t>
            </a:r>
            <a:r>
              <a:rPr lang="en-US" sz="1800" b="1" dirty="0">
                <a:solidFill>
                  <a:schemeClr val="tx1">
                    <a:lumMod val="85000"/>
                    <a:lumOff val="15000"/>
                  </a:schemeClr>
                </a:solidFill>
              </a:rPr>
              <a:t> C</a:t>
            </a:r>
            <a:r>
              <a:rPr lang="en-US" sz="1800" b="1" baseline="-25000" dirty="0">
                <a:solidFill>
                  <a:schemeClr val="tx1">
                    <a:lumMod val="85000"/>
                    <a:lumOff val="15000"/>
                  </a:schemeClr>
                </a:solidFill>
              </a:rPr>
              <a:t>1</a:t>
            </a:r>
            <a:r>
              <a:rPr lang="en-US" sz="1800" b="1" dirty="0">
                <a:solidFill>
                  <a:schemeClr val="tx1">
                    <a:lumMod val="85000"/>
                    <a:lumOff val="15000"/>
                  </a:schemeClr>
                </a:solidFill>
              </a:rPr>
              <a:t>)</a:t>
            </a:r>
          </a:p>
          <a:p>
            <a:r>
              <a:rPr lang="en-US" sz="1800" b="1" dirty="0">
                <a:solidFill>
                  <a:schemeClr val="tx1">
                    <a:lumMod val="85000"/>
                    <a:lumOff val="15000"/>
                  </a:schemeClr>
                </a:solidFill>
              </a:rPr>
              <a:t>C</a:t>
            </a:r>
            <a:r>
              <a:rPr lang="en-US" sz="1800" b="1" baseline="-25000" dirty="0">
                <a:solidFill>
                  <a:schemeClr val="tx1">
                    <a:lumMod val="85000"/>
                    <a:lumOff val="15000"/>
                  </a:schemeClr>
                </a:solidFill>
              </a:rPr>
              <a:t>3</a:t>
            </a:r>
            <a:r>
              <a:rPr lang="en-US" sz="1800" b="1" dirty="0">
                <a:solidFill>
                  <a:schemeClr val="tx1">
                    <a:lumMod val="85000"/>
                    <a:lumOff val="15000"/>
                  </a:schemeClr>
                </a:solidFill>
              </a:rPr>
              <a:t> = G</a:t>
            </a:r>
            <a:r>
              <a:rPr lang="en-US" sz="1800" b="1" baseline="-25000" dirty="0">
                <a:solidFill>
                  <a:schemeClr val="tx1">
                    <a:lumMod val="85000"/>
                    <a:lumOff val="15000"/>
                  </a:schemeClr>
                </a:solidFill>
              </a:rPr>
              <a:t>3</a:t>
            </a:r>
            <a:r>
              <a:rPr lang="en-US" sz="1800" b="1" dirty="0">
                <a:solidFill>
                  <a:schemeClr val="tx1">
                    <a:lumMod val="85000"/>
                    <a:lumOff val="15000"/>
                  </a:schemeClr>
                </a:solidFill>
              </a:rPr>
              <a:t> </a:t>
            </a:r>
            <a:r>
              <a:rPr lang="en-US" sz="1800" b="0" i="0" dirty="0">
                <a:solidFill>
                  <a:schemeClr val="tx1">
                    <a:lumMod val="85000"/>
                    <a:lumOff val="15000"/>
                  </a:schemeClr>
                </a:solidFill>
                <a:effectLst/>
                <a:latin typeface="arial" panose="020B0604020202020204" pitchFamily="34" charset="0"/>
              </a:rPr>
              <a:t>+</a:t>
            </a:r>
            <a:r>
              <a:rPr lang="en-US" sz="1800" b="1" dirty="0">
                <a:solidFill>
                  <a:schemeClr val="tx1">
                    <a:lumMod val="85000"/>
                    <a:lumOff val="15000"/>
                  </a:schemeClr>
                </a:solidFill>
              </a:rPr>
              <a:t> (P</a:t>
            </a:r>
            <a:r>
              <a:rPr lang="en-US" sz="1800" b="1" baseline="-25000" dirty="0">
                <a:solidFill>
                  <a:schemeClr val="tx1">
                    <a:lumMod val="85000"/>
                    <a:lumOff val="15000"/>
                  </a:schemeClr>
                </a:solidFill>
              </a:rPr>
              <a:t>3</a:t>
            </a:r>
            <a:r>
              <a:rPr lang="en-US" sz="1800" b="1" dirty="0">
                <a:solidFill>
                  <a:schemeClr val="tx1">
                    <a:lumMod val="85000"/>
                    <a:lumOff val="15000"/>
                  </a:schemeClr>
                </a:solidFill>
              </a:rPr>
              <a:t> </a:t>
            </a:r>
            <a:r>
              <a:rPr lang="en-US" sz="1800" b="0" i="0" dirty="0">
                <a:solidFill>
                  <a:schemeClr val="tx1">
                    <a:lumMod val="85000"/>
                    <a:lumOff val="15000"/>
                  </a:schemeClr>
                </a:solidFill>
                <a:effectLst/>
                <a:latin typeface="arial" panose="020B0604020202020204" pitchFamily="34" charset="0"/>
              </a:rPr>
              <a:t>.︀</a:t>
            </a:r>
            <a:r>
              <a:rPr lang="en-US" sz="1800" b="1" dirty="0">
                <a:solidFill>
                  <a:schemeClr val="tx1">
                    <a:lumMod val="85000"/>
                    <a:lumOff val="15000"/>
                  </a:schemeClr>
                </a:solidFill>
              </a:rPr>
              <a:t> C</a:t>
            </a:r>
            <a:r>
              <a:rPr lang="en-US" sz="1800" b="1" baseline="-25000" dirty="0">
                <a:solidFill>
                  <a:schemeClr val="tx1">
                    <a:lumMod val="85000"/>
                    <a:lumOff val="15000"/>
                  </a:schemeClr>
                </a:solidFill>
              </a:rPr>
              <a:t>2</a:t>
            </a:r>
            <a:r>
              <a:rPr lang="en-US" sz="1800" b="1" dirty="0">
                <a:solidFill>
                  <a:schemeClr val="tx1">
                    <a:lumMod val="85000"/>
                    <a:lumOff val="15000"/>
                  </a:schemeClr>
                </a:solidFill>
              </a:rPr>
              <a:t>)</a:t>
            </a:r>
          </a:p>
          <a:p>
            <a:r>
              <a:rPr lang="en-US" sz="1800" b="1" dirty="0">
                <a:solidFill>
                  <a:schemeClr val="tx1">
                    <a:lumMod val="85000"/>
                    <a:lumOff val="15000"/>
                  </a:schemeClr>
                </a:solidFill>
              </a:rPr>
              <a:t>C</a:t>
            </a:r>
            <a:r>
              <a:rPr lang="en-US" sz="1800" b="1" baseline="-25000" dirty="0">
                <a:solidFill>
                  <a:schemeClr val="tx1">
                    <a:lumMod val="85000"/>
                    <a:lumOff val="15000"/>
                  </a:schemeClr>
                </a:solidFill>
              </a:rPr>
              <a:t>4</a:t>
            </a:r>
            <a:r>
              <a:rPr lang="en-US" sz="1800" b="1" dirty="0">
                <a:solidFill>
                  <a:schemeClr val="tx1">
                    <a:lumMod val="85000"/>
                    <a:lumOff val="15000"/>
                  </a:schemeClr>
                </a:solidFill>
              </a:rPr>
              <a:t> = G</a:t>
            </a:r>
            <a:r>
              <a:rPr lang="en-US" sz="1800" b="1" baseline="-25000" dirty="0">
                <a:solidFill>
                  <a:schemeClr val="tx1">
                    <a:lumMod val="85000"/>
                    <a:lumOff val="15000"/>
                  </a:schemeClr>
                </a:solidFill>
              </a:rPr>
              <a:t>4</a:t>
            </a:r>
            <a:r>
              <a:rPr lang="en-US" sz="1800" b="1" dirty="0">
                <a:solidFill>
                  <a:schemeClr val="tx1">
                    <a:lumMod val="85000"/>
                    <a:lumOff val="15000"/>
                  </a:schemeClr>
                </a:solidFill>
              </a:rPr>
              <a:t> </a:t>
            </a:r>
            <a:r>
              <a:rPr lang="en-US" sz="1800" b="0" i="0" dirty="0">
                <a:solidFill>
                  <a:schemeClr val="tx1">
                    <a:lumMod val="85000"/>
                    <a:lumOff val="15000"/>
                  </a:schemeClr>
                </a:solidFill>
                <a:effectLst/>
                <a:latin typeface="arial" panose="020B0604020202020204" pitchFamily="34" charset="0"/>
              </a:rPr>
              <a:t>+</a:t>
            </a:r>
            <a:r>
              <a:rPr lang="en-US" sz="1800" b="1" dirty="0">
                <a:solidFill>
                  <a:schemeClr val="tx1">
                    <a:lumMod val="85000"/>
                    <a:lumOff val="15000"/>
                  </a:schemeClr>
                </a:solidFill>
              </a:rPr>
              <a:t> (P</a:t>
            </a:r>
            <a:r>
              <a:rPr lang="en-US" sz="1800" b="1" baseline="-25000" dirty="0">
                <a:solidFill>
                  <a:schemeClr val="tx1">
                    <a:lumMod val="85000"/>
                    <a:lumOff val="15000"/>
                  </a:schemeClr>
                </a:solidFill>
              </a:rPr>
              <a:t>4</a:t>
            </a:r>
            <a:r>
              <a:rPr lang="en-US" sz="1800" b="1" dirty="0">
                <a:solidFill>
                  <a:schemeClr val="tx1">
                    <a:lumMod val="85000"/>
                    <a:lumOff val="15000"/>
                  </a:schemeClr>
                </a:solidFill>
              </a:rPr>
              <a:t> </a:t>
            </a:r>
            <a:r>
              <a:rPr lang="en-US" sz="1800" b="0" i="0" dirty="0">
                <a:solidFill>
                  <a:schemeClr val="tx1">
                    <a:lumMod val="85000"/>
                    <a:lumOff val="15000"/>
                  </a:schemeClr>
                </a:solidFill>
                <a:effectLst/>
                <a:latin typeface="arial" panose="020B0604020202020204" pitchFamily="34" charset="0"/>
              </a:rPr>
              <a:t>.︀</a:t>
            </a:r>
            <a:r>
              <a:rPr lang="en-US" sz="1800" b="1" dirty="0">
                <a:solidFill>
                  <a:schemeClr val="tx1">
                    <a:lumMod val="85000"/>
                    <a:lumOff val="15000"/>
                  </a:schemeClr>
                </a:solidFill>
              </a:rPr>
              <a:t> C</a:t>
            </a:r>
            <a:r>
              <a:rPr lang="en-US" sz="1800" b="1" baseline="-25000" dirty="0">
                <a:solidFill>
                  <a:schemeClr val="tx1">
                    <a:lumMod val="85000"/>
                    <a:lumOff val="15000"/>
                  </a:schemeClr>
                </a:solidFill>
              </a:rPr>
              <a:t>3</a:t>
            </a:r>
            <a:r>
              <a:rPr lang="en-US" sz="1800" b="1" dirty="0">
                <a:solidFill>
                  <a:schemeClr val="tx1">
                    <a:lumMod val="85000"/>
                    <a:lumOff val="15000"/>
                  </a:schemeClr>
                </a:solidFill>
              </a:rPr>
              <a:t>)</a:t>
            </a:r>
          </a:p>
          <a:p>
            <a:r>
              <a:rPr lang="en-US" sz="1800" b="1" dirty="0">
                <a:solidFill>
                  <a:schemeClr val="tx1">
                    <a:lumMod val="85000"/>
                    <a:lumOff val="15000"/>
                  </a:schemeClr>
                </a:solidFill>
              </a:rPr>
              <a:t>C</a:t>
            </a:r>
            <a:r>
              <a:rPr lang="en-US" sz="1800" b="1" baseline="-25000" dirty="0">
                <a:solidFill>
                  <a:schemeClr val="tx1">
                    <a:lumMod val="85000"/>
                    <a:lumOff val="15000"/>
                  </a:schemeClr>
                </a:solidFill>
              </a:rPr>
              <a:t>5</a:t>
            </a:r>
            <a:r>
              <a:rPr lang="en-US" sz="1800" b="1" dirty="0">
                <a:solidFill>
                  <a:schemeClr val="tx1">
                    <a:lumMod val="85000"/>
                    <a:lumOff val="15000"/>
                  </a:schemeClr>
                </a:solidFill>
              </a:rPr>
              <a:t> = G</a:t>
            </a:r>
            <a:r>
              <a:rPr lang="en-US" sz="1800" b="1" baseline="-25000" dirty="0">
                <a:solidFill>
                  <a:schemeClr val="tx1">
                    <a:lumMod val="85000"/>
                    <a:lumOff val="15000"/>
                  </a:schemeClr>
                </a:solidFill>
              </a:rPr>
              <a:t>5</a:t>
            </a:r>
            <a:r>
              <a:rPr lang="en-US" sz="1800" b="1" dirty="0">
                <a:solidFill>
                  <a:schemeClr val="tx1">
                    <a:lumMod val="85000"/>
                    <a:lumOff val="15000"/>
                  </a:schemeClr>
                </a:solidFill>
              </a:rPr>
              <a:t> </a:t>
            </a:r>
            <a:r>
              <a:rPr lang="en-US" sz="1800" b="0" i="0" dirty="0">
                <a:solidFill>
                  <a:schemeClr val="tx1">
                    <a:lumMod val="85000"/>
                    <a:lumOff val="15000"/>
                  </a:schemeClr>
                </a:solidFill>
                <a:effectLst/>
                <a:latin typeface="arial" panose="020B0604020202020204" pitchFamily="34" charset="0"/>
              </a:rPr>
              <a:t>+</a:t>
            </a:r>
            <a:r>
              <a:rPr lang="en-US" sz="1800" b="1" dirty="0">
                <a:solidFill>
                  <a:schemeClr val="tx1">
                    <a:lumMod val="85000"/>
                    <a:lumOff val="15000"/>
                  </a:schemeClr>
                </a:solidFill>
              </a:rPr>
              <a:t> (P</a:t>
            </a:r>
            <a:r>
              <a:rPr lang="en-US" sz="1800" b="1" baseline="-25000" dirty="0">
                <a:solidFill>
                  <a:schemeClr val="tx1">
                    <a:lumMod val="85000"/>
                    <a:lumOff val="15000"/>
                  </a:schemeClr>
                </a:solidFill>
              </a:rPr>
              <a:t>5</a:t>
            </a:r>
            <a:r>
              <a:rPr lang="en-US" sz="1800" b="1" dirty="0">
                <a:solidFill>
                  <a:schemeClr val="tx1">
                    <a:lumMod val="85000"/>
                    <a:lumOff val="15000"/>
                  </a:schemeClr>
                </a:solidFill>
              </a:rPr>
              <a:t> </a:t>
            </a:r>
            <a:r>
              <a:rPr lang="en-US" sz="1800" b="0" i="0" dirty="0">
                <a:solidFill>
                  <a:schemeClr val="tx1">
                    <a:lumMod val="85000"/>
                    <a:lumOff val="15000"/>
                  </a:schemeClr>
                </a:solidFill>
                <a:effectLst/>
                <a:latin typeface="arial" panose="020B0604020202020204" pitchFamily="34" charset="0"/>
              </a:rPr>
              <a:t>.︀</a:t>
            </a:r>
            <a:r>
              <a:rPr lang="en-US" sz="1800" b="1" dirty="0">
                <a:solidFill>
                  <a:schemeClr val="tx1">
                    <a:lumMod val="85000"/>
                    <a:lumOff val="15000"/>
                  </a:schemeClr>
                </a:solidFill>
              </a:rPr>
              <a:t> C</a:t>
            </a:r>
            <a:r>
              <a:rPr lang="en-US" sz="1800" b="1" baseline="-25000" dirty="0">
                <a:solidFill>
                  <a:schemeClr val="tx1">
                    <a:lumMod val="85000"/>
                    <a:lumOff val="15000"/>
                  </a:schemeClr>
                </a:solidFill>
              </a:rPr>
              <a:t>4</a:t>
            </a:r>
            <a:r>
              <a:rPr lang="en-US" sz="1800" b="1" dirty="0">
                <a:solidFill>
                  <a:schemeClr val="tx1">
                    <a:lumMod val="85000"/>
                    <a:lumOff val="15000"/>
                  </a:schemeClr>
                </a:solidFill>
              </a:rPr>
              <a:t>)</a:t>
            </a:r>
          </a:p>
          <a:p>
            <a:r>
              <a:rPr lang="en-US" sz="1800" b="1" dirty="0">
                <a:solidFill>
                  <a:schemeClr val="tx1">
                    <a:lumMod val="85000"/>
                    <a:lumOff val="15000"/>
                  </a:schemeClr>
                </a:solidFill>
              </a:rPr>
              <a:t>C</a:t>
            </a:r>
            <a:r>
              <a:rPr lang="en-US" sz="1800" b="1" baseline="-25000" dirty="0">
                <a:solidFill>
                  <a:schemeClr val="tx1">
                    <a:lumMod val="85000"/>
                    <a:lumOff val="15000"/>
                  </a:schemeClr>
                </a:solidFill>
              </a:rPr>
              <a:t>6</a:t>
            </a:r>
            <a:r>
              <a:rPr lang="en-US" sz="1800" b="1" dirty="0">
                <a:solidFill>
                  <a:schemeClr val="tx1">
                    <a:lumMod val="85000"/>
                    <a:lumOff val="15000"/>
                  </a:schemeClr>
                </a:solidFill>
              </a:rPr>
              <a:t> = G</a:t>
            </a:r>
            <a:r>
              <a:rPr lang="en-US" sz="1800" b="1" baseline="-25000" dirty="0">
                <a:solidFill>
                  <a:schemeClr val="tx1">
                    <a:lumMod val="85000"/>
                    <a:lumOff val="15000"/>
                  </a:schemeClr>
                </a:solidFill>
              </a:rPr>
              <a:t>6</a:t>
            </a:r>
            <a:r>
              <a:rPr lang="en-US" sz="1800" b="1" dirty="0">
                <a:solidFill>
                  <a:schemeClr val="tx1">
                    <a:lumMod val="85000"/>
                    <a:lumOff val="15000"/>
                  </a:schemeClr>
                </a:solidFill>
              </a:rPr>
              <a:t> </a:t>
            </a:r>
            <a:r>
              <a:rPr lang="en-US" sz="1800" b="0" i="0" dirty="0">
                <a:solidFill>
                  <a:schemeClr val="tx1">
                    <a:lumMod val="85000"/>
                    <a:lumOff val="15000"/>
                  </a:schemeClr>
                </a:solidFill>
                <a:effectLst/>
                <a:latin typeface="arial" panose="020B0604020202020204" pitchFamily="34" charset="0"/>
              </a:rPr>
              <a:t>+</a:t>
            </a:r>
            <a:r>
              <a:rPr lang="en-US" sz="1800" b="1" dirty="0">
                <a:solidFill>
                  <a:schemeClr val="tx1">
                    <a:lumMod val="85000"/>
                    <a:lumOff val="15000"/>
                  </a:schemeClr>
                </a:solidFill>
              </a:rPr>
              <a:t> (P</a:t>
            </a:r>
            <a:r>
              <a:rPr lang="en-US" sz="1800" b="1" baseline="-25000" dirty="0">
                <a:solidFill>
                  <a:schemeClr val="tx1">
                    <a:lumMod val="85000"/>
                    <a:lumOff val="15000"/>
                  </a:schemeClr>
                </a:solidFill>
              </a:rPr>
              <a:t>6</a:t>
            </a:r>
            <a:r>
              <a:rPr lang="en-US" sz="1800" b="1" dirty="0">
                <a:solidFill>
                  <a:schemeClr val="tx1">
                    <a:lumMod val="85000"/>
                    <a:lumOff val="15000"/>
                  </a:schemeClr>
                </a:solidFill>
              </a:rPr>
              <a:t> </a:t>
            </a:r>
            <a:r>
              <a:rPr lang="en-US" sz="1800" b="0" i="0" dirty="0">
                <a:solidFill>
                  <a:schemeClr val="tx1">
                    <a:lumMod val="85000"/>
                    <a:lumOff val="15000"/>
                  </a:schemeClr>
                </a:solidFill>
                <a:effectLst/>
                <a:latin typeface="arial" panose="020B0604020202020204" pitchFamily="34" charset="0"/>
              </a:rPr>
              <a:t>.︀</a:t>
            </a:r>
            <a:r>
              <a:rPr lang="en-US" sz="1800" b="1" dirty="0">
                <a:solidFill>
                  <a:schemeClr val="tx1">
                    <a:lumMod val="85000"/>
                    <a:lumOff val="15000"/>
                  </a:schemeClr>
                </a:solidFill>
              </a:rPr>
              <a:t> C</a:t>
            </a:r>
            <a:r>
              <a:rPr lang="en-US" sz="1800" b="1" baseline="-25000" dirty="0">
                <a:solidFill>
                  <a:schemeClr val="tx1">
                    <a:lumMod val="85000"/>
                    <a:lumOff val="15000"/>
                  </a:schemeClr>
                </a:solidFill>
              </a:rPr>
              <a:t>5</a:t>
            </a:r>
            <a:r>
              <a:rPr lang="en-US" sz="1800" b="1" dirty="0">
                <a:solidFill>
                  <a:schemeClr val="tx1">
                    <a:lumMod val="85000"/>
                    <a:lumOff val="15000"/>
                  </a:schemeClr>
                </a:solidFill>
              </a:rPr>
              <a:t>)</a:t>
            </a:r>
          </a:p>
          <a:p>
            <a:r>
              <a:rPr lang="en-US" sz="1800" b="1" dirty="0">
                <a:solidFill>
                  <a:schemeClr val="tx1">
                    <a:lumMod val="85000"/>
                    <a:lumOff val="15000"/>
                  </a:schemeClr>
                </a:solidFill>
              </a:rPr>
              <a:t>C</a:t>
            </a:r>
            <a:r>
              <a:rPr lang="en-US" sz="1800" b="1" baseline="-25000" dirty="0">
                <a:solidFill>
                  <a:schemeClr val="tx1">
                    <a:lumMod val="85000"/>
                    <a:lumOff val="15000"/>
                  </a:schemeClr>
                </a:solidFill>
              </a:rPr>
              <a:t>7</a:t>
            </a:r>
            <a:r>
              <a:rPr lang="en-US" sz="1800" b="1" dirty="0">
                <a:solidFill>
                  <a:schemeClr val="tx1">
                    <a:lumMod val="85000"/>
                    <a:lumOff val="15000"/>
                  </a:schemeClr>
                </a:solidFill>
              </a:rPr>
              <a:t> = G</a:t>
            </a:r>
            <a:r>
              <a:rPr lang="en-US" sz="1800" b="1" baseline="-25000" dirty="0">
                <a:solidFill>
                  <a:schemeClr val="tx1">
                    <a:lumMod val="85000"/>
                    <a:lumOff val="15000"/>
                  </a:schemeClr>
                </a:solidFill>
              </a:rPr>
              <a:t>7</a:t>
            </a:r>
            <a:r>
              <a:rPr lang="en-US" sz="1800" b="1" dirty="0">
                <a:solidFill>
                  <a:schemeClr val="tx1">
                    <a:lumMod val="85000"/>
                    <a:lumOff val="15000"/>
                  </a:schemeClr>
                </a:solidFill>
              </a:rPr>
              <a:t> </a:t>
            </a:r>
            <a:r>
              <a:rPr lang="en-US" sz="1800" b="0" i="0" dirty="0">
                <a:solidFill>
                  <a:schemeClr val="tx1">
                    <a:lumMod val="85000"/>
                    <a:lumOff val="15000"/>
                  </a:schemeClr>
                </a:solidFill>
                <a:effectLst/>
                <a:latin typeface="arial" panose="020B0604020202020204" pitchFamily="34" charset="0"/>
              </a:rPr>
              <a:t>+</a:t>
            </a:r>
            <a:r>
              <a:rPr lang="en-US" sz="1800" b="1" dirty="0">
                <a:solidFill>
                  <a:schemeClr val="tx1">
                    <a:lumMod val="85000"/>
                    <a:lumOff val="15000"/>
                  </a:schemeClr>
                </a:solidFill>
              </a:rPr>
              <a:t> (P</a:t>
            </a:r>
            <a:r>
              <a:rPr lang="en-US" sz="1800" b="1" baseline="-25000" dirty="0">
                <a:solidFill>
                  <a:schemeClr val="tx1">
                    <a:lumMod val="85000"/>
                    <a:lumOff val="15000"/>
                  </a:schemeClr>
                </a:solidFill>
              </a:rPr>
              <a:t>7</a:t>
            </a:r>
            <a:r>
              <a:rPr lang="en-US" sz="1800" b="1" dirty="0">
                <a:solidFill>
                  <a:schemeClr val="tx1">
                    <a:lumMod val="85000"/>
                    <a:lumOff val="15000"/>
                  </a:schemeClr>
                </a:solidFill>
              </a:rPr>
              <a:t> </a:t>
            </a:r>
            <a:r>
              <a:rPr lang="en-US" sz="1800" b="0" i="0" dirty="0">
                <a:solidFill>
                  <a:schemeClr val="tx1">
                    <a:lumMod val="85000"/>
                    <a:lumOff val="15000"/>
                  </a:schemeClr>
                </a:solidFill>
                <a:effectLst/>
                <a:latin typeface="arial" panose="020B0604020202020204" pitchFamily="34" charset="0"/>
              </a:rPr>
              <a:t>.︀</a:t>
            </a:r>
            <a:r>
              <a:rPr lang="en-US" sz="1800" b="1" dirty="0">
                <a:solidFill>
                  <a:schemeClr val="tx1">
                    <a:lumMod val="85000"/>
                    <a:lumOff val="15000"/>
                  </a:schemeClr>
                </a:solidFill>
              </a:rPr>
              <a:t> C</a:t>
            </a:r>
            <a:r>
              <a:rPr lang="en-US" sz="1800" b="1" baseline="-25000" dirty="0">
                <a:solidFill>
                  <a:schemeClr val="tx1">
                    <a:lumMod val="85000"/>
                    <a:lumOff val="15000"/>
                  </a:schemeClr>
                </a:solidFill>
              </a:rPr>
              <a:t>6</a:t>
            </a:r>
            <a:r>
              <a:rPr lang="en-US" sz="1800" b="1" dirty="0">
                <a:solidFill>
                  <a:schemeClr val="tx1">
                    <a:lumMod val="85000"/>
                    <a:lumOff val="15000"/>
                  </a:schemeClr>
                </a:solidFill>
              </a:rPr>
              <a:t>)</a:t>
            </a:r>
          </a:p>
          <a:p>
            <a:r>
              <a:rPr lang="en-US" dirty="0"/>
              <a:t> </a:t>
            </a:r>
          </a:p>
        </p:txBody>
      </p:sp>
    </p:spTree>
    <p:extLst>
      <p:ext uri="{BB962C8B-B14F-4D97-AF65-F5344CB8AC3E}">
        <p14:creationId xmlns:p14="http://schemas.microsoft.com/office/powerpoint/2010/main" val="2839002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TotalTime>
  <Words>857</Words>
  <Application>Microsoft Office PowerPoint</Application>
  <PresentationFormat>Widescreen</PresentationFormat>
  <Paragraphs>287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Arial</vt:lpstr>
      <vt:lpstr>Calibri</vt:lpstr>
      <vt:lpstr>Calibri Light</vt:lpstr>
      <vt:lpstr>Office Theme</vt:lpstr>
      <vt:lpstr>FPU and different adders topologies</vt:lpstr>
      <vt:lpstr>PowerPoint Presentation</vt:lpstr>
      <vt:lpstr>Verilog (‘+’) version of adders</vt:lpstr>
      <vt:lpstr>Ripple Carry Adder</vt:lpstr>
      <vt:lpstr>8-bit Ripple Carry Adder</vt:lpstr>
      <vt:lpstr>What if we want to add 3 numbers (convention way)?</vt:lpstr>
      <vt:lpstr>Carry Save Adder</vt:lpstr>
      <vt:lpstr>8-bit Carry look ahead adder</vt:lpstr>
      <vt:lpstr>8-bit Carry look ahead adder</vt:lpstr>
      <vt:lpstr>Carry skip adder</vt:lpstr>
      <vt:lpstr>Carry Bypass adder</vt:lpstr>
      <vt:lpstr>Carry Select adder</vt:lpstr>
      <vt:lpstr>Total area graphs (after synthesis)</vt:lpstr>
      <vt:lpstr>Data arrival time (after synthesis)</vt:lpstr>
      <vt:lpstr>Slack (after synthesis)</vt:lpstr>
      <vt:lpstr>Clock period when slack = 0 (after synthesis)</vt:lpstr>
      <vt:lpstr>Total power (after synthesis)</vt:lpstr>
      <vt:lpstr>Floating point unit</vt:lpstr>
      <vt:lpstr>PowerPoint Presentation</vt:lpstr>
      <vt:lpstr>Total area graphs (after synthesis)</vt:lpstr>
      <vt:lpstr>Data arrival time (after synthesis)</vt:lpstr>
      <vt:lpstr>Slack (after synthesis)</vt:lpstr>
      <vt:lpstr>Clock period when slack = 0 (after synthesis)</vt:lpstr>
      <vt:lpstr>Total power (after synthesis)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abdelrahman mohamed salem hassan ibrahim</dc:creator>
  <cp:lastModifiedBy>abdelrahman mohamed salem hassan ibrahim</cp:lastModifiedBy>
  <cp:revision>8</cp:revision>
  <dcterms:created xsi:type="dcterms:W3CDTF">2022-11-02T16:30:15Z</dcterms:created>
  <dcterms:modified xsi:type="dcterms:W3CDTF">2022-11-05T21:39:09Z</dcterms:modified>
</cp:coreProperties>
</file>