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6505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3912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413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2909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2592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8623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8201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1966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260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7214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4/17/2023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1862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4/17/2023</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1148898539"/>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1" r:id="rId6"/>
    <p:sldLayoutId id="2147483746" r:id="rId7"/>
    <p:sldLayoutId id="2147483742" r:id="rId8"/>
    <p:sldLayoutId id="2147483743" r:id="rId9"/>
    <p:sldLayoutId id="2147483744" r:id="rId10"/>
    <p:sldLayoutId id="2147483745"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938FEF-CAF3-4757-B8CD-B2284E7CA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8C398B4-C37F-4CEC-A2C3-148A5ADBB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5676" y="4749842"/>
            <a:ext cx="8686325" cy="2108158"/>
          </a:xfrm>
          <a:custGeom>
            <a:avLst/>
            <a:gdLst>
              <a:gd name="connsiteX0" fmla="*/ 8686325 w 8686325"/>
              <a:gd name="connsiteY0" fmla="*/ 0 h 2108158"/>
              <a:gd name="connsiteX1" fmla="*/ 8686325 w 8686325"/>
              <a:gd name="connsiteY1" fmla="*/ 2108158 h 2108158"/>
              <a:gd name="connsiteX2" fmla="*/ 0 w 8686325"/>
              <a:gd name="connsiteY2" fmla="*/ 2108158 h 2108158"/>
              <a:gd name="connsiteX3" fmla="*/ 42375 w 8686325"/>
              <a:gd name="connsiteY3" fmla="*/ 2083791 h 2108158"/>
              <a:gd name="connsiteX4" fmla="*/ 93093 w 8686325"/>
              <a:gd name="connsiteY4" fmla="*/ 2066467 h 2108158"/>
              <a:gd name="connsiteX5" fmla="*/ 357718 w 8686325"/>
              <a:gd name="connsiteY5" fmla="*/ 1967177 h 2108158"/>
              <a:gd name="connsiteX6" fmla="*/ 448599 w 8686325"/>
              <a:gd name="connsiteY6" fmla="*/ 1914426 h 2108158"/>
              <a:gd name="connsiteX7" fmla="*/ 658855 w 8686325"/>
              <a:gd name="connsiteY7" fmla="*/ 1901380 h 2108158"/>
              <a:gd name="connsiteX8" fmla="*/ 846501 w 8686325"/>
              <a:gd name="connsiteY8" fmla="*/ 1839874 h 2108158"/>
              <a:gd name="connsiteX9" fmla="*/ 1043427 w 8686325"/>
              <a:gd name="connsiteY9" fmla="*/ 1772692 h 2108158"/>
              <a:gd name="connsiteX10" fmla="*/ 1323271 w 8686325"/>
              <a:gd name="connsiteY10" fmla="*/ 1574217 h 2108158"/>
              <a:gd name="connsiteX11" fmla="*/ 1686997 w 8686325"/>
              <a:gd name="connsiteY11" fmla="*/ 1413066 h 2108158"/>
              <a:gd name="connsiteX12" fmla="*/ 1912242 w 8686325"/>
              <a:gd name="connsiteY12" fmla="*/ 1330321 h 2108158"/>
              <a:gd name="connsiteX13" fmla="*/ 2043722 w 8686325"/>
              <a:gd name="connsiteY13" fmla="*/ 1268023 h 2108158"/>
              <a:gd name="connsiteX14" fmla="*/ 2268908 w 8686325"/>
              <a:gd name="connsiteY14" fmla="*/ 1190005 h 2108158"/>
              <a:gd name="connsiteX15" fmla="*/ 2389053 w 8686325"/>
              <a:gd name="connsiteY15" fmla="*/ 1081379 h 2108158"/>
              <a:gd name="connsiteX16" fmla="*/ 2509216 w 8686325"/>
              <a:gd name="connsiteY16" fmla="*/ 996384 h 2108158"/>
              <a:gd name="connsiteX17" fmla="*/ 2676693 w 8686325"/>
              <a:gd name="connsiteY17" fmla="*/ 922400 h 2108158"/>
              <a:gd name="connsiteX18" fmla="*/ 3052959 w 8686325"/>
              <a:gd name="connsiteY18" fmla="*/ 812240 h 2108158"/>
              <a:gd name="connsiteX19" fmla="*/ 3172256 w 8686325"/>
              <a:gd name="connsiteY19" fmla="*/ 767691 h 2108158"/>
              <a:gd name="connsiteX20" fmla="*/ 3289635 w 8686325"/>
              <a:gd name="connsiteY20" fmla="*/ 746028 h 2108158"/>
              <a:gd name="connsiteX21" fmla="*/ 3331769 w 8686325"/>
              <a:gd name="connsiteY21" fmla="*/ 735656 h 2108158"/>
              <a:gd name="connsiteX22" fmla="*/ 3445984 w 8686325"/>
              <a:gd name="connsiteY22" fmla="*/ 730840 h 2108158"/>
              <a:gd name="connsiteX23" fmla="*/ 3489579 w 8686325"/>
              <a:gd name="connsiteY23" fmla="*/ 725105 h 2108158"/>
              <a:gd name="connsiteX24" fmla="*/ 3498747 w 8686325"/>
              <a:gd name="connsiteY24" fmla="*/ 722693 h 2108158"/>
              <a:gd name="connsiteX25" fmla="*/ 3663233 w 8686325"/>
              <a:gd name="connsiteY25" fmla="*/ 724714 h 2108158"/>
              <a:gd name="connsiteX26" fmla="*/ 3800641 w 8686325"/>
              <a:gd name="connsiteY26" fmla="*/ 672255 h 2108158"/>
              <a:gd name="connsiteX27" fmla="*/ 3965687 w 8686325"/>
              <a:gd name="connsiteY27" fmla="*/ 623165 h 2108158"/>
              <a:gd name="connsiteX28" fmla="*/ 4321239 w 8686325"/>
              <a:gd name="connsiteY28" fmla="*/ 522184 h 2108158"/>
              <a:gd name="connsiteX29" fmla="*/ 4483357 w 8686325"/>
              <a:gd name="connsiteY29" fmla="*/ 470223 h 2108158"/>
              <a:gd name="connsiteX30" fmla="*/ 4625339 w 8686325"/>
              <a:gd name="connsiteY30" fmla="*/ 441255 h 2108158"/>
              <a:gd name="connsiteX31" fmla="*/ 4699887 w 8686325"/>
              <a:gd name="connsiteY31" fmla="*/ 446641 h 2108158"/>
              <a:gd name="connsiteX32" fmla="*/ 5045357 w 8686325"/>
              <a:gd name="connsiteY32" fmla="*/ 391322 h 2108158"/>
              <a:gd name="connsiteX33" fmla="*/ 5085055 w 8686325"/>
              <a:gd name="connsiteY33" fmla="*/ 385714 h 2108158"/>
              <a:gd name="connsiteX34" fmla="*/ 5207819 w 8686325"/>
              <a:gd name="connsiteY34" fmla="*/ 403028 h 2108158"/>
              <a:gd name="connsiteX35" fmla="*/ 5279516 w 8686325"/>
              <a:gd name="connsiteY35" fmla="*/ 431809 h 2108158"/>
              <a:gd name="connsiteX36" fmla="*/ 5320978 w 8686325"/>
              <a:gd name="connsiteY36" fmla="*/ 443912 h 2108158"/>
              <a:gd name="connsiteX37" fmla="*/ 5349749 w 8686325"/>
              <a:gd name="connsiteY37" fmla="*/ 457191 h 2108158"/>
              <a:gd name="connsiteX38" fmla="*/ 5567512 w 8686325"/>
              <a:gd name="connsiteY38" fmla="*/ 473102 h 2108158"/>
              <a:gd name="connsiteX39" fmla="*/ 5625293 w 8686325"/>
              <a:gd name="connsiteY39" fmla="*/ 505247 h 2108158"/>
              <a:gd name="connsiteX40" fmla="*/ 5830754 w 8686325"/>
              <a:gd name="connsiteY40" fmla="*/ 479694 h 2108158"/>
              <a:gd name="connsiteX41" fmla="*/ 5922665 w 8686325"/>
              <a:gd name="connsiteY41" fmla="*/ 443391 h 2108158"/>
              <a:gd name="connsiteX42" fmla="*/ 6279549 w 8686325"/>
              <a:gd name="connsiteY42" fmla="*/ 371317 h 2108158"/>
              <a:gd name="connsiteX43" fmla="*/ 6321747 w 8686325"/>
              <a:gd name="connsiteY43" fmla="*/ 371957 h 2108158"/>
              <a:gd name="connsiteX44" fmla="*/ 6351561 w 8686325"/>
              <a:gd name="connsiteY44" fmla="*/ 377198 h 2108158"/>
              <a:gd name="connsiteX45" fmla="*/ 6432231 w 8686325"/>
              <a:gd name="connsiteY45" fmla="*/ 364847 h 2108158"/>
              <a:gd name="connsiteX46" fmla="*/ 6567952 w 8686325"/>
              <a:gd name="connsiteY46" fmla="*/ 333636 h 2108158"/>
              <a:gd name="connsiteX47" fmla="*/ 6629483 w 8686325"/>
              <a:gd name="connsiteY47" fmla="*/ 340494 h 2108158"/>
              <a:gd name="connsiteX48" fmla="*/ 6846717 w 8686325"/>
              <a:gd name="connsiteY48" fmla="*/ 299799 h 2108158"/>
              <a:gd name="connsiteX49" fmla="*/ 7030535 w 8686325"/>
              <a:gd name="connsiteY49" fmla="*/ 278893 h 2108158"/>
              <a:gd name="connsiteX50" fmla="*/ 7173585 w 8686325"/>
              <a:gd name="connsiteY50" fmla="*/ 250630 h 2108158"/>
              <a:gd name="connsiteX51" fmla="*/ 7481131 w 8686325"/>
              <a:gd name="connsiteY51" fmla="*/ 178638 h 2108158"/>
              <a:gd name="connsiteX52" fmla="*/ 7557454 w 8686325"/>
              <a:gd name="connsiteY52" fmla="*/ 134413 h 2108158"/>
              <a:gd name="connsiteX53" fmla="*/ 7670366 w 8686325"/>
              <a:gd name="connsiteY53" fmla="*/ 113467 h 2108158"/>
              <a:gd name="connsiteX54" fmla="*/ 7812360 w 8686325"/>
              <a:gd name="connsiteY54" fmla="*/ 116536 h 2108158"/>
              <a:gd name="connsiteX55" fmla="*/ 7818500 w 8686325"/>
              <a:gd name="connsiteY55" fmla="*/ 117842 h 2108158"/>
              <a:gd name="connsiteX56" fmla="*/ 8088697 w 8686325"/>
              <a:gd name="connsiteY56" fmla="*/ 102538 h 2108158"/>
              <a:gd name="connsiteX57" fmla="*/ 8303748 w 8686325"/>
              <a:gd name="connsiteY57" fmla="*/ 101701 h 2108158"/>
              <a:gd name="connsiteX58" fmla="*/ 8443058 w 8686325"/>
              <a:gd name="connsiteY58" fmla="*/ 80261 h 2108158"/>
              <a:gd name="connsiteX59" fmla="*/ 8660961 w 8686325"/>
              <a:gd name="connsiteY59" fmla="*/ 11138 h 210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86325" h="2108158">
                <a:moveTo>
                  <a:pt x="8686325" y="0"/>
                </a:moveTo>
                <a:lnTo>
                  <a:pt x="8686325" y="2108158"/>
                </a:lnTo>
                <a:lnTo>
                  <a:pt x="0" y="2108158"/>
                </a:lnTo>
                <a:lnTo>
                  <a:pt x="42375" y="2083791"/>
                </a:lnTo>
                <a:cubicBezTo>
                  <a:pt x="60718" y="2074811"/>
                  <a:pt x="78058" y="2068381"/>
                  <a:pt x="93093" y="2066467"/>
                </a:cubicBezTo>
                <a:cubicBezTo>
                  <a:pt x="205609" y="1997406"/>
                  <a:pt x="298466" y="1992518"/>
                  <a:pt x="357718" y="1967177"/>
                </a:cubicBezTo>
                <a:lnTo>
                  <a:pt x="448599" y="1914426"/>
                </a:lnTo>
                <a:cubicBezTo>
                  <a:pt x="498789" y="1903460"/>
                  <a:pt x="617169" y="1906616"/>
                  <a:pt x="658855" y="1901380"/>
                </a:cubicBezTo>
                <a:cubicBezTo>
                  <a:pt x="818547" y="1886466"/>
                  <a:pt x="783952" y="1860375"/>
                  <a:pt x="846501" y="1839874"/>
                </a:cubicBezTo>
                <a:cubicBezTo>
                  <a:pt x="912143" y="1817480"/>
                  <a:pt x="969436" y="1776169"/>
                  <a:pt x="1043427" y="1772692"/>
                </a:cubicBezTo>
                <a:cubicBezTo>
                  <a:pt x="1128456" y="1780435"/>
                  <a:pt x="1216010" y="1634155"/>
                  <a:pt x="1323271" y="1574217"/>
                </a:cubicBezTo>
                <a:cubicBezTo>
                  <a:pt x="1430532" y="1514279"/>
                  <a:pt x="1605729" y="1425782"/>
                  <a:pt x="1686997" y="1413066"/>
                </a:cubicBezTo>
                <a:cubicBezTo>
                  <a:pt x="1757791" y="1387515"/>
                  <a:pt x="1873486" y="1327839"/>
                  <a:pt x="1912242" y="1330321"/>
                </a:cubicBezTo>
                <a:cubicBezTo>
                  <a:pt x="1966768" y="1306147"/>
                  <a:pt x="1984278" y="1291409"/>
                  <a:pt x="2043722" y="1268023"/>
                </a:cubicBezTo>
                <a:cubicBezTo>
                  <a:pt x="2105423" y="1217820"/>
                  <a:pt x="2259487" y="1204553"/>
                  <a:pt x="2268908" y="1190005"/>
                </a:cubicBezTo>
                <a:cubicBezTo>
                  <a:pt x="2300554" y="1198072"/>
                  <a:pt x="2371020" y="1095880"/>
                  <a:pt x="2389053" y="1081379"/>
                </a:cubicBezTo>
                <a:cubicBezTo>
                  <a:pt x="2431078" y="1057076"/>
                  <a:pt x="2446743" y="1035841"/>
                  <a:pt x="2509216" y="996384"/>
                </a:cubicBezTo>
                <a:cubicBezTo>
                  <a:pt x="2570346" y="972203"/>
                  <a:pt x="2579148" y="953822"/>
                  <a:pt x="2676693" y="922400"/>
                </a:cubicBezTo>
                <a:cubicBezTo>
                  <a:pt x="2885575" y="903814"/>
                  <a:pt x="2970365" y="838025"/>
                  <a:pt x="3052959" y="812240"/>
                </a:cubicBezTo>
                <a:cubicBezTo>
                  <a:pt x="3099024" y="802605"/>
                  <a:pt x="3132870" y="797974"/>
                  <a:pt x="3172256" y="767691"/>
                </a:cubicBezTo>
                <a:cubicBezTo>
                  <a:pt x="3215403" y="758798"/>
                  <a:pt x="3254464" y="763090"/>
                  <a:pt x="3289635" y="746028"/>
                </a:cubicBezTo>
                <a:cubicBezTo>
                  <a:pt x="3305820" y="752545"/>
                  <a:pt x="3320333" y="753389"/>
                  <a:pt x="3331769" y="735656"/>
                </a:cubicBezTo>
                <a:cubicBezTo>
                  <a:pt x="3357828" y="733124"/>
                  <a:pt x="3419682" y="732598"/>
                  <a:pt x="3445984" y="730840"/>
                </a:cubicBezTo>
                <a:lnTo>
                  <a:pt x="3489579" y="725105"/>
                </a:lnTo>
                <a:lnTo>
                  <a:pt x="3498747" y="722693"/>
                </a:lnTo>
                <a:cubicBezTo>
                  <a:pt x="3527689" y="722628"/>
                  <a:pt x="3612917" y="733120"/>
                  <a:pt x="3663233" y="724714"/>
                </a:cubicBezTo>
                <a:lnTo>
                  <a:pt x="3800641" y="672255"/>
                </a:lnTo>
                <a:cubicBezTo>
                  <a:pt x="3855657" y="655892"/>
                  <a:pt x="3909959" y="630391"/>
                  <a:pt x="3965687" y="623165"/>
                </a:cubicBezTo>
                <a:cubicBezTo>
                  <a:pt x="4139112" y="600679"/>
                  <a:pt x="4202722" y="555844"/>
                  <a:pt x="4321239" y="522184"/>
                </a:cubicBezTo>
                <a:cubicBezTo>
                  <a:pt x="4382405" y="468908"/>
                  <a:pt x="4410568" y="504496"/>
                  <a:pt x="4483357" y="470223"/>
                </a:cubicBezTo>
                <a:lnTo>
                  <a:pt x="4625339" y="441255"/>
                </a:lnTo>
                <a:lnTo>
                  <a:pt x="4699887" y="446641"/>
                </a:lnTo>
                <a:cubicBezTo>
                  <a:pt x="4767275" y="438617"/>
                  <a:pt x="4947373" y="434998"/>
                  <a:pt x="5045357" y="391322"/>
                </a:cubicBezTo>
                <a:cubicBezTo>
                  <a:pt x="5058492" y="391816"/>
                  <a:pt x="5073695" y="386682"/>
                  <a:pt x="5085055" y="385714"/>
                </a:cubicBezTo>
                <a:lnTo>
                  <a:pt x="5207819" y="403028"/>
                </a:lnTo>
                <a:cubicBezTo>
                  <a:pt x="5230666" y="412588"/>
                  <a:pt x="5250864" y="449189"/>
                  <a:pt x="5279516" y="431809"/>
                </a:cubicBezTo>
                <a:cubicBezTo>
                  <a:pt x="5272920" y="451910"/>
                  <a:pt x="5313313" y="426498"/>
                  <a:pt x="5320978" y="443912"/>
                </a:cubicBezTo>
                <a:cubicBezTo>
                  <a:pt x="5325419" y="458334"/>
                  <a:pt x="5338706" y="453983"/>
                  <a:pt x="5349749" y="457191"/>
                </a:cubicBezTo>
                <a:cubicBezTo>
                  <a:pt x="5390838" y="462056"/>
                  <a:pt x="5521589" y="465093"/>
                  <a:pt x="5567512" y="473102"/>
                </a:cubicBezTo>
                <a:cubicBezTo>
                  <a:pt x="5605398" y="481787"/>
                  <a:pt x="5591648" y="502302"/>
                  <a:pt x="5625293" y="505247"/>
                </a:cubicBezTo>
                <a:cubicBezTo>
                  <a:pt x="5693780" y="496730"/>
                  <a:pt x="5762267" y="510558"/>
                  <a:pt x="5830754" y="479694"/>
                </a:cubicBezTo>
                <a:lnTo>
                  <a:pt x="5922665" y="443391"/>
                </a:lnTo>
                <a:cubicBezTo>
                  <a:pt x="6031252" y="402983"/>
                  <a:pt x="6213035" y="383223"/>
                  <a:pt x="6279549" y="371317"/>
                </a:cubicBezTo>
                <a:cubicBezTo>
                  <a:pt x="6275254" y="392898"/>
                  <a:pt x="6312276" y="356901"/>
                  <a:pt x="6321747" y="371957"/>
                </a:cubicBezTo>
                <a:cubicBezTo>
                  <a:pt x="6327706" y="384940"/>
                  <a:pt x="6340325" y="377046"/>
                  <a:pt x="6351561" y="377198"/>
                </a:cubicBezTo>
                <a:cubicBezTo>
                  <a:pt x="6362395" y="388022"/>
                  <a:pt x="6415500" y="375777"/>
                  <a:pt x="6432231" y="364847"/>
                </a:cubicBezTo>
                <a:cubicBezTo>
                  <a:pt x="6477152" y="325550"/>
                  <a:pt x="6531644" y="363558"/>
                  <a:pt x="6567952" y="333636"/>
                </a:cubicBezTo>
                <a:cubicBezTo>
                  <a:pt x="6606248" y="331879"/>
                  <a:pt x="6604445" y="342391"/>
                  <a:pt x="6629483" y="340494"/>
                </a:cubicBezTo>
                <a:cubicBezTo>
                  <a:pt x="6675944" y="334855"/>
                  <a:pt x="6779875" y="310065"/>
                  <a:pt x="6846717" y="299799"/>
                </a:cubicBezTo>
                <a:cubicBezTo>
                  <a:pt x="6908632" y="291434"/>
                  <a:pt x="6964659" y="291068"/>
                  <a:pt x="7030535" y="278893"/>
                </a:cubicBezTo>
                <a:cubicBezTo>
                  <a:pt x="7081465" y="254377"/>
                  <a:pt x="7136771" y="282341"/>
                  <a:pt x="7173585" y="250630"/>
                </a:cubicBezTo>
                <a:cubicBezTo>
                  <a:pt x="7354704" y="203603"/>
                  <a:pt x="7432826" y="225663"/>
                  <a:pt x="7481131" y="178638"/>
                </a:cubicBezTo>
                <a:cubicBezTo>
                  <a:pt x="7545108" y="159269"/>
                  <a:pt x="7531943" y="146681"/>
                  <a:pt x="7557454" y="134413"/>
                </a:cubicBezTo>
                <a:lnTo>
                  <a:pt x="7670366" y="113467"/>
                </a:lnTo>
                <a:lnTo>
                  <a:pt x="7812360" y="116536"/>
                </a:lnTo>
                <a:lnTo>
                  <a:pt x="7818500" y="117842"/>
                </a:lnTo>
                <a:lnTo>
                  <a:pt x="8088697" y="102538"/>
                </a:lnTo>
                <a:cubicBezTo>
                  <a:pt x="8178018" y="77500"/>
                  <a:pt x="8244687" y="105414"/>
                  <a:pt x="8303748" y="101701"/>
                </a:cubicBezTo>
                <a:cubicBezTo>
                  <a:pt x="8378014" y="75637"/>
                  <a:pt x="8396621" y="87409"/>
                  <a:pt x="8443058" y="80261"/>
                </a:cubicBezTo>
                <a:cubicBezTo>
                  <a:pt x="8540964" y="53554"/>
                  <a:pt x="8610126" y="31018"/>
                  <a:pt x="8660961" y="11138"/>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318AF9F-8000-4610-8801-DFC69A518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413299" cy="6858000"/>
          </a:xfrm>
          <a:custGeom>
            <a:avLst/>
            <a:gdLst>
              <a:gd name="connsiteX0" fmla="*/ 0 w 9413299"/>
              <a:gd name="connsiteY0" fmla="*/ 0 h 6858000"/>
              <a:gd name="connsiteX1" fmla="*/ 9196926 w 9413299"/>
              <a:gd name="connsiteY1" fmla="*/ 0 h 6858000"/>
              <a:gd name="connsiteX2" fmla="*/ 9413299 w 9413299"/>
              <a:gd name="connsiteY2" fmla="*/ 6556349 h 6858000"/>
              <a:gd name="connsiteX3" fmla="*/ 805260 w 9413299"/>
              <a:gd name="connsiteY3" fmla="*/ 6858000 h 6858000"/>
              <a:gd name="connsiteX4" fmla="*/ 0 w 9413299"/>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3299" h="6858000">
                <a:moveTo>
                  <a:pt x="0" y="0"/>
                </a:moveTo>
                <a:lnTo>
                  <a:pt x="9196926" y="0"/>
                </a:lnTo>
                <a:lnTo>
                  <a:pt x="9413299" y="6556349"/>
                </a:lnTo>
                <a:lnTo>
                  <a:pt x="805260" y="6858000"/>
                </a:lnTo>
                <a:lnTo>
                  <a:pt x="0" y="6858000"/>
                </a:lnTo>
                <a:close/>
              </a:path>
            </a:pathLst>
          </a:custGeom>
          <a:solidFill>
            <a:srgbClr val="EFEEE9"/>
          </a:solidFill>
          <a:ln w="12700" cap="flat" cmpd="sng" algn="ctr">
            <a:noFill/>
            <a:prstDash val="solid"/>
            <a:miter lim="800000"/>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nected sticks shaping polygons background">
            <a:extLst>
              <a:ext uri="{FF2B5EF4-FFF2-40B4-BE49-F238E27FC236}">
                <a16:creationId xmlns:a16="http://schemas.microsoft.com/office/drawing/2014/main" id="{0BA2CB85-2883-C7F3-08C4-4AA53B97AEB8}"/>
              </a:ext>
            </a:extLst>
          </p:cNvPr>
          <p:cNvPicPr>
            <a:picLocks noChangeAspect="1"/>
          </p:cNvPicPr>
          <p:nvPr/>
        </p:nvPicPr>
        <p:blipFill rotWithShape="1">
          <a:blip r:embed="rId3"/>
          <a:srcRect l="2577" r="5507" b="-1"/>
          <a:stretch/>
        </p:blipFill>
        <p:spPr>
          <a:xfrm>
            <a:off x="1" y="10"/>
            <a:ext cx="9265900" cy="6728994"/>
          </a:xfrm>
          <a:custGeom>
            <a:avLst/>
            <a:gdLst/>
            <a:ahLst/>
            <a:cxnLst/>
            <a:rect l="l" t="t" r="r" b="b"/>
            <a:pathLst>
              <a:path w="9265900" h="6729004">
                <a:moveTo>
                  <a:pt x="0" y="0"/>
                </a:moveTo>
                <a:lnTo>
                  <a:pt x="9043647" y="0"/>
                </a:lnTo>
                <a:lnTo>
                  <a:pt x="9149852" y="3041272"/>
                </a:lnTo>
                <a:lnTo>
                  <a:pt x="9145319" y="3053347"/>
                </a:lnTo>
                <a:lnTo>
                  <a:pt x="9150651" y="3062904"/>
                </a:lnTo>
                <a:lnTo>
                  <a:pt x="9265879" y="6362591"/>
                </a:lnTo>
                <a:cubicBezTo>
                  <a:pt x="9266236" y="6373746"/>
                  <a:pt x="9262057" y="6383997"/>
                  <a:pt x="9255000" y="6391566"/>
                </a:cubicBezTo>
                <a:lnTo>
                  <a:pt x="9227089" y="6404329"/>
                </a:lnTo>
                <a:lnTo>
                  <a:pt x="9227176" y="6406783"/>
                </a:lnTo>
                <a:lnTo>
                  <a:pt x="8594093" y="6428891"/>
                </a:lnTo>
                <a:lnTo>
                  <a:pt x="8578048" y="6433878"/>
                </a:lnTo>
                <a:cubicBezTo>
                  <a:pt x="8569428" y="6436024"/>
                  <a:pt x="8557546" y="6438150"/>
                  <a:pt x="8539506" y="6439672"/>
                </a:cubicBezTo>
                <a:cubicBezTo>
                  <a:pt x="8494087" y="6426486"/>
                  <a:pt x="8437040" y="6464138"/>
                  <a:pt x="8380542" y="6446247"/>
                </a:cubicBezTo>
                <a:cubicBezTo>
                  <a:pt x="8359994" y="6442153"/>
                  <a:pt x="8297787" y="6444702"/>
                  <a:pt x="8286883" y="6454453"/>
                </a:cubicBezTo>
                <a:cubicBezTo>
                  <a:pt x="8274090" y="6456892"/>
                  <a:pt x="8258639" y="6454045"/>
                  <a:pt x="8253584" y="6464278"/>
                </a:cubicBezTo>
                <a:cubicBezTo>
                  <a:pt x="8244805" y="6476675"/>
                  <a:pt x="8197753" y="6459431"/>
                  <a:pt x="8205545" y="6473488"/>
                </a:cubicBezTo>
                <a:cubicBezTo>
                  <a:pt x="8172177" y="6461710"/>
                  <a:pt x="8148982" y="6487830"/>
                  <a:pt x="8122529" y="6494939"/>
                </a:cubicBezTo>
                <a:lnTo>
                  <a:pt x="8042189" y="6505744"/>
                </a:lnTo>
                <a:lnTo>
                  <a:pt x="7988041" y="6509183"/>
                </a:lnTo>
                <a:lnTo>
                  <a:pt x="7980167" y="6509151"/>
                </a:lnTo>
                <a:lnTo>
                  <a:pt x="7914763" y="6500486"/>
                </a:lnTo>
                <a:cubicBezTo>
                  <a:pt x="7913317" y="6502536"/>
                  <a:pt x="7911341" y="6504465"/>
                  <a:pt x="7908894" y="6506205"/>
                </a:cubicBezTo>
                <a:lnTo>
                  <a:pt x="7888715" y="6512531"/>
                </a:lnTo>
                <a:lnTo>
                  <a:pt x="7871029" y="6506567"/>
                </a:lnTo>
                <a:lnTo>
                  <a:pt x="7788874" y="6497705"/>
                </a:lnTo>
                <a:lnTo>
                  <a:pt x="7668912" y="6491086"/>
                </a:lnTo>
                <a:lnTo>
                  <a:pt x="7650605" y="6484957"/>
                </a:lnTo>
                <a:cubicBezTo>
                  <a:pt x="7609100" y="6478975"/>
                  <a:pt x="7559628" y="6488407"/>
                  <a:pt x="7532747" y="6472532"/>
                </a:cubicBezTo>
                <a:lnTo>
                  <a:pt x="7471117" y="6472129"/>
                </a:lnTo>
                <a:lnTo>
                  <a:pt x="7464487" y="6478546"/>
                </a:lnTo>
                <a:lnTo>
                  <a:pt x="7446264" y="6477549"/>
                </a:lnTo>
                <a:lnTo>
                  <a:pt x="7441408" y="6478639"/>
                </a:lnTo>
                <a:cubicBezTo>
                  <a:pt x="7432146" y="6480751"/>
                  <a:pt x="7422949" y="6482620"/>
                  <a:pt x="7413590" y="6483531"/>
                </a:cubicBezTo>
                <a:cubicBezTo>
                  <a:pt x="7414377" y="6477664"/>
                  <a:pt x="7412095" y="6474088"/>
                  <a:pt x="7407995" y="6471979"/>
                </a:cubicBezTo>
                <a:lnTo>
                  <a:pt x="7399695" y="6470601"/>
                </a:lnTo>
                <a:lnTo>
                  <a:pt x="7097795" y="6481143"/>
                </a:lnTo>
                <a:lnTo>
                  <a:pt x="7072291" y="6492816"/>
                </a:lnTo>
                <a:lnTo>
                  <a:pt x="6991949" y="6503621"/>
                </a:lnTo>
                <a:lnTo>
                  <a:pt x="6937801" y="6507061"/>
                </a:lnTo>
                <a:lnTo>
                  <a:pt x="6929927" y="6507029"/>
                </a:lnTo>
                <a:lnTo>
                  <a:pt x="6864521" y="6498363"/>
                </a:lnTo>
                <a:cubicBezTo>
                  <a:pt x="6863076" y="6500412"/>
                  <a:pt x="6861100" y="6502341"/>
                  <a:pt x="6858654" y="6504082"/>
                </a:cubicBezTo>
                <a:lnTo>
                  <a:pt x="6838475" y="6510408"/>
                </a:lnTo>
                <a:lnTo>
                  <a:pt x="6820787" y="6504445"/>
                </a:lnTo>
                <a:lnTo>
                  <a:pt x="6738633" y="6495582"/>
                </a:lnTo>
                <a:lnTo>
                  <a:pt x="6717578" y="6494421"/>
                </a:lnTo>
                <a:lnTo>
                  <a:pt x="5840769" y="6525040"/>
                </a:lnTo>
                <a:lnTo>
                  <a:pt x="5082806" y="6551508"/>
                </a:lnTo>
                <a:lnTo>
                  <a:pt x="4583564" y="6568942"/>
                </a:lnTo>
                <a:lnTo>
                  <a:pt x="4543675" y="6570524"/>
                </a:lnTo>
                <a:cubicBezTo>
                  <a:pt x="4552824" y="6578907"/>
                  <a:pt x="4368117" y="6583908"/>
                  <a:pt x="4301250" y="6579080"/>
                </a:cubicBezTo>
                <a:lnTo>
                  <a:pt x="4299560" y="6578860"/>
                </a:lnTo>
                <a:lnTo>
                  <a:pt x="1497704" y="6676703"/>
                </a:lnTo>
                <a:lnTo>
                  <a:pt x="0" y="6729004"/>
                </a:lnTo>
                <a:close/>
              </a:path>
            </a:pathLst>
          </a:custGeom>
        </p:spPr>
      </p:pic>
      <p:sp>
        <p:nvSpPr>
          <p:cNvPr id="2" name="Title 1">
            <a:extLst>
              <a:ext uri="{FF2B5EF4-FFF2-40B4-BE49-F238E27FC236}">
                <a16:creationId xmlns:a16="http://schemas.microsoft.com/office/drawing/2014/main" id="{8F6C9EEB-CC37-6203-3155-FD186DBDDAAA}"/>
              </a:ext>
            </a:extLst>
          </p:cNvPr>
          <p:cNvSpPr>
            <a:spLocks noGrp="1"/>
          </p:cNvSpPr>
          <p:nvPr>
            <p:ph type="ctrTitle"/>
          </p:nvPr>
        </p:nvSpPr>
        <p:spPr>
          <a:xfrm>
            <a:off x="5409560" y="3875314"/>
            <a:ext cx="5999650" cy="1949182"/>
          </a:xfrm>
        </p:spPr>
        <p:txBody>
          <a:bodyPr>
            <a:normAutofit fontScale="90000"/>
          </a:bodyPr>
          <a:lstStyle/>
          <a:p>
            <a:pPr algn="r"/>
            <a:r>
              <a:rPr lang="en-US" sz="4000" dirty="0"/>
              <a:t>Verification of Cryptocurrency Mining</a:t>
            </a:r>
            <a:br>
              <a:rPr lang="en-US" sz="4000" dirty="0"/>
            </a:br>
            <a:r>
              <a:rPr lang="en-US" sz="4000" dirty="0"/>
              <a:t>Using Ethereum</a:t>
            </a:r>
          </a:p>
        </p:txBody>
      </p:sp>
      <p:sp>
        <p:nvSpPr>
          <p:cNvPr id="3" name="Subtitle 2">
            <a:extLst>
              <a:ext uri="{FF2B5EF4-FFF2-40B4-BE49-F238E27FC236}">
                <a16:creationId xmlns:a16="http://schemas.microsoft.com/office/drawing/2014/main" id="{82DB1DE4-8DF6-B521-5C95-D42BC5A0A64F}"/>
              </a:ext>
            </a:extLst>
          </p:cNvPr>
          <p:cNvSpPr>
            <a:spLocks noGrp="1"/>
          </p:cNvSpPr>
          <p:nvPr>
            <p:ph type="subTitle" idx="1"/>
          </p:nvPr>
        </p:nvSpPr>
        <p:spPr>
          <a:xfrm>
            <a:off x="9479902" y="1184743"/>
            <a:ext cx="1911998" cy="1406057"/>
          </a:xfrm>
        </p:spPr>
        <p:txBody>
          <a:bodyPr>
            <a:normAutofit fontScale="85000" lnSpcReduction="10000"/>
          </a:bodyPr>
          <a:lstStyle/>
          <a:p>
            <a:pPr algn="r"/>
            <a:r>
              <a:rPr lang="en-US" dirty="0"/>
              <a:t>DONG-HER SHIH 1 , TING-WEI WU1 , TZU-HSIN HSU1 , PO-YUAN SHIH2 , AND DAVID C. YEN3</a:t>
            </a:r>
          </a:p>
        </p:txBody>
      </p:sp>
    </p:spTree>
    <p:extLst>
      <p:ext uri="{BB962C8B-B14F-4D97-AF65-F5344CB8AC3E}">
        <p14:creationId xmlns:p14="http://schemas.microsoft.com/office/powerpoint/2010/main" val="17358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1B631E-6579-C540-8384-3C3F9A515819}"/>
              </a:ext>
            </a:extLst>
          </p:cNvPr>
          <p:cNvSpPr/>
          <p:nvPr/>
        </p:nvSpPr>
        <p:spPr>
          <a:xfrm>
            <a:off x="0" y="0"/>
            <a:ext cx="12192000" cy="6858000"/>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838F8A87-8A77-68A2-6B38-2B60F57E67E0}"/>
              </a:ext>
            </a:extLst>
          </p:cNvPr>
          <p:cNvSpPr txBox="1"/>
          <p:nvPr/>
        </p:nvSpPr>
        <p:spPr>
          <a:xfrm>
            <a:off x="304800" y="218364"/>
            <a:ext cx="8575343"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Concepts in Ethereum blockchain</a:t>
            </a:r>
          </a:p>
        </p:txBody>
      </p:sp>
      <p:sp>
        <p:nvSpPr>
          <p:cNvPr id="8" name="TextBox 7">
            <a:extLst>
              <a:ext uri="{FF2B5EF4-FFF2-40B4-BE49-F238E27FC236}">
                <a16:creationId xmlns:a16="http://schemas.microsoft.com/office/drawing/2014/main" id="{CE791F44-8E84-37F0-EB76-E327542706AF}"/>
              </a:ext>
            </a:extLst>
          </p:cNvPr>
          <p:cNvSpPr txBox="1"/>
          <p:nvPr/>
        </p:nvSpPr>
        <p:spPr>
          <a:xfrm>
            <a:off x="523164" y="1437564"/>
            <a:ext cx="9175845"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Smart Contracts</a:t>
            </a:r>
            <a:r>
              <a:rPr lang="en-US" sz="2400" dirty="0">
                <a:solidFill>
                  <a:schemeClr val="bg1"/>
                </a:solidFill>
                <a:latin typeface="Times New Roman" panose="02020603050405020304" pitchFamily="18" charset="0"/>
                <a:cs typeface="Times New Roman" panose="02020603050405020304" pitchFamily="18" charset="0"/>
              </a:rPr>
              <a:t>: </a:t>
            </a:r>
            <a:r>
              <a:rPr lang="en-US" sz="2400" b="0" i="0" dirty="0">
                <a:solidFill>
                  <a:srgbClr val="161616"/>
                </a:solidFill>
                <a:effectLst/>
                <a:latin typeface="IBM Plex Sans" panose="020B0503050203000203" pitchFamily="34" charset="0"/>
              </a:rPr>
              <a:t>Smart contracts are simply programs stored on a blockchain that run when predetermined conditions are met. They typically are used to automate the execution of an agreement so that all participants can be immediately certain of the outcome, without any intermediary’s involvement or time loss</a:t>
            </a:r>
            <a:r>
              <a:rPr lang="en-US" sz="2400" dirty="0">
                <a:solidFill>
                  <a:schemeClr val="bg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1" dirty="0" err="1">
                <a:solidFill>
                  <a:schemeClr val="bg1"/>
                </a:solidFill>
                <a:latin typeface="Times New Roman" panose="02020603050405020304" pitchFamily="18" charset="0"/>
                <a:cs typeface="Times New Roman" panose="02020603050405020304" pitchFamily="18" charset="0"/>
              </a:rPr>
              <a:t>dApps</a:t>
            </a:r>
            <a:r>
              <a:rPr lang="en-US" sz="2400" dirty="0">
                <a:solidFill>
                  <a:schemeClr val="bg1"/>
                </a:solidFill>
                <a:latin typeface="Times New Roman" panose="02020603050405020304" pitchFamily="18" charset="0"/>
                <a:cs typeface="Times New Roman" panose="02020603050405020304" pitchFamily="18" charset="0"/>
              </a:rPr>
              <a:t> (decentralized apps): Software programs that run on a blockchain or peer-to-peer (P2P) network of computers instead of on a single computer. </a:t>
            </a:r>
            <a:r>
              <a:rPr lang="en-US" sz="2400" dirty="0" err="1">
                <a:solidFill>
                  <a:schemeClr val="bg1"/>
                </a:solidFill>
                <a:latin typeface="Times New Roman" panose="02020603050405020304" pitchFamily="18" charset="0"/>
                <a:cs typeface="Times New Roman" panose="02020603050405020304" pitchFamily="18" charset="0"/>
              </a:rPr>
              <a:t>DApps</a:t>
            </a:r>
            <a:r>
              <a:rPr lang="en-US" sz="2400" dirty="0">
                <a:solidFill>
                  <a:schemeClr val="bg1"/>
                </a:solidFill>
                <a:latin typeface="Times New Roman" panose="02020603050405020304" pitchFamily="18" charset="0"/>
                <a:cs typeface="Times New Roman" panose="02020603050405020304" pitchFamily="18" charset="0"/>
              </a:rPr>
              <a:t> are thus outside the purview and control of a single authority.</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31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1B631E-6579-C540-8384-3C3F9A515819}"/>
              </a:ext>
            </a:extLst>
          </p:cNvPr>
          <p:cNvSpPr/>
          <p:nvPr/>
        </p:nvSpPr>
        <p:spPr>
          <a:xfrm>
            <a:off x="0" y="0"/>
            <a:ext cx="12192000" cy="6858000"/>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F9D4689-70B5-EF30-6049-F5BFAAD2E05A}"/>
              </a:ext>
            </a:extLst>
          </p:cNvPr>
          <p:cNvPicPr>
            <a:picLocks noChangeAspect="1"/>
          </p:cNvPicPr>
          <p:nvPr/>
        </p:nvPicPr>
        <p:blipFill>
          <a:blip r:embed="rId2"/>
          <a:stretch>
            <a:fillRect/>
          </a:stretch>
        </p:blipFill>
        <p:spPr>
          <a:xfrm>
            <a:off x="1942531" y="1415257"/>
            <a:ext cx="7982256" cy="5358142"/>
          </a:xfrm>
          <a:prstGeom prst="rect">
            <a:avLst/>
          </a:prstGeom>
        </p:spPr>
      </p:pic>
      <p:sp>
        <p:nvSpPr>
          <p:cNvPr id="5" name="TextBox 4">
            <a:extLst>
              <a:ext uri="{FF2B5EF4-FFF2-40B4-BE49-F238E27FC236}">
                <a16:creationId xmlns:a16="http://schemas.microsoft.com/office/drawing/2014/main" id="{7F7B56E0-FEA5-5F10-32CA-18D8D57F4B3C}"/>
              </a:ext>
            </a:extLst>
          </p:cNvPr>
          <p:cNvSpPr txBox="1"/>
          <p:nvPr/>
        </p:nvSpPr>
        <p:spPr>
          <a:xfrm>
            <a:off x="304800" y="218364"/>
            <a:ext cx="6541827"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Crypto Jacking</a:t>
            </a:r>
          </a:p>
        </p:txBody>
      </p:sp>
    </p:spTree>
    <p:extLst>
      <p:ext uri="{BB962C8B-B14F-4D97-AF65-F5344CB8AC3E}">
        <p14:creationId xmlns:p14="http://schemas.microsoft.com/office/powerpoint/2010/main" val="425436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1B631E-6579-C540-8384-3C3F9A515819}"/>
              </a:ext>
            </a:extLst>
          </p:cNvPr>
          <p:cNvSpPr/>
          <p:nvPr/>
        </p:nvSpPr>
        <p:spPr>
          <a:xfrm>
            <a:off x="0" y="0"/>
            <a:ext cx="12192000" cy="6858000"/>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50AE794-552A-2D99-F38F-F7A400F2DBCA}"/>
              </a:ext>
            </a:extLst>
          </p:cNvPr>
          <p:cNvPicPr>
            <a:picLocks noChangeAspect="1"/>
          </p:cNvPicPr>
          <p:nvPr/>
        </p:nvPicPr>
        <p:blipFill>
          <a:blip r:embed="rId2"/>
          <a:stretch>
            <a:fillRect/>
          </a:stretch>
        </p:blipFill>
        <p:spPr>
          <a:xfrm>
            <a:off x="304800" y="1165796"/>
            <a:ext cx="11566757" cy="5575769"/>
          </a:xfrm>
          <a:prstGeom prst="rect">
            <a:avLst/>
          </a:prstGeom>
        </p:spPr>
      </p:pic>
      <p:sp>
        <p:nvSpPr>
          <p:cNvPr id="5" name="TextBox 4">
            <a:extLst>
              <a:ext uri="{FF2B5EF4-FFF2-40B4-BE49-F238E27FC236}">
                <a16:creationId xmlns:a16="http://schemas.microsoft.com/office/drawing/2014/main" id="{4045510C-8540-FC45-2FB4-FACAC127C23B}"/>
              </a:ext>
            </a:extLst>
          </p:cNvPr>
          <p:cNvSpPr txBox="1"/>
          <p:nvPr/>
        </p:nvSpPr>
        <p:spPr>
          <a:xfrm>
            <a:off x="304800" y="218364"/>
            <a:ext cx="9234985"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Basic flow of proposed verification</a:t>
            </a:r>
          </a:p>
        </p:txBody>
      </p:sp>
    </p:spTree>
    <p:extLst>
      <p:ext uri="{BB962C8B-B14F-4D97-AF65-F5344CB8AC3E}">
        <p14:creationId xmlns:p14="http://schemas.microsoft.com/office/powerpoint/2010/main" val="3845422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1B631E-6579-C540-8384-3C3F9A515819}"/>
              </a:ext>
            </a:extLst>
          </p:cNvPr>
          <p:cNvSpPr/>
          <p:nvPr/>
        </p:nvSpPr>
        <p:spPr>
          <a:xfrm>
            <a:off x="0" y="0"/>
            <a:ext cx="12192000" cy="6858000"/>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4678752-C43A-B3A9-3F76-3C7E2B2CFDE2}"/>
              </a:ext>
            </a:extLst>
          </p:cNvPr>
          <p:cNvSpPr txBox="1"/>
          <p:nvPr/>
        </p:nvSpPr>
        <p:spPr>
          <a:xfrm>
            <a:off x="338204" y="218364"/>
            <a:ext cx="9466997"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Example Pseudocodes from the paper</a:t>
            </a:r>
          </a:p>
        </p:txBody>
      </p:sp>
      <p:pic>
        <p:nvPicPr>
          <p:cNvPr id="5" name="Picture 4">
            <a:extLst>
              <a:ext uri="{FF2B5EF4-FFF2-40B4-BE49-F238E27FC236}">
                <a16:creationId xmlns:a16="http://schemas.microsoft.com/office/drawing/2014/main" id="{E0938BDD-A4ED-BC54-B925-D3FDD3E1BBDE}"/>
              </a:ext>
            </a:extLst>
          </p:cNvPr>
          <p:cNvPicPr>
            <a:picLocks noChangeAspect="1"/>
          </p:cNvPicPr>
          <p:nvPr/>
        </p:nvPicPr>
        <p:blipFill>
          <a:blip r:embed="rId2"/>
          <a:stretch>
            <a:fillRect/>
          </a:stretch>
        </p:blipFill>
        <p:spPr>
          <a:xfrm>
            <a:off x="338204" y="2341349"/>
            <a:ext cx="5724918" cy="2735179"/>
          </a:xfrm>
          <a:prstGeom prst="rect">
            <a:avLst/>
          </a:prstGeom>
        </p:spPr>
      </p:pic>
      <p:pic>
        <p:nvPicPr>
          <p:cNvPr id="7" name="Picture 6">
            <a:extLst>
              <a:ext uri="{FF2B5EF4-FFF2-40B4-BE49-F238E27FC236}">
                <a16:creationId xmlns:a16="http://schemas.microsoft.com/office/drawing/2014/main" id="{87166A3F-96DB-E14A-BBD6-00254CD0F22A}"/>
              </a:ext>
            </a:extLst>
          </p:cNvPr>
          <p:cNvPicPr>
            <a:picLocks noChangeAspect="1"/>
          </p:cNvPicPr>
          <p:nvPr/>
        </p:nvPicPr>
        <p:blipFill>
          <a:blip r:embed="rId3"/>
          <a:stretch>
            <a:fillRect/>
          </a:stretch>
        </p:blipFill>
        <p:spPr>
          <a:xfrm>
            <a:off x="6699492" y="1179895"/>
            <a:ext cx="4999629" cy="5618723"/>
          </a:xfrm>
          <a:prstGeom prst="rect">
            <a:avLst/>
          </a:prstGeom>
        </p:spPr>
      </p:pic>
    </p:spTree>
    <p:extLst>
      <p:ext uri="{BB962C8B-B14F-4D97-AF65-F5344CB8AC3E}">
        <p14:creationId xmlns:p14="http://schemas.microsoft.com/office/powerpoint/2010/main" val="350025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1B631E-6579-C540-8384-3C3F9A515819}"/>
              </a:ext>
            </a:extLst>
          </p:cNvPr>
          <p:cNvSpPr/>
          <p:nvPr/>
        </p:nvSpPr>
        <p:spPr>
          <a:xfrm>
            <a:off x="0" y="0"/>
            <a:ext cx="12192000" cy="6858000"/>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DCD00D9-43EB-F8F3-CD29-4EB779B875EE}"/>
              </a:ext>
            </a:extLst>
          </p:cNvPr>
          <p:cNvSpPr txBox="1"/>
          <p:nvPr/>
        </p:nvSpPr>
        <p:spPr>
          <a:xfrm>
            <a:off x="304800" y="218364"/>
            <a:ext cx="6541827"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Paper Feedback</a:t>
            </a:r>
          </a:p>
        </p:txBody>
      </p:sp>
      <p:sp>
        <p:nvSpPr>
          <p:cNvPr id="4" name="TextBox 3">
            <a:extLst>
              <a:ext uri="{FF2B5EF4-FFF2-40B4-BE49-F238E27FC236}">
                <a16:creationId xmlns:a16="http://schemas.microsoft.com/office/drawing/2014/main" id="{E0BA1732-19AF-4D5D-0919-8F3D650EFF4B}"/>
              </a:ext>
            </a:extLst>
          </p:cNvPr>
          <p:cNvSpPr txBox="1"/>
          <p:nvPr/>
        </p:nvSpPr>
        <p:spPr>
          <a:xfrm>
            <a:off x="432179" y="1332931"/>
            <a:ext cx="8184108" cy="4154984"/>
          </a:xfrm>
          <a:prstGeom prst="rect">
            <a:avLst/>
          </a:prstGeom>
          <a:noFill/>
        </p:spPr>
        <p:txBody>
          <a:bodyPr wrap="square" rtlCol="0">
            <a:spAutoFit/>
          </a:bodyPr>
          <a:lstStyle/>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The Approach is very Naïve.</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The writer said at the end of the paper and I quote “the smart contract of the research department did not undergo extensive stress testing. When too much data is accessed by the contract, the result is unknow” and continued by saying “However, the large-scale testing of smart contracts has not yet been achieved in the context of this study”.</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The paper didn’t provide, explain and Name any detection algorithm instead it only referred to a reference paper.</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The work of this paper was built on thoughts not scientific experiments with proofs.</a:t>
            </a:r>
          </a:p>
        </p:txBody>
      </p:sp>
    </p:spTree>
    <p:extLst>
      <p:ext uri="{BB962C8B-B14F-4D97-AF65-F5344CB8AC3E}">
        <p14:creationId xmlns:p14="http://schemas.microsoft.com/office/powerpoint/2010/main" val="3608351637"/>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159</TotalTime>
  <Words>241</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Franklin Gothic Heavy</vt:lpstr>
      <vt:lpstr>IBM Plex Sans</vt:lpstr>
      <vt:lpstr>Times New Roman</vt:lpstr>
      <vt:lpstr>AfterhoursVTI</vt:lpstr>
      <vt:lpstr>Verification of Cryptocurrency Mining Using Ethereum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of Cryptocurrency Mining Using Ethereum</dc:title>
  <dc:creator>abdo salem</dc:creator>
  <cp:lastModifiedBy>abdo salem</cp:lastModifiedBy>
  <cp:revision>15</cp:revision>
  <dcterms:created xsi:type="dcterms:W3CDTF">2023-04-16T19:30:01Z</dcterms:created>
  <dcterms:modified xsi:type="dcterms:W3CDTF">2023-04-17T10:28:52Z</dcterms:modified>
</cp:coreProperties>
</file>