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6858000" cy="9144000"/>
  <p:embeddedFontLst>
    <p:embeddedFont>
      <p:font typeface="Museo Moderno Italics" charset="0"/>
      <p:regular r:id="rId7"/>
    </p:embeddedFont>
    <p:embeddedFont>
      <p:font typeface="Carlito Bold" charset="0"/>
      <p:regular r:id="rId8"/>
    </p:embeddedFont>
    <p:embeddedFont>
      <p:font typeface="Carlito" charset="0"/>
      <p:regular r:id="rId9"/>
    </p:embeddedFont>
    <p:embeddedFont>
      <p:font typeface="Museo Moderno Bold Italics" charset="0"/>
      <p:regular r:id="rId10"/>
    </p:embeddedFont>
    <p:embeddedFont>
      <p:font typeface="Raleway Bold" charset="0"/>
      <p:regular r:id="rId11"/>
    </p:embeddedFont>
    <p:embeddedFont>
      <p:font typeface="Calibri" pitchFamily="34" charset="0"/>
      <p:regular r:id="rId12"/>
      <p:bold r:id="rId13"/>
      <p:italic r:id="rId14"/>
      <p:bold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5" d="100"/>
          <a:sy n="45" d="100"/>
        </p:scale>
        <p:origin x="-81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-322862" y="1447489"/>
            <a:ext cx="18933724" cy="2837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294"/>
              </a:lnSpc>
            </a:pPr>
            <a:r>
              <a:rPr lang="en-US" sz="16639" i="1" spc="-332">
                <a:solidFill>
                  <a:srgbClr val="F4C212"/>
                </a:solidFill>
                <a:latin typeface="Museo Moderno Italics"/>
                <a:ea typeface="Museo Moderno Italics"/>
                <a:cs typeface="Museo Moderno Italics"/>
                <a:sym typeface="Museo Moderno Italics"/>
              </a:rPr>
              <a:t>Hotel Chain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5468600" y="4648200"/>
            <a:ext cx="5638800" cy="5638800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DFDFD"/>
              </a:solidFill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2819400" y="0"/>
            <a:ext cx="5638800" cy="5638800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DFDFD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0" y="0"/>
            <a:ext cx="18288000" cy="10445585"/>
          </a:xfrm>
          <a:custGeom>
            <a:avLst/>
            <a:gdLst/>
            <a:ahLst/>
            <a:cxnLst/>
            <a:rect l="l" t="t" r="r" b="b"/>
            <a:pathLst>
              <a:path w="18288000" h="10445585">
                <a:moveTo>
                  <a:pt x="0" y="0"/>
                </a:moveTo>
                <a:lnTo>
                  <a:pt x="18288000" y="0"/>
                </a:lnTo>
                <a:lnTo>
                  <a:pt x="18288000" y="10445585"/>
                </a:lnTo>
                <a:lnTo>
                  <a:pt x="0" y="104455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5654" b="-15654"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-322862" y="1896141"/>
            <a:ext cx="18933724" cy="2389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515"/>
              </a:lnSpc>
            </a:pPr>
            <a:r>
              <a:rPr lang="en-US" sz="13939" i="1" spc="-278">
                <a:solidFill>
                  <a:srgbClr val="F4C212"/>
                </a:solidFill>
                <a:latin typeface="Museo Moderno Italics"/>
                <a:ea typeface="Museo Moderno Italics"/>
                <a:cs typeface="Museo Moderno Italics"/>
                <a:sym typeface="Museo Moderno Italics"/>
              </a:rPr>
              <a:t>Hotel Mermoura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15621000" y="4800600"/>
            <a:ext cx="5638800" cy="5638800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DFDFD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2667000" y="152400"/>
            <a:ext cx="5638800" cy="5638800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DFDFD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15242996" y="-91368"/>
            <a:ext cx="2819400" cy="3454070"/>
          </a:xfrm>
          <a:custGeom>
            <a:avLst/>
            <a:gdLst/>
            <a:ahLst/>
            <a:cxnLst/>
            <a:rect l="l" t="t" r="r" b="b"/>
            <a:pathLst>
              <a:path w="2819400" h="3454070">
                <a:moveTo>
                  <a:pt x="0" y="0"/>
                </a:moveTo>
                <a:lnTo>
                  <a:pt x="2819400" y="0"/>
                </a:lnTo>
                <a:lnTo>
                  <a:pt x="2819400" y="3454071"/>
                </a:lnTo>
                <a:lnTo>
                  <a:pt x="0" y="345407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0" y="6742247"/>
            <a:ext cx="5443108" cy="188035"/>
          </a:xfrm>
          <a:custGeom>
            <a:avLst/>
            <a:gdLst/>
            <a:ahLst/>
            <a:cxnLst/>
            <a:rect l="l" t="t" r="r" b="b"/>
            <a:pathLst>
              <a:path w="5443108" h="188035">
                <a:moveTo>
                  <a:pt x="0" y="0"/>
                </a:moveTo>
                <a:lnTo>
                  <a:pt x="5443108" y="0"/>
                </a:lnTo>
                <a:lnTo>
                  <a:pt x="5443108" y="188034"/>
                </a:lnTo>
                <a:lnTo>
                  <a:pt x="0" y="18803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16145671" y="662956"/>
            <a:ext cx="1616898" cy="2093071"/>
          </a:xfrm>
          <a:custGeom>
            <a:avLst/>
            <a:gdLst/>
            <a:ahLst/>
            <a:cxnLst/>
            <a:rect l="l" t="t" r="r" b="b"/>
            <a:pathLst>
              <a:path w="1616898" h="2093071">
                <a:moveTo>
                  <a:pt x="0" y="0"/>
                </a:moveTo>
                <a:lnTo>
                  <a:pt x="1616898" y="0"/>
                </a:lnTo>
                <a:lnTo>
                  <a:pt x="1616898" y="2093072"/>
                </a:lnTo>
                <a:lnTo>
                  <a:pt x="0" y="209307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22" name="TextBox 22"/>
          <p:cNvSpPr txBox="1"/>
          <p:nvPr/>
        </p:nvSpPr>
        <p:spPr>
          <a:xfrm>
            <a:off x="0" y="391483"/>
            <a:ext cx="18288000" cy="2364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95"/>
              </a:lnSpc>
              <a:spcBef>
                <a:spcPct val="0"/>
              </a:spcBef>
            </a:pPr>
            <a:r>
              <a:rPr lang="en-US" sz="3282">
                <a:solidFill>
                  <a:srgbClr val="FDFDFD"/>
                </a:solidFill>
                <a:latin typeface="Carlito"/>
                <a:ea typeface="Carlito"/>
                <a:cs typeface="Carlito"/>
                <a:sym typeface="Carlito"/>
              </a:rPr>
              <a:t>UNIVERSITÉ 8 MAI 1945 GUELMA</a:t>
            </a:r>
          </a:p>
          <a:p>
            <a:pPr algn="ctr">
              <a:lnSpc>
                <a:spcPts val="4595"/>
              </a:lnSpc>
              <a:spcBef>
                <a:spcPct val="0"/>
              </a:spcBef>
            </a:pPr>
            <a:r>
              <a:rPr lang="en-US" sz="3282">
                <a:solidFill>
                  <a:srgbClr val="FDFDFD"/>
                </a:solidFill>
                <a:latin typeface="Carlito"/>
                <a:ea typeface="Carlito"/>
                <a:cs typeface="Carlito"/>
                <a:sym typeface="Carlito"/>
              </a:rPr>
              <a:t>FACULTÉ DE MATHÉMATIQUES ET DE L'INFORMATIQUE ET</a:t>
            </a:r>
          </a:p>
          <a:p>
            <a:pPr algn="ctr">
              <a:lnSpc>
                <a:spcPts val="4595"/>
              </a:lnSpc>
              <a:spcBef>
                <a:spcPct val="0"/>
              </a:spcBef>
            </a:pPr>
            <a:r>
              <a:rPr lang="en-US" sz="3282">
                <a:solidFill>
                  <a:srgbClr val="FDFDFD"/>
                </a:solidFill>
                <a:latin typeface="Carlito"/>
                <a:ea typeface="Carlito"/>
                <a:cs typeface="Carlito"/>
                <a:sym typeface="Carlito"/>
              </a:rPr>
              <a:t>DE SCIENCES DE LA MATIÈRE</a:t>
            </a:r>
          </a:p>
          <a:p>
            <a:pPr algn="ctr">
              <a:lnSpc>
                <a:spcPts val="4595"/>
              </a:lnSpc>
              <a:spcBef>
                <a:spcPct val="0"/>
              </a:spcBef>
            </a:pPr>
            <a:endParaRPr lang="en-US" sz="3282">
              <a:solidFill>
                <a:srgbClr val="FDFDFD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187904" y="6855500"/>
            <a:ext cx="5067300" cy="7181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55"/>
              </a:lnSpc>
              <a:spcBef>
                <a:spcPct val="0"/>
              </a:spcBef>
            </a:pPr>
            <a:r>
              <a:rPr lang="en-US" sz="3968" b="1" i="1" dirty="0">
                <a:solidFill>
                  <a:srgbClr val="FBF19D"/>
                </a:solidFill>
                <a:latin typeface="Museo Moderno Bold Italics"/>
                <a:ea typeface="Museo Moderno Bold Italics"/>
                <a:cs typeface="Museo Moderno Bold Italics"/>
                <a:sym typeface="Museo Moderno Bold Italics"/>
              </a:rPr>
              <a:t>TEAM MEMBER: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381001" y="7646736"/>
            <a:ext cx="4567088" cy="30521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399" b="1" smtClean="0">
                <a:solidFill>
                  <a:srgbClr val="FDFCF7"/>
                </a:solidFill>
                <a:latin typeface="Raleway Bold"/>
                <a:ea typeface="Raleway Bold"/>
                <a:cs typeface="Raleway Bold"/>
                <a:sym typeface="Raleway Bold"/>
              </a:rPr>
              <a:t>BOURAGBI </a:t>
            </a:r>
            <a:r>
              <a:rPr lang="en-US" sz="2399" b="1" dirty="0">
                <a:solidFill>
                  <a:srgbClr val="FDFCF7"/>
                </a:solidFill>
                <a:latin typeface="Raleway Bold"/>
                <a:ea typeface="Raleway Bold"/>
                <a:cs typeface="Raleway Bold"/>
                <a:sym typeface="Raleway Bold"/>
              </a:rPr>
              <a:t>HADJER</a:t>
            </a:r>
          </a:p>
          <a:p>
            <a:pPr algn="ctr">
              <a:lnSpc>
                <a:spcPts val="3359"/>
              </a:lnSpc>
            </a:pPr>
            <a:r>
              <a:rPr lang="en-US" sz="2399" b="1" dirty="0">
                <a:solidFill>
                  <a:srgbClr val="FDFCF7"/>
                </a:solidFill>
                <a:latin typeface="Raleway Bold"/>
                <a:ea typeface="Raleway Bold"/>
                <a:cs typeface="Raleway Bold"/>
                <a:sym typeface="Raleway Bold"/>
              </a:rPr>
              <a:t>LAHOUACHE OUMAIMA</a:t>
            </a:r>
          </a:p>
          <a:p>
            <a:pPr algn="ctr">
              <a:lnSpc>
                <a:spcPts val="3359"/>
              </a:lnSpc>
            </a:pPr>
            <a:r>
              <a:rPr lang="en-US" sz="2399" b="1" dirty="0">
                <a:solidFill>
                  <a:srgbClr val="FDFCF7"/>
                </a:solidFill>
                <a:latin typeface="Raleway Bold"/>
                <a:ea typeface="Raleway Bold"/>
                <a:cs typeface="Raleway Bold"/>
                <a:sym typeface="Raleway Bold"/>
              </a:rPr>
              <a:t>GUETTAF MALAK</a:t>
            </a:r>
          </a:p>
          <a:p>
            <a:pPr algn="ctr">
              <a:lnSpc>
                <a:spcPts val="3359"/>
              </a:lnSpc>
            </a:pPr>
            <a:r>
              <a:rPr lang="en-US" sz="2399" b="1" dirty="0">
                <a:solidFill>
                  <a:srgbClr val="FDFCF7"/>
                </a:solidFill>
                <a:latin typeface="Raleway Bold"/>
                <a:ea typeface="Raleway Bold"/>
                <a:cs typeface="Raleway Bold"/>
                <a:sym typeface="Raleway Bold"/>
              </a:rPr>
              <a:t>MEZGHACH ABDOULLAH</a:t>
            </a:r>
          </a:p>
          <a:p>
            <a:pPr algn="ctr">
              <a:lnSpc>
                <a:spcPts val="3359"/>
              </a:lnSpc>
            </a:pPr>
            <a:r>
              <a:rPr lang="en-US" sz="2399" b="1" dirty="0">
                <a:solidFill>
                  <a:srgbClr val="FDFCF7"/>
                </a:solidFill>
                <a:latin typeface="Raleway Bold"/>
                <a:ea typeface="Raleway Bold"/>
                <a:cs typeface="Raleway Bold"/>
                <a:sym typeface="Raleway Bold"/>
              </a:rPr>
              <a:t>AIDOUD CHAHED</a:t>
            </a:r>
          </a:p>
          <a:p>
            <a:pPr algn="ctr">
              <a:lnSpc>
                <a:spcPts val="3359"/>
              </a:lnSpc>
            </a:pPr>
            <a:r>
              <a:rPr lang="en-US" sz="2399" b="1" dirty="0">
                <a:solidFill>
                  <a:srgbClr val="FDFCF7"/>
                </a:solidFill>
                <a:latin typeface="Raleway Bold"/>
                <a:ea typeface="Raleway Bold"/>
                <a:cs typeface="Raleway Bold"/>
                <a:sym typeface="Raleway Bold"/>
              </a:rPr>
              <a:t>DOUDOU AMIRA AICHA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  <a:endParaRPr lang="en-US" sz="2399" b="1" dirty="0">
              <a:solidFill>
                <a:srgbClr val="FDFCF7"/>
              </a:solidFill>
              <a:latin typeface="Raleway Bold"/>
              <a:ea typeface="Raleway Bold"/>
              <a:cs typeface="Raleway Bold"/>
              <a:sym typeface="Raleway Bold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5212920" y="7911476"/>
            <a:ext cx="3319529" cy="6801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55"/>
              </a:lnSpc>
              <a:spcBef>
                <a:spcPct val="0"/>
              </a:spcBef>
            </a:pPr>
            <a:r>
              <a:rPr lang="en-US" sz="3968" b="1" i="1">
                <a:solidFill>
                  <a:srgbClr val="FBF19D"/>
                </a:solidFill>
                <a:latin typeface="Museo Moderno Bold Italics"/>
                <a:ea typeface="Museo Moderno Bold Italics"/>
                <a:cs typeface="Museo Moderno Bold Italics"/>
                <a:sym typeface="Museo Moderno Bold Italics"/>
              </a:rPr>
              <a:t>SUPERVISOR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5595491" y="8534520"/>
            <a:ext cx="2554387" cy="4152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399" b="1">
                <a:solidFill>
                  <a:srgbClr val="FDFDFD"/>
                </a:solidFill>
                <a:latin typeface="Raleway Bold"/>
                <a:ea typeface="Raleway Bold"/>
                <a:cs typeface="Raleway Bold"/>
                <a:sym typeface="Raleway Bold"/>
              </a:rPr>
              <a:t>OUARETH SELMA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4816593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2709333"/>
            </a:xfrm>
            <a:custGeom>
              <a:avLst/>
              <a:gdLst/>
              <a:ahLst/>
              <a:cxnLst/>
              <a:rect l="l" t="t" r="r" b="b"/>
              <a:pathLst>
                <a:path w="4816592" h="2709333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492E16">
                <a:alpha val="21961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76200"/>
              <a:ext cx="4816593" cy="2785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AutoShape 6"/>
          <p:cNvSpPr/>
          <p:nvPr/>
        </p:nvSpPr>
        <p:spPr>
          <a:xfrm>
            <a:off x="922591" y="1367437"/>
            <a:ext cx="16442819" cy="0"/>
          </a:xfrm>
          <a:prstGeom prst="line">
            <a:avLst/>
          </a:prstGeom>
          <a:ln w="190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7" name="Group 7"/>
          <p:cNvGrpSpPr/>
          <p:nvPr/>
        </p:nvGrpSpPr>
        <p:grpSpPr>
          <a:xfrm>
            <a:off x="2734828" y="6438900"/>
            <a:ext cx="5638800" cy="5638800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DFDFD"/>
              </a:solidFill>
              <a:prstDash val="solid"/>
              <a:miter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0" y="0"/>
            <a:ext cx="18288000" cy="10360691"/>
          </a:xfrm>
          <a:custGeom>
            <a:avLst/>
            <a:gdLst/>
            <a:ahLst/>
            <a:cxnLst/>
            <a:rect l="l" t="t" r="r" b="b"/>
            <a:pathLst>
              <a:path w="18288000" h="10360691">
                <a:moveTo>
                  <a:pt x="0" y="0"/>
                </a:moveTo>
                <a:lnTo>
                  <a:pt x="18288000" y="0"/>
                </a:lnTo>
                <a:lnTo>
                  <a:pt x="18288000" y="10360691"/>
                </a:lnTo>
                <a:lnTo>
                  <a:pt x="0" y="103606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38" r="-8425" b="-3838"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2887228" y="6591300"/>
            <a:ext cx="5638800" cy="5638800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DFDFD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AutoShape 14"/>
          <p:cNvSpPr/>
          <p:nvPr/>
        </p:nvSpPr>
        <p:spPr>
          <a:xfrm>
            <a:off x="1074991" y="1519837"/>
            <a:ext cx="16442819" cy="0"/>
          </a:xfrm>
          <a:prstGeom prst="line">
            <a:avLst/>
          </a:prstGeom>
          <a:ln w="190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Freeform 15"/>
          <p:cNvSpPr/>
          <p:nvPr/>
        </p:nvSpPr>
        <p:spPr>
          <a:xfrm>
            <a:off x="10247246" y="2284169"/>
            <a:ext cx="8188283" cy="7816088"/>
          </a:xfrm>
          <a:custGeom>
            <a:avLst/>
            <a:gdLst/>
            <a:ahLst/>
            <a:cxnLst/>
            <a:rect l="l" t="t" r="r" b="b"/>
            <a:pathLst>
              <a:path w="8188283" h="7816088">
                <a:moveTo>
                  <a:pt x="0" y="0"/>
                </a:moveTo>
                <a:lnTo>
                  <a:pt x="8188283" y="0"/>
                </a:lnTo>
                <a:lnTo>
                  <a:pt x="8188283" y="7816088"/>
                </a:lnTo>
                <a:lnTo>
                  <a:pt x="0" y="78160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4763690" y="472761"/>
            <a:ext cx="8760619" cy="555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125"/>
              </a:lnSpc>
              <a:spcBef>
                <a:spcPct val="0"/>
              </a:spcBef>
            </a:pPr>
            <a:r>
              <a:rPr lang="en-US" sz="2947" b="1" u="none" strike="noStrike" spc="878">
                <a:solidFill>
                  <a:srgbClr val="FDFDFD"/>
                </a:solidFill>
                <a:latin typeface="Carlito Bold"/>
                <a:ea typeface="Carlito Bold"/>
                <a:cs typeface="Carlito Bold"/>
                <a:sym typeface="Carlito Bold"/>
              </a:rPr>
              <a:t>INTRODUCTION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153752" y="1696583"/>
            <a:ext cx="7990247" cy="22955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17873"/>
              </a:lnSpc>
              <a:spcBef>
                <a:spcPct val="0"/>
              </a:spcBef>
            </a:pPr>
            <a:r>
              <a:rPr lang="en-US" sz="12766" i="1" u="none" strike="noStrike" spc="-255" dirty="0">
                <a:solidFill>
                  <a:srgbClr val="F4C212"/>
                </a:solidFill>
                <a:latin typeface="Museo Moderno Italics"/>
                <a:ea typeface="Museo Moderno Italics"/>
                <a:cs typeface="Museo Moderno Italics"/>
                <a:sym typeface="Museo Moderno Italics"/>
              </a:rPr>
              <a:t>Overview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481310" y="4339353"/>
            <a:ext cx="7036499" cy="3648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2529" lvl="1" indent="-281265" algn="ctr">
              <a:lnSpc>
                <a:spcPts val="3647"/>
              </a:lnSpc>
              <a:buFont typeface="Arial"/>
              <a:buChar char="•"/>
            </a:pPr>
            <a:r>
              <a:rPr lang="en-US" sz="2605" b="1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This project was inspired by our internship at HOTEL MERMOURA, where we noticed the need for a better reservation system.</a:t>
            </a:r>
          </a:p>
          <a:p>
            <a:pPr marL="562529" lvl="1" indent="-281265" algn="ctr">
              <a:lnSpc>
                <a:spcPts val="3647"/>
              </a:lnSpc>
              <a:buFont typeface="Arial"/>
              <a:buChar char="•"/>
            </a:pPr>
            <a:r>
              <a:rPr lang="en-US" sz="2605" b="1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We created a simple and efficient website to help the hotel manage bookings easily and improve customer experience.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57A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922591" y="1367437"/>
            <a:ext cx="16442819" cy="0"/>
          </a:xfrm>
          <a:prstGeom prst="line">
            <a:avLst/>
          </a:prstGeom>
          <a:ln w="190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15795578" y="1068234"/>
            <a:ext cx="5638800" cy="5638800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DFDFD"/>
              </a:solidFill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0" y="1542147"/>
            <a:ext cx="9237236" cy="8919563"/>
          </a:xfrm>
          <a:custGeom>
            <a:avLst/>
            <a:gdLst/>
            <a:ahLst/>
            <a:cxnLst/>
            <a:rect l="l" t="t" r="r" b="b"/>
            <a:pathLst>
              <a:path w="9237236" h="8919563">
                <a:moveTo>
                  <a:pt x="0" y="0"/>
                </a:moveTo>
                <a:lnTo>
                  <a:pt x="9237236" y="0"/>
                </a:lnTo>
                <a:lnTo>
                  <a:pt x="9237236" y="8919563"/>
                </a:lnTo>
                <a:lnTo>
                  <a:pt x="0" y="89195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6189" r="-35724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0262964" y="1542147"/>
            <a:ext cx="6509283" cy="3771624"/>
          </a:xfrm>
          <a:custGeom>
            <a:avLst/>
            <a:gdLst/>
            <a:ahLst/>
            <a:cxnLst/>
            <a:rect l="l" t="t" r="r" b="b"/>
            <a:pathLst>
              <a:path w="6509283" h="3771624">
                <a:moveTo>
                  <a:pt x="0" y="0"/>
                </a:moveTo>
                <a:lnTo>
                  <a:pt x="6509284" y="0"/>
                </a:lnTo>
                <a:lnTo>
                  <a:pt x="6509284" y="3771624"/>
                </a:lnTo>
                <a:lnTo>
                  <a:pt x="0" y="377162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17422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4843382" y="472761"/>
            <a:ext cx="8787709" cy="555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125"/>
              </a:lnSpc>
              <a:spcBef>
                <a:spcPct val="0"/>
              </a:spcBef>
            </a:pPr>
            <a:r>
              <a:rPr lang="en-US" sz="2947" b="1" spc="878">
                <a:solidFill>
                  <a:srgbClr val="FDFDFD"/>
                </a:solidFill>
                <a:latin typeface="Carlito Bold"/>
                <a:ea typeface="Carlito Bold"/>
                <a:cs typeface="Carlito Bold"/>
                <a:sym typeface="Carlito Bold"/>
              </a:rPr>
              <a:t>P</a:t>
            </a:r>
            <a:r>
              <a:rPr lang="en-US" sz="2947" b="1" u="none" strike="noStrike" spc="878">
                <a:solidFill>
                  <a:srgbClr val="FDFDFD"/>
                </a:solidFill>
                <a:latin typeface="Carlito Bold"/>
                <a:ea typeface="Carlito Bold"/>
                <a:cs typeface="Carlito Bold"/>
                <a:sym typeface="Carlito Bold"/>
              </a:rPr>
              <a:t>ROBLEMATIC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95410" y="1697308"/>
            <a:ext cx="8505790" cy="22955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17873"/>
              </a:lnSpc>
              <a:spcBef>
                <a:spcPct val="0"/>
              </a:spcBef>
            </a:pPr>
            <a:r>
              <a:rPr lang="en-US" sz="12766" i="1" u="none" strike="noStrike" spc="-255" dirty="0">
                <a:solidFill>
                  <a:srgbClr val="F4C212"/>
                </a:solidFill>
                <a:latin typeface="Museo Moderno Italics"/>
                <a:ea typeface="Museo Moderno Italics"/>
                <a:cs typeface="Museo Moderno Italics"/>
                <a:sym typeface="Museo Moderno Italics"/>
              </a:rPr>
              <a:t>About Us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237236" y="5266146"/>
            <a:ext cx="9050764" cy="5015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</a:pPr>
            <a:endParaRPr/>
          </a:p>
          <a:p>
            <a:pPr algn="ctr">
              <a:lnSpc>
                <a:spcPts val="3079"/>
              </a:lnSpc>
            </a:pPr>
            <a:r>
              <a:rPr lang="en-US" sz="2199" b="1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During our internship at HOTEL MERMOURA, we identified several issues in how the hotel handled reservations:</a:t>
            </a:r>
          </a:p>
          <a:p>
            <a:pPr algn="ctr">
              <a:lnSpc>
                <a:spcPts val="3079"/>
              </a:lnSpc>
            </a:pPr>
            <a:r>
              <a:rPr lang="en-US" sz="2199" b="1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All bookings were done manually using paper records.</a:t>
            </a:r>
          </a:p>
          <a:p>
            <a:pPr algn="ctr">
              <a:lnSpc>
                <a:spcPts val="3079"/>
              </a:lnSpc>
            </a:pPr>
            <a:r>
              <a:rPr lang="en-US" sz="2199" b="1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High risk of double bookings and lost reservations.</a:t>
            </a:r>
          </a:p>
          <a:p>
            <a:pPr algn="ctr">
              <a:lnSpc>
                <a:spcPts val="3079"/>
              </a:lnSpc>
            </a:pPr>
            <a:r>
              <a:rPr lang="en-US" sz="2199" b="1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No easy way to check room availability in real-time.</a:t>
            </a:r>
          </a:p>
          <a:p>
            <a:pPr algn="ctr">
              <a:lnSpc>
                <a:spcPts val="3079"/>
              </a:lnSpc>
            </a:pPr>
            <a:r>
              <a:rPr lang="en-US" sz="2199" b="1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Lack of customer communication (no automatic confirmation).</a:t>
            </a:r>
          </a:p>
          <a:p>
            <a:pPr algn="ctr">
              <a:lnSpc>
                <a:spcPts val="3079"/>
              </a:lnSpc>
            </a:pPr>
            <a:r>
              <a:rPr lang="en-US" sz="2199" b="1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The staff spent a lot of time handling repetitive booking tasks.</a:t>
            </a:r>
          </a:p>
          <a:p>
            <a:pPr algn="ctr">
              <a:lnSpc>
                <a:spcPts val="3079"/>
              </a:lnSpc>
            </a:pPr>
            <a:r>
              <a:rPr lang="en-US" sz="2199" b="1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No central system to manage client information or booking history.</a:t>
            </a:r>
          </a:p>
          <a:p>
            <a:pPr algn="ctr">
              <a:lnSpc>
                <a:spcPts val="3079"/>
              </a:lnSpc>
            </a:pPr>
            <a:endParaRPr lang="en-US" sz="2199" b="1">
              <a:solidFill>
                <a:srgbClr val="000000"/>
              </a:solidFill>
              <a:latin typeface="Raleway Bold"/>
              <a:ea typeface="Raleway Bold"/>
              <a:cs typeface="Raleway Bold"/>
              <a:sym typeface="Raleway Bold"/>
            </a:endParaRPr>
          </a:p>
          <a:p>
            <a:pPr algn="ctr">
              <a:lnSpc>
                <a:spcPts val="3079"/>
              </a:lnSpc>
            </a:pPr>
            <a:r>
              <a:rPr lang="en-US" sz="2199" b="1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These problems motivated us to create a digital solution:</a:t>
            </a:r>
          </a:p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 b="1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➡️ A website that makes hotel reservations easier, faster, and more reliable.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15795578" y="1028700"/>
            <a:ext cx="5638800" cy="5638800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DFDFD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57A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922591" y="1367437"/>
            <a:ext cx="16442819" cy="0"/>
          </a:xfrm>
          <a:prstGeom prst="line">
            <a:avLst/>
          </a:prstGeom>
          <a:ln w="190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0" y="3886265"/>
            <a:ext cx="8997156" cy="2184817"/>
            <a:chOff x="0" y="0"/>
            <a:chExt cx="2369621" cy="57542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369621" cy="575425"/>
            </a:xfrm>
            <a:custGeom>
              <a:avLst/>
              <a:gdLst/>
              <a:ahLst/>
              <a:cxnLst/>
              <a:rect l="l" t="t" r="r" b="b"/>
              <a:pathLst>
                <a:path w="2369621" h="575425">
                  <a:moveTo>
                    <a:pt x="0" y="0"/>
                  </a:moveTo>
                  <a:lnTo>
                    <a:pt x="2369621" y="0"/>
                  </a:lnTo>
                  <a:lnTo>
                    <a:pt x="2369621" y="575425"/>
                  </a:lnTo>
                  <a:lnTo>
                    <a:pt x="0" y="575425"/>
                  </a:lnTo>
                  <a:close/>
                </a:path>
              </a:pathLst>
            </a:custGeom>
            <a:solidFill>
              <a:srgbClr val="957A56">
                <a:alpha val="60000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76200"/>
              <a:ext cx="2369621" cy="6516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7517809" h="10038365">
                <a:moveTo>
                  <a:pt x="0" y="0"/>
                </a:moveTo>
                <a:lnTo>
                  <a:pt x="17517809" y="0"/>
                </a:lnTo>
                <a:lnTo>
                  <a:pt x="17517809" y="10038365"/>
                </a:lnTo>
                <a:lnTo>
                  <a:pt x="0" y="100383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59067" b="-59067"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395896" y="7708075"/>
            <a:ext cx="5638800" cy="5638800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DFDFD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AutoShape 13"/>
          <p:cNvSpPr/>
          <p:nvPr/>
        </p:nvSpPr>
        <p:spPr>
          <a:xfrm>
            <a:off x="1074991" y="1519837"/>
            <a:ext cx="16442819" cy="0"/>
          </a:xfrm>
          <a:prstGeom prst="line">
            <a:avLst/>
          </a:prstGeom>
          <a:ln w="190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Freeform 14"/>
          <p:cNvSpPr/>
          <p:nvPr/>
        </p:nvSpPr>
        <p:spPr>
          <a:xfrm rot="5400000">
            <a:off x="10008372" y="3578911"/>
            <a:ext cx="8248019" cy="5447583"/>
          </a:xfrm>
          <a:custGeom>
            <a:avLst/>
            <a:gdLst/>
            <a:ahLst/>
            <a:cxnLst/>
            <a:rect l="l" t="t" r="r" b="b"/>
            <a:pathLst>
              <a:path w="8986365" h="5447583">
                <a:moveTo>
                  <a:pt x="0" y="0"/>
                </a:moveTo>
                <a:lnTo>
                  <a:pt x="8986364" y="0"/>
                </a:lnTo>
                <a:lnTo>
                  <a:pt x="8986364" y="5447582"/>
                </a:lnTo>
                <a:lnTo>
                  <a:pt x="0" y="54475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0589" r="-20589"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5026859" y="472761"/>
            <a:ext cx="8234282" cy="555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125"/>
              </a:lnSpc>
              <a:spcBef>
                <a:spcPct val="0"/>
              </a:spcBef>
            </a:pPr>
            <a:r>
              <a:rPr lang="en-US" sz="2947" b="1" spc="878">
                <a:solidFill>
                  <a:srgbClr val="FDFDFD"/>
                </a:solidFill>
                <a:latin typeface="Carlito Bold"/>
                <a:ea typeface="Carlito Bold"/>
                <a:cs typeface="Carlito Bold"/>
                <a:sym typeface="Carlito Bold"/>
              </a:rPr>
              <a:t>F</a:t>
            </a:r>
            <a:r>
              <a:rPr lang="en-US" sz="2947" b="1" u="none" strike="noStrike" spc="878">
                <a:solidFill>
                  <a:srgbClr val="FDFDFD"/>
                </a:solidFill>
                <a:latin typeface="Carlito Bold"/>
                <a:ea typeface="Carlito Bold"/>
                <a:cs typeface="Carlito Bold"/>
                <a:sym typeface="Carlito Bold"/>
              </a:rPr>
              <a:t>UNCTIONALITIES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95896" y="2000458"/>
            <a:ext cx="9243417" cy="2180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7873"/>
              </a:lnSpc>
              <a:spcBef>
                <a:spcPct val="0"/>
              </a:spcBef>
            </a:pPr>
            <a:r>
              <a:rPr lang="en-US" sz="12766" i="1" u="none" strike="noStrike" spc="-255">
                <a:solidFill>
                  <a:srgbClr val="F4C212"/>
                </a:solidFill>
                <a:latin typeface="Museo Moderno Italics"/>
                <a:ea typeface="Museo Moderno Italics"/>
                <a:cs typeface="Museo Moderno Italics"/>
                <a:sym typeface="Museo Moderno Italics"/>
              </a:rPr>
              <a:t>Our Mission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302414" y="2521115"/>
            <a:ext cx="4534177" cy="75631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85"/>
              </a:lnSpc>
            </a:pPr>
            <a:r>
              <a:rPr lang="en-US" sz="2132" b="1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OUser Registration and Login</a:t>
            </a:r>
          </a:p>
          <a:p>
            <a:pPr algn="l">
              <a:lnSpc>
                <a:spcPts val="2985"/>
              </a:lnSpc>
            </a:pPr>
            <a:endParaRPr lang="en-US" sz="2132" b="1">
              <a:solidFill>
                <a:srgbClr val="000000"/>
              </a:solidFill>
              <a:latin typeface="Raleway Bold"/>
              <a:ea typeface="Raleway Bold"/>
              <a:cs typeface="Raleway Bold"/>
              <a:sym typeface="Raleway Bold"/>
            </a:endParaRPr>
          </a:p>
          <a:p>
            <a:pPr algn="l">
              <a:lnSpc>
                <a:spcPts val="2985"/>
              </a:lnSpc>
            </a:pPr>
            <a:r>
              <a:rPr lang="en-US" sz="2132" b="1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Room Browsing and Availability</a:t>
            </a:r>
          </a:p>
          <a:p>
            <a:pPr algn="l">
              <a:lnSpc>
                <a:spcPts val="2985"/>
              </a:lnSpc>
            </a:pPr>
            <a:endParaRPr lang="en-US" sz="2132" b="1">
              <a:solidFill>
                <a:srgbClr val="000000"/>
              </a:solidFill>
              <a:latin typeface="Raleway Bold"/>
              <a:ea typeface="Raleway Bold"/>
              <a:cs typeface="Raleway Bold"/>
              <a:sym typeface="Raleway Bold"/>
            </a:endParaRPr>
          </a:p>
          <a:p>
            <a:pPr algn="l">
              <a:lnSpc>
                <a:spcPts val="2985"/>
              </a:lnSpc>
            </a:pPr>
            <a:r>
              <a:rPr lang="en-US" sz="2132" b="1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Online Booking Form</a:t>
            </a:r>
          </a:p>
          <a:p>
            <a:pPr algn="l">
              <a:lnSpc>
                <a:spcPts val="2985"/>
              </a:lnSpc>
            </a:pPr>
            <a:endParaRPr lang="en-US" sz="2132" b="1">
              <a:solidFill>
                <a:srgbClr val="000000"/>
              </a:solidFill>
              <a:latin typeface="Raleway Bold"/>
              <a:ea typeface="Raleway Bold"/>
              <a:cs typeface="Raleway Bold"/>
              <a:sym typeface="Raleway Bold"/>
            </a:endParaRPr>
          </a:p>
          <a:p>
            <a:pPr algn="l">
              <a:lnSpc>
                <a:spcPts val="2985"/>
              </a:lnSpc>
            </a:pPr>
            <a:r>
              <a:rPr lang="en-US" sz="2132" b="1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Email Confirmation System</a:t>
            </a:r>
          </a:p>
          <a:p>
            <a:pPr algn="l">
              <a:lnSpc>
                <a:spcPts val="2985"/>
              </a:lnSpc>
            </a:pPr>
            <a:endParaRPr lang="en-US" sz="2132" b="1">
              <a:solidFill>
                <a:srgbClr val="000000"/>
              </a:solidFill>
              <a:latin typeface="Raleway Bold"/>
              <a:ea typeface="Raleway Bold"/>
              <a:cs typeface="Raleway Bold"/>
              <a:sym typeface="Raleway Bold"/>
            </a:endParaRPr>
          </a:p>
          <a:p>
            <a:pPr algn="l">
              <a:lnSpc>
                <a:spcPts val="2985"/>
              </a:lnSpc>
            </a:pPr>
            <a:r>
              <a:rPr lang="en-US" sz="2132" b="1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Client Account Dashboard</a:t>
            </a:r>
          </a:p>
          <a:p>
            <a:pPr algn="l">
              <a:lnSpc>
                <a:spcPts val="2985"/>
              </a:lnSpc>
            </a:pPr>
            <a:endParaRPr lang="en-US" sz="2132" b="1">
              <a:solidFill>
                <a:srgbClr val="000000"/>
              </a:solidFill>
              <a:latin typeface="Raleway Bold"/>
              <a:ea typeface="Raleway Bold"/>
              <a:cs typeface="Raleway Bold"/>
              <a:sym typeface="Raleway Bold"/>
            </a:endParaRPr>
          </a:p>
          <a:p>
            <a:pPr algn="l">
              <a:lnSpc>
                <a:spcPts val="2985"/>
              </a:lnSpc>
            </a:pPr>
            <a:r>
              <a:rPr lang="en-US" sz="2132" b="1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Admin Panel for Room Management</a:t>
            </a:r>
          </a:p>
          <a:p>
            <a:pPr algn="l">
              <a:lnSpc>
                <a:spcPts val="2985"/>
              </a:lnSpc>
            </a:pPr>
            <a:endParaRPr lang="en-US" sz="2132" b="1">
              <a:solidFill>
                <a:srgbClr val="000000"/>
              </a:solidFill>
              <a:latin typeface="Raleway Bold"/>
              <a:ea typeface="Raleway Bold"/>
              <a:cs typeface="Raleway Bold"/>
              <a:sym typeface="Raleway Bold"/>
            </a:endParaRPr>
          </a:p>
          <a:p>
            <a:pPr algn="l">
              <a:lnSpc>
                <a:spcPts val="2985"/>
              </a:lnSpc>
            </a:pPr>
            <a:r>
              <a:rPr lang="en-US" sz="2132" b="1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Reservation History View</a:t>
            </a:r>
          </a:p>
          <a:p>
            <a:pPr algn="l">
              <a:lnSpc>
                <a:spcPts val="2985"/>
              </a:lnSpc>
            </a:pPr>
            <a:endParaRPr lang="en-US" sz="2132" b="1">
              <a:solidFill>
                <a:srgbClr val="000000"/>
              </a:solidFill>
              <a:latin typeface="Raleway Bold"/>
              <a:ea typeface="Raleway Bold"/>
              <a:cs typeface="Raleway Bold"/>
              <a:sym typeface="Raleway Bold"/>
            </a:endParaRPr>
          </a:p>
          <a:p>
            <a:pPr algn="l">
              <a:lnSpc>
                <a:spcPts val="2985"/>
              </a:lnSpc>
            </a:pPr>
            <a:r>
              <a:rPr lang="en-US" sz="2132" b="1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Contact and Feedback Form</a:t>
            </a:r>
          </a:p>
          <a:p>
            <a:pPr algn="l">
              <a:lnSpc>
                <a:spcPts val="2985"/>
              </a:lnSpc>
            </a:pPr>
            <a:endParaRPr lang="en-US" sz="2132" b="1">
              <a:solidFill>
                <a:srgbClr val="000000"/>
              </a:solidFill>
              <a:latin typeface="Raleway Bold"/>
              <a:ea typeface="Raleway Bold"/>
              <a:cs typeface="Raleway Bold"/>
              <a:sym typeface="Raleway Bold"/>
            </a:endParaRPr>
          </a:p>
          <a:p>
            <a:pPr algn="l">
              <a:lnSpc>
                <a:spcPts val="2985"/>
              </a:lnSpc>
            </a:pPr>
            <a:r>
              <a:rPr lang="en-US" sz="2132" b="1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Real-time Availability Calendar</a:t>
            </a:r>
          </a:p>
          <a:p>
            <a:pPr algn="l">
              <a:lnSpc>
                <a:spcPts val="2985"/>
              </a:lnSpc>
            </a:pPr>
            <a:endParaRPr lang="en-US" sz="2132" b="1">
              <a:solidFill>
                <a:srgbClr val="000000"/>
              </a:solidFill>
              <a:latin typeface="Raleway Bold"/>
              <a:ea typeface="Raleway Bold"/>
              <a:cs typeface="Raleway Bold"/>
              <a:sym typeface="Raleway Bold"/>
            </a:endParaRPr>
          </a:p>
          <a:p>
            <a:pPr algn="l">
              <a:lnSpc>
                <a:spcPts val="2985"/>
              </a:lnSpc>
              <a:spcBef>
                <a:spcPct val="0"/>
              </a:spcBef>
            </a:pPr>
            <a:r>
              <a:rPr lang="en-US" sz="2132" b="1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Secure Data Storage and Access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57A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181100" y="1519837"/>
            <a:ext cx="16442819" cy="0"/>
          </a:xfrm>
          <a:prstGeom prst="line">
            <a:avLst/>
          </a:prstGeom>
          <a:ln w="190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-4191000" y="-133562"/>
            <a:ext cx="5638800" cy="5638800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DFDFD"/>
              </a:solidFill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9296400" y="4051091"/>
            <a:ext cx="8997156" cy="2184817"/>
            <a:chOff x="0" y="0"/>
            <a:chExt cx="2369621" cy="57542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369621" cy="575425"/>
            </a:xfrm>
            <a:custGeom>
              <a:avLst/>
              <a:gdLst/>
              <a:ahLst/>
              <a:cxnLst/>
              <a:rect l="l" t="t" r="r" b="b"/>
              <a:pathLst>
                <a:path w="2369621" h="575425">
                  <a:moveTo>
                    <a:pt x="0" y="0"/>
                  </a:moveTo>
                  <a:lnTo>
                    <a:pt x="2369621" y="0"/>
                  </a:lnTo>
                  <a:lnTo>
                    <a:pt x="2369621" y="575425"/>
                  </a:lnTo>
                  <a:lnTo>
                    <a:pt x="0" y="575425"/>
                  </a:lnTo>
                  <a:close/>
                </a:path>
              </a:pathLst>
            </a:custGeom>
            <a:solidFill>
              <a:srgbClr val="957A56">
                <a:alpha val="60000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76200"/>
              <a:ext cx="2369621" cy="6516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-28374" y="58186"/>
            <a:ext cx="18649548" cy="12444652"/>
          </a:xfrm>
          <a:custGeom>
            <a:avLst/>
            <a:gdLst/>
            <a:ahLst/>
            <a:cxnLst/>
            <a:rect l="l" t="t" r="r" b="b"/>
            <a:pathLst>
              <a:path w="18649548" h="12444652">
                <a:moveTo>
                  <a:pt x="0" y="0"/>
                </a:moveTo>
                <a:lnTo>
                  <a:pt x="18649548" y="0"/>
                </a:lnTo>
                <a:lnTo>
                  <a:pt x="18649548" y="12444651"/>
                </a:lnTo>
                <a:lnTo>
                  <a:pt x="0" y="1244465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0" name="AutoShape 10"/>
          <p:cNvSpPr/>
          <p:nvPr/>
        </p:nvSpPr>
        <p:spPr>
          <a:xfrm>
            <a:off x="1333500" y="1672237"/>
            <a:ext cx="16442819" cy="0"/>
          </a:xfrm>
          <a:prstGeom prst="line">
            <a:avLst/>
          </a:prstGeom>
          <a:ln w="190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1" name="Group 11"/>
          <p:cNvGrpSpPr/>
          <p:nvPr/>
        </p:nvGrpSpPr>
        <p:grpSpPr>
          <a:xfrm>
            <a:off x="-4038600" y="18838"/>
            <a:ext cx="5638800" cy="5638800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DFDFD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0646033" y="3314700"/>
            <a:ext cx="7315200" cy="3657600"/>
          </a:xfrm>
          <a:custGeom>
            <a:avLst/>
            <a:gdLst/>
            <a:ahLst/>
            <a:cxnLst/>
            <a:rect l="l" t="t" r="r" b="b"/>
            <a:pathLst>
              <a:path w="7315200" h="3657600">
                <a:moveTo>
                  <a:pt x="0" y="0"/>
                </a:moveTo>
                <a:lnTo>
                  <a:pt x="7315200" y="0"/>
                </a:lnTo>
                <a:lnTo>
                  <a:pt x="7315200" y="3657600"/>
                </a:lnTo>
                <a:lnTo>
                  <a:pt x="0" y="3657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-10800000">
            <a:off x="10758587" y="3467100"/>
            <a:ext cx="7315200" cy="3657600"/>
          </a:xfrm>
          <a:custGeom>
            <a:avLst/>
            <a:gdLst/>
            <a:ahLst/>
            <a:cxnLst/>
            <a:rect l="l" t="t" r="r" b="b"/>
            <a:pathLst>
              <a:path w="7315200" h="3657600">
                <a:moveTo>
                  <a:pt x="0" y="0"/>
                </a:moveTo>
                <a:lnTo>
                  <a:pt x="7315200" y="0"/>
                </a:lnTo>
                <a:lnTo>
                  <a:pt x="7315200" y="3657600"/>
                </a:lnTo>
                <a:lnTo>
                  <a:pt x="0" y="3657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5207633" y="693580"/>
            <a:ext cx="8234282" cy="555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125"/>
              </a:lnSpc>
              <a:spcBef>
                <a:spcPct val="0"/>
              </a:spcBef>
            </a:pPr>
            <a:r>
              <a:rPr lang="en-US" sz="2947" b="1" spc="878">
                <a:solidFill>
                  <a:srgbClr val="FDFDFD"/>
                </a:solidFill>
                <a:latin typeface="Carlito Bold"/>
                <a:ea typeface="Carlito Bold"/>
                <a:cs typeface="Carlito Bold"/>
                <a:sym typeface="Carlito Bold"/>
              </a:rPr>
              <a:t>CONCLUSION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735939" y="1281712"/>
            <a:ext cx="8557617" cy="2180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17873"/>
              </a:lnSpc>
              <a:spcBef>
                <a:spcPct val="0"/>
              </a:spcBef>
            </a:pPr>
            <a:r>
              <a:rPr lang="en-US" sz="12766" i="1" spc="-255">
                <a:solidFill>
                  <a:srgbClr val="F4C212"/>
                </a:solidFill>
                <a:latin typeface="Museo Moderno Italics"/>
                <a:ea typeface="Museo Moderno Italics"/>
                <a:cs typeface="Museo Moderno Italics"/>
                <a:sym typeface="Museo Moderno Italics"/>
              </a:rPr>
              <a:t>Conclusion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1135748" y="3933400"/>
            <a:ext cx="6640570" cy="2734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599" b="1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We worked on this project to help HOTEL MERMOURA with their booking problem.</a:t>
            </a:r>
          </a:p>
          <a:p>
            <a:pPr algn="ctr">
              <a:lnSpc>
                <a:spcPts val="3639"/>
              </a:lnSpc>
            </a:pPr>
            <a:r>
              <a:rPr lang="en-US" sz="2599" b="1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Now, they can take reservations online in an easy and fast way.</a:t>
            </a:r>
          </a:p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 b="1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This experience helped us learn new skills and work better together as a team.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274</Words>
  <Application>Microsoft Office PowerPoint</Application>
  <PresentationFormat>Personnalisé</PresentationFormat>
  <Paragraphs>57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3" baseType="lpstr">
      <vt:lpstr>Arial</vt:lpstr>
      <vt:lpstr>Museo Moderno Italics</vt:lpstr>
      <vt:lpstr>Carlito Bold</vt:lpstr>
      <vt:lpstr>Carlito</vt:lpstr>
      <vt:lpstr>Museo Moderno Bold Italics</vt:lpstr>
      <vt:lpstr>Raleway Bold</vt:lpstr>
      <vt:lpstr>Calibri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Hotel Chain Company Profile</dc:title>
  <cp:lastModifiedBy>soft</cp:lastModifiedBy>
  <cp:revision>4</cp:revision>
  <dcterms:created xsi:type="dcterms:W3CDTF">2006-08-16T00:00:00Z</dcterms:created>
  <dcterms:modified xsi:type="dcterms:W3CDTF">2025-06-02T08:40:09Z</dcterms:modified>
  <dc:identifier>DAGpJY0J-6k</dc:identifier>
</cp:coreProperties>
</file>