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bokachab@gmail.com" initials="b" lastIdx="1" clrIdx="0">
    <p:extLst>
      <p:ext uri="{19B8F6BF-5375-455C-9EA6-DF929625EA0E}">
        <p15:presenceInfo xmlns:p15="http://schemas.microsoft.com/office/powerpoint/2012/main" userId="e7daf7fe1c79314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1-15T15:48:46.756" idx="1">
    <p:pos x="10" y="10"/>
    <p:text/>
    <p:extLst>
      <p:ext uri="{C676402C-5697-4E1C-873F-D02D1690AC5C}">
        <p15:threadingInfo xmlns:p15="http://schemas.microsoft.com/office/powerpoint/2012/main" timeZoneBias="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AD707-C15B-4951-BF3A-503797CB696B}" type="datetimeFigureOut">
              <a:rPr lang="fr-FR" smtClean="0"/>
              <a:t>21/01/2020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5CBB6-749F-45C3-AC8B-24BA50EB870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832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95CBB6-749F-45C3-AC8B-24BA50EB870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5675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73513" y="1718733"/>
            <a:ext cx="8253644" cy="1571431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fr-FR" b="1" dirty="0" smtClean="0"/>
              <a:t>STRUCTURES RÉPÉTITIVES </a:t>
            </a:r>
            <a:endParaRPr lang="fr-FR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380794" y="3907659"/>
            <a:ext cx="1439082" cy="478074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fr-FR" b="1" dirty="0" smtClean="0"/>
              <a:t>PARTIE 1</a:t>
            </a:r>
          </a:p>
          <a:p>
            <a:endParaRPr lang="fr-FR" dirty="0"/>
          </a:p>
        </p:txBody>
      </p:sp>
      <p:sp>
        <p:nvSpPr>
          <p:cNvPr id="4" name="ZoneTexte 3"/>
          <p:cNvSpPr txBox="1"/>
          <p:nvPr/>
        </p:nvSpPr>
        <p:spPr>
          <a:xfrm>
            <a:off x="4798918" y="5294729"/>
            <a:ext cx="2602834" cy="64633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La chaîne de Bibo</a:t>
            </a:r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1536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374931"/>
            <a:ext cx="10353762" cy="970450"/>
          </a:xfrm>
        </p:spPr>
        <p:txBody>
          <a:bodyPr/>
          <a:lstStyle/>
          <a:p>
            <a:r>
              <a:rPr lang="fr-FR" b="1" dirty="0"/>
              <a:t>La boucle « </a:t>
            </a:r>
            <a:r>
              <a:rPr lang="fr-FR" b="1" dirty="0" smtClean="0">
                <a:solidFill>
                  <a:srgbClr val="FF0000"/>
                </a:solidFill>
              </a:rPr>
              <a:t>tant que</a:t>
            </a:r>
            <a:r>
              <a:rPr lang="fr-FR" b="1" dirty="0"/>
              <a:t>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838238" y="1491038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fr-FR" sz="2400" b="1" u="sng" dirty="0" smtClean="0"/>
              <a:t>Rappel:</a:t>
            </a:r>
          </a:p>
          <a:p>
            <a:pPr marL="36900" indent="0">
              <a:buNone/>
            </a:pPr>
            <a:endParaRPr lang="fr-FR" sz="2400" b="1" u="sng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547713"/>
              </p:ext>
            </p:extLst>
          </p:nvPr>
        </p:nvGraphicFramePr>
        <p:xfrm>
          <a:off x="1838238" y="2278418"/>
          <a:ext cx="8883710" cy="379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8356"/>
                <a:gridCol w="2613668"/>
                <a:gridCol w="2961686"/>
              </a:tblGrid>
              <a:tr h="37577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Syntaxe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Nombre de répétition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Nombre minimum</a:t>
                      </a:r>
                      <a:r>
                        <a:rPr lang="fr-FR" baseline="0" dirty="0" smtClean="0"/>
                        <a:t> de tour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422382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0070C0"/>
                          </a:solidFill>
                        </a:rPr>
                        <a:t>Tant que </a:t>
                      </a:r>
                      <a:r>
                        <a:rPr lang="fr-FR" b="1" dirty="0" smtClean="0">
                          <a:solidFill>
                            <a:srgbClr val="FF0000"/>
                          </a:solidFill>
                        </a:rPr>
                        <a:t>condition</a:t>
                      </a:r>
                      <a:r>
                        <a:rPr lang="fr-FR" b="1" dirty="0" smtClean="0"/>
                        <a:t> </a:t>
                      </a:r>
                      <a:r>
                        <a:rPr lang="fr-FR" b="1" dirty="0" smtClean="0">
                          <a:solidFill>
                            <a:srgbClr val="0070C0"/>
                          </a:solidFill>
                        </a:rPr>
                        <a:t>faire</a:t>
                      </a:r>
                    </a:p>
                    <a:p>
                      <a:endParaRPr lang="fr-FR" dirty="0" smtClean="0"/>
                    </a:p>
                    <a:p>
                      <a:r>
                        <a:rPr lang="fr-FR" b="1" dirty="0" smtClean="0"/>
                        <a:t>    Instruction 1</a:t>
                      </a:r>
                    </a:p>
                    <a:p>
                      <a:r>
                        <a:rPr lang="fr-FR" b="1" dirty="0" smtClean="0"/>
                        <a:t>    Instruction 2</a:t>
                      </a:r>
                    </a:p>
                    <a:p>
                      <a:r>
                        <a:rPr lang="fr-FR" b="1" dirty="0" smtClean="0"/>
                        <a:t>    Instruction</a:t>
                      </a:r>
                      <a:r>
                        <a:rPr lang="fr-FR" b="1" baseline="0" dirty="0" smtClean="0"/>
                        <a:t> 3</a:t>
                      </a:r>
                    </a:p>
                    <a:p>
                      <a:r>
                        <a:rPr lang="fr-FR" b="1" baseline="0" dirty="0" smtClean="0"/>
                        <a:t>    .</a:t>
                      </a:r>
                    </a:p>
                    <a:p>
                      <a:r>
                        <a:rPr lang="fr-FR" b="1" baseline="0" dirty="0" smtClean="0"/>
                        <a:t>    .</a:t>
                      </a:r>
                    </a:p>
                    <a:p>
                      <a:r>
                        <a:rPr lang="fr-FR" b="1" baseline="0" dirty="0" smtClean="0"/>
                        <a:t>    .</a:t>
                      </a:r>
                    </a:p>
                    <a:p>
                      <a:r>
                        <a:rPr lang="fr-FR" b="1" baseline="0" dirty="0" smtClean="0"/>
                        <a:t>    Instruction n</a:t>
                      </a:r>
                    </a:p>
                    <a:p>
                      <a:endParaRPr lang="fr-FR" baseline="0" dirty="0" smtClean="0"/>
                    </a:p>
                    <a:p>
                      <a:r>
                        <a:rPr lang="fr-FR" b="1" baseline="0" dirty="0" err="1" smtClean="0">
                          <a:solidFill>
                            <a:srgbClr val="0070C0"/>
                          </a:solidFill>
                        </a:rPr>
                        <a:t>Fintantque</a:t>
                      </a:r>
                      <a:endParaRPr lang="fr-FR" dirty="0"/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b="0" dirty="0" smtClean="0"/>
                    </a:p>
                    <a:p>
                      <a:pPr algn="ctr"/>
                      <a:endParaRPr lang="fr-FR" b="0" dirty="0" smtClean="0"/>
                    </a:p>
                    <a:p>
                      <a:pPr algn="ctr"/>
                      <a:endParaRPr lang="fr-FR" b="0" dirty="0" smtClean="0"/>
                    </a:p>
                    <a:p>
                      <a:pPr algn="ctr"/>
                      <a:r>
                        <a:rPr lang="fr-FR" b="1" dirty="0" smtClean="0"/>
                        <a:t>Inconnue</a:t>
                      </a:r>
                      <a:endParaRPr lang="fr-FR" b="1" dirty="0"/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baseline="0" dirty="0" smtClean="0"/>
                    </a:p>
                    <a:p>
                      <a:pPr algn="ctr"/>
                      <a:r>
                        <a:rPr lang="fr-FR" baseline="0" dirty="0" smtClean="0"/>
                        <a:t>0</a:t>
                      </a:r>
                      <a:endParaRPr lang="fr-FR" dirty="0" smtClean="0"/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519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 boucle « </a:t>
            </a:r>
            <a:r>
              <a:rPr lang="fr-FR" b="1" dirty="0">
                <a:solidFill>
                  <a:srgbClr val="FF0000"/>
                </a:solidFill>
              </a:rPr>
              <a:t>tant que</a:t>
            </a:r>
            <a:r>
              <a:rPr lang="fr-FR" b="1" dirty="0"/>
              <a:t>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900" indent="0">
              <a:buNone/>
            </a:pPr>
            <a:endParaRPr lang="fr-FR" sz="2400" b="1" dirty="0" smtClean="0"/>
          </a:p>
          <a:p>
            <a:pPr marL="36900" indent="0">
              <a:buNone/>
            </a:pPr>
            <a:r>
              <a:rPr lang="fr-FR" sz="2400" b="1" dirty="0" smtClean="0"/>
              <a:t>Cette boucle est en générale utilisée pour les variables booléennes ou lorsque les boucles « pour »/«répéter » ne sont pas adéquates. </a:t>
            </a:r>
          </a:p>
          <a:p>
            <a:pPr marL="36900" indent="0">
              <a:buNone/>
            </a:pPr>
            <a:endParaRPr lang="fr-FR" sz="2400" b="1" dirty="0"/>
          </a:p>
          <a:p>
            <a:pPr marL="36900" indent="0">
              <a:buNone/>
            </a:pPr>
            <a:r>
              <a:rPr lang="fr-FR" sz="2400" b="1" u="sng" dirty="0" smtClean="0"/>
              <a:t>Exemple: </a:t>
            </a:r>
          </a:p>
          <a:p>
            <a:pPr marL="36900" indent="0">
              <a:buNone/>
            </a:pPr>
            <a:r>
              <a:rPr lang="fr-FR" sz="2400" b="1" dirty="0" smtClean="0"/>
              <a:t>Lorsque </a:t>
            </a:r>
            <a:r>
              <a:rPr lang="fr-FR" sz="2400" b="1" dirty="0"/>
              <a:t>vous </a:t>
            </a:r>
            <a:r>
              <a:rPr lang="fr-FR" sz="2400" b="1" dirty="0" smtClean="0"/>
              <a:t>êtes par exemple sur vôtre fil d’actualité Facebook. Vous avez  sur les côté plusieurs liens. </a:t>
            </a:r>
            <a:r>
              <a:rPr lang="fr-FR" sz="2400" b="1" dirty="0" smtClean="0">
                <a:solidFill>
                  <a:srgbClr val="FF0000"/>
                </a:solidFill>
              </a:rPr>
              <a:t>Tant que </a:t>
            </a:r>
            <a:r>
              <a:rPr lang="fr-FR" sz="2400" b="1" dirty="0" smtClean="0"/>
              <a:t>vous n’avez pas cliquer sur ce le lien « Messenger », la nouvelle page Messenger ne s’affichera pas.</a:t>
            </a:r>
          </a:p>
        </p:txBody>
      </p:sp>
    </p:spTree>
    <p:extLst>
      <p:ext uri="{BB962C8B-B14F-4D97-AF65-F5344CB8AC3E}">
        <p14:creationId xmlns:p14="http://schemas.microsoft.com/office/powerpoint/2010/main" val="3553815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 boucle « </a:t>
            </a:r>
            <a:r>
              <a:rPr lang="fr-FR" b="1" dirty="0">
                <a:solidFill>
                  <a:srgbClr val="FF0000"/>
                </a:solidFill>
              </a:rPr>
              <a:t>tant que</a:t>
            </a:r>
            <a:r>
              <a:rPr lang="fr-FR" b="1" dirty="0"/>
              <a:t> »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763185"/>
              </p:ext>
            </p:extLst>
          </p:nvPr>
        </p:nvGraphicFramePr>
        <p:xfrm>
          <a:off x="913881" y="1580050"/>
          <a:ext cx="10353676" cy="47650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6838"/>
                <a:gridCol w="5176838"/>
              </a:tblGrid>
              <a:tr h="764747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smtClean="0"/>
                        <a:t>Syntaxe</a:t>
                      </a:r>
                      <a:endParaRPr lang="fr-FR" sz="20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Explication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000344"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endParaRPr lang="fr-FR" b="1" dirty="0" smtClean="0"/>
                    </a:p>
                    <a:p>
                      <a:endParaRPr lang="fr-FR" sz="1800" b="1" dirty="0" smtClean="0"/>
                    </a:p>
                    <a:p>
                      <a:r>
                        <a:rPr lang="fr-FR" sz="1800" b="1" dirty="0" smtClean="0">
                          <a:solidFill>
                            <a:srgbClr val="0070C0"/>
                          </a:solidFill>
                        </a:rPr>
                        <a:t>Tant que </a:t>
                      </a:r>
                      <a:r>
                        <a:rPr lang="fr-FR" sz="1800" b="1" dirty="0" smtClean="0">
                          <a:solidFill>
                            <a:srgbClr val="FF0000"/>
                          </a:solidFill>
                        </a:rPr>
                        <a:t>lien</a:t>
                      </a:r>
                      <a:r>
                        <a:rPr lang="fr-FR" sz="1800" b="1" baseline="0" dirty="0" smtClean="0">
                          <a:solidFill>
                            <a:srgbClr val="FF0000"/>
                          </a:solidFill>
                        </a:rPr>
                        <a:t> Messenger n’est pas cliqué </a:t>
                      </a:r>
                      <a:r>
                        <a:rPr lang="fr-FR" sz="1800" b="1" baseline="0" dirty="0" smtClean="0">
                          <a:solidFill>
                            <a:srgbClr val="0070C0"/>
                          </a:solidFill>
                        </a:rPr>
                        <a:t>faire</a:t>
                      </a:r>
                    </a:p>
                    <a:p>
                      <a:endParaRPr lang="fr-FR" sz="2000" b="1" baseline="0" dirty="0" smtClean="0"/>
                    </a:p>
                    <a:p>
                      <a:r>
                        <a:rPr lang="fr-FR" sz="2000" b="1" dirty="0" smtClean="0"/>
                        <a:t>    Ne pas afficher la page</a:t>
                      </a:r>
                    </a:p>
                    <a:p>
                      <a:endParaRPr lang="fr-FR" sz="1800" b="1" dirty="0" smtClean="0"/>
                    </a:p>
                    <a:p>
                      <a:r>
                        <a:rPr lang="fr-FR" sz="1800" b="1" dirty="0" smtClean="0">
                          <a:solidFill>
                            <a:srgbClr val="0070C0"/>
                          </a:solidFill>
                        </a:rPr>
                        <a:t>Fin</a:t>
                      </a:r>
                      <a:r>
                        <a:rPr lang="fr-FR" sz="1800" b="1" baseline="0" dirty="0" smtClean="0">
                          <a:solidFill>
                            <a:srgbClr val="0070C0"/>
                          </a:solidFill>
                        </a:rPr>
                        <a:t> Tant que</a:t>
                      </a:r>
                      <a:endParaRPr lang="fr-FR" sz="18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 smtClean="0"/>
                    </a:p>
                    <a:p>
                      <a:endParaRPr lang="fr-FR" dirty="0" smtClean="0"/>
                    </a:p>
                    <a:p>
                      <a:endParaRPr lang="fr-FR" sz="2000" b="1" dirty="0" smtClean="0"/>
                    </a:p>
                    <a:p>
                      <a:r>
                        <a:rPr lang="fr-FR" sz="2000" b="1" dirty="0" smtClean="0"/>
                        <a:t>Du</a:t>
                      </a:r>
                      <a:r>
                        <a:rPr lang="fr-FR" sz="2000" b="1" baseline="0" dirty="0" smtClean="0"/>
                        <a:t> moment que vous ne cliquez pas sur le lien Messenger, vous ne verrez jamais la page de messagerie Messenger et vous n’aurez pas accès à vos messages via Messenger.</a:t>
                      </a:r>
                      <a:endParaRPr lang="fr-FR" sz="2000" b="1" dirty="0" smtClean="0"/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31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2233" y="243840"/>
            <a:ext cx="10353762" cy="970450"/>
          </a:xfrm>
        </p:spPr>
        <p:txBody>
          <a:bodyPr/>
          <a:lstStyle/>
          <a:p>
            <a:r>
              <a:rPr lang="fr-FR" b="1" dirty="0"/>
              <a:t>La boucle « </a:t>
            </a:r>
            <a:r>
              <a:rPr lang="fr-FR" b="1" dirty="0">
                <a:solidFill>
                  <a:srgbClr val="FF0000"/>
                </a:solidFill>
              </a:rPr>
              <a:t>tant que</a:t>
            </a:r>
            <a:r>
              <a:rPr lang="fr-FR" b="1" dirty="0"/>
              <a:t>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42233" y="1398495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fr-FR" b="1" u="sng" dirty="0" smtClean="0"/>
              <a:t>Illustration:</a:t>
            </a:r>
          </a:p>
          <a:p>
            <a:pPr marL="36900" indent="0">
              <a:buNone/>
            </a:pPr>
            <a:endParaRPr lang="fr-FR" dirty="0">
              <a:effectLst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72" r="45534"/>
          <a:stretch/>
        </p:blipFill>
        <p:spPr>
          <a:xfrm>
            <a:off x="1001865" y="2067339"/>
            <a:ext cx="5216056" cy="4364851"/>
          </a:xfrm>
          <a:prstGeom prst="rect">
            <a:avLst/>
          </a:prstGeom>
        </p:spPr>
      </p:pic>
      <p:sp>
        <p:nvSpPr>
          <p:cNvPr id="6" name="Flèche droite 5"/>
          <p:cNvSpPr/>
          <p:nvPr/>
        </p:nvSpPr>
        <p:spPr>
          <a:xfrm rot="10800000">
            <a:off x="6481981" y="3427870"/>
            <a:ext cx="347957" cy="7120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7341279" y="3183754"/>
            <a:ext cx="4118775" cy="120032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 smtClean="0"/>
              <a:t>Vous êtes sur vôtre fil et vous apercevez l’icône de Messenger qui est un lien. Tant que vous ne cliquez pas dessus la page Messenger ne s’affichera pas.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0891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275645"/>
            <a:ext cx="10353762" cy="970450"/>
          </a:xfrm>
        </p:spPr>
        <p:txBody>
          <a:bodyPr/>
          <a:lstStyle/>
          <a:p>
            <a:r>
              <a:rPr lang="fr-FR" b="1" dirty="0" smtClean="0"/>
              <a:t>La boucle </a:t>
            </a:r>
            <a:r>
              <a:rPr lang="fr-FR" b="1" dirty="0" smtClean="0">
                <a:solidFill>
                  <a:srgbClr val="FF0000"/>
                </a:solidFill>
              </a:rPr>
              <a:t>« pour »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246095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fr-FR" b="1" u="sng" dirty="0" smtClean="0"/>
              <a:t>Rappel:</a:t>
            </a:r>
          </a:p>
          <a:p>
            <a:pPr marL="36900" indent="0">
              <a:buNone/>
            </a:pPr>
            <a:r>
              <a:rPr lang="fr-FR" b="1" u="sng" dirty="0" smtClean="0"/>
              <a:t> </a:t>
            </a:r>
            <a:endParaRPr lang="fr-FR" b="1" u="sng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171438"/>
              </p:ext>
            </p:extLst>
          </p:nvPr>
        </p:nvGraphicFramePr>
        <p:xfrm>
          <a:off x="1033670" y="1956020"/>
          <a:ext cx="9939129" cy="4182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0957"/>
                <a:gridCol w="2443794"/>
                <a:gridCol w="3374378"/>
              </a:tblGrid>
              <a:tr h="408295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Syntaxe</a:t>
                      </a:r>
                      <a:endParaRPr lang="fr-FR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Nombre de répétitio</a:t>
                      </a:r>
                      <a:r>
                        <a:rPr lang="fr-FR" b="1" baseline="0" dirty="0" smtClean="0"/>
                        <a:t>ns</a:t>
                      </a:r>
                      <a:endParaRPr lang="fr-FR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Nombre minimal de répétitions</a:t>
                      </a:r>
                      <a:endParaRPr lang="fr-FR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74093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0070C0"/>
                          </a:solidFill>
                        </a:rPr>
                        <a:t>Pour</a:t>
                      </a:r>
                      <a:r>
                        <a:rPr lang="fr-FR" b="1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fr-FR" b="1" baseline="0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fr-FR" b="1" baseline="0" dirty="0" smtClean="0"/>
                        <a:t> </a:t>
                      </a:r>
                      <a:r>
                        <a:rPr lang="fr-FR" b="1" baseline="0" dirty="0" smtClean="0">
                          <a:solidFill>
                            <a:srgbClr val="0070C0"/>
                          </a:solidFill>
                        </a:rPr>
                        <a:t>de</a:t>
                      </a:r>
                      <a:r>
                        <a:rPr lang="fr-FR" b="1" baseline="0" dirty="0" smtClean="0"/>
                        <a:t> </a:t>
                      </a:r>
                      <a:r>
                        <a:rPr lang="fr-FR" b="1" baseline="0" dirty="0" smtClean="0">
                          <a:solidFill>
                            <a:srgbClr val="FF0000"/>
                          </a:solidFill>
                        </a:rPr>
                        <a:t>nb1</a:t>
                      </a:r>
                      <a:r>
                        <a:rPr lang="fr-FR" b="1" baseline="0" dirty="0" smtClean="0"/>
                        <a:t> </a:t>
                      </a:r>
                      <a:r>
                        <a:rPr lang="fr-FR" b="1" baseline="0" dirty="0" smtClean="0">
                          <a:solidFill>
                            <a:srgbClr val="0070C0"/>
                          </a:solidFill>
                        </a:rPr>
                        <a:t>à</a:t>
                      </a:r>
                      <a:r>
                        <a:rPr lang="fr-FR" b="1" baseline="0" dirty="0" smtClean="0"/>
                        <a:t> </a:t>
                      </a:r>
                      <a:r>
                        <a:rPr lang="fr-FR" b="1" baseline="0" dirty="0" smtClean="0">
                          <a:solidFill>
                            <a:srgbClr val="FF0000"/>
                          </a:solidFill>
                        </a:rPr>
                        <a:t>nb2</a:t>
                      </a:r>
                      <a:r>
                        <a:rPr lang="fr-FR" b="1" baseline="0" dirty="0" smtClean="0"/>
                        <a:t> </a:t>
                      </a:r>
                      <a:r>
                        <a:rPr lang="fr-FR" b="1" baseline="0" dirty="0" smtClean="0">
                          <a:solidFill>
                            <a:srgbClr val="0070C0"/>
                          </a:solidFill>
                        </a:rPr>
                        <a:t>par</a:t>
                      </a:r>
                      <a:r>
                        <a:rPr lang="fr-FR" b="1" baseline="0" dirty="0" smtClean="0"/>
                        <a:t> </a:t>
                      </a:r>
                      <a:r>
                        <a:rPr lang="fr-FR" b="1" baseline="0" dirty="0" smtClean="0">
                          <a:solidFill>
                            <a:srgbClr val="0070C0"/>
                          </a:solidFill>
                        </a:rPr>
                        <a:t>pas</a:t>
                      </a:r>
                      <a:r>
                        <a:rPr lang="fr-FR" b="1" baseline="0" dirty="0" smtClean="0"/>
                        <a:t> </a:t>
                      </a:r>
                      <a:r>
                        <a:rPr lang="fr-FR" b="1" baseline="0" dirty="0" smtClean="0">
                          <a:solidFill>
                            <a:srgbClr val="0070C0"/>
                          </a:solidFill>
                        </a:rPr>
                        <a:t>de</a:t>
                      </a:r>
                      <a:r>
                        <a:rPr lang="fr-FR" b="1" baseline="0" dirty="0" smtClean="0"/>
                        <a:t> </a:t>
                      </a:r>
                      <a:r>
                        <a:rPr lang="fr-FR" b="1" baseline="0" dirty="0" smtClean="0">
                          <a:solidFill>
                            <a:srgbClr val="FF0000"/>
                          </a:solidFill>
                        </a:rPr>
                        <a:t>y</a:t>
                      </a:r>
                      <a:r>
                        <a:rPr lang="fr-FR" b="1" baseline="0" dirty="0" smtClean="0"/>
                        <a:t> </a:t>
                      </a:r>
                      <a:r>
                        <a:rPr lang="fr-FR" b="1" baseline="0" dirty="0" smtClean="0">
                          <a:solidFill>
                            <a:srgbClr val="0070C0"/>
                          </a:solidFill>
                        </a:rPr>
                        <a:t>faire</a:t>
                      </a:r>
                    </a:p>
                    <a:p>
                      <a:endParaRPr lang="fr-FR" b="1" baseline="0" dirty="0" smtClean="0"/>
                    </a:p>
                    <a:p>
                      <a:r>
                        <a:rPr lang="fr-FR" b="1" dirty="0" smtClean="0"/>
                        <a:t>    Instruction 1</a:t>
                      </a:r>
                    </a:p>
                    <a:p>
                      <a:r>
                        <a:rPr lang="fr-FR" b="1" dirty="0" smtClean="0"/>
                        <a:t>    Instruction 2</a:t>
                      </a:r>
                    </a:p>
                    <a:p>
                      <a:r>
                        <a:rPr lang="fr-FR" b="1" dirty="0" smtClean="0"/>
                        <a:t>    Instruction</a:t>
                      </a:r>
                      <a:r>
                        <a:rPr lang="fr-FR" b="1" baseline="0" dirty="0" smtClean="0"/>
                        <a:t> 3</a:t>
                      </a:r>
                    </a:p>
                    <a:p>
                      <a:r>
                        <a:rPr lang="fr-FR" b="1" baseline="0" dirty="0" smtClean="0"/>
                        <a:t>    .</a:t>
                      </a:r>
                    </a:p>
                    <a:p>
                      <a:r>
                        <a:rPr lang="fr-FR" b="1" baseline="0" dirty="0" smtClean="0"/>
                        <a:t>    .</a:t>
                      </a:r>
                    </a:p>
                    <a:p>
                      <a:r>
                        <a:rPr lang="fr-FR" b="1" baseline="0" dirty="0" smtClean="0"/>
                        <a:t>    .</a:t>
                      </a:r>
                    </a:p>
                    <a:p>
                      <a:r>
                        <a:rPr lang="fr-FR" b="1" baseline="0" dirty="0" smtClean="0"/>
                        <a:t>    Instruction n</a:t>
                      </a:r>
                    </a:p>
                    <a:p>
                      <a:endParaRPr lang="fr-FR" b="1" baseline="0" dirty="0" smtClean="0"/>
                    </a:p>
                    <a:p>
                      <a:r>
                        <a:rPr lang="fr-FR" b="1" baseline="0" dirty="0" smtClean="0">
                          <a:solidFill>
                            <a:srgbClr val="0070C0"/>
                          </a:solidFill>
                        </a:rPr>
                        <a:t>Fin</a:t>
                      </a:r>
                      <a:r>
                        <a:rPr lang="fr-FR" b="1" baseline="0" dirty="0" smtClean="0"/>
                        <a:t> </a:t>
                      </a:r>
                      <a:r>
                        <a:rPr lang="fr-FR" b="1" baseline="0" dirty="0" smtClean="0">
                          <a:solidFill>
                            <a:srgbClr val="0070C0"/>
                          </a:solidFill>
                        </a:rPr>
                        <a:t>Pour</a:t>
                      </a:r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b="1" dirty="0" smtClean="0"/>
                    </a:p>
                    <a:p>
                      <a:pPr algn="ctr"/>
                      <a:endParaRPr lang="fr-FR" b="1" dirty="0" smtClean="0"/>
                    </a:p>
                    <a:p>
                      <a:pPr algn="ctr"/>
                      <a:endParaRPr lang="fr-FR" b="1" dirty="0" smtClean="0"/>
                    </a:p>
                    <a:p>
                      <a:pPr algn="ctr"/>
                      <a:endParaRPr lang="fr-FR" b="1" dirty="0" smtClean="0"/>
                    </a:p>
                    <a:p>
                      <a:pPr algn="ctr"/>
                      <a:endParaRPr lang="fr-FR" b="1" dirty="0" smtClean="0"/>
                    </a:p>
                    <a:p>
                      <a:pPr algn="ctr"/>
                      <a:r>
                        <a:rPr lang="fr-FR" b="1" dirty="0" smtClean="0"/>
                        <a:t>Inconnue</a:t>
                      </a:r>
                      <a:endParaRPr lang="fr-FR" b="1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b="1" dirty="0" smtClean="0"/>
                    </a:p>
                    <a:p>
                      <a:pPr algn="ctr"/>
                      <a:endParaRPr lang="fr-FR" b="1" dirty="0" smtClean="0"/>
                    </a:p>
                    <a:p>
                      <a:pPr algn="ctr"/>
                      <a:endParaRPr lang="fr-FR" b="1" dirty="0" smtClean="0"/>
                    </a:p>
                    <a:p>
                      <a:pPr algn="ctr"/>
                      <a:endParaRPr lang="fr-FR" b="1" dirty="0" smtClean="0"/>
                    </a:p>
                    <a:p>
                      <a:pPr algn="ctr"/>
                      <a:endParaRPr lang="fr-FR" b="1" dirty="0" smtClean="0"/>
                    </a:p>
                    <a:p>
                      <a:pPr algn="ctr"/>
                      <a:r>
                        <a:rPr lang="fr-FR" b="1" dirty="0" smtClean="0"/>
                        <a:t>0</a:t>
                      </a:r>
                      <a:endParaRPr lang="fr-FR" b="1" dirty="0"/>
                    </a:p>
                  </a:txBody>
                  <a:tcPr>
                    <a:solidFill>
                      <a:schemeClr val="tx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25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294010"/>
            <a:ext cx="10353762" cy="970450"/>
          </a:xfrm>
        </p:spPr>
        <p:txBody>
          <a:bodyPr/>
          <a:lstStyle/>
          <a:p>
            <a:r>
              <a:rPr lang="fr-FR" b="1" dirty="0"/>
              <a:t>La boucle </a:t>
            </a:r>
            <a:r>
              <a:rPr lang="fr-FR" b="1" dirty="0">
                <a:solidFill>
                  <a:srgbClr val="FF0000"/>
                </a:solidFill>
              </a:rPr>
              <a:t>« pour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513964"/>
            <a:ext cx="10353762" cy="4530786"/>
          </a:xfrm>
        </p:spPr>
        <p:txBody>
          <a:bodyPr/>
          <a:lstStyle/>
          <a:p>
            <a:pPr marL="36900" indent="0">
              <a:buNone/>
            </a:pPr>
            <a:r>
              <a:rPr lang="fr-FR" b="1" dirty="0" smtClean="0"/>
              <a:t>La boucle « pour » est utilisée lorsque l’on connaît à l’avance le nombre de répétitions.</a:t>
            </a:r>
          </a:p>
          <a:p>
            <a:pPr marL="36900" indent="0">
              <a:buNone/>
            </a:pPr>
            <a:r>
              <a:rPr lang="fr-FR" b="1" u="sng" dirty="0" smtClean="0"/>
              <a:t>Exemple:</a:t>
            </a:r>
          </a:p>
          <a:p>
            <a:pPr marL="36900" indent="0">
              <a:buNone/>
            </a:pPr>
            <a:r>
              <a:rPr lang="fr-FR" b="1" dirty="0" smtClean="0"/>
              <a:t>Nous pouvons considérer une agence qui doit créer 5 comptes utilisateurs.</a:t>
            </a:r>
          </a:p>
          <a:p>
            <a:pPr marL="36900" indent="0">
              <a:buNone/>
            </a:pPr>
            <a:r>
              <a:rPr lang="fr-FR" b="1" dirty="0" smtClean="0"/>
              <a:t>Nous devons alors créer un compte 1 puis un compte 2 </a:t>
            </a:r>
            <a:r>
              <a:rPr lang="fr-FR" b="1" dirty="0" err="1" smtClean="0"/>
              <a:t>etc</a:t>
            </a:r>
            <a:r>
              <a:rPr lang="fr-FR" b="1" dirty="0" smtClean="0"/>
              <a:t> jusqu’à 5. Nous avons donc là des répétitions et nous connaissons le nombre de répétitions qui est 5.</a:t>
            </a:r>
          </a:p>
          <a:p>
            <a:pPr marL="36900" indent="0">
              <a:buNone/>
            </a:pPr>
            <a:r>
              <a:rPr lang="fr-FR" b="1" dirty="0" smtClean="0"/>
              <a:t>Nous considérerons alors x pouvant prendre les valeurs {1, 2, 3, 4, 5}.</a:t>
            </a:r>
          </a:p>
          <a:p>
            <a:pPr marL="36900" indent="0">
              <a:buNone/>
            </a:pPr>
            <a:r>
              <a:rPr lang="fr-FR" b="1" dirty="0" smtClean="0"/>
              <a:t>Nous ferons des pas de 1 car nous voulons créer des comptes 1 par 1. </a:t>
            </a:r>
          </a:p>
          <a:p>
            <a:pPr marL="36900" indent="0">
              <a:buNone/>
            </a:pPr>
            <a:r>
              <a:rPr lang="fr-FR" b="1" dirty="0" smtClean="0"/>
              <a:t>Si nous avions choisi par exemple des pas de 2. Cela aurait créer le compte1 puis le compte 3 (1+2(pas)) et enfin le compte 5 (3+2(pas)).</a:t>
            </a:r>
          </a:p>
        </p:txBody>
      </p:sp>
    </p:spTree>
    <p:extLst>
      <p:ext uri="{BB962C8B-B14F-4D97-AF65-F5344CB8AC3E}">
        <p14:creationId xmlns:p14="http://schemas.microsoft.com/office/powerpoint/2010/main" val="562578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164537"/>
            <a:ext cx="10353762" cy="970450"/>
          </a:xfrm>
        </p:spPr>
        <p:txBody>
          <a:bodyPr/>
          <a:lstStyle/>
          <a:p>
            <a:r>
              <a:rPr lang="fr-FR" b="1" dirty="0"/>
              <a:t>La boucle </a:t>
            </a:r>
            <a:r>
              <a:rPr lang="fr-FR" b="1" dirty="0">
                <a:solidFill>
                  <a:srgbClr val="FF0000"/>
                </a:solidFill>
              </a:rPr>
              <a:t>« pour »</a:t>
            </a:r>
            <a:endParaRPr lang="fr-FR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318849"/>
              </p:ext>
            </p:extLst>
          </p:nvPr>
        </p:nvGraphicFramePr>
        <p:xfrm>
          <a:off x="914400" y="1192213"/>
          <a:ext cx="10353676" cy="5131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637"/>
                <a:gridCol w="6429039"/>
              </a:tblGrid>
              <a:tr h="677047">
                <a:tc>
                  <a:txBody>
                    <a:bodyPr/>
                    <a:lstStyle/>
                    <a:p>
                      <a:r>
                        <a:rPr lang="fr-FR" dirty="0" smtClean="0"/>
                        <a:t>Syntaxe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Explications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445440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1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1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000" b="1" dirty="0" smtClean="0"/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 smtClean="0">
                          <a:solidFill>
                            <a:srgbClr val="0070C0"/>
                          </a:solidFill>
                        </a:rPr>
                        <a:t>pour</a:t>
                      </a:r>
                      <a:r>
                        <a:rPr lang="fr-FR" sz="2000" b="1" dirty="0" smtClean="0"/>
                        <a:t> </a:t>
                      </a:r>
                      <a:r>
                        <a:rPr lang="fr-FR" sz="2000" b="1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fr-FR" sz="2000" b="1" dirty="0" smtClean="0"/>
                        <a:t> </a:t>
                      </a:r>
                      <a:r>
                        <a:rPr lang="fr-FR" sz="2000" b="1" dirty="0" smtClean="0">
                          <a:solidFill>
                            <a:srgbClr val="0070C0"/>
                          </a:solidFill>
                        </a:rPr>
                        <a:t>de</a:t>
                      </a:r>
                      <a:r>
                        <a:rPr lang="fr-FR" sz="2000" b="1" dirty="0" smtClean="0"/>
                        <a:t> </a:t>
                      </a:r>
                      <a:r>
                        <a:rPr lang="fr-F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fr-FR" sz="2000" b="1" dirty="0" smtClean="0"/>
                        <a:t> </a:t>
                      </a:r>
                      <a:r>
                        <a:rPr lang="fr-FR" sz="2000" b="1" dirty="0" smtClean="0">
                          <a:solidFill>
                            <a:srgbClr val="0070C0"/>
                          </a:solidFill>
                        </a:rPr>
                        <a:t>à</a:t>
                      </a:r>
                      <a:r>
                        <a:rPr lang="fr-FR" sz="2000" b="1" dirty="0" smtClean="0"/>
                        <a:t> </a:t>
                      </a:r>
                      <a:r>
                        <a:rPr lang="fr-FR" sz="2000" b="1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fr-FR" sz="2000" b="1" dirty="0" smtClean="0"/>
                        <a:t> </a:t>
                      </a:r>
                      <a:r>
                        <a:rPr lang="fr-FR" sz="2000" b="1" dirty="0" smtClean="0">
                          <a:solidFill>
                            <a:srgbClr val="0070C0"/>
                          </a:solidFill>
                        </a:rPr>
                        <a:t>par</a:t>
                      </a:r>
                      <a:r>
                        <a:rPr lang="fr-FR" sz="2000" b="1" dirty="0" smtClean="0"/>
                        <a:t> </a:t>
                      </a:r>
                      <a:r>
                        <a:rPr lang="fr-FR" sz="2000" b="1" dirty="0" smtClean="0">
                          <a:solidFill>
                            <a:srgbClr val="0070C0"/>
                          </a:solidFill>
                        </a:rPr>
                        <a:t>pas</a:t>
                      </a:r>
                      <a:r>
                        <a:rPr lang="fr-FR" sz="2000" b="1" dirty="0" smtClean="0"/>
                        <a:t> </a:t>
                      </a:r>
                      <a:r>
                        <a:rPr lang="fr-FR" sz="2000" b="1" dirty="0" smtClean="0">
                          <a:solidFill>
                            <a:srgbClr val="0070C0"/>
                          </a:solidFill>
                        </a:rPr>
                        <a:t>de</a:t>
                      </a:r>
                      <a:r>
                        <a:rPr lang="fr-FR" sz="2000" b="1" dirty="0" smtClean="0"/>
                        <a:t> </a:t>
                      </a:r>
                      <a:r>
                        <a:rPr lang="fr-FR" sz="20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fr-FR" sz="2000" b="1" dirty="0" smtClean="0"/>
                        <a:t> </a:t>
                      </a:r>
                      <a:r>
                        <a:rPr lang="fr-FR" sz="2000" b="1" dirty="0" smtClean="0">
                          <a:solidFill>
                            <a:srgbClr val="0070C0"/>
                          </a:solidFill>
                        </a:rPr>
                        <a:t>faire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2000" b="1" dirty="0" smtClean="0"/>
                    </a:p>
                    <a:p>
                      <a:r>
                        <a:rPr lang="fr-FR" sz="2000" b="1" baseline="0" dirty="0" smtClean="0"/>
                        <a:t>   Créer le compte numéro x</a:t>
                      </a:r>
                    </a:p>
                    <a:p>
                      <a:endParaRPr lang="fr-FR" sz="2000" b="1" baseline="0" dirty="0" smtClean="0"/>
                    </a:p>
                    <a:p>
                      <a:r>
                        <a:rPr lang="fr-FR" sz="2000" b="1" baseline="0" dirty="0" smtClean="0">
                          <a:solidFill>
                            <a:srgbClr val="0070C0"/>
                          </a:solidFill>
                        </a:rPr>
                        <a:t>Fin</a:t>
                      </a:r>
                      <a:r>
                        <a:rPr lang="fr-FR" sz="2000" b="1" baseline="0" dirty="0" smtClean="0"/>
                        <a:t> </a:t>
                      </a:r>
                      <a:r>
                        <a:rPr lang="fr-FR" sz="2000" b="1" baseline="0" dirty="0" smtClean="0">
                          <a:solidFill>
                            <a:srgbClr val="0070C0"/>
                          </a:solidFill>
                        </a:rPr>
                        <a:t>pour</a:t>
                      </a:r>
                      <a:endParaRPr lang="fr-FR" sz="2000" b="1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b="1" dirty="0" smtClean="0"/>
                    </a:p>
                    <a:p>
                      <a:r>
                        <a:rPr lang="fr-FR" b="1" dirty="0" smtClean="0"/>
                        <a:t>Nous avons au total 5 répétitions.</a:t>
                      </a:r>
                    </a:p>
                    <a:p>
                      <a:endParaRPr lang="fr-FR" b="1" dirty="0" smtClean="0"/>
                    </a:p>
                    <a:p>
                      <a:r>
                        <a:rPr lang="fr-FR" b="1" u="sng" dirty="0" smtClean="0"/>
                        <a:t>1</a:t>
                      </a:r>
                      <a:r>
                        <a:rPr lang="fr-FR" b="1" u="sng" baseline="30000" dirty="0" smtClean="0"/>
                        <a:t>ER</a:t>
                      </a:r>
                      <a:r>
                        <a:rPr lang="fr-FR" b="1" u="sng" dirty="0" smtClean="0"/>
                        <a:t> tour:</a:t>
                      </a:r>
                      <a:r>
                        <a:rPr lang="fr-FR" b="1" dirty="0" smtClean="0"/>
                        <a:t> le compte</a:t>
                      </a:r>
                      <a:r>
                        <a:rPr lang="fr-FR" b="1" baseline="0" dirty="0" smtClean="0"/>
                        <a:t> 1 est crée</a:t>
                      </a:r>
                    </a:p>
                    <a:p>
                      <a:r>
                        <a:rPr lang="fr-FR" b="1" u="sng" baseline="0" dirty="0" smtClean="0"/>
                        <a:t>2</a:t>
                      </a:r>
                      <a:r>
                        <a:rPr lang="fr-FR" b="1" u="sng" baseline="30000" dirty="0" smtClean="0"/>
                        <a:t>ÈME</a:t>
                      </a:r>
                      <a:r>
                        <a:rPr lang="fr-FR" b="1" u="sng" baseline="0" dirty="0" smtClean="0"/>
                        <a:t> tour: </a:t>
                      </a:r>
                      <a:r>
                        <a:rPr lang="fr-FR" b="1" baseline="0" dirty="0" smtClean="0"/>
                        <a:t>le compte 2 est crée</a:t>
                      </a:r>
                    </a:p>
                    <a:p>
                      <a:r>
                        <a:rPr lang="fr-FR" b="1" baseline="0" dirty="0" smtClean="0"/>
                        <a:t>.</a:t>
                      </a:r>
                    </a:p>
                    <a:p>
                      <a:r>
                        <a:rPr lang="fr-FR" b="1" baseline="0" dirty="0" smtClean="0"/>
                        <a:t>.</a:t>
                      </a:r>
                    </a:p>
                    <a:p>
                      <a:r>
                        <a:rPr lang="fr-FR" b="1" u="sng" baseline="0" dirty="0" smtClean="0"/>
                        <a:t>5</a:t>
                      </a:r>
                      <a:r>
                        <a:rPr lang="fr-FR" b="1" u="sng" baseline="30000" dirty="0" smtClean="0"/>
                        <a:t>ÈME</a:t>
                      </a:r>
                      <a:r>
                        <a:rPr lang="fr-FR" b="1" u="sng" baseline="0" dirty="0" smtClean="0"/>
                        <a:t> tour: </a:t>
                      </a:r>
                      <a:r>
                        <a:rPr lang="fr-FR" b="1" baseline="0" dirty="0" smtClean="0"/>
                        <a:t>le compte 5 est crée</a:t>
                      </a:r>
                    </a:p>
                    <a:p>
                      <a:endParaRPr lang="fr-FR" b="1" baseline="0" dirty="0" smtClean="0"/>
                    </a:p>
                    <a:p>
                      <a:r>
                        <a:rPr lang="fr-FR" b="1" baseline="0" dirty="0" smtClean="0"/>
                        <a:t>Fin de la boucle.</a:t>
                      </a:r>
                    </a:p>
                    <a:p>
                      <a:endParaRPr lang="fr-FR" b="1" baseline="0" dirty="0" smtClean="0"/>
                    </a:p>
                    <a:p>
                      <a:r>
                        <a:rPr lang="fr-FR" b="1" baseline="0" dirty="0" smtClean="0"/>
                        <a:t>Les 5 comptes sont crées.</a:t>
                      </a:r>
                      <a:endParaRPr lang="fr-FR" b="1" dirty="0"/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25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57150" y="229274"/>
            <a:ext cx="10353762" cy="970450"/>
          </a:xfrm>
        </p:spPr>
        <p:txBody>
          <a:bodyPr/>
          <a:lstStyle/>
          <a:p>
            <a:r>
              <a:rPr lang="fr-FR" b="1" dirty="0" smtClean="0">
                <a:solidFill>
                  <a:srgbClr val="0070C0"/>
                </a:solidFill>
              </a:rPr>
              <a:t>Résumé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57150" y="1522056"/>
            <a:ext cx="10353762" cy="4058751"/>
          </a:xfrm>
        </p:spPr>
        <p:txBody>
          <a:bodyPr/>
          <a:lstStyle/>
          <a:p>
            <a:pPr marL="36900" indent="0">
              <a:buNone/>
            </a:pPr>
            <a:r>
              <a:rPr lang="fr-FR" b="1" dirty="0" smtClean="0"/>
              <a:t>Nous savons à présent qu’une boucle nous sert à répéter des actions/instructions un certains nombre de fois. </a:t>
            </a:r>
            <a:endParaRPr lang="fr-FR" b="1" dirty="0"/>
          </a:p>
          <a:p>
            <a:pPr marL="36900" indent="0">
              <a:buNone/>
            </a:pPr>
            <a:r>
              <a:rPr lang="fr-FR" b="1" dirty="0" smtClean="0"/>
              <a:t>Il existe 3 types de boucles: « </a:t>
            </a:r>
            <a:r>
              <a:rPr lang="fr-FR" b="1" dirty="0" smtClean="0">
                <a:solidFill>
                  <a:srgbClr val="FF0000"/>
                </a:solidFill>
              </a:rPr>
              <a:t>pour</a:t>
            </a:r>
            <a:r>
              <a:rPr lang="fr-FR" b="1" dirty="0" smtClean="0"/>
              <a:t> », « </a:t>
            </a:r>
            <a:r>
              <a:rPr lang="fr-FR" b="1" dirty="0" smtClean="0">
                <a:solidFill>
                  <a:srgbClr val="FF0000"/>
                </a:solidFill>
              </a:rPr>
              <a:t>répéter</a:t>
            </a:r>
            <a:r>
              <a:rPr lang="fr-FR" b="1" dirty="0" smtClean="0"/>
              <a:t> » et «</a:t>
            </a:r>
            <a:r>
              <a:rPr lang="fr-FR" b="1" dirty="0" smtClean="0">
                <a:solidFill>
                  <a:srgbClr val="FF0000"/>
                </a:solidFill>
              </a:rPr>
              <a:t> tant que </a:t>
            </a:r>
            <a:r>
              <a:rPr lang="fr-FR" b="1" dirty="0" smtClean="0"/>
              <a:t>».</a:t>
            </a:r>
          </a:p>
          <a:p>
            <a:pPr marL="36900" indent="0">
              <a:buNone/>
            </a:pPr>
            <a:r>
              <a:rPr lang="fr-FR" b="1" dirty="0" smtClean="0"/>
              <a:t>Pour savoir laquelle utiliser il faudrait savoir combien de fois nous voulons répéter nos instructions. Si nous le savons il sera en général mieux d’utiliser la boucle « </a:t>
            </a:r>
            <a:r>
              <a:rPr lang="fr-FR" b="1" dirty="0" smtClean="0">
                <a:solidFill>
                  <a:srgbClr val="FF0000"/>
                </a:solidFill>
              </a:rPr>
              <a:t>pour</a:t>
            </a:r>
            <a:r>
              <a:rPr lang="fr-FR" b="1" dirty="0" smtClean="0"/>
              <a:t> ». </a:t>
            </a:r>
          </a:p>
          <a:p>
            <a:pPr marL="36900" indent="0">
              <a:buNone/>
            </a:pPr>
            <a:r>
              <a:rPr lang="fr-FR" b="1" dirty="0" smtClean="0"/>
              <a:t>Sinon nous tenterons de choisir entre les boucles </a:t>
            </a:r>
            <a:r>
              <a:rPr lang="fr-FR" b="1" dirty="0"/>
              <a:t>« </a:t>
            </a:r>
            <a:r>
              <a:rPr lang="fr-FR" b="1" dirty="0">
                <a:solidFill>
                  <a:srgbClr val="FF0000"/>
                </a:solidFill>
              </a:rPr>
              <a:t>répéter</a:t>
            </a:r>
            <a:r>
              <a:rPr lang="fr-FR" b="1" dirty="0"/>
              <a:t> » et «</a:t>
            </a:r>
            <a:r>
              <a:rPr lang="fr-FR" b="1" dirty="0">
                <a:solidFill>
                  <a:srgbClr val="FF0000"/>
                </a:solidFill>
              </a:rPr>
              <a:t> tant que </a:t>
            </a:r>
            <a:r>
              <a:rPr lang="fr-FR" b="1" dirty="0" smtClean="0"/>
              <a:t>».</a:t>
            </a:r>
          </a:p>
          <a:p>
            <a:pPr marL="36900" indent="0">
              <a:buNone/>
            </a:pPr>
            <a:r>
              <a:rPr lang="fr-FR" b="1" dirty="0" smtClean="0"/>
              <a:t>Si nous souhaitons que les instructions soient répétées au minimum 1 fois il faudra de préférence utiliser  la boucle « </a:t>
            </a:r>
            <a:r>
              <a:rPr lang="fr-FR" b="1" dirty="0" smtClean="0">
                <a:solidFill>
                  <a:srgbClr val="FF0000"/>
                </a:solidFill>
              </a:rPr>
              <a:t>répéter </a:t>
            </a:r>
            <a:r>
              <a:rPr lang="fr-FR" b="1" dirty="0" smtClean="0"/>
              <a:t>». Dans le cas contraire ce sera la boucle « </a:t>
            </a:r>
            <a:r>
              <a:rPr lang="fr-FR" b="1" dirty="0" smtClean="0">
                <a:solidFill>
                  <a:srgbClr val="FF0000"/>
                </a:solidFill>
              </a:rPr>
              <a:t>tant que</a:t>
            </a:r>
            <a:r>
              <a:rPr lang="fr-FR" b="1" dirty="0" smtClean="0"/>
              <a:t> ». Ce sont des astuces qui peuvent être très utiles mais à ne pas suivre de manière aveugle. Tout dépendra du problème auquel nous sommes confrontés.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199718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97611" y="2501787"/>
            <a:ext cx="10353762" cy="970450"/>
          </a:xfrm>
        </p:spPr>
        <p:txBody>
          <a:bodyPr>
            <a:normAutofit/>
          </a:bodyPr>
          <a:lstStyle/>
          <a:p>
            <a:r>
              <a:rPr lang="fr-FR" sz="4800" b="1" dirty="0" smtClean="0"/>
              <a:t>MERCI DE VÔTRE ATTENTION !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302132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Qu’est ce qu’une boucle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732449"/>
            <a:ext cx="10353762" cy="4820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fr-FR" sz="2400" dirty="0" smtClean="0">
                <a:solidFill>
                  <a:schemeClr val="tx1"/>
                </a:solidFill>
              </a:rPr>
              <a:t>Structure répétitive= Structure itérative=Boucle </a:t>
            </a:r>
          </a:p>
          <a:p>
            <a:pPr marL="36900" indent="0">
              <a:buNone/>
            </a:pPr>
            <a:r>
              <a:rPr lang="fr-FR" sz="2400" dirty="0" smtClean="0">
                <a:solidFill>
                  <a:schemeClr val="tx1"/>
                </a:solidFill>
              </a:rPr>
              <a:t>Boucle= répétition = recommencement</a:t>
            </a:r>
          </a:p>
          <a:p>
            <a:pPr marL="36900" indent="0">
              <a:buNone/>
            </a:pPr>
            <a:endParaRPr lang="fr-FR" sz="2400" dirty="0" smtClean="0">
              <a:solidFill>
                <a:schemeClr val="tx1"/>
              </a:solidFill>
            </a:endParaRPr>
          </a:p>
          <a:p>
            <a:pPr marL="36900" indent="0">
              <a:buNone/>
            </a:pPr>
            <a:r>
              <a:rPr lang="fr-FR" sz="2400" b="1" u="sng" dirty="0" smtClean="0">
                <a:solidFill>
                  <a:schemeClr val="tx1"/>
                </a:solidFill>
              </a:rPr>
              <a:t>Exemple 1:</a:t>
            </a:r>
          </a:p>
          <a:p>
            <a:pPr marL="36900" indent="0">
              <a:buNone/>
            </a:pPr>
            <a:r>
              <a:rPr lang="fr-FR" sz="2400" dirty="0" smtClean="0">
                <a:solidFill>
                  <a:schemeClr val="tx1"/>
                </a:solidFill>
              </a:rPr>
              <a:t>	Tant </a:t>
            </a:r>
            <a:r>
              <a:rPr lang="fr-FR" sz="2400" dirty="0">
                <a:solidFill>
                  <a:schemeClr val="tx1"/>
                </a:solidFill>
              </a:rPr>
              <a:t>que </a:t>
            </a:r>
            <a:r>
              <a:rPr lang="fr-FR" sz="2400" b="1" dirty="0">
                <a:solidFill>
                  <a:srgbClr val="FF0000"/>
                </a:solidFill>
              </a:rPr>
              <a:t>la lampe est </a:t>
            </a:r>
            <a:r>
              <a:rPr lang="fr-FR" sz="2400" b="1" dirty="0" smtClean="0">
                <a:solidFill>
                  <a:srgbClr val="FF0000"/>
                </a:solidFill>
              </a:rPr>
              <a:t>allumée</a:t>
            </a:r>
            <a:r>
              <a:rPr lang="fr-FR" sz="2400" b="1" dirty="0" smtClean="0">
                <a:solidFill>
                  <a:schemeClr val="tx1"/>
                </a:solidFill>
              </a:rPr>
              <a:t>,</a:t>
            </a:r>
            <a:r>
              <a:rPr lang="fr-FR" sz="2400" b="1" dirty="0" smtClean="0">
                <a:solidFill>
                  <a:srgbClr val="FF0000"/>
                </a:solidFill>
              </a:rPr>
              <a:t> </a:t>
            </a:r>
            <a:r>
              <a:rPr lang="fr-FR" sz="2400" b="1" dirty="0" smtClean="0">
                <a:solidFill>
                  <a:srgbClr val="00B0F0"/>
                </a:solidFill>
              </a:rPr>
              <a:t>la salle est éclairée</a:t>
            </a:r>
            <a:r>
              <a:rPr lang="fr-FR" sz="2400" b="1" dirty="0" smtClean="0">
                <a:solidFill>
                  <a:schemeClr val="tx1"/>
                </a:solidFill>
              </a:rPr>
              <a:t>.</a:t>
            </a:r>
            <a:endParaRPr lang="fr-FR" sz="2400" b="1" dirty="0" smtClean="0">
              <a:solidFill>
                <a:srgbClr val="00B0F0"/>
              </a:solidFill>
            </a:endParaRPr>
          </a:p>
          <a:p>
            <a:pPr marL="36900" indent="0">
              <a:buNone/>
            </a:pPr>
            <a:r>
              <a:rPr lang="fr-FR" sz="2400" b="1" u="sng" dirty="0" smtClean="0">
                <a:solidFill>
                  <a:schemeClr val="tx1"/>
                </a:solidFill>
              </a:rPr>
              <a:t>Exemple 2:</a:t>
            </a:r>
          </a:p>
          <a:p>
            <a:pPr marL="36900" indent="0">
              <a:buNone/>
            </a:pPr>
            <a:r>
              <a:rPr lang="fr-FR" sz="2400" dirty="0" smtClean="0">
                <a:solidFill>
                  <a:schemeClr val="tx1"/>
                </a:solidFill>
              </a:rPr>
              <a:t>	Pour </a:t>
            </a:r>
            <a:r>
              <a:rPr lang="fr-FR" sz="2400" b="1" dirty="0" smtClean="0">
                <a:solidFill>
                  <a:srgbClr val="FF0000"/>
                </a:solidFill>
              </a:rPr>
              <a:t>x de 1 à 5</a:t>
            </a:r>
            <a:r>
              <a:rPr lang="fr-FR" sz="2400" b="1" dirty="0" smtClean="0">
                <a:solidFill>
                  <a:schemeClr val="tx1"/>
                </a:solidFill>
              </a:rPr>
              <a:t>,</a:t>
            </a:r>
            <a:r>
              <a:rPr lang="fr-FR" sz="2400" b="1" dirty="0" smtClean="0">
                <a:solidFill>
                  <a:srgbClr val="FF0000"/>
                </a:solidFill>
              </a:rPr>
              <a:t> </a:t>
            </a:r>
            <a:r>
              <a:rPr lang="fr-FR" sz="2400" b="1" dirty="0" smtClean="0">
                <a:solidFill>
                  <a:srgbClr val="00B0F0"/>
                </a:solidFill>
              </a:rPr>
              <a:t>la fonction f est continue</a:t>
            </a:r>
            <a:r>
              <a:rPr lang="fr-FR" sz="2400" b="1" dirty="0" smtClean="0">
                <a:solidFill>
                  <a:schemeClr val="tx1"/>
                </a:solidFill>
              </a:rPr>
              <a:t>.</a:t>
            </a:r>
            <a:endParaRPr lang="fr-FR" sz="2400" b="1" dirty="0" smtClean="0">
              <a:solidFill>
                <a:srgbClr val="00B0F0"/>
              </a:solidFill>
            </a:endParaRPr>
          </a:p>
          <a:p>
            <a:pPr marL="36900" indent="0">
              <a:buNone/>
            </a:pPr>
            <a:r>
              <a:rPr lang="fr-FR" sz="2400" b="1" u="sng" dirty="0" smtClean="0">
                <a:solidFill>
                  <a:schemeClr val="tx1"/>
                </a:solidFill>
              </a:rPr>
              <a:t>Exemple 3:</a:t>
            </a:r>
          </a:p>
          <a:p>
            <a:pPr marL="36900" indent="0">
              <a:buNone/>
            </a:pPr>
            <a:r>
              <a:rPr lang="fr-FR" sz="2400" dirty="0" smtClean="0">
                <a:solidFill>
                  <a:schemeClr val="tx1"/>
                </a:solidFill>
              </a:rPr>
              <a:t>	Répète </a:t>
            </a:r>
            <a:r>
              <a:rPr lang="fr-FR" sz="2400" b="1" dirty="0" smtClean="0">
                <a:solidFill>
                  <a:srgbClr val="00B0F0"/>
                </a:solidFill>
              </a:rPr>
              <a:t>le refrain </a:t>
            </a:r>
            <a:r>
              <a:rPr lang="fr-FR" sz="2400" dirty="0" smtClean="0">
                <a:solidFill>
                  <a:schemeClr val="tx1"/>
                </a:solidFill>
              </a:rPr>
              <a:t>jusqu’à </a:t>
            </a:r>
            <a:r>
              <a:rPr lang="fr-FR" sz="2400" b="1" dirty="0" smtClean="0">
                <a:solidFill>
                  <a:srgbClr val="FF0000"/>
                </a:solidFill>
              </a:rPr>
              <a:t>la fin de la chanson</a:t>
            </a:r>
            <a:r>
              <a:rPr lang="fr-FR" sz="2400" b="1" dirty="0" smtClean="0">
                <a:solidFill>
                  <a:schemeClr val="tx1"/>
                </a:solidFill>
              </a:rPr>
              <a:t>.</a:t>
            </a:r>
            <a:endParaRPr lang="fr-FR" sz="2400" b="1" dirty="0" smtClean="0">
              <a:solidFill>
                <a:srgbClr val="FF0000"/>
              </a:solidFill>
            </a:endParaRPr>
          </a:p>
          <a:p>
            <a:pPr marL="36900" indent="0">
              <a:buNone/>
            </a:pPr>
            <a:endParaRPr lang="fr-FR" sz="2400" dirty="0">
              <a:solidFill>
                <a:schemeClr val="tx1"/>
              </a:solidFill>
            </a:endParaRPr>
          </a:p>
        </p:txBody>
      </p:sp>
      <p:sp>
        <p:nvSpPr>
          <p:cNvPr id="4" name="Flèche en arc 3"/>
          <p:cNvSpPr/>
          <p:nvPr/>
        </p:nvSpPr>
        <p:spPr>
          <a:xfrm>
            <a:off x="8589800" y="3246529"/>
            <a:ext cx="2001999" cy="1836394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" name="Flèche en arc 4"/>
          <p:cNvSpPr/>
          <p:nvPr/>
        </p:nvSpPr>
        <p:spPr>
          <a:xfrm rot="10800000">
            <a:off x="8530533" y="3741393"/>
            <a:ext cx="2120532" cy="1969882"/>
          </a:xfrm>
          <a:prstGeom prst="circular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330200"/>
            <a:ext cx="10353762" cy="970450"/>
          </a:xfrm>
        </p:spPr>
        <p:txBody>
          <a:bodyPr/>
          <a:lstStyle/>
          <a:p>
            <a:r>
              <a:rPr lang="fr-FR" b="1" dirty="0" smtClean="0"/>
              <a:t>Une boucle en Algorithme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300650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fr-FR" sz="2400" b="1" dirty="0" smtClean="0"/>
              <a:t>Il en existe principalement </a:t>
            </a:r>
            <a:r>
              <a:rPr lang="fr-FR" sz="2400" b="1" dirty="0" smtClean="0">
                <a:solidFill>
                  <a:srgbClr val="FF0000"/>
                </a:solidFill>
              </a:rPr>
              <a:t>3</a:t>
            </a:r>
            <a:endParaRPr lang="fr-FR" sz="2400" b="1" dirty="0" smtClean="0"/>
          </a:p>
          <a:p>
            <a:pPr marL="36900" indent="0">
              <a:buNone/>
            </a:pPr>
            <a:r>
              <a:rPr lang="fr-FR" sz="2400" b="1" dirty="0" smtClean="0"/>
              <a:t>Voici leurs syntaxes générales:</a:t>
            </a:r>
            <a:endParaRPr lang="fr-FR" sz="2400" b="1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120454"/>
              </p:ext>
            </p:extLst>
          </p:nvPr>
        </p:nvGraphicFramePr>
        <p:xfrm>
          <a:off x="1032934" y="2463798"/>
          <a:ext cx="10659534" cy="395115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95599"/>
                <a:gridCol w="3056467"/>
                <a:gridCol w="4707468"/>
              </a:tblGrid>
              <a:tr h="567873">
                <a:tc>
                  <a:txBody>
                    <a:bodyPr/>
                    <a:lstStyle/>
                    <a:p>
                      <a:r>
                        <a:rPr lang="fr-FR" dirty="0" smtClean="0"/>
                        <a:t>La boucle</a:t>
                      </a:r>
                      <a:r>
                        <a:rPr lang="fr-FR" baseline="0" dirty="0" smtClean="0"/>
                        <a:t> « </a:t>
                      </a:r>
                      <a:r>
                        <a:rPr lang="fr-FR" baseline="0" dirty="0" smtClean="0">
                          <a:solidFill>
                            <a:srgbClr val="FF0000"/>
                          </a:solidFill>
                        </a:rPr>
                        <a:t>tant que</a:t>
                      </a:r>
                      <a:r>
                        <a:rPr lang="fr-FR" baseline="0" dirty="0" smtClean="0"/>
                        <a:t> »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La boucle « </a:t>
                      </a:r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répéter</a:t>
                      </a:r>
                      <a:r>
                        <a:rPr lang="fr-FR" dirty="0" smtClean="0"/>
                        <a:t> »</a:t>
                      </a:r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La boucle</a:t>
                      </a:r>
                      <a:r>
                        <a:rPr lang="fr-FR" baseline="0" dirty="0" smtClean="0"/>
                        <a:t> « </a:t>
                      </a:r>
                      <a:r>
                        <a:rPr lang="fr-FR" baseline="0" dirty="0" smtClean="0">
                          <a:solidFill>
                            <a:srgbClr val="FF0000"/>
                          </a:solidFill>
                        </a:rPr>
                        <a:t>pour</a:t>
                      </a:r>
                      <a:r>
                        <a:rPr lang="fr-FR" baseline="0" dirty="0" smtClean="0"/>
                        <a:t> »</a:t>
                      </a:r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064328"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0070C0"/>
                          </a:solidFill>
                        </a:rPr>
                        <a:t>Tant que </a:t>
                      </a:r>
                      <a:r>
                        <a:rPr lang="fr-FR" b="1" dirty="0" smtClean="0"/>
                        <a:t>condition </a:t>
                      </a:r>
                      <a:r>
                        <a:rPr lang="fr-FR" b="1" dirty="0" smtClean="0">
                          <a:solidFill>
                            <a:srgbClr val="0070C0"/>
                          </a:solidFill>
                        </a:rPr>
                        <a:t>faire</a:t>
                      </a:r>
                    </a:p>
                    <a:p>
                      <a:endParaRPr lang="fr-FR" dirty="0" smtClean="0"/>
                    </a:p>
                    <a:p>
                      <a:r>
                        <a:rPr lang="fr-FR" b="1" dirty="0" smtClean="0"/>
                        <a:t>    Instruction 1</a:t>
                      </a:r>
                    </a:p>
                    <a:p>
                      <a:r>
                        <a:rPr lang="fr-FR" b="1" dirty="0" smtClean="0"/>
                        <a:t>    Instruction 2</a:t>
                      </a:r>
                    </a:p>
                    <a:p>
                      <a:r>
                        <a:rPr lang="fr-FR" b="1" dirty="0" smtClean="0"/>
                        <a:t>    Instruction</a:t>
                      </a:r>
                      <a:r>
                        <a:rPr lang="fr-FR" b="1" baseline="0" dirty="0" smtClean="0"/>
                        <a:t> 3</a:t>
                      </a:r>
                    </a:p>
                    <a:p>
                      <a:r>
                        <a:rPr lang="fr-FR" b="1" baseline="0" dirty="0" smtClean="0"/>
                        <a:t>    .</a:t>
                      </a:r>
                    </a:p>
                    <a:p>
                      <a:r>
                        <a:rPr lang="fr-FR" b="1" baseline="0" dirty="0" smtClean="0"/>
                        <a:t>    .</a:t>
                      </a:r>
                    </a:p>
                    <a:p>
                      <a:r>
                        <a:rPr lang="fr-FR" b="1" baseline="0" dirty="0" smtClean="0"/>
                        <a:t>    .</a:t>
                      </a:r>
                    </a:p>
                    <a:p>
                      <a:r>
                        <a:rPr lang="fr-FR" b="1" baseline="0" dirty="0" smtClean="0"/>
                        <a:t>    Instruction n</a:t>
                      </a:r>
                    </a:p>
                    <a:p>
                      <a:endParaRPr lang="fr-FR" baseline="0" dirty="0" smtClean="0"/>
                    </a:p>
                    <a:p>
                      <a:r>
                        <a:rPr lang="fr-FR" b="1" baseline="0" dirty="0" smtClean="0">
                          <a:solidFill>
                            <a:srgbClr val="0070C0"/>
                          </a:solidFill>
                        </a:rPr>
                        <a:t>Fintantque</a:t>
                      </a:r>
                      <a:endParaRPr lang="fr-FR" b="1" dirty="0" smtClean="0">
                        <a:solidFill>
                          <a:srgbClr val="0070C0"/>
                        </a:solidFill>
                      </a:endParaRPr>
                    </a:p>
                    <a:p>
                      <a:r>
                        <a:rPr lang="fr-FR" dirty="0" smtClean="0"/>
                        <a:t>   </a:t>
                      </a:r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0070C0"/>
                          </a:solidFill>
                        </a:rPr>
                        <a:t>Répéter</a:t>
                      </a:r>
                      <a:r>
                        <a:rPr lang="fr-FR" b="1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fr-FR" b="1" dirty="0" smtClean="0">
                        <a:solidFill>
                          <a:srgbClr val="0070C0"/>
                        </a:solidFill>
                      </a:endParaRPr>
                    </a:p>
                    <a:p>
                      <a:endParaRPr lang="fr-FR" b="1" dirty="0" smtClean="0"/>
                    </a:p>
                    <a:p>
                      <a:r>
                        <a:rPr lang="fr-FR" b="1" dirty="0" smtClean="0"/>
                        <a:t>    Instruction 1</a:t>
                      </a:r>
                    </a:p>
                    <a:p>
                      <a:r>
                        <a:rPr lang="fr-FR" b="1" dirty="0" smtClean="0"/>
                        <a:t>    Instruction 2</a:t>
                      </a:r>
                    </a:p>
                    <a:p>
                      <a:r>
                        <a:rPr lang="fr-FR" b="1" dirty="0" smtClean="0"/>
                        <a:t>    Instruction</a:t>
                      </a:r>
                      <a:r>
                        <a:rPr lang="fr-FR" b="1" baseline="0" dirty="0" smtClean="0"/>
                        <a:t> 3</a:t>
                      </a:r>
                    </a:p>
                    <a:p>
                      <a:r>
                        <a:rPr lang="fr-FR" b="1" baseline="0" dirty="0" smtClean="0"/>
                        <a:t>    .</a:t>
                      </a:r>
                    </a:p>
                    <a:p>
                      <a:r>
                        <a:rPr lang="fr-FR" b="1" baseline="0" dirty="0" smtClean="0"/>
                        <a:t>    .</a:t>
                      </a:r>
                    </a:p>
                    <a:p>
                      <a:r>
                        <a:rPr lang="fr-FR" b="1" baseline="0" dirty="0" smtClean="0"/>
                        <a:t>    .</a:t>
                      </a:r>
                    </a:p>
                    <a:p>
                      <a:r>
                        <a:rPr lang="fr-FR" b="1" baseline="0" dirty="0" smtClean="0"/>
                        <a:t>    Instruction n</a:t>
                      </a:r>
                    </a:p>
                    <a:p>
                      <a:endParaRPr lang="fr-FR" b="1" dirty="0" smtClean="0"/>
                    </a:p>
                    <a:p>
                      <a:r>
                        <a:rPr lang="fr-FR" b="1" dirty="0" smtClean="0">
                          <a:solidFill>
                            <a:srgbClr val="0070C0"/>
                          </a:solidFill>
                        </a:rPr>
                        <a:t>Jusqu’à </a:t>
                      </a:r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0070C0"/>
                          </a:solidFill>
                        </a:rPr>
                        <a:t>Pour </a:t>
                      </a:r>
                      <a:r>
                        <a:rPr lang="fr-FR" b="1" dirty="0" smtClean="0"/>
                        <a:t>caractère </a:t>
                      </a:r>
                      <a:r>
                        <a:rPr lang="fr-FR" b="1" dirty="0" smtClean="0">
                          <a:solidFill>
                            <a:srgbClr val="0070C0"/>
                          </a:solidFill>
                        </a:rPr>
                        <a:t>de</a:t>
                      </a:r>
                      <a:r>
                        <a:rPr lang="fr-FR" b="1" dirty="0" smtClean="0"/>
                        <a:t> valeur1 </a:t>
                      </a:r>
                      <a:r>
                        <a:rPr lang="fr-FR" b="1" dirty="0" smtClean="0">
                          <a:solidFill>
                            <a:srgbClr val="0070C0"/>
                          </a:solidFill>
                        </a:rPr>
                        <a:t>à</a:t>
                      </a:r>
                      <a:r>
                        <a:rPr lang="fr-FR" b="1" dirty="0" smtClean="0"/>
                        <a:t> valeur2 </a:t>
                      </a:r>
                      <a:r>
                        <a:rPr lang="fr-FR" b="1" dirty="0" smtClean="0">
                          <a:solidFill>
                            <a:srgbClr val="0070C0"/>
                          </a:solidFill>
                        </a:rPr>
                        <a:t>répéter</a:t>
                      </a:r>
                    </a:p>
                    <a:p>
                      <a:endParaRPr lang="fr-FR" b="1" dirty="0" smtClean="0"/>
                    </a:p>
                    <a:p>
                      <a:r>
                        <a:rPr lang="fr-FR" b="1" dirty="0" smtClean="0"/>
                        <a:t>    Instruction 1</a:t>
                      </a:r>
                    </a:p>
                    <a:p>
                      <a:r>
                        <a:rPr lang="fr-FR" b="1" dirty="0" smtClean="0"/>
                        <a:t>    Instruction 2</a:t>
                      </a:r>
                    </a:p>
                    <a:p>
                      <a:r>
                        <a:rPr lang="fr-FR" b="1" dirty="0" smtClean="0"/>
                        <a:t>    Instruction</a:t>
                      </a:r>
                      <a:r>
                        <a:rPr lang="fr-FR" b="1" baseline="0" dirty="0" smtClean="0"/>
                        <a:t> 3</a:t>
                      </a:r>
                    </a:p>
                    <a:p>
                      <a:r>
                        <a:rPr lang="fr-FR" b="1" baseline="0" dirty="0" smtClean="0"/>
                        <a:t>    .</a:t>
                      </a:r>
                    </a:p>
                    <a:p>
                      <a:r>
                        <a:rPr lang="fr-FR" b="1" baseline="0" dirty="0" smtClean="0"/>
                        <a:t>    .</a:t>
                      </a:r>
                    </a:p>
                    <a:p>
                      <a:r>
                        <a:rPr lang="fr-FR" b="1" baseline="0" dirty="0" smtClean="0"/>
                        <a:t>    .</a:t>
                      </a:r>
                    </a:p>
                    <a:p>
                      <a:r>
                        <a:rPr lang="fr-FR" b="1" baseline="0" dirty="0" smtClean="0"/>
                        <a:t>    Instruction n</a:t>
                      </a:r>
                    </a:p>
                    <a:p>
                      <a:endParaRPr lang="fr-FR" b="1" dirty="0" smtClean="0"/>
                    </a:p>
                    <a:p>
                      <a:r>
                        <a:rPr lang="fr-FR" b="1" dirty="0" smtClean="0">
                          <a:solidFill>
                            <a:srgbClr val="0070C0"/>
                          </a:solidFill>
                        </a:rPr>
                        <a:t>Finpour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984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7595" y="245534"/>
            <a:ext cx="10353762" cy="970450"/>
          </a:xfrm>
        </p:spPr>
        <p:txBody>
          <a:bodyPr/>
          <a:lstStyle/>
          <a:p>
            <a:r>
              <a:rPr lang="fr-FR" b="1" dirty="0" smtClean="0"/>
              <a:t>Quelle boucle choisir ?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82134" y="1329268"/>
            <a:ext cx="10319290" cy="4267200"/>
          </a:xfrm>
        </p:spPr>
        <p:txBody>
          <a:bodyPr/>
          <a:lstStyle/>
          <a:p>
            <a:pPr marL="36900" indent="0">
              <a:buNone/>
            </a:pPr>
            <a:r>
              <a:rPr lang="fr-FR" sz="2800" b="1" dirty="0" smtClean="0"/>
              <a:t>Il faut d’abord comprendre la différence</a:t>
            </a:r>
          </a:p>
          <a:p>
            <a:pPr marL="36900" indent="0">
              <a:buNone/>
            </a:pPr>
            <a:endParaRPr lang="fr-FR" b="1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823640"/>
              </p:ext>
            </p:extLst>
          </p:nvPr>
        </p:nvGraphicFramePr>
        <p:xfrm>
          <a:off x="1117597" y="2057400"/>
          <a:ext cx="8525936" cy="3454399"/>
        </p:xfrm>
        <a:graphic>
          <a:graphicData uri="http://schemas.openxmlformats.org/drawingml/2006/table">
            <a:tbl>
              <a:tblPr firstCol="1">
                <a:solidFill>
                  <a:schemeClr val="tx1">
                    <a:lumMod val="95000"/>
                  </a:schemeClr>
                </a:solidFill>
                <a:tableStyleId>{073A0DAA-6AF3-43AB-8588-CEC1D06C72B9}</a:tableStyleId>
              </a:tblPr>
              <a:tblGrid>
                <a:gridCol w="2604535"/>
                <a:gridCol w="2333495"/>
                <a:gridCol w="3379543"/>
                <a:gridCol w="208363"/>
              </a:tblGrid>
              <a:tr h="48696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Nombre de</a:t>
                      </a:r>
                      <a:r>
                        <a:rPr lang="fr-FR" b="1" baseline="0" dirty="0" smtClean="0"/>
                        <a:t> répétition</a:t>
                      </a:r>
                      <a:endParaRPr lang="fr-FR" b="1" dirty="0"/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Nombre de tour</a:t>
                      </a:r>
                      <a:r>
                        <a:rPr lang="fr-FR" b="1" baseline="0" dirty="0" smtClean="0"/>
                        <a:t> minimum</a:t>
                      </a:r>
                      <a:endParaRPr lang="fr-FR" b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86444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La boucle</a:t>
                      </a:r>
                      <a:r>
                        <a:rPr lang="fr-FR" baseline="0" dirty="0" smtClean="0"/>
                        <a:t> « </a:t>
                      </a:r>
                      <a:r>
                        <a:rPr lang="fr-FR" baseline="0" dirty="0" smtClean="0">
                          <a:solidFill>
                            <a:srgbClr val="FF0000"/>
                          </a:solidFill>
                        </a:rPr>
                        <a:t>tant que</a:t>
                      </a:r>
                      <a:r>
                        <a:rPr lang="fr-FR" baseline="0" dirty="0" smtClean="0"/>
                        <a:t> »</a:t>
                      </a:r>
                      <a:endParaRPr lang="fr-FR" dirty="0" smtClean="0"/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Inconnu</a:t>
                      </a:r>
                      <a:endParaRPr lang="fr-FR" b="1" dirty="0"/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0</a:t>
                      </a:r>
                      <a:endParaRPr lang="fr-FR" b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054665">
                <a:tc>
                  <a:txBody>
                    <a:bodyPr/>
                    <a:lstStyle/>
                    <a:p>
                      <a:r>
                        <a:rPr lang="fr-FR" dirty="0" smtClean="0"/>
                        <a:t>La boucle « </a:t>
                      </a:r>
                      <a:r>
                        <a:rPr lang="fr-FR" dirty="0" smtClean="0">
                          <a:solidFill>
                            <a:srgbClr val="FF0000"/>
                          </a:solidFill>
                        </a:rPr>
                        <a:t>répéter</a:t>
                      </a:r>
                      <a:r>
                        <a:rPr lang="fr-FR" dirty="0" smtClean="0"/>
                        <a:t> »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Inconnu</a:t>
                      </a:r>
                      <a:endParaRPr lang="fr-FR" b="1" dirty="0"/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1</a:t>
                      </a:r>
                      <a:endParaRPr lang="fr-FR" b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1048324">
                <a:tc>
                  <a:txBody>
                    <a:bodyPr/>
                    <a:lstStyle/>
                    <a:p>
                      <a:r>
                        <a:rPr lang="fr-FR" dirty="0" smtClean="0"/>
                        <a:t>La boucle</a:t>
                      </a:r>
                      <a:r>
                        <a:rPr lang="fr-FR" baseline="0" dirty="0" smtClean="0"/>
                        <a:t> « </a:t>
                      </a:r>
                      <a:r>
                        <a:rPr lang="fr-FR" b="1" baseline="0" dirty="0" smtClean="0">
                          <a:solidFill>
                            <a:srgbClr val="FF0000"/>
                          </a:solidFill>
                        </a:rPr>
                        <a:t>pour</a:t>
                      </a:r>
                      <a:r>
                        <a:rPr lang="fr-FR" baseline="0" dirty="0" smtClean="0"/>
                        <a:t> »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Connu</a:t>
                      </a:r>
                      <a:endParaRPr lang="fr-FR" b="1" dirty="0"/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0</a:t>
                      </a:r>
                      <a:endParaRPr lang="fr-FR" b="1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1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270934"/>
            <a:ext cx="10353762" cy="970450"/>
          </a:xfrm>
        </p:spPr>
        <p:txBody>
          <a:bodyPr/>
          <a:lstStyle/>
          <a:p>
            <a:r>
              <a:rPr lang="fr-FR" dirty="0" smtClean="0"/>
              <a:t>Quelle boucle choisir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fr-FR" sz="2400" b="1" dirty="0" smtClean="0"/>
              <a:t>Une fois avoir assimilé ce petit tableau nous pourrons aisément choisir la boucle qui nous conviendra le mieux dans la grande majorité des cas.</a:t>
            </a:r>
          </a:p>
          <a:p>
            <a:pPr marL="36900" indent="0">
              <a:buNone/>
            </a:pPr>
            <a:endParaRPr lang="fr-FR" sz="2400" dirty="0" smtClean="0"/>
          </a:p>
          <a:p>
            <a:pPr marL="36900" indent="0">
              <a:buNone/>
            </a:pPr>
            <a:r>
              <a:rPr lang="fr-FR" sz="2400" b="1" dirty="0" smtClean="0"/>
              <a:t>Nous pouvons à présent étudier chaque boucle séparément.</a:t>
            </a:r>
          </a:p>
          <a:p>
            <a:pPr marL="36900" indent="0">
              <a:buNone/>
            </a:pPr>
            <a:endParaRPr lang="fr-FR" sz="2400" b="1" dirty="0"/>
          </a:p>
          <a:p>
            <a:pPr marL="36900" indent="0">
              <a:buNone/>
            </a:pPr>
            <a:r>
              <a:rPr lang="fr-FR" sz="2400" b="1" dirty="0" smtClean="0"/>
              <a:t>D’abord nous allons voir la boucle « </a:t>
            </a:r>
            <a:r>
              <a:rPr lang="fr-FR" sz="2400" b="1" dirty="0" smtClean="0">
                <a:solidFill>
                  <a:srgbClr val="FF0000"/>
                </a:solidFill>
              </a:rPr>
              <a:t>répéter</a:t>
            </a:r>
            <a:r>
              <a:rPr lang="fr-FR" sz="2400" b="1" dirty="0" smtClean="0"/>
              <a:t> » puis « </a:t>
            </a:r>
            <a:r>
              <a:rPr lang="fr-FR" sz="2400" b="1" dirty="0" smtClean="0">
                <a:solidFill>
                  <a:srgbClr val="FF0000"/>
                </a:solidFill>
              </a:rPr>
              <a:t>tant que</a:t>
            </a:r>
            <a:r>
              <a:rPr lang="fr-FR" sz="2400" b="1" dirty="0" smtClean="0"/>
              <a:t> » et enfin « </a:t>
            </a:r>
            <a:r>
              <a:rPr lang="fr-FR" sz="2400" b="1" dirty="0" smtClean="0">
                <a:solidFill>
                  <a:srgbClr val="FF0000"/>
                </a:solidFill>
              </a:rPr>
              <a:t>pour</a:t>
            </a:r>
            <a:r>
              <a:rPr lang="fr-FR" sz="2400" b="1" dirty="0" smtClean="0"/>
              <a:t> » 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325805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40795" y="761999"/>
            <a:ext cx="10353762" cy="970450"/>
          </a:xfrm>
        </p:spPr>
        <p:txBody>
          <a:bodyPr/>
          <a:lstStyle/>
          <a:p>
            <a:r>
              <a:rPr lang="fr-FR" b="1" dirty="0" smtClean="0"/>
              <a:t>La boucle « </a:t>
            </a:r>
            <a:r>
              <a:rPr lang="fr-FR" b="1" dirty="0" smtClean="0">
                <a:solidFill>
                  <a:srgbClr val="FF0000"/>
                </a:solidFill>
              </a:rPr>
              <a:t>répéter</a:t>
            </a:r>
            <a:r>
              <a:rPr lang="fr-FR" b="1" dirty="0" smtClean="0"/>
              <a:t> »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fr-FR" dirty="0" smtClean="0"/>
              <a:t>		    </a:t>
            </a:r>
            <a:r>
              <a:rPr lang="fr-FR" b="1" dirty="0" smtClean="0"/>
              <a:t>RAPPEL:</a:t>
            </a:r>
          </a:p>
          <a:p>
            <a:pPr marL="36900" indent="0">
              <a:buNone/>
            </a:pP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302313"/>
              </p:ext>
            </p:extLst>
          </p:nvPr>
        </p:nvGraphicFramePr>
        <p:xfrm>
          <a:off x="2153531" y="2262471"/>
          <a:ext cx="8560323" cy="4131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3441"/>
                <a:gridCol w="2853441"/>
                <a:gridCol w="2853441"/>
              </a:tblGrid>
              <a:tr h="465669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Syntaxe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Nombre de répétitions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Nombre</a:t>
                      </a:r>
                      <a:r>
                        <a:rPr lang="fr-FR" baseline="0" dirty="0" smtClean="0"/>
                        <a:t> de tour minimum</a:t>
                      </a:r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666066">
                <a:tc>
                  <a:txBody>
                    <a:bodyPr/>
                    <a:lstStyle/>
                    <a:p>
                      <a:pPr algn="l"/>
                      <a:r>
                        <a:rPr lang="fr-FR" b="1" dirty="0" smtClean="0">
                          <a:solidFill>
                            <a:srgbClr val="0070C0"/>
                          </a:solidFill>
                        </a:rPr>
                        <a:t>Répéter</a:t>
                      </a:r>
                      <a:r>
                        <a:rPr lang="fr-FR" b="1" baseline="0" dirty="0" smtClean="0">
                          <a:solidFill>
                            <a:srgbClr val="0070C0"/>
                          </a:solidFill>
                        </a:rPr>
                        <a:t> </a:t>
                      </a:r>
                      <a:endParaRPr lang="fr-FR" b="1" dirty="0" smtClean="0">
                        <a:solidFill>
                          <a:srgbClr val="0070C0"/>
                        </a:solidFill>
                      </a:endParaRPr>
                    </a:p>
                    <a:p>
                      <a:pPr algn="l"/>
                      <a:endParaRPr lang="fr-FR" b="1" dirty="0" smtClean="0"/>
                    </a:p>
                    <a:p>
                      <a:pPr algn="l"/>
                      <a:r>
                        <a:rPr lang="fr-FR" b="1" dirty="0" smtClean="0"/>
                        <a:t>    Instruction 1</a:t>
                      </a:r>
                    </a:p>
                    <a:p>
                      <a:pPr algn="l"/>
                      <a:r>
                        <a:rPr lang="fr-FR" b="1" dirty="0" smtClean="0"/>
                        <a:t>    Instruction 2</a:t>
                      </a:r>
                    </a:p>
                    <a:p>
                      <a:pPr algn="l"/>
                      <a:r>
                        <a:rPr lang="fr-FR" b="1" dirty="0" smtClean="0"/>
                        <a:t>    Instruction</a:t>
                      </a:r>
                      <a:r>
                        <a:rPr lang="fr-FR" b="1" baseline="0" dirty="0" smtClean="0"/>
                        <a:t> 3</a:t>
                      </a:r>
                    </a:p>
                    <a:p>
                      <a:pPr algn="l"/>
                      <a:r>
                        <a:rPr lang="fr-FR" b="1" baseline="0" dirty="0" smtClean="0"/>
                        <a:t>    .</a:t>
                      </a:r>
                    </a:p>
                    <a:p>
                      <a:pPr algn="l"/>
                      <a:r>
                        <a:rPr lang="fr-FR" b="1" baseline="0" dirty="0" smtClean="0"/>
                        <a:t>    .</a:t>
                      </a:r>
                    </a:p>
                    <a:p>
                      <a:pPr algn="l"/>
                      <a:r>
                        <a:rPr lang="fr-FR" b="1" baseline="0" dirty="0" smtClean="0"/>
                        <a:t>    .</a:t>
                      </a:r>
                    </a:p>
                    <a:p>
                      <a:pPr algn="l"/>
                      <a:r>
                        <a:rPr lang="fr-FR" b="1" baseline="0" dirty="0" smtClean="0"/>
                        <a:t>    Instruction n</a:t>
                      </a:r>
                    </a:p>
                    <a:p>
                      <a:pPr algn="l"/>
                      <a:endParaRPr lang="fr-FR" b="1" dirty="0" smtClean="0"/>
                    </a:p>
                    <a:p>
                      <a:pPr algn="l"/>
                      <a:r>
                        <a:rPr lang="fr-FR" b="1" dirty="0" smtClean="0">
                          <a:solidFill>
                            <a:srgbClr val="0070C0"/>
                          </a:solidFill>
                        </a:rPr>
                        <a:t>Jusqu’à </a:t>
                      </a:r>
                      <a:r>
                        <a:rPr lang="fr-FR" b="1" dirty="0" smtClean="0">
                          <a:solidFill>
                            <a:schemeClr val="bg1"/>
                          </a:solidFill>
                        </a:rPr>
                        <a:t>condition</a:t>
                      </a:r>
                    </a:p>
                    <a:p>
                      <a:pPr algn="l"/>
                      <a:endParaRPr lang="fr-FR" dirty="0"/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INCONNUE</a:t>
                      </a:r>
                      <a:endParaRPr lang="fr-FR" dirty="0"/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endParaRPr lang="fr-FR" dirty="0" smtClean="0"/>
                    </a:p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83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491038"/>
            <a:ext cx="10353762" cy="409246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fr-FR" sz="2400" b="1" dirty="0" smtClean="0"/>
          </a:p>
          <a:p>
            <a:pPr marL="36900" indent="0">
              <a:buNone/>
            </a:pPr>
            <a:r>
              <a:rPr lang="fr-FR" sz="2400" b="1" dirty="0" smtClean="0"/>
              <a:t>Cette boucle est généralement utilisée pour faire ce qu’on appelle un contrôle de saisie</a:t>
            </a:r>
            <a:r>
              <a:rPr lang="fr-FR" b="1" dirty="0" smtClean="0"/>
              <a:t>.</a:t>
            </a:r>
          </a:p>
          <a:p>
            <a:pPr marL="36900" indent="0">
              <a:buNone/>
            </a:pPr>
            <a:endParaRPr lang="fr-FR" b="1" dirty="0" smtClean="0"/>
          </a:p>
          <a:p>
            <a:pPr marL="36900" indent="0">
              <a:buNone/>
            </a:pPr>
            <a:r>
              <a:rPr lang="fr-FR" sz="2400" b="1" u="sng" dirty="0" smtClean="0"/>
              <a:t>Exemple: </a:t>
            </a:r>
            <a:endParaRPr lang="fr-FR" sz="2400" b="1" dirty="0"/>
          </a:p>
          <a:p>
            <a:pPr marL="36900" indent="0">
              <a:buNone/>
            </a:pPr>
            <a:r>
              <a:rPr lang="fr-FR" sz="2400" b="1" dirty="0" smtClean="0"/>
              <a:t>Lorsque vous devez rentrer vôtre mot de passe Facebook vous êtes confrontés à une boucle de type « </a:t>
            </a:r>
            <a:r>
              <a:rPr lang="fr-FR" sz="2400" b="1" dirty="0" smtClean="0">
                <a:solidFill>
                  <a:srgbClr val="FF0000"/>
                </a:solidFill>
              </a:rPr>
              <a:t>répéter</a:t>
            </a:r>
            <a:r>
              <a:rPr lang="fr-FR" sz="2400" b="1" dirty="0" smtClean="0"/>
              <a:t> »</a:t>
            </a:r>
          </a:p>
          <a:p>
            <a:pPr marL="36900" indent="0">
              <a:buNone/>
            </a:pPr>
            <a:endParaRPr lang="fr-FR" sz="2400" b="1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913795" y="204998"/>
            <a:ext cx="10353762" cy="970450"/>
          </a:xfrm>
        </p:spPr>
        <p:txBody>
          <a:bodyPr/>
          <a:lstStyle/>
          <a:p>
            <a:r>
              <a:rPr lang="fr-FR" b="1" dirty="0" smtClean="0"/>
              <a:t>La boucle « </a:t>
            </a:r>
            <a:r>
              <a:rPr lang="fr-FR" b="1" dirty="0" smtClean="0">
                <a:solidFill>
                  <a:srgbClr val="FF0000"/>
                </a:solidFill>
              </a:rPr>
              <a:t>répéter</a:t>
            </a:r>
            <a:r>
              <a:rPr lang="fr-FR" b="1" dirty="0" smtClean="0"/>
              <a:t> »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79114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La boucle « </a:t>
            </a:r>
            <a:r>
              <a:rPr lang="fr-FR" b="1" dirty="0">
                <a:solidFill>
                  <a:srgbClr val="FF0000"/>
                </a:solidFill>
              </a:rPr>
              <a:t>répéter</a:t>
            </a:r>
            <a:r>
              <a:rPr lang="fr-FR" b="1" dirty="0"/>
              <a:t>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endParaRPr lang="fr-FR" sz="2400" b="1" u="sng" dirty="0"/>
          </a:p>
          <a:p>
            <a:pPr marL="36900" indent="0">
              <a:buNone/>
            </a:pPr>
            <a:endParaRPr lang="fr-FR" sz="2400" b="1" u="sng" dirty="0" smtClean="0"/>
          </a:p>
          <a:p>
            <a:pPr marL="36900" indent="0">
              <a:buNone/>
            </a:pPr>
            <a:r>
              <a:rPr lang="fr-FR" sz="2400" b="1" dirty="0" smtClean="0"/>
              <a:t> </a:t>
            </a:r>
            <a:endParaRPr lang="fr-FR" sz="2400" b="1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3785"/>
              </p:ext>
            </p:extLst>
          </p:nvPr>
        </p:nvGraphicFramePr>
        <p:xfrm>
          <a:off x="1538386" y="1992741"/>
          <a:ext cx="8867972" cy="4068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9872"/>
                <a:gridCol w="4428100"/>
              </a:tblGrid>
              <a:tr h="813875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Syntaxe</a:t>
                      </a:r>
                      <a:endParaRPr lang="fr-FR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Explications</a:t>
                      </a:r>
                      <a:endParaRPr lang="fr-FR" b="1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54318">
                <a:tc>
                  <a:txBody>
                    <a:bodyPr/>
                    <a:lstStyle/>
                    <a:p>
                      <a:endParaRPr lang="fr-FR" sz="2000" b="1" dirty="0" smtClean="0"/>
                    </a:p>
                    <a:p>
                      <a:endParaRPr lang="fr-FR" sz="2000" b="1" dirty="0" smtClean="0"/>
                    </a:p>
                    <a:p>
                      <a:r>
                        <a:rPr lang="fr-FR" sz="2000" b="1" dirty="0" smtClean="0">
                          <a:solidFill>
                            <a:srgbClr val="0070C0"/>
                          </a:solidFill>
                        </a:rPr>
                        <a:t>Répéter</a:t>
                      </a:r>
                      <a:r>
                        <a:rPr lang="fr-FR" sz="2000" b="1" baseline="0" dirty="0" smtClean="0"/>
                        <a:t> </a:t>
                      </a:r>
                    </a:p>
                    <a:p>
                      <a:endParaRPr lang="fr-FR" sz="2000" b="1" baseline="0" dirty="0" smtClean="0"/>
                    </a:p>
                    <a:p>
                      <a:r>
                        <a:rPr lang="fr-FR" sz="1800" b="1" dirty="0" smtClean="0"/>
                        <a:t>     Veuillez rentrer vôtre mot de</a:t>
                      </a:r>
                      <a:r>
                        <a:rPr lang="fr-FR" sz="1800" b="1" baseline="0" dirty="0" smtClean="0"/>
                        <a:t> </a:t>
                      </a:r>
                      <a:r>
                        <a:rPr lang="fr-FR" sz="1800" b="1" dirty="0" smtClean="0"/>
                        <a:t>passe</a:t>
                      </a:r>
                    </a:p>
                    <a:p>
                      <a:endParaRPr lang="fr-FR" sz="2000" b="1" dirty="0" smtClean="0"/>
                    </a:p>
                    <a:p>
                      <a:r>
                        <a:rPr lang="fr-FR" sz="2000" b="1" dirty="0" smtClean="0">
                          <a:solidFill>
                            <a:srgbClr val="0070C0"/>
                          </a:solidFill>
                        </a:rPr>
                        <a:t>Jusqu’à</a:t>
                      </a:r>
                      <a:r>
                        <a:rPr lang="fr-FR" sz="2000" b="1" dirty="0" smtClean="0"/>
                        <a:t> </a:t>
                      </a:r>
                      <a:r>
                        <a:rPr lang="fr-FR" sz="2000" b="1" dirty="0" smtClean="0">
                          <a:solidFill>
                            <a:srgbClr val="FF0000"/>
                          </a:solidFill>
                        </a:rPr>
                        <a:t>ce que mot de</a:t>
                      </a:r>
                      <a:r>
                        <a:rPr lang="fr-FR" sz="2000" b="1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sz="2000" b="1" dirty="0" smtClean="0">
                          <a:solidFill>
                            <a:srgbClr val="FF0000"/>
                          </a:solidFill>
                        </a:rPr>
                        <a:t>passe</a:t>
                      </a:r>
                      <a:r>
                        <a:rPr lang="fr-FR" sz="2000" b="1" baseline="0" dirty="0" smtClean="0">
                          <a:solidFill>
                            <a:srgbClr val="FF0000"/>
                          </a:solidFill>
                        </a:rPr>
                        <a:t> soit vrai</a:t>
                      </a:r>
                      <a:endParaRPr lang="fr-FR" sz="20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b="1" dirty="0" smtClean="0"/>
                        <a:t>Cela veut dire que tant que l’utilisateur/client (celui qui essaie de se connecter) ne rentre pas un mot de passe correcte</a:t>
                      </a:r>
                      <a:r>
                        <a:rPr lang="fr-FR" b="1" baseline="0" dirty="0" smtClean="0"/>
                        <a:t> il n’aura pas accès au compte.</a:t>
                      </a:r>
                    </a:p>
                    <a:p>
                      <a:r>
                        <a:rPr lang="fr-FR" b="1" baseline="0" dirty="0" smtClean="0"/>
                        <a:t>En effet dans ce cas là nous ne savons pas  combien de fois l’utilisateur rentrera un faux mot de passe et nous savons que nous devons au moins 1 fois vérifier le mot de passe. D’où l’utilisation de « </a:t>
                      </a:r>
                      <a:r>
                        <a:rPr lang="fr-FR" b="1" baseline="0" dirty="0" smtClean="0">
                          <a:solidFill>
                            <a:srgbClr val="FF0000"/>
                          </a:solidFill>
                        </a:rPr>
                        <a:t>répéter</a:t>
                      </a:r>
                      <a:r>
                        <a:rPr lang="fr-FR" b="1" baseline="0" dirty="0" smtClean="0"/>
                        <a:t> ». Nous avons fait ce qu’on appelle un </a:t>
                      </a:r>
                      <a:r>
                        <a:rPr lang="fr-FR" b="1" baseline="0" dirty="0" smtClean="0">
                          <a:solidFill>
                            <a:srgbClr val="FF0000"/>
                          </a:solidFill>
                        </a:rPr>
                        <a:t>contrôle de saisie.</a:t>
                      </a:r>
                      <a:endParaRPr lang="fr-FR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5000"/>
                        <a:lumOff val="7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43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249503"/>
            <a:ext cx="10353762" cy="970450"/>
          </a:xfrm>
        </p:spPr>
        <p:txBody>
          <a:bodyPr/>
          <a:lstStyle/>
          <a:p>
            <a:r>
              <a:rPr lang="fr-FR" b="1" dirty="0"/>
              <a:t>La boucle « </a:t>
            </a:r>
            <a:r>
              <a:rPr lang="fr-FR" b="1" dirty="0">
                <a:solidFill>
                  <a:srgbClr val="FF0000"/>
                </a:solidFill>
              </a:rPr>
              <a:t>répéter</a:t>
            </a:r>
            <a:r>
              <a:rPr lang="fr-FR" b="1" dirty="0"/>
              <a:t> »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13795" y="1219953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fr-FR" sz="2400" b="1" u="sng" dirty="0" smtClean="0">
                <a:effectLst/>
              </a:rPr>
              <a:t>Illustrations:</a:t>
            </a:r>
          </a:p>
          <a:p>
            <a:pPr marL="36900" indent="0">
              <a:buNone/>
            </a:pPr>
            <a:endParaRPr lang="fr-FR" sz="2400" b="1" u="sng" dirty="0">
              <a:effectLst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" t="8539" r="34507" b="51414"/>
          <a:stretch/>
        </p:blipFill>
        <p:spPr>
          <a:xfrm>
            <a:off x="5265290" y="4070294"/>
            <a:ext cx="6530273" cy="207080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00" t="8582" r="36686" b="52803"/>
          <a:stretch/>
        </p:blipFill>
        <p:spPr>
          <a:xfrm>
            <a:off x="913795" y="1885444"/>
            <a:ext cx="2767476" cy="21848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4207858" y="2695330"/>
            <a:ext cx="7727894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b="1" u="sng" dirty="0" smtClean="0"/>
              <a:t>1</a:t>
            </a:r>
            <a:r>
              <a:rPr lang="fr-FR" sz="2400" b="1" u="sng" baseline="30000" dirty="0" smtClean="0"/>
              <a:t>er</a:t>
            </a:r>
            <a:r>
              <a:rPr lang="fr-FR" sz="2400" b="1" u="sng" dirty="0" smtClean="0"/>
              <a:t> tour: </a:t>
            </a:r>
            <a:r>
              <a:rPr lang="fr-FR" sz="2400" dirty="0" smtClean="0"/>
              <a:t>Sur cette page on vous demande vos identifiants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913795" y="4161652"/>
            <a:ext cx="3683300" cy="193899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400" b="1" u="sng" dirty="0" smtClean="0"/>
              <a:t>2</a:t>
            </a:r>
            <a:r>
              <a:rPr lang="fr-FR" sz="2400" b="1" u="sng" baseline="30000" dirty="0" smtClean="0"/>
              <a:t>ème</a:t>
            </a:r>
            <a:r>
              <a:rPr lang="fr-FR" sz="2400" b="1" u="sng" dirty="0" smtClean="0"/>
              <a:t> tour: </a:t>
            </a:r>
            <a:r>
              <a:rPr lang="fr-FR" sz="2400" dirty="0" smtClean="0"/>
              <a:t>On vous redemande les identifiants car le mot de passe était faux sinon vous accéder à vôtre compte.</a:t>
            </a:r>
            <a:endParaRPr lang="fr-FR" sz="2400" dirty="0"/>
          </a:p>
        </p:txBody>
      </p:sp>
      <p:sp>
        <p:nvSpPr>
          <p:cNvPr id="8" name="Flèche droite 7"/>
          <p:cNvSpPr/>
          <p:nvPr/>
        </p:nvSpPr>
        <p:spPr>
          <a:xfrm>
            <a:off x="4757214" y="4712884"/>
            <a:ext cx="347957" cy="7120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9" name="Flèche droite 8"/>
          <p:cNvSpPr/>
          <p:nvPr/>
        </p:nvSpPr>
        <p:spPr>
          <a:xfrm rot="10800000">
            <a:off x="3770586" y="2570112"/>
            <a:ext cx="347957" cy="71209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39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ois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1101</TotalTime>
  <Words>698</Words>
  <Application>Microsoft Office PowerPoint</Application>
  <PresentationFormat>Grand écran</PresentationFormat>
  <Paragraphs>243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Calibri</vt:lpstr>
      <vt:lpstr>Calisto MT</vt:lpstr>
      <vt:lpstr>Trebuchet MS</vt:lpstr>
      <vt:lpstr>Wingdings 2</vt:lpstr>
      <vt:lpstr>Ardoise</vt:lpstr>
      <vt:lpstr>STRUCTURES RÉPÉTITIVES </vt:lpstr>
      <vt:lpstr>Qu’est ce qu’une boucle ?</vt:lpstr>
      <vt:lpstr>Une boucle en Algorithme</vt:lpstr>
      <vt:lpstr>Quelle boucle choisir ?</vt:lpstr>
      <vt:lpstr>Quelle boucle choisir ?</vt:lpstr>
      <vt:lpstr>La boucle « répéter »</vt:lpstr>
      <vt:lpstr>La boucle « répéter »</vt:lpstr>
      <vt:lpstr>La boucle « répéter »</vt:lpstr>
      <vt:lpstr>La boucle « répéter »</vt:lpstr>
      <vt:lpstr>La boucle « tant que »</vt:lpstr>
      <vt:lpstr>La boucle « tant que »</vt:lpstr>
      <vt:lpstr>La boucle « tant que »</vt:lpstr>
      <vt:lpstr>La boucle « tant que »</vt:lpstr>
      <vt:lpstr>La boucle « pour »</vt:lpstr>
      <vt:lpstr>La boucle « pour »</vt:lpstr>
      <vt:lpstr>La boucle « pour »</vt:lpstr>
      <vt:lpstr>Résumé</vt:lpstr>
      <vt:lpstr>MERCI DE VÔTRE ATTENTION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 RÉPÉTITIVES</dc:title>
  <dc:creator>bibokachab@gmail.com</dc:creator>
  <cp:lastModifiedBy>bibokachab@gmail.com</cp:lastModifiedBy>
  <cp:revision>39</cp:revision>
  <dcterms:created xsi:type="dcterms:W3CDTF">2020-01-15T14:57:32Z</dcterms:created>
  <dcterms:modified xsi:type="dcterms:W3CDTF">2020-01-21T11:12:42Z</dcterms:modified>
</cp:coreProperties>
</file>