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9" r:id="rId5"/>
    <p:sldMasterId id="2147483700" r:id="rId6"/>
    <p:sldMasterId id="2147483719" r:id="rId7"/>
  </p:sldMasterIdLst>
  <p:notesMasterIdLst>
    <p:notesMasterId r:id="rId51"/>
  </p:notesMasterIdLst>
  <p:handoutMasterIdLst>
    <p:handoutMasterId r:id="rId52"/>
  </p:handoutMasterIdLst>
  <p:sldIdLst>
    <p:sldId id="2147473553" r:id="rId8"/>
    <p:sldId id="2147473624" r:id="rId9"/>
    <p:sldId id="2147473633" r:id="rId10"/>
    <p:sldId id="2147473635" r:id="rId11"/>
    <p:sldId id="2147473636" r:id="rId12"/>
    <p:sldId id="2147473819" r:id="rId13"/>
    <p:sldId id="2147473820" r:id="rId14"/>
    <p:sldId id="2147473821" r:id="rId15"/>
    <p:sldId id="2147473822" r:id="rId16"/>
    <p:sldId id="2147473823" r:id="rId17"/>
    <p:sldId id="2147473824" r:id="rId18"/>
    <p:sldId id="2147473631" r:id="rId19"/>
    <p:sldId id="2147473632" r:id="rId20"/>
    <p:sldId id="2147473634" r:id="rId21"/>
    <p:sldId id="21448" r:id="rId22"/>
    <p:sldId id="2147473551" r:id="rId23"/>
    <p:sldId id="2147473554" r:id="rId24"/>
    <p:sldId id="2147473555" r:id="rId25"/>
    <p:sldId id="2147473556" r:id="rId26"/>
    <p:sldId id="2147473557" r:id="rId27"/>
    <p:sldId id="2147473558" r:id="rId28"/>
    <p:sldId id="2147473559" r:id="rId29"/>
    <p:sldId id="2147473560" r:id="rId30"/>
    <p:sldId id="2147473561" r:id="rId31"/>
    <p:sldId id="2147473563" r:id="rId32"/>
    <p:sldId id="2147473562" r:id="rId33"/>
    <p:sldId id="2147473564" r:id="rId34"/>
    <p:sldId id="2147473565" r:id="rId35"/>
    <p:sldId id="2147473566" r:id="rId36"/>
    <p:sldId id="2147473567" r:id="rId37"/>
    <p:sldId id="2147473568" r:id="rId38"/>
    <p:sldId id="2147473569" r:id="rId39"/>
    <p:sldId id="2147473570" r:id="rId40"/>
    <p:sldId id="2147473571" r:id="rId41"/>
    <p:sldId id="2147473552" r:id="rId42"/>
    <p:sldId id="2147473572" r:id="rId43"/>
    <p:sldId id="2147473573" r:id="rId44"/>
    <p:sldId id="2147473574" r:id="rId45"/>
    <p:sldId id="2147473575" r:id="rId46"/>
    <p:sldId id="2147473576" r:id="rId47"/>
    <p:sldId id="2147473577" r:id="rId48"/>
    <p:sldId id="2147473578" r:id="rId49"/>
    <p:sldId id="2147473825" r:id="rId5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FASSY Eytan (EXT) DfinDtoTrf" initials="DE(D" lastIdx="8" clrIdx="0">
    <p:extLst>
      <p:ext uri="{19B8F6BF-5375-455C-9EA6-DF929625EA0E}">
        <p15:presenceInfo xmlns:p15="http://schemas.microsoft.com/office/powerpoint/2012/main" userId="S::eytan.delfassy-ext@socgen.com::5990dddb-7f50-4b17-815e-565f52354ef7" providerId="AD"/>
      </p:ext>
    </p:extLst>
  </p:cmAuthor>
  <p:cmAuthor id="2" name="LEMERCIER MBABA Nicole AfmoHqeSup" initials="LMNA" lastIdx="1" clrIdx="1">
    <p:extLst>
      <p:ext uri="{19B8F6BF-5375-455C-9EA6-DF929625EA0E}">
        <p15:presenceInfo xmlns:p15="http://schemas.microsoft.com/office/powerpoint/2012/main" userId="S::nicole.lemercier-mbaba@socgen.com::b3c38cab-75e8-4042-adda-b57a8e3ac3d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F9900"/>
    <a:srgbClr val="FF9933"/>
    <a:srgbClr val="FFCC66"/>
    <a:srgbClr val="E9041E"/>
    <a:srgbClr val="4C54BC"/>
    <a:srgbClr val="FFFFFF"/>
    <a:srgbClr val="F4F4F4"/>
    <a:srgbClr val="002060"/>
    <a:srgbClr val="FFEA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421FB2-8C2E-46C2-83E5-D75719E86277}" v="25" dt="2022-12-22T11:19:31.25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8" autoAdjust="0"/>
    <p:restoredTop sz="94660"/>
  </p:normalViewPr>
  <p:slideViewPr>
    <p:cSldViewPr snapToGrid="0">
      <p:cViewPr varScale="1">
        <p:scale>
          <a:sx n="104" d="100"/>
          <a:sy n="104" d="100"/>
        </p:scale>
        <p:origin x="78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slide" Target="slides/slide43.xml"/><Relationship Id="rId55"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commentAuthors" Target="commentAuthors.xml"/><Relationship Id="rId58" Type="http://schemas.microsoft.com/office/2015/10/relationships/revisionInfo" Target="revisionInfo.xml"/><Relationship Id="rId5" Type="http://schemas.openxmlformats.org/officeDocument/2006/relationships/slideMaster" Target="slideMasters/slideMaster2.xml"/><Relationship Id="rId19" Type="http://schemas.openxmlformats.org/officeDocument/2006/relationships/slide" Target="slides/slide12.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theme" Target="theme/theme1.xml"/><Relationship Id="rId8" Type="http://schemas.openxmlformats.org/officeDocument/2006/relationships/slide" Target="slides/slide1.xml"/><Relationship Id="rId51" Type="http://schemas.openxmlformats.org/officeDocument/2006/relationships/notesMaster" Target="notesMasters/notesMaster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tableStyles" Target="tableStyle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00933C-F78D-4A81-B846-C0541D9B97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a:extLst>
              <a:ext uri="{FF2B5EF4-FFF2-40B4-BE49-F238E27FC236}">
                <a16:creationId xmlns:a16="http://schemas.microsoft.com/office/drawing/2014/main" id="{E99DF1D5-A05C-4051-813A-52969462458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FCE68-B43C-4CED-BF1B-B372EEE7ACB3}" type="datetimeFigureOut">
              <a:rPr lang="fr-FR" smtClean="0"/>
              <a:t>17/02/2025</a:t>
            </a:fld>
            <a:endParaRPr lang="fr-FR"/>
          </a:p>
        </p:txBody>
      </p:sp>
      <p:sp>
        <p:nvSpPr>
          <p:cNvPr id="4" name="Footer Placeholder 3">
            <a:extLst>
              <a:ext uri="{FF2B5EF4-FFF2-40B4-BE49-F238E27FC236}">
                <a16:creationId xmlns:a16="http://schemas.microsoft.com/office/drawing/2014/main" id="{3E2E2458-082C-4BAC-A6FA-00D1694B61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Slide Number Placeholder 4">
            <a:extLst>
              <a:ext uri="{FF2B5EF4-FFF2-40B4-BE49-F238E27FC236}">
                <a16:creationId xmlns:a16="http://schemas.microsoft.com/office/drawing/2014/main" id="{613FEA34-BF3A-4FF9-BD4B-2A23897D74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50CD23A-1179-480D-A5B5-746711853DE2}" type="slidenum">
              <a:rPr lang="fr-FR" smtClean="0"/>
              <a:t>‹N°›</a:t>
            </a:fld>
            <a:endParaRPr lang="fr-FR"/>
          </a:p>
        </p:txBody>
      </p:sp>
    </p:spTree>
    <p:extLst>
      <p:ext uri="{BB962C8B-B14F-4D97-AF65-F5344CB8AC3E}">
        <p14:creationId xmlns:p14="http://schemas.microsoft.com/office/powerpoint/2010/main" val="4193098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3A1050-9E44-4597-857A-DBD32A2719AD}" type="datetimeFigureOut">
              <a:rPr lang="fr-FR" smtClean="0"/>
              <a:t>05/02/2025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EF826F-B161-4D6E-928E-DE4CD7654DC9}" type="slidenum">
              <a:rPr lang="fr-FR" smtClean="0"/>
              <a:t>‹N°›</a:t>
            </a:fld>
            <a:endParaRPr lang="fr-FR"/>
          </a:p>
        </p:txBody>
      </p:sp>
    </p:spTree>
    <p:extLst>
      <p:ext uri="{BB962C8B-B14F-4D97-AF65-F5344CB8AC3E}">
        <p14:creationId xmlns:p14="http://schemas.microsoft.com/office/powerpoint/2010/main" val="4726268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2</a:t>
            </a:fld>
            <a:endParaRPr lang="fr-FR"/>
          </a:p>
        </p:txBody>
      </p:sp>
    </p:spTree>
    <p:extLst>
      <p:ext uri="{BB962C8B-B14F-4D97-AF65-F5344CB8AC3E}">
        <p14:creationId xmlns:p14="http://schemas.microsoft.com/office/powerpoint/2010/main" val="389730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37</a:t>
            </a:fld>
            <a:endParaRPr lang="fr-FR"/>
          </a:p>
        </p:txBody>
      </p:sp>
    </p:spTree>
    <p:extLst>
      <p:ext uri="{BB962C8B-B14F-4D97-AF65-F5344CB8AC3E}">
        <p14:creationId xmlns:p14="http://schemas.microsoft.com/office/powerpoint/2010/main" val="463690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38</a:t>
            </a:fld>
            <a:endParaRPr lang="fr-FR"/>
          </a:p>
        </p:txBody>
      </p:sp>
    </p:spTree>
    <p:extLst>
      <p:ext uri="{BB962C8B-B14F-4D97-AF65-F5344CB8AC3E}">
        <p14:creationId xmlns:p14="http://schemas.microsoft.com/office/powerpoint/2010/main" val="409878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39</a:t>
            </a:fld>
            <a:endParaRPr lang="fr-FR"/>
          </a:p>
        </p:txBody>
      </p:sp>
    </p:spTree>
    <p:extLst>
      <p:ext uri="{BB962C8B-B14F-4D97-AF65-F5344CB8AC3E}">
        <p14:creationId xmlns:p14="http://schemas.microsoft.com/office/powerpoint/2010/main" val="3405596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40</a:t>
            </a:fld>
            <a:endParaRPr lang="fr-FR"/>
          </a:p>
        </p:txBody>
      </p:sp>
    </p:spTree>
    <p:extLst>
      <p:ext uri="{BB962C8B-B14F-4D97-AF65-F5344CB8AC3E}">
        <p14:creationId xmlns:p14="http://schemas.microsoft.com/office/powerpoint/2010/main" val="3268044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41</a:t>
            </a:fld>
            <a:endParaRPr lang="fr-FR"/>
          </a:p>
        </p:txBody>
      </p:sp>
    </p:spTree>
    <p:extLst>
      <p:ext uri="{BB962C8B-B14F-4D97-AF65-F5344CB8AC3E}">
        <p14:creationId xmlns:p14="http://schemas.microsoft.com/office/powerpoint/2010/main" val="1815212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FEA439A-F441-48F2-98B9-0A0C3D9410F0}" type="slidenum">
              <a:rPr lang="fr-FR" smtClean="0"/>
              <a:t>42</a:t>
            </a:fld>
            <a:endParaRPr lang="fr-FR"/>
          </a:p>
        </p:txBody>
      </p:sp>
    </p:spTree>
    <p:extLst>
      <p:ext uri="{BB962C8B-B14F-4D97-AF65-F5344CB8AC3E}">
        <p14:creationId xmlns:p14="http://schemas.microsoft.com/office/powerpoint/2010/main" val="41626136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5.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6.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2.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3.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4.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5.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6.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7.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4.xml"/><Relationship Id="rId1" Type="http://schemas.openxmlformats.org/officeDocument/2006/relationships/tags" Target="../tags/tag2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48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tx1"/>
                </a:solidFill>
                <a:latin typeface="+mj-lt"/>
                <a:ea typeface="+mn-ea"/>
                <a:cs typeface="+mn-cs"/>
              </a:defRPr>
            </a:lvl1pPr>
          </a:lstStyle>
          <a:p>
            <a:r>
              <a:rPr lang="fr-FR" noProof="0"/>
              <a:t>CLICK TO </a:t>
            </a:r>
            <a:r>
              <a:rPr lang="fr-FR" noProof="0" err="1"/>
              <a:t>edit</a:t>
            </a:r>
            <a:r>
              <a:rPr lang="fr-FR" noProof="0"/>
              <a:t> </a:t>
            </a:r>
            <a:r>
              <a:rPr lang="fr-FR" noProof="0" err="1"/>
              <a:t>presentation</a:t>
            </a:r>
            <a:r>
              <a:rPr lang="fr-FR" noProof="0"/>
              <a:t> </a:t>
            </a:r>
            <a:r>
              <a:rPr lang="fr-FR" noProof="0" err="1"/>
              <a:t>title</a:t>
            </a:r>
            <a:endParaRPr lang="fr-FR" noProof="0"/>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834381" y="3974400"/>
            <a:ext cx="4896000"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a:extLst>
              <a:ext uri="{FF2B5EF4-FFF2-40B4-BE49-F238E27FC236}">
                <a16:creationId xmlns:a16="http://schemas.microsoft.com/office/drawing/2014/main" id="{D8F5509E-AB7B-4E07-8BA2-2B03EE1F29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766779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5" y="478525"/>
            <a:ext cx="7437967"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00001"/>
            <a:ext cx="7439881"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7440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431800" y="1534584"/>
            <a:ext cx="7440000" cy="1748171"/>
          </a:xfrm>
          <a:prstGeom prst="rect">
            <a:avLst/>
          </a:prstGeom>
        </p:spPr>
        <p:txBody>
          <a:bodyPr vert="horz" lIns="0" tIns="0" rIns="0" bIns="0" rtlCol="0">
            <a:spAutoFit/>
          </a:bodyPr>
          <a:lstStyle>
            <a:lvl1pPr>
              <a:defRPr lang="en-US" dirty="0"/>
            </a:lvl1pPr>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vl5pPr>
              <a:defRPr lang="en-US" dirty="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563975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737233" y="6000001"/>
            <a:ext cx="70272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4735117" y="1534585"/>
            <a:ext cx="70272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4640822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oC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ToC Content"/>
          <p:cNvSpPr>
            <a:spLocks noGrp="1"/>
          </p:cNvSpPr>
          <p:nvPr>
            <p:ph idx="1" hasCustomPrompt="1"/>
          </p:nvPr>
        </p:nvSpPr>
        <p:spPr>
          <a:xfrm>
            <a:off x="433918" y="1536000"/>
            <a:ext cx="11330516" cy="667940"/>
          </a:xfrm>
          <a:prstGeom prst="rect">
            <a:avLst/>
          </a:prstGeom>
        </p:spPr>
        <p:txBody>
          <a:bodyPr rIns="0">
            <a:spAutoFit/>
          </a:bodyPr>
          <a:lstStyle>
            <a:lvl1pPr marL="479988" indent="-479988">
              <a:spcBef>
                <a:spcPts val="1333"/>
              </a:spcBef>
              <a:spcAft>
                <a:spcPts val="267"/>
              </a:spcAft>
              <a:buClr>
                <a:srgbClr val="E60028"/>
              </a:buClr>
              <a:buSzPct val="100000"/>
              <a:buFont typeface="+mj-lt"/>
              <a:buNone/>
              <a:tabLst>
                <a:tab pos="11239219" algn="r"/>
              </a:tabLst>
              <a:defRPr sz="2400" b="1" cap="all" baseline="0">
                <a:solidFill>
                  <a:srgbClr val="E60028"/>
                </a:solidFill>
                <a:latin typeface="+mn-lt"/>
              </a:defRPr>
            </a:lvl1pPr>
            <a:lvl2pPr marL="959976" indent="-479988">
              <a:spcBef>
                <a:spcPts val="267"/>
              </a:spcBef>
              <a:buClrTx/>
              <a:buSzPct val="100000"/>
              <a:buFont typeface="+mj-lt"/>
              <a:buAutoNum type="alphaUcPeriod"/>
              <a:tabLst>
                <a:tab pos="11239219" algn="r"/>
              </a:tabLst>
              <a:defRPr sz="1867" cap="none" baseline="0">
                <a:latin typeface="+mn-lt"/>
              </a:defRPr>
            </a:lvl2pPr>
            <a:lvl3pPr marL="479988" indent="0">
              <a:spcBef>
                <a:spcPts val="3733"/>
              </a:spcBef>
              <a:buNone/>
              <a:tabLst>
                <a:tab pos="11239219" algn="r"/>
              </a:tabLst>
              <a:defRPr sz="1867" b="0" cap="all" baseline="0">
                <a:solidFill>
                  <a:srgbClr val="E60028"/>
                </a:solidFill>
              </a:defRPr>
            </a:lvl3pPr>
            <a:lvl4pPr marL="959976" indent="-479988">
              <a:spcBef>
                <a:spcPts val="267"/>
              </a:spcBef>
              <a:buClrTx/>
              <a:buFont typeface="+mj-lt"/>
              <a:buAutoNum type="alphaUcPeriod"/>
              <a:tabLst>
                <a:tab pos="11239219" algn="r"/>
              </a:tabLst>
              <a:defRPr sz="1600" cap="none" baseline="0"/>
            </a:lvl4pPr>
            <a:lvl5pPr marL="719982" indent="0">
              <a:buNone/>
              <a:tabLst>
                <a:tab pos="10650800" algn="r"/>
              </a:tabLst>
              <a:defRPr sz="1067" cap="all" baseline="0"/>
            </a:lvl5pPr>
          </a:lstStyle>
          <a:p>
            <a:pPr lvl="0"/>
            <a:r>
              <a:rPr lang="en-US" noProof="0"/>
              <a:t>CLICK TO add section title</a:t>
            </a:r>
          </a:p>
          <a:p>
            <a:pPr lvl="1"/>
            <a:r>
              <a:rPr lang="en-US" noProof="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2125846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Disclaimer Text"/>
          <p:cNvSpPr>
            <a:spLocks noGrp="1"/>
          </p:cNvSpPr>
          <p:nvPr>
            <p:ph type="body" sz="quarter" idx="14" hasCustomPrompt="1"/>
          </p:nvPr>
        </p:nvSpPr>
        <p:spPr>
          <a:xfrm>
            <a:off x="433918" y="1534584"/>
            <a:ext cx="11330516" cy="175432"/>
          </a:xfrm>
          <a:prstGeom prst="rect">
            <a:avLst/>
          </a:prstGeom>
        </p:spPr>
        <p:txBody>
          <a:bodyPr wrap="square" rIns="0">
            <a:spAutoFit/>
          </a:bodyPr>
          <a:lstStyle>
            <a:lvl1pPr marL="0" indent="0">
              <a:lnSpc>
                <a:spcPct val="95000"/>
              </a:lnSpc>
              <a:spcBef>
                <a:spcPts val="800"/>
              </a:spcBef>
              <a:spcAft>
                <a:spcPts val="0"/>
              </a:spcAft>
              <a:buFontTx/>
              <a:buNone/>
              <a:defRPr sz="1200" b="0" i="0">
                <a:solidFill>
                  <a:schemeClr val="tx1"/>
                </a:solidFill>
                <a:latin typeface="+mn-lt"/>
                <a:ea typeface="Source Sans Pro" pitchFamily="34" charset="0"/>
              </a:defRPr>
            </a:lvl1pPr>
            <a:lvl2pPr marL="239994" indent="-239994">
              <a:spcBef>
                <a:spcPts val="800"/>
              </a:spcBef>
              <a:buClr>
                <a:schemeClr val="tx1">
                  <a:lumMod val="65000"/>
                  <a:lumOff val="35000"/>
                </a:schemeClr>
              </a:buClr>
              <a:buSzPct val="100000"/>
              <a:buFont typeface="Arial" pitchFamily="34" charset="0"/>
              <a:buChar char="-"/>
              <a:defRPr sz="1467" b="0" i="1">
                <a:solidFill>
                  <a:schemeClr val="tx1"/>
                </a:solidFill>
              </a:defRPr>
            </a:lvl2pPr>
            <a:lvl3pPr marL="479988" indent="-239994">
              <a:spcBef>
                <a:spcPts val="267"/>
              </a:spcBef>
              <a:buClr>
                <a:schemeClr val="tx1">
                  <a:lumMod val="65000"/>
                  <a:lumOff val="35000"/>
                </a:schemeClr>
              </a:buClr>
              <a:buSzPct val="100000"/>
              <a:buFont typeface="Arial" pitchFamily="34" charset="0"/>
              <a:buChar char="-"/>
              <a:defRPr sz="1467" i="1"/>
            </a:lvl3pPr>
            <a:lvl4pPr marL="335992" indent="-143996">
              <a:spcBef>
                <a:spcPts val="133"/>
              </a:spcBef>
              <a:buClr>
                <a:schemeClr val="tx2"/>
              </a:buClr>
              <a:buSzPct val="90000"/>
              <a:buFont typeface="Arial" pitchFamily="34" charset="0"/>
              <a:buChar char="●"/>
              <a:defRPr sz="1467" i="1"/>
            </a:lvl4pPr>
            <a:lvl5pPr marL="479988" indent="-143996">
              <a:spcBef>
                <a:spcPts val="133"/>
              </a:spcBef>
              <a:buClr>
                <a:schemeClr val="tx2"/>
              </a:buClr>
              <a:buSzPct val="90000"/>
              <a:buFont typeface="Wingdings 3" pitchFamily="18" charset="2"/>
              <a:buChar char=""/>
              <a:defRPr sz="1467" i="1"/>
            </a:lvl5pPr>
          </a:lstStyle>
          <a:p>
            <a:pPr lvl="0"/>
            <a:r>
              <a:rPr lang="en-US" noProof="0"/>
              <a:t>Click to edit Master text styles</a:t>
            </a:r>
          </a:p>
        </p:txBody>
      </p:sp>
      <p:sp>
        <p:nvSpPr>
          <p:cNvPr id="5" name="Disclaimer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3442341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8914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End Slide_Blac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62" y="2914840"/>
            <a:ext cx="7308813" cy="1028392"/>
          </a:xfrm>
          <a:prstGeom prst="rect">
            <a:avLst/>
          </a:prstGeom>
        </p:spPr>
      </p:pic>
    </p:spTree>
    <p:extLst>
      <p:ext uri="{BB962C8B-B14F-4D97-AF65-F5344CB8AC3E}">
        <p14:creationId xmlns:p14="http://schemas.microsoft.com/office/powerpoint/2010/main" val="1921777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End Slide_Black">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28140177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25485308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48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14" name="Cover Subtitle"/>
          <p:cNvSpPr>
            <a:spLocks noGrp="1"/>
          </p:cNvSpPr>
          <p:nvPr>
            <p:ph type="subTitle" idx="1" hasCustomPrompt="1"/>
          </p:nvPr>
        </p:nvSpPr>
        <p:spPr>
          <a:xfrm>
            <a:off x="5088002" y="4074346"/>
            <a:ext cx="6674317" cy="276999"/>
          </a:xfrm>
          <a:prstGeom prst="rect">
            <a:avLst/>
          </a:prstGeom>
          <a:noFill/>
        </p:spPr>
        <p:txBody>
          <a:bodyPr wrap="square" lIns="0" tIns="0" rIns="0" bIns="0" rtlCol="0" anchor="t">
            <a:spAutoFit/>
          </a:bodyPr>
          <a:lstStyle>
            <a:lvl1pPr marL="0" indent="0" algn="l" defTabSz="990539" rtl="0" eaLnBrk="1" latinLnBrk="0" hangingPunct="1">
              <a:spcBef>
                <a:spcPts val="975"/>
              </a:spcBef>
              <a:buClr>
                <a:schemeClr val="tx2"/>
              </a:buClr>
              <a:buSzPct val="90000"/>
              <a:buFont typeface="Wingdings" pitchFamily="2" charset="2"/>
              <a:buNone/>
              <a:defRPr lang="en-GB" sz="2000" b="0" kern="1200" cap="none" spc="0" baseline="0" dirty="0">
                <a:solidFill>
                  <a:schemeClr val="tx1"/>
                </a:solidFill>
                <a:latin typeface="+mn-lt"/>
                <a:ea typeface="+mn-ea"/>
                <a:cs typeface="+mn-cs"/>
              </a:defRPr>
            </a:lvl1pPr>
            <a:lvl2pPr marL="495270" indent="0" algn="ctr">
              <a:buNone/>
              <a:defRPr>
                <a:solidFill>
                  <a:schemeClr val="tx1">
                    <a:tint val="75000"/>
                  </a:schemeClr>
                </a:solidFill>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2" y="2702345"/>
            <a:ext cx="6674317" cy="889475"/>
          </a:xfrm>
          <a:prstGeom prst="rect">
            <a:avLst/>
          </a:prstGeom>
          <a:noFill/>
        </p:spPr>
        <p:txBody>
          <a:bodyPr wrap="square" lIns="0" tIns="0" rIns="0" bIns="0" rtlCol="0" anchor="b">
            <a:spAutoFit/>
          </a:bodyPr>
          <a:lstStyle>
            <a:lvl1pPr marL="0" algn="l" defTabSz="990539" rtl="0" eaLnBrk="1" fontAlgn="base" latinLnBrk="0" hangingPunct="1">
              <a:lnSpc>
                <a:spcPct val="85000"/>
              </a:lnSpc>
              <a:spcBef>
                <a:spcPct val="0"/>
              </a:spcBef>
              <a:spcAft>
                <a:spcPct val="0"/>
              </a:spcAft>
              <a:buNone/>
              <a:defRPr lang="en-GB" sz="3400" b="1" kern="1200" spc="0" baseline="0" dirty="0">
                <a:solidFill>
                  <a:schemeClr val="tx1"/>
                </a:solidFill>
                <a:latin typeface="+mj-lt"/>
                <a:ea typeface="+mn-ea"/>
                <a:cs typeface="+mn-cs"/>
              </a:defRPr>
            </a:lvl1pPr>
          </a:lstStyle>
          <a:p>
            <a:r>
              <a:rPr lang="fr-FR" noProof="0"/>
              <a:t>CLICK TO </a:t>
            </a:r>
            <a:r>
              <a:rPr lang="fr-FR" noProof="0" err="1"/>
              <a:t>edit</a:t>
            </a:r>
            <a:r>
              <a:rPr lang="fr-FR" noProof="0"/>
              <a:t> </a:t>
            </a:r>
            <a:r>
              <a:rPr lang="fr-FR" noProof="0" err="1"/>
              <a:t>presentation</a:t>
            </a:r>
            <a:r>
              <a:rPr lang="fr-FR" noProof="0"/>
              <a:t> </a:t>
            </a:r>
            <a:r>
              <a:rPr lang="fr-FR" noProof="0" err="1"/>
              <a:t>title</a:t>
            </a:r>
            <a:endParaRPr lang="fr-FR" noProof="0"/>
          </a:p>
        </p:txBody>
      </p:sp>
      <p:sp>
        <p:nvSpPr>
          <p:cNvPr id="25" name="Privacy"/>
          <p:cNvSpPr>
            <a:spLocks noGrp="1"/>
          </p:cNvSpPr>
          <p:nvPr>
            <p:ph type="body" sz="quarter" idx="15" hasCustomPrompt="1"/>
          </p:nvPr>
        </p:nvSpPr>
        <p:spPr>
          <a:xfrm>
            <a:off x="9366365" y="226070"/>
            <a:ext cx="2395956" cy="149956"/>
          </a:xfrm>
          <a:prstGeom prst="rect">
            <a:avLst/>
          </a:prstGeom>
          <a:noFill/>
        </p:spPr>
        <p:txBody>
          <a:bodyPr wrap="none" lIns="0" tIns="0" rIns="0" bIns="0" rtlCol="0" anchor="ctr">
            <a:spAutoFit/>
          </a:bodyPr>
          <a:lstStyle>
            <a:lvl1pPr marL="0" indent="0" algn="r" defTabSz="990539"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6" y="236327"/>
            <a:ext cx="419260" cy="149956"/>
          </a:xfrm>
          <a:prstGeom prst="rect">
            <a:avLst/>
          </a:prstGeom>
          <a:noFill/>
        </p:spPr>
        <p:txBody>
          <a:bodyPr wrap="none" lIns="0" tIns="0" rIns="0" bIns="0" rtlCol="0" anchor="ctr">
            <a:spAutoFit/>
          </a:bodyPr>
          <a:lstStyle>
            <a:lvl1pPr marL="0" indent="0" algn="l" defTabSz="990539"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834381" y="3728741"/>
            <a:ext cx="4896000"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latin typeface="Quicksand Light" pitchFamily="2" charset="0"/>
            </a:endParaRPr>
          </a:p>
        </p:txBody>
      </p:sp>
    </p:spTree>
    <p:extLst>
      <p:ext uri="{BB962C8B-B14F-4D97-AF65-F5344CB8AC3E}">
        <p14:creationId xmlns:p14="http://schemas.microsoft.com/office/powerpoint/2010/main" val="1303702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sp>
        <p:nvSpPr>
          <p:cNvPr id="14" name="Cover Subtitle"/>
          <p:cNvSpPr>
            <a:spLocks noGrp="1"/>
          </p:cNvSpPr>
          <p:nvPr>
            <p:ph type="subTitle" idx="1" hasCustomPrompt="1"/>
          </p:nvPr>
        </p:nvSpPr>
        <p:spPr>
          <a:xfrm>
            <a:off x="5088002" y="4075202"/>
            <a:ext cx="6674317" cy="276999"/>
          </a:xfrm>
          <a:prstGeom prst="rect">
            <a:avLst/>
          </a:prstGeom>
          <a:noFill/>
        </p:spPr>
        <p:txBody>
          <a:bodyPr wrap="square" lIns="0" tIns="0" rIns="0" bIns="0" rtlCol="0" anchor="t">
            <a:spAutoFit/>
          </a:bodyPr>
          <a:lstStyle>
            <a:lvl1pPr marL="0" indent="0" algn="l" defTabSz="990539" rtl="0" eaLnBrk="1" latinLnBrk="0" hangingPunct="1">
              <a:spcBef>
                <a:spcPts val="975"/>
              </a:spcBef>
              <a:buClr>
                <a:schemeClr val="tx2"/>
              </a:buClr>
              <a:buSzPct val="90000"/>
              <a:buFont typeface="Wingdings" pitchFamily="2" charset="2"/>
              <a:buNone/>
              <a:defRPr lang="en-GB" sz="2000" b="0" kern="1200" cap="none" spc="0" baseline="0" dirty="0">
                <a:solidFill>
                  <a:schemeClr val="bg2"/>
                </a:solidFill>
                <a:latin typeface="+mn-lt"/>
                <a:ea typeface="+mn-ea"/>
                <a:cs typeface="+mn-cs"/>
              </a:defRPr>
            </a:lvl1pPr>
            <a:lvl2pPr marL="495270" indent="0" algn="ctr">
              <a:buNone/>
              <a:defRPr>
                <a:solidFill>
                  <a:schemeClr val="tx1">
                    <a:tint val="75000"/>
                  </a:schemeClr>
                </a:solidFill>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2" y="2703600"/>
            <a:ext cx="6674317" cy="889475"/>
          </a:xfrm>
          <a:prstGeom prst="rect">
            <a:avLst/>
          </a:prstGeom>
          <a:noFill/>
        </p:spPr>
        <p:txBody>
          <a:bodyPr wrap="square" lIns="0" tIns="0" rIns="0" bIns="0" rtlCol="0" anchor="b">
            <a:spAutoFit/>
          </a:bodyPr>
          <a:lstStyle>
            <a:lvl1pPr marL="0" algn="l" defTabSz="990539" rtl="0" eaLnBrk="1" fontAlgn="base" latinLnBrk="0" hangingPunct="1">
              <a:lnSpc>
                <a:spcPct val="85000"/>
              </a:lnSpc>
              <a:spcBef>
                <a:spcPct val="0"/>
              </a:spcBef>
              <a:spcAft>
                <a:spcPct val="0"/>
              </a:spcAft>
              <a:buNone/>
              <a:defRPr lang="en-GB" sz="3400" b="1" kern="1200" spc="0" baseline="0" dirty="0">
                <a:solidFill>
                  <a:schemeClr val="bg2"/>
                </a:solidFill>
                <a:latin typeface="+mj-lt"/>
                <a:ea typeface="+mn-ea"/>
                <a:cs typeface="+mn-cs"/>
              </a:defRPr>
            </a:lvl1pPr>
          </a:lstStyle>
          <a:p>
            <a:r>
              <a:rPr lang="en-US" noProof="0"/>
              <a:t>CLICK TO edit presentation title</a:t>
            </a:r>
          </a:p>
        </p:txBody>
      </p:sp>
      <p:sp>
        <p:nvSpPr>
          <p:cNvPr id="25" name="Privacy"/>
          <p:cNvSpPr>
            <a:spLocks noGrp="1"/>
          </p:cNvSpPr>
          <p:nvPr>
            <p:ph type="body" sz="quarter" idx="15" hasCustomPrompt="1"/>
          </p:nvPr>
        </p:nvSpPr>
        <p:spPr>
          <a:xfrm>
            <a:off x="9366365" y="226070"/>
            <a:ext cx="2395956" cy="149956"/>
          </a:xfrm>
          <a:prstGeom prst="rect">
            <a:avLst/>
          </a:prstGeom>
          <a:noFill/>
        </p:spPr>
        <p:txBody>
          <a:bodyPr wrap="none" lIns="0" tIns="0" rIns="0" bIns="0" rtlCol="0" anchor="ctr">
            <a:spAutoFit/>
          </a:bodyPr>
          <a:lstStyle>
            <a:lvl1pPr marL="0" indent="0" algn="r" defTabSz="990539"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6" y="236327"/>
            <a:ext cx="419260" cy="149956"/>
          </a:xfrm>
          <a:prstGeom prst="rect">
            <a:avLst/>
          </a:prstGeom>
          <a:noFill/>
        </p:spPr>
        <p:txBody>
          <a:bodyPr wrap="none" lIns="0" tIns="0" rIns="0" bIns="0" rtlCol="0" anchor="ctr">
            <a:spAutoFit/>
          </a:bodyPr>
          <a:lstStyle>
            <a:lvl1pPr marL="0" indent="0" algn="l" defTabSz="990539" rtl="0" eaLnBrk="1" latinLnBrk="0" hangingPunct="1">
              <a:spcBef>
                <a:spcPts val="0"/>
              </a:spcBef>
              <a:buNone/>
              <a:defRPr lang="en-US" sz="1083" b="0" kern="1200" cap="all" spc="217" baseline="0" dirty="0">
                <a:solidFill>
                  <a:schemeClr val="tx1"/>
                </a:solidFill>
                <a:latin typeface="Source Sans Pro" panose="020B0503030403020204" pitchFamily="34" charset="0"/>
                <a:ea typeface="+mn-ea"/>
                <a:cs typeface="+mn-cs"/>
              </a:defRPr>
            </a:lvl1pPr>
          </a:lstStyle>
          <a:p>
            <a:pPr lvl="0"/>
            <a:r>
              <a:rPr lang="en-US" noProof="0"/>
              <a:t>DATE</a:t>
            </a:r>
          </a:p>
        </p:txBody>
      </p:sp>
      <p:pic>
        <p:nvPicPr>
          <p:cNvPr id="8" name="Picture 7">
            <a:extLst>
              <a:ext uri="{FF2B5EF4-FFF2-40B4-BE49-F238E27FC236}">
                <a16:creationId xmlns:a16="http://schemas.microsoft.com/office/drawing/2014/main" id="{AB4A5733-C36A-44E1-858D-E018F71BC1C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64555" y="5992814"/>
            <a:ext cx="4220695" cy="482524"/>
          </a:xfrm>
          <a:prstGeom prst="rect">
            <a:avLst/>
          </a:prstGeom>
        </p:spPr>
      </p:pic>
      <p:sp>
        <p:nvSpPr>
          <p:cNvPr id="2" name="Rectangle 1">
            <a:extLst>
              <a:ext uri="{FF2B5EF4-FFF2-40B4-BE49-F238E27FC236}">
                <a16:creationId xmlns:a16="http://schemas.microsoft.com/office/drawing/2014/main" id="{D47EE056-191B-4FD5-BFC3-17333C3C6C3A}"/>
              </a:ext>
            </a:extLst>
          </p:cNvPr>
          <p:cNvSpPr/>
          <p:nvPr userDrawn="1"/>
        </p:nvSpPr>
        <p:spPr>
          <a:xfrm>
            <a:off x="3251201" y="6475338"/>
            <a:ext cx="6034049" cy="276601"/>
          </a:xfrm>
          <a:prstGeom prst="rect">
            <a:avLst/>
          </a:prstGeom>
          <a:solidFill>
            <a:schemeClr val="bg1"/>
          </a:solidFill>
        </p:spPr>
        <p:txBody>
          <a:bodyPr wrap="square" lIns="0" tIns="0" rIns="0" bIns="0" rtlCol="0" anchor="ctr">
            <a:noAutofit/>
          </a:bodyPr>
          <a:lstStyle/>
          <a:p>
            <a:pPr algn="ctr">
              <a:spcBef>
                <a:spcPts val="1600"/>
              </a:spcBef>
            </a:pPr>
            <a:endParaRPr lang="en-GB" sz="1600" err="1">
              <a:ea typeface="Source Sans Pro" pitchFamily="34" charset="0"/>
            </a:endParaRPr>
          </a:p>
        </p:txBody>
      </p:sp>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48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spTree>
    <p:extLst>
      <p:ext uri="{BB962C8B-B14F-4D97-AF65-F5344CB8AC3E}">
        <p14:creationId xmlns:p14="http://schemas.microsoft.com/office/powerpoint/2010/main" val="4033968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48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bg2"/>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bg2"/>
                </a:solidFill>
                <a:latin typeface="+mj-lt"/>
                <a:ea typeface="+mn-ea"/>
                <a:cs typeface="+mn-cs"/>
              </a:defRPr>
            </a:lvl1pPr>
          </a:lstStyle>
          <a:p>
            <a:r>
              <a:rPr lang="en-US" noProof="0"/>
              <a:t>CLICK TO edit presentation title</a:t>
            </a:r>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pic>
        <p:nvPicPr>
          <p:cNvPr id="9" name="Picture 8">
            <a:extLst>
              <a:ext uri="{FF2B5EF4-FFF2-40B4-BE49-F238E27FC236}">
                <a16:creationId xmlns:a16="http://schemas.microsoft.com/office/drawing/2014/main" id="{1BDDFBAC-E58D-46B2-848F-8B98B7583FB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16650969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440637"/>
            <a:ext cx="5280000" cy="800347"/>
          </a:xfrm>
          <a:prstGeom prst="rect">
            <a:avLst/>
          </a:prstGeom>
          <a:noFill/>
        </p:spPr>
        <p:txBody>
          <a:bodyPr vert="horz" wrap="square" lIns="0" tIns="0" rIns="0" bIns="0" rtlCol="0" anchor="t">
            <a:spAutoFit/>
          </a:bodyPr>
          <a:lstStyle>
            <a:lvl1pPr>
              <a:defRPr lang="fr-FR" sz="3400" b="1" spc="0" noProof="0">
                <a:solidFill>
                  <a:schemeClr val="tx1"/>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6" y="2145227"/>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tx1"/>
                </a:solidFill>
                <a:latin typeface="+mj-lt"/>
                <a:ea typeface="+mn-ea"/>
                <a:cs typeface="+mn-cs"/>
              </a:defRPr>
            </a:lvl1pPr>
          </a:lstStyle>
          <a:p>
            <a:pPr marL="547917" lvl="0" indent="-742904"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930949"/>
            <a:ext cx="5280000" cy="270075"/>
          </a:xfrm>
          <a:prstGeom prst="rect">
            <a:avLst/>
          </a:prstGeom>
        </p:spPr>
        <p:txBody>
          <a:bodyPr wrap="square" rIns="0">
            <a:spAutoFit/>
          </a:bodyPr>
          <a:lstStyle>
            <a:lvl1pPr marL="0" indent="0" algn="l" defTabSz="990539" rtl="0" eaLnBrk="1" latinLnBrk="0" hangingPunct="1">
              <a:spcBef>
                <a:spcPts val="433"/>
              </a:spcBef>
              <a:buClr>
                <a:schemeClr val="tx2"/>
              </a:buClr>
              <a:buSzPct val="90000"/>
              <a:buFont typeface="Wingdings" pitchFamily="2" charset="2"/>
              <a:buNone/>
              <a:defRPr lang="en-US" sz="1951" b="0" kern="1200" cap="none" baseline="0" dirty="0" smtClean="0">
                <a:solidFill>
                  <a:schemeClr val="tx1"/>
                </a:solidFill>
                <a:latin typeface="+mn-lt"/>
                <a:ea typeface="+mn-ea"/>
                <a:cs typeface="Arial" pitchFamily="34" charset="0"/>
              </a:defRPr>
            </a:lvl1pPr>
            <a:lvl2pPr marL="0" indent="0" algn="l">
              <a:spcBef>
                <a:spcPts val="433"/>
              </a:spcBef>
              <a:buNone/>
              <a:defRPr lang="en-GB" sz="1951" kern="1200" dirty="0">
                <a:solidFill>
                  <a:schemeClr val="bg2"/>
                </a:solidFill>
                <a:latin typeface="Source Sans Pro" panose="020B0503030403020204" pitchFamily="34" charset="0"/>
                <a:ea typeface="+mn-ea"/>
                <a:cs typeface="Arial" pitchFamily="34" charset="0"/>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5" y="3090812"/>
            <a:ext cx="6957708" cy="108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latin typeface="Quicksand Light" pitchFamily="2" charset="0"/>
            </a:endParaRPr>
          </a:p>
        </p:txBody>
      </p:sp>
      <p:pic>
        <p:nvPicPr>
          <p:cNvPr id="11" name="Picture 10" descr="logo_SG.wmf">
            <a:extLst>
              <a:ext uri="{FF2B5EF4-FFF2-40B4-BE49-F238E27FC236}">
                <a16:creationId xmlns:a16="http://schemas.microsoft.com/office/drawing/2014/main" id="{B64D71F1-C7D9-4507-9228-C5313E08C69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08770"/>
            <a:ext cx="2516800" cy="399375"/>
          </a:xfrm>
          <a:prstGeom prst="rect">
            <a:avLst/>
          </a:prstGeom>
        </p:spPr>
      </p:pic>
    </p:spTree>
    <p:extLst>
      <p:ext uri="{BB962C8B-B14F-4D97-AF65-F5344CB8AC3E}">
        <p14:creationId xmlns:p14="http://schemas.microsoft.com/office/powerpoint/2010/main" val="42761986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441601"/>
            <a:ext cx="5280000" cy="800347"/>
          </a:xfrm>
          <a:prstGeom prst="rect">
            <a:avLst/>
          </a:prstGeom>
          <a:noFill/>
        </p:spPr>
        <p:txBody>
          <a:bodyPr vert="horz" wrap="square" lIns="0" tIns="0" rIns="0" bIns="0" rtlCol="0" anchor="t">
            <a:spAutoFit/>
          </a:bodyPr>
          <a:lstStyle>
            <a:lvl1pPr>
              <a:defRPr lang="fr-FR" sz="3400" b="1" spc="0" noProof="0">
                <a:solidFill>
                  <a:schemeClr val="bg2"/>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6" y="2145600"/>
            <a:ext cx="670055" cy="935256"/>
          </a:xfrm>
          <a:prstGeom prst="rect">
            <a:avLst/>
          </a:prstGeom>
          <a:noFill/>
        </p:spPr>
        <p:txBody>
          <a:bodyPr vert="horz" wrap="none" lIns="0" tIns="0" rIns="0" bIns="0" rtlCol="0" anchor="b">
            <a:spAutoFit/>
          </a:bodyPr>
          <a:lstStyle>
            <a:lvl1pPr marL="0" indent="0">
              <a:buNone/>
              <a:defRPr lang="fr-FR" sz="7150" cap="all" spc="0" noProof="0" dirty="0">
                <a:solidFill>
                  <a:schemeClr val="bg2"/>
                </a:solidFill>
                <a:latin typeface="+mj-lt"/>
                <a:ea typeface="+mn-ea"/>
                <a:cs typeface="+mn-cs"/>
              </a:defRPr>
            </a:lvl1pPr>
          </a:lstStyle>
          <a:p>
            <a:pPr marL="547917" lvl="0" indent="-742904"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932000"/>
            <a:ext cx="5280000" cy="270075"/>
          </a:xfrm>
          <a:prstGeom prst="rect">
            <a:avLst/>
          </a:prstGeom>
        </p:spPr>
        <p:txBody>
          <a:bodyPr wrap="square" rIns="0">
            <a:spAutoFit/>
          </a:bodyPr>
          <a:lstStyle>
            <a:lvl1pPr marL="0" indent="0" algn="l" defTabSz="990539" rtl="0" eaLnBrk="1" latinLnBrk="0" hangingPunct="1">
              <a:spcBef>
                <a:spcPts val="433"/>
              </a:spcBef>
              <a:buClr>
                <a:schemeClr val="tx2"/>
              </a:buClr>
              <a:buSzPct val="90000"/>
              <a:buFont typeface="Wingdings" pitchFamily="2" charset="2"/>
              <a:buNone/>
              <a:defRPr lang="en-US" sz="1951" b="0" kern="1200" cap="none" baseline="0" dirty="0" smtClean="0">
                <a:solidFill>
                  <a:schemeClr val="bg2"/>
                </a:solidFill>
                <a:latin typeface="+mn-lt"/>
                <a:ea typeface="+mn-ea"/>
                <a:cs typeface="Arial" pitchFamily="34" charset="0"/>
              </a:defRPr>
            </a:lvl1pPr>
            <a:lvl2pPr marL="0" indent="0" algn="l">
              <a:spcBef>
                <a:spcPts val="433"/>
              </a:spcBef>
              <a:buNone/>
              <a:defRPr lang="en-GB" sz="1951" kern="1200" dirty="0">
                <a:solidFill>
                  <a:schemeClr val="bg2"/>
                </a:solidFill>
                <a:latin typeface="Source Sans Pro" panose="020B0503030403020204" pitchFamily="34" charset="0"/>
                <a:ea typeface="+mn-ea"/>
                <a:cs typeface="Arial" pitchFamily="34" charset="0"/>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r>
              <a:rPr lang="en-US" noProof="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8" name="Picture 7" descr="logo_SG.wmf">
            <a:extLst>
              <a:ext uri="{FF2B5EF4-FFF2-40B4-BE49-F238E27FC236}">
                <a16:creationId xmlns:a16="http://schemas.microsoft.com/office/drawing/2014/main" id="{D8DCACC6-3267-437F-829C-CD37B53C1D7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08770"/>
            <a:ext cx="2516800" cy="399375"/>
          </a:xfrm>
          <a:prstGeom prst="rect">
            <a:avLst/>
          </a:prstGeom>
        </p:spPr>
      </p:pic>
      <p:sp>
        <p:nvSpPr>
          <p:cNvPr id="11" name="Rectangle 10">
            <a:extLst>
              <a:ext uri="{FF2B5EF4-FFF2-40B4-BE49-F238E27FC236}">
                <a16:creationId xmlns:a16="http://schemas.microsoft.com/office/drawing/2014/main" id="{A93868EE-F0FE-479A-828A-05F361CE148B}"/>
              </a:ext>
            </a:extLst>
          </p:cNvPr>
          <p:cNvSpPr/>
          <p:nvPr userDrawn="1"/>
        </p:nvSpPr>
        <p:spPr>
          <a:xfrm>
            <a:off x="516875" y="3092400"/>
            <a:ext cx="5051077" cy="108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latin typeface="Quicksand Light" pitchFamily="2" charset="0"/>
            </a:endParaRPr>
          </a:p>
        </p:txBody>
      </p:sp>
    </p:spTree>
    <p:extLst>
      <p:ext uri="{BB962C8B-B14F-4D97-AF65-F5344CB8AC3E}">
        <p14:creationId xmlns:p14="http://schemas.microsoft.com/office/powerpoint/2010/main" val="22145089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422359"/>
            <a:ext cx="5280000" cy="794448"/>
          </a:xfrm>
          <a:prstGeom prst="rect">
            <a:avLst/>
          </a:prstGeom>
          <a:noFill/>
        </p:spPr>
        <p:txBody>
          <a:bodyPr vert="horz" wrap="square" lIns="0" tIns="0" rIns="0" bIns="0" rtlCol="0" anchor="b">
            <a:spAutoFit/>
          </a:bodyPr>
          <a:lstStyle>
            <a:lvl1pPr>
              <a:defRPr lang="fr-FR" sz="3400" b="1" spc="0" noProof="0">
                <a:solidFill>
                  <a:schemeClr val="tx1"/>
                </a:solidFill>
                <a:latin typeface="+mj-lt"/>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7357"/>
            <a:ext cx="5280000" cy="270075"/>
          </a:xfrm>
          <a:prstGeom prst="rect">
            <a:avLst/>
          </a:prstGeom>
        </p:spPr>
        <p:txBody>
          <a:bodyPr wrap="square" rIns="0">
            <a:spAutoFit/>
          </a:bodyPr>
          <a:lstStyle>
            <a:lvl1pPr marL="0" indent="0" algn="l" defTabSz="990539" rtl="0" eaLnBrk="1" latinLnBrk="0" hangingPunct="1">
              <a:spcBef>
                <a:spcPts val="433"/>
              </a:spcBef>
              <a:buClr>
                <a:schemeClr val="tx2"/>
              </a:buClr>
              <a:buSzPct val="90000"/>
              <a:buFont typeface="Wingdings" pitchFamily="2" charset="2"/>
              <a:buNone/>
              <a:defRPr lang="en-US" sz="1951" b="0" kern="1200" cap="none" baseline="0" dirty="0" smtClean="0">
                <a:solidFill>
                  <a:schemeClr val="tx1"/>
                </a:solidFill>
                <a:latin typeface="+mn-lt"/>
                <a:ea typeface="+mn-ea"/>
                <a:cs typeface="Arial" pitchFamily="34" charset="0"/>
              </a:defRPr>
            </a:lvl1pPr>
            <a:lvl2pPr marL="0" indent="0" algn="l">
              <a:spcBef>
                <a:spcPts val="433"/>
              </a:spcBef>
              <a:buNone/>
              <a:defRPr lang="en-GB" sz="1951" kern="1200" dirty="0">
                <a:solidFill>
                  <a:schemeClr val="bg2"/>
                </a:solidFill>
                <a:latin typeface="Source Sans Pro" panose="020B0503030403020204" pitchFamily="34" charset="0"/>
                <a:ea typeface="+mn-ea"/>
                <a:cs typeface="Arial" pitchFamily="34" charset="0"/>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5" y="3322651"/>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latin typeface="Quicksand Light" pitchFamily="2" charset="0"/>
            </a:endParaRPr>
          </a:p>
        </p:txBody>
      </p:sp>
      <p:pic>
        <p:nvPicPr>
          <p:cNvPr id="10" name="Picture 9" descr="logo_SG.wmf">
            <a:extLst>
              <a:ext uri="{FF2B5EF4-FFF2-40B4-BE49-F238E27FC236}">
                <a16:creationId xmlns:a16="http://schemas.microsoft.com/office/drawing/2014/main" id="{314E48DB-8521-4095-8F1F-CDDDAFD2954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08770"/>
            <a:ext cx="2516800" cy="399375"/>
          </a:xfrm>
          <a:prstGeom prst="rect">
            <a:avLst/>
          </a:prstGeom>
        </p:spPr>
      </p:pic>
    </p:spTree>
    <p:extLst>
      <p:ext uri="{BB962C8B-B14F-4D97-AF65-F5344CB8AC3E}">
        <p14:creationId xmlns:p14="http://schemas.microsoft.com/office/powerpoint/2010/main" val="94428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424156"/>
            <a:ext cx="5520000" cy="794448"/>
          </a:xfrm>
          <a:prstGeom prst="rect">
            <a:avLst/>
          </a:prstGeom>
          <a:noFill/>
        </p:spPr>
        <p:txBody>
          <a:bodyPr vert="horz" wrap="square" lIns="0" tIns="0" rIns="0" bIns="0" rtlCol="0" anchor="b">
            <a:spAutoFit/>
          </a:bodyPr>
          <a:lstStyle>
            <a:lvl1pPr>
              <a:defRPr lang="en-US" sz="3400" b="1" spc="0" noProof="0" dirty="0">
                <a:solidFill>
                  <a:schemeClr val="bg2"/>
                </a:solidFill>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8403"/>
            <a:ext cx="5520000" cy="270075"/>
          </a:xfrm>
          <a:prstGeom prst="rect">
            <a:avLst/>
          </a:prstGeom>
        </p:spPr>
        <p:txBody>
          <a:bodyPr wrap="square" rIns="0">
            <a:spAutoFit/>
          </a:bodyPr>
          <a:lstStyle>
            <a:lvl1pPr marL="0" indent="0" algn="l" defTabSz="990539" rtl="0" eaLnBrk="1" latinLnBrk="0" hangingPunct="1">
              <a:spcBef>
                <a:spcPts val="433"/>
              </a:spcBef>
              <a:buClr>
                <a:schemeClr val="tx2"/>
              </a:buClr>
              <a:buSzPct val="90000"/>
              <a:buFont typeface="Wingdings" pitchFamily="2" charset="2"/>
              <a:buNone/>
              <a:defRPr lang="en-US" sz="1951" b="0" kern="1200" cap="none" baseline="0" dirty="0" smtClean="0">
                <a:solidFill>
                  <a:schemeClr val="tx1"/>
                </a:solidFill>
                <a:latin typeface="+mn-lt"/>
                <a:ea typeface="+mn-ea"/>
                <a:cs typeface="Arial" pitchFamily="34" charset="0"/>
              </a:defRPr>
            </a:lvl1pPr>
            <a:lvl2pPr marL="0" indent="0" algn="l">
              <a:spcBef>
                <a:spcPts val="433"/>
              </a:spcBef>
              <a:buNone/>
              <a:defRPr lang="en-GB" sz="1951" b="1" kern="1200" dirty="0">
                <a:solidFill>
                  <a:schemeClr val="bg2"/>
                </a:solidFill>
                <a:latin typeface="Source Sans Pro" panose="020B0503030403020204" pitchFamily="34" charset="0"/>
                <a:ea typeface="+mn-ea"/>
                <a:cs typeface="Arial" pitchFamily="34" charset="0"/>
              </a:defRPr>
            </a:lvl2pPr>
            <a:lvl3pPr marL="990539" indent="0" algn="ctr">
              <a:buNone/>
              <a:defRPr>
                <a:solidFill>
                  <a:schemeClr val="tx1">
                    <a:tint val="75000"/>
                  </a:schemeClr>
                </a:solidFill>
              </a:defRPr>
            </a:lvl3pPr>
            <a:lvl4pPr marL="1485810" indent="0" algn="ctr">
              <a:buNone/>
              <a:defRPr>
                <a:solidFill>
                  <a:schemeClr val="tx1">
                    <a:tint val="75000"/>
                  </a:schemeClr>
                </a:solidFill>
              </a:defRPr>
            </a:lvl4pPr>
            <a:lvl5pPr marL="1981077" indent="0" algn="ctr">
              <a:buNone/>
              <a:defRPr>
                <a:solidFill>
                  <a:schemeClr val="tx1">
                    <a:tint val="75000"/>
                  </a:schemeClr>
                </a:solidFill>
              </a:defRPr>
            </a:lvl5pPr>
            <a:lvl6pPr marL="2476349" indent="0" algn="ctr">
              <a:buNone/>
              <a:defRPr>
                <a:solidFill>
                  <a:schemeClr val="tx1">
                    <a:tint val="75000"/>
                  </a:schemeClr>
                </a:solidFill>
              </a:defRPr>
            </a:lvl6pPr>
            <a:lvl7pPr marL="2971618" indent="0" algn="ctr">
              <a:buNone/>
              <a:defRPr>
                <a:solidFill>
                  <a:schemeClr val="tx1">
                    <a:tint val="75000"/>
                  </a:schemeClr>
                </a:solidFill>
              </a:defRPr>
            </a:lvl7pPr>
            <a:lvl8pPr marL="3466887" indent="0" algn="ctr">
              <a:buNone/>
              <a:defRPr>
                <a:solidFill>
                  <a:schemeClr val="tx1">
                    <a:tint val="75000"/>
                  </a:schemeClr>
                </a:solidFill>
              </a:defRPr>
            </a:lvl8pPr>
            <a:lvl9pPr marL="3962156" indent="0" algn="ctr">
              <a:buNone/>
              <a:defRPr>
                <a:solidFill>
                  <a:schemeClr val="tx1">
                    <a:tint val="75000"/>
                  </a:schemeClr>
                </a:solidFill>
              </a:defRPr>
            </a:lvl9pPr>
          </a:lstStyle>
          <a:p>
            <a:pPr lvl="0"/>
            <a:r>
              <a:rPr lang="en-US" noProof="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7" name="Picture 6" descr="logo_SG.wmf">
            <a:extLst>
              <a:ext uri="{FF2B5EF4-FFF2-40B4-BE49-F238E27FC236}">
                <a16:creationId xmlns:a16="http://schemas.microsoft.com/office/drawing/2014/main" id="{5DC66172-1C75-4B70-9E74-A496BEF8CCF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08770"/>
            <a:ext cx="2516800" cy="399375"/>
          </a:xfrm>
          <a:prstGeom prst="rect">
            <a:avLst/>
          </a:prstGeom>
        </p:spPr>
      </p:pic>
      <p:sp>
        <p:nvSpPr>
          <p:cNvPr id="10" name="Rectangle 9">
            <a:extLst>
              <a:ext uri="{FF2B5EF4-FFF2-40B4-BE49-F238E27FC236}">
                <a16:creationId xmlns:a16="http://schemas.microsoft.com/office/drawing/2014/main" id="{40A53446-BE42-40AA-9726-5B120C69D709}"/>
              </a:ext>
            </a:extLst>
          </p:cNvPr>
          <p:cNvSpPr/>
          <p:nvPr userDrawn="1"/>
        </p:nvSpPr>
        <p:spPr>
          <a:xfrm>
            <a:off x="516875" y="3342591"/>
            <a:ext cx="5051077" cy="975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a:latin typeface="Quicksand Light" pitchFamily="2" charset="0"/>
            </a:endParaRPr>
          </a:p>
        </p:txBody>
      </p:sp>
    </p:spTree>
    <p:extLst>
      <p:ext uri="{BB962C8B-B14F-4D97-AF65-F5344CB8AC3E}">
        <p14:creationId xmlns:p14="http://schemas.microsoft.com/office/powerpoint/2010/main" val="5486092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 name="Slide Title"/>
          <p:cNvSpPr>
            <a:spLocks noGrp="1"/>
          </p:cNvSpPr>
          <p:nvPr>
            <p:ph type="title" hasCustomPrompt="1"/>
          </p:nvPr>
        </p:nvSpPr>
        <p:spPr>
          <a:xfrm>
            <a:off x="398769" y="445659"/>
            <a:ext cx="11395939" cy="236475"/>
          </a:xfrm>
          <a:prstGeom prst="rect">
            <a:avLst/>
          </a:prstGeom>
        </p:spPr>
        <p:txBody>
          <a:bodyPr vert="horz" lIns="0" tIns="0" rIns="0" bIns="0" rtlCol="0" anchor="b">
            <a:spAutoFit/>
          </a:bodyPr>
          <a:lstStyle>
            <a:lvl1pPr>
              <a:lnSpc>
                <a:spcPct val="75000"/>
              </a:lnSpc>
              <a:defRPr lang="fr-FR" sz="2000"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98769" y="6000005"/>
            <a:ext cx="11395939" cy="192097"/>
          </a:xfrm>
          <a:prstGeom prst="rect">
            <a:avLst/>
          </a:prstGeom>
        </p:spPr>
        <p:txBody>
          <a:bodyPr tIns="0" rIns="0" bIns="36000" anchor="b" anchorCtr="0">
            <a:normAutofit/>
          </a:bodyPr>
          <a:lstStyle>
            <a:lvl1pPr marL="1720" indent="-1720">
              <a:spcBef>
                <a:spcPts val="0"/>
              </a:spcBef>
              <a:buNone/>
              <a:defRPr sz="759" b="0" i="1" baseline="0">
                <a:solidFill>
                  <a:schemeClr val="tx1"/>
                </a:solidFill>
              </a:defRPr>
            </a:lvl1pPr>
            <a:lvl2pPr marL="194988" indent="-194988">
              <a:spcBef>
                <a:spcPts val="0"/>
              </a:spcBef>
              <a:buNone/>
              <a:defRPr sz="800" i="1" baseline="0"/>
            </a:lvl2pPr>
            <a:lvl3pPr>
              <a:buNone/>
              <a:defRPr/>
            </a:lvl3pPr>
            <a:lvl4pPr>
              <a:buNone/>
              <a:defRPr/>
            </a:lvl4pPr>
            <a:lvl5pPr>
              <a:buNone/>
              <a:defRPr/>
            </a:lvl5pPr>
          </a:lstStyle>
          <a:p>
            <a:pPr lvl="1"/>
            <a:r>
              <a:rPr lang="en-GB" noProof="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extLst>
      <p:ext uri="{BB962C8B-B14F-4D97-AF65-F5344CB8AC3E}">
        <p14:creationId xmlns:p14="http://schemas.microsoft.com/office/powerpoint/2010/main" val="1712832228"/>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 name="Slide Title"/>
          <p:cNvSpPr>
            <a:spLocks noGrp="1"/>
          </p:cNvSpPr>
          <p:nvPr>
            <p:ph type="title" hasCustomPrompt="1"/>
          </p:nvPr>
        </p:nvSpPr>
        <p:spPr>
          <a:xfrm>
            <a:off x="398770" y="445659"/>
            <a:ext cx="11394647" cy="236475"/>
          </a:xfrm>
          <a:prstGeom prst="rect">
            <a:avLst/>
          </a:prstGeom>
        </p:spPr>
        <p:txBody>
          <a:bodyPr vert="horz" wrap="square" lIns="0" tIns="0" rIns="0" bIns="0" rtlCol="0" anchor="b">
            <a:spAutoFit/>
          </a:bodyPr>
          <a:lstStyle>
            <a:lvl1pPr>
              <a:defRPr lang="en-US" noProof="0" dirty="0">
                <a:latin typeface="+mj-lt"/>
              </a:defRPr>
            </a:lvl1pPr>
          </a:lstStyle>
          <a:p>
            <a:pPr lvl="0"/>
            <a:r>
              <a:rPr lang="en-US" noProof="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398769" y="6000005"/>
            <a:ext cx="11395939" cy="192097"/>
          </a:xfrm>
          <a:prstGeom prst="rect">
            <a:avLst/>
          </a:prstGeom>
        </p:spPr>
        <p:txBody>
          <a:bodyPr tIns="0" rIns="0" bIns="36000" anchor="b" anchorCtr="0">
            <a:normAutofit/>
          </a:bodyPr>
          <a:lstStyle>
            <a:lvl1pPr marL="1720" indent="-1720">
              <a:spcBef>
                <a:spcPts val="0"/>
              </a:spcBef>
              <a:buNone/>
              <a:defRPr sz="759" b="0" i="1" baseline="0">
                <a:solidFill>
                  <a:schemeClr val="tx1"/>
                </a:solidFill>
              </a:defRPr>
            </a:lvl1pPr>
            <a:lvl2pPr marL="194988" indent="-194988">
              <a:spcBef>
                <a:spcPts val="0"/>
              </a:spcBef>
              <a:buNone/>
              <a:defRPr sz="800" i="1" baseline="0"/>
            </a:lvl2pPr>
            <a:lvl3pPr>
              <a:buNone/>
              <a:defRPr/>
            </a:lvl3pPr>
            <a:lvl4pPr>
              <a:buNone/>
              <a:defRPr/>
            </a:lvl4pPr>
            <a:lvl5pPr>
              <a:buNone/>
              <a:defRPr/>
            </a:lvl5pPr>
          </a:lstStyle>
          <a:p>
            <a:pPr lvl="1"/>
            <a:r>
              <a:rPr lang="en-GB" noProof="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398769" y="936001"/>
            <a:ext cx="11395939"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39"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398769" y="1414801"/>
            <a:ext cx="11395939" cy="1504001"/>
          </a:xfrm>
          <a:prstGeom prst="rect">
            <a:avLst/>
          </a:prstGeom>
        </p:spPr>
        <p:txBody>
          <a:bodyPr vert="horz" wrap="square" lIns="0" tIns="0" rIns="0" bIns="0" rtlCol="0">
            <a:spAutoFit/>
          </a:bodyPr>
          <a:lstStyle>
            <a:lvl1pPr>
              <a:defRPr sz="1400"/>
            </a:lvl1pPr>
            <a:lvl2pPr marL="341717" indent="-185726">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97706" indent="-185726">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53697" indent="-185726">
              <a:defRPr lang="en-US" sz="1400" kern="1200" noProof="0" dirty="0" smtClean="0">
                <a:solidFill>
                  <a:schemeClr val="tx1"/>
                </a:solidFill>
                <a:latin typeface="+mn-lt"/>
                <a:ea typeface="+mn-ea"/>
                <a:cs typeface="Arial" pitchFamily="34" charset="0"/>
              </a:defRPr>
            </a:lvl4pPr>
            <a:lvl5pPr>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96605811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 name="Slide Title"/>
          <p:cNvSpPr>
            <a:spLocks noGrp="1"/>
          </p:cNvSpPr>
          <p:nvPr>
            <p:ph type="title" hasCustomPrompt="1"/>
          </p:nvPr>
        </p:nvSpPr>
        <p:spPr>
          <a:xfrm>
            <a:off x="398769" y="445659"/>
            <a:ext cx="11328403" cy="236475"/>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98769" y="6000005"/>
            <a:ext cx="11395939" cy="192097"/>
          </a:xfrm>
          <a:prstGeom prst="rect">
            <a:avLst/>
          </a:prstGeom>
        </p:spPr>
        <p:txBody>
          <a:bodyPr tIns="0" rIns="0" bIns="36000" anchor="b" anchorCtr="0">
            <a:normAutofit/>
          </a:bodyPr>
          <a:lstStyle>
            <a:lvl1pPr marL="1720" indent="-1720">
              <a:spcBef>
                <a:spcPts val="0"/>
              </a:spcBef>
              <a:buNone/>
              <a:defRPr sz="759" b="0" i="1" baseline="0">
                <a:solidFill>
                  <a:schemeClr val="tx1"/>
                </a:solidFill>
              </a:defRPr>
            </a:lvl1pPr>
            <a:lvl2pPr marL="194988" indent="-194988">
              <a:spcBef>
                <a:spcPts val="0"/>
              </a:spcBef>
              <a:buNone/>
              <a:defRPr sz="800"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98769" y="936001"/>
            <a:ext cx="11328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39"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6385918" y="1414801"/>
            <a:ext cx="5407497" cy="4230273"/>
          </a:xfrm>
          <a:prstGeom prst="rect">
            <a:avLst/>
          </a:prstGeom>
          <a:solidFill>
            <a:schemeClr val="tx1">
              <a:lumMod val="10000"/>
              <a:lumOff val="90000"/>
            </a:schemeClr>
          </a:solidFill>
        </p:spPr>
        <p:txBody>
          <a:bodyPr vert="horz" wrap="square" lIns="36000" tIns="36000" rIns="36000" bIns="36000" rtlCol="0">
            <a:noAutofit/>
          </a:bodyPr>
          <a:lstStyle>
            <a:lvl1pPr marL="77997" indent="-77997" algn="l" defTabSz="990539" rtl="0" eaLnBrk="1" latinLnBrk="0" hangingPunct="1">
              <a:spcBef>
                <a:spcPts val="433"/>
              </a:spcBef>
              <a:buClr>
                <a:schemeClr val="tx1">
                  <a:lumMod val="75000"/>
                  <a:lumOff val="25000"/>
                </a:schemeClr>
              </a:buClr>
              <a:buSzPct val="100000"/>
              <a:buFont typeface="Source Sans Pro" panose="020B0503030403020204" pitchFamily="34" charset="0"/>
              <a:buChar char="_"/>
              <a:defRPr lang="en-US" sz="1192" b="1" kern="1200" baseline="0" noProof="0" dirty="0" smtClean="0">
                <a:solidFill>
                  <a:schemeClr val="tx1"/>
                </a:solidFill>
                <a:latin typeface="+mn-lt"/>
                <a:ea typeface="+mn-ea"/>
                <a:cs typeface="Arial" pitchFamily="34" charset="0"/>
              </a:defRPr>
            </a:lvl1pPr>
            <a:lvl2pPr>
              <a:defRPr lang="en-US" sz="1192" dirty="0" smtClean="0"/>
            </a:lvl2pPr>
            <a:lvl3pPr>
              <a:defRPr lang="en-US" sz="1192" dirty="0" smtClean="0"/>
            </a:lvl3pPr>
            <a:lvl4pPr>
              <a:defRPr lang="en-US" sz="1192" dirty="0" smtClean="0"/>
            </a:lvl4pPr>
            <a:lvl5pPr>
              <a:defRPr lang="en-US" sz="1517" dirty="0"/>
            </a:lvl5pPr>
          </a:lstStyle>
          <a:p>
            <a:pPr marL="155991" lvl="0" indent="-155991">
              <a:lnSpc>
                <a:spcPct val="90000"/>
              </a:lnSpc>
              <a:buClrTx/>
              <a:buSzPct val="100000"/>
              <a:buFont typeface="Wingdings" panose="05000000000000000000" pitchFamily="2" charset="2"/>
              <a:buChar char=""/>
            </a:pPr>
            <a:r>
              <a:rPr lang="fr-FR"/>
              <a:t>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398584" y="1414801"/>
            <a:ext cx="5553416" cy="1504001"/>
          </a:xfrm>
          <a:prstGeom prst="rect">
            <a:avLst/>
          </a:prstGeom>
        </p:spPr>
        <p:txBody>
          <a:bodyPr vert="horz" wrap="square" lIns="0" tIns="0" rIns="0" bIns="0" rtlCol="0">
            <a:spAutoFit/>
          </a:bodyPr>
          <a:lstStyle>
            <a:lvl1pPr>
              <a:defRPr sz="1400"/>
            </a:lvl1pPr>
            <a:lvl2pPr marL="341717" indent="-185726">
              <a:defRPr lang="en-US" sz="1400" kern="1200" noProof="0" dirty="0" smtClean="0">
                <a:solidFill>
                  <a:schemeClr val="tx1"/>
                </a:solidFill>
                <a:latin typeface="+mn-lt"/>
                <a:ea typeface="+mn-ea"/>
                <a:cs typeface="Arial" pitchFamily="34" charset="0"/>
              </a:defRPr>
            </a:lvl2pPr>
            <a:lvl3pPr marL="497706" indent="-185726">
              <a:defRPr lang="en-US" sz="1400" kern="1200" noProof="0" dirty="0" smtClean="0">
                <a:solidFill>
                  <a:schemeClr val="tx1"/>
                </a:solidFill>
                <a:latin typeface="+mn-lt"/>
                <a:ea typeface="+mn-ea"/>
                <a:cs typeface="Arial" pitchFamily="34" charset="0"/>
              </a:defRPr>
            </a:lvl3pPr>
            <a:lvl4pPr marL="653697" indent="-185726">
              <a:defRPr lang="en-US" sz="1400" kern="1200" noProof="0" dirty="0" smtClean="0">
                <a:solidFill>
                  <a:schemeClr val="tx1"/>
                </a:solidFill>
                <a:latin typeface="+mn-lt"/>
                <a:ea typeface="+mn-ea"/>
                <a:cs typeface="Arial" pitchFamily="34" charset="0"/>
              </a:defRPr>
            </a:lvl4pPr>
            <a:lvl5pPr>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988461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 name="Slide Title"/>
          <p:cNvSpPr>
            <a:spLocks noGrp="1"/>
          </p:cNvSpPr>
          <p:nvPr>
            <p:ph type="title" hasCustomPrompt="1"/>
          </p:nvPr>
        </p:nvSpPr>
        <p:spPr>
          <a:xfrm>
            <a:off x="398770" y="445659"/>
            <a:ext cx="7437967" cy="236475"/>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398770" y="6000005"/>
            <a:ext cx="7439881" cy="192097"/>
          </a:xfrm>
          <a:prstGeom prst="rect">
            <a:avLst/>
          </a:prstGeom>
        </p:spPr>
        <p:txBody>
          <a:bodyPr tIns="0" rIns="0" bIns="36000" anchor="b" anchorCtr="0">
            <a:normAutofit/>
          </a:bodyPr>
          <a:lstStyle>
            <a:lvl1pPr marL="1720" indent="-1720">
              <a:spcBef>
                <a:spcPts val="0"/>
              </a:spcBef>
              <a:buNone/>
              <a:defRPr sz="759" b="0" i="1" baseline="0">
                <a:solidFill>
                  <a:schemeClr val="tx1"/>
                </a:solidFill>
              </a:defRPr>
            </a:lvl1pPr>
            <a:lvl2pPr marL="194988" indent="-194988">
              <a:spcBef>
                <a:spcPts val="0"/>
              </a:spcBef>
              <a:buNone/>
              <a:defRPr sz="800"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398769" y="936001"/>
            <a:ext cx="7440000" cy="210122"/>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51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990539"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398769" y="1414801"/>
            <a:ext cx="7440000" cy="1504001"/>
          </a:xfrm>
          <a:prstGeom prst="rect">
            <a:avLst/>
          </a:prstGeom>
        </p:spPr>
        <p:txBody>
          <a:bodyPr vert="horz" lIns="0" tIns="0" rIns="0" bIns="0" rtlCol="0">
            <a:spAutoFit/>
          </a:bodyPr>
          <a:lstStyle>
            <a:lvl1pPr>
              <a:defRPr lang="en-US" sz="1400" dirty="0"/>
            </a:lvl1pPr>
            <a:lvl2pPr marL="341717" indent="-185726">
              <a:defRPr lang="en-US" sz="1400" kern="1200" noProof="0" dirty="0" smtClean="0">
                <a:solidFill>
                  <a:schemeClr val="tx1"/>
                </a:solidFill>
                <a:latin typeface="+mn-lt"/>
                <a:ea typeface="+mn-ea"/>
                <a:cs typeface="Arial" pitchFamily="34" charset="0"/>
              </a:defRPr>
            </a:lvl2pPr>
            <a:lvl3pPr marL="497706" indent="-185726">
              <a:defRPr lang="en-US" sz="1400" kern="1200" noProof="0" dirty="0" smtClean="0">
                <a:solidFill>
                  <a:schemeClr val="tx1"/>
                </a:solidFill>
                <a:latin typeface="+mn-lt"/>
                <a:ea typeface="+mn-ea"/>
                <a:cs typeface="Arial" pitchFamily="34" charset="0"/>
              </a:defRPr>
            </a:lvl3pPr>
            <a:lvl4pPr marL="653697" indent="-185726">
              <a:defRPr lang="en-US" sz="1400" kern="1200" noProof="0" dirty="0" smtClean="0">
                <a:solidFill>
                  <a:schemeClr val="tx1"/>
                </a:solidFill>
                <a:latin typeface="+mn-lt"/>
                <a:ea typeface="+mn-ea"/>
                <a:cs typeface="Arial" pitchFamily="34" charset="0"/>
              </a:defRPr>
            </a:lvl4pPr>
            <a:lvl5pPr>
              <a:defRPr lang="en-US" sz="1400" dirty="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6907943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737233" y="6050592"/>
            <a:ext cx="7027200" cy="141509"/>
          </a:xfrm>
          <a:prstGeom prst="rect">
            <a:avLst/>
          </a:prstGeom>
        </p:spPr>
        <p:txBody>
          <a:bodyPr tIns="0" rIns="0" bIns="36000" anchor="b" anchorCtr="0"/>
          <a:lstStyle>
            <a:lvl1pPr marL="1720" indent="-1720">
              <a:spcBef>
                <a:spcPts val="0"/>
              </a:spcBef>
              <a:buNone/>
              <a:defRPr sz="759" b="0" i="1" baseline="0">
                <a:solidFill>
                  <a:schemeClr val="tx1"/>
                </a:solidFill>
              </a:defRPr>
            </a:lvl1pPr>
            <a:lvl2pPr marL="194988" indent="-194988">
              <a:spcBef>
                <a:spcPts val="0"/>
              </a:spcBef>
              <a:buNone/>
              <a:defRPr sz="759" i="1" baseline="0"/>
            </a:lvl2pPr>
            <a:lvl3pPr>
              <a:buNone/>
              <a:defRPr/>
            </a:lvl3pPr>
            <a:lvl4pPr>
              <a:buNone/>
              <a:defRPr/>
            </a:lvl4pPr>
            <a:lvl5pPr>
              <a:buNone/>
              <a:defRPr/>
            </a:lvl5pPr>
          </a:lstStyle>
          <a:p>
            <a:pPr lvl="1"/>
            <a:r>
              <a:rPr lang="en-GB" noProof="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4735117" y="1414801"/>
            <a:ext cx="7027200" cy="1504001"/>
          </a:xfrm>
          <a:prstGeom prst="rect">
            <a:avLst/>
          </a:prstGeom>
        </p:spPr>
        <p:txBody>
          <a:bodyPr vert="horz" lIns="0" tIns="0" rIns="0" bIns="0" rtlCol="0">
            <a:spAutoFit/>
          </a:bodyPr>
          <a:lstStyle>
            <a:lvl1pPr>
              <a:defRPr sz="1400"/>
            </a:lvl1pPr>
            <a:lvl2pPr marL="341717" indent="-185726">
              <a:defRPr lang="en-US" sz="1400" kern="1200" noProof="0" dirty="0" smtClean="0">
                <a:solidFill>
                  <a:schemeClr val="tx1"/>
                </a:solidFill>
                <a:latin typeface="+mn-lt"/>
                <a:ea typeface="+mn-ea"/>
                <a:cs typeface="Arial" pitchFamily="34" charset="0"/>
              </a:defRPr>
            </a:lvl2pPr>
            <a:lvl3pPr marL="497706" indent="-185726">
              <a:defRPr lang="en-US" sz="1400" kern="1200" noProof="0" dirty="0" smtClean="0">
                <a:solidFill>
                  <a:schemeClr val="tx1"/>
                </a:solidFill>
                <a:latin typeface="+mn-lt"/>
                <a:ea typeface="+mn-ea"/>
                <a:cs typeface="Arial" pitchFamily="34" charset="0"/>
              </a:defRPr>
            </a:lvl3pPr>
            <a:lvl4pPr marL="653697" indent="-185726">
              <a:defRPr lang="en-US" sz="1400" kern="1200" noProof="0" dirty="0" smtClean="0">
                <a:solidFill>
                  <a:schemeClr val="tx1"/>
                </a:solidFill>
                <a:latin typeface="+mn-lt"/>
                <a:ea typeface="+mn-ea"/>
                <a:cs typeface="Arial" pitchFamily="34" charset="0"/>
              </a:defRPr>
            </a:lvl4pPr>
            <a:lvl5pPr>
              <a:defRPr sz="14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9641348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2" name="ToC Title"/>
          <p:cNvSpPr>
            <a:spLocks noGrp="1"/>
          </p:cNvSpPr>
          <p:nvPr>
            <p:ph type="title" hasCustomPrompt="1"/>
          </p:nvPr>
        </p:nvSpPr>
        <p:spPr>
          <a:xfrm>
            <a:off x="398769" y="445659"/>
            <a:ext cx="11328000" cy="236475"/>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ToC Content"/>
          <p:cNvSpPr>
            <a:spLocks noGrp="1"/>
          </p:cNvSpPr>
          <p:nvPr>
            <p:ph idx="1" hasCustomPrompt="1"/>
          </p:nvPr>
        </p:nvSpPr>
        <p:spPr>
          <a:xfrm>
            <a:off x="398770" y="1414801"/>
            <a:ext cx="11365668" cy="566993"/>
          </a:xfrm>
          <a:prstGeom prst="rect">
            <a:avLst/>
          </a:prstGeom>
        </p:spPr>
        <p:txBody>
          <a:bodyPr wrap="square" rIns="0">
            <a:spAutoFit/>
          </a:bodyPr>
          <a:lstStyle>
            <a:lvl1pPr marL="389977" indent="-389977">
              <a:spcBef>
                <a:spcPts val="1083"/>
              </a:spcBef>
              <a:spcAft>
                <a:spcPts val="217"/>
              </a:spcAft>
              <a:buClr>
                <a:srgbClr val="E60028"/>
              </a:buClr>
              <a:buSzPct val="100000"/>
              <a:buFont typeface="+mj-lt"/>
              <a:buNone/>
              <a:tabLst>
                <a:tab pos="9131533" algn="r"/>
              </a:tabLst>
              <a:defRPr sz="2000" b="1" cap="all" baseline="0">
                <a:solidFill>
                  <a:srgbClr val="E60028"/>
                </a:solidFill>
                <a:latin typeface="+mn-lt"/>
              </a:defRPr>
            </a:lvl1pPr>
            <a:lvl2pPr marL="779953" indent="-389977">
              <a:spcBef>
                <a:spcPts val="217"/>
              </a:spcBef>
              <a:buClrTx/>
              <a:buSzPct val="100000"/>
              <a:buFont typeface="+mj-lt"/>
              <a:buAutoNum type="alphaUcPeriod"/>
              <a:tabLst>
                <a:tab pos="9131533" algn="r"/>
              </a:tabLst>
              <a:defRPr sz="1600" cap="none" baseline="0">
                <a:latin typeface="+mn-lt"/>
              </a:defRPr>
            </a:lvl2pPr>
            <a:lvl3pPr marL="389977" indent="0">
              <a:spcBef>
                <a:spcPts val="3033"/>
              </a:spcBef>
              <a:buNone/>
              <a:tabLst>
                <a:tab pos="9131533" algn="r"/>
              </a:tabLst>
              <a:defRPr sz="1517" b="0" cap="all" baseline="0">
                <a:solidFill>
                  <a:srgbClr val="E60028"/>
                </a:solidFill>
              </a:defRPr>
            </a:lvl3pPr>
            <a:lvl4pPr marL="779953" indent="-389977">
              <a:spcBef>
                <a:spcPts val="217"/>
              </a:spcBef>
              <a:buClrTx/>
              <a:buFont typeface="+mj-lt"/>
              <a:buAutoNum type="alphaUcPeriod"/>
              <a:tabLst>
                <a:tab pos="9131533" algn="r"/>
              </a:tabLst>
              <a:defRPr sz="1300" cap="none" baseline="0"/>
            </a:lvl4pPr>
            <a:lvl5pPr marL="584964" indent="0">
              <a:buNone/>
              <a:tabLst>
                <a:tab pos="8653460" algn="r"/>
              </a:tabLst>
              <a:defRPr sz="867" cap="all" baseline="0"/>
            </a:lvl5pPr>
          </a:lstStyle>
          <a:p>
            <a:pPr lvl="0"/>
            <a:r>
              <a:rPr lang="en-US" noProof="0"/>
              <a:t>CLICK TO add section title</a:t>
            </a:r>
          </a:p>
          <a:p>
            <a:pPr lvl="1"/>
            <a:r>
              <a:rPr lang="en-US" noProof="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extLst>
      <p:ext uri="{BB962C8B-B14F-4D97-AF65-F5344CB8AC3E}">
        <p14:creationId xmlns:p14="http://schemas.microsoft.com/office/powerpoint/2010/main" val="162313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47972"/>
            <a:ext cx="5280000" cy="1004506"/>
          </a:xfrm>
          <a:prstGeom prst="rect">
            <a:avLst/>
          </a:prstGeom>
          <a:noFill/>
        </p:spPr>
        <p:txBody>
          <a:bodyPr vert="horz" wrap="square" lIns="0" tIns="0" rIns="0" bIns="0" rtlCol="0" anchor="t">
            <a:spAutoFit/>
          </a:bodyPr>
          <a:lstStyle>
            <a:lvl1pPr>
              <a:defRPr lang="fr-FR" sz="4267" b="1" spc="0" noProof="0">
                <a:solidFill>
                  <a:schemeClr val="tx1"/>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6736"/>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tx1"/>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287"/>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2998152"/>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descr="logo_SG.wmf">
            <a:extLst>
              <a:ext uri="{FF2B5EF4-FFF2-40B4-BE49-F238E27FC236}">
                <a16:creationId xmlns:a16="http://schemas.microsoft.com/office/drawing/2014/main" id="{57474D9E-C50A-46B8-8AE6-27473658BF6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Tree>
    <p:extLst>
      <p:ext uri="{BB962C8B-B14F-4D97-AF65-F5344CB8AC3E}">
        <p14:creationId xmlns:p14="http://schemas.microsoft.com/office/powerpoint/2010/main" val="205211878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3"/>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00"/>
          </a:p>
        </p:txBody>
      </p:sp>
      <p:sp>
        <p:nvSpPr>
          <p:cNvPr id="7" name="Disclaimer Text"/>
          <p:cNvSpPr>
            <a:spLocks noGrp="1"/>
          </p:cNvSpPr>
          <p:nvPr>
            <p:ph type="body" sz="quarter" idx="14" hasCustomPrompt="1"/>
          </p:nvPr>
        </p:nvSpPr>
        <p:spPr>
          <a:xfrm>
            <a:off x="398770" y="1414800"/>
            <a:ext cx="11365668" cy="160813"/>
          </a:xfrm>
          <a:prstGeom prst="rect">
            <a:avLst/>
          </a:prstGeom>
        </p:spPr>
        <p:txBody>
          <a:bodyPr wrap="square" rIns="0">
            <a:spAutoFit/>
          </a:bodyPr>
          <a:lstStyle>
            <a:lvl1pPr marL="0" indent="0">
              <a:lnSpc>
                <a:spcPct val="95000"/>
              </a:lnSpc>
              <a:spcBef>
                <a:spcPts val="651"/>
              </a:spcBef>
              <a:spcAft>
                <a:spcPts val="0"/>
              </a:spcAft>
              <a:buFontTx/>
              <a:buNone/>
              <a:defRPr sz="1100" b="0" i="0">
                <a:solidFill>
                  <a:schemeClr val="tx1"/>
                </a:solidFill>
                <a:latin typeface="+mn-lt"/>
                <a:ea typeface="Source Sans Pro" pitchFamily="34" charset="0"/>
              </a:defRPr>
            </a:lvl1pPr>
            <a:lvl2pPr marL="194988" indent="-194988">
              <a:spcBef>
                <a:spcPts val="651"/>
              </a:spcBef>
              <a:buClr>
                <a:schemeClr val="tx1">
                  <a:lumMod val="65000"/>
                  <a:lumOff val="35000"/>
                </a:schemeClr>
              </a:buClr>
              <a:buSzPct val="100000"/>
              <a:buFont typeface="Arial" pitchFamily="34" charset="0"/>
              <a:buChar char="-"/>
              <a:defRPr sz="1192" b="0" i="1">
                <a:solidFill>
                  <a:schemeClr val="tx1"/>
                </a:solidFill>
              </a:defRPr>
            </a:lvl2pPr>
            <a:lvl3pPr marL="389977" indent="-194988">
              <a:spcBef>
                <a:spcPts val="217"/>
              </a:spcBef>
              <a:buClr>
                <a:schemeClr val="tx1">
                  <a:lumMod val="65000"/>
                  <a:lumOff val="35000"/>
                </a:schemeClr>
              </a:buClr>
              <a:buSzPct val="100000"/>
              <a:buFont typeface="Arial" pitchFamily="34" charset="0"/>
              <a:buChar char="-"/>
              <a:defRPr sz="1192" i="1"/>
            </a:lvl3pPr>
            <a:lvl4pPr marL="272984" indent="-116992">
              <a:spcBef>
                <a:spcPts val="108"/>
              </a:spcBef>
              <a:buClr>
                <a:schemeClr val="tx2"/>
              </a:buClr>
              <a:buSzPct val="90000"/>
              <a:buFont typeface="Arial" pitchFamily="34" charset="0"/>
              <a:buChar char="●"/>
              <a:defRPr sz="1192" i="1"/>
            </a:lvl4pPr>
            <a:lvl5pPr marL="389977" indent="-116992">
              <a:spcBef>
                <a:spcPts val="108"/>
              </a:spcBef>
              <a:buClr>
                <a:schemeClr val="tx2"/>
              </a:buClr>
              <a:buSzPct val="90000"/>
              <a:buFont typeface="Wingdings 3" pitchFamily="18" charset="2"/>
              <a:buChar char=""/>
              <a:defRPr sz="1192" i="1"/>
            </a:lvl5pPr>
          </a:lstStyle>
          <a:p>
            <a:pPr lvl="0"/>
            <a:r>
              <a:rPr lang="en-US" noProof="0"/>
              <a:t>Click to edit Master text styles</a:t>
            </a:r>
          </a:p>
        </p:txBody>
      </p:sp>
      <p:sp>
        <p:nvSpPr>
          <p:cNvPr id="5" name="Disclaimer Title"/>
          <p:cNvSpPr>
            <a:spLocks noGrp="1"/>
          </p:cNvSpPr>
          <p:nvPr>
            <p:ph type="title" hasCustomPrompt="1"/>
          </p:nvPr>
        </p:nvSpPr>
        <p:spPr>
          <a:xfrm>
            <a:off x="398769" y="445659"/>
            <a:ext cx="11328000" cy="236475"/>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398769" y="6000005"/>
            <a:ext cx="11395939" cy="192097"/>
          </a:xfrm>
          <a:prstGeom prst="rect">
            <a:avLst/>
          </a:prstGeom>
        </p:spPr>
        <p:txBody>
          <a:bodyPr tIns="0" rIns="0" bIns="36000" anchor="b" anchorCtr="0">
            <a:normAutofit/>
          </a:bodyPr>
          <a:lstStyle>
            <a:lvl1pPr marL="1720" indent="-1720">
              <a:spcBef>
                <a:spcPts val="0"/>
              </a:spcBef>
              <a:buNone/>
              <a:defRPr sz="759" b="0" i="1" baseline="0">
                <a:solidFill>
                  <a:schemeClr val="tx1"/>
                </a:solidFill>
              </a:defRPr>
            </a:lvl1pPr>
            <a:lvl2pPr marL="194988" indent="-194988">
              <a:spcBef>
                <a:spcPts val="0"/>
              </a:spcBef>
              <a:buNone/>
              <a:defRPr sz="800" i="1" baseline="0"/>
            </a:lvl2pPr>
            <a:lvl3pPr>
              <a:buNone/>
              <a:defRPr/>
            </a:lvl3pPr>
            <a:lvl4pPr>
              <a:buNone/>
              <a:defRPr/>
            </a:lvl4pPr>
            <a:lvl5pPr>
              <a:buNone/>
              <a:defRPr/>
            </a:lvl5pPr>
          </a:lstStyle>
          <a:p>
            <a:pPr lvl="1"/>
            <a:r>
              <a:rPr lang="en-GB" noProof="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221539" y="756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75" noProof="0">
              <a:latin typeface="Quicksand Light" pitchFamily="2" charset="0"/>
            </a:endParaRPr>
          </a:p>
        </p:txBody>
      </p:sp>
    </p:spTree>
    <p:extLst>
      <p:ext uri="{BB962C8B-B14F-4D97-AF65-F5344CB8AC3E}">
        <p14:creationId xmlns:p14="http://schemas.microsoft.com/office/powerpoint/2010/main" val="32850218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055115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Slide_Whit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C0B775C-7CC1-4410-8FA8-02669FA1F8D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04489" y="2915515"/>
            <a:ext cx="8983024" cy="1026971"/>
          </a:xfrm>
          <a:prstGeom prst="rect">
            <a:avLst/>
          </a:prstGeom>
        </p:spPr>
      </p:pic>
    </p:spTree>
    <p:extLst>
      <p:ext uri="{BB962C8B-B14F-4D97-AF65-F5344CB8AC3E}">
        <p14:creationId xmlns:p14="http://schemas.microsoft.com/office/powerpoint/2010/main" val="338990733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_Blac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5CD0C-FC9A-441D-88D1-8CC68DFF29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03939" y="2916000"/>
            <a:ext cx="8974539" cy="1026000"/>
          </a:xfrm>
          <a:prstGeom prst="rect">
            <a:avLst/>
          </a:prstGeom>
        </p:spPr>
      </p:pic>
    </p:spTree>
    <p:extLst>
      <p:ext uri="{BB962C8B-B14F-4D97-AF65-F5344CB8AC3E}">
        <p14:creationId xmlns:p14="http://schemas.microsoft.com/office/powerpoint/2010/main" val="37647428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_Re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D2EAF3-7085-470A-868D-D381EA36D3E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603939" y="2916000"/>
            <a:ext cx="8974539" cy="1026000"/>
          </a:xfrm>
          <a:prstGeom prst="rect">
            <a:avLst/>
          </a:prstGeom>
        </p:spPr>
      </p:pic>
    </p:spTree>
    <p:extLst>
      <p:ext uri="{BB962C8B-B14F-4D97-AF65-F5344CB8AC3E}">
        <p14:creationId xmlns:p14="http://schemas.microsoft.com/office/powerpoint/2010/main" val="386688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 Titre - Un contenu">
    <p:spTree>
      <p:nvGrpSpPr>
        <p:cNvPr id="1" name=""/>
        <p:cNvGrpSpPr/>
        <p:nvPr/>
      </p:nvGrpSpPr>
      <p:grpSpPr>
        <a:xfrm>
          <a:off x="0" y="0"/>
          <a:ext cx="0" cy="0"/>
          <a:chOff x="0" y="0"/>
          <a:chExt cx="0" cy="0"/>
        </a:xfrm>
      </p:grpSpPr>
      <p:sp>
        <p:nvSpPr>
          <p:cNvPr id="9" name="Espace réservé du contenu 2"/>
          <p:cNvSpPr>
            <a:spLocks noGrp="1"/>
          </p:cNvSpPr>
          <p:nvPr>
            <p:ph sz="half" idx="10"/>
          </p:nvPr>
        </p:nvSpPr>
        <p:spPr>
          <a:xfrm>
            <a:off x="609603" y="1271965"/>
            <a:ext cx="11055019" cy="1498529"/>
          </a:xfrm>
          <a:prstGeom prst="rect">
            <a:avLst/>
          </a:prstGeom>
        </p:spPr>
        <p:txBody>
          <a:bodyPr/>
          <a:lstStyle>
            <a:lvl1pPr marL="266693" indent="-266693">
              <a:lnSpc>
                <a:spcPct val="100000"/>
              </a:lnSpc>
              <a:spcBef>
                <a:spcPts val="600"/>
              </a:spcBef>
              <a:spcAft>
                <a:spcPts val="600"/>
              </a:spcAft>
              <a:buFontTx/>
              <a:buBlip>
                <a:blip r:embed="rId2"/>
              </a:buBlip>
              <a:defRPr sz="1400" b="1">
                <a:solidFill>
                  <a:srgbClr val="083075"/>
                </a:solidFill>
                <a:latin typeface="Verdana" pitchFamily="34" charset="0"/>
                <a:ea typeface="Verdana" pitchFamily="34" charset="0"/>
                <a:cs typeface="Verdana" pitchFamily="34" charset="0"/>
              </a:defRPr>
            </a:lvl1pPr>
            <a:lvl2pPr marL="539737" indent="-273044">
              <a:lnSpc>
                <a:spcPct val="100000"/>
              </a:lnSpc>
              <a:spcBef>
                <a:spcPts val="600"/>
              </a:spcBef>
              <a:buFontTx/>
              <a:buBlip>
                <a:blip r:embed="rId3"/>
              </a:buBlip>
              <a:defRPr sz="1200">
                <a:latin typeface="Verdana" pitchFamily="34" charset="0"/>
                <a:ea typeface="Verdana" pitchFamily="34" charset="0"/>
                <a:cs typeface="Verdana" pitchFamily="34" charset="0"/>
              </a:defRPr>
            </a:lvl2pPr>
            <a:lvl3pPr marL="806431" indent="-266693">
              <a:spcBef>
                <a:spcPts val="600"/>
              </a:spcBef>
              <a:defRPr sz="1200">
                <a:latin typeface="Verdana" pitchFamily="34" charset="0"/>
                <a:ea typeface="Verdana" pitchFamily="34" charset="0"/>
                <a:cs typeface="Verdana" pitchFamily="34" charset="0"/>
              </a:defRPr>
            </a:lvl3pPr>
            <a:lvl4pPr marL="1077886" indent="-273044">
              <a:defRPr sz="1200" baseline="0">
                <a:latin typeface="Verdana" pitchFamily="34" charset="0"/>
                <a:ea typeface="Verdana" pitchFamily="34" charset="0"/>
                <a:cs typeface="Verdana" pitchFamily="34" charset="0"/>
              </a:defRPr>
            </a:lvl4pPr>
            <a:lvl5pPr marL="1433477" indent="-355591">
              <a:defRPr sz="1200" baseline="0">
                <a:latin typeface="Verdana" pitchFamily="34" charset="0"/>
                <a:ea typeface="Verdana" pitchFamily="34" charset="0"/>
                <a:cs typeface="Verdana" pitchFamily="34" charset="0"/>
              </a:defRPr>
            </a:lvl5pPr>
            <a:lvl6pPr marL="2285943" indent="0">
              <a:buNone/>
              <a:defRPr sz="1800" baseline="0"/>
            </a:lvl6pPr>
            <a:lvl7pPr>
              <a:defRPr sz="1800"/>
            </a:lvl7pPr>
            <a:lvl8pPr>
              <a:defRPr sz="1800"/>
            </a:lvl8pPr>
            <a:lvl9pPr>
              <a:defRPr sz="18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Titre 3"/>
          <p:cNvSpPr>
            <a:spLocks noGrp="1"/>
          </p:cNvSpPr>
          <p:nvPr>
            <p:ph type="title"/>
          </p:nvPr>
        </p:nvSpPr>
        <p:spPr>
          <a:xfrm>
            <a:off x="196165" y="595376"/>
            <a:ext cx="10972800" cy="236475"/>
          </a:xfrm>
        </p:spPr>
        <p:txBody>
          <a:bodyPr/>
          <a:lstStyle>
            <a:lvl1pPr algn="r">
              <a:defRPr/>
            </a:lvl1pPr>
          </a:lstStyle>
          <a:p>
            <a:r>
              <a:rPr lang="fr-FR"/>
              <a:t>Modifiez le style du titre</a:t>
            </a:r>
          </a:p>
        </p:txBody>
      </p:sp>
      <p:sp>
        <p:nvSpPr>
          <p:cNvPr id="7" name="Espace réservé du numéro de diapositive 2"/>
          <p:cNvSpPr>
            <a:spLocks noGrp="1"/>
          </p:cNvSpPr>
          <p:nvPr>
            <p:ph type="sldNum" sz="quarter" idx="12"/>
          </p:nvPr>
        </p:nvSpPr>
        <p:spPr>
          <a:xfrm>
            <a:off x="9276861" y="6410326"/>
            <a:ext cx="2844800" cy="153988"/>
          </a:xfrm>
          <a:prstGeom prst="rect">
            <a:avLst/>
          </a:prstGeom>
        </p:spPr>
        <p:txBody>
          <a:bodyPr/>
          <a:lstStyle>
            <a:lvl1pPr>
              <a:defRPr/>
            </a:lvl1pPr>
          </a:lstStyle>
          <a:p>
            <a:pPr>
              <a:defRPr/>
            </a:pPr>
            <a:fld id="{36AB4C87-218A-485A-AE0D-9609406AA0E3}" type="slidenum">
              <a:rPr lang="fr-FR"/>
              <a:pPr>
                <a:defRPr/>
              </a:pPr>
              <a:t>‹N°›</a:t>
            </a:fld>
            <a:endParaRPr lang="fr-FR"/>
          </a:p>
        </p:txBody>
      </p:sp>
      <p:sp>
        <p:nvSpPr>
          <p:cNvPr id="10" name="Rectangle 9"/>
          <p:cNvSpPr/>
          <p:nvPr userDrawn="1"/>
        </p:nvSpPr>
        <p:spPr>
          <a:xfrm>
            <a:off x="11357509" y="139960"/>
            <a:ext cx="551224" cy="8397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800"/>
          </a:p>
        </p:txBody>
      </p:sp>
    </p:spTree>
    <p:extLst>
      <p:ext uri="{BB962C8B-B14F-4D97-AF65-F5344CB8AC3E}">
        <p14:creationId xmlns:p14="http://schemas.microsoft.com/office/powerpoint/2010/main" val="270839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1. Titre">
    <p:spTree>
      <p:nvGrpSpPr>
        <p:cNvPr id="1" name=""/>
        <p:cNvGrpSpPr/>
        <p:nvPr/>
      </p:nvGrpSpPr>
      <p:grpSpPr>
        <a:xfrm>
          <a:off x="0" y="0"/>
          <a:ext cx="0" cy="0"/>
          <a:chOff x="0" y="0"/>
          <a:chExt cx="0" cy="0"/>
        </a:xfrm>
      </p:grpSpPr>
      <p:sp>
        <p:nvSpPr>
          <p:cNvPr id="4" name="Espace réservé du pied de page 1"/>
          <p:cNvSpPr>
            <a:spLocks noGrp="1"/>
          </p:cNvSpPr>
          <p:nvPr>
            <p:ph type="ftr" sz="quarter" idx="10"/>
          </p:nvPr>
        </p:nvSpPr>
        <p:spPr>
          <a:xfrm>
            <a:off x="801077" y="6354763"/>
            <a:ext cx="3860800" cy="139700"/>
          </a:xfrm>
          <a:prstGeom prst="rect">
            <a:avLst/>
          </a:prstGeom>
        </p:spPr>
        <p:txBody>
          <a:bodyPr/>
          <a:lstStyle>
            <a:lvl1pPr>
              <a:defRPr/>
            </a:lvl1pPr>
          </a:lstStyle>
          <a:p>
            <a:pPr>
              <a:defRPr/>
            </a:pPr>
            <a:r>
              <a:rPr lang="fr-FR"/>
              <a:t>Document</a:t>
            </a:r>
          </a:p>
        </p:txBody>
      </p:sp>
      <p:sp>
        <p:nvSpPr>
          <p:cNvPr id="6" name="Espace réservé du numéro de diapositive 2"/>
          <p:cNvSpPr>
            <a:spLocks noGrp="1"/>
          </p:cNvSpPr>
          <p:nvPr>
            <p:ph type="sldNum" sz="quarter" idx="11"/>
          </p:nvPr>
        </p:nvSpPr>
        <p:spPr>
          <a:xfrm>
            <a:off x="9276861" y="6410326"/>
            <a:ext cx="2844800" cy="153988"/>
          </a:xfrm>
          <a:prstGeom prst="rect">
            <a:avLst/>
          </a:prstGeom>
        </p:spPr>
        <p:txBody>
          <a:bodyPr/>
          <a:lstStyle>
            <a:lvl1pPr>
              <a:defRPr/>
            </a:lvl1pPr>
          </a:lstStyle>
          <a:p>
            <a:pPr>
              <a:defRPr/>
            </a:pPr>
            <a:fld id="{FD0C9C1C-38BE-4402-9AD1-AC091175BB35}" type="slidenum">
              <a:rPr lang="fr-FR"/>
              <a:pPr>
                <a:defRPr/>
              </a:pPr>
              <a:t>‹N°›</a:t>
            </a:fld>
            <a:endParaRPr lang="fr-FR"/>
          </a:p>
        </p:txBody>
      </p:sp>
    </p:spTree>
    <p:extLst>
      <p:ext uri="{BB962C8B-B14F-4D97-AF65-F5344CB8AC3E}">
        <p14:creationId xmlns:p14="http://schemas.microsoft.com/office/powerpoint/2010/main" val="416788640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48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tx1"/>
                </a:solidFill>
                <a:latin typeface="+mj-lt"/>
                <a:ea typeface="+mn-ea"/>
                <a:cs typeface="+mn-cs"/>
              </a:defRPr>
            </a:lvl1pPr>
          </a:lstStyle>
          <a:p>
            <a:r>
              <a:rPr lang="fr-FR" noProof="0"/>
              <a:t>CLICK TO </a:t>
            </a:r>
            <a:r>
              <a:rPr lang="fr-FR" noProof="0" err="1"/>
              <a:t>edit</a:t>
            </a:r>
            <a:r>
              <a:rPr lang="fr-FR" noProof="0"/>
              <a:t> </a:t>
            </a:r>
            <a:r>
              <a:rPr lang="fr-FR" noProof="0" err="1"/>
              <a:t>presentation</a:t>
            </a:r>
            <a:r>
              <a:rPr lang="fr-FR" noProof="0"/>
              <a:t> </a:t>
            </a:r>
            <a:r>
              <a:rPr lang="fr-FR" noProof="0" err="1"/>
              <a:t>title</a:t>
            </a:r>
            <a:endParaRPr lang="fr-FR" noProof="0"/>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834381" y="3974400"/>
            <a:ext cx="4896000"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a:extLst>
              <a:ext uri="{FF2B5EF4-FFF2-40B4-BE49-F238E27FC236}">
                <a16:creationId xmlns:a16="http://schemas.microsoft.com/office/drawing/2014/main" id="{D8F5509E-AB7B-4E07-8BA2-2B03EE1F29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17852067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48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bg2"/>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bg2"/>
                </a:solidFill>
                <a:latin typeface="+mj-lt"/>
                <a:ea typeface="+mn-ea"/>
                <a:cs typeface="+mn-cs"/>
              </a:defRPr>
            </a:lvl1pPr>
          </a:lstStyle>
          <a:p>
            <a:r>
              <a:rPr lang="en-US" noProof="0"/>
              <a:t>CLICK TO edit presentation title</a:t>
            </a:r>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pic>
        <p:nvPicPr>
          <p:cNvPr id="9" name="Picture 8">
            <a:extLst>
              <a:ext uri="{FF2B5EF4-FFF2-40B4-BE49-F238E27FC236}">
                <a16:creationId xmlns:a16="http://schemas.microsoft.com/office/drawing/2014/main" id="{1BDDFBAC-E58D-46B2-848F-8B98B7583FB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4258518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47972"/>
            <a:ext cx="5280000" cy="1004506"/>
          </a:xfrm>
          <a:prstGeom prst="rect">
            <a:avLst/>
          </a:prstGeom>
          <a:noFill/>
        </p:spPr>
        <p:txBody>
          <a:bodyPr vert="horz" wrap="square" lIns="0" tIns="0" rIns="0" bIns="0" rtlCol="0" anchor="t">
            <a:spAutoFit/>
          </a:bodyPr>
          <a:lstStyle>
            <a:lvl1pPr>
              <a:defRPr lang="fr-FR" sz="4267" b="1" spc="0" noProof="0">
                <a:solidFill>
                  <a:schemeClr val="tx1"/>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6736"/>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tx1"/>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287"/>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2998152"/>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descr="logo_SG.wmf">
            <a:extLst>
              <a:ext uri="{FF2B5EF4-FFF2-40B4-BE49-F238E27FC236}">
                <a16:creationId xmlns:a16="http://schemas.microsoft.com/office/drawing/2014/main" id="{57474D9E-C50A-46B8-8AE6-27473658BF6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Tree>
    <p:extLst>
      <p:ext uri="{BB962C8B-B14F-4D97-AF65-F5344CB8AC3E}">
        <p14:creationId xmlns:p14="http://schemas.microsoft.com/office/powerpoint/2010/main" val="4086256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50400"/>
            <a:ext cx="5280000" cy="1004506"/>
          </a:xfrm>
          <a:prstGeom prst="rect">
            <a:avLst/>
          </a:prstGeom>
          <a:noFill/>
        </p:spPr>
        <p:txBody>
          <a:bodyPr vert="horz" wrap="square" lIns="0" tIns="0" rIns="0" bIns="0" rtlCol="0" anchor="t">
            <a:spAutoFit/>
          </a:bodyPr>
          <a:lstStyle>
            <a:lvl1pPr>
              <a:defRPr lang="fr-FR" sz="4267" b="1" spc="0" noProof="0">
                <a:solidFill>
                  <a:schemeClr val="bg2"/>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8400"/>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bg2"/>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401"/>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bg2"/>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7" name="Picture 6" descr="logo_SG.wmf">
            <a:extLst>
              <a:ext uri="{FF2B5EF4-FFF2-40B4-BE49-F238E27FC236}">
                <a16:creationId xmlns:a16="http://schemas.microsoft.com/office/drawing/2014/main" id="{AE6C9EE2-C878-48AA-99F1-7C39908319B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
        <p:nvSpPr>
          <p:cNvPr id="8" name="Rectangle 7">
            <a:extLst>
              <a:ext uri="{FF2B5EF4-FFF2-40B4-BE49-F238E27FC236}">
                <a16:creationId xmlns:a16="http://schemas.microsoft.com/office/drawing/2014/main" id="{CAECD16C-E48C-4DCB-935B-92C3364296CA}"/>
              </a:ext>
            </a:extLst>
          </p:cNvPr>
          <p:cNvSpPr/>
          <p:nvPr userDrawn="1"/>
        </p:nvSpPr>
        <p:spPr>
          <a:xfrm>
            <a:off x="516871" y="3000000"/>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21981074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50400"/>
            <a:ext cx="5280000" cy="1004506"/>
          </a:xfrm>
          <a:prstGeom prst="rect">
            <a:avLst/>
          </a:prstGeom>
          <a:noFill/>
        </p:spPr>
        <p:txBody>
          <a:bodyPr vert="horz" wrap="square" lIns="0" tIns="0" rIns="0" bIns="0" rtlCol="0" anchor="t">
            <a:spAutoFit/>
          </a:bodyPr>
          <a:lstStyle>
            <a:lvl1pPr>
              <a:defRPr lang="fr-FR" sz="4267" b="1" spc="0" noProof="0">
                <a:solidFill>
                  <a:schemeClr val="bg2"/>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8400"/>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bg2"/>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401"/>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bg2"/>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7" name="Picture 6" descr="logo_SG.wmf">
            <a:extLst>
              <a:ext uri="{FF2B5EF4-FFF2-40B4-BE49-F238E27FC236}">
                <a16:creationId xmlns:a16="http://schemas.microsoft.com/office/drawing/2014/main" id="{AE6C9EE2-C878-48AA-99F1-7C39908319B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
        <p:nvSpPr>
          <p:cNvPr id="8" name="Rectangle 7">
            <a:extLst>
              <a:ext uri="{FF2B5EF4-FFF2-40B4-BE49-F238E27FC236}">
                <a16:creationId xmlns:a16="http://schemas.microsoft.com/office/drawing/2014/main" id="{CAECD16C-E48C-4DCB-935B-92C3364296CA}"/>
              </a:ext>
            </a:extLst>
          </p:cNvPr>
          <p:cNvSpPr/>
          <p:nvPr userDrawn="1"/>
        </p:nvSpPr>
        <p:spPr>
          <a:xfrm>
            <a:off x="516871" y="3000000"/>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21869886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19672"/>
            <a:ext cx="5280000" cy="997132"/>
          </a:xfrm>
          <a:prstGeom prst="rect">
            <a:avLst/>
          </a:prstGeom>
          <a:noFill/>
        </p:spPr>
        <p:txBody>
          <a:bodyPr vert="horz" wrap="square" lIns="0" tIns="0" rIns="0" bIns="0" rtlCol="0" anchor="b">
            <a:spAutoFit/>
          </a:bodyPr>
          <a:lstStyle>
            <a:lvl1pPr>
              <a:defRPr lang="fr-FR" sz="4267" b="1" spc="0" noProof="0">
                <a:solidFill>
                  <a:schemeClr val="tx1"/>
                </a:solidFill>
                <a:latin typeface="+mj-lt"/>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7355"/>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3322651"/>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7" name="Picture 6" descr="logo_SG.wmf">
            <a:extLst>
              <a:ext uri="{FF2B5EF4-FFF2-40B4-BE49-F238E27FC236}">
                <a16:creationId xmlns:a16="http://schemas.microsoft.com/office/drawing/2014/main" id="{103C150A-F55A-4DC8-9370-323A5931EA35}"/>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Tree>
    <p:extLst>
      <p:ext uri="{BB962C8B-B14F-4D97-AF65-F5344CB8AC3E}">
        <p14:creationId xmlns:p14="http://schemas.microsoft.com/office/powerpoint/2010/main" val="55814114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21471"/>
            <a:ext cx="5520000" cy="997132"/>
          </a:xfrm>
          <a:prstGeom prst="rect">
            <a:avLst/>
          </a:prstGeom>
          <a:noFill/>
        </p:spPr>
        <p:txBody>
          <a:bodyPr vert="horz" wrap="square" lIns="0" tIns="0" rIns="0" bIns="0" rtlCol="0" anchor="b">
            <a:spAutoFit/>
          </a:bodyPr>
          <a:lstStyle>
            <a:lvl1pPr>
              <a:defRPr lang="en-US" sz="4267" b="1" spc="0" noProof="0" dirty="0">
                <a:solidFill>
                  <a:schemeClr val="bg2"/>
                </a:solidFill>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8401"/>
            <a:ext cx="552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b="1"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6" name="Picture 5" descr="logo_SG.wmf">
            <a:extLst>
              <a:ext uri="{FF2B5EF4-FFF2-40B4-BE49-F238E27FC236}">
                <a16:creationId xmlns:a16="http://schemas.microsoft.com/office/drawing/2014/main" id="{0C0DDCB3-9534-4212-88AC-1191165DEB1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
        <p:nvSpPr>
          <p:cNvPr id="7" name="Rectangle 6">
            <a:extLst>
              <a:ext uri="{FF2B5EF4-FFF2-40B4-BE49-F238E27FC236}">
                <a16:creationId xmlns:a16="http://schemas.microsoft.com/office/drawing/2014/main" id="{231B06B8-7F22-434A-89FB-73B49A1E30CF}"/>
              </a:ext>
            </a:extLst>
          </p:cNvPr>
          <p:cNvSpPr/>
          <p:nvPr userDrawn="1"/>
        </p:nvSpPr>
        <p:spPr>
          <a:xfrm>
            <a:off x="516871" y="3322651"/>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13941840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6"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3300372719"/>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2000" y="478525"/>
            <a:ext cx="11328000" cy="315407"/>
          </a:xfrm>
          <a:prstGeom prst="rect">
            <a:avLst/>
          </a:prstGeom>
        </p:spPr>
        <p:txBody>
          <a:bodyPr vert="horz" lIns="0" tIns="0" rIns="0" bIns="0" rtlCol="0" anchor="b">
            <a:spAutoFit/>
          </a:bodyPr>
          <a:lstStyle>
            <a:lvl1pPr>
              <a:defRPr lang="en-US" noProof="0" dirty="0">
                <a:latin typeface="+mj-lt"/>
              </a:defRPr>
            </a:lvl1pPr>
          </a:lstStyle>
          <a:p>
            <a:pPr lvl="0"/>
            <a:r>
              <a:rPr lang="en-US" noProof="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432000" y="1534585"/>
            <a:ext cx="11328000" cy="1806991"/>
          </a:xfrm>
          <a:prstGeom prst="rect">
            <a:avLst/>
          </a:prstGeom>
        </p:spPr>
        <p:txBody>
          <a:bodyPr vert="horz" lIns="0" tIns="0" rIns="0" bIns="0" rtlCol="0">
            <a:spAutoFit/>
          </a:bodyPr>
          <a:lstStyle>
            <a:lvl2pPr marL="420589" indent="-228594">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612585" indent="-228594">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453886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4" y="478525"/>
            <a:ext cx="11328403"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1999" y="6000001"/>
            <a:ext cx="11329919"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6385917" y="1545873"/>
            <a:ext cx="5376000" cy="4099200"/>
          </a:xfrm>
          <a:prstGeom prst="rect">
            <a:avLst/>
          </a:prstGeom>
          <a:solidFill>
            <a:schemeClr val="tx1">
              <a:lumMod val="10000"/>
              <a:lumOff val="90000"/>
            </a:schemeClr>
          </a:solidFill>
        </p:spPr>
        <p:txBody>
          <a:bodyPr vert="horz" wrap="square" lIns="36000" tIns="36000" rIns="36000" bIns="36000" rtlCol="0">
            <a:noAutofit/>
          </a:bodyPr>
          <a:lstStyle>
            <a:lvl1pPr marL="95998" indent="-95998" algn="l" defTabSz="1219170" rtl="0" eaLnBrk="1" latinLnBrk="0" hangingPunct="1">
              <a:spcBef>
                <a:spcPts val="533"/>
              </a:spcBef>
              <a:buClr>
                <a:schemeClr val="tx1">
                  <a:lumMod val="75000"/>
                  <a:lumOff val="25000"/>
                </a:schemeClr>
              </a:buClr>
              <a:buSzPct val="100000"/>
              <a:buFont typeface="Source Sans Pro" panose="020B0503030403020204" pitchFamily="34" charset="0"/>
              <a:buChar char="_"/>
              <a:defRPr lang="en-US" sz="1467" b="1" kern="1200" baseline="0" noProof="0" dirty="0" smtClean="0">
                <a:solidFill>
                  <a:schemeClr val="tx1"/>
                </a:solidFill>
                <a:latin typeface="+mn-lt"/>
                <a:ea typeface="+mn-ea"/>
                <a:cs typeface="Arial" pitchFamily="34" charset="0"/>
              </a:defRPr>
            </a:lvl1pPr>
            <a:lvl2pPr>
              <a:defRPr lang="en-US" sz="1467" dirty="0" smtClean="0"/>
            </a:lvl2pPr>
            <a:lvl3pPr>
              <a:defRPr lang="en-US" sz="1467" dirty="0" smtClean="0"/>
            </a:lvl3pPr>
            <a:lvl4pPr>
              <a:defRPr lang="en-US" sz="1467" dirty="0" smtClean="0"/>
            </a:lvl4pPr>
            <a:lvl5pPr>
              <a:defRPr lang="en-US" sz="1867" dirty="0"/>
            </a:lvl5pPr>
          </a:lstStyle>
          <a:p>
            <a:pPr marL="191995" lvl="0" indent="-191995">
              <a:lnSpc>
                <a:spcPct val="90000"/>
              </a:lnSpc>
              <a:buClrTx/>
              <a:buSzPct val="100000"/>
              <a:buFont typeface="Wingdings" panose="05000000000000000000" pitchFamily="2" charset="2"/>
              <a:buChar char=""/>
            </a:pPr>
            <a:r>
              <a:rPr lang="fr-FR"/>
              <a:t>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432000" y="1534585"/>
            <a:ext cx="55200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401752360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5" y="478525"/>
            <a:ext cx="7437967"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00001"/>
            <a:ext cx="7439881"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7440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431800" y="1534584"/>
            <a:ext cx="7440000" cy="1748171"/>
          </a:xfrm>
          <a:prstGeom prst="rect">
            <a:avLst/>
          </a:prstGeom>
        </p:spPr>
        <p:txBody>
          <a:bodyPr vert="horz" lIns="0" tIns="0" rIns="0" bIns="0" rtlCol="0">
            <a:spAutoFit/>
          </a:bodyPr>
          <a:lstStyle>
            <a:lvl1pPr>
              <a:defRPr lang="en-US" dirty="0"/>
            </a:lvl1pPr>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vl5pPr>
              <a:defRPr lang="en-US" dirty="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9769854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737233" y="6000001"/>
            <a:ext cx="70272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4735117" y="1534585"/>
            <a:ext cx="70272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11262193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oC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ToC Content"/>
          <p:cNvSpPr>
            <a:spLocks noGrp="1"/>
          </p:cNvSpPr>
          <p:nvPr>
            <p:ph idx="1" hasCustomPrompt="1"/>
          </p:nvPr>
        </p:nvSpPr>
        <p:spPr>
          <a:xfrm>
            <a:off x="433918" y="1536000"/>
            <a:ext cx="11330516" cy="667940"/>
          </a:xfrm>
          <a:prstGeom prst="rect">
            <a:avLst/>
          </a:prstGeom>
        </p:spPr>
        <p:txBody>
          <a:bodyPr rIns="0">
            <a:spAutoFit/>
          </a:bodyPr>
          <a:lstStyle>
            <a:lvl1pPr marL="479988" indent="-479988">
              <a:spcBef>
                <a:spcPts val="1333"/>
              </a:spcBef>
              <a:spcAft>
                <a:spcPts val="267"/>
              </a:spcAft>
              <a:buClr>
                <a:srgbClr val="E60028"/>
              </a:buClr>
              <a:buSzPct val="100000"/>
              <a:buFont typeface="+mj-lt"/>
              <a:buNone/>
              <a:tabLst>
                <a:tab pos="11239219" algn="r"/>
              </a:tabLst>
              <a:defRPr sz="2400" b="1" cap="all" baseline="0">
                <a:solidFill>
                  <a:srgbClr val="E60028"/>
                </a:solidFill>
                <a:latin typeface="+mn-lt"/>
              </a:defRPr>
            </a:lvl1pPr>
            <a:lvl2pPr marL="959976" indent="-479988">
              <a:spcBef>
                <a:spcPts val="267"/>
              </a:spcBef>
              <a:buClrTx/>
              <a:buSzPct val="100000"/>
              <a:buFont typeface="+mj-lt"/>
              <a:buAutoNum type="alphaUcPeriod"/>
              <a:tabLst>
                <a:tab pos="11239219" algn="r"/>
              </a:tabLst>
              <a:defRPr sz="1867" cap="none" baseline="0">
                <a:latin typeface="+mn-lt"/>
              </a:defRPr>
            </a:lvl2pPr>
            <a:lvl3pPr marL="479988" indent="0">
              <a:spcBef>
                <a:spcPts val="3733"/>
              </a:spcBef>
              <a:buNone/>
              <a:tabLst>
                <a:tab pos="11239219" algn="r"/>
              </a:tabLst>
              <a:defRPr sz="1867" b="0" cap="all" baseline="0">
                <a:solidFill>
                  <a:srgbClr val="E60028"/>
                </a:solidFill>
              </a:defRPr>
            </a:lvl3pPr>
            <a:lvl4pPr marL="959976" indent="-479988">
              <a:spcBef>
                <a:spcPts val="267"/>
              </a:spcBef>
              <a:buClrTx/>
              <a:buFont typeface="+mj-lt"/>
              <a:buAutoNum type="alphaUcPeriod"/>
              <a:tabLst>
                <a:tab pos="11239219" algn="r"/>
              </a:tabLst>
              <a:defRPr sz="1600" cap="none" baseline="0"/>
            </a:lvl4pPr>
            <a:lvl5pPr marL="719982" indent="0">
              <a:buNone/>
              <a:tabLst>
                <a:tab pos="10650800" algn="r"/>
              </a:tabLst>
              <a:defRPr sz="1067" cap="all" baseline="0"/>
            </a:lvl5pPr>
          </a:lstStyle>
          <a:p>
            <a:pPr lvl="0"/>
            <a:r>
              <a:rPr lang="en-US" noProof="0"/>
              <a:t>CLICK TO add section title</a:t>
            </a:r>
          </a:p>
          <a:p>
            <a:pPr lvl="1"/>
            <a:r>
              <a:rPr lang="en-US" noProof="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4325879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Disclaimer Text"/>
          <p:cNvSpPr>
            <a:spLocks noGrp="1"/>
          </p:cNvSpPr>
          <p:nvPr>
            <p:ph type="body" sz="quarter" idx="14" hasCustomPrompt="1"/>
          </p:nvPr>
        </p:nvSpPr>
        <p:spPr>
          <a:xfrm>
            <a:off x="433918" y="1534584"/>
            <a:ext cx="11330516" cy="175432"/>
          </a:xfrm>
          <a:prstGeom prst="rect">
            <a:avLst/>
          </a:prstGeom>
        </p:spPr>
        <p:txBody>
          <a:bodyPr wrap="square" rIns="0">
            <a:spAutoFit/>
          </a:bodyPr>
          <a:lstStyle>
            <a:lvl1pPr marL="0" indent="0">
              <a:lnSpc>
                <a:spcPct val="95000"/>
              </a:lnSpc>
              <a:spcBef>
                <a:spcPts val="800"/>
              </a:spcBef>
              <a:spcAft>
                <a:spcPts val="0"/>
              </a:spcAft>
              <a:buFontTx/>
              <a:buNone/>
              <a:defRPr sz="1200" b="0" i="0">
                <a:solidFill>
                  <a:schemeClr val="tx1"/>
                </a:solidFill>
                <a:latin typeface="+mn-lt"/>
                <a:ea typeface="Source Sans Pro" pitchFamily="34" charset="0"/>
              </a:defRPr>
            </a:lvl1pPr>
            <a:lvl2pPr marL="239994" indent="-239994">
              <a:spcBef>
                <a:spcPts val="800"/>
              </a:spcBef>
              <a:buClr>
                <a:schemeClr val="tx1">
                  <a:lumMod val="65000"/>
                  <a:lumOff val="35000"/>
                </a:schemeClr>
              </a:buClr>
              <a:buSzPct val="100000"/>
              <a:buFont typeface="Arial" pitchFamily="34" charset="0"/>
              <a:buChar char="-"/>
              <a:defRPr sz="1467" b="0" i="1">
                <a:solidFill>
                  <a:schemeClr val="tx1"/>
                </a:solidFill>
              </a:defRPr>
            </a:lvl2pPr>
            <a:lvl3pPr marL="479988" indent="-239994">
              <a:spcBef>
                <a:spcPts val="267"/>
              </a:spcBef>
              <a:buClr>
                <a:schemeClr val="tx1">
                  <a:lumMod val="65000"/>
                  <a:lumOff val="35000"/>
                </a:schemeClr>
              </a:buClr>
              <a:buSzPct val="100000"/>
              <a:buFont typeface="Arial" pitchFamily="34" charset="0"/>
              <a:buChar char="-"/>
              <a:defRPr sz="1467" i="1"/>
            </a:lvl3pPr>
            <a:lvl4pPr marL="335992" indent="-143996">
              <a:spcBef>
                <a:spcPts val="133"/>
              </a:spcBef>
              <a:buClr>
                <a:schemeClr val="tx2"/>
              </a:buClr>
              <a:buSzPct val="90000"/>
              <a:buFont typeface="Arial" pitchFamily="34" charset="0"/>
              <a:buChar char="●"/>
              <a:defRPr sz="1467" i="1"/>
            </a:lvl4pPr>
            <a:lvl5pPr marL="479988" indent="-143996">
              <a:spcBef>
                <a:spcPts val="133"/>
              </a:spcBef>
              <a:buClr>
                <a:schemeClr val="tx2"/>
              </a:buClr>
              <a:buSzPct val="90000"/>
              <a:buFont typeface="Wingdings 3" pitchFamily="18" charset="2"/>
              <a:buChar char=""/>
              <a:defRPr sz="1467" i="1"/>
            </a:lvl5pPr>
          </a:lstStyle>
          <a:p>
            <a:pPr lvl="0"/>
            <a:r>
              <a:rPr lang="en-US" noProof="0"/>
              <a:t>Click to edit Master text styles</a:t>
            </a:r>
          </a:p>
        </p:txBody>
      </p:sp>
      <p:sp>
        <p:nvSpPr>
          <p:cNvPr id="5" name="Disclaimer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4022900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19672"/>
            <a:ext cx="5280000" cy="997132"/>
          </a:xfrm>
          <a:prstGeom prst="rect">
            <a:avLst/>
          </a:prstGeom>
          <a:noFill/>
        </p:spPr>
        <p:txBody>
          <a:bodyPr vert="horz" wrap="square" lIns="0" tIns="0" rIns="0" bIns="0" rtlCol="0" anchor="b">
            <a:spAutoFit/>
          </a:bodyPr>
          <a:lstStyle>
            <a:lvl1pPr>
              <a:defRPr lang="fr-FR" sz="4267" b="1" spc="0" noProof="0">
                <a:solidFill>
                  <a:schemeClr val="tx1"/>
                </a:solidFill>
                <a:latin typeface="+mj-lt"/>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7355"/>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3322651"/>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7" name="Picture 6" descr="logo_SG.wmf">
            <a:extLst>
              <a:ext uri="{FF2B5EF4-FFF2-40B4-BE49-F238E27FC236}">
                <a16:creationId xmlns:a16="http://schemas.microsoft.com/office/drawing/2014/main" id="{103C150A-F55A-4DC8-9370-323A5931EA35}"/>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Tree>
    <p:extLst>
      <p:ext uri="{BB962C8B-B14F-4D97-AF65-F5344CB8AC3E}">
        <p14:creationId xmlns:p14="http://schemas.microsoft.com/office/powerpoint/2010/main" val="38727335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56763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End Slide_Blac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62" y="2914840"/>
            <a:ext cx="7308813" cy="1028392"/>
          </a:xfrm>
          <a:prstGeom prst="rect">
            <a:avLst/>
          </a:prstGeom>
        </p:spPr>
      </p:pic>
    </p:spTree>
    <p:extLst>
      <p:ext uri="{BB962C8B-B14F-4D97-AF65-F5344CB8AC3E}">
        <p14:creationId xmlns:p14="http://schemas.microsoft.com/office/powerpoint/2010/main" val="404229618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1_End Slide_Black">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2921620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70271303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userDrawn="1">
  <p:cSld name="Cover_Color">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305EA31-1F26-44D6-99A8-702D0F52951F}"/>
              </a:ext>
            </a:extLst>
          </p:cNvPr>
          <p:cNvSpPr/>
          <p:nvPr userDrawn="1"/>
        </p:nvSpPr>
        <p:spPr>
          <a:xfrm>
            <a:off x="0" y="0"/>
            <a:ext cx="480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tx1"/>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tx1"/>
                </a:solidFill>
                <a:latin typeface="+mj-lt"/>
                <a:ea typeface="+mn-ea"/>
                <a:cs typeface="+mn-cs"/>
              </a:defRPr>
            </a:lvl1pPr>
          </a:lstStyle>
          <a:p>
            <a:r>
              <a:rPr lang="fr-FR" noProof="0"/>
              <a:t>CLICK TO </a:t>
            </a:r>
            <a:r>
              <a:rPr lang="fr-FR" noProof="0" err="1"/>
              <a:t>edit</a:t>
            </a:r>
            <a:r>
              <a:rPr lang="fr-FR" noProof="0"/>
              <a:t> </a:t>
            </a:r>
            <a:r>
              <a:rPr lang="fr-FR" noProof="0" err="1"/>
              <a:t>presentation</a:t>
            </a:r>
            <a:r>
              <a:rPr lang="fr-FR" noProof="0"/>
              <a:t> </a:t>
            </a:r>
            <a:r>
              <a:rPr lang="fr-FR" noProof="0" err="1"/>
              <a:t>title</a:t>
            </a:r>
            <a:endParaRPr lang="fr-FR" noProof="0"/>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sp>
        <p:nvSpPr>
          <p:cNvPr id="9" name="Rectangle 8">
            <a:extLst>
              <a:ext uri="{FF2B5EF4-FFF2-40B4-BE49-F238E27FC236}">
                <a16:creationId xmlns:a16="http://schemas.microsoft.com/office/drawing/2014/main" id="{03C103AA-93E6-4C23-9DA4-9FEBE6A55434}"/>
              </a:ext>
            </a:extLst>
          </p:cNvPr>
          <p:cNvSpPr/>
          <p:nvPr userDrawn="1"/>
        </p:nvSpPr>
        <p:spPr>
          <a:xfrm>
            <a:off x="2834381" y="3974400"/>
            <a:ext cx="4896000"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a:extLst>
              <a:ext uri="{FF2B5EF4-FFF2-40B4-BE49-F238E27FC236}">
                <a16:creationId xmlns:a16="http://schemas.microsoft.com/office/drawing/2014/main" id="{D8F5509E-AB7B-4E07-8BA2-2B03EE1F29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42370058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Cover_Picture">
    <p:spTree>
      <p:nvGrpSpPr>
        <p:cNvPr id="1" name=""/>
        <p:cNvGrpSpPr/>
        <p:nvPr/>
      </p:nvGrpSpPr>
      <p:grpSpPr>
        <a:xfrm>
          <a:off x="0" y="0"/>
          <a:ext cx="0" cy="0"/>
          <a:chOff x="0" y="0"/>
          <a:chExt cx="0" cy="0"/>
        </a:xfrm>
      </p:grpSpPr>
      <p:sp>
        <p:nvSpPr>
          <p:cNvPr id="22" name="Picture Placeholder">
            <a:extLst>
              <a:ext uri="{FF2B5EF4-FFF2-40B4-BE49-F238E27FC236}">
                <a16:creationId xmlns:a16="http://schemas.microsoft.com/office/drawing/2014/main" id="{2EF15FF5-02DC-489F-B615-26E248973116}"/>
              </a:ext>
            </a:extLst>
          </p:cNvPr>
          <p:cNvSpPr>
            <a:spLocks noGrp="1"/>
          </p:cNvSpPr>
          <p:nvPr>
            <p:ph type="pic" sz="quarter" idx="16" hasCustomPrompt="1"/>
          </p:nvPr>
        </p:nvSpPr>
        <p:spPr>
          <a:xfrm>
            <a:off x="0" y="0"/>
            <a:ext cx="480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sp>
        <p:nvSpPr>
          <p:cNvPr id="14" name="Cover Subtitle"/>
          <p:cNvSpPr>
            <a:spLocks noGrp="1"/>
          </p:cNvSpPr>
          <p:nvPr>
            <p:ph type="subTitle" idx="1" hasCustomPrompt="1"/>
          </p:nvPr>
        </p:nvSpPr>
        <p:spPr>
          <a:xfrm>
            <a:off x="5088000" y="4320001"/>
            <a:ext cx="6674317" cy="332399"/>
          </a:xfrm>
          <a:prstGeom prst="rect">
            <a:avLst/>
          </a:prstGeom>
          <a:noFill/>
        </p:spPr>
        <p:txBody>
          <a:bodyPr wrap="square" lIns="0" tIns="0" rIns="0" bIns="0" rtlCol="0" anchor="t">
            <a:spAutoFit/>
          </a:bodyPr>
          <a:lstStyle>
            <a:lvl1pPr marL="0" indent="0" algn="l" defTabSz="1219170" rtl="0" eaLnBrk="1" latinLnBrk="0" hangingPunct="1">
              <a:spcBef>
                <a:spcPts val="1200"/>
              </a:spcBef>
              <a:buClr>
                <a:schemeClr val="tx2"/>
              </a:buClr>
              <a:buSzPct val="90000"/>
              <a:buFont typeface="Wingdings" pitchFamily="2" charset="2"/>
              <a:buNone/>
              <a:defRPr lang="en-GB" sz="2400" b="0" kern="1200" cap="none" spc="0" baseline="0" dirty="0">
                <a:solidFill>
                  <a:schemeClr val="bg2"/>
                </a:solidFill>
                <a:latin typeface="+mn-lt"/>
                <a:ea typeface="+mn-ea"/>
                <a:cs typeface="+mn-cs"/>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subtitle</a:t>
            </a:r>
          </a:p>
        </p:txBody>
      </p:sp>
      <p:sp>
        <p:nvSpPr>
          <p:cNvPr id="16" name="Cover Title"/>
          <p:cNvSpPr>
            <a:spLocks noGrp="1"/>
          </p:cNvSpPr>
          <p:nvPr>
            <p:ph type="ctrTitle" hasCustomPrompt="1"/>
          </p:nvPr>
        </p:nvSpPr>
        <p:spPr>
          <a:xfrm>
            <a:off x="5088000" y="2721275"/>
            <a:ext cx="6674317" cy="1116203"/>
          </a:xfrm>
          <a:prstGeom prst="rect">
            <a:avLst/>
          </a:prstGeom>
          <a:noFill/>
        </p:spPr>
        <p:txBody>
          <a:bodyPr wrap="square" lIns="0" tIns="0" rIns="0" bIns="0" rtlCol="0" anchor="b">
            <a:spAutoFit/>
          </a:bodyPr>
          <a:lstStyle>
            <a:lvl1pPr marL="0" algn="l" defTabSz="1219170" rtl="0" eaLnBrk="1" fontAlgn="base" latinLnBrk="0" hangingPunct="1">
              <a:lnSpc>
                <a:spcPct val="85000"/>
              </a:lnSpc>
              <a:spcBef>
                <a:spcPct val="0"/>
              </a:spcBef>
              <a:spcAft>
                <a:spcPct val="0"/>
              </a:spcAft>
              <a:buNone/>
              <a:defRPr lang="en-GB" sz="4267" b="1" kern="1200" spc="0" baseline="0" dirty="0">
                <a:solidFill>
                  <a:schemeClr val="bg2"/>
                </a:solidFill>
                <a:latin typeface="+mj-lt"/>
                <a:ea typeface="+mn-ea"/>
                <a:cs typeface="+mn-cs"/>
              </a:defRPr>
            </a:lvl1pPr>
          </a:lstStyle>
          <a:p>
            <a:r>
              <a:rPr lang="en-US" noProof="0"/>
              <a:t>CLICK TO edit presentation title</a:t>
            </a:r>
          </a:p>
        </p:txBody>
      </p:sp>
      <p:sp>
        <p:nvSpPr>
          <p:cNvPr id="25" name="Privacy"/>
          <p:cNvSpPr>
            <a:spLocks noGrp="1"/>
          </p:cNvSpPr>
          <p:nvPr>
            <p:ph type="body" sz="quarter" idx="15" hasCustomPrompt="1"/>
          </p:nvPr>
        </p:nvSpPr>
        <p:spPr>
          <a:xfrm>
            <a:off x="8806379" y="208710"/>
            <a:ext cx="2955939" cy="184665"/>
          </a:xfrm>
          <a:prstGeom prst="rect">
            <a:avLst/>
          </a:prstGeom>
          <a:noFill/>
        </p:spPr>
        <p:txBody>
          <a:bodyPr wrap="none" lIns="0" tIns="0" rIns="0" bIns="0" rtlCol="0" anchor="ctr">
            <a:spAutoFit/>
          </a:bodyPr>
          <a:lstStyle>
            <a:lvl1pPr marL="0" indent="0" algn="r"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fr-FR" noProof="0"/>
              <a:t>Niveau de confidentialité</a:t>
            </a:r>
          </a:p>
        </p:txBody>
      </p:sp>
      <p:sp>
        <p:nvSpPr>
          <p:cNvPr id="12" name="DatePresentation"/>
          <p:cNvSpPr>
            <a:spLocks noGrp="1"/>
          </p:cNvSpPr>
          <p:nvPr>
            <p:ph type="body" sz="quarter" idx="13" hasCustomPrompt="1"/>
          </p:nvPr>
        </p:nvSpPr>
        <p:spPr>
          <a:xfrm>
            <a:off x="5088001" y="219000"/>
            <a:ext cx="516873" cy="184602"/>
          </a:xfrm>
          <a:prstGeom prst="rect">
            <a:avLst/>
          </a:prstGeom>
          <a:noFill/>
        </p:spPr>
        <p:txBody>
          <a:bodyPr wrap="none" lIns="0" tIns="0" rIns="0" bIns="0" rtlCol="0" anchor="ctr">
            <a:spAutoFit/>
          </a:bodyPr>
          <a:lstStyle>
            <a:lvl1pPr marL="0" indent="0" algn="l" defTabSz="1219170" rtl="0" eaLnBrk="1" latinLnBrk="0" hangingPunct="1">
              <a:spcBef>
                <a:spcPts val="0"/>
              </a:spcBef>
              <a:buNone/>
              <a:defRPr lang="en-US" sz="1333" b="0" kern="1200" cap="all" spc="267" baseline="0" dirty="0">
                <a:solidFill>
                  <a:schemeClr val="tx1"/>
                </a:solidFill>
                <a:latin typeface="Source Sans Pro" panose="020B0503030403020204" pitchFamily="34" charset="0"/>
                <a:ea typeface="+mn-ea"/>
                <a:cs typeface="+mn-cs"/>
              </a:defRPr>
            </a:lvl1pPr>
          </a:lstStyle>
          <a:p>
            <a:pPr lvl="0"/>
            <a:r>
              <a:rPr lang="en-US" noProof="0"/>
              <a:t>DATE</a:t>
            </a:r>
          </a:p>
        </p:txBody>
      </p:sp>
      <p:pic>
        <p:nvPicPr>
          <p:cNvPr id="9" name="Picture 8">
            <a:extLst>
              <a:ext uri="{FF2B5EF4-FFF2-40B4-BE49-F238E27FC236}">
                <a16:creationId xmlns:a16="http://schemas.microsoft.com/office/drawing/2014/main" id="{1BDDFBAC-E58D-46B2-848F-8B98B7583FB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5088001" y="6060397"/>
            <a:ext cx="4061063" cy="571415"/>
          </a:xfrm>
          <a:prstGeom prst="rect">
            <a:avLst/>
          </a:prstGeom>
        </p:spPr>
      </p:pic>
    </p:spTree>
    <p:extLst>
      <p:ext uri="{BB962C8B-B14F-4D97-AF65-F5344CB8AC3E}">
        <p14:creationId xmlns:p14="http://schemas.microsoft.com/office/powerpoint/2010/main" val="229627357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Divider_1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47972"/>
            <a:ext cx="5280000" cy="1004506"/>
          </a:xfrm>
          <a:prstGeom prst="rect">
            <a:avLst/>
          </a:prstGeom>
          <a:noFill/>
        </p:spPr>
        <p:txBody>
          <a:bodyPr vert="horz" wrap="square" lIns="0" tIns="0" rIns="0" bIns="0" rtlCol="0" anchor="t">
            <a:spAutoFit/>
          </a:bodyPr>
          <a:lstStyle>
            <a:lvl1pPr>
              <a:defRPr lang="fr-FR" sz="4267" b="1" spc="0" noProof="0">
                <a:solidFill>
                  <a:schemeClr val="tx1"/>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6736"/>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tx1"/>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287"/>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2998152"/>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10" name="Picture 9" descr="logo_SG.wmf">
            <a:extLst>
              <a:ext uri="{FF2B5EF4-FFF2-40B4-BE49-F238E27FC236}">
                <a16:creationId xmlns:a16="http://schemas.microsoft.com/office/drawing/2014/main" id="{57474D9E-C50A-46B8-8AE6-27473658BF6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Tree>
    <p:extLst>
      <p:ext uri="{BB962C8B-B14F-4D97-AF65-F5344CB8AC3E}">
        <p14:creationId xmlns:p14="http://schemas.microsoft.com/office/powerpoint/2010/main" val="416260319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Divider_1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344000" y="3350400"/>
            <a:ext cx="5280000" cy="1004506"/>
          </a:xfrm>
          <a:prstGeom prst="rect">
            <a:avLst/>
          </a:prstGeom>
          <a:noFill/>
        </p:spPr>
        <p:txBody>
          <a:bodyPr vert="horz" wrap="square" lIns="0" tIns="0" rIns="0" bIns="0" rtlCol="0" anchor="t">
            <a:spAutoFit/>
          </a:bodyPr>
          <a:lstStyle>
            <a:lvl1pPr>
              <a:defRPr lang="fr-FR" sz="4267" b="1" spc="0" noProof="0">
                <a:solidFill>
                  <a:schemeClr val="bg2"/>
                </a:solidFill>
                <a:latin typeface="+mn-lt"/>
                <a:ea typeface="+mn-ea"/>
                <a:cs typeface="+mn-cs"/>
              </a:defRPr>
            </a:lvl1pPr>
          </a:lstStyle>
          <a:p>
            <a:pPr marL="0" lvl="0"/>
            <a:r>
              <a:rPr lang="en-US" noProof="0"/>
              <a:t>CLICK TO edit section title</a:t>
            </a:r>
          </a:p>
        </p:txBody>
      </p:sp>
      <p:sp>
        <p:nvSpPr>
          <p:cNvPr id="14" name="Text Placeholder 33"/>
          <p:cNvSpPr>
            <a:spLocks noGrp="1"/>
          </p:cNvSpPr>
          <p:nvPr>
            <p:ph type="body" sz="quarter" idx="11" hasCustomPrompt="1"/>
          </p:nvPr>
        </p:nvSpPr>
        <p:spPr>
          <a:xfrm>
            <a:off x="1344000" y="1838400"/>
            <a:ext cx="823944" cy="1151084"/>
          </a:xfrm>
          <a:prstGeom prst="rect">
            <a:avLst/>
          </a:prstGeom>
          <a:noFill/>
        </p:spPr>
        <p:txBody>
          <a:bodyPr vert="horz" wrap="none" lIns="0" tIns="0" rIns="0" bIns="0" rtlCol="0" anchor="b">
            <a:spAutoFit/>
          </a:bodyPr>
          <a:lstStyle>
            <a:lvl1pPr marL="0" indent="0">
              <a:buNone/>
              <a:defRPr lang="fr-FR" sz="8800" cap="all" spc="0" noProof="0" dirty="0">
                <a:solidFill>
                  <a:schemeClr val="bg2"/>
                </a:solidFill>
                <a:latin typeface="+mj-lt"/>
                <a:ea typeface="+mn-ea"/>
                <a:cs typeface="+mn-cs"/>
              </a:defRPr>
            </a:lvl1pPr>
          </a:lstStyle>
          <a:p>
            <a:pPr marL="674383" lvl="0" indent="-914377" fontAlgn="base">
              <a:lnSpc>
                <a:spcPct val="85000"/>
              </a:lnSpc>
              <a:spcBef>
                <a:spcPct val="0"/>
              </a:spcBef>
              <a:spcAft>
                <a:spcPct val="0"/>
              </a:spcAft>
            </a:pPr>
            <a:r>
              <a:rPr lang="en-US" noProof="0"/>
              <a:t>#</a:t>
            </a:r>
          </a:p>
        </p:txBody>
      </p:sp>
      <p:sp>
        <p:nvSpPr>
          <p:cNvPr id="9" name="Subtitle 2"/>
          <p:cNvSpPr>
            <a:spLocks noGrp="1"/>
          </p:cNvSpPr>
          <p:nvPr>
            <p:ph type="subTitle" idx="1" hasCustomPrompt="1"/>
          </p:nvPr>
        </p:nvSpPr>
        <p:spPr>
          <a:xfrm>
            <a:off x="1344000" y="4838401"/>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bg2"/>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0" name="Picture Placeholder">
            <a:extLst>
              <a:ext uri="{FF2B5EF4-FFF2-40B4-BE49-F238E27FC236}">
                <a16:creationId xmlns:a16="http://schemas.microsoft.com/office/drawing/2014/main" id="{92FE1E90-E065-4F26-BC40-02F0B35BAECD}"/>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7" name="Picture 6" descr="logo_SG.wmf">
            <a:extLst>
              <a:ext uri="{FF2B5EF4-FFF2-40B4-BE49-F238E27FC236}">
                <a16:creationId xmlns:a16="http://schemas.microsoft.com/office/drawing/2014/main" id="{AE6C9EE2-C878-48AA-99F1-7C39908319B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344000" y="6155351"/>
            <a:ext cx="2398184" cy="468371"/>
          </a:xfrm>
          <a:prstGeom prst="rect">
            <a:avLst/>
          </a:prstGeom>
        </p:spPr>
      </p:pic>
      <p:sp>
        <p:nvSpPr>
          <p:cNvPr id="8" name="Rectangle 7">
            <a:extLst>
              <a:ext uri="{FF2B5EF4-FFF2-40B4-BE49-F238E27FC236}">
                <a16:creationId xmlns:a16="http://schemas.microsoft.com/office/drawing/2014/main" id="{CAECD16C-E48C-4DCB-935B-92C3364296CA}"/>
              </a:ext>
            </a:extLst>
          </p:cNvPr>
          <p:cNvSpPr/>
          <p:nvPr userDrawn="1"/>
        </p:nvSpPr>
        <p:spPr>
          <a:xfrm>
            <a:off x="516871" y="3000000"/>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35984536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Divider_2_Color">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19672"/>
            <a:ext cx="5280000" cy="997132"/>
          </a:xfrm>
          <a:prstGeom prst="rect">
            <a:avLst/>
          </a:prstGeom>
          <a:noFill/>
        </p:spPr>
        <p:txBody>
          <a:bodyPr vert="horz" wrap="square" lIns="0" tIns="0" rIns="0" bIns="0" rtlCol="0" anchor="b">
            <a:spAutoFit/>
          </a:bodyPr>
          <a:lstStyle>
            <a:lvl1pPr>
              <a:defRPr lang="fr-FR" sz="4267" b="1" spc="0" noProof="0">
                <a:solidFill>
                  <a:schemeClr val="tx1"/>
                </a:solidFill>
                <a:latin typeface="+mj-lt"/>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7355"/>
            <a:ext cx="528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noProof="0"/>
              <a:t>Click to edit subsection title</a:t>
            </a:r>
          </a:p>
        </p:txBody>
      </p:sp>
      <p:sp>
        <p:nvSpPr>
          <p:cNvPr id="12" name="Rectangle 11">
            <a:extLst>
              <a:ext uri="{FF2B5EF4-FFF2-40B4-BE49-F238E27FC236}">
                <a16:creationId xmlns:a16="http://schemas.microsoft.com/office/drawing/2014/main" id="{AB9BE19C-1469-4296-A028-12303FE1AB84}"/>
              </a:ext>
            </a:extLst>
          </p:cNvPr>
          <p:cNvSpPr/>
          <p:nvPr userDrawn="1"/>
        </p:nvSpPr>
        <p:spPr>
          <a:xfrm>
            <a:off x="6912000" y="0"/>
            <a:ext cx="5280000" cy="68592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Rectangle 7">
            <a:extLst>
              <a:ext uri="{FF2B5EF4-FFF2-40B4-BE49-F238E27FC236}">
                <a16:creationId xmlns:a16="http://schemas.microsoft.com/office/drawing/2014/main" id="{6C21A9E0-8BC8-4711-81B6-F5BEB3131FAF}"/>
              </a:ext>
            </a:extLst>
          </p:cNvPr>
          <p:cNvSpPr/>
          <p:nvPr userDrawn="1"/>
        </p:nvSpPr>
        <p:spPr>
          <a:xfrm>
            <a:off x="516871" y="3322651"/>
            <a:ext cx="6957708" cy="120000"/>
          </a:xfrm>
          <a:prstGeom prst="rect">
            <a:avLst/>
          </a:prstGeom>
          <a:solidFill>
            <a:schemeClr val="tx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pic>
        <p:nvPicPr>
          <p:cNvPr id="7" name="Picture 6" descr="logo_SG.wmf">
            <a:extLst>
              <a:ext uri="{FF2B5EF4-FFF2-40B4-BE49-F238E27FC236}">
                <a16:creationId xmlns:a16="http://schemas.microsoft.com/office/drawing/2014/main" id="{103C150A-F55A-4DC8-9370-323A5931EA35}"/>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Tree>
    <p:extLst>
      <p:ext uri="{BB962C8B-B14F-4D97-AF65-F5344CB8AC3E}">
        <p14:creationId xmlns:p14="http://schemas.microsoft.com/office/powerpoint/2010/main" val="30454500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21471"/>
            <a:ext cx="5520000" cy="997132"/>
          </a:xfrm>
          <a:prstGeom prst="rect">
            <a:avLst/>
          </a:prstGeom>
          <a:noFill/>
        </p:spPr>
        <p:txBody>
          <a:bodyPr vert="horz" wrap="square" lIns="0" tIns="0" rIns="0" bIns="0" rtlCol="0" anchor="b">
            <a:spAutoFit/>
          </a:bodyPr>
          <a:lstStyle>
            <a:lvl1pPr>
              <a:defRPr lang="en-US" sz="4267" b="1" spc="0" noProof="0" dirty="0">
                <a:solidFill>
                  <a:schemeClr val="bg2"/>
                </a:solidFill>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8401"/>
            <a:ext cx="552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b="1"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6" name="Picture 5" descr="logo_SG.wmf">
            <a:extLst>
              <a:ext uri="{FF2B5EF4-FFF2-40B4-BE49-F238E27FC236}">
                <a16:creationId xmlns:a16="http://schemas.microsoft.com/office/drawing/2014/main" id="{0C0DDCB3-9534-4212-88AC-1191165DEB1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
        <p:nvSpPr>
          <p:cNvPr id="7" name="Rectangle 6">
            <a:extLst>
              <a:ext uri="{FF2B5EF4-FFF2-40B4-BE49-F238E27FC236}">
                <a16:creationId xmlns:a16="http://schemas.microsoft.com/office/drawing/2014/main" id="{231B06B8-7F22-434A-89FB-73B49A1E30CF}"/>
              </a:ext>
            </a:extLst>
          </p:cNvPr>
          <p:cNvSpPr/>
          <p:nvPr userDrawn="1"/>
        </p:nvSpPr>
        <p:spPr>
          <a:xfrm>
            <a:off x="516871" y="3322651"/>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4291913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_2_Picture">
    <p:spTree>
      <p:nvGrpSpPr>
        <p:cNvPr id="1" name=""/>
        <p:cNvGrpSpPr/>
        <p:nvPr/>
      </p:nvGrpSpPr>
      <p:grpSpPr>
        <a:xfrm>
          <a:off x="0" y="0"/>
          <a:ext cx="0" cy="0"/>
          <a:chOff x="0" y="0"/>
          <a:chExt cx="0" cy="0"/>
        </a:xfrm>
      </p:grpSpPr>
      <p:sp>
        <p:nvSpPr>
          <p:cNvPr id="13" name="Title 1"/>
          <p:cNvSpPr>
            <a:spLocks noGrp="1"/>
          </p:cNvSpPr>
          <p:nvPr>
            <p:ph type="ctrTitle" hasCustomPrompt="1"/>
          </p:nvPr>
        </p:nvSpPr>
        <p:spPr>
          <a:xfrm>
            <a:off x="1056000" y="2221471"/>
            <a:ext cx="5520000" cy="997132"/>
          </a:xfrm>
          <a:prstGeom prst="rect">
            <a:avLst/>
          </a:prstGeom>
          <a:noFill/>
        </p:spPr>
        <p:txBody>
          <a:bodyPr vert="horz" wrap="square" lIns="0" tIns="0" rIns="0" bIns="0" rtlCol="0" anchor="b">
            <a:spAutoFit/>
          </a:bodyPr>
          <a:lstStyle>
            <a:lvl1pPr>
              <a:defRPr lang="en-US" sz="4267" b="1" spc="0" noProof="0" dirty="0">
                <a:solidFill>
                  <a:schemeClr val="bg2"/>
                </a:solidFill>
                <a:ea typeface="+mn-ea"/>
                <a:cs typeface="+mn-cs"/>
              </a:defRPr>
            </a:lvl1pPr>
          </a:lstStyle>
          <a:p>
            <a:pPr marL="0" lvl="0"/>
            <a:r>
              <a:rPr lang="en-US" noProof="0"/>
              <a:t>CLICK TO edit section title</a:t>
            </a:r>
          </a:p>
        </p:txBody>
      </p:sp>
      <p:sp>
        <p:nvSpPr>
          <p:cNvPr id="9" name="Subtitle 2"/>
          <p:cNvSpPr>
            <a:spLocks noGrp="1"/>
          </p:cNvSpPr>
          <p:nvPr>
            <p:ph type="subTitle" idx="1" hasCustomPrompt="1"/>
          </p:nvPr>
        </p:nvSpPr>
        <p:spPr>
          <a:xfrm>
            <a:off x="1056000" y="3638401"/>
            <a:ext cx="5520000" cy="332399"/>
          </a:xfrm>
          <a:prstGeom prst="rect">
            <a:avLst/>
          </a:prstGeom>
        </p:spPr>
        <p:txBody>
          <a:bodyPr wrap="square" rIns="0">
            <a:spAutoFit/>
          </a:bodyPr>
          <a:lstStyle>
            <a:lvl1pPr marL="0" indent="0" algn="l" defTabSz="1219170" rtl="0" eaLnBrk="1" latinLnBrk="0" hangingPunct="1">
              <a:spcBef>
                <a:spcPts val="533"/>
              </a:spcBef>
              <a:buClr>
                <a:schemeClr val="tx2"/>
              </a:buClr>
              <a:buSzPct val="90000"/>
              <a:buFont typeface="Wingdings" pitchFamily="2" charset="2"/>
              <a:buNone/>
              <a:defRPr lang="en-US" sz="2400" b="0" kern="1200" cap="none" baseline="0" dirty="0" smtClean="0">
                <a:solidFill>
                  <a:schemeClr val="tx1"/>
                </a:solidFill>
                <a:latin typeface="+mn-lt"/>
                <a:ea typeface="+mn-ea"/>
                <a:cs typeface="Arial" pitchFamily="34" charset="0"/>
              </a:defRPr>
            </a:lvl1pPr>
            <a:lvl2pPr marL="0" indent="0" algn="l">
              <a:spcBef>
                <a:spcPts val="533"/>
              </a:spcBef>
              <a:buNone/>
              <a:defRPr lang="en-GB" sz="2400" b="1" kern="1200" dirty="0">
                <a:solidFill>
                  <a:schemeClr val="bg2"/>
                </a:solidFill>
                <a:latin typeface="Source Sans Pro" panose="020B0503030403020204" pitchFamily="34" charset="0"/>
                <a:ea typeface="+mn-ea"/>
                <a:cs typeface="Arial" pitchFamily="34" charset="0"/>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pPr lvl="0"/>
            <a:r>
              <a:rPr lang="en-US" noProof="0"/>
              <a:t>Click to edit subsection title</a:t>
            </a:r>
          </a:p>
        </p:txBody>
      </p:sp>
      <p:sp>
        <p:nvSpPr>
          <p:cNvPr id="8" name="Picture Placeholder">
            <a:extLst>
              <a:ext uri="{FF2B5EF4-FFF2-40B4-BE49-F238E27FC236}">
                <a16:creationId xmlns:a16="http://schemas.microsoft.com/office/drawing/2014/main" id="{F5A6D089-4F00-427C-9F3B-72C8307ECF3B}"/>
              </a:ext>
            </a:extLst>
          </p:cNvPr>
          <p:cNvSpPr>
            <a:spLocks noGrp="1"/>
          </p:cNvSpPr>
          <p:nvPr>
            <p:ph type="pic" sz="quarter" idx="16" hasCustomPrompt="1"/>
          </p:nvPr>
        </p:nvSpPr>
        <p:spPr>
          <a:xfrm>
            <a:off x="6912000" y="0"/>
            <a:ext cx="5280000" cy="6858000"/>
          </a:xfrm>
          <a:prstGeom prst="rect">
            <a:avLst/>
          </a:prstGeom>
          <a:ln>
            <a:noFill/>
          </a:ln>
        </p:spPr>
        <p:txBody>
          <a:bodyPr anchor="ctr">
            <a:noAutofit/>
          </a:bodyPr>
          <a:lstStyle>
            <a:lvl1pPr algn="ctr">
              <a:buNone/>
              <a:defRPr b="0" i="1" baseline="0">
                <a:solidFill>
                  <a:schemeClr val="accent4">
                    <a:lumMod val="60000"/>
                    <a:lumOff val="40000"/>
                  </a:schemeClr>
                </a:solidFill>
              </a:defRPr>
            </a:lvl1pPr>
          </a:lstStyle>
          <a:p>
            <a:r>
              <a:rPr lang="fr-FR"/>
              <a:t>Click to insert </a:t>
            </a:r>
            <a:r>
              <a:rPr lang="fr-FR" err="1"/>
              <a:t>picture</a:t>
            </a:r>
            <a:endParaRPr lang="en-US"/>
          </a:p>
        </p:txBody>
      </p:sp>
      <p:pic>
        <p:nvPicPr>
          <p:cNvPr id="6" name="Picture 5" descr="logo_SG.wmf">
            <a:extLst>
              <a:ext uri="{FF2B5EF4-FFF2-40B4-BE49-F238E27FC236}">
                <a16:creationId xmlns:a16="http://schemas.microsoft.com/office/drawing/2014/main" id="{0C0DDCB3-9534-4212-88AC-1191165DEB19}"/>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56000" y="6155351"/>
            <a:ext cx="2398184" cy="468371"/>
          </a:xfrm>
          <a:prstGeom prst="rect">
            <a:avLst/>
          </a:prstGeom>
        </p:spPr>
      </p:pic>
      <p:sp>
        <p:nvSpPr>
          <p:cNvPr id="7" name="Rectangle 6">
            <a:extLst>
              <a:ext uri="{FF2B5EF4-FFF2-40B4-BE49-F238E27FC236}">
                <a16:creationId xmlns:a16="http://schemas.microsoft.com/office/drawing/2014/main" id="{231B06B8-7F22-434A-89FB-73B49A1E30CF}"/>
              </a:ext>
            </a:extLst>
          </p:cNvPr>
          <p:cNvSpPr/>
          <p:nvPr userDrawn="1"/>
        </p:nvSpPr>
        <p:spPr>
          <a:xfrm>
            <a:off x="516871" y="3322651"/>
            <a:ext cx="4272000" cy="120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Quicksand Light" pitchFamily="2" charset="0"/>
            </a:endParaRPr>
          </a:p>
        </p:txBody>
      </p:sp>
    </p:spTree>
    <p:extLst>
      <p:ext uri="{BB962C8B-B14F-4D97-AF65-F5344CB8AC3E}">
        <p14:creationId xmlns:p14="http://schemas.microsoft.com/office/powerpoint/2010/main" val="16285368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6"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26544"/>
            <a:ext cx="11328000"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3691535686"/>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2000" y="478525"/>
            <a:ext cx="11328000" cy="315407"/>
          </a:xfrm>
          <a:prstGeom prst="rect">
            <a:avLst/>
          </a:prstGeom>
        </p:spPr>
        <p:txBody>
          <a:bodyPr vert="horz" lIns="0" tIns="0" rIns="0" bIns="0" rtlCol="0" anchor="b">
            <a:spAutoFit/>
          </a:bodyPr>
          <a:lstStyle>
            <a:lvl1pPr>
              <a:defRPr lang="en-US" noProof="0" dirty="0">
                <a:latin typeface="+mj-lt"/>
              </a:defRPr>
            </a:lvl1pPr>
          </a:lstStyle>
          <a:p>
            <a:pPr lvl="0"/>
            <a:r>
              <a:rPr lang="en-US" noProof="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432000" y="6026544"/>
            <a:ext cx="11328000"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432000" y="1534585"/>
            <a:ext cx="11328000" cy="1806991"/>
          </a:xfrm>
          <a:prstGeom prst="rect">
            <a:avLst/>
          </a:prstGeom>
        </p:spPr>
        <p:txBody>
          <a:bodyPr vert="horz" lIns="0" tIns="0" rIns="0" bIns="0" rtlCol="0">
            <a:spAutoFit/>
          </a:bodyPr>
          <a:lstStyle>
            <a:lvl2pPr marL="420589" indent="-228594">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612585" indent="-228594">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28402535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4" y="478525"/>
            <a:ext cx="11328403"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1999" y="6026544"/>
            <a:ext cx="11329919"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6385917" y="1545873"/>
            <a:ext cx="5376000" cy="4099200"/>
          </a:xfrm>
          <a:prstGeom prst="rect">
            <a:avLst/>
          </a:prstGeom>
          <a:solidFill>
            <a:schemeClr val="tx1">
              <a:lumMod val="10000"/>
              <a:lumOff val="90000"/>
            </a:schemeClr>
          </a:solidFill>
        </p:spPr>
        <p:txBody>
          <a:bodyPr vert="horz" wrap="square" lIns="36000" tIns="36000" rIns="36000" bIns="36000" rtlCol="0">
            <a:noAutofit/>
          </a:bodyPr>
          <a:lstStyle>
            <a:lvl1pPr marL="95998" indent="-95998" algn="l" defTabSz="1219170" rtl="0" eaLnBrk="1" latinLnBrk="0" hangingPunct="1">
              <a:spcBef>
                <a:spcPts val="533"/>
              </a:spcBef>
              <a:buClr>
                <a:schemeClr val="tx1">
                  <a:lumMod val="75000"/>
                  <a:lumOff val="25000"/>
                </a:schemeClr>
              </a:buClr>
              <a:buSzPct val="100000"/>
              <a:buFont typeface="Source Sans Pro" panose="020B0503030403020204" pitchFamily="34" charset="0"/>
              <a:buChar char="_"/>
              <a:defRPr lang="en-US" sz="1467" b="1" kern="1200" baseline="0" noProof="0" dirty="0" smtClean="0">
                <a:solidFill>
                  <a:schemeClr val="tx1"/>
                </a:solidFill>
                <a:latin typeface="+mn-lt"/>
                <a:ea typeface="+mn-ea"/>
                <a:cs typeface="Arial" pitchFamily="34" charset="0"/>
              </a:defRPr>
            </a:lvl1pPr>
            <a:lvl2pPr>
              <a:defRPr lang="en-US" sz="1467" dirty="0" smtClean="0"/>
            </a:lvl2pPr>
            <a:lvl3pPr>
              <a:defRPr lang="en-US" sz="1467" dirty="0" smtClean="0"/>
            </a:lvl3pPr>
            <a:lvl4pPr>
              <a:defRPr lang="en-US" sz="1467" dirty="0" smtClean="0"/>
            </a:lvl4pPr>
            <a:lvl5pPr>
              <a:defRPr lang="en-US" sz="1867" dirty="0"/>
            </a:lvl5pPr>
          </a:lstStyle>
          <a:p>
            <a:pPr marL="191995" lvl="0" indent="-191995">
              <a:lnSpc>
                <a:spcPct val="90000"/>
              </a:lnSpc>
              <a:buClrTx/>
              <a:buSzPct val="100000"/>
              <a:buFont typeface="Wingdings" panose="05000000000000000000" pitchFamily="2" charset="2"/>
              <a:buChar char=""/>
            </a:pPr>
            <a:r>
              <a:rPr lang="fr-FR"/>
              <a:t>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432000" y="1534585"/>
            <a:ext cx="55200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34218978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lide_Righ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5" y="478525"/>
            <a:ext cx="7437967"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26544"/>
            <a:ext cx="7439881"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7440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i="0"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4" name="Text Placeholder 3">
            <a:extLst>
              <a:ext uri="{FF2B5EF4-FFF2-40B4-BE49-F238E27FC236}">
                <a16:creationId xmlns:a16="http://schemas.microsoft.com/office/drawing/2014/main" id="{E4D5E082-19E9-4D8D-9F6C-D1503B0154DC}"/>
              </a:ext>
            </a:extLst>
          </p:cNvPr>
          <p:cNvSpPr>
            <a:spLocks noGrp="1"/>
          </p:cNvSpPr>
          <p:nvPr>
            <p:ph type="body" sz="quarter" idx="15"/>
          </p:nvPr>
        </p:nvSpPr>
        <p:spPr>
          <a:xfrm>
            <a:off x="431800" y="1534584"/>
            <a:ext cx="7440000" cy="1748171"/>
          </a:xfrm>
          <a:prstGeom prst="rect">
            <a:avLst/>
          </a:prstGeom>
        </p:spPr>
        <p:txBody>
          <a:bodyPr vert="horz" lIns="0" tIns="0" rIns="0" bIns="0" rtlCol="0">
            <a:spAutoFit/>
          </a:bodyPr>
          <a:lstStyle>
            <a:lvl1pPr>
              <a:defRPr lang="en-US" dirty="0"/>
            </a:lvl1pPr>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vl5pPr>
              <a:defRPr lang="en-US" dirty="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99796333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lide_Left side Color">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737233" y="6026544"/>
            <a:ext cx="7027200"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Text Placeholder 3">
            <a:extLst>
              <a:ext uri="{FF2B5EF4-FFF2-40B4-BE49-F238E27FC236}">
                <a16:creationId xmlns:a16="http://schemas.microsoft.com/office/drawing/2014/main" id="{0B620084-3877-4EDA-8E7A-9F6B0576B809}"/>
              </a:ext>
            </a:extLst>
          </p:cNvPr>
          <p:cNvSpPr>
            <a:spLocks noGrp="1"/>
          </p:cNvSpPr>
          <p:nvPr>
            <p:ph idx="1"/>
          </p:nvPr>
        </p:nvSpPr>
        <p:spPr>
          <a:xfrm>
            <a:off x="4735117" y="1534585"/>
            <a:ext cx="70272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77336370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oC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ToC Content"/>
          <p:cNvSpPr>
            <a:spLocks noGrp="1"/>
          </p:cNvSpPr>
          <p:nvPr>
            <p:ph idx="1" hasCustomPrompt="1"/>
          </p:nvPr>
        </p:nvSpPr>
        <p:spPr>
          <a:xfrm>
            <a:off x="433918" y="1536000"/>
            <a:ext cx="11330516" cy="667940"/>
          </a:xfrm>
          <a:prstGeom prst="rect">
            <a:avLst/>
          </a:prstGeom>
        </p:spPr>
        <p:txBody>
          <a:bodyPr rIns="0">
            <a:spAutoFit/>
          </a:bodyPr>
          <a:lstStyle>
            <a:lvl1pPr marL="479988" indent="-479988">
              <a:spcBef>
                <a:spcPts val="1333"/>
              </a:spcBef>
              <a:spcAft>
                <a:spcPts val="267"/>
              </a:spcAft>
              <a:buClr>
                <a:srgbClr val="E60028"/>
              </a:buClr>
              <a:buSzPct val="100000"/>
              <a:buFont typeface="+mj-lt"/>
              <a:buNone/>
              <a:tabLst>
                <a:tab pos="11239219" algn="r"/>
              </a:tabLst>
              <a:defRPr sz="2400" b="1" cap="all" baseline="0">
                <a:solidFill>
                  <a:srgbClr val="E60028"/>
                </a:solidFill>
                <a:latin typeface="+mn-lt"/>
              </a:defRPr>
            </a:lvl1pPr>
            <a:lvl2pPr marL="959976" indent="-479988">
              <a:spcBef>
                <a:spcPts val="267"/>
              </a:spcBef>
              <a:buClrTx/>
              <a:buSzPct val="100000"/>
              <a:buFont typeface="+mj-lt"/>
              <a:buAutoNum type="alphaUcPeriod"/>
              <a:tabLst>
                <a:tab pos="11239219" algn="r"/>
              </a:tabLst>
              <a:defRPr sz="1867" cap="none" baseline="0">
                <a:latin typeface="+mn-lt"/>
              </a:defRPr>
            </a:lvl2pPr>
            <a:lvl3pPr marL="479988" indent="0">
              <a:spcBef>
                <a:spcPts val="3733"/>
              </a:spcBef>
              <a:buNone/>
              <a:tabLst>
                <a:tab pos="11239219" algn="r"/>
              </a:tabLst>
              <a:defRPr sz="1867" b="0" cap="all" baseline="0">
                <a:solidFill>
                  <a:srgbClr val="E60028"/>
                </a:solidFill>
              </a:defRPr>
            </a:lvl3pPr>
            <a:lvl4pPr marL="959976" indent="-479988">
              <a:spcBef>
                <a:spcPts val="267"/>
              </a:spcBef>
              <a:buClrTx/>
              <a:buFont typeface="+mj-lt"/>
              <a:buAutoNum type="alphaUcPeriod"/>
              <a:tabLst>
                <a:tab pos="11239219" algn="r"/>
              </a:tabLst>
              <a:defRPr sz="1600" cap="none" baseline="0"/>
            </a:lvl4pPr>
            <a:lvl5pPr marL="719982" indent="0">
              <a:buNone/>
              <a:tabLst>
                <a:tab pos="10650800" algn="r"/>
              </a:tabLst>
              <a:defRPr sz="1067" cap="all" baseline="0"/>
            </a:lvl5pPr>
          </a:lstStyle>
          <a:p>
            <a:pPr lvl="0"/>
            <a:r>
              <a:rPr lang="en-US" noProof="0"/>
              <a:t>CLICK TO add section title</a:t>
            </a:r>
          </a:p>
          <a:p>
            <a:pPr lvl="1"/>
            <a:r>
              <a:rPr lang="en-US" noProof="0"/>
              <a:t>Increase level to add subsection title</a:t>
            </a:r>
          </a:p>
        </p:txBody>
      </p:sp>
      <p:sp>
        <p:nvSpPr>
          <p:cNvPr id="7" name="Rectangle 6">
            <a:extLst>
              <a:ext uri="{FF2B5EF4-FFF2-40B4-BE49-F238E27FC236}">
                <a16:creationId xmlns:a16="http://schemas.microsoft.com/office/drawing/2014/main" id="{762E0767-2C7B-4A8B-88C1-F85FEC17A762}"/>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323517201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6"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Disclaimer Text"/>
          <p:cNvSpPr>
            <a:spLocks noGrp="1"/>
          </p:cNvSpPr>
          <p:nvPr>
            <p:ph type="body" sz="quarter" idx="14" hasCustomPrompt="1"/>
          </p:nvPr>
        </p:nvSpPr>
        <p:spPr>
          <a:xfrm>
            <a:off x="433918" y="1534584"/>
            <a:ext cx="11330516" cy="175432"/>
          </a:xfrm>
          <a:prstGeom prst="rect">
            <a:avLst/>
          </a:prstGeom>
        </p:spPr>
        <p:txBody>
          <a:bodyPr wrap="square" rIns="0">
            <a:spAutoFit/>
          </a:bodyPr>
          <a:lstStyle>
            <a:lvl1pPr marL="0" indent="0">
              <a:lnSpc>
                <a:spcPct val="95000"/>
              </a:lnSpc>
              <a:spcBef>
                <a:spcPts val="800"/>
              </a:spcBef>
              <a:spcAft>
                <a:spcPts val="0"/>
              </a:spcAft>
              <a:buFontTx/>
              <a:buNone/>
              <a:defRPr sz="1200" b="0" i="0">
                <a:solidFill>
                  <a:schemeClr val="tx1"/>
                </a:solidFill>
                <a:latin typeface="+mn-lt"/>
                <a:ea typeface="Source Sans Pro" pitchFamily="34" charset="0"/>
              </a:defRPr>
            </a:lvl1pPr>
            <a:lvl2pPr marL="239994" indent="-239994">
              <a:spcBef>
                <a:spcPts val="800"/>
              </a:spcBef>
              <a:buClr>
                <a:schemeClr val="tx1">
                  <a:lumMod val="65000"/>
                  <a:lumOff val="35000"/>
                </a:schemeClr>
              </a:buClr>
              <a:buSzPct val="100000"/>
              <a:buFont typeface="Arial" pitchFamily="34" charset="0"/>
              <a:buChar char="-"/>
              <a:defRPr sz="1467" b="0" i="1">
                <a:solidFill>
                  <a:schemeClr val="tx1"/>
                </a:solidFill>
              </a:defRPr>
            </a:lvl2pPr>
            <a:lvl3pPr marL="479988" indent="-239994">
              <a:spcBef>
                <a:spcPts val="267"/>
              </a:spcBef>
              <a:buClr>
                <a:schemeClr val="tx1">
                  <a:lumMod val="65000"/>
                  <a:lumOff val="35000"/>
                </a:schemeClr>
              </a:buClr>
              <a:buSzPct val="100000"/>
              <a:buFont typeface="Arial" pitchFamily="34" charset="0"/>
              <a:buChar char="-"/>
              <a:defRPr sz="1467" i="1"/>
            </a:lvl3pPr>
            <a:lvl4pPr marL="335992" indent="-143996">
              <a:spcBef>
                <a:spcPts val="133"/>
              </a:spcBef>
              <a:buClr>
                <a:schemeClr val="tx2"/>
              </a:buClr>
              <a:buSzPct val="90000"/>
              <a:buFont typeface="Arial" pitchFamily="34" charset="0"/>
              <a:buChar char="●"/>
              <a:defRPr sz="1467" i="1"/>
            </a:lvl4pPr>
            <a:lvl5pPr marL="479988" indent="-143996">
              <a:spcBef>
                <a:spcPts val="133"/>
              </a:spcBef>
              <a:buClr>
                <a:schemeClr val="tx2"/>
              </a:buClr>
              <a:buSzPct val="90000"/>
              <a:buFont typeface="Wingdings 3" pitchFamily="18" charset="2"/>
              <a:buChar char=""/>
              <a:defRPr sz="1467" i="1"/>
            </a:lvl5pPr>
          </a:lstStyle>
          <a:p>
            <a:pPr lvl="0"/>
            <a:r>
              <a:rPr lang="en-US" noProof="0"/>
              <a:t>Click to edit Master text styles</a:t>
            </a:r>
          </a:p>
        </p:txBody>
      </p:sp>
      <p:sp>
        <p:nvSpPr>
          <p:cNvPr id="5" name="Disclaimer Title"/>
          <p:cNvSpPr>
            <a:spLocks noGrp="1"/>
          </p:cNvSpPr>
          <p:nvPr>
            <p:ph type="title" hasCustomPrompt="1"/>
          </p:nvPr>
        </p:nvSpPr>
        <p:spPr>
          <a:xfrm>
            <a:off x="433917"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9" name="Sources">
            <a:extLst>
              <a:ext uri="{FF2B5EF4-FFF2-40B4-BE49-F238E27FC236}">
                <a16:creationId xmlns:a16="http://schemas.microsoft.com/office/drawing/2014/main" id="{66CDEB1D-B8F5-47BA-8571-0C6D5BB9DF26}"/>
              </a:ext>
            </a:extLst>
          </p:cNvPr>
          <p:cNvSpPr>
            <a:spLocks noGrp="1"/>
          </p:cNvSpPr>
          <p:nvPr>
            <p:ph type="body" sz="quarter" idx="13" hasCustomPrompt="1"/>
          </p:nvPr>
        </p:nvSpPr>
        <p:spPr>
          <a:xfrm>
            <a:off x="432000" y="6026544"/>
            <a:ext cx="11328000" cy="165554"/>
          </a:xfrm>
          <a:prstGeom prst="rect">
            <a:avLst/>
          </a:prstGeom>
        </p:spPr>
        <p:txBody>
          <a:bodyPr tIns="0" rIns="0" bIns="36000" anchor="b" anchorCtr="0">
            <a:spAutoFit/>
          </a:bodyPr>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8" name="Rectangle 7">
            <a:extLst>
              <a:ext uri="{FF2B5EF4-FFF2-40B4-BE49-F238E27FC236}">
                <a16:creationId xmlns:a16="http://schemas.microsoft.com/office/drawing/2014/main" id="{3FC1BBD5-C468-4B07-AEDC-B9D783237610}"/>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256036217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51413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End Slide_Blac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62" y="2914840"/>
            <a:ext cx="7308813" cy="1028392"/>
          </a:xfrm>
          <a:prstGeom prst="rect">
            <a:avLst/>
          </a:prstGeom>
        </p:spPr>
      </p:pic>
    </p:spTree>
    <p:extLst>
      <p:ext uri="{BB962C8B-B14F-4D97-AF65-F5344CB8AC3E}">
        <p14:creationId xmlns:p14="http://schemas.microsoft.com/office/powerpoint/2010/main" val="92655234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1_End Slide_Black">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4264757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_Title">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6" y="478525"/>
            <a:ext cx="11328000" cy="315407"/>
          </a:xfrm>
          <a:prstGeom prst="rect">
            <a:avLst/>
          </a:prstGeom>
        </p:spPr>
        <p:txBody>
          <a:bodyPr vert="horz"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7" name="Rectangle 6">
            <a:extLst>
              <a:ext uri="{FF2B5EF4-FFF2-40B4-BE49-F238E27FC236}">
                <a16:creationId xmlns:a16="http://schemas.microsoft.com/office/drawing/2014/main" id="{65C8E765-7214-4A36-B32A-D18CCEC2BFC9}"/>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Tree>
    <p:extLst>
      <p:ext uri="{BB962C8B-B14F-4D97-AF65-F5344CB8AC3E}">
        <p14:creationId xmlns:p14="http://schemas.microsoft.com/office/powerpoint/2010/main" val="1286897834"/>
      </p:ext>
    </p:extLst>
  </p:cSld>
  <p:clrMapOvr>
    <a:masterClrMapping/>
  </p:clrMapOvr>
  <p:extLst>
    <p:ext uri="{DCECCB84-F9BA-43D5-87BE-67443E8EF086}">
      <p15:sldGuideLst xmlns:p15="http://schemas.microsoft.com/office/powerpoint/2012/main"/>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End Slide_Re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8038D98-9ABA-4C1E-8749-C8A9E3497321}"/>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441857" y="2914841"/>
            <a:ext cx="7308823" cy="1028393"/>
          </a:xfrm>
          <a:prstGeom prst="rect">
            <a:avLst/>
          </a:prstGeom>
        </p:spPr>
      </p:pic>
    </p:spTree>
    <p:extLst>
      <p:ext uri="{BB962C8B-B14F-4D97-AF65-F5344CB8AC3E}">
        <p14:creationId xmlns:p14="http://schemas.microsoft.com/office/powerpoint/2010/main" val="2609796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_Contents">
    <p:spTree>
      <p:nvGrpSpPr>
        <p:cNvPr id="1" name=""/>
        <p:cNvGrpSpPr/>
        <p:nvPr/>
      </p:nvGrpSpPr>
      <p:grpSpPr>
        <a:xfrm>
          <a:off x="0" y="0"/>
          <a:ext cx="0" cy="0"/>
          <a:chOff x="0" y="0"/>
          <a:chExt cx="0" cy="0"/>
        </a:xfrm>
      </p:grpSpPr>
      <p:sp>
        <p:nvSpPr>
          <p:cNvPr id="7"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2000" y="478525"/>
            <a:ext cx="11328000" cy="315407"/>
          </a:xfrm>
          <a:prstGeom prst="rect">
            <a:avLst/>
          </a:prstGeom>
        </p:spPr>
        <p:txBody>
          <a:bodyPr vert="horz" lIns="0" tIns="0" rIns="0" bIns="0" rtlCol="0" anchor="b">
            <a:spAutoFit/>
          </a:bodyPr>
          <a:lstStyle>
            <a:lvl1pPr>
              <a:defRPr lang="en-US" noProof="0" dirty="0">
                <a:latin typeface="+mj-lt"/>
              </a:defRPr>
            </a:lvl1pPr>
          </a:lstStyle>
          <a:p>
            <a:pPr lvl="0"/>
            <a:r>
              <a:rPr lang="en-US" noProof="0"/>
              <a:t>Click to add title</a:t>
            </a:r>
          </a:p>
        </p:txBody>
      </p:sp>
      <p:sp>
        <p:nvSpPr>
          <p:cNvPr id="6" name="Sources">
            <a:extLst>
              <a:ext uri="{FF2B5EF4-FFF2-40B4-BE49-F238E27FC236}">
                <a16:creationId xmlns:a16="http://schemas.microsoft.com/office/drawing/2014/main" id="{44691C9B-787E-48C1-BDA5-A310AD5E3E8D}"/>
              </a:ext>
            </a:extLst>
          </p:cNvPr>
          <p:cNvSpPr>
            <a:spLocks noGrp="1"/>
          </p:cNvSpPr>
          <p:nvPr>
            <p:ph type="body" sz="quarter" idx="13" hasCustomPrompt="1"/>
          </p:nvPr>
        </p:nvSpPr>
        <p:spPr>
          <a:xfrm>
            <a:off x="432000" y="6000001"/>
            <a:ext cx="11328000"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9" name="Content Placeholder 12">
            <a:extLst>
              <a:ext uri="{FF2B5EF4-FFF2-40B4-BE49-F238E27FC236}">
                <a16:creationId xmlns:a16="http://schemas.microsoft.com/office/drawing/2014/main" id="{C0168931-F605-4E53-922E-B5DE7077265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0" name="Rectangle 9">
            <a:extLst>
              <a:ext uri="{FF2B5EF4-FFF2-40B4-BE49-F238E27FC236}">
                <a16:creationId xmlns:a16="http://schemas.microsoft.com/office/drawing/2014/main" id="{6B788D0F-DDF7-4033-A15A-D24B8AE8FA21}"/>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8" name="Text Placeholder 3">
            <a:extLst>
              <a:ext uri="{FF2B5EF4-FFF2-40B4-BE49-F238E27FC236}">
                <a16:creationId xmlns:a16="http://schemas.microsoft.com/office/drawing/2014/main" id="{EBAF0065-3D22-49D7-BC76-C12278469DBA}"/>
              </a:ext>
            </a:extLst>
          </p:cNvPr>
          <p:cNvSpPr>
            <a:spLocks noGrp="1"/>
          </p:cNvSpPr>
          <p:nvPr>
            <p:ph idx="1"/>
          </p:nvPr>
        </p:nvSpPr>
        <p:spPr>
          <a:xfrm>
            <a:off x="432000" y="1534585"/>
            <a:ext cx="11328000" cy="1806991"/>
          </a:xfrm>
          <a:prstGeom prst="rect">
            <a:avLst/>
          </a:prstGeom>
        </p:spPr>
        <p:txBody>
          <a:bodyPr vert="horz" lIns="0" tIns="0" rIns="0" bIns="0" rtlCol="0">
            <a:spAutoFit/>
          </a:bodyPr>
          <a:lstStyle>
            <a:lvl2pPr marL="420589" indent="-228594">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612585" indent="-228594">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2284773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_Chart">
    <p:spTree>
      <p:nvGrpSpPr>
        <p:cNvPr id="1" name=""/>
        <p:cNvGrpSpPr/>
        <p:nvPr/>
      </p:nvGrpSpPr>
      <p:grpSpPr>
        <a:xfrm>
          <a:off x="0" y="0"/>
          <a:ext cx="0" cy="0"/>
          <a:chOff x="0" y="0"/>
          <a:chExt cx="0" cy="0"/>
        </a:xfrm>
      </p:grpSpPr>
      <p:sp>
        <p:nvSpPr>
          <p:cNvPr id="12" name="Do not remove" hidden="1"/>
          <p:cNvSpPr/>
          <p:nvPr userDrawn="1">
            <p:custDataLst>
              <p:tags r:id="rId1"/>
            </p:custDataLst>
          </p:nvPr>
        </p:nvSpPr>
        <p:spPr>
          <a:xfrm>
            <a:off x="0" y="1"/>
            <a:ext cx="16933" cy="12700"/>
          </a:xfrm>
          <a:prstGeom prst="octagon">
            <a:avLst/>
          </a:prstGeom>
          <a:no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Slide Title"/>
          <p:cNvSpPr>
            <a:spLocks noGrp="1"/>
          </p:cNvSpPr>
          <p:nvPr>
            <p:ph type="title" hasCustomPrompt="1"/>
          </p:nvPr>
        </p:nvSpPr>
        <p:spPr>
          <a:xfrm>
            <a:off x="433914" y="478525"/>
            <a:ext cx="11328403" cy="315407"/>
          </a:xfrm>
          <a:prstGeom prst="rect">
            <a:avLst/>
          </a:prstGeom>
        </p:spPr>
        <p:txBody>
          <a:bodyPr vert="horz" wrap="square" lIns="0" tIns="0" rIns="0" bIns="0" rtlCol="0" anchor="b">
            <a:spAutoFit/>
          </a:bodyPr>
          <a:lstStyle>
            <a:lvl1pPr>
              <a:lnSpc>
                <a:spcPct val="75000"/>
              </a:lnSpc>
              <a:defRPr lang="fr-FR" noProof="0" dirty="0">
                <a:latin typeface="+mj-lt"/>
              </a:defRPr>
            </a:lvl1pPr>
          </a:lstStyle>
          <a:p>
            <a:pPr lvl="0"/>
            <a:r>
              <a:rPr lang="en-US" noProof="0"/>
              <a:t>Click to add title</a:t>
            </a:r>
          </a:p>
        </p:txBody>
      </p:sp>
      <p:sp>
        <p:nvSpPr>
          <p:cNvPr id="5" name="Sources">
            <a:extLst>
              <a:ext uri="{FF2B5EF4-FFF2-40B4-BE49-F238E27FC236}">
                <a16:creationId xmlns:a16="http://schemas.microsoft.com/office/drawing/2014/main" id="{EDF8D696-937F-42D0-A2BB-5AE856EF92F0}"/>
              </a:ext>
            </a:extLst>
          </p:cNvPr>
          <p:cNvSpPr>
            <a:spLocks noGrp="1"/>
          </p:cNvSpPr>
          <p:nvPr>
            <p:ph type="body" sz="quarter" idx="13" hasCustomPrompt="1"/>
          </p:nvPr>
        </p:nvSpPr>
        <p:spPr>
          <a:xfrm>
            <a:off x="431999" y="6000001"/>
            <a:ext cx="11329919" cy="192097"/>
          </a:xfrm>
          <a:prstGeom prst="rect">
            <a:avLst/>
          </a:prstGeom>
        </p:spPr>
        <p:txBody>
          <a:bodyPr tIns="0" rIns="0" bIns="36000" anchor="b" anchorCtr="0"/>
          <a:lstStyle>
            <a:lvl1pPr marL="2117" indent="-2117">
              <a:spcBef>
                <a:spcPts val="0"/>
              </a:spcBef>
              <a:buNone/>
              <a:defRPr sz="933" b="0" i="1" baseline="0">
                <a:solidFill>
                  <a:schemeClr val="tx1"/>
                </a:solidFill>
              </a:defRPr>
            </a:lvl1pPr>
            <a:lvl2pPr marL="239994" indent="-239994">
              <a:spcBef>
                <a:spcPts val="0"/>
              </a:spcBef>
              <a:buNone/>
              <a:defRPr sz="933" i="1" baseline="0"/>
            </a:lvl2pPr>
            <a:lvl3pPr>
              <a:buNone/>
              <a:defRPr/>
            </a:lvl3pPr>
            <a:lvl4pPr>
              <a:buNone/>
              <a:defRPr/>
            </a:lvl4pPr>
            <a:lvl5pPr>
              <a:buNone/>
              <a:defRPr/>
            </a:lvl5pPr>
          </a:lstStyle>
          <a:p>
            <a:pPr lvl="1"/>
            <a:r>
              <a:rPr lang="en-GB" noProof="0"/>
              <a:t>Click to add sources</a:t>
            </a:r>
          </a:p>
        </p:txBody>
      </p:sp>
      <p:sp>
        <p:nvSpPr>
          <p:cNvPr id="16" name="Rectangle 15">
            <a:extLst>
              <a:ext uri="{FF2B5EF4-FFF2-40B4-BE49-F238E27FC236}">
                <a16:creationId xmlns:a16="http://schemas.microsoft.com/office/drawing/2014/main" id="{A5145554-7D16-47DF-A0A5-E6986D7FF91A}"/>
              </a:ext>
            </a:extLst>
          </p:cNvPr>
          <p:cNvSpPr/>
          <p:nvPr userDrawn="1"/>
        </p:nvSpPr>
        <p:spPr>
          <a:xfrm>
            <a:off x="192000" y="864000"/>
            <a:ext cx="2688000" cy="72000"/>
          </a:xfrm>
          <a:prstGeom prst="rect">
            <a:avLst/>
          </a:prstGeom>
          <a:solidFill>
            <a:schemeClr val="bg2"/>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noProof="0">
              <a:latin typeface="Quicksand Light" pitchFamily="2" charset="0"/>
            </a:endParaRPr>
          </a:p>
        </p:txBody>
      </p:sp>
      <p:sp>
        <p:nvSpPr>
          <p:cNvPr id="9" name="Content Placeholder 12">
            <a:extLst>
              <a:ext uri="{FF2B5EF4-FFF2-40B4-BE49-F238E27FC236}">
                <a16:creationId xmlns:a16="http://schemas.microsoft.com/office/drawing/2014/main" id="{E686FAEA-0798-4A94-A949-6314EA6C5F9D}"/>
              </a:ext>
            </a:extLst>
          </p:cNvPr>
          <p:cNvSpPr>
            <a:spLocks noGrp="1"/>
          </p:cNvSpPr>
          <p:nvPr>
            <p:ph sz="quarter" idx="14" hasCustomPrompt="1"/>
          </p:nvPr>
        </p:nvSpPr>
        <p:spPr>
          <a:xfrm>
            <a:off x="433917" y="1007936"/>
            <a:ext cx="11328000" cy="258597"/>
          </a:xfrm>
          <a:prstGeom prst="rect">
            <a:avLst/>
          </a:prstGeom>
        </p:spPr>
        <p:txBody>
          <a:bodyPr vert="horz" wrap="square" lIns="0" tIns="0" rIns="0" bIns="0" rtlCol="0" anchor="b">
            <a:spAutoFit/>
          </a:bodyPr>
          <a:lstStyle>
            <a:lvl1pPr marL="0" indent="0" algn="l">
              <a:lnSpc>
                <a:spcPct val="90000"/>
              </a:lnSpc>
              <a:spcBef>
                <a:spcPts val="0"/>
              </a:spcBef>
              <a:buFontTx/>
              <a:buNone/>
              <a:defRPr lang="fr-FR" sz="1867" b="1" kern="1200" baseline="0" noProof="0" dirty="0">
                <a:solidFill>
                  <a:schemeClr val="bg2"/>
                </a:solidFill>
                <a:latin typeface="+mn-lt"/>
                <a:ea typeface="Source Sans Pro" pitchFamily="34" charset="0"/>
                <a:cs typeface="Arial" pitchFamily="34" charset="0"/>
              </a:defRPr>
            </a:lvl1pPr>
            <a:lvl2pPr>
              <a:buFontTx/>
              <a:buNone/>
              <a:defRPr/>
            </a:lvl2pPr>
            <a:lvl3pPr>
              <a:buFontTx/>
              <a:buNone/>
              <a:defRPr/>
            </a:lvl3pPr>
            <a:lvl4pPr>
              <a:buFontTx/>
              <a:buNone/>
              <a:defRPr/>
            </a:lvl4pPr>
            <a:lvl5pPr>
              <a:buFontTx/>
              <a:buNone/>
              <a:defRPr/>
            </a:lvl5pPr>
          </a:lstStyle>
          <a:p>
            <a:pPr marL="0" lvl="0" indent="0" algn="l" defTabSz="1219170" rtl="0" eaLnBrk="1" latinLnBrk="0" hangingPunct="1">
              <a:lnSpc>
                <a:spcPct val="90000"/>
              </a:lnSpc>
              <a:spcBef>
                <a:spcPts val="0"/>
              </a:spcBef>
              <a:buClr>
                <a:schemeClr val="tx1">
                  <a:lumMod val="65000"/>
                  <a:lumOff val="35000"/>
                </a:schemeClr>
              </a:buClr>
              <a:buSzPct val="90000"/>
              <a:buFontTx/>
              <a:buNone/>
            </a:pPr>
            <a:r>
              <a:rPr lang="en-US" noProof="0"/>
              <a:t>Click to add sub-title</a:t>
            </a:r>
          </a:p>
        </p:txBody>
      </p:sp>
      <p:sp>
        <p:nvSpPr>
          <p:cNvPr id="11" name="Content Placeholder 10">
            <a:extLst>
              <a:ext uri="{FF2B5EF4-FFF2-40B4-BE49-F238E27FC236}">
                <a16:creationId xmlns:a16="http://schemas.microsoft.com/office/drawing/2014/main" id="{40463BCE-CCCF-4B8F-8FB1-E4FA8101B555}"/>
              </a:ext>
            </a:extLst>
          </p:cNvPr>
          <p:cNvSpPr>
            <a:spLocks noGrp="1"/>
          </p:cNvSpPr>
          <p:nvPr>
            <p:ph sz="quarter" idx="16"/>
          </p:nvPr>
        </p:nvSpPr>
        <p:spPr>
          <a:xfrm>
            <a:off x="6385917" y="1545873"/>
            <a:ext cx="5376000" cy="4099200"/>
          </a:xfrm>
          <a:prstGeom prst="rect">
            <a:avLst/>
          </a:prstGeom>
          <a:solidFill>
            <a:schemeClr val="tx1">
              <a:lumMod val="10000"/>
              <a:lumOff val="90000"/>
            </a:schemeClr>
          </a:solidFill>
        </p:spPr>
        <p:txBody>
          <a:bodyPr vert="horz" wrap="square" lIns="36000" tIns="36000" rIns="36000" bIns="36000" rtlCol="0">
            <a:noAutofit/>
          </a:bodyPr>
          <a:lstStyle>
            <a:lvl1pPr marL="95998" indent="-95998" algn="l" defTabSz="1219170" rtl="0" eaLnBrk="1" latinLnBrk="0" hangingPunct="1">
              <a:spcBef>
                <a:spcPts val="533"/>
              </a:spcBef>
              <a:buClr>
                <a:schemeClr val="tx1">
                  <a:lumMod val="75000"/>
                  <a:lumOff val="25000"/>
                </a:schemeClr>
              </a:buClr>
              <a:buSzPct val="100000"/>
              <a:buFont typeface="Source Sans Pro" panose="020B0503030403020204" pitchFamily="34" charset="0"/>
              <a:buChar char="_"/>
              <a:defRPr lang="en-US" sz="1467" b="1" kern="1200" baseline="0" noProof="0" dirty="0" smtClean="0">
                <a:solidFill>
                  <a:schemeClr val="tx1"/>
                </a:solidFill>
                <a:latin typeface="+mn-lt"/>
                <a:ea typeface="+mn-ea"/>
                <a:cs typeface="Arial" pitchFamily="34" charset="0"/>
              </a:defRPr>
            </a:lvl1pPr>
            <a:lvl2pPr>
              <a:defRPr lang="en-US" sz="1467" dirty="0" smtClean="0"/>
            </a:lvl2pPr>
            <a:lvl3pPr>
              <a:defRPr lang="en-US" sz="1467" dirty="0" smtClean="0"/>
            </a:lvl3pPr>
            <a:lvl4pPr>
              <a:defRPr lang="en-US" sz="1467" dirty="0" smtClean="0"/>
            </a:lvl4pPr>
            <a:lvl5pPr>
              <a:defRPr lang="en-US" sz="1867" dirty="0"/>
            </a:lvl5pPr>
          </a:lstStyle>
          <a:p>
            <a:pPr marL="191995" lvl="0" indent="-191995">
              <a:lnSpc>
                <a:spcPct val="90000"/>
              </a:lnSpc>
              <a:buClrTx/>
              <a:buSzPct val="100000"/>
              <a:buFont typeface="Wingdings" panose="05000000000000000000" pitchFamily="2" charset="2"/>
              <a:buChar char=""/>
            </a:pPr>
            <a:r>
              <a:rPr lang="fr-FR"/>
              <a:t>Modifier les styles du texte du masque</a:t>
            </a:r>
          </a:p>
        </p:txBody>
      </p:sp>
      <p:sp>
        <p:nvSpPr>
          <p:cNvPr id="13" name="Text Placeholder 3">
            <a:extLst>
              <a:ext uri="{FF2B5EF4-FFF2-40B4-BE49-F238E27FC236}">
                <a16:creationId xmlns:a16="http://schemas.microsoft.com/office/drawing/2014/main" id="{7008761F-CD57-48A0-B67A-B7F82D1E6652}"/>
              </a:ext>
            </a:extLst>
          </p:cNvPr>
          <p:cNvSpPr>
            <a:spLocks noGrp="1"/>
          </p:cNvSpPr>
          <p:nvPr>
            <p:ph idx="1"/>
          </p:nvPr>
        </p:nvSpPr>
        <p:spPr>
          <a:xfrm>
            <a:off x="432000" y="1534585"/>
            <a:ext cx="5520000" cy="1806991"/>
          </a:xfrm>
          <a:prstGeom prst="rect">
            <a:avLst/>
          </a:prstGeom>
        </p:spPr>
        <p:txBody>
          <a:bodyPr vert="horz" lIns="0" tIns="0" rIns="0" bIns="0" rtlCol="0">
            <a:spAutoFit/>
          </a:bodyPr>
          <a:lstStyle>
            <a:lvl2pPr marL="420589" indent="-228594">
              <a:defRPr lang="en-US" sz="1600" kern="1200" noProof="0" dirty="0" smtClean="0">
                <a:solidFill>
                  <a:schemeClr val="tx1"/>
                </a:solidFill>
                <a:latin typeface="+mn-lt"/>
                <a:ea typeface="+mn-ea"/>
                <a:cs typeface="Arial" pitchFamily="34" charset="0"/>
              </a:defRPr>
            </a:lvl2pPr>
            <a:lvl3pPr marL="612585" indent="-228594">
              <a:defRPr lang="en-US" sz="1600" kern="1200" noProof="0" dirty="0" smtClean="0">
                <a:solidFill>
                  <a:schemeClr val="tx1"/>
                </a:solidFill>
                <a:latin typeface="+mn-lt"/>
                <a:ea typeface="+mn-ea"/>
                <a:cs typeface="Arial" pitchFamily="34" charset="0"/>
              </a:defRPr>
            </a:lvl3pPr>
            <a:lvl4pPr marL="804580" indent="-228594">
              <a:defRPr lang="en-US" sz="1600" kern="1200" noProof="0" dirty="0" smtClean="0">
                <a:solidFill>
                  <a:schemeClr val="tx1"/>
                </a:solidFill>
                <a:latin typeface="+mn-lt"/>
                <a:ea typeface="+mn-ea"/>
                <a:cs typeface="Arial" pitchFamily="34" charset="0"/>
              </a:defRPr>
            </a:lvl4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Tree>
    <p:extLst>
      <p:ext uri="{BB962C8B-B14F-4D97-AF65-F5344CB8AC3E}">
        <p14:creationId xmlns:p14="http://schemas.microsoft.com/office/powerpoint/2010/main" val="3093278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3" Type="http://schemas.openxmlformats.org/officeDocument/2006/relationships/slideLayout" Target="../slideLayouts/slideLayout20.xml"/><Relationship Id="rId21" Type="http://schemas.openxmlformats.org/officeDocument/2006/relationships/image" Target="../media/image1.wmf"/><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theme" Target="../theme/theme2.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slideLayout" Target="../slideLayouts/slideLayout49.xml"/><Relationship Id="rId18" Type="http://schemas.openxmlformats.org/officeDocument/2006/relationships/theme" Target="../theme/theme3.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17" Type="http://schemas.openxmlformats.org/officeDocument/2006/relationships/slideLayout" Target="../slideLayouts/slideLayout53.xml"/><Relationship Id="rId2" Type="http://schemas.openxmlformats.org/officeDocument/2006/relationships/slideLayout" Target="../slideLayouts/slideLayout38.xml"/><Relationship Id="rId16" Type="http://schemas.openxmlformats.org/officeDocument/2006/relationships/slideLayout" Target="../slideLayouts/slideLayout52.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slideLayout" Target="../slideLayouts/slideLayout51.xml"/><Relationship Id="rId10" Type="http://schemas.openxmlformats.org/officeDocument/2006/relationships/slideLayout" Target="../slideLayouts/slideLayout46.xml"/><Relationship Id="rId19" Type="http://schemas.openxmlformats.org/officeDocument/2006/relationships/image" Target="../media/image1.wmf"/><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slideLayout" Target="../slideLayouts/slideLayout5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18" Type="http://schemas.openxmlformats.org/officeDocument/2006/relationships/theme" Target="../theme/theme4.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19" Type="http://schemas.openxmlformats.org/officeDocument/2006/relationships/image" Target="../media/image1.wmf"/><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Logo SG">
            <a:extLst>
              <a:ext uri="{FF2B5EF4-FFF2-40B4-BE49-F238E27FC236}">
                <a16:creationId xmlns:a16="http://schemas.microsoft.com/office/drawing/2014/main" id="{0D4B289A-E6DD-43CB-B81A-D39B8675B6FD}"/>
              </a:ext>
            </a:extLst>
          </p:cNvPr>
          <p:cNvPicPr>
            <a:picLocks noChangeAspect="1"/>
          </p:cNvPicPr>
          <p:nvPr userDrawn="1"/>
        </p:nvPicPr>
        <p:blipFill>
          <a:blip r:embed="rId19" cstate="hqprint">
            <a:extLst>
              <a:ext uri="{28A0092B-C50C-407E-A947-70E740481C1C}">
                <a14:useLocalDpi xmlns:a14="http://schemas.microsoft.com/office/drawing/2010/main"/>
              </a:ext>
            </a:extLst>
          </a:blip>
          <a:stretch>
            <a:fillRect/>
          </a:stretch>
        </p:blipFill>
        <p:spPr>
          <a:xfrm>
            <a:off x="433918" y="6264564"/>
            <a:ext cx="1467908" cy="299200"/>
          </a:xfrm>
          <a:prstGeom prst="rect">
            <a:avLst/>
          </a:prstGeom>
        </p:spPr>
      </p:pic>
      <p:sp>
        <p:nvSpPr>
          <p:cNvPr id="2" name="Slide Title"/>
          <p:cNvSpPr>
            <a:spLocks noGrp="1"/>
          </p:cNvSpPr>
          <p:nvPr>
            <p:ph type="title"/>
          </p:nvPr>
        </p:nvSpPr>
        <p:spPr>
          <a:xfrm>
            <a:off x="432000" y="478633"/>
            <a:ext cx="11328000" cy="315300"/>
          </a:xfrm>
          <a:prstGeom prst="rect">
            <a:avLst/>
          </a:prstGeom>
        </p:spPr>
        <p:txBody>
          <a:bodyPr vert="horz" lIns="0" tIns="0" rIns="0" bIns="0" rtlCol="0" anchor="b">
            <a:spAutoFit/>
          </a:bodyPr>
          <a:lstStyle/>
          <a:p>
            <a:r>
              <a:rPr lang="fr-FR" noProof="0"/>
              <a:t>Click to </a:t>
            </a:r>
            <a:r>
              <a:rPr lang="fr-FR" noProof="0" err="1"/>
              <a:t>add</a:t>
            </a:r>
            <a:r>
              <a:rPr lang="fr-FR" noProof="0"/>
              <a:t> </a:t>
            </a:r>
            <a:r>
              <a:rPr lang="fr-FR" noProof="0" err="1"/>
              <a:t>title</a:t>
            </a:r>
            <a:endParaRPr lang="fr-FR" noProof="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432000" y="1534586"/>
            <a:ext cx="11328000" cy="1866341"/>
          </a:xfrm>
          <a:prstGeom prst="rect">
            <a:avLst/>
          </a:prstGeom>
        </p:spPr>
        <p:txBody>
          <a:bodyPr vert="horz" lIns="0" tIns="0" rIns="0" bIns="0" rtlCol="0">
            <a:normAutofit/>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3042020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hf hdr="0" ftr="0"/>
  <p:txStyles>
    <p:titleStyle>
      <a:lvl1pPr algn="l" defTabSz="1219170" rtl="0" eaLnBrk="1" fontAlgn="base" latinLnBrk="0" hangingPunct="1">
        <a:lnSpc>
          <a:spcPct val="75000"/>
        </a:lnSpc>
        <a:spcBef>
          <a:spcPct val="0"/>
        </a:spcBef>
        <a:spcAft>
          <a:spcPct val="0"/>
        </a:spcAft>
        <a:buNone/>
        <a:defRPr lang="fr-FR" sz="2667" b="0" kern="1200" cap="all" baseline="0" noProof="0" dirty="0">
          <a:solidFill>
            <a:schemeClr val="bg2"/>
          </a:solidFill>
          <a:latin typeface="+mj-lt"/>
          <a:ea typeface="+mj-ea"/>
          <a:cs typeface="Arial" pitchFamily="34" charset="0"/>
        </a:defRPr>
      </a:lvl1pPr>
    </p:titleStyle>
    <p:bodyStyle>
      <a:lvl1pPr marL="0" indent="0" algn="l" defTabSz="1219170" rtl="0" eaLnBrk="1" latinLnBrk="0" hangingPunct="1">
        <a:lnSpc>
          <a:spcPct val="90000"/>
        </a:lnSpc>
        <a:spcBef>
          <a:spcPts val="1067"/>
        </a:spcBef>
        <a:buClr>
          <a:schemeClr val="tx1">
            <a:lumMod val="75000"/>
            <a:lumOff val="25000"/>
          </a:schemeClr>
        </a:buClr>
        <a:buSzPct val="90000"/>
        <a:buFont typeface="Arial" pitchFamily="34" charset="0"/>
        <a:buNone/>
        <a:defRPr lang="en-US" sz="1600" b="1" kern="1200" baseline="0" noProof="0" dirty="0" smtClean="0">
          <a:solidFill>
            <a:schemeClr val="tx1"/>
          </a:solidFill>
          <a:latin typeface="+mn-lt"/>
          <a:ea typeface="+mn-ea"/>
          <a:cs typeface="Arial" pitchFamily="34" charset="0"/>
        </a:defRPr>
      </a:lvl1pPr>
      <a:lvl2pPr marL="383990" indent="-191995" algn="l" defTabSz="1219170" rtl="0" eaLnBrk="1" latinLnBrk="0" hangingPunct="1">
        <a:lnSpc>
          <a:spcPct val="90000"/>
        </a:lnSpc>
        <a:spcBef>
          <a:spcPts val="800"/>
        </a:spcBef>
        <a:buClrTx/>
        <a:buSzPct val="100000"/>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575986" indent="-191995" algn="l" defTabSz="1219170" rtl="0" eaLnBrk="1" latinLnBrk="0" hangingPunct="1">
        <a:lnSpc>
          <a:spcPct val="90000"/>
        </a:lnSpc>
        <a:spcBef>
          <a:spcPts val="800"/>
        </a:spcBef>
        <a:buClr>
          <a:schemeClr val="tx1"/>
        </a:buClr>
        <a:buSzPct val="100000"/>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767981" indent="-191995" algn="l" defTabSz="1219170" rtl="0" eaLnBrk="1" latinLnBrk="0" hangingPunct="1">
        <a:lnSpc>
          <a:spcPct val="90000"/>
        </a:lnSpc>
        <a:spcBef>
          <a:spcPts val="533"/>
        </a:spcBef>
        <a:buClrTx/>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4pPr>
      <a:lvl5pPr marL="0" indent="0" algn="l" defTabSz="1219170" rtl="0" eaLnBrk="1" latinLnBrk="0" hangingPunct="1">
        <a:spcBef>
          <a:spcPts val="2667"/>
        </a:spcBef>
        <a:buClr>
          <a:schemeClr val="tx2"/>
        </a:buClr>
        <a:buFontTx/>
        <a:buNone/>
        <a:defRPr lang="en-US" sz="1600" b="1" kern="1200" cap="all" baseline="0" noProof="0" dirty="0">
          <a:solidFill>
            <a:schemeClr val="bg2"/>
          </a:solidFill>
          <a:latin typeface="+mn-lt"/>
          <a:ea typeface="Source Sans Pro Black" panose="020B0803030403020204" pitchFamily="34" charset="0"/>
          <a:cs typeface="Arial" pitchFamily="34" charset="0"/>
        </a:defRPr>
      </a:lvl5pPr>
      <a:lvl6pPr marL="3352716" indent="-304792" algn="l" defTabSz="1219170" rtl="0" eaLnBrk="1" latinLnBrk="0" hangingPunct="1">
        <a:spcBef>
          <a:spcPct val="20000"/>
        </a:spcBef>
        <a:buFont typeface="Arial" pitchFamily="34" charset="0"/>
        <a:buNone/>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31">
          <p15:clr>
            <a:srgbClr val="000000"/>
          </p15:clr>
        </p15:guide>
        <p15:guide id="2" pos="204">
          <p15:clr>
            <a:srgbClr val="000000"/>
          </p15:clr>
        </p15:guide>
        <p15:guide id="3" pos="5556">
          <p15:clr>
            <a:srgbClr val="000000"/>
          </p15:clr>
        </p15:guide>
        <p15:guide id="4" orient="horz" pos="725">
          <p15:clr>
            <a:srgbClr val="000000"/>
          </p15:clr>
        </p15:guide>
        <p15:guide id="5" pos="2880">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4977973" y="6506188"/>
            <a:ext cx="2236189" cy="123111"/>
          </a:xfrm>
          <a:prstGeom prst="rect">
            <a:avLst/>
          </a:prstGeom>
          <a:noFill/>
        </p:spPr>
        <p:txBody>
          <a:bodyPr wrap="none" lIns="0" tIns="0" rIns="0" bIns="0" anchor="ctr">
            <a:spAutoFit/>
          </a:bodyPr>
          <a:lstStyle/>
          <a:p>
            <a:pPr marL="0" algn="ctr" defTabSz="990539" rtl="0" eaLnBrk="1" latinLnBrk="0" hangingPunct="1"/>
            <a:r>
              <a:rPr lang="fr-FR" sz="800" b="0" cap="all" normalizeH="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rPr>
              <a:t>ESG Analytics program │C1 │AUGUST </a:t>
            </a:r>
            <a:r>
              <a:rPr lang="fr-FR" sz="800" b="0" kern="1200" cap="all" normalizeH="0" noProof="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cs typeface="+mn-cs"/>
              </a:rPr>
              <a:t>2022</a:t>
            </a:r>
            <a:r>
              <a:rPr lang="fr-FR" sz="800" b="0" cap="all" normalizeH="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rPr>
              <a:t>│ </a:t>
            </a:r>
            <a:fld id="{C6CC3D56-96BB-45E4-94D9-DF781FE65A81}" type="slidenum">
              <a:rPr kumimoji="0" lang="fr-FR" sz="800" b="1" i="0" u="none" strike="noStrike" kern="1200" cap="all" spc="0" normalizeH="0" baseline="0" noProof="0" smtClean="0">
                <a:ln>
                  <a:noFill/>
                </a:ln>
                <a:solidFill>
                  <a:schemeClr val="tx1">
                    <a:lumMod val="90000"/>
                    <a:lumOff val="10000"/>
                  </a:schemeClr>
                </a:solidFill>
                <a:effectLst>
                  <a:glow rad="101600">
                    <a:schemeClr val="bg1">
                      <a:alpha val="60000"/>
                    </a:schemeClr>
                  </a:glow>
                </a:effectLst>
                <a:uLnTx/>
                <a:uFillTx/>
                <a:latin typeface="Source Sans Pro" panose="020B0503030403020204" pitchFamily="34" charset="0"/>
                <a:ea typeface="Source Sans Pro" pitchFamily="34" charset="0"/>
                <a:cs typeface="+mn-cs"/>
              </a:rPr>
              <a:pPr marL="0" algn="ctr" defTabSz="990539" rtl="0" eaLnBrk="1" latinLnBrk="0" hangingPunct="1"/>
              <a:t>‹N°›</a:t>
            </a:fld>
            <a:endParaRPr lang="fr-FR" sz="800" b="1" kern="1200" cap="all" normalizeH="0" baseline="0" noProof="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cs typeface="+mn-cs"/>
            </a:endParaRPr>
          </a:p>
        </p:txBody>
      </p:sp>
      <p:sp>
        <p:nvSpPr>
          <p:cNvPr id="2" name="Slide Title"/>
          <p:cNvSpPr>
            <a:spLocks noGrp="1"/>
          </p:cNvSpPr>
          <p:nvPr>
            <p:ph type="title"/>
          </p:nvPr>
        </p:nvSpPr>
        <p:spPr>
          <a:xfrm>
            <a:off x="398770" y="445659"/>
            <a:ext cx="11394647" cy="236475"/>
          </a:xfrm>
          <a:prstGeom prst="rect">
            <a:avLst/>
          </a:prstGeom>
        </p:spPr>
        <p:txBody>
          <a:bodyPr vert="horz" wrap="square" lIns="0" tIns="0" rIns="0" bIns="0" rtlCol="0" anchor="b">
            <a:spAutoFit/>
          </a:bodyPr>
          <a:lstStyle/>
          <a:p>
            <a:r>
              <a:rPr lang="fr-FR" noProof="0"/>
              <a:t>Click to </a:t>
            </a:r>
            <a:r>
              <a:rPr lang="fr-FR" noProof="0" err="1"/>
              <a:t>add</a:t>
            </a:r>
            <a:r>
              <a:rPr lang="fr-FR" noProof="0"/>
              <a:t> </a:t>
            </a:r>
            <a:r>
              <a:rPr lang="fr-FR" noProof="0" err="1"/>
              <a:t>title</a:t>
            </a:r>
            <a:endParaRPr lang="fr-FR" noProof="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398770" y="1412877"/>
            <a:ext cx="11394647" cy="1504001"/>
          </a:xfrm>
          <a:prstGeom prst="rect">
            <a:avLst/>
          </a:prstGeom>
        </p:spPr>
        <p:txBody>
          <a:bodyPr vert="horz" lIns="0" tIns="0" rIns="0" bIns="0" rtlCol="0">
            <a:spAutoFit/>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pic>
        <p:nvPicPr>
          <p:cNvPr id="7" name="Logo SG">
            <a:extLst>
              <a:ext uri="{FF2B5EF4-FFF2-40B4-BE49-F238E27FC236}">
                <a16:creationId xmlns:a16="http://schemas.microsoft.com/office/drawing/2014/main" id="{DF24FCA9-695D-4D9E-89B1-4B03E4A6D046}"/>
              </a:ext>
            </a:extLst>
          </p:cNvPr>
          <p:cNvPicPr>
            <a:picLocks noChangeAspect="1"/>
          </p:cNvPicPr>
          <p:nvPr userDrawn="1"/>
        </p:nvPicPr>
        <p:blipFill>
          <a:blip r:embed="rId21" cstate="hqprint">
            <a:extLst>
              <a:ext uri="{28A0092B-C50C-407E-A947-70E740481C1C}">
                <a14:useLocalDpi xmlns:a14="http://schemas.microsoft.com/office/drawing/2010/main"/>
              </a:ext>
            </a:extLst>
          </a:blip>
          <a:stretch>
            <a:fillRect/>
          </a:stretch>
        </p:blipFill>
        <p:spPr>
          <a:xfrm>
            <a:off x="400540" y="6349088"/>
            <a:ext cx="1561483" cy="258597"/>
          </a:xfrm>
          <a:prstGeom prst="rect">
            <a:avLst/>
          </a:prstGeom>
        </p:spPr>
      </p:pic>
    </p:spTree>
    <p:extLst>
      <p:ext uri="{BB962C8B-B14F-4D97-AF65-F5344CB8AC3E}">
        <p14:creationId xmlns:p14="http://schemas.microsoft.com/office/powerpoint/2010/main" val="2657846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 id="2147483698" r:id="rId19"/>
  </p:sldLayoutIdLst>
  <p:hf hdr="0" ftr="0"/>
  <p:txStyles>
    <p:titleStyle>
      <a:lvl1pPr algn="l" defTabSz="990539" rtl="0" eaLnBrk="1" fontAlgn="base" latinLnBrk="0" hangingPunct="1">
        <a:lnSpc>
          <a:spcPct val="75000"/>
        </a:lnSpc>
        <a:spcBef>
          <a:spcPct val="0"/>
        </a:spcBef>
        <a:spcAft>
          <a:spcPct val="0"/>
        </a:spcAft>
        <a:buNone/>
        <a:defRPr lang="fr-FR" sz="2000" b="0" kern="1200" cap="all" baseline="0" noProof="0" dirty="0">
          <a:solidFill>
            <a:schemeClr val="bg2"/>
          </a:solidFill>
          <a:latin typeface="+mj-lt"/>
          <a:ea typeface="+mj-ea"/>
          <a:cs typeface="Arial" pitchFamily="34" charset="0"/>
        </a:defRPr>
      </a:lvl1pPr>
    </p:titleStyle>
    <p:bodyStyle>
      <a:lvl1pPr marL="0" indent="0" algn="l" defTabSz="990539"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dirty="0" smtClean="0">
          <a:solidFill>
            <a:schemeClr val="tx1"/>
          </a:solidFill>
          <a:latin typeface="+mn-lt"/>
          <a:ea typeface="+mn-ea"/>
          <a:cs typeface="Arial" pitchFamily="34" charset="0"/>
        </a:defRPr>
      </a:lvl1pPr>
      <a:lvl2pPr marL="311980" indent="-155991" algn="l" defTabSz="990539" rtl="0" eaLnBrk="1" latinLnBrk="0" hangingPunct="1">
        <a:lnSpc>
          <a:spcPct val="90000"/>
        </a:lnSpc>
        <a:spcBef>
          <a:spcPts val="651"/>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67971" indent="-155991" algn="l" defTabSz="990539" rtl="0" eaLnBrk="1" latinLnBrk="0" hangingPunct="1">
        <a:lnSpc>
          <a:spcPct val="90000"/>
        </a:lnSpc>
        <a:spcBef>
          <a:spcPts val="651"/>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23963" indent="-155991" algn="l" defTabSz="990539"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39" rtl="0" eaLnBrk="1" latinLnBrk="0" hangingPunct="1">
        <a:spcBef>
          <a:spcPts val="2167"/>
        </a:spcBef>
        <a:buClr>
          <a:schemeClr val="tx2"/>
        </a:buClr>
        <a:buFontTx/>
        <a:buNone/>
        <a:defRPr lang="en-US" sz="1400" b="1" kern="1200" cap="all" baseline="0" noProof="0" dirty="0">
          <a:solidFill>
            <a:schemeClr val="bg2"/>
          </a:solidFill>
          <a:latin typeface="+mn-lt"/>
          <a:ea typeface="Source Sans Pro Black" panose="020B0803030403020204" pitchFamily="34" charset="0"/>
          <a:cs typeface="Arial" pitchFamily="34" charset="0"/>
        </a:defRPr>
      </a:lvl5pPr>
      <a:lvl6pPr marL="2723983" indent="-247634" algn="l" defTabSz="990539" rtl="0" eaLnBrk="1" latinLnBrk="0" hangingPunct="1">
        <a:spcBef>
          <a:spcPct val="20000"/>
        </a:spcBef>
        <a:buFont typeface="Arial" pitchFamily="34" charset="0"/>
        <a:buNone/>
        <a:defRPr sz="2167" kern="1200">
          <a:solidFill>
            <a:schemeClr val="tx1"/>
          </a:solidFill>
          <a:latin typeface="+mn-lt"/>
          <a:ea typeface="+mn-ea"/>
          <a:cs typeface="+mn-cs"/>
        </a:defRPr>
      </a:lvl6pPr>
      <a:lvl7pPr marL="3219253"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22"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791"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9pPr>
    </p:bodyStyle>
    <p:otherStyle>
      <a:defPPr>
        <a:defRPr lang="en-US"/>
      </a:defPPr>
      <a:lvl1pPr marL="0" algn="l" defTabSz="990539" rtl="0" eaLnBrk="1" latinLnBrk="0" hangingPunct="1">
        <a:defRPr sz="1951" kern="1200">
          <a:solidFill>
            <a:schemeClr val="tx1"/>
          </a:solidFill>
          <a:latin typeface="+mn-lt"/>
          <a:ea typeface="+mn-ea"/>
          <a:cs typeface="+mn-cs"/>
        </a:defRPr>
      </a:lvl1pPr>
      <a:lvl2pPr marL="495270" algn="l" defTabSz="990539" rtl="0" eaLnBrk="1" latinLnBrk="0" hangingPunct="1">
        <a:defRPr sz="1951" kern="1200">
          <a:solidFill>
            <a:schemeClr val="tx1"/>
          </a:solidFill>
          <a:latin typeface="+mn-lt"/>
          <a:ea typeface="+mn-ea"/>
          <a:cs typeface="+mn-cs"/>
        </a:defRPr>
      </a:lvl2pPr>
      <a:lvl3pPr marL="990539" algn="l" defTabSz="990539" rtl="0" eaLnBrk="1" latinLnBrk="0" hangingPunct="1">
        <a:defRPr sz="1951" kern="1200">
          <a:solidFill>
            <a:schemeClr val="tx1"/>
          </a:solidFill>
          <a:latin typeface="+mn-lt"/>
          <a:ea typeface="+mn-ea"/>
          <a:cs typeface="+mn-cs"/>
        </a:defRPr>
      </a:lvl3pPr>
      <a:lvl4pPr marL="1485810" algn="l" defTabSz="990539" rtl="0" eaLnBrk="1" latinLnBrk="0" hangingPunct="1">
        <a:defRPr sz="1951" kern="1200">
          <a:solidFill>
            <a:schemeClr val="tx1"/>
          </a:solidFill>
          <a:latin typeface="+mn-lt"/>
          <a:ea typeface="+mn-ea"/>
          <a:cs typeface="+mn-cs"/>
        </a:defRPr>
      </a:lvl4pPr>
      <a:lvl5pPr marL="1981077" algn="l" defTabSz="990539" rtl="0" eaLnBrk="1" latinLnBrk="0" hangingPunct="1">
        <a:defRPr sz="1951" kern="1200">
          <a:solidFill>
            <a:schemeClr val="tx1"/>
          </a:solidFill>
          <a:latin typeface="+mn-lt"/>
          <a:ea typeface="+mn-ea"/>
          <a:cs typeface="+mn-cs"/>
        </a:defRPr>
      </a:lvl5pPr>
      <a:lvl6pPr marL="2476349" algn="l" defTabSz="990539" rtl="0" eaLnBrk="1" latinLnBrk="0" hangingPunct="1">
        <a:defRPr sz="1951" kern="1200">
          <a:solidFill>
            <a:schemeClr val="tx1"/>
          </a:solidFill>
          <a:latin typeface="+mn-lt"/>
          <a:ea typeface="+mn-ea"/>
          <a:cs typeface="+mn-cs"/>
        </a:defRPr>
      </a:lvl6pPr>
      <a:lvl7pPr marL="2971618" algn="l" defTabSz="990539" rtl="0" eaLnBrk="1" latinLnBrk="0" hangingPunct="1">
        <a:defRPr sz="1951" kern="1200">
          <a:solidFill>
            <a:schemeClr val="tx1"/>
          </a:solidFill>
          <a:latin typeface="+mn-lt"/>
          <a:ea typeface="+mn-ea"/>
          <a:cs typeface="+mn-cs"/>
        </a:defRPr>
      </a:lvl7pPr>
      <a:lvl8pPr marL="3466887" algn="l" defTabSz="990539" rtl="0" eaLnBrk="1" latinLnBrk="0" hangingPunct="1">
        <a:defRPr sz="1951" kern="1200">
          <a:solidFill>
            <a:schemeClr val="tx1"/>
          </a:solidFill>
          <a:latin typeface="+mn-lt"/>
          <a:ea typeface="+mn-ea"/>
          <a:cs typeface="+mn-cs"/>
        </a:defRPr>
      </a:lvl8pPr>
      <a:lvl9pPr marL="3962156" algn="l" defTabSz="990539" rtl="0" eaLnBrk="1" latinLnBrk="0" hangingPunct="1">
        <a:defRPr sz="19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80">
          <p15:clr>
            <a:srgbClr val="000000"/>
          </p15:clr>
        </p15:guide>
        <p15:guide id="2" pos="204">
          <p15:clr>
            <a:srgbClr val="000000"/>
          </p15:clr>
        </p15:guide>
        <p15:guide id="3" pos="6036">
          <p15:clr>
            <a:srgbClr val="000000"/>
          </p15:clr>
        </p15:guide>
        <p15:guide id="4" orient="horz" pos="890">
          <p15:clr>
            <a:srgbClr val="000000"/>
          </p15:clr>
        </p15:guide>
        <p15:guide id="5" pos="3120">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Logo SG">
            <a:extLst>
              <a:ext uri="{FF2B5EF4-FFF2-40B4-BE49-F238E27FC236}">
                <a16:creationId xmlns:a16="http://schemas.microsoft.com/office/drawing/2014/main" id="{0D4B289A-E6DD-43CB-B81A-D39B8675B6FD}"/>
              </a:ext>
            </a:extLst>
          </p:cNvPr>
          <p:cNvPicPr>
            <a:picLocks noChangeAspect="1"/>
          </p:cNvPicPr>
          <p:nvPr userDrawn="1"/>
        </p:nvPicPr>
        <p:blipFill>
          <a:blip r:embed="rId19" cstate="hqprint">
            <a:extLst>
              <a:ext uri="{28A0092B-C50C-407E-A947-70E740481C1C}">
                <a14:useLocalDpi xmlns:a14="http://schemas.microsoft.com/office/drawing/2010/main"/>
              </a:ext>
            </a:extLst>
          </a:blip>
          <a:stretch>
            <a:fillRect/>
          </a:stretch>
        </p:blipFill>
        <p:spPr>
          <a:xfrm>
            <a:off x="433918" y="6264564"/>
            <a:ext cx="1467908" cy="299200"/>
          </a:xfrm>
          <a:prstGeom prst="rect">
            <a:avLst/>
          </a:prstGeom>
        </p:spPr>
      </p:pic>
      <p:sp>
        <p:nvSpPr>
          <p:cNvPr id="2" name="Slide Title"/>
          <p:cNvSpPr>
            <a:spLocks noGrp="1"/>
          </p:cNvSpPr>
          <p:nvPr>
            <p:ph type="title"/>
          </p:nvPr>
        </p:nvSpPr>
        <p:spPr>
          <a:xfrm>
            <a:off x="432000" y="478633"/>
            <a:ext cx="11328000" cy="315300"/>
          </a:xfrm>
          <a:prstGeom prst="rect">
            <a:avLst/>
          </a:prstGeom>
        </p:spPr>
        <p:txBody>
          <a:bodyPr vert="horz" lIns="0" tIns="0" rIns="0" bIns="0" rtlCol="0" anchor="b">
            <a:spAutoFit/>
          </a:bodyPr>
          <a:lstStyle/>
          <a:p>
            <a:r>
              <a:rPr lang="fr-FR" noProof="0"/>
              <a:t>Click to </a:t>
            </a:r>
            <a:r>
              <a:rPr lang="fr-FR" noProof="0" err="1"/>
              <a:t>add</a:t>
            </a:r>
            <a:r>
              <a:rPr lang="fr-FR" noProof="0"/>
              <a:t> </a:t>
            </a:r>
            <a:r>
              <a:rPr lang="fr-FR" noProof="0" err="1"/>
              <a:t>title</a:t>
            </a:r>
            <a:endParaRPr lang="fr-FR" noProof="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432000" y="1534586"/>
            <a:ext cx="11328000" cy="1866341"/>
          </a:xfrm>
          <a:prstGeom prst="rect">
            <a:avLst/>
          </a:prstGeom>
        </p:spPr>
        <p:txBody>
          <a:bodyPr vert="horz" lIns="0" tIns="0" rIns="0" bIns="0" rtlCol="0">
            <a:normAutofit/>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15" name="Footer"/>
          <p:cNvSpPr txBox="1"/>
          <p:nvPr userDrawn="1"/>
        </p:nvSpPr>
        <p:spPr>
          <a:xfrm>
            <a:off x="5018031" y="6441366"/>
            <a:ext cx="2156039" cy="143565"/>
          </a:xfrm>
          <a:prstGeom prst="rect">
            <a:avLst/>
          </a:prstGeom>
          <a:noFill/>
        </p:spPr>
        <p:txBody>
          <a:bodyPr wrap="none" lIns="0" tIns="0" rIns="0" bIns="0" anchor="ctr">
            <a:spAutoFit/>
          </a:bodyPr>
          <a:lstStyle/>
          <a:p>
            <a:pPr marL="0" algn="ctr" defTabSz="1219170" rtl="0" eaLnBrk="1" latinLnBrk="0" hangingPunct="1"/>
            <a:r>
              <a:rPr lang="en-GB" sz="933" b="0" kern="1200" cap="all" normalizeH="0" baseline="0" noProof="0" err="1">
                <a:solidFill>
                  <a:schemeClr val="tx1"/>
                </a:solidFill>
                <a:effectLst>
                  <a:glow rad="101600">
                    <a:schemeClr val="bg1">
                      <a:alpha val="60000"/>
                    </a:schemeClr>
                  </a:glow>
                </a:effectLst>
                <a:latin typeface="Source Sans Pro" pitchFamily="34" charset="0"/>
                <a:ea typeface="Source Sans Pro" pitchFamily="34" charset="0"/>
                <a:cs typeface="+mn-cs"/>
              </a:rPr>
              <a:t>Esg</a:t>
            </a:r>
            <a:r>
              <a:rPr lang="en-GB" sz="933" b="0" kern="1200" cap="all" normalizeH="0" baseline="0" noProof="0">
                <a:solidFill>
                  <a:schemeClr val="tx1"/>
                </a:solidFill>
                <a:effectLst>
                  <a:glow rad="101600">
                    <a:schemeClr val="bg1">
                      <a:alpha val="60000"/>
                    </a:schemeClr>
                  </a:glow>
                </a:effectLst>
                <a:latin typeface="Source Sans Pro" pitchFamily="34" charset="0"/>
                <a:ea typeface="Source Sans Pro" pitchFamily="34" charset="0"/>
                <a:cs typeface="+mn-cs"/>
              </a:rPr>
              <a:t> analytics</a:t>
            </a:r>
            <a:r>
              <a:rPr lang="en-GB" sz="933" b="0" cap="all" normalizeH="0">
                <a:solidFill>
                  <a:schemeClr val="bg1">
                    <a:lumMod val="50000"/>
                  </a:schemeClr>
                </a:solidFill>
                <a:effectLst>
                  <a:glow rad="101600">
                    <a:schemeClr val="bg1">
                      <a:alpha val="60000"/>
                    </a:schemeClr>
                  </a:glow>
                </a:effectLst>
                <a:latin typeface="Source Sans Pro" pitchFamily="34" charset="0"/>
                <a:ea typeface="Source Sans Pro" pitchFamily="34" charset="0"/>
              </a:rPr>
              <a:t>│Status│</a:t>
            </a:r>
            <a:r>
              <a:rPr lang="en-GB" sz="933" b="0" cap="all" normalizeH="0">
                <a:solidFill>
                  <a:schemeClr val="tx1"/>
                </a:solidFill>
                <a:effectLst>
                  <a:glow rad="101600">
                    <a:schemeClr val="bg1">
                      <a:alpha val="60000"/>
                    </a:schemeClr>
                  </a:glow>
                </a:effectLst>
                <a:latin typeface="Source Sans Pro" pitchFamily="34" charset="0"/>
                <a:ea typeface="Source Sans Pro" pitchFamily="34" charset="0"/>
              </a:rPr>
              <a:t>21.06.2022</a:t>
            </a:r>
            <a:r>
              <a:rPr lang="en-GB" sz="933" b="0" cap="all" normalizeH="0">
                <a:solidFill>
                  <a:schemeClr val="bg1">
                    <a:lumMod val="50000"/>
                  </a:schemeClr>
                </a:solidFill>
                <a:effectLst>
                  <a:glow rad="101600">
                    <a:schemeClr val="bg1">
                      <a:alpha val="60000"/>
                    </a:schemeClr>
                  </a:glow>
                </a:effectLst>
                <a:latin typeface="Source Sans Pro" pitchFamily="34" charset="0"/>
                <a:ea typeface="Source Sans Pro" pitchFamily="34" charset="0"/>
              </a:rPr>
              <a:t>│</a:t>
            </a:r>
            <a:r>
              <a:rPr lang="en-GB" sz="933" b="0" cap="all" normalizeH="0">
                <a:solidFill>
                  <a:schemeClr val="tx1"/>
                </a:solidFill>
                <a:effectLst>
                  <a:glow rad="101600">
                    <a:schemeClr val="bg1">
                      <a:alpha val="60000"/>
                    </a:schemeClr>
                  </a:glow>
                </a:effectLst>
                <a:latin typeface="Source Sans Pro" pitchFamily="34" charset="0"/>
                <a:ea typeface="Source Sans Pro" pitchFamily="34" charset="0"/>
              </a:rPr>
              <a:t> </a:t>
            </a:r>
            <a:fld id="{C6CC3D56-96BB-45E4-94D9-DF781FE65A81}" type="slidenum">
              <a:rPr kumimoji="0" lang="en-GB" sz="933" b="1" i="0" u="none" strike="noStrike" kern="1200" cap="all" spc="0" normalizeH="0" baseline="0" noProof="0" smtClean="0">
                <a:ln>
                  <a:noFill/>
                </a:ln>
                <a:solidFill>
                  <a:schemeClr val="tx1"/>
                </a:solidFill>
                <a:effectLst>
                  <a:glow rad="101600">
                    <a:schemeClr val="bg1">
                      <a:alpha val="60000"/>
                    </a:schemeClr>
                  </a:glow>
                </a:effectLst>
                <a:uLnTx/>
                <a:uFillTx/>
                <a:latin typeface="Source Sans Pro" panose="020B0503030403020204" pitchFamily="34" charset="0"/>
                <a:ea typeface="Source Sans Pro" pitchFamily="34" charset="0"/>
                <a:cs typeface="+mn-cs"/>
              </a:rPr>
              <a:pPr marL="0" algn="ctr" defTabSz="1219170" rtl="0" eaLnBrk="1" latinLnBrk="0" hangingPunct="1"/>
              <a:t>‹N°›</a:t>
            </a:fld>
            <a:endParaRPr lang="en-GB" sz="933" b="1" kern="1200" cap="all" normalizeH="0" baseline="0" noProof="0">
              <a:solidFill>
                <a:schemeClr val="tx1"/>
              </a:solidFill>
              <a:effectLst>
                <a:glow rad="101600">
                  <a:schemeClr val="bg1">
                    <a:alpha val="60000"/>
                  </a:schemeClr>
                </a:glow>
              </a:effectLst>
              <a:latin typeface="Source Sans Pro" pitchFamily="34" charset="0"/>
              <a:ea typeface="Source Sans Pro" pitchFamily="34" charset="0"/>
              <a:cs typeface="+mn-cs"/>
            </a:endParaRPr>
          </a:p>
        </p:txBody>
      </p:sp>
    </p:spTree>
    <p:extLst>
      <p:ext uri="{BB962C8B-B14F-4D97-AF65-F5344CB8AC3E}">
        <p14:creationId xmlns:p14="http://schemas.microsoft.com/office/powerpoint/2010/main" val="1089768153"/>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Lst>
  <p:hf hdr="0" ftr="0"/>
  <p:txStyles>
    <p:titleStyle>
      <a:lvl1pPr algn="l" defTabSz="1219170" rtl="0" eaLnBrk="1" fontAlgn="base" latinLnBrk="0" hangingPunct="1">
        <a:lnSpc>
          <a:spcPct val="75000"/>
        </a:lnSpc>
        <a:spcBef>
          <a:spcPct val="0"/>
        </a:spcBef>
        <a:spcAft>
          <a:spcPct val="0"/>
        </a:spcAft>
        <a:buNone/>
        <a:defRPr lang="fr-FR" sz="2667" b="0" kern="1200" cap="all" baseline="0" noProof="0" dirty="0">
          <a:solidFill>
            <a:schemeClr val="bg2"/>
          </a:solidFill>
          <a:latin typeface="+mj-lt"/>
          <a:ea typeface="+mj-ea"/>
          <a:cs typeface="Arial" pitchFamily="34" charset="0"/>
        </a:defRPr>
      </a:lvl1pPr>
    </p:titleStyle>
    <p:bodyStyle>
      <a:lvl1pPr marL="0" indent="0" algn="l" defTabSz="1219170" rtl="0" eaLnBrk="1" latinLnBrk="0" hangingPunct="1">
        <a:lnSpc>
          <a:spcPct val="90000"/>
        </a:lnSpc>
        <a:spcBef>
          <a:spcPts val="1067"/>
        </a:spcBef>
        <a:buClr>
          <a:schemeClr val="tx1">
            <a:lumMod val="75000"/>
            <a:lumOff val="25000"/>
          </a:schemeClr>
        </a:buClr>
        <a:buSzPct val="90000"/>
        <a:buFont typeface="Arial" pitchFamily="34" charset="0"/>
        <a:buNone/>
        <a:defRPr lang="en-US" sz="1600" b="1" kern="1200" baseline="0" noProof="0" dirty="0" smtClean="0">
          <a:solidFill>
            <a:schemeClr val="tx1"/>
          </a:solidFill>
          <a:latin typeface="+mn-lt"/>
          <a:ea typeface="+mn-ea"/>
          <a:cs typeface="Arial" pitchFamily="34" charset="0"/>
        </a:defRPr>
      </a:lvl1pPr>
      <a:lvl2pPr marL="383990" indent="-191995" algn="l" defTabSz="1219170" rtl="0" eaLnBrk="1" latinLnBrk="0" hangingPunct="1">
        <a:lnSpc>
          <a:spcPct val="90000"/>
        </a:lnSpc>
        <a:spcBef>
          <a:spcPts val="800"/>
        </a:spcBef>
        <a:buClrTx/>
        <a:buSzPct val="100000"/>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575986" indent="-191995" algn="l" defTabSz="1219170" rtl="0" eaLnBrk="1" latinLnBrk="0" hangingPunct="1">
        <a:lnSpc>
          <a:spcPct val="90000"/>
        </a:lnSpc>
        <a:spcBef>
          <a:spcPts val="800"/>
        </a:spcBef>
        <a:buClr>
          <a:schemeClr val="tx1"/>
        </a:buClr>
        <a:buSzPct val="100000"/>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767981" indent="-191995" algn="l" defTabSz="1219170" rtl="0" eaLnBrk="1" latinLnBrk="0" hangingPunct="1">
        <a:lnSpc>
          <a:spcPct val="90000"/>
        </a:lnSpc>
        <a:spcBef>
          <a:spcPts val="533"/>
        </a:spcBef>
        <a:buClrTx/>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4pPr>
      <a:lvl5pPr marL="0" indent="0" algn="l" defTabSz="1219170" rtl="0" eaLnBrk="1" latinLnBrk="0" hangingPunct="1">
        <a:spcBef>
          <a:spcPts val="2667"/>
        </a:spcBef>
        <a:buClr>
          <a:schemeClr val="tx2"/>
        </a:buClr>
        <a:buFontTx/>
        <a:buNone/>
        <a:defRPr lang="en-US" sz="1600" b="1" kern="1200" cap="all" baseline="0" noProof="0" dirty="0">
          <a:solidFill>
            <a:schemeClr val="bg2"/>
          </a:solidFill>
          <a:latin typeface="+mn-lt"/>
          <a:ea typeface="Source Sans Pro Black" panose="020B0803030403020204" pitchFamily="34" charset="0"/>
          <a:cs typeface="Arial" pitchFamily="34" charset="0"/>
        </a:defRPr>
      </a:lvl5pPr>
      <a:lvl6pPr marL="3352716" indent="-304792" algn="l" defTabSz="1219170" rtl="0" eaLnBrk="1" latinLnBrk="0" hangingPunct="1">
        <a:spcBef>
          <a:spcPct val="20000"/>
        </a:spcBef>
        <a:buFont typeface="Arial" pitchFamily="34" charset="0"/>
        <a:buNone/>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31">
          <p15:clr>
            <a:srgbClr val="000000"/>
          </p15:clr>
        </p15:guide>
        <p15:guide id="2" pos="204">
          <p15:clr>
            <a:srgbClr val="000000"/>
          </p15:clr>
        </p15:guide>
        <p15:guide id="3" pos="5556">
          <p15:clr>
            <a:srgbClr val="000000"/>
          </p15:clr>
        </p15:guide>
        <p15:guide id="4" orient="horz" pos="725">
          <p15:clr>
            <a:srgbClr val="000000"/>
          </p15:clr>
        </p15:guide>
        <p15:guide id="5" pos="2880">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Footer"/>
          <p:cNvSpPr txBox="1"/>
          <p:nvPr userDrawn="1"/>
        </p:nvSpPr>
        <p:spPr>
          <a:xfrm>
            <a:off x="4694986" y="6436205"/>
            <a:ext cx="2802050" cy="153888"/>
          </a:xfrm>
          <a:prstGeom prst="rect">
            <a:avLst/>
          </a:prstGeom>
          <a:noFill/>
        </p:spPr>
        <p:txBody>
          <a:bodyPr wrap="none" lIns="0" tIns="0" rIns="0" bIns="0" anchor="ctr">
            <a:spAutoFit/>
          </a:bodyPr>
          <a:lstStyle/>
          <a:p>
            <a:pPr marL="0" algn="ctr" defTabSz="990539" rtl="0" eaLnBrk="1" latinLnBrk="0" hangingPunct="1"/>
            <a:r>
              <a:rPr lang="fr-FR" sz="1000" b="0" cap="all" normalizeH="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rPr>
              <a:t>ESG Analytics program │C1 │AUGUST </a:t>
            </a:r>
            <a:r>
              <a:rPr lang="fr-FR" sz="1000" b="0" kern="1200" cap="all" normalizeH="0" noProof="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cs typeface="+mn-cs"/>
              </a:rPr>
              <a:t>2022</a:t>
            </a:r>
            <a:r>
              <a:rPr lang="fr-FR" sz="1000" b="0" cap="all" normalizeH="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rPr>
              <a:t>│ </a:t>
            </a:r>
            <a:fld id="{C6CC3D56-96BB-45E4-94D9-DF781FE65A81}" type="slidenum">
              <a:rPr kumimoji="0" lang="fr-FR" sz="1000" b="1" i="0" u="none" strike="noStrike" kern="1200" cap="all" spc="0" normalizeH="0" baseline="0" noProof="0" smtClean="0">
                <a:ln>
                  <a:noFill/>
                </a:ln>
                <a:solidFill>
                  <a:schemeClr val="tx1">
                    <a:lumMod val="90000"/>
                    <a:lumOff val="10000"/>
                  </a:schemeClr>
                </a:solidFill>
                <a:effectLst>
                  <a:glow rad="101600">
                    <a:schemeClr val="bg1">
                      <a:alpha val="60000"/>
                    </a:schemeClr>
                  </a:glow>
                </a:effectLst>
                <a:uLnTx/>
                <a:uFillTx/>
                <a:latin typeface="Source Sans Pro" panose="020B0503030403020204" pitchFamily="34" charset="0"/>
                <a:ea typeface="Source Sans Pro" pitchFamily="34" charset="0"/>
                <a:cs typeface="+mn-cs"/>
              </a:rPr>
              <a:pPr marL="0" algn="ctr" defTabSz="990539" rtl="0" eaLnBrk="1" latinLnBrk="0" hangingPunct="1"/>
              <a:t>‹N°›</a:t>
            </a:fld>
            <a:endParaRPr lang="fr-FR" sz="1000" b="1" kern="1200" cap="all" normalizeH="0" baseline="0" noProof="0">
              <a:solidFill>
                <a:schemeClr val="tx1">
                  <a:lumMod val="90000"/>
                  <a:lumOff val="10000"/>
                </a:schemeClr>
              </a:solidFill>
              <a:effectLst>
                <a:glow rad="101600">
                  <a:schemeClr val="bg1">
                    <a:alpha val="60000"/>
                  </a:schemeClr>
                </a:glow>
              </a:effectLst>
              <a:latin typeface="Source Sans Pro" pitchFamily="34" charset="0"/>
              <a:ea typeface="Source Sans Pro" pitchFamily="34" charset="0"/>
              <a:cs typeface="+mn-cs"/>
            </a:endParaRPr>
          </a:p>
        </p:txBody>
      </p:sp>
      <p:pic>
        <p:nvPicPr>
          <p:cNvPr id="12" name="Logo SG">
            <a:extLst>
              <a:ext uri="{FF2B5EF4-FFF2-40B4-BE49-F238E27FC236}">
                <a16:creationId xmlns:a16="http://schemas.microsoft.com/office/drawing/2014/main" id="{0D4B289A-E6DD-43CB-B81A-D39B8675B6FD}"/>
              </a:ext>
            </a:extLst>
          </p:cNvPr>
          <p:cNvPicPr>
            <a:picLocks noChangeAspect="1"/>
          </p:cNvPicPr>
          <p:nvPr userDrawn="1"/>
        </p:nvPicPr>
        <p:blipFill>
          <a:blip r:embed="rId19" cstate="hqprint">
            <a:extLst>
              <a:ext uri="{28A0092B-C50C-407E-A947-70E740481C1C}">
                <a14:useLocalDpi xmlns:a14="http://schemas.microsoft.com/office/drawing/2010/main"/>
              </a:ext>
            </a:extLst>
          </a:blip>
          <a:stretch>
            <a:fillRect/>
          </a:stretch>
        </p:blipFill>
        <p:spPr>
          <a:xfrm>
            <a:off x="433918" y="6264564"/>
            <a:ext cx="1467908" cy="299200"/>
          </a:xfrm>
          <a:prstGeom prst="rect">
            <a:avLst/>
          </a:prstGeom>
        </p:spPr>
      </p:pic>
      <p:sp>
        <p:nvSpPr>
          <p:cNvPr id="2" name="Slide Title"/>
          <p:cNvSpPr>
            <a:spLocks noGrp="1"/>
          </p:cNvSpPr>
          <p:nvPr>
            <p:ph type="title"/>
          </p:nvPr>
        </p:nvSpPr>
        <p:spPr>
          <a:xfrm>
            <a:off x="432000" y="478633"/>
            <a:ext cx="11328000" cy="315300"/>
          </a:xfrm>
          <a:prstGeom prst="rect">
            <a:avLst/>
          </a:prstGeom>
        </p:spPr>
        <p:txBody>
          <a:bodyPr vert="horz" lIns="0" tIns="0" rIns="0" bIns="0" rtlCol="0" anchor="b">
            <a:spAutoFit/>
          </a:bodyPr>
          <a:lstStyle/>
          <a:p>
            <a:r>
              <a:rPr lang="fr-FR" noProof="0"/>
              <a:t>Click to </a:t>
            </a:r>
            <a:r>
              <a:rPr lang="fr-FR" noProof="0" err="1"/>
              <a:t>add</a:t>
            </a:r>
            <a:r>
              <a:rPr lang="fr-FR" noProof="0"/>
              <a:t> </a:t>
            </a:r>
            <a:r>
              <a:rPr lang="fr-FR" noProof="0" err="1"/>
              <a:t>title</a:t>
            </a:r>
            <a:endParaRPr lang="fr-FR" noProof="0"/>
          </a:p>
        </p:txBody>
      </p:sp>
      <p:sp>
        <p:nvSpPr>
          <p:cNvPr id="10" name="Espace réservé du texte 9">
            <a:extLst>
              <a:ext uri="{FF2B5EF4-FFF2-40B4-BE49-F238E27FC236}">
                <a16:creationId xmlns:a16="http://schemas.microsoft.com/office/drawing/2014/main" id="{779F76B3-F79E-4FEA-864E-A44B5ACD2500}"/>
              </a:ext>
            </a:extLst>
          </p:cNvPr>
          <p:cNvSpPr>
            <a:spLocks noGrp="1"/>
          </p:cNvSpPr>
          <p:nvPr>
            <p:ph type="body" idx="1"/>
          </p:nvPr>
        </p:nvSpPr>
        <p:spPr>
          <a:xfrm>
            <a:off x="432000" y="1534586"/>
            <a:ext cx="11328000" cy="1866341"/>
          </a:xfrm>
          <a:prstGeom prst="rect">
            <a:avLst/>
          </a:prstGeom>
        </p:spPr>
        <p:txBody>
          <a:bodyPr vert="horz" lIns="0" tIns="0" rIns="0" bIns="0" rtlCol="0">
            <a:normAutofit/>
          </a:bodyPr>
          <a:lstStyle/>
          <a:p>
            <a:pPr lvl="0"/>
            <a:r>
              <a:rPr lang="fr-FR" noProof="0"/>
              <a:t>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Tree>
    <p:extLst>
      <p:ext uri="{BB962C8B-B14F-4D97-AF65-F5344CB8AC3E}">
        <p14:creationId xmlns:p14="http://schemas.microsoft.com/office/powerpoint/2010/main" val="110075655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Lst>
  <p:hf hdr="0" ftr="0"/>
  <p:txStyles>
    <p:titleStyle>
      <a:lvl1pPr algn="l" defTabSz="1219170" rtl="0" eaLnBrk="1" fontAlgn="base" latinLnBrk="0" hangingPunct="1">
        <a:lnSpc>
          <a:spcPct val="75000"/>
        </a:lnSpc>
        <a:spcBef>
          <a:spcPct val="0"/>
        </a:spcBef>
        <a:spcAft>
          <a:spcPct val="0"/>
        </a:spcAft>
        <a:buNone/>
        <a:defRPr lang="fr-FR" sz="2667" b="0" kern="1200" cap="all" baseline="0" noProof="0" dirty="0">
          <a:solidFill>
            <a:schemeClr val="bg2"/>
          </a:solidFill>
          <a:latin typeface="+mj-lt"/>
          <a:ea typeface="+mj-ea"/>
          <a:cs typeface="Arial" pitchFamily="34" charset="0"/>
        </a:defRPr>
      </a:lvl1pPr>
    </p:titleStyle>
    <p:bodyStyle>
      <a:lvl1pPr marL="0" indent="0" algn="l" defTabSz="1219170" rtl="0" eaLnBrk="1" latinLnBrk="0" hangingPunct="1">
        <a:lnSpc>
          <a:spcPct val="90000"/>
        </a:lnSpc>
        <a:spcBef>
          <a:spcPts val="1067"/>
        </a:spcBef>
        <a:buClr>
          <a:schemeClr val="tx1">
            <a:lumMod val="75000"/>
            <a:lumOff val="25000"/>
          </a:schemeClr>
        </a:buClr>
        <a:buSzPct val="90000"/>
        <a:buFont typeface="Arial" pitchFamily="34" charset="0"/>
        <a:buNone/>
        <a:defRPr lang="en-US" sz="1600" b="1" kern="1200" baseline="0" noProof="0" dirty="0" smtClean="0">
          <a:solidFill>
            <a:schemeClr val="tx1"/>
          </a:solidFill>
          <a:latin typeface="+mn-lt"/>
          <a:ea typeface="+mn-ea"/>
          <a:cs typeface="Arial" pitchFamily="34" charset="0"/>
        </a:defRPr>
      </a:lvl1pPr>
      <a:lvl2pPr marL="383990" indent="-191995" algn="l" defTabSz="1219170" rtl="0" eaLnBrk="1" latinLnBrk="0" hangingPunct="1">
        <a:lnSpc>
          <a:spcPct val="90000"/>
        </a:lnSpc>
        <a:spcBef>
          <a:spcPts val="800"/>
        </a:spcBef>
        <a:buClrTx/>
        <a:buSzPct val="100000"/>
        <a:buFont typeface="Wingdings" panose="05000000000000000000" pitchFamily="2" charset="2"/>
        <a:buChar char=""/>
        <a:defRPr lang="en-US" sz="1600" kern="1200" noProof="0" dirty="0" smtClean="0">
          <a:solidFill>
            <a:schemeClr val="tx1"/>
          </a:solidFill>
          <a:latin typeface="+mn-lt"/>
          <a:ea typeface="+mn-ea"/>
          <a:cs typeface="Arial" pitchFamily="34" charset="0"/>
        </a:defRPr>
      </a:lvl2pPr>
      <a:lvl3pPr marL="575986" indent="-191995" algn="l" defTabSz="1219170" rtl="0" eaLnBrk="1" latinLnBrk="0" hangingPunct="1">
        <a:lnSpc>
          <a:spcPct val="90000"/>
        </a:lnSpc>
        <a:spcBef>
          <a:spcPts val="800"/>
        </a:spcBef>
        <a:buClr>
          <a:schemeClr val="tx1"/>
        </a:buClr>
        <a:buSzPct val="100000"/>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3pPr>
      <a:lvl4pPr marL="767981" indent="-191995" algn="l" defTabSz="1219170" rtl="0" eaLnBrk="1" latinLnBrk="0" hangingPunct="1">
        <a:lnSpc>
          <a:spcPct val="90000"/>
        </a:lnSpc>
        <a:spcBef>
          <a:spcPts val="533"/>
        </a:spcBef>
        <a:buClrTx/>
        <a:buFont typeface="Source Sans Pro" panose="020B0503030403020204" pitchFamily="34" charset="0"/>
        <a:buChar char="-"/>
        <a:defRPr lang="en-US" sz="1600" kern="1200" noProof="0" dirty="0" smtClean="0">
          <a:solidFill>
            <a:schemeClr val="tx1"/>
          </a:solidFill>
          <a:latin typeface="+mn-lt"/>
          <a:ea typeface="+mn-ea"/>
          <a:cs typeface="Arial" pitchFamily="34" charset="0"/>
        </a:defRPr>
      </a:lvl4pPr>
      <a:lvl5pPr marL="0" indent="0" algn="l" defTabSz="1219170" rtl="0" eaLnBrk="1" latinLnBrk="0" hangingPunct="1">
        <a:spcBef>
          <a:spcPts val="2667"/>
        </a:spcBef>
        <a:buClr>
          <a:schemeClr val="tx2"/>
        </a:buClr>
        <a:buFontTx/>
        <a:buNone/>
        <a:defRPr lang="en-US" sz="1600" b="1" kern="1200" cap="all" baseline="0" noProof="0" dirty="0">
          <a:solidFill>
            <a:schemeClr val="bg2"/>
          </a:solidFill>
          <a:latin typeface="+mn-lt"/>
          <a:ea typeface="Source Sans Pro Black" panose="020B0803030403020204" pitchFamily="34" charset="0"/>
          <a:cs typeface="Arial" pitchFamily="34" charset="0"/>
        </a:defRPr>
      </a:lvl5pPr>
      <a:lvl6pPr marL="3352716" indent="-304792" algn="l" defTabSz="1219170" rtl="0" eaLnBrk="1" latinLnBrk="0" hangingPunct="1">
        <a:spcBef>
          <a:spcPct val="20000"/>
        </a:spcBef>
        <a:buFont typeface="Arial" pitchFamily="34" charset="0"/>
        <a:buNone/>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31">
          <p15:clr>
            <a:srgbClr val="000000"/>
          </p15:clr>
        </p15:guide>
        <p15:guide id="2" pos="204">
          <p15:clr>
            <a:srgbClr val="000000"/>
          </p15:clr>
        </p15:guide>
        <p15:guide id="3" pos="5556">
          <p15:clr>
            <a:srgbClr val="000000"/>
          </p15:clr>
        </p15:guide>
        <p15:guide id="4" orient="horz" pos="725">
          <p15:clr>
            <a:srgbClr val="000000"/>
          </p15:clr>
        </p15:guide>
        <p15:guide id="5" pos="2880">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8" Type="http://schemas.openxmlformats.org/officeDocument/2006/relationships/image" Target="../media/image11.jpeg"/><Relationship Id="rId3" Type="http://schemas.openxmlformats.org/officeDocument/2006/relationships/image" Target="../media/image9.jpeg"/><Relationship Id="rId7" Type="http://schemas.openxmlformats.org/officeDocument/2006/relationships/image" Target="../media/image15.jpeg"/><Relationship Id="rId12"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7.jpeg"/><Relationship Id="rId5" Type="http://schemas.openxmlformats.org/officeDocument/2006/relationships/image" Target="../media/image10.jpeg"/><Relationship Id="rId10" Type="http://schemas.openxmlformats.org/officeDocument/2006/relationships/image" Target="../media/image16.jpeg"/><Relationship Id="rId4" Type="http://schemas.openxmlformats.org/officeDocument/2006/relationships/image" Target="../media/image13.jpeg"/><Relationship Id="rId9"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slide" Target="slide2.xml"/><Relationship Id="rId2" Type="http://schemas.openxmlformats.org/officeDocument/2006/relationships/image" Target="../media/image8.jpeg"/><Relationship Id="rId1" Type="http://schemas.openxmlformats.org/officeDocument/2006/relationships/slideLayout" Target="../slideLayouts/slideLayout7.xml"/><Relationship Id="rId6" Type="http://schemas.openxmlformats.org/officeDocument/2006/relationships/image" Target="../media/image31.jpeg"/><Relationship Id="rId5" Type="http://schemas.openxmlformats.org/officeDocument/2006/relationships/image" Target="../media/image30.jpeg"/><Relationship Id="rId4"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35.jpeg"/><Relationship Id="rId4" Type="http://schemas.openxmlformats.org/officeDocument/2006/relationships/image" Target="../media/image34.jpeg"/></Relationships>
</file>

<file path=ppt/slides/_rels/slide19.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39.jpeg"/><Relationship Id="rId4" Type="http://schemas.openxmlformats.org/officeDocument/2006/relationships/image" Target="../media/image38.jpeg"/></Relationships>
</file>

<file path=ppt/slides/_rels/slide2.xml.rels><?xml version="1.0" encoding="UTF-8" standalone="yes"?>
<Relationships xmlns="http://schemas.openxmlformats.org/package/2006/relationships"><Relationship Id="rId8" Type="http://schemas.openxmlformats.org/officeDocument/2006/relationships/image" Target="../media/image13.jpeg"/><Relationship Id="rId13" Type="http://schemas.openxmlformats.org/officeDocument/2006/relationships/image" Target="../media/image18.jpeg"/><Relationship Id="rId18" Type="http://schemas.openxmlformats.org/officeDocument/2006/relationships/image" Target="../media/image23.jpeg"/><Relationship Id="rId3" Type="http://schemas.openxmlformats.org/officeDocument/2006/relationships/image" Target="../media/image8.jpeg"/><Relationship Id="rId21" Type="http://schemas.openxmlformats.org/officeDocument/2006/relationships/image" Target="../media/image26.jpeg"/><Relationship Id="rId7" Type="http://schemas.openxmlformats.org/officeDocument/2006/relationships/image" Target="../media/image12.jpeg"/><Relationship Id="rId12" Type="http://schemas.openxmlformats.org/officeDocument/2006/relationships/image" Target="../media/image17.jpeg"/><Relationship Id="rId17" Type="http://schemas.openxmlformats.org/officeDocument/2006/relationships/image" Target="../media/image22.jpeg"/><Relationship Id="rId2" Type="http://schemas.openxmlformats.org/officeDocument/2006/relationships/notesSlide" Target="../notesSlides/notesSlide1.xml"/><Relationship Id="rId16" Type="http://schemas.openxmlformats.org/officeDocument/2006/relationships/image" Target="../media/image21.jpeg"/><Relationship Id="rId20" Type="http://schemas.openxmlformats.org/officeDocument/2006/relationships/image" Target="../media/image25.jpeg"/><Relationship Id="rId1" Type="http://schemas.openxmlformats.org/officeDocument/2006/relationships/slideLayout" Target="../slideLayouts/slideLayout8.xml"/><Relationship Id="rId6" Type="http://schemas.openxmlformats.org/officeDocument/2006/relationships/image" Target="../media/image11.jpeg"/><Relationship Id="rId11" Type="http://schemas.openxmlformats.org/officeDocument/2006/relationships/image" Target="../media/image16.jpeg"/><Relationship Id="rId24" Type="http://schemas.openxmlformats.org/officeDocument/2006/relationships/slide" Target="slide35.xml"/><Relationship Id="rId5" Type="http://schemas.openxmlformats.org/officeDocument/2006/relationships/image" Target="../media/image10.jpeg"/><Relationship Id="rId15" Type="http://schemas.openxmlformats.org/officeDocument/2006/relationships/image" Target="../media/image20.jpeg"/><Relationship Id="rId23" Type="http://schemas.openxmlformats.org/officeDocument/2006/relationships/slide" Target="slide16.xml"/><Relationship Id="rId10" Type="http://schemas.openxmlformats.org/officeDocument/2006/relationships/image" Target="../media/image15.jpeg"/><Relationship Id="rId19" Type="http://schemas.openxmlformats.org/officeDocument/2006/relationships/image" Target="../media/image24.jpeg"/><Relationship Id="rId4" Type="http://schemas.openxmlformats.org/officeDocument/2006/relationships/image" Target="../media/image9.jpeg"/><Relationship Id="rId9" Type="http://schemas.openxmlformats.org/officeDocument/2006/relationships/image" Target="../media/image14.png"/><Relationship Id="rId14" Type="http://schemas.openxmlformats.org/officeDocument/2006/relationships/image" Target="../media/image19.jpeg"/><Relationship Id="rId22" Type="http://schemas.openxmlformats.org/officeDocument/2006/relationships/image" Target="../media/image27.jpeg"/></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42.png"/><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3" Type="http://schemas.openxmlformats.org/officeDocument/2006/relationships/image" Target="../media/image44.jpeg"/><Relationship Id="rId7" Type="http://schemas.openxmlformats.org/officeDocument/2006/relationships/image" Target="../media/image47.jpe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46.jpeg"/><Relationship Id="rId4" Type="http://schemas.openxmlformats.org/officeDocument/2006/relationships/image" Target="../media/image45.jpeg"/></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2.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49.jpe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2.png"/><Relationship Id="rId4" Type="http://schemas.openxmlformats.org/officeDocument/2006/relationships/image" Target="../media/image51.jpeg"/></Relationships>
</file>

<file path=ppt/slides/_rels/slide24.xml.rels><?xml version="1.0" encoding="UTF-8" standalone="yes"?>
<Relationships xmlns="http://schemas.openxmlformats.org/package/2006/relationships"><Relationship Id="rId3" Type="http://schemas.openxmlformats.org/officeDocument/2006/relationships/image" Target="../media/image53.jpeg"/><Relationship Id="rId2" Type="http://schemas.openxmlformats.org/officeDocument/2006/relationships/image" Target="../media/image13.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5.jpeg"/><Relationship Id="rId4" Type="http://schemas.openxmlformats.org/officeDocument/2006/relationships/image" Target="../media/image54.jpeg"/></Relationships>
</file>

<file path=ppt/slides/_rels/slide25.xml.rels><?xml version="1.0" encoding="UTF-8" standalone="yes"?>
<Relationships xmlns="http://schemas.openxmlformats.org/package/2006/relationships"><Relationship Id="rId3" Type="http://schemas.openxmlformats.org/officeDocument/2006/relationships/image" Target="../media/image57.jpeg"/><Relationship Id="rId2" Type="http://schemas.openxmlformats.org/officeDocument/2006/relationships/image" Target="../media/image56.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59.jpeg"/><Relationship Id="rId4" Type="http://schemas.openxmlformats.org/officeDocument/2006/relationships/image" Target="../media/image58.jpeg"/></Relationships>
</file>

<file path=ppt/slides/_rels/slide26.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62.jpeg"/><Relationship Id="rId4" Type="http://schemas.openxmlformats.org/officeDocument/2006/relationships/image" Target="../media/image61.jpeg"/></Relationships>
</file>

<file path=ppt/slides/_rels/slide27.xml.rels><?xml version="1.0" encoding="UTF-8" standalone="yes"?>
<Relationships xmlns="http://schemas.openxmlformats.org/package/2006/relationships"><Relationship Id="rId3" Type="http://schemas.openxmlformats.org/officeDocument/2006/relationships/image" Target="../media/image63.jpeg"/><Relationship Id="rId7" Type="http://schemas.openxmlformats.org/officeDocument/2006/relationships/slide" Target="slide2.xml"/><Relationship Id="rId2" Type="http://schemas.openxmlformats.org/officeDocument/2006/relationships/image" Target="../media/image16.jpeg"/><Relationship Id="rId1" Type="http://schemas.openxmlformats.org/officeDocument/2006/relationships/slideLayout" Target="../slideLayouts/slideLayout7.xml"/><Relationship Id="rId6" Type="http://schemas.openxmlformats.org/officeDocument/2006/relationships/image" Target="../media/image66.jpeg"/><Relationship Id="rId5" Type="http://schemas.openxmlformats.org/officeDocument/2006/relationships/image" Target="../media/image65.jpe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3" Type="http://schemas.openxmlformats.org/officeDocument/2006/relationships/image" Target="../media/image68.jpeg"/><Relationship Id="rId7" Type="http://schemas.openxmlformats.org/officeDocument/2006/relationships/slide" Target="slide2.xml"/><Relationship Id="rId2" Type="http://schemas.openxmlformats.org/officeDocument/2006/relationships/image" Target="../media/image67.jpeg"/><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jpeg"/><Relationship Id="rId4" Type="http://schemas.openxmlformats.org/officeDocument/2006/relationships/image" Target="../media/image69.jpeg"/></Relationships>
</file>

<file path=ppt/slides/_rels/slide29.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74.jpeg"/><Relationship Id="rId4" Type="http://schemas.openxmlformats.org/officeDocument/2006/relationships/image" Target="../media/image7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6.jpeg"/><Relationship Id="rId2" Type="http://schemas.openxmlformats.org/officeDocument/2006/relationships/image" Target="../media/image75.jpeg"/><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77.jpeg"/></Relationships>
</file>

<file path=ppt/slides/_rels/slide31.xml.rels><?xml version="1.0" encoding="UTF-8" standalone="yes"?>
<Relationships xmlns="http://schemas.openxmlformats.org/package/2006/relationships"><Relationship Id="rId3" Type="http://schemas.openxmlformats.org/officeDocument/2006/relationships/image" Target="../media/image79.jpeg"/><Relationship Id="rId2" Type="http://schemas.openxmlformats.org/officeDocument/2006/relationships/image" Target="../media/image78.jpeg"/><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80.jpeg"/></Relationships>
</file>

<file path=ppt/slides/_rels/slide32.xml.rels><?xml version="1.0" encoding="UTF-8" standalone="yes"?>
<Relationships xmlns="http://schemas.openxmlformats.org/package/2006/relationships"><Relationship Id="rId3" Type="http://schemas.openxmlformats.org/officeDocument/2006/relationships/image" Target="../media/image82.jpeg"/><Relationship Id="rId2" Type="http://schemas.openxmlformats.org/officeDocument/2006/relationships/image" Target="../media/image81.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84.png"/><Relationship Id="rId4" Type="http://schemas.openxmlformats.org/officeDocument/2006/relationships/image" Target="../media/image83.jpeg"/></Relationships>
</file>

<file path=ppt/slides/_rels/slide33.xml.rels><?xml version="1.0" encoding="UTF-8" standalone="yes"?>
<Relationships xmlns="http://schemas.openxmlformats.org/package/2006/relationships"><Relationship Id="rId3" Type="http://schemas.openxmlformats.org/officeDocument/2006/relationships/image" Target="../media/image86.jpeg"/><Relationship Id="rId2" Type="http://schemas.openxmlformats.org/officeDocument/2006/relationships/image" Target="../media/image85.jpeg"/><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88.jpeg"/><Relationship Id="rId4" Type="http://schemas.openxmlformats.org/officeDocument/2006/relationships/image" Target="../media/image87.jpeg"/></Relationships>
</file>

<file path=ppt/slides/_rels/slide3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89.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image" Target="../media/image19.jpeg"/><Relationship Id="rId7" Type="http://schemas.openxmlformats.org/officeDocument/2006/relationships/image" Target="../media/image23.jpeg"/><Relationship Id="rId12" Type="http://schemas.openxmlformats.org/officeDocument/2006/relationships/slide" Target="slide2.xml"/><Relationship Id="rId2" Type="http://schemas.openxmlformats.org/officeDocument/2006/relationships/image" Target="../media/image18.jpeg"/><Relationship Id="rId1" Type="http://schemas.openxmlformats.org/officeDocument/2006/relationships/slideLayout" Target="../slideLayouts/slideLayout7.xml"/><Relationship Id="rId6" Type="http://schemas.openxmlformats.org/officeDocument/2006/relationships/image" Target="../media/image22.jpeg"/><Relationship Id="rId11" Type="http://schemas.openxmlformats.org/officeDocument/2006/relationships/image" Target="../media/image27.jpeg"/><Relationship Id="rId5" Type="http://schemas.openxmlformats.org/officeDocument/2006/relationships/image" Target="../media/image21.jpeg"/><Relationship Id="rId10" Type="http://schemas.openxmlformats.org/officeDocument/2006/relationships/image" Target="../media/image26.jpeg"/><Relationship Id="rId4" Type="http://schemas.openxmlformats.org/officeDocument/2006/relationships/image" Target="../media/image20.jpeg"/><Relationship Id="rId9" Type="http://schemas.openxmlformats.org/officeDocument/2006/relationships/image" Target="../media/image25.jpeg"/></Relationships>
</file>

<file path=ppt/slides/_rels/slide36.xml.rels><?xml version="1.0" encoding="UTF-8" standalone="yes"?>
<Relationships xmlns="http://schemas.openxmlformats.org/package/2006/relationships"><Relationship Id="rId3" Type="http://schemas.openxmlformats.org/officeDocument/2006/relationships/image" Target="../media/image90.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92.jpeg"/><Relationship Id="rId4" Type="http://schemas.openxmlformats.org/officeDocument/2006/relationships/image" Target="../media/image91.jpe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24.jpeg"/></Relationships>
</file>

<file path=ppt/slides/_rels/slide39.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9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94.jpe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slide" Target="slide2.xml"/><Relationship Id="rId4" Type="http://schemas.openxmlformats.org/officeDocument/2006/relationships/image" Target="../media/image26.jpeg"/></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slide" Target="slide2.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6.jpeg"/><Relationship Id="rId5" Type="http://schemas.openxmlformats.org/officeDocument/2006/relationships/image" Target="../media/image95.jpeg"/><Relationship Id="rId4" Type="http://schemas.openxmlformats.org/officeDocument/2006/relationships/image" Target="../media/image21.jpeg"/></Relationships>
</file>

<file path=ppt/slides/_rels/slide4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slide" Target="slide2.xml"/><Relationship Id="rId5" Type="http://schemas.openxmlformats.org/officeDocument/2006/relationships/image" Target="../media/image97.jpeg"/><Relationship Id="rId4" Type="http://schemas.openxmlformats.org/officeDocument/2006/relationships/image" Target="../media/image20.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8E7D0-DBC1-4450-B562-8954892B25ED}"/>
              </a:ext>
            </a:extLst>
          </p:cNvPr>
          <p:cNvSpPr>
            <a:spLocks noGrp="1"/>
          </p:cNvSpPr>
          <p:nvPr>
            <p:ph type="ctrTitle"/>
          </p:nvPr>
        </p:nvSpPr>
        <p:spPr>
          <a:xfrm>
            <a:off x="514350" y="1916039"/>
            <a:ext cx="6061650" cy="1302565"/>
          </a:xfrm>
        </p:spPr>
        <p:txBody>
          <a:bodyPr wrap="square" anchor="b">
            <a:noAutofit/>
          </a:bodyPr>
          <a:lstStyle/>
          <a:p>
            <a:r>
              <a:rPr lang="fr-FR" sz="3200" dirty="0"/>
              <a:t>LA NOMENCLATURE SPIF DU 07 SEPTEMBRE 2022</a:t>
            </a:r>
          </a:p>
        </p:txBody>
      </p:sp>
      <p:sp>
        <p:nvSpPr>
          <p:cNvPr id="3" name="Subtitle 2">
            <a:extLst>
              <a:ext uri="{FF2B5EF4-FFF2-40B4-BE49-F238E27FC236}">
                <a16:creationId xmlns:a16="http://schemas.microsoft.com/office/drawing/2014/main" id="{0A04C5BC-D1AE-4014-85EF-6781CEB3D1A7}"/>
              </a:ext>
            </a:extLst>
          </p:cNvPr>
          <p:cNvSpPr>
            <a:spLocks noGrp="1"/>
          </p:cNvSpPr>
          <p:nvPr>
            <p:ph type="subTitle" idx="1"/>
          </p:nvPr>
        </p:nvSpPr>
        <p:spPr>
          <a:xfrm>
            <a:off x="514350" y="3638403"/>
            <a:ext cx="6061650" cy="558947"/>
          </a:xfrm>
        </p:spPr>
        <p:txBody>
          <a:bodyPr wrap="square">
            <a:normAutofit/>
          </a:bodyPr>
          <a:lstStyle/>
          <a:p>
            <a:r>
              <a:rPr lang="fr-FR" sz="1600" b="1" dirty="0"/>
              <a:t>CATÉGORIES &amp; SOUS CATÉGORIES D'INVESTISSEMENTS ET SECTEURS D'ACTIVITÉS ASSOCIÉS</a:t>
            </a:r>
            <a:endParaRPr lang="en-US" sz="1600" b="1" dirty="0"/>
          </a:p>
          <a:p>
            <a:endParaRPr lang="en-US" sz="1800" b="1" dirty="0"/>
          </a:p>
          <a:p>
            <a:endParaRPr lang="en-US" sz="1800" b="1" dirty="0"/>
          </a:p>
          <a:p>
            <a:endParaRPr lang="en-US" sz="1800" b="1" dirty="0"/>
          </a:p>
        </p:txBody>
      </p:sp>
      <p:pic>
        <p:nvPicPr>
          <p:cNvPr id="3076" name="Picture 4" descr="The study of Environment combines physical, biological, and information sciences.">
            <a:extLst>
              <a:ext uri="{FF2B5EF4-FFF2-40B4-BE49-F238E27FC236}">
                <a16:creationId xmlns:a16="http://schemas.microsoft.com/office/drawing/2014/main" id="{20983ABE-A3BD-4663-B842-A6732069BAE1}"/>
              </a:ext>
            </a:extLst>
          </p:cNvPr>
          <p:cNvPicPr>
            <a:picLocks noGrp="1" noChangeAspect="1" noChangeArrowheads="1"/>
          </p:cNvPicPr>
          <p:nvPr>
            <p:ph type="pic" sz="quarter" idx="16"/>
          </p:nvPr>
        </p:nvPicPr>
        <p:blipFill rotWithShape="1">
          <a:blip r:embed="rId2">
            <a:extLst>
              <a:ext uri="{28A0092B-C50C-407E-A947-70E740481C1C}">
                <a14:useLocalDpi xmlns:a14="http://schemas.microsoft.com/office/drawing/2010/main" val="0"/>
              </a:ext>
            </a:extLst>
          </a:blip>
          <a:srcRect l="24305" r="24303" b="-1"/>
          <a:stretch/>
        </p:blipFill>
        <p:spPr bwMode="auto">
          <a:xfrm>
            <a:off x="6912000" y="10"/>
            <a:ext cx="5280000" cy="6857990"/>
          </a:xfrm>
          <a:prstGeom prst="rect">
            <a:avLst/>
          </a:prstGeom>
          <a:solidFill>
            <a:srgbClr val="FFFFFF"/>
          </a:solidFill>
        </p:spPr>
      </p:pic>
    </p:spTree>
    <p:extLst>
      <p:ext uri="{BB962C8B-B14F-4D97-AF65-F5344CB8AC3E}">
        <p14:creationId xmlns:p14="http://schemas.microsoft.com/office/powerpoint/2010/main" val="292778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5"/>
            <a:ext cx="4732422" cy="461665"/>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488647"/>
            <a:ext cx="6978315" cy="76880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Recherche, développement et innovation pour le captage aérien direct du CO2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géologique souterrain permanent de CO2</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Transport de CO2</a:t>
            </a:r>
            <a:endParaRPr lang="en-US" sz="14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488647"/>
            <a:ext cx="4395540"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SPIF-E20 </a:t>
            </a:r>
            <a:r>
              <a:rPr lang="fr-FR" sz="1400" b="1" dirty="0">
                <a:solidFill>
                  <a:srgbClr val="000000"/>
                </a:solidFill>
                <a:effectLst/>
                <a:latin typeface="Calibri" panose="020F0502020204030204" pitchFamily="34" charset="0"/>
                <a:ea typeface="Times New Roman" panose="02020603050405020304" pitchFamily="18" charset="0"/>
              </a:rPr>
              <a:t>Financement de projets/équipements de captage, transport et stockage de CO2</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60420" y="2347063"/>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SPIF-E21 </a:t>
            </a:r>
            <a:r>
              <a:rPr lang="fr-FR" sz="1400" b="1" dirty="0">
                <a:solidFill>
                  <a:srgbClr val="000000"/>
                </a:solidFill>
                <a:effectLst/>
                <a:latin typeface="Calibri" panose="020F0502020204030204" pitchFamily="34" charset="0"/>
                <a:ea typeface="Times New Roman" panose="02020603050405020304" pitchFamily="18" charset="0"/>
              </a:rPr>
              <a:t>Financement de transport de marchandise bas carbone</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101388" y="2364618"/>
            <a:ext cx="6741447" cy="2136803"/>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aéroportuaires bas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permettant un transport de l'eau à faible émission de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Modernisation du transport fluvial de passagers et de marchandises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Modernisation du transport maritime et côtier de marchandises et de passagers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Services de transport de marchandises par route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ferroviaire de marchandises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fluvial de fret intérieur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Transport maritime et côtier de fret maritime, navires pour opérations portuaires et activités auxiliaires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488647"/>
            <a:ext cx="11919283" cy="76880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2348576"/>
            <a:ext cx="11919283" cy="2284062"/>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3" name="Title 1">
            <a:extLst>
              <a:ext uri="{FF2B5EF4-FFF2-40B4-BE49-F238E27FC236}">
                <a16:creationId xmlns:a16="http://schemas.microsoft.com/office/drawing/2014/main" id="{66D6AB5A-E58F-430B-BC5A-3C52C61B118B}"/>
              </a:ext>
            </a:extLst>
          </p:cNvPr>
          <p:cNvSpPr txBox="1">
            <a:spLocks/>
          </p:cNvSpPr>
          <p:nvPr/>
        </p:nvSpPr>
        <p:spPr>
          <a:xfrm>
            <a:off x="373962" y="313240"/>
            <a:ext cx="11395939" cy="337144"/>
          </a:xfrm>
          <a:prstGeom prst="rect">
            <a:avLst/>
          </a:prstGeom>
        </p:spPr>
        <p:txBody>
          <a:bodyPr vert="horz" lIns="0" tIns="0" rIns="0" bIns="0" rtlCol="0" anchor="b">
            <a:spAutoFit/>
          </a:bodyPr>
          <a:lstStyle>
            <a:lvl1pPr algn="l" defTabSz="1219170" rtl="0" eaLnBrk="1" fontAlgn="base" latinLnBrk="0" hangingPunct="1">
              <a:lnSpc>
                <a:spcPct val="75000"/>
              </a:lnSpc>
              <a:spcBef>
                <a:spcPct val="0"/>
              </a:spcBef>
              <a:spcAft>
                <a:spcPct val="0"/>
              </a:spcAft>
              <a:buNone/>
              <a:defRPr lang="fr-FR" sz="2667" b="0" kern="1200" cap="all" baseline="0" noProof="0" dirty="0">
                <a:solidFill>
                  <a:schemeClr val="bg2"/>
                </a:solidFill>
                <a:latin typeface="+mj-lt"/>
                <a:ea typeface="+mj-ea"/>
                <a:cs typeface="Arial" pitchFamily="34" charset="0"/>
              </a:defRPr>
            </a:lvl1pPr>
          </a:lstStyle>
          <a:p>
            <a:r>
              <a:rPr lang="fr-FR" sz="2400" dirty="0"/>
              <a:t>CatégorieS d'investissementS      </a:t>
            </a:r>
            <a:r>
              <a:rPr lang="fr-FR" sz="2800" b="1" dirty="0">
                <a:solidFill>
                  <a:srgbClr val="000000"/>
                </a:solidFill>
                <a:latin typeface="Calibri" panose="020F0502020204030204" pitchFamily="34" charset="0"/>
                <a:ea typeface="Times New Roman" panose="02020603050405020304" pitchFamily="18" charset="0"/>
              </a:rPr>
              <a:t>SPIF (Environnemental)   </a:t>
            </a:r>
            <a:r>
              <a:rPr lang="fr-FR" sz="1600" b="1" dirty="0">
                <a:latin typeface="Calibri" panose="020F0502020204030204" pitchFamily="34" charset="0"/>
                <a:ea typeface="Times New Roman" panose="02020603050405020304" pitchFamily="18" charset="0"/>
              </a:rPr>
              <a:t>	</a:t>
            </a:r>
            <a:endParaRPr lang="fr-FR" sz="2400" dirty="0"/>
          </a:p>
        </p:txBody>
      </p:sp>
    </p:spTree>
    <p:extLst>
      <p:ext uri="{BB962C8B-B14F-4D97-AF65-F5344CB8AC3E}">
        <p14:creationId xmlns:p14="http://schemas.microsoft.com/office/powerpoint/2010/main" val="1010119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5"/>
            <a:ext cx="4732422" cy="461665"/>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11" name="TextBox 10">
            <a:extLst>
              <a:ext uri="{FF2B5EF4-FFF2-40B4-BE49-F238E27FC236}">
                <a16:creationId xmlns:a16="http://schemas.microsoft.com/office/drawing/2014/main" id="{07604B8E-327D-4EE0-8D6D-71DC290E1775}"/>
              </a:ext>
            </a:extLst>
          </p:cNvPr>
          <p:cNvSpPr txBox="1"/>
          <p:nvPr/>
        </p:nvSpPr>
        <p:spPr>
          <a:xfrm>
            <a:off x="112292" y="1528697"/>
            <a:ext cx="4732422"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SPIF-E22 </a:t>
            </a:r>
            <a:r>
              <a:rPr lang="fr-FR" sz="1400" b="1" dirty="0">
                <a:solidFill>
                  <a:srgbClr val="000000"/>
                </a:solidFill>
                <a:effectLst/>
                <a:latin typeface="Calibri" panose="020F0502020204030204" pitchFamily="34" charset="0"/>
                <a:ea typeface="Times New Roman" panose="02020603050405020304" pitchFamily="18" charset="0"/>
              </a:rPr>
              <a:t>Financement d'installations/équipements de production de chaleur/froid à partir d'énergies renouvelables (éolien/photovoltaïque/autres)</a:t>
            </a:r>
            <a:endParaRPr lang="en-US" sz="1400" dirty="0"/>
          </a:p>
        </p:txBody>
      </p:sp>
      <p:sp>
        <p:nvSpPr>
          <p:cNvPr id="13" name="TextBox 12">
            <a:extLst>
              <a:ext uri="{FF2B5EF4-FFF2-40B4-BE49-F238E27FC236}">
                <a16:creationId xmlns:a16="http://schemas.microsoft.com/office/drawing/2014/main" id="{39853C2C-4242-4968-AB35-C272EF616735}"/>
              </a:ext>
            </a:extLst>
          </p:cNvPr>
          <p:cNvSpPr txBox="1"/>
          <p:nvPr/>
        </p:nvSpPr>
        <p:spPr>
          <a:xfrm>
            <a:off x="5053260" y="1528697"/>
            <a:ext cx="6741447" cy="192136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Alimentation en vapeur et climatisation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de chauffage/refroidissement urbain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et fonctionnement de pompes à chaleur électriques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combustibles gazeux et liquides non fossiles renouvelables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bioénergie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géothermie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de chaleur/froid à partir du chauffage solaire thermique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04C930D9-8A88-41CC-9515-B27739A2232F}"/>
              </a:ext>
            </a:extLst>
          </p:cNvPr>
          <p:cNvSpPr/>
          <p:nvPr/>
        </p:nvSpPr>
        <p:spPr>
          <a:xfrm>
            <a:off x="112291" y="1512653"/>
            <a:ext cx="11919283" cy="1964537"/>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6" name="TextBox 15">
            <a:extLst>
              <a:ext uri="{FF2B5EF4-FFF2-40B4-BE49-F238E27FC236}">
                <a16:creationId xmlns:a16="http://schemas.microsoft.com/office/drawing/2014/main" id="{AFBC7B02-08D2-4CE8-8890-9DFE2ADA306D}"/>
              </a:ext>
            </a:extLst>
          </p:cNvPr>
          <p:cNvSpPr txBox="1"/>
          <p:nvPr/>
        </p:nvSpPr>
        <p:spPr>
          <a:xfrm>
            <a:off x="5045242" y="3598180"/>
            <a:ext cx="6978315" cy="999313"/>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la combustion de gaz naturel avec captage du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d'électricité à partir de la combustion du gaz naturel avec captage du carbone</a:t>
            </a:r>
            <a:endParaRPr lang="en-US" sz="1400" dirty="0"/>
          </a:p>
        </p:txBody>
      </p:sp>
      <p:sp>
        <p:nvSpPr>
          <p:cNvPr id="17" name="TextBox 16">
            <a:extLst>
              <a:ext uri="{FF2B5EF4-FFF2-40B4-BE49-F238E27FC236}">
                <a16:creationId xmlns:a16="http://schemas.microsoft.com/office/drawing/2014/main" id="{9D084374-BF1B-4EB0-A882-14DBA5295EF8}"/>
              </a:ext>
            </a:extLst>
          </p:cNvPr>
          <p:cNvSpPr txBox="1"/>
          <p:nvPr/>
        </p:nvSpPr>
        <p:spPr>
          <a:xfrm>
            <a:off x="104272" y="3598180"/>
            <a:ext cx="4395540"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SPIF-E23 </a:t>
            </a:r>
            <a:r>
              <a:rPr lang="fr-FR" sz="1400" b="1" dirty="0">
                <a:solidFill>
                  <a:srgbClr val="000000"/>
                </a:solidFill>
                <a:effectLst/>
                <a:latin typeface="Calibri" panose="020F0502020204030204" pitchFamily="34" charset="0"/>
                <a:ea typeface="Times New Roman" panose="02020603050405020304" pitchFamily="18" charset="0"/>
              </a:rPr>
              <a:t>Financement d'installations/équipements de production d'électricité à partir de gaz naturel avec captage du carbone</a:t>
            </a:r>
            <a:endParaRPr lang="en-US" sz="1400" dirty="0"/>
          </a:p>
        </p:txBody>
      </p:sp>
      <p:sp>
        <p:nvSpPr>
          <p:cNvPr id="18" name="Rectangle 17">
            <a:extLst>
              <a:ext uri="{FF2B5EF4-FFF2-40B4-BE49-F238E27FC236}">
                <a16:creationId xmlns:a16="http://schemas.microsoft.com/office/drawing/2014/main" id="{E21876B4-68E8-4952-BB28-22B96C4BB29F}"/>
              </a:ext>
            </a:extLst>
          </p:cNvPr>
          <p:cNvSpPr/>
          <p:nvPr/>
        </p:nvSpPr>
        <p:spPr>
          <a:xfrm>
            <a:off x="104272" y="3571046"/>
            <a:ext cx="11919283" cy="1026447"/>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2" name="Title 1">
            <a:extLst>
              <a:ext uri="{FF2B5EF4-FFF2-40B4-BE49-F238E27FC236}">
                <a16:creationId xmlns:a16="http://schemas.microsoft.com/office/drawing/2014/main" id="{5312FE97-2F08-42A6-AC14-47ED130D6FBC}"/>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   </a:t>
            </a:r>
            <a:r>
              <a:rPr lang="fr-FR" sz="2400" b="1" i="1" dirty="0">
                <a:solidFill>
                  <a:srgbClr val="000000"/>
                </a:solidFill>
                <a:effectLst/>
                <a:latin typeface="Calibri" panose="020F0502020204030204" pitchFamily="34" charset="0"/>
                <a:ea typeface="Times New Roman" panose="02020603050405020304" pitchFamily="18" charset="0"/>
              </a:rPr>
              <a:t>S.</a:t>
            </a:r>
            <a:r>
              <a:rPr lang="fr-FR" sz="1600" b="1" dirty="0">
                <a:effectLst/>
                <a:latin typeface="Calibri" panose="020F0502020204030204" pitchFamily="34"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22945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6"/>
            <a:ext cx="4732422" cy="369332"/>
          </a:xfrm>
          <a:prstGeom prst="rect">
            <a:avLst/>
          </a:prstGeom>
          <a:solidFill>
            <a:srgbClr val="FFC00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69302" y="1504689"/>
            <a:ext cx="6978315" cy="307777"/>
          </a:xfrm>
          <a:prstGeom prst="rect">
            <a:avLst/>
          </a:prstGeom>
          <a:noFill/>
        </p:spPr>
        <p:txBody>
          <a:bodyPr wrap="square">
            <a:spAutoFit/>
          </a:bodyPr>
          <a:lstStyle/>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Administration générale, économique et sociale</a:t>
            </a:r>
            <a:endParaRPr lang="en-US" sz="14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SPIF-S01 </a:t>
            </a:r>
            <a:r>
              <a:rPr lang="fr-FR" sz="1400" b="1" dirty="0">
                <a:solidFill>
                  <a:srgbClr val="000000"/>
                </a:solidFill>
                <a:effectLst/>
                <a:latin typeface="Calibri" panose="020F0502020204030204" pitchFamily="34" charset="0"/>
                <a:ea typeface="Times New Roman" panose="02020603050405020304" pitchFamily="18" charset="0"/>
              </a:rPr>
              <a:t>Financements d'intérêt général, pouvoirs publics, dont Collectivités locales et Territoriales </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FFC00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16" name="TextBox 15">
            <a:extLst>
              <a:ext uri="{FF2B5EF4-FFF2-40B4-BE49-F238E27FC236}">
                <a16:creationId xmlns:a16="http://schemas.microsoft.com/office/drawing/2014/main" id="{B38E0ED8-CEE1-457E-9466-2E2F880035C4}"/>
              </a:ext>
            </a:extLst>
          </p:cNvPr>
          <p:cNvSpPr txBox="1"/>
          <p:nvPr/>
        </p:nvSpPr>
        <p:spPr>
          <a:xfrm>
            <a:off x="112292" y="2193691"/>
            <a:ext cx="4732422"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SPIF-S02 </a:t>
            </a:r>
            <a:r>
              <a:rPr lang="fr-FR" sz="1400" b="1" dirty="0">
                <a:solidFill>
                  <a:srgbClr val="000000"/>
                </a:solidFill>
                <a:effectLst/>
                <a:latin typeface="Calibri" panose="020F0502020204030204" pitchFamily="34" charset="0"/>
                <a:ea typeface="Times New Roman" panose="02020603050405020304" pitchFamily="18" charset="0"/>
              </a:rPr>
              <a:t> Financement d'infrastructures de télécom/ accès à internet dans les pays émergents et/ou les régions défavorisées</a:t>
            </a:r>
            <a:endParaRPr lang="en-US" sz="1400" dirty="0"/>
          </a:p>
        </p:txBody>
      </p:sp>
      <p:sp>
        <p:nvSpPr>
          <p:cNvPr id="18" name="TextBox 17">
            <a:extLst>
              <a:ext uri="{FF2B5EF4-FFF2-40B4-BE49-F238E27FC236}">
                <a16:creationId xmlns:a16="http://schemas.microsoft.com/office/drawing/2014/main" id="{B3C78D14-FEB0-4478-B282-4ECA9D985FE6}"/>
              </a:ext>
            </a:extLst>
          </p:cNvPr>
          <p:cNvSpPr txBox="1"/>
          <p:nvPr/>
        </p:nvSpPr>
        <p:spPr>
          <a:xfrm>
            <a:off x="5069302" y="2193691"/>
            <a:ext cx="6978315" cy="999313"/>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câbles de fibres optiques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matériel de communication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d'instruments et d'appareils de mesure, d'essai et de navigation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Installation, opération et maintenance d'équipement de télécommunications</a:t>
            </a:r>
            <a:endParaRPr lang="en-US" sz="1400"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3343174"/>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SPIF-S03 </a:t>
            </a:r>
            <a:r>
              <a:rPr lang="fr-FR" sz="1400" b="1" dirty="0">
                <a:solidFill>
                  <a:srgbClr val="000000"/>
                </a:solidFill>
                <a:effectLst/>
                <a:latin typeface="Calibri" panose="020F0502020204030204" pitchFamily="34" charset="0"/>
                <a:ea typeface="Times New Roman" panose="02020603050405020304" pitchFamily="18" charset="0"/>
              </a:rPr>
              <a:t>Financement de Logements sociaux et de l'accession à la propriété</a:t>
            </a:r>
            <a:endParaRPr lang="en-US" sz="1400" dirty="0"/>
          </a:p>
        </p:txBody>
      </p:sp>
      <p:sp>
        <p:nvSpPr>
          <p:cNvPr id="22" name="TextBox 21">
            <a:extLst>
              <a:ext uri="{FF2B5EF4-FFF2-40B4-BE49-F238E27FC236}">
                <a16:creationId xmlns:a16="http://schemas.microsoft.com/office/drawing/2014/main" id="{17E64A89-3AED-4947-9722-02FB33D3D832}"/>
              </a:ext>
            </a:extLst>
          </p:cNvPr>
          <p:cNvSpPr txBox="1"/>
          <p:nvPr/>
        </p:nvSpPr>
        <p:spPr>
          <a:xfrm>
            <a:off x="112292" y="3981658"/>
            <a:ext cx="473242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SPIF-S04 </a:t>
            </a:r>
            <a:r>
              <a:rPr lang="fr-FR" sz="1400" b="1" dirty="0">
                <a:solidFill>
                  <a:srgbClr val="000000"/>
                </a:solidFill>
                <a:effectLst/>
                <a:latin typeface="Calibri" panose="020F0502020204030204" pitchFamily="34" charset="0"/>
                <a:ea typeface="Times New Roman" panose="02020603050405020304" pitchFamily="18" charset="0"/>
              </a:rPr>
              <a:t>Financement du secteur de la Santé/hôpitaux</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69302" y="3343174"/>
            <a:ext cx="6096000" cy="538289"/>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(Logements sociaux)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Construction de logements sociaux</a:t>
            </a:r>
            <a:endParaRPr lang="en-US" sz="1400" dirty="0"/>
          </a:p>
        </p:txBody>
      </p:sp>
      <p:sp>
        <p:nvSpPr>
          <p:cNvPr id="29" name="TextBox 28">
            <a:extLst>
              <a:ext uri="{FF2B5EF4-FFF2-40B4-BE49-F238E27FC236}">
                <a16:creationId xmlns:a16="http://schemas.microsoft.com/office/drawing/2014/main" id="{DEAEA965-878C-4BE8-9FC3-95DADCC65B3D}"/>
              </a:ext>
            </a:extLst>
          </p:cNvPr>
          <p:cNvSpPr txBox="1"/>
          <p:nvPr/>
        </p:nvSpPr>
        <p:spPr>
          <a:xfrm>
            <a:off x="5069302" y="3981658"/>
            <a:ext cx="6978315" cy="1460336"/>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(Etablissements de Santé)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pratique médicale et dentaire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santé humaine et d'action sociale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Autres activités de santé humaine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nouveaux bâtiments (Etablissements de Santé)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Fabrication d'instruments et de fournitures médicales et dentaires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615684"/>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4" name="Rectangle 33">
            <a:extLst>
              <a:ext uri="{FF2B5EF4-FFF2-40B4-BE49-F238E27FC236}">
                <a16:creationId xmlns:a16="http://schemas.microsoft.com/office/drawing/2014/main" id="{E0C7EBE3-8221-4CDC-A87B-C51285D083F6}"/>
              </a:ext>
            </a:extLst>
          </p:cNvPr>
          <p:cNvSpPr/>
          <p:nvPr/>
        </p:nvSpPr>
        <p:spPr>
          <a:xfrm>
            <a:off x="112292" y="2184407"/>
            <a:ext cx="11919283" cy="1026488"/>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3250001"/>
            <a:ext cx="11919283" cy="631462"/>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6" name="Rectangle 35">
            <a:extLst>
              <a:ext uri="{FF2B5EF4-FFF2-40B4-BE49-F238E27FC236}">
                <a16:creationId xmlns:a16="http://schemas.microsoft.com/office/drawing/2014/main" id="{1332FB68-6700-433D-B3E0-378F52C9EF19}"/>
              </a:ext>
            </a:extLst>
          </p:cNvPr>
          <p:cNvSpPr/>
          <p:nvPr/>
        </p:nvSpPr>
        <p:spPr>
          <a:xfrm>
            <a:off x="112290" y="3911821"/>
            <a:ext cx="11919283" cy="155096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9" name="Title 1">
            <a:extLst>
              <a:ext uri="{FF2B5EF4-FFF2-40B4-BE49-F238E27FC236}">
                <a16:creationId xmlns:a16="http://schemas.microsoft.com/office/drawing/2014/main" id="{E361E36F-1D22-4BBA-ACF7-6F812228E676}"/>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(SOCIAL)</a:t>
            </a:r>
            <a:endParaRPr lang="en-US" sz="2400" dirty="0"/>
          </a:p>
        </p:txBody>
      </p:sp>
    </p:spTree>
    <p:extLst>
      <p:ext uri="{BB962C8B-B14F-4D97-AF65-F5344CB8AC3E}">
        <p14:creationId xmlns:p14="http://schemas.microsoft.com/office/powerpoint/2010/main" val="4090609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5"/>
            <a:ext cx="4732422" cy="461665"/>
          </a:xfrm>
          <a:prstGeom prst="rect">
            <a:avLst/>
          </a:prstGeom>
          <a:solidFill>
            <a:srgbClr val="FFC00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FFC00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4" name="TextBox 23">
            <a:extLst>
              <a:ext uri="{FF2B5EF4-FFF2-40B4-BE49-F238E27FC236}">
                <a16:creationId xmlns:a16="http://schemas.microsoft.com/office/drawing/2014/main" id="{EC181E31-5B10-478C-9FDF-DD885D96E945}"/>
              </a:ext>
            </a:extLst>
          </p:cNvPr>
          <p:cNvSpPr txBox="1"/>
          <p:nvPr/>
        </p:nvSpPr>
        <p:spPr>
          <a:xfrm>
            <a:off x="160420" y="1498756"/>
            <a:ext cx="473242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SPIF-S05 </a:t>
            </a:r>
            <a:r>
              <a:rPr lang="fr-FR" sz="1400" b="1" dirty="0">
                <a:solidFill>
                  <a:srgbClr val="000000"/>
                </a:solidFill>
                <a:effectLst/>
                <a:latin typeface="Calibri" panose="020F0502020204030204" pitchFamily="34" charset="0"/>
                <a:ea typeface="Times New Roman" panose="02020603050405020304" pitchFamily="18" charset="0"/>
              </a:rPr>
              <a:t>Financements à visée inclusive, sociale et solidaire </a:t>
            </a:r>
            <a:endParaRPr lang="en-US" sz="1400" dirty="0"/>
          </a:p>
        </p:txBody>
      </p:sp>
      <p:sp>
        <p:nvSpPr>
          <p:cNvPr id="33" name="Rectangle 32">
            <a:extLst>
              <a:ext uri="{FF2B5EF4-FFF2-40B4-BE49-F238E27FC236}">
                <a16:creationId xmlns:a16="http://schemas.microsoft.com/office/drawing/2014/main" id="{9681548C-48B5-4AC8-B2B7-F561CF692347}"/>
              </a:ext>
            </a:extLst>
          </p:cNvPr>
          <p:cNvSpPr/>
          <p:nvPr/>
        </p:nvSpPr>
        <p:spPr>
          <a:xfrm>
            <a:off x="112290" y="3059943"/>
            <a:ext cx="11919283" cy="826725"/>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6" name="Rectangle 35">
            <a:extLst>
              <a:ext uri="{FF2B5EF4-FFF2-40B4-BE49-F238E27FC236}">
                <a16:creationId xmlns:a16="http://schemas.microsoft.com/office/drawing/2014/main" id="{1332FB68-6700-433D-B3E0-378F52C9EF19}"/>
              </a:ext>
            </a:extLst>
          </p:cNvPr>
          <p:cNvSpPr/>
          <p:nvPr/>
        </p:nvSpPr>
        <p:spPr>
          <a:xfrm>
            <a:off x="112290" y="1441338"/>
            <a:ext cx="11919283" cy="155096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8" name="TextBox 37">
            <a:extLst>
              <a:ext uri="{FF2B5EF4-FFF2-40B4-BE49-F238E27FC236}">
                <a16:creationId xmlns:a16="http://schemas.microsoft.com/office/drawing/2014/main" id="{AC513DF6-B74E-430E-9D0F-745002BCE490}"/>
              </a:ext>
            </a:extLst>
          </p:cNvPr>
          <p:cNvSpPr txBox="1"/>
          <p:nvPr/>
        </p:nvSpPr>
        <p:spPr>
          <a:xfrm>
            <a:off x="5034944" y="1558278"/>
            <a:ext cx="6096000" cy="1460336"/>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soins à domicile pour personnes âgées et handicapées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soins résidentiels pour retard mental, santé mentale et toxicomanie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travail social sans hébergement pour personnes âgées et handicapées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Autres activités sociales sans hébergement </a:t>
            </a:r>
            <a:r>
              <a:rPr lang="fr-FR" sz="1400" dirty="0" err="1">
                <a:solidFill>
                  <a:srgbClr val="000000"/>
                </a:solidFill>
                <a:effectLst/>
                <a:latin typeface="Calibri" panose="020F0502020204030204" pitchFamily="34" charset="0"/>
                <a:ea typeface="Times New Roman" panose="02020603050405020304" pitchFamily="18" charset="0"/>
              </a:rPr>
              <a:t>n.c.a</a:t>
            </a:r>
            <a:r>
              <a:rPr lang="fr-FR" sz="1400" dirty="0">
                <a:solidFill>
                  <a:srgbClr val="000000"/>
                </a:solidFill>
                <a:effectLst/>
                <a:latin typeface="Calibri" panose="020F0502020204030204" pitchFamily="34" charset="0"/>
                <a:ea typeface="Times New Roman" panose="02020603050405020304" pitchFamily="18" charset="0"/>
              </a:rPr>
              <a:t>.</a:t>
            </a:r>
            <a:endParaRPr lang="en-US" sz="1400" dirty="0"/>
          </a:p>
        </p:txBody>
      </p:sp>
      <p:sp>
        <p:nvSpPr>
          <p:cNvPr id="21" name="TextBox 20">
            <a:extLst>
              <a:ext uri="{FF2B5EF4-FFF2-40B4-BE49-F238E27FC236}">
                <a16:creationId xmlns:a16="http://schemas.microsoft.com/office/drawing/2014/main" id="{50319ECE-A20A-41BA-8F3D-8FA020544F2E}"/>
              </a:ext>
            </a:extLst>
          </p:cNvPr>
          <p:cNvSpPr txBox="1"/>
          <p:nvPr/>
        </p:nvSpPr>
        <p:spPr>
          <a:xfrm>
            <a:off x="112291" y="3044763"/>
            <a:ext cx="4780552"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SPIF-S06 SMEs </a:t>
            </a:r>
            <a:r>
              <a:rPr lang="fr-FR" sz="1400" b="1" dirty="0">
                <a:solidFill>
                  <a:srgbClr val="000000"/>
                </a:solidFill>
                <a:effectLst/>
                <a:latin typeface="Calibri" panose="020F0502020204030204" pitchFamily="34" charset="0"/>
                <a:ea typeface="Times New Roman" panose="02020603050405020304" pitchFamily="18" charset="0"/>
              </a:rPr>
              <a:t>Financement des PME visant au développement économique et/ou un maintien de l'emploi sur un territoire</a:t>
            </a:r>
            <a:endParaRPr lang="en-US" sz="1400" dirty="0"/>
          </a:p>
        </p:txBody>
      </p:sp>
      <p:sp>
        <p:nvSpPr>
          <p:cNvPr id="23" name="TextBox 22">
            <a:extLst>
              <a:ext uri="{FF2B5EF4-FFF2-40B4-BE49-F238E27FC236}">
                <a16:creationId xmlns:a16="http://schemas.microsoft.com/office/drawing/2014/main" id="{583ECA35-AA43-4448-A27E-C358EC7D82E2}"/>
              </a:ext>
            </a:extLst>
          </p:cNvPr>
          <p:cNvSpPr txBox="1"/>
          <p:nvPr/>
        </p:nvSpPr>
        <p:spPr>
          <a:xfrm>
            <a:off x="5034944" y="3166818"/>
            <a:ext cx="6096000" cy="312008"/>
          </a:xfrm>
          <a:prstGeom prst="rect">
            <a:avLst/>
          </a:prstGeom>
          <a:noFill/>
        </p:spPr>
        <p:txBody>
          <a:bodyPr wrap="square">
            <a:spAutoFit/>
          </a:bodyPr>
          <a:lstStyle/>
          <a:p>
            <a:pPr marL="342900" indent="-342900">
              <a:lnSpc>
                <a:spcPct val="107000"/>
              </a:lnSpc>
              <a:buFont typeface="+mj-lt"/>
              <a:buAutoNum type="arabicPeriod"/>
            </a:pPr>
            <a:r>
              <a:rPr lang="en-US" sz="1400" dirty="0"/>
              <a:t>Relatifs à la PME</a:t>
            </a:r>
            <a:endParaRPr lang="fr-FR" sz="1400" dirty="0"/>
          </a:p>
        </p:txBody>
      </p:sp>
      <p:sp>
        <p:nvSpPr>
          <p:cNvPr id="25" name="TextBox 24">
            <a:extLst>
              <a:ext uri="{FF2B5EF4-FFF2-40B4-BE49-F238E27FC236}">
                <a16:creationId xmlns:a16="http://schemas.microsoft.com/office/drawing/2014/main" id="{3C119916-EC98-4F5A-8949-0FEC0B5EB889}"/>
              </a:ext>
            </a:extLst>
          </p:cNvPr>
          <p:cNvSpPr txBox="1"/>
          <p:nvPr/>
        </p:nvSpPr>
        <p:spPr>
          <a:xfrm>
            <a:off x="112290" y="4010162"/>
            <a:ext cx="478055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SPIF-S07 </a:t>
            </a:r>
            <a:r>
              <a:rPr lang="fr-FR" sz="1400" b="1" dirty="0">
                <a:solidFill>
                  <a:srgbClr val="000000"/>
                </a:solidFill>
                <a:effectLst/>
                <a:latin typeface="Calibri" panose="020F0502020204030204" pitchFamily="34" charset="0"/>
                <a:ea typeface="Times New Roman" panose="02020603050405020304" pitchFamily="18" charset="0"/>
              </a:rPr>
              <a:t>Financement de l'éducation &amp; de la formation</a:t>
            </a:r>
            <a:endParaRPr lang="en-US" sz="1400" dirty="0"/>
          </a:p>
        </p:txBody>
      </p:sp>
      <p:sp>
        <p:nvSpPr>
          <p:cNvPr id="27" name="Rectangle 26">
            <a:extLst>
              <a:ext uri="{FF2B5EF4-FFF2-40B4-BE49-F238E27FC236}">
                <a16:creationId xmlns:a16="http://schemas.microsoft.com/office/drawing/2014/main" id="{10B0D7A9-DF39-4107-B03F-143FFAD19B93}"/>
              </a:ext>
            </a:extLst>
          </p:cNvPr>
          <p:cNvSpPr/>
          <p:nvPr/>
        </p:nvSpPr>
        <p:spPr>
          <a:xfrm>
            <a:off x="5034944" y="4010162"/>
            <a:ext cx="6978310" cy="918870"/>
          </a:xfrm>
          <a:prstGeom prst="rect">
            <a:avLst/>
          </a:prstGeom>
          <a:noFill/>
          <a:ln>
            <a:noFill/>
            <a:prstDash val="dash"/>
          </a:ln>
        </p:spPr>
        <p:txBody>
          <a:bodyPr wrap="square" lIns="0" tIns="0" rIns="0" bIns="0" rtlCol="0" anchor="ctr">
            <a:no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(Enseignement)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professionnelles, scientifiques et techniques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nouveaux bâtiments (Éducation)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Éducation</a:t>
            </a:r>
            <a:endParaRPr lang="en-US" sz="1400" dirty="0">
              <a:solidFill>
                <a:srgbClr val="000000"/>
              </a:solidFill>
              <a:latin typeface="Calibri" panose="020F0502020204030204" pitchFamily="34" charset="0"/>
            </a:endParaRPr>
          </a:p>
        </p:txBody>
      </p:sp>
      <p:sp>
        <p:nvSpPr>
          <p:cNvPr id="28" name="Rectangle 27">
            <a:extLst>
              <a:ext uri="{FF2B5EF4-FFF2-40B4-BE49-F238E27FC236}">
                <a16:creationId xmlns:a16="http://schemas.microsoft.com/office/drawing/2014/main" id="{B32174F4-BC8E-4324-9257-31B0CF767829}"/>
              </a:ext>
            </a:extLst>
          </p:cNvPr>
          <p:cNvSpPr/>
          <p:nvPr/>
        </p:nvSpPr>
        <p:spPr>
          <a:xfrm>
            <a:off x="120312" y="3967967"/>
            <a:ext cx="11919283" cy="1009191"/>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0" name="TextBox 29">
            <a:extLst>
              <a:ext uri="{FF2B5EF4-FFF2-40B4-BE49-F238E27FC236}">
                <a16:creationId xmlns:a16="http://schemas.microsoft.com/office/drawing/2014/main" id="{CFE67EE8-EF21-457C-8D06-E528E1F6804C}"/>
              </a:ext>
            </a:extLst>
          </p:cNvPr>
          <p:cNvSpPr txBox="1"/>
          <p:nvPr/>
        </p:nvSpPr>
        <p:spPr>
          <a:xfrm>
            <a:off x="112290" y="5112865"/>
            <a:ext cx="4654494"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 SPIF-S08 </a:t>
            </a:r>
            <a:r>
              <a:rPr lang="fr-FR" sz="1400" b="1" dirty="0">
                <a:solidFill>
                  <a:srgbClr val="000000"/>
                </a:solidFill>
                <a:effectLst/>
                <a:latin typeface="Calibri" panose="020F0502020204030204" pitchFamily="34" charset="0"/>
                <a:ea typeface="Times New Roman" panose="02020603050405020304" pitchFamily="18" charset="0"/>
              </a:rPr>
              <a:t>Crédits étudiants _ Formation professionnelle</a:t>
            </a:r>
            <a:endParaRPr lang="en-US" sz="1400" dirty="0"/>
          </a:p>
        </p:txBody>
      </p:sp>
      <p:sp>
        <p:nvSpPr>
          <p:cNvPr id="31" name="TextBox 30">
            <a:extLst>
              <a:ext uri="{FF2B5EF4-FFF2-40B4-BE49-F238E27FC236}">
                <a16:creationId xmlns:a16="http://schemas.microsoft.com/office/drawing/2014/main" id="{C9673351-BEA6-45C8-90B2-764CEEAE105E}"/>
              </a:ext>
            </a:extLst>
          </p:cNvPr>
          <p:cNvSpPr txBox="1"/>
          <p:nvPr/>
        </p:nvSpPr>
        <p:spPr>
          <a:xfrm>
            <a:off x="5034944" y="5128344"/>
            <a:ext cx="6096000" cy="307777"/>
          </a:xfrm>
          <a:prstGeom prst="rect">
            <a:avLst/>
          </a:prstGeom>
          <a:noFill/>
        </p:spPr>
        <p:txBody>
          <a:bodyPr wrap="square">
            <a:spAutoFit/>
          </a:bodyPr>
          <a:lstStyle/>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Enseignement supérieur</a:t>
            </a:r>
            <a:endParaRPr lang="en-US" sz="1400" dirty="0"/>
          </a:p>
        </p:txBody>
      </p:sp>
      <p:sp>
        <p:nvSpPr>
          <p:cNvPr id="32" name="Rectangle 31">
            <a:extLst>
              <a:ext uri="{FF2B5EF4-FFF2-40B4-BE49-F238E27FC236}">
                <a16:creationId xmlns:a16="http://schemas.microsoft.com/office/drawing/2014/main" id="{27C09999-1886-46AF-B78D-11DB996CEABC}"/>
              </a:ext>
            </a:extLst>
          </p:cNvPr>
          <p:cNvSpPr/>
          <p:nvPr/>
        </p:nvSpPr>
        <p:spPr>
          <a:xfrm>
            <a:off x="152396" y="5025102"/>
            <a:ext cx="11919283" cy="467124"/>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9" name="Title 1">
            <a:extLst>
              <a:ext uri="{FF2B5EF4-FFF2-40B4-BE49-F238E27FC236}">
                <a16:creationId xmlns:a16="http://schemas.microsoft.com/office/drawing/2014/main" id="{5526C271-19B2-45E5-8A38-6D939809CF4A}"/>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a:t>
            </a:r>
            <a:r>
              <a:rPr lang="fr-FR" sz="2800" b="1" dirty="0" err="1">
                <a:solidFill>
                  <a:srgbClr val="000000"/>
                </a:solidFill>
                <a:effectLst/>
                <a:latin typeface="Calibri" panose="020F0502020204030204" pitchFamily="34" charset="0"/>
                <a:ea typeface="Times New Roman" panose="02020603050405020304" pitchFamily="18" charset="0"/>
              </a:rPr>
              <a:t>SOCIAl</a:t>
            </a:r>
            <a:r>
              <a:rPr lang="fr-FR" sz="2800" b="1" dirty="0">
                <a:solidFill>
                  <a:srgbClr val="000000"/>
                </a:solidFill>
                <a:effectLst/>
                <a:latin typeface="Calibri" panose="020F0502020204030204" pitchFamily="34" charset="0"/>
                <a:ea typeface="Times New Roman" panose="02020603050405020304" pitchFamily="18" charset="0"/>
              </a:rPr>
              <a:t>)</a:t>
            </a:r>
            <a:r>
              <a:rPr lang="fr-FR" sz="1600" b="1" dirty="0">
                <a:effectLst/>
                <a:latin typeface="Calibri" panose="020F0502020204030204" pitchFamily="34"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318116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6"/>
            <a:ext cx="4732422" cy="369332"/>
          </a:xfrm>
          <a:prstGeom prst="rect">
            <a:avLst/>
          </a:prstGeom>
          <a:solidFill>
            <a:srgbClr val="FFC00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6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FFC00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4" name="TextBox 23">
            <a:extLst>
              <a:ext uri="{FF2B5EF4-FFF2-40B4-BE49-F238E27FC236}">
                <a16:creationId xmlns:a16="http://schemas.microsoft.com/office/drawing/2014/main" id="{EC181E31-5B10-478C-9FDF-DD885D96E945}"/>
              </a:ext>
            </a:extLst>
          </p:cNvPr>
          <p:cNvSpPr txBox="1"/>
          <p:nvPr/>
        </p:nvSpPr>
        <p:spPr>
          <a:xfrm>
            <a:off x="160420" y="1498756"/>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SPIF-S09 </a:t>
            </a:r>
            <a:r>
              <a:rPr lang="fr-FR" sz="1400" b="1" dirty="0">
                <a:solidFill>
                  <a:srgbClr val="000000"/>
                </a:solidFill>
                <a:effectLst/>
                <a:latin typeface="Calibri" panose="020F0502020204030204" pitchFamily="34" charset="0"/>
                <a:ea typeface="Times New Roman" panose="02020603050405020304" pitchFamily="18" charset="0"/>
              </a:rPr>
              <a:t>Financement de l'agriculture et de l'industrie alimentaire en pays émergents</a:t>
            </a:r>
            <a:endParaRPr lang="en-US" sz="1400" dirty="0"/>
          </a:p>
        </p:txBody>
      </p:sp>
      <p:sp>
        <p:nvSpPr>
          <p:cNvPr id="36" name="Rectangle 35">
            <a:extLst>
              <a:ext uri="{FF2B5EF4-FFF2-40B4-BE49-F238E27FC236}">
                <a16:creationId xmlns:a16="http://schemas.microsoft.com/office/drawing/2014/main" id="{1332FB68-6700-433D-B3E0-378F52C9EF19}"/>
              </a:ext>
            </a:extLst>
          </p:cNvPr>
          <p:cNvSpPr/>
          <p:nvPr/>
        </p:nvSpPr>
        <p:spPr>
          <a:xfrm>
            <a:off x="112290" y="1441338"/>
            <a:ext cx="11919283" cy="213425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8" name="TextBox 37">
            <a:extLst>
              <a:ext uri="{FF2B5EF4-FFF2-40B4-BE49-F238E27FC236}">
                <a16:creationId xmlns:a16="http://schemas.microsoft.com/office/drawing/2014/main" id="{AC513DF6-B74E-430E-9D0F-745002BCE490}"/>
              </a:ext>
            </a:extLst>
          </p:cNvPr>
          <p:cNvSpPr txBox="1"/>
          <p:nvPr/>
        </p:nvSpPr>
        <p:spPr>
          <a:xfrm>
            <a:off x="5069305" y="1558278"/>
            <a:ext cx="6096000" cy="192136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soutien à l'agriculture et traitement primaire des récoltes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Aquaculture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 et élevage associés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non permanentes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permanentes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Industries alimentaires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Pêche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animale</a:t>
            </a:r>
            <a:endParaRPr lang="en-US" sz="1400" dirty="0"/>
          </a:p>
        </p:txBody>
      </p:sp>
      <p:sp>
        <p:nvSpPr>
          <p:cNvPr id="25" name="TextBox 24">
            <a:extLst>
              <a:ext uri="{FF2B5EF4-FFF2-40B4-BE49-F238E27FC236}">
                <a16:creationId xmlns:a16="http://schemas.microsoft.com/office/drawing/2014/main" id="{3C119916-EC98-4F5A-8949-0FEC0B5EB889}"/>
              </a:ext>
            </a:extLst>
          </p:cNvPr>
          <p:cNvSpPr txBox="1"/>
          <p:nvPr/>
        </p:nvSpPr>
        <p:spPr>
          <a:xfrm>
            <a:off x="112290" y="3743379"/>
            <a:ext cx="4780552" cy="307777"/>
          </a:xfrm>
          <a:prstGeom prst="rect">
            <a:avLst/>
          </a:prstGeom>
          <a:noFill/>
        </p:spPr>
        <p:txBody>
          <a:bodyPr wrap="square">
            <a:spAutoFit/>
          </a:bodyPr>
          <a:lstStyle/>
          <a:p>
            <a:r>
              <a:rPr lang="fr-FR" sz="1400" b="1" dirty="0">
                <a:solidFill>
                  <a:srgbClr val="000000"/>
                </a:solidFill>
                <a:effectLst/>
                <a:latin typeface="Calibri" panose="020F0502020204030204" pitchFamily="34" charset="0"/>
                <a:ea typeface="Times New Roman" panose="02020603050405020304" pitchFamily="18" charset="0"/>
              </a:rPr>
              <a:t>SPIF-S10 Microcrédits professionnels</a:t>
            </a:r>
            <a:endParaRPr lang="en-US" sz="1400" dirty="0"/>
          </a:p>
        </p:txBody>
      </p:sp>
      <p:sp>
        <p:nvSpPr>
          <p:cNvPr id="27" name="Rectangle 26">
            <a:extLst>
              <a:ext uri="{FF2B5EF4-FFF2-40B4-BE49-F238E27FC236}">
                <a16:creationId xmlns:a16="http://schemas.microsoft.com/office/drawing/2014/main" id="{10B0D7A9-DF39-4107-B03F-143FFAD19B93}"/>
              </a:ext>
            </a:extLst>
          </p:cNvPr>
          <p:cNvSpPr/>
          <p:nvPr/>
        </p:nvSpPr>
        <p:spPr>
          <a:xfrm>
            <a:off x="5069305" y="3743379"/>
            <a:ext cx="6978310" cy="307777"/>
          </a:xfrm>
          <a:prstGeom prst="rect">
            <a:avLst/>
          </a:prstGeom>
          <a:noFill/>
          <a:ln>
            <a:noFill/>
            <a:prstDash val="dash"/>
          </a:ln>
        </p:spPr>
        <p:txBody>
          <a:bodyPr wrap="square" lIns="0" tIns="0" rIns="0" bIns="0" rtlCol="0" anchor="ctr">
            <a:no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latin typeface="Calibri" panose="020F0502020204030204" pitchFamily="34" charset="0"/>
                <a:cs typeface="Calibri" panose="020F0502020204030204" pitchFamily="34" charset="0"/>
              </a:rPr>
              <a:t>Microfinance</a:t>
            </a:r>
            <a:endParaRPr lang="en-US" sz="1200" dirty="0">
              <a:ea typeface="Source Sans Pro" pitchFamily="34" charset="0"/>
            </a:endParaRPr>
          </a:p>
        </p:txBody>
      </p:sp>
      <p:sp>
        <p:nvSpPr>
          <p:cNvPr id="28" name="Rectangle 27">
            <a:extLst>
              <a:ext uri="{FF2B5EF4-FFF2-40B4-BE49-F238E27FC236}">
                <a16:creationId xmlns:a16="http://schemas.microsoft.com/office/drawing/2014/main" id="{B32174F4-BC8E-4324-9257-31B0CF767829}"/>
              </a:ext>
            </a:extLst>
          </p:cNvPr>
          <p:cNvSpPr/>
          <p:nvPr/>
        </p:nvSpPr>
        <p:spPr>
          <a:xfrm>
            <a:off x="120312" y="3663169"/>
            <a:ext cx="11919283" cy="523221"/>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3" name="Title 1">
            <a:extLst>
              <a:ext uri="{FF2B5EF4-FFF2-40B4-BE49-F238E27FC236}">
                <a16:creationId xmlns:a16="http://schemas.microsoft.com/office/drawing/2014/main" id="{DC375308-361F-45C0-B6C9-DD4F8975D1B0}"/>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(Social)</a:t>
            </a:r>
            <a:endParaRPr lang="en-US" sz="2400" dirty="0"/>
          </a:p>
        </p:txBody>
      </p:sp>
    </p:spTree>
    <p:extLst>
      <p:ext uri="{BB962C8B-B14F-4D97-AF65-F5344CB8AC3E}">
        <p14:creationId xmlns:p14="http://schemas.microsoft.com/office/powerpoint/2010/main" val="1612584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36F17A32-98D5-4E49-9D72-FD681AE00208}"/>
              </a:ext>
            </a:extLst>
          </p:cNvPr>
          <p:cNvSpPr>
            <a:spLocks noGrp="1"/>
          </p:cNvSpPr>
          <p:nvPr>
            <p:ph type="ctrTitle"/>
          </p:nvPr>
        </p:nvSpPr>
        <p:spPr>
          <a:xfrm>
            <a:off x="1056000" y="2424156"/>
            <a:ext cx="5520000" cy="794448"/>
          </a:xfrm>
        </p:spPr>
        <p:txBody>
          <a:bodyPr wrap="square" anchor="b">
            <a:normAutofit/>
          </a:bodyPr>
          <a:lstStyle/>
          <a:p>
            <a:r>
              <a:rPr lang="fr-FR" dirty="0"/>
              <a:t>ANNEXES</a:t>
            </a:r>
          </a:p>
        </p:txBody>
      </p:sp>
    </p:spTree>
    <p:extLst>
      <p:ext uri="{BB962C8B-B14F-4D97-AF65-F5344CB8AC3E}">
        <p14:creationId xmlns:p14="http://schemas.microsoft.com/office/powerpoint/2010/main" val="86591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B56C74-702B-4BEB-808D-E9A3ADFB07EE}"/>
              </a:ext>
            </a:extLst>
          </p:cNvPr>
          <p:cNvSpPr>
            <a:spLocks noGrp="1"/>
          </p:cNvSpPr>
          <p:nvPr>
            <p:ph type="title"/>
          </p:nvPr>
        </p:nvSpPr>
        <p:spPr>
          <a:xfrm>
            <a:off x="398030" y="323018"/>
            <a:ext cx="11395939" cy="467307"/>
          </a:xfrm>
        </p:spPr>
        <p:txBody>
          <a:bodyPr/>
          <a:lstStyle/>
          <a:p>
            <a:r>
              <a:rPr lang="fr-FR" sz="2000" dirty="0">
                <a:solidFill>
                  <a:srgbClr val="00B050"/>
                </a:solidFill>
              </a:rPr>
              <a:t>23</a:t>
            </a:r>
            <a:r>
              <a:rPr lang="fr-FR" sz="2000" dirty="0"/>
              <a:t> sous-catégories d'investissements  </a:t>
            </a:r>
            <a:r>
              <a:rPr lang="fr-FR" sz="2000" dirty="0">
                <a:solidFill>
                  <a:srgbClr val="00B050"/>
                </a:solidFill>
              </a:rPr>
              <a:t>Environnementales </a:t>
            </a:r>
            <a:r>
              <a:rPr lang="fr-FR" sz="2000" dirty="0"/>
              <a:t>dans plusieurs secteurs d'activités </a:t>
            </a:r>
          </a:p>
        </p:txBody>
      </p:sp>
      <p:pic>
        <p:nvPicPr>
          <p:cNvPr id="1026" name="Picture 2" descr="100% Renewable Energy | One Earth">
            <a:extLst>
              <a:ext uri="{FF2B5EF4-FFF2-40B4-BE49-F238E27FC236}">
                <a16:creationId xmlns:a16="http://schemas.microsoft.com/office/drawing/2014/main" id="{62E804E6-984F-42DD-9133-47997ECF98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21" y="1786389"/>
            <a:ext cx="2168577" cy="153064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35115AC-852F-4E60-B46C-EB8D0F88453F}"/>
              </a:ext>
            </a:extLst>
          </p:cNvPr>
          <p:cNvSpPr/>
          <p:nvPr/>
        </p:nvSpPr>
        <p:spPr>
          <a:xfrm>
            <a:off x="252820" y="956189"/>
            <a:ext cx="2168577" cy="689547"/>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400" b="1" dirty="0">
                <a:ea typeface="Source Sans Pro" pitchFamily="34" charset="0"/>
              </a:rPr>
              <a:t>Energie Renouvelable</a:t>
            </a:r>
          </a:p>
        </p:txBody>
      </p:sp>
      <p:sp>
        <p:nvSpPr>
          <p:cNvPr id="10" name="Rectangle 9">
            <a:extLst>
              <a:ext uri="{FF2B5EF4-FFF2-40B4-BE49-F238E27FC236}">
                <a16:creationId xmlns:a16="http://schemas.microsoft.com/office/drawing/2014/main" id="{62BAB160-5D8B-4A43-910B-7D9BA08280D0}"/>
              </a:ext>
            </a:extLst>
          </p:cNvPr>
          <p:cNvSpPr/>
          <p:nvPr/>
        </p:nvSpPr>
        <p:spPr>
          <a:xfrm>
            <a:off x="2593784" y="956189"/>
            <a:ext cx="2168577" cy="689547"/>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400" b="1" dirty="0">
                <a:ea typeface="Source Sans Pro" pitchFamily="34" charset="0"/>
              </a:rPr>
              <a:t>Efficacité Energétique</a:t>
            </a:r>
          </a:p>
        </p:txBody>
      </p:sp>
      <p:sp>
        <p:nvSpPr>
          <p:cNvPr id="11" name="Rectangle 10">
            <a:extLst>
              <a:ext uri="{FF2B5EF4-FFF2-40B4-BE49-F238E27FC236}">
                <a16:creationId xmlns:a16="http://schemas.microsoft.com/office/drawing/2014/main" id="{14B18A9F-C9E8-4F54-B71C-1D3BD94539B8}"/>
              </a:ext>
            </a:extLst>
          </p:cNvPr>
          <p:cNvSpPr/>
          <p:nvPr/>
        </p:nvSpPr>
        <p:spPr>
          <a:xfrm>
            <a:off x="2600108" y="3582092"/>
            <a:ext cx="2168577" cy="689547"/>
          </a:xfrm>
          <a:prstGeom prst="rect">
            <a:avLst/>
          </a:prstGeom>
          <a:solidFill>
            <a:srgbClr val="00B050"/>
          </a:solidFill>
        </p:spPr>
        <p:txBody>
          <a:bodyPr wrap="square" lIns="0" tIns="0" rIns="0" bIns="0" rtlCol="0" anchor="ctr">
            <a:noAutofit/>
          </a:bodyPr>
          <a:lstStyle/>
          <a:p>
            <a:pPr algn="ctr">
              <a:spcBef>
                <a:spcPts val="1200"/>
              </a:spcBef>
            </a:pPr>
            <a:r>
              <a:rPr lang="fr-FR" sz="1400" b="1" dirty="0">
                <a:ea typeface="Source Sans Pro" pitchFamily="34" charset="0"/>
              </a:rPr>
              <a:t>Gestion des Déchets</a:t>
            </a:r>
          </a:p>
        </p:txBody>
      </p:sp>
      <p:sp>
        <p:nvSpPr>
          <p:cNvPr id="12" name="Rectangle 11">
            <a:extLst>
              <a:ext uri="{FF2B5EF4-FFF2-40B4-BE49-F238E27FC236}">
                <a16:creationId xmlns:a16="http://schemas.microsoft.com/office/drawing/2014/main" id="{1C6BFEE7-3453-476A-AD09-FD036EA0455E}"/>
              </a:ext>
            </a:extLst>
          </p:cNvPr>
          <p:cNvSpPr/>
          <p:nvPr/>
        </p:nvSpPr>
        <p:spPr>
          <a:xfrm>
            <a:off x="4956274" y="956189"/>
            <a:ext cx="2168577" cy="689547"/>
          </a:xfrm>
          <a:prstGeom prst="rect">
            <a:avLst/>
          </a:prstGeom>
          <a:solidFill>
            <a:srgbClr val="00B050"/>
          </a:solidFill>
        </p:spPr>
        <p:txBody>
          <a:bodyPr wrap="square" lIns="0" tIns="0" rIns="0" bIns="0" rtlCol="0" anchor="ctr">
            <a:noAutofit/>
          </a:bodyPr>
          <a:lstStyle/>
          <a:p>
            <a:pPr algn="ctr">
              <a:spcBef>
                <a:spcPts val="1200"/>
              </a:spcBef>
            </a:pPr>
            <a:r>
              <a:rPr lang="fr-FR" sz="1400" b="1" dirty="0">
                <a:ea typeface="Source Sans Pro" pitchFamily="34" charset="0"/>
              </a:rPr>
              <a:t>Agriculture et Alimentation Durables</a:t>
            </a:r>
          </a:p>
        </p:txBody>
      </p:sp>
      <p:sp>
        <p:nvSpPr>
          <p:cNvPr id="13" name="Rectangle 12">
            <a:extLst>
              <a:ext uri="{FF2B5EF4-FFF2-40B4-BE49-F238E27FC236}">
                <a16:creationId xmlns:a16="http://schemas.microsoft.com/office/drawing/2014/main" id="{A641B25B-DCF0-47AC-8923-D9E95BA614F0}"/>
              </a:ext>
            </a:extLst>
          </p:cNvPr>
          <p:cNvSpPr/>
          <p:nvPr/>
        </p:nvSpPr>
        <p:spPr>
          <a:xfrm>
            <a:off x="4888885" y="3582092"/>
            <a:ext cx="2168577" cy="689547"/>
          </a:xfrm>
          <a:prstGeom prst="rect">
            <a:avLst/>
          </a:prstGeom>
          <a:solidFill>
            <a:srgbClr val="00B050"/>
          </a:solidFill>
        </p:spPr>
        <p:txBody>
          <a:bodyPr wrap="square" lIns="0" tIns="0" rIns="0" bIns="0" rtlCol="0" anchor="ctr">
            <a:noAutofit/>
          </a:bodyPr>
          <a:lstStyle/>
          <a:p>
            <a:pPr algn="ctr">
              <a:spcBef>
                <a:spcPts val="1200"/>
              </a:spcBef>
            </a:pPr>
            <a:r>
              <a:rPr lang="fr-FR" sz="1400" b="1" dirty="0">
                <a:ea typeface="Source Sans Pro" pitchFamily="34" charset="0"/>
              </a:rPr>
              <a:t>Forêts &amp; Biodiversité</a:t>
            </a:r>
          </a:p>
        </p:txBody>
      </p:sp>
      <p:pic>
        <p:nvPicPr>
          <p:cNvPr id="1030" name="Picture 6" descr="European Energy Efficiency Directive Article 8 - Maximpact Blog">
            <a:extLst>
              <a:ext uri="{FF2B5EF4-FFF2-40B4-BE49-F238E27FC236}">
                <a16:creationId xmlns:a16="http://schemas.microsoft.com/office/drawing/2014/main" id="{8EA1FC63-155F-4BC7-AF12-B486664E70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3784" y="1786389"/>
            <a:ext cx="2192258" cy="15306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Global Waste Management - Publications | Facebook">
            <a:extLst>
              <a:ext uri="{FF2B5EF4-FFF2-40B4-BE49-F238E27FC236}">
                <a16:creationId xmlns:a16="http://schemas.microsoft.com/office/drawing/2014/main" id="{4AC26BD9-29EC-4FB7-A660-AC94E4B905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00108" y="4399756"/>
            <a:ext cx="2168578" cy="14918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he Importance of Sustainable Agriculture - Plug and Play Tech Center">
            <a:extLst>
              <a:ext uri="{FF2B5EF4-FFF2-40B4-BE49-F238E27FC236}">
                <a16:creationId xmlns:a16="http://schemas.microsoft.com/office/drawing/2014/main" id="{FD059F53-D4B5-4377-BCE0-88427BE64E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6274" y="1786389"/>
            <a:ext cx="2168577" cy="14918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A109DFF-2465-40C3-B57A-DF4530AE6C3F}"/>
              </a:ext>
            </a:extLst>
          </p:cNvPr>
          <p:cNvPicPr>
            <a:picLocks noChangeAspect="1"/>
          </p:cNvPicPr>
          <p:nvPr/>
        </p:nvPicPr>
        <p:blipFill>
          <a:blip r:embed="rId6"/>
          <a:stretch>
            <a:fillRect/>
          </a:stretch>
        </p:blipFill>
        <p:spPr>
          <a:xfrm>
            <a:off x="4888886" y="4399756"/>
            <a:ext cx="2168576" cy="1491868"/>
          </a:xfrm>
          <a:prstGeom prst="rect">
            <a:avLst/>
          </a:prstGeom>
        </p:spPr>
      </p:pic>
      <p:sp>
        <p:nvSpPr>
          <p:cNvPr id="18" name="Rectangle 17">
            <a:extLst>
              <a:ext uri="{FF2B5EF4-FFF2-40B4-BE49-F238E27FC236}">
                <a16:creationId xmlns:a16="http://schemas.microsoft.com/office/drawing/2014/main" id="{343F2338-A83F-4EE8-963D-A0E3B6CD0D73}"/>
              </a:ext>
            </a:extLst>
          </p:cNvPr>
          <p:cNvSpPr/>
          <p:nvPr/>
        </p:nvSpPr>
        <p:spPr>
          <a:xfrm>
            <a:off x="252820" y="3582092"/>
            <a:ext cx="2168577" cy="689547"/>
          </a:xfrm>
          <a:prstGeom prst="rect">
            <a:avLst/>
          </a:prstGeom>
          <a:solidFill>
            <a:srgbClr val="00B050"/>
          </a:solidFill>
        </p:spPr>
        <p:txBody>
          <a:bodyPr wrap="square" lIns="0" tIns="0" rIns="0" bIns="0" rtlCol="0" anchor="ctr">
            <a:noAutofit/>
          </a:bodyPr>
          <a:lstStyle/>
          <a:p>
            <a:pPr algn="ctr">
              <a:spcBef>
                <a:spcPts val="1200"/>
              </a:spcBef>
            </a:pPr>
            <a:r>
              <a:rPr lang="fr-FR" sz="1400" b="1" dirty="0">
                <a:ea typeface="Source Sans Pro" pitchFamily="34" charset="0"/>
              </a:rPr>
              <a:t>Transport Propre</a:t>
            </a:r>
          </a:p>
        </p:txBody>
      </p:sp>
      <p:sp>
        <p:nvSpPr>
          <p:cNvPr id="19" name="Rectangle 18">
            <a:extLst>
              <a:ext uri="{FF2B5EF4-FFF2-40B4-BE49-F238E27FC236}">
                <a16:creationId xmlns:a16="http://schemas.microsoft.com/office/drawing/2014/main" id="{DE15185E-578A-4911-9824-FE32E13F190D}"/>
              </a:ext>
            </a:extLst>
          </p:cNvPr>
          <p:cNvSpPr/>
          <p:nvPr/>
        </p:nvSpPr>
        <p:spPr>
          <a:xfrm>
            <a:off x="9600360" y="956189"/>
            <a:ext cx="2168577" cy="689547"/>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400" b="1" dirty="0">
                <a:ea typeface="Source Sans Pro" pitchFamily="34" charset="0"/>
              </a:rPr>
              <a:t>Économie Circulaire</a:t>
            </a:r>
          </a:p>
        </p:txBody>
      </p:sp>
      <p:sp>
        <p:nvSpPr>
          <p:cNvPr id="20" name="Rectangle 19">
            <a:extLst>
              <a:ext uri="{FF2B5EF4-FFF2-40B4-BE49-F238E27FC236}">
                <a16:creationId xmlns:a16="http://schemas.microsoft.com/office/drawing/2014/main" id="{55E99EDE-0D27-4EC6-A7AE-1761ABBA7B98}"/>
              </a:ext>
            </a:extLst>
          </p:cNvPr>
          <p:cNvSpPr/>
          <p:nvPr/>
        </p:nvSpPr>
        <p:spPr>
          <a:xfrm>
            <a:off x="7283413" y="956189"/>
            <a:ext cx="2176278" cy="689547"/>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400" b="1" dirty="0">
                <a:ea typeface="Source Sans Pro" pitchFamily="34" charset="0"/>
              </a:rPr>
              <a:t>Immobilier Neuf</a:t>
            </a:r>
          </a:p>
        </p:txBody>
      </p:sp>
      <p:sp>
        <p:nvSpPr>
          <p:cNvPr id="21" name="Rectangle 20">
            <a:extLst>
              <a:ext uri="{FF2B5EF4-FFF2-40B4-BE49-F238E27FC236}">
                <a16:creationId xmlns:a16="http://schemas.microsoft.com/office/drawing/2014/main" id="{75D2B691-B3D9-4ADF-92B2-2D5253380752}"/>
              </a:ext>
            </a:extLst>
          </p:cNvPr>
          <p:cNvSpPr/>
          <p:nvPr/>
        </p:nvSpPr>
        <p:spPr>
          <a:xfrm>
            <a:off x="9568160" y="3582092"/>
            <a:ext cx="2200778" cy="689547"/>
          </a:xfrm>
          <a:prstGeom prst="rect">
            <a:avLst/>
          </a:prstGeom>
          <a:solidFill>
            <a:srgbClr val="00B050"/>
          </a:solidFill>
        </p:spPr>
        <p:txBody>
          <a:bodyPr wrap="square" lIns="0" tIns="0" rIns="0" bIns="0" rtlCol="0" anchor="ctr">
            <a:noAutofit/>
          </a:bodyPr>
          <a:lstStyle/>
          <a:p>
            <a:pPr algn="ctr">
              <a:spcBef>
                <a:spcPts val="1200"/>
              </a:spcBef>
            </a:pPr>
            <a:r>
              <a:rPr lang="fr-FR" sz="1400" b="1" dirty="0">
                <a:ea typeface="Source Sans Pro" pitchFamily="34" charset="0"/>
              </a:rPr>
              <a:t>Air Propre</a:t>
            </a:r>
            <a:endParaRPr lang="fr-FR" sz="1400" b="1" dirty="0">
              <a:solidFill>
                <a:srgbClr val="FF0000"/>
              </a:solidFill>
              <a:ea typeface="Source Sans Pro" pitchFamily="34" charset="0"/>
            </a:endParaRPr>
          </a:p>
        </p:txBody>
      </p:sp>
      <p:sp>
        <p:nvSpPr>
          <p:cNvPr id="22" name="Rectangle 21">
            <a:extLst>
              <a:ext uri="{FF2B5EF4-FFF2-40B4-BE49-F238E27FC236}">
                <a16:creationId xmlns:a16="http://schemas.microsoft.com/office/drawing/2014/main" id="{E0D76E5D-8D78-495C-BDA9-13FFB8134D50}"/>
              </a:ext>
            </a:extLst>
          </p:cNvPr>
          <p:cNvSpPr/>
          <p:nvPr/>
        </p:nvSpPr>
        <p:spPr>
          <a:xfrm>
            <a:off x="7237274" y="3582092"/>
            <a:ext cx="2168577" cy="689547"/>
          </a:xfrm>
          <a:prstGeom prst="rect">
            <a:avLst/>
          </a:prstGeom>
          <a:solidFill>
            <a:srgbClr val="00B050"/>
          </a:solidFill>
        </p:spPr>
        <p:txBody>
          <a:bodyPr wrap="square" lIns="0" tIns="0" rIns="0" bIns="0" rtlCol="0" anchor="ctr">
            <a:noAutofit/>
          </a:bodyPr>
          <a:lstStyle/>
          <a:p>
            <a:pPr algn="ctr"/>
            <a:r>
              <a:rPr lang="fr-FR" sz="1400" b="1" dirty="0">
                <a:ea typeface="Source Sans Pro" pitchFamily="34" charset="0"/>
              </a:rPr>
              <a:t>Mines &amp; Métaux dans  Technologies  Bas Carbone</a:t>
            </a:r>
          </a:p>
        </p:txBody>
      </p:sp>
      <p:pic>
        <p:nvPicPr>
          <p:cNvPr id="1036" name="Picture 12" descr="CLEAN TRANSPORTATION - Green Change">
            <a:extLst>
              <a:ext uri="{FF2B5EF4-FFF2-40B4-BE49-F238E27FC236}">
                <a16:creationId xmlns:a16="http://schemas.microsoft.com/office/drawing/2014/main" id="{7851B5C4-D8B9-4B7E-8F83-131131977B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2820" y="4399756"/>
            <a:ext cx="2168577" cy="14918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ircular economy is the only option | Opinion">
            <a:extLst>
              <a:ext uri="{FF2B5EF4-FFF2-40B4-BE49-F238E27FC236}">
                <a16:creationId xmlns:a16="http://schemas.microsoft.com/office/drawing/2014/main" id="{FD2D47A6-FC98-4ECB-B6A8-AC30BEECDFE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00360" y="1786389"/>
            <a:ext cx="2200996" cy="151716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e are among the pioneers in sustainable real estate investments.&quot; - Credit  Suisse">
            <a:extLst>
              <a:ext uri="{FF2B5EF4-FFF2-40B4-BE49-F238E27FC236}">
                <a16:creationId xmlns:a16="http://schemas.microsoft.com/office/drawing/2014/main" id="{D8E37D6E-2DA8-4715-BFE4-A495645D84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83413" y="1786389"/>
            <a:ext cx="2176278" cy="1517167"/>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What is tellurium used for? Low carbon technologies need mining | Opinion -  Deseret News">
            <a:extLst>
              <a:ext uri="{FF2B5EF4-FFF2-40B4-BE49-F238E27FC236}">
                <a16:creationId xmlns:a16="http://schemas.microsoft.com/office/drawing/2014/main" id="{62FE1B89-FFC5-4EEA-9B05-20B86BEC1D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37275" y="4399756"/>
            <a:ext cx="2168578" cy="1491868"/>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ydrogen production and carbon capture – in a single step">
            <a:extLst>
              <a:ext uri="{FF2B5EF4-FFF2-40B4-BE49-F238E27FC236}">
                <a16:creationId xmlns:a16="http://schemas.microsoft.com/office/drawing/2014/main" id="{4F6BFB5C-B76A-4A49-97DB-74CB6E55FC7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568159" y="4399756"/>
            <a:ext cx="2200778" cy="1491868"/>
          </a:xfrm>
          <a:prstGeom prst="rect">
            <a:avLst/>
          </a:prstGeom>
          <a:noFill/>
          <a:extLst>
            <a:ext uri="{909E8E84-426E-40DD-AFC4-6F175D3DCCD1}">
              <a14:hiddenFill xmlns:a14="http://schemas.microsoft.com/office/drawing/2010/main">
                <a:solidFill>
                  <a:srgbClr val="FFFFFF"/>
                </a:solidFill>
              </a14:hiddenFill>
            </a:ext>
          </a:extLst>
        </p:spPr>
      </p:pic>
      <p:sp>
        <p:nvSpPr>
          <p:cNvPr id="2" name="Action Button: Go Back or Previous 1">
            <a:hlinkClick r:id="rId12" action="ppaction://hlinksldjump" highlightClick="1"/>
            <a:extLst>
              <a:ext uri="{FF2B5EF4-FFF2-40B4-BE49-F238E27FC236}">
                <a16:creationId xmlns:a16="http://schemas.microsoft.com/office/drawing/2014/main" id="{7D455001-6D77-44F0-AA9C-A34575E58062}"/>
              </a:ext>
            </a:extLst>
          </p:cNvPr>
          <p:cNvSpPr/>
          <p:nvPr/>
        </p:nvSpPr>
        <p:spPr>
          <a:xfrm>
            <a:off x="11506295" y="590052"/>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1508071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398030" y="366393"/>
            <a:ext cx="11395939" cy="331116"/>
          </a:xfrm>
        </p:spPr>
        <p:txBody>
          <a:bodyPr/>
          <a:lstStyle/>
          <a:p>
            <a:r>
              <a:rPr lang="fr-FR" dirty="0"/>
              <a:t>Spif-e:	</a:t>
            </a:r>
            <a:r>
              <a:rPr lang="fr-FR" sz="2800" b="1" dirty="0">
                <a:ea typeface="Source Sans Pro" pitchFamily="34" charset="0"/>
              </a:rPr>
              <a:t>Energie Renouvelable</a:t>
            </a:r>
            <a:endParaRPr lang="fr-FR" dirty="0"/>
          </a:p>
        </p:txBody>
      </p:sp>
      <p:sp>
        <p:nvSpPr>
          <p:cNvPr id="5" name="TextBox 4">
            <a:extLst>
              <a:ext uri="{FF2B5EF4-FFF2-40B4-BE49-F238E27FC236}">
                <a16:creationId xmlns:a16="http://schemas.microsoft.com/office/drawing/2014/main" id="{22A0740C-A88E-4C33-8E61-A3A5C2B425E4}"/>
              </a:ext>
            </a:extLst>
          </p:cNvPr>
          <p:cNvSpPr txBox="1"/>
          <p:nvPr/>
        </p:nvSpPr>
        <p:spPr>
          <a:xfrm>
            <a:off x="235963" y="1025006"/>
            <a:ext cx="1225446" cy="369332"/>
          </a:xfrm>
          <a:prstGeom prst="rect">
            <a:avLst/>
          </a:prstGeom>
          <a:solidFill>
            <a:srgbClr val="00B050"/>
          </a:solidFill>
        </p:spPr>
        <p:txBody>
          <a:bodyPr wrap="square">
            <a:spAutoFit/>
          </a:bodyPr>
          <a:lstStyle/>
          <a:p>
            <a:pPr algn="ctr"/>
            <a:r>
              <a:rPr lang="fr-FR" b="1" dirty="0">
                <a:solidFill>
                  <a:schemeClr val="bg1"/>
                </a:solidFill>
              </a:rPr>
              <a:t>SPIF-E01</a:t>
            </a:r>
          </a:p>
        </p:txBody>
      </p:sp>
      <p:sp>
        <p:nvSpPr>
          <p:cNvPr id="7" name="TextBox 6">
            <a:extLst>
              <a:ext uri="{FF2B5EF4-FFF2-40B4-BE49-F238E27FC236}">
                <a16:creationId xmlns:a16="http://schemas.microsoft.com/office/drawing/2014/main" id="{1A66CB52-B12E-4FEE-AA2F-6F0C59DB0378}"/>
              </a:ext>
            </a:extLst>
          </p:cNvPr>
          <p:cNvSpPr txBox="1"/>
          <p:nvPr/>
        </p:nvSpPr>
        <p:spPr>
          <a:xfrm>
            <a:off x="235962" y="1534766"/>
            <a:ext cx="4688963" cy="969176"/>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latin typeface="Calibri" panose="020F0502020204030204" pitchFamily="34" charset="0"/>
                <a:cs typeface="Calibri" panose="020F0502020204030204" pitchFamily="34" charset="0"/>
              </a:rPr>
              <a:t>Fabrication d'éoliennes</a:t>
            </a:r>
          </a:p>
          <a:p>
            <a:pPr marL="342900" indent="-342900">
              <a:buFont typeface="+mj-lt"/>
              <a:buAutoNum type="arabicPeriod"/>
            </a:pPr>
            <a:r>
              <a:rPr lang="fr-FR" sz="1400" b="1" dirty="0">
                <a:solidFill>
                  <a:srgbClr val="000000"/>
                </a:solidFill>
                <a:latin typeface="Calibri" panose="020F0502020204030204" pitchFamily="34" charset="0"/>
                <a:cs typeface="Calibri" panose="020F0502020204030204" pitchFamily="34" charset="0"/>
              </a:rPr>
              <a:t>Production d'électricité à partir de l'énergie éolienne</a:t>
            </a:r>
            <a:endParaRPr lang="en-US" sz="1400" b="1" dirty="0">
              <a:solidFill>
                <a:srgbClr val="000000"/>
              </a:solidFill>
              <a:latin typeface="Calibri" panose="020F0502020204030204" pitchFamily="34" charset="0"/>
              <a:cs typeface="Calibri" panose="020F0502020204030204" pitchFamily="34" charset="0"/>
            </a:endParaRPr>
          </a:p>
          <a:p>
            <a:pPr marL="342900" indent="-342900">
              <a:buFont typeface="+mj-lt"/>
              <a:buAutoNum type="arabicPeriod"/>
            </a:pP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461409" y="1025006"/>
            <a:ext cx="2964306"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parcs éoliens</a:t>
            </a:r>
            <a:endParaRPr lang="fr-FR" sz="1600" b="1" dirty="0"/>
          </a:p>
        </p:txBody>
      </p:sp>
      <p:sp>
        <p:nvSpPr>
          <p:cNvPr id="11" name="TextBox 10">
            <a:extLst>
              <a:ext uri="{FF2B5EF4-FFF2-40B4-BE49-F238E27FC236}">
                <a16:creationId xmlns:a16="http://schemas.microsoft.com/office/drawing/2014/main" id="{170AA064-700C-4B32-9C22-C9AB0DDBE8EB}"/>
              </a:ext>
            </a:extLst>
          </p:cNvPr>
          <p:cNvSpPr txBox="1"/>
          <p:nvPr/>
        </p:nvSpPr>
        <p:spPr>
          <a:xfrm>
            <a:off x="166226" y="2491633"/>
            <a:ext cx="2813764" cy="3785652"/>
          </a:xfrm>
          <a:prstGeom prst="rect">
            <a:avLst/>
          </a:prstGeom>
          <a:noFill/>
        </p:spPr>
        <p:txBody>
          <a:bodyPr wrap="square">
            <a:spAutoFit/>
          </a:bodyPr>
          <a:lstStyle/>
          <a:p>
            <a:r>
              <a:rPr lang="fr-FR" sz="1200" b="1" dirty="0"/>
              <a:t>Définition: </a:t>
            </a:r>
          </a:p>
          <a:p>
            <a:r>
              <a:rPr lang="fr-FR" sz="1200" dirty="0"/>
              <a:t>Matériels et prestations nécessaires pour la fabrication, l’installation, l'exploitation et/ou la maintenance de parcs éoliens, y compris clients individuels s'équipant en éolien.</a:t>
            </a:r>
          </a:p>
          <a:p>
            <a:r>
              <a:rPr lang="fr-FR" sz="1200" dirty="0"/>
              <a:t>Le financement du rachat d’une installation d’un parc éolien est retenu dans ce recensement.  </a:t>
            </a:r>
          </a:p>
          <a:p>
            <a:endParaRPr lang="fr-FR" sz="1200" dirty="0"/>
          </a:p>
          <a:p>
            <a:r>
              <a:rPr lang="fr-FR" sz="1200" dirty="0"/>
              <a:t>Pour un financement couvrant plusieurs catégories d’énergies renouvelables, les crédits seront classés de préférence par une distinction de chaque énergie dans sa catégorie, sinon sur l’indicateur qui concerne son secteur majoritaire (par exemple, un projet qui est essentiellement dans l’éolien, mais qui porterait aussi du photovoltaïque, sera recensé dans l’éolien).</a:t>
            </a:r>
          </a:p>
        </p:txBody>
      </p:sp>
      <p:sp>
        <p:nvSpPr>
          <p:cNvPr id="20" name="TextBox 19">
            <a:extLst>
              <a:ext uri="{FF2B5EF4-FFF2-40B4-BE49-F238E27FC236}">
                <a16:creationId xmlns:a16="http://schemas.microsoft.com/office/drawing/2014/main" id="{4E6B9AB8-AAC7-49EC-BC17-4CF45350424F}"/>
              </a:ext>
            </a:extLst>
          </p:cNvPr>
          <p:cNvSpPr txBox="1"/>
          <p:nvPr/>
        </p:nvSpPr>
        <p:spPr>
          <a:xfrm>
            <a:off x="5298400" y="1121258"/>
            <a:ext cx="1225446" cy="369332"/>
          </a:xfrm>
          <a:prstGeom prst="rect">
            <a:avLst/>
          </a:prstGeom>
          <a:solidFill>
            <a:srgbClr val="00B050"/>
          </a:solidFill>
        </p:spPr>
        <p:txBody>
          <a:bodyPr wrap="square">
            <a:spAutoFit/>
          </a:bodyPr>
          <a:lstStyle/>
          <a:p>
            <a:pPr algn="ctr"/>
            <a:r>
              <a:rPr lang="fr-FR" b="1" dirty="0">
                <a:solidFill>
                  <a:schemeClr val="bg1"/>
                </a:solidFill>
              </a:rPr>
              <a:t>SPIF-E02</a:t>
            </a:r>
          </a:p>
        </p:txBody>
      </p:sp>
      <p:sp>
        <p:nvSpPr>
          <p:cNvPr id="21" name="TextBox 20">
            <a:extLst>
              <a:ext uri="{FF2B5EF4-FFF2-40B4-BE49-F238E27FC236}">
                <a16:creationId xmlns:a16="http://schemas.microsoft.com/office/drawing/2014/main" id="{F90263A9-EA87-49EC-9529-873750A99B28}"/>
              </a:ext>
            </a:extLst>
          </p:cNvPr>
          <p:cNvSpPr txBox="1"/>
          <p:nvPr/>
        </p:nvSpPr>
        <p:spPr>
          <a:xfrm>
            <a:off x="5323616" y="1647060"/>
            <a:ext cx="4983573" cy="1891223"/>
          </a:xfrm>
          <a:prstGeom prst="rect">
            <a:avLst/>
          </a:prstGeom>
          <a:noFill/>
        </p:spPr>
        <p:txBody>
          <a:bodyPr wrap="square">
            <a:spAutoFit/>
          </a:bodyPr>
          <a:lstStyle/>
          <a:p>
            <a:r>
              <a:rPr lang="fr-FR" sz="1400" b="1" dirty="0"/>
              <a:t>Secteurs :</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l'énergie solaire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en-US"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Manufacture of photovoltaic power generation installations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grâce à la technologie solaire photovoltaïque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d'électricité utilisant la technologie de l'énergie solaire concentrée (CSP)</a:t>
            </a:r>
            <a:endParaRPr lang="fr-FR" sz="1400" b="1" dirty="0"/>
          </a:p>
        </p:txBody>
      </p:sp>
      <p:sp>
        <p:nvSpPr>
          <p:cNvPr id="22" name="TextBox 21">
            <a:extLst>
              <a:ext uri="{FF2B5EF4-FFF2-40B4-BE49-F238E27FC236}">
                <a16:creationId xmlns:a16="http://schemas.microsoft.com/office/drawing/2014/main" id="{BAFFE75D-2858-46A6-8892-D18C78E8DFA6}"/>
              </a:ext>
            </a:extLst>
          </p:cNvPr>
          <p:cNvSpPr txBox="1"/>
          <p:nvPr/>
        </p:nvSpPr>
        <p:spPr>
          <a:xfrm>
            <a:off x="6554188" y="949690"/>
            <a:ext cx="4228247" cy="830997"/>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d'installations de production d'électricité à partir de panneaux photovoltaïques</a:t>
            </a:r>
            <a:endParaRPr lang="fr-FR" sz="1600" b="1" dirty="0"/>
          </a:p>
        </p:txBody>
      </p:sp>
      <p:sp>
        <p:nvSpPr>
          <p:cNvPr id="23" name="TextBox 22">
            <a:extLst>
              <a:ext uri="{FF2B5EF4-FFF2-40B4-BE49-F238E27FC236}">
                <a16:creationId xmlns:a16="http://schemas.microsoft.com/office/drawing/2014/main" id="{ABC776E1-4D65-4DC9-B007-FA909F5AF56B}"/>
              </a:ext>
            </a:extLst>
          </p:cNvPr>
          <p:cNvSpPr txBox="1"/>
          <p:nvPr/>
        </p:nvSpPr>
        <p:spPr>
          <a:xfrm>
            <a:off x="5495152" y="3550966"/>
            <a:ext cx="3921564" cy="1938992"/>
          </a:xfrm>
          <a:prstGeom prst="rect">
            <a:avLst/>
          </a:prstGeom>
          <a:noFill/>
        </p:spPr>
        <p:txBody>
          <a:bodyPr wrap="square">
            <a:spAutoFit/>
          </a:bodyPr>
          <a:lstStyle/>
          <a:p>
            <a:r>
              <a:rPr lang="fr-FR" sz="1200" b="1" dirty="0"/>
              <a:t>Définition: </a:t>
            </a:r>
          </a:p>
          <a:p>
            <a:r>
              <a:rPr lang="fr-FR" sz="1200" dirty="0"/>
              <a:t>Matériels et prestations nécessaires pour la fabrication, l’installation, l'exploitation et/ou la maintenance d’unités de production d’énergie photovoltaïque, Concentrated Solar Power (CSP), photovoltaïque à concentration, y compris pour clients particuliers s'équipant en photovoltaïque.</a:t>
            </a:r>
          </a:p>
          <a:p>
            <a:r>
              <a:rPr lang="fr-FR" sz="1200" dirty="0"/>
              <a:t>Le financement du rachat d’une installation de production d’énergie à partir de panneaux solaires est retenu dans ce recensement. </a:t>
            </a:r>
          </a:p>
        </p:txBody>
      </p:sp>
      <p:pic>
        <p:nvPicPr>
          <p:cNvPr id="26" name="Picture 2" descr="100% Renewable Energy | One Earth">
            <a:extLst>
              <a:ext uri="{FF2B5EF4-FFF2-40B4-BE49-F238E27FC236}">
                <a16:creationId xmlns:a16="http://schemas.microsoft.com/office/drawing/2014/main" id="{BB7812C1-AC40-4006-BDED-D49EEEC76D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62155" y="-17888"/>
            <a:ext cx="1745887" cy="1232299"/>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990E99CA-326B-4E48-90E1-BF142E2AD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1545" y="2255905"/>
            <a:ext cx="2077397" cy="116334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ind Turbine Manufacture">
            <a:extLst>
              <a:ext uri="{FF2B5EF4-FFF2-40B4-BE49-F238E27FC236}">
                <a16:creationId xmlns:a16="http://schemas.microsoft.com/office/drawing/2014/main" id="{B1580544-ACA7-41FE-B3C9-8C64854F6F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4057" y="4081312"/>
            <a:ext cx="2016696" cy="150476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Concentrated Solar Power (CSP) - SolarReviews">
            <a:extLst>
              <a:ext uri="{FF2B5EF4-FFF2-40B4-BE49-F238E27FC236}">
                <a16:creationId xmlns:a16="http://schemas.microsoft.com/office/drawing/2014/main" id="{A50D104B-4388-4953-A557-FAC74AA0AC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79607" y="3425810"/>
            <a:ext cx="2762250" cy="16573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C5BA6487-6E9C-47F3-BF86-86BAEA1CE000}"/>
              </a:ext>
            </a:extLst>
          </p:cNvPr>
          <p:cNvSpPr txBox="1"/>
          <p:nvPr/>
        </p:nvSpPr>
        <p:spPr>
          <a:xfrm>
            <a:off x="5495152" y="5431163"/>
            <a:ext cx="6497053" cy="830997"/>
          </a:xfrm>
          <a:prstGeom prst="rect">
            <a:avLst/>
          </a:prstGeom>
          <a:noFill/>
        </p:spPr>
        <p:txBody>
          <a:bodyPr wrap="square">
            <a:spAutoFit/>
          </a:bodyPr>
          <a:lstStyle/>
          <a:p>
            <a:r>
              <a:rPr lang="fr-FR" sz="1200" i="1" dirty="0"/>
              <a:t>Pour un financement  couvrant plusieurs catégories d’énergies renouvelables, les crédits seront classés de préférence par une distinction de chaque énergie dans sa catégorie, sinon sur l’indicateur qui concerne son secteur majoritaire (par exemple, un projet entreprise qui est essentiellement dans le photovoltaïque, mais qui porterait aussi de l'éolien, sera recensé dans le photovoltaïque).</a:t>
            </a:r>
          </a:p>
        </p:txBody>
      </p:sp>
      <p:pic>
        <p:nvPicPr>
          <p:cNvPr id="2056" name="Picture 8">
            <a:extLst>
              <a:ext uri="{FF2B5EF4-FFF2-40B4-BE49-F238E27FC236}">
                <a16:creationId xmlns:a16="http://schemas.microsoft.com/office/drawing/2014/main" id="{FB98E4DB-E4F5-47AF-8FB7-82C7301EFFA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65466" y="1562415"/>
            <a:ext cx="1914530" cy="1163343"/>
          </a:xfrm>
          <a:prstGeom prst="rect">
            <a:avLst/>
          </a:prstGeom>
          <a:noFill/>
          <a:extLst>
            <a:ext uri="{909E8E84-426E-40DD-AFC4-6F175D3DCCD1}">
              <a14:hiddenFill xmlns:a14="http://schemas.microsoft.com/office/drawing/2010/main">
                <a:solidFill>
                  <a:srgbClr val="FFFFFF"/>
                </a:solidFill>
              </a14:hiddenFill>
            </a:ext>
          </a:extLst>
        </p:spPr>
      </p:pic>
      <p:sp>
        <p:nvSpPr>
          <p:cNvPr id="17" name="Action Button: Go Back or Previous 16">
            <a:hlinkClick r:id="rId7" action="ppaction://hlinksldjump" highlightClick="1"/>
            <a:extLst>
              <a:ext uri="{FF2B5EF4-FFF2-40B4-BE49-F238E27FC236}">
                <a16:creationId xmlns:a16="http://schemas.microsoft.com/office/drawing/2014/main" id="{1959EE78-2918-4915-8520-36F5C95E4EED}"/>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64582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0740C-A88E-4C33-8E61-A3A5C2B425E4}"/>
              </a:ext>
            </a:extLst>
          </p:cNvPr>
          <p:cNvSpPr txBox="1"/>
          <p:nvPr/>
        </p:nvSpPr>
        <p:spPr>
          <a:xfrm>
            <a:off x="252005" y="1119840"/>
            <a:ext cx="1225446" cy="369332"/>
          </a:xfrm>
          <a:prstGeom prst="rect">
            <a:avLst/>
          </a:prstGeom>
          <a:solidFill>
            <a:srgbClr val="00B050"/>
          </a:solidFill>
        </p:spPr>
        <p:txBody>
          <a:bodyPr wrap="square">
            <a:spAutoFit/>
          </a:bodyPr>
          <a:lstStyle/>
          <a:p>
            <a:pPr algn="ctr"/>
            <a:r>
              <a:rPr lang="fr-FR" b="1" dirty="0">
                <a:solidFill>
                  <a:schemeClr val="bg1"/>
                </a:solidFill>
              </a:rPr>
              <a:t>SPIF-E03</a:t>
            </a:r>
          </a:p>
        </p:txBody>
      </p:sp>
      <p:sp>
        <p:nvSpPr>
          <p:cNvPr id="7" name="TextBox 6">
            <a:extLst>
              <a:ext uri="{FF2B5EF4-FFF2-40B4-BE49-F238E27FC236}">
                <a16:creationId xmlns:a16="http://schemas.microsoft.com/office/drawing/2014/main" id="{1A66CB52-B12E-4FEE-AA2F-6F0C59DB0378}"/>
              </a:ext>
            </a:extLst>
          </p:cNvPr>
          <p:cNvSpPr txBox="1"/>
          <p:nvPr/>
        </p:nvSpPr>
        <p:spPr>
          <a:xfrm>
            <a:off x="252005" y="1704615"/>
            <a:ext cx="4940968" cy="4426853"/>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combustibles gazeux et liquides non fossiles renouvelables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la bioénergie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l'énergie géothermique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biogaz et de </a:t>
            </a:r>
            <a:r>
              <a:rPr lang="fr-FR"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biocarburants</a:t>
            </a: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destinés aux transports et de bioliquides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technologies d'énergie renouvelable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de technologies d'énergie renouvelable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combustibles gazeux et liquides renouvelables non fossiles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la bioénergie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l'énergie géothermique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a:t>
            </a:r>
            <a:r>
              <a:rPr lang="fr-FR" sz="1400" b="1"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hydroélectricité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d'électricité à partir des technologies d'énergie océanique</a:t>
            </a:r>
            <a:endParaRPr lang="en-US"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477451" y="1012119"/>
            <a:ext cx="5388570"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d'installation de production d'énergie à partir d'autres énergies renouvelables</a:t>
            </a:r>
            <a:endParaRPr lang="fr-FR" sz="1600" b="1" dirty="0"/>
          </a:p>
        </p:txBody>
      </p:sp>
      <p:sp>
        <p:nvSpPr>
          <p:cNvPr id="11" name="TextBox 10">
            <a:extLst>
              <a:ext uri="{FF2B5EF4-FFF2-40B4-BE49-F238E27FC236}">
                <a16:creationId xmlns:a16="http://schemas.microsoft.com/office/drawing/2014/main" id="{170AA064-700C-4B32-9C22-C9AB0DDBE8EB}"/>
              </a:ext>
            </a:extLst>
          </p:cNvPr>
          <p:cNvSpPr txBox="1"/>
          <p:nvPr/>
        </p:nvSpPr>
        <p:spPr>
          <a:xfrm>
            <a:off x="7137103" y="1698432"/>
            <a:ext cx="4940968" cy="3046988"/>
          </a:xfrm>
          <a:prstGeom prst="rect">
            <a:avLst/>
          </a:prstGeom>
          <a:noFill/>
        </p:spPr>
        <p:txBody>
          <a:bodyPr wrap="square">
            <a:spAutoFit/>
          </a:bodyPr>
          <a:lstStyle/>
          <a:p>
            <a:r>
              <a:rPr lang="fr-FR" sz="1200" b="1" dirty="0"/>
              <a:t>Définition: </a:t>
            </a:r>
          </a:p>
          <a:p>
            <a:r>
              <a:rPr lang="fr-FR" sz="1200" dirty="0"/>
              <a:t>Matériels et prestations nécessaires pour la fabrication, l’installation, l'exploitation et/ou la maintenance d’unités de production d’énergie à partir d'autres énergies renouvelables : par exemple géothermie, biomasse, énergie hydraulique, , compostage avec récupération de biogaz, énergie générée à partir de technologies marines (marémotrice, </a:t>
            </a:r>
            <a:r>
              <a:rPr lang="fr-FR" sz="1200" dirty="0" err="1"/>
              <a:t>hydrolien</a:t>
            </a:r>
            <a:r>
              <a:rPr lang="fr-FR" sz="1200" dirty="0"/>
              <a:t>, etc.)</a:t>
            </a:r>
          </a:p>
          <a:p>
            <a:r>
              <a:rPr lang="fr-FR" sz="1200" dirty="0"/>
              <a:t>Le financement du rachat d’une installation d’énergie à partir de ces sources d’énergies renouvelables est retenu dans ce recensement, y compris pour les clients particuliers</a:t>
            </a:r>
          </a:p>
          <a:p>
            <a:r>
              <a:rPr lang="fr-FR" sz="1200" dirty="0"/>
              <a:t>Les mises aux normes des incinérateurs sans valorisation énergétique sont exclues. </a:t>
            </a:r>
          </a:p>
          <a:p>
            <a:r>
              <a:rPr lang="fr-FR" sz="1200" i="1" dirty="0"/>
              <a:t>Sont traités séparément l'éolien (en E1), le solaire (en E2) et l'hydrogène (en E18), et en E12 les usines de traitement des ordures ménagères et/ou de déchets industriels, notamment par tri sélectif et de recyclage pour produire de l'énergie (déchets transformés en énergie, </a:t>
            </a:r>
            <a:r>
              <a:rPr lang="fr-FR" sz="1200" i="1" dirty="0" err="1"/>
              <a:t>waste</a:t>
            </a:r>
            <a:r>
              <a:rPr lang="fr-FR" sz="1200" i="1" dirty="0"/>
              <a:t>-to-</a:t>
            </a:r>
            <a:r>
              <a:rPr lang="fr-FR" sz="1200" i="1" dirty="0" err="1"/>
              <a:t>energy</a:t>
            </a:r>
            <a:r>
              <a:rPr lang="fr-FR" sz="1200" i="1" dirty="0"/>
              <a:t>)</a:t>
            </a:r>
            <a:endParaRPr lang="fr-FR" sz="1200" i="1" dirty="0">
              <a:solidFill>
                <a:schemeClr val="bg2"/>
              </a:solidFill>
            </a:endParaRPr>
          </a:p>
        </p:txBody>
      </p:sp>
      <p:pic>
        <p:nvPicPr>
          <p:cNvPr id="3074" name="Picture 2" descr="Geothermal energy - Wikipedia">
            <a:extLst>
              <a:ext uri="{FF2B5EF4-FFF2-40B4-BE49-F238E27FC236}">
                <a16:creationId xmlns:a16="http://schemas.microsoft.com/office/drawing/2014/main" id="{72ADF5AC-5AE8-4E7E-98DD-ED733673A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1693" y="4822450"/>
            <a:ext cx="2582400" cy="1718469"/>
          </a:xfrm>
          <a:prstGeom prst="rect">
            <a:avLst/>
          </a:prstGeom>
          <a:noFill/>
          <a:extLst>
            <a:ext uri="{909E8E84-426E-40DD-AFC4-6F175D3DCCD1}">
              <a14:hiddenFill xmlns:a14="http://schemas.microsoft.com/office/drawing/2010/main">
                <a:solidFill>
                  <a:srgbClr val="FFFFFF"/>
                </a:solidFill>
              </a14:hiddenFill>
            </a:ext>
          </a:extLst>
        </p:spPr>
      </p:pic>
      <p:sp>
        <p:nvSpPr>
          <p:cNvPr id="12" name="Title 1">
            <a:extLst>
              <a:ext uri="{FF2B5EF4-FFF2-40B4-BE49-F238E27FC236}">
                <a16:creationId xmlns:a16="http://schemas.microsoft.com/office/drawing/2014/main" id="{FA504316-61C8-477A-994A-2B958FDBC815}"/>
              </a:ext>
            </a:extLst>
          </p:cNvPr>
          <p:cNvSpPr>
            <a:spLocks noGrp="1"/>
          </p:cNvSpPr>
          <p:nvPr>
            <p:ph type="title"/>
          </p:nvPr>
        </p:nvSpPr>
        <p:spPr>
          <a:xfrm>
            <a:off x="398030" y="400043"/>
            <a:ext cx="11395939" cy="331116"/>
          </a:xfrm>
        </p:spPr>
        <p:txBody>
          <a:bodyPr/>
          <a:lstStyle/>
          <a:p>
            <a:r>
              <a:rPr lang="fr-FR" dirty="0"/>
              <a:t>Spif-e:	</a:t>
            </a:r>
            <a:r>
              <a:rPr lang="fr-FR" sz="2800" b="1" dirty="0">
                <a:ea typeface="Source Sans Pro" pitchFamily="34" charset="0"/>
              </a:rPr>
              <a:t>Energie Renouvelable</a:t>
            </a:r>
            <a:endParaRPr lang="fr-FR" dirty="0"/>
          </a:p>
        </p:txBody>
      </p:sp>
      <p:pic>
        <p:nvPicPr>
          <p:cNvPr id="3076" name="Picture 4" descr="Biofuel Energy Resources | BC Sustainable Solutions %">
            <a:extLst>
              <a:ext uri="{FF2B5EF4-FFF2-40B4-BE49-F238E27FC236}">
                <a16:creationId xmlns:a16="http://schemas.microsoft.com/office/drawing/2014/main" id="{E98C0DE5-2974-438B-A103-1F49B0F49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1467" y="1"/>
            <a:ext cx="4100533" cy="157887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Renewable energies « World Ocean Review">
            <a:extLst>
              <a:ext uri="{FF2B5EF4-FFF2-40B4-BE49-F238E27FC236}">
                <a16:creationId xmlns:a16="http://schemas.microsoft.com/office/drawing/2014/main" id="{37C4CEC3-F388-429D-AA13-B8F12A92D1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8232" y="4745420"/>
            <a:ext cx="2202106" cy="146540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oshiba Clip | Generating power from a Waterfall Only as Tall as a Man:  Micro hydro Broadens the Appeal of Hydropower">
            <a:extLst>
              <a:ext uri="{FF2B5EF4-FFF2-40B4-BE49-F238E27FC236}">
                <a16:creationId xmlns:a16="http://schemas.microsoft.com/office/drawing/2014/main" id="{2670B50E-5FEF-4802-B81D-DFACB98544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5719" y="2691320"/>
            <a:ext cx="1993310" cy="1314429"/>
          </a:xfrm>
          <a:prstGeom prst="rect">
            <a:avLst/>
          </a:prstGeom>
          <a:noFill/>
          <a:extLst>
            <a:ext uri="{909E8E84-426E-40DD-AFC4-6F175D3DCCD1}">
              <a14:hiddenFill xmlns:a14="http://schemas.microsoft.com/office/drawing/2010/main">
                <a:solidFill>
                  <a:srgbClr val="FFFFFF"/>
                </a:solidFill>
              </a14:hiddenFill>
            </a:ext>
          </a:extLst>
        </p:spPr>
      </p:pic>
      <p:sp>
        <p:nvSpPr>
          <p:cNvPr id="13" name="Action Button: Go Back or Previous 12">
            <a:hlinkClick r:id="rId6" action="ppaction://hlinksldjump" highlightClick="1"/>
            <a:extLst>
              <a:ext uri="{FF2B5EF4-FFF2-40B4-BE49-F238E27FC236}">
                <a16:creationId xmlns:a16="http://schemas.microsoft.com/office/drawing/2014/main" id="{090A179F-B2EC-4140-B291-080541A4CCD7}"/>
              </a:ext>
            </a:extLst>
          </p:cNvPr>
          <p:cNvSpPr/>
          <p:nvPr/>
        </p:nvSpPr>
        <p:spPr>
          <a:xfrm>
            <a:off x="11860884" y="6333943"/>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4019847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2A0740C-A88E-4C33-8E61-A3A5C2B425E4}"/>
              </a:ext>
            </a:extLst>
          </p:cNvPr>
          <p:cNvSpPr txBox="1"/>
          <p:nvPr/>
        </p:nvSpPr>
        <p:spPr>
          <a:xfrm>
            <a:off x="123669" y="1126973"/>
            <a:ext cx="1225446" cy="369332"/>
          </a:xfrm>
          <a:prstGeom prst="rect">
            <a:avLst/>
          </a:prstGeom>
          <a:solidFill>
            <a:srgbClr val="00B050"/>
          </a:solidFill>
        </p:spPr>
        <p:txBody>
          <a:bodyPr wrap="square">
            <a:spAutoFit/>
          </a:bodyPr>
          <a:lstStyle/>
          <a:p>
            <a:pPr algn="ctr"/>
            <a:r>
              <a:rPr lang="fr-FR" b="1" dirty="0">
                <a:solidFill>
                  <a:schemeClr val="bg1"/>
                </a:solidFill>
              </a:rPr>
              <a:t>SPIF-E04</a:t>
            </a:r>
          </a:p>
        </p:txBody>
      </p:sp>
      <p:sp>
        <p:nvSpPr>
          <p:cNvPr id="7" name="TextBox 6">
            <a:extLst>
              <a:ext uri="{FF2B5EF4-FFF2-40B4-BE49-F238E27FC236}">
                <a16:creationId xmlns:a16="http://schemas.microsoft.com/office/drawing/2014/main" id="{1A66CB52-B12E-4FEE-AA2F-6F0C59DB0378}"/>
              </a:ext>
            </a:extLst>
          </p:cNvPr>
          <p:cNvSpPr txBox="1"/>
          <p:nvPr/>
        </p:nvSpPr>
        <p:spPr>
          <a:xfrm>
            <a:off x="123668" y="1987348"/>
            <a:ext cx="3988009" cy="2136803"/>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d'électricité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piles et d'accumulateurs électriques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Réseaux de transport et de distribution de gaz renouvelables et bas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d'électricité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d'énergie thermique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Transport d'électricité</a:t>
            </a: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05624" y="1058469"/>
            <a:ext cx="5212107" cy="60060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solutions de transport, de distribution et de stockage d'énergie renouvelable</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7482985" y="1987348"/>
            <a:ext cx="4509220" cy="2677656"/>
          </a:xfrm>
          <a:prstGeom prst="rect">
            <a:avLst/>
          </a:prstGeom>
          <a:noFill/>
        </p:spPr>
        <p:txBody>
          <a:bodyPr wrap="square">
            <a:spAutoFit/>
          </a:bodyPr>
          <a:lstStyle/>
          <a:p>
            <a:r>
              <a:rPr lang="fr-FR" sz="1200" b="1" dirty="0"/>
              <a:t>Définition: </a:t>
            </a:r>
          </a:p>
          <a:p>
            <a:r>
              <a:rPr lang="fr-FR" sz="1200" dirty="0"/>
              <a:t>- Transport d'énergie renouvelable : l'exploitation de systèmes de transmission qui transportent l'électricité d'origine renouvelable du site de production au système de distribution, généralement sur longue distance par l'intermédiaire de lignes à haute tension</a:t>
            </a:r>
          </a:p>
          <a:p>
            <a:r>
              <a:rPr lang="fr-FR" sz="1200" dirty="0"/>
              <a:t>- Distribution d'électricité d'origine renouvelable: l'exploitation des systèmes de distribution (c'est-à-dire lignes, pylônes, compteurs et câbles) qui transportent le courant électrique reçu des installations de production, et/ou du système de transmission jusqu'au consommateur final</a:t>
            </a:r>
          </a:p>
          <a:p>
            <a:r>
              <a:rPr lang="fr-FR" sz="1200" dirty="0"/>
              <a:t>- Stockage d'énergie renouvelable: installation de stockage d'énergie renouvelable, et/ou permettant l'accès à l'énergie renouvelable pour les populations défavorisées</a:t>
            </a:r>
          </a:p>
          <a:p>
            <a:r>
              <a:rPr lang="fr-FR" sz="1200" i="1" dirty="0"/>
              <a:t>Le secteur hydrogène est traité séparément (en E18).</a:t>
            </a:r>
          </a:p>
        </p:txBody>
      </p:sp>
      <p:pic>
        <p:nvPicPr>
          <p:cNvPr id="4098" name="Picture 2" descr="Renewable energy: getting to 100% requires cheap energy storage. But how  cheap? - Vox">
            <a:extLst>
              <a:ext uri="{FF2B5EF4-FFF2-40B4-BE49-F238E27FC236}">
                <a16:creationId xmlns:a16="http://schemas.microsoft.com/office/drawing/2014/main" id="{DF12B8DF-CEBA-4F02-A38B-53C28F2E5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9653" y="2265047"/>
            <a:ext cx="2935106" cy="2935106"/>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Understanding Renewable Energy Infrastructure - New Trends in Technology -  c3controls">
            <a:extLst>
              <a:ext uri="{FF2B5EF4-FFF2-40B4-BE49-F238E27FC236}">
                <a16:creationId xmlns:a16="http://schemas.microsoft.com/office/drawing/2014/main" id="{9CE2BCCC-363B-4AD7-9E1D-C904DAF80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2017" y="0"/>
            <a:ext cx="4279983" cy="1733817"/>
          </a:xfrm>
          <a:prstGeom prst="rect">
            <a:avLst/>
          </a:prstGeom>
          <a:noFill/>
          <a:extLst>
            <a:ext uri="{909E8E84-426E-40DD-AFC4-6F175D3DCCD1}">
              <a14:hiddenFill xmlns:a14="http://schemas.microsoft.com/office/drawing/2010/main">
                <a:solidFill>
                  <a:srgbClr val="FFFFFF"/>
                </a:solidFill>
              </a14:hiddenFill>
            </a:ext>
          </a:extLst>
        </p:spPr>
      </p:pic>
      <p:sp>
        <p:nvSpPr>
          <p:cNvPr id="13" name="Title 1">
            <a:extLst>
              <a:ext uri="{FF2B5EF4-FFF2-40B4-BE49-F238E27FC236}">
                <a16:creationId xmlns:a16="http://schemas.microsoft.com/office/drawing/2014/main" id="{7DA87973-EC91-41CD-86CD-03D30EE9A7F6}"/>
              </a:ext>
            </a:extLst>
          </p:cNvPr>
          <p:cNvSpPr>
            <a:spLocks noGrp="1"/>
          </p:cNvSpPr>
          <p:nvPr>
            <p:ph type="title"/>
          </p:nvPr>
        </p:nvSpPr>
        <p:spPr>
          <a:xfrm>
            <a:off x="398030" y="316274"/>
            <a:ext cx="11395939" cy="331116"/>
          </a:xfrm>
        </p:spPr>
        <p:txBody>
          <a:bodyPr/>
          <a:lstStyle/>
          <a:p>
            <a:r>
              <a:rPr lang="fr-FR" dirty="0" err="1"/>
              <a:t>Spif</a:t>
            </a:r>
            <a:r>
              <a:rPr lang="fr-FR" dirty="0"/>
              <a:t>-e:     </a:t>
            </a:r>
            <a:r>
              <a:rPr lang="fr-FR" sz="2800" b="1" dirty="0">
                <a:ea typeface="Source Sans Pro" pitchFamily="34" charset="0"/>
              </a:rPr>
              <a:t>Energie Renouvelable</a:t>
            </a:r>
            <a:endParaRPr lang="fr-FR" dirty="0"/>
          </a:p>
        </p:txBody>
      </p:sp>
      <p:pic>
        <p:nvPicPr>
          <p:cNvPr id="4102" name="Picture 6" descr="The Top 5: Largest Battery Energy Storage Systems Worldwide - Saur Energy  International">
            <a:extLst>
              <a:ext uri="{FF2B5EF4-FFF2-40B4-BE49-F238E27FC236}">
                <a16:creationId xmlns:a16="http://schemas.microsoft.com/office/drawing/2014/main" id="{F20851A0-3F7E-4EAA-9E2A-35B74C2827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337" y="4226146"/>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Thermal Energy Storage (TES) – Renewable Thermal Collaborative">
            <a:extLst>
              <a:ext uri="{FF2B5EF4-FFF2-40B4-BE49-F238E27FC236}">
                <a16:creationId xmlns:a16="http://schemas.microsoft.com/office/drawing/2014/main" id="{93201F46-7FED-4A21-8624-21550F94E7E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2075" y="4775099"/>
            <a:ext cx="3295792" cy="1743075"/>
          </a:xfrm>
          <a:prstGeom prst="rect">
            <a:avLst/>
          </a:prstGeom>
          <a:noFill/>
          <a:extLst>
            <a:ext uri="{909E8E84-426E-40DD-AFC4-6F175D3DCCD1}">
              <a14:hiddenFill xmlns:a14="http://schemas.microsoft.com/office/drawing/2010/main">
                <a:solidFill>
                  <a:srgbClr val="FFFFFF"/>
                </a:solidFill>
              </a14:hiddenFill>
            </a:ext>
          </a:extLst>
        </p:spPr>
      </p:pic>
      <p:sp>
        <p:nvSpPr>
          <p:cNvPr id="12" name="Action Button: Go Back or Previous 11">
            <a:hlinkClick r:id="rId6" action="ppaction://hlinksldjump" highlightClick="1"/>
            <a:extLst>
              <a:ext uri="{FF2B5EF4-FFF2-40B4-BE49-F238E27FC236}">
                <a16:creationId xmlns:a16="http://schemas.microsoft.com/office/drawing/2014/main" id="{738326BA-D6A6-4D80-83A3-51762669EB45}"/>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012297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F2DA7-1550-462F-867F-79B939F48384}"/>
              </a:ext>
            </a:extLst>
          </p:cNvPr>
          <p:cNvSpPr>
            <a:spLocks noGrp="1"/>
          </p:cNvSpPr>
          <p:nvPr>
            <p:ph type="title"/>
          </p:nvPr>
        </p:nvSpPr>
        <p:spPr>
          <a:xfrm>
            <a:off x="184150" y="445968"/>
            <a:ext cx="10960100" cy="283796"/>
          </a:xfrm>
        </p:spPr>
        <p:txBody>
          <a:bodyPr/>
          <a:lstStyle/>
          <a:p>
            <a:r>
              <a:rPr lang="fr-FR" sz="2400" dirty="0"/>
              <a:t>LA Nomenclature SPIF DU 07 SEPTEMBRE 2022</a:t>
            </a:r>
          </a:p>
        </p:txBody>
      </p:sp>
      <p:sp>
        <p:nvSpPr>
          <p:cNvPr id="4" name="Content Placeholder 3">
            <a:extLst>
              <a:ext uri="{FF2B5EF4-FFF2-40B4-BE49-F238E27FC236}">
                <a16:creationId xmlns:a16="http://schemas.microsoft.com/office/drawing/2014/main" id="{D1651A2E-7025-444B-8013-8343A4CFF627}"/>
              </a:ext>
            </a:extLst>
          </p:cNvPr>
          <p:cNvSpPr>
            <a:spLocks noGrp="1"/>
          </p:cNvSpPr>
          <p:nvPr>
            <p:ph idx="1"/>
          </p:nvPr>
        </p:nvSpPr>
        <p:spPr>
          <a:xfrm>
            <a:off x="766500" y="1227189"/>
            <a:ext cx="3935109" cy="1055161"/>
          </a:xfrm>
        </p:spPr>
        <p:txBody>
          <a:bodyPr/>
          <a:lstStyle/>
          <a:p>
            <a:r>
              <a:rPr lang="fr-FR" dirty="0">
                <a:solidFill>
                  <a:srgbClr val="00B050"/>
                </a:solidFill>
              </a:rPr>
              <a:t>23</a:t>
            </a:r>
            <a:r>
              <a:rPr lang="fr-FR" dirty="0"/>
              <a:t> sous catégories </a:t>
            </a:r>
            <a:r>
              <a:rPr lang="fr-FR" dirty="0">
                <a:solidFill>
                  <a:srgbClr val="00B050"/>
                </a:solidFill>
              </a:rPr>
              <a:t>ENVIRONNEMENTALES</a:t>
            </a:r>
            <a:r>
              <a:rPr lang="fr-FR" dirty="0"/>
              <a:t> de financements</a:t>
            </a:r>
            <a:r>
              <a:rPr lang="fr-FR" dirty="0">
                <a:solidFill>
                  <a:srgbClr val="00B050"/>
                </a:solidFill>
              </a:rPr>
              <a:t> </a:t>
            </a:r>
            <a:r>
              <a:rPr lang="fr-FR" dirty="0"/>
              <a:t>dans plusieurs secteurs d'activités </a:t>
            </a:r>
          </a:p>
          <a:p>
            <a:endParaRPr lang="fr-FR" sz="1800" dirty="0"/>
          </a:p>
        </p:txBody>
      </p:sp>
      <p:pic>
        <p:nvPicPr>
          <p:cNvPr id="7" name="Picture 2" descr="100% Renewable Energy | One Earth">
            <a:extLst>
              <a:ext uri="{FF2B5EF4-FFF2-40B4-BE49-F238E27FC236}">
                <a16:creationId xmlns:a16="http://schemas.microsoft.com/office/drawing/2014/main" id="{75BD01AF-5DA6-4FFF-BAB5-FC175CFA5E63}"/>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442" y="1207788"/>
            <a:ext cx="1362456" cy="95097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7D2941-7ED3-4D85-9675-631828377EF8}"/>
              </a:ext>
            </a:extLst>
          </p:cNvPr>
          <p:cNvSpPr/>
          <p:nvPr/>
        </p:nvSpPr>
        <p:spPr>
          <a:xfrm>
            <a:off x="4885772" y="850355"/>
            <a:ext cx="1362456" cy="356616"/>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000" b="1" dirty="0">
                <a:ea typeface="Source Sans Pro" pitchFamily="34" charset="0"/>
              </a:rPr>
              <a:t>Energies Renouvelables</a:t>
            </a:r>
          </a:p>
        </p:txBody>
      </p:sp>
      <p:sp>
        <p:nvSpPr>
          <p:cNvPr id="9" name="Rectangle 8">
            <a:extLst>
              <a:ext uri="{FF2B5EF4-FFF2-40B4-BE49-F238E27FC236}">
                <a16:creationId xmlns:a16="http://schemas.microsoft.com/office/drawing/2014/main" id="{1617B258-8337-4BF3-A57C-AED58A79EDBE}"/>
              </a:ext>
            </a:extLst>
          </p:cNvPr>
          <p:cNvSpPr/>
          <p:nvPr/>
        </p:nvSpPr>
        <p:spPr>
          <a:xfrm>
            <a:off x="6288870" y="870573"/>
            <a:ext cx="1361220" cy="356616"/>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000" b="1" dirty="0">
                <a:ea typeface="Source Sans Pro" pitchFamily="34" charset="0"/>
              </a:rPr>
              <a:t>Efficacité Energétique</a:t>
            </a:r>
          </a:p>
        </p:txBody>
      </p:sp>
      <p:sp>
        <p:nvSpPr>
          <p:cNvPr id="10" name="Rectangle 9">
            <a:extLst>
              <a:ext uri="{FF2B5EF4-FFF2-40B4-BE49-F238E27FC236}">
                <a16:creationId xmlns:a16="http://schemas.microsoft.com/office/drawing/2014/main" id="{7973A632-9858-47AA-BE34-28D53B9C0461}"/>
              </a:ext>
            </a:extLst>
          </p:cNvPr>
          <p:cNvSpPr/>
          <p:nvPr/>
        </p:nvSpPr>
        <p:spPr>
          <a:xfrm>
            <a:off x="7694062" y="870573"/>
            <a:ext cx="1361220" cy="356616"/>
          </a:xfrm>
          <a:prstGeom prst="rect">
            <a:avLst/>
          </a:prstGeom>
          <a:solidFill>
            <a:srgbClr val="00B050"/>
          </a:solidFill>
        </p:spPr>
        <p:txBody>
          <a:bodyPr wrap="square" lIns="0" tIns="0" rIns="0" bIns="0" rtlCol="0" anchor="ctr">
            <a:noAutofit/>
          </a:bodyPr>
          <a:lstStyle/>
          <a:p>
            <a:pPr algn="ctr">
              <a:spcBef>
                <a:spcPts val="1200"/>
              </a:spcBef>
            </a:pPr>
            <a:r>
              <a:rPr lang="fr-FR" sz="1000" b="1" dirty="0">
                <a:ea typeface="Source Sans Pro" pitchFamily="34" charset="0"/>
              </a:rPr>
              <a:t>Agriculture et Alimentation Durables</a:t>
            </a:r>
          </a:p>
        </p:txBody>
      </p:sp>
      <p:pic>
        <p:nvPicPr>
          <p:cNvPr id="11" name="Picture 6" descr="European Energy Efficiency Directive Article 8 - Maximpact Blog">
            <a:extLst>
              <a:ext uri="{FF2B5EF4-FFF2-40B4-BE49-F238E27FC236}">
                <a16:creationId xmlns:a16="http://schemas.microsoft.com/office/drawing/2014/main" id="{8FA15527-FD23-4073-B98E-A308B8A85E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89299" y="1207488"/>
            <a:ext cx="1362456" cy="95127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 descr="The Importance of Sustainable Agriculture - Plug and Play Tech Center">
            <a:extLst>
              <a:ext uri="{FF2B5EF4-FFF2-40B4-BE49-F238E27FC236}">
                <a16:creationId xmlns:a16="http://schemas.microsoft.com/office/drawing/2014/main" id="{FB3D3A1B-442B-49E2-8DB5-526CD7DB2B81}"/>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6156" y="1207788"/>
            <a:ext cx="1362456" cy="95097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20D84E4A-F7FD-4F96-8171-53317EAB4FAD}"/>
              </a:ext>
            </a:extLst>
          </p:cNvPr>
          <p:cNvSpPr/>
          <p:nvPr/>
        </p:nvSpPr>
        <p:spPr>
          <a:xfrm>
            <a:off x="10509871" y="870573"/>
            <a:ext cx="1373896" cy="356616"/>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000" b="1" dirty="0">
                <a:ea typeface="Source Sans Pro" pitchFamily="34" charset="0"/>
              </a:rPr>
              <a:t>Économie Circulaire</a:t>
            </a:r>
          </a:p>
        </p:txBody>
      </p:sp>
      <p:sp>
        <p:nvSpPr>
          <p:cNvPr id="14" name="Rectangle 13">
            <a:extLst>
              <a:ext uri="{FF2B5EF4-FFF2-40B4-BE49-F238E27FC236}">
                <a16:creationId xmlns:a16="http://schemas.microsoft.com/office/drawing/2014/main" id="{8C26D5E3-AC2B-4127-A619-E5DBFDD4DBD2}"/>
              </a:ext>
            </a:extLst>
          </p:cNvPr>
          <p:cNvSpPr/>
          <p:nvPr/>
        </p:nvSpPr>
        <p:spPr>
          <a:xfrm>
            <a:off x="9099254" y="870573"/>
            <a:ext cx="1366646" cy="356616"/>
          </a:xfrm>
          <a:prstGeom prst="rect">
            <a:avLst/>
          </a:prstGeom>
          <a:solidFill>
            <a:srgbClr val="00B050"/>
          </a:solidFill>
        </p:spPr>
        <p:txBody>
          <a:bodyPr wrap="square" lIns="0" tIns="0" rIns="0" bIns="0" rtlCol="0" anchor="ctr">
            <a:noAutofit/>
          </a:bodyPr>
          <a:lstStyle/>
          <a:p>
            <a:pPr algn="ctr">
              <a:lnSpc>
                <a:spcPct val="150000"/>
              </a:lnSpc>
              <a:spcBef>
                <a:spcPts val="1200"/>
              </a:spcBef>
            </a:pPr>
            <a:r>
              <a:rPr lang="fr-FR" sz="1000" b="1" dirty="0">
                <a:ea typeface="Source Sans Pro" pitchFamily="34" charset="0"/>
              </a:rPr>
              <a:t>Immobilier neuf</a:t>
            </a:r>
          </a:p>
        </p:txBody>
      </p:sp>
      <p:pic>
        <p:nvPicPr>
          <p:cNvPr id="15" name="Picture 14" descr="Circular economy is the only option | Opinion">
            <a:extLst>
              <a:ext uri="{FF2B5EF4-FFF2-40B4-BE49-F238E27FC236}">
                <a16:creationId xmlns:a16="http://schemas.microsoft.com/office/drawing/2014/main" id="{4066A8DC-E101-49F4-ACE6-1612F74D3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09870" y="1219617"/>
            <a:ext cx="1362456" cy="93914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6" descr="We are among the pioneers in sustainable real estate investments.&quot; - Credit  Suisse">
            <a:extLst>
              <a:ext uri="{FF2B5EF4-FFF2-40B4-BE49-F238E27FC236}">
                <a16:creationId xmlns:a16="http://schemas.microsoft.com/office/drawing/2014/main" id="{5F444204-65F6-489A-81A6-8493D2B24F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99254" y="1208949"/>
            <a:ext cx="1362456" cy="949815"/>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CC9EED33-62AE-4BA2-89A8-8E1F1BD71AB0}"/>
              </a:ext>
            </a:extLst>
          </p:cNvPr>
          <p:cNvSpPr/>
          <p:nvPr/>
        </p:nvSpPr>
        <p:spPr>
          <a:xfrm>
            <a:off x="6281348" y="2222073"/>
            <a:ext cx="1362456" cy="356616"/>
          </a:xfrm>
          <a:prstGeom prst="rect">
            <a:avLst/>
          </a:prstGeom>
          <a:solidFill>
            <a:srgbClr val="00B050"/>
          </a:solidFill>
        </p:spPr>
        <p:txBody>
          <a:bodyPr wrap="square" lIns="0" tIns="0" rIns="0" bIns="0" rtlCol="0" anchor="ctr">
            <a:noAutofit/>
          </a:bodyPr>
          <a:lstStyle/>
          <a:p>
            <a:pPr algn="ctr">
              <a:spcBef>
                <a:spcPts val="1200"/>
              </a:spcBef>
            </a:pPr>
            <a:r>
              <a:rPr lang="fr-FR" sz="1000" b="1" dirty="0">
                <a:ea typeface="Source Sans Pro" pitchFamily="34" charset="0"/>
              </a:rPr>
              <a:t>Gestion des Déchets</a:t>
            </a:r>
          </a:p>
        </p:txBody>
      </p:sp>
      <p:sp>
        <p:nvSpPr>
          <p:cNvPr id="18" name="Rectangle 17">
            <a:extLst>
              <a:ext uri="{FF2B5EF4-FFF2-40B4-BE49-F238E27FC236}">
                <a16:creationId xmlns:a16="http://schemas.microsoft.com/office/drawing/2014/main" id="{D1E5D045-5CDA-46A0-A055-2AE6EB8850A1}"/>
              </a:ext>
            </a:extLst>
          </p:cNvPr>
          <p:cNvSpPr/>
          <p:nvPr/>
        </p:nvSpPr>
        <p:spPr>
          <a:xfrm>
            <a:off x="7690855" y="2222073"/>
            <a:ext cx="1362456" cy="356616"/>
          </a:xfrm>
          <a:prstGeom prst="rect">
            <a:avLst/>
          </a:prstGeom>
          <a:solidFill>
            <a:srgbClr val="00B050"/>
          </a:solidFill>
        </p:spPr>
        <p:txBody>
          <a:bodyPr wrap="square" lIns="0" tIns="0" rIns="0" bIns="0" rtlCol="0" anchor="ctr">
            <a:noAutofit/>
          </a:bodyPr>
          <a:lstStyle/>
          <a:p>
            <a:pPr algn="ctr">
              <a:spcBef>
                <a:spcPts val="1200"/>
              </a:spcBef>
            </a:pPr>
            <a:r>
              <a:rPr lang="fr-FR" sz="1000" b="1" dirty="0">
                <a:ea typeface="Source Sans Pro" pitchFamily="34" charset="0"/>
              </a:rPr>
              <a:t>Forêts &amp; Biodiversité</a:t>
            </a:r>
          </a:p>
        </p:txBody>
      </p:sp>
      <p:pic>
        <p:nvPicPr>
          <p:cNvPr id="19" name="Picture 8" descr="Global Waste Management - Publications | Facebook">
            <a:extLst>
              <a:ext uri="{FF2B5EF4-FFF2-40B4-BE49-F238E27FC236}">
                <a16:creationId xmlns:a16="http://schemas.microsoft.com/office/drawing/2014/main" id="{C1D446FD-70C8-47C4-8D97-CD252693B38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1348" y="2579506"/>
            <a:ext cx="1362456" cy="93729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A407020F-544C-436C-93B4-EF3FA9239A21}"/>
              </a:ext>
            </a:extLst>
          </p:cNvPr>
          <p:cNvPicPr>
            <a:picLocks noChangeAspect="1"/>
          </p:cNvPicPr>
          <p:nvPr/>
        </p:nvPicPr>
        <p:blipFill>
          <a:blip r:embed="rId9"/>
          <a:stretch>
            <a:fillRect/>
          </a:stretch>
        </p:blipFill>
        <p:spPr>
          <a:xfrm>
            <a:off x="7690855" y="2579506"/>
            <a:ext cx="1362456" cy="937299"/>
          </a:xfrm>
          <a:prstGeom prst="rect">
            <a:avLst/>
          </a:prstGeom>
        </p:spPr>
      </p:pic>
      <p:sp>
        <p:nvSpPr>
          <p:cNvPr id="21" name="Rectangle 20">
            <a:extLst>
              <a:ext uri="{FF2B5EF4-FFF2-40B4-BE49-F238E27FC236}">
                <a16:creationId xmlns:a16="http://schemas.microsoft.com/office/drawing/2014/main" id="{20C5A55A-7CD6-43DD-B499-3CEBD81D6382}"/>
              </a:ext>
            </a:extLst>
          </p:cNvPr>
          <p:cNvSpPr/>
          <p:nvPr/>
        </p:nvSpPr>
        <p:spPr>
          <a:xfrm>
            <a:off x="4871841" y="2222073"/>
            <a:ext cx="1362456" cy="356616"/>
          </a:xfrm>
          <a:prstGeom prst="rect">
            <a:avLst/>
          </a:prstGeom>
          <a:solidFill>
            <a:srgbClr val="00B050"/>
          </a:solidFill>
        </p:spPr>
        <p:txBody>
          <a:bodyPr wrap="square" lIns="0" tIns="0" rIns="0" bIns="0" rtlCol="0" anchor="ctr">
            <a:noAutofit/>
          </a:bodyPr>
          <a:lstStyle/>
          <a:p>
            <a:pPr algn="ctr">
              <a:spcBef>
                <a:spcPts val="1200"/>
              </a:spcBef>
            </a:pPr>
            <a:r>
              <a:rPr lang="fr-FR" sz="1000" b="1" dirty="0">
                <a:ea typeface="Source Sans Pro" pitchFamily="34" charset="0"/>
              </a:rPr>
              <a:t>Transport Propre</a:t>
            </a:r>
          </a:p>
        </p:txBody>
      </p:sp>
      <p:sp>
        <p:nvSpPr>
          <p:cNvPr id="22" name="Rectangle 21">
            <a:extLst>
              <a:ext uri="{FF2B5EF4-FFF2-40B4-BE49-F238E27FC236}">
                <a16:creationId xmlns:a16="http://schemas.microsoft.com/office/drawing/2014/main" id="{C355C9A1-258A-4A43-A8D8-11D925EB4E60}"/>
              </a:ext>
            </a:extLst>
          </p:cNvPr>
          <p:cNvSpPr/>
          <p:nvPr/>
        </p:nvSpPr>
        <p:spPr>
          <a:xfrm>
            <a:off x="10509871" y="2222073"/>
            <a:ext cx="1362456" cy="356616"/>
          </a:xfrm>
          <a:prstGeom prst="rect">
            <a:avLst/>
          </a:prstGeom>
          <a:solidFill>
            <a:srgbClr val="00B050"/>
          </a:solidFill>
        </p:spPr>
        <p:txBody>
          <a:bodyPr wrap="square" lIns="0" tIns="0" rIns="0" bIns="0" rtlCol="0" anchor="ctr">
            <a:noAutofit/>
          </a:bodyPr>
          <a:lstStyle/>
          <a:p>
            <a:pPr algn="ctr">
              <a:spcBef>
                <a:spcPts val="1200"/>
              </a:spcBef>
            </a:pPr>
            <a:r>
              <a:rPr lang="fr-FR" sz="1000" b="1" dirty="0">
                <a:ea typeface="Source Sans Pro" pitchFamily="34" charset="0"/>
              </a:rPr>
              <a:t>Air Propre</a:t>
            </a:r>
            <a:endParaRPr lang="fr-FR" sz="1000" b="1" dirty="0">
              <a:solidFill>
                <a:srgbClr val="FF0000"/>
              </a:solidFill>
              <a:ea typeface="Source Sans Pro" pitchFamily="34" charset="0"/>
            </a:endParaRPr>
          </a:p>
        </p:txBody>
      </p:sp>
      <p:sp>
        <p:nvSpPr>
          <p:cNvPr id="23" name="Rectangle 22">
            <a:extLst>
              <a:ext uri="{FF2B5EF4-FFF2-40B4-BE49-F238E27FC236}">
                <a16:creationId xmlns:a16="http://schemas.microsoft.com/office/drawing/2014/main" id="{919E8387-455C-4FA2-BE0D-0F3E6CC0D6C7}"/>
              </a:ext>
            </a:extLst>
          </p:cNvPr>
          <p:cNvSpPr/>
          <p:nvPr/>
        </p:nvSpPr>
        <p:spPr>
          <a:xfrm>
            <a:off x="9100362" y="2222073"/>
            <a:ext cx="1362456" cy="356616"/>
          </a:xfrm>
          <a:prstGeom prst="rect">
            <a:avLst/>
          </a:prstGeom>
          <a:solidFill>
            <a:srgbClr val="00B050"/>
          </a:solidFill>
        </p:spPr>
        <p:txBody>
          <a:bodyPr wrap="square" lIns="0" tIns="0" rIns="0" bIns="0" rtlCol="0" anchor="ctr">
            <a:noAutofit/>
          </a:bodyPr>
          <a:lstStyle/>
          <a:p>
            <a:pPr algn="ctr"/>
            <a:r>
              <a:rPr lang="fr-FR" sz="900" b="1" dirty="0">
                <a:ea typeface="Source Sans Pro" pitchFamily="34" charset="0"/>
              </a:rPr>
              <a:t>Mines &amp; Métaux dans les Technologies Bas Carbone</a:t>
            </a:r>
          </a:p>
        </p:txBody>
      </p:sp>
      <p:pic>
        <p:nvPicPr>
          <p:cNvPr id="24" name="Picture 12" descr="CLEAN TRANSPORTATION - Green Change">
            <a:extLst>
              <a:ext uri="{FF2B5EF4-FFF2-40B4-BE49-F238E27FC236}">
                <a16:creationId xmlns:a16="http://schemas.microsoft.com/office/drawing/2014/main" id="{F9ABCDE2-4F96-4704-92AB-892556531B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71841" y="2579506"/>
            <a:ext cx="1362456" cy="93729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8" descr="What is tellurium used for? Low carbon technologies need mining | Opinion -  Deseret News">
            <a:extLst>
              <a:ext uri="{FF2B5EF4-FFF2-40B4-BE49-F238E27FC236}">
                <a16:creationId xmlns:a16="http://schemas.microsoft.com/office/drawing/2014/main" id="{C58D842F-D78E-4A68-A19D-78640EBCD6C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100362" y="2579506"/>
            <a:ext cx="1362456" cy="937299"/>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0" descr="Hydrogen production and carbon capture – in a single step">
            <a:extLst>
              <a:ext uri="{FF2B5EF4-FFF2-40B4-BE49-F238E27FC236}">
                <a16:creationId xmlns:a16="http://schemas.microsoft.com/office/drawing/2014/main" id="{A1936CEE-67FC-48D8-9A28-AEC0623D4CD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09870" y="2579506"/>
            <a:ext cx="1362456" cy="923577"/>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3">
            <a:extLst>
              <a:ext uri="{FF2B5EF4-FFF2-40B4-BE49-F238E27FC236}">
                <a16:creationId xmlns:a16="http://schemas.microsoft.com/office/drawing/2014/main" id="{8F498F9C-5527-455A-B9DE-0DE8864AB7EF}"/>
              </a:ext>
            </a:extLst>
          </p:cNvPr>
          <p:cNvSpPr txBox="1">
            <a:spLocks/>
          </p:cNvSpPr>
          <p:nvPr/>
        </p:nvSpPr>
        <p:spPr>
          <a:xfrm>
            <a:off x="766501" y="3680191"/>
            <a:ext cx="3792800" cy="664797"/>
          </a:xfrm>
          <a:prstGeom prst="rect">
            <a:avLst/>
          </a:prstGeom>
        </p:spPr>
        <p:txBody>
          <a:bodyPr vert="horz" wrap="square" lIns="0" tIns="0" rIns="0" bIns="0" rtlCol="0">
            <a:spAutoFit/>
          </a:bodyPr>
          <a:lstStyle>
            <a:lvl1pPr marL="0" indent="0" algn="l" defTabSz="990539" rtl="0" eaLnBrk="1" latinLnBrk="0" hangingPunct="1">
              <a:lnSpc>
                <a:spcPct val="90000"/>
              </a:lnSpc>
              <a:spcBef>
                <a:spcPts val="867"/>
              </a:spcBef>
              <a:buClr>
                <a:schemeClr val="tx1">
                  <a:lumMod val="75000"/>
                  <a:lumOff val="25000"/>
                </a:schemeClr>
              </a:buClr>
              <a:buSzPct val="90000"/>
              <a:buFont typeface="Arial" pitchFamily="34" charset="0"/>
              <a:buNone/>
              <a:defRPr lang="en-US" sz="1400" b="1" kern="1200" baseline="0" noProof="0">
                <a:solidFill>
                  <a:schemeClr val="tx1"/>
                </a:solidFill>
                <a:latin typeface="+mn-lt"/>
                <a:ea typeface="+mn-ea"/>
                <a:cs typeface="Arial" pitchFamily="34" charset="0"/>
              </a:defRPr>
            </a:lvl1pPr>
            <a:lvl2pPr marL="341717" indent="-185726" algn="l" defTabSz="990539" rtl="0" eaLnBrk="1" latinLnBrk="0" hangingPunct="1">
              <a:lnSpc>
                <a:spcPct val="90000"/>
              </a:lnSpc>
              <a:spcBef>
                <a:spcPts val="651"/>
              </a:spcBef>
              <a:buClrTx/>
              <a:buSzPct val="100000"/>
              <a:buFont typeface="Wingdings" panose="05000000000000000000" pitchFamily="2" charset="2"/>
              <a:buChar char=""/>
              <a:defRPr lang="en-US" sz="1400" kern="1200" noProof="0" dirty="0" smtClean="0">
                <a:solidFill>
                  <a:schemeClr val="tx1"/>
                </a:solidFill>
                <a:latin typeface="+mn-lt"/>
                <a:ea typeface="+mn-ea"/>
                <a:cs typeface="Arial" pitchFamily="34" charset="0"/>
              </a:defRPr>
            </a:lvl2pPr>
            <a:lvl3pPr marL="497706" indent="-185726" algn="l" defTabSz="990539" rtl="0" eaLnBrk="1" latinLnBrk="0" hangingPunct="1">
              <a:lnSpc>
                <a:spcPct val="90000"/>
              </a:lnSpc>
              <a:spcBef>
                <a:spcPts val="651"/>
              </a:spcBef>
              <a:buClr>
                <a:schemeClr val="tx1"/>
              </a:buClr>
              <a:buSzPct val="100000"/>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3pPr>
            <a:lvl4pPr marL="653697" indent="-185726" algn="l" defTabSz="990539" rtl="0" eaLnBrk="1" latinLnBrk="0" hangingPunct="1">
              <a:lnSpc>
                <a:spcPct val="90000"/>
              </a:lnSpc>
              <a:spcBef>
                <a:spcPts val="433"/>
              </a:spcBef>
              <a:buClrTx/>
              <a:buFont typeface="Source Sans Pro" panose="020B0503030403020204" pitchFamily="34" charset="0"/>
              <a:buChar char="-"/>
              <a:defRPr lang="en-US" sz="1400" kern="1200" noProof="0" dirty="0" smtClean="0">
                <a:solidFill>
                  <a:schemeClr val="tx1"/>
                </a:solidFill>
                <a:latin typeface="+mn-lt"/>
                <a:ea typeface="+mn-ea"/>
                <a:cs typeface="Arial" pitchFamily="34" charset="0"/>
              </a:defRPr>
            </a:lvl4pPr>
            <a:lvl5pPr marL="0" indent="0" algn="l" defTabSz="990539" rtl="0" eaLnBrk="1" latinLnBrk="0" hangingPunct="1">
              <a:spcBef>
                <a:spcPts val="2167"/>
              </a:spcBef>
              <a:buClr>
                <a:schemeClr val="tx2"/>
              </a:buClr>
              <a:buFontTx/>
              <a:buNone/>
              <a:defRPr lang="en-US" sz="1400" b="1" kern="1200" cap="all" baseline="0" noProof="0">
                <a:solidFill>
                  <a:schemeClr val="bg2"/>
                </a:solidFill>
                <a:latin typeface="+mn-lt"/>
                <a:ea typeface="Source Sans Pro Black" panose="020B0803030403020204" pitchFamily="34" charset="0"/>
                <a:cs typeface="Arial" pitchFamily="34" charset="0"/>
              </a:defRPr>
            </a:lvl5pPr>
            <a:lvl6pPr marL="2723983" indent="-247634" algn="l" defTabSz="990539" rtl="0" eaLnBrk="1" latinLnBrk="0" hangingPunct="1">
              <a:spcBef>
                <a:spcPct val="20000"/>
              </a:spcBef>
              <a:buFont typeface="Arial" pitchFamily="34" charset="0"/>
              <a:buNone/>
              <a:defRPr sz="2167" kern="1200">
                <a:solidFill>
                  <a:schemeClr val="tx1"/>
                </a:solidFill>
                <a:latin typeface="+mn-lt"/>
                <a:ea typeface="+mn-ea"/>
                <a:cs typeface="+mn-cs"/>
              </a:defRPr>
            </a:lvl6pPr>
            <a:lvl7pPr marL="3219253"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7pPr>
            <a:lvl8pPr marL="3714522"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8pPr>
            <a:lvl9pPr marL="4209791" indent="-247634" algn="l" defTabSz="990539" rtl="0" eaLnBrk="1" latinLnBrk="0" hangingPunct="1">
              <a:spcBef>
                <a:spcPct val="20000"/>
              </a:spcBef>
              <a:buFont typeface="Arial" pitchFamily="34" charset="0"/>
              <a:buChar char="•"/>
              <a:defRPr sz="2167" kern="1200">
                <a:solidFill>
                  <a:schemeClr val="tx1"/>
                </a:solidFill>
                <a:latin typeface="+mn-lt"/>
                <a:ea typeface="+mn-ea"/>
                <a:cs typeface="+mn-cs"/>
              </a:defRPr>
            </a:lvl9pPr>
          </a:lstStyle>
          <a:p>
            <a:r>
              <a:rPr lang="fr-FR" sz="1600" dirty="0">
                <a:solidFill>
                  <a:srgbClr val="FF6600"/>
                </a:solidFill>
              </a:rPr>
              <a:t>10 </a:t>
            </a:r>
            <a:r>
              <a:rPr lang="fr-FR" sz="1600" dirty="0"/>
              <a:t>sous catégories </a:t>
            </a:r>
            <a:r>
              <a:rPr lang="fr-FR" sz="1600" dirty="0">
                <a:solidFill>
                  <a:srgbClr val="FF6600"/>
                </a:solidFill>
              </a:rPr>
              <a:t>SOCIALES </a:t>
            </a:r>
            <a:r>
              <a:rPr lang="fr-FR" sz="1600" dirty="0"/>
              <a:t>de financements</a:t>
            </a:r>
            <a:r>
              <a:rPr lang="fr-FR" sz="1600" dirty="0">
                <a:solidFill>
                  <a:srgbClr val="FF9900"/>
                </a:solidFill>
              </a:rPr>
              <a:t> </a:t>
            </a:r>
            <a:r>
              <a:rPr lang="fr-FR" sz="1600" dirty="0"/>
              <a:t>dans plusieurs secteurs d'activités </a:t>
            </a:r>
          </a:p>
        </p:txBody>
      </p:sp>
      <p:sp>
        <p:nvSpPr>
          <p:cNvPr id="28" name="Rectangle 27">
            <a:extLst>
              <a:ext uri="{FF2B5EF4-FFF2-40B4-BE49-F238E27FC236}">
                <a16:creationId xmlns:a16="http://schemas.microsoft.com/office/drawing/2014/main" id="{06ED3DC0-7F24-4412-B749-33566985D50E}"/>
              </a:ext>
            </a:extLst>
          </p:cNvPr>
          <p:cNvSpPr/>
          <p:nvPr/>
        </p:nvSpPr>
        <p:spPr>
          <a:xfrm>
            <a:off x="4871841" y="3680191"/>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Collectivités &amp; Administrations</a:t>
            </a:r>
          </a:p>
        </p:txBody>
      </p:sp>
      <p:sp>
        <p:nvSpPr>
          <p:cNvPr id="29" name="Rectangle 28">
            <a:extLst>
              <a:ext uri="{FF2B5EF4-FFF2-40B4-BE49-F238E27FC236}">
                <a16:creationId xmlns:a16="http://schemas.microsoft.com/office/drawing/2014/main" id="{66D7B1B7-EF43-4A7C-AB00-D252E0D6A042}"/>
              </a:ext>
            </a:extLst>
          </p:cNvPr>
          <p:cNvSpPr/>
          <p:nvPr/>
        </p:nvSpPr>
        <p:spPr>
          <a:xfrm>
            <a:off x="6289472" y="3680191"/>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Télécom &amp; Wi-Fi</a:t>
            </a:r>
          </a:p>
        </p:txBody>
      </p:sp>
      <p:sp>
        <p:nvSpPr>
          <p:cNvPr id="30" name="Rectangle 29">
            <a:extLst>
              <a:ext uri="{FF2B5EF4-FFF2-40B4-BE49-F238E27FC236}">
                <a16:creationId xmlns:a16="http://schemas.microsoft.com/office/drawing/2014/main" id="{E14AF718-EF86-40B3-98D4-9777527BF14B}"/>
              </a:ext>
            </a:extLst>
          </p:cNvPr>
          <p:cNvSpPr/>
          <p:nvPr/>
        </p:nvSpPr>
        <p:spPr>
          <a:xfrm>
            <a:off x="7696272" y="3680191"/>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Logement Social</a:t>
            </a:r>
          </a:p>
        </p:txBody>
      </p:sp>
      <p:sp>
        <p:nvSpPr>
          <p:cNvPr id="31" name="Rectangle 30">
            <a:extLst>
              <a:ext uri="{FF2B5EF4-FFF2-40B4-BE49-F238E27FC236}">
                <a16:creationId xmlns:a16="http://schemas.microsoft.com/office/drawing/2014/main" id="{596D984A-E372-4EAF-8B14-9BCB73F08E7A}"/>
              </a:ext>
            </a:extLst>
          </p:cNvPr>
          <p:cNvSpPr/>
          <p:nvPr/>
        </p:nvSpPr>
        <p:spPr>
          <a:xfrm>
            <a:off x="9100364" y="3680191"/>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Secteur Santé &amp; Hôpitaux</a:t>
            </a:r>
          </a:p>
        </p:txBody>
      </p:sp>
      <p:sp>
        <p:nvSpPr>
          <p:cNvPr id="32" name="Rectangle 31">
            <a:extLst>
              <a:ext uri="{FF2B5EF4-FFF2-40B4-BE49-F238E27FC236}">
                <a16:creationId xmlns:a16="http://schemas.microsoft.com/office/drawing/2014/main" id="{47FE150D-2921-445D-AA99-960623C2706A}"/>
              </a:ext>
            </a:extLst>
          </p:cNvPr>
          <p:cNvSpPr/>
          <p:nvPr/>
        </p:nvSpPr>
        <p:spPr>
          <a:xfrm>
            <a:off x="4871841" y="5062160"/>
            <a:ext cx="1362456" cy="356616"/>
          </a:xfrm>
          <a:prstGeom prst="rect">
            <a:avLst/>
          </a:prstGeom>
          <a:solidFill>
            <a:srgbClr val="FEB602"/>
          </a:solidFill>
        </p:spPr>
        <p:txBody>
          <a:bodyPr wrap="square" lIns="0" tIns="0" rIns="0" bIns="0" rtlCol="0" anchor="ctr">
            <a:noAutofit/>
          </a:bodyPr>
          <a:lstStyle/>
          <a:p>
            <a:pPr algn="ctr"/>
            <a:r>
              <a:rPr lang="fr-FR" sz="1000" b="1" dirty="0">
                <a:ea typeface="Source Sans Pro" pitchFamily="34" charset="0"/>
              </a:rPr>
              <a:t>PME pour l’Emploi </a:t>
            </a:r>
          </a:p>
          <a:p>
            <a:pPr algn="ctr"/>
            <a:r>
              <a:rPr lang="fr-FR" sz="1000" b="1" dirty="0">
                <a:ea typeface="Source Sans Pro" pitchFamily="34" charset="0"/>
              </a:rPr>
              <a:t>Local</a:t>
            </a:r>
          </a:p>
        </p:txBody>
      </p:sp>
      <p:sp>
        <p:nvSpPr>
          <p:cNvPr id="33" name="Rectangle 32">
            <a:extLst>
              <a:ext uri="{FF2B5EF4-FFF2-40B4-BE49-F238E27FC236}">
                <a16:creationId xmlns:a16="http://schemas.microsoft.com/office/drawing/2014/main" id="{95F7A2B8-FF58-402C-BD11-9EBA1AAD364D}"/>
              </a:ext>
            </a:extLst>
          </p:cNvPr>
          <p:cNvSpPr/>
          <p:nvPr/>
        </p:nvSpPr>
        <p:spPr>
          <a:xfrm>
            <a:off x="10509871" y="5062160"/>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Microcrédits Professionnels</a:t>
            </a:r>
          </a:p>
        </p:txBody>
      </p:sp>
      <p:sp>
        <p:nvSpPr>
          <p:cNvPr id="34" name="Rectangle 33">
            <a:extLst>
              <a:ext uri="{FF2B5EF4-FFF2-40B4-BE49-F238E27FC236}">
                <a16:creationId xmlns:a16="http://schemas.microsoft.com/office/drawing/2014/main" id="{A2867571-5DCE-4503-97D6-E0D94E17B227}"/>
              </a:ext>
            </a:extLst>
          </p:cNvPr>
          <p:cNvSpPr/>
          <p:nvPr/>
        </p:nvSpPr>
        <p:spPr>
          <a:xfrm>
            <a:off x="10509871" y="3680191"/>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Objectifs Sociaux et Solidaires Inclusifs</a:t>
            </a:r>
          </a:p>
        </p:txBody>
      </p:sp>
      <p:sp>
        <p:nvSpPr>
          <p:cNvPr id="35" name="Rectangle 34">
            <a:extLst>
              <a:ext uri="{FF2B5EF4-FFF2-40B4-BE49-F238E27FC236}">
                <a16:creationId xmlns:a16="http://schemas.microsoft.com/office/drawing/2014/main" id="{250AA67A-79E8-4FF6-9EDE-25E07240CFE8}"/>
              </a:ext>
            </a:extLst>
          </p:cNvPr>
          <p:cNvSpPr/>
          <p:nvPr/>
        </p:nvSpPr>
        <p:spPr>
          <a:xfrm>
            <a:off x="6281349" y="5062160"/>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1000" b="1" dirty="0">
                <a:ea typeface="Source Sans Pro" pitchFamily="34" charset="0"/>
              </a:rPr>
              <a:t>Éducation &amp; Formation</a:t>
            </a:r>
          </a:p>
        </p:txBody>
      </p:sp>
      <p:sp>
        <p:nvSpPr>
          <p:cNvPr id="36" name="Rectangle 35">
            <a:extLst>
              <a:ext uri="{FF2B5EF4-FFF2-40B4-BE49-F238E27FC236}">
                <a16:creationId xmlns:a16="http://schemas.microsoft.com/office/drawing/2014/main" id="{5EF4DA8F-9C3C-4CD6-9CBB-8A1ADBBE13CD}"/>
              </a:ext>
            </a:extLst>
          </p:cNvPr>
          <p:cNvSpPr/>
          <p:nvPr/>
        </p:nvSpPr>
        <p:spPr>
          <a:xfrm>
            <a:off x="7690857" y="5062160"/>
            <a:ext cx="1362456" cy="356616"/>
          </a:xfrm>
          <a:prstGeom prst="rect">
            <a:avLst/>
          </a:prstGeom>
          <a:solidFill>
            <a:srgbClr val="FEB602"/>
          </a:solidFill>
        </p:spPr>
        <p:txBody>
          <a:bodyPr wrap="square" lIns="0" tIns="0" rIns="0" bIns="0" rtlCol="0" anchor="ctr">
            <a:noAutofit/>
          </a:bodyPr>
          <a:lstStyle/>
          <a:p>
            <a:pPr algn="ctr">
              <a:spcBef>
                <a:spcPts val="1200"/>
              </a:spcBef>
            </a:pPr>
            <a:r>
              <a:rPr lang="fr-FR" sz="900" b="1" dirty="0">
                <a:ea typeface="Source Sans Pro" pitchFamily="34" charset="0"/>
              </a:rPr>
              <a:t>Prêts Etudiants / Formation Professionnelle</a:t>
            </a:r>
            <a:endParaRPr lang="fr-FR" sz="900" b="1" dirty="0">
              <a:solidFill>
                <a:srgbClr val="FF0000"/>
              </a:solidFill>
              <a:ea typeface="Source Sans Pro" pitchFamily="34" charset="0"/>
            </a:endParaRPr>
          </a:p>
        </p:txBody>
      </p:sp>
      <p:sp>
        <p:nvSpPr>
          <p:cNvPr id="37" name="Rectangle 36">
            <a:extLst>
              <a:ext uri="{FF2B5EF4-FFF2-40B4-BE49-F238E27FC236}">
                <a16:creationId xmlns:a16="http://schemas.microsoft.com/office/drawing/2014/main" id="{5B32118A-40B0-4A64-B886-110056AF7015}"/>
              </a:ext>
            </a:extLst>
          </p:cNvPr>
          <p:cNvSpPr/>
          <p:nvPr/>
        </p:nvSpPr>
        <p:spPr>
          <a:xfrm>
            <a:off x="9100365" y="5062160"/>
            <a:ext cx="1362456" cy="356616"/>
          </a:xfrm>
          <a:prstGeom prst="rect">
            <a:avLst/>
          </a:prstGeom>
          <a:solidFill>
            <a:srgbClr val="FEB602"/>
          </a:solidFill>
        </p:spPr>
        <p:txBody>
          <a:bodyPr wrap="square" lIns="0" tIns="0" rIns="0" bIns="0" rtlCol="0" anchor="ctr">
            <a:noAutofit/>
          </a:bodyPr>
          <a:lstStyle/>
          <a:p>
            <a:pPr algn="ctr"/>
            <a:r>
              <a:rPr lang="fr-FR" sz="900" b="1" dirty="0">
                <a:ea typeface="Source Sans Pro" pitchFamily="34" charset="0"/>
              </a:rPr>
              <a:t>Agriculture et Alimentation </a:t>
            </a:r>
            <a:r>
              <a:rPr lang="fr-FR" sz="800" b="1" dirty="0">
                <a:ea typeface="Source Sans Pro" pitchFamily="34" charset="0"/>
              </a:rPr>
              <a:t>Durables </a:t>
            </a:r>
            <a:endParaRPr lang="fr-FR" sz="800" b="1" i="1" dirty="0">
              <a:ea typeface="Source Sans Pro" pitchFamily="34" charset="0"/>
            </a:endParaRPr>
          </a:p>
          <a:p>
            <a:pPr algn="ctr"/>
            <a:r>
              <a:rPr lang="fr-FR" sz="800" b="1" i="1" dirty="0">
                <a:ea typeface="Source Sans Pro" pitchFamily="34" charset="0"/>
              </a:rPr>
              <a:t> Pays Emergents</a:t>
            </a:r>
            <a:endParaRPr lang="fr-FR" sz="900" b="1" i="1" dirty="0">
              <a:ea typeface="Source Sans Pro" pitchFamily="34" charset="0"/>
            </a:endParaRPr>
          </a:p>
        </p:txBody>
      </p:sp>
      <p:pic>
        <p:nvPicPr>
          <p:cNvPr id="38" name="Picture 2" descr="Microcrédit professionnel : nouveaux montants et délais">
            <a:extLst>
              <a:ext uri="{FF2B5EF4-FFF2-40B4-BE49-F238E27FC236}">
                <a16:creationId xmlns:a16="http://schemas.microsoft.com/office/drawing/2014/main" id="{695052F9-69C8-42AA-ACB3-C085511F304C}"/>
              </a:ext>
            </a:extLst>
          </p:cNvPr>
          <p:cNvPicPr preferRelativeResize="0">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509871" y="5427406"/>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Student Loans For Trade Schools: Here's Everything You Need To Know In 2022">
            <a:extLst>
              <a:ext uri="{FF2B5EF4-FFF2-40B4-BE49-F238E27FC236}">
                <a16:creationId xmlns:a16="http://schemas.microsoft.com/office/drawing/2014/main" id="{B9DE4EB5-0ECF-4BD8-94CA-0DA0B7656220}"/>
              </a:ext>
            </a:extLst>
          </p:cNvPr>
          <p:cNvPicPr preferRelativeResize="0">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96156" y="5427406"/>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How to Build a Sustainable Agriculture System in Emerging Markets">
            <a:extLst>
              <a:ext uri="{FF2B5EF4-FFF2-40B4-BE49-F238E27FC236}">
                <a16:creationId xmlns:a16="http://schemas.microsoft.com/office/drawing/2014/main" id="{EBBEF229-0DC2-4F79-BDCE-CA1C8635C8BC}"/>
              </a:ext>
            </a:extLst>
          </p:cNvPr>
          <p:cNvPicPr preferRelativeResize="0">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03013" y="5427406"/>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8" descr="Career Services | Adult Education and Literacy Training">
            <a:extLst>
              <a:ext uri="{FF2B5EF4-FFF2-40B4-BE49-F238E27FC236}">
                <a16:creationId xmlns:a16="http://schemas.microsoft.com/office/drawing/2014/main" id="{134DB902-BF84-45F8-8133-513FC161961A}"/>
              </a:ext>
            </a:extLst>
          </p:cNvPr>
          <p:cNvPicPr preferRelativeResize="0">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289299" y="5427406"/>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10" descr="What is Pakistan's telecommunications future? - Profit by Pakistan Today">
            <a:extLst>
              <a:ext uri="{FF2B5EF4-FFF2-40B4-BE49-F238E27FC236}">
                <a16:creationId xmlns:a16="http://schemas.microsoft.com/office/drawing/2014/main" id="{71565083-C30F-402F-975C-FE7A8ECD8C72}"/>
              </a:ext>
            </a:extLst>
          </p:cNvPr>
          <p:cNvPicPr preferRelativeResize="0">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289472" y="4045137"/>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12" descr="Social housing in France- HLM - YouTube">
            <a:extLst>
              <a:ext uri="{FF2B5EF4-FFF2-40B4-BE49-F238E27FC236}">
                <a16:creationId xmlns:a16="http://schemas.microsoft.com/office/drawing/2014/main" id="{C6E222F9-24AA-427A-82F2-D1352F9A5279}"/>
              </a:ext>
            </a:extLst>
          </p:cNvPr>
          <p:cNvPicPr preferRelativeResize="0">
            <a:picLocks noChangeArrowheads="1"/>
          </p:cNvPicPr>
          <p:nvPr/>
        </p:nvPicPr>
        <p:blipFill rotWithShape="1">
          <a:blip r:embed="rId18">
            <a:extLst>
              <a:ext uri="{28A0092B-C50C-407E-A947-70E740481C1C}">
                <a14:useLocalDpi xmlns:a14="http://schemas.microsoft.com/office/drawing/2010/main" val="0"/>
              </a:ext>
            </a:extLst>
          </a:blip>
          <a:srcRect t="6427" r="6059" b="2568"/>
          <a:stretch/>
        </p:blipFill>
        <p:spPr bwMode="auto">
          <a:xfrm>
            <a:off x="7696272" y="4045137"/>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14" descr="Healthcare Sector">
            <a:extLst>
              <a:ext uri="{FF2B5EF4-FFF2-40B4-BE49-F238E27FC236}">
                <a16:creationId xmlns:a16="http://schemas.microsoft.com/office/drawing/2014/main" id="{028984A9-C9E3-4A8B-81CA-0183A18D847F}"/>
              </a:ext>
            </a:extLst>
          </p:cNvPr>
          <p:cNvPicPr preferRelativeResize="0">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103071" y="4045137"/>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6" descr="Three Ways to Maximize Benefits from Natural Resources for Local Communities  — The Dedicated Grant Mechanism for Indigenous Peoples and Local Communities">
            <a:extLst>
              <a:ext uri="{FF2B5EF4-FFF2-40B4-BE49-F238E27FC236}">
                <a16:creationId xmlns:a16="http://schemas.microsoft.com/office/drawing/2014/main" id="{0D69766C-1A2C-4444-9288-B4E159CD1286}"/>
              </a:ext>
            </a:extLst>
          </p:cNvPr>
          <p:cNvPicPr preferRelativeResize="0">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71841" y="4045137"/>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2" descr="Small business lending looks unequal. Getting the data has been a battle. –  Center for Public Integrity">
            <a:extLst>
              <a:ext uri="{FF2B5EF4-FFF2-40B4-BE49-F238E27FC236}">
                <a16:creationId xmlns:a16="http://schemas.microsoft.com/office/drawing/2014/main" id="{BD4C940C-641D-4FD7-9811-C617E2EA82C4}"/>
              </a:ext>
            </a:extLst>
          </p:cNvPr>
          <p:cNvPicPr preferRelativeResize="0">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71841" y="5427406"/>
            <a:ext cx="1362456" cy="95097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4" descr="Desperate for home care, seniors often wait months with workers in short  supply | PBS NewsHour">
            <a:extLst>
              <a:ext uri="{FF2B5EF4-FFF2-40B4-BE49-F238E27FC236}">
                <a16:creationId xmlns:a16="http://schemas.microsoft.com/office/drawing/2014/main" id="{B67D4E8E-394A-4002-A024-1801CA3879CC}"/>
              </a:ext>
            </a:extLst>
          </p:cNvPr>
          <p:cNvPicPr preferRelativeResize="0">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509871" y="4045137"/>
            <a:ext cx="1362456" cy="950976"/>
          </a:xfrm>
          <a:prstGeom prst="rect">
            <a:avLst/>
          </a:prstGeom>
          <a:noFill/>
          <a:extLst>
            <a:ext uri="{909E8E84-426E-40DD-AFC4-6F175D3DCCD1}">
              <a14:hiddenFill xmlns:a14="http://schemas.microsoft.com/office/drawing/2010/main">
                <a:solidFill>
                  <a:srgbClr val="FFFFFF"/>
                </a:solidFill>
              </a14:hiddenFill>
            </a:ext>
          </a:extLst>
        </p:spPr>
      </p:pic>
      <p:sp>
        <p:nvSpPr>
          <p:cNvPr id="48" name="Action Button: Go Forward or Next 47">
            <a:hlinkClick r:id="rId23" action="ppaction://hlinksldjump" highlightClick="1"/>
            <a:extLst>
              <a:ext uri="{FF2B5EF4-FFF2-40B4-BE49-F238E27FC236}">
                <a16:creationId xmlns:a16="http://schemas.microsoft.com/office/drawing/2014/main" id="{12785039-FBD0-4BBA-908F-7C8AAFE9E286}"/>
              </a:ext>
            </a:extLst>
          </p:cNvPr>
          <p:cNvSpPr/>
          <p:nvPr/>
        </p:nvSpPr>
        <p:spPr>
          <a:xfrm>
            <a:off x="1817016" y="1683126"/>
            <a:ext cx="232611" cy="234821"/>
          </a:xfrm>
          <a:prstGeom prst="actionButtonForwardNext">
            <a:avLst/>
          </a:prstGeom>
          <a:solidFill>
            <a:schemeClr val="bg1">
              <a:lumMod val="95000"/>
            </a:schemeClr>
          </a:solidFill>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51" name="Action Button: Go Forward or Next 50">
            <a:hlinkClick r:id="rId24" action="ppaction://hlinksldjump" highlightClick="1"/>
            <a:extLst>
              <a:ext uri="{FF2B5EF4-FFF2-40B4-BE49-F238E27FC236}">
                <a16:creationId xmlns:a16="http://schemas.microsoft.com/office/drawing/2014/main" id="{A08F4E4D-2837-48DE-B5F6-B746130E2BED}"/>
              </a:ext>
            </a:extLst>
          </p:cNvPr>
          <p:cNvSpPr/>
          <p:nvPr/>
        </p:nvSpPr>
        <p:spPr>
          <a:xfrm>
            <a:off x="1825037" y="4085157"/>
            <a:ext cx="232611" cy="234821"/>
          </a:xfrm>
          <a:prstGeom prst="actionButtonForwardNext">
            <a:avLst/>
          </a:prstGeom>
          <a:solidFill>
            <a:schemeClr val="bg1">
              <a:lumMod val="95000"/>
            </a:schemeClr>
          </a:solidFill>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3821385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333307" y="295398"/>
            <a:ext cx="11395939" cy="331116"/>
          </a:xfrm>
        </p:spPr>
        <p:txBody>
          <a:bodyPr/>
          <a:lstStyle/>
          <a:p>
            <a:r>
              <a:rPr lang="fr-FR" dirty="0"/>
              <a:t>SPIF-E: 	</a:t>
            </a:r>
            <a:r>
              <a:rPr lang="fr-FR" sz="2800" b="1" dirty="0">
                <a:ea typeface="Source Sans Pro" pitchFamily="34" charset="0"/>
              </a:rPr>
              <a:t>Efficacité énergétique</a:t>
            </a:r>
            <a:endParaRPr lang="fr-FR" dirty="0"/>
          </a:p>
        </p:txBody>
      </p:sp>
      <p:sp>
        <p:nvSpPr>
          <p:cNvPr id="5" name="TextBox 4">
            <a:extLst>
              <a:ext uri="{FF2B5EF4-FFF2-40B4-BE49-F238E27FC236}">
                <a16:creationId xmlns:a16="http://schemas.microsoft.com/office/drawing/2014/main" id="{22A0740C-A88E-4C33-8E61-A3A5C2B425E4}"/>
              </a:ext>
            </a:extLst>
          </p:cNvPr>
          <p:cNvSpPr txBox="1"/>
          <p:nvPr/>
        </p:nvSpPr>
        <p:spPr>
          <a:xfrm>
            <a:off x="333307" y="1112214"/>
            <a:ext cx="1225446" cy="369332"/>
          </a:xfrm>
          <a:prstGeom prst="rect">
            <a:avLst/>
          </a:prstGeom>
          <a:solidFill>
            <a:srgbClr val="00B050"/>
          </a:solidFill>
        </p:spPr>
        <p:txBody>
          <a:bodyPr wrap="square">
            <a:spAutoFit/>
          </a:bodyPr>
          <a:lstStyle/>
          <a:p>
            <a:pPr algn="ctr"/>
            <a:r>
              <a:rPr lang="fr-FR" b="1" dirty="0">
                <a:solidFill>
                  <a:schemeClr val="bg1"/>
                </a:solidFill>
              </a:rPr>
              <a:t>SPIF-E05</a:t>
            </a:r>
          </a:p>
        </p:txBody>
      </p:sp>
      <p:sp>
        <p:nvSpPr>
          <p:cNvPr id="7" name="TextBox 6">
            <a:extLst>
              <a:ext uri="{FF2B5EF4-FFF2-40B4-BE49-F238E27FC236}">
                <a16:creationId xmlns:a16="http://schemas.microsoft.com/office/drawing/2014/main" id="{1A66CB52-B12E-4FEE-AA2F-6F0C59DB0378}"/>
              </a:ext>
            </a:extLst>
          </p:cNvPr>
          <p:cNvSpPr txBox="1"/>
          <p:nvPr/>
        </p:nvSpPr>
        <p:spPr>
          <a:xfrm>
            <a:off x="113050" y="2041875"/>
            <a:ext cx="4511409" cy="4196342"/>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de bâtiments (sauf établissements de santé, d'enseignement et logements sociaux)</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Etudes de marché, du développement et de l'innovation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d'autres matériels électriques (sauf éoliennes et panneaux photovoltaïques)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d'équipements d'efficacité énergétique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d'instruments et d'appareils de mesure, de régulation et de contrôle de la performance énergétique des bâtiments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Rénovation de bâtiments existants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Services professionnels liés à la performance énergétique des bâtiments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Traitement de données, hébergement et activités connexes</a:t>
            </a: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58753" y="1004493"/>
            <a:ext cx="7570296"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solutions d'amélioration de l’efficacité énergétique à la production et/ ou à la distribution de l'énergie, ou dans l'efficacité énergétique des bâtiments</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5213684" y="1853621"/>
            <a:ext cx="6985653" cy="4708981"/>
          </a:xfrm>
          <a:prstGeom prst="rect">
            <a:avLst/>
          </a:prstGeom>
          <a:noFill/>
        </p:spPr>
        <p:txBody>
          <a:bodyPr wrap="square">
            <a:spAutoFit/>
          </a:bodyPr>
          <a:lstStyle/>
          <a:p>
            <a:r>
              <a:rPr lang="fr-FR" sz="1200" b="1" dirty="0"/>
              <a:t>Définition: </a:t>
            </a:r>
          </a:p>
          <a:p>
            <a:r>
              <a:rPr lang="fr-FR" sz="1200" dirty="0"/>
              <a:t>L’amélioration doit contribuer à une réduction des consommations d’énergie ou de réduction des émissions de CO2, avec une mesure précise dans le projet; par ex. par une </a:t>
            </a:r>
            <a:r>
              <a:rPr lang="fr-FR" sz="1200" dirty="0" err="1"/>
              <a:t>une</a:t>
            </a:r>
            <a:r>
              <a:rPr lang="fr-FR" sz="1200" dirty="0"/>
              <a:t> prestation/validation d'expert, ou dans le cadre d'un processus explicite de multilatéral ou d'agence publique.</a:t>
            </a:r>
          </a:p>
          <a:p>
            <a:r>
              <a:rPr lang="fr-FR" sz="1200" dirty="0"/>
              <a:t>Rénovation d’actifs immobiliers existants : seront retenus les montants dédiés à  des travaux de rénovation thermique tels que déclarés à l’administration, en visant d’avoir un certificat de qualité thermique du bâtiment qui intègre l’amélioration attendue après travaux.</a:t>
            </a:r>
          </a:p>
          <a:p>
            <a:r>
              <a:rPr lang="fr-FR" sz="1200" dirty="0"/>
              <a:t>Pour les grands clients, qui s’engagent eux mêmes sur des travaux de rénovation en vue d’optimiser la qualité de leur portefeuille immobilier et de tenir une notation de qualité environnementale définie dans leur rapport annuel, ou sur leur site de commercialisation (cf. label BREEAM/HQE ou notation d’agence extra financière), le banquier ayant </a:t>
            </a:r>
            <a:r>
              <a:rPr lang="fr-FR" sz="1200" dirty="0" err="1"/>
              <a:t>originé</a:t>
            </a:r>
            <a:r>
              <a:rPr lang="fr-FR" sz="1200" dirty="0"/>
              <a:t> le deal sera sollicité pour vérifier que les travaux financés par SG s’inscrivent dans cette politique d’engagements/de qualité des bâtiments. Pour les deals </a:t>
            </a:r>
            <a:r>
              <a:rPr lang="fr-FR" sz="1200" dirty="0" err="1"/>
              <a:t>originés</a:t>
            </a:r>
            <a:r>
              <a:rPr lang="fr-FR" sz="1200" dirty="0"/>
              <a:t> en début d’année, un mail du banquier précisant la référence publique à laquelle le dossier se rattache dans les communications de son client suffira comme élément de référence auditable. </a:t>
            </a:r>
          </a:p>
          <a:p>
            <a:r>
              <a:rPr lang="fr-FR" sz="1200" dirty="0"/>
              <a:t>Pour les particuliers ou professionnels : divers produits à composante environnementale, comme les crédits verts (ECOPTZ ou Etoile EXPRESS), les prêts développement durable, les éco-prêts à taux </a:t>
            </a:r>
            <a:r>
              <a:rPr lang="fr-FR" sz="1200" dirty="0" err="1"/>
              <a:t>zero</a:t>
            </a:r>
            <a:r>
              <a:rPr lang="fr-FR" sz="1200" dirty="0"/>
              <a:t>, etc.  Pour ce qui concerne les économies d'énergie, l'éligibilité du crédit à la consommation se fait sur la base de la présentation d'un devis et d'une attestation du client sur les travaux de rénovation. Sera reporté la quote-part du crédit dédié à la rénovation, ou la totalité du montant si &gt;80% dédié à la rénovation.</a:t>
            </a:r>
          </a:p>
          <a:p>
            <a:r>
              <a:rPr lang="fr-FR" sz="1200" dirty="0"/>
              <a:t>A l'étranger, il s'agit des offres équivalentes à celles citées ci-dessus.</a:t>
            </a:r>
          </a:p>
          <a:p>
            <a:r>
              <a:rPr lang="fr-FR" sz="1200" dirty="0"/>
              <a:t>Les installations de cogénération et optimisation des installations thermiques sont retenues dans ce recensement. Les travaux d'optimisation des réseaux de distribution de l'énergie rentrent également dans ce recensement. </a:t>
            </a:r>
          </a:p>
          <a:p>
            <a:r>
              <a:rPr lang="fr-FR" sz="1200" dirty="0"/>
              <a:t>Exemple : Installation d’une pompe géothermique pour le système de climatisation, ou installation de chauffage solaire.</a:t>
            </a:r>
            <a:endParaRPr lang="fr-FR" sz="1200" i="1" dirty="0">
              <a:solidFill>
                <a:schemeClr val="bg2"/>
              </a:solidFill>
            </a:endParaRPr>
          </a:p>
        </p:txBody>
      </p:sp>
      <p:pic>
        <p:nvPicPr>
          <p:cNvPr id="8" name="Picture 6" descr="European Energy Efficiency Directive Article 8 - Maximpact Blog">
            <a:extLst>
              <a:ext uri="{FF2B5EF4-FFF2-40B4-BE49-F238E27FC236}">
                <a16:creationId xmlns:a16="http://schemas.microsoft.com/office/drawing/2014/main" id="{F33CCC87-48C5-4E6C-A592-C4353EF210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979" y="-29928"/>
            <a:ext cx="2422358" cy="167568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Éco-prêt à taux zéro ou Éco-PTZ : qui peut en bénéficier et sous quelles  conditions ? | Choisir.com">
            <a:extLst>
              <a:ext uri="{FF2B5EF4-FFF2-40B4-BE49-F238E27FC236}">
                <a16:creationId xmlns:a16="http://schemas.microsoft.com/office/drawing/2014/main" id="{82A04ABC-9149-4DD2-ADDD-93E70903AB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3344" y="1645757"/>
            <a:ext cx="1902466" cy="59165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REEAM : Ce qu'il faut savoir | Batiadvisor">
            <a:extLst>
              <a:ext uri="{FF2B5EF4-FFF2-40B4-BE49-F238E27FC236}">
                <a16:creationId xmlns:a16="http://schemas.microsoft.com/office/drawing/2014/main" id="{8E8D2C53-328B-4426-B7D2-8A1980FEF96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7074" t="10596" r="17366" b="14854"/>
          <a:stretch/>
        </p:blipFill>
        <p:spPr bwMode="auto">
          <a:xfrm>
            <a:off x="4106010" y="2237416"/>
            <a:ext cx="981307" cy="83546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10AB71-3D2E-424E-9B67-A697911E7757}"/>
              </a:ext>
            </a:extLst>
          </p:cNvPr>
          <p:cNvPicPr>
            <a:picLocks noChangeAspect="1"/>
          </p:cNvPicPr>
          <p:nvPr/>
        </p:nvPicPr>
        <p:blipFill>
          <a:blip r:embed="rId5"/>
          <a:stretch>
            <a:fillRect/>
          </a:stretch>
        </p:blipFill>
        <p:spPr>
          <a:xfrm>
            <a:off x="4213997" y="3469000"/>
            <a:ext cx="742856" cy="644219"/>
          </a:xfrm>
          <a:prstGeom prst="rect">
            <a:avLst/>
          </a:prstGeom>
        </p:spPr>
      </p:pic>
      <p:sp>
        <p:nvSpPr>
          <p:cNvPr id="12" name="Action Button: Go Back or Previous 11">
            <a:hlinkClick r:id="rId6" action="ppaction://hlinksldjump" highlightClick="1"/>
            <a:extLst>
              <a:ext uri="{FF2B5EF4-FFF2-40B4-BE49-F238E27FC236}">
                <a16:creationId xmlns:a16="http://schemas.microsoft.com/office/drawing/2014/main" id="{B7385C78-0472-4973-8DD1-4E29DB42B5C5}"/>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5766455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324620"/>
            <a:ext cx="12149247" cy="283796"/>
          </a:xfrm>
        </p:spPr>
        <p:txBody>
          <a:bodyPr/>
          <a:lstStyle/>
          <a:p>
            <a:r>
              <a:rPr lang="fr-FR" sz="2400" dirty="0"/>
              <a:t>SPIF-E: 	         </a:t>
            </a:r>
            <a:r>
              <a:rPr lang="fr-FR" sz="2400" b="1" dirty="0">
                <a:ea typeface="Source Sans Pro" pitchFamily="34" charset="0"/>
              </a:rPr>
              <a:t>Agriculture et alimentation durables</a:t>
            </a:r>
            <a:endParaRPr lang="fr-FR" sz="2400" dirty="0"/>
          </a:p>
        </p:txBody>
      </p:sp>
      <p:sp>
        <p:nvSpPr>
          <p:cNvPr id="5" name="TextBox 4">
            <a:extLst>
              <a:ext uri="{FF2B5EF4-FFF2-40B4-BE49-F238E27FC236}">
                <a16:creationId xmlns:a16="http://schemas.microsoft.com/office/drawing/2014/main" id="{22A0740C-A88E-4C33-8E61-A3A5C2B425E4}"/>
              </a:ext>
            </a:extLst>
          </p:cNvPr>
          <p:cNvSpPr txBox="1"/>
          <p:nvPr/>
        </p:nvSpPr>
        <p:spPr>
          <a:xfrm>
            <a:off x="364299" y="1048421"/>
            <a:ext cx="1225446" cy="369332"/>
          </a:xfrm>
          <a:prstGeom prst="rect">
            <a:avLst/>
          </a:prstGeom>
          <a:solidFill>
            <a:srgbClr val="00B050"/>
          </a:solidFill>
        </p:spPr>
        <p:txBody>
          <a:bodyPr wrap="square">
            <a:spAutoFit/>
          </a:bodyPr>
          <a:lstStyle/>
          <a:p>
            <a:pPr algn="ctr"/>
            <a:r>
              <a:rPr lang="fr-FR" b="1" dirty="0">
                <a:solidFill>
                  <a:schemeClr val="bg1"/>
                </a:solidFill>
              </a:rPr>
              <a:t>SPIF-E06</a:t>
            </a:r>
          </a:p>
        </p:txBody>
      </p:sp>
      <p:sp>
        <p:nvSpPr>
          <p:cNvPr id="7" name="TextBox 6">
            <a:extLst>
              <a:ext uri="{FF2B5EF4-FFF2-40B4-BE49-F238E27FC236}">
                <a16:creationId xmlns:a16="http://schemas.microsoft.com/office/drawing/2014/main" id="{1A66CB52-B12E-4FEE-AA2F-6F0C59DB0378}"/>
              </a:ext>
            </a:extLst>
          </p:cNvPr>
          <p:cNvSpPr txBox="1"/>
          <p:nvPr/>
        </p:nvSpPr>
        <p:spPr>
          <a:xfrm>
            <a:off x="374778" y="1610233"/>
            <a:ext cx="3568208" cy="2371547"/>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soutien à l'agriculture et traitement primaire des récoltes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Aquaculture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 et élevage associés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non permanentes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permanentes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Industries alimentaires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Pêche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animale</a:t>
            </a:r>
            <a:endParaRPr lang="en-US"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89745" y="955454"/>
            <a:ext cx="4527030"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l'agriculture et agro-alimentaire durables</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472831" y="4042852"/>
            <a:ext cx="5768883" cy="2123658"/>
          </a:xfrm>
          <a:prstGeom prst="rect">
            <a:avLst/>
          </a:prstGeom>
          <a:noFill/>
        </p:spPr>
        <p:txBody>
          <a:bodyPr wrap="square">
            <a:spAutoFit/>
          </a:bodyPr>
          <a:lstStyle/>
          <a:p>
            <a:r>
              <a:rPr lang="fr-FR" sz="1200" b="1" dirty="0"/>
              <a:t>Définition: </a:t>
            </a:r>
          </a:p>
          <a:p>
            <a:pPr marL="171450" indent="-171450">
              <a:buFontTx/>
              <a:buChar char="-"/>
            </a:pPr>
            <a:r>
              <a:rPr lang="fr-FR" sz="1200" dirty="0"/>
              <a:t>'- Financement de l’agriculture biologique (végétale ou animale) : prêts accordés à des exploitations certifiées conformes à la réglementation européenne et/ou nationale en matière d’agriculture biologique, tel que les certifications </a:t>
            </a:r>
            <a:r>
              <a:rPr lang="fr-FR" sz="1200" b="1" dirty="0"/>
              <a:t>"Agriculture biologique"</a:t>
            </a:r>
            <a:r>
              <a:rPr lang="fr-FR" sz="1200" dirty="0"/>
              <a:t>, </a:t>
            </a:r>
            <a:r>
              <a:rPr lang="fr-FR" sz="1200" b="1" dirty="0"/>
              <a:t>"</a:t>
            </a:r>
            <a:r>
              <a:rPr lang="fr-FR" sz="1200" b="1" dirty="0" err="1"/>
              <a:t>BioCohérence</a:t>
            </a:r>
            <a:r>
              <a:rPr lang="fr-FR" sz="1200" b="1" dirty="0"/>
              <a:t>"</a:t>
            </a:r>
            <a:r>
              <a:rPr lang="fr-FR" sz="1200" dirty="0"/>
              <a:t> ou </a:t>
            </a:r>
            <a:r>
              <a:rPr lang="fr-FR" sz="1200" b="1" dirty="0"/>
              <a:t>"Demeter"; </a:t>
            </a:r>
            <a:r>
              <a:rPr lang="fr-FR" sz="1200" dirty="0"/>
              <a:t>à des équipements spécifiques et/ou à de la R&amp;D pour soutenir le développement de l’agriculture biologique.</a:t>
            </a:r>
          </a:p>
          <a:p>
            <a:pPr marL="171450" indent="-171450">
              <a:buFontTx/>
              <a:buChar char="-"/>
            </a:pPr>
            <a:r>
              <a:rPr lang="fr-FR" sz="1200" dirty="0"/>
              <a:t>- prêts accordés à des exploitations certifiées avec le </a:t>
            </a:r>
            <a:r>
              <a:rPr lang="fr-FR" sz="1200" i="1" dirty="0"/>
              <a:t>label "Haute Valeur Environnementale", </a:t>
            </a:r>
            <a:r>
              <a:rPr lang="fr-FR" sz="1200" dirty="0"/>
              <a:t>aux exploitations recevant des primes spécifiques de la PAC européenne avec des </a:t>
            </a:r>
            <a:r>
              <a:rPr lang="fr-FR" sz="1200" i="1" dirty="0"/>
              <a:t>Bonnes Conditions Agricoles et Environnementales (BCAE) </a:t>
            </a:r>
            <a:r>
              <a:rPr lang="fr-FR" sz="1200" dirty="0"/>
              <a:t>comme exigences statutaires, et aux fermes certifiées avec le label </a:t>
            </a:r>
            <a:r>
              <a:rPr lang="fr-FR" sz="1200" i="1" dirty="0"/>
              <a:t>"</a:t>
            </a:r>
            <a:r>
              <a:rPr lang="fr-FR" sz="1200" i="1" dirty="0" err="1"/>
              <a:t>Agriconfiance</a:t>
            </a:r>
            <a:r>
              <a:rPr lang="fr-FR" sz="1200" i="1" dirty="0"/>
              <a:t>" .</a:t>
            </a:r>
          </a:p>
          <a:p>
            <a:pPr marL="171450" indent="-171450">
              <a:buFontTx/>
              <a:buChar char="-"/>
            </a:pPr>
            <a:endParaRPr lang="fr-FR" sz="1200" i="1" dirty="0">
              <a:solidFill>
                <a:schemeClr val="bg2"/>
              </a:solidFill>
            </a:endParaRPr>
          </a:p>
        </p:txBody>
      </p:sp>
      <p:sp>
        <p:nvSpPr>
          <p:cNvPr id="8" name="TextBox 7">
            <a:extLst>
              <a:ext uri="{FF2B5EF4-FFF2-40B4-BE49-F238E27FC236}">
                <a16:creationId xmlns:a16="http://schemas.microsoft.com/office/drawing/2014/main" id="{F7F37A5E-9D87-4BD3-A604-5BDA492BF287}"/>
              </a:ext>
            </a:extLst>
          </p:cNvPr>
          <p:cNvSpPr txBox="1"/>
          <p:nvPr/>
        </p:nvSpPr>
        <p:spPr>
          <a:xfrm>
            <a:off x="6412617" y="1048421"/>
            <a:ext cx="1225446" cy="369332"/>
          </a:xfrm>
          <a:prstGeom prst="rect">
            <a:avLst/>
          </a:prstGeom>
          <a:solidFill>
            <a:srgbClr val="00B050"/>
          </a:solidFill>
        </p:spPr>
        <p:txBody>
          <a:bodyPr wrap="square">
            <a:spAutoFit/>
          </a:bodyPr>
          <a:lstStyle/>
          <a:p>
            <a:pPr algn="ctr"/>
            <a:r>
              <a:rPr lang="fr-FR" b="1" dirty="0">
                <a:solidFill>
                  <a:schemeClr val="bg1"/>
                </a:solidFill>
              </a:rPr>
              <a:t>SPIF-E07</a:t>
            </a:r>
          </a:p>
        </p:txBody>
      </p:sp>
      <p:sp>
        <p:nvSpPr>
          <p:cNvPr id="10" name="TextBox 9">
            <a:extLst>
              <a:ext uri="{FF2B5EF4-FFF2-40B4-BE49-F238E27FC236}">
                <a16:creationId xmlns:a16="http://schemas.microsoft.com/office/drawing/2014/main" id="{7D71F650-7695-436D-A578-62BC26E1B12A}"/>
              </a:ext>
            </a:extLst>
          </p:cNvPr>
          <p:cNvSpPr txBox="1"/>
          <p:nvPr/>
        </p:nvSpPr>
        <p:spPr>
          <a:xfrm>
            <a:off x="7638063" y="972472"/>
            <a:ext cx="3670083"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d’autres solutions "vertes" ou équipements verts, machines vertes</a:t>
            </a:r>
            <a:endParaRPr lang="fr-FR" sz="1600" b="1" dirty="0">
              <a:solidFill>
                <a:srgbClr val="0070C0"/>
              </a:solidFill>
            </a:endParaRPr>
          </a:p>
        </p:txBody>
      </p:sp>
      <p:sp>
        <p:nvSpPr>
          <p:cNvPr id="12" name="TextBox 11">
            <a:extLst>
              <a:ext uri="{FF2B5EF4-FFF2-40B4-BE49-F238E27FC236}">
                <a16:creationId xmlns:a16="http://schemas.microsoft.com/office/drawing/2014/main" id="{6A001FF2-874C-4AE8-AAD7-B0934C6A5ABD}"/>
              </a:ext>
            </a:extLst>
          </p:cNvPr>
          <p:cNvSpPr txBox="1"/>
          <p:nvPr/>
        </p:nvSpPr>
        <p:spPr>
          <a:xfrm>
            <a:off x="6422005" y="1553405"/>
            <a:ext cx="3025701" cy="758606"/>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Fabrication de machines agricoles et forestières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4352E8A6-2795-4ED9-8700-270A47A3031F}"/>
              </a:ext>
            </a:extLst>
          </p:cNvPr>
          <p:cNvSpPr txBox="1"/>
          <p:nvPr/>
        </p:nvSpPr>
        <p:spPr>
          <a:xfrm>
            <a:off x="6807613" y="3975181"/>
            <a:ext cx="5053271" cy="2308324"/>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projets d’amélioration ou d’équipements 'verts' générant un bénéfice environnemental positif, y compris avec amélioration de l'efficacité énergétique de la motorisation.</a:t>
            </a:r>
          </a:p>
          <a:p>
            <a:pPr marL="171450" indent="-171450">
              <a:buFontTx/>
              <a:buChar char="-"/>
            </a:pPr>
            <a:r>
              <a:rPr lang="fr-FR" sz="1200" dirty="0"/>
              <a:t>Par exemple :  engins de construction ou machines agricoles à motorisation électrique, compteurs intelligents, le traitement des fumées, des boues.</a:t>
            </a:r>
          </a:p>
          <a:p>
            <a:pPr marL="171450" indent="-171450">
              <a:buFontTx/>
              <a:buChar char="-"/>
            </a:pPr>
            <a:r>
              <a:rPr lang="fr-FR" sz="1200" dirty="0"/>
              <a:t>- Financement de projets d'adaptation au changement climatique lorsque l'actif/infrastructure/projet n'est pas déjà classifié dans un autre SPIF au titre de son objet principal (seront traités séparément la production ou le transport d'énergie en E5, les transport en communs en E10, le traitement des eaux en E13, ...)</a:t>
            </a:r>
            <a:endParaRPr lang="fr-FR" sz="1200" i="1" dirty="0">
              <a:solidFill>
                <a:schemeClr val="bg2"/>
              </a:solidFill>
            </a:endParaRPr>
          </a:p>
        </p:txBody>
      </p:sp>
      <p:pic>
        <p:nvPicPr>
          <p:cNvPr id="1026" name="Picture 2" descr="Bio Cohérence — Wikipédia">
            <a:extLst>
              <a:ext uri="{FF2B5EF4-FFF2-40B4-BE49-F238E27FC236}">
                <a16:creationId xmlns:a16="http://schemas.microsoft.com/office/drawing/2014/main" id="{2EC10A1E-B137-4FDA-825E-8BA46FF211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1838" y="2367307"/>
            <a:ext cx="1349115" cy="14615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EMETER - WFO-OMA">
            <a:extLst>
              <a:ext uri="{FF2B5EF4-FFF2-40B4-BE49-F238E27FC236}">
                <a16:creationId xmlns:a16="http://schemas.microsoft.com/office/drawing/2014/main" id="{A642C020-462E-46A6-898F-9AF60C1481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09222" y="1752842"/>
            <a:ext cx="2086331" cy="208633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o, AOP, Agri Confiance... Quels sont les impacts des démarches de  durabilité alimentaire ? - Bio Conquête">
            <a:extLst>
              <a:ext uri="{FF2B5EF4-FFF2-40B4-BE49-F238E27FC236}">
                <a16:creationId xmlns:a16="http://schemas.microsoft.com/office/drawing/2014/main" id="{75282FB1-3BB3-46A7-BEDA-5E2F414A46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403" y="1640603"/>
            <a:ext cx="2251428" cy="16863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IO FISH - #Biofish-aquaculture es une Entreprise piscicole qui es  spécialiser dans : * Vente de poissons sains vivant pour l'élevage et pour  la consommations * Vente d'alevins de poissons de très">
            <a:extLst>
              <a:ext uri="{FF2B5EF4-FFF2-40B4-BE49-F238E27FC236}">
                <a16:creationId xmlns:a16="http://schemas.microsoft.com/office/drawing/2014/main" id="{4682203E-0C01-47DF-A28B-05BADFDA7D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4273" y="3121866"/>
            <a:ext cx="1349115" cy="1099881"/>
          </a:xfrm>
          <a:prstGeom prst="rect">
            <a:avLst/>
          </a:prstGeom>
          <a:noFill/>
          <a:extLst>
            <a:ext uri="{909E8E84-426E-40DD-AFC4-6F175D3DCCD1}">
              <a14:hiddenFill xmlns:a14="http://schemas.microsoft.com/office/drawing/2010/main">
                <a:solidFill>
                  <a:srgbClr val="FFFFFF"/>
                </a:solidFill>
              </a14:hiddenFill>
            </a:ext>
          </a:extLst>
        </p:spPr>
      </p:pic>
      <p:sp>
        <p:nvSpPr>
          <p:cNvPr id="16" name="Action Button: Go Back or Previous 15">
            <a:hlinkClick r:id="rId6" action="ppaction://hlinksldjump" highlightClick="1"/>
            <a:extLst>
              <a:ext uri="{FF2B5EF4-FFF2-40B4-BE49-F238E27FC236}">
                <a16:creationId xmlns:a16="http://schemas.microsoft.com/office/drawing/2014/main" id="{ECA9B2DC-A47F-4C5F-A039-9FC75412A9AB}"/>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pic>
        <p:nvPicPr>
          <p:cNvPr id="5122" name="Picture 2" descr="Food Security and Agriculture | RTI">
            <a:extLst>
              <a:ext uri="{FF2B5EF4-FFF2-40B4-BE49-F238E27FC236}">
                <a16:creationId xmlns:a16="http://schemas.microsoft.com/office/drawing/2014/main" id="{C8424952-575F-4997-9352-B525ED2CE27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105669" y="0"/>
            <a:ext cx="2086331" cy="8345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5243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324620"/>
            <a:ext cx="11395939" cy="283796"/>
          </a:xfrm>
        </p:spPr>
        <p:txBody>
          <a:bodyPr/>
          <a:lstStyle/>
          <a:p>
            <a:r>
              <a:rPr lang="fr-FR" sz="2400" dirty="0"/>
              <a:t>SPIF-E:       </a:t>
            </a:r>
            <a:r>
              <a:rPr lang="fr-FR" sz="2400" b="1" dirty="0">
                <a:ea typeface="Source Sans Pro" pitchFamily="34" charset="0"/>
              </a:rPr>
              <a:t>Immobilier neuf </a:t>
            </a:r>
            <a:r>
              <a:rPr lang="fr-FR" sz="2400" dirty="0"/>
              <a:t>&amp; </a:t>
            </a:r>
            <a:r>
              <a:rPr lang="fr-FR" sz="2400" b="1" dirty="0">
                <a:ea typeface="Source Sans Pro" pitchFamily="34" charset="0"/>
              </a:rPr>
              <a:t>Économie circulaire</a:t>
            </a:r>
            <a:endParaRPr lang="fr-FR" sz="2400" dirty="0"/>
          </a:p>
        </p:txBody>
      </p:sp>
      <p:sp>
        <p:nvSpPr>
          <p:cNvPr id="5" name="TextBox 4">
            <a:extLst>
              <a:ext uri="{FF2B5EF4-FFF2-40B4-BE49-F238E27FC236}">
                <a16:creationId xmlns:a16="http://schemas.microsoft.com/office/drawing/2014/main" id="{22A0740C-A88E-4C33-8E61-A3A5C2B425E4}"/>
              </a:ext>
            </a:extLst>
          </p:cNvPr>
          <p:cNvSpPr txBox="1"/>
          <p:nvPr/>
        </p:nvSpPr>
        <p:spPr>
          <a:xfrm>
            <a:off x="316173" y="1126973"/>
            <a:ext cx="1225446" cy="369332"/>
          </a:xfrm>
          <a:prstGeom prst="rect">
            <a:avLst/>
          </a:prstGeom>
          <a:solidFill>
            <a:srgbClr val="00B050"/>
          </a:solidFill>
        </p:spPr>
        <p:txBody>
          <a:bodyPr wrap="square">
            <a:spAutoFit/>
          </a:bodyPr>
          <a:lstStyle/>
          <a:p>
            <a:pPr algn="ctr"/>
            <a:r>
              <a:rPr lang="fr-FR" b="1" dirty="0">
                <a:solidFill>
                  <a:schemeClr val="bg1"/>
                </a:solidFill>
              </a:rPr>
              <a:t>SPIF-E08</a:t>
            </a:r>
          </a:p>
        </p:txBody>
      </p:sp>
      <p:sp>
        <p:nvSpPr>
          <p:cNvPr id="7" name="TextBox 6">
            <a:extLst>
              <a:ext uri="{FF2B5EF4-FFF2-40B4-BE49-F238E27FC236}">
                <a16:creationId xmlns:a16="http://schemas.microsoft.com/office/drawing/2014/main" id="{1A66CB52-B12E-4FEE-AA2F-6F0C59DB0378}"/>
              </a:ext>
            </a:extLst>
          </p:cNvPr>
          <p:cNvSpPr txBox="1"/>
          <p:nvPr/>
        </p:nvSpPr>
        <p:spPr>
          <a:xfrm>
            <a:off x="245522" y="1652285"/>
            <a:ext cx="4703164" cy="989117"/>
          </a:xfrm>
          <a:prstGeom prst="rect">
            <a:avLst/>
          </a:prstGeom>
          <a:noFill/>
        </p:spPr>
        <p:txBody>
          <a:bodyPr wrap="square">
            <a:spAutoFit/>
          </a:bodyPr>
          <a:lstStyle/>
          <a:p>
            <a:r>
              <a:rPr lang="fr-FR" sz="1400" b="1" dirty="0"/>
              <a:t>Secteurs:</a:t>
            </a:r>
          </a:p>
          <a:p>
            <a:pPr marL="342900" indent="-342900">
              <a:lnSpc>
                <a:spcPct val="107000"/>
              </a:lnSpc>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Construction de nouveaux bâtiments (sauf établissements de santé, d'enseignement et logements sociaux)</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15D086-21DB-42B4-AA71-DA62B8F30D13}"/>
              </a:ext>
            </a:extLst>
          </p:cNvPr>
          <p:cNvSpPr txBox="1"/>
          <p:nvPr/>
        </p:nvSpPr>
        <p:spPr>
          <a:xfrm>
            <a:off x="1541619" y="1138684"/>
            <a:ext cx="3285216"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d’immobilier neufs</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5406190" y="1652285"/>
            <a:ext cx="4138864" cy="2492990"/>
          </a:xfrm>
          <a:prstGeom prst="rect">
            <a:avLst/>
          </a:prstGeom>
          <a:noFill/>
        </p:spPr>
        <p:txBody>
          <a:bodyPr wrap="square">
            <a:spAutoFit/>
          </a:bodyPr>
          <a:lstStyle/>
          <a:p>
            <a:r>
              <a:rPr lang="fr-FR" sz="1200" b="1" dirty="0"/>
              <a:t>Définition: </a:t>
            </a:r>
          </a:p>
          <a:p>
            <a:pPr marL="171450" indent="-171450">
              <a:buFontTx/>
              <a:buChar char="-"/>
            </a:pPr>
            <a:r>
              <a:rPr lang="fr-FR" sz="1200" dirty="0"/>
              <a:t>Financements d'immobilier neuf et logements neufs conformes à la norme RT2012 (permis de construire déposé jusqu'au 31/12/2021) ou RE2020 (permis de construire déposé à partir du 01/01/2022), ou estampillés certification EDGE, et de bureaux neufs ou bâtiments à usage économique (agricole, industriel, logistique...) aux normes estampillées EDGE, BREEAM (Very Good ou supérieur) , LEED (Gold ou supérieur) ou HQE (Excellent ou supérieur). Les autres normes doivent être examinées au cas par cas.</a:t>
            </a:r>
          </a:p>
          <a:p>
            <a:pPr marL="171450" indent="-171450">
              <a:buFontTx/>
              <a:buChar char="-"/>
            </a:pPr>
            <a:r>
              <a:rPr lang="fr-FR" sz="1200" dirty="0"/>
              <a:t>Sont listées ici les garanties d'achèvement émises pour des promoteurs immobiliers, selon la même définition ci-dessus.</a:t>
            </a:r>
            <a:endParaRPr lang="fr-FR" sz="1200" i="1" dirty="0">
              <a:solidFill>
                <a:schemeClr val="bg2"/>
              </a:solidFill>
            </a:endParaRPr>
          </a:p>
        </p:txBody>
      </p:sp>
      <p:pic>
        <p:nvPicPr>
          <p:cNvPr id="8" name="Picture 16" descr="We are among the pioneers in sustainable real estate investments.&quot; - Credit  Suisse">
            <a:extLst>
              <a:ext uri="{FF2B5EF4-FFF2-40B4-BE49-F238E27FC236}">
                <a16:creationId xmlns:a16="http://schemas.microsoft.com/office/drawing/2014/main" id="{2F8C769F-A83E-46AA-8D7C-C47A52E051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93945" y="15627"/>
            <a:ext cx="2687545" cy="17490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B8FBE8F5-26AC-4505-A1DD-8C2C10E7F345}"/>
              </a:ext>
            </a:extLst>
          </p:cNvPr>
          <p:cNvSpPr txBox="1"/>
          <p:nvPr/>
        </p:nvSpPr>
        <p:spPr>
          <a:xfrm>
            <a:off x="334715" y="4321047"/>
            <a:ext cx="1225446" cy="369332"/>
          </a:xfrm>
          <a:prstGeom prst="rect">
            <a:avLst/>
          </a:prstGeom>
          <a:solidFill>
            <a:srgbClr val="00B050"/>
          </a:solidFill>
        </p:spPr>
        <p:txBody>
          <a:bodyPr wrap="square">
            <a:spAutoFit/>
          </a:bodyPr>
          <a:lstStyle/>
          <a:p>
            <a:pPr algn="ctr"/>
            <a:r>
              <a:rPr lang="fr-FR" b="1" dirty="0">
                <a:solidFill>
                  <a:schemeClr val="bg1"/>
                </a:solidFill>
              </a:rPr>
              <a:t>SPIF-E09</a:t>
            </a:r>
          </a:p>
        </p:txBody>
      </p:sp>
      <p:sp>
        <p:nvSpPr>
          <p:cNvPr id="13" name="TextBox 12">
            <a:extLst>
              <a:ext uri="{FF2B5EF4-FFF2-40B4-BE49-F238E27FC236}">
                <a16:creationId xmlns:a16="http://schemas.microsoft.com/office/drawing/2014/main" id="{F431F710-9212-416C-A601-1A063AFEECB3}"/>
              </a:ext>
            </a:extLst>
          </p:cNvPr>
          <p:cNvSpPr txBox="1"/>
          <p:nvPr/>
        </p:nvSpPr>
        <p:spPr>
          <a:xfrm>
            <a:off x="334715" y="4848633"/>
            <a:ext cx="4382927" cy="757964"/>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Réparation d'ordinateurs et de biens personnels et ménagers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93DA76DA-738B-4DBC-9AB5-CBD910525D80}"/>
              </a:ext>
            </a:extLst>
          </p:cNvPr>
          <p:cNvSpPr txBox="1"/>
          <p:nvPr/>
        </p:nvSpPr>
        <p:spPr>
          <a:xfrm>
            <a:off x="1560161" y="4332759"/>
            <a:ext cx="3388526" cy="338554"/>
          </a:xfrm>
          <a:prstGeom prst="rect">
            <a:avLst/>
          </a:prstGeom>
          <a:noFill/>
        </p:spPr>
        <p:txBody>
          <a:bodyPr wrap="square">
            <a:spAutoFit/>
          </a:bodyPr>
          <a:lstStyle>
            <a:defPPr>
              <a:defRPr lang="fr-FR"/>
            </a:defPPr>
            <a:lvl1pPr>
              <a:defRPr sz="1600" b="1"/>
            </a:lvl1pPr>
          </a:lstStyle>
          <a:p>
            <a:r>
              <a:rPr lang="fr-FR" sz="1600" b="1" dirty="0">
                <a:solidFill>
                  <a:srgbClr val="000000"/>
                </a:solidFill>
                <a:effectLst/>
                <a:latin typeface="Calibri" panose="020F0502020204030204" pitchFamily="34" charset="0"/>
                <a:ea typeface="Times New Roman" panose="02020603050405020304" pitchFamily="18" charset="0"/>
              </a:rPr>
              <a:t>Financement de l'économie circulaire</a:t>
            </a:r>
            <a:endParaRPr lang="fr-FR" dirty="0"/>
          </a:p>
        </p:txBody>
      </p:sp>
      <p:sp>
        <p:nvSpPr>
          <p:cNvPr id="15" name="TextBox 14">
            <a:extLst>
              <a:ext uri="{FF2B5EF4-FFF2-40B4-BE49-F238E27FC236}">
                <a16:creationId xmlns:a16="http://schemas.microsoft.com/office/drawing/2014/main" id="{25D4F88C-D46B-46F2-B776-CBB055ABC678}"/>
              </a:ext>
            </a:extLst>
          </p:cNvPr>
          <p:cNvSpPr txBox="1"/>
          <p:nvPr/>
        </p:nvSpPr>
        <p:spPr>
          <a:xfrm>
            <a:off x="5607518" y="4848633"/>
            <a:ext cx="3696903" cy="1384995"/>
          </a:xfrm>
          <a:prstGeom prst="rect">
            <a:avLst/>
          </a:prstGeom>
          <a:noFill/>
        </p:spPr>
        <p:txBody>
          <a:bodyPr wrap="square">
            <a:spAutoFit/>
          </a:bodyPr>
          <a:lstStyle/>
          <a:p>
            <a:r>
              <a:rPr lang="fr-FR" sz="1200" b="1" dirty="0"/>
              <a:t>Définition: </a:t>
            </a:r>
          </a:p>
          <a:p>
            <a:r>
              <a:rPr lang="fr-FR" sz="1200" dirty="0"/>
              <a:t>Financement de projets d'économie circulaire, éco-conception, éco-usage, </a:t>
            </a:r>
            <a:r>
              <a:rPr lang="fr-FR" sz="1200" dirty="0" err="1"/>
              <a:t>upcycling</a:t>
            </a:r>
            <a:r>
              <a:rPr lang="fr-FR" sz="1200" dirty="0"/>
              <a:t>, optimisation des fonctionnalités, optimisation des ressources/matières premières</a:t>
            </a:r>
          </a:p>
          <a:p>
            <a:r>
              <a:rPr lang="fr-FR" sz="1200" i="1" dirty="0"/>
              <a:t>Sont traités séparément les activités de gestion des déchets et du recyclage (classés en E12).</a:t>
            </a:r>
          </a:p>
        </p:txBody>
      </p:sp>
      <p:pic>
        <p:nvPicPr>
          <p:cNvPr id="16" name="Picture 14" descr="Circular economy is the only option | Opinion">
            <a:extLst>
              <a:ext uri="{FF2B5EF4-FFF2-40B4-BE49-F238E27FC236}">
                <a16:creationId xmlns:a16="http://schemas.microsoft.com/office/drawing/2014/main" id="{804A684F-E8BF-4941-8D0B-91EA675255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55563" y="4409865"/>
            <a:ext cx="2636437" cy="192785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Zero Carbon Pledge - EDGE Buildings">
            <a:extLst>
              <a:ext uri="{FF2B5EF4-FFF2-40B4-BE49-F238E27FC236}">
                <a16:creationId xmlns:a16="http://schemas.microsoft.com/office/drawing/2014/main" id="{63A3189F-BE2E-4C14-A8E7-245CA788FF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2077" y="2585296"/>
            <a:ext cx="2649740" cy="780841"/>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HVAC Rates High in Green Building Standards - PrimexVents">
            <a:extLst>
              <a:ext uri="{FF2B5EF4-FFF2-40B4-BE49-F238E27FC236}">
                <a16:creationId xmlns:a16="http://schemas.microsoft.com/office/drawing/2014/main" id="{F32C4770-9E1F-457C-81AF-47CDADD3B4A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204" t="9387" r="7505" b="16312"/>
          <a:stretch/>
        </p:blipFill>
        <p:spPr bwMode="auto">
          <a:xfrm>
            <a:off x="9545053" y="1904571"/>
            <a:ext cx="2636437" cy="1377943"/>
          </a:xfrm>
          <a:prstGeom prst="rect">
            <a:avLst/>
          </a:prstGeom>
          <a:noFill/>
          <a:extLst>
            <a:ext uri="{909E8E84-426E-40DD-AFC4-6F175D3DCCD1}">
              <a14:hiddenFill xmlns:a14="http://schemas.microsoft.com/office/drawing/2010/main">
                <a:solidFill>
                  <a:srgbClr val="FFFFFF"/>
                </a:solidFill>
              </a14:hiddenFill>
            </a:ext>
          </a:extLst>
        </p:spPr>
      </p:pic>
      <p:sp>
        <p:nvSpPr>
          <p:cNvPr id="17" name="Action Button: Go Back or Previous 16">
            <a:hlinkClick r:id="rId6" action="ppaction://hlinksldjump" highlightClick="1"/>
            <a:extLst>
              <a:ext uri="{FF2B5EF4-FFF2-40B4-BE49-F238E27FC236}">
                <a16:creationId xmlns:a16="http://schemas.microsoft.com/office/drawing/2014/main" id="{34F32677-7E2B-46A9-9059-9A86D0B7DB96}"/>
              </a:ext>
            </a:extLst>
          </p:cNvPr>
          <p:cNvSpPr/>
          <p:nvPr/>
        </p:nvSpPr>
        <p:spPr>
          <a:xfrm>
            <a:off x="11918848" y="6423008"/>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789761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33118" y="374092"/>
            <a:ext cx="11395939" cy="315407"/>
          </a:xfrm>
        </p:spPr>
        <p:txBody>
          <a:bodyPr/>
          <a:lstStyle/>
          <a:p>
            <a:r>
              <a:rPr lang="fr-FR" dirty="0"/>
              <a:t>SPIF-E: 	TRANSPORT PROPRE</a:t>
            </a:r>
          </a:p>
        </p:txBody>
      </p:sp>
      <p:sp>
        <p:nvSpPr>
          <p:cNvPr id="5" name="TextBox 4">
            <a:extLst>
              <a:ext uri="{FF2B5EF4-FFF2-40B4-BE49-F238E27FC236}">
                <a16:creationId xmlns:a16="http://schemas.microsoft.com/office/drawing/2014/main" id="{22A0740C-A88E-4C33-8E61-A3A5C2B425E4}"/>
              </a:ext>
            </a:extLst>
          </p:cNvPr>
          <p:cNvSpPr txBox="1"/>
          <p:nvPr/>
        </p:nvSpPr>
        <p:spPr>
          <a:xfrm>
            <a:off x="268047" y="1126973"/>
            <a:ext cx="1225446" cy="369332"/>
          </a:xfrm>
          <a:prstGeom prst="rect">
            <a:avLst/>
          </a:prstGeom>
          <a:solidFill>
            <a:srgbClr val="00B050"/>
          </a:solidFill>
        </p:spPr>
        <p:txBody>
          <a:bodyPr wrap="square">
            <a:spAutoFit/>
          </a:bodyPr>
          <a:lstStyle/>
          <a:p>
            <a:pPr algn="ctr"/>
            <a:r>
              <a:rPr lang="fr-FR" b="1" dirty="0">
                <a:solidFill>
                  <a:schemeClr val="bg1"/>
                </a:solidFill>
              </a:rPr>
              <a:t>SPIF-E10</a:t>
            </a:r>
          </a:p>
        </p:txBody>
      </p:sp>
      <p:sp>
        <p:nvSpPr>
          <p:cNvPr id="7" name="TextBox 6">
            <a:extLst>
              <a:ext uri="{FF2B5EF4-FFF2-40B4-BE49-F238E27FC236}">
                <a16:creationId xmlns:a16="http://schemas.microsoft.com/office/drawing/2014/main" id="{1A66CB52-B12E-4FEE-AA2F-6F0C59DB0378}"/>
              </a:ext>
            </a:extLst>
          </p:cNvPr>
          <p:cNvSpPr txBox="1"/>
          <p:nvPr/>
        </p:nvSpPr>
        <p:spPr>
          <a:xfrm>
            <a:off x="268047" y="1734790"/>
            <a:ext cx="6212964" cy="1675780"/>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permettant un transport routier et des transports publics bas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pour le transport ferroviaire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ferroviaire interurbain de voyageurs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fluvial intérieur de passagers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Transport urbain et suburbain, transport routier de voyageurs</a:t>
            </a: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493492" y="1138684"/>
            <a:ext cx="6046297"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solutions de transports en commun</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6705600" y="1767366"/>
            <a:ext cx="4794527" cy="1384995"/>
          </a:xfrm>
          <a:prstGeom prst="rect">
            <a:avLst/>
          </a:prstGeom>
          <a:noFill/>
        </p:spPr>
        <p:txBody>
          <a:bodyPr wrap="square">
            <a:spAutoFit/>
          </a:bodyPr>
          <a:lstStyle/>
          <a:p>
            <a:r>
              <a:rPr lang="fr-FR" sz="1200" b="1" dirty="0"/>
              <a:t>Définition: </a:t>
            </a:r>
          </a:p>
          <a:p>
            <a:pPr marL="171450" indent="-171450">
              <a:buFontTx/>
              <a:buChar char="-"/>
            </a:pPr>
            <a:r>
              <a:rPr lang="fr-FR" sz="1200" dirty="0"/>
              <a:t>Tramways , métros, trains, bus de ville et autocars fonctionnant au gaz naturel et/ou biogaz et/ou hybride et/ou électrique  (y compris hydrogène), contribuant à réduire les émissions de CO2 du secteur des transports de personnes, et transport fluvial/maritime bas carbone : fabrication, acquisition, installation, exploitation et maintenance de ces matériels.</a:t>
            </a:r>
            <a:endParaRPr lang="fr-FR" sz="1200" i="1" dirty="0">
              <a:solidFill>
                <a:schemeClr val="bg2"/>
              </a:solidFill>
            </a:endParaRPr>
          </a:p>
        </p:txBody>
      </p:sp>
      <p:pic>
        <p:nvPicPr>
          <p:cNvPr id="12" name="Picture 12" descr="CLEAN TRANSPORTATION - Green Change">
            <a:extLst>
              <a:ext uri="{FF2B5EF4-FFF2-40B4-BE49-F238E27FC236}">
                <a16:creationId xmlns:a16="http://schemas.microsoft.com/office/drawing/2014/main" id="{49466583-7123-478F-A210-68574768B3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4083" y="0"/>
            <a:ext cx="2487917" cy="163629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How Hydrogen-powered trains can solve the electrification gap - NPROXX">
            <a:extLst>
              <a:ext uri="{FF2B5EF4-FFF2-40B4-BE49-F238E27FC236}">
                <a16:creationId xmlns:a16="http://schemas.microsoft.com/office/drawing/2014/main" id="{50BDF307-9CB3-43F7-8E44-942F0AA346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8485" y="3311418"/>
            <a:ext cx="3893720" cy="247154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Efficiency in Railway Operations and Infrastructure Management | ITF">
            <a:extLst>
              <a:ext uri="{FF2B5EF4-FFF2-40B4-BE49-F238E27FC236}">
                <a16:creationId xmlns:a16="http://schemas.microsoft.com/office/drawing/2014/main" id="{B49630E4-5F16-494C-9384-5C33558025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8562" y="4041458"/>
            <a:ext cx="2845967" cy="194224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597533F-49AF-49D0-9547-2A52052B87D4}"/>
              </a:ext>
            </a:extLst>
          </p:cNvPr>
          <p:cNvPicPr>
            <a:picLocks noChangeAspect="1"/>
          </p:cNvPicPr>
          <p:nvPr/>
        </p:nvPicPr>
        <p:blipFill>
          <a:blip r:embed="rId5"/>
          <a:stretch>
            <a:fillRect/>
          </a:stretch>
        </p:blipFill>
        <p:spPr>
          <a:xfrm>
            <a:off x="4322387" y="4114310"/>
            <a:ext cx="3217402" cy="2141035"/>
          </a:xfrm>
          <a:prstGeom prst="rect">
            <a:avLst/>
          </a:prstGeom>
        </p:spPr>
      </p:pic>
      <p:sp>
        <p:nvSpPr>
          <p:cNvPr id="13" name="Action Button: Go Back or Previous 12">
            <a:hlinkClick r:id="rId6" action="ppaction://hlinksldjump" highlightClick="1"/>
            <a:extLst>
              <a:ext uri="{FF2B5EF4-FFF2-40B4-BE49-F238E27FC236}">
                <a16:creationId xmlns:a16="http://schemas.microsoft.com/office/drawing/2014/main" id="{D1AB12E0-1AF0-4E44-9EAC-56D1378A7CE5}"/>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901657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181160" y="406235"/>
            <a:ext cx="11395939" cy="315407"/>
          </a:xfrm>
        </p:spPr>
        <p:txBody>
          <a:bodyPr/>
          <a:lstStyle/>
          <a:p>
            <a:r>
              <a:rPr lang="fr-FR" dirty="0"/>
              <a:t>SPIF-E:	GESTION DES DECHETS</a:t>
            </a:r>
          </a:p>
        </p:txBody>
      </p:sp>
      <p:sp>
        <p:nvSpPr>
          <p:cNvPr id="5" name="TextBox 4">
            <a:extLst>
              <a:ext uri="{FF2B5EF4-FFF2-40B4-BE49-F238E27FC236}">
                <a16:creationId xmlns:a16="http://schemas.microsoft.com/office/drawing/2014/main" id="{22A0740C-A88E-4C33-8E61-A3A5C2B425E4}"/>
              </a:ext>
            </a:extLst>
          </p:cNvPr>
          <p:cNvSpPr txBox="1"/>
          <p:nvPr/>
        </p:nvSpPr>
        <p:spPr>
          <a:xfrm>
            <a:off x="284089" y="1074424"/>
            <a:ext cx="1225446" cy="369332"/>
          </a:xfrm>
          <a:prstGeom prst="rect">
            <a:avLst/>
          </a:prstGeom>
          <a:solidFill>
            <a:srgbClr val="00B050"/>
          </a:solidFill>
        </p:spPr>
        <p:txBody>
          <a:bodyPr wrap="square">
            <a:spAutoFit/>
          </a:bodyPr>
          <a:lstStyle/>
          <a:p>
            <a:pPr algn="ctr"/>
            <a:r>
              <a:rPr lang="fr-FR" b="1" dirty="0">
                <a:solidFill>
                  <a:schemeClr val="bg1"/>
                </a:solidFill>
              </a:rPr>
              <a:t>SPIF-E11</a:t>
            </a:r>
          </a:p>
        </p:txBody>
      </p:sp>
      <p:sp>
        <p:nvSpPr>
          <p:cNvPr id="7" name="TextBox 6">
            <a:extLst>
              <a:ext uri="{FF2B5EF4-FFF2-40B4-BE49-F238E27FC236}">
                <a16:creationId xmlns:a16="http://schemas.microsoft.com/office/drawing/2014/main" id="{1A66CB52-B12E-4FEE-AA2F-6F0C59DB0378}"/>
              </a:ext>
            </a:extLst>
          </p:cNvPr>
          <p:cNvSpPr txBox="1"/>
          <p:nvPr/>
        </p:nvSpPr>
        <p:spPr>
          <a:xfrm>
            <a:off x="284089" y="1786672"/>
            <a:ext cx="4271868" cy="757964"/>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Activités d'assainissement et autres services de gestion des déchets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15D086-21DB-42B4-AA71-DA62B8F30D13}"/>
              </a:ext>
            </a:extLst>
          </p:cNvPr>
          <p:cNvSpPr txBox="1"/>
          <p:nvPr/>
        </p:nvSpPr>
        <p:spPr>
          <a:xfrm>
            <a:off x="1509535" y="978264"/>
            <a:ext cx="3912434"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solutions de dépollution de sites et bâtiments</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181160" y="2736502"/>
            <a:ext cx="2647720" cy="1384995"/>
          </a:xfrm>
          <a:prstGeom prst="rect">
            <a:avLst/>
          </a:prstGeom>
          <a:noFill/>
        </p:spPr>
        <p:txBody>
          <a:bodyPr wrap="square">
            <a:spAutoFit/>
          </a:bodyPr>
          <a:lstStyle/>
          <a:p>
            <a:r>
              <a:rPr lang="fr-FR" sz="1200" b="1" dirty="0"/>
              <a:t>Définition: </a:t>
            </a:r>
          </a:p>
          <a:p>
            <a:pPr marL="171450" indent="-171450">
              <a:buFontTx/>
              <a:buChar char="-"/>
            </a:pPr>
            <a:r>
              <a:rPr lang="fr-FR" sz="1200" dirty="0"/>
              <a:t>Opérations de dépollution des sols et des eaux souterraines, désamiantage et déconstruction de bâtiments, aménagement des plates-formes pour reconversion du site .</a:t>
            </a:r>
          </a:p>
        </p:txBody>
      </p:sp>
      <p:pic>
        <p:nvPicPr>
          <p:cNvPr id="10" name="Picture 8" descr="Global Waste Management - Publications | Facebook">
            <a:extLst>
              <a:ext uri="{FF2B5EF4-FFF2-40B4-BE49-F238E27FC236}">
                <a16:creationId xmlns:a16="http://schemas.microsoft.com/office/drawing/2014/main" id="{08261CD5-55C7-46F9-BCE9-1E99ECD883D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81" t="7546" b="9476"/>
          <a:stretch/>
        </p:blipFill>
        <p:spPr bwMode="auto">
          <a:xfrm>
            <a:off x="9672989" y="-14784"/>
            <a:ext cx="2519012" cy="108920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B3EE3F5-B06F-4142-AB70-C015EAC4F88F}"/>
              </a:ext>
            </a:extLst>
          </p:cNvPr>
          <p:cNvSpPr txBox="1"/>
          <p:nvPr/>
        </p:nvSpPr>
        <p:spPr>
          <a:xfrm>
            <a:off x="5555217" y="1086226"/>
            <a:ext cx="1225446" cy="369332"/>
          </a:xfrm>
          <a:prstGeom prst="rect">
            <a:avLst/>
          </a:prstGeom>
          <a:solidFill>
            <a:srgbClr val="00B050"/>
          </a:solidFill>
        </p:spPr>
        <p:txBody>
          <a:bodyPr wrap="square">
            <a:spAutoFit/>
          </a:bodyPr>
          <a:lstStyle/>
          <a:p>
            <a:pPr algn="ctr"/>
            <a:r>
              <a:rPr lang="fr-FR" b="1" dirty="0">
                <a:solidFill>
                  <a:schemeClr val="bg1"/>
                </a:solidFill>
              </a:rPr>
              <a:t>SPIF-E12</a:t>
            </a:r>
          </a:p>
        </p:txBody>
      </p:sp>
      <p:sp>
        <p:nvSpPr>
          <p:cNvPr id="13" name="TextBox 12">
            <a:extLst>
              <a:ext uri="{FF2B5EF4-FFF2-40B4-BE49-F238E27FC236}">
                <a16:creationId xmlns:a16="http://schemas.microsoft.com/office/drawing/2014/main" id="{78186777-838E-4ACA-BFEA-05DA11DE6D2A}"/>
              </a:ext>
            </a:extLst>
          </p:cNvPr>
          <p:cNvSpPr txBox="1"/>
          <p:nvPr/>
        </p:nvSpPr>
        <p:spPr>
          <a:xfrm>
            <a:off x="5690279" y="1753382"/>
            <a:ext cx="4271868" cy="3289362"/>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Captage et utilisation des gaz d'enfouissement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Collecte et transport de déchets non dangereux dans des fractions séparées à la source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Compostage des déchets organiques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Démantèlement d'épaves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Digestion anaérobie des déchets organiques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chaleur résiduelle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métaux</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papiers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plastiques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du verre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Valorisation matière des déchets non dangereux</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TextBox 13">
            <a:extLst>
              <a:ext uri="{FF2B5EF4-FFF2-40B4-BE49-F238E27FC236}">
                <a16:creationId xmlns:a16="http://schemas.microsoft.com/office/drawing/2014/main" id="{C86E034E-93B3-48D8-8B96-078DAB7BE5DB}"/>
              </a:ext>
            </a:extLst>
          </p:cNvPr>
          <p:cNvSpPr txBox="1"/>
          <p:nvPr/>
        </p:nvSpPr>
        <p:spPr>
          <a:xfrm>
            <a:off x="6802575" y="1028257"/>
            <a:ext cx="3231511" cy="830997"/>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solutions de traitement  ou de recyclage des déchets</a:t>
            </a:r>
            <a:endParaRPr lang="fr-FR" sz="1600" b="1" dirty="0">
              <a:solidFill>
                <a:srgbClr val="0070C0"/>
              </a:solidFill>
            </a:endParaRPr>
          </a:p>
        </p:txBody>
      </p:sp>
      <p:sp>
        <p:nvSpPr>
          <p:cNvPr id="15" name="TextBox 14">
            <a:extLst>
              <a:ext uri="{FF2B5EF4-FFF2-40B4-BE49-F238E27FC236}">
                <a16:creationId xmlns:a16="http://schemas.microsoft.com/office/drawing/2014/main" id="{B036032F-33EC-4822-B18B-CB8BB6085311}"/>
              </a:ext>
            </a:extLst>
          </p:cNvPr>
          <p:cNvSpPr txBox="1"/>
          <p:nvPr/>
        </p:nvSpPr>
        <p:spPr>
          <a:xfrm>
            <a:off x="5690279" y="5198271"/>
            <a:ext cx="6052541" cy="1384995"/>
          </a:xfrm>
          <a:prstGeom prst="rect">
            <a:avLst/>
          </a:prstGeom>
          <a:noFill/>
        </p:spPr>
        <p:txBody>
          <a:bodyPr wrap="square">
            <a:spAutoFit/>
          </a:bodyPr>
          <a:lstStyle/>
          <a:p>
            <a:r>
              <a:rPr lang="fr-FR" sz="1200" b="1" dirty="0"/>
              <a:t>Définition: </a:t>
            </a:r>
          </a:p>
          <a:p>
            <a:pPr marL="171450" indent="-171450">
              <a:buFontTx/>
              <a:buChar char="-"/>
            </a:pPr>
            <a:r>
              <a:rPr lang="fr-FR" sz="1200" dirty="0"/>
              <a:t> Installations de traitement et d’élimination des résidus avec valorisation, y compris des infrastructures destinées à renforcer le recyclage des matériaux et des déchets organiques (y compris la production d'énergie à partir de déchets (</a:t>
            </a:r>
            <a:r>
              <a:rPr lang="fr-FR" sz="1200" dirty="0" err="1"/>
              <a:t>waste</a:t>
            </a:r>
            <a:r>
              <a:rPr lang="fr-FR" sz="1200" dirty="0"/>
              <a:t>-to-</a:t>
            </a:r>
            <a:r>
              <a:rPr lang="fr-FR" sz="1200" dirty="0" err="1"/>
              <a:t>energy</a:t>
            </a:r>
            <a:r>
              <a:rPr lang="fr-FR" sz="1200" dirty="0"/>
              <a:t>), celui-ci pouvant aussi permettre de produire de l’énergie renouvelable à partir de biogaz (référence BEI).</a:t>
            </a:r>
          </a:p>
          <a:p>
            <a:pPr marL="171450" indent="-171450">
              <a:buFontTx/>
              <a:buChar char="-"/>
            </a:pPr>
            <a:r>
              <a:rPr lang="fr-FR" sz="1200" dirty="0"/>
              <a:t>Les incinérateurs sans valorisation énergétique sont exclus. </a:t>
            </a:r>
            <a:endParaRPr lang="fr-FR" sz="1200" i="1" dirty="0">
              <a:solidFill>
                <a:schemeClr val="bg2"/>
              </a:solidFill>
            </a:endParaRPr>
          </a:p>
        </p:txBody>
      </p:sp>
      <p:pic>
        <p:nvPicPr>
          <p:cNvPr id="8194" name="Picture 2" descr="Environmental ship dismantling | Euroshore">
            <a:extLst>
              <a:ext uri="{FF2B5EF4-FFF2-40B4-BE49-F238E27FC236}">
                <a16:creationId xmlns:a16="http://schemas.microsoft.com/office/drawing/2014/main" id="{71D057C7-F5E3-46AE-9006-D17921387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38385" y="3809899"/>
            <a:ext cx="2388220" cy="132063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Landfill gas utilization - Wikipedia">
            <a:extLst>
              <a:ext uri="{FF2B5EF4-FFF2-40B4-BE49-F238E27FC236}">
                <a16:creationId xmlns:a16="http://schemas.microsoft.com/office/drawing/2014/main" id="{1EE37067-D8AD-4272-ABDF-FFA91F3A0D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06025" y="1563843"/>
            <a:ext cx="2085975" cy="1552575"/>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How Site Remediation Can Breathe New Life Into Contaminated Sites">
            <a:extLst>
              <a:ext uri="{FF2B5EF4-FFF2-40B4-BE49-F238E27FC236}">
                <a16:creationId xmlns:a16="http://schemas.microsoft.com/office/drawing/2014/main" id="{D113F337-1633-4A52-8F7A-237BDDE130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2757" y="2464729"/>
            <a:ext cx="2270431" cy="147823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71CB8E0C-EFD4-4457-AD83-6C99744FBA94}"/>
              </a:ext>
            </a:extLst>
          </p:cNvPr>
          <p:cNvSpPr txBox="1"/>
          <p:nvPr/>
        </p:nvSpPr>
        <p:spPr>
          <a:xfrm>
            <a:off x="184987" y="4096876"/>
            <a:ext cx="5058201" cy="1754326"/>
          </a:xfrm>
          <a:prstGeom prst="rect">
            <a:avLst/>
          </a:prstGeom>
          <a:noFill/>
        </p:spPr>
        <p:txBody>
          <a:bodyPr wrap="square">
            <a:spAutoFit/>
          </a:bodyPr>
          <a:lstStyle/>
          <a:p>
            <a:pPr marL="171450" indent="-171450">
              <a:buFontTx/>
              <a:buChar char="-"/>
            </a:pPr>
            <a:r>
              <a:rPr lang="fr-FR" sz="1200" dirty="0"/>
              <a:t>Sites industriels contaminés  nécessitant des actions de dépollution.  Les sites peuvent être d’anciens complexes industriels, usines de taille moyenne, stations-service ou tout autre site dont l’activité a pu entraîner une pollution des sols. La dépollution et le réaménagement de ces sites en zones habitables et/ou commerciales permettent de réduire les risques en matière de santé publique et d’environnement (référence BEI).</a:t>
            </a:r>
          </a:p>
          <a:p>
            <a:pPr marL="171450" indent="-171450">
              <a:buFontTx/>
              <a:buChar char="-"/>
            </a:pPr>
            <a:r>
              <a:rPr lang="fr-FR" sz="1200" dirty="0"/>
              <a:t>Rénovation d’actifs existants : seront retenus les montants dédiés à une dépollution de site/ de sols etc…</a:t>
            </a:r>
          </a:p>
          <a:p>
            <a:pPr marL="171450" indent="-171450">
              <a:buFontTx/>
              <a:buChar char="-"/>
            </a:pPr>
            <a:r>
              <a:rPr lang="fr-FR" sz="1200" dirty="0"/>
              <a:t>Garanties environnementales (mines, carrières...)</a:t>
            </a:r>
            <a:endParaRPr lang="fr-FR" sz="1200" i="1" dirty="0">
              <a:solidFill>
                <a:schemeClr val="bg2"/>
              </a:solidFill>
            </a:endParaRPr>
          </a:p>
        </p:txBody>
      </p:sp>
      <p:sp>
        <p:nvSpPr>
          <p:cNvPr id="16" name="Action Button: Go Back or Previous 15">
            <a:hlinkClick r:id="rId6" action="ppaction://hlinksldjump" highlightClick="1"/>
            <a:extLst>
              <a:ext uri="{FF2B5EF4-FFF2-40B4-BE49-F238E27FC236}">
                <a16:creationId xmlns:a16="http://schemas.microsoft.com/office/drawing/2014/main" id="{8685E18F-22A4-4254-A625-1727ED9BBB83}"/>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185537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341135"/>
            <a:ext cx="11395939" cy="315407"/>
          </a:xfrm>
        </p:spPr>
        <p:txBody>
          <a:bodyPr/>
          <a:lstStyle/>
          <a:p>
            <a:r>
              <a:rPr lang="fr-FR" dirty="0"/>
              <a:t>SPIF-E: 	 GESTION DES DECHETS</a:t>
            </a:r>
          </a:p>
        </p:txBody>
      </p:sp>
      <p:sp>
        <p:nvSpPr>
          <p:cNvPr id="5" name="TextBox 4">
            <a:extLst>
              <a:ext uri="{FF2B5EF4-FFF2-40B4-BE49-F238E27FC236}">
                <a16:creationId xmlns:a16="http://schemas.microsoft.com/office/drawing/2014/main" id="{22A0740C-A88E-4C33-8E61-A3A5C2B425E4}"/>
              </a:ext>
            </a:extLst>
          </p:cNvPr>
          <p:cNvSpPr txBox="1"/>
          <p:nvPr/>
        </p:nvSpPr>
        <p:spPr>
          <a:xfrm>
            <a:off x="332215" y="1126973"/>
            <a:ext cx="1225446" cy="369332"/>
          </a:xfrm>
          <a:prstGeom prst="rect">
            <a:avLst/>
          </a:prstGeom>
          <a:solidFill>
            <a:srgbClr val="00B050"/>
          </a:solidFill>
        </p:spPr>
        <p:txBody>
          <a:bodyPr wrap="square">
            <a:spAutoFit/>
          </a:bodyPr>
          <a:lstStyle/>
          <a:p>
            <a:pPr algn="ctr"/>
            <a:r>
              <a:rPr lang="fr-FR" b="1" dirty="0">
                <a:solidFill>
                  <a:schemeClr val="bg1"/>
                </a:solidFill>
              </a:rPr>
              <a:t>SPIF-E13</a:t>
            </a:r>
          </a:p>
        </p:txBody>
      </p:sp>
      <p:sp>
        <p:nvSpPr>
          <p:cNvPr id="7" name="TextBox 6">
            <a:extLst>
              <a:ext uri="{FF2B5EF4-FFF2-40B4-BE49-F238E27FC236}">
                <a16:creationId xmlns:a16="http://schemas.microsoft.com/office/drawing/2014/main" id="{1A66CB52-B12E-4FEE-AA2F-6F0C59DB0378}"/>
              </a:ext>
            </a:extLst>
          </p:cNvPr>
          <p:cNvSpPr txBox="1"/>
          <p:nvPr/>
        </p:nvSpPr>
        <p:spPr>
          <a:xfrm>
            <a:off x="332215" y="1709303"/>
            <a:ext cx="6630059" cy="2121735"/>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extension et exploitation de systèmes de collecte, de traitement et d'approvisionnement en eau</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extension et exploitation des systèmes de collecte et de traitement des eaux usées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Digestion anaérobie des boues d'épuration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Renouvellement des systèmes de collecte et de traitement des eaux usées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Renouvellement des systèmes de collecte, de traitement et d'approvisionnement en eau</a:t>
            </a: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57661" y="1055358"/>
            <a:ext cx="6415265"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de solutions de traitement de l'eau et de gestion des eaux usées</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332215" y="3821642"/>
            <a:ext cx="4384165" cy="2123658"/>
          </a:xfrm>
          <a:prstGeom prst="rect">
            <a:avLst/>
          </a:prstGeom>
          <a:noFill/>
        </p:spPr>
        <p:txBody>
          <a:bodyPr wrap="square">
            <a:spAutoFit/>
          </a:bodyPr>
          <a:lstStyle/>
          <a:p>
            <a:r>
              <a:rPr lang="fr-FR" sz="1200" b="1" dirty="0"/>
              <a:t>Définition: </a:t>
            </a:r>
          </a:p>
          <a:p>
            <a:pPr marL="171450" indent="-171450">
              <a:buFontTx/>
              <a:buChar char="-"/>
            </a:pPr>
            <a:r>
              <a:rPr lang="fr-FR" sz="1200" dirty="0"/>
              <a:t>Tous types d'infrastructures permettant la gestion et le traitement des eaux usées et /ou l'économie de consommation/et ou de distribution d'eau et préservation des nappes phréatiques. </a:t>
            </a:r>
          </a:p>
          <a:p>
            <a:pPr marL="171450" indent="-171450">
              <a:buFontTx/>
              <a:buChar char="-"/>
            </a:pPr>
            <a:r>
              <a:rPr lang="fr-FR" sz="1200" dirty="0"/>
              <a:t>Accès à l'eau pour les populations </a:t>
            </a:r>
            <a:r>
              <a:rPr lang="fr-FR" sz="1200" dirty="0" err="1"/>
              <a:t>defavorisées</a:t>
            </a:r>
            <a:r>
              <a:rPr lang="fr-FR" sz="1200" dirty="0"/>
              <a:t>. Traitement des eaux usées pour réduire les rejets et la pollution de l'eau</a:t>
            </a:r>
          </a:p>
          <a:p>
            <a:pPr marL="171450" indent="-171450">
              <a:buFontTx/>
              <a:buChar char="-"/>
            </a:pPr>
            <a:r>
              <a:rPr lang="fr-FR" sz="1200" dirty="0"/>
              <a:t>Réseaux de traitement de l'eau - à l'exclusion des équipements fonctionnant à forte intensité de combustibles fossiles dans une région qui permet d'autres options énergétiques.</a:t>
            </a:r>
          </a:p>
          <a:p>
            <a:pPr marL="171450" indent="-171450">
              <a:buFontTx/>
              <a:buChar char="-"/>
            </a:pPr>
            <a:r>
              <a:rPr lang="fr-FR" sz="1200" dirty="0"/>
              <a:t>Equipements et services de laboratoire pour l'analyse de l'eau.</a:t>
            </a:r>
          </a:p>
        </p:txBody>
      </p:sp>
      <p:pic>
        <p:nvPicPr>
          <p:cNvPr id="9218" name="Picture 2" descr="Facts and news about Processing Wastewater • Fluid Handling Pro">
            <a:extLst>
              <a:ext uri="{FF2B5EF4-FFF2-40B4-BE49-F238E27FC236}">
                <a16:creationId xmlns:a16="http://schemas.microsoft.com/office/drawing/2014/main" id="{F67D4012-8207-47CE-80C3-1A58AC0721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9814" y="-25372"/>
            <a:ext cx="4382186" cy="182591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Laboratory Equipment for Water Quality Analysis | Xylem US">
            <a:extLst>
              <a:ext uri="{FF2B5EF4-FFF2-40B4-BE49-F238E27FC236}">
                <a16:creationId xmlns:a16="http://schemas.microsoft.com/office/drawing/2014/main" id="{1C378BD8-4890-4A45-8580-CD11967505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6063" y="4564075"/>
            <a:ext cx="3207514" cy="1796208"/>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Why Protecting Watersheds Is Good For People And The Planet –News &amp; Articles">
            <a:extLst>
              <a:ext uri="{FF2B5EF4-FFF2-40B4-BE49-F238E27FC236}">
                <a16:creationId xmlns:a16="http://schemas.microsoft.com/office/drawing/2014/main" id="{E6770CA2-7D49-4C92-9CC3-95614DC77C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57930" y="3900209"/>
            <a:ext cx="2417692" cy="2417692"/>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Sludge treatment - the anaerobic digestion process | Sludge Processing">
            <a:extLst>
              <a:ext uri="{FF2B5EF4-FFF2-40B4-BE49-F238E27FC236}">
                <a16:creationId xmlns:a16="http://schemas.microsoft.com/office/drawing/2014/main" id="{017113D1-C5C5-4709-B162-D1EC4754E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3428" y="2004950"/>
            <a:ext cx="4592210" cy="2414614"/>
          </a:xfrm>
          <a:prstGeom prst="rect">
            <a:avLst/>
          </a:prstGeom>
          <a:noFill/>
          <a:extLst>
            <a:ext uri="{909E8E84-426E-40DD-AFC4-6F175D3DCCD1}">
              <a14:hiddenFill xmlns:a14="http://schemas.microsoft.com/office/drawing/2010/main">
                <a:solidFill>
                  <a:srgbClr val="FFFFFF"/>
                </a:solidFill>
              </a14:hiddenFill>
            </a:ext>
          </a:extLst>
        </p:spPr>
      </p:pic>
      <p:sp>
        <p:nvSpPr>
          <p:cNvPr id="12" name="Action Button: Go Back or Previous 11">
            <a:hlinkClick r:id="rId6" action="ppaction://hlinksldjump" highlightClick="1"/>
            <a:extLst>
              <a:ext uri="{FF2B5EF4-FFF2-40B4-BE49-F238E27FC236}">
                <a16:creationId xmlns:a16="http://schemas.microsoft.com/office/drawing/2014/main" id="{6545FE06-EA6F-4FF9-B587-B1CF38487A61}"/>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829327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324620"/>
            <a:ext cx="11395939" cy="283796"/>
          </a:xfrm>
        </p:spPr>
        <p:txBody>
          <a:bodyPr/>
          <a:lstStyle/>
          <a:p>
            <a:r>
              <a:rPr lang="fr-FR" sz="2400" b="1" dirty="0">
                <a:ea typeface="Source Sans Pro" pitchFamily="34" charset="0"/>
              </a:rPr>
              <a:t>SPIF-E:		</a:t>
            </a:r>
            <a:r>
              <a:rPr lang="fr-FR" sz="2400" b="1" dirty="0" err="1">
                <a:ea typeface="Source Sans Pro" pitchFamily="34" charset="0"/>
              </a:rPr>
              <a:t>ForêtS</a:t>
            </a:r>
            <a:r>
              <a:rPr lang="fr-FR" sz="2400" b="1" dirty="0">
                <a:ea typeface="Source Sans Pro" pitchFamily="34" charset="0"/>
              </a:rPr>
              <a:t> &amp; Biodiversité</a:t>
            </a:r>
            <a:endParaRPr lang="fr-FR" sz="2800" dirty="0"/>
          </a:p>
        </p:txBody>
      </p:sp>
      <p:sp>
        <p:nvSpPr>
          <p:cNvPr id="5" name="TextBox 4">
            <a:extLst>
              <a:ext uri="{FF2B5EF4-FFF2-40B4-BE49-F238E27FC236}">
                <a16:creationId xmlns:a16="http://schemas.microsoft.com/office/drawing/2014/main" id="{22A0740C-A88E-4C33-8E61-A3A5C2B425E4}"/>
              </a:ext>
            </a:extLst>
          </p:cNvPr>
          <p:cNvSpPr txBox="1"/>
          <p:nvPr/>
        </p:nvSpPr>
        <p:spPr>
          <a:xfrm>
            <a:off x="250738" y="1080103"/>
            <a:ext cx="1225446" cy="369332"/>
          </a:xfrm>
          <a:prstGeom prst="rect">
            <a:avLst/>
          </a:prstGeom>
          <a:solidFill>
            <a:srgbClr val="00B050"/>
          </a:solidFill>
        </p:spPr>
        <p:txBody>
          <a:bodyPr wrap="square">
            <a:spAutoFit/>
          </a:bodyPr>
          <a:lstStyle/>
          <a:p>
            <a:pPr algn="ctr"/>
            <a:r>
              <a:rPr lang="fr-FR" b="1" dirty="0">
                <a:solidFill>
                  <a:schemeClr val="bg1"/>
                </a:solidFill>
              </a:rPr>
              <a:t>SPIF-E14</a:t>
            </a:r>
          </a:p>
        </p:txBody>
      </p:sp>
      <p:sp>
        <p:nvSpPr>
          <p:cNvPr id="7" name="TextBox 6">
            <a:extLst>
              <a:ext uri="{FF2B5EF4-FFF2-40B4-BE49-F238E27FC236}">
                <a16:creationId xmlns:a16="http://schemas.microsoft.com/office/drawing/2014/main" id="{1A66CB52-B12E-4FEE-AA2F-6F0C59DB0378}"/>
              </a:ext>
            </a:extLst>
          </p:cNvPr>
          <p:cNvSpPr txBox="1"/>
          <p:nvPr/>
        </p:nvSpPr>
        <p:spPr>
          <a:xfrm>
            <a:off x="280843" y="1697922"/>
            <a:ext cx="5250435" cy="1910523"/>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Boisement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Foresterie de conservation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Gestion des forêts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Réhabilitation et restauration des forêts, y compris le reboisement et la régénération naturelle des forêts après un événement extrême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Restauration des zones humides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15D086-21DB-42B4-AA71-DA62B8F30D13}"/>
              </a:ext>
            </a:extLst>
          </p:cNvPr>
          <p:cNvSpPr txBox="1"/>
          <p:nvPr/>
        </p:nvSpPr>
        <p:spPr>
          <a:xfrm>
            <a:off x="1476184" y="1026627"/>
            <a:ext cx="5935269" cy="423321"/>
          </a:xfrm>
          <a:prstGeom prst="rect">
            <a:avLst/>
          </a:prstGeom>
          <a:noFill/>
        </p:spPr>
        <p:txBody>
          <a:bodyPr wrap="square">
            <a:spAutoFit/>
          </a:bodyPr>
          <a:lstStyle/>
          <a:p>
            <a:pPr>
              <a:lnSpc>
                <a:spcPct val="150000"/>
              </a:lnSpc>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Financements de forêts et de protection de la biodiversité</a:t>
            </a:r>
            <a:endParaRPr lang="fr-FR" sz="1600" b="1" dirty="0">
              <a:ea typeface="Source Sans Pro" pitchFamily="34" charset="0"/>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442227" y="3856932"/>
            <a:ext cx="3022867" cy="1569660"/>
          </a:xfrm>
          <a:prstGeom prst="rect">
            <a:avLst/>
          </a:prstGeom>
          <a:noFill/>
        </p:spPr>
        <p:txBody>
          <a:bodyPr wrap="square">
            <a:spAutoFit/>
          </a:bodyPr>
          <a:lstStyle/>
          <a:p>
            <a:r>
              <a:rPr lang="fr-FR" sz="1200" b="1" dirty="0"/>
              <a:t>Définition: </a:t>
            </a:r>
          </a:p>
          <a:p>
            <a:pPr marL="171450" indent="-171450">
              <a:buFontTx/>
              <a:buChar char="-"/>
            </a:pPr>
            <a:r>
              <a:rPr lang="fr-FR" sz="1200" dirty="0"/>
              <a:t>Tout financement de plantation forestière en afforestation ou reforestation, d'entretien de terrains forestiers, de remise en biodiversité des terrains antérieurement dédiés à des activités potentiellement polluantes ou portant atteinte à la biodiversité.</a:t>
            </a:r>
            <a:endParaRPr lang="fr-FR" sz="1200" i="1" dirty="0">
              <a:solidFill>
                <a:schemeClr val="bg2"/>
              </a:solidFill>
            </a:endParaRPr>
          </a:p>
        </p:txBody>
      </p:sp>
      <p:pic>
        <p:nvPicPr>
          <p:cNvPr id="16" name="Picture 15">
            <a:extLst>
              <a:ext uri="{FF2B5EF4-FFF2-40B4-BE49-F238E27FC236}">
                <a16:creationId xmlns:a16="http://schemas.microsoft.com/office/drawing/2014/main" id="{D4203476-1AB1-4387-9B7D-CB2B6552D26D}"/>
              </a:ext>
            </a:extLst>
          </p:cNvPr>
          <p:cNvPicPr>
            <a:picLocks noChangeAspect="1"/>
          </p:cNvPicPr>
          <p:nvPr/>
        </p:nvPicPr>
        <p:blipFill>
          <a:blip r:embed="rId2"/>
          <a:stretch>
            <a:fillRect/>
          </a:stretch>
        </p:blipFill>
        <p:spPr>
          <a:xfrm>
            <a:off x="9691916" y="-15795"/>
            <a:ext cx="2500084" cy="1764632"/>
          </a:xfrm>
          <a:prstGeom prst="rect">
            <a:avLst/>
          </a:prstGeom>
        </p:spPr>
      </p:pic>
      <p:pic>
        <p:nvPicPr>
          <p:cNvPr id="1026" name="Picture 2" descr="Quantifying the benefits of wetland restoration for carbon sequestration  and other ecosystem services | emLab">
            <a:extLst>
              <a:ext uri="{FF2B5EF4-FFF2-40B4-BE49-F238E27FC236}">
                <a16:creationId xmlns:a16="http://schemas.microsoft.com/office/drawing/2014/main" id="{583056CE-69FC-4D52-BAFD-D82E58BFEB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1030" y="1634082"/>
            <a:ext cx="3062870" cy="203820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toring natural forests should be prioritised to meet climate goals">
            <a:extLst>
              <a:ext uri="{FF2B5EF4-FFF2-40B4-BE49-F238E27FC236}">
                <a16:creationId xmlns:a16="http://schemas.microsoft.com/office/drawing/2014/main" id="{5C81C494-C954-40D8-B84E-0225ADCF22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920" y="4079031"/>
            <a:ext cx="4604980" cy="216209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fforestation : 8 618 images, photos et images vectorielles de stock |  Shutterstock">
            <a:extLst>
              <a:ext uri="{FF2B5EF4-FFF2-40B4-BE49-F238E27FC236}">
                <a16:creationId xmlns:a16="http://schemas.microsoft.com/office/drawing/2014/main" id="{7CCEC9C7-5021-4D09-94BC-CE01F70F62C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953" b="8033"/>
          <a:stretch/>
        </p:blipFill>
        <p:spPr bwMode="auto">
          <a:xfrm>
            <a:off x="9153652" y="3249555"/>
            <a:ext cx="2869840" cy="1910523"/>
          </a:xfrm>
          <a:prstGeom prst="rect">
            <a:avLst/>
          </a:prstGeom>
          <a:noFill/>
          <a:extLst>
            <a:ext uri="{909E8E84-426E-40DD-AFC4-6F175D3DCCD1}">
              <a14:hiddenFill xmlns:a14="http://schemas.microsoft.com/office/drawing/2010/main">
                <a:solidFill>
                  <a:srgbClr val="FFFFFF"/>
                </a:solidFill>
              </a14:hiddenFill>
            </a:ext>
          </a:extLst>
        </p:spPr>
      </p:pic>
      <p:sp>
        <p:nvSpPr>
          <p:cNvPr id="12" name="Action Button: Go Back or Previous 11">
            <a:hlinkClick r:id="rId6" action="ppaction://hlinksldjump" highlightClick="1"/>
            <a:extLst>
              <a:ext uri="{FF2B5EF4-FFF2-40B4-BE49-F238E27FC236}">
                <a16:creationId xmlns:a16="http://schemas.microsoft.com/office/drawing/2014/main" id="{CFEF3EFE-B9FA-43FA-954D-3E5D270D8FC1}"/>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3310509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198708" y="209536"/>
            <a:ext cx="11395939" cy="560795"/>
          </a:xfrm>
        </p:spPr>
        <p:txBody>
          <a:bodyPr/>
          <a:lstStyle/>
          <a:p>
            <a:r>
              <a:rPr lang="fr-FR" sz="2400" b="1" dirty="0">
                <a:ea typeface="Source Sans Pro" pitchFamily="34" charset="0"/>
              </a:rPr>
              <a:t>SPIF-E: 		Mines &amp; métaux dans les </a:t>
            </a:r>
            <a:br>
              <a:rPr lang="fr-FR" sz="2400" b="1" dirty="0">
                <a:ea typeface="Source Sans Pro" pitchFamily="34" charset="0"/>
              </a:rPr>
            </a:br>
            <a:r>
              <a:rPr lang="fr-FR" sz="2400" b="1" dirty="0">
                <a:ea typeface="Source Sans Pro" pitchFamily="34" charset="0"/>
              </a:rPr>
              <a:t>		technologies à bas carbone</a:t>
            </a:r>
            <a:endParaRPr lang="fr-FR" sz="2800" dirty="0"/>
          </a:p>
        </p:txBody>
      </p:sp>
      <p:sp>
        <p:nvSpPr>
          <p:cNvPr id="5" name="TextBox 4">
            <a:extLst>
              <a:ext uri="{FF2B5EF4-FFF2-40B4-BE49-F238E27FC236}">
                <a16:creationId xmlns:a16="http://schemas.microsoft.com/office/drawing/2014/main" id="{22A0740C-A88E-4C33-8E61-A3A5C2B425E4}"/>
              </a:ext>
            </a:extLst>
          </p:cNvPr>
          <p:cNvSpPr txBox="1"/>
          <p:nvPr/>
        </p:nvSpPr>
        <p:spPr>
          <a:xfrm>
            <a:off x="284089" y="1078847"/>
            <a:ext cx="1225446" cy="369332"/>
          </a:xfrm>
          <a:prstGeom prst="rect">
            <a:avLst/>
          </a:prstGeom>
          <a:solidFill>
            <a:srgbClr val="00B050"/>
          </a:solidFill>
        </p:spPr>
        <p:txBody>
          <a:bodyPr wrap="square">
            <a:spAutoFit/>
          </a:bodyPr>
          <a:lstStyle/>
          <a:p>
            <a:pPr algn="ctr"/>
            <a:r>
              <a:rPr lang="fr-FR" b="1" dirty="0">
                <a:solidFill>
                  <a:schemeClr val="bg1"/>
                </a:solidFill>
              </a:rPr>
              <a:t>SPIF-E15</a:t>
            </a:r>
          </a:p>
        </p:txBody>
      </p:sp>
      <p:sp>
        <p:nvSpPr>
          <p:cNvPr id="7" name="TextBox 6">
            <a:extLst>
              <a:ext uri="{FF2B5EF4-FFF2-40B4-BE49-F238E27FC236}">
                <a16:creationId xmlns:a16="http://schemas.microsoft.com/office/drawing/2014/main" id="{1A66CB52-B12E-4FEE-AA2F-6F0C59DB0378}"/>
              </a:ext>
            </a:extLst>
          </p:cNvPr>
          <p:cNvSpPr txBox="1"/>
          <p:nvPr/>
        </p:nvSpPr>
        <p:spPr>
          <a:xfrm>
            <a:off x="284089" y="1643703"/>
            <a:ext cx="4321830" cy="3509038"/>
          </a:xfrm>
          <a:prstGeom prst="rect">
            <a:avLst/>
          </a:prstGeom>
          <a:noFill/>
        </p:spPr>
        <p:txBody>
          <a:bodyPr wrap="square">
            <a:spAutoFit/>
          </a:bodyPr>
          <a:lstStyle/>
          <a:p>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d'aluminium</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cobalt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cuivre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lithium</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nickel</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terres rares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d'aluminium</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cobalt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cuivre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lithium</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nickel</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Fabrication/Transformation de terres rares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endParaRPr lang="fr-FR" sz="1400" b="1" dirty="0"/>
          </a:p>
          <a:p>
            <a:pPr marL="342900" indent="-342900">
              <a:lnSpc>
                <a:spcPct val="107000"/>
              </a:lnSpc>
              <a:buFont typeface="+mj-lt"/>
              <a:buAutoNum type="arabicPeriod"/>
            </a:pP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09534" y="1090558"/>
            <a:ext cx="7959777"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métaux utilisés dans les technologies bas carbone</a:t>
            </a:r>
            <a:endParaRPr lang="fr-FR" sz="1600" b="1"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7737947" y="2262402"/>
            <a:ext cx="3462728" cy="1384995"/>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d'extraction, production, recyclage (si possible) de : cobalt, lithium, terres rares</a:t>
            </a:r>
          </a:p>
          <a:p>
            <a:pPr marL="171450" indent="-171450">
              <a:buFontTx/>
              <a:buChar char="-"/>
            </a:pPr>
            <a:r>
              <a:rPr lang="fr-FR" sz="1200" dirty="0"/>
              <a:t>Financement d'extraction, production, recyclage (si possible) de : aluminium, cuivre, nickel en cas de contrat d'</a:t>
            </a:r>
            <a:r>
              <a:rPr lang="fr-FR" sz="1200" dirty="0" err="1"/>
              <a:t>offtake</a:t>
            </a:r>
            <a:r>
              <a:rPr lang="fr-FR" sz="1200" dirty="0"/>
              <a:t> avec un producteur de technologies bas carbone.</a:t>
            </a:r>
            <a:endParaRPr lang="fr-FR" sz="1200" i="1" dirty="0">
              <a:solidFill>
                <a:schemeClr val="bg2"/>
              </a:solidFill>
            </a:endParaRPr>
          </a:p>
        </p:txBody>
      </p:sp>
      <p:pic>
        <p:nvPicPr>
          <p:cNvPr id="12" name="Picture 18" descr="What is tellurium used for? Low carbon technologies need mining | Opinion -  Deseret News">
            <a:extLst>
              <a:ext uri="{FF2B5EF4-FFF2-40B4-BE49-F238E27FC236}">
                <a16:creationId xmlns:a16="http://schemas.microsoft.com/office/drawing/2014/main" id="{CA2EA320-0650-4B5F-94CB-6973E87A3C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3422" y="-22606"/>
            <a:ext cx="2168578" cy="1443090"/>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descr="Nickel Asia first Philippines mining firm to join UN sustainability  initiative | Philstar.com">
            <a:extLst>
              <a:ext uri="{FF2B5EF4-FFF2-40B4-BE49-F238E27FC236}">
                <a16:creationId xmlns:a16="http://schemas.microsoft.com/office/drawing/2014/main" id="{462ABE69-D5E7-45B7-90C2-E7D245609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7162" y="1954186"/>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8C7DEEE-EA2A-4C02-9F1C-C692520A2581}"/>
              </a:ext>
            </a:extLst>
          </p:cNvPr>
          <p:cNvPicPr/>
          <p:nvPr/>
        </p:nvPicPr>
        <p:blipFill rotWithShape="1">
          <a:blip r:embed="rId4"/>
          <a:srcRect l="45772" t="31537" r="16913" b="36198"/>
          <a:stretch/>
        </p:blipFill>
        <p:spPr bwMode="auto">
          <a:xfrm>
            <a:off x="2094873" y="4720611"/>
            <a:ext cx="2619374" cy="1621070"/>
          </a:xfrm>
          <a:prstGeom prst="rect">
            <a:avLst/>
          </a:prstGeom>
          <a:ln>
            <a:noFill/>
          </a:ln>
          <a:extLst>
            <a:ext uri="{53640926-AAD7-44D8-BBD7-CCE9431645EC}">
              <a14:shadowObscured xmlns:a14="http://schemas.microsoft.com/office/drawing/2010/main"/>
            </a:ext>
          </a:extLst>
        </p:spPr>
      </p:pic>
      <p:pic>
        <p:nvPicPr>
          <p:cNvPr id="10246" name="Picture 6" descr="Aluminium Stewardship Initiative (ASI) certification | US | TÜV Rheinland">
            <a:extLst>
              <a:ext uri="{FF2B5EF4-FFF2-40B4-BE49-F238E27FC236}">
                <a16:creationId xmlns:a16="http://schemas.microsoft.com/office/drawing/2014/main" id="{81630100-EC69-4B0C-AE3E-E9864BE84B1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96678" y="4183948"/>
            <a:ext cx="317182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How can mining become more environmentally sustainable?">
            <a:extLst>
              <a:ext uri="{FF2B5EF4-FFF2-40B4-BE49-F238E27FC236}">
                <a16:creationId xmlns:a16="http://schemas.microsoft.com/office/drawing/2014/main" id="{3D5A346F-1C2E-4E4B-ADC8-9457E1E396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85159" y="4693856"/>
            <a:ext cx="2771775" cy="1647825"/>
          </a:xfrm>
          <a:prstGeom prst="rect">
            <a:avLst/>
          </a:prstGeom>
          <a:noFill/>
          <a:extLst>
            <a:ext uri="{909E8E84-426E-40DD-AFC4-6F175D3DCCD1}">
              <a14:hiddenFill xmlns:a14="http://schemas.microsoft.com/office/drawing/2010/main">
                <a:solidFill>
                  <a:srgbClr val="FFFFFF"/>
                </a:solidFill>
              </a14:hiddenFill>
            </a:ext>
          </a:extLst>
        </p:spPr>
      </p:pic>
      <p:sp>
        <p:nvSpPr>
          <p:cNvPr id="13" name="Action Button: Go Back or Previous 12">
            <a:hlinkClick r:id="rId7" action="ppaction://hlinksldjump" highlightClick="1"/>
            <a:extLst>
              <a:ext uri="{FF2B5EF4-FFF2-40B4-BE49-F238E27FC236}">
                <a16:creationId xmlns:a16="http://schemas.microsoft.com/office/drawing/2014/main" id="{87996CE7-7CBF-4E37-B957-F43BD148E4E3}"/>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5547617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-e:      TRANSPORT PROPRE</a:t>
            </a:r>
          </a:p>
        </p:txBody>
      </p:sp>
      <p:sp>
        <p:nvSpPr>
          <p:cNvPr id="5" name="TextBox 4">
            <a:extLst>
              <a:ext uri="{FF2B5EF4-FFF2-40B4-BE49-F238E27FC236}">
                <a16:creationId xmlns:a16="http://schemas.microsoft.com/office/drawing/2014/main" id="{22A0740C-A88E-4C33-8E61-A3A5C2B425E4}"/>
              </a:ext>
            </a:extLst>
          </p:cNvPr>
          <p:cNvSpPr txBox="1"/>
          <p:nvPr/>
        </p:nvSpPr>
        <p:spPr>
          <a:xfrm>
            <a:off x="284089" y="1048046"/>
            <a:ext cx="1225446" cy="369332"/>
          </a:xfrm>
          <a:prstGeom prst="rect">
            <a:avLst/>
          </a:prstGeom>
          <a:solidFill>
            <a:srgbClr val="00B050"/>
          </a:solidFill>
        </p:spPr>
        <p:txBody>
          <a:bodyPr wrap="square">
            <a:spAutoFit/>
          </a:bodyPr>
          <a:lstStyle/>
          <a:p>
            <a:pPr algn="ctr"/>
            <a:r>
              <a:rPr lang="fr-FR" b="1" dirty="0">
                <a:solidFill>
                  <a:schemeClr val="bg1"/>
                </a:solidFill>
              </a:rPr>
              <a:t>SPIF-E16</a:t>
            </a:r>
          </a:p>
        </p:txBody>
      </p:sp>
      <p:sp>
        <p:nvSpPr>
          <p:cNvPr id="7" name="TextBox 6">
            <a:extLst>
              <a:ext uri="{FF2B5EF4-FFF2-40B4-BE49-F238E27FC236}">
                <a16:creationId xmlns:a16="http://schemas.microsoft.com/office/drawing/2014/main" id="{1A66CB52-B12E-4FEE-AA2F-6F0C59DB0378}"/>
              </a:ext>
            </a:extLst>
          </p:cNvPr>
          <p:cNvSpPr txBox="1"/>
          <p:nvPr/>
        </p:nvSpPr>
        <p:spPr>
          <a:xfrm>
            <a:off x="269626" y="1588982"/>
            <a:ext cx="3341425" cy="4000198"/>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pistes cyclables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technologies bas carbone pour le transport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entretien et réparation de bornes de recharge pour véhicules électriques dans les immeubles (et places de stationnement attenantes aux immeubles)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Location de vélos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Location et leasing de voitures et de véhicules motorisés légers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en motos, voitures particulières et véhicules utilitaires légers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Transport maritime et côtier de passagers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15D086-21DB-42B4-AA71-DA62B8F30D13}"/>
              </a:ext>
            </a:extLst>
          </p:cNvPr>
          <p:cNvSpPr txBox="1"/>
          <p:nvPr/>
        </p:nvSpPr>
        <p:spPr>
          <a:xfrm>
            <a:off x="1509534" y="940325"/>
            <a:ext cx="7698633"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véhicules électriques ou hybrides rechargeables destinés à la mobilité individuelle (véhicules particuliers, véhicules utilitaires légers) et infrastructures liées</a:t>
            </a:r>
            <a:endParaRPr lang="fr-FR" sz="1600" dirty="0"/>
          </a:p>
        </p:txBody>
      </p:sp>
      <p:sp>
        <p:nvSpPr>
          <p:cNvPr id="11" name="TextBox 10">
            <a:extLst>
              <a:ext uri="{FF2B5EF4-FFF2-40B4-BE49-F238E27FC236}">
                <a16:creationId xmlns:a16="http://schemas.microsoft.com/office/drawing/2014/main" id="{170AA064-700C-4B32-9C22-C9AB0DDBE8EB}"/>
              </a:ext>
            </a:extLst>
          </p:cNvPr>
          <p:cNvSpPr txBox="1"/>
          <p:nvPr/>
        </p:nvSpPr>
        <p:spPr>
          <a:xfrm>
            <a:off x="5580214" y="1857009"/>
            <a:ext cx="3000737" cy="3785652"/>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véhicule personnel électrique ou hybride rechargeable (2, 3 ou 4 roues), stations de recharge, gestion d'équipements de mobilité personnels, logistique des 2 roues</a:t>
            </a:r>
          </a:p>
          <a:p>
            <a:pPr marL="171450" indent="-171450">
              <a:buFontTx/>
              <a:buChar char="-"/>
            </a:pPr>
            <a:r>
              <a:rPr lang="fr-FR" sz="1200" dirty="0"/>
              <a:t>Cet indicateur intègre le financement de flotte de véhicules électrique ou hybride rechargeables (hors transport en commun)</a:t>
            </a:r>
          </a:p>
          <a:p>
            <a:pPr marL="171450" indent="-171450">
              <a:buFontTx/>
              <a:buChar char="-"/>
            </a:pPr>
            <a:r>
              <a:rPr lang="fr-FR" sz="1200" dirty="0"/>
              <a:t>Pour la clientèle des particuliers ou professionnels, les offres de financements des voitures électriques ou hybride rechargeables  (exemple : le crédit Expresso véhicules électriques BDDF) et autres véhicules personnels bas carbone électrique ou hybride rechargeables (2, 3 ou 4 roues).</a:t>
            </a:r>
          </a:p>
          <a:p>
            <a:pPr marL="171450" indent="-171450">
              <a:buFontTx/>
              <a:buChar char="-"/>
            </a:pPr>
            <a:r>
              <a:rPr lang="fr-FR" sz="1200" dirty="0"/>
              <a:t>A l'étranger, il s'agit des offres équivalentes à celles citées ci-dessus.</a:t>
            </a:r>
            <a:endParaRPr lang="fr-FR" sz="1200" i="1" dirty="0">
              <a:solidFill>
                <a:schemeClr val="bg2"/>
              </a:solidFill>
            </a:endParaRPr>
          </a:p>
        </p:txBody>
      </p:sp>
      <p:pic>
        <p:nvPicPr>
          <p:cNvPr id="11266" name="Picture 2" descr="Is Buying a Used Plug-In Hybrid SUV a Good Idea?">
            <a:extLst>
              <a:ext uri="{FF2B5EF4-FFF2-40B4-BE49-F238E27FC236}">
                <a16:creationId xmlns:a16="http://schemas.microsoft.com/office/drawing/2014/main" id="{E4474736-DC1C-45FF-AFEB-73394FA167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581" y="0"/>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Bike Rentals - DIRO Outdoors">
            <a:extLst>
              <a:ext uri="{FF2B5EF4-FFF2-40B4-BE49-F238E27FC236}">
                <a16:creationId xmlns:a16="http://schemas.microsoft.com/office/drawing/2014/main" id="{142EC8CA-7C1A-4DB1-809A-7163FC2F4A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72080" y="4121232"/>
            <a:ext cx="3188804" cy="1987388"/>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descr="Bicycle Lanes | ddot">
            <a:extLst>
              <a:ext uri="{FF2B5EF4-FFF2-40B4-BE49-F238E27FC236}">
                <a16:creationId xmlns:a16="http://schemas.microsoft.com/office/drawing/2014/main" id="{004668EC-A67F-4A1F-881B-CD3CD57CC8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72625" y="2177773"/>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descr="West Coast Green Highway: Electric Vehicle Signs">
            <a:extLst>
              <a:ext uri="{FF2B5EF4-FFF2-40B4-BE49-F238E27FC236}">
                <a16:creationId xmlns:a16="http://schemas.microsoft.com/office/drawing/2014/main" id="{BC460531-8C91-471C-9213-996FD0086C2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9396" y="1955181"/>
            <a:ext cx="1594402" cy="1594402"/>
          </a:xfrm>
          <a:prstGeom prst="rect">
            <a:avLst/>
          </a:prstGeom>
          <a:noFill/>
          <a:extLst>
            <a:ext uri="{909E8E84-426E-40DD-AFC4-6F175D3DCCD1}">
              <a14:hiddenFill xmlns:a14="http://schemas.microsoft.com/office/drawing/2010/main">
                <a:solidFill>
                  <a:srgbClr val="FFFFFF"/>
                </a:solidFill>
              </a14:hiddenFill>
            </a:ext>
          </a:extLst>
        </p:spPr>
      </p:pic>
      <p:pic>
        <p:nvPicPr>
          <p:cNvPr id="11274" name="Picture 10" descr="CoCo Yachts - Plenty Ships sign a contract for one Coastal Cruiser 350 with  Xiamen Marine Passenger and Tourist Transportation Group | Shippax">
            <a:extLst>
              <a:ext uri="{FF2B5EF4-FFF2-40B4-BE49-F238E27FC236}">
                <a16:creationId xmlns:a16="http://schemas.microsoft.com/office/drawing/2014/main" id="{8CCE889E-F0B5-4F1B-9ACA-3764B8D74C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80148" y="4938399"/>
            <a:ext cx="2178702" cy="1301562"/>
          </a:xfrm>
          <a:prstGeom prst="rect">
            <a:avLst/>
          </a:prstGeom>
          <a:noFill/>
          <a:extLst>
            <a:ext uri="{909E8E84-426E-40DD-AFC4-6F175D3DCCD1}">
              <a14:hiddenFill xmlns:a14="http://schemas.microsoft.com/office/drawing/2010/main">
                <a:solidFill>
                  <a:srgbClr val="FFFFFF"/>
                </a:solidFill>
              </a14:hiddenFill>
            </a:ext>
          </a:extLst>
        </p:spPr>
      </p:pic>
      <p:sp>
        <p:nvSpPr>
          <p:cNvPr id="12" name="Action Button: Go Back or Previous 11">
            <a:hlinkClick r:id="rId7" action="ppaction://hlinksldjump" highlightClick="1"/>
            <a:extLst>
              <a:ext uri="{FF2B5EF4-FFF2-40B4-BE49-F238E27FC236}">
                <a16:creationId xmlns:a16="http://schemas.microsoft.com/office/drawing/2014/main" id="{86A94D82-4A0F-4DE6-BB79-63AD61970C97}"/>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3885479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-e: 	</a:t>
            </a:r>
            <a:r>
              <a:rPr lang="fr-FR" sz="2000" b="1" dirty="0">
                <a:ea typeface="Source Sans Pro" pitchFamily="34" charset="0"/>
              </a:rPr>
              <a:t> </a:t>
            </a:r>
            <a:r>
              <a:rPr lang="fr-FR" sz="2600" b="1" dirty="0">
                <a:ea typeface="Source Sans Pro" pitchFamily="34" charset="0"/>
              </a:rPr>
              <a:t>Efficacité énergétique</a:t>
            </a:r>
            <a:endParaRPr lang="fr-FR" sz="2600" dirty="0"/>
          </a:p>
        </p:txBody>
      </p:sp>
      <p:sp>
        <p:nvSpPr>
          <p:cNvPr id="5" name="TextBox 4">
            <a:extLst>
              <a:ext uri="{FF2B5EF4-FFF2-40B4-BE49-F238E27FC236}">
                <a16:creationId xmlns:a16="http://schemas.microsoft.com/office/drawing/2014/main" id="{22A0740C-A88E-4C33-8E61-A3A5C2B425E4}"/>
              </a:ext>
            </a:extLst>
          </p:cNvPr>
          <p:cNvSpPr txBox="1"/>
          <p:nvPr/>
        </p:nvSpPr>
        <p:spPr>
          <a:xfrm>
            <a:off x="284089" y="1048046"/>
            <a:ext cx="1225446" cy="369332"/>
          </a:xfrm>
          <a:prstGeom prst="rect">
            <a:avLst/>
          </a:prstGeom>
          <a:solidFill>
            <a:srgbClr val="00B050"/>
          </a:solidFill>
        </p:spPr>
        <p:txBody>
          <a:bodyPr wrap="square">
            <a:spAutoFit/>
          </a:bodyPr>
          <a:lstStyle/>
          <a:p>
            <a:pPr algn="ctr"/>
            <a:r>
              <a:rPr lang="fr-FR" b="1" dirty="0">
                <a:solidFill>
                  <a:schemeClr val="bg1"/>
                </a:solidFill>
              </a:rPr>
              <a:t>SPIF-E17</a:t>
            </a:r>
          </a:p>
        </p:txBody>
      </p:sp>
      <p:sp>
        <p:nvSpPr>
          <p:cNvPr id="7" name="TextBox 6">
            <a:extLst>
              <a:ext uri="{FF2B5EF4-FFF2-40B4-BE49-F238E27FC236}">
                <a16:creationId xmlns:a16="http://schemas.microsoft.com/office/drawing/2014/main" id="{1A66CB52-B12E-4FEE-AA2F-6F0C59DB0378}"/>
              </a:ext>
            </a:extLst>
          </p:cNvPr>
          <p:cNvSpPr txBox="1"/>
          <p:nvPr/>
        </p:nvSpPr>
        <p:spPr>
          <a:xfrm>
            <a:off x="284088" y="1695883"/>
            <a:ext cx="3100795" cy="1214756"/>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ciment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ciment bas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Fabrication de matériaux </a:t>
            </a:r>
            <a:r>
              <a:rPr lang="fr-FR" sz="1400" b="1" dirty="0" err="1">
                <a:solidFill>
                  <a:srgbClr val="000000"/>
                </a:solidFill>
                <a:effectLst/>
                <a:latin typeface="Calibri" panose="020F0502020204030204" pitchFamily="34" charset="0"/>
                <a:ea typeface="Times New Roman" panose="02020603050405020304" pitchFamily="18" charset="0"/>
              </a:rPr>
              <a:t>bio-sourcés</a:t>
            </a:r>
            <a:r>
              <a:rPr lang="fr-FR" sz="1400" b="1" dirty="0">
                <a:solidFill>
                  <a:srgbClr val="000000"/>
                </a:solidFill>
                <a:effectLst/>
                <a:latin typeface="Calibri" panose="020F0502020204030204" pitchFamily="34" charset="0"/>
                <a:ea typeface="Times New Roman" panose="02020603050405020304" pitchFamily="18" charset="0"/>
              </a:rPr>
              <a:t> pour la construction</a:t>
            </a:r>
            <a:endParaRPr lang="en-US"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509535" y="940325"/>
            <a:ext cx="6623812"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production de matériaux bas carbone ou </a:t>
            </a:r>
            <a:r>
              <a:rPr lang="fr-FR" sz="1600" b="1" dirty="0" err="1">
                <a:solidFill>
                  <a:srgbClr val="000000"/>
                </a:solidFill>
                <a:effectLst/>
                <a:latin typeface="Calibri" panose="020F0502020204030204" pitchFamily="34" charset="0"/>
                <a:ea typeface="Times New Roman" panose="02020603050405020304" pitchFamily="18" charset="0"/>
              </a:rPr>
              <a:t>bio-sourcés</a:t>
            </a:r>
            <a:r>
              <a:rPr lang="fr-FR" sz="1600" b="1" dirty="0">
                <a:solidFill>
                  <a:srgbClr val="000000"/>
                </a:solidFill>
                <a:effectLst/>
                <a:latin typeface="Calibri" panose="020F0502020204030204" pitchFamily="34" charset="0"/>
                <a:ea typeface="Times New Roman" panose="02020603050405020304" pitchFamily="18" charset="0"/>
              </a:rPr>
              <a:t> pour la construction et la rénovation de bâtiments</a:t>
            </a:r>
            <a:endParaRPr lang="fr-FR" sz="1600" b="1" u="sng"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3988574" y="1857008"/>
            <a:ext cx="3854066" cy="646331"/>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la production de ciment bas carbone, de matériaux en bois et autres matériaux </a:t>
            </a:r>
            <a:r>
              <a:rPr lang="fr-FR" sz="1200" dirty="0" err="1"/>
              <a:t>bio-sourcés</a:t>
            </a:r>
            <a:r>
              <a:rPr lang="fr-FR" sz="1200" dirty="0"/>
              <a:t>.</a:t>
            </a:r>
            <a:endParaRPr lang="fr-FR" sz="1200" i="1" dirty="0">
              <a:solidFill>
                <a:schemeClr val="bg2"/>
              </a:solidFill>
            </a:endParaRPr>
          </a:p>
        </p:txBody>
      </p:sp>
      <p:pic>
        <p:nvPicPr>
          <p:cNvPr id="12" name="Picture 6" descr="European Energy Efficiency Directive Article 8 - Maximpact Blog">
            <a:extLst>
              <a:ext uri="{FF2B5EF4-FFF2-40B4-BE49-F238E27FC236}">
                <a16:creationId xmlns:a16="http://schemas.microsoft.com/office/drawing/2014/main" id="{B39DD56A-B59A-4363-A4E5-F98486DA09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76979" y="-29928"/>
            <a:ext cx="2422358" cy="1675685"/>
          </a:xfrm>
          <a:prstGeom prst="rect">
            <a:avLst/>
          </a:prstGeom>
          <a:noFill/>
          <a:extLst>
            <a:ext uri="{909E8E84-426E-40DD-AFC4-6F175D3DCCD1}">
              <a14:hiddenFill xmlns:a14="http://schemas.microsoft.com/office/drawing/2010/main">
                <a:solidFill>
                  <a:srgbClr val="FFFFFF"/>
                </a:solidFill>
              </a14:hiddenFill>
            </a:ext>
          </a:extLst>
        </p:spPr>
      </p:pic>
      <p:pic>
        <p:nvPicPr>
          <p:cNvPr id="12290" name="Picture 2" descr="Production of low-carbon concrete components for Aizenay high school">
            <a:extLst>
              <a:ext uri="{FF2B5EF4-FFF2-40B4-BE49-F238E27FC236}">
                <a16:creationId xmlns:a16="http://schemas.microsoft.com/office/drawing/2014/main" id="{147672D2-336A-4698-BDBC-E7860928A9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2182" y="3960752"/>
            <a:ext cx="3586443" cy="238661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Biobased building materials for sustainable future: An overview -  ScienceDirect">
            <a:extLst>
              <a:ext uri="{FF2B5EF4-FFF2-40B4-BE49-F238E27FC236}">
                <a16:creationId xmlns:a16="http://schemas.microsoft.com/office/drawing/2014/main" id="{FC42CC46-6B8E-4751-8715-E01CB69862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5566" y="2180174"/>
            <a:ext cx="3221108" cy="2203916"/>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What Responsibly Sourced FSC Certified Wood Really Means">
            <a:extLst>
              <a:ext uri="{FF2B5EF4-FFF2-40B4-BE49-F238E27FC236}">
                <a16:creationId xmlns:a16="http://schemas.microsoft.com/office/drawing/2014/main" id="{01F87049-F957-4C23-B494-E934D443E4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00533" y="3010935"/>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3" name="Action Button: Go Back or Previous 12">
            <a:hlinkClick r:id="rId6" action="ppaction://hlinksldjump" highlightClick="1"/>
            <a:extLst>
              <a:ext uri="{FF2B5EF4-FFF2-40B4-BE49-F238E27FC236}">
                <a16:creationId xmlns:a16="http://schemas.microsoft.com/office/drawing/2014/main" id="{01FF97FE-000B-4FE7-9306-71D6AA90AEA9}"/>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3670136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BE7-59B3-4E23-9DC4-F9155C6B42D1}"/>
              </a:ext>
            </a:extLst>
          </p:cNvPr>
          <p:cNvSpPr>
            <a:spLocks noGrp="1"/>
          </p:cNvSpPr>
          <p:nvPr>
            <p:ph type="title"/>
          </p:nvPr>
        </p:nvSpPr>
        <p:spPr>
          <a:xfrm>
            <a:off x="398769" y="346273"/>
            <a:ext cx="11395939" cy="335861"/>
          </a:xfrm>
        </p:spPr>
        <p:txBody>
          <a:bodyPr/>
          <a:lstStyle/>
          <a:p>
            <a:r>
              <a:rPr lang="fr-FR" dirty="0"/>
              <a:t>Catégories </a:t>
            </a:r>
            <a:r>
              <a:rPr lang="fr-FR" sz="2400" dirty="0"/>
              <a:t>d'investissements</a:t>
            </a:r>
            <a:r>
              <a:rPr lang="fr-FR" dirty="0"/>
              <a:t> 	</a:t>
            </a:r>
            <a:r>
              <a:rPr lang="fr-FR" sz="2800" b="1" dirty="0">
                <a:solidFill>
                  <a:srgbClr val="000000"/>
                </a:solidFill>
                <a:effectLst/>
                <a:latin typeface="Calibri" panose="020F0502020204030204" pitchFamily="34" charset="0"/>
                <a:ea typeface="Times New Roman" panose="02020603050405020304" pitchFamily="18" charset="0"/>
              </a:rPr>
              <a:t>SPIF (Environnemental)</a:t>
            </a:r>
            <a:endParaRPr lang="en-US" dirty="0"/>
          </a:p>
        </p:txBody>
      </p:sp>
      <p:sp>
        <p:nvSpPr>
          <p:cNvPr id="8" name="TextBox 7">
            <a:extLst>
              <a:ext uri="{FF2B5EF4-FFF2-40B4-BE49-F238E27FC236}">
                <a16:creationId xmlns:a16="http://schemas.microsoft.com/office/drawing/2014/main" id="{9F868306-A0F2-4638-868D-21D256637110}"/>
              </a:ext>
            </a:extLst>
          </p:cNvPr>
          <p:cNvSpPr txBox="1"/>
          <p:nvPr/>
        </p:nvSpPr>
        <p:spPr>
          <a:xfrm>
            <a:off x="160420" y="858595"/>
            <a:ext cx="4732422" cy="461665"/>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504689"/>
            <a:ext cx="6978315" cy="538289"/>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latin typeface="Calibri" panose="020F0502020204030204" pitchFamily="34" charset="0"/>
                <a:cs typeface="Calibri" panose="020F0502020204030204" pitchFamily="34" charset="0"/>
              </a:rPr>
              <a:t>Fabrication d'éoliennes</a:t>
            </a:r>
          </a:p>
          <a:p>
            <a:pPr marL="342900" indent="-342900">
              <a:buFont typeface="+mj-lt"/>
              <a:buAutoNum type="arabicPeriod"/>
            </a:pPr>
            <a:r>
              <a:rPr lang="fr-FR" sz="1400" dirty="0">
                <a:solidFill>
                  <a:srgbClr val="000000"/>
                </a:solidFill>
                <a:latin typeface="Calibri" panose="020F0502020204030204" pitchFamily="34" charset="0"/>
                <a:cs typeface="Calibri" panose="020F0502020204030204" pitchFamily="34" charset="0"/>
              </a:rPr>
              <a:t>Production d'électricité à partir de l'énergie éolienne</a:t>
            </a:r>
            <a:endParaRPr lang="en-US" sz="1400" dirty="0">
              <a:solidFill>
                <a:srgbClr val="000000"/>
              </a:solidFill>
              <a:latin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SPIF-E01 </a:t>
            </a:r>
            <a:r>
              <a:rPr lang="fr-FR" sz="1400" b="1" dirty="0">
                <a:solidFill>
                  <a:srgbClr val="000000"/>
                </a:solidFill>
                <a:effectLst/>
                <a:latin typeface="Calibri" panose="020F0502020204030204" pitchFamily="34" charset="0"/>
                <a:ea typeface="Times New Roman" panose="02020603050405020304" pitchFamily="18" charset="0"/>
              </a:rPr>
              <a:t>Financements de parcs éoliens</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16" name="TextBox 15">
            <a:extLst>
              <a:ext uri="{FF2B5EF4-FFF2-40B4-BE49-F238E27FC236}">
                <a16:creationId xmlns:a16="http://schemas.microsoft.com/office/drawing/2014/main" id="{B38E0ED8-CEE1-457E-9466-2E2F880035C4}"/>
              </a:ext>
            </a:extLst>
          </p:cNvPr>
          <p:cNvSpPr txBox="1"/>
          <p:nvPr/>
        </p:nvSpPr>
        <p:spPr>
          <a:xfrm>
            <a:off x="112292" y="2129523"/>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SPIF-E02 </a:t>
            </a:r>
            <a:r>
              <a:rPr lang="fr-FR" sz="1400" b="1" dirty="0">
                <a:solidFill>
                  <a:srgbClr val="000000"/>
                </a:solidFill>
                <a:effectLst/>
                <a:latin typeface="Calibri" panose="020F0502020204030204" pitchFamily="34" charset="0"/>
                <a:ea typeface="Times New Roman" panose="02020603050405020304" pitchFamily="18" charset="0"/>
              </a:rPr>
              <a:t>Financements d'installations de production d'électricité à partir de panneaux photovoltaïques</a:t>
            </a:r>
            <a:endParaRPr lang="en-US" sz="1400" dirty="0"/>
          </a:p>
        </p:txBody>
      </p:sp>
      <p:sp>
        <p:nvSpPr>
          <p:cNvPr id="18" name="TextBox 17">
            <a:extLst>
              <a:ext uri="{FF2B5EF4-FFF2-40B4-BE49-F238E27FC236}">
                <a16:creationId xmlns:a16="http://schemas.microsoft.com/office/drawing/2014/main" id="{B3C78D14-FEB0-4478-B282-4ECA9D985FE6}"/>
              </a:ext>
            </a:extLst>
          </p:cNvPr>
          <p:cNvSpPr txBox="1"/>
          <p:nvPr/>
        </p:nvSpPr>
        <p:spPr>
          <a:xfrm>
            <a:off x="5053261" y="2129523"/>
            <a:ext cx="6978315" cy="999313"/>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l'énergie solaire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en-US"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Manufacture of photovoltaic power generation installations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grâce à la technologie solaire photovoltaïque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d'électricité utilisant la technologie de l'énergie solaire concentrée (CSP)</a:t>
            </a:r>
            <a:endParaRPr lang="en-US" sz="1400"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3262964"/>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SPIF-E03 </a:t>
            </a:r>
            <a:r>
              <a:rPr lang="fr-FR" sz="1400" b="1" dirty="0">
                <a:solidFill>
                  <a:srgbClr val="000000"/>
                </a:solidFill>
                <a:effectLst/>
                <a:latin typeface="Calibri" panose="020F0502020204030204" pitchFamily="34" charset="0"/>
                <a:ea typeface="Times New Roman" panose="02020603050405020304" pitchFamily="18" charset="0"/>
              </a:rPr>
              <a:t>Financements d'installation de production d'énergie à partir d'autres énergies renouvelables</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0" y="3198796"/>
            <a:ext cx="6978313" cy="3073918"/>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combustibles gazeux et liquides non fossiles renouvelables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la bioénergie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l'énergie géothermique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biogaz et de biocarburants destinés aux transports et de bioliquides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technologies d'énergie renouvelable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de technologies d'énergie renouvelable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combustibles gazeux et liquides renouvelables non fossiles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la bioénergie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l'énergie géothermique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 à partir de l'</a:t>
            </a:r>
            <a:r>
              <a:rPr lang="fr-FR" sz="14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hydroélectricité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d'électricité à partir des technologies d'énergie océanique</a:t>
            </a:r>
            <a:endParaRPr lang="en-US" sz="1400" dirty="0"/>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538289"/>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4" name="Rectangle 33">
            <a:extLst>
              <a:ext uri="{FF2B5EF4-FFF2-40B4-BE49-F238E27FC236}">
                <a16:creationId xmlns:a16="http://schemas.microsoft.com/office/drawing/2014/main" id="{E0C7EBE3-8221-4CDC-A87B-C51285D083F6}"/>
              </a:ext>
            </a:extLst>
          </p:cNvPr>
          <p:cNvSpPr/>
          <p:nvPr/>
        </p:nvSpPr>
        <p:spPr>
          <a:xfrm>
            <a:off x="112292" y="2104197"/>
            <a:ext cx="11919283" cy="1026488"/>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3154162"/>
            <a:ext cx="11919283" cy="3032419"/>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3046977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10"/>
            <a:ext cx="11395939" cy="315407"/>
          </a:xfrm>
        </p:spPr>
        <p:txBody>
          <a:bodyPr/>
          <a:lstStyle/>
          <a:p>
            <a:r>
              <a:rPr lang="fr-FR" dirty="0" err="1"/>
              <a:t>Spif</a:t>
            </a:r>
            <a:r>
              <a:rPr lang="fr-FR" dirty="0"/>
              <a:t>-e: 	air PROPRE</a:t>
            </a:r>
            <a:endParaRPr lang="fr-FR" dirty="0">
              <a:highlight>
                <a:srgbClr val="FFFF00"/>
              </a:highlight>
            </a:endParaRPr>
          </a:p>
        </p:txBody>
      </p:sp>
      <p:sp>
        <p:nvSpPr>
          <p:cNvPr id="5" name="TextBox 4">
            <a:extLst>
              <a:ext uri="{FF2B5EF4-FFF2-40B4-BE49-F238E27FC236}">
                <a16:creationId xmlns:a16="http://schemas.microsoft.com/office/drawing/2014/main" id="{22A0740C-A88E-4C33-8E61-A3A5C2B425E4}"/>
              </a:ext>
            </a:extLst>
          </p:cNvPr>
          <p:cNvSpPr txBox="1"/>
          <p:nvPr/>
        </p:nvSpPr>
        <p:spPr>
          <a:xfrm>
            <a:off x="284089" y="1048046"/>
            <a:ext cx="1225446" cy="369332"/>
          </a:xfrm>
          <a:prstGeom prst="rect">
            <a:avLst/>
          </a:prstGeom>
          <a:solidFill>
            <a:srgbClr val="00B050"/>
          </a:solidFill>
        </p:spPr>
        <p:txBody>
          <a:bodyPr wrap="square">
            <a:spAutoFit/>
          </a:bodyPr>
          <a:lstStyle/>
          <a:p>
            <a:pPr algn="ctr"/>
            <a:r>
              <a:rPr lang="fr-FR" b="1" dirty="0">
                <a:solidFill>
                  <a:schemeClr val="bg1"/>
                </a:solidFill>
              </a:rPr>
              <a:t>SPIF-E18</a:t>
            </a:r>
          </a:p>
        </p:txBody>
      </p:sp>
      <p:sp>
        <p:nvSpPr>
          <p:cNvPr id="7" name="TextBox 6">
            <a:extLst>
              <a:ext uri="{FF2B5EF4-FFF2-40B4-BE49-F238E27FC236}">
                <a16:creationId xmlns:a16="http://schemas.microsoft.com/office/drawing/2014/main" id="{1A66CB52-B12E-4FEE-AA2F-6F0C59DB0378}"/>
              </a:ext>
            </a:extLst>
          </p:cNvPr>
          <p:cNvSpPr txBox="1"/>
          <p:nvPr/>
        </p:nvSpPr>
        <p:spPr>
          <a:xfrm>
            <a:off x="302690" y="1712425"/>
            <a:ext cx="3098236" cy="1234056"/>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d'équipements pour la production d'hydrogène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d'hydrogène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Stockage d'hydrogène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9915D086-21DB-42B4-AA71-DA62B8F30D13}"/>
              </a:ext>
            </a:extLst>
          </p:cNvPr>
          <p:cNvSpPr txBox="1"/>
          <p:nvPr/>
        </p:nvSpPr>
        <p:spPr>
          <a:xfrm>
            <a:off x="1509535" y="940325"/>
            <a:ext cx="4169370" cy="830997"/>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production, transport, stockage et distribution d'hydrogène et équipements liés</a:t>
            </a:r>
            <a:endParaRPr lang="fr-FR" sz="1600" b="1" u="sng"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302690" y="3353387"/>
            <a:ext cx="3854066" cy="830997"/>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production, distribution et stockage d'hydrogène bas carbone, production d'équipement de production d'hydrogène bas carbone</a:t>
            </a:r>
            <a:endParaRPr lang="fr-FR" sz="1200" i="1" dirty="0">
              <a:solidFill>
                <a:schemeClr val="bg2"/>
              </a:solidFill>
            </a:endParaRPr>
          </a:p>
        </p:txBody>
      </p:sp>
      <p:pic>
        <p:nvPicPr>
          <p:cNvPr id="13316" name="Picture 4" descr="Low-Carbon Hydrogen Set to Increase Demand for Renewable Power">
            <a:extLst>
              <a:ext uri="{FF2B5EF4-FFF2-40B4-BE49-F238E27FC236}">
                <a16:creationId xmlns:a16="http://schemas.microsoft.com/office/drawing/2014/main" id="{88AF8BF4-B962-4C2C-949A-EC03B19C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690" y="4528546"/>
            <a:ext cx="4478440" cy="1567454"/>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7A2F2CC5-1E29-4A56-9A06-36803E23266E}"/>
              </a:ext>
            </a:extLst>
          </p:cNvPr>
          <p:cNvSpPr txBox="1"/>
          <p:nvPr/>
        </p:nvSpPr>
        <p:spPr>
          <a:xfrm>
            <a:off x="5981800" y="1015962"/>
            <a:ext cx="1225446" cy="369332"/>
          </a:xfrm>
          <a:prstGeom prst="rect">
            <a:avLst/>
          </a:prstGeom>
          <a:solidFill>
            <a:srgbClr val="00B050"/>
          </a:solidFill>
        </p:spPr>
        <p:txBody>
          <a:bodyPr wrap="square">
            <a:spAutoFit/>
          </a:bodyPr>
          <a:lstStyle/>
          <a:p>
            <a:pPr algn="ctr"/>
            <a:r>
              <a:rPr lang="fr-FR" b="1" dirty="0">
                <a:solidFill>
                  <a:schemeClr val="bg1"/>
                </a:solidFill>
              </a:rPr>
              <a:t>SPIF-E19</a:t>
            </a:r>
          </a:p>
        </p:txBody>
      </p:sp>
      <p:sp>
        <p:nvSpPr>
          <p:cNvPr id="15" name="TextBox 14">
            <a:extLst>
              <a:ext uri="{FF2B5EF4-FFF2-40B4-BE49-F238E27FC236}">
                <a16:creationId xmlns:a16="http://schemas.microsoft.com/office/drawing/2014/main" id="{8750C01C-12D8-43AB-B9A3-C7D1CB6125A2}"/>
              </a:ext>
            </a:extLst>
          </p:cNvPr>
          <p:cNvSpPr txBox="1"/>
          <p:nvPr/>
        </p:nvSpPr>
        <p:spPr>
          <a:xfrm>
            <a:off x="6000401" y="1680341"/>
            <a:ext cx="3459930" cy="2847639"/>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d'acide nitrique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d'ammoniac anhydre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carbonate de sodium</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chlorine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fer et d'acier</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matières plastiques sous forme primaire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noir de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produits chimiques de base organiques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Fabrication de produits de four à coke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408847A8-C0BD-4F47-8E67-A4BD06BD5797}"/>
              </a:ext>
            </a:extLst>
          </p:cNvPr>
          <p:cNvSpPr txBox="1"/>
          <p:nvPr/>
        </p:nvSpPr>
        <p:spPr>
          <a:xfrm>
            <a:off x="7207246" y="908241"/>
            <a:ext cx="3688107"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d'autres technologies bas carbone</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6000401" y="4800164"/>
            <a:ext cx="2993488" cy="1384995"/>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technologies visant à une réduction substantielle des émissions de GES dans des secteurs non couverts ci-dessus (ex.: équipements de décarbonation de la production de fer et d'acier)</a:t>
            </a:r>
            <a:endParaRPr lang="fr-FR" sz="1200" i="1" dirty="0">
              <a:solidFill>
                <a:schemeClr val="bg2"/>
              </a:solidFill>
            </a:endParaRPr>
          </a:p>
        </p:txBody>
      </p:sp>
      <p:pic>
        <p:nvPicPr>
          <p:cNvPr id="13320" name="Picture 8" descr="NAICS Code 325199 - All other basic organic chemical mfg.">
            <a:extLst>
              <a:ext uri="{FF2B5EF4-FFF2-40B4-BE49-F238E27FC236}">
                <a16:creationId xmlns:a16="http://schemas.microsoft.com/office/drawing/2014/main" id="{39220DD5-F4A3-432B-AB90-AEAAB5EACC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1196" y="4527980"/>
            <a:ext cx="2619688"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3322" name="Picture 10" descr="Five actions to improve the sustainability of steel">
            <a:extLst>
              <a:ext uri="{FF2B5EF4-FFF2-40B4-BE49-F238E27FC236}">
                <a16:creationId xmlns:a16="http://schemas.microsoft.com/office/drawing/2014/main" id="{723B7C9D-6ED1-42EA-9543-05079F4971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40431" y="2098012"/>
            <a:ext cx="2619375" cy="1743075"/>
          </a:xfrm>
          <a:prstGeom prst="rect">
            <a:avLst/>
          </a:prstGeom>
          <a:noFill/>
          <a:extLst>
            <a:ext uri="{909E8E84-426E-40DD-AFC4-6F175D3DCCD1}">
              <a14:hiddenFill xmlns:a14="http://schemas.microsoft.com/office/drawing/2010/main">
                <a:solidFill>
                  <a:srgbClr val="FFFFFF"/>
                </a:solidFill>
              </a14:hiddenFill>
            </a:ext>
          </a:extLst>
        </p:spPr>
      </p:pic>
      <p:sp>
        <p:nvSpPr>
          <p:cNvPr id="18" name="Action Button: Go Back or Previous 17">
            <a:hlinkClick r:id="rId5" action="ppaction://hlinksldjump" highlightClick="1"/>
            <a:extLst>
              <a:ext uri="{FF2B5EF4-FFF2-40B4-BE49-F238E27FC236}">
                <a16:creationId xmlns:a16="http://schemas.microsoft.com/office/drawing/2014/main" id="{99D4E11D-A2FC-4393-8431-7DB89BFA2681}"/>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6365933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-e: 	 air PROPRE</a:t>
            </a:r>
            <a:endParaRPr lang="fr-FR" dirty="0">
              <a:highlight>
                <a:srgbClr val="FFFF00"/>
              </a:highlight>
            </a:endParaRPr>
          </a:p>
        </p:txBody>
      </p:sp>
      <p:sp>
        <p:nvSpPr>
          <p:cNvPr id="5" name="TextBox 4">
            <a:extLst>
              <a:ext uri="{FF2B5EF4-FFF2-40B4-BE49-F238E27FC236}">
                <a16:creationId xmlns:a16="http://schemas.microsoft.com/office/drawing/2014/main" id="{22A0740C-A88E-4C33-8E61-A3A5C2B425E4}"/>
              </a:ext>
            </a:extLst>
          </p:cNvPr>
          <p:cNvSpPr txBox="1"/>
          <p:nvPr/>
        </p:nvSpPr>
        <p:spPr>
          <a:xfrm>
            <a:off x="270759" y="1108890"/>
            <a:ext cx="1225446" cy="369332"/>
          </a:xfrm>
          <a:prstGeom prst="rect">
            <a:avLst/>
          </a:prstGeom>
          <a:solidFill>
            <a:srgbClr val="00B050"/>
          </a:solidFill>
        </p:spPr>
        <p:txBody>
          <a:bodyPr wrap="square">
            <a:spAutoFit/>
          </a:bodyPr>
          <a:lstStyle/>
          <a:p>
            <a:pPr algn="ctr"/>
            <a:r>
              <a:rPr lang="fr-FR" b="1" dirty="0">
                <a:solidFill>
                  <a:schemeClr val="bg1"/>
                </a:solidFill>
              </a:rPr>
              <a:t>SPIF-E20</a:t>
            </a:r>
          </a:p>
        </p:txBody>
      </p:sp>
      <p:sp>
        <p:nvSpPr>
          <p:cNvPr id="7" name="TextBox 6">
            <a:extLst>
              <a:ext uri="{FF2B5EF4-FFF2-40B4-BE49-F238E27FC236}">
                <a16:creationId xmlns:a16="http://schemas.microsoft.com/office/drawing/2014/main" id="{1A66CB52-B12E-4FEE-AA2F-6F0C59DB0378}"/>
              </a:ext>
            </a:extLst>
          </p:cNvPr>
          <p:cNvSpPr txBox="1"/>
          <p:nvPr/>
        </p:nvSpPr>
        <p:spPr>
          <a:xfrm>
            <a:off x="270759" y="1805099"/>
            <a:ext cx="5131897" cy="1234056"/>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Recherche, développement et innovation pour le captage aérien direct du CO2</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géologique souterrain permanent de CO2</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Transport de CO2</a:t>
            </a:r>
            <a:endParaRPr lang="fr-FR" sz="1400" b="1" dirty="0"/>
          </a:p>
        </p:txBody>
      </p:sp>
      <p:sp>
        <p:nvSpPr>
          <p:cNvPr id="9" name="TextBox 8">
            <a:extLst>
              <a:ext uri="{FF2B5EF4-FFF2-40B4-BE49-F238E27FC236}">
                <a16:creationId xmlns:a16="http://schemas.microsoft.com/office/drawing/2014/main" id="{9915D086-21DB-42B4-AA71-DA62B8F30D13}"/>
              </a:ext>
            </a:extLst>
          </p:cNvPr>
          <p:cNvSpPr txBox="1"/>
          <p:nvPr/>
        </p:nvSpPr>
        <p:spPr>
          <a:xfrm>
            <a:off x="1496205" y="1068401"/>
            <a:ext cx="5321100"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projets/équipements de captage, transport et stockage de CO2</a:t>
            </a:r>
            <a:endParaRPr lang="fr-FR" sz="1600" b="1" u="sng" dirty="0">
              <a:solidFill>
                <a:srgbClr val="0070C0"/>
              </a:solidFill>
            </a:endParaRPr>
          </a:p>
        </p:txBody>
      </p:sp>
      <p:sp>
        <p:nvSpPr>
          <p:cNvPr id="11" name="TextBox 10">
            <a:extLst>
              <a:ext uri="{FF2B5EF4-FFF2-40B4-BE49-F238E27FC236}">
                <a16:creationId xmlns:a16="http://schemas.microsoft.com/office/drawing/2014/main" id="{170AA064-700C-4B32-9C22-C9AB0DDBE8EB}"/>
              </a:ext>
            </a:extLst>
          </p:cNvPr>
          <p:cNvSpPr txBox="1"/>
          <p:nvPr/>
        </p:nvSpPr>
        <p:spPr>
          <a:xfrm>
            <a:off x="302689" y="3298117"/>
            <a:ext cx="4702448" cy="830997"/>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recherche, développement et innovation pour le captage direct de CO2, le transport de CO2 et le stockage géologique souterrain permanent de CO2</a:t>
            </a:r>
            <a:endParaRPr lang="fr-FR" sz="1200" i="1" dirty="0">
              <a:solidFill>
                <a:schemeClr val="bg2"/>
              </a:solidFill>
            </a:endParaRPr>
          </a:p>
        </p:txBody>
      </p:sp>
      <p:pic>
        <p:nvPicPr>
          <p:cNvPr id="8194" name="Picture 2" descr="Can Carbon Capture Technology Prosper Under Trump? - The New York Times">
            <a:extLst>
              <a:ext uri="{FF2B5EF4-FFF2-40B4-BE49-F238E27FC236}">
                <a16:creationId xmlns:a16="http://schemas.microsoft.com/office/drawing/2014/main" id="{DA7A4E5F-1218-4DCC-8939-63AF341C2A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2755" y="3985017"/>
            <a:ext cx="3445332" cy="2139733"/>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D6D8FFB0-7412-4C92-BF38-8CDA2896E7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9977" y="1056576"/>
            <a:ext cx="3854066" cy="2564706"/>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Wärtsilä : des réservoirs deux fois plus grands pour le transport de CO2 |  Journal de la Marine Marchande">
            <a:extLst>
              <a:ext uri="{FF2B5EF4-FFF2-40B4-BE49-F238E27FC236}">
                <a16:creationId xmlns:a16="http://schemas.microsoft.com/office/drawing/2014/main" id="{884152DC-FF42-4242-98A8-DF6B0132F0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210" y="4203410"/>
            <a:ext cx="4435018" cy="1702949"/>
          </a:xfrm>
          <a:prstGeom prst="rect">
            <a:avLst/>
          </a:prstGeom>
          <a:noFill/>
          <a:extLst>
            <a:ext uri="{909E8E84-426E-40DD-AFC4-6F175D3DCCD1}">
              <a14:hiddenFill xmlns:a14="http://schemas.microsoft.com/office/drawing/2010/main">
                <a:solidFill>
                  <a:srgbClr val="FFFFFF"/>
                </a:solidFill>
              </a14:hiddenFill>
            </a:ext>
          </a:extLst>
        </p:spPr>
      </p:pic>
      <p:sp>
        <p:nvSpPr>
          <p:cNvPr id="10" name="Action Button: Go Back or Previous 9">
            <a:hlinkClick r:id="rId5" action="ppaction://hlinksldjump" highlightClick="1"/>
            <a:extLst>
              <a:ext uri="{FF2B5EF4-FFF2-40B4-BE49-F238E27FC236}">
                <a16:creationId xmlns:a16="http://schemas.microsoft.com/office/drawing/2014/main" id="{33BBE523-82E7-462D-B2BD-2914085CCF08}"/>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1831050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-e:         TRANSPORT PROPRE</a:t>
            </a:r>
            <a:endParaRPr lang="fr-FR"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543526" y="1042311"/>
            <a:ext cx="1225446" cy="369332"/>
          </a:xfrm>
          <a:prstGeom prst="rect">
            <a:avLst/>
          </a:prstGeom>
          <a:solidFill>
            <a:srgbClr val="00B050"/>
          </a:solidFill>
        </p:spPr>
        <p:txBody>
          <a:bodyPr wrap="square">
            <a:spAutoFit/>
          </a:bodyPr>
          <a:lstStyle/>
          <a:p>
            <a:pPr algn="ctr"/>
            <a:r>
              <a:rPr lang="fr-FR" b="1" dirty="0">
                <a:solidFill>
                  <a:schemeClr val="bg1"/>
                </a:solidFill>
              </a:rPr>
              <a:t>SPIF-E21</a:t>
            </a:r>
          </a:p>
        </p:txBody>
      </p:sp>
      <p:sp>
        <p:nvSpPr>
          <p:cNvPr id="15" name="TextBox 14">
            <a:extLst>
              <a:ext uri="{FF2B5EF4-FFF2-40B4-BE49-F238E27FC236}">
                <a16:creationId xmlns:a16="http://schemas.microsoft.com/office/drawing/2014/main" id="{8750C01C-12D8-43AB-B9A3-C7D1CB6125A2}"/>
              </a:ext>
            </a:extLst>
          </p:cNvPr>
          <p:cNvSpPr txBox="1"/>
          <p:nvPr/>
        </p:nvSpPr>
        <p:spPr>
          <a:xfrm>
            <a:off x="574238" y="1589446"/>
            <a:ext cx="5487625" cy="3058851"/>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aéroportuaires bas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permettant un transport de l'eau à faible émission de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Modernisation du transport fluvial de passagers et de marchandises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Modernisation du transport maritime et côtier de marchandises et de passagers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Services de transport de marchandises par route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ferroviaire de marchandises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fluvial de fret intérieur</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Transport maritime et côtier de fret maritime, navires pour opérations portuaires et activités auxiliaires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408847A8-C0BD-4F47-8E67-A4BD06BD5797}"/>
              </a:ext>
            </a:extLst>
          </p:cNvPr>
          <p:cNvSpPr txBox="1"/>
          <p:nvPr/>
        </p:nvSpPr>
        <p:spPr>
          <a:xfrm>
            <a:off x="1768972" y="1057700"/>
            <a:ext cx="5546228"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 Financement de transport de marchandise bas carbone</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562126" y="4618732"/>
            <a:ext cx="7491262" cy="1569660"/>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transport de fret ferroviaire bas carbone, transport de fret routier bas carbone, transport de fret fluvial bas carbone* fonctionnant au gaz naturel et/ou hybride (thermique -électrique)  et/ou électrique, contribuant à réduire les émissions de CO2 du secteur des transports de fret : fabrication, acquisition, installation, exploitation et maintenance autant que capex initial de ces matériels.</a:t>
            </a:r>
          </a:p>
          <a:p>
            <a:pPr marL="171450" indent="-171450">
              <a:buFontTx/>
              <a:buChar char="-"/>
            </a:pPr>
            <a:r>
              <a:rPr lang="fr-FR" sz="1200" dirty="0"/>
              <a:t>Financement de transport de fret maritime, de navires pour des opérations </a:t>
            </a:r>
            <a:r>
              <a:rPr lang="fr-FR" sz="1200" dirty="0" err="1"/>
              <a:t>porturaires</a:t>
            </a:r>
            <a:r>
              <a:rPr lang="fr-FR" sz="1200" dirty="0"/>
              <a:t> ou activités annexes, </a:t>
            </a:r>
            <a:r>
              <a:rPr lang="fr-FR" sz="1200" i="1" dirty="0"/>
              <a:t>alignés avec ces 2 critères cumulatifs : clients signataires des Poséidon Principles et ayant une trajectoire de décarbonation alignée avec la trajectoire IMO</a:t>
            </a:r>
            <a:endParaRPr lang="fr-FR" sz="1200" i="1" dirty="0">
              <a:solidFill>
                <a:schemeClr val="bg2"/>
              </a:solidFill>
            </a:endParaRPr>
          </a:p>
        </p:txBody>
      </p:sp>
      <p:pic>
        <p:nvPicPr>
          <p:cNvPr id="9220" name="Picture 4" descr="Rail Freight | Transportation from China &amp; Europe - Crane Worldwide  Logistics">
            <a:extLst>
              <a:ext uri="{FF2B5EF4-FFF2-40B4-BE49-F238E27FC236}">
                <a16:creationId xmlns:a16="http://schemas.microsoft.com/office/drawing/2014/main" id="{0AB5166F-CEC4-4CB7-A6FF-B69A27AA09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0138" y="2007312"/>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18ADA42-AE31-4ED5-9B58-AEAA7D532C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1327" y="2878850"/>
            <a:ext cx="3000375" cy="1524000"/>
          </a:xfrm>
          <a:prstGeom prst="rect">
            <a:avLst/>
          </a:prstGeom>
          <a:noFill/>
          <a:extLst>
            <a:ext uri="{909E8E84-426E-40DD-AFC4-6F175D3DCCD1}">
              <a14:hiddenFill xmlns:a14="http://schemas.microsoft.com/office/drawing/2010/main">
                <a:solidFill>
                  <a:srgbClr val="FFFFFF"/>
                </a:solidFill>
              </a14:hiddenFill>
            </a:ext>
          </a:extLst>
        </p:spPr>
      </p:pic>
      <p:pic>
        <p:nvPicPr>
          <p:cNvPr id="9224" name="Picture 8" descr="FAQs - Poseidon Principles for Financial Institutions">
            <a:extLst>
              <a:ext uri="{FF2B5EF4-FFF2-40B4-BE49-F238E27FC236}">
                <a16:creationId xmlns:a16="http://schemas.microsoft.com/office/drawing/2014/main" id="{80AEA4FB-9C50-4D79-B942-C10B4E8993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53388" y="4732331"/>
            <a:ext cx="2790825" cy="16383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D1356E-6E27-4083-BB16-1269364C6F08}"/>
              </a:ext>
            </a:extLst>
          </p:cNvPr>
          <p:cNvPicPr>
            <a:picLocks noChangeAspect="1"/>
          </p:cNvPicPr>
          <p:nvPr/>
        </p:nvPicPr>
        <p:blipFill rotWithShape="1">
          <a:blip r:embed="rId5"/>
          <a:srcRect l="5637" r="13816" b="5316"/>
          <a:stretch/>
        </p:blipFill>
        <p:spPr>
          <a:xfrm>
            <a:off x="8964044" y="320808"/>
            <a:ext cx="3010318" cy="1990472"/>
          </a:xfrm>
          <a:prstGeom prst="rect">
            <a:avLst/>
          </a:prstGeom>
        </p:spPr>
      </p:pic>
      <p:sp>
        <p:nvSpPr>
          <p:cNvPr id="11" name="Action Button: Go Back or Previous 10">
            <a:hlinkClick r:id="rId6" action="ppaction://hlinksldjump" highlightClick="1"/>
            <a:extLst>
              <a:ext uri="{FF2B5EF4-FFF2-40B4-BE49-F238E27FC236}">
                <a16:creationId xmlns:a16="http://schemas.microsoft.com/office/drawing/2014/main" id="{7043532E-9181-47F9-ABC9-47EFBDF09FC7}"/>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2979083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-e: 	</a:t>
            </a:r>
            <a:r>
              <a:rPr lang="fr-FR" sz="2400" b="1" dirty="0">
                <a:ea typeface="Source Sans Pro" pitchFamily="34" charset="0"/>
              </a:rPr>
              <a:t> Energie Renouvelable</a:t>
            </a:r>
            <a:endParaRPr lang="fr-FR"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543526" y="1077517"/>
            <a:ext cx="1225446" cy="369332"/>
          </a:xfrm>
          <a:prstGeom prst="rect">
            <a:avLst/>
          </a:prstGeom>
          <a:solidFill>
            <a:srgbClr val="00B050"/>
          </a:solidFill>
        </p:spPr>
        <p:txBody>
          <a:bodyPr wrap="square">
            <a:spAutoFit/>
          </a:bodyPr>
          <a:lstStyle/>
          <a:p>
            <a:pPr algn="ctr"/>
            <a:r>
              <a:rPr lang="fr-FR" b="1" dirty="0">
                <a:solidFill>
                  <a:schemeClr val="bg1"/>
                </a:solidFill>
              </a:rPr>
              <a:t>SPIF-E22</a:t>
            </a:r>
          </a:p>
        </p:txBody>
      </p:sp>
      <p:sp>
        <p:nvSpPr>
          <p:cNvPr id="15" name="TextBox 14">
            <a:extLst>
              <a:ext uri="{FF2B5EF4-FFF2-40B4-BE49-F238E27FC236}">
                <a16:creationId xmlns:a16="http://schemas.microsoft.com/office/drawing/2014/main" id="{8750C01C-12D8-43AB-B9A3-C7D1CB6125A2}"/>
              </a:ext>
            </a:extLst>
          </p:cNvPr>
          <p:cNvSpPr txBox="1"/>
          <p:nvPr/>
        </p:nvSpPr>
        <p:spPr>
          <a:xfrm>
            <a:off x="562126" y="1634284"/>
            <a:ext cx="5533874" cy="2386615"/>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Alimentation en vapeur et climatisation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de chauffage/refroidissement urbain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et fonctionnement de pompes à chaleur électriques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combustibles gazeux et liquides non fossiles renouvelables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bioénergie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géothermie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de chaleur/froid à partir du chauffage solaire thermique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buFont typeface="+mj-lt"/>
              <a:buAutoNum type="arabicPeriod"/>
            </a:pPr>
            <a:endParaRPr lang="fr-FR"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768972" y="969796"/>
            <a:ext cx="9235912"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d'installations/équipements de production de chaleur/froid à partir d'énergies renouvelables (éolien/photovoltaïque/autres)</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562126" y="4415153"/>
            <a:ext cx="4892190" cy="1200329"/>
          </a:xfrm>
          <a:prstGeom prst="rect">
            <a:avLst/>
          </a:prstGeom>
          <a:noFill/>
        </p:spPr>
        <p:txBody>
          <a:bodyPr wrap="square">
            <a:spAutoFit/>
          </a:bodyPr>
          <a:lstStyle/>
          <a:p>
            <a:r>
              <a:rPr lang="fr-FR" sz="1200" b="1" dirty="0"/>
              <a:t>Définition: </a:t>
            </a:r>
          </a:p>
          <a:p>
            <a:pPr marL="171450" indent="-171450">
              <a:buFontTx/>
              <a:buChar char="-"/>
            </a:pPr>
            <a:r>
              <a:rPr lang="fr-FR" sz="1200" dirty="0"/>
              <a:t>Financement d'installations/équipements de production de chaleur/froid à partir d'énergies renouvelables : éolien, photovoltaïque, bioénergie, déchets-énergie… </a:t>
            </a:r>
          </a:p>
          <a:p>
            <a:pPr marL="171450" indent="-171450">
              <a:buFontTx/>
              <a:buChar char="-"/>
            </a:pPr>
            <a:r>
              <a:rPr lang="fr-FR" sz="1200" i="1" dirty="0"/>
              <a:t>Est traitée séparément la </a:t>
            </a:r>
            <a:r>
              <a:rPr lang="fr-FR" sz="1200" i="1" dirty="0" err="1"/>
              <a:t>co-génération</a:t>
            </a:r>
            <a:r>
              <a:rPr lang="fr-FR" sz="1200" i="1" dirty="0"/>
              <a:t> (dont production d'électricité) (en E3)</a:t>
            </a:r>
            <a:endParaRPr lang="fr-FR" sz="1200" i="1" dirty="0">
              <a:solidFill>
                <a:schemeClr val="bg2"/>
              </a:solidFill>
            </a:endParaRPr>
          </a:p>
        </p:txBody>
      </p:sp>
      <p:pic>
        <p:nvPicPr>
          <p:cNvPr id="10242" name="Picture 2" descr="Biomass-Based Heating in the Western Balkans – A Roadmap for Sustainable  Development">
            <a:extLst>
              <a:ext uri="{FF2B5EF4-FFF2-40B4-BE49-F238E27FC236}">
                <a16:creationId xmlns:a16="http://schemas.microsoft.com/office/drawing/2014/main" id="{BF6A63E4-5DA1-42C1-8809-20B7AAAD1C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6955" y="2084749"/>
            <a:ext cx="2533650" cy="180022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ow Does a Geothermal Heat Pump Work and Types of Geothermal Heat Pumps -  Conserve Energy Future">
            <a:extLst>
              <a:ext uri="{FF2B5EF4-FFF2-40B4-BE49-F238E27FC236}">
                <a16:creationId xmlns:a16="http://schemas.microsoft.com/office/drawing/2014/main" id="{C53B6343-24AF-416C-AC93-1E19A74F70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54316" y="3987196"/>
            <a:ext cx="3028950" cy="2015628"/>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Heat Pump Installation | Orlando-Sanford, FL | Strada Electric, Security &amp;  Air Conditioning">
            <a:extLst>
              <a:ext uri="{FF2B5EF4-FFF2-40B4-BE49-F238E27FC236}">
                <a16:creationId xmlns:a16="http://schemas.microsoft.com/office/drawing/2014/main" id="{29E46279-81AC-4780-8380-342A4E229B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79305" y="4604069"/>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248" name="Picture 8" descr="Solar thermal energy - Wikipedia">
            <a:extLst>
              <a:ext uri="{FF2B5EF4-FFF2-40B4-BE49-F238E27FC236}">
                <a16:creationId xmlns:a16="http://schemas.microsoft.com/office/drawing/2014/main" id="{DC2D8B80-0BA3-4CFC-B7DD-2B0A3E35E4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2805" y="1554571"/>
            <a:ext cx="2476500" cy="1847850"/>
          </a:xfrm>
          <a:prstGeom prst="rect">
            <a:avLst/>
          </a:prstGeom>
          <a:noFill/>
          <a:extLst>
            <a:ext uri="{909E8E84-426E-40DD-AFC4-6F175D3DCCD1}">
              <a14:hiddenFill xmlns:a14="http://schemas.microsoft.com/office/drawing/2010/main">
                <a:solidFill>
                  <a:srgbClr val="FFFFFF"/>
                </a:solidFill>
              </a14:hiddenFill>
            </a:ext>
          </a:extLst>
        </p:spPr>
      </p:pic>
      <p:sp>
        <p:nvSpPr>
          <p:cNvPr id="11" name="Action Button: Go Back or Previous 10">
            <a:hlinkClick r:id="rId6" action="ppaction://hlinksldjump" highlightClick="1"/>
            <a:extLst>
              <a:ext uri="{FF2B5EF4-FFF2-40B4-BE49-F238E27FC236}">
                <a16:creationId xmlns:a16="http://schemas.microsoft.com/office/drawing/2014/main" id="{2CC4BE84-4FDA-4F27-A291-BA172DBFE22C}"/>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4913168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10"/>
            <a:ext cx="11395939" cy="315407"/>
          </a:xfrm>
        </p:spPr>
        <p:txBody>
          <a:bodyPr/>
          <a:lstStyle/>
          <a:p>
            <a:r>
              <a:rPr lang="fr-FR" dirty="0" err="1"/>
              <a:t>Spif</a:t>
            </a:r>
            <a:r>
              <a:rPr lang="fr-FR" dirty="0"/>
              <a:t>-e: 	 AIR PROPRE</a:t>
            </a:r>
            <a:endParaRPr lang="fr-FR"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562126" y="1154605"/>
            <a:ext cx="1225446" cy="369332"/>
          </a:xfrm>
          <a:prstGeom prst="rect">
            <a:avLst/>
          </a:prstGeom>
          <a:solidFill>
            <a:srgbClr val="00B050"/>
          </a:solidFill>
        </p:spPr>
        <p:txBody>
          <a:bodyPr wrap="square">
            <a:spAutoFit/>
          </a:bodyPr>
          <a:lstStyle/>
          <a:p>
            <a:pPr algn="ctr"/>
            <a:r>
              <a:rPr lang="fr-FR" b="1" dirty="0">
                <a:solidFill>
                  <a:schemeClr val="bg1"/>
                </a:solidFill>
              </a:rPr>
              <a:t>SPIF-E23</a:t>
            </a:r>
          </a:p>
        </p:txBody>
      </p:sp>
      <p:sp>
        <p:nvSpPr>
          <p:cNvPr id="15" name="TextBox 14">
            <a:extLst>
              <a:ext uri="{FF2B5EF4-FFF2-40B4-BE49-F238E27FC236}">
                <a16:creationId xmlns:a16="http://schemas.microsoft.com/office/drawing/2014/main" id="{8750C01C-12D8-43AB-B9A3-C7D1CB6125A2}"/>
              </a:ext>
            </a:extLst>
          </p:cNvPr>
          <p:cNvSpPr txBox="1"/>
          <p:nvPr/>
        </p:nvSpPr>
        <p:spPr>
          <a:xfrm>
            <a:off x="562125" y="1931337"/>
            <a:ext cx="4186337" cy="1675780"/>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Cogénération de chaleur/froid et d'électricité à partir de la combustion de gaz naturel avec captage du carbone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d'électricité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d'électricité à partir de la combustion du gaz naturel avec captage du carbone</a:t>
            </a:r>
            <a:endParaRPr lang="en-US"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787572" y="1054717"/>
            <a:ext cx="7198565"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d'installations/équipements de production d'électricité à partir de gaz naturel avec captage du carbone</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624368" y="4210105"/>
            <a:ext cx="6159516" cy="461665"/>
          </a:xfrm>
          <a:prstGeom prst="rect">
            <a:avLst/>
          </a:prstGeom>
          <a:noFill/>
        </p:spPr>
        <p:txBody>
          <a:bodyPr wrap="square">
            <a:spAutoFit/>
          </a:bodyPr>
          <a:lstStyle/>
          <a:p>
            <a:r>
              <a:rPr lang="fr-FR" sz="1200" b="1" dirty="0"/>
              <a:t>Définition: </a:t>
            </a:r>
          </a:p>
          <a:p>
            <a:pPr marL="171450" indent="-171450">
              <a:buFontTx/>
              <a:buChar char="-"/>
            </a:pPr>
            <a:r>
              <a:rPr lang="fr-FR" sz="1200" dirty="0"/>
              <a:t>Incluant la cogénération de chaleur/froid à partir de gaz naturel avec captage du carbone</a:t>
            </a:r>
            <a:endParaRPr lang="fr-FR" sz="1200" i="1" dirty="0">
              <a:solidFill>
                <a:schemeClr val="bg2"/>
              </a:solidFill>
            </a:endParaRPr>
          </a:p>
        </p:txBody>
      </p:sp>
      <p:pic>
        <p:nvPicPr>
          <p:cNvPr id="11266" name="Picture 2" descr="Natural Gas-Fired Electricity – Analysis - IEA">
            <a:extLst>
              <a:ext uri="{FF2B5EF4-FFF2-40B4-BE49-F238E27FC236}">
                <a16:creationId xmlns:a16="http://schemas.microsoft.com/office/drawing/2014/main" id="{12FF6091-E11B-4D84-A01D-3576900FE9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0685" y="2082481"/>
            <a:ext cx="2648874" cy="2660699"/>
          </a:xfrm>
          <a:prstGeom prst="rect">
            <a:avLst/>
          </a:prstGeom>
          <a:noFill/>
          <a:extLst>
            <a:ext uri="{909E8E84-426E-40DD-AFC4-6F175D3DCCD1}">
              <a14:hiddenFill xmlns:a14="http://schemas.microsoft.com/office/drawing/2010/main">
                <a:solidFill>
                  <a:srgbClr val="FFFFFF"/>
                </a:solidFill>
              </a14:hiddenFill>
            </a:ext>
          </a:extLst>
        </p:spPr>
      </p:pic>
      <p:sp>
        <p:nvSpPr>
          <p:cNvPr id="8" name="Action Button: Go Back or Previous 7">
            <a:hlinkClick r:id="rId3" action="ppaction://hlinksldjump" highlightClick="1"/>
            <a:extLst>
              <a:ext uri="{FF2B5EF4-FFF2-40B4-BE49-F238E27FC236}">
                <a16:creationId xmlns:a16="http://schemas.microsoft.com/office/drawing/2014/main" id="{FD5FFADF-8067-4D1F-8C88-72C925B1B93E}"/>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8318428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694B3-A536-4613-AA79-A0857315D626}"/>
              </a:ext>
            </a:extLst>
          </p:cNvPr>
          <p:cNvSpPr>
            <a:spLocks noGrp="1"/>
          </p:cNvSpPr>
          <p:nvPr>
            <p:ph type="title"/>
          </p:nvPr>
        </p:nvSpPr>
        <p:spPr>
          <a:xfrm>
            <a:off x="398030" y="180282"/>
            <a:ext cx="11395939" cy="654282"/>
          </a:xfrm>
        </p:spPr>
        <p:txBody>
          <a:bodyPr/>
          <a:lstStyle/>
          <a:p>
            <a:pPr marL="285750" indent="-285750">
              <a:buFont typeface="Arial" panose="020B0604020202020204" pitchFamily="34" charset="0"/>
              <a:buChar char="•"/>
            </a:pPr>
            <a:r>
              <a:rPr lang="fr-FR" sz="2800" dirty="0">
                <a:solidFill>
                  <a:srgbClr val="FF6600"/>
                </a:solidFill>
              </a:rPr>
              <a:t>10 </a:t>
            </a:r>
            <a:r>
              <a:rPr lang="fr-FR" sz="2800" dirty="0"/>
              <a:t>sous catégories d’investissementS </a:t>
            </a:r>
            <a:r>
              <a:rPr lang="fr-FR" sz="2800" dirty="0">
                <a:solidFill>
                  <a:srgbClr val="FF6600"/>
                </a:solidFill>
              </a:rPr>
              <a:t>SOCIALES </a:t>
            </a:r>
            <a:r>
              <a:rPr lang="fr-FR" sz="2800" dirty="0"/>
              <a:t>dans plusieurs secteurs </a:t>
            </a:r>
            <a:r>
              <a:rPr lang="fr-FR" sz="2800" dirty="0" err="1"/>
              <a:t>d'activitéS</a:t>
            </a:r>
            <a:r>
              <a:rPr lang="fr-FR" sz="2800" dirty="0"/>
              <a:t> </a:t>
            </a:r>
          </a:p>
        </p:txBody>
      </p:sp>
      <p:sp>
        <p:nvSpPr>
          <p:cNvPr id="4" name="Rectangle 3">
            <a:extLst>
              <a:ext uri="{FF2B5EF4-FFF2-40B4-BE49-F238E27FC236}">
                <a16:creationId xmlns:a16="http://schemas.microsoft.com/office/drawing/2014/main" id="{54C8626A-4DE8-42A4-A2EE-3EBEA624A071}"/>
              </a:ext>
            </a:extLst>
          </p:cNvPr>
          <p:cNvSpPr/>
          <p:nvPr/>
        </p:nvSpPr>
        <p:spPr>
          <a:xfrm>
            <a:off x="252820" y="1002788"/>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Collectivités &amp; Administrations</a:t>
            </a:r>
          </a:p>
        </p:txBody>
      </p:sp>
      <p:sp>
        <p:nvSpPr>
          <p:cNvPr id="5" name="Rectangle 4">
            <a:extLst>
              <a:ext uri="{FF2B5EF4-FFF2-40B4-BE49-F238E27FC236}">
                <a16:creationId xmlns:a16="http://schemas.microsoft.com/office/drawing/2014/main" id="{674C3C1F-C06E-4FD6-A630-D7467EB5C2AE}"/>
              </a:ext>
            </a:extLst>
          </p:cNvPr>
          <p:cNvSpPr/>
          <p:nvPr/>
        </p:nvSpPr>
        <p:spPr>
          <a:xfrm>
            <a:off x="2632266" y="1002788"/>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Télécom &amp; Wi-Fi</a:t>
            </a:r>
          </a:p>
        </p:txBody>
      </p:sp>
      <p:sp>
        <p:nvSpPr>
          <p:cNvPr id="6" name="Rectangle 5">
            <a:extLst>
              <a:ext uri="{FF2B5EF4-FFF2-40B4-BE49-F238E27FC236}">
                <a16:creationId xmlns:a16="http://schemas.microsoft.com/office/drawing/2014/main" id="{F5A5D15A-A176-4167-93FE-36EA6FB4EDBE}"/>
              </a:ext>
            </a:extLst>
          </p:cNvPr>
          <p:cNvSpPr/>
          <p:nvPr/>
        </p:nvSpPr>
        <p:spPr>
          <a:xfrm>
            <a:off x="5011712" y="1002788"/>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Logement Social</a:t>
            </a:r>
          </a:p>
        </p:txBody>
      </p:sp>
      <p:sp>
        <p:nvSpPr>
          <p:cNvPr id="7" name="Rectangle 6">
            <a:extLst>
              <a:ext uri="{FF2B5EF4-FFF2-40B4-BE49-F238E27FC236}">
                <a16:creationId xmlns:a16="http://schemas.microsoft.com/office/drawing/2014/main" id="{1FC7115C-1FF8-4715-B8CE-21CB5C25BF2A}"/>
              </a:ext>
            </a:extLst>
          </p:cNvPr>
          <p:cNvSpPr/>
          <p:nvPr/>
        </p:nvSpPr>
        <p:spPr>
          <a:xfrm>
            <a:off x="7391158" y="1002788"/>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Secteur Santé &amp; Hôpitaux</a:t>
            </a:r>
          </a:p>
        </p:txBody>
      </p:sp>
      <p:sp>
        <p:nvSpPr>
          <p:cNvPr id="8" name="Rectangle 7">
            <a:extLst>
              <a:ext uri="{FF2B5EF4-FFF2-40B4-BE49-F238E27FC236}">
                <a16:creationId xmlns:a16="http://schemas.microsoft.com/office/drawing/2014/main" id="{466CE634-342D-4F5B-9B81-3385ED4078D3}"/>
              </a:ext>
            </a:extLst>
          </p:cNvPr>
          <p:cNvSpPr/>
          <p:nvPr/>
        </p:nvSpPr>
        <p:spPr>
          <a:xfrm>
            <a:off x="244506" y="3697582"/>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PME pour l’Emploi Local</a:t>
            </a:r>
          </a:p>
        </p:txBody>
      </p:sp>
      <p:sp>
        <p:nvSpPr>
          <p:cNvPr id="9" name="Rectangle 8">
            <a:extLst>
              <a:ext uri="{FF2B5EF4-FFF2-40B4-BE49-F238E27FC236}">
                <a16:creationId xmlns:a16="http://schemas.microsoft.com/office/drawing/2014/main" id="{3C54158E-9ABC-4796-8707-DFBC666C9764}"/>
              </a:ext>
            </a:extLst>
          </p:cNvPr>
          <p:cNvSpPr/>
          <p:nvPr/>
        </p:nvSpPr>
        <p:spPr>
          <a:xfrm>
            <a:off x="9743131" y="3695259"/>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Microcrédits Professionnels</a:t>
            </a:r>
          </a:p>
        </p:txBody>
      </p:sp>
      <p:sp>
        <p:nvSpPr>
          <p:cNvPr id="10" name="Rectangle 9">
            <a:extLst>
              <a:ext uri="{FF2B5EF4-FFF2-40B4-BE49-F238E27FC236}">
                <a16:creationId xmlns:a16="http://schemas.microsoft.com/office/drawing/2014/main" id="{440581DD-C1C7-4051-B9D3-27628DE903BD}"/>
              </a:ext>
            </a:extLst>
          </p:cNvPr>
          <p:cNvSpPr/>
          <p:nvPr/>
        </p:nvSpPr>
        <p:spPr>
          <a:xfrm>
            <a:off x="9743130" y="1002788"/>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Objectifs Sociaux et Solidaires Inclusifs</a:t>
            </a:r>
          </a:p>
        </p:txBody>
      </p:sp>
      <p:sp>
        <p:nvSpPr>
          <p:cNvPr id="11" name="Rectangle 10">
            <a:extLst>
              <a:ext uri="{FF2B5EF4-FFF2-40B4-BE49-F238E27FC236}">
                <a16:creationId xmlns:a16="http://schemas.microsoft.com/office/drawing/2014/main" id="{1460443D-475C-4037-9B43-B59A9AC38427}"/>
              </a:ext>
            </a:extLst>
          </p:cNvPr>
          <p:cNvSpPr/>
          <p:nvPr/>
        </p:nvSpPr>
        <p:spPr>
          <a:xfrm>
            <a:off x="2604794" y="3695259"/>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Éducation &amp; Formation</a:t>
            </a:r>
          </a:p>
        </p:txBody>
      </p:sp>
      <p:sp>
        <p:nvSpPr>
          <p:cNvPr id="12" name="Rectangle 11">
            <a:extLst>
              <a:ext uri="{FF2B5EF4-FFF2-40B4-BE49-F238E27FC236}">
                <a16:creationId xmlns:a16="http://schemas.microsoft.com/office/drawing/2014/main" id="{A87E1EF9-7089-4934-AB60-0793FA84294C}"/>
              </a:ext>
            </a:extLst>
          </p:cNvPr>
          <p:cNvSpPr/>
          <p:nvPr/>
        </p:nvSpPr>
        <p:spPr>
          <a:xfrm>
            <a:off x="4984240" y="3695259"/>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Prêts Etudiants / Formation Professionnelle</a:t>
            </a:r>
            <a:endParaRPr lang="fr-FR" sz="1600" b="1" dirty="0">
              <a:solidFill>
                <a:srgbClr val="FF0000"/>
              </a:solidFill>
              <a:ea typeface="Source Sans Pro" pitchFamily="34" charset="0"/>
            </a:endParaRPr>
          </a:p>
        </p:txBody>
      </p:sp>
      <p:sp>
        <p:nvSpPr>
          <p:cNvPr id="13" name="Rectangle 12">
            <a:extLst>
              <a:ext uri="{FF2B5EF4-FFF2-40B4-BE49-F238E27FC236}">
                <a16:creationId xmlns:a16="http://schemas.microsoft.com/office/drawing/2014/main" id="{CA2FF263-8F9A-48CC-9243-2737A75663D5}"/>
              </a:ext>
            </a:extLst>
          </p:cNvPr>
          <p:cNvSpPr/>
          <p:nvPr/>
        </p:nvSpPr>
        <p:spPr>
          <a:xfrm>
            <a:off x="7363686" y="3695259"/>
            <a:ext cx="2168577" cy="689547"/>
          </a:xfrm>
          <a:prstGeom prst="rect">
            <a:avLst/>
          </a:prstGeom>
          <a:solidFill>
            <a:srgbClr val="FEB602"/>
          </a:solidFill>
        </p:spPr>
        <p:txBody>
          <a:bodyPr wrap="square" lIns="0" tIns="0" rIns="0" bIns="0" rtlCol="0" anchor="ctr">
            <a:noAutofit/>
          </a:bodyPr>
          <a:lstStyle/>
          <a:p>
            <a:pPr algn="ctr">
              <a:spcBef>
                <a:spcPts val="1200"/>
              </a:spcBef>
            </a:pPr>
            <a:r>
              <a:rPr lang="fr-FR" sz="1600" b="1" dirty="0">
                <a:ea typeface="Source Sans Pro" pitchFamily="34" charset="0"/>
              </a:rPr>
              <a:t>Agriculture et Alimentation </a:t>
            </a:r>
            <a:r>
              <a:rPr lang="fr-FR" sz="1400" b="1" dirty="0">
                <a:ea typeface="Source Sans Pro" pitchFamily="34" charset="0"/>
              </a:rPr>
              <a:t>Durables</a:t>
            </a:r>
            <a:r>
              <a:rPr lang="fr-FR" sz="1400" b="1" i="1" dirty="0">
                <a:ea typeface="Source Sans Pro" pitchFamily="34" charset="0"/>
              </a:rPr>
              <a:t> Pays Emergents</a:t>
            </a:r>
            <a:endParaRPr lang="fr-FR" sz="1600" b="1" i="1" dirty="0">
              <a:ea typeface="Source Sans Pro" pitchFamily="34" charset="0"/>
            </a:endParaRPr>
          </a:p>
        </p:txBody>
      </p:sp>
      <p:pic>
        <p:nvPicPr>
          <p:cNvPr id="2050" name="Picture 2" descr="Microcrédit professionnel : nouveaux montants et délais">
            <a:extLst>
              <a:ext uri="{FF2B5EF4-FFF2-40B4-BE49-F238E27FC236}">
                <a16:creationId xmlns:a16="http://schemas.microsoft.com/office/drawing/2014/main" id="{78EE7433-3F02-4959-82FB-13684CFBB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130" y="4472777"/>
            <a:ext cx="2168577" cy="144308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tudent Loans For Trade Schools: Here's Everything You Need To Know In 2022">
            <a:extLst>
              <a:ext uri="{FF2B5EF4-FFF2-40B4-BE49-F238E27FC236}">
                <a16:creationId xmlns:a16="http://schemas.microsoft.com/office/drawing/2014/main" id="{74ED21CE-09E6-435E-969C-5812055942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1710" y="4472777"/>
            <a:ext cx="2141107" cy="14430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Build a Sustainable Agriculture System in Emerging Markets">
            <a:extLst>
              <a:ext uri="{FF2B5EF4-FFF2-40B4-BE49-F238E27FC236}">
                <a16:creationId xmlns:a16="http://schemas.microsoft.com/office/drawing/2014/main" id="{12C382CD-A6C1-49E4-B56A-9CDC4F232D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4106" y="4472777"/>
            <a:ext cx="2168577" cy="14500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areer Services | Adult Education and Literacy Training">
            <a:extLst>
              <a:ext uri="{FF2B5EF4-FFF2-40B4-BE49-F238E27FC236}">
                <a16:creationId xmlns:a16="http://schemas.microsoft.com/office/drawing/2014/main" id="{5BB064DF-7048-4AD4-8EB0-57EC1294C4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14372" y="4472777"/>
            <a:ext cx="2168576" cy="14500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Pakistan's telecommunications future? - Profit by Pakistan Today">
            <a:extLst>
              <a:ext uri="{FF2B5EF4-FFF2-40B4-BE49-F238E27FC236}">
                <a16:creationId xmlns:a16="http://schemas.microsoft.com/office/drawing/2014/main" id="{0EEF770B-A2B0-4D29-A320-3D8708DC34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32266" y="1787223"/>
            <a:ext cx="2141105" cy="137319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ocial housing in France- HLM - YouTube">
            <a:extLst>
              <a:ext uri="{FF2B5EF4-FFF2-40B4-BE49-F238E27FC236}">
                <a16:creationId xmlns:a16="http://schemas.microsoft.com/office/drawing/2014/main" id="{2D7A1AF1-9E58-4F3C-A925-58350E430A5F}"/>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427" r="6059" b="2568"/>
          <a:stretch/>
        </p:blipFill>
        <p:spPr bwMode="auto">
          <a:xfrm>
            <a:off x="5011711" y="1787222"/>
            <a:ext cx="2168578" cy="1373197"/>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Healthcare Sector">
            <a:extLst>
              <a:ext uri="{FF2B5EF4-FFF2-40B4-BE49-F238E27FC236}">
                <a16:creationId xmlns:a16="http://schemas.microsoft.com/office/drawing/2014/main" id="{3464966E-45B5-479E-8A27-59D12B2DEF0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91158" y="1787222"/>
            <a:ext cx="2162393" cy="1373196"/>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Three Ways to Maximize Benefits from Natural Resources for Local Communities  — The Dedicated Grant Mechanism for Indigenous Peoples and Local Communities">
            <a:extLst>
              <a:ext uri="{FF2B5EF4-FFF2-40B4-BE49-F238E27FC236}">
                <a16:creationId xmlns:a16="http://schemas.microsoft.com/office/drawing/2014/main" id="{AB109315-4696-444D-A314-C558F428561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2820" y="1787222"/>
            <a:ext cx="2168576" cy="1373197"/>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Small business lending looks unequal. Getting the data has been a battle. –  Center for Public Integrity">
            <a:extLst>
              <a:ext uri="{FF2B5EF4-FFF2-40B4-BE49-F238E27FC236}">
                <a16:creationId xmlns:a16="http://schemas.microsoft.com/office/drawing/2014/main" id="{02EFB5BE-B745-4B9E-8C96-E2BD7495A15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4507" y="4482015"/>
            <a:ext cx="2168576" cy="1440765"/>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esperate for home care, seniors often wait months with workers in short  supply | PBS NewsHour">
            <a:extLst>
              <a:ext uri="{FF2B5EF4-FFF2-40B4-BE49-F238E27FC236}">
                <a16:creationId xmlns:a16="http://schemas.microsoft.com/office/drawing/2014/main" id="{AC6D89D2-9DF7-4F06-A7FA-46A2DE05201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43130" y="1780306"/>
            <a:ext cx="2168577" cy="1419588"/>
          </a:xfrm>
          <a:prstGeom prst="rect">
            <a:avLst/>
          </a:prstGeom>
          <a:noFill/>
          <a:extLst>
            <a:ext uri="{909E8E84-426E-40DD-AFC4-6F175D3DCCD1}">
              <a14:hiddenFill xmlns:a14="http://schemas.microsoft.com/office/drawing/2010/main">
                <a:solidFill>
                  <a:srgbClr val="FFFFFF"/>
                </a:solidFill>
              </a14:hiddenFill>
            </a:ext>
          </a:extLst>
        </p:spPr>
      </p:pic>
      <p:sp>
        <p:nvSpPr>
          <p:cNvPr id="23" name="Action Button: Go Back or Previous 22">
            <a:hlinkClick r:id="rId12" action="ppaction://hlinksldjump" highlightClick="1"/>
            <a:extLst>
              <a:ext uri="{FF2B5EF4-FFF2-40B4-BE49-F238E27FC236}">
                <a16:creationId xmlns:a16="http://schemas.microsoft.com/office/drawing/2014/main" id="{E6ADBCBD-1384-4FA0-AE4A-9737BA593A9C}"/>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2935051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77300"/>
            <a:ext cx="11395939" cy="331116"/>
          </a:xfrm>
        </p:spPr>
        <p:txBody>
          <a:bodyPr/>
          <a:lstStyle/>
          <a:p>
            <a:r>
              <a:rPr lang="fr-FR" sz="2800" dirty="0" err="1"/>
              <a:t>Spif</a:t>
            </a:r>
            <a:r>
              <a:rPr lang="fr-FR" sz="2800" dirty="0"/>
              <a:t>-S:	</a:t>
            </a:r>
            <a:r>
              <a:rPr lang="fr-FR" sz="2600" b="1" dirty="0">
                <a:ea typeface="Source Sans Pro" pitchFamily="34" charset="0"/>
              </a:rPr>
              <a:t>Collectivités &amp; </a:t>
            </a:r>
            <a:r>
              <a:rPr lang="fr-FR" sz="2600" b="1" dirty="0" err="1">
                <a:ea typeface="Source Sans Pro" pitchFamily="34" charset="0"/>
              </a:rPr>
              <a:t>administrationS</a:t>
            </a:r>
            <a:r>
              <a:rPr lang="fr-FR" sz="2600" dirty="0"/>
              <a:t>	</a:t>
            </a:r>
            <a:endParaRPr lang="fr-FR" sz="2600"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543526" y="1364037"/>
            <a:ext cx="1225446" cy="369332"/>
          </a:xfrm>
          <a:prstGeom prst="rect">
            <a:avLst/>
          </a:prstGeom>
          <a:solidFill>
            <a:srgbClr val="FEB602"/>
          </a:solidFill>
        </p:spPr>
        <p:txBody>
          <a:bodyPr wrap="square">
            <a:spAutoFit/>
          </a:bodyPr>
          <a:lstStyle/>
          <a:p>
            <a:pPr algn="ctr"/>
            <a:r>
              <a:rPr lang="fr-FR" b="1" dirty="0">
                <a:solidFill>
                  <a:schemeClr val="bg1"/>
                </a:solidFill>
              </a:rPr>
              <a:t>SPIF-S01</a:t>
            </a:r>
          </a:p>
        </p:txBody>
      </p:sp>
      <p:sp>
        <p:nvSpPr>
          <p:cNvPr id="15" name="TextBox 14">
            <a:extLst>
              <a:ext uri="{FF2B5EF4-FFF2-40B4-BE49-F238E27FC236}">
                <a16:creationId xmlns:a16="http://schemas.microsoft.com/office/drawing/2014/main" id="{8750C01C-12D8-43AB-B9A3-C7D1CB6125A2}"/>
              </a:ext>
            </a:extLst>
          </p:cNvPr>
          <p:cNvSpPr txBox="1"/>
          <p:nvPr/>
        </p:nvSpPr>
        <p:spPr>
          <a:xfrm>
            <a:off x="562127" y="1923040"/>
            <a:ext cx="7603306" cy="542521"/>
          </a:xfrm>
          <a:prstGeom prst="rect">
            <a:avLst/>
          </a:prstGeom>
          <a:noFill/>
        </p:spPr>
        <p:txBody>
          <a:bodyPr wrap="square">
            <a:spAutoFit/>
          </a:bodyPr>
          <a:lstStyle/>
          <a:p>
            <a:pPr>
              <a:lnSpc>
                <a:spcPct val="107000"/>
              </a:lnSpc>
            </a:pPr>
            <a:r>
              <a:rPr lang="fr-FR" sz="1400" b="1" dirty="0"/>
              <a:t>Secteurs:</a:t>
            </a: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Administration générale, économique et sociale</a:t>
            </a:r>
            <a:endParaRPr lang="fr-FR"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768972" y="1266245"/>
            <a:ext cx="5626440"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d'intérêt général, pouvoirs publics, dont Collectivités locales et Territoriales</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562127" y="2876888"/>
            <a:ext cx="6289050" cy="2492990"/>
          </a:xfrm>
          <a:prstGeom prst="rect">
            <a:avLst/>
          </a:prstGeom>
          <a:noFill/>
        </p:spPr>
        <p:txBody>
          <a:bodyPr wrap="square">
            <a:spAutoFit/>
          </a:bodyPr>
          <a:lstStyle/>
          <a:p>
            <a:r>
              <a:rPr lang="fr-FR" sz="1200" b="1" dirty="0"/>
              <a:t>Définition: </a:t>
            </a:r>
          </a:p>
          <a:p>
            <a:pPr marL="171450" indent="-171450">
              <a:buFontTx/>
              <a:buChar char="-"/>
            </a:pPr>
            <a:r>
              <a:rPr lang="fr-FR" sz="1200" dirty="0"/>
              <a:t>Financements d'équipements (acquisition, installation, entretien) </a:t>
            </a:r>
            <a:r>
              <a:rPr lang="fr-FR" sz="1200" i="1" dirty="0"/>
              <a:t>à vocation d'intérêt public </a:t>
            </a:r>
            <a:r>
              <a:rPr lang="fr-FR" sz="1200" dirty="0"/>
              <a:t>qui ne seraient pas reportés dans les financements d'actifs dédiés dans les parties énergie, eau, déchets, transports en commun..  actifs à inclure à partir des catégories suivantes : pour servir la maîtrise des comptabilités publiques, la fiscalité souveraine, le déploiement d'outils favorables au développement et maintien de la démocratie, la mise en place de procédures international d'arbitrage, les outils et innovations permettant le suivi des enjeux climatiques et sociaux (cet axe implique des appels d'offres lancés par des acteurs publics et/ou multilatéraux), le financement de parc informatique favorisant la protection des données et/ou accès internet au plus grand nombre, centres culturels dans des quartiers défavorisés, équipements favorables à des expressions démocratiques transparentes etc..  </a:t>
            </a:r>
          </a:p>
          <a:p>
            <a:pPr marL="171450" indent="-171450">
              <a:buFontTx/>
              <a:buChar char="-"/>
            </a:pPr>
            <a:r>
              <a:rPr lang="fr-FR" sz="1200" b="1" dirty="0"/>
              <a:t>Ces financements doivent être engagés avec des contreparties du secteur public (multilatéral, national, régional, local).</a:t>
            </a:r>
            <a:endParaRPr lang="fr-FR" sz="1200" b="1" i="1" dirty="0">
              <a:solidFill>
                <a:schemeClr val="bg2"/>
              </a:solidFill>
            </a:endParaRPr>
          </a:p>
        </p:txBody>
      </p:sp>
      <p:pic>
        <p:nvPicPr>
          <p:cNvPr id="7" name="Picture 16" descr="Three Ways to Maximize Benefits from Natural Resources for Local Communities  — The Dedicated Grant Mechanism for Indigenous Peoples and Local Communities">
            <a:extLst>
              <a:ext uri="{FF2B5EF4-FFF2-40B4-BE49-F238E27FC236}">
                <a16:creationId xmlns:a16="http://schemas.microsoft.com/office/drawing/2014/main" id="{0CBF1A6B-1D94-4C20-BDF6-C7B246D72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8487" y="776674"/>
            <a:ext cx="3346784" cy="211926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dhiou Cultural Center KAIRA LOORO INT. COMPETITION on Behance">
            <a:extLst>
              <a:ext uri="{FF2B5EF4-FFF2-40B4-BE49-F238E27FC236}">
                <a16:creationId xmlns:a16="http://schemas.microsoft.com/office/drawing/2014/main" id="{13070574-5622-426D-8028-4272932005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317" y="3962058"/>
            <a:ext cx="4243466" cy="1918453"/>
          </a:xfrm>
          <a:prstGeom prst="rect">
            <a:avLst/>
          </a:prstGeom>
          <a:noFill/>
          <a:extLst>
            <a:ext uri="{909E8E84-426E-40DD-AFC4-6F175D3DCCD1}">
              <a14:hiddenFill xmlns:a14="http://schemas.microsoft.com/office/drawing/2010/main">
                <a:solidFill>
                  <a:srgbClr val="FFFFFF"/>
                </a:solidFill>
              </a14:hiddenFill>
            </a:ext>
          </a:extLst>
        </p:spPr>
      </p:pic>
      <p:sp>
        <p:nvSpPr>
          <p:cNvPr id="9" name="Action Button: Go Back or Previous 8">
            <a:hlinkClick r:id="rId4" action="ppaction://hlinksldjump" highlightClick="1"/>
            <a:extLst>
              <a:ext uri="{FF2B5EF4-FFF2-40B4-BE49-F238E27FC236}">
                <a16:creationId xmlns:a16="http://schemas.microsoft.com/office/drawing/2014/main" id="{BFD0302D-B3A1-4ADA-BCF5-76C78C3C2370}"/>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5348843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17638" y="293009"/>
            <a:ext cx="11395939" cy="315407"/>
          </a:xfrm>
        </p:spPr>
        <p:txBody>
          <a:bodyPr/>
          <a:lstStyle/>
          <a:p>
            <a:r>
              <a:rPr lang="fr-FR" dirty="0" err="1"/>
              <a:t>Spif</a:t>
            </a:r>
            <a:r>
              <a:rPr lang="fr-FR" dirty="0"/>
              <a:t>-S:	</a:t>
            </a:r>
            <a:r>
              <a:rPr lang="fr-FR" sz="2600" b="1" dirty="0">
                <a:ea typeface="Source Sans Pro" pitchFamily="34" charset="0"/>
              </a:rPr>
              <a:t>Télécom &amp; Wi-Fi</a:t>
            </a:r>
            <a:endParaRPr lang="fr-FR" sz="2600"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543526" y="1219659"/>
            <a:ext cx="1225446" cy="369332"/>
          </a:xfrm>
          <a:prstGeom prst="rect">
            <a:avLst/>
          </a:prstGeom>
          <a:solidFill>
            <a:srgbClr val="FEB602"/>
          </a:solidFill>
        </p:spPr>
        <p:txBody>
          <a:bodyPr wrap="square">
            <a:spAutoFit/>
          </a:bodyPr>
          <a:lstStyle/>
          <a:p>
            <a:pPr algn="ctr"/>
            <a:r>
              <a:rPr lang="fr-FR" b="1" dirty="0">
                <a:solidFill>
                  <a:schemeClr val="bg1"/>
                </a:solidFill>
              </a:rPr>
              <a:t>SPIF-S02</a:t>
            </a:r>
          </a:p>
        </p:txBody>
      </p:sp>
      <p:sp>
        <p:nvSpPr>
          <p:cNvPr id="15" name="TextBox 14">
            <a:extLst>
              <a:ext uri="{FF2B5EF4-FFF2-40B4-BE49-F238E27FC236}">
                <a16:creationId xmlns:a16="http://schemas.microsoft.com/office/drawing/2014/main" id="{8750C01C-12D8-43AB-B9A3-C7D1CB6125A2}"/>
              </a:ext>
            </a:extLst>
          </p:cNvPr>
          <p:cNvSpPr txBox="1"/>
          <p:nvPr/>
        </p:nvSpPr>
        <p:spPr>
          <a:xfrm>
            <a:off x="562127" y="1778662"/>
            <a:ext cx="6528484" cy="1229824"/>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câbles de fibres optiques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matériel de communication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d'instruments et d'appareils de mesure, d'essai et de navigation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Installation, opération et maintenance d'équipement de télécommunications</a:t>
            </a:r>
            <a:endParaRPr lang="fr-FR"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768972" y="1121867"/>
            <a:ext cx="5626440"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d'infrastructures de télécom/ accès à internet dans les pays émergents et/ou les régions défavorisées</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562127" y="3798434"/>
            <a:ext cx="6289050" cy="1754326"/>
          </a:xfrm>
          <a:prstGeom prst="rect">
            <a:avLst/>
          </a:prstGeom>
          <a:noFill/>
        </p:spPr>
        <p:txBody>
          <a:bodyPr wrap="square">
            <a:spAutoFit/>
          </a:bodyPr>
          <a:lstStyle/>
          <a:p>
            <a:r>
              <a:rPr lang="fr-FR" sz="1200" b="1" dirty="0"/>
              <a:t>Définition: </a:t>
            </a:r>
          </a:p>
          <a:p>
            <a:pPr marL="171450" indent="-171450">
              <a:buFontTx/>
              <a:buChar char="-"/>
            </a:pPr>
            <a:r>
              <a:rPr lang="fr-FR" sz="1200" dirty="0"/>
              <a:t>Financement de satellites de télécommunication publique </a:t>
            </a:r>
            <a:r>
              <a:rPr lang="fr-FR" sz="1200" i="1" dirty="0"/>
              <a:t>dans des pays 'Low </a:t>
            </a:r>
            <a:r>
              <a:rPr lang="fr-FR" sz="1200" i="1" dirty="0" err="1"/>
              <a:t>income</a:t>
            </a:r>
            <a:r>
              <a:rPr lang="fr-FR" sz="1200" i="1" dirty="0"/>
              <a:t> and </a:t>
            </a:r>
            <a:r>
              <a:rPr lang="fr-FR" sz="1200" i="1" dirty="0" err="1"/>
              <a:t>Lower</a:t>
            </a:r>
            <a:r>
              <a:rPr lang="fr-FR" sz="1200" i="1" dirty="0"/>
              <a:t> middle </a:t>
            </a:r>
            <a:r>
              <a:rPr lang="fr-FR" sz="1200" i="1" dirty="0" err="1"/>
              <a:t>income</a:t>
            </a:r>
            <a:r>
              <a:rPr lang="fr-FR" sz="1200" i="1" dirty="0"/>
              <a:t>' (classification Banque Mondiale) </a:t>
            </a:r>
            <a:r>
              <a:rPr lang="fr-FR" sz="1200" dirty="0"/>
              <a:t>et autres projets du secteur télécommunication localisés hors des pays 'High-</a:t>
            </a:r>
            <a:r>
              <a:rPr lang="fr-FR" sz="1200" dirty="0" err="1"/>
              <a:t>income</a:t>
            </a:r>
            <a:r>
              <a:rPr lang="fr-FR" sz="1200" dirty="0"/>
              <a:t> OECD'.</a:t>
            </a:r>
          </a:p>
          <a:p>
            <a:pPr marL="171450" indent="-171450">
              <a:buFontTx/>
              <a:buChar char="-"/>
            </a:pPr>
            <a:r>
              <a:rPr lang="fr-FR" sz="1200" dirty="0"/>
              <a:t>Financement de projets de télécommunication publique localisés dans des pays 'High </a:t>
            </a:r>
            <a:r>
              <a:rPr lang="fr-FR" sz="1200" dirty="0" err="1"/>
              <a:t>income</a:t>
            </a:r>
            <a:r>
              <a:rPr lang="fr-FR" sz="1200" dirty="0"/>
              <a:t> OECD countries' qui contribue significativement à améliorer la couverture de zones et/ou de populations enclavées ou mal desservies selon des critères ou une planification officielle des autorités publiques. </a:t>
            </a:r>
          </a:p>
          <a:p>
            <a:pPr marL="171450" indent="-171450">
              <a:buFontTx/>
              <a:buChar char="-"/>
            </a:pPr>
            <a:r>
              <a:rPr lang="fr-FR" sz="1200" dirty="0"/>
              <a:t>Cela inclut la fabrication, l'acquisition, l'installation, l'exploitation et/ou la maintenance.</a:t>
            </a:r>
            <a:endParaRPr lang="fr-FR" sz="1200" i="1" dirty="0">
              <a:solidFill>
                <a:schemeClr val="bg2"/>
              </a:solidFill>
            </a:endParaRPr>
          </a:p>
        </p:txBody>
      </p:sp>
      <p:pic>
        <p:nvPicPr>
          <p:cNvPr id="9" name="Picture 10" descr="What is Pakistan's telecommunications future? - Profit by Pakistan Today">
            <a:extLst>
              <a:ext uri="{FF2B5EF4-FFF2-40B4-BE49-F238E27FC236}">
                <a16:creationId xmlns:a16="http://schemas.microsoft.com/office/drawing/2014/main" id="{038BFC57-FC3E-4575-96D9-FAC51D5C8D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9011" y="-36432"/>
            <a:ext cx="2662989" cy="174307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Resources For Fiber Optic Cable Manufacturers From CrossCo">
            <a:extLst>
              <a:ext uri="{FF2B5EF4-FFF2-40B4-BE49-F238E27FC236}">
                <a16:creationId xmlns:a16="http://schemas.microsoft.com/office/drawing/2014/main" id="{FD5953D4-96D4-4286-8E1A-0060AE321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23569" y="2227314"/>
            <a:ext cx="3090008" cy="205626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pace and Development: Preparing for Affordable Space-Based  Telecommunications | Center for Global Development | Ideas to Action">
            <a:extLst>
              <a:ext uri="{FF2B5EF4-FFF2-40B4-BE49-F238E27FC236}">
                <a16:creationId xmlns:a16="http://schemas.microsoft.com/office/drawing/2014/main" id="{C5E0E80F-1A39-4DCE-AA2F-C2CD29A550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2548" y="4438886"/>
            <a:ext cx="2486025" cy="1838325"/>
          </a:xfrm>
          <a:prstGeom prst="rect">
            <a:avLst/>
          </a:prstGeom>
          <a:noFill/>
          <a:extLst>
            <a:ext uri="{909E8E84-426E-40DD-AFC4-6F175D3DCCD1}">
              <a14:hiddenFill xmlns:a14="http://schemas.microsoft.com/office/drawing/2010/main">
                <a:solidFill>
                  <a:srgbClr val="FFFFFF"/>
                </a:solidFill>
              </a14:hiddenFill>
            </a:ext>
          </a:extLst>
        </p:spPr>
      </p:pic>
      <p:sp>
        <p:nvSpPr>
          <p:cNvPr id="10" name="Action Button: Go Back or Previous 9">
            <a:hlinkClick r:id="rId6" action="ppaction://hlinksldjump" highlightClick="1"/>
            <a:extLst>
              <a:ext uri="{FF2B5EF4-FFF2-40B4-BE49-F238E27FC236}">
                <a16:creationId xmlns:a16="http://schemas.microsoft.com/office/drawing/2014/main" id="{61CA6E89-7CF2-4E06-BE3A-93840B6B56C6}"/>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12847704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22685" y="270047"/>
            <a:ext cx="11395939" cy="315407"/>
          </a:xfrm>
        </p:spPr>
        <p:txBody>
          <a:bodyPr/>
          <a:lstStyle/>
          <a:p>
            <a:r>
              <a:rPr lang="fr-FR" dirty="0" err="1"/>
              <a:t>Spif</a:t>
            </a:r>
            <a:r>
              <a:rPr lang="fr-FR" dirty="0"/>
              <a:t>-S:     </a:t>
            </a:r>
            <a:r>
              <a:rPr lang="fr-FR" sz="2400" b="1" dirty="0">
                <a:ea typeface="Source Sans Pro" pitchFamily="34" charset="0"/>
              </a:rPr>
              <a:t>Logement social &amp; Secteur Santé &amp; Hôpitaux </a:t>
            </a:r>
            <a:r>
              <a:rPr lang="fr-FR" dirty="0"/>
              <a:t>	</a:t>
            </a:r>
            <a:endParaRPr lang="fr-FR"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367064" y="1219659"/>
            <a:ext cx="1225446" cy="369332"/>
          </a:xfrm>
          <a:prstGeom prst="rect">
            <a:avLst/>
          </a:prstGeom>
          <a:solidFill>
            <a:srgbClr val="FEB602"/>
          </a:solidFill>
        </p:spPr>
        <p:txBody>
          <a:bodyPr wrap="square">
            <a:spAutoFit/>
          </a:bodyPr>
          <a:lstStyle/>
          <a:p>
            <a:pPr algn="ctr"/>
            <a:r>
              <a:rPr lang="fr-FR" b="1" dirty="0">
                <a:solidFill>
                  <a:schemeClr val="bg1"/>
                </a:solidFill>
              </a:rPr>
              <a:t>SPIF-S03</a:t>
            </a:r>
          </a:p>
        </p:txBody>
      </p:sp>
      <p:sp>
        <p:nvSpPr>
          <p:cNvPr id="15" name="TextBox 14">
            <a:extLst>
              <a:ext uri="{FF2B5EF4-FFF2-40B4-BE49-F238E27FC236}">
                <a16:creationId xmlns:a16="http://schemas.microsoft.com/office/drawing/2014/main" id="{8750C01C-12D8-43AB-B9A3-C7D1CB6125A2}"/>
              </a:ext>
            </a:extLst>
          </p:cNvPr>
          <p:cNvSpPr txBox="1"/>
          <p:nvPr/>
        </p:nvSpPr>
        <p:spPr>
          <a:xfrm>
            <a:off x="241286" y="1759930"/>
            <a:ext cx="4908231" cy="773032"/>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(Logements sociaux)</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Construction de logements sociaux</a:t>
            </a:r>
            <a:endParaRPr lang="en-US"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603920" y="1175155"/>
            <a:ext cx="3557007"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de Logements sociaux et de l'accession à la propriété</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222685" y="2673828"/>
            <a:ext cx="3091726" cy="3416320"/>
          </a:xfrm>
          <a:prstGeom prst="rect">
            <a:avLst/>
          </a:prstGeom>
          <a:noFill/>
        </p:spPr>
        <p:txBody>
          <a:bodyPr wrap="square">
            <a:spAutoFit/>
          </a:bodyPr>
          <a:lstStyle/>
          <a:p>
            <a:r>
              <a:rPr lang="fr-FR" sz="1200" b="1" dirty="0"/>
              <a:t>Définition: </a:t>
            </a:r>
          </a:p>
          <a:p>
            <a:pPr marL="171450" indent="-171450">
              <a:buFontTx/>
              <a:buChar char="-"/>
            </a:pPr>
            <a:r>
              <a:rPr lang="fr-FR" sz="1200" dirty="0"/>
              <a:t>Logement social ou habitation à loyer modéré (HLM) géré par un organisme d'habitations à loyer modéré, public ou privé, qui bénéficie d'un financement public partiel ou autre soutien public. Sont pris en compte l'ensemble des financements dédiés à l'entretien et à la construction de ces catégories. Les financements peuvent être attribués à des acteurs du secteur public et/ou privé.</a:t>
            </a:r>
          </a:p>
          <a:p>
            <a:pPr marL="171450" indent="-171450">
              <a:buFontTx/>
              <a:buChar char="-"/>
            </a:pPr>
            <a:r>
              <a:rPr lang="fr-FR" sz="1200" dirty="0"/>
              <a:t>Les prêts d'accession sociale au logement, ou équivalents locaux (prêts conventionnés ou garantis par les pouvoirs publics et dédiés à l'accession à la propriété pour certaines populations défavorisées sous condition de ressources) sont également concernés.</a:t>
            </a:r>
            <a:endParaRPr lang="fr-FR" sz="1200" i="1" dirty="0">
              <a:solidFill>
                <a:schemeClr val="bg2"/>
              </a:solidFill>
            </a:endParaRPr>
          </a:p>
        </p:txBody>
      </p:sp>
      <p:pic>
        <p:nvPicPr>
          <p:cNvPr id="10" name="Picture 12" descr="Social housing in France- HLM - YouTube">
            <a:extLst>
              <a:ext uri="{FF2B5EF4-FFF2-40B4-BE49-F238E27FC236}">
                <a16:creationId xmlns:a16="http://schemas.microsoft.com/office/drawing/2014/main" id="{FE683475-3B3D-4F97-811D-0FE6F256CA3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427" r="6059" b="2568"/>
          <a:stretch/>
        </p:blipFill>
        <p:spPr bwMode="auto">
          <a:xfrm>
            <a:off x="3314411" y="3606019"/>
            <a:ext cx="2606243" cy="17919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6B5364F-179B-421A-8502-F28F7C2D3703}"/>
              </a:ext>
            </a:extLst>
          </p:cNvPr>
          <p:cNvSpPr txBox="1"/>
          <p:nvPr/>
        </p:nvSpPr>
        <p:spPr>
          <a:xfrm>
            <a:off x="6326707" y="1102837"/>
            <a:ext cx="1225446" cy="369332"/>
          </a:xfrm>
          <a:prstGeom prst="rect">
            <a:avLst/>
          </a:prstGeom>
          <a:solidFill>
            <a:srgbClr val="FEB602"/>
          </a:solidFill>
        </p:spPr>
        <p:txBody>
          <a:bodyPr wrap="square">
            <a:spAutoFit/>
          </a:bodyPr>
          <a:lstStyle/>
          <a:p>
            <a:pPr algn="ctr"/>
            <a:r>
              <a:rPr lang="fr-FR" b="1" dirty="0">
                <a:solidFill>
                  <a:schemeClr val="bg1"/>
                </a:solidFill>
              </a:rPr>
              <a:t>SPIF-S04</a:t>
            </a:r>
          </a:p>
        </p:txBody>
      </p:sp>
      <p:sp>
        <p:nvSpPr>
          <p:cNvPr id="12" name="TextBox 11">
            <a:extLst>
              <a:ext uri="{FF2B5EF4-FFF2-40B4-BE49-F238E27FC236}">
                <a16:creationId xmlns:a16="http://schemas.microsoft.com/office/drawing/2014/main" id="{40BC342E-4678-4C2E-87D0-75A671B01442}"/>
              </a:ext>
            </a:extLst>
          </p:cNvPr>
          <p:cNvSpPr txBox="1"/>
          <p:nvPr/>
        </p:nvSpPr>
        <p:spPr>
          <a:xfrm>
            <a:off x="7552153" y="1045655"/>
            <a:ext cx="2730836" cy="584775"/>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 du secteur de la Santé/hôpitaux</a:t>
            </a:r>
            <a:endParaRPr lang="fr-FR" sz="1600" b="1" u="sng" dirty="0">
              <a:solidFill>
                <a:srgbClr val="0070C0"/>
              </a:solidFill>
            </a:endParaRPr>
          </a:p>
        </p:txBody>
      </p:sp>
      <p:sp>
        <p:nvSpPr>
          <p:cNvPr id="18" name="TextBox 17">
            <a:extLst>
              <a:ext uri="{FF2B5EF4-FFF2-40B4-BE49-F238E27FC236}">
                <a16:creationId xmlns:a16="http://schemas.microsoft.com/office/drawing/2014/main" id="{D297A29C-561A-43D9-BC2E-FCA711A17B12}"/>
              </a:ext>
            </a:extLst>
          </p:cNvPr>
          <p:cNvSpPr txBox="1"/>
          <p:nvPr/>
        </p:nvSpPr>
        <p:spPr>
          <a:xfrm>
            <a:off x="6192255" y="1618456"/>
            <a:ext cx="5469703" cy="1695079"/>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(Etablissements de Santé)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pratique médicale et dentaire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santé humaine et d'action sociale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Autres activités de santé humaine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nouveaux bâtiments (Etablissements de Santé)</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Fabrication d'instruments et de fournitures médicales et dentaires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80451985-1A12-4D2B-BD63-6039DB1D05F9}"/>
              </a:ext>
            </a:extLst>
          </p:cNvPr>
          <p:cNvSpPr txBox="1"/>
          <p:nvPr/>
        </p:nvSpPr>
        <p:spPr>
          <a:xfrm>
            <a:off x="6086464" y="3606019"/>
            <a:ext cx="5662213" cy="2677656"/>
          </a:xfrm>
          <a:prstGeom prst="rect">
            <a:avLst/>
          </a:prstGeom>
          <a:noFill/>
        </p:spPr>
        <p:txBody>
          <a:bodyPr wrap="square">
            <a:spAutoFit/>
          </a:bodyPr>
          <a:lstStyle/>
          <a:p>
            <a:r>
              <a:rPr lang="fr-FR" sz="1200" b="1" dirty="0"/>
              <a:t>Définition: </a:t>
            </a:r>
          </a:p>
          <a:p>
            <a:pPr marL="171450" indent="-171450">
              <a:buFontTx/>
              <a:buChar char="-"/>
            </a:pPr>
            <a:r>
              <a:rPr lang="fr-FR" sz="1200" dirty="0"/>
              <a:t>Financements d'hôpitaux publics, cliniques privées, centres paramédicaux ou infirmiers publics ou privés, ou organismes de santé publics ou parapublics &amp; associations/fondations agissant pour la santé, reconnues d'utilité publique ou d'intérêt général. On retiendra également tous les équipements médicaux de type radiologie, ophtalmologie,  appareils de laboratoires, ou équipements informatiques. La recherche médicale hospitalière ou en laboratoire public est incluse ainsi que les campagnes de vaccination. Enseignement et formation à la médecine: appui des programmes d'enseignement et de formation dans le domaine médical ainsi que des réformes nécessaires dans l'organisation des systèmes d'enseignement médical.</a:t>
            </a:r>
          </a:p>
          <a:p>
            <a:pPr marL="171450" indent="-171450">
              <a:buFontTx/>
              <a:buChar char="-"/>
            </a:pPr>
            <a:endParaRPr lang="fr-FR" sz="1200" dirty="0"/>
          </a:p>
          <a:p>
            <a:pPr marL="171450" indent="-171450">
              <a:buFontTx/>
              <a:buChar char="-"/>
            </a:pPr>
            <a:r>
              <a:rPr lang="fr-FR" sz="1200" i="1" dirty="0"/>
              <a:t>Sont exclus les financements de pharmacies ou d'acteurs de l'industrie pharmaceutique</a:t>
            </a:r>
            <a:r>
              <a:rPr lang="fr-FR" sz="1200" dirty="0"/>
              <a:t>.</a:t>
            </a:r>
            <a:endParaRPr lang="fr-FR" sz="1200" i="1" dirty="0">
              <a:solidFill>
                <a:schemeClr val="bg2"/>
              </a:solidFill>
            </a:endParaRPr>
          </a:p>
        </p:txBody>
      </p:sp>
      <p:pic>
        <p:nvPicPr>
          <p:cNvPr id="20" name="Picture 14" descr="Healthcare Sector">
            <a:extLst>
              <a:ext uri="{FF2B5EF4-FFF2-40B4-BE49-F238E27FC236}">
                <a16:creationId xmlns:a16="http://schemas.microsoft.com/office/drawing/2014/main" id="{D76288EB-F0D5-4FD7-8DEF-9CE325153A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4515" y="613514"/>
            <a:ext cx="1909011" cy="1212289"/>
          </a:xfrm>
          <a:prstGeom prst="rect">
            <a:avLst/>
          </a:prstGeom>
          <a:noFill/>
          <a:extLst>
            <a:ext uri="{909E8E84-426E-40DD-AFC4-6F175D3DCCD1}">
              <a14:hiddenFill xmlns:a14="http://schemas.microsoft.com/office/drawing/2010/main">
                <a:solidFill>
                  <a:srgbClr val="FFFFFF"/>
                </a:solidFill>
              </a14:hiddenFill>
            </a:ext>
          </a:extLst>
        </p:spPr>
      </p:pic>
      <p:sp>
        <p:nvSpPr>
          <p:cNvPr id="13" name="Action Button: Go Back or Previous 12">
            <a:hlinkClick r:id="rId5" action="ppaction://hlinksldjump" highlightClick="1"/>
            <a:extLst>
              <a:ext uri="{FF2B5EF4-FFF2-40B4-BE49-F238E27FC236}">
                <a16:creationId xmlns:a16="http://schemas.microsoft.com/office/drawing/2014/main" id="{2EE88865-C424-466F-B60E-CCD6157DAED0}"/>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025559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22685" y="301658"/>
            <a:ext cx="11395939" cy="283796"/>
          </a:xfrm>
        </p:spPr>
        <p:txBody>
          <a:bodyPr/>
          <a:lstStyle/>
          <a:p>
            <a:r>
              <a:rPr lang="fr-FR" sz="2400" dirty="0" err="1"/>
              <a:t>Spif</a:t>
            </a:r>
            <a:r>
              <a:rPr lang="fr-FR" sz="2400" dirty="0"/>
              <a:t>-S:	    </a:t>
            </a:r>
            <a:r>
              <a:rPr lang="fr-FR" sz="2400" b="1" dirty="0">
                <a:ea typeface="Source Sans Pro" pitchFamily="34" charset="0"/>
              </a:rPr>
              <a:t>Objectifs sociaux et solidaires inclusifs</a:t>
            </a:r>
            <a:r>
              <a:rPr lang="fr-FR" sz="2400" dirty="0"/>
              <a:t>	</a:t>
            </a:r>
            <a:endParaRPr lang="fr-FR" sz="2400"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367064" y="1219659"/>
            <a:ext cx="1225446" cy="369332"/>
          </a:xfrm>
          <a:prstGeom prst="rect">
            <a:avLst/>
          </a:prstGeom>
          <a:solidFill>
            <a:srgbClr val="FEB602"/>
          </a:solidFill>
        </p:spPr>
        <p:txBody>
          <a:bodyPr wrap="square">
            <a:spAutoFit/>
          </a:bodyPr>
          <a:lstStyle/>
          <a:p>
            <a:pPr algn="ctr"/>
            <a:r>
              <a:rPr lang="fr-FR" b="1" dirty="0">
                <a:solidFill>
                  <a:schemeClr val="bg1"/>
                </a:solidFill>
              </a:rPr>
              <a:t>SPIF-S05</a:t>
            </a:r>
          </a:p>
        </p:txBody>
      </p:sp>
      <p:sp>
        <p:nvSpPr>
          <p:cNvPr id="15" name="TextBox 14">
            <a:extLst>
              <a:ext uri="{FF2B5EF4-FFF2-40B4-BE49-F238E27FC236}">
                <a16:creationId xmlns:a16="http://schemas.microsoft.com/office/drawing/2014/main" id="{8750C01C-12D8-43AB-B9A3-C7D1CB6125A2}"/>
              </a:ext>
            </a:extLst>
          </p:cNvPr>
          <p:cNvSpPr txBox="1"/>
          <p:nvPr/>
        </p:nvSpPr>
        <p:spPr>
          <a:xfrm>
            <a:off x="241286" y="1759930"/>
            <a:ext cx="8068525" cy="1234056"/>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soins à domicile pour personnes âgées et handicapées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soins résidentiels pour retard mental, santé mentale et toxicomanie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travail social sans hébergement pour personnes âgées et handicapées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Autres activités sociales sans hébergement </a:t>
            </a:r>
            <a:r>
              <a:rPr lang="fr-FR" sz="1400" b="1" dirty="0" err="1">
                <a:solidFill>
                  <a:srgbClr val="000000"/>
                </a:solidFill>
                <a:effectLst/>
                <a:latin typeface="Calibri" panose="020F0502020204030204" pitchFamily="34" charset="0"/>
                <a:ea typeface="Times New Roman" panose="02020603050405020304" pitchFamily="18" charset="0"/>
              </a:rPr>
              <a:t>n.c.a</a:t>
            </a:r>
            <a:r>
              <a:rPr lang="fr-FR" sz="1400" b="1" dirty="0">
                <a:solidFill>
                  <a:srgbClr val="000000"/>
                </a:solidFill>
                <a:effectLst/>
                <a:latin typeface="Calibri" panose="020F0502020204030204" pitchFamily="34" charset="0"/>
                <a:ea typeface="Times New Roman" panose="02020603050405020304" pitchFamily="18" charset="0"/>
              </a:rPr>
              <a:t>.</a:t>
            </a:r>
            <a:endParaRPr lang="en-US"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592510" y="1264469"/>
            <a:ext cx="5642479" cy="338554"/>
          </a:xfrm>
          <a:prstGeom prst="rect">
            <a:avLst/>
          </a:prstGeom>
          <a:noFill/>
        </p:spPr>
        <p:txBody>
          <a:bodyPr wrap="square">
            <a:spAutoFit/>
          </a:bodyPr>
          <a:lstStyle/>
          <a:p>
            <a:r>
              <a:rPr lang="fr-FR" sz="1600" b="1" dirty="0">
                <a:solidFill>
                  <a:srgbClr val="000000"/>
                </a:solidFill>
                <a:effectLst/>
                <a:latin typeface="Calibri" panose="020F0502020204030204" pitchFamily="34" charset="0"/>
                <a:ea typeface="Times New Roman" panose="02020603050405020304" pitchFamily="18" charset="0"/>
              </a:rPr>
              <a:t>Financements à visée inclusive, sociale et solidaire</a:t>
            </a:r>
            <a:endParaRPr lang="fr-FR" sz="1600" b="1" u="sng" dirty="0">
              <a:solidFill>
                <a:srgbClr val="0070C0"/>
              </a:solidFill>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222685" y="3270913"/>
            <a:ext cx="8481481" cy="3046988"/>
          </a:xfrm>
          <a:prstGeom prst="rect">
            <a:avLst/>
          </a:prstGeom>
          <a:noFill/>
        </p:spPr>
        <p:txBody>
          <a:bodyPr wrap="square">
            <a:spAutoFit/>
          </a:bodyPr>
          <a:lstStyle/>
          <a:p>
            <a:r>
              <a:rPr lang="fr-FR" sz="1200" b="1" dirty="0"/>
              <a:t>Définition</a:t>
            </a:r>
            <a:r>
              <a:rPr lang="fr-FR" sz="1200" dirty="0"/>
              <a:t>: </a:t>
            </a:r>
          </a:p>
          <a:p>
            <a:pPr marL="171450" indent="-171450">
              <a:buFontTx/>
              <a:buChar char="-"/>
            </a:pPr>
            <a:r>
              <a:rPr lang="fr-FR" sz="1200" dirty="0"/>
              <a:t>Financements de structures dédiées à l'accueil de personnes en situation de grand âge (maisons de retraite), de handicap ou de réinsertion; financement de travaux et équipements de mise aux normes et adaptation des bâtiments publics ou privés, accessibilité, </a:t>
            </a:r>
            <a:r>
              <a:rPr lang="fr-FR" sz="1200" dirty="0" err="1"/>
              <a:t>etc</a:t>
            </a:r>
            <a:r>
              <a:rPr lang="fr-FR" sz="1200" dirty="0"/>
              <a:t>,    par exemple en France financement d'ESAT (Etablissement et Service d'Aide par le Travail) ou de CAT (Centre d'Aide par le Travail). Sont traités séparément les établissements d'éducation spécialisée, listés en S9.</a:t>
            </a:r>
          </a:p>
          <a:p>
            <a:pPr marL="171450" indent="-171450">
              <a:buFontTx/>
              <a:buChar char="-"/>
            </a:pPr>
            <a:r>
              <a:rPr lang="fr-FR" sz="1200" dirty="0"/>
              <a:t>Financement de l'aide aux plus démunis/lutte contre exclusion, chômage et pauvreté, entités reconnues d'utilité publique ou d'intérêt général. Les engagements culturels seront pris en compte s'ils contribuent à l'inclusion sociale. Sont traités séparément la santé listée en S4, et l'éducation en S7.</a:t>
            </a:r>
          </a:p>
          <a:p>
            <a:pPr marL="171450" indent="-171450">
              <a:buFontTx/>
              <a:buChar char="-"/>
            </a:pPr>
            <a:r>
              <a:rPr lang="fr-FR" sz="1200" dirty="0"/>
              <a:t>Montants versés par le Groupe aux associations au titre des produits d'épargne avec partage de revenus, cartes caritatives, produits avec effort SG sur ses propres marges ou commissions. Offres bancaires conçues pour favoriser l'insertion financière (le micro-crédit est reporté séparément en S10). </a:t>
            </a:r>
          </a:p>
          <a:p>
            <a:pPr marL="171450" indent="-171450">
              <a:buFontTx/>
              <a:buChar char="-"/>
            </a:pPr>
            <a:r>
              <a:rPr lang="fr-FR" sz="1200" dirty="0"/>
              <a:t>Investissements dans et/ou financement de Fonds à impact social.</a:t>
            </a:r>
          </a:p>
          <a:p>
            <a:pPr marL="171450" indent="-171450">
              <a:buFontTx/>
              <a:buChar char="-"/>
            </a:pPr>
            <a:r>
              <a:rPr lang="fr-FR" sz="1200" dirty="0"/>
              <a:t>Financement contribuant à l'accès à l'énergie, ou l'accès à des solutions de cuisson modernes, à l'eau et aux sanitaires, à la culture, à la justice, à l'intégrité et à la sécurité des personnes; concerne surtout les pays émergents.</a:t>
            </a:r>
          </a:p>
          <a:p>
            <a:pPr marL="171450" indent="-171450">
              <a:buFontTx/>
              <a:buChar char="-"/>
            </a:pPr>
            <a:r>
              <a:rPr lang="fr-FR" sz="1200" dirty="0"/>
              <a:t>Accompagnement de nos clients dans la construction de leur activité à impact social, pour les transactions structurées par GLBA/ENV/SIS.</a:t>
            </a:r>
            <a:endParaRPr lang="fr-FR" sz="1200" i="1" dirty="0">
              <a:solidFill>
                <a:schemeClr val="bg2"/>
              </a:solidFill>
            </a:endParaRPr>
          </a:p>
        </p:txBody>
      </p:sp>
      <p:pic>
        <p:nvPicPr>
          <p:cNvPr id="13" name="Picture 24" descr="Desperate for home care, seniors often wait months with workers in short  supply | PBS NewsHour">
            <a:extLst>
              <a:ext uri="{FF2B5EF4-FFF2-40B4-BE49-F238E27FC236}">
                <a16:creationId xmlns:a16="http://schemas.microsoft.com/office/drawing/2014/main" id="{285F7974-C3AA-4076-8F31-21BDCA3B20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28671" y="3899956"/>
            <a:ext cx="2689953" cy="176089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Social Inclusion and Equality | ESRI">
            <a:extLst>
              <a:ext uri="{FF2B5EF4-FFF2-40B4-BE49-F238E27FC236}">
                <a16:creationId xmlns:a16="http://schemas.microsoft.com/office/drawing/2014/main" id="{5374709A-3521-470E-821A-2D82C67DA3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1691" y="1085858"/>
            <a:ext cx="3249359" cy="2162301"/>
          </a:xfrm>
          <a:prstGeom prst="rect">
            <a:avLst/>
          </a:prstGeom>
          <a:noFill/>
          <a:extLst>
            <a:ext uri="{909E8E84-426E-40DD-AFC4-6F175D3DCCD1}">
              <a14:hiddenFill xmlns:a14="http://schemas.microsoft.com/office/drawing/2010/main">
                <a:solidFill>
                  <a:srgbClr val="FFFFFF"/>
                </a:solidFill>
              </a14:hiddenFill>
            </a:ext>
          </a:extLst>
        </p:spPr>
      </p:pic>
      <p:sp>
        <p:nvSpPr>
          <p:cNvPr id="9" name="Action Button: Go Back or Previous 8">
            <a:hlinkClick r:id="rId5" action="ppaction://hlinksldjump" highlightClick="1"/>
            <a:extLst>
              <a:ext uri="{FF2B5EF4-FFF2-40B4-BE49-F238E27FC236}">
                <a16:creationId xmlns:a16="http://schemas.microsoft.com/office/drawing/2014/main" id="{4A0806E7-71B5-4031-A1DF-ED8219878161}"/>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4229812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BE7-59B3-4E23-9DC4-F9155C6B42D1}"/>
              </a:ext>
            </a:extLst>
          </p:cNvPr>
          <p:cNvSpPr>
            <a:spLocks noGrp="1"/>
          </p:cNvSpPr>
          <p:nvPr>
            <p:ph type="title"/>
          </p:nvPr>
        </p:nvSpPr>
        <p:spPr>
          <a:xfrm>
            <a:off x="398769" y="34499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a:t>
            </a:r>
            <a:r>
              <a:rPr lang="fr-FR" sz="1600" b="1" dirty="0">
                <a:effectLst/>
                <a:latin typeface="Calibri" panose="020F0502020204030204" pitchFamily="34" charset="0"/>
                <a:ea typeface="Times New Roman" panose="02020603050405020304" pitchFamily="18" charset="0"/>
              </a:rPr>
              <a:t>	</a:t>
            </a:r>
            <a:endParaRPr lang="en-US" sz="2400" dirty="0"/>
          </a:p>
        </p:txBody>
      </p:sp>
      <p:sp>
        <p:nvSpPr>
          <p:cNvPr id="8" name="TextBox 7">
            <a:extLst>
              <a:ext uri="{FF2B5EF4-FFF2-40B4-BE49-F238E27FC236}">
                <a16:creationId xmlns:a16="http://schemas.microsoft.com/office/drawing/2014/main" id="{9F868306-A0F2-4638-868D-21D256637110}"/>
              </a:ext>
            </a:extLst>
          </p:cNvPr>
          <p:cNvSpPr txBox="1"/>
          <p:nvPr/>
        </p:nvSpPr>
        <p:spPr>
          <a:xfrm>
            <a:off x="160420" y="858594"/>
            <a:ext cx="4732422" cy="461665"/>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1" y="1537398"/>
            <a:ext cx="4395540"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SPIF-E04 </a:t>
            </a:r>
            <a:r>
              <a:rPr lang="fr-FR" sz="1400" b="1" dirty="0">
                <a:solidFill>
                  <a:srgbClr val="000000"/>
                </a:solidFill>
                <a:effectLst/>
                <a:latin typeface="Calibri" panose="020F0502020204030204" pitchFamily="34" charset="0"/>
                <a:ea typeface="Times New Roman" panose="02020603050405020304" pitchFamily="18" charset="0"/>
              </a:rPr>
              <a:t>Financement de solutions de transport, de distribution et de stockage d'énergie renouvelable</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492443"/>
          </a:xfrm>
          <a:prstGeom prst="rect">
            <a:avLst/>
          </a:prstGeom>
          <a:solidFill>
            <a:srgbClr val="00B050"/>
          </a:solidFill>
        </p:spPr>
        <p:txBody>
          <a:bodyPr wrap="square">
            <a:spAutoFit/>
          </a:bodyPr>
          <a:lstStyle/>
          <a:p>
            <a:r>
              <a:rPr lang="fr-FR" sz="1400" b="1" dirty="0"/>
              <a:t>Secteurs d'activités </a:t>
            </a:r>
            <a:r>
              <a:rPr lang="fr-FR" sz="1200" i="1" dirty="0"/>
              <a:t>(à compléter conformément à la nomenclature RSE -SPIF 2022 (colonne F du fichier Excel SPIF 2022 Nomenclature)</a:t>
            </a:r>
            <a:endParaRPr lang="en-US" sz="1200" i="1" dirty="0"/>
          </a:p>
        </p:txBody>
      </p:sp>
      <p:sp>
        <p:nvSpPr>
          <p:cNvPr id="18" name="TextBox 17">
            <a:extLst>
              <a:ext uri="{FF2B5EF4-FFF2-40B4-BE49-F238E27FC236}">
                <a16:creationId xmlns:a16="http://schemas.microsoft.com/office/drawing/2014/main" id="{B3C78D14-FEB0-4478-B282-4ECA9D985FE6}"/>
              </a:ext>
            </a:extLst>
          </p:cNvPr>
          <p:cNvSpPr txBox="1"/>
          <p:nvPr/>
        </p:nvSpPr>
        <p:spPr>
          <a:xfrm>
            <a:off x="5053261" y="1487843"/>
            <a:ext cx="6978315" cy="1460336"/>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Distribution d'électricité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piles et d'accumulateurs électriques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Réseaux de transport et de distribution de gaz renouvelables et bas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d'électricité</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Stockage d'énergie thermique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Transport d'électricité</a:t>
            </a:r>
            <a:endParaRPr lang="en-US" sz="1400"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3118586"/>
            <a:ext cx="4732422"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SPIF-E05 </a:t>
            </a:r>
            <a:r>
              <a:rPr lang="fr-FR" sz="1400" b="1" dirty="0">
                <a:solidFill>
                  <a:srgbClr val="000000"/>
                </a:solidFill>
                <a:effectLst/>
                <a:latin typeface="Calibri" panose="020F0502020204030204" pitchFamily="34" charset="0"/>
                <a:ea typeface="Times New Roman" panose="02020603050405020304" pitchFamily="18" charset="0"/>
              </a:rPr>
              <a:t>Financements de solutions d'amélioration de l’efficacité énergétique à la production et/ ou à la distribution de l'énergie, ou dans l'efficacité énergétique des bâtiments</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1" y="3118586"/>
            <a:ext cx="6096000" cy="3073918"/>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de bâtiments (sauf établissements de santé, d'enseignement et logements sociaux)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Etudes de marché, du développement et de l'innovation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d'autres matériels électriques (sauf éoliennes et panneaux photovoltaïques)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d'équipements d'efficacité énergétique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maintenance et réparation d'instruments et d'appareils de mesure, de régulation et de contrôle de la performance énergétique des bâtiments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Rénovation de bâtiments existants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Services professionnels liés à la performance énergétique des bâtiments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Traitement de données, hébergement et activités connexes</a:t>
            </a:r>
            <a:endParaRPr lang="en-US" sz="1400" dirty="0"/>
          </a:p>
        </p:txBody>
      </p:sp>
      <p:sp>
        <p:nvSpPr>
          <p:cNvPr id="34" name="Rectangle 33">
            <a:extLst>
              <a:ext uri="{FF2B5EF4-FFF2-40B4-BE49-F238E27FC236}">
                <a16:creationId xmlns:a16="http://schemas.microsoft.com/office/drawing/2014/main" id="{E0C7EBE3-8221-4CDC-A87B-C51285D083F6}"/>
              </a:ext>
            </a:extLst>
          </p:cNvPr>
          <p:cNvSpPr/>
          <p:nvPr/>
        </p:nvSpPr>
        <p:spPr>
          <a:xfrm>
            <a:off x="112292" y="1478558"/>
            <a:ext cx="11919283" cy="1469621"/>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3025412"/>
            <a:ext cx="11919283" cy="3167091"/>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5591833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22685" y="318506"/>
            <a:ext cx="11395939" cy="331116"/>
          </a:xfrm>
        </p:spPr>
        <p:txBody>
          <a:bodyPr/>
          <a:lstStyle/>
          <a:p>
            <a:r>
              <a:rPr lang="fr-FR" sz="2800" dirty="0" err="1"/>
              <a:t>Spif</a:t>
            </a:r>
            <a:r>
              <a:rPr lang="fr-FR" sz="2800" dirty="0"/>
              <a:t>-S:	</a:t>
            </a:r>
            <a:r>
              <a:rPr lang="fr-FR" sz="2600" b="1" dirty="0">
                <a:ea typeface="Source Sans Pro" pitchFamily="34" charset="0"/>
              </a:rPr>
              <a:t>PME pour l'emploi local</a:t>
            </a:r>
            <a:endParaRPr lang="fr-FR" sz="2600"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367064" y="1219659"/>
            <a:ext cx="1225446" cy="369332"/>
          </a:xfrm>
          <a:prstGeom prst="rect">
            <a:avLst/>
          </a:prstGeom>
          <a:solidFill>
            <a:srgbClr val="FEB602"/>
          </a:solidFill>
        </p:spPr>
        <p:txBody>
          <a:bodyPr wrap="square">
            <a:spAutoFit/>
          </a:bodyPr>
          <a:lstStyle/>
          <a:p>
            <a:pPr algn="ctr"/>
            <a:r>
              <a:rPr lang="fr-FR" b="1" dirty="0">
                <a:solidFill>
                  <a:schemeClr val="bg1"/>
                </a:solidFill>
              </a:rPr>
              <a:t>SPIF-S06</a:t>
            </a:r>
          </a:p>
        </p:txBody>
      </p:sp>
      <p:sp>
        <p:nvSpPr>
          <p:cNvPr id="15" name="TextBox 14">
            <a:extLst>
              <a:ext uri="{FF2B5EF4-FFF2-40B4-BE49-F238E27FC236}">
                <a16:creationId xmlns:a16="http://schemas.microsoft.com/office/drawing/2014/main" id="{8750C01C-12D8-43AB-B9A3-C7D1CB6125A2}"/>
              </a:ext>
            </a:extLst>
          </p:cNvPr>
          <p:cNvSpPr txBox="1"/>
          <p:nvPr/>
        </p:nvSpPr>
        <p:spPr>
          <a:xfrm>
            <a:off x="241286" y="1759930"/>
            <a:ext cx="4908231" cy="542521"/>
          </a:xfrm>
          <a:prstGeom prst="rect">
            <a:avLst/>
          </a:prstGeom>
          <a:noFill/>
        </p:spPr>
        <p:txBody>
          <a:bodyPr wrap="square">
            <a:spAutoFit/>
          </a:bodyPr>
          <a:lstStyle/>
          <a:p>
            <a:pPr>
              <a:lnSpc>
                <a:spcPct val="107000"/>
              </a:lnSpc>
            </a:pPr>
            <a:r>
              <a:rPr lang="fr-FR" sz="1400" b="1" dirty="0"/>
              <a:t>Secteurs:</a:t>
            </a:r>
          </a:p>
          <a:p>
            <a:pPr marL="342900" indent="-342900">
              <a:lnSpc>
                <a:spcPct val="107000"/>
              </a:lnSpc>
              <a:buFont typeface="+mj-lt"/>
              <a:buAutoNum type="arabicPeriod"/>
            </a:pPr>
            <a:r>
              <a:rPr lang="en-US" sz="1400" b="1" dirty="0"/>
              <a:t>Relatif à Tiers : PME</a:t>
            </a:r>
            <a:endParaRPr lang="fr-FR"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592510" y="1219659"/>
            <a:ext cx="7358985" cy="584775"/>
          </a:xfrm>
          <a:prstGeom prst="rect">
            <a:avLst/>
          </a:prstGeom>
          <a:noFill/>
        </p:spPr>
        <p:txBody>
          <a:bodyPr wrap="square">
            <a:spAutoFit/>
          </a:bodyPr>
          <a:lstStyle/>
          <a:p>
            <a:pPr>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Financement des PME visant au développement économique et/ou un maintien de l'emploi sur un territoire</a:t>
            </a:r>
            <a:endParaRPr lang="fr-FR" sz="1600" b="1" dirty="0">
              <a:ea typeface="Source Sans Pro" pitchFamily="34" charset="0"/>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378207" y="2540232"/>
            <a:ext cx="9787590" cy="1200329"/>
          </a:xfrm>
          <a:prstGeom prst="rect">
            <a:avLst/>
          </a:prstGeom>
          <a:noFill/>
        </p:spPr>
        <p:txBody>
          <a:bodyPr wrap="square">
            <a:spAutoFit/>
          </a:bodyPr>
          <a:lstStyle/>
          <a:p>
            <a:r>
              <a:rPr lang="fr-FR" sz="1200" b="1" dirty="0"/>
              <a:t>Définition: </a:t>
            </a:r>
          </a:p>
          <a:p>
            <a:pPr marL="171450" indent="-171450">
              <a:buFontTx/>
              <a:buChar char="-"/>
            </a:pPr>
            <a:r>
              <a:rPr lang="fr-FR" sz="1200" dirty="0"/>
              <a:t>En vue de favoriser l'emploi et le développement économique d'un territoire par des financements adossés:</a:t>
            </a:r>
          </a:p>
          <a:p>
            <a:pPr marL="685800" lvl="1" indent="-228600">
              <a:buFont typeface="+mj-lt"/>
              <a:buAutoNum type="arabicPeriod"/>
            </a:pPr>
            <a:r>
              <a:rPr lang="fr-FR" sz="1200" dirty="0"/>
              <a:t> à des programmes de souverains/multilatéraux type BEI/FEI, BPI/IFC, AFD/</a:t>
            </a:r>
            <a:r>
              <a:rPr lang="fr-FR" sz="1200" dirty="0" err="1"/>
              <a:t>Proparco</a:t>
            </a:r>
            <a:r>
              <a:rPr lang="fr-FR" sz="1200" dirty="0"/>
              <a:t>,       et/ou</a:t>
            </a:r>
          </a:p>
          <a:p>
            <a:pPr marL="685800" lvl="1" indent="-228600">
              <a:buFont typeface="+mj-lt"/>
              <a:buAutoNum type="arabicPeriod"/>
            </a:pPr>
            <a:r>
              <a:rPr lang="fr-FR" sz="1200" dirty="0"/>
              <a:t> sur les critères du Framework DFIN pour le développement et préservation de l’emploi via le financement des PMEs,   et/ou </a:t>
            </a:r>
          </a:p>
          <a:p>
            <a:pPr marL="685800" lvl="1" indent="-228600">
              <a:buFont typeface="+mj-lt"/>
              <a:buAutoNum type="arabicPeriod"/>
            </a:pPr>
            <a:r>
              <a:rPr lang="fr-FR" sz="1200" dirty="0"/>
              <a:t> sur le programme </a:t>
            </a:r>
            <a:r>
              <a:rPr lang="fr-FR" sz="1200" b="1" dirty="0" err="1"/>
              <a:t>Growth</a:t>
            </a:r>
            <a:r>
              <a:rPr lang="fr-FR" sz="1200" b="1" dirty="0"/>
              <a:t> </a:t>
            </a:r>
            <a:r>
              <a:rPr lang="fr-FR" sz="1200" b="1" dirty="0" err="1"/>
              <a:t>With</a:t>
            </a:r>
            <a:r>
              <a:rPr lang="fr-FR" sz="1200" b="1" dirty="0"/>
              <a:t> </a:t>
            </a:r>
            <a:r>
              <a:rPr lang="fr-FR" sz="1200" b="1" dirty="0" err="1"/>
              <a:t>Africa</a:t>
            </a:r>
            <a:r>
              <a:rPr lang="fr-FR" sz="1200" b="1" dirty="0"/>
              <a:t> </a:t>
            </a:r>
            <a:r>
              <a:rPr lang="fr-FR" sz="1200" dirty="0"/>
              <a:t>(financements accordés aux PME africaines hors filiales groupes étrangers, et avec revue des risques E&amp;S selon cartographie SG). </a:t>
            </a:r>
            <a:endParaRPr lang="fr-FR" sz="1200" i="1" dirty="0">
              <a:solidFill>
                <a:schemeClr val="bg2"/>
              </a:solidFill>
            </a:endParaRPr>
          </a:p>
        </p:txBody>
      </p:sp>
      <p:pic>
        <p:nvPicPr>
          <p:cNvPr id="5122" name="Picture 2">
            <a:extLst>
              <a:ext uri="{FF2B5EF4-FFF2-40B4-BE49-F238E27FC236}">
                <a16:creationId xmlns:a16="http://schemas.microsoft.com/office/drawing/2014/main" id="{DD5122BD-3D69-4D0E-AB7E-D11140DB8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9726" y="3889135"/>
            <a:ext cx="9352547" cy="2271158"/>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2" descr="Small business lending looks unequal. Getting the data has been a battle. –  Center for Public Integrity">
            <a:extLst>
              <a:ext uri="{FF2B5EF4-FFF2-40B4-BE49-F238E27FC236}">
                <a16:creationId xmlns:a16="http://schemas.microsoft.com/office/drawing/2014/main" id="{FA9AEE50-6ADA-42F1-A985-7E7C0FCDD1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82138" y="260194"/>
            <a:ext cx="2168576" cy="144076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BE80132-2D28-42EA-8A4B-2690D5F77766}"/>
              </a:ext>
            </a:extLst>
          </p:cNvPr>
          <p:cNvSpPr txBox="1"/>
          <p:nvPr/>
        </p:nvSpPr>
        <p:spPr>
          <a:xfrm>
            <a:off x="1592510" y="5807003"/>
            <a:ext cx="6096000" cy="369332"/>
          </a:xfrm>
          <a:prstGeom prst="rect">
            <a:avLst/>
          </a:prstGeom>
          <a:noFill/>
        </p:spPr>
        <p:txBody>
          <a:bodyPr wrap="square">
            <a:spAutoFit/>
          </a:bodyPr>
          <a:lstStyle/>
          <a:p>
            <a:r>
              <a:rPr lang="fr-FR" sz="1800" b="1" dirty="0" err="1">
                <a:solidFill>
                  <a:schemeClr val="bg1"/>
                </a:solidFill>
              </a:rPr>
              <a:t>Growth</a:t>
            </a:r>
            <a:r>
              <a:rPr lang="fr-FR" sz="1800" b="1" dirty="0">
                <a:solidFill>
                  <a:schemeClr val="bg1"/>
                </a:solidFill>
              </a:rPr>
              <a:t> </a:t>
            </a:r>
            <a:r>
              <a:rPr lang="fr-FR" sz="1800" b="1" dirty="0" err="1">
                <a:solidFill>
                  <a:schemeClr val="bg1"/>
                </a:solidFill>
              </a:rPr>
              <a:t>With</a:t>
            </a:r>
            <a:r>
              <a:rPr lang="fr-FR" sz="1800" b="1" dirty="0">
                <a:solidFill>
                  <a:schemeClr val="bg1"/>
                </a:solidFill>
              </a:rPr>
              <a:t> </a:t>
            </a:r>
            <a:r>
              <a:rPr lang="fr-FR" sz="1800" b="1" dirty="0" err="1">
                <a:solidFill>
                  <a:schemeClr val="bg1"/>
                </a:solidFill>
              </a:rPr>
              <a:t>Africa</a:t>
            </a:r>
            <a:r>
              <a:rPr lang="fr-FR" sz="1800" b="1" dirty="0">
                <a:solidFill>
                  <a:schemeClr val="bg1"/>
                </a:solidFill>
              </a:rPr>
              <a:t> Program </a:t>
            </a:r>
            <a:endParaRPr lang="fr-FR" b="1" dirty="0">
              <a:solidFill>
                <a:schemeClr val="bg1"/>
              </a:solidFill>
            </a:endParaRPr>
          </a:p>
        </p:txBody>
      </p:sp>
      <p:sp>
        <p:nvSpPr>
          <p:cNvPr id="10" name="Action Button: Go Back or Previous 9">
            <a:hlinkClick r:id="rId5" action="ppaction://hlinksldjump" highlightClick="1"/>
            <a:extLst>
              <a:ext uri="{FF2B5EF4-FFF2-40B4-BE49-F238E27FC236}">
                <a16:creationId xmlns:a16="http://schemas.microsoft.com/office/drawing/2014/main" id="{2AAB5067-0786-4BA4-96FE-5515398E7E6A}"/>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33145761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222685" y="158854"/>
            <a:ext cx="11395939" cy="606961"/>
          </a:xfrm>
        </p:spPr>
        <p:txBody>
          <a:bodyPr/>
          <a:lstStyle/>
          <a:p>
            <a:r>
              <a:rPr lang="fr-FR" sz="2800" dirty="0" err="1"/>
              <a:t>Spif</a:t>
            </a:r>
            <a:r>
              <a:rPr lang="fr-FR" sz="2800" dirty="0"/>
              <a:t>-S: 	</a:t>
            </a:r>
            <a:r>
              <a:rPr lang="fr-FR" sz="2400" b="1" dirty="0">
                <a:ea typeface="Source Sans Pro" pitchFamily="34" charset="0"/>
              </a:rPr>
              <a:t>Éducation &amp; formation, </a:t>
            </a:r>
            <a:br>
              <a:rPr lang="fr-FR" sz="2400" b="1" dirty="0">
                <a:ea typeface="Source Sans Pro" pitchFamily="34" charset="0"/>
              </a:rPr>
            </a:br>
            <a:r>
              <a:rPr lang="fr-FR" sz="2400" b="1" dirty="0">
                <a:ea typeface="Source Sans Pro" pitchFamily="34" charset="0"/>
              </a:rPr>
              <a:t>		Prêts étudiants / formation professionnelle</a:t>
            </a:r>
            <a:endParaRPr lang="fr-FR" sz="2800"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367064" y="1219659"/>
            <a:ext cx="1225446" cy="369332"/>
          </a:xfrm>
          <a:prstGeom prst="rect">
            <a:avLst/>
          </a:prstGeom>
          <a:solidFill>
            <a:srgbClr val="FEB602"/>
          </a:solidFill>
        </p:spPr>
        <p:txBody>
          <a:bodyPr wrap="square">
            <a:spAutoFit/>
          </a:bodyPr>
          <a:lstStyle/>
          <a:p>
            <a:pPr algn="ctr"/>
            <a:r>
              <a:rPr lang="fr-FR" b="1" dirty="0">
                <a:solidFill>
                  <a:schemeClr val="bg1"/>
                </a:solidFill>
              </a:rPr>
              <a:t>SPIF-S07</a:t>
            </a:r>
          </a:p>
        </p:txBody>
      </p:sp>
      <p:sp>
        <p:nvSpPr>
          <p:cNvPr id="15" name="TextBox 14">
            <a:extLst>
              <a:ext uri="{FF2B5EF4-FFF2-40B4-BE49-F238E27FC236}">
                <a16:creationId xmlns:a16="http://schemas.microsoft.com/office/drawing/2014/main" id="{8750C01C-12D8-43AB-B9A3-C7D1CB6125A2}"/>
              </a:ext>
            </a:extLst>
          </p:cNvPr>
          <p:cNvSpPr txBox="1"/>
          <p:nvPr/>
        </p:nvSpPr>
        <p:spPr>
          <a:xfrm>
            <a:off x="478802" y="1817717"/>
            <a:ext cx="4590504" cy="1229824"/>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Acquisition et propriété d'immeubles (Enseignement)</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professionnelles, scientifiques et techniques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nouveaux bâtiments (Éducation)</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Éducation</a:t>
            </a:r>
            <a:endParaRPr lang="en-US" sz="1400" b="1" dirty="0">
              <a:solidFill>
                <a:srgbClr val="000000"/>
              </a:solidFill>
              <a:latin typeface="Calibri" panose="020F0502020204030204" pitchFamily="34" charset="0"/>
            </a:endParaRPr>
          </a:p>
        </p:txBody>
      </p:sp>
      <p:sp>
        <p:nvSpPr>
          <p:cNvPr id="16" name="TextBox 15">
            <a:extLst>
              <a:ext uri="{FF2B5EF4-FFF2-40B4-BE49-F238E27FC236}">
                <a16:creationId xmlns:a16="http://schemas.microsoft.com/office/drawing/2014/main" id="{408847A8-C0BD-4F47-8E67-A4BD06BD5797}"/>
              </a:ext>
            </a:extLst>
          </p:cNvPr>
          <p:cNvSpPr txBox="1"/>
          <p:nvPr/>
        </p:nvSpPr>
        <p:spPr>
          <a:xfrm>
            <a:off x="1592510" y="1184717"/>
            <a:ext cx="3958058" cy="584775"/>
          </a:xfrm>
          <a:prstGeom prst="rect">
            <a:avLst/>
          </a:prstGeom>
          <a:noFill/>
        </p:spPr>
        <p:txBody>
          <a:bodyPr wrap="square">
            <a:spAutoFit/>
          </a:bodyPr>
          <a:lstStyle/>
          <a:p>
            <a:pPr>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Financement de l'éducation &amp; de la formation</a:t>
            </a:r>
            <a:endParaRPr lang="fr-FR" sz="1600" b="1" dirty="0">
              <a:ea typeface="Source Sans Pro" pitchFamily="34" charset="0"/>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478802" y="3285291"/>
            <a:ext cx="3371304" cy="2492990"/>
          </a:xfrm>
          <a:prstGeom prst="rect">
            <a:avLst/>
          </a:prstGeom>
          <a:noFill/>
        </p:spPr>
        <p:txBody>
          <a:bodyPr wrap="square">
            <a:spAutoFit/>
          </a:bodyPr>
          <a:lstStyle/>
          <a:p>
            <a:r>
              <a:rPr lang="fr-FR" sz="1200" b="1" dirty="0"/>
              <a:t>Définition: </a:t>
            </a:r>
          </a:p>
          <a:p>
            <a:pPr marL="171450" indent="-171450">
              <a:buFontTx/>
              <a:buChar char="-"/>
            </a:pPr>
            <a:r>
              <a:rPr lang="fr-FR" sz="1200" dirty="0"/>
              <a:t>Financements des écoles, universités, établissements spécialisés d'éducation adaptée (handicap), ou programmes d'aide à l'éducation, ou à la formation professionnelle,. Investissements donnant lieu à un accroissement de l'employabilité des populations. Sont concernés : acteurs des secteurs publics ou privés (si formation </a:t>
            </a:r>
            <a:r>
              <a:rPr lang="fr-FR" sz="1200" dirty="0" err="1"/>
              <a:t>diplomante</a:t>
            </a:r>
            <a:r>
              <a:rPr lang="fr-FR" sz="1200" dirty="0"/>
              <a:t> ou certifiante), ou associations reconnues d'utilité publique ou d'intérêt général dédiées à de l'éducation ou de la formation professionnelle.</a:t>
            </a:r>
            <a:endParaRPr lang="fr-FR" sz="1200" i="1" dirty="0">
              <a:solidFill>
                <a:schemeClr val="bg2"/>
              </a:solidFill>
            </a:endParaRPr>
          </a:p>
        </p:txBody>
      </p:sp>
      <p:sp>
        <p:nvSpPr>
          <p:cNvPr id="10" name="TextBox 9">
            <a:extLst>
              <a:ext uri="{FF2B5EF4-FFF2-40B4-BE49-F238E27FC236}">
                <a16:creationId xmlns:a16="http://schemas.microsoft.com/office/drawing/2014/main" id="{8593309A-BA42-4032-A034-65E12CA18280}"/>
              </a:ext>
            </a:extLst>
          </p:cNvPr>
          <p:cNvSpPr txBox="1"/>
          <p:nvPr/>
        </p:nvSpPr>
        <p:spPr>
          <a:xfrm>
            <a:off x="6271246" y="1219659"/>
            <a:ext cx="1225446" cy="369332"/>
          </a:xfrm>
          <a:prstGeom prst="rect">
            <a:avLst/>
          </a:prstGeom>
          <a:solidFill>
            <a:srgbClr val="FEB602"/>
          </a:solidFill>
        </p:spPr>
        <p:txBody>
          <a:bodyPr wrap="square">
            <a:spAutoFit/>
          </a:bodyPr>
          <a:lstStyle/>
          <a:p>
            <a:pPr algn="ctr"/>
            <a:r>
              <a:rPr lang="fr-FR" b="1" dirty="0">
                <a:solidFill>
                  <a:schemeClr val="bg1"/>
                </a:solidFill>
              </a:rPr>
              <a:t>SPIF-S08</a:t>
            </a:r>
          </a:p>
        </p:txBody>
      </p:sp>
      <p:sp>
        <p:nvSpPr>
          <p:cNvPr id="11" name="TextBox 10">
            <a:extLst>
              <a:ext uri="{FF2B5EF4-FFF2-40B4-BE49-F238E27FC236}">
                <a16:creationId xmlns:a16="http://schemas.microsoft.com/office/drawing/2014/main" id="{63800B36-BAE9-4DBF-A7B0-E56DCD659C86}"/>
              </a:ext>
            </a:extLst>
          </p:cNvPr>
          <p:cNvSpPr txBox="1"/>
          <p:nvPr/>
        </p:nvSpPr>
        <p:spPr>
          <a:xfrm>
            <a:off x="6382984" y="1817717"/>
            <a:ext cx="4590504" cy="542521"/>
          </a:xfrm>
          <a:prstGeom prst="rect">
            <a:avLst/>
          </a:prstGeom>
          <a:noFill/>
        </p:spPr>
        <p:txBody>
          <a:bodyPr wrap="square">
            <a:spAutoFit/>
          </a:bodyPr>
          <a:lstStyle/>
          <a:p>
            <a:pPr>
              <a:lnSpc>
                <a:spcPct val="107000"/>
              </a:lnSpc>
            </a:pPr>
            <a:r>
              <a:rPr lang="fr-FR" sz="1400" b="1" dirty="0"/>
              <a:t>Secteurs:</a:t>
            </a: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Enseignement supérieur</a:t>
            </a:r>
            <a:endParaRPr lang="en-US" sz="1400" dirty="0"/>
          </a:p>
        </p:txBody>
      </p:sp>
      <p:sp>
        <p:nvSpPr>
          <p:cNvPr id="12" name="TextBox 11">
            <a:extLst>
              <a:ext uri="{FF2B5EF4-FFF2-40B4-BE49-F238E27FC236}">
                <a16:creationId xmlns:a16="http://schemas.microsoft.com/office/drawing/2014/main" id="{3747084E-D2F5-4005-B2D9-EA33CE325F81}"/>
              </a:ext>
            </a:extLst>
          </p:cNvPr>
          <p:cNvSpPr txBox="1"/>
          <p:nvPr/>
        </p:nvSpPr>
        <p:spPr>
          <a:xfrm>
            <a:off x="7496692" y="1184717"/>
            <a:ext cx="4121932" cy="338554"/>
          </a:xfrm>
          <a:prstGeom prst="rect">
            <a:avLst/>
          </a:prstGeom>
          <a:noFill/>
        </p:spPr>
        <p:txBody>
          <a:bodyPr wrap="square">
            <a:spAutoFit/>
          </a:bodyPr>
          <a:lstStyle/>
          <a:p>
            <a:pPr>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Crédits étudiants _ Formation professionnelle</a:t>
            </a:r>
            <a:endParaRPr lang="fr-FR" sz="1600" b="1" dirty="0">
              <a:ea typeface="Source Sans Pro" pitchFamily="34" charset="0"/>
            </a:endParaRPr>
          </a:p>
        </p:txBody>
      </p:sp>
      <p:sp>
        <p:nvSpPr>
          <p:cNvPr id="13" name="TextBox 12">
            <a:extLst>
              <a:ext uri="{FF2B5EF4-FFF2-40B4-BE49-F238E27FC236}">
                <a16:creationId xmlns:a16="http://schemas.microsoft.com/office/drawing/2014/main" id="{BAD79D82-282E-421B-9FC7-594BD340B66E}"/>
              </a:ext>
            </a:extLst>
          </p:cNvPr>
          <p:cNvSpPr txBox="1"/>
          <p:nvPr/>
        </p:nvSpPr>
        <p:spPr>
          <a:xfrm>
            <a:off x="6382984" y="3197204"/>
            <a:ext cx="4783011" cy="1015663"/>
          </a:xfrm>
          <a:prstGeom prst="rect">
            <a:avLst/>
          </a:prstGeom>
          <a:noFill/>
        </p:spPr>
        <p:txBody>
          <a:bodyPr wrap="square">
            <a:spAutoFit/>
          </a:bodyPr>
          <a:lstStyle/>
          <a:p>
            <a:r>
              <a:rPr lang="fr-FR" sz="1200" b="1" dirty="0"/>
              <a:t>Définition: </a:t>
            </a:r>
          </a:p>
          <a:p>
            <a:pPr marL="171450" indent="-171450">
              <a:buFontTx/>
              <a:buChar char="-"/>
            </a:pPr>
            <a:r>
              <a:rPr lang="fr-FR" sz="1200" dirty="0"/>
              <a:t>Prêt  accordé à un étudiant pour financer ses études, notamment : frais de scolarité, logement, frais d'alimentation, achat d’équipements informatiques, achat d’un moyen de locomotion. Le prêt étudiant est destiné aux étudiants de l’enseignement supérieur.</a:t>
            </a:r>
          </a:p>
        </p:txBody>
      </p:sp>
      <p:pic>
        <p:nvPicPr>
          <p:cNvPr id="18" name="Picture 4" descr="Student Loans For Trade Schools: Here's Everything You Need To Know In 2022">
            <a:extLst>
              <a:ext uri="{FF2B5EF4-FFF2-40B4-BE49-F238E27FC236}">
                <a16:creationId xmlns:a16="http://schemas.microsoft.com/office/drawing/2014/main" id="{B02F78C4-7807-49D6-807E-0D3130B9B6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1342" y="1754115"/>
            <a:ext cx="2141107" cy="144308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Career Services | Adult Education and Literacy Training">
            <a:extLst>
              <a:ext uri="{FF2B5EF4-FFF2-40B4-BE49-F238E27FC236}">
                <a16:creationId xmlns:a16="http://schemas.microsoft.com/office/drawing/2014/main" id="{DB4C82E0-57E4-4272-BD84-4F74F861C0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4912" y="4494305"/>
            <a:ext cx="2168576" cy="1450004"/>
          </a:xfrm>
          <a:prstGeom prst="rect">
            <a:avLst/>
          </a:prstGeom>
          <a:noFill/>
          <a:extLst>
            <a:ext uri="{909E8E84-426E-40DD-AFC4-6F175D3DCCD1}">
              <a14:hiddenFill xmlns:a14="http://schemas.microsoft.com/office/drawing/2010/main">
                <a:solidFill>
                  <a:srgbClr val="FFFFFF"/>
                </a:solidFill>
              </a14:hiddenFill>
            </a:ext>
          </a:extLst>
        </p:spPr>
      </p:pic>
      <p:pic>
        <p:nvPicPr>
          <p:cNvPr id="6146" name="Picture 2" descr="Why You Should Invest in Research and Development (R&amp;D)">
            <a:extLst>
              <a:ext uri="{FF2B5EF4-FFF2-40B4-BE49-F238E27FC236}">
                <a16:creationId xmlns:a16="http://schemas.microsoft.com/office/drawing/2014/main" id="{9095BD5A-B3CF-418E-9E37-61496AFAE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8494" y="3081782"/>
            <a:ext cx="2247506" cy="145000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makes a good school building? | Education Business">
            <a:extLst>
              <a:ext uri="{FF2B5EF4-FFF2-40B4-BE49-F238E27FC236}">
                <a16:creationId xmlns:a16="http://schemas.microsoft.com/office/drawing/2014/main" id="{B09160FB-6E34-4693-A449-514B13220A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68942" y="4737079"/>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0" name="Action Button: Go Back or Previous 19">
            <a:hlinkClick r:id="rId7" action="ppaction://hlinksldjump" highlightClick="1"/>
            <a:extLst>
              <a:ext uri="{FF2B5EF4-FFF2-40B4-BE49-F238E27FC236}">
                <a16:creationId xmlns:a16="http://schemas.microsoft.com/office/drawing/2014/main" id="{6D9CB7E4-59D6-4228-B359-475DAC77F903}"/>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2972011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18F82-6CA8-48D1-93FE-CE17F776C15C}"/>
              </a:ext>
            </a:extLst>
          </p:cNvPr>
          <p:cNvSpPr>
            <a:spLocks noGrp="1"/>
          </p:cNvSpPr>
          <p:nvPr>
            <p:ph type="title"/>
          </p:nvPr>
        </p:nvSpPr>
        <p:spPr>
          <a:xfrm>
            <a:off x="111047" y="219823"/>
            <a:ext cx="11395939" cy="591637"/>
          </a:xfrm>
        </p:spPr>
        <p:txBody>
          <a:bodyPr/>
          <a:lstStyle/>
          <a:p>
            <a:r>
              <a:rPr lang="fr-FR" dirty="0" err="1"/>
              <a:t>Spif</a:t>
            </a:r>
            <a:r>
              <a:rPr lang="fr-FR" dirty="0"/>
              <a:t>-S:	</a:t>
            </a:r>
            <a:r>
              <a:rPr lang="fr-FR" sz="2400" b="1" dirty="0">
                <a:ea typeface="Source Sans Pro" pitchFamily="34" charset="0"/>
              </a:rPr>
              <a:t>Agriculture et alimentation durable,</a:t>
            </a:r>
            <a:br>
              <a:rPr lang="fr-FR" sz="2400" b="1" dirty="0">
                <a:ea typeface="Source Sans Pro" pitchFamily="34" charset="0"/>
              </a:rPr>
            </a:br>
            <a:r>
              <a:rPr lang="fr-FR" sz="2000" b="1" dirty="0">
                <a:ea typeface="Source Sans Pro" pitchFamily="34" charset="0"/>
              </a:rPr>
              <a:t> 		</a:t>
            </a:r>
            <a:r>
              <a:rPr lang="fr-FR" sz="2400" b="1" dirty="0">
                <a:ea typeface="Source Sans Pro" pitchFamily="34" charset="0"/>
              </a:rPr>
              <a:t>Micro-crédit Professionnel</a:t>
            </a:r>
            <a:endParaRPr lang="fr-FR" dirty="0">
              <a:highlight>
                <a:srgbClr val="FFFF00"/>
              </a:highlight>
            </a:endParaRPr>
          </a:p>
        </p:txBody>
      </p:sp>
      <p:sp>
        <p:nvSpPr>
          <p:cNvPr id="14" name="TextBox 13">
            <a:extLst>
              <a:ext uri="{FF2B5EF4-FFF2-40B4-BE49-F238E27FC236}">
                <a16:creationId xmlns:a16="http://schemas.microsoft.com/office/drawing/2014/main" id="{7A2F2CC5-1E29-4A56-9A06-36803E23266E}"/>
              </a:ext>
            </a:extLst>
          </p:cNvPr>
          <p:cNvSpPr txBox="1"/>
          <p:nvPr/>
        </p:nvSpPr>
        <p:spPr>
          <a:xfrm>
            <a:off x="367064" y="1219659"/>
            <a:ext cx="1225446" cy="369332"/>
          </a:xfrm>
          <a:prstGeom prst="rect">
            <a:avLst/>
          </a:prstGeom>
          <a:solidFill>
            <a:srgbClr val="FEB602"/>
          </a:solidFill>
        </p:spPr>
        <p:txBody>
          <a:bodyPr wrap="square">
            <a:spAutoFit/>
          </a:bodyPr>
          <a:lstStyle/>
          <a:p>
            <a:pPr algn="ctr"/>
            <a:r>
              <a:rPr lang="fr-FR" b="1" dirty="0">
                <a:solidFill>
                  <a:schemeClr val="bg1"/>
                </a:solidFill>
              </a:rPr>
              <a:t>SPIF-S09</a:t>
            </a:r>
          </a:p>
        </p:txBody>
      </p:sp>
      <p:sp>
        <p:nvSpPr>
          <p:cNvPr id="15" name="TextBox 14">
            <a:extLst>
              <a:ext uri="{FF2B5EF4-FFF2-40B4-BE49-F238E27FC236}">
                <a16:creationId xmlns:a16="http://schemas.microsoft.com/office/drawing/2014/main" id="{8750C01C-12D8-43AB-B9A3-C7D1CB6125A2}"/>
              </a:ext>
            </a:extLst>
          </p:cNvPr>
          <p:cNvSpPr txBox="1"/>
          <p:nvPr/>
        </p:nvSpPr>
        <p:spPr>
          <a:xfrm>
            <a:off x="367064" y="2003730"/>
            <a:ext cx="4060557" cy="2386615"/>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soutien à l'agriculture et traitement primaire des récoltes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Aquaculture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 et élevage associés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non permanentes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permanentes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Industries alimentaires</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Pêche</a:t>
            </a:r>
            <a:endParaRPr lang="fr-FR" sz="1400" b="1"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b="1" dirty="0">
                <a:solidFill>
                  <a:srgbClr val="000000"/>
                </a:solidFill>
                <a:effectLst/>
                <a:latin typeface="Calibri" panose="020F0502020204030204" pitchFamily="34" charset="0"/>
                <a:ea typeface="Times New Roman" panose="02020603050405020304" pitchFamily="18" charset="0"/>
              </a:rPr>
              <a:t>Production animale</a:t>
            </a:r>
            <a:endParaRPr lang="en-US" sz="1400" b="1" dirty="0"/>
          </a:p>
        </p:txBody>
      </p:sp>
      <p:sp>
        <p:nvSpPr>
          <p:cNvPr id="16" name="TextBox 15">
            <a:extLst>
              <a:ext uri="{FF2B5EF4-FFF2-40B4-BE49-F238E27FC236}">
                <a16:creationId xmlns:a16="http://schemas.microsoft.com/office/drawing/2014/main" id="{408847A8-C0BD-4F47-8E67-A4BD06BD5797}"/>
              </a:ext>
            </a:extLst>
          </p:cNvPr>
          <p:cNvSpPr txBox="1"/>
          <p:nvPr/>
        </p:nvSpPr>
        <p:spPr>
          <a:xfrm>
            <a:off x="1592510" y="1136591"/>
            <a:ext cx="4216507" cy="584775"/>
          </a:xfrm>
          <a:prstGeom prst="rect">
            <a:avLst/>
          </a:prstGeom>
          <a:noFill/>
        </p:spPr>
        <p:txBody>
          <a:bodyPr wrap="square">
            <a:spAutoFit/>
          </a:bodyPr>
          <a:lstStyle/>
          <a:p>
            <a:pPr>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Financement de l'agriculture et de l'industrie alimentaire en pays émergents</a:t>
            </a:r>
            <a:endParaRPr lang="fr-FR" sz="1600" b="1" dirty="0">
              <a:ea typeface="Source Sans Pro" pitchFamily="34" charset="0"/>
            </a:endParaRPr>
          </a:p>
        </p:txBody>
      </p:sp>
      <p:sp>
        <p:nvSpPr>
          <p:cNvPr id="17" name="TextBox 16">
            <a:extLst>
              <a:ext uri="{FF2B5EF4-FFF2-40B4-BE49-F238E27FC236}">
                <a16:creationId xmlns:a16="http://schemas.microsoft.com/office/drawing/2014/main" id="{2DCE7715-F722-4BE6-BBE5-23C76F38A85C}"/>
              </a:ext>
            </a:extLst>
          </p:cNvPr>
          <p:cNvSpPr txBox="1"/>
          <p:nvPr/>
        </p:nvSpPr>
        <p:spPr>
          <a:xfrm>
            <a:off x="367064" y="4378909"/>
            <a:ext cx="3784405" cy="1938992"/>
          </a:xfrm>
          <a:prstGeom prst="rect">
            <a:avLst/>
          </a:prstGeom>
          <a:noFill/>
        </p:spPr>
        <p:txBody>
          <a:bodyPr wrap="square">
            <a:spAutoFit/>
          </a:bodyPr>
          <a:lstStyle/>
          <a:p>
            <a:r>
              <a:rPr lang="fr-FR" sz="1200" b="1" dirty="0"/>
              <a:t>Définition: </a:t>
            </a:r>
          </a:p>
          <a:p>
            <a:pPr marL="171450" indent="-171450">
              <a:buFontTx/>
              <a:buChar char="-"/>
            </a:pPr>
            <a:r>
              <a:rPr lang="fr-FR" sz="1200" dirty="0"/>
              <a:t>Les programmes financés en lien avec des multilatéraux,  et/ou </a:t>
            </a:r>
          </a:p>
          <a:p>
            <a:pPr marL="171450" indent="-171450">
              <a:buFontTx/>
              <a:buChar char="-"/>
            </a:pPr>
            <a:r>
              <a:rPr lang="fr-FR" sz="1200" dirty="0"/>
              <a:t>Les financements dédiés à l'agriculture vivrière (y compris élevage et aquaculture) ou la transformation d'une filière agricole dans les pays en développement (en Afrique : ne concerne que le segment </a:t>
            </a:r>
            <a:r>
              <a:rPr lang="fr-FR" sz="1200" dirty="0" err="1"/>
              <a:t>Grow</a:t>
            </a:r>
            <a:r>
              <a:rPr lang="fr-FR" sz="1200" dirty="0"/>
              <a:t> </a:t>
            </a:r>
            <a:r>
              <a:rPr lang="fr-FR" sz="1200" dirty="0" err="1"/>
              <a:t>With</a:t>
            </a:r>
            <a:r>
              <a:rPr lang="fr-FR" sz="1200" dirty="0"/>
              <a:t> </a:t>
            </a:r>
            <a:r>
              <a:rPr lang="fr-FR" sz="1200" dirty="0" err="1"/>
              <a:t>Africa</a:t>
            </a:r>
            <a:r>
              <a:rPr lang="fr-FR" sz="1200" dirty="0"/>
              <a:t>), sous réserve de la validation d'une analyse E&amp;S/DDV sur l'ensemble de la chaîne de valeur concernée.</a:t>
            </a:r>
            <a:endParaRPr lang="fr-FR" sz="1200" i="1" dirty="0">
              <a:solidFill>
                <a:schemeClr val="bg2"/>
              </a:solidFill>
            </a:endParaRPr>
          </a:p>
        </p:txBody>
      </p:sp>
      <p:sp>
        <p:nvSpPr>
          <p:cNvPr id="10" name="TextBox 9">
            <a:extLst>
              <a:ext uri="{FF2B5EF4-FFF2-40B4-BE49-F238E27FC236}">
                <a16:creationId xmlns:a16="http://schemas.microsoft.com/office/drawing/2014/main" id="{8593309A-BA42-4032-A034-65E12CA18280}"/>
              </a:ext>
            </a:extLst>
          </p:cNvPr>
          <p:cNvSpPr txBox="1"/>
          <p:nvPr/>
        </p:nvSpPr>
        <p:spPr>
          <a:xfrm>
            <a:off x="7025220" y="1219659"/>
            <a:ext cx="1225446" cy="369332"/>
          </a:xfrm>
          <a:prstGeom prst="rect">
            <a:avLst/>
          </a:prstGeom>
          <a:solidFill>
            <a:srgbClr val="FEB602"/>
          </a:solidFill>
        </p:spPr>
        <p:txBody>
          <a:bodyPr wrap="square">
            <a:spAutoFit/>
          </a:bodyPr>
          <a:lstStyle/>
          <a:p>
            <a:pPr algn="ctr"/>
            <a:r>
              <a:rPr lang="fr-FR" b="1" dirty="0">
                <a:solidFill>
                  <a:schemeClr val="bg1"/>
                </a:solidFill>
              </a:rPr>
              <a:t>SPIF-S10</a:t>
            </a:r>
          </a:p>
        </p:txBody>
      </p:sp>
      <p:sp>
        <p:nvSpPr>
          <p:cNvPr id="11" name="TextBox 10">
            <a:extLst>
              <a:ext uri="{FF2B5EF4-FFF2-40B4-BE49-F238E27FC236}">
                <a16:creationId xmlns:a16="http://schemas.microsoft.com/office/drawing/2014/main" id="{63800B36-BAE9-4DBF-A7B0-E56DCD659C86}"/>
              </a:ext>
            </a:extLst>
          </p:cNvPr>
          <p:cNvSpPr txBox="1"/>
          <p:nvPr/>
        </p:nvSpPr>
        <p:spPr>
          <a:xfrm>
            <a:off x="7136958" y="1817717"/>
            <a:ext cx="4590504" cy="542521"/>
          </a:xfrm>
          <a:prstGeom prst="rect">
            <a:avLst/>
          </a:prstGeom>
          <a:noFill/>
        </p:spPr>
        <p:txBody>
          <a:bodyPr wrap="square">
            <a:spAutoFit/>
          </a:bodyPr>
          <a:lstStyle/>
          <a:p>
            <a:pPr>
              <a:lnSpc>
                <a:spcPct val="107000"/>
              </a:lnSpc>
            </a:pPr>
            <a:r>
              <a:rPr lang="fr-FR" sz="1400" b="1" dirty="0"/>
              <a:t>Secteurs:</a:t>
            </a:r>
          </a:p>
          <a:p>
            <a:pPr marL="342900" marR="0" indent="-342900">
              <a:lnSpc>
                <a:spcPct val="107000"/>
              </a:lnSpc>
              <a:spcBef>
                <a:spcPts val="0"/>
              </a:spcBef>
              <a:spcAft>
                <a:spcPts val="0"/>
              </a:spcAft>
              <a:buFont typeface="+mj-lt"/>
              <a:buAutoNum type="arabicPeriod"/>
            </a:pPr>
            <a:r>
              <a:rPr lang="fr-FR" sz="1400" b="1" dirty="0"/>
              <a:t>Microfinance</a:t>
            </a:r>
          </a:p>
        </p:txBody>
      </p:sp>
      <p:sp>
        <p:nvSpPr>
          <p:cNvPr id="12" name="TextBox 11">
            <a:extLst>
              <a:ext uri="{FF2B5EF4-FFF2-40B4-BE49-F238E27FC236}">
                <a16:creationId xmlns:a16="http://schemas.microsoft.com/office/drawing/2014/main" id="{3747084E-D2F5-4005-B2D9-EA33CE325F81}"/>
              </a:ext>
            </a:extLst>
          </p:cNvPr>
          <p:cNvSpPr txBox="1"/>
          <p:nvPr/>
        </p:nvSpPr>
        <p:spPr>
          <a:xfrm>
            <a:off x="8250666" y="1184717"/>
            <a:ext cx="3669301" cy="338554"/>
          </a:xfrm>
          <a:prstGeom prst="rect">
            <a:avLst/>
          </a:prstGeom>
          <a:noFill/>
        </p:spPr>
        <p:txBody>
          <a:bodyPr wrap="square">
            <a:spAutoFit/>
          </a:bodyPr>
          <a:lstStyle/>
          <a:p>
            <a:pPr>
              <a:spcBef>
                <a:spcPts val="1200"/>
              </a:spcBef>
            </a:pPr>
            <a:r>
              <a:rPr lang="fr-FR" sz="1600" b="1" dirty="0">
                <a:solidFill>
                  <a:srgbClr val="000000"/>
                </a:solidFill>
                <a:effectLst/>
                <a:latin typeface="Calibri" panose="020F0502020204030204" pitchFamily="34" charset="0"/>
                <a:ea typeface="Times New Roman" panose="02020603050405020304" pitchFamily="18" charset="0"/>
              </a:rPr>
              <a:t>Microcrédits professionnels</a:t>
            </a:r>
            <a:endParaRPr lang="fr-FR" sz="1600" b="1" dirty="0">
              <a:ea typeface="Source Sans Pro" pitchFamily="34" charset="0"/>
            </a:endParaRPr>
          </a:p>
        </p:txBody>
      </p:sp>
      <p:sp>
        <p:nvSpPr>
          <p:cNvPr id="13" name="TextBox 12">
            <a:extLst>
              <a:ext uri="{FF2B5EF4-FFF2-40B4-BE49-F238E27FC236}">
                <a16:creationId xmlns:a16="http://schemas.microsoft.com/office/drawing/2014/main" id="{BAD79D82-282E-421B-9FC7-594BD340B66E}"/>
              </a:ext>
            </a:extLst>
          </p:cNvPr>
          <p:cNvSpPr txBox="1"/>
          <p:nvPr/>
        </p:nvSpPr>
        <p:spPr>
          <a:xfrm>
            <a:off x="7136958" y="3435934"/>
            <a:ext cx="4783011" cy="2123658"/>
          </a:xfrm>
          <a:prstGeom prst="rect">
            <a:avLst/>
          </a:prstGeom>
          <a:noFill/>
        </p:spPr>
        <p:txBody>
          <a:bodyPr wrap="square">
            <a:spAutoFit/>
          </a:bodyPr>
          <a:lstStyle/>
          <a:p>
            <a:r>
              <a:rPr lang="fr-FR" sz="1200" b="1" dirty="0"/>
              <a:t>Définition: </a:t>
            </a:r>
          </a:p>
          <a:p>
            <a:pPr marL="171450" indent="-171450">
              <a:buFontTx/>
              <a:buChar char="-"/>
            </a:pPr>
            <a:r>
              <a:rPr lang="fr-FR" sz="1200" dirty="0"/>
              <a:t>Secteur des crédits (direct et/ou via refinancement d'institutions spécialisées) de faible montant, avec intérêts, accordé à des micro-entrepreneurs qui n'ont pas accès aux services financiers traditionnels. Ce faible emprunt permet aux populations exclues du système bancaire classique de créer ou de développer une activité génératrice de revenus. Les volumes refinancés par SG de montants distribués par des organismes spécialisés seront inclus dans ce cadre. Prises de participations au capital d'institutions de microfinance (</a:t>
            </a:r>
            <a:r>
              <a:rPr lang="fr-FR" sz="1200" dirty="0" err="1"/>
              <a:t>Grow</a:t>
            </a:r>
            <a:r>
              <a:rPr lang="fr-FR" sz="1200" dirty="0"/>
              <a:t> </a:t>
            </a:r>
            <a:r>
              <a:rPr lang="fr-FR" sz="1200" dirty="0" err="1"/>
              <a:t>with</a:t>
            </a:r>
            <a:r>
              <a:rPr lang="fr-FR" sz="1200" dirty="0"/>
              <a:t> </a:t>
            </a:r>
            <a:r>
              <a:rPr lang="fr-FR" sz="1200" dirty="0" err="1"/>
              <a:t>Africa</a:t>
            </a:r>
            <a:r>
              <a:rPr lang="fr-FR" sz="1200" dirty="0"/>
              <a:t>).</a:t>
            </a:r>
          </a:p>
          <a:p>
            <a:pPr marL="171450" indent="-171450">
              <a:buFontTx/>
              <a:buChar char="-"/>
            </a:pPr>
            <a:r>
              <a:rPr lang="fr-FR" sz="1200" dirty="0"/>
              <a:t>France et ADIE sont inclus ici.</a:t>
            </a:r>
          </a:p>
        </p:txBody>
      </p:sp>
      <p:pic>
        <p:nvPicPr>
          <p:cNvPr id="20" name="Picture 2" descr="Microcrédit professionnel : nouveaux montants et délais">
            <a:extLst>
              <a:ext uri="{FF2B5EF4-FFF2-40B4-BE49-F238E27FC236}">
                <a16:creationId xmlns:a16="http://schemas.microsoft.com/office/drawing/2014/main" id="{4A27F522-6D9F-4526-901A-F3B173D56B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744" y="1638693"/>
            <a:ext cx="2168577" cy="144308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How to Build a Sustainable Agriculture System in Emerging Markets">
            <a:extLst>
              <a:ext uri="{FF2B5EF4-FFF2-40B4-BE49-F238E27FC236}">
                <a16:creationId xmlns:a16="http://schemas.microsoft.com/office/drawing/2014/main" id="{511B6D00-7047-4E19-A624-1AC68EC628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8609" y="2208166"/>
            <a:ext cx="2168577" cy="1450004"/>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F918B62F-244F-41E2-8DAA-60F8B27101E3}"/>
              </a:ext>
            </a:extLst>
          </p:cNvPr>
          <p:cNvSpPr txBox="1"/>
          <p:nvPr/>
        </p:nvSpPr>
        <p:spPr>
          <a:xfrm>
            <a:off x="1565455" y="1623391"/>
            <a:ext cx="4783011" cy="461665"/>
          </a:xfrm>
          <a:prstGeom prst="rect">
            <a:avLst/>
          </a:prstGeom>
          <a:noFill/>
        </p:spPr>
        <p:txBody>
          <a:bodyPr wrap="square">
            <a:spAutoFit/>
          </a:bodyPr>
          <a:lstStyle/>
          <a:p>
            <a:r>
              <a:rPr lang="fr-FR" sz="1200" b="1" dirty="0"/>
              <a:t>Zone géographique : </a:t>
            </a:r>
          </a:p>
          <a:p>
            <a:r>
              <a:rPr lang="fr-FR" sz="1200" b="1" i="1" dirty="0"/>
              <a:t>Pays émergents (Sahel, Afrique subsaharienne par exemple)</a:t>
            </a:r>
          </a:p>
        </p:txBody>
      </p:sp>
      <p:pic>
        <p:nvPicPr>
          <p:cNvPr id="7170" name="Picture 2" descr="WTO chief seeks to wrap up fish talks as developing countries cry foul |  Reuters">
            <a:extLst>
              <a:ext uri="{FF2B5EF4-FFF2-40B4-BE49-F238E27FC236}">
                <a16:creationId xmlns:a16="http://schemas.microsoft.com/office/drawing/2014/main" id="{CD917499-8396-4C87-AFD0-99A351A926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1469" y="3958869"/>
            <a:ext cx="2819588" cy="1876308"/>
          </a:xfrm>
          <a:prstGeom prst="rect">
            <a:avLst/>
          </a:prstGeom>
          <a:noFill/>
          <a:extLst>
            <a:ext uri="{909E8E84-426E-40DD-AFC4-6F175D3DCCD1}">
              <a14:hiddenFill xmlns:a14="http://schemas.microsoft.com/office/drawing/2010/main">
                <a:solidFill>
                  <a:srgbClr val="FFFFFF"/>
                </a:solidFill>
              </a14:hiddenFill>
            </a:ext>
          </a:extLst>
        </p:spPr>
      </p:pic>
      <p:sp>
        <p:nvSpPr>
          <p:cNvPr id="18" name="Action Button: Go Back or Previous 17">
            <a:hlinkClick r:id="rId6" action="ppaction://hlinksldjump" highlightClick="1"/>
            <a:extLst>
              <a:ext uri="{FF2B5EF4-FFF2-40B4-BE49-F238E27FC236}">
                <a16:creationId xmlns:a16="http://schemas.microsoft.com/office/drawing/2014/main" id="{19CA20F2-122F-492E-BE7C-A2B143E352D2}"/>
              </a:ext>
            </a:extLst>
          </p:cNvPr>
          <p:cNvSpPr/>
          <p:nvPr/>
        </p:nvSpPr>
        <p:spPr>
          <a:xfrm>
            <a:off x="11860884" y="6317901"/>
            <a:ext cx="262642" cy="200273"/>
          </a:xfrm>
          <a:prstGeom prst="actionButtonBackPrevious">
            <a:avLst/>
          </a:prstGeom>
          <a:solidFill>
            <a:schemeClr val="bg1">
              <a:lumMod val="95000"/>
            </a:schemeClr>
          </a:solidFill>
        </p:spPr>
        <p:txBody>
          <a:bodyPr wrap="square" lIns="0" tIns="0" rIns="0" bIns="0" rtlCol="0" anchor="ctr">
            <a:noAutofit/>
          </a:bodyPr>
          <a:lstStyle/>
          <a:p>
            <a:pPr algn="ctr">
              <a:spcBef>
                <a:spcPts val="1200"/>
              </a:spcBef>
            </a:pPr>
            <a:endParaRPr lang="fr-FR" sz="1200" dirty="0">
              <a:ea typeface="Source Sans Pro" pitchFamily="34" charset="0"/>
            </a:endParaRPr>
          </a:p>
        </p:txBody>
      </p:sp>
    </p:spTree>
    <p:extLst>
      <p:ext uri="{BB962C8B-B14F-4D97-AF65-F5344CB8AC3E}">
        <p14:creationId xmlns:p14="http://schemas.microsoft.com/office/powerpoint/2010/main" val="39326877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2475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BE7-59B3-4E23-9DC4-F9155C6B42D1}"/>
              </a:ext>
            </a:extLst>
          </p:cNvPr>
          <p:cNvSpPr>
            <a:spLocks noGrp="1"/>
          </p:cNvSpPr>
          <p:nvPr>
            <p:ph type="title"/>
          </p:nvPr>
        </p:nvSpPr>
        <p:spPr>
          <a:xfrm>
            <a:off x="398769" y="346273"/>
            <a:ext cx="11395939" cy="335861"/>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a:t>
            </a:r>
            <a:r>
              <a:rPr lang="fr-FR" sz="2400" b="1" i="1" dirty="0">
                <a:solidFill>
                  <a:srgbClr val="000000"/>
                </a:solidFill>
                <a:effectLst/>
                <a:latin typeface="Calibri" panose="020F0502020204030204" pitchFamily="34" charset="0"/>
                <a:ea typeface="Times New Roman" panose="02020603050405020304" pitchFamily="18" charset="0"/>
              </a:rPr>
              <a:t>.</a:t>
            </a:r>
            <a:endParaRPr lang="en-US" sz="2400" dirty="0"/>
          </a:p>
        </p:txBody>
      </p:sp>
      <p:sp>
        <p:nvSpPr>
          <p:cNvPr id="8" name="TextBox 7">
            <a:extLst>
              <a:ext uri="{FF2B5EF4-FFF2-40B4-BE49-F238E27FC236}">
                <a16:creationId xmlns:a16="http://schemas.microsoft.com/office/drawing/2014/main" id="{9F868306-A0F2-4638-868D-21D256637110}"/>
              </a:ext>
            </a:extLst>
          </p:cNvPr>
          <p:cNvSpPr txBox="1"/>
          <p:nvPr/>
        </p:nvSpPr>
        <p:spPr>
          <a:xfrm>
            <a:off x="160420" y="858596"/>
            <a:ext cx="4732422" cy="523220"/>
          </a:xfrm>
          <a:prstGeom prst="rect">
            <a:avLst/>
          </a:prstGeom>
          <a:solidFill>
            <a:srgbClr val="00B050"/>
          </a:solidFill>
        </p:spPr>
        <p:txBody>
          <a:bodyPr wrap="square">
            <a:spAutoFit/>
          </a:bodyPr>
          <a:lstStyle/>
          <a:p>
            <a:r>
              <a:rPr lang="fr-FR" sz="1800" b="1" dirty="0">
                <a:effectLst/>
                <a:latin typeface="Calibri" panose="020F0502020204030204" pitchFamily="34" charset="0"/>
                <a:ea typeface="Times New Roman" panose="02020603050405020304" pitchFamily="18" charset="0"/>
              </a:rPr>
              <a:t>Sous catégories d'investissements</a:t>
            </a:r>
            <a:endParaRPr lang="fr-FR" sz="600" dirty="0"/>
          </a:p>
          <a:p>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504689"/>
            <a:ext cx="6978315" cy="192136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Activités de soutien à l'agriculture et traitement primaire des récoltes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Aquaculture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 et élevage associés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non permanentes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Cultures permanentes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Industries alimentaires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Pêche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Production animale</a:t>
            </a:r>
            <a:endParaRPr lang="en-US" sz="14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SPIF-E06 </a:t>
            </a:r>
            <a:r>
              <a:rPr lang="fr-FR" sz="1400" b="1" dirty="0">
                <a:solidFill>
                  <a:srgbClr val="000000"/>
                </a:solidFill>
                <a:effectLst/>
                <a:latin typeface="Calibri" panose="020F0502020204030204" pitchFamily="34" charset="0"/>
                <a:ea typeface="Times New Roman" panose="02020603050405020304" pitchFamily="18" charset="0"/>
              </a:rPr>
              <a:t>Financement de l'agriculture et agro-alimentaire durables </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3551726"/>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SPIF-E07 </a:t>
            </a:r>
            <a:r>
              <a:rPr lang="fr-FR" sz="1400" b="1" dirty="0">
                <a:solidFill>
                  <a:srgbClr val="000000"/>
                </a:solidFill>
                <a:effectLst/>
                <a:latin typeface="Calibri" panose="020F0502020204030204" pitchFamily="34" charset="0"/>
                <a:ea typeface="Times New Roman" panose="02020603050405020304" pitchFamily="18" charset="0"/>
              </a:rPr>
              <a:t>Financements d’autres solutions "vertes" ou équipements verts, machines vertes</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1" y="3551726"/>
            <a:ext cx="6096000" cy="31265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Fabrication de machines agricoles et forestières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192136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3535683"/>
            <a:ext cx="11919283" cy="539263"/>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7" name="TextBox 16">
            <a:extLst>
              <a:ext uri="{FF2B5EF4-FFF2-40B4-BE49-F238E27FC236}">
                <a16:creationId xmlns:a16="http://schemas.microsoft.com/office/drawing/2014/main" id="{86955A95-01E5-4BF0-8FB3-8EBA984362D6}"/>
              </a:ext>
            </a:extLst>
          </p:cNvPr>
          <p:cNvSpPr txBox="1"/>
          <p:nvPr/>
        </p:nvSpPr>
        <p:spPr>
          <a:xfrm>
            <a:off x="120314" y="4185386"/>
            <a:ext cx="473242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SPIF-E08 </a:t>
            </a:r>
            <a:r>
              <a:rPr lang="fr-FR" sz="1400" b="1" dirty="0">
                <a:solidFill>
                  <a:srgbClr val="000000"/>
                </a:solidFill>
                <a:effectLst/>
                <a:latin typeface="Calibri" panose="020F0502020204030204" pitchFamily="34" charset="0"/>
                <a:ea typeface="Times New Roman" panose="02020603050405020304" pitchFamily="18" charset="0"/>
              </a:rPr>
              <a:t>Financements d’immobilier neufs</a:t>
            </a:r>
            <a:endParaRPr lang="en-US" sz="1400" dirty="0"/>
          </a:p>
        </p:txBody>
      </p:sp>
      <p:sp>
        <p:nvSpPr>
          <p:cNvPr id="19" name="TextBox 18">
            <a:extLst>
              <a:ext uri="{FF2B5EF4-FFF2-40B4-BE49-F238E27FC236}">
                <a16:creationId xmlns:a16="http://schemas.microsoft.com/office/drawing/2014/main" id="{CEA4E289-FDBC-4BF1-A38E-265F89E2688E}"/>
              </a:ext>
            </a:extLst>
          </p:cNvPr>
          <p:cNvSpPr txBox="1"/>
          <p:nvPr/>
        </p:nvSpPr>
        <p:spPr>
          <a:xfrm>
            <a:off x="5061283" y="4185386"/>
            <a:ext cx="6096000" cy="543162"/>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Construction de nouveaux bâtiments (sauf établissements de santé, d'enseignement et logements sociaux)</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BBDC6A3C-A798-4E5B-8FAE-1B171A02C931}"/>
              </a:ext>
            </a:extLst>
          </p:cNvPr>
          <p:cNvSpPr/>
          <p:nvPr/>
        </p:nvSpPr>
        <p:spPr>
          <a:xfrm>
            <a:off x="120313" y="4169343"/>
            <a:ext cx="11919283" cy="539263"/>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22" name="TextBox 21">
            <a:extLst>
              <a:ext uri="{FF2B5EF4-FFF2-40B4-BE49-F238E27FC236}">
                <a16:creationId xmlns:a16="http://schemas.microsoft.com/office/drawing/2014/main" id="{516E4131-08A6-4C8F-8610-356E9D62B877}"/>
              </a:ext>
            </a:extLst>
          </p:cNvPr>
          <p:cNvSpPr txBox="1"/>
          <p:nvPr/>
        </p:nvSpPr>
        <p:spPr>
          <a:xfrm>
            <a:off x="112292" y="4819046"/>
            <a:ext cx="473242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SPIF-E09 </a:t>
            </a:r>
            <a:r>
              <a:rPr lang="fr-FR" sz="1400" b="1" dirty="0">
                <a:solidFill>
                  <a:srgbClr val="000000"/>
                </a:solidFill>
                <a:effectLst/>
                <a:latin typeface="Calibri" panose="020F0502020204030204" pitchFamily="34" charset="0"/>
                <a:ea typeface="Times New Roman" panose="02020603050405020304" pitchFamily="18" charset="0"/>
              </a:rPr>
              <a:t>Financement de l'économie circulaire</a:t>
            </a:r>
            <a:endParaRPr lang="en-US" sz="1400" dirty="0"/>
          </a:p>
        </p:txBody>
      </p:sp>
      <p:sp>
        <p:nvSpPr>
          <p:cNvPr id="23" name="TextBox 22">
            <a:extLst>
              <a:ext uri="{FF2B5EF4-FFF2-40B4-BE49-F238E27FC236}">
                <a16:creationId xmlns:a16="http://schemas.microsoft.com/office/drawing/2014/main" id="{9028CB2B-C7E0-4160-8CBA-786FAD7450DB}"/>
              </a:ext>
            </a:extLst>
          </p:cNvPr>
          <p:cNvSpPr txBox="1"/>
          <p:nvPr/>
        </p:nvSpPr>
        <p:spPr>
          <a:xfrm>
            <a:off x="5053261" y="4819046"/>
            <a:ext cx="6096000" cy="31265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Réparation d'ordinateurs et de biens personnels et ménagers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Rectangle 23">
            <a:extLst>
              <a:ext uri="{FF2B5EF4-FFF2-40B4-BE49-F238E27FC236}">
                <a16:creationId xmlns:a16="http://schemas.microsoft.com/office/drawing/2014/main" id="{682EEEC2-AD7F-4754-A9DE-F59B06D474C2}"/>
              </a:ext>
            </a:extLst>
          </p:cNvPr>
          <p:cNvSpPr/>
          <p:nvPr/>
        </p:nvSpPr>
        <p:spPr>
          <a:xfrm>
            <a:off x="112291" y="4803003"/>
            <a:ext cx="11919283" cy="539263"/>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Tree>
    <p:extLst>
      <p:ext uri="{BB962C8B-B14F-4D97-AF65-F5344CB8AC3E}">
        <p14:creationId xmlns:p14="http://schemas.microsoft.com/office/powerpoint/2010/main" val="88406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EABE7-59B3-4E23-9DC4-F9155C6B42D1}"/>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a:t>
            </a:r>
            <a:r>
              <a:rPr lang="fr-FR" sz="1600" b="1" dirty="0">
                <a:effectLst/>
                <a:latin typeface="Calibri" panose="020F0502020204030204" pitchFamily="34" charset="0"/>
                <a:ea typeface="Times New Roman" panose="02020603050405020304" pitchFamily="18" charset="0"/>
              </a:rPr>
              <a:t>	</a:t>
            </a:r>
            <a:endParaRPr lang="fr-FR" sz="2400" dirty="0"/>
          </a:p>
        </p:txBody>
      </p:sp>
      <p:sp>
        <p:nvSpPr>
          <p:cNvPr id="8" name="TextBox 7">
            <a:extLst>
              <a:ext uri="{FF2B5EF4-FFF2-40B4-BE49-F238E27FC236}">
                <a16:creationId xmlns:a16="http://schemas.microsoft.com/office/drawing/2014/main" id="{9F868306-A0F2-4638-868D-21D256637110}"/>
              </a:ext>
            </a:extLst>
          </p:cNvPr>
          <p:cNvSpPr txBox="1"/>
          <p:nvPr/>
        </p:nvSpPr>
        <p:spPr>
          <a:xfrm>
            <a:off x="160420" y="858596"/>
            <a:ext cx="4732422" cy="369332"/>
          </a:xfrm>
          <a:prstGeom prst="rect">
            <a:avLst/>
          </a:prstGeom>
          <a:solidFill>
            <a:srgbClr val="00B050"/>
          </a:solidFill>
        </p:spPr>
        <p:txBody>
          <a:bodyPr wrap="square">
            <a:spAutoFit/>
          </a:bodyPr>
          <a:lstStyle/>
          <a:p>
            <a:r>
              <a:rPr lang="fr-FR" sz="1800" b="1" dirty="0">
                <a:effectLst/>
                <a:latin typeface="Calibri" panose="020F0502020204030204" pitchFamily="34" charset="0"/>
                <a:ea typeface="Times New Roman" panose="02020603050405020304" pitchFamily="18" charset="0"/>
              </a:rPr>
              <a:t>Sous catégories d'investissements</a:t>
            </a:r>
            <a:endParaRPr lang="fr-FR"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504689"/>
            <a:ext cx="6978315" cy="1229824"/>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permettant un transport routier et des transports publics bas carbone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Infrastructures pour le transport ferroviaire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ferroviaire interurbain de voyageurs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fluvial intérieur de passagers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rPr>
              <a:t>Transport urbain et suburbain, transport routier de voyageurs</a:t>
            </a:r>
            <a:endParaRPr lang="fr-FR" sz="140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523220"/>
          </a:xfrm>
          <a:prstGeom prst="rect">
            <a:avLst/>
          </a:prstGeom>
          <a:noFill/>
        </p:spPr>
        <p:txBody>
          <a:bodyPr wrap="square">
            <a:spAutoFit/>
          </a:bodyPr>
          <a:lstStyle/>
          <a:p>
            <a:r>
              <a:rPr lang="fr-FR" sz="1400" b="1" dirty="0">
                <a:solidFill>
                  <a:srgbClr val="000000"/>
                </a:solidFill>
                <a:effectLst/>
                <a:latin typeface="Calibri" panose="020F0502020204030204" pitchFamily="34" charset="0"/>
                <a:ea typeface="Times New Roman" panose="02020603050405020304" pitchFamily="18" charset="0"/>
              </a:rPr>
              <a:t>SPIF-E10 Financements de solutions de transports en commun</a:t>
            </a:r>
            <a:endParaRPr lang="fr-FR"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2829836"/>
            <a:ext cx="4732422" cy="523220"/>
          </a:xfrm>
          <a:prstGeom prst="rect">
            <a:avLst/>
          </a:prstGeom>
          <a:noFill/>
        </p:spPr>
        <p:txBody>
          <a:bodyPr wrap="square">
            <a:spAutoFit/>
          </a:bodyPr>
          <a:lstStyle/>
          <a:p>
            <a:r>
              <a:rPr lang="fr-FR" sz="1400" b="1">
                <a:solidFill>
                  <a:srgbClr val="000000"/>
                </a:solidFill>
                <a:effectLst/>
                <a:latin typeface="Calibri" panose="020F0502020204030204" pitchFamily="34" charset="0"/>
                <a:ea typeface="Times New Roman" panose="02020603050405020304" pitchFamily="18" charset="0"/>
              </a:rPr>
              <a:t>SPIF-E11 Financements de solutions de dépollution de sites et bâtiments</a:t>
            </a:r>
            <a:endParaRPr lang="fr-FR" sz="140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0" y="2829836"/>
            <a:ext cx="6741447" cy="31265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rPr>
              <a:t>Activités d'assainissement et autres services de gestion des déchets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1229824"/>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fr-FR" sz="1200">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2813793"/>
            <a:ext cx="11919283" cy="539263"/>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fr-FR" sz="1200">
              <a:ea typeface="Source Sans Pro" pitchFamily="34" charset="0"/>
            </a:endParaRPr>
          </a:p>
        </p:txBody>
      </p:sp>
      <p:sp>
        <p:nvSpPr>
          <p:cNvPr id="17" name="TextBox 16">
            <a:extLst>
              <a:ext uri="{FF2B5EF4-FFF2-40B4-BE49-F238E27FC236}">
                <a16:creationId xmlns:a16="http://schemas.microsoft.com/office/drawing/2014/main" id="{86955A95-01E5-4BF0-8FB3-8EBA984362D6}"/>
              </a:ext>
            </a:extLst>
          </p:cNvPr>
          <p:cNvSpPr txBox="1"/>
          <p:nvPr/>
        </p:nvSpPr>
        <p:spPr>
          <a:xfrm>
            <a:off x="120313" y="3449309"/>
            <a:ext cx="4732422" cy="523220"/>
          </a:xfrm>
          <a:prstGeom prst="rect">
            <a:avLst/>
          </a:prstGeom>
          <a:noFill/>
        </p:spPr>
        <p:txBody>
          <a:bodyPr wrap="square">
            <a:spAutoFit/>
          </a:bodyPr>
          <a:lstStyle/>
          <a:p>
            <a:r>
              <a:rPr lang="fr-FR" sz="1400" b="1">
                <a:solidFill>
                  <a:srgbClr val="000000"/>
                </a:solidFill>
                <a:effectLst/>
                <a:latin typeface="Calibri" panose="020F0502020204030204" pitchFamily="34" charset="0"/>
                <a:ea typeface="Times New Roman" panose="02020603050405020304" pitchFamily="18" charset="0"/>
              </a:rPr>
              <a:t>SPIF-E12 Financements de solutions de traitement  ou de recyclage des déchets</a:t>
            </a:r>
            <a:endParaRPr lang="fr-FR" sz="1400"/>
          </a:p>
        </p:txBody>
      </p:sp>
      <p:sp>
        <p:nvSpPr>
          <p:cNvPr id="19" name="TextBox 18">
            <a:extLst>
              <a:ext uri="{FF2B5EF4-FFF2-40B4-BE49-F238E27FC236}">
                <a16:creationId xmlns:a16="http://schemas.microsoft.com/office/drawing/2014/main" id="{CEA4E289-FDBC-4BF1-A38E-265F89E2688E}"/>
              </a:ext>
            </a:extLst>
          </p:cNvPr>
          <p:cNvSpPr txBox="1"/>
          <p:nvPr/>
        </p:nvSpPr>
        <p:spPr>
          <a:xfrm>
            <a:off x="5061282" y="3449309"/>
            <a:ext cx="6096000" cy="2843407"/>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Captage et utilisation des gaz d'enfouissement</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Collecte et transport de déchets non dangereux dans des fractions séparées à la source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Compostage des déchets organiques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Démantèlement d'épaves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Digestion anaérobie des déchets organiques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Production de chaleur/froid à partir de la chaleur résiduelle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métaux</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papiers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des plastiques</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Recyclage du verre</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a:solidFill>
                  <a:srgbClr val="000000"/>
                </a:solidFill>
                <a:effectLst/>
                <a:latin typeface="Calibri" panose="020F0502020204030204" pitchFamily="34" charset="0"/>
                <a:ea typeface="Times New Roman" panose="02020603050405020304" pitchFamily="18" charset="0"/>
              </a:rPr>
              <a:t>Valorisation matière des déchets non dangereux</a:t>
            </a:r>
            <a:endParaRPr lang="fr-FR"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BBDC6A3C-A798-4E5B-8FAE-1B171A02C931}"/>
              </a:ext>
            </a:extLst>
          </p:cNvPr>
          <p:cNvSpPr/>
          <p:nvPr/>
        </p:nvSpPr>
        <p:spPr>
          <a:xfrm>
            <a:off x="120313" y="3449308"/>
            <a:ext cx="11919283" cy="2843407"/>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fr-FR" sz="1200">
              <a:ea typeface="Source Sans Pro" pitchFamily="34" charset="0"/>
            </a:endParaRPr>
          </a:p>
        </p:txBody>
      </p:sp>
    </p:spTree>
    <p:extLst>
      <p:ext uri="{BB962C8B-B14F-4D97-AF65-F5344CB8AC3E}">
        <p14:creationId xmlns:p14="http://schemas.microsoft.com/office/powerpoint/2010/main" val="139103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4"/>
            <a:ext cx="4732422" cy="521208"/>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504689"/>
            <a:ext cx="6978315" cy="1690847"/>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extension et exploitation de systèmes de collecte, de traitement et d'approvisionnement en eau</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extension et exploitation des systèmes de collecte et de traitement des eaux usées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Digestion anaérobie des boues d'épuration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Renouvellement des systèmes de collecte et de traitement des eaux usées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Renouvellement des systèmes de collecte, de traitement et d'approvisionnement en eau</a:t>
            </a:r>
            <a:endParaRPr lang="en-US" sz="14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SPIF-E13 </a:t>
            </a:r>
            <a:r>
              <a:rPr lang="fr-FR" sz="1400" b="1" dirty="0">
                <a:solidFill>
                  <a:srgbClr val="000000"/>
                </a:solidFill>
                <a:effectLst/>
                <a:latin typeface="Calibri" panose="020F0502020204030204" pitchFamily="34" charset="0"/>
                <a:ea typeface="Times New Roman" panose="02020603050405020304" pitchFamily="18" charset="0"/>
              </a:rPr>
              <a:t>Financements de solutions de traitement de l'eau et de gestion des eaux usées</a:t>
            </a:r>
            <a:endParaRPr lang="en-US" sz="14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3359222"/>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SPIF-E14 </a:t>
            </a:r>
            <a:r>
              <a:rPr lang="fr-FR" sz="1400" b="1" dirty="0">
                <a:solidFill>
                  <a:srgbClr val="000000"/>
                </a:solidFill>
                <a:effectLst/>
                <a:latin typeface="Calibri" panose="020F0502020204030204" pitchFamily="34" charset="0"/>
                <a:ea typeface="Times New Roman" panose="02020603050405020304" pitchFamily="18" charset="0"/>
              </a:rPr>
              <a:t>Financements de forêts et de protection de la biodiversité</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0" y="3359222"/>
            <a:ext cx="6741447" cy="1460336"/>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Boisement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Foresterie de conservation</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Gestion des forêts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Réhabilitation et restauration des forêts, y compris le reboisement et la régénération naturelle des forêts après un événement extrême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Restauration des zones humides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175346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3343179"/>
            <a:ext cx="11919283" cy="1507157"/>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3" name="Title 1">
            <a:extLst>
              <a:ext uri="{FF2B5EF4-FFF2-40B4-BE49-F238E27FC236}">
                <a16:creationId xmlns:a16="http://schemas.microsoft.com/office/drawing/2014/main" id="{9C8EEC1B-C959-4B79-9FCF-5D75C195A5EC}"/>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 </a:t>
            </a:r>
            <a:r>
              <a:rPr lang="fr-FR" sz="1600" b="1" dirty="0">
                <a:effectLst/>
                <a:latin typeface="Calibri" panose="020F0502020204030204" pitchFamily="34"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297406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4"/>
            <a:ext cx="4732422" cy="461665"/>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400" b="1" dirty="0">
              <a:effectLst/>
              <a:latin typeface="Calibri" panose="020F0502020204030204" pitchFamily="34" charset="0"/>
              <a:ea typeface="Times New Roman" panose="02020603050405020304" pitchFamily="18" charset="0"/>
            </a:endParaRPr>
          </a:p>
          <a:p>
            <a:endParaRPr lang="en-US" sz="6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17" name="TextBox 16">
            <a:extLst>
              <a:ext uri="{FF2B5EF4-FFF2-40B4-BE49-F238E27FC236}">
                <a16:creationId xmlns:a16="http://schemas.microsoft.com/office/drawing/2014/main" id="{86955A95-01E5-4BF0-8FB3-8EBA984362D6}"/>
              </a:ext>
            </a:extLst>
          </p:cNvPr>
          <p:cNvSpPr txBox="1"/>
          <p:nvPr/>
        </p:nvSpPr>
        <p:spPr>
          <a:xfrm>
            <a:off x="120313" y="1540298"/>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SPIF-E15 </a:t>
            </a:r>
            <a:r>
              <a:rPr lang="fr-FR" sz="1400" b="1" dirty="0">
                <a:solidFill>
                  <a:srgbClr val="000000"/>
                </a:solidFill>
                <a:effectLst/>
                <a:latin typeface="Calibri" panose="020F0502020204030204" pitchFamily="34" charset="0"/>
                <a:ea typeface="Times New Roman" panose="02020603050405020304" pitchFamily="18" charset="0"/>
              </a:rPr>
              <a:t>Financement de métaux utilisés dans les technologies bas carbone</a:t>
            </a:r>
            <a:endParaRPr lang="en-US" sz="1400" dirty="0"/>
          </a:p>
        </p:txBody>
      </p:sp>
      <p:sp>
        <p:nvSpPr>
          <p:cNvPr id="19" name="TextBox 18">
            <a:extLst>
              <a:ext uri="{FF2B5EF4-FFF2-40B4-BE49-F238E27FC236}">
                <a16:creationId xmlns:a16="http://schemas.microsoft.com/office/drawing/2014/main" id="{CEA4E289-FDBC-4BF1-A38E-265F89E2688E}"/>
              </a:ext>
            </a:extLst>
          </p:cNvPr>
          <p:cNvSpPr txBox="1"/>
          <p:nvPr/>
        </p:nvSpPr>
        <p:spPr>
          <a:xfrm>
            <a:off x="5061282" y="1540298"/>
            <a:ext cx="6096000" cy="2843407"/>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d'aluminium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cobalt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cuivre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lithium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nickel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Extraction de terres rares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d'aluminium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cobalt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cuivre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lithium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Fabrication/Transformation de nickel</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Fabrication/Transformation de terres rares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1" name="Rectangle 20">
            <a:extLst>
              <a:ext uri="{FF2B5EF4-FFF2-40B4-BE49-F238E27FC236}">
                <a16:creationId xmlns:a16="http://schemas.microsoft.com/office/drawing/2014/main" id="{BBDC6A3C-A798-4E5B-8FAE-1B171A02C931}"/>
              </a:ext>
            </a:extLst>
          </p:cNvPr>
          <p:cNvSpPr/>
          <p:nvPr/>
        </p:nvSpPr>
        <p:spPr>
          <a:xfrm>
            <a:off x="120313" y="1540297"/>
            <a:ext cx="11919283" cy="2843407"/>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5" name="TextBox 14">
            <a:extLst>
              <a:ext uri="{FF2B5EF4-FFF2-40B4-BE49-F238E27FC236}">
                <a16:creationId xmlns:a16="http://schemas.microsoft.com/office/drawing/2014/main" id="{F5843F09-318E-4AFC-81F0-C6DA5CE1B0DD}"/>
              </a:ext>
            </a:extLst>
          </p:cNvPr>
          <p:cNvSpPr txBox="1"/>
          <p:nvPr/>
        </p:nvSpPr>
        <p:spPr>
          <a:xfrm>
            <a:off x="112292" y="4498218"/>
            <a:ext cx="4732422" cy="1169551"/>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SPIF-E16 </a:t>
            </a:r>
            <a:r>
              <a:rPr lang="fr-FR" sz="1400" b="1" dirty="0">
                <a:solidFill>
                  <a:srgbClr val="000000"/>
                </a:solidFill>
                <a:effectLst/>
                <a:latin typeface="Calibri" panose="020F0502020204030204" pitchFamily="34" charset="0"/>
                <a:ea typeface="Times New Roman" panose="02020603050405020304" pitchFamily="18" charset="0"/>
              </a:rPr>
              <a:t>Financement de véhicules électriques ou hybrides rechargeables destinés à la mobilité individuelle (véhicules particuliers, véhicules utilitaires légers) et infrastructures liées</a:t>
            </a:r>
            <a:endParaRPr lang="fr-FR" sz="1400" dirty="0"/>
          </a:p>
          <a:p>
            <a:endParaRPr lang="en-US" sz="1400" dirty="0"/>
          </a:p>
        </p:txBody>
      </p:sp>
      <p:sp>
        <p:nvSpPr>
          <p:cNvPr id="16" name="TextBox 15">
            <a:extLst>
              <a:ext uri="{FF2B5EF4-FFF2-40B4-BE49-F238E27FC236}">
                <a16:creationId xmlns:a16="http://schemas.microsoft.com/office/drawing/2014/main" id="{D982B1D7-3B22-4942-97FF-397DF0AE0D1F}"/>
              </a:ext>
            </a:extLst>
          </p:cNvPr>
          <p:cNvSpPr txBox="1"/>
          <p:nvPr/>
        </p:nvSpPr>
        <p:spPr>
          <a:xfrm>
            <a:off x="5053260" y="4498218"/>
            <a:ext cx="6741447" cy="192136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Construction de pistes cyclables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technologies bas carbone pour le transport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Installation, entretien et réparation de bornes de recharge pour véhicules électriques dans les immeubles (et places de stationnement attenantes aux immeubles)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Location de vélos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Location et leasing de voitures et de véhicules motorisés légers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Transport en motos, voitures particulières et véhicules utilitaires légers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Transport maritime et côtier de passagers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3283A34D-6818-421D-BC37-C374DF6211ED}"/>
              </a:ext>
            </a:extLst>
          </p:cNvPr>
          <p:cNvSpPr/>
          <p:nvPr/>
        </p:nvSpPr>
        <p:spPr>
          <a:xfrm>
            <a:off x="112291" y="4482175"/>
            <a:ext cx="11919283" cy="192136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3" name="Title 1">
            <a:extLst>
              <a:ext uri="{FF2B5EF4-FFF2-40B4-BE49-F238E27FC236}">
                <a16:creationId xmlns:a16="http://schemas.microsoft.com/office/drawing/2014/main" id="{C6656A8D-511E-48A5-A89E-D6A2A7AAFB0E}"/>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a:t>
            </a:r>
            <a:r>
              <a:rPr lang="fr-FR" sz="1600" b="1" dirty="0">
                <a:effectLst/>
                <a:latin typeface="Calibri" panose="020F0502020204030204" pitchFamily="34"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531215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868306-A0F2-4638-868D-21D256637110}"/>
              </a:ext>
            </a:extLst>
          </p:cNvPr>
          <p:cNvSpPr txBox="1"/>
          <p:nvPr/>
        </p:nvSpPr>
        <p:spPr>
          <a:xfrm>
            <a:off x="160420" y="858596"/>
            <a:ext cx="4732422" cy="369332"/>
          </a:xfrm>
          <a:prstGeom prst="rect">
            <a:avLst/>
          </a:prstGeom>
          <a:solidFill>
            <a:srgbClr val="00B050"/>
          </a:solidFill>
        </p:spPr>
        <p:txBody>
          <a:bodyPr wrap="square">
            <a:spAutoFit/>
          </a:bodyPr>
          <a:lstStyle/>
          <a:p>
            <a:r>
              <a:rPr lang="en-US" sz="1800" b="1" dirty="0">
                <a:effectLst/>
                <a:latin typeface="Calibri" panose="020F0502020204030204" pitchFamily="34" charset="0"/>
                <a:ea typeface="Times New Roman" panose="02020603050405020304" pitchFamily="18" charset="0"/>
              </a:rPr>
              <a:t>Sous catégories d'investissements</a:t>
            </a:r>
            <a:endParaRPr lang="en-US" sz="600" dirty="0"/>
          </a:p>
        </p:txBody>
      </p:sp>
      <p:sp>
        <p:nvSpPr>
          <p:cNvPr id="10" name="TextBox 9">
            <a:extLst>
              <a:ext uri="{FF2B5EF4-FFF2-40B4-BE49-F238E27FC236}">
                <a16:creationId xmlns:a16="http://schemas.microsoft.com/office/drawing/2014/main" id="{90396AF2-A4D0-4ACA-ACCD-32345CF9D314}"/>
              </a:ext>
            </a:extLst>
          </p:cNvPr>
          <p:cNvSpPr txBox="1"/>
          <p:nvPr/>
        </p:nvSpPr>
        <p:spPr>
          <a:xfrm>
            <a:off x="5053262" y="1504689"/>
            <a:ext cx="6978315" cy="76880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ciment</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ciment bas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Fabrication de matériaux bio-sourcés pour la construction</a:t>
            </a:r>
            <a:endParaRPr lang="en-US" sz="1400" dirty="0"/>
          </a:p>
        </p:txBody>
      </p:sp>
      <p:sp>
        <p:nvSpPr>
          <p:cNvPr id="12" name="TextBox 11">
            <a:extLst>
              <a:ext uri="{FF2B5EF4-FFF2-40B4-BE49-F238E27FC236}">
                <a16:creationId xmlns:a16="http://schemas.microsoft.com/office/drawing/2014/main" id="{B182CD1D-DD55-4973-AC71-9CE301E96B92}"/>
              </a:ext>
            </a:extLst>
          </p:cNvPr>
          <p:cNvSpPr txBox="1"/>
          <p:nvPr/>
        </p:nvSpPr>
        <p:spPr>
          <a:xfrm>
            <a:off x="112292" y="1504689"/>
            <a:ext cx="4395540" cy="738664"/>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SPIF-E17 </a:t>
            </a:r>
            <a:r>
              <a:rPr lang="fr-FR" sz="1400" b="1" dirty="0">
                <a:solidFill>
                  <a:srgbClr val="000000"/>
                </a:solidFill>
                <a:effectLst/>
                <a:latin typeface="Calibri" panose="020F0502020204030204" pitchFamily="34" charset="0"/>
                <a:ea typeface="Times New Roman" panose="02020603050405020304" pitchFamily="18" charset="0"/>
              </a:rPr>
              <a:t>Financement de production de matériaux bas carbone ou bio-sourcés pour la construction et la rénovation de bâtiments</a:t>
            </a:r>
            <a:endParaRPr lang="en-US" sz="1100" dirty="0"/>
          </a:p>
        </p:txBody>
      </p:sp>
      <p:sp>
        <p:nvSpPr>
          <p:cNvPr id="14" name="TextBox 13">
            <a:extLst>
              <a:ext uri="{FF2B5EF4-FFF2-40B4-BE49-F238E27FC236}">
                <a16:creationId xmlns:a16="http://schemas.microsoft.com/office/drawing/2014/main" id="{27102A54-C3CF-4AB1-A2BF-0D47B5A6C65E}"/>
              </a:ext>
            </a:extLst>
          </p:cNvPr>
          <p:cNvSpPr txBox="1"/>
          <p:nvPr/>
        </p:nvSpPr>
        <p:spPr>
          <a:xfrm>
            <a:off x="5053263" y="858596"/>
            <a:ext cx="6978316" cy="523220"/>
          </a:xfrm>
          <a:prstGeom prst="rect">
            <a:avLst/>
          </a:prstGeom>
          <a:solidFill>
            <a:srgbClr val="00B050"/>
          </a:solidFill>
        </p:spPr>
        <p:txBody>
          <a:bodyPr wrap="square">
            <a:spAutoFit/>
          </a:bodyPr>
          <a:lstStyle/>
          <a:p>
            <a:r>
              <a:rPr lang="fr-FR" sz="1400" b="1" dirty="0"/>
              <a:t>Secteurs d'activités </a:t>
            </a:r>
            <a:r>
              <a:rPr lang="fr-FR" sz="1400" i="1" dirty="0"/>
              <a:t>(à compléter conformément à la nomenclature RSE -SPIF 2022 (colonne F du fichier Excel SPIF 2022 Nomenclature)</a:t>
            </a:r>
            <a:endParaRPr lang="en-US" sz="1400" i="1" dirty="0"/>
          </a:p>
        </p:txBody>
      </p:sp>
      <p:sp>
        <p:nvSpPr>
          <p:cNvPr id="20" name="TextBox 19">
            <a:extLst>
              <a:ext uri="{FF2B5EF4-FFF2-40B4-BE49-F238E27FC236}">
                <a16:creationId xmlns:a16="http://schemas.microsoft.com/office/drawing/2014/main" id="{6D0325E8-7731-4D14-B298-D7EBC068CA4F}"/>
              </a:ext>
            </a:extLst>
          </p:cNvPr>
          <p:cNvSpPr txBox="1"/>
          <p:nvPr/>
        </p:nvSpPr>
        <p:spPr>
          <a:xfrm>
            <a:off x="112292" y="2364618"/>
            <a:ext cx="4732422" cy="523220"/>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SPIF-E18 </a:t>
            </a:r>
            <a:r>
              <a:rPr lang="fr-FR" sz="1400" b="1" dirty="0">
                <a:solidFill>
                  <a:srgbClr val="000000"/>
                </a:solidFill>
                <a:effectLst/>
                <a:latin typeface="Calibri" panose="020F0502020204030204" pitchFamily="34" charset="0"/>
                <a:ea typeface="Times New Roman" panose="02020603050405020304" pitchFamily="18" charset="0"/>
              </a:rPr>
              <a:t>Financement de production, transport, stockage et distribution d'hydrogène et équipements liés</a:t>
            </a:r>
            <a:endParaRPr lang="en-US" sz="1400" dirty="0"/>
          </a:p>
        </p:txBody>
      </p:sp>
      <p:sp>
        <p:nvSpPr>
          <p:cNvPr id="26" name="TextBox 25">
            <a:extLst>
              <a:ext uri="{FF2B5EF4-FFF2-40B4-BE49-F238E27FC236}">
                <a16:creationId xmlns:a16="http://schemas.microsoft.com/office/drawing/2014/main" id="{1EE16B39-66F3-438D-8CBC-A8FB08A9F918}"/>
              </a:ext>
            </a:extLst>
          </p:cNvPr>
          <p:cNvSpPr txBox="1"/>
          <p:nvPr/>
        </p:nvSpPr>
        <p:spPr>
          <a:xfrm>
            <a:off x="5053260" y="2364618"/>
            <a:ext cx="6741447" cy="768800"/>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d'équipements pour la production d'hydrogène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d'hydrogène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Stockage d'hydrogène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Rectangle 32">
            <a:extLst>
              <a:ext uri="{FF2B5EF4-FFF2-40B4-BE49-F238E27FC236}">
                <a16:creationId xmlns:a16="http://schemas.microsoft.com/office/drawing/2014/main" id="{9681548C-48B5-4AC8-B2B7-F561CF692347}"/>
              </a:ext>
            </a:extLst>
          </p:cNvPr>
          <p:cNvSpPr/>
          <p:nvPr/>
        </p:nvSpPr>
        <p:spPr>
          <a:xfrm>
            <a:off x="112292" y="1504689"/>
            <a:ext cx="11919283" cy="768800"/>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35" name="Rectangle 34">
            <a:extLst>
              <a:ext uri="{FF2B5EF4-FFF2-40B4-BE49-F238E27FC236}">
                <a16:creationId xmlns:a16="http://schemas.microsoft.com/office/drawing/2014/main" id="{C4E1C649-A350-4381-ADF2-52B44D17581D}"/>
              </a:ext>
            </a:extLst>
          </p:cNvPr>
          <p:cNvSpPr/>
          <p:nvPr/>
        </p:nvSpPr>
        <p:spPr>
          <a:xfrm>
            <a:off x="112291" y="2348576"/>
            <a:ext cx="11919283" cy="868318"/>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1" name="TextBox 10">
            <a:extLst>
              <a:ext uri="{FF2B5EF4-FFF2-40B4-BE49-F238E27FC236}">
                <a16:creationId xmlns:a16="http://schemas.microsoft.com/office/drawing/2014/main" id="{07604B8E-327D-4EE0-8D6D-71DC290E1775}"/>
              </a:ext>
            </a:extLst>
          </p:cNvPr>
          <p:cNvSpPr txBox="1"/>
          <p:nvPr/>
        </p:nvSpPr>
        <p:spPr>
          <a:xfrm>
            <a:off x="112292" y="3341458"/>
            <a:ext cx="4732422" cy="307777"/>
          </a:xfrm>
          <a:prstGeom prst="rect">
            <a:avLst/>
          </a:prstGeom>
          <a:noFill/>
        </p:spPr>
        <p:txBody>
          <a:bodyPr wrap="square">
            <a:spAutoFit/>
          </a:bodyPr>
          <a:lstStyle/>
          <a:p>
            <a:r>
              <a:rPr lang="en-US" sz="1400" b="1" dirty="0">
                <a:solidFill>
                  <a:srgbClr val="000000"/>
                </a:solidFill>
                <a:effectLst/>
                <a:latin typeface="Calibri" panose="020F0502020204030204" pitchFamily="34" charset="0"/>
                <a:ea typeface="Times New Roman" panose="02020603050405020304" pitchFamily="18" charset="0"/>
              </a:rPr>
              <a:t>SPIF-E19 </a:t>
            </a:r>
            <a:r>
              <a:rPr lang="fr-FR" sz="1400" b="1" dirty="0">
                <a:solidFill>
                  <a:srgbClr val="000000"/>
                </a:solidFill>
                <a:effectLst/>
                <a:latin typeface="Calibri" panose="020F0502020204030204" pitchFamily="34" charset="0"/>
                <a:ea typeface="Times New Roman" panose="02020603050405020304" pitchFamily="18" charset="0"/>
              </a:rPr>
              <a:t>Financement d'autres technologies bas carbone</a:t>
            </a:r>
            <a:endParaRPr lang="en-US" sz="1400" dirty="0"/>
          </a:p>
        </p:txBody>
      </p:sp>
      <p:sp>
        <p:nvSpPr>
          <p:cNvPr id="13" name="TextBox 12">
            <a:extLst>
              <a:ext uri="{FF2B5EF4-FFF2-40B4-BE49-F238E27FC236}">
                <a16:creationId xmlns:a16="http://schemas.microsoft.com/office/drawing/2014/main" id="{39853C2C-4242-4968-AB35-C272EF616735}"/>
              </a:ext>
            </a:extLst>
          </p:cNvPr>
          <p:cNvSpPr txBox="1"/>
          <p:nvPr/>
        </p:nvSpPr>
        <p:spPr>
          <a:xfrm>
            <a:off x="5053260" y="3341458"/>
            <a:ext cx="6741447" cy="2151871"/>
          </a:xfrm>
          <a:prstGeom prst="rect">
            <a:avLst/>
          </a:prstGeom>
          <a:noFill/>
        </p:spPr>
        <p:txBody>
          <a:bodyPr wrap="square">
            <a:spAutoFit/>
          </a:bodyPr>
          <a:lstStyle/>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d'acide nitrique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d'ammoniac anhydre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carbonate de sodium</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chlorine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fer et d'acier</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matières plastiques sous forme primaire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noir de carbone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indent="-342900">
              <a:lnSpc>
                <a:spcPct val="107000"/>
              </a:lnSpc>
              <a:spcBef>
                <a:spcPts val="0"/>
              </a:spcBef>
              <a:spcAft>
                <a:spcPts val="0"/>
              </a:spcAft>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Fabrication de produits chimiques de base organiques</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fr-FR" sz="1400" dirty="0">
                <a:solidFill>
                  <a:srgbClr val="000000"/>
                </a:solidFill>
                <a:effectLst/>
                <a:latin typeface="Calibri" panose="020F0502020204030204" pitchFamily="34" charset="0"/>
                <a:ea typeface="Times New Roman" panose="02020603050405020304" pitchFamily="18" charset="0"/>
              </a:rPr>
              <a:t>Fabrication de produits de four à coke</a:t>
            </a:r>
            <a:endParaRPr lang="fr-FR"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5" name="Rectangle 14">
            <a:extLst>
              <a:ext uri="{FF2B5EF4-FFF2-40B4-BE49-F238E27FC236}">
                <a16:creationId xmlns:a16="http://schemas.microsoft.com/office/drawing/2014/main" id="{04C930D9-8A88-41CC-9515-B27739A2232F}"/>
              </a:ext>
            </a:extLst>
          </p:cNvPr>
          <p:cNvSpPr/>
          <p:nvPr/>
        </p:nvSpPr>
        <p:spPr>
          <a:xfrm>
            <a:off x="112291" y="3325415"/>
            <a:ext cx="11919283" cy="2167914"/>
          </a:xfrm>
          <a:prstGeom prst="rect">
            <a:avLst/>
          </a:prstGeom>
          <a:noFill/>
          <a:ln>
            <a:solidFill>
              <a:schemeClr val="bg1">
                <a:lumMod val="65000"/>
              </a:schemeClr>
            </a:solidFill>
            <a:prstDash val="dash"/>
          </a:ln>
        </p:spPr>
        <p:txBody>
          <a:bodyPr wrap="square" lIns="0" tIns="0" rIns="0" bIns="0" rtlCol="0" anchor="ctr">
            <a:noAutofit/>
          </a:bodyPr>
          <a:lstStyle/>
          <a:p>
            <a:pPr algn="ctr">
              <a:spcBef>
                <a:spcPts val="1200"/>
              </a:spcBef>
            </a:pPr>
            <a:endParaRPr lang="en-US" sz="1200" dirty="0" err="1">
              <a:ea typeface="Source Sans Pro" pitchFamily="34" charset="0"/>
            </a:endParaRPr>
          </a:p>
        </p:txBody>
      </p:sp>
      <p:sp>
        <p:nvSpPr>
          <p:cNvPr id="16" name="Title 1">
            <a:extLst>
              <a:ext uri="{FF2B5EF4-FFF2-40B4-BE49-F238E27FC236}">
                <a16:creationId xmlns:a16="http://schemas.microsoft.com/office/drawing/2014/main" id="{49D98210-3D93-426F-999D-61E50D8C9C39}"/>
              </a:ext>
            </a:extLst>
          </p:cNvPr>
          <p:cNvSpPr>
            <a:spLocks noGrp="1"/>
          </p:cNvSpPr>
          <p:nvPr>
            <p:ph type="title"/>
          </p:nvPr>
        </p:nvSpPr>
        <p:spPr>
          <a:xfrm>
            <a:off x="373962" y="313240"/>
            <a:ext cx="11395939" cy="337144"/>
          </a:xfrm>
        </p:spPr>
        <p:txBody>
          <a:bodyPr/>
          <a:lstStyle/>
          <a:p>
            <a:r>
              <a:rPr lang="fr-FR" sz="2400" dirty="0"/>
              <a:t>CatégorieS d'investissementS      </a:t>
            </a:r>
            <a:r>
              <a:rPr lang="fr-FR" sz="2800" b="1" dirty="0">
                <a:solidFill>
                  <a:srgbClr val="000000"/>
                </a:solidFill>
                <a:effectLst/>
                <a:latin typeface="Calibri" panose="020F0502020204030204" pitchFamily="34" charset="0"/>
                <a:ea typeface="Times New Roman" panose="02020603050405020304" pitchFamily="18" charset="0"/>
              </a:rPr>
              <a:t>SPIF (Environnemental)</a:t>
            </a:r>
            <a:r>
              <a:rPr lang="fr-FR" sz="2400" b="1" i="1" dirty="0">
                <a:solidFill>
                  <a:srgbClr val="000000"/>
                </a:solidFill>
                <a:effectLst/>
                <a:latin typeface="Calibri" panose="020F0502020204030204" pitchFamily="34" charset="0"/>
                <a:ea typeface="Times New Roman" panose="02020603050405020304" pitchFamily="18" charset="0"/>
              </a:rPr>
              <a:t>.</a:t>
            </a:r>
            <a:r>
              <a:rPr lang="fr-FR" sz="1600" b="1" dirty="0">
                <a:effectLst/>
                <a:latin typeface="Calibri" panose="020F0502020204030204" pitchFamily="34" charset="0"/>
                <a:ea typeface="Times New Roman" panose="02020603050405020304" pitchFamily="18" charset="0"/>
              </a:rPr>
              <a:t>	</a:t>
            </a:r>
            <a:endParaRPr lang="en-US" sz="2400" dirty="0"/>
          </a:p>
        </p:txBody>
      </p:sp>
    </p:spTree>
    <p:extLst>
      <p:ext uri="{BB962C8B-B14F-4D97-AF65-F5344CB8AC3E}">
        <p14:creationId xmlns:p14="http://schemas.microsoft.com/office/powerpoint/2010/main" val="16503320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10.xml><?xml version="1.0" encoding="utf-8"?>
<p:tagLst xmlns:a="http://schemas.openxmlformats.org/drawingml/2006/main" xmlns:r="http://schemas.openxmlformats.org/officeDocument/2006/relationships" xmlns:p="http://schemas.openxmlformats.org/presentationml/2006/main">
  <p:tag name="MM_SLIDE_TYPE" val="6"/>
</p:tagLst>
</file>

<file path=ppt/tags/tag11.xml><?xml version="1.0" encoding="utf-8"?>
<p:tagLst xmlns:a="http://schemas.openxmlformats.org/drawingml/2006/main" xmlns:r="http://schemas.openxmlformats.org/officeDocument/2006/relationships" xmlns:p="http://schemas.openxmlformats.org/presentationml/2006/main">
  <p:tag name="MM_SLIDE_TYPE" val="6"/>
</p:tagLst>
</file>

<file path=ppt/tags/tag12.xml><?xml version="1.0" encoding="utf-8"?>
<p:tagLst xmlns:a="http://schemas.openxmlformats.org/drawingml/2006/main" xmlns:r="http://schemas.openxmlformats.org/officeDocument/2006/relationships" xmlns:p="http://schemas.openxmlformats.org/presentationml/2006/main">
  <p:tag name="MM_SLIDE_TYPE" val="6"/>
</p:tagLst>
</file>

<file path=ppt/tags/tag13.xml><?xml version="1.0" encoding="utf-8"?>
<p:tagLst xmlns:a="http://schemas.openxmlformats.org/drawingml/2006/main" xmlns:r="http://schemas.openxmlformats.org/officeDocument/2006/relationships" xmlns:p="http://schemas.openxmlformats.org/presentationml/2006/main">
  <p:tag name="MM_SLIDE_TYPE" val="6"/>
</p:tagLst>
</file>

<file path=ppt/tags/tag14.xml><?xml version="1.0" encoding="utf-8"?>
<p:tagLst xmlns:a="http://schemas.openxmlformats.org/drawingml/2006/main" xmlns:r="http://schemas.openxmlformats.org/officeDocument/2006/relationships" xmlns:p="http://schemas.openxmlformats.org/presentationml/2006/main">
  <p:tag name="MM_SLIDE_TYPE" val="6"/>
</p:tagLst>
</file>

<file path=ppt/tags/tag15.xml><?xml version="1.0" encoding="utf-8"?>
<p:tagLst xmlns:a="http://schemas.openxmlformats.org/drawingml/2006/main" xmlns:r="http://schemas.openxmlformats.org/officeDocument/2006/relationships" xmlns:p="http://schemas.openxmlformats.org/presentationml/2006/main">
  <p:tag name="MM_SLIDE_TYPE" val="6"/>
</p:tagLst>
</file>

<file path=ppt/tags/tag16.xml><?xml version="1.0" encoding="utf-8"?>
<p:tagLst xmlns:a="http://schemas.openxmlformats.org/drawingml/2006/main" xmlns:r="http://schemas.openxmlformats.org/officeDocument/2006/relationships" xmlns:p="http://schemas.openxmlformats.org/presentationml/2006/main">
  <p:tag name="MM_SLIDE_TYPE" val="6"/>
</p:tagLst>
</file>

<file path=ppt/tags/tag17.xml><?xml version="1.0" encoding="utf-8"?>
<p:tagLst xmlns:a="http://schemas.openxmlformats.org/drawingml/2006/main" xmlns:r="http://schemas.openxmlformats.org/officeDocument/2006/relationships" xmlns:p="http://schemas.openxmlformats.org/presentationml/2006/main">
  <p:tag name="MM_SLIDE_TYPE" val="6"/>
</p:tagLst>
</file>

<file path=ppt/tags/tag18.xml><?xml version="1.0" encoding="utf-8"?>
<p:tagLst xmlns:a="http://schemas.openxmlformats.org/drawingml/2006/main" xmlns:r="http://schemas.openxmlformats.org/officeDocument/2006/relationships" xmlns:p="http://schemas.openxmlformats.org/presentationml/2006/main">
  <p:tag name="MM_SLIDE_TYPE" val="6"/>
</p:tagLst>
</file>

<file path=ppt/tags/tag19.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20.xml><?xml version="1.0" encoding="utf-8"?>
<p:tagLst xmlns:a="http://schemas.openxmlformats.org/drawingml/2006/main" xmlns:r="http://schemas.openxmlformats.org/officeDocument/2006/relationships" xmlns:p="http://schemas.openxmlformats.org/presentationml/2006/main">
  <p:tag name="MM_SLIDE_TYPE" val="6"/>
</p:tagLst>
</file>

<file path=ppt/tags/tag21.xml><?xml version="1.0" encoding="utf-8"?>
<p:tagLst xmlns:a="http://schemas.openxmlformats.org/drawingml/2006/main" xmlns:r="http://schemas.openxmlformats.org/officeDocument/2006/relationships" xmlns:p="http://schemas.openxmlformats.org/presentationml/2006/main">
  <p:tag name="MM_SLIDE_TYPE" val="6"/>
</p:tagLst>
</file>

<file path=ppt/tags/tag22.xml><?xml version="1.0" encoding="utf-8"?>
<p:tagLst xmlns:a="http://schemas.openxmlformats.org/drawingml/2006/main" xmlns:r="http://schemas.openxmlformats.org/officeDocument/2006/relationships" xmlns:p="http://schemas.openxmlformats.org/presentationml/2006/main">
  <p:tag name="MM_SLIDE_TYPE" val="6"/>
</p:tagLst>
</file>

<file path=ppt/tags/tag23.xml><?xml version="1.0" encoding="utf-8"?>
<p:tagLst xmlns:a="http://schemas.openxmlformats.org/drawingml/2006/main" xmlns:r="http://schemas.openxmlformats.org/officeDocument/2006/relationships" xmlns:p="http://schemas.openxmlformats.org/presentationml/2006/main">
  <p:tag name="MM_SLIDE_TYPE" val="6"/>
</p:tagLst>
</file>

<file path=ppt/tags/tag24.xml><?xml version="1.0" encoding="utf-8"?>
<p:tagLst xmlns:a="http://schemas.openxmlformats.org/drawingml/2006/main" xmlns:r="http://schemas.openxmlformats.org/officeDocument/2006/relationships" xmlns:p="http://schemas.openxmlformats.org/presentationml/2006/main">
  <p:tag name="MM_SLIDE_TYPE" val="6"/>
</p:tagLst>
</file>

<file path=ppt/tags/tag25.xml><?xml version="1.0" encoding="utf-8"?>
<p:tagLst xmlns:a="http://schemas.openxmlformats.org/drawingml/2006/main" xmlns:r="http://schemas.openxmlformats.org/officeDocument/2006/relationships" xmlns:p="http://schemas.openxmlformats.org/presentationml/2006/main">
  <p:tag name="MM_SLIDE_TYPE" val="6"/>
</p:tagLst>
</file>

<file path=ppt/tags/tag26.xml><?xml version="1.0" encoding="utf-8"?>
<p:tagLst xmlns:a="http://schemas.openxmlformats.org/drawingml/2006/main" xmlns:r="http://schemas.openxmlformats.org/officeDocument/2006/relationships" xmlns:p="http://schemas.openxmlformats.org/presentationml/2006/main">
  <p:tag name="MM_SLIDE_TYPE" val="6"/>
</p:tagLst>
</file>

<file path=ppt/tags/tag27.xml><?xml version="1.0" encoding="utf-8"?>
<p:tagLst xmlns:a="http://schemas.openxmlformats.org/drawingml/2006/main" xmlns:r="http://schemas.openxmlformats.org/officeDocument/2006/relationships" xmlns:p="http://schemas.openxmlformats.org/presentationml/2006/main">
  <p:tag name="MM_SLIDE_TYPE" val="6"/>
</p:tagLst>
</file>

<file path=ppt/tags/tag28.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ags/tag4.xml><?xml version="1.0" encoding="utf-8"?>
<p:tagLst xmlns:a="http://schemas.openxmlformats.org/drawingml/2006/main" xmlns:r="http://schemas.openxmlformats.org/officeDocument/2006/relationships" xmlns:p="http://schemas.openxmlformats.org/presentationml/2006/main">
  <p:tag name="MM_SLIDE_TYPE" val="6"/>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MM_SLIDE_TYPE" val="6"/>
</p:tagLst>
</file>

<file path=ppt/tags/tag7.xml><?xml version="1.0" encoding="utf-8"?>
<p:tagLst xmlns:a="http://schemas.openxmlformats.org/drawingml/2006/main" xmlns:r="http://schemas.openxmlformats.org/officeDocument/2006/relationships" xmlns:p="http://schemas.openxmlformats.org/presentationml/2006/main">
  <p:tag name="MM_SLIDE_TYPE" val="6"/>
</p:tagLst>
</file>

<file path=ppt/tags/tag8.xml><?xml version="1.0" encoding="utf-8"?>
<p:tagLst xmlns:a="http://schemas.openxmlformats.org/drawingml/2006/main" xmlns:r="http://schemas.openxmlformats.org/officeDocument/2006/relationships" xmlns:p="http://schemas.openxmlformats.org/presentationml/2006/main">
  <p:tag name="MM_SLIDE_TYPE" val="6"/>
</p:tagLst>
</file>

<file path=ppt/tags/tag9.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6_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bodyPr vert="horz" lIns="0" tIns="0" rIns="0" bIns="0" rtlCol="0" anchor="ctr">
        <a:noAutofit/>
      </a:bodyPr>
      <a:lstStyle>
        <a:defPPr algn="l" defTabSz="1219110">
          <a:lnSpc>
            <a:spcPct val="100000"/>
          </a:lnSpc>
          <a:spcBef>
            <a:spcPts val="50"/>
          </a:spcBef>
          <a:spcAft>
            <a:spcPct val="0"/>
          </a:spcAft>
          <a:defRPr dirty="0" smtClean="0">
            <a:solidFill>
              <a:srgbClr val="010101"/>
            </a:solidFill>
            <a:latin typeface="Source Sans Pro (BODY)"/>
            <a:cs typeface="Arial"/>
          </a:defRPr>
        </a:defPPr>
      </a:lstStyle>
    </a:txDef>
  </a:objectDefaults>
  <a:extraClrSchemeLst/>
  <a:extLst>
    <a:ext uri="{05A4C25C-085E-4340-85A3-A5531E510DB2}">
      <thm15:themeFamily xmlns:thm15="http://schemas.microsoft.com/office/thememl/2012/main" name="Presentation6" id="{87BAB0D9-5159-4E83-9D76-58DD4A36B1A3}" vid="{B4C672EE-B86E-4062-9578-F5518E26CF95}"/>
    </a:ext>
  </a:extLst>
</a:theme>
</file>

<file path=ppt/theme/theme2.xml><?xml version="1.0" encoding="utf-8"?>
<a:theme xmlns:a="http://schemas.openxmlformats.org/drawingml/2006/main" name="1_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95000"/>
          </a:schemeClr>
        </a:solidFill>
      </a:spPr>
      <a:bodyPr wrap="square" lIns="0" tIns="0" rIns="0" bIns="0" rtlCol="0" anchor="ctr">
        <a:noAutofit/>
      </a:bodyPr>
      <a:lstStyle>
        <a:defPPr algn="ctr">
          <a:spcBef>
            <a:spcPts val="1200"/>
          </a:spcBef>
          <a:defRPr sz="1200" dirty="0" err="1" smtClean="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noAutofit/>
      </a:bodyPr>
      <a:lstStyle>
        <a:defPPr algn="ctr">
          <a:defRPr sz="1200" dirty="0" err="1" smtClean="0">
            <a:cs typeface="Arial" pitchFamily="34" charset="0"/>
          </a:defRPr>
        </a:defPPr>
      </a:lstStyle>
    </a:txDef>
  </a:objectDefaults>
  <a:extraClrSchemeLst/>
  <a:extLst>
    <a:ext uri="{05A4C25C-085E-4340-85A3-A5531E510DB2}">
      <thm15:themeFamily xmlns:thm15="http://schemas.microsoft.com/office/thememl/2012/main" name="SG 2018 - Template A4 - FR" id="{330DCC44-F511-4769-8F80-8F8F284576D0}" vid="{076E4F5F-0F93-4340-B330-5A1877D91DA7}"/>
    </a:ext>
  </a:extLst>
</a:theme>
</file>

<file path=ppt/theme/theme3.xml><?xml version="1.0" encoding="utf-8"?>
<a:theme xmlns:a="http://schemas.openxmlformats.org/drawingml/2006/main" name="7_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Presentation6" id="{87BAB0D9-5159-4E83-9D76-58DD4A36B1A3}" vid="{B4C672EE-B86E-4062-9578-F5518E26CF95}"/>
    </a:ext>
  </a:extLst>
</a:theme>
</file>

<file path=ppt/theme/theme4.xml><?xml version="1.0" encoding="utf-8"?>
<a:theme xmlns:a="http://schemas.openxmlformats.org/drawingml/2006/main" name="SG Group Identity">
  <a:themeElements>
    <a:clrScheme name="SG Theme Color 2018">
      <a:dk1>
        <a:srgbClr val="010101"/>
      </a:dk1>
      <a:lt1>
        <a:sysClr val="window" lastClr="FFFFFF"/>
      </a:lt1>
      <a:dk2>
        <a:srgbClr val="E55F50"/>
      </a:dk2>
      <a:lt2>
        <a:srgbClr val="E9041E"/>
      </a:lt2>
      <a:accent1>
        <a:srgbClr val="610F15"/>
      </a:accent1>
      <a:accent2>
        <a:srgbClr val="581D39"/>
      </a:accent2>
      <a:accent3>
        <a:srgbClr val="303A3C"/>
      </a:accent3>
      <a:accent4>
        <a:srgbClr val="292D3F"/>
      </a:accent4>
      <a:accent5>
        <a:srgbClr val="4D385E"/>
      </a:accent5>
      <a:accent6>
        <a:srgbClr val="EB2D90"/>
      </a:accent6>
      <a:hlink>
        <a:srgbClr val="E9041E"/>
      </a:hlink>
      <a:folHlink>
        <a:srgbClr val="E9041E"/>
      </a:folHlink>
    </a:clrScheme>
    <a:fontScheme name="SG Group 2018 Theme">
      <a:majorFont>
        <a:latin typeface="Montserrat ExtraBold"/>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lIns="0" tIns="0" rIns="0" bIns="0">
        <a:spAutoFit/>
      </a:bodyPr>
      <a:lstStyle>
        <a:defPPr>
          <a:spcBef>
            <a:spcPts val="1200"/>
          </a:spcBef>
          <a:defRPr sz="1200" dirty="0">
            <a:ea typeface="Source Sans Pro" pitchFamily="34"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36000" tIns="36000" rIns="36000" bIns="36000" rtlCol="0">
        <a:spAutoFit/>
      </a:bodyPr>
      <a:lstStyle>
        <a:defPPr>
          <a:defRPr sz="900" dirty="0" err="1" smtClean="0">
            <a:latin typeface="Arial" pitchFamily="34" charset="0"/>
            <a:cs typeface="Arial" pitchFamily="34" charset="0"/>
          </a:defRPr>
        </a:defPPr>
      </a:lstStyle>
    </a:txDef>
  </a:objectDefaults>
  <a:extraClrSchemeLst/>
  <a:extLst>
    <a:ext uri="{05A4C25C-085E-4340-85A3-A5531E510DB2}">
      <thm15:themeFamily xmlns:thm15="http://schemas.microsoft.com/office/thememl/2012/main" name="SG 2018 - Template 16-9-FR.potx" id="{89F26DD2-40EB-4480-95C5-3A9E93BAD8C8}" vid="{19D280FB-FEA9-4C42-941D-16A637110DA0}"/>
    </a:ext>
  </a:ext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E53AB0409904046A23C22B4CEF9F788" ma:contentTypeVersion="4" ma:contentTypeDescription="Create a new document." ma:contentTypeScope="" ma:versionID="b98e444bf58aadcc259e0d1c6d61c366">
  <xsd:schema xmlns:xsd="http://www.w3.org/2001/XMLSchema" xmlns:xs="http://www.w3.org/2001/XMLSchema" xmlns:p="http://schemas.microsoft.com/office/2006/metadata/properties" xmlns:ns2="09ff7417-be3d-48c1-a835-d2048abd21f0" xmlns:ns3="59e64cc7-dfc9-4dfb-a8fd-6d71f2f1c340" targetNamespace="http://schemas.microsoft.com/office/2006/metadata/properties" ma:root="true" ma:fieldsID="81175bc72fe011349c0f77a401c986ca" ns2:_="" ns3:_="">
    <xsd:import namespace="09ff7417-be3d-48c1-a835-d2048abd21f0"/>
    <xsd:import namespace="59e64cc7-dfc9-4dfb-a8fd-6d71f2f1c34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ff7417-be3d-48c1-a835-d2048abd21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9e64cc7-dfc9-4dfb-a8fd-6d71f2f1c34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80EC9C-DEA8-4C16-9807-EC1D0AA039A3}">
  <ds:schemaRefs>
    <ds:schemaRef ds:uri="http://schemas.microsoft.com/sharepoint/v3/contenttype/forms"/>
  </ds:schemaRefs>
</ds:datastoreItem>
</file>

<file path=customXml/itemProps2.xml><?xml version="1.0" encoding="utf-8"?>
<ds:datastoreItem xmlns:ds="http://schemas.openxmlformats.org/officeDocument/2006/customXml" ds:itemID="{A2282D84-25E8-4092-ACC2-6F7C4E8FED3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ff7417-be3d-48c1-a835-d2048abd21f0"/>
    <ds:schemaRef ds:uri="59e64cc7-dfc9-4dfb-a8fd-6d71f2f1c34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B1C0D-7177-4EE4-8CDB-6E178FFEA161}">
  <ds:schemaRefs>
    <ds:schemaRef ds:uri="acef06ee-1645-4488-a7a9-1338d4bcffad"/>
    <ds:schemaRef ds:uri="f821c1fd-05f1-4033-82f1-f10069c330c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21900</TotalTime>
  <Words>6970</Words>
  <Application>Microsoft Office PowerPoint</Application>
  <PresentationFormat>Grand écran</PresentationFormat>
  <Paragraphs>683</Paragraphs>
  <Slides>43</Slides>
  <Notes>7</Notes>
  <HiddenSlides>0</HiddenSlides>
  <MMClips>0</MMClips>
  <ScaleCrop>false</ScaleCrop>
  <HeadingPairs>
    <vt:vector size="6" baseType="variant">
      <vt:variant>
        <vt:lpstr>Polices utilisées</vt:lpstr>
      </vt:variant>
      <vt:variant>
        <vt:i4>8</vt:i4>
      </vt:variant>
      <vt:variant>
        <vt:lpstr>Thème</vt:lpstr>
      </vt:variant>
      <vt:variant>
        <vt:i4>4</vt:i4>
      </vt:variant>
      <vt:variant>
        <vt:lpstr>Titres des diapositives</vt:lpstr>
      </vt:variant>
      <vt:variant>
        <vt:i4>43</vt:i4>
      </vt:variant>
    </vt:vector>
  </HeadingPairs>
  <TitlesOfParts>
    <vt:vector size="55" baseType="lpstr">
      <vt:lpstr>Arial</vt:lpstr>
      <vt:lpstr>Calibri</vt:lpstr>
      <vt:lpstr>Montserrat ExtraBold</vt:lpstr>
      <vt:lpstr>Quicksand Light</vt:lpstr>
      <vt:lpstr>Source Sans Pro</vt:lpstr>
      <vt:lpstr>Verdana</vt:lpstr>
      <vt:lpstr>Wingdings</vt:lpstr>
      <vt:lpstr>Wingdings 3</vt:lpstr>
      <vt:lpstr>6_SG Group Identity</vt:lpstr>
      <vt:lpstr>1_SG Group Identity</vt:lpstr>
      <vt:lpstr>7_SG Group Identity</vt:lpstr>
      <vt:lpstr>SG Group Identity</vt:lpstr>
      <vt:lpstr>LA NOMENCLATURE SPIF DU 07 SEPTEMBRE 2022</vt:lpstr>
      <vt:lpstr>LA Nomenclature SPIF DU 07 SEPTEMBRE 2022</vt:lpstr>
      <vt:lpstr>Catégories d'investissements  SPIF (Environnemental)</vt:lpstr>
      <vt:lpstr>CatégorieS d'investissementS SPIF (Environnemental) </vt:lpstr>
      <vt:lpstr>CatégorieS d'investissementS  SPIF (Environnemental).</vt:lpstr>
      <vt:lpstr>CatégorieS d'investissementS      SPIF (Environnemental) </vt:lpstr>
      <vt:lpstr>CatégorieS d'investissementS      SPIF (Environnemental)  </vt:lpstr>
      <vt:lpstr>CatégorieS d'investissementS      SPIF (Environnemental) </vt:lpstr>
      <vt:lpstr>CatégorieS d'investissementS      SPIF (Environnemental). </vt:lpstr>
      <vt:lpstr>Présentation PowerPoint</vt:lpstr>
      <vt:lpstr>CatégorieS d'investissementS      SPIF (Environnemental)   S. </vt:lpstr>
      <vt:lpstr>CatégorieS d'investissementS      SPIF (SOCIAL)</vt:lpstr>
      <vt:lpstr>CatégorieS d'investissementS      SPIF (SOCIAl) </vt:lpstr>
      <vt:lpstr>CatégorieS d'investissementS      SPIF (Social)</vt:lpstr>
      <vt:lpstr>ANNEXES</vt:lpstr>
      <vt:lpstr>23 sous-catégories d'investissements  Environnementales dans plusieurs secteurs d'activités </vt:lpstr>
      <vt:lpstr>Spif-e: Energie Renouvelable</vt:lpstr>
      <vt:lpstr>Spif-e: Energie Renouvelable</vt:lpstr>
      <vt:lpstr>Spif-e:     Energie Renouvelable</vt:lpstr>
      <vt:lpstr>SPIF-E:  Efficacité énergétique</vt:lpstr>
      <vt:lpstr>SPIF-E:           Agriculture et alimentation durables</vt:lpstr>
      <vt:lpstr>SPIF-E:       Immobilier neuf &amp; Économie circulaire</vt:lpstr>
      <vt:lpstr>SPIF-E:  TRANSPORT PROPRE</vt:lpstr>
      <vt:lpstr>SPIF-E: GESTION DES DECHETS</vt:lpstr>
      <vt:lpstr>SPIF-E:   GESTION DES DECHETS</vt:lpstr>
      <vt:lpstr>SPIF-E:  ForêtS &amp; Biodiversité</vt:lpstr>
      <vt:lpstr>SPIF-E:   Mines &amp; métaux dans les    technologies à bas carbone</vt:lpstr>
      <vt:lpstr>Spif-e:      TRANSPORT PROPRE</vt:lpstr>
      <vt:lpstr>Spif-e:   Efficacité énergétique</vt:lpstr>
      <vt:lpstr>Spif-e:  air PROPRE</vt:lpstr>
      <vt:lpstr>Spif-e:   air PROPRE</vt:lpstr>
      <vt:lpstr>Spif-e:         TRANSPORT PROPRE</vt:lpstr>
      <vt:lpstr>Spif-e:   Energie Renouvelable</vt:lpstr>
      <vt:lpstr>Spif-e:   AIR PROPRE</vt:lpstr>
      <vt:lpstr>10 sous catégories d’investissementS SOCIALES dans plusieurs secteurs d'activitéS </vt:lpstr>
      <vt:lpstr>Spif-S: Collectivités &amp; administrationS </vt:lpstr>
      <vt:lpstr>Spif-S: Télécom &amp; Wi-Fi</vt:lpstr>
      <vt:lpstr>Spif-S:     Logement social &amp; Secteur Santé &amp; Hôpitaux  </vt:lpstr>
      <vt:lpstr>Spif-S:     Objectifs sociaux et solidaires inclusifs </vt:lpstr>
      <vt:lpstr>Spif-S: PME pour l'emploi local</vt:lpstr>
      <vt:lpstr>Spif-S:  Éducation &amp; formation,    Prêts étudiants / formation professionnelle</vt:lpstr>
      <vt:lpstr>Spif-S: Agriculture et alimentation durable,    Micro-crédit Professionnel</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Sustainable Finance 2022 Data Collection Campaign SPIF / SLL /  BONDS / ADVISORY / EV – ALD  SPI</dc:title>
  <dc:creator>BENCHOUAI Ouiam (EXT) DfinDtoTrf</dc:creator>
  <cp:lastModifiedBy>AZIZ-EXT Walid          SGABS</cp:lastModifiedBy>
  <cp:revision>27</cp:revision>
  <dcterms:created xsi:type="dcterms:W3CDTF">2022-08-10T08:33:20Z</dcterms:created>
  <dcterms:modified xsi:type="dcterms:W3CDTF">2025-02-17T10:51:07Z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401b303-ecb1-4a9d-936a-70858c2d9a3e_Enabled">
    <vt:lpwstr>true</vt:lpwstr>
  </property>
  <property fmtid="{D5CDD505-2E9C-101B-9397-08002B2CF9AE}" pid="3" name="MSIP_Label_a401b303-ecb1-4a9d-936a-70858c2d9a3e_SetDate">
    <vt:lpwstr>2022-08-10T13:00:08Z</vt:lpwstr>
  </property>
  <property fmtid="{D5CDD505-2E9C-101B-9397-08002B2CF9AE}" pid="4" name="MSIP_Label_a401b303-ecb1-4a9d-936a-70858c2d9a3e_Method">
    <vt:lpwstr>Privileged</vt:lpwstr>
  </property>
  <property fmtid="{D5CDD505-2E9C-101B-9397-08002B2CF9AE}" pid="5" name="MSIP_Label_a401b303-ecb1-4a9d-936a-70858c2d9a3e_Name">
    <vt:lpwstr>a401b303-ecb1-4a9d-936a-70858c2d9a3e</vt:lpwstr>
  </property>
  <property fmtid="{D5CDD505-2E9C-101B-9397-08002B2CF9AE}" pid="6" name="MSIP_Label_a401b303-ecb1-4a9d-936a-70858c2d9a3e_SiteId">
    <vt:lpwstr>c9a7d621-4bc4-4407-b730-f428e656aa9e</vt:lpwstr>
  </property>
  <property fmtid="{D5CDD505-2E9C-101B-9397-08002B2CF9AE}" pid="7" name="MSIP_Label_a401b303-ecb1-4a9d-936a-70858c2d9a3e_ActionId">
    <vt:lpwstr>7c3b5ee7-77c5-4d97-90bf-c6cd1c3b9b80</vt:lpwstr>
  </property>
  <property fmtid="{D5CDD505-2E9C-101B-9397-08002B2CF9AE}" pid="8" name="MSIP_Label_a401b303-ecb1-4a9d-936a-70858c2d9a3e_ContentBits">
    <vt:lpwstr>0</vt:lpwstr>
  </property>
  <property fmtid="{D5CDD505-2E9C-101B-9397-08002B2CF9AE}" pid="9" name="ContentTypeId">
    <vt:lpwstr>0x0101006E53AB0409904046A23C22B4CEF9F788</vt:lpwstr>
  </property>
</Properties>
</file>