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77" r:id="rId5"/>
  </p:sldMasterIdLst>
  <p:notesMasterIdLst>
    <p:notesMasterId r:id="rId54"/>
  </p:notesMasterIdLst>
  <p:sldIdLst>
    <p:sldId id="1644" r:id="rId6"/>
    <p:sldId id="1632" r:id="rId7"/>
    <p:sldId id="1633" r:id="rId8"/>
    <p:sldId id="1634" r:id="rId9"/>
    <p:sldId id="1635" r:id="rId10"/>
    <p:sldId id="1636" r:id="rId11"/>
    <p:sldId id="1637" r:id="rId12"/>
    <p:sldId id="1638" r:id="rId13"/>
    <p:sldId id="1639" r:id="rId14"/>
    <p:sldId id="1640" r:id="rId15"/>
    <p:sldId id="1645" r:id="rId16"/>
    <p:sldId id="749" r:id="rId17"/>
    <p:sldId id="746" r:id="rId18"/>
    <p:sldId id="750" r:id="rId19"/>
    <p:sldId id="751" r:id="rId20"/>
    <p:sldId id="752" r:id="rId21"/>
    <p:sldId id="753" r:id="rId22"/>
    <p:sldId id="754" r:id="rId23"/>
    <p:sldId id="755" r:id="rId24"/>
    <p:sldId id="756" r:id="rId25"/>
    <p:sldId id="757" r:id="rId26"/>
    <p:sldId id="758" r:id="rId27"/>
    <p:sldId id="735" r:id="rId28"/>
    <p:sldId id="759" r:id="rId29"/>
    <p:sldId id="738" r:id="rId30"/>
    <p:sldId id="739" r:id="rId31"/>
    <p:sldId id="745" r:id="rId32"/>
    <p:sldId id="744" r:id="rId33"/>
    <p:sldId id="740" r:id="rId34"/>
    <p:sldId id="742" r:id="rId35"/>
    <p:sldId id="1641" r:id="rId36"/>
    <p:sldId id="1388" r:id="rId37"/>
    <p:sldId id="1613" r:id="rId38"/>
    <p:sldId id="1629" r:id="rId39"/>
    <p:sldId id="1630" r:id="rId40"/>
    <p:sldId id="1614" r:id="rId41"/>
    <p:sldId id="1419" r:id="rId42"/>
    <p:sldId id="1610" r:id="rId43"/>
    <p:sldId id="1618" r:id="rId44"/>
    <p:sldId id="1615" r:id="rId45"/>
    <p:sldId id="1620" r:id="rId46"/>
    <p:sldId id="1623" r:id="rId47"/>
    <p:sldId id="1624" r:id="rId48"/>
    <p:sldId id="1627" r:id="rId49"/>
    <p:sldId id="1642" r:id="rId50"/>
    <p:sldId id="733" r:id="rId51"/>
    <p:sldId id="659" r:id="rId52"/>
    <p:sldId id="656" r:id="rId53"/>
  </p:sldIdLst>
  <p:sldSz cx="9144000" cy="5143500" type="screen16x9"/>
  <p:notesSz cx="6858000" cy="914400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userDrawn="1">
          <p15:clr>
            <a:srgbClr val="A4A3A4"/>
          </p15:clr>
        </p15:guide>
        <p15:guide id="5" orient="horz" pos="16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437519-6CF7-6525-97CF-9D3B55DF8188}" name="ZAIBACK, Rym GIZ DZ" initials="RZ" userId="S::rym.zaiback@giz.de::31d44886-95a6-4b00-9ef3-429f1b8e0ca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rechsel, Julia GIZ" initials="DJG" lastIdx="1" clrIdx="0">
    <p:extLst>
      <p:ext uri="{19B8F6BF-5375-455C-9EA6-DF929625EA0E}">
        <p15:presenceInfo xmlns:p15="http://schemas.microsoft.com/office/powerpoint/2012/main" userId="S-1-5-21-3211005450-2565063988-1429816208-98754" providerId="AD"/>
      </p:ext>
    </p:extLst>
  </p:cmAuthor>
  <p:cmAuthor id="2" name="Strobel, Chiara GIZ" initials="SCG" lastIdx="15" clrIdx="1">
    <p:extLst>
      <p:ext uri="{19B8F6BF-5375-455C-9EA6-DF929625EA0E}">
        <p15:presenceInfo xmlns:p15="http://schemas.microsoft.com/office/powerpoint/2012/main" userId="S-1-5-21-3211005450-2565063988-1429816208-146432" providerId="AD"/>
      </p:ext>
    </p:extLst>
  </p:cmAuthor>
  <p:cmAuthor id="3" name="Bauer, Vanessa GIZ" initials="BVG" lastIdx="18" clrIdx="2">
    <p:extLst>
      <p:ext uri="{19B8F6BF-5375-455C-9EA6-DF929625EA0E}">
        <p15:presenceInfo xmlns:p15="http://schemas.microsoft.com/office/powerpoint/2012/main" userId="S-1-5-21-3211005450-2565063988-1429816208-973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99"/>
    <a:srgbClr val="CCFFCC"/>
    <a:srgbClr val="CCFFFF"/>
    <a:srgbClr val="CCECFF"/>
    <a:srgbClr val="F8E946"/>
    <a:srgbClr val="F6B859"/>
    <a:srgbClr val="E6E6E6"/>
    <a:srgbClr val="C80F0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6F4D4-C5F8-4471-862F-431188BB64EF}" v="1" dt="2025-02-25T14:33:07.7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848" y="64"/>
      </p:cViewPr>
      <p:guideLst>
        <p:guide pos="2880"/>
        <p:guide orient="horz" pos="162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BACK, Rym GIZ DZ" userId="31d44886-95a6-4b00-9ef3-429f1b8e0ca7" providerId="ADAL" clId="{7F66F4D4-C5F8-4471-862F-431188BB64EF}"/>
    <pc:docChg chg="custSel modSld modMainMaster">
      <pc:chgData name="ZAIBACK, Rym GIZ DZ" userId="31d44886-95a6-4b00-9ef3-429f1b8e0ca7" providerId="ADAL" clId="{7F66F4D4-C5F8-4471-862F-431188BB64EF}" dt="2025-02-25T15:40:41.191" v="53" actId="6549"/>
      <pc:docMkLst>
        <pc:docMk/>
      </pc:docMkLst>
      <pc:sldChg chg="modSp mod">
        <pc:chgData name="ZAIBACK, Rym GIZ DZ" userId="31d44886-95a6-4b00-9ef3-429f1b8e0ca7" providerId="ADAL" clId="{7F66F4D4-C5F8-4471-862F-431188BB64EF}" dt="2025-02-25T15:40:41.191" v="53" actId="6549"/>
        <pc:sldMkLst>
          <pc:docMk/>
          <pc:sldMk cId="1911859407" sldId="659"/>
        </pc:sldMkLst>
        <pc:spChg chg="mod">
          <ac:chgData name="ZAIBACK, Rym GIZ DZ" userId="31d44886-95a6-4b00-9ef3-429f1b8e0ca7" providerId="ADAL" clId="{7F66F4D4-C5F8-4471-862F-431188BB64EF}" dt="2025-02-25T15:40:36.041" v="50" actId="1036"/>
          <ac:spMkLst>
            <pc:docMk/>
            <pc:sldMk cId="1911859407" sldId="659"/>
            <ac:spMk id="2" creationId="{DB35974F-B253-6383-397D-4216809A7167}"/>
          </ac:spMkLst>
        </pc:spChg>
        <pc:spChg chg="mod">
          <ac:chgData name="ZAIBACK, Rym GIZ DZ" userId="31d44886-95a6-4b00-9ef3-429f1b8e0ca7" providerId="ADAL" clId="{7F66F4D4-C5F8-4471-862F-431188BB64EF}" dt="2025-02-25T15:40:31.583" v="33" actId="1036"/>
          <ac:spMkLst>
            <pc:docMk/>
            <pc:sldMk cId="1911859407" sldId="659"/>
            <ac:spMk id="15" creationId="{1492865D-E7E5-4BC6-968D-C6A1F3EEC74E}"/>
          </ac:spMkLst>
        </pc:spChg>
        <pc:spChg chg="mod">
          <ac:chgData name="ZAIBACK, Rym GIZ DZ" userId="31d44886-95a6-4b00-9ef3-429f1b8e0ca7" providerId="ADAL" clId="{7F66F4D4-C5F8-4471-862F-431188BB64EF}" dt="2025-02-25T15:40:41.191" v="53" actId="6549"/>
          <ac:spMkLst>
            <pc:docMk/>
            <pc:sldMk cId="1911859407" sldId="659"/>
            <ac:spMk id="18" creationId="{52F64827-1DFB-4E48-92D2-C261DA3A3B76}"/>
          </ac:spMkLst>
        </pc:spChg>
      </pc:sldChg>
      <pc:sldChg chg="addSp delSp modSp mod">
        <pc:chgData name="ZAIBACK, Rym GIZ DZ" userId="31d44886-95a6-4b00-9ef3-429f1b8e0ca7" providerId="ADAL" clId="{7F66F4D4-C5F8-4471-862F-431188BB64EF}" dt="2025-02-25T14:33:07.732" v="1"/>
        <pc:sldMkLst>
          <pc:docMk/>
          <pc:sldMk cId="3541986274" sldId="1629"/>
        </pc:sldMkLst>
        <pc:spChg chg="mod">
          <ac:chgData name="ZAIBACK, Rym GIZ DZ" userId="31d44886-95a6-4b00-9ef3-429f1b8e0ca7" providerId="ADAL" clId="{7F66F4D4-C5F8-4471-862F-431188BB64EF}" dt="2025-02-25T14:33:07.732" v="1"/>
          <ac:spMkLst>
            <pc:docMk/>
            <pc:sldMk cId="3541986274" sldId="1629"/>
            <ac:spMk id="9" creationId="{FF9D133D-9496-4D17-D100-504E8879A2CC}"/>
          </ac:spMkLst>
        </pc:spChg>
        <pc:grpChg chg="add mod">
          <ac:chgData name="ZAIBACK, Rym GIZ DZ" userId="31d44886-95a6-4b00-9ef3-429f1b8e0ca7" providerId="ADAL" clId="{7F66F4D4-C5F8-4471-862F-431188BB64EF}" dt="2025-02-25T14:33:07.732" v="1"/>
          <ac:grpSpMkLst>
            <pc:docMk/>
            <pc:sldMk cId="3541986274" sldId="1629"/>
            <ac:grpSpMk id="4" creationId="{D9AE86B3-253F-1B6D-D676-57172F9860F0}"/>
          </ac:grpSpMkLst>
        </pc:grpChg>
        <pc:picChg chg="del">
          <ac:chgData name="ZAIBACK, Rym GIZ DZ" userId="31d44886-95a6-4b00-9ef3-429f1b8e0ca7" providerId="ADAL" clId="{7F66F4D4-C5F8-4471-862F-431188BB64EF}" dt="2025-02-25T14:32:34.948" v="0" actId="478"/>
          <ac:picMkLst>
            <pc:docMk/>
            <pc:sldMk cId="3541986274" sldId="1629"/>
            <ac:picMk id="6" creationId="{5BDEE8BF-9947-47E2-DD25-F0DC5B328983}"/>
          </ac:picMkLst>
        </pc:picChg>
        <pc:picChg chg="mod">
          <ac:chgData name="ZAIBACK, Rym GIZ DZ" userId="31d44886-95a6-4b00-9ef3-429f1b8e0ca7" providerId="ADAL" clId="{7F66F4D4-C5F8-4471-862F-431188BB64EF}" dt="2025-02-25T14:33:07.732" v="1"/>
          <ac:picMkLst>
            <pc:docMk/>
            <pc:sldMk cId="3541986274" sldId="1629"/>
            <ac:picMk id="8" creationId="{15DFC31F-BDBF-1E65-47C5-B375108E5CA3}"/>
          </ac:picMkLst>
        </pc:picChg>
      </pc:sldChg>
      <pc:sldChg chg="modSp mod">
        <pc:chgData name="ZAIBACK, Rym GIZ DZ" userId="31d44886-95a6-4b00-9ef3-429f1b8e0ca7" providerId="ADAL" clId="{7F66F4D4-C5F8-4471-862F-431188BB64EF}" dt="2025-02-25T15:39:44.558" v="7" actId="20577"/>
        <pc:sldMkLst>
          <pc:docMk/>
          <pc:sldMk cId="3024406573" sldId="1644"/>
        </pc:sldMkLst>
        <pc:spChg chg="mod">
          <ac:chgData name="ZAIBACK, Rym GIZ DZ" userId="31d44886-95a6-4b00-9ef3-429f1b8e0ca7" providerId="ADAL" clId="{7F66F4D4-C5F8-4471-862F-431188BB64EF}" dt="2025-02-25T15:39:44.558" v="7" actId="20577"/>
          <ac:spMkLst>
            <pc:docMk/>
            <pc:sldMk cId="3024406573" sldId="1644"/>
            <ac:spMk id="2" creationId="{FFEEECAD-7446-9C5A-73A5-F525B2C7F5CE}"/>
          </ac:spMkLst>
        </pc:spChg>
      </pc:sldChg>
      <pc:sldMasterChg chg="modSldLayout">
        <pc:chgData name="ZAIBACK, Rym GIZ DZ" userId="31d44886-95a6-4b00-9ef3-429f1b8e0ca7" providerId="ADAL" clId="{7F66F4D4-C5F8-4471-862F-431188BB64EF}" dt="2025-02-25T15:39:20.804" v="6" actId="1076"/>
        <pc:sldMasterMkLst>
          <pc:docMk/>
          <pc:sldMasterMk cId="523848539" sldId="2147483877"/>
        </pc:sldMasterMkLst>
        <pc:sldLayoutChg chg="addSp delSp modSp mod">
          <pc:chgData name="ZAIBACK, Rym GIZ DZ" userId="31d44886-95a6-4b00-9ef3-429f1b8e0ca7" providerId="ADAL" clId="{7F66F4D4-C5F8-4471-862F-431188BB64EF}" dt="2025-02-25T15:39:20.804" v="6" actId="1076"/>
          <pc:sldLayoutMkLst>
            <pc:docMk/>
            <pc:sldMasterMk cId="523848539" sldId="2147483877"/>
            <pc:sldLayoutMk cId="2987884157" sldId="2147483878"/>
          </pc:sldLayoutMkLst>
          <pc:spChg chg="del mod">
            <ac:chgData name="ZAIBACK, Rym GIZ DZ" userId="31d44886-95a6-4b00-9ef3-429f1b8e0ca7" providerId="ADAL" clId="{7F66F4D4-C5F8-4471-862F-431188BB64EF}" dt="2025-02-25T15:38:08.202" v="3" actId="478"/>
            <ac:spMkLst>
              <pc:docMk/>
              <pc:sldMasterMk cId="523848539" sldId="2147483877"/>
              <pc:sldLayoutMk cId="2987884157" sldId="2147483878"/>
              <ac:spMk id="4" creationId="{A25C9AE8-A465-A26D-CB4B-B3187BFB921B}"/>
            </ac:spMkLst>
          </pc:spChg>
          <pc:picChg chg="del">
            <ac:chgData name="ZAIBACK, Rym GIZ DZ" userId="31d44886-95a6-4b00-9ef3-429f1b8e0ca7" providerId="ADAL" clId="{7F66F4D4-C5F8-4471-862F-431188BB64EF}" dt="2025-02-25T15:38:08.202" v="3" actId="478"/>
            <ac:picMkLst>
              <pc:docMk/>
              <pc:sldMasterMk cId="523848539" sldId="2147483877"/>
              <pc:sldLayoutMk cId="2987884157" sldId="2147483878"/>
              <ac:picMk id="2" creationId="{6E8ED0A4-32C3-6F02-5CDA-0906970E9F2D}"/>
            </ac:picMkLst>
          </pc:picChg>
          <pc:picChg chg="add mod">
            <ac:chgData name="ZAIBACK, Rym GIZ DZ" userId="31d44886-95a6-4b00-9ef3-429f1b8e0ca7" providerId="ADAL" clId="{7F66F4D4-C5F8-4471-862F-431188BB64EF}" dt="2025-02-25T15:39:20.804" v="6" actId="1076"/>
            <ac:picMkLst>
              <pc:docMk/>
              <pc:sldMasterMk cId="523848539" sldId="2147483877"/>
              <pc:sldLayoutMk cId="2987884157" sldId="2147483878"/>
              <ac:picMk id="6" creationId="{5EE4D4F7-44AC-4C3B-6574-4C634562969E}"/>
            </ac:picMkLst>
          </pc:picChg>
          <pc:picChg chg="del">
            <ac:chgData name="ZAIBACK, Rym GIZ DZ" userId="31d44886-95a6-4b00-9ef3-429f1b8e0ca7" providerId="ADAL" clId="{7F66F4D4-C5F8-4471-862F-431188BB64EF}" dt="2025-02-25T15:38:08.202" v="3" actId="478"/>
            <ac:picMkLst>
              <pc:docMk/>
              <pc:sldMasterMk cId="523848539" sldId="2147483877"/>
              <pc:sldLayoutMk cId="2987884157" sldId="2147483878"/>
              <ac:picMk id="10" creationId="{BB915B2F-F90E-4740-9ADA-291A0E63BDE2}"/>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b="1" dirty="0"/>
              <a:t>Instruments de </a:t>
            </a:r>
            <a:r>
              <a:rPr lang="en-US" b="1" dirty="0" err="1"/>
              <a:t>financement</a:t>
            </a:r>
            <a:r>
              <a:rPr lang="en-US" b="1" dirty="0"/>
              <a:t> des </a:t>
            </a:r>
            <a:r>
              <a:rPr lang="en-US" b="1" dirty="0" err="1"/>
              <a:t>énergies</a:t>
            </a:r>
            <a:r>
              <a:rPr lang="en-US" b="1" dirty="0"/>
              <a:t> </a:t>
            </a:r>
            <a:r>
              <a:rPr lang="en-US" b="1" dirty="0" err="1"/>
              <a:t>renouvelables</a:t>
            </a:r>
            <a:r>
              <a:rPr lang="en-US" b="1" dirty="0"/>
              <a:t> </a:t>
            </a:r>
            <a:r>
              <a:rPr lang="en-US" b="1" dirty="0" err="1"/>
              <a:t>en</a:t>
            </a:r>
            <a:r>
              <a:rPr lang="en-US" b="1" dirty="0"/>
              <a:t> Algérie - Score </a:t>
            </a:r>
            <a:r>
              <a:rPr lang="en-US" b="1" dirty="0" err="1"/>
              <a:t>pondéré</a:t>
            </a:r>
            <a:r>
              <a:rPr lang="en-US" b="1" dirty="0"/>
              <a:t> (</a:t>
            </a:r>
            <a:r>
              <a:rPr lang="en-US" b="1" dirty="0" err="1"/>
              <a:t>composante</a:t>
            </a:r>
            <a:r>
              <a:rPr lang="en-US" b="1" dirty="0"/>
              <a:t> et total)</a:t>
            </a:r>
          </a:p>
        </c:rich>
      </c:tx>
      <c:layout>
        <c:manualLayout>
          <c:xMode val="edge"/>
          <c:yMode val="edge"/>
          <c:x val="7.0555341456289783E-4"/>
          <c:y val="3.3504253231199974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DE"/>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067637098971362E-2"/>
          <c:y val="0.24774574524359319"/>
          <c:w val="0.92893236290102865"/>
          <c:h val="0.36280862721521584"/>
        </c:manualLayout>
      </c:layout>
      <c:bar3DChart>
        <c:barDir val="col"/>
        <c:grouping val="stacked"/>
        <c:varyColors val="0"/>
        <c:ser>
          <c:idx val="0"/>
          <c:order val="0"/>
          <c:tx>
            <c:strRef>
              <c:f>'[Data Base Financial Instruments for RE incl. Evaluation Criteria Scorecard and Matrix.xlsx]Charts'!$D$4</c:f>
              <c:strCache>
                <c:ptCount val="1"/>
                <c:pt idx="0">
                  <c:v>Évolutivité</c:v>
                </c:pt>
              </c:strCache>
            </c:strRef>
          </c:tx>
          <c:spPr>
            <a:solidFill>
              <a:schemeClr val="accent1"/>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Matrix.xlsx]Charts'!$D$5:$D$16</c:f>
              <c:numCache>
                <c:formatCode>General</c:formatCode>
                <c:ptCount val="12"/>
                <c:pt idx="1">
                  <c:v>1.75</c:v>
                </c:pt>
                <c:pt idx="2">
                  <c:v>1.5</c:v>
                </c:pt>
                <c:pt idx="3">
                  <c:v>1.5</c:v>
                </c:pt>
                <c:pt idx="5">
                  <c:v>2.25</c:v>
                </c:pt>
                <c:pt idx="6">
                  <c:v>2</c:v>
                </c:pt>
                <c:pt idx="7">
                  <c:v>1.75</c:v>
                </c:pt>
                <c:pt idx="8">
                  <c:v>2</c:v>
                </c:pt>
                <c:pt idx="10">
                  <c:v>1.5</c:v>
                </c:pt>
                <c:pt idx="11">
                  <c:v>1.5</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11BC-4B19-AD4B-68989022E3E8}"/>
            </c:ext>
          </c:extLst>
        </c:ser>
        <c:ser>
          <c:idx val="1"/>
          <c:order val="1"/>
          <c:tx>
            <c:strRef>
              <c:f>'[Data Base Financial Instruments for RE incl. Evaluation Criteria Scorecard and Matrix.xlsx]Charts'!$E$4</c:f>
              <c:strCache>
                <c:ptCount val="1"/>
                <c:pt idx="0">
                  <c:v>Abordabilité</c:v>
                </c:pt>
              </c:strCache>
            </c:strRef>
          </c:tx>
          <c:spPr>
            <a:solidFill>
              <a:schemeClr val="accent2"/>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Matrix.xlsx]Charts'!$E$5:$E$16</c:f>
              <c:numCache>
                <c:formatCode>General</c:formatCode>
                <c:ptCount val="12"/>
                <c:pt idx="1">
                  <c:v>1.8</c:v>
                </c:pt>
                <c:pt idx="2">
                  <c:v>1</c:v>
                </c:pt>
                <c:pt idx="3">
                  <c:v>1</c:v>
                </c:pt>
                <c:pt idx="5">
                  <c:v>1.6</c:v>
                </c:pt>
                <c:pt idx="6">
                  <c:v>1.6</c:v>
                </c:pt>
                <c:pt idx="7">
                  <c:v>1.8</c:v>
                </c:pt>
                <c:pt idx="8">
                  <c:v>1.4000000000000001</c:v>
                </c:pt>
                <c:pt idx="10">
                  <c:v>1.2000000000000002</c:v>
                </c:pt>
                <c:pt idx="11">
                  <c:v>1.4000000000000001</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11BC-4B19-AD4B-68989022E3E8}"/>
            </c:ext>
          </c:extLst>
        </c:ser>
        <c:ser>
          <c:idx val="2"/>
          <c:order val="2"/>
          <c:tx>
            <c:strRef>
              <c:f>'[Data Base Financial Instruments for RE incl. Evaluation Criteria Scorecard and Matrix.xlsx]Charts'!$F$4</c:f>
              <c:strCache>
                <c:ptCount val="1"/>
                <c:pt idx="0">
                  <c:v>Faisabilité</c:v>
                </c:pt>
              </c:strCache>
            </c:strRef>
          </c:tx>
          <c:spPr>
            <a:solidFill>
              <a:schemeClr val="accent3"/>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Matrix.xlsx]Charts'!$F$5:$F$16</c:f>
              <c:numCache>
                <c:formatCode>General</c:formatCode>
                <c:ptCount val="12"/>
                <c:pt idx="1">
                  <c:v>1.6</c:v>
                </c:pt>
                <c:pt idx="2">
                  <c:v>1.4000000000000001</c:v>
                </c:pt>
                <c:pt idx="3">
                  <c:v>1.4000000000000001</c:v>
                </c:pt>
                <c:pt idx="5">
                  <c:v>1.6</c:v>
                </c:pt>
                <c:pt idx="6">
                  <c:v>1.6</c:v>
                </c:pt>
                <c:pt idx="7">
                  <c:v>1.4000000000000001</c:v>
                </c:pt>
                <c:pt idx="8">
                  <c:v>1.2000000000000002</c:v>
                </c:pt>
                <c:pt idx="10">
                  <c:v>1</c:v>
                </c:pt>
                <c:pt idx="11">
                  <c:v>1.2000000000000002</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2-11BC-4B19-AD4B-68989022E3E8}"/>
            </c:ext>
          </c:extLst>
        </c:ser>
        <c:ser>
          <c:idx val="3"/>
          <c:order val="3"/>
          <c:tx>
            <c:strRef>
              <c:f>'[Data Base Financial Instruments for RE incl. Evaluation Criteria Scorecard and Matrix.xlsx]Charts'!$G$4</c:f>
              <c:strCache>
                <c:ptCount val="1"/>
                <c:pt idx="0">
                  <c:v>Attractivité pour les investisseurs</c:v>
                </c:pt>
              </c:strCache>
            </c:strRef>
          </c:tx>
          <c:spPr>
            <a:solidFill>
              <a:schemeClr val="accent4"/>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Matrix.xlsx]Charts'!$G$5:$G$16</c:f>
              <c:numCache>
                <c:formatCode>General</c:formatCode>
                <c:ptCount val="12"/>
                <c:pt idx="1">
                  <c:v>0.89999999999999991</c:v>
                </c:pt>
                <c:pt idx="2">
                  <c:v>1.05</c:v>
                </c:pt>
                <c:pt idx="3">
                  <c:v>1.05</c:v>
                </c:pt>
                <c:pt idx="5">
                  <c:v>1.05</c:v>
                </c:pt>
                <c:pt idx="6">
                  <c:v>0.89999999999999991</c:v>
                </c:pt>
                <c:pt idx="7">
                  <c:v>1.2</c:v>
                </c:pt>
                <c:pt idx="8">
                  <c:v>1.05</c:v>
                </c:pt>
                <c:pt idx="10">
                  <c:v>1.2</c:v>
                </c:pt>
                <c:pt idx="11">
                  <c:v>1.2</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11BC-4B19-AD4B-68989022E3E8}"/>
            </c:ext>
          </c:extLst>
        </c:ser>
        <c:ser>
          <c:idx val="4"/>
          <c:order val="4"/>
          <c:tx>
            <c:strRef>
              <c:f>'[Data Base Financial Instruments for RE incl. Evaluation Criteria Scorecard and Matrix.xlsx]Charts'!$H$4</c:f>
              <c:strCache>
                <c:ptCount val="1"/>
                <c:pt idx="0">
                  <c:v>Flexibilité</c:v>
                </c:pt>
              </c:strCache>
            </c:strRef>
          </c:tx>
          <c:spPr>
            <a:solidFill>
              <a:schemeClr val="accent5"/>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Matrix.xlsx]Charts'!$H$5:$H$16</c:f>
              <c:numCache>
                <c:formatCode>General</c:formatCode>
                <c:ptCount val="12"/>
                <c:pt idx="1">
                  <c:v>0.5</c:v>
                </c:pt>
                <c:pt idx="2">
                  <c:v>0.60000000000000009</c:v>
                </c:pt>
                <c:pt idx="3">
                  <c:v>0.60000000000000009</c:v>
                </c:pt>
                <c:pt idx="5">
                  <c:v>0.60000000000000009</c:v>
                </c:pt>
                <c:pt idx="6">
                  <c:v>0.60000000000000009</c:v>
                </c:pt>
                <c:pt idx="7">
                  <c:v>0.70000000000000007</c:v>
                </c:pt>
                <c:pt idx="8">
                  <c:v>0.70000000000000007</c:v>
                </c:pt>
                <c:pt idx="10">
                  <c:v>0.70000000000000007</c:v>
                </c:pt>
                <c:pt idx="11">
                  <c:v>0.8</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4-11BC-4B19-AD4B-68989022E3E8}"/>
            </c:ext>
          </c:extLst>
        </c:ser>
        <c:ser>
          <c:idx val="5"/>
          <c:order val="5"/>
          <c:tx>
            <c:strRef>
              <c:f>'[Data Base Financial Instruments for RE incl. Evaluation Criteria Scorecard and Matrix.xlsx]Charts'!$I$4</c:f>
              <c:strCache>
                <c:ptCount val="1"/>
                <c:pt idx="0">
                  <c:v>Impact sur le développement du marché</c:v>
                </c:pt>
              </c:strCache>
            </c:strRef>
          </c:tx>
          <c:spPr>
            <a:solidFill>
              <a:schemeClr val="accent6"/>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Matrix.xlsx]Charts'!$I$5:$I$16</c:f>
              <c:numCache>
                <c:formatCode>General</c:formatCode>
                <c:ptCount val="12"/>
                <c:pt idx="1">
                  <c:v>0.35000000000000003</c:v>
                </c:pt>
                <c:pt idx="2">
                  <c:v>0.30000000000000004</c:v>
                </c:pt>
                <c:pt idx="3">
                  <c:v>0.30000000000000004</c:v>
                </c:pt>
                <c:pt idx="5">
                  <c:v>0.4</c:v>
                </c:pt>
                <c:pt idx="6">
                  <c:v>0.35000000000000003</c:v>
                </c:pt>
                <c:pt idx="7">
                  <c:v>0.4</c:v>
                </c:pt>
                <c:pt idx="8">
                  <c:v>0.4</c:v>
                </c:pt>
                <c:pt idx="10">
                  <c:v>0.30000000000000004</c:v>
                </c:pt>
                <c:pt idx="11">
                  <c:v>0.35000000000000003</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5-11BC-4B19-AD4B-68989022E3E8}"/>
            </c:ext>
          </c:extLst>
        </c:ser>
        <c:ser>
          <c:idx val="6"/>
          <c:order val="6"/>
          <c:tx>
            <c:strRef>
              <c:f>'[Data Base Financial Instruments for RE incl. Evaluation Criteria Scorecard and Matrix.xlsx]Charts'!$J$4</c:f>
              <c:strCache>
                <c:ptCount val="1"/>
                <c:pt idx="0">
                  <c:v>Durabilité</c:v>
                </c:pt>
              </c:strCache>
            </c:strRef>
          </c:tx>
          <c:spPr>
            <a:solidFill>
              <a:schemeClr val="accent1">
                <a:lumMod val="60000"/>
              </a:schemeClr>
            </a:solidFill>
            <a:ln>
              <a:noFill/>
            </a:ln>
            <a:effectLst/>
            <a:sp3d/>
          </c:spPr>
          <c:invertIfNegative val="0"/>
          <c:cat>
            <c:strRef>
              <c:f>'[Data Base Financial Instruments for RE incl. Evaluation Criteria Scorecard and Matrix.xlsx]Charts'!$C$5:$C$16</c:f>
              <c:strCache>
                <c:ptCount val="12"/>
                <c:pt idx="1">
                  <c:v>Financement du secteur public</c:v>
                </c:pt>
                <c:pt idx="2">
                  <c:v>Financement du secteur privé</c:v>
                </c:pt>
                <c:pt idx="3">
                  <c:v>Financement interne de l'entreprise</c:v>
                </c:pt>
                <c:pt idx="5">
                  <c:v>Prêts multilatéraux</c:v>
                </c:pt>
                <c:pt idx="6">
                  <c:v>Prêts bilatéraux</c:v>
                </c:pt>
                <c:pt idx="7">
                  <c:v>Fonds climatiques</c:v>
                </c:pt>
                <c:pt idx="8">
                  <c:v>Obligations pour le financement des énergies renouvelables</c:v>
                </c:pt>
                <c:pt idx="10">
                  <c:v>Finance carbone</c:v>
                </c:pt>
                <c:pt idx="11">
                  <c:v>Financement axé sur les résultats</c:v>
                </c:pt>
              </c:strCache>
            </c:strRef>
          </c:cat>
          <c:val>
            <c:numRef>
              <c:f>'[Data Base Financial Instruments for RE incl. Evaluation Criteria Scorecard and Matrix.xlsx]Charts'!$J$5:$J$16</c:f>
              <c:numCache>
                <c:formatCode>General</c:formatCode>
                <c:ptCount val="12"/>
                <c:pt idx="1">
                  <c:v>0.30000000000000004</c:v>
                </c:pt>
                <c:pt idx="2">
                  <c:v>0.35000000000000003</c:v>
                </c:pt>
                <c:pt idx="3">
                  <c:v>0.35000000000000003</c:v>
                </c:pt>
                <c:pt idx="5">
                  <c:v>0.45</c:v>
                </c:pt>
                <c:pt idx="6">
                  <c:v>0.4</c:v>
                </c:pt>
                <c:pt idx="7">
                  <c:v>0.45</c:v>
                </c:pt>
                <c:pt idx="8">
                  <c:v>0.45</c:v>
                </c:pt>
                <c:pt idx="10">
                  <c:v>0.35000000000000003</c:v>
                </c:pt>
                <c:pt idx="11">
                  <c:v>0.4</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6-11BC-4B19-AD4B-68989022E3E8}"/>
            </c:ext>
          </c:extLst>
        </c:ser>
        <c:dLbls>
          <c:showLegendKey val="0"/>
          <c:showVal val="0"/>
          <c:showCatName val="0"/>
          <c:showSerName val="0"/>
          <c:showPercent val="0"/>
          <c:showBubbleSize val="0"/>
        </c:dLbls>
        <c:gapWidth val="150"/>
        <c:shape val="box"/>
        <c:axId val="1040815423"/>
        <c:axId val="1040815903"/>
        <c:axId val="0"/>
      </c:bar3DChart>
      <c:catAx>
        <c:axId val="10408154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040815903"/>
        <c:crosses val="autoZero"/>
        <c:auto val="1"/>
        <c:lblAlgn val="ctr"/>
        <c:lblOffset val="100"/>
        <c:noMultiLvlLbl val="0"/>
      </c:catAx>
      <c:valAx>
        <c:axId val="1040815903"/>
        <c:scaling>
          <c:orientation val="minMax"/>
          <c:min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DE"/>
          </a:p>
        </c:txPr>
        <c:crossAx val="1040815423"/>
        <c:crosses val="autoZero"/>
        <c:crossBetween val="between"/>
        <c:majorUnit val="0.5"/>
      </c:valAx>
      <c:spPr>
        <a:noFill/>
        <a:ln>
          <a:noFill/>
        </a:ln>
        <a:effectLst/>
      </c:spPr>
    </c:plotArea>
    <c:legend>
      <c:legendPos val="b"/>
      <c:layout>
        <c:manualLayout>
          <c:xMode val="edge"/>
          <c:yMode val="edge"/>
          <c:x val="3.7070224158978274E-2"/>
          <c:y val="0.94010174771710708"/>
          <c:w val="0.95550728796330975"/>
          <c:h val="5.9898252282892951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DE"/>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13BDE53C-E68A-42E6-AFB0-AF5C1BDE8E3C}" type="datetimeFigureOut">
              <a:rPr lang="de-DE" smtClean="0"/>
              <a:pPr/>
              <a:t>25.02.2025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4045F879-0589-40D4-B0E5-B74D0CAD5C6C}" type="slidenum">
              <a:rPr lang="de-DE" smtClean="0"/>
              <a:pPr/>
              <a:t>‹N°›</a:t>
            </a:fld>
            <a:endParaRPr lang="de-DE"/>
          </a:p>
        </p:txBody>
      </p:sp>
    </p:spTree>
    <p:extLst>
      <p:ext uri="{BB962C8B-B14F-4D97-AF65-F5344CB8AC3E}">
        <p14:creationId xmlns:p14="http://schemas.microsoft.com/office/powerpoint/2010/main" val="326095264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Arial" panose="020B0604020202020204" pitchFamily="34" charset="0"/>
        <a:ea typeface="+mn-ea"/>
        <a:cs typeface="+mn-cs"/>
      </a:defRPr>
    </a:lvl1pPr>
    <a:lvl2pPr marL="342900" algn="l" defTabSz="685800" rtl="0" eaLnBrk="1" latinLnBrk="0" hangingPunct="1">
      <a:defRPr sz="900" kern="1200">
        <a:solidFill>
          <a:schemeClr val="tx1"/>
        </a:solidFill>
        <a:latin typeface="Arial" panose="020B0604020202020204" pitchFamily="34" charset="0"/>
        <a:ea typeface="+mn-ea"/>
        <a:cs typeface="+mn-cs"/>
      </a:defRPr>
    </a:lvl2pPr>
    <a:lvl3pPr marL="685800" algn="l" defTabSz="685800" rtl="0" eaLnBrk="1" latinLnBrk="0" hangingPunct="1">
      <a:defRPr sz="900" kern="1200">
        <a:solidFill>
          <a:schemeClr val="tx1"/>
        </a:solidFill>
        <a:latin typeface="Arial" panose="020B0604020202020204" pitchFamily="34" charset="0"/>
        <a:ea typeface="+mn-ea"/>
        <a:cs typeface="+mn-cs"/>
      </a:defRPr>
    </a:lvl3pPr>
    <a:lvl4pPr marL="1028700" algn="l" defTabSz="685800" rtl="0" eaLnBrk="1" latinLnBrk="0" hangingPunct="1">
      <a:defRPr sz="900" kern="1200">
        <a:solidFill>
          <a:schemeClr val="tx1"/>
        </a:solidFill>
        <a:latin typeface="Arial" panose="020B0604020202020204" pitchFamily="34" charset="0"/>
        <a:ea typeface="+mn-ea"/>
        <a:cs typeface="+mn-cs"/>
      </a:defRPr>
    </a:lvl4pPr>
    <a:lvl5pPr marL="1371600" algn="l" defTabSz="685800" rtl="0" eaLnBrk="1" latinLnBrk="0" hangingPunct="1">
      <a:defRPr sz="900" kern="1200">
        <a:solidFill>
          <a:schemeClr val="tx1"/>
        </a:solidFill>
        <a:latin typeface="Arial" panose="020B0604020202020204" pitchFamily="34"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x-none"/>
          </a:p>
        </p:txBody>
      </p:sp>
      <p:sp>
        <p:nvSpPr>
          <p:cNvPr id="4" name="Espace réservé du numéro de diapositive 3"/>
          <p:cNvSpPr>
            <a:spLocks noGrp="1"/>
          </p:cNvSpPr>
          <p:nvPr>
            <p:ph type="sldNum" sz="quarter" idx="5"/>
          </p:nvPr>
        </p:nvSpPr>
        <p:spPr/>
        <p:txBody>
          <a:bodyPr/>
          <a:lstStyle/>
          <a:p>
            <a:fld id="{4045F879-0589-40D4-B0E5-B74D0CAD5C6C}" type="slidenum">
              <a:rPr lang="de-DE" smtClean="0"/>
              <a:pPr/>
              <a:t>2</a:t>
            </a:fld>
            <a:endParaRPr lang="de-DE"/>
          </a:p>
        </p:txBody>
      </p:sp>
    </p:spTree>
    <p:extLst>
      <p:ext uri="{BB962C8B-B14F-4D97-AF65-F5344CB8AC3E}">
        <p14:creationId xmlns:p14="http://schemas.microsoft.com/office/powerpoint/2010/main" val="1040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fr-FR" sz="1100" b="1" u="none">
                <a:latin typeface="Arial" panose="020B0604020202020204" pitchFamily="34" charset="0"/>
                <a:ea typeface="Amiri" panose="00000500000000000000" pitchFamily="2" charset="-78"/>
                <a:cs typeface="Arial" panose="020B0604020202020204" pitchFamily="34" charset="0"/>
              </a:rPr>
              <a:t>Évaluation de la faisabilité </a:t>
            </a:r>
            <a:r>
              <a:rPr lang="fr-FR" sz="1100" u="none">
                <a:latin typeface="Arial" panose="020B0604020202020204" pitchFamily="34" charset="0"/>
                <a:ea typeface="Amiri" panose="00000500000000000000" pitchFamily="2" charset="-78"/>
                <a:cs typeface="Arial" panose="020B0604020202020204" pitchFamily="34" charset="0"/>
              </a:rPr>
              <a:t>: Examiner la faisabilité de la mise en œuvre des recommandations relatives à la finance verte en termes d'aspects: </a:t>
            </a:r>
          </a:p>
          <a:p>
            <a:pPr marL="228600" indent="-228600">
              <a:buAutoNum type="arabicParenR"/>
            </a:pPr>
            <a:r>
              <a:rPr lang="fr-FR" sz="1100" u="none">
                <a:latin typeface="Arial" panose="020B0604020202020204" pitchFamily="34" charset="0"/>
                <a:ea typeface="Amiri" panose="00000500000000000000" pitchFamily="2" charset="-78"/>
                <a:cs typeface="Arial" panose="020B0604020202020204" pitchFamily="34" charset="0"/>
              </a:rPr>
              <a:t>techniques, </a:t>
            </a:r>
          </a:p>
          <a:p>
            <a:pPr marL="228600" indent="-228600">
              <a:buAutoNum type="arabicParenR"/>
            </a:pPr>
            <a:r>
              <a:rPr lang="fr-FR" sz="1100" u="none">
                <a:latin typeface="Arial" panose="020B0604020202020204" pitchFamily="34" charset="0"/>
                <a:ea typeface="Amiri" panose="00000500000000000000" pitchFamily="2" charset="-78"/>
                <a:cs typeface="Arial" panose="020B0604020202020204" pitchFamily="34" charset="0"/>
              </a:rPr>
              <a:t>opérationnels, </a:t>
            </a:r>
          </a:p>
          <a:p>
            <a:pPr marL="228600" indent="-228600">
              <a:buAutoNum type="arabicParenR"/>
            </a:pPr>
            <a:r>
              <a:rPr lang="fr-FR" sz="1100" u="none">
                <a:latin typeface="Arial" panose="020B0604020202020204" pitchFamily="34" charset="0"/>
                <a:ea typeface="Amiri" panose="00000500000000000000" pitchFamily="2" charset="-78"/>
                <a:cs typeface="Arial" panose="020B0604020202020204" pitchFamily="34" charset="0"/>
              </a:rPr>
              <a:t>juridiques et réglementaires, </a:t>
            </a:r>
          </a:p>
          <a:p>
            <a:pPr marL="228600" indent="-228600">
              <a:buAutoNum type="arabicParenR"/>
            </a:pPr>
            <a:r>
              <a:rPr lang="fr-FR" sz="1100" u="none">
                <a:latin typeface="Arial" panose="020B0604020202020204" pitchFamily="34" charset="0"/>
                <a:ea typeface="Amiri" panose="00000500000000000000" pitchFamily="2" charset="-78"/>
                <a:cs typeface="Arial" panose="020B0604020202020204" pitchFamily="34" charset="0"/>
              </a:rPr>
              <a:t>ainsi que l'expertise disponible pour soutenir cette mise en œuvre. </a:t>
            </a:r>
          </a:p>
          <a:p>
            <a:pPr marL="0" indent="0">
              <a:buNone/>
            </a:pPr>
            <a:r>
              <a:rPr lang="fr-FR" sz="1100" u="none">
                <a:latin typeface="Arial" panose="020B0604020202020204" pitchFamily="34" charset="0"/>
                <a:ea typeface="Amiri" panose="00000500000000000000" pitchFamily="2" charset="-78"/>
                <a:cs typeface="Arial" panose="020B0604020202020204" pitchFamily="34" charset="0"/>
              </a:rPr>
              <a:t>Cette évaluation doit impliquer différentes parties prenantes telles que les banques, les fonds d'investissement, les régulateurs, les associations et les ministères. Le contractant devra également identifier les obstacles ou les défis potentiels qui pourraient survenir.</a:t>
            </a:r>
            <a:endParaRPr lang="de-DE" sz="1100" u="none">
              <a:latin typeface="Arial" panose="020B0604020202020204" pitchFamily="34" charset="0"/>
              <a:ea typeface="Amiri" panose="00000500000000000000" pitchFamily="2" charset="-78"/>
              <a:cs typeface="Arial" panose="020B0604020202020204" pitchFamily="34" charset="0"/>
            </a:endParaRPr>
          </a:p>
        </p:txBody>
      </p:sp>
      <p:sp>
        <p:nvSpPr>
          <p:cNvPr id="4" name="Foliennummernplatzhalter 3"/>
          <p:cNvSpPr>
            <a:spLocks noGrp="1"/>
          </p:cNvSpPr>
          <p:nvPr>
            <p:ph type="sldNum" sz="quarter" idx="5"/>
          </p:nvPr>
        </p:nvSpPr>
        <p:spPr/>
        <p:txBody>
          <a:bodyPr/>
          <a:lstStyle/>
          <a:p>
            <a:fld id="{4045F879-0589-40D4-B0E5-B74D0CAD5C6C}" type="slidenum">
              <a:rPr lang="de-DE" smtClean="0"/>
              <a:pPr/>
              <a:t>8</a:t>
            </a:fld>
            <a:endParaRPr lang="de-DE"/>
          </a:p>
        </p:txBody>
      </p:sp>
    </p:spTree>
    <p:extLst>
      <p:ext uri="{BB962C8B-B14F-4D97-AF65-F5344CB8AC3E}">
        <p14:creationId xmlns:p14="http://schemas.microsoft.com/office/powerpoint/2010/main" val="881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9700" y="766763"/>
            <a:ext cx="6824663" cy="3838575"/>
          </a:xfrm>
        </p:spPr>
      </p:sp>
      <p:sp>
        <p:nvSpPr>
          <p:cNvPr id="3" name="Espace réservé des notes 2"/>
          <p:cNvSpPr>
            <a:spLocks noGrp="1"/>
          </p:cNvSpPr>
          <p:nvPr>
            <p:ph type="body" idx="1"/>
          </p:nvPr>
        </p:nvSpPr>
        <p:spPr/>
        <p:txBody>
          <a:bodyPr/>
          <a:lstStyle/>
          <a:p>
            <a:r>
              <a:rPr lang="fr-FR"/>
              <a:t>Ulf</a:t>
            </a:r>
          </a:p>
        </p:txBody>
      </p:sp>
      <p:sp>
        <p:nvSpPr>
          <p:cNvPr id="4" name="Espace réservé du numéro de diapositive 3"/>
          <p:cNvSpPr>
            <a:spLocks noGrp="1"/>
          </p:cNvSpPr>
          <p:nvPr>
            <p:ph type="sldNum" sz="quarter" idx="10"/>
          </p:nvPr>
        </p:nvSpPr>
        <p:spPr/>
        <p:txBody>
          <a:bodyPr/>
          <a:lstStyle/>
          <a:p>
            <a:pPr>
              <a:defRPr/>
            </a:pPr>
            <a:fld id="{06115A41-B831-4EDF-9CA6-42084C0F7B0C}" type="slidenum">
              <a:rPr lang="de-DE" smtClean="0"/>
              <a:t>32</a:t>
            </a:fld>
            <a:endParaRPr lang="de-DE"/>
          </a:p>
        </p:txBody>
      </p:sp>
    </p:spTree>
    <p:extLst>
      <p:ext uri="{BB962C8B-B14F-4D97-AF65-F5344CB8AC3E}">
        <p14:creationId xmlns:p14="http://schemas.microsoft.com/office/powerpoint/2010/main" val="108956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Ulf</a:t>
            </a:r>
          </a:p>
        </p:txBody>
      </p:sp>
      <p:sp>
        <p:nvSpPr>
          <p:cNvPr id="4" name="Foliennummernplatzhalter 3"/>
          <p:cNvSpPr>
            <a:spLocks noGrp="1"/>
          </p:cNvSpPr>
          <p:nvPr>
            <p:ph type="sldNum" sz="quarter" idx="5"/>
          </p:nvPr>
        </p:nvSpPr>
        <p:spPr/>
        <p:txBody>
          <a:bodyPr/>
          <a:lstStyle/>
          <a:p>
            <a:pPr>
              <a:defRPr/>
            </a:pPr>
            <a:fld id="{06115A41-B831-4EDF-9CA6-42084C0F7B0C}" type="slidenum">
              <a:rPr lang="de-DE" smtClean="0"/>
              <a:t>37</a:t>
            </a:fld>
            <a:endParaRPr lang="de-DE"/>
          </a:p>
        </p:txBody>
      </p:sp>
    </p:spTree>
    <p:extLst>
      <p:ext uri="{BB962C8B-B14F-4D97-AF65-F5344CB8AC3E}">
        <p14:creationId xmlns:p14="http://schemas.microsoft.com/office/powerpoint/2010/main" val="79477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F0C50-0A0C-E568-9375-DD3515B572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2010406-FAB9-FDCC-91D5-BBE60F170E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C3B1E63-7AD1-F304-3A4D-D568410E6288}"/>
              </a:ext>
            </a:extLst>
          </p:cNvPr>
          <p:cNvSpPr>
            <a:spLocks noGrp="1"/>
          </p:cNvSpPr>
          <p:nvPr>
            <p:ph type="body" idx="1"/>
          </p:nvPr>
        </p:nvSpPr>
        <p:spPr/>
        <p:txBody>
          <a:bodyPr/>
          <a:lstStyle/>
          <a:p>
            <a:r>
              <a:rPr lang="de-DE"/>
              <a:t>Ulf</a:t>
            </a:r>
          </a:p>
        </p:txBody>
      </p:sp>
      <p:sp>
        <p:nvSpPr>
          <p:cNvPr id="4" name="Foliennummernplatzhalter 3">
            <a:extLst>
              <a:ext uri="{FF2B5EF4-FFF2-40B4-BE49-F238E27FC236}">
                <a16:creationId xmlns:a16="http://schemas.microsoft.com/office/drawing/2014/main" id="{78F41D61-8AAB-7CC1-54FD-D44C3B18E438}"/>
              </a:ext>
            </a:extLst>
          </p:cNvPr>
          <p:cNvSpPr>
            <a:spLocks noGrp="1"/>
          </p:cNvSpPr>
          <p:nvPr>
            <p:ph type="sldNum" sz="quarter" idx="5"/>
          </p:nvPr>
        </p:nvSpPr>
        <p:spPr/>
        <p:txBody>
          <a:bodyPr/>
          <a:lstStyle/>
          <a:p>
            <a:pPr>
              <a:defRPr/>
            </a:pPr>
            <a:fld id="{06115A41-B831-4EDF-9CA6-42084C0F7B0C}" type="slidenum">
              <a:rPr lang="de-DE" smtClean="0"/>
              <a:t>41</a:t>
            </a:fld>
            <a:endParaRPr lang="de-DE"/>
          </a:p>
        </p:txBody>
      </p:sp>
    </p:spTree>
    <p:extLst>
      <p:ext uri="{BB962C8B-B14F-4D97-AF65-F5344CB8AC3E}">
        <p14:creationId xmlns:p14="http://schemas.microsoft.com/office/powerpoint/2010/main" val="1145607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6C9E5-4192-B568-1A07-A6984A7263C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57B09DE-BCC4-8A32-19C5-B0D3E981262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C78956A-F677-99B3-9510-2943411BBB90}"/>
              </a:ext>
            </a:extLst>
          </p:cNvPr>
          <p:cNvSpPr>
            <a:spLocks noGrp="1"/>
          </p:cNvSpPr>
          <p:nvPr>
            <p:ph type="body" idx="1"/>
          </p:nvPr>
        </p:nvSpPr>
        <p:spPr/>
        <p:txBody>
          <a:bodyPr/>
          <a:lstStyle/>
          <a:p>
            <a:r>
              <a:rPr lang="de-DE"/>
              <a:t>Ulf</a:t>
            </a:r>
          </a:p>
        </p:txBody>
      </p:sp>
      <p:sp>
        <p:nvSpPr>
          <p:cNvPr id="4" name="Foliennummernplatzhalter 3">
            <a:extLst>
              <a:ext uri="{FF2B5EF4-FFF2-40B4-BE49-F238E27FC236}">
                <a16:creationId xmlns:a16="http://schemas.microsoft.com/office/drawing/2014/main" id="{B1F962EA-0C1A-6B1C-7259-2FFF848DBE47}"/>
              </a:ext>
            </a:extLst>
          </p:cNvPr>
          <p:cNvSpPr>
            <a:spLocks noGrp="1"/>
          </p:cNvSpPr>
          <p:nvPr>
            <p:ph type="sldNum" sz="quarter" idx="5"/>
          </p:nvPr>
        </p:nvSpPr>
        <p:spPr/>
        <p:txBody>
          <a:bodyPr/>
          <a:lstStyle/>
          <a:p>
            <a:pPr>
              <a:defRPr/>
            </a:pPr>
            <a:fld id="{06115A41-B831-4EDF-9CA6-42084C0F7B0C}" type="slidenum">
              <a:rPr lang="de-DE" smtClean="0"/>
              <a:t>43</a:t>
            </a:fld>
            <a:endParaRPr lang="de-DE"/>
          </a:p>
        </p:txBody>
      </p:sp>
    </p:spTree>
    <p:extLst>
      <p:ext uri="{BB962C8B-B14F-4D97-AF65-F5344CB8AC3E}">
        <p14:creationId xmlns:p14="http://schemas.microsoft.com/office/powerpoint/2010/main" val="338933003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jpe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Master" Target="../slideMasters/slideMaster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farbig">
    <p:spTree>
      <p:nvGrpSpPr>
        <p:cNvPr id="1" name=""/>
        <p:cNvGrpSpPr/>
        <p:nvPr/>
      </p:nvGrpSpPr>
      <p:grpSpPr>
        <a:xfrm>
          <a:off x="0" y="0"/>
          <a:ext cx="0" cy="0"/>
          <a:chOff x="0" y="0"/>
          <a:chExt cx="0" cy="0"/>
        </a:xfrm>
      </p:grpSpPr>
      <p:pic>
        <p:nvPicPr>
          <p:cNvPr id="21" name="Grafik 20" descr="Ein Bild, das Kette enthält.&#10;&#10;Automatisch generierte Beschreibung">
            <a:extLst>
              <a:ext uri="{FF2B5EF4-FFF2-40B4-BE49-F238E27FC236}">
                <a16:creationId xmlns:a16="http://schemas.microsoft.com/office/drawing/2014/main" id="{82995FEF-F44E-4720-98FA-B2AE557B1183}"/>
              </a:ext>
            </a:extLst>
          </p:cNvPr>
          <p:cNvPicPr>
            <a:picLocks/>
          </p:cNvPicPr>
          <p:nvPr userDrawn="1"/>
        </p:nvPicPr>
        <p:blipFill rotWithShape="1">
          <a:blip r:embed="rId2"/>
          <a:srcRect t="233" b="26747"/>
          <a:stretch/>
        </p:blipFill>
        <p:spPr bwMode="gray">
          <a:xfrm>
            <a:off x="123135" y="123825"/>
            <a:ext cx="8893865" cy="3541395"/>
          </a:xfrm>
          <a:prstGeom prst="rect">
            <a:avLst/>
          </a:prstGeom>
        </p:spPr>
      </p:pic>
      <p:pic>
        <p:nvPicPr>
          <p:cNvPr id="18" name="Grafik 17" descr="Ein Bild, das Säge enthält.&#10;&#10;Automatisch generierte Beschreibung">
            <a:extLst>
              <a:ext uri="{FF2B5EF4-FFF2-40B4-BE49-F238E27FC236}">
                <a16:creationId xmlns:a16="http://schemas.microsoft.com/office/drawing/2014/main" id="{57A5703D-6864-419D-AAFF-48396C4B22D5}"/>
              </a:ext>
            </a:extLst>
          </p:cNvPr>
          <p:cNvPicPr>
            <a:picLocks noChangeAspect="1"/>
          </p:cNvPicPr>
          <p:nvPr userDrawn="1"/>
        </p:nvPicPr>
        <p:blipFill>
          <a:blip r:embed="rId3"/>
          <a:stretch>
            <a:fillRect/>
          </a:stretch>
        </p:blipFill>
        <p:spPr bwMode="gray">
          <a:xfrm>
            <a:off x="123135" y="635156"/>
            <a:ext cx="8895600" cy="3030064"/>
          </a:xfrm>
          <a:prstGeom prst="rect">
            <a:avLst/>
          </a:prstGeom>
        </p:spPr>
      </p:pic>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titre / titre </a:t>
            </a:r>
            <a:br>
              <a:rPr lang="fr-FR"/>
            </a:br>
            <a:r>
              <a:rPr lang="fr-FR"/>
              <a:t>avec visuel clé de la GIZ en couleurs</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noProof="0"/>
              <a:t>Ceci est le sous-titre</a:t>
            </a:r>
          </a:p>
          <a:p>
            <a:pPr lvl="0"/>
            <a:r>
              <a:rPr lang="fr-FR" noProof="0"/>
              <a:t>Nom du projet | Date</a:t>
            </a:r>
          </a:p>
        </p:txBody>
      </p:sp>
      <p:sp>
        <p:nvSpPr>
          <p:cNvPr id="13" name="Bar">
            <a:extLst>
              <a:ext uri="{FF2B5EF4-FFF2-40B4-BE49-F238E27FC236}">
                <a16:creationId xmlns:a16="http://schemas.microsoft.com/office/drawing/2014/main" id="{BD21318B-3022-42D5-AB5E-3CB62091D006}"/>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30" name="Textplatzhalter 15">
            <a:extLst>
              <a:ext uri="{FF2B5EF4-FFF2-40B4-BE49-F238E27FC236}">
                <a16:creationId xmlns:a16="http://schemas.microsoft.com/office/drawing/2014/main" id="{F3728416-BFB9-4AC3-84FA-033AF3289E4B}"/>
              </a:ext>
            </a:extLst>
          </p:cNvPr>
          <p:cNvSpPr>
            <a:spLocks noGrp="1"/>
          </p:cNvSpPr>
          <p:nvPr>
            <p:ph type="body" sz="quarter" idx="17" hasCustomPrompt="1"/>
          </p:nvPr>
        </p:nvSpPr>
        <p:spPr>
          <a:xfrm rot="21047493">
            <a:off x="2406029" y="649192"/>
            <a:ext cx="3068240" cy="1130291"/>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Nous vous fournissons un certain nombre de diapositives dans ce modèle de </a:t>
            </a:r>
            <a:r>
              <a:rPr lang="fr-FR" sz="800" err="1"/>
              <a:t>potx</a:t>
            </a:r>
            <a:r>
              <a:rPr lang="fr-FR" sz="800"/>
              <a:t>. Certaines contiennent l'image par défaut, le kaléidoscope, d'autres peuvent être remplies avec vos propres images. </a:t>
            </a:r>
            <a:br>
              <a:rPr lang="fr-FR" sz="800"/>
            </a:br>
            <a:r>
              <a:rPr lang="fr-FR" sz="800"/>
              <a:t>Vous pouvez insérer d'autres modèles de diapositives en cliquant sur la petite flèche à droite de «  Accueil &gt; Nouvelle diapositive". </a:t>
            </a:r>
            <a:br>
              <a:rPr lang="fr-FR" sz="800"/>
            </a:br>
            <a:r>
              <a:rPr lang="fr-FR" sz="800"/>
              <a:t>Veuillez supprimer cette note !</a:t>
            </a:r>
            <a:endParaRPr lang="de-DE" sz="800"/>
          </a:p>
        </p:txBody>
      </p:sp>
      <p:pic>
        <p:nvPicPr>
          <p:cNvPr id="9" name="Image 8" descr="Une image contenant capture d’écran, symbole, Bleu Majorelle, logo&#10;&#10;Description générée automatiquement">
            <a:extLst>
              <a:ext uri="{FF2B5EF4-FFF2-40B4-BE49-F238E27FC236}">
                <a16:creationId xmlns:a16="http://schemas.microsoft.com/office/drawing/2014/main" id="{163B27E1-BF8C-53D2-CC0F-A3D59DDE27C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85018" y="4215711"/>
            <a:ext cx="712937" cy="733641"/>
          </a:xfrm>
          <a:prstGeom prst="rect">
            <a:avLst/>
          </a:prstGeom>
        </p:spPr>
      </p:pic>
      <p:pic>
        <p:nvPicPr>
          <p:cNvPr id="11" name="Image 10" descr="Une image contenant texte, Police, Graphique, capture d’écran&#10;&#10;Description générée automatiquement">
            <a:extLst>
              <a:ext uri="{FF2B5EF4-FFF2-40B4-BE49-F238E27FC236}">
                <a16:creationId xmlns:a16="http://schemas.microsoft.com/office/drawing/2014/main" id="{D8602E77-679F-5AB5-F6B0-F8D64077D99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66258" y="4229892"/>
            <a:ext cx="1540736" cy="848946"/>
          </a:xfrm>
          <a:prstGeom prst="rect">
            <a:avLst/>
          </a:prstGeom>
        </p:spPr>
      </p:pic>
      <p:pic>
        <p:nvPicPr>
          <p:cNvPr id="12" name="Image 11" descr="Une image contenant texte, graphisme, Graphique, logo&#10;&#10;Description générée automatiquement">
            <a:extLst>
              <a:ext uri="{FF2B5EF4-FFF2-40B4-BE49-F238E27FC236}">
                <a16:creationId xmlns:a16="http://schemas.microsoft.com/office/drawing/2014/main" id="{D8FF991B-9AA2-E374-75A8-237B63A2D47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66" y="4077491"/>
            <a:ext cx="1551126" cy="969454"/>
          </a:xfrm>
          <a:prstGeom prst="rect">
            <a:avLst/>
          </a:prstGeom>
        </p:spPr>
      </p:pic>
      <p:pic>
        <p:nvPicPr>
          <p:cNvPr id="14" name="Image 13" descr="Text Box">
            <a:extLst>
              <a:ext uri="{FF2B5EF4-FFF2-40B4-BE49-F238E27FC236}">
                <a16:creationId xmlns:a16="http://schemas.microsoft.com/office/drawing/2014/main" id="{A02BCA8D-2FF4-3CFF-38B1-AA337A4B64C8}"/>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16076" y="4371646"/>
            <a:ext cx="2222016" cy="346177"/>
          </a:xfrm>
          <a:prstGeom prst="rect">
            <a:avLst/>
          </a:prstGeom>
          <a:noFill/>
          <a:ln>
            <a:noFill/>
          </a:ln>
        </p:spPr>
      </p:pic>
      <p:pic>
        <p:nvPicPr>
          <p:cNvPr id="15" name="Image 2" descr="Une image contenant Police, Graphique, logo, texte&#10;&#10;Description générée automatiquement">
            <a:extLst>
              <a:ext uri="{FF2B5EF4-FFF2-40B4-BE49-F238E27FC236}">
                <a16:creationId xmlns:a16="http://schemas.microsoft.com/office/drawing/2014/main" id="{98763813-DB6C-183F-CA8A-8320986E75CB}"/>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78873" y="4304855"/>
            <a:ext cx="1150227" cy="473808"/>
          </a:xfrm>
          <a:prstGeom prst="rect">
            <a:avLst/>
          </a:prstGeom>
          <a:noFill/>
        </p:spPr>
      </p:pic>
      <p:sp>
        <p:nvSpPr>
          <p:cNvPr id="16" name="ZoneTexte 15">
            <a:extLst>
              <a:ext uri="{FF2B5EF4-FFF2-40B4-BE49-F238E27FC236}">
                <a16:creationId xmlns:a16="http://schemas.microsoft.com/office/drawing/2014/main" id="{87E19F42-B088-A988-6208-F457C5F20A06}"/>
              </a:ext>
            </a:extLst>
          </p:cNvPr>
          <p:cNvSpPr txBox="1"/>
          <p:nvPr userDrawn="1"/>
        </p:nvSpPr>
        <p:spPr>
          <a:xfrm>
            <a:off x="5675034" y="4352448"/>
            <a:ext cx="910827" cy="184666"/>
          </a:xfrm>
          <a:prstGeom prst="rect">
            <a:avLst/>
          </a:prstGeom>
          <a:noFill/>
        </p:spPr>
        <p:txBody>
          <a:bodyPr wrap="none" rtlCol="0">
            <a:spAutoFit/>
          </a:bodyPr>
          <a:lstStyle/>
          <a:p>
            <a:r>
              <a:rPr lang="fr-FR" sz="600" dirty="0">
                <a:solidFill>
                  <a:schemeClr val="tx1"/>
                </a:solidFill>
              </a:rPr>
              <a:t>Mise en œuvre par </a:t>
            </a:r>
          </a:p>
        </p:txBody>
      </p:sp>
    </p:spTree>
    <p:extLst>
      <p:ext uri="{BB962C8B-B14F-4D97-AF65-F5344CB8AC3E}">
        <p14:creationId xmlns:p14="http://schemas.microsoft.com/office/powerpoint/2010/main" val="71391406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startfolie Alternative">
    <p:spTree>
      <p:nvGrpSpPr>
        <p:cNvPr id="1" name=""/>
        <p:cNvGrpSpPr/>
        <p:nvPr/>
      </p:nvGrpSpPr>
      <p:grpSpPr>
        <a:xfrm>
          <a:off x="0" y="0"/>
          <a:ext cx="0" cy="0"/>
          <a:chOff x="0" y="0"/>
          <a:chExt cx="0" cy="0"/>
        </a:xfrm>
      </p:grpSpPr>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219291"/>
          </a:xfrm>
        </p:spPr>
        <p:txBody>
          <a:bodyPr>
            <a:spAutoFit/>
          </a:bodyPr>
          <a:lstStyle>
            <a:lvl1pPr marL="0" indent="0">
              <a:lnSpc>
                <a:spcPct val="95000"/>
              </a:lnSpc>
              <a:spcBef>
                <a:spcPts val="0"/>
              </a:spcBef>
              <a:spcAft>
                <a:spcPts val="0"/>
              </a:spcAft>
              <a:buNone/>
              <a:defRPr sz="1500">
                <a:solidFill>
                  <a:schemeClr val="tx1"/>
                </a:solidFill>
              </a:defRPr>
            </a:lvl1pPr>
          </a:lstStyle>
          <a:p>
            <a:pPr lvl="0"/>
            <a:r>
              <a:rPr lang="fr-FR" noProof="0"/>
              <a:t>Ceci est le sous-titre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début de chapitre</a:t>
            </a:r>
            <a:br>
              <a:rPr lang="fr-FR"/>
            </a:br>
            <a:r>
              <a:rPr lang="fr-FR"/>
              <a:t>Elle peut aussi avoir deux lignes.</a:t>
            </a:r>
            <a:endParaRPr lang="de-DE"/>
          </a:p>
        </p:txBody>
      </p:sp>
      <p:grpSp>
        <p:nvGrpSpPr>
          <p:cNvPr id="8" name="Key Visual">
            <a:extLst>
              <a:ext uri="{FF2B5EF4-FFF2-40B4-BE49-F238E27FC236}">
                <a16:creationId xmlns:a16="http://schemas.microsoft.com/office/drawing/2014/main" id="{1E0F1E1C-CA23-484C-B4BB-7C7FB71D6C86}"/>
              </a:ext>
            </a:extLst>
          </p:cNvPr>
          <p:cNvGrpSpPr/>
          <p:nvPr userDrawn="1"/>
        </p:nvGrpSpPr>
        <p:grpSpPr bwMode="gray">
          <a:xfrm>
            <a:off x="123135" y="123825"/>
            <a:ext cx="3783013" cy="1005693"/>
            <a:chOff x="4846637" y="119557"/>
            <a:chExt cx="3783013" cy="1005693"/>
          </a:xfrm>
        </p:grpSpPr>
        <p:sp>
          <p:nvSpPr>
            <p:cNvPr id="9" name="Freihandform: Form 8">
              <a:extLst>
                <a:ext uri="{FF2B5EF4-FFF2-40B4-BE49-F238E27FC236}">
                  <a16:creationId xmlns:a16="http://schemas.microsoft.com/office/drawing/2014/main" id="{361BEDD0-CC28-449C-8AF8-28ECB9820DCA}"/>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2AF78ACF-6170-47AC-80E0-F6021AD8B19F}"/>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Form 11">
              <a:extLst>
                <a:ext uri="{FF2B5EF4-FFF2-40B4-BE49-F238E27FC236}">
                  <a16:creationId xmlns:a16="http://schemas.microsoft.com/office/drawing/2014/main" id="{5BAE5611-256D-4234-B00F-EB779B3EA9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D32235C7-71CD-4034-844A-03FD0D112CE2}"/>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717CA073-D9FE-4EFD-801F-27AB9308B31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Datumsplatzhalter 1">
            <a:extLst>
              <a:ext uri="{FF2B5EF4-FFF2-40B4-BE49-F238E27FC236}">
                <a16:creationId xmlns:a16="http://schemas.microsoft.com/office/drawing/2014/main" id="{83DA937B-815A-4937-A580-EB446EC1E29C}"/>
              </a:ext>
            </a:extLst>
          </p:cNvPr>
          <p:cNvSpPr>
            <a:spLocks noGrp="1"/>
          </p:cNvSpPr>
          <p:nvPr>
            <p:ph type="dt" sz="half" idx="11"/>
          </p:nvPr>
        </p:nvSpPr>
        <p:spPr bwMode="gray"/>
        <p:txBody>
          <a:bodyPr/>
          <a:lstStyle/>
          <a:p>
            <a:fld id="{778F2546-0688-40E8-BD8E-BF52957B49B5}" type="datetime1">
              <a:rPr lang="fr-FR" smtClean="0"/>
              <a:t>25/02/2025</a:t>
            </a:fld>
            <a:endParaRPr lang="de-DE"/>
          </a:p>
        </p:txBody>
      </p:sp>
      <p:sp>
        <p:nvSpPr>
          <p:cNvPr id="3" name="Fußzeilenplatzhalter 2">
            <a:extLst>
              <a:ext uri="{FF2B5EF4-FFF2-40B4-BE49-F238E27FC236}">
                <a16:creationId xmlns:a16="http://schemas.microsoft.com/office/drawing/2014/main" id="{3879C62A-D416-4679-A185-87D192D151AE}"/>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344C1EF2-B6DF-42B8-821B-BF76B5E14A26}"/>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pic>
        <p:nvPicPr>
          <p:cNvPr id="6" name="Image 2" descr="Une image contenant Police, Graphique, logo, texte&#10;&#10;Description générée automatiquement">
            <a:extLst>
              <a:ext uri="{FF2B5EF4-FFF2-40B4-BE49-F238E27FC236}">
                <a16:creationId xmlns:a16="http://schemas.microsoft.com/office/drawing/2014/main" id="{A1492A7D-E67F-DC18-6184-17CAB579C6D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8464290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wischenfolie s/w Visual">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de-DE" noProof="0"/>
              <a:t>Diapositive </a:t>
            </a:r>
            <a:r>
              <a:rPr lang="de-DE" noProof="0" err="1"/>
              <a:t>intermédiaire</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A06D3E42-276B-4B28-B49B-B9B7D660F685}"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4330236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ischenfolie weiß">
    <p:spTree>
      <p:nvGrpSpPr>
        <p:cNvPr id="1" name=""/>
        <p:cNvGrpSpPr/>
        <p:nvPr/>
      </p:nvGrpSpPr>
      <p:grpSpPr>
        <a:xfrm>
          <a:off x="0" y="0"/>
          <a:ext cx="0" cy="0"/>
          <a:chOff x="0" y="0"/>
          <a:chExt cx="0" cy="0"/>
        </a:xfrm>
      </p:grpSpPr>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fr-FR" noProof="0"/>
              <a:t>Diapositive intermédiaire</a:t>
            </a:r>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3F58F79B-9385-49A7-B6F5-74731F8605EA}"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773835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wischenfolie weiß Alternative">
    <p:spTree>
      <p:nvGrpSpPr>
        <p:cNvPr id="1" name=""/>
        <p:cNvGrpSpPr/>
        <p:nvPr/>
      </p:nvGrpSpPr>
      <p:grpSpPr>
        <a:xfrm>
          <a:off x="0" y="0"/>
          <a:ext cx="0" cy="0"/>
          <a:chOff x="0" y="0"/>
          <a:chExt cx="0" cy="0"/>
        </a:xfrm>
      </p:grpSpPr>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de-DE" noProof="0"/>
              <a:t>Diapositive intermédiaire</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F5A98789-68D6-4D57-9256-7F6DBE30D5BB}"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grpSp>
        <p:nvGrpSpPr>
          <p:cNvPr id="12" name="Key Visual">
            <a:extLst>
              <a:ext uri="{FF2B5EF4-FFF2-40B4-BE49-F238E27FC236}">
                <a16:creationId xmlns:a16="http://schemas.microsoft.com/office/drawing/2014/main" id="{D9D8699C-EAEE-4654-9DB5-5DBEA94DFD69}"/>
              </a:ext>
            </a:extLst>
          </p:cNvPr>
          <p:cNvGrpSpPr/>
          <p:nvPr userDrawn="1"/>
        </p:nvGrpSpPr>
        <p:grpSpPr bwMode="gray">
          <a:xfrm flipV="1">
            <a:off x="123134" y="3393907"/>
            <a:ext cx="4538033" cy="1206411"/>
            <a:chOff x="4846637" y="119557"/>
            <a:chExt cx="3783013" cy="1005693"/>
          </a:xfrm>
        </p:grpSpPr>
        <p:sp>
          <p:nvSpPr>
            <p:cNvPr id="13" name="Freihandform: Form 12">
              <a:extLst>
                <a:ext uri="{FF2B5EF4-FFF2-40B4-BE49-F238E27FC236}">
                  <a16:creationId xmlns:a16="http://schemas.microsoft.com/office/drawing/2014/main" id="{57ACA972-95E7-4330-A959-68C656E58B90}"/>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ihandform: Form 13">
              <a:extLst>
                <a:ext uri="{FF2B5EF4-FFF2-40B4-BE49-F238E27FC236}">
                  <a16:creationId xmlns:a16="http://schemas.microsoft.com/office/drawing/2014/main" id="{EF93F907-303A-4592-848E-F1A7AFDDDD4A}"/>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C8AAE6CE-CD01-4233-9E65-D495D92CF1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1AAC9A52-2206-4D16-A752-9C733CC5CB7F}"/>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Form 16">
              <a:extLst>
                <a:ext uri="{FF2B5EF4-FFF2-40B4-BE49-F238E27FC236}">
                  <a16:creationId xmlns:a16="http://schemas.microsoft.com/office/drawing/2014/main" id="{8D075FE9-0EDA-4BE2-B2C1-22DF2B8842B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6" name="Key Visual">
            <a:extLst>
              <a:ext uri="{FF2B5EF4-FFF2-40B4-BE49-F238E27FC236}">
                <a16:creationId xmlns:a16="http://schemas.microsoft.com/office/drawing/2014/main" id="{C7D69FF2-A45A-405D-BC43-69B4E925551F}"/>
              </a:ext>
            </a:extLst>
          </p:cNvPr>
          <p:cNvGrpSpPr/>
          <p:nvPr userDrawn="1"/>
        </p:nvGrpSpPr>
        <p:grpSpPr bwMode="gray">
          <a:xfrm flipH="1">
            <a:off x="6701037" y="123825"/>
            <a:ext cx="2315963" cy="615686"/>
            <a:chOff x="4846637" y="119557"/>
            <a:chExt cx="3783013" cy="1005693"/>
          </a:xfrm>
        </p:grpSpPr>
        <p:sp>
          <p:nvSpPr>
            <p:cNvPr id="37" name="Freihandform: Form 36">
              <a:extLst>
                <a:ext uri="{FF2B5EF4-FFF2-40B4-BE49-F238E27FC236}">
                  <a16:creationId xmlns:a16="http://schemas.microsoft.com/office/drawing/2014/main" id="{67E195A5-1DB2-4051-897C-B5E84120B476}"/>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ihandform: Form 37">
              <a:extLst>
                <a:ext uri="{FF2B5EF4-FFF2-40B4-BE49-F238E27FC236}">
                  <a16:creationId xmlns:a16="http://schemas.microsoft.com/office/drawing/2014/main" id="{9234AB9A-5088-479E-92C2-4F81972E1E55}"/>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ihandform: Form 38">
              <a:extLst>
                <a:ext uri="{FF2B5EF4-FFF2-40B4-BE49-F238E27FC236}">
                  <a16:creationId xmlns:a16="http://schemas.microsoft.com/office/drawing/2014/main" id="{5FBB400A-FFCE-4E88-B1BF-846AC7A46F8E}"/>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Form 39">
              <a:extLst>
                <a:ext uri="{FF2B5EF4-FFF2-40B4-BE49-F238E27FC236}">
                  <a16:creationId xmlns:a16="http://schemas.microsoft.com/office/drawing/2014/main" id="{4A214495-DB26-435D-9164-4A350ECF007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ihandform: Form 40">
              <a:extLst>
                <a:ext uri="{FF2B5EF4-FFF2-40B4-BE49-F238E27FC236}">
                  <a16:creationId xmlns:a16="http://schemas.microsoft.com/office/drawing/2014/main" id="{AD46CA09-12E7-4803-A8A0-CC8821A2FBF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5787842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ischenfolie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4476494"/>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571749"/>
            <a:ext cx="8893865" cy="2028569"/>
          </a:xfrm>
          <a:prstGeom prst="rect">
            <a:avLst/>
          </a:prstGeom>
          <a:blipFill dpi="0" rotWithShape="1">
            <a:blip r:embed="rId2">
              <a:alphaModFix amt="80000"/>
            </a:blip>
            <a:srcRect/>
            <a:stretch>
              <a:fillRect l="-10" r="-10"/>
            </a:stretch>
          </a:blipFill>
        </p:spPr>
        <p:txBody>
          <a:bodyPr wrap="square" lIns="900000" bIns="684000" anchor="b">
            <a:noAutofit/>
          </a:bodyPr>
          <a:lstStyle>
            <a:lvl1pPr>
              <a:defRPr sz="1800" b="0">
                <a:solidFill>
                  <a:schemeClr val="tx1"/>
                </a:solidFill>
              </a:defRPr>
            </a:lvl1pPr>
          </a:lstStyle>
          <a:p>
            <a:r>
              <a:rPr lang="fr-FR"/>
              <a:t>Diapositive intermédiaire avec </a:t>
            </a:r>
            <a:br>
              <a:rPr lang="fr-FR"/>
            </a:br>
            <a:r>
              <a:rPr lang="fr-FR"/>
              <a:t>photo d’arrière-plan (remplaçable) </a:t>
            </a:r>
            <a:endParaRPr lang="de-DE"/>
          </a:p>
        </p:txBody>
      </p:sp>
      <p:sp>
        <p:nvSpPr>
          <p:cNvPr id="2" name="Datumsplatzhalter 1">
            <a:extLst>
              <a:ext uri="{FF2B5EF4-FFF2-40B4-BE49-F238E27FC236}">
                <a16:creationId xmlns:a16="http://schemas.microsoft.com/office/drawing/2014/main" id="{FDD79862-8BF3-4D14-AF58-2F22BF60427E}"/>
              </a:ext>
            </a:extLst>
          </p:cNvPr>
          <p:cNvSpPr>
            <a:spLocks noGrp="1"/>
          </p:cNvSpPr>
          <p:nvPr>
            <p:ph type="dt" sz="half" idx="12"/>
          </p:nvPr>
        </p:nvSpPr>
        <p:spPr bwMode="gray"/>
        <p:txBody>
          <a:bodyPr/>
          <a:lstStyle/>
          <a:p>
            <a:fld id="{4C9862B3-05E5-4D70-86AA-E657D940F8C7}" type="datetime1">
              <a:rPr lang="fr-FR" smtClean="0"/>
              <a:t>25/02/2025</a:t>
            </a:fld>
            <a:endParaRPr lang="de-DE"/>
          </a:p>
        </p:txBody>
      </p:sp>
      <p:sp>
        <p:nvSpPr>
          <p:cNvPr id="4" name="Fußzeilenplatzhalter 3">
            <a:extLst>
              <a:ext uri="{FF2B5EF4-FFF2-40B4-BE49-F238E27FC236}">
                <a16:creationId xmlns:a16="http://schemas.microsoft.com/office/drawing/2014/main" id="{2CB5F56C-6422-4495-9DA4-2AF22406E267}"/>
              </a:ext>
            </a:extLst>
          </p:cNvPr>
          <p:cNvSpPr>
            <a:spLocks noGrp="1"/>
          </p:cNvSpPr>
          <p:nvPr>
            <p:ph type="ftr" sz="quarter" idx="13"/>
          </p:nvPr>
        </p:nvSpPr>
        <p:spPr bwMode="gray"/>
        <p:txBody>
          <a:bodyPr/>
          <a:lstStyle/>
          <a:p>
            <a:r>
              <a:rPr lang="fr-FR"/>
              <a:t>Atelier de restitution WP2 – Analyse des mécanismes liés au financement vert des projets EnR</a:t>
            </a:r>
            <a:endParaRPr lang="en-US"/>
          </a:p>
        </p:txBody>
      </p:sp>
      <p:sp>
        <p:nvSpPr>
          <p:cNvPr id="5" name="Foliennummernplatzhalter 4">
            <a:extLst>
              <a:ext uri="{FF2B5EF4-FFF2-40B4-BE49-F238E27FC236}">
                <a16:creationId xmlns:a16="http://schemas.microsoft.com/office/drawing/2014/main" id="{2D7E061E-EDDF-4769-84B3-644BEC3FD70D}"/>
              </a:ext>
            </a:extLst>
          </p:cNvPr>
          <p:cNvSpPr>
            <a:spLocks noGrp="1"/>
          </p:cNvSpPr>
          <p:nvPr>
            <p:ph type="sldNum" sz="quarter" idx="14"/>
          </p:nvPr>
        </p:nvSpPr>
        <p:spPr bwMode="gray"/>
        <p:txBody>
          <a:bodyPr/>
          <a:lstStyle/>
          <a:p>
            <a:r>
              <a:rPr lang="de-DE"/>
              <a:t>Page </a:t>
            </a:r>
            <a:fld id="{3A8B5DB7-81A8-4ED4-916B-6B23CD603687}" type="slidenum">
              <a:rPr smtClean="0"/>
              <a:pPr/>
              <a:t>‹N°›</a:t>
            </a:fld>
            <a:endParaRPr/>
          </a:p>
        </p:txBody>
      </p:sp>
      <p:sp>
        <p:nvSpPr>
          <p:cNvPr id="8" name="Textplatzhalter 15">
            <a:extLst>
              <a:ext uri="{FF2B5EF4-FFF2-40B4-BE49-F238E27FC236}">
                <a16:creationId xmlns:a16="http://schemas.microsoft.com/office/drawing/2014/main" id="{64A7782A-2714-4480-B71A-6480FEC12255}"/>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38479782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folie Standar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7172684"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B66F46EE-8573-4E02-AB2B-28F73D809BFE}"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2473975719"/>
      </p:ext>
    </p:extLst>
  </p:cSld>
  <p:clrMapOvr>
    <a:masterClrMapping/>
  </p:clrMapOvr>
  <p:transition>
    <p:fade/>
  </p:transition>
  <p:extLst>
    <p:ext uri="{DCECCB84-F9BA-43D5-87BE-67443E8EF086}">
      <p15:sldGuideLst xmlns:p15="http://schemas.microsoft.com/office/powerpoint/2012/main">
        <p15:guide id="1" orient="horz" pos="284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folie Standard mit Subline">
    <p:spTree>
      <p:nvGrpSpPr>
        <p:cNvPr id="1" name=""/>
        <p:cNvGrpSpPr/>
        <p:nvPr/>
      </p:nvGrpSpPr>
      <p:grpSpPr>
        <a:xfrm>
          <a:off x="0" y="0"/>
          <a:ext cx="0" cy="0"/>
          <a:chOff x="0" y="0"/>
          <a:chExt cx="0" cy="0"/>
        </a:xfrm>
      </p:grpSpPr>
      <p:sp>
        <p:nvSpPr>
          <p:cNvPr id="12" name="Titel 1">
            <a:extLst>
              <a:ext uri="{FF2B5EF4-FFF2-40B4-BE49-F238E27FC236}">
                <a16:creationId xmlns:a16="http://schemas.microsoft.com/office/drawing/2014/main" id="{726EAD89-A3DC-4500-9071-F28C7DB87ECF}"/>
              </a:ext>
            </a:extLst>
          </p:cNvPr>
          <p:cNvSpPr>
            <a:spLocks noGrp="1"/>
          </p:cNvSpPr>
          <p:nvPr>
            <p:ph type="title" hasCustomPrompt="1"/>
          </p:nvPr>
        </p:nvSpPr>
        <p:spPr bwMode="gray">
          <a:xfrm>
            <a:off x="449816" y="264027"/>
            <a:ext cx="8567183" cy="270565"/>
          </a:xfrm>
        </p:spPr>
        <p:txBody>
          <a:bodyPr/>
          <a:lstStyle>
            <a:lvl1pPr>
              <a:defRPr/>
            </a:lvl1pPr>
          </a:lstStyle>
          <a:p>
            <a:r>
              <a:rPr lang="fr-FR"/>
              <a:t>Cliquer ici pour ajouter un titre</a:t>
            </a:r>
            <a:endParaRPr lang="en-GB"/>
          </a:p>
        </p:txBody>
      </p:sp>
      <p:sp>
        <p:nvSpPr>
          <p:cNvPr id="7" name="Textplatzhalter 2">
            <a:extLst>
              <a:ext uri="{FF2B5EF4-FFF2-40B4-BE49-F238E27FC236}">
                <a16:creationId xmlns:a16="http://schemas.microsoft.com/office/drawing/2014/main" id="{7BDDDF81-EBEA-4C88-AA55-681A5710CA2C}"/>
              </a:ext>
            </a:extLst>
          </p:cNvPr>
          <p:cNvSpPr>
            <a:spLocks noGrp="1"/>
          </p:cNvSpPr>
          <p:nvPr>
            <p:ph type="body" sz="quarter" idx="14" hasCustomPrompt="1"/>
          </p:nvPr>
        </p:nvSpPr>
        <p:spPr bwMode="gray">
          <a:xfrm>
            <a:off x="449263" y="581026"/>
            <a:ext cx="8567737" cy="376238"/>
          </a:xfrm>
        </p:spPr>
        <p:txBody>
          <a:bodyPr vert="horz" lIns="0" tIns="0" rIns="72000" bIns="0" rtlCol="0" anchor="t">
            <a:noAutofit/>
          </a:bodyPr>
          <a:lstStyle>
            <a:lvl1pPr>
              <a:defRPr lang="de-DE" sz="1400" b="0" cap="none" baseline="0" smtClean="0">
                <a:latin typeface="+mj-lt"/>
                <a:ea typeface="+mj-ea"/>
                <a:cs typeface="+mj-cs"/>
              </a:defRPr>
            </a:lvl1pPr>
            <a:lvl2pPr>
              <a:defRPr lang="de-DE" smtClean="0"/>
            </a:lvl2pPr>
            <a:lvl3pPr>
              <a:defRPr lang="de-DE" smtClean="0"/>
            </a:lvl3pPr>
            <a:lvl4pPr>
              <a:defRPr lang="de-DE" smtClean="0"/>
            </a:lvl4pPr>
            <a:lvl5pPr>
              <a:defRPr lang="en-US"/>
            </a:lvl5pPr>
          </a:lstStyle>
          <a:p>
            <a:pPr lvl="0">
              <a:spcBef>
                <a:spcPct val="0"/>
              </a:spcBef>
            </a:pPr>
            <a:r>
              <a:rPr lang="fr-FR"/>
              <a:t>Cliquer ici pour ajouter un sous-titre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7" y="1020969"/>
            <a:ext cx="7172683"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D4206422-AC4A-4A1C-9D4C-7B6C628ABFEC}"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2055235818"/>
      </p:ext>
    </p:extLst>
  </p:cSld>
  <p:clrMapOvr>
    <a:masterClrMapping/>
  </p:clrMapOvr>
  <p:transition>
    <p:fade/>
  </p:transition>
  <p:extLst>
    <p:ext uri="{DCECCB84-F9BA-43D5-87BE-67443E8EF086}">
      <p15:sldGuideLst xmlns:p15="http://schemas.microsoft.com/office/powerpoint/2012/main">
        <p15:guide id="1" orient="horz" pos="284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folie Standard Alternativ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7172684" cy="283983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701DDBF7-24C3-4142-B0EA-08B3383A356F}"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20" name="Key Visual">
            <a:extLst>
              <a:ext uri="{FF2B5EF4-FFF2-40B4-BE49-F238E27FC236}">
                <a16:creationId xmlns:a16="http://schemas.microsoft.com/office/drawing/2014/main" id="{BCBD8A78-7D69-4DFD-B354-CF36A84705CB}"/>
              </a:ext>
            </a:extLst>
          </p:cNvPr>
          <p:cNvGrpSpPr/>
          <p:nvPr userDrawn="1"/>
        </p:nvGrpSpPr>
        <p:grpSpPr bwMode="gray">
          <a:xfrm flipV="1">
            <a:off x="123135" y="3983338"/>
            <a:ext cx="2320828" cy="616979"/>
            <a:chOff x="4846637" y="119557"/>
            <a:chExt cx="3783013" cy="1005693"/>
          </a:xfrm>
        </p:grpSpPr>
        <p:sp>
          <p:nvSpPr>
            <p:cNvPr id="21" name="Freihandform: Form 20">
              <a:extLst>
                <a:ext uri="{FF2B5EF4-FFF2-40B4-BE49-F238E27FC236}">
                  <a16:creationId xmlns:a16="http://schemas.microsoft.com/office/drawing/2014/main" id="{E45BEDC0-179F-43C1-A606-AFD62A6A063E}"/>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ihandform: Form 21">
              <a:extLst>
                <a:ext uri="{FF2B5EF4-FFF2-40B4-BE49-F238E27FC236}">
                  <a16:creationId xmlns:a16="http://schemas.microsoft.com/office/drawing/2014/main" id="{F6CCD5CC-5505-4485-9297-BB0A34EBB2F6}"/>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Form 22">
              <a:extLst>
                <a:ext uri="{FF2B5EF4-FFF2-40B4-BE49-F238E27FC236}">
                  <a16:creationId xmlns:a16="http://schemas.microsoft.com/office/drawing/2014/main" id="{18541086-C56A-406D-91E6-D3E933CF7BA3}"/>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Form 23">
              <a:extLst>
                <a:ext uri="{FF2B5EF4-FFF2-40B4-BE49-F238E27FC236}">
                  <a16:creationId xmlns:a16="http://schemas.microsoft.com/office/drawing/2014/main" id="{1B8A9566-A588-4E4A-8143-1CBDC9C30D67}"/>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Form 24">
              <a:extLst>
                <a:ext uri="{FF2B5EF4-FFF2-40B4-BE49-F238E27FC236}">
                  <a16:creationId xmlns:a16="http://schemas.microsoft.com/office/drawing/2014/main" id="{6FDDC1A6-3462-4813-8D80-9E642D6179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5859708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folie zweispaltig">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4122182"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FF2AEBD6-0C03-476F-A61E-6BDDCDF6342E}"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4888468" y="1020969"/>
            <a:ext cx="4122182"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1871978961"/>
      </p:ext>
    </p:extLst>
  </p:cSld>
  <p:clrMapOvr>
    <a:masterClrMapping/>
  </p:clrMapOvr>
  <p:transition>
    <p:fade/>
  </p:transition>
  <p:extLst>
    <p:ext uri="{DCECCB84-F9BA-43D5-87BE-67443E8EF086}">
      <p15:sldGuideLst xmlns:p15="http://schemas.microsoft.com/office/powerpoint/2012/main">
        <p15:guide id="2"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folie einspaltig ">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7" y="1020968"/>
            <a:ext cx="7172683" cy="3495469"/>
          </a:xfrm>
        </p:spPr>
        <p:txBody>
          <a:bodyPr/>
          <a:lstStyle>
            <a:lvl3pPr>
              <a:defRPr/>
            </a:lvl3pPr>
            <a:lvl4pPr marL="366713" indent="0">
              <a:buNone/>
              <a:defRPr/>
            </a:lvl4p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sym typeface="Arial"/>
              </a:rPr>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4C2AC664-8D01-4C43-9691-400BDEDDC018}"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pic>
        <p:nvPicPr>
          <p:cNvPr id="6" name="Image 2" descr="Une image contenant Police, Graphique, logo, texte&#10;&#10;Description générée automatiquement">
            <a:extLst>
              <a:ext uri="{FF2B5EF4-FFF2-40B4-BE49-F238E27FC236}">
                <a16:creationId xmlns:a16="http://schemas.microsoft.com/office/drawing/2014/main" id="{57AB7363-E041-DC77-2983-F70BD4301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05134" y="4667029"/>
            <a:ext cx="1028389" cy="423620"/>
          </a:xfrm>
          <a:prstGeom prst="rect">
            <a:avLst/>
          </a:prstGeom>
          <a:noFill/>
        </p:spPr>
      </p:pic>
    </p:spTree>
    <p:extLst>
      <p:ext uri="{BB962C8B-B14F-4D97-AF65-F5344CB8AC3E}">
        <p14:creationId xmlns:p14="http://schemas.microsoft.com/office/powerpoint/2010/main" val="187320649"/>
      </p:ext>
    </p:extLst>
  </p:cSld>
  <p:clrMapOvr>
    <a:masterClrMapping/>
  </p:clrMapOvr>
  <p:transition>
    <p:fade/>
  </p:transition>
  <p:extLst>
    <p:ext uri="{DCECCB84-F9BA-43D5-87BE-67443E8EF086}">
      <p15:sldGuideLst xmlns:p15="http://schemas.microsoft.com/office/powerpoint/2012/main">
        <p15:guide id="1" pos="2880">
          <p15:clr>
            <a:srgbClr val="FBAE40"/>
          </p15:clr>
        </p15:guide>
        <p15:guide id="2" orient="horz" pos="284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s/w">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F0DB5C6-9E74-4378-9827-68473EFA35F3}"/>
              </a:ext>
            </a:extLst>
          </p:cNvPr>
          <p:cNvPicPr>
            <a:picLocks/>
          </p:cNvPicPr>
          <p:nvPr userDrawn="1"/>
        </p:nvPicPr>
        <p:blipFill rotWithShape="1">
          <a:blip r:embed="rId2"/>
          <a:srcRect t="233" b="26747"/>
          <a:stretch/>
        </p:blipFill>
        <p:spPr bwMode="gray">
          <a:xfrm>
            <a:off x="123135" y="123825"/>
            <a:ext cx="8893865" cy="3541396"/>
          </a:xfrm>
          <a:prstGeom prst="rect">
            <a:avLst/>
          </a:prstGeom>
        </p:spPr>
      </p:pic>
      <p:pic>
        <p:nvPicPr>
          <p:cNvPr id="15" name="Grafik 14" descr="Ein Bild, das Säge enthält.&#10;&#10;Automatisch generierte Beschreibung">
            <a:extLst>
              <a:ext uri="{FF2B5EF4-FFF2-40B4-BE49-F238E27FC236}">
                <a16:creationId xmlns:a16="http://schemas.microsoft.com/office/drawing/2014/main" id="{31687CA2-4830-4EA3-B6BE-4D04E1B83630}"/>
              </a:ext>
            </a:extLst>
          </p:cNvPr>
          <p:cNvPicPr>
            <a:picLocks noChangeAspect="1"/>
          </p:cNvPicPr>
          <p:nvPr userDrawn="1"/>
        </p:nvPicPr>
        <p:blipFill>
          <a:blip r:embed="rId3"/>
          <a:stretch>
            <a:fillRect/>
          </a:stretch>
        </p:blipFill>
        <p:spPr bwMode="gray">
          <a:xfrm>
            <a:off x="123135" y="635156"/>
            <a:ext cx="8895600" cy="3030064"/>
          </a:xfrm>
          <a:prstGeom prst="rect">
            <a:avLst/>
          </a:prstGeom>
        </p:spPr>
      </p:pic>
      <p:pic>
        <p:nvPicPr>
          <p:cNvPr id="10" name="logo">
            <a:extLst>
              <a:ext uri="{FF2B5EF4-FFF2-40B4-BE49-F238E27FC236}">
                <a16:creationId xmlns:a16="http://schemas.microsoft.com/office/drawing/2014/main" id="{5020DAB1-6624-4F6F-85BE-D8BE78A1A57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3" name="Bar">
            <a:extLst>
              <a:ext uri="{FF2B5EF4-FFF2-40B4-BE49-F238E27FC236}">
                <a16:creationId xmlns:a16="http://schemas.microsoft.com/office/drawing/2014/main" id="{8C59F0BE-E094-4F6F-B663-07A571A19A62}"/>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titre / titre </a:t>
            </a:r>
            <a:br>
              <a:rPr lang="fr-FR"/>
            </a:br>
            <a:r>
              <a:rPr lang="fr-FR"/>
              <a:t>avec visuel clé de la GIZ en noir et blanc</a:t>
            </a:r>
            <a:endParaRPr lang="de-DE"/>
          </a:p>
        </p:txBody>
      </p:sp>
    </p:spTree>
    <p:extLst>
      <p:ext uri="{BB962C8B-B14F-4D97-AF65-F5344CB8AC3E}">
        <p14:creationId xmlns:p14="http://schemas.microsoft.com/office/powerpoint/2010/main" val="42914669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folie 1 Foto">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4474945"/>
          </a:xfrm>
          <a:solidFill>
            <a:schemeClr val="bg2"/>
          </a:solidFill>
        </p:spPr>
        <p:txBody>
          <a:bodyPr tIns="1440000"/>
          <a:lstStyle>
            <a:lvl1pPr algn="ctr">
              <a:defRPr sz="100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3579606"/>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0C22ABC4-5B79-4B19-9172-8501AE9C7899}"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1" name="Titel 1">
            <a:extLst>
              <a:ext uri="{FF2B5EF4-FFF2-40B4-BE49-F238E27FC236}">
                <a16:creationId xmlns:a16="http://schemas.microsoft.com/office/drawing/2014/main" id="{7EA27159-D449-4E61-9234-12331EF25886}"/>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18769548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folie 1 Foto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44749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284999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8FC407BD-DD92-4D90-A686-4EFE76E81240}"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Titel 1">
            <a:extLst>
              <a:ext uri="{FF2B5EF4-FFF2-40B4-BE49-F238E27FC236}">
                <a16:creationId xmlns:a16="http://schemas.microsoft.com/office/drawing/2014/main" id="{7204390B-3D37-494E-81FF-E1335F27C2A8}"/>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12816133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ße Grafik oder Foto">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49818" y="886265"/>
            <a:ext cx="8569388" cy="3714309"/>
          </a:xfrm>
          <a:solidFill>
            <a:schemeClr val="bg2"/>
          </a:solidFill>
        </p:spPr>
        <p:txBody>
          <a:bodyPr tIns="1440000"/>
          <a:lstStyle>
            <a:lvl1pPr algn="ctr">
              <a:defRPr sz="1000">
                <a:solidFill>
                  <a:schemeClr val="tx2"/>
                </a:solidFill>
              </a:defRPr>
            </a:lvl1pPr>
          </a:lstStyle>
          <a:p>
            <a:r>
              <a:rPr lang="fr-FR" noProof="0"/>
              <a:t>Ajouter une image en cliquant sur l'icône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DE70FF35-5812-4F84-A903-6A6E1FA73F10}"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1" name="Titel 1">
            <a:extLst>
              <a:ext uri="{FF2B5EF4-FFF2-40B4-BE49-F238E27FC236}">
                <a16:creationId xmlns:a16="http://schemas.microsoft.com/office/drawing/2014/main" id="{7EA27159-D449-4E61-9234-12331EF25886}"/>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24743476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oße Grafik oder Foto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49818" y="879231"/>
            <a:ext cx="8569388" cy="3721343"/>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3069F5EF-1F71-4CEA-BDF5-301B28E9F5E2}"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Titel 1">
            <a:extLst>
              <a:ext uri="{FF2B5EF4-FFF2-40B4-BE49-F238E27FC236}">
                <a16:creationId xmlns:a16="http://schemas.microsoft.com/office/drawing/2014/main" id="{7204390B-3D37-494E-81FF-E1335F27C2A8}"/>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297621265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folie 2 Fotos">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3579606"/>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6436F1E4-4A9C-4755-BB69-9F14037FE679}"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8" name="Bildplatzhalter 5">
            <a:extLst>
              <a:ext uri="{FF2B5EF4-FFF2-40B4-BE49-F238E27FC236}">
                <a16:creationId xmlns:a16="http://schemas.microsoft.com/office/drawing/2014/main" id="{BD74B354-F270-4422-B8BC-EE20D478AAEB}"/>
              </a:ext>
            </a:extLst>
          </p:cNvPr>
          <p:cNvSpPr>
            <a:spLocks noGrp="1"/>
          </p:cNvSpPr>
          <p:nvPr>
            <p:ph type="pic" sz="quarter" idx="16" hasCustomPrompt="1"/>
          </p:nvPr>
        </p:nvSpPr>
        <p:spPr bwMode="gray">
          <a:xfrm>
            <a:off x="5528944" y="24550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9" name="Titel 1">
            <a:extLst>
              <a:ext uri="{FF2B5EF4-FFF2-40B4-BE49-F238E27FC236}">
                <a16:creationId xmlns:a16="http://schemas.microsoft.com/office/drawing/2014/main" id="{E5EE29FF-B139-4CD9-A32C-25A2CCBFB41B}"/>
              </a:ext>
            </a:extLst>
          </p:cNvPr>
          <p:cNvSpPr>
            <a:spLocks noGrp="1"/>
          </p:cNvSpPr>
          <p:nvPr>
            <p:ph type="title" hasCustomPrompt="1"/>
          </p:nvPr>
        </p:nvSpPr>
        <p:spPr bwMode="gray">
          <a:xfrm>
            <a:off x="449816" y="240212"/>
            <a:ext cx="4839635" cy="540544"/>
          </a:xfrm>
        </p:spPr>
        <p:txBody>
          <a:bodyPr/>
          <a:lstStyle/>
          <a:p>
            <a:r>
              <a:rPr lang="fr-FR"/>
              <a:t>Cliquer ici pour ajouter un titre</a:t>
            </a:r>
            <a:endParaRPr lang="en-GB"/>
          </a:p>
        </p:txBody>
      </p:sp>
    </p:spTree>
    <p:extLst>
      <p:ext uri="{BB962C8B-B14F-4D97-AF65-F5344CB8AC3E}">
        <p14:creationId xmlns:p14="http://schemas.microsoft.com/office/powerpoint/2010/main" val="2027969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folie 2 Fotos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284999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F1688852-575B-4C6D-AB91-AFAF7C7A0632}"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Bildplatzhalter 5">
            <a:extLst>
              <a:ext uri="{FF2B5EF4-FFF2-40B4-BE49-F238E27FC236}">
                <a16:creationId xmlns:a16="http://schemas.microsoft.com/office/drawing/2014/main" id="{BD74B354-F270-4422-B8BC-EE20D478AAEB}"/>
              </a:ext>
            </a:extLst>
          </p:cNvPr>
          <p:cNvSpPr>
            <a:spLocks noGrp="1"/>
          </p:cNvSpPr>
          <p:nvPr>
            <p:ph type="pic" sz="quarter" idx="16" hasCustomPrompt="1"/>
          </p:nvPr>
        </p:nvSpPr>
        <p:spPr bwMode="gray">
          <a:xfrm>
            <a:off x="5528944" y="24550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6" name="Titel 1">
            <a:extLst>
              <a:ext uri="{FF2B5EF4-FFF2-40B4-BE49-F238E27FC236}">
                <a16:creationId xmlns:a16="http://schemas.microsoft.com/office/drawing/2014/main" id="{0DB39AEE-4D7E-4227-8B8B-6259DA49FDB2}"/>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267762072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folie 2 Fotos zweispaltig">
    <p:spTree>
      <p:nvGrpSpPr>
        <p:cNvPr id="1" name=""/>
        <p:cNvGrpSpPr/>
        <p:nvPr/>
      </p:nvGrpSpPr>
      <p:grpSpPr>
        <a:xfrm>
          <a:off x="0" y="0"/>
          <a:ext cx="0" cy="0"/>
          <a:chOff x="0" y="0"/>
          <a:chExt cx="0" cy="0"/>
        </a:xfrm>
      </p:grpSpPr>
      <p:sp>
        <p:nvSpPr>
          <p:cNvPr id="11" name="Bildplatzhalter 6">
            <a:extLst>
              <a:ext uri="{FF2B5EF4-FFF2-40B4-BE49-F238E27FC236}">
                <a16:creationId xmlns:a16="http://schemas.microsoft.com/office/drawing/2014/main" id="{6AFC61C6-D36D-49CC-A15E-B4D2086BCDB1}"/>
              </a:ext>
            </a:extLst>
          </p:cNvPr>
          <p:cNvSpPr>
            <a:spLocks noGrp="1"/>
          </p:cNvSpPr>
          <p:nvPr>
            <p:ph type="pic" sz="quarter" idx="16" hasCustomPrompt="1"/>
          </p:nvPr>
        </p:nvSpPr>
        <p:spPr bwMode="gray">
          <a:xfrm>
            <a:off x="4728155" y="2444751"/>
            <a:ext cx="4288845" cy="2155568"/>
          </a:xfrm>
          <a:solidFill>
            <a:schemeClr val="bg2"/>
          </a:solidFill>
        </p:spPr>
        <p:txBody>
          <a:bodyPr vert="horz" lIns="36000" tIns="1440000" rIns="36000" bIns="36000" rtlCol="0">
            <a:noAutofit/>
          </a:bodyPr>
          <a:lstStyle>
            <a:lvl1pPr>
              <a:defRPr lang="en-GB" sz="1000" dirty="0">
                <a:solidFill>
                  <a:schemeClr val="tx2"/>
                </a:solidFill>
              </a:defRPr>
            </a:lvl1pPr>
          </a:lstStyle>
          <a:p>
            <a:r>
              <a:rPr lang="fr-FR" noProof="0"/>
              <a:t>Ajouter une image en cliquant sur l'icône</a:t>
            </a:r>
          </a:p>
        </p:txBody>
      </p:sp>
      <p:sp>
        <p:nvSpPr>
          <p:cNvPr id="7" name="Bildplatzhalter 6">
            <a:extLst>
              <a:ext uri="{FF2B5EF4-FFF2-40B4-BE49-F238E27FC236}">
                <a16:creationId xmlns:a16="http://schemas.microsoft.com/office/drawing/2014/main" id="{04CC61FD-96E9-460E-816E-FA87841093C2}"/>
              </a:ext>
            </a:extLst>
          </p:cNvPr>
          <p:cNvSpPr>
            <a:spLocks noGrp="1"/>
          </p:cNvSpPr>
          <p:nvPr>
            <p:ph type="pic" sz="quarter" idx="15" hasCustomPrompt="1"/>
          </p:nvPr>
        </p:nvSpPr>
        <p:spPr bwMode="gray">
          <a:xfrm>
            <a:off x="123134" y="2444751"/>
            <a:ext cx="4288845" cy="2155568"/>
          </a:xfrm>
          <a:solidFill>
            <a:schemeClr val="bg2"/>
          </a:solidFill>
        </p:spPr>
        <p:txBody>
          <a:bodyPr vert="horz" lIns="36000" tIns="1440000" rIns="36000" bIns="36000" rtlCol="0">
            <a:noAutofit/>
          </a:bodyPr>
          <a:lstStyle>
            <a:lvl1pP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3962161" cy="1249791"/>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9120C38A-12C3-4C0B-BD58-4509B5FBC919}"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5055732" y="1020969"/>
            <a:ext cx="3954917" cy="1249791"/>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359195947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folie 3 Fotos dreispaltig">
    <p:spTree>
      <p:nvGrpSpPr>
        <p:cNvPr id="1" name=""/>
        <p:cNvGrpSpPr/>
        <p:nvPr/>
      </p:nvGrpSpPr>
      <p:grpSpPr>
        <a:xfrm>
          <a:off x="0" y="0"/>
          <a:ext cx="0" cy="0"/>
          <a:chOff x="0" y="0"/>
          <a:chExt cx="0" cy="0"/>
        </a:xfrm>
      </p:grpSpPr>
      <p:sp>
        <p:nvSpPr>
          <p:cNvPr id="11" name="Bildplatzhalter 6">
            <a:extLst>
              <a:ext uri="{FF2B5EF4-FFF2-40B4-BE49-F238E27FC236}">
                <a16:creationId xmlns:a16="http://schemas.microsoft.com/office/drawing/2014/main" id="{6AFC61C6-D36D-49CC-A15E-B4D2086BCDB1}"/>
              </a:ext>
            </a:extLst>
          </p:cNvPr>
          <p:cNvSpPr>
            <a:spLocks noGrp="1"/>
          </p:cNvSpPr>
          <p:nvPr>
            <p:ph type="pic" sz="quarter" idx="16" hasCustomPrompt="1"/>
          </p:nvPr>
        </p:nvSpPr>
        <p:spPr bwMode="gray">
          <a:xfrm>
            <a:off x="3140868"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7" name="Bildplatzhalter 6">
            <a:extLst>
              <a:ext uri="{FF2B5EF4-FFF2-40B4-BE49-F238E27FC236}">
                <a16:creationId xmlns:a16="http://schemas.microsoft.com/office/drawing/2014/main" id="{04CC61FD-96E9-460E-816E-FA87841093C2}"/>
              </a:ext>
            </a:extLst>
          </p:cNvPr>
          <p:cNvSpPr>
            <a:spLocks noGrp="1"/>
          </p:cNvSpPr>
          <p:nvPr>
            <p:ph type="pic" sz="quarter" idx="15" hasCustomPrompt="1"/>
          </p:nvPr>
        </p:nvSpPr>
        <p:spPr bwMode="gray">
          <a:xfrm>
            <a:off x="123135"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5E687B0B-E6DF-4148-894D-B8AD173874AF}"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3467551"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16" name="Bildplatzhalter 6">
            <a:extLst>
              <a:ext uri="{FF2B5EF4-FFF2-40B4-BE49-F238E27FC236}">
                <a16:creationId xmlns:a16="http://schemas.microsoft.com/office/drawing/2014/main" id="{AB38192C-6783-4C98-AB15-3A38EFFC1B08}"/>
              </a:ext>
            </a:extLst>
          </p:cNvPr>
          <p:cNvSpPr>
            <a:spLocks noGrp="1"/>
          </p:cNvSpPr>
          <p:nvPr>
            <p:ph type="pic" sz="quarter" idx="17" hasCustomPrompt="1"/>
          </p:nvPr>
        </p:nvSpPr>
        <p:spPr bwMode="gray">
          <a:xfrm>
            <a:off x="6158600"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20" name="Textplatzhalter 7">
            <a:extLst>
              <a:ext uri="{FF2B5EF4-FFF2-40B4-BE49-F238E27FC236}">
                <a16:creationId xmlns:a16="http://schemas.microsoft.com/office/drawing/2014/main" id="{DED8696E-3F6E-4312-8474-D7B6C988FDD5}"/>
              </a:ext>
            </a:extLst>
          </p:cNvPr>
          <p:cNvSpPr>
            <a:spLocks noGrp="1"/>
          </p:cNvSpPr>
          <p:nvPr>
            <p:ph type="body" sz="quarter" idx="18" hasCustomPrompt="1"/>
          </p:nvPr>
        </p:nvSpPr>
        <p:spPr bwMode="gray">
          <a:xfrm>
            <a:off x="6485284"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3069192385"/>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ktfoli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60375" y="3112887"/>
            <a:ext cx="2645076" cy="1487687"/>
          </a:xfrm>
          <a:solidFill>
            <a:schemeClr val="bg2"/>
          </a:solidFill>
        </p:spPr>
        <p:txBody>
          <a:bodyPr vert="horz" lIns="36000" tIns="1152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8" name="Rechteck 17">
            <a:extLst>
              <a:ext uri="{FF2B5EF4-FFF2-40B4-BE49-F238E27FC236}">
                <a16:creationId xmlns:a16="http://schemas.microsoft.com/office/drawing/2014/main" id="{2FE0F192-365F-4B9B-9AE5-A8DCD077B27C}"/>
              </a:ext>
            </a:extLst>
          </p:cNvPr>
          <p:cNvSpPr/>
          <p:nvPr userDrawn="1"/>
        </p:nvSpPr>
        <p:spPr bwMode="gray">
          <a:xfrm>
            <a:off x="460374" y="970671"/>
            <a:ext cx="2644776" cy="13900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a:p>
        </p:txBody>
      </p:sp>
      <p:sp>
        <p:nvSpPr>
          <p:cNvPr id="12" name="Rechteck 11">
            <a:extLst>
              <a:ext uri="{FF2B5EF4-FFF2-40B4-BE49-F238E27FC236}">
                <a16:creationId xmlns:a16="http://schemas.microsoft.com/office/drawing/2014/main" id="{FD20B6CE-6FB5-47BE-ACA3-1FADB18A5F9F}"/>
              </a:ext>
            </a:extLst>
          </p:cNvPr>
          <p:cNvSpPr/>
          <p:nvPr userDrawn="1"/>
        </p:nvSpPr>
        <p:spPr bwMode="gray">
          <a:xfrm>
            <a:off x="460374" y="2421711"/>
            <a:ext cx="2644776" cy="634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60374" y="2417530"/>
            <a:ext cx="2644776" cy="212006"/>
          </a:xfrm>
          <a:noFill/>
        </p:spPr>
        <p:txBody>
          <a:bodyPr vert="horz" lIns="72000" tIns="36000" rIns="72000" bIns="36000" rtlCol="0" anchor="ctr">
            <a:noAutofit/>
          </a:bodyPr>
          <a:lstStyle>
            <a:lvl1pPr marL="0" marR="0" indent="0" algn="l" defTabSz="685800" rtl="0" eaLnBrk="1" fontAlgn="auto" latinLnBrk="0" hangingPunct="1">
              <a:lnSpc>
                <a:spcPct val="90000"/>
              </a:lnSpc>
              <a:spcBef>
                <a:spcPts val="600"/>
              </a:spcBef>
              <a:spcAft>
                <a:spcPts val="0"/>
              </a:spcAft>
              <a:buClrTx/>
              <a:buSzTx/>
              <a:buFont typeface="Arial" panose="020B0604020202020204" pitchFamily="34" charset="0"/>
              <a:buNone/>
              <a:tabLst/>
              <a:defRPr lang="de-DE" sz="1000" b="1" baseline="0" dirty="0">
                <a:solidFill>
                  <a:schemeClr val="bg1"/>
                </a:solidFill>
              </a:defRPr>
            </a:lvl1pPr>
            <a:lvl2pPr>
              <a:defRPr lang="de-DE" dirty="0"/>
            </a:lvl2pPr>
            <a:lvl3pPr>
              <a:defRPr lang="en-GB" dirty="0"/>
            </a:lvl3pPr>
          </a:lstStyle>
          <a:p>
            <a:pPr marL="0" marR="0" lvl="0" indent="0" algn="l" defTabSz="685800"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noProof="0"/>
              <a:t>Nom du partenaire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noProof="0"/>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6D13EB34-725E-4073-B04F-6B970C78ED61}" type="datetime1">
              <a:rPr lang="fr-FR" noProof="0" smtClean="0"/>
              <a:t>25/02/2025</a:t>
            </a:fld>
            <a:endParaRPr lang="fr-FR" noProof="0"/>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fr-FR" noProof="0"/>
              <a:t>Page </a:t>
            </a:r>
            <a:fld id="{3A8B5DB7-81A8-4ED4-916B-6B23CD603687}" type="slidenum">
              <a:rPr lang="fr-FR" noProof="0" smtClean="0"/>
              <a:pPr/>
              <a:t>‹N°›</a:t>
            </a:fld>
            <a:endParaRPr lang="fr-FR" noProof="0"/>
          </a:p>
        </p:txBody>
      </p:sp>
      <p:sp>
        <p:nvSpPr>
          <p:cNvPr id="19" name="Titel 1">
            <a:extLst>
              <a:ext uri="{FF2B5EF4-FFF2-40B4-BE49-F238E27FC236}">
                <a16:creationId xmlns:a16="http://schemas.microsoft.com/office/drawing/2014/main" id="{E5EE29FF-B139-4CD9-A32C-25A2CCBFB41B}"/>
              </a:ext>
            </a:extLst>
          </p:cNvPr>
          <p:cNvSpPr>
            <a:spLocks noGrp="1"/>
          </p:cNvSpPr>
          <p:nvPr>
            <p:ph type="title" hasCustomPrompt="1"/>
          </p:nvPr>
        </p:nvSpPr>
        <p:spPr bwMode="gray">
          <a:xfrm>
            <a:off x="449816" y="240212"/>
            <a:ext cx="4839635" cy="540544"/>
          </a:xfrm>
        </p:spPr>
        <p:txBody>
          <a:bodyPr/>
          <a:lstStyle/>
          <a:p>
            <a:r>
              <a:rPr lang="fr-FR" noProof="0"/>
              <a:t>Cliquer ici pour ajouter un titre</a:t>
            </a:r>
          </a:p>
        </p:txBody>
      </p:sp>
      <p:sp>
        <p:nvSpPr>
          <p:cNvPr id="14" name="Textplatzhalter 8">
            <a:extLst>
              <a:ext uri="{FF2B5EF4-FFF2-40B4-BE49-F238E27FC236}">
                <a16:creationId xmlns:a16="http://schemas.microsoft.com/office/drawing/2014/main" id="{40AE37FF-8E79-4DC2-894F-409F5F142440}"/>
              </a:ext>
            </a:extLst>
          </p:cNvPr>
          <p:cNvSpPr>
            <a:spLocks noGrp="1"/>
          </p:cNvSpPr>
          <p:nvPr>
            <p:ph type="body" sz="quarter" idx="17" hasCustomPrompt="1"/>
          </p:nvPr>
        </p:nvSpPr>
        <p:spPr bwMode="gray">
          <a:xfrm>
            <a:off x="460374" y="2649415"/>
            <a:ext cx="2644776" cy="394453"/>
          </a:xfrm>
          <a:noFill/>
        </p:spPr>
        <p:txBody>
          <a:bodyPr lIns="72000" anchor="t"/>
          <a:lstStyle>
            <a:lvl1pPr>
              <a:lnSpc>
                <a:spcPct val="100000"/>
              </a:lnSpc>
              <a:spcBef>
                <a:spcPts val="0"/>
              </a:spcBef>
              <a:defRPr sz="800" b="0" baseline="0">
                <a:solidFill>
                  <a:schemeClr val="bg1"/>
                </a:solidFill>
              </a:defRPr>
            </a:lvl1pPr>
          </a:lstStyle>
          <a:p>
            <a:pPr lvl="0" algn="l" rtl="0"/>
            <a:r>
              <a:rPr lang="fr-FR" b="0" i="0" u="none" baseline="0" noProof="0"/>
              <a:t>MM/AAAA – MM/AAAA</a:t>
            </a:r>
            <a:br>
              <a:rPr lang="fr-FR" noProof="0"/>
            </a:br>
            <a:r>
              <a:rPr lang="fr-FR" b="0" i="0" u="none" baseline="0" noProof="0"/>
              <a:t>Volume : 00 millions d’euros</a:t>
            </a:r>
            <a:br>
              <a:rPr lang="fr-FR" noProof="0"/>
            </a:br>
            <a:r>
              <a:rPr lang="fr-FR" b="0" i="0" u="none" baseline="0" noProof="0"/>
              <a:t>Contribution publique : 000.000 €</a:t>
            </a:r>
          </a:p>
        </p:txBody>
      </p:sp>
      <p:sp>
        <p:nvSpPr>
          <p:cNvPr id="15" name="Textplatzhalter 8">
            <a:extLst>
              <a:ext uri="{FF2B5EF4-FFF2-40B4-BE49-F238E27FC236}">
                <a16:creationId xmlns:a16="http://schemas.microsoft.com/office/drawing/2014/main" id="{133FB7B2-F1B0-4BE4-A9A1-2AA5AD68EB76}"/>
              </a:ext>
            </a:extLst>
          </p:cNvPr>
          <p:cNvSpPr>
            <a:spLocks noGrp="1"/>
          </p:cNvSpPr>
          <p:nvPr>
            <p:ph type="body" sz="quarter" idx="18" hasCustomPrompt="1"/>
          </p:nvPr>
        </p:nvSpPr>
        <p:spPr bwMode="gray">
          <a:xfrm>
            <a:off x="460374" y="971310"/>
            <a:ext cx="2644776" cy="271797"/>
          </a:xfrm>
          <a:noFill/>
        </p:spPr>
        <p:txBody>
          <a:bodyPr lIns="72000" tIns="36000" bIns="36000" anchor="ctr"/>
          <a:lstStyle>
            <a:lvl1pPr>
              <a:defRPr sz="1100" b="1" baseline="0">
                <a:solidFill>
                  <a:schemeClr val="tx1"/>
                </a:solidFill>
              </a:defRPr>
            </a:lvl1pPr>
          </a:lstStyle>
          <a:p>
            <a:pPr lvl="0"/>
            <a:r>
              <a:rPr lang="fr-FR" noProof="0"/>
              <a:t>Nom du pays</a:t>
            </a:r>
          </a:p>
        </p:txBody>
      </p:sp>
      <p:sp>
        <p:nvSpPr>
          <p:cNvPr id="16" name="Textplatzhalter 8">
            <a:extLst>
              <a:ext uri="{FF2B5EF4-FFF2-40B4-BE49-F238E27FC236}">
                <a16:creationId xmlns:a16="http://schemas.microsoft.com/office/drawing/2014/main" id="{50874649-3395-4A9D-A057-03A867415BCC}"/>
              </a:ext>
            </a:extLst>
          </p:cNvPr>
          <p:cNvSpPr>
            <a:spLocks noGrp="1"/>
          </p:cNvSpPr>
          <p:nvPr>
            <p:ph type="body" sz="quarter" idx="19" hasCustomPrompt="1"/>
          </p:nvPr>
        </p:nvSpPr>
        <p:spPr bwMode="gray">
          <a:xfrm>
            <a:off x="460374" y="1243108"/>
            <a:ext cx="2644776" cy="1117616"/>
          </a:xfrm>
          <a:noFill/>
        </p:spPr>
        <p:txBody>
          <a:bodyPr lIns="72000" tIns="0" bIns="36000" anchor="t"/>
          <a:lstStyle>
            <a:lvl1pPr marL="0" indent="0" algn="l" defTabSz="685800" rtl="0" eaLnBrk="1" latinLnBrk="0" hangingPunct="1">
              <a:lnSpc>
                <a:spcPct val="100000"/>
              </a:lnSpc>
              <a:spcBef>
                <a:spcPts val="0"/>
              </a:spcBef>
              <a:buFont typeface="Arial" panose="020B0604020202020204" pitchFamily="34" charset="0"/>
              <a:buNone/>
              <a:defRPr lang="de-DE" sz="1000" b="0" kern="1200" baseline="0" dirty="0" smtClean="0">
                <a:solidFill>
                  <a:schemeClr val="tx1"/>
                </a:solidFill>
                <a:latin typeface="+mn-lt"/>
                <a:ea typeface="+mn-ea"/>
                <a:cs typeface="+mn-cs"/>
              </a:defRPr>
            </a:lvl1pPr>
          </a:lstStyle>
          <a:p>
            <a:pPr marL="0" lvl="0" indent="0" algn="l" defTabSz="685800" rtl="0" eaLnBrk="1" latinLnBrk="0" hangingPunct="1">
              <a:lnSpc>
                <a:spcPct val="100000"/>
              </a:lnSpc>
              <a:spcBef>
                <a:spcPts val="0"/>
              </a:spcBef>
              <a:buFont typeface="Arial" panose="020B0604020202020204" pitchFamily="34" charset="0"/>
              <a:buNone/>
            </a:pPr>
            <a:r>
              <a:rPr lang="fr-FR" noProof="0"/>
              <a:t>Texte avec le nom du pays.</a:t>
            </a:r>
          </a:p>
        </p:txBody>
      </p:sp>
      <p:sp>
        <p:nvSpPr>
          <p:cNvPr id="7" name="Textplatzhalter 6">
            <a:extLst>
              <a:ext uri="{FF2B5EF4-FFF2-40B4-BE49-F238E27FC236}">
                <a16:creationId xmlns:a16="http://schemas.microsoft.com/office/drawing/2014/main" id="{47B8F238-9E4D-4367-BF20-CAA4F4E82F22}"/>
              </a:ext>
            </a:extLst>
          </p:cNvPr>
          <p:cNvSpPr>
            <a:spLocks noGrp="1"/>
          </p:cNvSpPr>
          <p:nvPr>
            <p:ph type="body" sz="quarter" idx="20" hasCustomPrompt="1"/>
          </p:nvPr>
        </p:nvSpPr>
        <p:spPr bwMode="gray">
          <a:xfrm>
            <a:off x="3310597" y="1020763"/>
            <a:ext cx="5717516" cy="3579812"/>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39003057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ontakt 1">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de-DE"/>
              <a:t>Page </a:t>
            </a:r>
            <a:fld id="{3A8B5DB7-81A8-4ED4-916B-6B23CD603687}" type="slidenum">
              <a:rPr smtClean="0"/>
              <a:pPr/>
              <a:t>‹N°›</a:t>
            </a:fld>
            <a:endParaRPr/>
          </a:p>
        </p:txBody>
      </p:sp>
      <p:sp>
        <p:nvSpPr>
          <p:cNvPr id="16" name="Titel 1">
            <a:extLst>
              <a:ext uri="{FF2B5EF4-FFF2-40B4-BE49-F238E27FC236}">
                <a16:creationId xmlns:a16="http://schemas.microsoft.com/office/drawing/2014/main" id="{3B6C23A5-1B72-42F2-B92F-DC68B632F6B0}"/>
              </a:ext>
            </a:extLst>
          </p:cNvPr>
          <p:cNvSpPr>
            <a:spLocks noGrp="1"/>
          </p:cNvSpPr>
          <p:nvPr>
            <p:ph type="title" hasCustomPrompt="1"/>
          </p:nvPr>
        </p:nvSpPr>
        <p:spPr bwMode="gray">
          <a:xfrm>
            <a:off x="449817" y="240212"/>
            <a:ext cx="8342492" cy="540544"/>
          </a:xfrm>
        </p:spPr>
        <p:txBody>
          <a:bodyPr/>
          <a:lstStyle>
            <a:lvl1pPr>
              <a:defRPr/>
            </a:lvl1pPr>
          </a:lstStyle>
          <a:p>
            <a:r>
              <a:rPr lang="fr-FR"/>
              <a:t>Contact</a:t>
            </a:r>
            <a:endParaRPr lang="en-GB"/>
          </a:p>
        </p:txBody>
      </p:sp>
      <p:sp>
        <p:nvSpPr>
          <p:cNvPr id="19" name="Textplatzhalter 16">
            <a:extLst>
              <a:ext uri="{FF2B5EF4-FFF2-40B4-BE49-F238E27FC236}">
                <a16:creationId xmlns:a16="http://schemas.microsoft.com/office/drawing/2014/main" id="{F0C65784-9410-409B-82EA-6584D4732CDD}"/>
              </a:ext>
            </a:extLst>
          </p:cNvPr>
          <p:cNvSpPr>
            <a:spLocks noGrp="1"/>
          </p:cNvSpPr>
          <p:nvPr>
            <p:ph type="body" sz="quarter" idx="15" hasCustomPrompt="1"/>
          </p:nvPr>
        </p:nvSpPr>
        <p:spPr bwMode="gray">
          <a:xfrm>
            <a:off x="2140284" y="2070719"/>
            <a:ext cx="3369561" cy="1025036"/>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20" name="Textplatzhalter 29">
            <a:extLst>
              <a:ext uri="{FF2B5EF4-FFF2-40B4-BE49-F238E27FC236}">
                <a16:creationId xmlns:a16="http://schemas.microsoft.com/office/drawing/2014/main" id="{85761457-A63B-46F2-99C5-E217A1E0A705}"/>
              </a:ext>
            </a:extLst>
          </p:cNvPr>
          <p:cNvSpPr>
            <a:spLocks noGrp="1"/>
          </p:cNvSpPr>
          <p:nvPr>
            <p:ph type="body" sz="quarter" idx="22" hasCustomPrompt="1"/>
          </p:nvPr>
        </p:nvSpPr>
        <p:spPr bwMode="gray">
          <a:xfrm>
            <a:off x="2140284" y="1392861"/>
            <a:ext cx="3369561" cy="176276"/>
          </a:xfrm>
        </p:spPr>
        <p:txBody>
          <a:bodyPr/>
          <a:lstStyle>
            <a:lvl1pPr>
              <a:defRPr sz="1200" b="1"/>
            </a:lvl1pPr>
          </a:lstStyle>
          <a:p>
            <a:pPr algn="l" rtl="0"/>
            <a:r>
              <a:rPr lang="fr-FR" b="1" i="0" u="none" baseline="0"/>
              <a:t>Prénom Nom</a:t>
            </a:r>
            <a:endParaRPr lang="fr-FR"/>
          </a:p>
        </p:txBody>
      </p:sp>
      <p:sp>
        <p:nvSpPr>
          <p:cNvPr id="21" name="Textplatzhalter 30">
            <a:extLst>
              <a:ext uri="{FF2B5EF4-FFF2-40B4-BE49-F238E27FC236}">
                <a16:creationId xmlns:a16="http://schemas.microsoft.com/office/drawing/2014/main" id="{CB52D947-0416-4964-B28D-129580E47725}"/>
              </a:ext>
            </a:extLst>
          </p:cNvPr>
          <p:cNvSpPr>
            <a:spLocks noGrp="1"/>
          </p:cNvSpPr>
          <p:nvPr>
            <p:ph type="body" sz="quarter" idx="23" hasCustomPrompt="1"/>
          </p:nvPr>
        </p:nvSpPr>
        <p:spPr bwMode="gray">
          <a:xfrm>
            <a:off x="2140284" y="1635978"/>
            <a:ext cx="3369561" cy="176276"/>
          </a:xfrm>
        </p:spPr>
        <p:txBody>
          <a:bodyPr/>
          <a:lstStyle>
            <a:lvl1pPr>
              <a:defRPr sz="1200"/>
            </a:lvl1pPr>
          </a:lstStyle>
          <a:p>
            <a:pPr algn="l" rtl="0"/>
            <a:r>
              <a:rPr lang="fr-FR" b="0" i="0" u="none" baseline="0"/>
              <a:t>Fonction, ville</a:t>
            </a:r>
          </a:p>
        </p:txBody>
      </p:sp>
      <p:sp>
        <p:nvSpPr>
          <p:cNvPr id="35" name="Bildplatzhalter 6">
            <a:extLst>
              <a:ext uri="{FF2B5EF4-FFF2-40B4-BE49-F238E27FC236}">
                <a16:creationId xmlns:a16="http://schemas.microsoft.com/office/drawing/2014/main" id="{FC763A8F-9E6C-4EEB-90DC-0F65B80379CA}"/>
              </a:ext>
            </a:extLst>
          </p:cNvPr>
          <p:cNvSpPr>
            <a:spLocks noGrp="1"/>
          </p:cNvSpPr>
          <p:nvPr>
            <p:ph type="pic" sz="quarter" idx="17" hasCustomPrompt="1"/>
          </p:nvPr>
        </p:nvSpPr>
        <p:spPr bwMode="gray">
          <a:xfrm>
            <a:off x="449816" y="1392861"/>
            <a:ext cx="1468079" cy="1702892"/>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22" name="Datumsplatzhalter 1">
            <a:extLst>
              <a:ext uri="{FF2B5EF4-FFF2-40B4-BE49-F238E27FC236}">
                <a16:creationId xmlns:a16="http://schemas.microsoft.com/office/drawing/2014/main" id="{F9FB458C-CFA6-44CB-9036-A06787B446EE}"/>
              </a:ext>
            </a:extLst>
          </p:cNvPr>
          <p:cNvSpPr>
            <a:spLocks noGrp="1"/>
          </p:cNvSpPr>
          <p:nvPr>
            <p:ph type="dt" sz="half" idx="11"/>
          </p:nvPr>
        </p:nvSpPr>
        <p:spPr bwMode="gray">
          <a:xfrm>
            <a:off x="1019160" y="4926383"/>
            <a:ext cx="625609" cy="92333"/>
          </a:xfrm>
        </p:spPr>
        <p:txBody>
          <a:bodyPr/>
          <a:lstStyle/>
          <a:p>
            <a:fld id="{F7A405B4-B416-4DEE-924A-8AEF9364DBC7}" type="datetime1">
              <a:rPr lang="fr-FR" smtClean="0"/>
              <a:t>25/02/2025</a:t>
            </a:fld>
            <a:endParaRPr lang="de-DE"/>
          </a:p>
        </p:txBody>
      </p:sp>
      <p:sp>
        <p:nvSpPr>
          <p:cNvPr id="2" name="TextBox 7">
            <a:extLst>
              <a:ext uri="{FF2B5EF4-FFF2-40B4-BE49-F238E27FC236}">
                <a16:creationId xmlns:a16="http://schemas.microsoft.com/office/drawing/2014/main" id="{A01F8E13-F5B0-9162-E49E-B6F5568744AD}"/>
              </a:ext>
            </a:extLst>
          </p:cNvPr>
          <p:cNvSpPr txBox="1"/>
          <p:nvPr userDrawn="1"/>
        </p:nvSpPr>
        <p:spPr bwMode="gray">
          <a:xfrm>
            <a:off x="784636" y="4052697"/>
            <a:ext cx="838691"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www.giz.de</a:t>
            </a:r>
          </a:p>
        </p:txBody>
      </p:sp>
      <p:grpSp>
        <p:nvGrpSpPr>
          <p:cNvPr id="5" name="Gruppieren 4">
            <a:extLst>
              <a:ext uri="{FF2B5EF4-FFF2-40B4-BE49-F238E27FC236}">
                <a16:creationId xmlns:a16="http://schemas.microsoft.com/office/drawing/2014/main" id="{F76E56E9-2BB1-1CDA-D1C1-322B325EC4C8}"/>
              </a:ext>
            </a:extLst>
          </p:cNvPr>
          <p:cNvGrpSpPr/>
          <p:nvPr userDrawn="1"/>
        </p:nvGrpSpPr>
        <p:grpSpPr bwMode="gray">
          <a:xfrm>
            <a:off x="444492" y="4029252"/>
            <a:ext cx="262622" cy="297258"/>
            <a:chOff x="4933951" y="-41275"/>
            <a:chExt cx="2130425" cy="2411413"/>
          </a:xfrm>
        </p:grpSpPr>
        <p:sp>
          <p:nvSpPr>
            <p:cNvPr id="7" name="Freeform 6">
              <a:extLst>
                <a:ext uri="{FF2B5EF4-FFF2-40B4-BE49-F238E27FC236}">
                  <a16:creationId xmlns:a16="http://schemas.microsoft.com/office/drawing/2014/main" id="{49EE2753-66AA-4D88-1A5D-6C8A440F1725}"/>
                </a:ext>
              </a:extLst>
            </p:cNvPr>
            <p:cNvSpPr>
              <a:spLocks noEditPoints="1"/>
            </p:cNvSpPr>
            <p:nvPr/>
          </p:nvSpPr>
          <p:spPr bwMode="gray">
            <a:xfrm>
              <a:off x="4945063" y="1435100"/>
              <a:ext cx="2114550" cy="935038"/>
            </a:xfrm>
            <a:custGeom>
              <a:avLst/>
              <a:gdLst>
                <a:gd name="T0" fmla="*/ 287 w 425"/>
                <a:gd name="T1" fmla="*/ 25 h 188"/>
                <a:gd name="T2" fmla="*/ 297 w 425"/>
                <a:gd name="T3" fmla="*/ 2 h 188"/>
                <a:gd name="T4" fmla="*/ 325 w 425"/>
                <a:gd name="T5" fmla="*/ 0 h 188"/>
                <a:gd name="T6" fmla="*/ 321 w 425"/>
                <a:gd name="T7" fmla="*/ 23 h 188"/>
                <a:gd name="T8" fmla="*/ 382 w 425"/>
                <a:gd name="T9" fmla="*/ 25 h 188"/>
                <a:gd name="T10" fmla="*/ 394 w 425"/>
                <a:gd name="T11" fmla="*/ 2 h 188"/>
                <a:gd name="T12" fmla="*/ 423 w 425"/>
                <a:gd name="T13" fmla="*/ 0 h 188"/>
                <a:gd name="T14" fmla="*/ 307 w 425"/>
                <a:gd name="T15" fmla="*/ 135 h 188"/>
                <a:gd name="T16" fmla="*/ 0 w 425"/>
                <a:gd name="T17" fmla="*/ 2 h 188"/>
                <a:gd name="T18" fmla="*/ 28 w 425"/>
                <a:gd name="T19" fmla="*/ 0 h 188"/>
                <a:gd name="T20" fmla="*/ 40 w 425"/>
                <a:gd name="T21" fmla="*/ 23 h 188"/>
                <a:gd name="T22" fmla="*/ 101 w 425"/>
                <a:gd name="T23" fmla="*/ 25 h 188"/>
                <a:gd name="T24" fmla="*/ 97 w 425"/>
                <a:gd name="T25" fmla="*/ 3 h 188"/>
                <a:gd name="T26" fmla="*/ 125 w 425"/>
                <a:gd name="T27" fmla="*/ 0 h 188"/>
                <a:gd name="T28" fmla="*/ 134 w 425"/>
                <a:gd name="T29" fmla="*/ 23 h 188"/>
                <a:gd name="T30" fmla="*/ 192 w 425"/>
                <a:gd name="T31" fmla="*/ 25 h 188"/>
                <a:gd name="T32" fmla="*/ 194 w 425"/>
                <a:gd name="T33" fmla="*/ 2 h 188"/>
                <a:gd name="T34" fmla="*/ 221 w 425"/>
                <a:gd name="T35" fmla="*/ 0 h 188"/>
                <a:gd name="T36" fmla="*/ 224 w 425"/>
                <a:gd name="T37" fmla="*/ 23 h 188"/>
                <a:gd name="T38" fmla="*/ 256 w 425"/>
                <a:gd name="T39" fmla="*/ 25 h 188"/>
                <a:gd name="T40" fmla="*/ 362 w 425"/>
                <a:gd name="T41" fmla="*/ 55 h 188"/>
                <a:gd name="T42" fmla="*/ 307 w 425"/>
                <a:gd name="T43" fmla="*/ 56 h 188"/>
                <a:gd name="T44" fmla="*/ 256 w 425"/>
                <a:gd name="T45" fmla="*/ 121 h 188"/>
                <a:gd name="T46" fmla="*/ 363 w 425"/>
                <a:gd name="T47" fmla="*/ 56 h 188"/>
                <a:gd name="T48" fmla="*/ 87 w 425"/>
                <a:gd name="T49" fmla="*/ 55 h 188"/>
                <a:gd name="T50" fmla="*/ 61 w 425"/>
                <a:gd name="T51" fmla="*/ 55 h 188"/>
                <a:gd name="T52" fmla="*/ 155 w 425"/>
                <a:gd name="T53" fmla="*/ 118 h 188"/>
                <a:gd name="T54" fmla="*/ 156 w 425"/>
                <a:gd name="T55" fmla="*/ 117 h 188"/>
                <a:gd name="T56" fmla="*/ 111 w 425"/>
                <a:gd name="T57" fmla="*/ 55 h 188"/>
                <a:gd name="T58" fmla="*/ 224 w 425"/>
                <a:gd name="T59" fmla="*/ 81 h 188"/>
                <a:gd name="T60" fmla="*/ 224 w 425"/>
                <a:gd name="T61" fmla="*/ 108 h 188"/>
                <a:gd name="T62" fmla="*/ 273 w 425"/>
                <a:gd name="T63" fmla="*/ 56 h 188"/>
                <a:gd name="T64" fmla="*/ 225 w 425"/>
                <a:gd name="T65" fmla="*/ 55 h 188"/>
                <a:gd name="T66" fmla="*/ 224 w 425"/>
                <a:gd name="T67" fmla="*/ 81 h 188"/>
                <a:gd name="T68" fmla="*/ 194 w 425"/>
                <a:gd name="T69" fmla="*/ 56 h 188"/>
                <a:gd name="T70" fmla="*/ 148 w 425"/>
                <a:gd name="T71" fmla="*/ 55 h 188"/>
                <a:gd name="T72" fmla="*/ 192 w 425"/>
                <a:gd name="T73" fmla="*/ 109 h 188"/>
                <a:gd name="T74" fmla="*/ 194 w 425"/>
                <a:gd name="T75"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 h="188">
                  <a:moveTo>
                    <a:pt x="256" y="25"/>
                  </a:moveTo>
                  <a:cubicBezTo>
                    <a:pt x="267" y="25"/>
                    <a:pt x="277" y="25"/>
                    <a:pt x="287" y="25"/>
                  </a:cubicBezTo>
                  <a:cubicBezTo>
                    <a:pt x="288" y="25"/>
                    <a:pt x="290" y="24"/>
                    <a:pt x="290" y="23"/>
                  </a:cubicBezTo>
                  <a:cubicBezTo>
                    <a:pt x="292" y="16"/>
                    <a:pt x="294" y="9"/>
                    <a:pt x="297" y="2"/>
                  </a:cubicBezTo>
                  <a:cubicBezTo>
                    <a:pt x="297" y="2"/>
                    <a:pt x="298" y="0"/>
                    <a:pt x="299" y="0"/>
                  </a:cubicBezTo>
                  <a:cubicBezTo>
                    <a:pt x="308" y="0"/>
                    <a:pt x="316" y="0"/>
                    <a:pt x="325" y="0"/>
                  </a:cubicBezTo>
                  <a:cubicBezTo>
                    <a:pt x="326" y="0"/>
                    <a:pt x="327" y="2"/>
                    <a:pt x="326" y="2"/>
                  </a:cubicBezTo>
                  <a:cubicBezTo>
                    <a:pt x="325" y="9"/>
                    <a:pt x="323" y="16"/>
                    <a:pt x="321" y="23"/>
                  </a:cubicBezTo>
                  <a:cubicBezTo>
                    <a:pt x="321" y="23"/>
                    <a:pt x="322" y="25"/>
                    <a:pt x="322" y="25"/>
                  </a:cubicBezTo>
                  <a:cubicBezTo>
                    <a:pt x="342" y="25"/>
                    <a:pt x="362" y="25"/>
                    <a:pt x="382" y="25"/>
                  </a:cubicBezTo>
                  <a:cubicBezTo>
                    <a:pt x="383" y="25"/>
                    <a:pt x="384" y="24"/>
                    <a:pt x="384" y="23"/>
                  </a:cubicBezTo>
                  <a:cubicBezTo>
                    <a:pt x="388" y="16"/>
                    <a:pt x="391" y="9"/>
                    <a:pt x="394" y="2"/>
                  </a:cubicBezTo>
                  <a:cubicBezTo>
                    <a:pt x="394" y="1"/>
                    <a:pt x="395" y="0"/>
                    <a:pt x="396" y="0"/>
                  </a:cubicBezTo>
                  <a:cubicBezTo>
                    <a:pt x="405" y="0"/>
                    <a:pt x="414" y="0"/>
                    <a:pt x="423" y="0"/>
                  </a:cubicBezTo>
                  <a:cubicBezTo>
                    <a:pt x="424" y="0"/>
                    <a:pt x="425" y="2"/>
                    <a:pt x="425" y="3"/>
                  </a:cubicBezTo>
                  <a:cubicBezTo>
                    <a:pt x="405" y="64"/>
                    <a:pt x="365" y="108"/>
                    <a:pt x="307" y="135"/>
                  </a:cubicBezTo>
                  <a:cubicBezTo>
                    <a:pt x="195" y="188"/>
                    <a:pt x="60" y="139"/>
                    <a:pt x="10" y="28"/>
                  </a:cubicBezTo>
                  <a:cubicBezTo>
                    <a:pt x="6" y="20"/>
                    <a:pt x="3" y="11"/>
                    <a:pt x="0" y="2"/>
                  </a:cubicBezTo>
                  <a:cubicBezTo>
                    <a:pt x="0" y="2"/>
                    <a:pt x="1" y="0"/>
                    <a:pt x="1" y="0"/>
                  </a:cubicBezTo>
                  <a:cubicBezTo>
                    <a:pt x="10" y="0"/>
                    <a:pt x="19" y="0"/>
                    <a:pt x="28" y="0"/>
                  </a:cubicBezTo>
                  <a:cubicBezTo>
                    <a:pt x="29" y="0"/>
                    <a:pt x="30" y="1"/>
                    <a:pt x="31" y="2"/>
                  </a:cubicBezTo>
                  <a:cubicBezTo>
                    <a:pt x="34" y="9"/>
                    <a:pt x="37" y="16"/>
                    <a:pt x="40" y="23"/>
                  </a:cubicBezTo>
                  <a:cubicBezTo>
                    <a:pt x="41" y="24"/>
                    <a:pt x="42" y="25"/>
                    <a:pt x="43" y="25"/>
                  </a:cubicBezTo>
                  <a:cubicBezTo>
                    <a:pt x="62" y="25"/>
                    <a:pt x="81" y="25"/>
                    <a:pt x="101" y="25"/>
                  </a:cubicBezTo>
                  <a:cubicBezTo>
                    <a:pt x="101" y="25"/>
                    <a:pt x="102" y="23"/>
                    <a:pt x="102" y="23"/>
                  </a:cubicBezTo>
                  <a:cubicBezTo>
                    <a:pt x="101" y="16"/>
                    <a:pt x="99" y="9"/>
                    <a:pt x="97" y="3"/>
                  </a:cubicBezTo>
                  <a:cubicBezTo>
                    <a:pt x="97" y="2"/>
                    <a:pt x="98" y="0"/>
                    <a:pt x="99" y="0"/>
                  </a:cubicBezTo>
                  <a:cubicBezTo>
                    <a:pt x="108" y="0"/>
                    <a:pt x="116" y="0"/>
                    <a:pt x="125" y="0"/>
                  </a:cubicBezTo>
                  <a:cubicBezTo>
                    <a:pt x="126" y="0"/>
                    <a:pt x="127" y="1"/>
                    <a:pt x="127" y="2"/>
                  </a:cubicBezTo>
                  <a:cubicBezTo>
                    <a:pt x="130" y="9"/>
                    <a:pt x="131" y="16"/>
                    <a:pt x="134" y="23"/>
                  </a:cubicBezTo>
                  <a:cubicBezTo>
                    <a:pt x="134" y="24"/>
                    <a:pt x="135" y="25"/>
                    <a:pt x="136" y="25"/>
                  </a:cubicBezTo>
                  <a:cubicBezTo>
                    <a:pt x="155" y="25"/>
                    <a:pt x="173" y="25"/>
                    <a:pt x="192" y="25"/>
                  </a:cubicBezTo>
                  <a:cubicBezTo>
                    <a:pt x="193" y="25"/>
                    <a:pt x="194" y="24"/>
                    <a:pt x="194" y="23"/>
                  </a:cubicBezTo>
                  <a:cubicBezTo>
                    <a:pt x="194" y="16"/>
                    <a:pt x="194" y="9"/>
                    <a:pt x="194" y="2"/>
                  </a:cubicBezTo>
                  <a:cubicBezTo>
                    <a:pt x="194" y="2"/>
                    <a:pt x="195" y="0"/>
                    <a:pt x="196" y="0"/>
                  </a:cubicBezTo>
                  <a:cubicBezTo>
                    <a:pt x="205" y="0"/>
                    <a:pt x="213" y="0"/>
                    <a:pt x="221" y="0"/>
                  </a:cubicBezTo>
                  <a:cubicBezTo>
                    <a:pt x="222" y="0"/>
                    <a:pt x="223" y="2"/>
                    <a:pt x="223" y="3"/>
                  </a:cubicBezTo>
                  <a:cubicBezTo>
                    <a:pt x="224" y="9"/>
                    <a:pt x="223" y="16"/>
                    <a:pt x="224" y="23"/>
                  </a:cubicBezTo>
                  <a:cubicBezTo>
                    <a:pt x="224" y="23"/>
                    <a:pt x="225" y="25"/>
                    <a:pt x="226" y="25"/>
                  </a:cubicBezTo>
                  <a:cubicBezTo>
                    <a:pt x="236" y="25"/>
                    <a:pt x="246" y="25"/>
                    <a:pt x="256" y="25"/>
                  </a:cubicBezTo>
                  <a:close/>
                  <a:moveTo>
                    <a:pt x="364" y="55"/>
                  </a:moveTo>
                  <a:cubicBezTo>
                    <a:pt x="363" y="55"/>
                    <a:pt x="363" y="55"/>
                    <a:pt x="362" y="55"/>
                  </a:cubicBezTo>
                  <a:cubicBezTo>
                    <a:pt x="345" y="55"/>
                    <a:pt x="328" y="54"/>
                    <a:pt x="311" y="55"/>
                  </a:cubicBezTo>
                  <a:cubicBezTo>
                    <a:pt x="310" y="55"/>
                    <a:pt x="308" y="56"/>
                    <a:pt x="307" y="56"/>
                  </a:cubicBezTo>
                  <a:cubicBezTo>
                    <a:pt x="295" y="81"/>
                    <a:pt x="279" y="103"/>
                    <a:pt x="257" y="120"/>
                  </a:cubicBezTo>
                  <a:cubicBezTo>
                    <a:pt x="257" y="121"/>
                    <a:pt x="257" y="121"/>
                    <a:pt x="256" y="121"/>
                  </a:cubicBezTo>
                  <a:cubicBezTo>
                    <a:pt x="257" y="122"/>
                    <a:pt x="257" y="122"/>
                    <a:pt x="258" y="122"/>
                  </a:cubicBezTo>
                  <a:cubicBezTo>
                    <a:pt x="300" y="111"/>
                    <a:pt x="335" y="90"/>
                    <a:pt x="363" y="56"/>
                  </a:cubicBezTo>
                  <a:cubicBezTo>
                    <a:pt x="363" y="56"/>
                    <a:pt x="364" y="55"/>
                    <a:pt x="364" y="55"/>
                  </a:cubicBezTo>
                  <a:close/>
                  <a:moveTo>
                    <a:pt x="87" y="55"/>
                  </a:moveTo>
                  <a:cubicBezTo>
                    <a:pt x="79" y="55"/>
                    <a:pt x="71" y="54"/>
                    <a:pt x="62" y="55"/>
                  </a:cubicBezTo>
                  <a:cubicBezTo>
                    <a:pt x="62" y="55"/>
                    <a:pt x="61" y="55"/>
                    <a:pt x="61" y="55"/>
                  </a:cubicBezTo>
                  <a:cubicBezTo>
                    <a:pt x="61" y="55"/>
                    <a:pt x="61" y="56"/>
                    <a:pt x="62" y="56"/>
                  </a:cubicBezTo>
                  <a:cubicBezTo>
                    <a:pt x="86" y="86"/>
                    <a:pt x="118" y="107"/>
                    <a:pt x="155" y="118"/>
                  </a:cubicBezTo>
                  <a:cubicBezTo>
                    <a:pt x="156" y="118"/>
                    <a:pt x="156" y="118"/>
                    <a:pt x="156" y="118"/>
                  </a:cubicBezTo>
                  <a:cubicBezTo>
                    <a:pt x="156" y="118"/>
                    <a:pt x="156" y="118"/>
                    <a:pt x="156" y="117"/>
                  </a:cubicBezTo>
                  <a:cubicBezTo>
                    <a:pt x="137" y="100"/>
                    <a:pt x="124" y="79"/>
                    <a:pt x="114" y="56"/>
                  </a:cubicBezTo>
                  <a:cubicBezTo>
                    <a:pt x="114" y="55"/>
                    <a:pt x="112" y="55"/>
                    <a:pt x="111" y="55"/>
                  </a:cubicBezTo>
                  <a:cubicBezTo>
                    <a:pt x="103" y="54"/>
                    <a:pt x="95" y="55"/>
                    <a:pt x="87" y="55"/>
                  </a:cubicBezTo>
                  <a:close/>
                  <a:moveTo>
                    <a:pt x="224" y="81"/>
                  </a:moveTo>
                  <a:cubicBezTo>
                    <a:pt x="224" y="89"/>
                    <a:pt x="224" y="98"/>
                    <a:pt x="224" y="106"/>
                  </a:cubicBezTo>
                  <a:cubicBezTo>
                    <a:pt x="224" y="107"/>
                    <a:pt x="224" y="107"/>
                    <a:pt x="224" y="108"/>
                  </a:cubicBezTo>
                  <a:cubicBezTo>
                    <a:pt x="224" y="108"/>
                    <a:pt x="225" y="107"/>
                    <a:pt x="226" y="107"/>
                  </a:cubicBezTo>
                  <a:cubicBezTo>
                    <a:pt x="246" y="94"/>
                    <a:pt x="261" y="76"/>
                    <a:pt x="273" y="56"/>
                  </a:cubicBezTo>
                  <a:cubicBezTo>
                    <a:pt x="274" y="56"/>
                    <a:pt x="273" y="55"/>
                    <a:pt x="272" y="55"/>
                  </a:cubicBezTo>
                  <a:cubicBezTo>
                    <a:pt x="257" y="54"/>
                    <a:pt x="241" y="54"/>
                    <a:pt x="225" y="55"/>
                  </a:cubicBezTo>
                  <a:cubicBezTo>
                    <a:pt x="225" y="55"/>
                    <a:pt x="224" y="56"/>
                    <a:pt x="224" y="56"/>
                  </a:cubicBezTo>
                  <a:cubicBezTo>
                    <a:pt x="224" y="65"/>
                    <a:pt x="224" y="73"/>
                    <a:pt x="224" y="81"/>
                  </a:cubicBezTo>
                  <a:close/>
                  <a:moveTo>
                    <a:pt x="194" y="82"/>
                  </a:moveTo>
                  <a:cubicBezTo>
                    <a:pt x="194" y="73"/>
                    <a:pt x="194" y="65"/>
                    <a:pt x="194" y="56"/>
                  </a:cubicBezTo>
                  <a:cubicBezTo>
                    <a:pt x="194" y="56"/>
                    <a:pt x="193" y="55"/>
                    <a:pt x="192" y="55"/>
                  </a:cubicBezTo>
                  <a:cubicBezTo>
                    <a:pt x="178" y="54"/>
                    <a:pt x="163" y="54"/>
                    <a:pt x="148" y="55"/>
                  </a:cubicBezTo>
                  <a:cubicBezTo>
                    <a:pt x="148" y="55"/>
                    <a:pt x="147" y="56"/>
                    <a:pt x="147" y="56"/>
                  </a:cubicBezTo>
                  <a:cubicBezTo>
                    <a:pt x="158" y="77"/>
                    <a:pt x="172" y="95"/>
                    <a:pt x="192" y="109"/>
                  </a:cubicBezTo>
                  <a:cubicBezTo>
                    <a:pt x="193" y="109"/>
                    <a:pt x="193" y="109"/>
                    <a:pt x="194" y="109"/>
                  </a:cubicBezTo>
                  <a:cubicBezTo>
                    <a:pt x="194" y="109"/>
                    <a:pt x="194" y="108"/>
                    <a:pt x="194" y="108"/>
                  </a:cubicBezTo>
                  <a:cubicBezTo>
                    <a:pt x="194" y="99"/>
                    <a:pt x="194" y="91"/>
                    <a:pt x="194" y="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a:extLst>
                <a:ext uri="{FF2B5EF4-FFF2-40B4-BE49-F238E27FC236}">
                  <a16:creationId xmlns:a16="http://schemas.microsoft.com/office/drawing/2014/main" id="{0F794CE0-D179-7057-A7C9-B12FC17F3426}"/>
                </a:ext>
              </a:extLst>
            </p:cNvPr>
            <p:cNvSpPr>
              <a:spLocks noEditPoints="1"/>
            </p:cNvSpPr>
            <p:nvPr/>
          </p:nvSpPr>
          <p:spPr bwMode="gray">
            <a:xfrm>
              <a:off x="4945063" y="-41275"/>
              <a:ext cx="2108200" cy="860425"/>
            </a:xfrm>
            <a:custGeom>
              <a:avLst/>
              <a:gdLst>
                <a:gd name="T0" fmla="*/ 45 w 424"/>
                <a:gd name="T1" fmla="*/ 148 h 173"/>
                <a:gd name="T2" fmla="*/ 32 w 424"/>
                <a:gd name="T3" fmla="*/ 170 h 173"/>
                <a:gd name="T4" fmla="*/ 3 w 424"/>
                <a:gd name="T5" fmla="*/ 173 h 173"/>
                <a:gd name="T6" fmla="*/ 155 w 424"/>
                <a:gd name="T7" fmla="*/ 28 h 173"/>
                <a:gd name="T8" fmla="*/ 424 w 424"/>
                <a:gd name="T9" fmla="*/ 171 h 173"/>
                <a:gd name="T10" fmla="*/ 395 w 424"/>
                <a:gd name="T11" fmla="*/ 173 h 173"/>
                <a:gd name="T12" fmla="*/ 382 w 424"/>
                <a:gd name="T13" fmla="*/ 149 h 173"/>
                <a:gd name="T14" fmla="*/ 321 w 424"/>
                <a:gd name="T15" fmla="*/ 148 h 173"/>
                <a:gd name="T16" fmla="*/ 325 w 424"/>
                <a:gd name="T17" fmla="*/ 171 h 173"/>
                <a:gd name="T18" fmla="*/ 297 w 424"/>
                <a:gd name="T19" fmla="*/ 173 h 173"/>
                <a:gd name="T20" fmla="*/ 287 w 424"/>
                <a:gd name="T21" fmla="*/ 149 h 173"/>
                <a:gd name="T22" fmla="*/ 225 w 424"/>
                <a:gd name="T23" fmla="*/ 148 h 173"/>
                <a:gd name="T24" fmla="*/ 223 w 424"/>
                <a:gd name="T25" fmla="*/ 170 h 173"/>
                <a:gd name="T26" fmla="*/ 196 w 424"/>
                <a:gd name="T27" fmla="*/ 173 h 173"/>
                <a:gd name="T28" fmla="*/ 194 w 424"/>
                <a:gd name="T29" fmla="*/ 150 h 173"/>
                <a:gd name="T30" fmla="*/ 137 w 424"/>
                <a:gd name="T31" fmla="*/ 148 h 173"/>
                <a:gd name="T32" fmla="*/ 128 w 424"/>
                <a:gd name="T33" fmla="*/ 171 h 173"/>
                <a:gd name="T34" fmla="*/ 99 w 424"/>
                <a:gd name="T35" fmla="*/ 173 h 173"/>
                <a:gd name="T36" fmla="*/ 103 w 424"/>
                <a:gd name="T37" fmla="*/ 150 h 173"/>
                <a:gd name="T38" fmla="*/ 73 w 424"/>
                <a:gd name="T39" fmla="*/ 148 h 173"/>
                <a:gd name="T40" fmla="*/ 359 w 424"/>
                <a:gd name="T41" fmla="*/ 118 h 173"/>
                <a:gd name="T42" fmla="*/ 360 w 424"/>
                <a:gd name="T43" fmla="*/ 116 h 173"/>
                <a:gd name="T44" fmla="*/ 258 w 424"/>
                <a:gd name="T45" fmla="*/ 56 h 173"/>
                <a:gd name="T46" fmla="*/ 305 w 424"/>
                <a:gd name="T47" fmla="*/ 116 h 173"/>
                <a:gd name="T48" fmla="*/ 333 w 424"/>
                <a:gd name="T49" fmla="*/ 118 h 173"/>
                <a:gd name="T50" fmla="*/ 113 w 424"/>
                <a:gd name="T51" fmla="*/ 118 h 173"/>
                <a:gd name="T52" fmla="*/ 157 w 424"/>
                <a:gd name="T53" fmla="*/ 59 h 173"/>
                <a:gd name="T54" fmla="*/ 157 w 424"/>
                <a:gd name="T55" fmla="*/ 58 h 173"/>
                <a:gd name="T56" fmla="*/ 64 w 424"/>
                <a:gd name="T57" fmla="*/ 118 h 173"/>
                <a:gd name="T58" fmla="*/ 90 w 424"/>
                <a:gd name="T59" fmla="*/ 118 h 173"/>
                <a:gd name="T60" fmla="*/ 269 w 424"/>
                <a:gd name="T61" fmla="*/ 118 h 173"/>
                <a:gd name="T62" fmla="*/ 225 w 424"/>
                <a:gd name="T63" fmla="*/ 68 h 173"/>
                <a:gd name="T64" fmla="*/ 224 w 424"/>
                <a:gd name="T65" fmla="*/ 69 h 173"/>
                <a:gd name="T66" fmla="*/ 225 w 424"/>
                <a:gd name="T67" fmla="*/ 118 h 173"/>
                <a:gd name="T68" fmla="*/ 194 w 424"/>
                <a:gd name="T69" fmla="*/ 93 h 173"/>
                <a:gd name="T70" fmla="*/ 194 w 424"/>
                <a:gd name="T71" fmla="*/ 68 h 173"/>
                <a:gd name="T72" fmla="*/ 150 w 424"/>
                <a:gd name="T73" fmla="*/ 116 h 173"/>
                <a:gd name="T74" fmla="*/ 192 w 424"/>
                <a:gd name="T75" fmla="*/ 118 h 173"/>
                <a:gd name="T76" fmla="*/ 194 w 424"/>
                <a:gd name="T77"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4" h="173">
                  <a:moveTo>
                    <a:pt x="73" y="148"/>
                  </a:moveTo>
                  <a:cubicBezTo>
                    <a:pt x="64" y="148"/>
                    <a:pt x="55" y="148"/>
                    <a:pt x="45" y="148"/>
                  </a:cubicBezTo>
                  <a:cubicBezTo>
                    <a:pt x="44" y="148"/>
                    <a:pt x="43" y="149"/>
                    <a:pt x="42" y="149"/>
                  </a:cubicBezTo>
                  <a:cubicBezTo>
                    <a:pt x="39" y="156"/>
                    <a:pt x="36" y="164"/>
                    <a:pt x="32" y="170"/>
                  </a:cubicBezTo>
                  <a:cubicBezTo>
                    <a:pt x="32" y="171"/>
                    <a:pt x="30" y="173"/>
                    <a:pt x="29" y="173"/>
                  </a:cubicBezTo>
                  <a:cubicBezTo>
                    <a:pt x="21" y="173"/>
                    <a:pt x="12" y="173"/>
                    <a:pt x="3" y="173"/>
                  </a:cubicBezTo>
                  <a:cubicBezTo>
                    <a:pt x="1" y="173"/>
                    <a:pt x="0" y="172"/>
                    <a:pt x="1" y="170"/>
                  </a:cubicBezTo>
                  <a:cubicBezTo>
                    <a:pt x="28" y="96"/>
                    <a:pt x="80" y="48"/>
                    <a:pt x="155" y="28"/>
                  </a:cubicBezTo>
                  <a:cubicBezTo>
                    <a:pt x="258" y="0"/>
                    <a:pt x="366" y="50"/>
                    <a:pt x="413" y="144"/>
                  </a:cubicBezTo>
                  <a:cubicBezTo>
                    <a:pt x="417" y="153"/>
                    <a:pt x="420" y="162"/>
                    <a:pt x="424" y="171"/>
                  </a:cubicBezTo>
                  <a:cubicBezTo>
                    <a:pt x="424" y="171"/>
                    <a:pt x="423" y="173"/>
                    <a:pt x="422" y="173"/>
                  </a:cubicBezTo>
                  <a:cubicBezTo>
                    <a:pt x="413" y="173"/>
                    <a:pt x="404" y="173"/>
                    <a:pt x="395" y="173"/>
                  </a:cubicBezTo>
                  <a:cubicBezTo>
                    <a:pt x="394" y="173"/>
                    <a:pt x="393" y="172"/>
                    <a:pt x="392" y="171"/>
                  </a:cubicBezTo>
                  <a:cubicBezTo>
                    <a:pt x="389" y="164"/>
                    <a:pt x="386" y="156"/>
                    <a:pt x="382" y="149"/>
                  </a:cubicBezTo>
                  <a:cubicBezTo>
                    <a:pt x="382" y="148"/>
                    <a:pt x="381" y="148"/>
                    <a:pt x="380" y="148"/>
                  </a:cubicBezTo>
                  <a:cubicBezTo>
                    <a:pt x="360" y="148"/>
                    <a:pt x="340" y="148"/>
                    <a:pt x="321" y="148"/>
                  </a:cubicBezTo>
                  <a:cubicBezTo>
                    <a:pt x="320" y="148"/>
                    <a:pt x="319" y="149"/>
                    <a:pt x="319" y="150"/>
                  </a:cubicBezTo>
                  <a:cubicBezTo>
                    <a:pt x="321" y="157"/>
                    <a:pt x="323" y="164"/>
                    <a:pt x="325" y="171"/>
                  </a:cubicBezTo>
                  <a:cubicBezTo>
                    <a:pt x="325" y="171"/>
                    <a:pt x="325" y="173"/>
                    <a:pt x="324" y="173"/>
                  </a:cubicBezTo>
                  <a:cubicBezTo>
                    <a:pt x="315" y="173"/>
                    <a:pt x="306" y="173"/>
                    <a:pt x="297" y="173"/>
                  </a:cubicBezTo>
                  <a:cubicBezTo>
                    <a:pt x="296" y="173"/>
                    <a:pt x="295" y="172"/>
                    <a:pt x="295" y="171"/>
                  </a:cubicBezTo>
                  <a:cubicBezTo>
                    <a:pt x="292" y="164"/>
                    <a:pt x="290" y="156"/>
                    <a:pt x="287" y="149"/>
                  </a:cubicBezTo>
                  <a:cubicBezTo>
                    <a:pt x="287" y="148"/>
                    <a:pt x="286" y="148"/>
                    <a:pt x="285" y="148"/>
                  </a:cubicBezTo>
                  <a:cubicBezTo>
                    <a:pt x="265" y="148"/>
                    <a:pt x="245" y="148"/>
                    <a:pt x="225" y="148"/>
                  </a:cubicBezTo>
                  <a:cubicBezTo>
                    <a:pt x="225" y="148"/>
                    <a:pt x="224" y="149"/>
                    <a:pt x="224" y="150"/>
                  </a:cubicBezTo>
                  <a:cubicBezTo>
                    <a:pt x="223" y="156"/>
                    <a:pt x="224" y="163"/>
                    <a:pt x="223" y="170"/>
                  </a:cubicBezTo>
                  <a:cubicBezTo>
                    <a:pt x="223" y="171"/>
                    <a:pt x="222" y="173"/>
                    <a:pt x="221" y="173"/>
                  </a:cubicBezTo>
                  <a:cubicBezTo>
                    <a:pt x="213" y="173"/>
                    <a:pt x="205" y="173"/>
                    <a:pt x="196" y="173"/>
                  </a:cubicBezTo>
                  <a:cubicBezTo>
                    <a:pt x="195" y="173"/>
                    <a:pt x="194" y="171"/>
                    <a:pt x="194" y="170"/>
                  </a:cubicBezTo>
                  <a:cubicBezTo>
                    <a:pt x="194" y="164"/>
                    <a:pt x="194" y="157"/>
                    <a:pt x="194" y="150"/>
                  </a:cubicBezTo>
                  <a:cubicBezTo>
                    <a:pt x="194" y="149"/>
                    <a:pt x="193" y="148"/>
                    <a:pt x="192" y="148"/>
                  </a:cubicBezTo>
                  <a:cubicBezTo>
                    <a:pt x="174" y="148"/>
                    <a:pt x="156" y="148"/>
                    <a:pt x="137" y="148"/>
                  </a:cubicBezTo>
                  <a:cubicBezTo>
                    <a:pt x="137" y="148"/>
                    <a:pt x="135" y="149"/>
                    <a:pt x="135" y="149"/>
                  </a:cubicBezTo>
                  <a:cubicBezTo>
                    <a:pt x="133" y="156"/>
                    <a:pt x="131" y="164"/>
                    <a:pt x="128" y="171"/>
                  </a:cubicBezTo>
                  <a:cubicBezTo>
                    <a:pt x="128" y="172"/>
                    <a:pt x="127" y="173"/>
                    <a:pt x="126" y="173"/>
                  </a:cubicBezTo>
                  <a:cubicBezTo>
                    <a:pt x="117" y="173"/>
                    <a:pt x="108" y="173"/>
                    <a:pt x="99" y="173"/>
                  </a:cubicBezTo>
                  <a:cubicBezTo>
                    <a:pt x="99" y="173"/>
                    <a:pt x="98" y="171"/>
                    <a:pt x="98" y="171"/>
                  </a:cubicBezTo>
                  <a:cubicBezTo>
                    <a:pt x="100" y="164"/>
                    <a:pt x="101" y="157"/>
                    <a:pt x="103" y="150"/>
                  </a:cubicBezTo>
                  <a:cubicBezTo>
                    <a:pt x="103" y="149"/>
                    <a:pt x="102" y="148"/>
                    <a:pt x="102" y="148"/>
                  </a:cubicBezTo>
                  <a:cubicBezTo>
                    <a:pt x="92" y="148"/>
                    <a:pt x="83" y="148"/>
                    <a:pt x="73" y="148"/>
                  </a:cubicBezTo>
                  <a:close/>
                  <a:moveTo>
                    <a:pt x="333" y="118"/>
                  </a:moveTo>
                  <a:cubicBezTo>
                    <a:pt x="342" y="118"/>
                    <a:pt x="350" y="118"/>
                    <a:pt x="359" y="118"/>
                  </a:cubicBezTo>
                  <a:cubicBezTo>
                    <a:pt x="359" y="118"/>
                    <a:pt x="360" y="118"/>
                    <a:pt x="360" y="118"/>
                  </a:cubicBezTo>
                  <a:cubicBezTo>
                    <a:pt x="360" y="117"/>
                    <a:pt x="360" y="117"/>
                    <a:pt x="360" y="116"/>
                  </a:cubicBezTo>
                  <a:cubicBezTo>
                    <a:pt x="332" y="86"/>
                    <a:pt x="299" y="66"/>
                    <a:pt x="259" y="56"/>
                  </a:cubicBezTo>
                  <a:cubicBezTo>
                    <a:pt x="259" y="56"/>
                    <a:pt x="258" y="56"/>
                    <a:pt x="258" y="56"/>
                  </a:cubicBezTo>
                  <a:cubicBezTo>
                    <a:pt x="258" y="56"/>
                    <a:pt x="258" y="57"/>
                    <a:pt x="259" y="57"/>
                  </a:cubicBezTo>
                  <a:cubicBezTo>
                    <a:pt x="278" y="74"/>
                    <a:pt x="293" y="94"/>
                    <a:pt x="305" y="116"/>
                  </a:cubicBezTo>
                  <a:cubicBezTo>
                    <a:pt x="305" y="117"/>
                    <a:pt x="307" y="118"/>
                    <a:pt x="308" y="118"/>
                  </a:cubicBezTo>
                  <a:cubicBezTo>
                    <a:pt x="316" y="118"/>
                    <a:pt x="325" y="118"/>
                    <a:pt x="333" y="118"/>
                  </a:cubicBezTo>
                  <a:close/>
                  <a:moveTo>
                    <a:pt x="90" y="118"/>
                  </a:moveTo>
                  <a:cubicBezTo>
                    <a:pt x="98" y="118"/>
                    <a:pt x="106" y="118"/>
                    <a:pt x="113" y="118"/>
                  </a:cubicBezTo>
                  <a:cubicBezTo>
                    <a:pt x="114" y="118"/>
                    <a:pt x="116" y="117"/>
                    <a:pt x="116" y="116"/>
                  </a:cubicBezTo>
                  <a:cubicBezTo>
                    <a:pt x="127" y="95"/>
                    <a:pt x="140" y="76"/>
                    <a:pt x="157" y="59"/>
                  </a:cubicBezTo>
                  <a:cubicBezTo>
                    <a:pt x="158" y="59"/>
                    <a:pt x="158" y="58"/>
                    <a:pt x="158" y="58"/>
                  </a:cubicBezTo>
                  <a:cubicBezTo>
                    <a:pt x="158" y="58"/>
                    <a:pt x="157" y="58"/>
                    <a:pt x="157" y="58"/>
                  </a:cubicBezTo>
                  <a:cubicBezTo>
                    <a:pt x="121" y="69"/>
                    <a:pt x="90" y="88"/>
                    <a:pt x="65" y="116"/>
                  </a:cubicBezTo>
                  <a:cubicBezTo>
                    <a:pt x="65" y="117"/>
                    <a:pt x="65" y="117"/>
                    <a:pt x="64" y="118"/>
                  </a:cubicBezTo>
                  <a:cubicBezTo>
                    <a:pt x="65" y="118"/>
                    <a:pt x="65" y="118"/>
                    <a:pt x="66" y="118"/>
                  </a:cubicBezTo>
                  <a:cubicBezTo>
                    <a:pt x="74" y="118"/>
                    <a:pt x="82" y="118"/>
                    <a:pt x="90" y="118"/>
                  </a:cubicBezTo>
                  <a:close/>
                  <a:moveTo>
                    <a:pt x="247" y="118"/>
                  </a:moveTo>
                  <a:cubicBezTo>
                    <a:pt x="255" y="118"/>
                    <a:pt x="262" y="118"/>
                    <a:pt x="269" y="118"/>
                  </a:cubicBezTo>
                  <a:cubicBezTo>
                    <a:pt x="270" y="118"/>
                    <a:pt x="270" y="117"/>
                    <a:pt x="270" y="116"/>
                  </a:cubicBezTo>
                  <a:cubicBezTo>
                    <a:pt x="258" y="98"/>
                    <a:pt x="244" y="81"/>
                    <a:pt x="225" y="68"/>
                  </a:cubicBezTo>
                  <a:cubicBezTo>
                    <a:pt x="225" y="68"/>
                    <a:pt x="224" y="68"/>
                    <a:pt x="224" y="67"/>
                  </a:cubicBezTo>
                  <a:cubicBezTo>
                    <a:pt x="224" y="68"/>
                    <a:pt x="224" y="69"/>
                    <a:pt x="224" y="69"/>
                  </a:cubicBezTo>
                  <a:cubicBezTo>
                    <a:pt x="224" y="85"/>
                    <a:pt x="224" y="100"/>
                    <a:pt x="224" y="116"/>
                  </a:cubicBezTo>
                  <a:cubicBezTo>
                    <a:pt x="224" y="117"/>
                    <a:pt x="225" y="118"/>
                    <a:pt x="225" y="118"/>
                  </a:cubicBezTo>
                  <a:cubicBezTo>
                    <a:pt x="233" y="118"/>
                    <a:pt x="240" y="118"/>
                    <a:pt x="247" y="118"/>
                  </a:cubicBezTo>
                  <a:close/>
                  <a:moveTo>
                    <a:pt x="194" y="93"/>
                  </a:moveTo>
                  <a:cubicBezTo>
                    <a:pt x="194" y="85"/>
                    <a:pt x="194" y="78"/>
                    <a:pt x="194" y="70"/>
                  </a:cubicBezTo>
                  <a:cubicBezTo>
                    <a:pt x="194" y="69"/>
                    <a:pt x="194" y="68"/>
                    <a:pt x="194" y="68"/>
                  </a:cubicBezTo>
                  <a:cubicBezTo>
                    <a:pt x="193" y="68"/>
                    <a:pt x="192" y="68"/>
                    <a:pt x="192" y="69"/>
                  </a:cubicBezTo>
                  <a:cubicBezTo>
                    <a:pt x="175" y="82"/>
                    <a:pt x="161" y="98"/>
                    <a:pt x="150" y="116"/>
                  </a:cubicBezTo>
                  <a:cubicBezTo>
                    <a:pt x="150" y="117"/>
                    <a:pt x="151" y="118"/>
                    <a:pt x="151" y="118"/>
                  </a:cubicBezTo>
                  <a:cubicBezTo>
                    <a:pt x="165" y="118"/>
                    <a:pt x="179" y="118"/>
                    <a:pt x="192" y="118"/>
                  </a:cubicBezTo>
                  <a:cubicBezTo>
                    <a:pt x="193" y="118"/>
                    <a:pt x="194" y="117"/>
                    <a:pt x="194" y="116"/>
                  </a:cubicBezTo>
                  <a:cubicBezTo>
                    <a:pt x="194" y="108"/>
                    <a:pt x="194" y="101"/>
                    <a:pt x="194"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8">
              <a:extLst>
                <a:ext uri="{FF2B5EF4-FFF2-40B4-BE49-F238E27FC236}">
                  <a16:creationId xmlns:a16="http://schemas.microsoft.com/office/drawing/2014/main" id="{0DBB84D0-446C-DC77-7DDA-87D3D867A641}"/>
                </a:ext>
              </a:extLst>
            </p:cNvPr>
            <p:cNvSpPr>
              <a:spLocks/>
            </p:cNvSpPr>
            <p:nvPr/>
          </p:nvSpPr>
          <p:spPr bwMode="gray">
            <a:xfrm>
              <a:off x="4933951"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6 w 124"/>
                <a:gd name="T11" fmla="*/ 64 h 73"/>
                <a:gd name="T12" fmla="*/ 32 w 124"/>
                <a:gd name="T13" fmla="*/ 73 h 73"/>
                <a:gd name="T14" fmla="*/ 19 w 124"/>
                <a:gd name="T15" fmla="*/ 63 h 73"/>
                <a:gd name="T16" fmla="*/ 2 w 124"/>
                <a:gd name="T17" fmla="*/ 14 h 73"/>
                <a:gd name="T18" fmla="*/ 6 w 124"/>
                <a:gd name="T19" fmla="*/ 2 h 73"/>
                <a:gd name="T20" fmla="*/ 21 w 124"/>
                <a:gd name="T21" fmla="*/ 7 h 73"/>
                <a:gd name="T22" fmla="*/ 31 w 124"/>
                <a:gd name="T23" fmla="*/ 41 h 73"/>
                <a:gd name="T24" fmla="*/ 34 w 124"/>
                <a:gd name="T25" fmla="*/ 49 h 73"/>
                <a:gd name="T26" fmla="*/ 37 w 124"/>
                <a:gd name="T27" fmla="*/ 42 h 73"/>
                <a:gd name="T28" fmla="*/ 47 w 124"/>
                <a:gd name="T29" fmla="*/ 11 h 73"/>
                <a:gd name="T30" fmla="*/ 62 w 124"/>
                <a:gd name="T31" fmla="*/ 1 h 73"/>
                <a:gd name="T32" fmla="*/ 76 w 124"/>
                <a:gd name="T33" fmla="*/ 11 h 73"/>
                <a:gd name="T34" fmla="*/ 89 w 124"/>
                <a:gd name="T35" fmla="*/ 47 h 73"/>
                <a:gd name="T36" fmla="*/ 90 w 124"/>
                <a:gd name="T37" fmla="*/ 49 h 73"/>
                <a:gd name="T38" fmla="*/ 90 w 124"/>
                <a:gd name="T39" fmla="*/ 47 h 73"/>
                <a:gd name="T40" fmla="*/ 101 w 124"/>
                <a:gd name="T41" fmla="*/ 10 h 73"/>
                <a:gd name="T42" fmla="*/ 113 w 124"/>
                <a:gd name="T43" fmla="*/ 1 h 73"/>
                <a:gd name="T44" fmla="*/ 121 w 124"/>
                <a:gd name="T45" fmla="*/ 13 h 73"/>
                <a:gd name="T46" fmla="*/ 104 w 124"/>
                <a:gd name="T47" fmla="*/ 63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3"/>
                  </a:cubicBezTo>
                  <a:cubicBezTo>
                    <a:pt x="72" y="50"/>
                    <a:pt x="67" y="37"/>
                    <a:pt x="63" y="23"/>
                  </a:cubicBezTo>
                  <a:cubicBezTo>
                    <a:pt x="62" y="22"/>
                    <a:pt x="62" y="22"/>
                    <a:pt x="62" y="21"/>
                  </a:cubicBezTo>
                  <a:cubicBezTo>
                    <a:pt x="61" y="22"/>
                    <a:pt x="61" y="22"/>
                    <a:pt x="61" y="23"/>
                  </a:cubicBezTo>
                  <a:cubicBezTo>
                    <a:pt x="56" y="37"/>
                    <a:pt x="51" y="50"/>
                    <a:pt x="46" y="64"/>
                  </a:cubicBezTo>
                  <a:cubicBezTo>
                    <a:pt x="44" y="70"/>
                    <a:pt x="40" y="73"/>
                    <a:pt x="32" y="73"/>
                  </a:cubicBezTo>
                  <a:cubicBezTo>
                    <a:pt x="25" y="72"/>
                    <a:pt x="21" y="69"/>
                    <a:pt x="19" y="63"/>
                  </a:cubicBezTo>
                  <a:cubicBezTo>
                    <a:pt x="13" y="47"/>
                    <a:pt x="8" y="30"/>
                    <a:pt x="2" y="14"/>
                  </a:cubicBezTo>
                  <a:cubicBezTo>
                    <a:pt x="0" y="8"/>
                    <a:pt x="1" y="4"/>
                    <a:pt x="6" y="2"/>
                  </a:cubicBezTo>
                  <a:cubicBezTo>
                    <a:pt x="12" y="0"/>
                    <a:pt x="19" y="2"/>
                    <a:pt x="21" y="7"/>
                  </a:cubicBezTo>
                  <a:cubicBezTo>
                    <a:pt x="25" y="18"/>
                    <a:pt x="28" y="30"/>
                    <a:pt x="31" y="41"/>
                  </a:cubicBezTo>
                  <a:cubicBezTo>
                    <a:pt x="32" y="44"/>
                    <a:pt x="33" y="47"/>
                    <a:pt x="34" y="49"/>
                  </a:cubicBezTo>
                  <a:cubicBezTo>
                    <a:pt x="35" y="47"/>
                    <a:pt x="36" y="44"/>
                    <a:pt x="37" y="42"/>
                  </a:cubicBezTo>
                  <a:cubicBezTo>
                    <a:pt x="40" y="31"/>
                    <a:pt x="44" y="21"/>
                    <a:pt x="47" y="11"/>
                  </a:cubicBezTo>
                  <a:cubicBezTo>
                    <a:pt x="50" y="4"/>
                    <a:pt x="54" y="1"/>
                    <a:pt x="62" y="1"/>
                  </a:cubicBezTo>
                  <a:cubicBezTo>
                    <a:pt x="69" y="1"/>
                    <a:pt x="73" y="4"/>
                    <a:pt x="76" y="11"/>
                  </a:cubicBezTo>
                  <a:cubicBezTo>
                    <a:pt x="80" y="23"/>
                    <a:pt x="84" y="35"/>
                    <a:pt x="89" y="47"/>
                  </a:cubicBezTo>
                  <a:cubicBezTo>
                    <a:pt x="89" y="48"/>
                    <a:pt x="89" y="49"/>
                    <a:pt x="90" y="49"/>
                  </a:cubicBezTo>
                  <a:cubicBezTo>
                    <a:pt x="90" y="48"/>
                    <a:pt x="90" y="48"/>
                    <a:pt x="90" y="47"/>
                  </a:cubicBezTo>
                  <a:cubicBezTo>
                    <a:pt x="94" y="35"/>
                    <a:pt x="97" y="23"/>
                    <a:pt x="101" y="10"/>
                  </a:cubicBezTo>
                  <a:cubicBezTo>
                    <a:pt x="103" y="3"/>
                    <a:pt x="106" y="1"/>
                    <a:pt x="113" y="1"/>
                  </a:cubicBezTo>
                  <a:cubicBezTo>
                    <a:pt x="121" y="2"/>
                    <a:pt x="124" y="6"/>
                    <a:pt x="121" y="13"/>
                  </a:cubicBezTo>
                  <a:cubicBezTo>
                    <a:pt x="116" y="30"/>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9">
              <a:extLst>
                <a:ext uri="{FF2B5EF4-FFF2-40B4-BE49-F238E27FC236}">
                  <a16:creationId xmlns:a16="http://schemas.microsoft.com/office/drawing/2014/main" id="{5BBFD066-DC50-867F-EC74-E8864208CA16}"/>
                </a:ext>
              </a:extLst>
            </p:cNvPr>
            <p:cNvSpPr>
              <a:spLocks/>
            </p:cNvSpPr>
            <p:nvPr/>
          </p:nvSpPr>
          <p:spPr bwMode="gray">
            <a:xfrm>
              <a:off x="6446838"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7 w 124"/>
                <a:gd name="T11" fmla="*/ 63 h 73"/>
                <a:gd name="T12" fmla="*/ 32 w 124"/>
                <a:gd name="T13" fmla="*/ 72 h 73"/>
                <a:gd name="T14" fmla="*/ 19 w 124"/>
                <a:gd name="T15" fmla="*/ 63 h 73"/>
                <a:gd name="T16" fmla="*/ 2 w 124"/>
                <a:gd name="T17" fmla="*/ 14 h 73"/>
                <a:gd name="T18" fmla="*/ 6 w 124"/>
                <a:gd name="T19" fmla="*/ 2 h 73"/>
                <a:gd name="T20" fmla="*/ 21 w 124"/>
                <a:gd name="T21" fmla="*/ 6 h 73"/>
                <a:gd name="T22" fmla="*/ 31 w 124"/>
                <a:gd name="T23" fmla="*/ 40 h 73"/>
                <a:gd name="T24" fmla="*/ 33 w 124"/>
                <a:gd name="T25" fmla="*/ 48 h 73"/>
                <a:gd name="T26" fmla="*/ 34 w 124"/>
                <a:gd name="T27" fmla="*/ 49 h 73"/>
                <a:gd name="T28" fmla="*/ 35 w 124"/>
                <a:gd name="T29" fmla="*/ 48 h 73"/>
                <a:gd name="T30" fmla="*/ 47 w 124"/>
                <a:gd name="T31" fmla="*/ 12 h 73"/>
                <a:gd name="T32" fmla="*/ 62 w 124"/>
                <a:gd name="T33" fmla="*/ 1 h 73"/>
                <a:gd name="T34" fmla="*/ 76 w 124"/>
                <a:gd name="T35" fmla="*/ 12 h 73"/>
                <a:gd name="T36" fmla="*/ 89 w 124"/>
                <a:gd name="T37" fmla="*/ 48 h 73"/>
                <a:gd name="T38" fmla="*/ 90 w 124"/>
                <a:gd name="T39" fmla="*/ 49 h 73"/>
                <a:gd name="T40" fmla="*/ 90 w 124"/>
                <a:gd name="T41" fmla="*/ 48 h 73"/>
                <a:gd name="T42" fmla="*/ 101 w 124"/>
                <a:gd name="T43" fmla="*/ 10 h 73"/>
                <a:gd name="T44" fmla="*/ 112 w 124"/>
                <a:gd name="T45" fmla="*/ 1 h 73"/>
                <a:gd name="T46" fmla="*/ 121 w 124"/>
                <a:gd name="T47" fmla="*/ 14 h 73"/>
                <a:gd name="T48" fmla="*/ 104 w 124"/>
                <a:gd name="T49" fmla="*/ 63 h 73"/>
                <a:gd name="T50" fmla="*/ 90 w 124"/>
                <a:gd name="T5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73">
                  <a:moveTo>
                    <a:pt x="90" y="72"/>
                  </a:moveTo>
                  <a:cubicBezTo>
                    <a:pt x="84" y="73"/>
                    <a:pt x="79" y="70"/>
                    <a:pt x="77" y="63"/>
                  </a:cubicBezTo>
                  <a:cubicBezTo>
                    <a:pt x="72" y="50"/>
                    <a:pt x="68" y="36"/>
                    <a:pt x="63" y="23"/>
                  </a:cubicBezTo>
                  <a:cubicBezTo>
                    <a:pt x="63" y="22"/>
                    <a:pt x="62" y="22"/>
                    <a:pt x="62" y="21"/>
                  </a:cubicBezTo>
                  <a:cubicBezTo>
                    <a:pt x="62" y="22"/>
                    <a:pt x="61" y="22"/>
                    <a:pt x="61" y="23"/>
                  </a:cubicBezTo>
                  <a:cubicBezTo>
                    <a:pt x="56" y="36"/>
                    <a:pt x="52" y="50"/>
                    <a:pt x="47" y="63"/>
                  </a:cubicBezTo>
                  <a:cubicBezTo>
                    <a:pt x="44" y="70"/>
                    <a:pt x="40" y="73"/>
                    <a:pt x="32" y="72"/>
                  </a:cubicBezTo>
                  <a:cubicBezTo>
                    <a:pt x="25" y="72"/>
                    <a:pt x="22" y="70"/>
                    <a:pt x="19" y="63"/>
                  </a:cubicBezTo>
                  <a:cubicBezTo>
                    <a:pt x="13" y="46"/>
                    <a:pt x="8" y="30"/>
                    <a:pt x="2" y="14"/>
                  </a:cubicBezTo>
                  <a:cubicBezTo>
                    <a:pt x="0" y="9"/>
                    <a:pt x="0" y="5"/>
                    <a:pt x="6" y="2"/>
                  </a:cubicBezTo>
                  <a:cubicBezTo>
                    <a:pt x="12" y="0"/>
                    <a:pt x="19" y="1"/>
                    <a:pt x="21" y="6"/>
                  </a:cubicBezTo>
                  <a:cubicBezTo>
                    <a:pt x="25" y="17"/>
                    <a:pt x="28" y="29"/>
                    <a:pt x="31" y="40"/>
                  </a:cubicBezTo>
                  <a:cubicBezTo>
                    <a:pt x="32" y="42"/>
                    <a:pt x="33" y="45"/>
                    <a:pt x="33" y="48"/>
                  </a:cubicBezTo>
                  <a:cubicBezTo>
                    <a:pt x="33" y="48"/>
                    <a:pt x="34" y="49"/>
                    <a:pt x="34" y="49"/>
                  </a:cubicBezTo>
                  <a:cubicBezTo>
                    <a:pt x="34" y="49"/>
                    <a:pt x="34" y="48"/>
                    <a:pt x="35" y="48"/>
                  </a:cubicBezTo>
                  <a:cubicBezTo>
                    <a:pt x="39" y="36"/>
                    <a:pt x="43" y="24"/>
                    <a:pt x="47" y="12"/>
                  </a:cubicBezTo>
                  <a:cubicBezTo>
                    <a:pt x="50" y="4"/>
                    <a:pt x="54" y="1"/>
                    <a:pt x="62" y="1"/>
                  </a:cubicBezTo>
                  <a:cubicBezTo>
                    <a:pt x="70" y="1"/>
                    <a:pt x="73" y="4"/>
                    <a:pt x="76" y="12"/>
                  </a:cubicBezTo>
                  <a:cubicBezTo>
                    <a:pt x="81" y="23"/>
                    <a:pt x="85" y="36"/>
                    <a:pt x="89" y="48"/>
                  </a:cubicBezTo>
                  <a:cubicBezTo>
                    <a:pt x="89" y="48"/>
                    <a:pt x="90" y="49"/>
                    <a:pt x="90" y="49"/>
                  </a:cubicBezTo>
                  <a:cubicBezTo>
                    <a:pt x="90" y="49"/>
                    <a:pt x="90" y="48"/>
                    <a:pt x="90" y="48"/>
                  </a:cubicBezTo>
                  <a:cubicBezTo>
                    <a:pt x="94" y="35"/>
                    <a:pt x="98" y="23"/>
                    <a:pt x="101" y="10"/>
                  </a:cubicBezTo>
                  <a:cubicBezTo>
                    <a:pt x="103" y="5"/>
                    <a:pt x="106" y="2"/>
                    <a:pt x="112" y="1"/>
                  </a:cubicBezTo>
                  <a:cubicBezTo>
                    <a:pt x="121" y="1"/>
                    <a:pt x="124" y="6"/>
                    <a:pt x="121" y="14"/>
                  </a:cubicBezTo>
                  <a:cubicBezTo>
                    <a:pt x="116" y="31"/>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0">
              <a:extLst>
                <a:ext uri="{FF2B5EF4-FFF2-40B4-BE49-F238E27FC236}">
                  <a16:creationId xmlns:a16="http://schemas.microsoft.com/office/drawing/2014/main" id="{8DD565D8-C82B-BE54-4AB3-5DCEDAD4DF83}"/>
                </a:ext>
              </a:extLst>
            </p:cNvPr>
            <p:cNvSpPr>
              <a:spLocks/>
            </p:cNvSpPr>
            <p:nvPr/>
          </p:nvSpPr>
          <p:spPr bwMode="gray">
            <a:xfrm>
              <a:off x="5691188" y="952500"/>
              <a:ext cx="615950" cy="363538"/>
            </a:xfrm>
            <a:custGeom>
              <a:avLst/>
              <a:gdLst>
                <a:gd name="T0" fmla="*/ 90 w 124"/>
                <a:gd name="T1" fmla="*/ 72 h 73"/>
                <a:gd name="T2" fmla="*/ 77 w 124"/>
                <a:gd name="T3" fmla="*/ 64 h 73"/>
                <a:gd name="T4" fmla="*/ 63 w 124"/>
                <a:gd name="T5" fmla="*/ 23 h 73"/>
                <a:gd name="T6" fmla="*/ 62 w 124"/>
                <a:gd name="T7" fmla="*/ 21 h 73"/>
                <a:gd name="T8" fmla="*/ 61 w 124"/>
                <a:gd name="T9" fmla="*/ 23 h 73"/>
                <a:gd name="T10" fmla="*/ 46 w 124"/>
                <a:gd name="T11" fmla="*/ 63 h 73"/>
                <a:gd name="T12" fmla="*/ 32 w 124"/>
                <a:gd name="T13" fmla="*/ 72 h 73"/>
                <a:gd name="T14" fmla="*/ 19 w 124"/>
                <a:gd name="T15" fmla="*/ 63 h 73"/>
                <a:gd name="T16" fmla="*/ 2 w 124"/>
                <a:gd name="T17" fmla="*/ 14 h 73"/>
                <a:gd name="T18" fmla="*/ 6 w 124"/>
                <a:gd name="T19" fmla="*/ 2 h 73"/>
                <a:gd name="T20" fmla="*/ 21 w 124"/>
                <a:gd name="T21" fmla="*/ 7 h 73"/>
                <a:gd name="T22" fmla="*/ 31 w 124"/>
                <a:gd name="T23" fmla="*/ 42 h 73"/>
                <a:gd name="T24" fmla="*/ 34 w 124"/>
                <a:gd name="T25" fmla="*/ 49 h 73"/>
                <a:gd name="T26" fmla="*/ 37 w 124"/>
                <a:gd name="T27" fmla="*/ 42 h 73"/>
                <a:gd name="T28" fmla="*/ 48 w 124"/>
                <a:gd name="T29" fmla="*/ 10 h 73"/>
                <a:gd name="T30" fmla="*/ 62 w 124"/>
                <a:gd name="T31" fmla="*/ 1 h 73"/>
                <a:gd name="T32" fmla="*/ 76 w 124"/>
                <a:gd name="T33" fmla="*/ 10 h 73"/>
                <a:gd name="T34" fmla="*/ 89 w 124"/>
                <a:gd name="T35" fmla="*/ 47 h 73"/>
                <a:gd name="T36" fmla="*/ 90 w 124"/>
                <a:gd name="T37" fmla="*/ 49 h 73"/>
                <a:gd name="T38" fmla="*/ 91 w 124"/>
                <a:gd name="T39" fmla="*/ 47 h 73"/>
                <a:gd name="T40" fmla="*/ 101 w 124"/>
                <a:gd name="T41" fmla="*/ 10 h 73"/>
                <a:gd name="T42" fmla="*/ 116 w 124"/>
                <a:gd name="T43" fmla="*/ 2 h 73"/>
                <a:gd name="T44" fmla="*/ 122 w 124"/>
                <a:gd name="T45" fmla="*/ 12 h 73"/>
                <a:gd name="T46" fmla="*/ 104 w 124"/>
                <a:gd name="T47" fmla="*/ 65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4"/>
                  </a:cubicBezTo>
                  <a:cubicBezTo>
                    <a:pt x="72" y="50"/>
                    <a:pt x="68" y="36"/>
                    <a:pt x="63" y="23"/>
                  </a:cubicBezTo>
                  <a:cubicBezTo>
                    <a:pt x="62" y="22"/>
                    <a:pt x="62" y="22"/>
                    <a:pt x="62" y="21"/>
                  </a:cubicBezTo>
                  <a:cubicBezTo>
                    <a:pt x="61" y="22"/>
                    <a:pt x="61" y="22"/>
                    <a:pt x="61" y="23"/>
                  </a:cubicBezTo>
                  <a:cubicBezTo>
                    <a:pt x="56" y="36"/>
                    <a:pt x="51" y="50"/>
                    <a:pt x="46" y="63"/>
                  </a:cubicBezTo>
                  <a:cubicBezTo>
                    <a:pt x="44" y="70"/>
                    <a:pt x="40" y="73"/>
                    <a:pt x="32" y="72"/>
                  </a:cubicBezTo>
                  <a:cubicBezTo>
                    <a:pt x="25" y="72"/>
                    <a:pt x="22" y="70"/>
                    <a:pt x="19" y="63"/>
                  </a:cubicBezTo>
                  <a:cubicBezTo>
                    <a:pt x="13" y="46"/>
                    <a:pt x="8" y="30"/>
                    <a:pt x="2" y="14"/>
                  </a:cubicBezTo>
                  <a:cubicBezTo>
                    <a:pt x="0" y="7"/>
                    <a:pt x="1" y="4"/>
                    <a:pt x="6" y="2"/>
                  </a:cubicBezTo>
                  <a:cubicBezTo>
                    <a:pt x="12" y="0"/>
                    <a:pt x="19" y="2"/>
                    <a:pt x="21" y="7"/>
                  </a:cubicBezTo>
                  <a:cubicBezTo>
                    <a:pt x="25" y="19"/>
                    <a:pt x="28" y="30"/>
                    <a:pt x="31" y="42"/>
                  </a:cubicBezTo>
                  <a:cubicBezTo>
                    <a:pt x="32" y="44"/>
                    <a:pt x="33" y="47"/>
                    <a:pt x="34" y="49"/>
                  </a:cubicBezTo>
                  <a:cubicBezTo>
                    <a:pt x="35" y="47"/>
                    <a:pt x="36" y="44"/>
                    <a:pt x="37" y="42"/>
                  </a:cubicBezTo>
                  <a:cubicBezTo>
                    <a:pt x="40" y="31"/>
                    <a:pt x="44" y="21"/>
                    <a:pt x="48" y="10"/>
                  </a:cubicBezTo>
                  <a:cubicBezTo>
                    <a:pt x="50" y="3"/>
                    <a:pt x="55" y="1"/>
                    <a:pt x="62" y="1"/>
                  </a:cubicBezTo>
                  <a:cubicBezTo>
                    <a:pt x="69" y="1"/>
                    <a:pt x="73" y="4"/>
                    <a:pt x="76" y="10"/>
                  </a:cubicBezTo>
                  <a:cubicBezTo>
                    <a:pt x="80" y="23"/>
                    <a:pt x="84" y="35"/>
                    <a:pt x="89" y="47"/>
                  </a:cubicBezTo>
                  <a:cubicBezTo>
                    <a:pt x="89" y="48"/>
                    <a:pt x="89" y="48"/>
                    <a:pt x="90" y="49"/>
                  </a:cubicBezTo>
                  <a:cubicBezTo>
                    <a:pt x="90" y="48"/>
                    <a:pt x="90" y="48"/>
                    <a:pt x="91" y="47"/>
                  </a:cubicBezTo>
                  <a:cubicBezTo>
                    <a:pt x="94" y="35"/>
                    <a:pt x="98" y="22"/>
                    <a:pt x="101" y="10"/>
                  </a:cubicBezTo>
                  <a:cubicBezTo>
                    <a:pt x="103" y="3"/>
                    <a:pt x="108" y="0"/>
                    <a:pt x="116" y="2"/>
                  </a:cubicBezTo>
                  <a:cubicBezTo>
                    <a:pt x="121" y="3"/>
                    <a:pt x="124" y="7"/>
                    <a:pt x="122" y="12"/>
                  </a:cubicBezTo>
                  <a:cubicBezTo>
                    <a:pt x="116" y="30"/>
                    <a:pt x="110" y="47"/>
                    <a:pt x="104" y="65"/>
                  </a:cubicBezTo>
                  <a:cubicBezTo>
                    <a:pt x="101" y="71"/>
                    <a:pt x="97" y="73"/>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2" name="TextBox 7">
            <a:extLst>
              <a:ext uri="{FF2B5EF4-FFF2-40B4-BE49-F238E27FC236}">
                <a16:creationId xmlns:a16="http://schemas.microsoft.com/office/drawing/2014/main" id="{D5D3238C-C881-A425-04F2-2CB4264A1F9C}"/>
              </a:ext>
            </a:extLst>
          </p:cNvPr>
          <p:cNvSpPr txBox="1"/>
          <p:nvPr userDrawn="1"/>
        </p:nvSpPr>
        <p:spPr bwMode="gray">
          <a:xfrm>
            <a:off x="2622199" y="4052697"/>
            <a:ext cx="1773242"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https://twitter.com/giz_gmbh</a:t>
            </a:r>
          </a:p>
        </p:txBody>
      </p:sp>
      <p:sp>
        <p:nvSpPr>
          <p:cNvPr id="13" name="TextBox 7">
            <a:extLst>
              <a:ext uri="{FF2B5EF4-FFF2-40B4-BE49-F238E27FC236}">
                <a16:creationId xmlns:a16="http://schemas.microsoft.com/office/drawing/2014/main" id="{39A72FC3-50C1-EA51-0BE2-0C3E52F733AF}"/>
              </a:ext>
            </a:extLst>
          </p:cNvPr>
          <p:cNvSpPr txBox="1"/>
          <p:nvPr userDrawn="1"/>
        </p:nvSpPr>
        <p:spPr bwMode="gray">
          <a:xfrm>
            <a:off x="5253681" y="4052697"/>
            <a:ext cx="2696572" cy="246221"/>
          </a:xfrm>
          <a:prstGeom prst="rect">
            <a:avLst/>
          </a:prstGeom>
          <a:noFill/>
        </p:spPr>
        <p:txBody>
          <a:bodyPr wrap="none" rtlCol="0">
            <a:spAutoFit/>
          </a:bodyPr>
          <a:lstStyle/>
          <a:p>
            <a:pPr>
              <a:spcBef>
                <a:spcPts val="2400"/>
              </a:spcBef>
              <a:buClr>
                <a:srgbClr val="C00000"/>
              </a:buClr>
            </a:pPr>
            <a:r>
              <a:rPr lang="de-DE" sz="1000">
                <a:solidFill>
                  <a:schemeClr val="tx1">
                    <a:lumMod val="75000"/>
                    <a:lumOff val="25000"/>
                  </a:schemeClr>
                </a:solidFill>
              </a:rPr>
              <a:t>https://www.linkedin.com/company/gizgmbh</a:t>
            </a:r>
          </a:p>
        </p:txBody>
      </p:sp>
      <p:pic>
        <p:nvPicPr>
          <p:cNvPr id="14" name="Grafik 13">
            <a:extLst>
              <a:ext uri="{FF2B5EF4-FFF2-40B4-BE49-F238E27FC236}">
                <a16:creationId xmlns:a16="http://schemas.microsoft.com/office/drawing/2014/main" id="{5709D7A7-D056-5E3E-8F33-8127D89108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77798" y="4049611"/>
            <a:ext cx="237600" cy="237600"/>
          </a:xfrm>
          <a:prstGeom prst="rect">
            <a:avLst/>
          </a:prstGeom>
        </p:spPr>
      </p:pic>
      <p:pic>
        <p:nvPicPr>
          <p:cNvPr id="15" name="Grafik 14">
            <a:extLst>
              <a:ext uri="{FF2B5EF4-FFF2-40B4-BE49-F238E27FC236}">
                <a16:creationId xmlns:a16="http://schemas.microsoft.com/office/drawing/2014/main" id="{E56E5D8F-75B6-ACE6-7D60-0B7B43A1CFE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326422" y="4077770"/>
            <a:ext cx="232514" cy="237600"/>
          </a:xfrm>
          <a:prstGeom prst="rect">
            <a:avLst/>
          </a:prstGeom>
        </p:spPr>
      </p:pic>
      <p:pic>
        <p:nvPicPr>
          <p:cNvPr id="17" name="Image 2" descr="Une image contenant Police, Graphique, logo, texte&#10;&#10;Description générée automatiquement">
            <a:extLst>
              <a:ext uri="{FF2B5EF4-FFF2-40B4-BE49-F238E27FC236}">
                <a16:creationId xmlns:a16="http://schemas.microsoft.com/office/drawing/2014/main" id="{C3DB3450-3B7D-48A3-B0EA-298C7B32882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140540611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3541395"/>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pic>
        <p:nvPicPr>
          <p:cNvPr id="11" name="logo">
            <a:extLst>
              <a:ext uri="{FF2B5EF4-FFF2-40B4-BE49-F238E27FC236}">
                <a16:creationId xmlns:a16="http://schemas.microsoft.com/office/drawing/2014/main" id="{F8081F88-CBA8-4146-B984-924F5BAE435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7" name="Bar">
            <a:extLst>
              <a:ext uri="{FF2B5EF4-FFF2-40B4-BE49-F238E27FC236}">
                <a16:creationId xmlns:a16="http://schemas.microsoft.com/office/drawing/2014/main" id="{F01B0C4A-732E-4BC2-A2D7-A086E4E5403B}"/>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005782"/>
            <a:ext cx="8893865" cy="1659438"/>
          </a:xfrm>
          <a:prstGeom prst="rect">
            <a:avLst/>
          </a:prstGeom>
          <a:blipFill dpi="0" rotWithShape="1">
            <a:blip r:embed="rId4">
              <a:alphaModFix amt="80000"/>
            </a:blip>
            <a:srcRect/>
            <a:stretch>
              <a:fillRect l="-7055" r="-14052"/>
            </a:stretch>
          </a:blipFill>
        </p:spPr>
        <p:txBody>
          <a:bodyPr wrap="square" lIns="576000" bIns="540000" anchor="b">
            <a:noAutofit/>
          </a:bodyPr>
          <a:lstStyle>
            <a:lvl1pPr>
              <a:defRPr sz="2600" b="1">
                <a:solidFill>
                  <a:schemeClr val="tx1"/>
                </a:solidFill>
              </a:defRPr>
            </a:lvl1pPr>
          </a:lstStyle>
          <a:p>
            <a:r>
              <a:rPr lang="fr-FR"/>
              <a:t>Diapositive de titre / titre </a:t>
            </a:r>
            <a:br>
              <a:rPr lang="fr-FR"/>
            </a:br>
            <a:r>
              <a:rPr lang="fr-FR"/>
              <a:t>avec photo d’arrière-plan (remplaçable)</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173454"/>
            <a:ext cx="7970837" cy="461665"/>
          </a:xfrm>
        </p:spPr>
        <p:txBody>
          <a:bodyPr>
            <a:spAutoFit/>
          </a:bodyPr>
          <a:lstStyle>
            <a:lvl1pPr marL="0" indent="0">
              <a:lnSpc>
                <a:spcPct val="100000"/>
              </a:lnSpc>
              <a:spcBef>
                <a:spcPts val="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14" name="Textplatzhalter 15">
            <a:extLst>
              <a:ext uri="{FF2B5EF4-FFF2-40B4-BE49-F238E27FC236}">
                <a16:creationId xmlns:a16="http://schemas.microsoft.com/office/drawing/2014/main" id="{B84CF0D8-7A26-4FE7-B70C-2B5F95A3BD5E}"/>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306587205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ontakt 2">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de-DE"/>
              <a:t>Page </a:t>
            </a:r>
            <a:fld id="{3A8B5DB7-81A8-4ED4-916B-6B23CD603687}" type="slidenum">
              <a:rPr smtClean="0"/>
              <a:pPr/>
              <a:t>‹N°›</a:t>
            </a:fld>
            <a:endParaRPr/>
          </a:p>
        </p:txBody>
      </p:sp>
      <p:sp>
        <p:nvSpPr>
          <p:cNvPr id="31" name="Textplatzhalter 16">
            <a:extLst>
              <a:ext uri="{FF2B5EF4-FFF2-40B4-BE49-F238E27FC236}">
                <a16:creationId xmlns:a16="http://schemas.microsoft.com/office/drawing/2014/main" id="{99BAFDF9-B477-4EAA-888B-B283B996F142}"/>
              </a:ext>
            </a:extLst>
          </p:cNvPr>
          <p:cNvSpPr>
            <a:spLocks noGrp="1"/>
          </p:cNvSpPr>
          <p:nvPr>
            <p:ph type="body" sz="quarter" idx="15" hasCustomPrompt="1"/>
          </p:nvPr>
        </p:nvSpPr>
        <p:spPr bwMode="gray">
          <a:xfrm>
            <a:off x="1959062" y="2070719"/>
            <a:ext cx="2570185" cy="601268"/>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32" name="Textplatzhalter 29">
            <a:extLst>
              <a:ext uri="{FF2B5EF4-FFF2-40B4-BE49-F238E27FC236}">
                <a16:creationId xmlns:a16="http://schemas.microsoft.com/office/drawing/2014/main" id="{45476593-F938-4100-B13C-38D8379BF2AB}"/>
              </a:ext>
            </a:extLst>
          </p:cNvPr>
          <p:cNvSpPr>
            <a:spLocks noGrp="1"/>
          </p:cNvSpPr>
          <p:nvPr>
            <p:ph type="body" sz="quarter" idx="22" hasCustomPrompt="1"/>
          </p:nvPr>
        </p:nvSpPr>
        <p:spPr bwMode="gray">
          <a:xfrm>
            <a:off x="1959062" y="1392861"/>
            <a:ext cx="2570185" cy="176276"/>
          </a:xfrm>
        </p:spPr>
        <p:txBody>
          <a:bodyPr/>
          <a:lstStyle>
            <a:lvl1pPr>
              <a:defRPr sz="1200" b="1"/>
            </a:lvl1pPr>
          </a:lstStyle>
          <a:p>
            <a:pPr algn="l" rtl="0"/>
            <a:r>
              <a:rPr lang="fr-FR" b="1" i="0" u="none" baseline="0"/>
              <a:t>Prénom Nom</a:t>
            </a:r>
            <a:endParaRPr lang="fr-FR"/>
          </a:p>
        </p:txBody>
      </p:sp>
      <p:sp>
        <p:nvSpPr>
          <p:cNvPr id="33" name="Textplatzhalter 30">
            <a:extLst>
              <a:ext uri="{FF2B5EF4-FFF2-40B4-BE49-F238E27FC236}">
                <a16:creationId xmlns:a16="http://schemas.microsoft.com/office/drawing/2014/main" id="{01D00CFF-DFE3-4530-913B-A7058396109E}"/>
              </a:ext>
            </a:extLst>
          </p:cNvPr>
          <p:cNvSpPr>
            <a:spLocks noGrp="1"/>
          </p:cNvSpPr>
          <p:nvPr>
            <p:ph type="body" sz="quarter" idx="23" hasCustomPrompt="1"/>
          </p:nvPr>
        </p:nvSpPr>
        <p:spPr bwMode="gray">
          <a:xfrm>
            <a:off x="1959062" y="1635978"/>
            <a:ext cx="2570185" cy="176276"/>
          </a:xfrm>
        </p:spPr>
        <p:txBody>
          <a:bodyPr/>
          <a:lstStyle>
            <a:lvl1pPr>
              <a:defRPr sz="1200"/>
            </a:lvl1pPr>
          </a:lstStyle>
          <a:p>
            <a:pPr algn="l" rtl="0"/>
            <a:r>
              <a:rPr lang="fr-FR" b="0" i="0" u="none" baseline="0"/>
              <a:t>Fonction, ville</a:t>
            </a:r>
          </a:p>
        </p:txBody>
      </p:sp>
      <p:sp>
        <p:nvSpPr>
          <p:cNvPr id="34" name="Bildplatzhalter 6">
            <a:extLst>
              <a:ext uri="{FF2B5EF4-FFF2-40B4-BE49-F238E27FC236}">
                <a16:creationId xmlns:a16="http://schemas.microsoft.com/office/drawing/2014/main" id="{E73BDD7E-D6A6-482B-9D61-5276F4F49979}"/>
              </a:ext>
            </a:extLst>
          </p:cNvPr>
          <p:cNvSpPr>
            <a:spLocks noGrp="1"/>
          </p:cNvSpPr>
          <p:nvPr>
            <p:ph type="pic" sz="quarter" idx="17" hasCustomPrompt="1"/>
          </p:nvPr>
        </p:nvSpPr>
        <p:spPr bwMode="gray">
          <a:xfrm>
            <a:off x="449818" y="1392861"/>
            <a:ext cx="1342015" cy="1556665"/>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53" name="Textplatzhalter 16">
            <a:extLst>
              <a:ext uri="{FF2B5EF4-FFF2-40B4-BE49-F238E27FC236}">
                <a16:creationId xmlns:a16="http://schemas.microsoft.com/office/drawing/2014/main" id="{D4C3F840-A666-4D4F-B080-E849549C179C}"/>
              </a:ext>
            </a:extLst>
          </p:cNvPr>
          <p:cNvSpPr>
            <a:spLocks noGrp="1"/>
          </p:cNvSpPr>
          <p:nvPr>
            <p:ph type="body" sz="quarter" idx="24" hasCustomPrompt="1"/>
          </p:nvPr>
        </p:nvSpPr>
        <p:spPr bwMode="gray">
          <a:xfrm>
            <a:off x="6242653" y="2070719"/>
            <a:ext cx="2671574" cy="601268"/>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54" name="Textplatzhalter 29">
            <a:extLst>
              <a:ext uri="{FF2B5EF4-FFF2-40B4-BE49-F238E27FC236}">
                <a16:creationId xmlns:a16="http://schemas.microsoft.com/office/drawing/2014/main" id="{1183BB15-4C0C-49C5-B0B2-4418E3FD55EC}"/>
              </a:ext>
            </a:extLst>
          </p:cNvPr>
          <p:cNvSpPr>
            <a:spLocks noGrp="1"/>
          </p:cNvSpPr>
          <p:nvPr>
            <p:ph type="body" sz="quarter" idx="25" hasCustomPrompt="1"/>
          </p:nvPr>
        </p:nvSpPr>
        <p:spPr bwMode="gray">
          <a:xfrm>
            <a:off x="6242653" y="1392861"/>
            <a:ext cx="2671574" cy="176276"/>
          </a:xfrm>
        </p:spPr>
        <p:txBody>
          <a:bodyPr/>
          <a:lstStyle>
            <a:lvl1pPr>
              <a:defRPr sz="1200" b="1"/>
            </a:lvl1pPr>
          </a:lstStyle>
          <a:p>
            <a:pPr algn="l" rtl="0"/>
            <a:r>
              <a:rPr lang="fr-FR" b="1" i="0" u="none" baseline="0"/>
              <a:t>Prénom Nom</a:t>
            </a:r>
            <a:endParaRPr lang="fr-FR"/>
          </a:p>
        </p:txBody>
      </p:sp>
      <p:sp>
        <p:nvSpPr>
          <p:cNvPr id="55" name="Textplatzhalter 30">
            <a:extLst>
              <a:ext uri="{FF2B5EF4-FFF2-40B4-BE49-F238E27FC236}">
                <a16:creationId xmlns:a16="http://schemas.microsoft.com/office/drawing/2014/main" id="{0C6CA511-61C0-47B0-A071-DE194172414D}"/>
              </a:ext>
            </a:extLst>
          </p:cNvPr>
          <p:cNvSpPr>
            <a:spLocks noGrp="1"/>
          </p:cNvSpPr>
          <p:nvPr>
            <p:ph type="body" sz="quarter" idx="26" hasCustomPrompt="1"/>
          </p:nvPr>
        </p:nvSpPr>
        <p:spPr bwMode="gray">
          <a:xfrm>
            <a:off x="6242653" y="1635978"/>
            <a:ext cx="2671574" cy="176276"/>
          </a:xfrm>
        </p:spPr>
        <p:txBody>
          <a:bodyPr/>
          <a:lstStyle>
            <a:lvl1pPr>
              <a:defRPr sz="1200"/>
            </a:lvl1pPr>
          </a:lstStyle>
          <a:p>
            <a:pPr algn="l" rtl="0"/>
            <a:r>
              <a:rPr lang="fr-FR" b="0" i="0" u="none" baseline="0"/>
              <a:t>Fonction, ville</a:t>
            </a:r>
          </a:p>
        </p:txBody>
      </p:sp>
      <p:sp>
        <p:nvSpPr>
          <p:cNvPr id="56" name="Bildplatzhalter 6">
            <a:extLst>
              <a:ext uri="{FF2B5EF4-FFF2-40B4-BE49-F238E27FC236}">
                <a16:creationId xmlns:a16="http://schemas.microsoft.com/office/drawing/2014/main" id="{B0EA41BA-7C5A-4545-A1DA-71964B045D1C}"/>
              </a:ext>
            </a:extLst>
          </p:cNvPr>
          <p:cNvSpPr>
            <a:spLocks noGrp="1"/>
          </p:cNvSpPr>
          <p:nvPr>
            <p:ph type="pic" sz="quarter" idx="27" hasCustomPrompt="1"/>
          </p:nvPr>
        </p:nvSpPr>
        <p:spPr bwMode="gray">
          <a:xfrm>
            <a:off x="4733408" y="1392861"/>
            <a:ext cx="1342015" cy="1556665"/>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58" name="Titel 1">
            <a:extLst>
              <a:ext uri="{FF2B5EF4-FFF2-40B4-BE49-F238E27FC236}">
                <a16:creationId xmlns:a16="http://schemas.microsoft.com/office/drawing/2014/main" id="{2DD72F4F-E3F2-49DC-BBAE-681D615ED495}"/>
              </a:ext>
            </a:extLst>
          </p:cNvPr>
          <p:cNvSpPr>
            <a:spLocks noGrp="1"/>
          </p:cNvSpPr>
          <p:nvPr>
            <p:ph type="title" hasCustomPrompt="1"/>
          </p:nvPr>
        </p:nvSpPr>
        <p:spPr bwMode="gray">
          <a:xfrm>
            <a:off x="449816" y="240212"/>
            <a:ext cx="8464411" cy="540544"/>
          </a:xfrm>
        </p:spPr>
        <p:txBody>
          <a:bodyPr/>
          <a:lstStyle>
            <a:lvl1pPr>
              <a:defRPr/>
            </a:lvl1pPr>
          </a:lstStyle>
          <a:p>
            <a:r>
              <a:rPr lang="fr-FR"/>
              <a:t>Contact</a:t>
            </a:r>
            <a:endParaRPr lang="en-GB"/>
          </a:p>
        </p:txBody>
      </p:sp>
      <p:sp>
        <p:nvSpPr>
          <p:cNvPr id="25" name="Datumsplatzhalter 1">
            <a:extLst>
              <a:ext uri="{FF2B5EF4-FFF2-40B4-BE49-F238E27FC236}">
                <a16:creationId xmlns:a16="http://schemas.microsoft.com/office/drawing/2014/main" id="{C41817E1-C195-47D2-BD4B-E5C59C27D589}"/>
              </a:ext>
            </a:extLst>
          </p:cNvPr>
          <p:cNvSpPr>
            <a:spLocks noGrp="1"/>
          </p:cNvSpPr>
          <p:nvPr>
            <p:ph type="dt" sz="half" idx="11"/>
          </p:nvPr>
        </p:nvSpPr>
        <p:spPr bwMode="gray">
          <a:xfrm>
            <a:off x="1019160" y="4926383"/>
            <a:ext cx="625609" cy="92333"/>
          </a:xfrm>
        </p:spPr>
        <p:txBody>
          <a:bodyPr/>
          <a:lstStyle/>
          <a:p>
            <a:fld id="{CF702CA1-0F25-4642-B2C2-4FF53FC015D5}" type="datetime1">
              <a:rPr lang="fr-FR" smtClean="0"/>
              <a:t>25/02/2025</a:t>
            </a:fld>
            <a:endParaRPr lang="de-DE"/>
          </a:p>
        </p:txBody>
      </p:sp>
      <p:sp>
        <p:nvSpPr>
          <p:cNvPr id="2" name="TextBox 7">
            <a:extLst>
              <a:ext uri="{FF2B5EF4-FFF2-40B4-BE49-F238E27FC236}">
                <a16:creationId xmlns:a16="http://schemas.microsoft.com/office/drawing/2014/main" id="{45762D3A-19E8-F76F-FB27-75608A766B83}"/>
              </a:ext>
            </a:extLst>
          </p:cNvPr>
          <p:cNvSpPr txBox="1"/>
          <p:nvPr userDrawn="1"/>
        </p:nvSpPr>
        <p:spPr bwMode="gray">
          <a:xfrm>
            <a:off x="784636" y="4052697"/>
            <a:ext cx="838691"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www.giz.de</a:t>
            </a:r>
          </a:p>
        </p:txBody>
      </p:sp>
      <p:grpSp>
        <p:nvGrpSpPr>
          <p:cNvPr id="5" name="Gruppieren 4">
            <a:extLst>
              <a:ext uri="{FF2B5EF4-FFF2-40B4-BE49-F238E27FC236}">
                <a16:creationId xmlns:a16="http://schemas.microsoft.com/office/drawing/2014/main" id="{16C02C6C-AFEF-3F52-EBDC-AA1FE44D469B}"/>
              </a:ext>
            </a:extLst>
          </p:cNvPr>
          <p:cNvGrpSpPr/>
          <p:nvPr userDrawn="1"/>
        </p:nvGrpSpPr>
        <p:grpSpPr bwMode="gray">
          <a:xfrm>
            <a:off x="444492" y="4029252"/>
            <a:ext cx="262622" cy="297258"/>
            <a:chOff x="4933951" y="-41275"/>
            <a:chExt cx="2130425" cy="2411413"/>
          </a:xfrm>
        </p:grpSpPr>
        <p:sp>
          <p:nvSpPr>
            <p:cNvPr id="7" name="Freeform 6">
              <a:extLst>
                <a:ext uri="{FF2B5EF4-FFF2-40B4-BE49-F238E27FC236}">
                  <a16:creationId xmlns:a16="http://schemas.microsoft.com/office/drawing/2014/main" id="{A5F7866D-8754-3B1B-75CA-5E85EF98543C}"/>
                </a:ext>
              </a:extLst>
            </p:cNvPr>
            <p:cNvSpPr>
              <a:spLocks noEditPoints="1"/>
            </p:cNvSpPr>
            <p:nvPr/>
          </p:nvSpPr>
          <p:spPr bwMode="gray">
            <a:xfrm>
              <a:off x="4945063" y="1435100"/>
              <a:ext cx="2114550" cy="935038"/>
            </a:xfrm>
            <a:custGeom>
              <a:avLst/>
              <a:gdLst>
                <a:gd name="T0" fmla="*/ 287 w 425"/>
                <a:gd name="T1" fmla="*/ 25 h 188"/>
                <a:gd name="T2" fmla="*/ 297 w 425"/>
                <a:gd name="T3" fmla="*/ 2 h 188"/>
                <a:gd name="T4" fmla="*/ 325 w 425"/>
                <a:gd name="T5" fmla="*/ 0 h 188"/>
                <a:gd name="T6" fmla="*/ 321 w 425"/>
                <a:gd name="T7" fmla="*/ 23 h 188"/>
                <a:gd name="T8" fmla="*/ 382 w 425"/>
                <a:gd name="T9" fmla="*/ 25 h 188"/>
                <a:gd name="T10" fmla="*/ 394 w 425"/>
                <a:gd name="T11" fmla="*/ 2 h 188"/>
                <a:gd name="T12" fmla="*/ 423 w 425"/>
                <a:gd name="T13" fmla="*/ 0 h 188"/>
                <a:gd name="T14" fmla="*/ 307 w 425"/>
                <a:gd name="T15" fmla="*/ 135 h 188"/>
                <a:gd name="T16" fmla="*/ 0 w 425"/>
                <a:gd name="T17" fmla="*/ 2 h 188"/>
                <a:gd name="T18" fmla="*/ 28 w 425"/>
                <a:gd name="T19" fmla="*/ 0 h 188"/>
                <a:gd name="T20" fmla="*/ 40 w 425"/>
                <a:gd name="T21" fmla="*/ 23 h 188"/>
                <a:gd name="T22" fmla="*/ 101 w 425"/>
                <a:gd name="T23" fmla="*/ 25 h 188"/>
                <a:gd name="T24" fmla="*/ 97 w 425"/>
                <a:gd name="T25" fmla="*/ 3 h 188"/>
                <a:gd name="T26" fmla="*/ 125 w 425"/>
                <a:gd name="T27" fmla="*/ 0 h 188"/>
                <a:gd name="T28" fmla="*/ 134 w 425"/>
                <a:gd name="T29" fmla="*/ 23 h 188"/>
                <a:gd name="T30" fmla="*/ 192 w 425"/>
                <a:gd name="T31" fmla="*/ 25 h 188"/>
                <a:gd name="T32" fmla="*/ 194 w 425"/>
                <a:gd name="T33" fmla="*/ 2 h 188"/>
                <a:gd name="T34" fmla="*/ 221 w 425"/>
                <a:gd name="T35" fmla="*/ 0 h 188"/>
                <a:gd name="T36" fmla="*/ 224 w 425"/>
                <a:gd name="T37" fmla="*/ 23 h 188"/>
                <a:gd name="T38" fmla="*/ 256 w 425"/>
                <a:gd name="T39" fmla="*/ 25 h 188"/>
                <a:gd name="T40" fmla="*/ 362 w 425"/>
                <a:gd name="T41" fmla="*/ 55 h 188"/>
                <a:gd name="T42" fmla="*/ 307 w 425"/>
                <a:gd name="T43" fmla="*/ 56 h 188"/>
                <a:gd name="T44" fmla="*/ 256 w 425"/>
                <a:gd name="T45" fmla="*/ 121 h 188"/>
                <a:gd name="T46" fmla="*/ 363 w 425"/>
                <a:gd name="T47" fmla="*/ 56 h 188"/>
                <a:gd name="T48" fmla="*/ 87 w 425"/>
                <a:gd name="T49" fmla="*/ 55 h 188"/>
                <a:gd name="T50" fmla="*/ 61 w 425"/>
                <a:gd name="T51" fmla="*/ 55 h 188"/>
                <a:gd name="T52" fmla="*/ 155 w 425"/>
                <a:gd name="T53" fmla="*/ 118 h 188"/>
                <a:gd name="T54" fmla="*/ 156 w 425"/>
                <a:gd name="T55" fmla="*/ 117 h 188"/>
                <a:gd name="T56" fmla="*/ 111 w 425"/>
                <a:gd name="T57" fmla="*/ 55 h 188"/>
                <a:gd name="T58" fmla="*/ 224 w 425"/>
                <a:gd name="T59" fmla="*/ 81 h 188"/>
                <a:gd name="T60" fmla="*/ 224 w 425"/>
                <a:gd name="T61" fmla="*/ 108 h 188"/>
                <a:gd name="T62" fmla="*/ 273 w 425"/>
                <a:gd name="T63" fmla="*/ 56 h 188"/>
                <a:gd name="T64" fmla="*/ 225 w 425"/>
                <a:gd name="T65" fmla="*/ 55 h 188"/>
                <a:gd name="T66" fmla="*/ 224 w 425"/>
                <a:gd name="T67" fmla="*/ 81 h 188"/>
                <a:gd name="T68" fmla="*/ 194 w 425"/>
                <a:gd name="T69" fmla="*/ 56 h 188"/>
                <a:gd name="T70" fmla="*/ 148 w 425"/>
                <a:gd name="T71" fmla="*/ 55 h 188"/>
                <a:gd name="T72" fmla="*/ 192 w 425"/>
                <a:gd name="T73" fmla="*/ 109 h 188"/>
                <a:gd name="T74" fmla="*/ 194 w 425"/>
                <a:gd name="T75"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 h="188">
                  <a:moveTo>
                    <a:pt x="256" y="25"/>
                  </a:moveTo>
                  <a:cubicBezTo>
                    <a:pt x="267" y="25"/>
                    <a:pt x="277" y="25"/>
                    <a:pt x="287" y="25"/>
                  </a:cubicBezTo>
                  <a:cubicBezTo>
                    <a:pt x="288" y="25"/>
                    <a:pt x="290" y="24"/>
                    <a:pt x="290" y="23"/>
                  </a:cubicBezTo>
                  <a:cubicBezTo>
                    <a:pt x="292" y="16"/>
                    <a:pt x="294" y="9"/>
                    <a:pt x="297" y="2"/>
                  </a:cubicBezTo>
                  <a:cubicBezTo>
                    <a:pt x="297" y="2"/>
                    <a:pt x="298" y="0"/>
                    <a:pt x="299" y="0"/>
                  </a:cubicBezTo>
                  <a:cubicBezTo>
                    <a:pt x="308" y="0"/>
                    <a:pt x="316" y="0"/>
                    <a:pt x="325" y="0"/>
                  </a:cubicBezTo>
                  <a:cubicBezTo>
                    <a:pt x="326" y="0"/>
                    <a:pt x="327" y="2"/>
                    <a:pt x="326" y="2"/>
                  </a:cubicBezTo>
                  <a:cubicBezTo>
                    <a:pt x="325" y="9"/>
                    <a:pt x="323" y="16"/>
                    <a:pt x="321" y="23"/>
                  </a:cubicBezTo>
                  <a:cubicBezTo>
                    <a:pt x="321" y="23"/>
                    <a:pt x="322" y="25"/>
                    <a:pt x="322" y="25"/>
                  </a:cubicBezTo>
                  <a:cubicBezTo>
                    <a:pt x="342" y="25"/>
                    <a:pt x="362" y="25"/>
                    <a:pt x="382" y="25"/>
                  </a:cubicBezTo>
                  <a:cubicBezTo>
                    <a:pt x="383" y="25"/>
                    <a:pt x="384" y="24"/>
                    <a:pt x="384" y="23"/>
                  </a:cubicBezTo>
                  <a:cubicBezTo>
                    <a:pt x="388" y="16"/>
                    <a:pt x="391" y="9"/>
                    <a:pt x="394" y="2"/>
                  </a:cubicBezTo>
                  <a:cubicBezTo>
                    <a:pt x="394" y="1"/>
                    <a:pt x="395" y="0"/>
                    <a:pt x="396" y="0"/>
                  </a:cubicBezTo>
                  <a:cubicBezTo>
                    <a:pt x="405" y="0"/>
                    <a:pt x="414" y="0"/>
                    <a:pt x="423" y="0"/>
                  </a:cubicBezTo>
                  <a:cubicBezTo>
                    <a:pt x="424" y="0"/>
                    <a:pt x="425" y="2"/>
                    <a:pt x="425" y="3"/>
                  </a:cubicBezTo>
                  <a:cubicBezTo>
                    <a:pt x="405" y="64"/>
                    <a:pt x="365" y="108"/>
                    <a:pt x="307" y="135"/>
                  </a:cubicBezTo>
                  <a:cubicBezTo>
                    <a:pt x="195" y="188"/>
                    <a:pt x="60" y="139"/>
                    <a:pt x="10" y="28"/>
                  </a:cubicBezTo>
                  <a:cubicBezTo>
                    <a:pt x="6" y="20"/>
                    <a:pt x="3" y="11"/>
                    <a:pt x="0" y="2"/>
                  </a:cubicBezTo>
                  <a:cubicBezTo>
                    <a:pt x="0" y="2"/>
                    <a:pt x="1" y="0"/>
                    <a:pt x="1" y="0"/>
                  </a:cubicBezTo>
                  <a:cubicBezTo>
                    <a:pt x="10" y="0"/>
                    <a:pt x="19" y="0"/>
                    <a:pt x="28" y="0"/>
                  </a:cubicBezTo>
                  <a:cubicBezTo>
                    <a:pt x="29" y="0"/>
                    <a:pt x="30" y="1"/>
                    <a:pt x="31" y="2"/>
                  </a:cubicBezTo>
                  <a:cubicBezTo>
                    <a:pt x="34" y="9"/>
                    <a:pt x="37" y="16"/>
                    <a:pt x="40" y="23"/>
                  </a:cubicBezTo>
                  <a:cubicBezTo>
                    <a:pt x="41" y="24"/>
                    <a:pt x="42" y="25"/>
                    <a:pt x="43" y="25"/>
                  </a:cubicBezTo>
                  <a:cubicBezTo>
                    <a:pt x="62" y="25"/>
                    <a:pt x="81" y="25"/>
                    <a:pt x="101" y="25"/>
                  </a:cubicBezTo>
                  <a:cubicBezTo>
                    <a:pt x="101" y="25"/>
                    <a:pt x="102" y="23"/>
                    <a:pt x="102" y="23"/>
                  </a:cubicBezTo>
                  <a:cubicBezTo>
                    <a:pt x="101" y="16"/>
                    <a:pt x="99" y="9"/>
                    <a:pt x="97" y="3"/>
                  </a:cubicBezTo>
                  <a:cubicBezTo>
                    <a:pt x="97" y="2"/>
                    <a:pt x="98" y="0"/>
                    <a:pt x="99" y="0"/>
                  </a:cubicBezTo>
                  <a:cubicBezTo>
                    <a:pt x="108" y="0"/>
                    <a:pt x="116" y="0"/>
                    <a:pt x="125" y="0"/>
                  </a:cubicBezTo>
                  <a:cubicBezTo>
                    <a:pt x="126" y="0"/>
                    <a:pt x="127" y="1"/>
                    <a:pt x="127" y="2"/>
                  </a:cubicBezTo>
                  <a:cubicBezTo>
                    <a:pt x="130" y="9"/>
                    <a:pt x="131" y="16"/>
                    <a:pt x="134" y="23"/>
                  </a:cubicBezTo>
                  <a:cubicBezTo>
                    <a:pt x="134" y="24"/>
                    <a:pt x="135" y="25"/>
                    <a:pt x="136" y="25"/>
                  </a:cubicBezTo>
                  <a:cubicBezTo>
                    <a:pt x="155" y="25"/>
                    <a:pt x="173" y="25"/>
                    <a:pt x="192" y="25"/>
                  </a:cubicBezTo>
                  <a:cubicBezTo>
                    <a:pt x="193" y="25"/>
                    <a:pt x="194" y="24"/>
                    <a:pt x="194" y="23"/>
                  </a:cubicBezTo>
                  <a:cubicBezTo>
                    <a:pt x="194" y="16"/>
                    <a:pt x="194" y="9"/>
                    <a:pt x="194" y="2"/>
                  </a:cubicBezTo>
                  <a:cubicBezTo>
                    <a:pt x="194" y="2"/>
                    <a:pt x="195" y="0"/>
                    <a:pt x="196" y="0"/>
                  </a:cubicBezTo>
                  <a:cubicBezTo>
                    <a:pt x="205" y="0"/>
                    <a:pt x="213" y="0"/>
                    <a:pt x="221" y="0"/>
                  </a:cubicBezTo>
                  <a:cubicBezTo>
                    <a:pt x="222" y="0"/>
                    <a:pt x="223" y="2"/>
                    <a:pt x="223" y="3"/>
                  </a:cubicBezTo>
                  <a:cubicBezTo>
                    <a:pt x="224" y="9"/>
                    <a:pt x="223" y="16"/>
                    <a:pt x="224" y="23"/>
                  </a:cubicBezTo>
                  <a:cubicBezTo>
                    <a:pt x="224" y="23"/>
                    <a:pt x="225" y="25"/>
                    <a:pt x="226" y="25"/>
                  </a:cubicBezTo>
                  <a:cubicBezTo>
                    <a:pt x="236" y="25"/>
                    <a:pt x="246" y="25"/>
                    <a:pt x="256" y="25"/>
                  </a:cubicBezTo>
                  <a:close/>
                  <a:moveTo>
                    <a:pt x="364" y="55"/>
                  </a:moveTo>
                  <a:cubicBezTo>
                    <a:pt x="363" y="55"/>
                    <a:pt x="363" y="55"/>
                    <a:pt x="362" y="55"/>
                  </a:cubicBezTo>
                  <a:cubicBezTo>
                    <a:pt x="345" y="55"/>
                    <a:pt x="328" y="54"/>
                    <a:pt x="311" y="55"/>
                  </a:cubicBezTo>
                  <a:cubicBezTo>
                    <a:pt x="310" y="55"/>
                    <a:pt x="308" y="56"/>
                    <a:pt x="307" y="56"/>
                  </a:cubicBezTo>
                  <a:cubicBezTo>
                    <a:pt x="295" y="81"/>
                    <a:pt x="279" y="103"/>
                    <a:pt x="257" y="120"/>
                  </a:cubicBezTo>
                  <a:cubicBezTo>
                    <a:pt x="257" y="121"/>
                    <a:pt x="257" y="121"/>
                    <a:pt x="256" y="121"/>
                  </a:cubicBezTo>
                  <a:cubicBezTo>
                    <a:pt x="257" y="122"/>
                    <a:pt x="257" y="122"/>
                    <a:pt x="258" y="122"/>
                  </a:cubicBezTo>
                  <a:cubicBezTo>
                    <a:pt x="300" y="111"/>
                    <a:pt x="335" y="90"/>
                    <a:pt x="363" y="56"/>
                  </a:cubicBezTo>
                  <a:cubicBezTo>
                    <a:pt x="363" y="56"/>
                    <a:pt x="364" y="55"/>
                    <a:pt x="364" y="55"/>
                  </a:cubicBezTo>
                  <a:close/>
                  <a:moveTo>
                    <a:pt x="87" y="55"/>
                  </a:moveTo>
                  <a:cubicBezTo>
                    <a:pt x="79" y="55"/>
                    <a:pt x="71" y="54"/>
                    <a:pt x="62" y="55"/>
                  </a:cubicBezTo>
                  <a:cubicBezTo>
                    <a:pt x="62" y="55"/>
                    <a:pt x="61" y="55"/>
                    <a:pt x="61" y="55"/>
                  </a:cubicBezTo>
                  <a:cubicBezTo>
                    <a:pt x="61" y="55"/>
                    <a:pt x="61" y="56"/>
                    <a:pt x="62" y="56"/>
                  </a:cubicBezTo>
                  <a:cubicBezTo>
                    <a:pt x="86" y="86"/>
                    <a:pt x="118" y="107"/>
                    <a:pt x="155" y="118"/>
                  </a:cubicBezTo>
                  <a:cubicBezTo>
                    <a:pt x="156" y="118"/>
                    <a:pt x="156" y="118"/>
                    <a:pt x="156" y="118"/>
                  </a:cubicBezTo>
                  <a:cubicBezTo>
                    <a:pt x="156" y="118"/>
                    <a:pt x="156" y="118"/>
                    <a:pt x="156" y="117"/>
                  </a:cubicBezTo>
                  <a:cubicBezTo>
                    <a:pt x="137" y="100"/>
                    <a:pt x="124" y="79"/>
                    <a:pt x="114" y="56"/>
                  </a:cubicBezTo>
                  <a:cubicBezTo>
                    <a:pt x="114" y="55"/>
                    <a:pt x="112" y="55"/>
                    <a:pt x="111" y="55"/>
                  </a:cubicBezTo>
                  <a:cubicBezTo>
                    <a:pt x="103" y="54"/>
                    <a:pt x="95" y="55"/>
                    <a:pt x="87" y="55"/>
                  </a:cubicBezTo>
                  <a:close/>
                  <a:moveTo>
                    <a:pt x="224" y="81"/>
                  </a:moveTo>
                  <a:cubicBezTo>
                    <a:pt x="224" y="89"/>
                    <a:pt x="224" y="98"/>
                    <a:pt x="224" y="106"/>
                  </a:cubicBezTo>
                  <a:cubicBezTo>
                    <a:pt x="224" y="107"/>
                    <a:pt x="224" y="107"/>
                    <a:pt x="224" y="108"/>
                  </a:cubicBezTo>
                  <a:cubicBezTo>
                    <a:pt x="224" y="108"/>
                    <a:pt x="225" y="107"/>
                    <a:pt x="226" y="107"/>
                  </a:cubicBezTo>
                  <a:cubicBezTo>
                    <a:pt x="246" y="94"/>
                    <a:pt x="261" y="76"/>
                    <a:pt x="273" y="56"/>
                  </a:cubicBezTo>
                  <a:cubicBezTo>
                    <a:pt x="274" y="56"/>
                    <a:pt x="273" y="55"/>
                    <a:pt x="272" y="55"/>
                  </a:cubicBezTo>
                  <a:cubicBezTo>
                    <a:pt x="257" y="54"/>
                    <a:pt x="241" y="54"/>
                    <a:pt x="225" y="55"/>
                  </a:cubicBezTo>
                  <a:cubicBezTo>
                    <a:pt x="225" y="55"/>
                    <a:pt x="224" y="56"/>
                    <a:pt x="224" y="56"/>
                  </a:cubicBezTo>
                  <a:cubicBezTo>
                    <a:pt x="224" y="65"/>
                    <a:pt x="224" y="73"/>
                    <a:pt x="224" y="81"/>
                  </a:cubicBezTo>
                  <a:close/>
                  <a:moveTo>
                    <a:pt x="194" y="82"/>
                  </a:moveTo>
                  <a:cubicBezTo>
                    <a:pt x="194" y="73"/>
                    <a:pt x="194" y="65"/>
                    <a:pt x="194" y="56"/>
                  </a:cubicBezTo>
                  <a:cubicBezTo>
                    <a:pt x="194" y="56"/>
                    <a:pt x="193" y="55"/>
                    <a:pt x="192" y="55"/>
                  </a:cubicBezTo>
                  <a:cubicBezTo>
                    <a:pt x="178" y="54"/>
                    <a:pt x="163" y="54"/>
                    <a:pt x="148" y="55"/>
                  </a:cubicBezTo>
                  <a:cubicBezTo>
                    <a:pt x="148" y="55"/>
                    <a:pt x="147" y="56"/>
                    <a:pt x="147" y="56"/>
                  </a:cubicBezTo>
                  <a:cubicBezTo>
                    <a:pt x="158" y="77"/>
                    <a:pt x="172" y="95"/>
                    <a:pt x="192" y="109"/>
                  </a:cubicBezTo>
                  <a:cubicBezTo>
                    <a:pt x="193" y="109"/>
                    <a:pt x="193" y="109"/>
                    <a:pt x="194" y="109"/>
                  </a:cubicBezTo>
                  <a:cubicBezTo>
                    <a:pt x="194" y="109"/>
                    <a:pt x="194" y="108"/>
                    <a:pt x="194" y="108"/>
                  </a:cubicBezTo>
                  <a:cubicBezTo>
                    <a:pt x="194" y="99"/>
                    <a:pt x="194" y="91"/>
                    <a:pt x="194" y="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a:extLst>
                <a:ext uri="{FF2B5EF4-FFF2-40B4-BE49-F238E27FC236}">
                  <a16:creationId xmlns:a16="http://schemas.microsoft.com/office/drawing/2014/main" id="{3363F269-A01D-FC72-AC97-6E6731FA9958}"/>
                </a:ext>
              </a:extLst>
            </p:cNvPr>
            <p:cNvSpPr>
              <a:spLocks noEditPoints="1"/>
            </p:cNvSpPr>
            <p:nvPr/>
          </p:nvSpPr>
          <p:spPr bwMode="gray">
            <a:xfrm>
              <a:off x="4945063" y="-41275"/>
              <a:ext cx="2108200" cy="860425"/>
            </a:xfrm>
            <a:custGeom>
              <a:avLst/>
              <a:gdLst>
                <a:gd name="T0" fmla="*/ 45 w 424"/>
                <a:gd name="T1" fmla="*/ 148 h 173"/>
                <a:gd name="T2" fmla="*/ 32 w 424"/>
                <a:gd name="T3" fmla="*/ 170 h 173"/>
                <a:gd name="T4" fmla="*/ 3 w 424"/>
                <a:gd name="T5" fmla="*/ 173 h 173"/>
                <a:gd name="T6" fmla="*/ 155 w 424"/>
                <a:gd name="T7" fmla="*/ 28 h 173"/>
                <a:gd name="T8" fmla="*/ 424 w 424"/>
                <a:gd name="T9" fmla="*/ 171 h 173"/>
                <a:gd name="T10" fmla="*/ 395 w 424"/>
                <a:gd name="T11" fmla="*/ 173 h 173"/>
                <a:gd name="T12" fmla="*/ 382 w 424"/>
                <a:gd name="T13" fmla="*/ 149 h 173"/>
                <a:gd name="T14" fmla="*/ 321 w 424"/>
                <a:gd name="T15" fmla="*/ 148 h 173"/>
                <a:gd name="T16" fmla="*/ 325 w 424"/>
                <a:gd name="T17" fmla="*/ 171 h 173"/>
                <a:gd name="T18" fmla="*/ 297 w 424"/>
                <a:gd name="T19" fmla="*/ 173 h 173"/>
                <a:gd name="T20" fmla="*/ 287 w 424"/>
                <a:gd name="T21" fmla="*/ 149 h 173"/>
                <a:gd name="T22" fmla="*/ 225 w 424"/>
                <a:gd name="T23" fmla="*/ 148 h 173"/>
                <a:gd name="T24" fmla="*/ 223 w 424"/>
                <a:gd name="T25" fmla="*/ 170 h 173"/>
                <a:gd name="T26" fmla="*/ 196 w 424"/>
                <a:gd name="T27" fmla="*/ 173 h 173"/>
                <a:gd name="T28" fmla="*/ 194 w 424"/>
                <a:gd name="T29" fmla="*/ 150 h 173"/>
                <a:gd name="T30" fmla="*/ 137 w 424"/>
                <a:gd name="T31" fmla="*/ 148 h 173"/>
                <a:gd name="T32" fmla="*/ 128 w 424"/>
                <a:gd name="T33" fmla="*/ 171 h 173"/>
                <a:gd name="T34" fmla="*/ 99 w 424"/>
                <a:gd name="T35" fmla="*/ 173 h 173"/>
                <a:gd name="T36" fmla="*/ 103 w 424"/>
                <a:gd name="T37" fmla="*/ 150 h 173"/>
                <a:gd name="T38" fmla="*/ 73 w 424"/>
                <a:gd name="T39" fmla="*/ 148 h 173"/>
                <a:gd name="T40" fmla="*/ 359 w 424"/>
                <a:gd name="T41" fmla="*/ 118 h 173"/>
                <a:gd name="T42" fmla="*/ 360 w 424"/>
                <a:gd name="T43" fmla="*/ 116 h 173"/>
                <a:gd name="T44" fmla="*/ 258 w 424"/>
                <a:gd name="T45" fmla="*/ 56 h 173"/>
                <a:gd name="T46" fmla="*/ 305 w 424"/>
                <a:gd name="T47" fmla="*/ 116 h 173"/>
                <a:gd name="T48" fmla="*/ 333 w 424"/>
                <a:gd name="T49" fmla="*/ 118 h 173"/>
                <a:gd name="T50" fmla="*/ 113 w 424"/>
                <a:gd name="T51" fmla="*/ 118 h 173"/>
                <a:gd name="T52" fmla="*/ 157 w 424"/>
                <a:gd name="T53" fmla="*/ 59 h 173"/>
                <a:gd name="T54" fmla="*/ 157 w 424"/>
                <a:gd name="T55" fmla="*/ 58 h 173"/>
                <a:gd name="T56" fmla="*/ 64 w 424"/>
                <a:gd name="T57" fmla="*/ 118 h 173"/>
                <a:gd name="T58" fmla="*/ 90 w 424"/>
                <a:gd name="T59" fmla="*/ 118 h 173"/>
                <a:gd name="T60" fmla="*/ 269 w 424"/>
                <a:gd name="T61" fmla="*/ 118 h 173"/>
                <a:gd name="T62" fmla="*/ 225 w 424"/>
                <a:gd name="T63" fmla="*/ 68 h 173"/>
                <a:gd name="T64" fmla="*/ 224 w 424"/>
                <a:gd name="T65" fmla="*/ 69 h 173"/>
                <a:gd name="T66" fmla="*/ 225 w 424"/>
                <a:gd name="T67" fmla="*/ 118 h 173"/>
                <a:gd name="T68" fmla="*/ 194 w 424"/>
                <a:gd name="T69" fmla="*/ 93 h 173"/>
                <a:gd name="T70" fmla="*/ 194 w 424"/>
                <a:gd name="T71" fmla="*/ 68 h 173"/>
                <a:gd name="T72" fmla="*/ 150 w 424"/>
                <a:gd name="T73" fmla="*/ 116 h 173"/>
                <a:gd name="T74" fmla="*/ 192 w 424"/>
                <a:gd name="T75" fmla="*/ 118 h 173"/>
                <a:gd name="T76" fmla="*/ 194 w 424"/>
                <a:gd name="T77"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4" h="173">
                  <a:moveTo>
                    <a:pt x="73" y="148"/>
                  </a:moveTo>
                  <a:cubicBezTo>
                    <a:pt x="64" y="148"/>
                    <a:pt x="55" y="148"/>
                    <a:pt x="45" y="148"/>
                  </a:cubicBezTo>
                  <a:cubicBezTo>
                    <a:pt x="44" y="148"/>
                    <a:pt x="43" y="149"/>
                    <a:pt x="42" y="149"/>
                  </a:cubicBezTo>
                  <a:cubicBezTo>
                    <a:pt x="39" y="156"/>
                    <a:pt x="36" y="164"/>
                    <a:pt x="32" y="170"/>
                  </a:cubicBezTo>
                  <a:cubicBezTo>
                    <a:pt x="32" y="171"/>
                    <a:pt x="30" y="173"/>
                    <a:pt x="29" y="173"/>
                  </a:cubicBezTo>
                  <a:cubicBezTo>
                    <a:pt x="21" y="173"/>
                    <a:pt x="12" y="173"/>
                    <a:pt x="3" y="173"/>
                  </a:cubicBezTo>
                  <a:cubicBezTo>
                    <a:pt x="1" y="173"/>
                    <a:pt x="0" y="172"/>
                    <a:pt x="1" y="170"/>
                  </a:cubicBezTo>
                  <a:cubicBezTo>
                    <a:pt x="28" y="96"/>
                    <a:pt x="80" y="48"/>
                    <a:pt x="155" y="28"/>
                  </a:cubicBezTo>
                  <a:cubicBezTo>
                    <a:pt x="258" y="0"/>
                    <a:pt x="366" y="50"/>
                    <a:pt x="413" y="144"/>
                  </a:cubicBezTo>
                  <a:cubicBezTo>
                    <a:pt x="417" y="153"/>
                    <a:pt x="420" y="162"/>
                    <a:pt x="424" y="171"/>
                  </a:cubicBezTo>
                  <a:cubicBezTo>
                    <a:pt x="424" y="171"/>
                    <a:pt x="423" y="173"/>
                    <a:pt x="422" y="173"/>
                  </a:cubicBezTo>
                  <a:cubicBezTo>
                    <a:pt x="413" y="173"/>
                    <a:pt x="404" y="173"/>
                    <a:pt x="395" y="173"/>
                  </a:cubicBezTo>
                  <a:cubicBezTo>
                    <a:pt x="394" y="173"/>
                    <a:pt x="393" y="172"/>
                    <a:pt x="392" y="171"/>
                  </a:cubicBezTo>
                  <a:cubicBezTo>
                    <a:pt x="389" y="164"/>
                    <a:pt x="386" y="156"/>
                    <a:pt x="382" y="149"/>
                  </a:cubicBezTo>
                  <a:cubicBezTo>
                    <a:pt x="382" y="148"/>
                    <a:pt x="381" y="148"/>
                    <a:pt x="380" y="148"/>
                  </a:cubicBezTo>
                  <a:cubicBezTo>
                    <a:pt x="360" y="148"/>
                    <a:pt x="340" y="148"/>
                    <a:pt x="321" y="148"/>
                  </a:cubicBezTo>
                  <a:cubicBezTo>
                    <a:pt x="320" y="148"/>
                    <a:pt x="319" y="149"/>
                    <a:pt x="319" y="150"/>
                  </a:cubicBezTo>
                  <a:cubicBezTo>
                    <a:pt x="321" y="157"/>
                    <a:pt x="323" y="164"/>
                    <a:pt x="325" y="171"/>
                  </a:cubicBezTo>
                  <a:cubicBezTo>
                    <a:pt x="325" y="171"/>
                    <a:pt x="325" y="173"/>
                    <a:pt x="324" y="173"/>
                  </a:cubicBezTo>
                  <a:cubicBezTo>
                    <a:pt x="315" y="173"/>
                    <a:pt x="306" y="173"/>
                    <a:pt x="297" y="173"/>
                  </a:cubicBezTo>
                  <a:cubicBezTo>
                    <a:pt x="296" y="173"/>
                    <a:pt x="295" y="172"/>
                    <a:pt x="295" y="171"/>
                  </a:cubicBezTo>
                  <a:cubicBezTo>
                    <a:pt x="292" y="164"/>
                    <a:pt x="290" y="156"/>
                    <a:pt x="287" y="149"/>
                  </a:cubicBezTo>
                  <a:cubicBezTo>
                    <a:pt x="287" y="148"/>
                    <a:pt x="286" y="148"/>
                    <a:pt x="285" y="148"/>
                  </a:cubicBezTo>
                  <a:cubicBezTo>
                    <a:pt x="265" y="148"/>
                    <a:pt x="245" y="148"/>
                    <a:pt x="225" y="148"/>
                  </a:cubicBezTo>
                  <a:cubicBezTo>
                    <a:pt x="225" y="148"/>
                    <a:pt x="224" y="149"/>
                    <a:pt x="224" y="150"/>
                  </a:cubicBezTo>
                  <a:cubicBezTo>
                    <a:pt x="223" y="156"/>
                    <a:pt x="224" y="163"/>
                    <a:pt x="223" y="170"/>
                  </a:cubicBezTo>
                  <a:cubicBezTo>
                    <a:pt x="223" y="171"/>
                    <a:pt x="222" y="173"/>
                    <a:pt x="221" y="173"/>
                  </a:cubicBezTo>
                  <a:cubicBezTo>
                    <a:pt x="213" y="173"/>
                    <a:pt x="205" y="173"/>
                    <a:pt x="196" y="173"/>
                  </a:cubicBezTo>
                  <a:cubicBezTo>
                    <a:pt x="195" y="173"/>
                    <a:pt x="194" y="171"/>
                    <a:pt x="194" y="170"/>
                  </a:cubicBezTo>
                  <a:cubicBezTo>
                    <a:pt x="194" y="164"/>
                    <a:pt x="194" y="157"/>
                    <a:pt x="194" y="150"/>
                  </a:cubicBezTo>
                  <a:cubicBezTo>
                    <a:pt x="194" y="149"/>
                    <a:pt x="193" y="148"/>
                    <a:pt x="192" y="148"/>
                  </a:cubicBezTo>
                  <a:cubicBezTo>
                    <a:pt x="174" y="148"/>
                    <a:pt x="156" y="148"/>
                    <a:pt x="137" y="148"/>
                  </a:cubicBezTo>
                  <a:cubicBezTo>
                    <a:pt x="137" y="148"/>
                    <a:pt x="135" y="149"/>
                    <a:pt x="135" y="149"/>
                  </a:cubicBezTo>
                  <a:cubicBezTo>
                    <a:pt x="133" y="156"/>
                    <a:pt x="131" y="164"/>
                    <a:pt x="128" y="171"/>
                  </a:cubicBezTo>
                  <a:cubicBezTo>
                    <a:pt x="128" y="172"/>
                    <a:pt x="127" y="173"/>
                    <a:pt x="126" y="173"/>
                  </a:cubicBezTo>
                  <a:cubicBezTo>
                    <a:pt x="117" y="173"/>
                    <a:pt x="108" y="173"/>
                    <a:pt x="99" y="173"/>
                  </a:cubicBezTo>
                  <a:cubicBezTo>
                    <a:pt x="99" y="173"/>
                    <a:pt x="98" y="171"/>
                    <a:pt x="98" y="171"/>
                  </a:cubicBezTo>
                  <a:cubicBezTo>
                    <a:pt x="100" y="164"/>
                    <a:pt x="101" y="157"/>
                    <a:pt x="103" y="150"/>
                  </a:cubicBezTo>
                  <a:cubicBezTo>
                    <a:pt x="103" y="149"/>
                    <a:pt x="102" y="148"/>
                    <a:pt x="102" y="148"/>
                  </a:cubicBezTo>
                  <a:cubicBezTo>
                    <a:pt x="92" y="148"/>
                    <a:pt x="83" y="148"/>
                    <a:pt x="73" y="148"/>
                  </a:cubicBezTo>
                  <a:close/>
                  <a:moveTo>
                    <a:pt x="333" y="118"/>
                  </a:moveTo>
                  <a:cubicBezTo>
                    <a:pt x="342" y="118"/>
                    <a:pt x="350" y="118"/>
                    <a:pt x="359" y="118"/>
                  </a:cubicBezTo>
                  <a:cubicBezTo>
                    <a:pt x="359" y="118"/>
                    <a:pt x="360" y="118"/>
                    <a:pt x="360" y="118"/>
                  </a:cubicBezTo>
                  <a:cubicBezTo>
                    <a:pt x="360" y="117"/>
                    <a:pt x="360" y="117"/>
                    <a:pt x="360" y="116"/>
                  </a:cubicBezTo>
                  <a:cubicBezTo>
                    <a:pt x="332" y="86"/>
                    <a:pt x="299" y="66"/>
                    <a:pt x="259" y="56"/>
                  </a:cubicBezTo>
                  <a:cubicBezTo>
                    <a:pt x="259" y="56"/>
                    <a:pt x="258" y="56"/>
                    <a:pt x="258" y="56"/>
                  </a:cubicBezTo>
                  <a:cubicBezTo>
                    <a:pt x="258" y="56"/>
                    <a:pt x="258" y="57"/>
                    <a:pt x="259" y="57"/>
                  </a:cubicBezTo>
                  <a:cubicBezTo>
                    <a:pt x="278" y="74"/>
                    <a:pt x="293" y="94"/>
                    <a:pt x="305" y="116"/>
                  </a:cubicBezTo>
                  <a:cubicBezTo>
                    <a:pt x="305" y="117"/>
                    <a:pt x="307" y="118"/>
                    <a:pt x="308" y="118"/>
                  </a:cubicBezTo>
                  <a:cubicBezTo>
                    <a:pt x="316" y="118"/>
                    <a:pt x="325" y="118"/>
                    <a:pt x="333" y="118"/>
                  </a:cubicBezTo>
                  <a:close/>
                  <a:moveTo>
                    <a:pt x="90" y="118"/>
                  </a:moveTo>
                  <a:cubicBezTo>
                    <a:pt x="98" y="118"/>
                    <a:pt x="106" y="118"/>
                    <a:pt x="113" y="118"/>
                  </a:cubicBezTo>
                  <a:cubicBezTo>
                    <a:pt x="114" y="118"/>
                    <a:pt x="116" y="117"/>
                    <a:pt x="116" y="116"/>
                  </a:cubicBezTo>
                  <a:cubicBezTo>
                    <a:pt x="127" y="95"/>
                    <a:pt x="140" y="76"/>
                    <a:pt x="157" y="59"/>
                  </a:cubicBezTo>
                  <a:cubicBezTo>
                    <a:pt x="158" y="59"/>
                    <a:pt x="158" y="58"/>
                    <a:pt x="158" y="58"/>
                  </a:cubicBezTo>
                  <a:cubicBezTo>
                    <a:pt x="158" y="58"/>
                    <a:pt x="157" y="58"/>
                    <a:pt x="157" y="58"/>
                  </a:cubicBezTo>
                  <a:cubicBezTo>
                    <a:pt x="121" y="69"/>
                    <a:pt x="90" y="88"/>
                    <a:pt x="65" y="116"/>
                  </a:cubicBezTo>
                  <a:cubicBezTo>
                    <a:pt x="65" y="117"/>
                    <a:pt x="65" y="117"/>
                    <a:pt x="64" y="118"/>
                  </a:cubicBezTo>
                  <a:cubicBezTo>
                    <a:pt x="65" y="118"/>
                    <a:pt x="65" y="118"/>
                    <a:pt x="66" y="118"/>
                  </a:cubicBezTo>
                  <a:cubicBezTo>
                    <a:pt x="74" y="118"/>
                    <a:pt x="82" y="118"/>
                    <a:pt x="90" y="118"/>
                  </a:cubicBezTo>
                  <a:close/>
                  <a:moveTo>
                    <a:pt x="247" y="118"/>
                  </a:moveTo>
                  <a:cubicBezTo>
                    <a:pt x="255" y="118"/>
                    <a:pt x="262" y="118"/>
                    <a:pt x="269" y="118"/>
                  </a:cubicBezTo>
                  <a:cubicBezTo>
                    <a:pt x="270" y="118"/>
                    <a:pt x="270" y="117"/>
                    <a:pt x="270" y="116"/>
                  </a:cubicBezTo>
                  <a:cubicBezTo>
                    <a:pt x="258" y="98"/>
                    <a:pt x="244" y="81"/>
                    <a:pt x="225" y="68"/>
                  </a:cubicBezTo>
                  <a:cubicBezTo>
                    <a:pt x="225" y="68"/>
                    <a:pt x="224" y="68"/>
                    <a:pt x="224" y="67"/>
                  </a:cubicBezTo>
                  <a:cubicBezTo>
                    <a:pt x="224" y="68"/>
                    <a:pt x="224" y="69"/>
                    <a:pt x="224" y="69"/>
                  </a:cubicBezTo>
                  <a:cubicBezTo>
                    <a:pt x="224" y="85"/>
                    <a:pt x="224" y="100"/>
                    <a:pt x="224" y="116"/>
                  </a:cubicBezTo>
                  <a:cubicBezTo>
                    <a:pt x="224" y="117"/>
                    <a:pt x="225" y="118"/>
                    <a:pt x="225" y="118"/>
                  </a:cubicBezTo>
                  <a:cubicBezTo>
                    <a:pt x="233" y="118"/>
                    <a:pt x="240" y="118"/>
                    <a:pt x="247" y="118"/>
                  </a:cubicBezTo>
                  <a:close/>
                  <a:moveTo>
                    <a:pt x="194" y="93"/>
                  </a:moveTo>
                  <a:cubicBezTo>
                    <a:pt x="194" y="85"/>
                    <a:pt x="194" y="78"/>
                    <a:pt x="194" y="70"/>
                  </a:cubicBezTo>
                  <a:cubicBezTo>
                    <a:pt x="194" y="69"/>
                    <a:pt x="194" y="68"/>
                    <a:pt x="194" y="68"/>
                  </a:cubicBezTo>
                  <a:cubicBezTo>
                    <a:pt x="193" y="68"/>
                    <a:pt x="192" y="68"/>
                    <a:pt x="192" y="69"/>
                  </a:cubicBezTo>
                  <a:cubicBezTo>
                    <a:pt x="175" y="82"/>
                    <a:pt x="161" y="98"/>
                    <a:pt x="150" y="116"/>
                  </a:cubicBezTo>
                  <a:cubicBezTo>
                    <a:pt x="150" y="117"/>
                    <a:pt x="151" y="118"/>
                    <a:pt x="151" y="118"/>
                  </a:cubicBezTo>
                  <a:cubicBezTo>
                    <a:pt x="165" y="118"/>
                    <a:pt x="179" y="118"/>
                    <a:pt x="192" y="118"/>
                  </a:cubicBezTo>
                  <a:cubicBezTo>
                    <a:pt x="193" y="118"/>
                    <a:pt x="194" y="117"/>
                    <a:pt x="194" y="116"/>
                  </a:cubicBezTo>
                  <a:cubicBezTo>
                    <a:pt x="194" y="108"/>
                    <a:pt x="194" y="101"/>
                    <a:pt x="194"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8">
              <a:extLst>
                <a:ext uri="{FF2B5EF4-FFF2-40B4-BE49-F238E27FC236}">
                  <a16:creationId xmlns:a16="http://schemas.microsoft.com/office/drawing/2014/main" id="{74DCB1D9-A825-06F5-29B8-922E76959381}"/>
                </a:ext>
              </a:extLst>
            </p:cNvPr>
            <p:cNvSpPr>
              <a:spLocks/>
            </p:cNvSpPr>
            <p:nvPr/>
          </p:nvSpPr>
          <p:spPr bwMode="gray">
            <a:xfrm>
              <a:off x="4933951"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6 w 124"/>
                <a:gd name="T11" fmla="*/ 64 h 73"/>
                <a:gd name="T12" fmla="*/ 32 w 124"/>
                <a:gd name="T13" fmla="*/ 73 h 73"/>
                <a:gd name="T14" fmla="*/ 19 w 124"/>
                <a:gd name="T15" fmla="*/ 63 h 73"/>
                <a:gd name="T16" fmla="*/ 2 w 124"/>
                <a:gd name="T17" fmla="*/ 14 h 73"/>
                <a:gd name="T18" fmla="*/ 6 w 124"/>
                <a:gd name="T19" fmla="*/ 2 h 73"/>
                <a:gd name="T20" fmla="*/ 21 w 124"/>
                <a:gd name="T21" fmla="*/ 7 h 73"/>
                <a:gd name="T22" fmla="*/ 31 w 124"/>
                <a:gd name="T23" fmla="*/ 41 h 73"/>
                <a:gd name="T24" fmla="*/ 34 w 124"/>
                <a:gd name="T25" fmla="*/ 49 h 73"/>
                <a:gd name="T26" fmla="*/ 37 w 124"/>
                <a:gd name="T27" fmla="*/ 42 h 73"/>
                <a:gd name="T28" fmla="*/ 47 w 124"/>
                <a:gd name="T29" fmla="*/ 11 h 73"/>
                <a:gd name="T30" fmla="*/ 62 w 124"/>
                <a:gd name="T31" fmla="*/ 1 h 73"/>
                <a:gd name="T32" fmla="*/ 76 w 124"/>
                <a:gd name="T33" fmla="*/ 11 h 73"/>
                <a:gd name="T34" fmla="*/ 89 w 124"/>
                <a:gd name="T35" fmla="*/ 47 h 73"/>
                <a:gd name="T36" fmla="*/ 90 w 124"/>
                <a:gd name="T37" fmla="*/ 49 h 73"/>
                <a:gd name="T38" fmla="*/ 90 w 124"/>
                <a:gd name="T39" fmla="*/ 47 h 73"/>
                <a:gd name="T40" fmla="*/ 101 w 124"/>
                <a:gd name="T41" fmla="*/ 10 h 73"/>
                <a:gd name="T42" fmla="*/ 113 w 124"/>
                <a:gd name="T43" fmla="*/ 1 h 73"/>
                <a:gd name="T44" fmla="*/ 121 w 124"/>
                <a:gd name="T45" fmla="*/ 13 h 73"/>
                <a:gd name="T46" fmla="*/ 104 w 124"/>
                <a:gd name="T47" fmla="*/ 63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3"/>
                  </a:cubicBezTo>
                  <a:cubicBezTo>
                    <a:pt x="72" y="50"/>
                    <a:pt x="67" y="37"/>
                    <a:pt x="63" y="23"/>
                  </a:cubicBezTo>
                  <a:cubicBezTo>
                    <a:pt x="62" y="22"/>
                    <a:pt x="62" y="22"/>
                    <a:pt x="62" y="21"/>
                  </a:cubicBezTo>
                  <a:cubicBezTo>
                    <a:pt x="61" y="22"/>
                    <a:pt x="61" y="22"/>
                    <a:pt x="61" y="23"/>
                  </a:cubicBezTo>
                  <a:cubicBezTo>
                    <a:pt x="56" y="37"/>
                    <a:pt x="51" y="50"/>
                    <a:pt x="46" y="64"/>
                  </a:cubicBezTo>
                  <a:cubicBezTo>
                    <a:pt x="44" y="70"/>
                    <a:pt x="40" y="73"/>
                    <a:pt x="32" y="73"/>
                  </a:cubicBezTo>
                  <a:cubicBezTo>
                    <a:pt x="25" y="72"/>
                    <a:pt x="21" y="69"/>
                    <a:pt x="19" y="63"/>
                  </a:cubicBezTo>
                  <a:cubicBezTo>
                    <a:pt x="13" y="47"/>
                    <a:pt x="8" y="30"/>
                    <a:pt x="2" y="14"/>
                  </a:cubicBezTo>
                  <a:cubicBezTo>
                    <a:pt x="0" y="8"/>
                    <a:pt x="1" y="4"/>
                    <a:pt x="6" y="2"/>
                  </a:cubicBezTo>
                  <a:cubicBezTo>
                    <a:pt x="12" y="0"/>
                    <a:pt x="19" y="2"/>
                    <a:pt x="21" y="7"/>
                  </a:cubicBezTo>
                  <a:cubicBezTo>
                    <a:pt x="25" y="18"/>
                    <a:pt x="28" y="30"/>
                    <a:pt x="31" y="41"/>
                  </a:cubicBezTo>
                  <a:cubicBezTo>
                    <a:pt x="32" y="44"/>
                    <a:pt x="33" y="47"/>
                    <a:pt x="34" y="49"/>
                  </a:cubicBezTo>
                  <a:cubicBezTo>
                    <a:pt x="35" y="47"/>
                    <a:pt x="36" y="44"/>
                    <a:pt x="37" y="42"/>
                  </a:cubicBezTo>
                  <a:cubicBezTo>
                    <a:pt x="40" y="31"/>
                    <a:pt x="44" y="21"/>
                    <a:pt x="47" y="11"/>
                  </a:cubicBezTo>
                  <a:cubicBezTo>
                    <a:pt x="50" y="4"/>
                    <a:pt x="54" y="1"/>
                    <a:pt x="62" y="1"/>
                  </a:cubicBezTo>
                  <a:cubicBezTo>
                    <a:pt x="69" y="1"/>
                    <a:pt x="73" y="4"/>
                    <a:pt x="76" y="11"/>
                  </a:cubicBezTo>
                  <a:cubicBezTo>
                    <a:pt x="80" y="23"/>
                    <a:pt x="84" y="35"/>
                    <a:pt x="89" y="47"/>
                  </a:cubicBezTo>
                  <a:cubicBezTo>
                    <a:pt x="89" y="48"/>
                    <a:pt x="89" y="49"/>
                    <a:pt x="90" y="49"/>
                  </a:cubicBezTo>
                  <a:cubicBezTo>
                    <a:pt x="90" y="48"/>
                    <a:pt x="90" y="48"/>
                    <a:pt x="90" y="47"/>
                  </a:cubicBezTo>
                  <a:cubicBezTo>
                    <a:pt x="94" y="35"/>
                    <a:pt x="97" y="23"/>
                    <a:pt x="101" y="10"/>
                  </a:cubicBezTo>
                  <a:cubicBezTo>
                    <a:pt x="103" y="3"/>
                    <a:pt x="106" y="1"/>
                    <a:pt x="113" y="1"/>
                  </a:cubicBezTo>
                  <a:cubicBezTo>
                    <a:pt x="121" y="2"/>
                    <a:pt x="124" y="6"/>
                    <a:pt x="121" y="13"/>
                  </a:cubicBezTo>
                  <a:cubicBezTo>
                    <a:pt x="116" y="30"/>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9">
              <a:extLst>
                <a:ext uri="{FF2B5EF4-FFF2-40B4-BE49-F238E27FC236}">
                  <a16:creationId xmlns:a16="http://schemas.microsoft.com/office/drawing/2014/main" id="{C8BAF8EE-0D5D-2C35-EBCC-B9822B70AE1F}"/>
                </a:ext>
              </a:extLst>
            </p:cNvPr>
            <p:cNvSpPr>
              <a:spLocks/>
            </p:cNvSpPr>
            <p:nvPr/>
          </p:nvSpPr>
          <p:spPr bwMode="gray">
            <a:xfrm>
              <a:off x="6446838"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7 w 124"/>
                <a:gd name="T11" fmla="*/ 63 h 73"/>
                <a:gd name="T12" fmla="*/ 32 w 124"/>
                <a:gd name="T13" fmla="*/ 72 h 73"/>
                <a:gd name="T14" fmla="*/ 19 w 124"/>
                <a:gd name="T15" fmla="*/ 63 h 73"/>
                <a:gd name="T16" fmla="*/ 2 w 124"/>
                <a:gd name="T17" fmla="*/ 14 h 73"/>
                <a:gd name="T18" fmla="*/ 6 w 124"/>
                <a:gd name="T19" fmla="*/ 2 h 73"/>
                <a:gd name="T20" fmla="*/ 21 w 124"/>
                <a:gd name="T21" fmla="*/ 6 h 73"/>
                <a:gd name="T22" fmla="*/ 31 w 124"/>
                <a:gd name="T23" fmla="*/ 40 h 73"/>
                <a:gd name="T24" fmla="*/ 33 w 124"/>
                <a:gd name="T25" fmla="*/ 48 h 73"/>
                <a:gd name="T26" fmla="*/ 34 w 124"/>
                <a:gd name="T27" fmla="*/ 49 h 73"/>
                <a:gd name="T28" fmla="*/ 35 w 124"/>
                <a:gd name="T29" fmla="*/ 48 h 73"/>
                <a:gd name="T30" fmla="*/ 47 w 124"/>
                <a:gd name="T31" fmla="*/ 12 h 73"/>
                <a:gd name="T32" fmla="*/ 62 w 124"/>
                <a:gd name="T33" fmla="*/ 1 h 73"/>
                <a:gd name="T34" fmla="*/ 76 w 124"/>
                <a:gd name="T35" fmla="*/ 12 h 73"/>
                <a:gd name="T36" fmla="*/ 89 w 124"/>
                <a:gd name="T37" fmla="*/ 48 h 73"/>
                <a:gd name="T38" fmla="*/ 90 w 124"/>
                <a:gd name="T39" fmla="*/ 49 h 73"/>
                <a:gd name="T40" fmla="*/ 90 w 124"/>
                <a:gd name="T41" fmla="*/ 48 h 73"/>
                <a:gd name="T42" fmla="*/ 101 w 124"/>
                <a:gd name="T43" fmla="*/ 10 h 73"/>
                <a:gd name="T44" fmla="*/ 112 w 124"/>
                <a:gd name="T45" fmla="*/ 1 h 73"/>
                <a:gd name="T46" fmla="*/ 121 w 124"/>
                <a:gd name="T47" fmla="*/ 14 h 73"/>
                <a:gd name="T48" fmla="*/ 104 w 124"/>
                <a:gd name="T49" fmla="*/ 63 h 73"/>
                <a:gd name="T50" fmla="*/ 90 w 124"/>
                <a:gd name="T5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73">
                  <a:moveTo>
                    <a:pt x="90" y="72"/>
                  </a:moveTo>
                  <a:cubicBezTo>
                    <a:pt x="84" y="73"/>
                    <a:pt x="79" y="70"/>
                    <a:pt x="77" y="63"/>
                  </a:cubicBezTo>
                  <a:cubicBezTo>
                    <a:pt x="72" y="50"/>
                    <a:pt x="68" y="36"/>
                    <a:pt x="63" y="23"/>
                  </a:cubicBezTo>
                  <a:cubicBezTo>
                    <a:pt x="63" y="22"/>
                    <a:pt x="62" y="22"/>
                    <a:pt x="62" y="21"/>
                  </a:cubicBezTo>
                  <a:cubicBezTo>
                    <a:pt x="62" y="22"/>
                    <a:pt x="61" y="22"/>
                    <a:pt x="61" y="23"/>
                  </a:cubicBezTo>
                  <a:cubicBezTo>
                    <a:pt x="56" y="36"/>
                    <a:pt x="52" y="50"/>
                    <a:pt x="47" y="63"/>
                  </a:cubicBezTo>
                  <a:cubicBezTo>
                    <a:pt x="44" y="70"/>
                    <a:pt x="40" y="73"/>
                    <a:pt x="32" y="72"/>
                  </a:cubicBezTo>
                  <a:cubicBezTo>
                    <a:pt x="25" y="72"/>
                    <a:pt x="22" y="70"/>
                    <a:pt x="19" y="63"/>
                  </a:cubicBezTo>
                  <a:cubicBezTo>
                    <a:pt x="13" y="46"/>
                    <a:pt x="8" y="30"/>
                    <a:pt x="2" y="14"/>
                  </a:cubicBezTo>
                  <a:cubicBezTo>
                    <a:pt x="0" y="9"/>
                    <a:pt x="0" y="5"/>
                    <a:pt x="6" y="2"/>
                  </a:cubicBezTo>
                  <a:cubicBezTo>
                    <a:pt x="12" y="0"/>
                    <a:pt x="19" y="1"/>
                    <a:pt x="21" y="6"/>
                  </a:cubicBezTo>
                  <a:cubicBezTo>
                    <a:pt x="25" y="17"/>
                    <a:pt x="28" y="29"/>
                    <a:pt x="31" y="40"/>
                  </a:cubicBezTo>
                  <a:cubicBezTo>
                    <a:pt x="32" y="42"/>
                    <a:pt x="33" y="45"/>
                    <a:pt x="33" y="48"/>
                  </a:cubicBezTo>
                  <a:cubicBezTo>
                    <a:pt x="33" y="48"/>
                    <a:pt x="34" y="49"/>
                    <a:pt x="34" y="49"/>
                  </a:cubicBezTo>
                  <a:cubicBezTo>
                    <a:pt x="34" y="49"/>
                    <a:pt x="34" y="48"/>
                    <a:pt x="35" y="48"/>
                  </a:cubicBezTo>
                  <a:cubicBezTo>
                    <a:pt x="39" y="36"/>
                    <a:pt x="43" y="24"/>
                    <a:pt x="47" y="12"/>
                  </a:cubicBezTo>
                  <a:cubicBezTo>
                    <a:pt x="50" y="4"/>
                    <a:pt x="54" y="1"/>
                    <a:pt x="62" y="1"/>
                  </a:cubicBezTo>
                  <a:cubicBezTo>
                    <a:pt x="70" y="1"/>
                    <a:pt x="73" y="4"/>
                    <a:pt x="76" y="12"/>
                  </a:cubicBezTo>
                  <a:cubicBezTo>
                    <a:pt x="81" y="23"/>
                    <a:pt x="85" y="36"/>
                    <a:pt x="89" y="48"/>
                  </a:cubicBezTo>
                  <a:cubicBezTo>
                    <a:pt x="89" y="48"/>
                    <a:pt x="90" y="49"/>
                    <a:pt x="90" y="49"/>
                  </a:cubicBezTo>
                  <a:cubicBezTo>
                    <a:pt x="90" y="49"/>
                    <a:pt x="90" y="48"/>
                    <a:pt x="90" y="48"/>
                  </a:cubicBezTo>
                  <a:cubicBezTo>
                    <a:pt x="94" y="35"/>
                    <a:pt x="98" y="23"/>
                    <a:pt x="101" y="10"/>
                  </a:cubicBezTo>
                  <a:cubicBezTo>
                    <a:pt x="103" y="5"/>
                    <a:pt x="106" y="2"/>
                    <a:pt x="112" y="1"/>
                  </a:cubicBezTo>
                  <a:cubicBezTo>
                    <a:pt x="121" y="1"/>
                    <a:pt x="124" y="6"/>
                    <a:pt x="121" y="14"/>
                  </a:cubicBezTo>
                  <a:cubicBezTo>
                    <a:pt x="116" y="31"/>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0">
              <a:extLst>
                <a:ext uri="{FF2B5EF4-FFF2-40B4-BE49-F238E27FC236}">
                  <a16:creationId xmlns:a16="http://schemas.microsoft.com/office/drawing/2014/main" id="{2F7F67EB-F137-4A1F-CCDE-4C593F7F0B6D}"/>
                </a:ext>
              </a:extLst>
            </p:cNvPr>
            <p:cNvSpPr>
              <a:spLocks/>
            </p:cNvSpPr>
            <p:nvPr/>
          </p:nvSpPr>
          <p:spPr bwMode="gray">
            <a:xfrm>
              <a:off x="5691188" y="952500"/>
              <a:ext cx="615950" cy="363538"/>
            </a:xfrm>
            <a:custGeom>
              <a:avLst/>
              <a:gdLst>
                <a:gd name="T0" fmla="*/ 90 w 124"/>
                <a:gd name="T1" fmla="*/ 72 h 73"/>
                <a:gd name="T2" fmla="*/ 77 w 124"/>
                <a:gd name="T3" fmla="*/ 64 h 73"/>
                <a:gd name="T4" fmla="*/ 63 w 124"/>
                <a:gd name="T5" fmla="*/ 23 h 73"/>
                <a:gd name="T6" fmla="*/ 62 w 124"/>
                <a:gd name="T7" fmla="*/ 21 h 73"/>
                <a:gd name="T8" fmla="*/ 61 w 124"/>
                <a:gd name="T9" fmla="*/ 23 h 73"/>
                <a:gd name="T10" fmla="*/ 46 w 124"/>
                <a:gd name="T11" fmla="*/ 63 h 73"/>
                <a:gd name="T12" fmla="*/ 32 w 124"/>
                <a:gd name="T13" fmla="*/ 72 h 73"/>
                <a:gd name="T14" fmla="*/ 19 w 124"/>
                <a:gd name="T15" fmla="*/ 63 h 73"/>
                <a:gd name="T16" fmla="*/ 2 w 124"/>
                <a:gd name="T17" fmla="*/ 14 h 73"/>
                <a:gd name="T18" fmla="*/ 6 w 124"/>
                <a:gd name="T19" fmla="*/ 2 h 73"/>
                <a:gd name="T20" fmla="*/ 21 w 124"/>
                <a:gd name="T21" fmla="*/ 7 h 73"/>
                <a:gd name="T22" fmla="*/ 31 w 124"/>
                <a:gd name="T23" fmla="*/ 42 h 73"/>
                <a:gd name="T24" fmla="*/ 34 w 124"/>
                <a:gd name="T25" fmla="*/ 49 h 73"/>
                <a:gd name="T26" fmla="*/ 37 w 124"/>
                <a:gd name="T27" fmla="*/ 42 h 73"/>
                <a:gd name="T28" fmla="*/ 48 w 124"/>
                <a:gd name="T29" fmla="*/ 10 h 73"/>
                <a:gd name="T30" fmla="*/ 62 w 124"/>
                <a:gd name="T31" fmla="*/ 1 h 73"/>
                <a:gd name="T32" fmla="*/ 76 w 124"/>
                <a:gd name="T33" fmla="*/ 10 h 73"/>
                <a:gd name="T34" fmla="*/ 89 w 124"/>
                <a:gd name="T35" fmla="*/ 47 h 73"/>
                <a:gd name="T36" fmla="*/ 90 w 124"/>
                <a:gd name="T37" fmla="*/ 49 h 73"/>
                <a:gd name="T38" fmla="*/ 91 w 124"/>
                <a:gd name="T39" fmla="*/ 47 h 73"/>
                <a:gd name="T40" fmla="*/ 101 w 124"/>
                <a:gd name="T41" fmla="*/ 10 h 73"/>
                <a:gd name="T42" fmla="*/ 116 w 124"/>
                <a:gd name="T43" fmla="*/ 2 h 73"/>
                <a:gd name="T44" fmla="*/ 122 w 124"/>
                <a:gd name="T45" fmla="*/ 12 h 73"/>
                <a:gd name="T46" fmla="*/ 104 w 124"/>
                <a:gd name="T47" fmla="*/ 65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4"/>
                  </a:cubicBezTo>
                  <a:cubicBezTo>
                    <a:pt x="72" y="50"/>
                    <a:pt x="68" y="36"/>
                    <a:pt x="63" y="23"/>
                  </a:cubicBezTo>
                  <a:cubicBezTo>
                    <a:pt x="62" y="22"/>
                    <a:pt x="62" y="22"/>
                    <a:pt x="62" y="21"/>
                  </a:cubicBezTo>
                  <a:cubicBezTo>
                    <a:pt x="61" y="22"/>
                    <a:pt x="61" y="22"/>
                    <a:pt x="61" y="23"/>
                  </a:cubicBezTo>
                  <a:cubicBezTo>
                    <a:pt x="56" y="36"/>
                    <a:pt x="51" y="50"/>
                    <a:pt x="46" y="63"/>
                  </a:cubicBezTo>
                  <a:cubicBezTo>
                    <a:pt x="44" y="70"/>
                    <a:pt x="40" y="73"/>
                    <a:pt x="32" y="72"/>
                  </a:cubicBezTo>
                  <a:cubicBezTo>
                    <a:pt x="25" y="72"/>
                    <a:pt x="22" y="70"/>
                    <a:pt x="19" y="63"/>
                  </a:cubicBezTo>
                  <a:cubicBezTo>
                    <a:pt x="13" y="46"/>
                    <a:pt x="8" y="30"/>
                    <a:pt x="2" y="14"/>
                  </a:cubicBezTo>
                  <a:cubicBezTo>
                    <a:pt x="0" y="7"/>
                    <a:pt x="1" y="4"/>
                    <a:pt x="6" y="2"/>
                  </a:cubicBezTo>
                  <a:cubicBezTo>
                    <a:pt x="12" y="0"/>
                    <a:pt x="19" y="2"/>
                    <a:pt x="21" y="7"/>
                  </a:cubicBezTo>
                  <a:cubicBezTo>
                    <a:pt x="25" y="19"/>
                    <a:pt x="28" y="30"/>
                    <a:pt x="31" y="42"/>
                  </a:cubicBezTo>
                  <a:cubicBezTo>
                    <a:pt x="32" y="44"/>
                    <a:pt x="33" y="47"/>
                    <a:pt x="34" y="49"/>
                  </a:cubicBezTo>
                  <a:cubicBezTo>
                    <a:pt x="35" y="47"/>
                    <a:pt x="36" y="44"/>
                    <a:pt x="37" y="42"/>
                  </a:cubicBezTo>
                  <a:cubicBezTo>
                    <a:pt x="40" y="31"/>
                    <a:pt x="44" y="21"/>
                    <a:pt x="48" y="10"/>
                  </a:cubicBezTo>
                  <a:cubicBezTo>
                    <a:pt x="50" y="3"/>
                    <a:pt x="55" y="1"/>
                    <a:pt x="62" y="1"/>
                  </a:cubicBezTo>
                  <a:cubicBezTo>
                    <a:pt x="69" y="1"/>
                    <a:pt x="73" y="4"/>
                    <a:pt x="76" y="10"/>
                  </a:cubicBezTo>
                  <a:cubicBezTo>
                    <a:pt x="80" y="23"/>
                    <a:pt x="84" y="35"/>
                    <a:pt x="89" y="47"/>
                  </a:cubicBezTo>
                  <a:cubicBezTo>
                    <a:pt x="89" y="48"/>
                    <a:pt x="89" y="48"/>
                    <a:pt x="90" y="49"/>
                  </a:cubicBezTo>
                  <a:cubicBezTo>
                    <a:pt x="90" y="48"/>
                    <a:pt x="90" y="48"/>
                    <a:pt x="91" y="47"/>
                  </a:cubicBezTo>
                  <a:cubicBezTo>
                    <a:pt x="94" y="35"/>
                    <a:pt x="98" y="22"/>
                    <a:pt x="101" y="10"/>
                  </a:cubicBezTo>
                  <a:cubicBezTo>
                    <a:pt x="103" y="3"/>
                    <a:pt x="108" y="0"/>
                    <a:pt x="116" y="2"/>
                  </a:cubicBezTo>
                  <a:cubicBezTo>
                    <a:pt x="121" y="3"/>
                    <a:pt x="124" y="7"/>
                    <a:pt x="122" y="12"/>
                  </a:cubicBezTo>
                  <a:cubicBezTo>
                    <a:pt x="116" y="30"/>
                    <a:pt x="110" y="47"/>
                    <a:pt x="104" y="65"/>
                  </a:cubicBezTo>
                  <a:cubicBezTo>
                    <a:pt x="101" y="71"/>
                    <a:pt x="97" y="73"/>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2" name="TextBox 7">
            <a:extLst>
              <a:ext uri="{FF2B5EF4-FFF2-40B4-BE49-F238E27FC236}">
                <a16:creationId xmlns:a16="http://schemas.microsoft.com/office/drawing/2014/main" id="{B80E9FA0-4F9A-8E60-DCA8-5EB9B39C4B71}"/>
              </a:ext>
            </a:extLst>
          </p:cNvPr>
          <p:cNvSpPr txBox="1"/>
          <p:nvPr userDrawn="1"/>
        </p:nvSpPr>
        <p:spPr bwMode="gray">
          <a:xfrm>
            <a:off x="2622199" y="4052697"/>
            <a:ext cx="1773242"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https://twitter.com/giz_gmbh</a:t>
            </a:r>
          </a:p>
        </p:txBody>
      </p:sp>
      <p:sp>
        <p:nvSpPr>
          <p:cNvPr id="13" name="TextBox 7">
            <a:extLst>
              <a:ext uri="{FF2B5EF4-FFF2-40B4-BE49-F238E27FC236}">
                <a16:creationId xmlns:a16="http://schemas.microsoft.com/office/drawing/2014/main" id="{18DA7127-66D2-7479-251E-FABF0C6FB6F2}"/>
              </a:ext>
            </a:extLst>
          </p:cNvPr>
          <p:cNvSpPr txBox="1"/>
          <p:nvPr userDrawn="1"/>
        </p:nvSpPr>
        <p:spPr bwMode="gray">
          <a:xfrm>
            <a:off x="5253681" y="4052697"/>
            <a:ext cx="2696572" cy="246221"/>
          </a:xfrm>
          <a:prstGeom prst="rect">
            <a:avLst/>
          </a:prstGeom>
          <a:noFill/>
        </p:spPr>
        <p:txBody>
          <a:bodyPr wrap="none" rtlCol="0">
            <a:spAutoFit/>
          </a:bodyPr>
          <a:lstStyle/>
          <a:p>
            <a:pPr>
              <a:spcBef>
                <a:spcPts val="2400"/>
              </a:spcBef>
              <a:buClr>
                <a:srgbClr val="C00000"/>
              </a:buClr>
            </a:pPr>
            <a:r>
              <a:rPr lang="de-DE" sz="1000">
                <a:solidFill>
                  <a:schemeClr val="tx1">
                    <a:lumMod val="75000"/>
                    <a:lumOff val="25000"/>
                  </a:schemeClr>
                </a:solidFill>
              </a:rPr>
              <a:t>https://www.linkedin.com/company/gizgmbh</a:t>
            </a:r>
          </a:p>
        </p:txBody>
      </p:sp>
      <p:pic>
        <p:nvPicPr>
          <p:cNvPr id="14" name="Grafik 13">
            <a:extLst>
              <a:ext uri="{FF2B5EF4-FFF2-40B4-BE49-F238E27FC236}">
                <a16:creationId xmlns:a16="http://schemas.microsoft.com/office/drawing/2014/main" id="{336C9DEF-5AFF-9136-0825-62B9642FEA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77798" y="4049611"/>
            <a:ext cx="237600" cy="237600"/>
          </a:xfrm>
          <a:prstGeom prst="rect">
            <a:avLst/>
          </a:prstGeom>
        </p:spPr>
      </p:pic>
      <p:pic>
        <p:nvPicPr>
          <p:cNvPr id="15" name="Grafik 14">
            <a:extLst>
              <a:ext uri="{FF2B5EF4-FFF2-40B4-BE49-F238E27FC236}">
                <a16:creationId xmlns:a16="http://schemas.microsoft.com/office/drawing/2014/main" id="{7F89EED9-9F2E-965C-A250-1B5ED7DCDDE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326422" y="4077770"/>
            <a:ext cx="232514" cy="237600"/>
          </a:xfrm>
          <a:prstGeom prst="rect">
            <a:avLst/>
          </a:prstGeom>
        </p:spPr>
      </p:pic>
    </p:spTree>
    <p:extLst>
      <p:ext uri="{BB962C8B-B14F-4D97-AF65-F5344CB8AC3E}">
        <p14:creationId xmlns:p14="http://schemas.microsoft.com/office/powerpoint/2010/main" val="141969071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ontakt 3">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noProof="0"/>
              <a:t>Atelier de restitution WP2 – Analyse des mécanismes liés au financement vert des projets EnR</a:t>
            </a:r>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fr-FR" noProof="0"/>
              <a:t>Page </a:t>
            </a:r>
            <a:fld id="{3A8B5DB7-81A8-4ED4-916B-6B23CD603687}" type="slidenum">
              <a:rPr lang="fr-FR" noProof="0" smtClean="0"/>
              <a:pPr/>
              <a:t>‹N°›</a:t>
            </a:fld>
            <a:endParaRPr lang="fr-FR" noProof="0"/>
          </a:p>
        </p:txBody>
      </p:sp>
      <p:sp>
        <p:nvSpPr>
          <p:cNvPr id="16" name="Titel 1">
            <a:extLst>
              <a:ext uri="{FF2B5EF4-FFF2-40B4-BE49-F238E27FC236}">
                <a16:creationId xmlns:a16="http://schemas.microsoft.com/office/drawing/2014/main" id="{3B6C23A5-1B72-42F2-B92F-DC68B632F6B0}"/>
              </a:ext>
            </a:extLst>
          </p:cNvPr>
          <p:cNvSpPr>
            <a:spLocks noGrp="1"/>
          </p:cNvSpPr>
          <p:nvPr>
            <p:ph type="title" hasCustomPrompt="1"/>
          </p:nvPr>
        </p:nvSpPr>
        <p:spPr bwMode="gray">
          <a:xfrm>
            <a:off x="449816" y="240212"/>
            <a:ext cx="8560833" cy="540544"/>
          </a:xfrm>
        </p:spPr>
        <p:txBody>
          <a:bodyPr/>
          <a:lstStyle>
            <a:lvl1pPr>
              <a:defRPr/>
            </a:lvl1pPr>
          </a:lstStyle>
          <a:p>
            <a:r>
              <a:rPr lang="fr-FR" noProof="0"/>
              <a:t>Contact</a:t>
            </a:r>
          </a:p>
        </p:txBody>
      </p:sp>
      <p:sp>
        <p:nvSpPr>
          <p:cNvPr id="19" name="Textplatzhalter 16">
            <a:extLst>
              <a:ext uri="{FF2B5EF4-FFF2-40B4-BE49-F238E27FC236}">
                <a16:creationId xmlns:a16="http://schemas.microsoft.com/office/drawing/2014/main" id="{F0C65784-9410-409B-82EA-6584D4732CDD}"/>
              </a:ext>
            </a:extLst>
          </p:cNvPr>
          <p:cNvSpPr>
            <a:spLocks noGrp="1"/>
          </p:cNvSpPr>
          <p:nvPr>
            <p:ph type="body" sz="quarter" idx="15" hasCustomPrompt="1"/>
          </p:nvPr>
        </p:nvSpPr>
        <p:spPr bwMode="gray">
          <a:xfrm>
            <a:off x="449816"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20" name="Textplatzhalter 29">
            <a:extLst>
              <a:ext uri="{FF2B5EF4-FFF2-40B4-BE49-F238E27FC236}">
                <a16:creationId xmlns:a16="http://schemas.microsoft.com/office/drawing/2014/main" id="{85761457-A63B-46F2-99C5-E217A1E0A705}"/>
              </a:ext>
            </a:extLst>
          </p:cNvPr>
          <p:cNvSpPr>
            <a:spLocks noGrp="1"/>
          </p:cNvSpPr>
          <p:nvPr>
            <p:ph type="body" sz="quarter" idx="22" hasCustomPrompt="1"/>
          </p:nvPr>
        </p:nvSpPr>
        <p:spPr bwMode="gray">
          <a:xfrm>
            <a:off x="449816" y="2508898"/>
            <a:ext cx="2608495" cy="176276"/>
          </a:xfrm>
        </p:spPr>
        <p:txBody>
          <a:bodyPr/>
          <a:lstStyle>
            <a:lvl1pPr>
              <a:defRPr sz="1000" b="1"/>
            </a:lvl1pPr>
          </a:lstStyle>
          <a:p>
            <a:pPr lvl="0"/>
            <a:r>
              <a:rPr lang="fr-FR" noProof="0"/>
              <a:t>Prénom Nom</a:t>
            </a:r>
          </a:p>
        </p:txBody>
      </p:sp>
      <p:sp>
        <p:nvSpPr>
          <p:cNvPr id="21" name="Textplatzhalter 30">
            <a:extLst>
              <a:ext uri="{FF2B5EF4-FFF2-40B4-BE49-F238E27FC236}">
                <a16:creationId xmlns:a16="http://schemas.microsoft.com/office/drawing/2014/main" id="{CB52D947-0416-4964-B28D-129580E47725}"/>
              </a:ext>
            </a:extLst>
          </p:cNvPr>
          <p:cNvSpPr>
            <a:spLocks noGrp="1"/>
          </p:cNvSpPr>
          <p:nvPr>
            <p:ph type="body" sz="quarter" idx="23" hasCustomPrompt="1"/>
          </p:nvPr>
        </p:nvSpPr>
        <p:spPr bwMode="gray">
          <a:xfrm>
            <a:off x="449816" y="2686369"/>
            <a:ext cx="2608495" cy="176276"/>
          </a:xfrm>
        </p:spPr>
        <p:txBody>
          <a:bodyPr/>
          <a:lstStyle>
            <a:lvl1pPr>
              <a:defRPr sz="1000"/>
            </a:lvl1pPr>
          </a:lstStyle>
          <a:p>
            <a:pPr algn="l" rtl="0"/>
            <a:r>
              <a:rPr lang="fr-FR" b="0" i="0" u="none" baseline="0" noProof="0"/>
              <a:t>Fonction, ville</a:t>
            </a:r>
          </a:p>
        </p:txBody>
      </p:sp>
      <p:sp>
        <p:nvSpPr>
          <p:cNvPr id="35" name="Bildplatzhalter 6">
            <a:extLst>
              <a:ext uri="{FF2B5EF4-FFF2-40B4-BE49-F238E27FC236}">
                <a16:creationId xmlns:a16="http://schemas.microsoft.com/office/drawing/2014/main" id="{FC763A8F-9E6C-4EEB-90DC-0F65B80379CA}"/>
              </a:ext>
            </a:extLst>
          </p:cNvPr>
          <p:cNvSpPr>
            <a:spLocks noGrp="1"/>
          </p:cNvSpPr>
          <p:nvPr>
            <p:ph type="pic" sz="quarter" idx="17" hasCustomPrompt="1"/>
          </p:nvPr>
        </p:nvSpPr>
        <p:spPr bwMode="gray">
          <a:xfrm>
            <a:off x="449818"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23" name="Textplatzhalter 16">
            <a:extLst>
              <a:ext uri="{FF2B5EF4-FFF2-40B4-BE49-F238E27FC236}">
                <a16:creationId xmlns:a16="http://schemas.microsoft.com/office/drawing/2014/main" id="{A3959264-4C48-474A-BB44-B8C103D1F20F}"/>
              </a:ext>
            </a:extLst>
          </p:cNvPr>
          <p:cNvSpPr>
            <a:spLocks noGrp="1"/>
          </p:cNvSpPr>
          <p:nvPr>
            <p:ph type="body" sz="quarter" idx="24" hasCustomPrompt="1"/>
          </p:nvPr>
        </p:nvSpPr>
        <p:spPr bwMode="gray">
          <a:xfrm>
            <a:off x="3348457"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24" name="Textplatzhalter 29">
            <a:extLst>
              <a:ext uri="{FF2B5EF4-FFF2-40B4-BE49-F238E27FC236}">
                <a16:creationId xmlns:a16="http://schemas.microsoft.com/office/drawing/2014/main" id="{37C5BE72-A50D-4E1F-A698-7239B19ED5FF}"/>
              </a:ext>
            </a:extLst>
          </p:cNvPr>
          <p:cNvSpPr>
            <a:spLocks noGrp="1"/>
          </p:cNvSpPr>
          <p:nvPr>
            <p:ph type="body" sz="quarter" idx="25" hasCustomPrompt="1"/>
          </p:nvPr>
        </p:nvSpPr>
        <p:spPr bwMode="gray">
          <a:xfrm>
            <a:off x="3348457" y="2508898"/>
            <a:ext cx="2608495" cy="176276"/>
          </a:xfrm>
        </p:spPr>
        <p:txBody>
          <a:bodyPr/>
          <a:lstStyle>
            <a:lvl1pPr>
              <a:defRPr sz="1000" b="1"/>
            </a:lvl1pPr>
          </a:lstStyle>
          <a:p>
            <a:pPr lvl="0"/>
            <a:r>
              <a:rPr lang="fr-FR" noProof="0"/>
              <a:t>Prénom Nom</a:t>
            </a:r>
          </a:p>
        </p:txBody>
      </p:sp>
      <p:sp>
        <p:nvSpPr>
          <p:cNvPr id="25" name="Textplatzhalter 30">
            <a:extLst>
              <a:ext uri="{FF2B5EF4-FFF2-40B4-BE49-F238E27FC236}">
                <a16:creationId xmlns:a16="http://schemas.microsoft.com/office/drawing/2014/main" id="{BBC5F177-59CC-4E2C-8920-EF6014FA21D0}"/>
              </a:ext>
            </a:extLst>
          </p:cNvPr>
          <p:cNvSpPr>
            <a:spLocks noGrp="1"/>
          </p:cNvSpPr>
          <p:nvPr>
            <p:ph type="body" sz="quarter" idx="26" hasCustomPrompt="1"/>
          </p:nvPr>
        </p:nvSpPr>
        <p:spPr bwMode="gray">
          <a:xfrm>
            <a:off x="3348457" y="2686369"/>
            <a:ext cx="2608495" cy="176276"/>
          </a:xfrm>
        </p:spPr>
        <p:txBody>
          <a:bodyPr/>
          <a:lstStyle>
            <a:lvl1pPr>
              <a:defRPr sz="1000"/>
            </a:lvl1pPr>
          </a:lstStyle>
          <a:p>
            <a:pPr algn="l" rtl="0"/>
            <a:r>
              <a:rPr lang="fr-FR" b="0" i="0" u="none" baseline="0" noProof="0"/>
              <a:t>Fonction, ville</a:t>
            </a:r>
          </a:p>
        </p:txBody>
      </p:sp>
      <p:sp>
        <p:nvSpPr>
          <p:cNvPr id="36" name="Bildplatzhalter 6">
            <a:extLst>
              <a:ext uri="{FF2B5EF4-FFF2-40B4-BE49-F238E27FC236}">
                <a16:creationId xmlns:a16="http://schemas.microsoft.com/office/drawing/2014/main" id="{BB2B85DB-7C09-47DD-8B78-3BE26DF17326}"/>
              </a:ext>
            </a:extLst>
          </p:cNvPr>
          <p:cNvSpPr>
            <a:spLocks noGrp="1"/>
          </p:cNvSpPr>
          <p:nvPr>
            <p:ph type="pic" sz="quarter" idx="27" hasCustomPrompt="1"/>
          </p:nvPr>
        </p:nvSpPr>
        <p:spPr bwMode="gray">
          <a:xfrm>
            <a:off x="3348459"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37" name="Textplatzhalter 16">
            <a:extLst>
              <a:ext uri="{FF2B5EF4-FFF2-40B4-BE49-F238E27FC236}">
                <a16:creationId xmlns:a16="http://schemas.microsoft.com/office/drawing/2014/main" id="{C376165A-CE76-4372-91C7-F6C54DEAFEF0}"/>
              </a:ext>
            </a:extLst>
          </p:cNvPr>
          <p:cNvSpPr>
            <a:spLocks noGrp="1"/>
          </p:cNvSpPr>
          <p:nvPr>
            <p:ph type="body" sz="quarter" idx="28" hasCustomPrompt="1"/>
          </p:nvPr>
        </p:nvSpPr>
        <p:spPr bwMode="gray">
          <a:xfrm>
            <a:off x="6247098"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38" name="Textplatzhalter 29">
            <a:extLst>
              <a:ext uri="{FF2B5EF4-FFF2-40B4-BE49-F238E27FC236}">
                <a16:creationId xmlns:a16="http://schemas.microsoft.com/office/drawing/2014/main" id="{12DC0B08-9C2F-4A20-8D25-AB673DE13DB5}"/>
              </a:ext>
            </a:extLst>
          </p:cNvPr>
          <p:cNvSpPr>
            <a:spLocks noGrp="1"/>
          </p:cNvSpPr>
          <p:nvPr>
            <p:ph type="body" sz="quarter" idx="29" hasCustomPrompt="1"/>
          </p:nvPr>
        </p:nvSpPr>
        <p:spPr bwMode="gray">
          <a:xfrm>
            <a:off x="6247098" y="2508898"/>
            <a:ext cx="2608495" cy="176276"/>
          </a:xfrm>
        </p:spPr>
        <p:txBody>
          <a:bodyPr/>
          <a:lstStyle>
            <a:lvl1pPr>
              <a:defRPr sz="1000" b="1"/>
            </a:lvl1pPr>
          </a:lstStyle>
          <a:p>
            <a:pPr lvl="0"/>
            <a:r>
              <a:rPr lang="fr-FR" noProof="0"/>
              <a:t>Prénom Nom</a:t>
            </a:r>
          </a:p>
        </p:txBody>
      </p:sp>
      <p:sp>
        <p:nvSpPr>
          <p:cNvPr id="39" name="Textplatzhalter 30">
            <a:extLst>
              <a:ext uri="{FF2B5EF4-FFF2-40B4-BE49-F238E27FC236}">
                <a16:creationId xmlns:a16="http://schemas.microsoft.com/office/drawing/2014/main" id="{7DB1B252-5879-4206-BDF8-0A22178C0420}"/>
              </a:ext>
            </a:extLst>
          </p:cNvPr>
          <p:cNvSpPr>
            <a:spLocks noGrp="1"/>
          </p:cNvSpPr>
          <p:nvPr>
            <p:ph type="body" sz="quarter" idx="30" hasCustomPrompt="1"/>
          </p:nvPr>
        </p:nvSpPr>
        <p:spPr bwMode="gray">
          <a:xfrm>
            <a:off x="6247098" y="2686369"/>
            <a:ext cx="2608495" cy="176276"/>
          </a:xfrm>
        </p:spPr>
        <p:txBody>
          <a:bodyPr/>
          <a:lstStyle>
            <a:lvl1pPr>
              <a:defRPr sz="1000"/>
            </a:lvl1pPr>
          </a:lstStyle>
          <a:p>
            <a:pPr algn="l" rtl="0"/>
            <a:r>
              <a:rPr lang="fr-FR" b="0" i="0" u="none" baseline="0" noProof="0"/>
              <a:t>Fonction, ville</a:t>
            </a:r>
          </a:p>
        </p:txBody>
      </p:sp>
      <p:sp>
        <p:nvSpPr>
          <p:cNvPr id="40" name="Bildplatzhalter 6">
            <a:extLst>
              <a:ext uri="{FF2B5EF4-FFF2-40B4-BE49-F238E27FC236}">
                <a16:creationId xmlns:a16="http://schemas.microsoft.com/office/drawing/2014/main" id="{DD64FA03-A54F-412F-96FC-EE4E88E5DD5F}"/>
              </a:ext>
            </a:extLst>
          </p:cNvPr>
          <p:cNvSpPr>
            <a:spLocks noGrp="1"/>
          </p:cNvSpPr>
          <p:nvPr>
            <p:ph type="pic" sz="quarter" idx="31" hasCustomPrompt="1"/>
          </p:nvPr>
        </p:nvSpPr>
        <p:spPr bwMode="gray">
          <a:xfrm>
            <a:off x="6247100"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29" name="Datumsplatzhalter 1">
            <a:extLst>
              <a:ext uri="{FF2B5EF4-FFF2-40B4-BE49-F238E27FC236}">
                <a16:creationId xmlns:a16="http://schemas.microsoft.com/office/drawing/2014/main" id="{71B374D9-5DF7-4E5E-87E6-AFFFB9A83A92}"/>
              </a:ext>
            </a:extLst>
          </p:cNvPr>
          <p:cNvSpPr>
            <a:spLocks noGrp="1"/>
          </p:cNvSpPr>
          <p:nvPr>
            <p:ph type="dt" sz="half" idx="11"/>
          </p:nvPr>
        </p:nvSpPr>
        <p:spPr bwMode="gray">
          <a:xfrm>
            <a:off x="1019160" y="4926383"/>
            <a:ext cx="625609" cy="92333"/>
          </a:xfrm>
        </p:spPr>
        <p:txBody>
          <a:bodyPr/>
          <a:lstStyle/>
          <a:p>
            <a:fld id="{59098393-13BF-4F39-9997-87C8EEB15899}" type="datetime1">
              <a:rPr lang="fr-FR" smtClean="0"/>
              <a:t>25/02/2025</a:t>
            </a:fld>
            <a:endParaRPr lang="de-DE"/>
          </a:p>
        </p:txBody>
      </p:sp>
      <p:pic>
        <p:nvPicPr>
          <p:cNvPr id="17" name="Image 2" descr="Une image contenant Police, Graphique, logo, texte&#10;&#10;Description générée automatiquement">
            <a:extLst>
              <a:ext uri="{FF2B5EF4-FFF2-40B4-BE49-F238E27FC236}">
                <a16:creationId xmlns:a16="http://schemas.microsoft.com/office/drawing/2014/main" id="{28DDD09E-DD83-5B85-2215-7D3FADCF138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406015069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20BBEE82-267C-4A1E-9D27-838686EEE766}"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3023591118"/>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ur Headline Alterna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4EA34C41-A2B4-4F59-8804-4AAC481D45BC}"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6" name="Key Visual">
            <a:extLst>
              <a:ext uri="{FF2B5EF4-FFF2-40B4-BE49-F238E27FC236}">
                <a16:creationId xmlns:a16="http://schemas.microsoft.com/office/drawing/2014/main" id="{77156747-85E7-4ED4-B2ED-42ABA70FA613}"/>
              </a:ext>
            </a:extLst>
          </p:cNvPr>
          <p:cNvGrpSpPr/>
          <p:nvPr userDrawn="1"/>
        </p:nvGrpSpPr>
        <p:grpSpPr bwMode="gray">
          <a:xfrm flipV="1">
            <a:off x="123135" y="3983338"/>
            <a:ext cx="2320828" cy="616979"/>
            <a:chOff x="4846637" y="119557"/>
            <a:chExt cx="3783013" cy="1005693"/>
          </a:xfrm>
        </p:grpSpPr>
        <p:sp>
          <p:nvSpPr>
            <p:cNvPr id="7" name="Freihandform: Form 6">
              <a:extLst>
                <a:ext uri="{FF2B5EF4-FFF2-40B4-BE49-F238E27FC236}">
                  <a16:creationId xmlns:a16="http://schemas.microsoft.com/office/drawing/2014/main" id="{2E6C23C4-9083-4866-858D-0C04644D965B}"/>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FB0BB156-07F2-4B83-B5A7-E91DE0017F5B}"/>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Form 8">
              <a:extLst>
                <a:ext uri="{FF2B5EF4-FFF2-40B4-BE49-F238E27FC236}">
                  <a16:creationId xmlns:a16="http://schemas.microsoft.com/office/drawing/2014/main" id="{86502DB2-D1D5-44BB-955E-FA20933B0C5A}"/>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Form 9">
              <a:extLst>
                <a:ext uri="{FF2B5EF4-FFF2-40B4-BE49-F238E27FC236}">
                  <a16:creationId xmlns:a16="http://schemas.microsoft.com/office/drawing/2014/main" id="{A25DFF6E-FE1D-49A8-A873-770951547FF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Form 10">
              <a:extLst>
                <a:ext uri="{FF2B5EF4-FFF2-40B4-BE49-F238E27FC236}">
                  <a16:creationId xmlns:a16="http://schemas.microsoft.com/office/drawing/2014/main" id="{8E38456C-C414-4CEB-A953-0F72775B0C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32759983"/>
      </p:ext>
    </p:extLst>
  </p:cSld>
  <p:clrMapOvr>
    <a:masterClrMapping/>
  </p:clrMapOvr>
  <p:transition>
    <p:fade/>
  </p:transition>
  <p:extLst>
    <p:ext uri="{DCECCB84-F9BA-43D5-87BE-67443E8EF086}">
      <p15:sldGuideLst xmlns:p15="http://schemas.microsoft.com/office/powerpoint/2012/main">
        <p15:guide id="1" orient="horz" pos="2845"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fos zum Herausgeb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FC93E6F5-A2E2-4BB4-80CC-9BBEE0F22871}"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de-DE"/>
              <a:t>Page </a:t>
            </a:r>
            <a:fld id="{3A8B5DB7-81A8-4ED4-916B-6B23CD603687}" type="slidenum">
              <a:rPr smtClean="0"/>
              <a:pPr/>
              <a:t>‹N°›</a:t>
            </a:fld>
            <a:endParaRPr/>
          </a:p>
        </p:txBody>
      </p:sp>
      <p:sp>
        <p:nvSpPr>
          <p:cNvPr id="10" name="Rechteck 9">
            <a:extLst>
              <a:ext uri="{FF2B5EF4-FFF2-40B4-BE49-F238E27FC236}">
                <a16:creationId xmlns:a16="http://schemas.microsoft.com/office/drawing/2014/main" id="{8EF3C373-F3E5-423E-B3C3-C5E1BD203F77}"/>
              </a:ext>
            </a:extLst>
          </p:cNvPr>
          <p:cNvSpPr/>
          <p:nvPr userDrawn="1"/>
        </p:nvSpPr>
        <p:spPr bwMode="gray">
          <a:xfrm>
            <a:off x="450495" y="1106921"/>
            <a:ext cx="3214511" cy="1323439"/>
          </a:xfrm>
          <a:prstGeom prst="rect">
            <a:avLst/>
          </a:prstGeom>
        </p:spPr>
        <p:txBody>
          <a:bodyPr wrap="square" lIns="0" t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À son titre d’entreprise fédérale, la GIZ aide le gouvernement fédéral allemand à concrétiser ses objectifs en matière de coopération internationale pour le développement durable.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0" cap="none" spc="0" normalizeH="0" baseline="0">
                <a:ln>
                  <a:noFill/>
                </a:ln>
                <a:solidFill>
                  <a:prstClr val="black"/>
                </a:solidFill>
                <a:effectLst/>
                <a:uLnTx/>
                <a:uFillTx/>
              </a:rPr>
              <a:t>Publié par la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Deutsche Gesellschaft für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Internationale Zusammenarbeit (GIZ) GmbH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Siège de la société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Bonn et Eschborn, Allemagne </a:t>
            </a:r>
          </a:p>
        </p:txBody>
      </p:sp>
      <p:sp>
        <p:nvSpPr>
          <p:cNvPr id="7" name="Textplatzhalter 6">
            <a:extLst>
              <a:ext uri="{FF2B5EF4-FFF2-40B4-BE49-F238E27FC236}">
                <a16:creationId xmlns:a16="http://schemas.microsoft.com/office/drawing/2014/main" id="{24969EDD-4A06-4BE9-93A1-41E56B041198}"/>
              </a:ext>
            </a:extLst>
          </p:cNvPr>
          <p:cNvSpPr>
            <a:spLocks noGrp="1"/>
          </p:cNvSpPr>
          <p:nvPr>
            <p:ph type="body" sz="quarter" idx="14" hasCustomPrompt="1"/>
          </p:nvPr>
        </p:nvSpPr>
        <p:spPr bwMode="gray">
          <a:xfrm>
            <a:off x="450495" y="2547859"/>
            <a:ext cx="3464422" cy="1762643"/>
          </a:xfrm>
        </p:spPr>
        <p:txBody>
          <a:bodyPr/>
          <a:lstStyle>
            <a:lvl1pPr>
              <a:lnSpc>
                <a:spcPct val="100000"/>
              </a:lnSpc>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a:t>Cliquer ici pour ajouter un texte</a:t>
            </a:r>
          </a:p>
        </p:txBody>
      </p:sp>
      <p:sp>
        <p:nvSpPr>
          <p:cNvPr id="13" name="Textplatzhalter 6">
            <a:extLst>
              <a:ext uri="{FF2B5EF4-FFF2-40B4-BE49-F238E27FC236}">
                <a16:creationId xmlns:a16="http://schemas.microsoft.com/office/drawing/2014/main" id="{CF011E25-18E3-408D-87A2-25C927E6CD34}"/>
              </a:ext>
            </a:extLst>
          </p:cNvPr>
          <p:cNvSpPr>
            <a:spLocks noGrp="1"/>
          </p:cNvSpPr>
          <p:nvPr>
            <p:ph type="body" sz="quarter" idx="15" hasCustomPrompt="1"/>
          </p:nvPr>
        </p:nvSpPr>
        <p:spPr bwMode="gray">
          <a:xfrm>
            <a:off x="4386538" y="1106921"/>
            <a:ext cx="3428177" cy="1979179"/>
          </a:xfrm>
        </p:spPr>
        <p:txBody>
          <a:bodyPr/>
          <a:lstStyle>
            <a:lvl1pPr>
              <a:lnSpc>
                <a:spcPct val="100000"/>
              </a:lnSpc>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lnSpc>
                <a:spcPct val="100000"/>
              </a:lnSpc>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a:t>Cliquer ici pour ajouter un texte</a:t>
            </a:r>
          </a:p>
        </p:txBody>
      </p:sp>
      <p:sp>
        <p:nvSpPr>
          <p:cNvPr id="6" name="Bildplatzhalter 5">
            <a:extLst>
              <a:ext uri="{FF2B5EF4-FFF2-40B4-BE49-F238E27FC236}">
                <a16:creationId xmlns:a16="http://schemas.microsoft.com/office/drawing/2014/main" id="{FA30AE92-479C-4316-9152-07F5E4B511EF}"/>
              </a:ext>
            </a:extLst>
          </p:cNvPr>
          <p:cNvSpPr>
            <a:spLocks noGrp="1"/>
          </p:cNvSpPr>
          <p:nvPr>
            <p:ph type="pic" sz="quarter" idx="22" hasCustomPrompt="1"/>
          </p:nvPr>
        </p:nvSpPr>
        <p:spPr>
          <a:xfrm>
            <a:off x="4386538" y="3258394"/>
            <a:ext cx="1620000" cy="1080000"/>
          </a:xfrm>
        </p:spPr>
        <p:txBody>
          <a:bodyPr/>
          <a:lstStyle>
            <a:lvl1pPr>
              <a:defRPr sz="800"/>
            </a:lvl1pPr>
          </a:lstStyle>
          <a:p>
            <a:r>
              <a:rPr lang="fr-FR"/>
              <a:t>Espace réservé au logo du partenaire de coopération (Veuillez supprimer si ce n'est pas approprié)</a:t>
            </a:r>
            <a:endParaRPr lang="de-DE"/>
          </a:p>
        </p:txBody>
      </p:sp>
      <p:sp>
        <p:nvSpPr>
          <p:cNvPr id="14" name="Bildplatzhalter 5">
            <a:extLst>
              <a:ext uri="{FF2B5EF4-FFF2-40B4-BE49-F238E27FC236}">
                <a16:creationId xmlns:a16="http://schemas.microsoft.com/office/drawing/2014/main" id="{3D59614B-F990-4CC1-AF06-5A7BEB0B8A68}"/>
              </a:ext>
            </a:extLst>
          </p:cNvPr>
          <p:cNvSpPr>
            <a:spLocks noGrp="1"/>
          </p:cNvSpPr>
          <p:nvPr>
            <p:ph type="pic" sz="quarter" idx="23" hasCustomPrompt="1"/>
          </p:nvPr>
        </p:nvSpPr>
        <p:spPr>
          <a:xfrm>
            <a:off x="6194715" y="3258394"/>
            <a:ext cx="1620000" cy="1080000"/>
          </a:xfrm>
        </p:spPr>
        <p:txBody>
          <a:bodyPr/>
          <a:lstStyle>
            <a:lvl1pPr>
              <a:defRPr sz="800"/>
            </a:lvl1pPr>
          </a:lstStyle>
          <a:p>
            <a:r>
              <a:rPr lang="fr-FR"/>
              <a:t>Espace réservé au logo du partenaire de coopération (Veuillez supprimer si ce n'est pas approprié)</a:t>
            </a:r>
            <a:endParaRPr lang="en-GB"/>
          </a:p>
        </p:txBody>
      </p:sp>
      <p:sp>
        <p:nvSpPr>
          <p:cNvPr id="16" name="Textplatzhalter 15">
            <a:extLst>
              <a:ext uri="{FF2B5EF4-FFF2-40B4-BE49-F238E27FC236}">
                <a16:creationId xmlns:a16="http://schemas.microsoft.com/office/drawing/2014/main" id="{597D03B5-08D6-4DB4-88CC-8F5815A5C6F7}"/>
              </a:ext>
            </a:extLst>
          </p:cNvPr>
          <p:cNvSpPr>
            <a:spLocks noGrp="1"/>
          </p:cNvSpPr>
          <p:nvPr>
            <p:ph type="body" sz="quarter" idx="25" hasCustomPrompt="1"/>
          </p:nvPr>
        </p:nvSpPr>
        <p:spPr>
          <a:xfrm>
            <a:off x="2322013" y="40990"/>
            <a:ext cx="4761495" cy="1007181"/>
          </a:xfrm>
          <a:noFill/>
        </p:spPr>
        <p:txBody>
          <a:bodyPr wrap="square" lIns="72000" tIns="72000" bIns="72000">
            <a:spAutoFit/>
          </a:bodyPr>
          <a:lstStyle>
            <a:lvl1pPr>
              <a:lnSpc>
                <a:spcPct val="100000"/>
              </a:lnSpc>
              <a:spcBef>
                <a:spcPts val="0"/>
              </a:spcBef>
              <a:defRPr sz="800"/>
            </a:lvl1pPr>
            <a:lvl2pPr marL="0" indent="0">
              <a:buNone/>
              <a:defRPr lang="de-DE" sz="800" b="1" kern="1200" noProof="0" dirty="0">
                <a:solidFill>
                  <a:srgbClr val="C00000"/>
                </a:solidFill>
                <a:latin typeface="+mn-lt"/>
                <a:ea typeface="+mn-ea"/>
                <a:cs typeface="+mn-cs"/>
              </a:defRPr>
            </a:lvl2pPr>
            <a:lvl5pPr>
              <a:defRPr sz="600"/>
            </a:lvl5pPr>
          </a:lstStyle>
          <a:p>
            <a:pPr marL="85725" lvl="1"/>
            <a:r>
              <a:rPr lang="fr-FR" sz="800"/>
              <a:t>Remarque pour les mentions légales :</a:t>
            </a:r>
            <a:br>
              <a:rPr lang="fr-FR" sz="800"/>
            </a:br>
            <a:r>
              <a:rPr lang="fr-FR" sz="800"/>
              <a:t>Adapter ou supprimer les textes d’espace réservé:</a:t>
            </a:r>
            <a:br>
              <a:rPr lang="fr-FR" sz="800"/>
            </a:br>
            <a:r>
              <a:rPr lang="fr-FR" sz="800"/>
              <a:t>En haut à droite : Client (par exemple, au nom du BMZ, BMU, ...) Unité, personne de contact</a:t>
            </a:r>
            <a:br>
              <a:rPr lang="de-DE" sz="800"/>
            </a:br>
            <a:r>
              <a:rPr lang="de-DE" sz="800"/>
              <a:t>E</a:t>
            </a:r>
            <a:r>
              <a:rPr lang="fr-FR" sz="800"/>
              <a:t>n bas à droite ; en premier lieu : le logo du BMZ, si nécessaire. </a:t>
            </a:r>
            <a:br>
              <a:rPr lang="fr-FR" sz="800"/>
            </a:br>
            <a:r>
              <a:rPr lang="fr-FR" sz="800"/>
              <a:t>En bas à droite, deuxième place : logo du partenaire de coopération. </a:t>
            </a:r>
            <a:br>
              <a:rPr lang="fr-FR" sz="800"/>
            </a:br>
            <a:r>
              <a:rPr lang="fr-FR" sz="800"/>
              <a:t>Supprimer l’espace réservé pour le logo du partenaire de coopération s’il ne convient pas.</a:t>
            </a:r>
            <a:br>
              <a:rPr lang="fr-FR" sz="800"/>
            </a:br>
            <a:r>
              <a:rPr lang="fr-FR" sz="800"/>
              <a:t>Veuillez supprimer cette note.</a:t>
            </a:r>
            <a:endParaRPr lang="de-DE" sz="800"/>
          </a:p>
        </p:txBody>
      </p:sp>
    </p:spTree>
    <p:extLst>
      <p:ext uri="{BB962C8B-B14F-4D97-AF65-F5344CB8AC3E}">
        <p14:creationId xmlns:p14="http://schemas.microsoft.com/office/powerpoint/2010/main" val="34355943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tonachweise und Quellen">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24969EDD-4A06-4BE9-93A1-41E56B041198}"/>
              </a:ext>
            </a:extLst>
          </p:cNvPr>
          <p:cNvSpPr>
            <a:spLocks noGrp="1"/>
          </p:cNvSpPr>
          <p:nvPr>
            <p:ph type="body" sz="quarter" idx="14" hasCustomPrompt="1"/>
          </p:nvPr>
        </p:nvSpPr>
        <p:spPr bwMode="gray">
          <a:xfrm>
            <a:off x="450495" y="1106921"/>
            <a:ext cx="7172684" cy="3470031"/>
          </a:xfrm>
        </p:spPr>
        <p:txBody>
          <a:bodyPr numCol="2"/>
          <a:lstStyle>
            <a:lvl1pPr>
              <a:lnSpc>
                <a:spcPct val="100000"/>
              </a:lnSpc>
              <a:spcBef>
                <a:spcPts val="0"/>
              </a:spcBef>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lvl="0"/>
            <a:r>
              <a:rPr lang="fr-FR"/>
              <a:t>Cliquer ici pour ajouter un texte</a:t>
            </a:r>
          </a:p>
        </p:txBody>
      </p:sp>
      <p:sp>
        <p:nvSpPr>
          <p:cNvPr id="11" name="Rechteck 10">
            <a:extLst>
              <a:ext uri="{FF2B5EF4-FFF2-40B4-BE49-F238E27FC236}">
                <a16:creationId xmlns:a16="http://schemas.microsoft.com/office/drawing/2014/main" id="{1BCACD76-7CB8-457E-9434-C57DB9E23AA9}"/>
              </a:ext>
            </a:extLst>
          </p:cNvPr>
          <p:cNvSpPr/>
          <p:nvPr userDrawn="1"/>
        </p:nvSpPr>
        <p:spPr bwMode="gray">
          <a:xfrm>
            <a:off x="777711" y="4901938"/>
            <a:ext cx="1084083" cy="16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err="1"/>
          </a:p>
        </p:txBody>
      </p:sp>
      <p:sp>
        <p:nvSpPr>
          <p:cNvPr id="12" name="Titel 4">
            <a:extLst>
              <a:ext uri="{FF2B5EF4-FFF2-40B4-BE49-F238E27FC236}">
                <a16:creationId xmlns:a16="http://schemas.microsoft.com/office/drawing/2014/main" id="{7C271A97-CC1D-481E-9972-CE4AD69C28AD}"/>
              </a:ext>
            </a:extLst>
          </p:cNvPr>
          <p:cNvSpPr txBox="1">
            <a:spLocks/>
          </p:cNvSpPr>
          <p:nvPr userDrawn="1"/>
        </p:nvSpPr>
        <p:spPr bwMode="gray">
          <a:xfrm>
            <a:off x="449817" y="240212"/>
            <a:ext cx="6765371" cy="540544"/>
          </a:xfrm>
          <a:prstGeom prst="rect">
            <a:avLst/>
          </a:prstGeom>
        </p:spPr>
        <p:txBody>
          <a:bodyPr vert="horz" lIns="0" tIns="0" rIns="72000" bIns="0" rtlCol="0" anchor="b">
            <a:noAutofit/>
          </a:bodyPr>
          <a:lstStyle>
            <a:lvl1pPr algn="l" defTabSz="685800" rtl="0" eaLnBrk="1" latinLnBrk="0" hangingPunct="1">
              <a:lnSpc>
                <a:spcPct val="90000"/>
              </a:lnSpc>
              <a:spcBef>
                <a:spcPct val="0"/>
              </a:spcBef>
              <a:buNone/>
              <a:defRPr sz="1800" b="1" kern="1200" cap="none" baseline="0">
                <a:solidFill>
                  <a:schemeClr val="tx1"/>
                </a:solidFill>
                <a:latin typeface="+mj-lt"/>
                <a:ea typeface="+mj-ea"/>
                <a:cs typeface="+mj-cs"/>
              </a:defRPr>
            </a:lvl1pPr>
          </a:lstStyle>
          <a:p>
            <a:r>
              <a:rPr lang="fr-FR" b="1" noProof="0"/>
              <a:t>Crédits photographiques / sources</a:t>
            </a:r>
          </a:p>
        </p:txBody>
      </p:sp>
    </p:spTree>
    <p:extLst>
      <p:ext uri="{BB962C8B-B14F-4D97-AF65-F5344CB8AC3E}">
        <p14:creationId xmlns:p14="http://schemas.microsoft.com/office/powerpoint/2010/main" val="43914536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dressfolie">
    <p:spTree>
      <p:nvGrpSpPr>
        <p:cNvPr id="1" name=""/>
        <p:cNvGrpSpPr/>
        <p:nvPr/>
      </p:nvGrpSpPr>
      <p:grpSpPr>
        <a:xfrm>
          <a:off x="0" y="0"/>
          <a:ext cx="0" cy="0"/>
          <a:chOff x="0" y="0"/>
          <a:chExt cx="0" cy="0"/>
        </a:xfrm>
      </p:grpSpPr>
      <p:pic>
        <p:nvPicPr>
          <p:cNvPr id="17" name="Grafik 16" descr="Ein Bild, das Kette enthält.&#10;&#10;Automatisch generierte Beschreibung">
            <a:extLst>
              <a:ext uri="{FF2B5EF4-FFF2-40B4-BE49-F238E27FC236}">
                <a16:creationId xmlns:a16="http://schemas.microsoft.com/office/drawing/2014/main" id="{D27820A7-D571-4E28-A8CF-ADB17402AE97}"/>
              </a:ext>
            </a:extLst>
          </p:cNvPr>
          <p:cNvPicPr>
            <a:picLocks/>
          </p:cNvPicPr>
          <p:nvPr userDrawn="1"/>
        </p:nvPicPr>
        <p:blipFill rotWithShape="1">
          <a:blip r:embed="rId2"/>
          <a:srcRect t="233" b="15579"/>
          <a:stretch/>
        </p:blipFill>
        <p:spPr bwMode="gray">
          <a:xfrm>
            <a:off x="123135" y="123825"/>
            <a:ext cx="8893865" cy="4083035"/>
          </a:xfrm>
          <a:prstGeom prst="rect">
            <a:avLst/>
          </a:prstGeom>
        </p:spPr>
      </p:pic>
      <p:pic>
        <p:nvPicPr>
          <p:cNvPr id="12" name="Grafik 11" descr="Ein Bild, das Säge enthält.&#10;&#10;Automatisch generierte Beschreibung">
            <a:extLst>
              <a:ext uri="{FF2B5EF4-FFF2-40B4-BE49-F238E27FC236}">
                <a16:creationId xmlns:a16="http://schemas.microsoft.com/office/drawing/2014/main" id="{D33A00EE-9ACF-4636-BD82-6CF5E7FCB98C}"/>
              </a:ext>
            </a:extLst>
          </p:cNvPr>
          <p:cNvPicPr>
            <a:picLocks noChangeAspect="1"/>
          </p:cNvPicPr>
          <p:nvPr userDrawn="1"/>
        </p:nvPicPr>
        <p:blipFill>
          <a:blip r:embed="rId3"/>
          <a:stretch>
            <a:fillRect/>
          </a:stretch>
        </p:blipFill>
        <p:spPr bwMode="gray">
          <a:xfrm>
            <a:off x="123135" y="642425"/>
            <a:ext cx="8895600" cy="3910908"/>
          </a:xfrm>
          <a:prstGeom prst="rect">
            <a:avLst/>
          </a:prstGeom>
        </p:spPr>
      </p:pic>
      <p:sp>
        <p:nvSpPr>
          <p:cNvPr id="14" name="Bar">
            <a:extLst>
              <a:ext uri="{FF2B5EF4-FFF2-40B4-BE49-F238E27FC236}">
                <a16:creationId xmlns:a16="http://schemas.microsoft.com/office/drawing/2014/main" id="{CAE61038-067C-47CF-8DDC-5ED6CDAC4AEE}"/>
              </a:ext>
            </a:extLst>
          </p:cNvPr>
          <p:cNvSpPr/>
          <p:nvPr userDrawn="1"/>
        </p:nvSpPr>
        <p:spPr bwMode="gray">
          <a:xfrm>
            <a:off x="6611814" y="4206860"/>
            <a:ext cx="2405185" cy="146927"/>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Rechteck 18">
            <a:extLst>
              <a:ext uri="{FF2B5EF4-FFF2-40B4-BE49-F238E27FC236}">
                <a16:creationId xmlns:a16="http://schemas.microsoft.com/office/drawing/2014/main" id="{4950B203-064F-443F-94A9-C002DAAE8F83}"/>
              </a:ext>
            </a:extLst>
          </p:cNvPr>
          <p:cNvSpPr/>
          <p:nvPr userDrawn="1"/>
        </p:nvSpPr>
        <p:spPr bwMode="gray">
          <a:xfrm>
            <a:off x="1215591" y="1557990"/>
            <a:ext cx="3529299"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100" b="1" i="0" u="none" strike="noStrike" kern="0" cap="none" spc="0" normalizeH="0" baseline="0" noProof="0">
                <a:ln>
                  <a:noFill/>
                </a:ln>
                <a:solidFill>
                  <a:prstClr val="black"/>
                </a:solidFill>
                <a:effectLst/>
                <a:uLnTx/>
                <a:uFillTx/>
              </a:rPr>
              <a:t>Deutsche Gesellschaft für</a:t>
            </a:r>
            <a:br>
              <a:rPr kumimoji="0" lang="de-DE" sz="1100" b="1" i="0" u="none" strike="noStrike" kern="0" cap="none" spc="0" normalizeH="0" baseline="0" noProof="0">
                <a:ln>
                  <a:noFill/>
                </a:ln>
                <a:solidFill>
                  <a:prstClr val="black"/>
                </a:solidFill>
                <a:effectLst/>
                <a:uLnTx/>
                <a:uFillTx/>
              </a:rPr>
            </a:br>
            <a:r>
              <a:rPr kumimoji="0" lang="de-DE" sz="1100" b="1" i="0" u="none" strike="noStrike" kern="0" cap="none" spc="0" normalizeH="0" baseline="0" noProof="0">
                <a:ln>
                  <a:noFill/>
                </a:ln>
                <a:solidFill>
                  <a:prstClr val="black"/>
                </a:solidFill>
                <a:effectLst/>
                <a:uLnTx/>
                <a:uFillTx/>
              </a:rPr>
              <a:t>Internationale Zusammenarbeit (GIZ) GmbH</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1"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Sièges de la société </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Bonn et Eschborn, Allemagne</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Friedrich-Ebert-Allee 32 + 36</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53113 Bonn, </a:t>
            </a:r>
            <a:r>
              <a:rPr kumimoji="0" lang="fr-FR" sz="1100" b="0" i="0" u="none" strike="noStrike" kern="0" cap="none" spc="0" normalizeH="0" baseline="0" noProof="0">
                <a:ln>
                  <a:noFill/>
                </a:ln>
                <a:solidFill>
                  <a:prstClr val="black"/>
                </a:solidFill>
                <a:effectLst/>
                <a:uLnTx/>
                <a:uFillTx/>
              </a:rPr>
              <a:t>Allemagne</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T  +49  228  44 60 - 0</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F  +49  228  44 60 - 17 66</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E  info@giz.de</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I   </a:t>
            </a:r>
            <a:r>
              <a:rPr kumimoji="0" lang="de-DE" sz="400" b="0" i="0" u="none" strike="noStrike" kern="0" cap="none" spc="0" normalizeH="0" baseline="0" noProof="0">
                <a:ln>
                  <a:noFill/>
                </a:ln>
                <a:solidFill>
                  <a:prstClr val="black"/>
                </a:solidFill>
                <a:effectLst/>
                <a:uLnTx/>
                <a:uFillTx/>
              </a:rPr>
              <a:t> </a:t>
            </a:r>
            <a:r>
              <a:rPr kumimoji="0" lang="de-DE" sz="1100" b="0" i="0" u="none" strike="noStrike" kern="0" cap="none" spc="0" normalizeH="0" baseline="0" noProof="0">
                <a:ln>
                  <a:noFill/>
                </a:ln>
                <a:solidFill>
                  <a:prstClr val="black"/>
                </a:solidFill>
                <a:effectLst/>
                <a:uLnTx/>
                <a:uFillTx/>
              </a:rPr>
              <a:t>www.giz.de</a:t>
            </a:r>
          </a:p>
        </p:txBody>
      </p:sp>
      <p:sp>
        <p:nvSpPr>
          <p:cNvPr id="20" name="Rechteck 19">
            <a:extLst>
              <a:ext uri="{FF2B5EF4-FFF2-40B4-BE49-F238E27FC236}">
                <a16:creationId xmlns:a16="http://schemas.microsoft.com/office/drawing/2014/main" id="{37982854-A844-4D46-9BB7-0890F958ED69}"/>
              </a:ext>
            </a:extLst>
          </p:cNvPr>
          <p:cNvSpPr/>
          <p:nvPr userDrawn="1"/>
        </p:nvSpPr>
        <p:spPr bwMode="gray">
          <a:xfrm>
            <a:off x="3525439" y="2560364"/>
            <a:ext cx="322103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latin typeface="+mn-lt"/>
                <a:ea typeface="+mn-ea"/>
                <a:cs typeface="+mn-cs"/>
              </a:rPr>
              <a:t>Dag-Hammarskjöld-Weg 1 - 5</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65760 Eschborn, </a:t>
            </a:r>
            <a:r>
              <a:rPr kumimoji="0" lang="fr-FR" sz="1100" b="0" i="0" u="none" strike="noStrike" kern="0" cap="none" spc="0" normalizeH="0" baseline="0" noProof="0">
                <a:ln>
                  <a:noFill/>
                </a:ln>
                <a:solidFill>
                  <a:prstClr val="black"/>
                </a:solidFill>
                <a:effectLst/>
                <a:uLnTx/>
                <a:uFillTx/>
                <a:latin typeface="+mn-lt"/>
                <a:ea typeface="+mn-ea"/>
                <a:cs typeface="+mn-cs"/>
              </a:rPr>
              <a:t>Allemagne</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T  +49  61 96  79 - 0</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F  +49  61 96  79 - 11 15</a:t>
            </a:r>
          </a:p>
        </p:txBody>
      </p:sp>
      <p:pic>
        <p:nvPicPr>
          <p:cNvPr id="8" name="logo">
            <a:extLst>
              <a:ext uri="{FF2B5EF4-FFF2-40B4-BE49-F238E27FC236}">
                <a16:creationId xmlns:a16="http://schemas.microsoft.com/office/drawing/2014/main" id="{89CFF6E4-F492-44F6-997D-92E15F612E2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1276665" y="4447384"/>
            <a:ext cx="1650218" cy="455460"/>
          </a:xfrm>
          <a:prstGeom prst="rect">
            <a:avLst/>
          </a:prstGeom>
        </p:spPr>
      </p:pic>
    </p:spTree>
    <p:extLst>
      <p:ext uri="{BB962C8B-B14F-4D97-AF65-F5344CB8AC3E}">
        <p14:creationId xmlns:p14="http://schemas.microsoft.com/office/powerpoint/2010/main" val="407005938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bschlussgruß">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54843D0-9D4E-4A08-B21C-F3CF94B3419F}"/>
              </a:ext>
            </a:extLst>
          </p:cNvPr>
          <p:cNvSpPr>
            <a:spLocks noGrp="1"/>
          </p:cNvSpPr>
          <p:nvPr>
            <p:ph type="ftr" sz="quarter" idx="10"/>
          </p:nvPr>
        </p:nvSpPr>
        <p:spPr/>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561AFD69-7AC2-40FF-B65D-36D6A58C325F}"/>
              </a:ext>
            </a:extLst>
          </p:cNvPr>
          <p:cNvSpPr>
            <a:spLocks noGrp="1"/>
          </p:cNvSpPr>
          <p:nvPr>
            <p:ph type="dt" sz="half" idx="11"/>
          </p:nvPr>
        </p:nvSpPr>
        <p:spPr/>
        <p:txBody>
          <a:bodyPr/>
          <a:lstStyle/>
          <a:p>
            <a:fld id="{BAA6498C-0AF2-4464-A5DC-21DA5B5477BA}" type="datetime1">
              <a:rPr lang="fr-FR" smtClean="0"/>
              <a:t>25/02/2025</a:t>
            </a:fld>
            <a:endParaRPr lang="de-DE"/>
          </a:p>
        </p:txBody>
      </p:sp>
      <p:sp>
        <p:nvSpPr>
          <p:cNvPr id="5" name="Foliennummernplatzhalter 4">
            <a:extLst>
              <a:ext uri="{FF2B5EF4-FFF2-40B4-BE49-F238E27FC236}">
                <a16:creationId xmlns:a16="http://schemas.microsoft.com/office/drawing/2014/main" id="{34D52D57-D33E-4FC9-BA8B-83F3837CF61C}"/>
              </a:ext>
            </a:extLst>
          </p:cNvPr>
          <p:cNvSpPr>
            <a:spLocks noGrp="1"/>
          </p:cNvSpPr>
          <p:nvPr>
            <p:ph type="sldNum" sz="quarter" idx="12"/>
          </p:nvPr>
        </p:nvSpPr>
        <p:spPr/>
        <p:txBody>
          <a:bodyPr/>
          <a:lstStyle/>
          <a:p>
            <a:r>
              <a:rPr lang="de-DE"/>
              <a:t>Page </a:t>
            </a:r>
            <a:fld id="{3A8B5DB7-81A8-4ED4-916B-6B23CD603687}" type="slidenum">
              <a:rPr smtClean="0"/>
              <a:pPr/>
              <a:t>‹N°›</a:t>
            </a:fld>
            <a:endParaRPr/>
          </a:p>
        </p:txBody>
      </p:sp>
      <p:sp>
        <p:nvSpPr>
          <p:cNvPr id="12" name="Rechteck 11">
            <a:extLst>
              <a:ext uri="{FF2B5EF4-FFF2-40B4-BE49-F238E27FC236}">
                <a16:creationId xmlns:a16="http://schemas.microsoft.com/office/drawing/2014/main" id="{97FE8B9F-E6A5-4833-BF1A-244E46E3A1EB}"/>
              </a:ext>
            </a:extLst>
          </p:cNvPr>
          <p:cNvSpPr/>
          <p:nvPr userDrawn="1"/>
        </p:nvSpPr>
        <p:spPr bwMode="gray">
          <a:xfrm>
            <a:off x="2329868" y="1348189"/>
            <a:ext cx="4482285"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a:t>Merci beaucoup pour votre attention !</a:t>
            </a:r>
            <a:endParaRPr lang="de-DE" sz="4400" b="0" kern="1200" cap="none" baseline="0" noProof="0">
              <a:solidFill>
                <a:schemeClr val="tx1"/>
              </a:solidFill>
              <a:latin typeface="+mj-lt"/>
              <a:ea typeface="+mj-ea"/>
              <a:cs typeface="+mj-cs"/>
            </a:endParaRPr>
          </a:p>
        </p:txBody>
      </p:sp>
    </p:spTree>
    <p:extLst>
      <p:ext uri="{BB962C8B-B14F-4D97-AF65-F5344CB8AC3E}">
        <p14:creationId xmlns:p14="http://schemas.microsoft.com/office/powerpoint/2010/main" val="242952354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Abschlussfolie">
    <p:spTree>
      <p:nvGrpSpPr>
        <p:cNvPr id="1" name=""/>
        <p:cNvGrpSpPr/>
        <p:nvPr/>
      </p:nvGrpSpPr>
      <p:grpSpPr>
        <a:xfrm>
          <a:off x="0" y="0"/>
          <a:ext cx="0" cy="0"/>
          <a:chOff x="0" y="0"/>
          <a:chExt cx="0" cy="0"/>
        </a:xfrm>
      </p:grpSpPr>
      <p:pic>
        <p:nvPicPr>
          <p:cNvPr id="17" name="Grafik 16" descr="Ein Bild, das Kette enthält.&#10;&#10;Automatisch generierte Beschreibung">
            <a:extLst>
              <a:ext uri="{FF2B5EF4-FFF2-40B4-BE49-F238E27FC236}">
                <a16:creationId xmlns:a16="http://schemas.microsoft.com/office/drawing/2014/main" id="{D27820A7-D571-4E28-A8CF-ADB17402AE97}"/>
              </a:ext>
            </a:extLst>
          </p:cNvPr>
          <p:cNvPicPr>
            <a:picLocks/>
          </p:cNvPicPr>
          <p:nvPr userDrawn="1"/>
        </p:nvPicPr>
        <p:blipFill rotWithShape="1">
          <a:blip r:embed="rId2"/>
          <a:srcRect t="233" b="15579"/>
          <a:stretch/>
        </p:blipFill>
        <p:spPr bwMode="gray">
          <a:xfrm>
            <a:off x="123135" y="123825"/>
            <a:ext cx="8893865" cy="4083035"/>
          </a:xfrm>
          <a:prstGeom prst="rect">
            <a:avLst/>
          </a:prstGeom>
        </p:spPr>
      </p:pic>
      <p:pic>
        <p:nvPicPr>
          <p:cNvPr id="12" name="Grafik 11" descr="Ein Bild, das Säge enthält.&#10;&#10;Automatisch generierte Beschreibung">
            <a:extLst>
              <a:ext uri="{FF2B5EF4-FFF2-40B4-BE49-F238E27FC236}">
                <a16:creationId xmlns:a16="http://schemas.microsoft.com/office/drawing/2014/main" id="{D33A00EE-9ACF-4636-BD82-6CF5E7FCB98C}"/>
              </a:ext>
            </a:extLst>
          </p:cNvPr>
          <p:cNvPicPr>
            <a:picLocks noChangeAspect="1"/>
          </p:cNvPicPr>
          <p:nvPr userDrawn="1"/>
        </p:nvPicPr>
        <p:blipFill>
          <a:blip r:embed="rId3"/>
          <a:stretch>
            <a:fillRect/>
          </a:stretch>
        </p:blipFill>
        <p:spPr bwMode="gray">
          <a:xfrm>
            <a:off x="123135" y="642425"/>
            <a:ext cx="8895600" cy="3910908"/>
          </a:xfrm>
          <a:prstGeom prst="rect">
            <a:avLst/>
          </a:prstGeom>
        </p:spPr>
      </p:pic>
      <p:sp>
        <p:nvSpPr>
          <p:cNvPr id="14" name="Bar">
            <a:extLst>
              <a:ext uri="{FF2B5EF4-FFF2-40B4-BE49-F238E27FC236}">
                <a16:creationId xmlns:a16="http://schemas.microsoft.com/office/drawing/2014/main" id="{CAE61038-067C-47CF-8DDC-5ED6CDAC4AEE}"/>
              </a:ext>
            </a:extLst>
          </p:cNvPr>
          <p:cNvSpPr/>
          <p:nvPr userDrawn="1"/>
        </p:nvSpPr>
        <p:spPr bwMode="gray">
          <a:xfrm>
            <a:off x="6611814" y="4206860"/>
            <a:ext cx="2405185" cy="146927"/>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Rechteck 18">
            <a:extLst>
              <a:ext uri="{FF2B5EF4-FFF2-40B4-BE49-F238E27FC236}">
                <a16:creationId xmlns:a16="http://schemas.microsoft.com/office/drawing/2014/main" id="{4950B203-064F-443F-94A9-C002DAAE8F83}"/>
              </a:ext>
            </a:extLst>
          </p:cNvPr>
          <p:cNvSpPr/>
          <p:nvPr userDrawn="1"/>
        </p:nvSpPr>
        <p:spPr bwMode="gray">
          <a:xfrm>
            <a:off x="1215591" y="1557990"/>
            <a:ext cx="3529299"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100" b="1" i="0" u="none" strike="noStrike" kern="0" cap="none" spc="0" normalizeH="0" baseline="0" noProof="0">
                <a:ln>
                  <a:noFill/>
                </a:ln>
                <a:solidFill>
                  <a:prstClr val="black"/>
                </a:solidFill>
                <a:effectLst/>
                <a:uLnTx/>
                <a:uFillTx/>
              </a:rPr>
              <a:t>Deutsche Gesellschaft für</a:t>
            </a:r>
            <a:br>
              <a:rPr kumimoji="0" lang="fr-FR" sz="1100" b="1" i="0" u="none" strike="noStrike" kern="0" cap="none" spc="0" normalizeH="0" baseline="0" noProof="0">
                <a:ln>
                  <a:noFill/>
                </a:ln>
                <a:solidFill>
                  <a:prstClr val="black"/>
                </a:solidFill>
                <a:effectLst/>
                <a:uLnTx/>
                <a:uFillTx/>
              </a:rPr>
            </a:br>
            <a:r>
              <a:rPr kumimoji="0" lang="fr-FR" sz="1100" b="1" i="0" u="none" strike="noStrike" kern="0" cap="none" spc="0" normalizeH="0" baseline="0" noProof="0">
                <a:ln>
                  <a:noFill/>
                </a:ln>
                <a:solidFill>
                  <a:prstClr val="black"/>
                </a:solidFill>
                <a:effectLst/>
                <a:uLnTx/>
                <a:uFillTx/>
              </a:rPr>
              <a:t>Internationale Zusammenarbeit (GIZ) GmbH</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1"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a:ln>
                  <a:noFill/>
                </a:ln>
                <a:solidFill>
                  <a:prstClr val="black"/>
                </a:solidFill>
                <a:effectLst/>
                <a:uLnTx/>
                <a:uFillTx/>
              </a:rPr>
              <a:t>Sièges de la société </a:t>
            </a:r>
            <a:br>
              <a:rPr kumimoji="0" lang="fr-FR" sz="1100" b="0" i="0" u="none" strike="noStrike" kern="0" cap="none" spc="0" normalizeH="0" baseline="0">
                <a:ln>
                  <a:noFill/>
                </a:ln>
                <a:solidFill>
                  <a:prstClr val="black"/>
                </a:solidFill>
                <a:effectLst/>
                <a:uLnTx/>
                <a:uFillTx/>
              </a:rPr>
            </a:br>
            <a:r>
              <a:rPr kumimoji="0" lang="fr-FR" sz="1100" b="0" i="0" u="none" strike="noStrike" kern="0" cap="none" spc="0" normalizeH="0" baseline="0">
                <a:ln>
                  <a:noFill/>
                </a:ln>
                <a:solidFill>
                  <a:prstClr val="black"/>
                </a:solidFill>
                <a:effectLst/>
                <a:uLnTx/>
                <a:uFillTx/>
              </a:rPr>
              <a:t>Bonn et Eschborn, Allemagne</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Friedrich-Ebert-Allee 32 + 36</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53113 Bonn, </a:t>
            </a:r>
            <a:r>
              <a:rPr kumimoji="0" lang="fr-FR" sz="1100" b="0" i="0" u="none" strike="noStrike" kern="0" cap="none" spc="0" normalizeH="0" baseline="0">
                <a:ln>
                  <a:noFill/>
                </a:ln>
                <a:solidFill>
                  <a:prstClr val="black"/>
                </a:solidFill>
                <a:effectLst/>
                <a:uLnTx/>
                <a:uFillTx/>
                <a:latin typeface="+mn-lt"/>
                <a:ea typeface="+mn-ea"/>
                <a:cs typeface="+mn-cs"/>
              </a:rPr>
              <a:t>Allemagne</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T  +49  228  44 60 - 0</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F  +49  228  44 60 - 17 66</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E  info@giz.de</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I   </a:t>
            </a:r>
            <a:r>
              <a:rPr kumimoji="0" lang="fr-FR" sz="400" b="0" i="0" u="none" strike="noStrike" kern="0" cap="none" spc="0" normalizeH="0" baseline="0" noProof="0">
                <a:ln>
                  <a:noFill/>
                </a:ln>
                <a:solidFill>
                  <a:prstClr val="black"/>
                </a:solidFill>
                <a:effectLst/>
                <a:uLnTx/>
                <a:uFillTx/>
              </a:rPr>
              <a:t> </a:t>
            </a:r>
            <a:r>
              <a:rPr kumimoji="0" lang="fr-FR" sz="1100" b="0" i="0" u="none" strike="noStrike" kern="0" cap="none" spc="0" normalizeH="0" baseline="0" noProof="0">
                <a:ln>
                  <a:noFill/>
                </a:ln>
                <a:solidFill>
                  <a:prstClr val="black"/>
                </a:solidFill>
                <a:effectLst/>
                <a:uLnTx/>
                <a:uFillTx/>
              </a:rPr>
              <a:t>www.giz.de</a:t>
            </a:r>
          </a:p>
        </p:txBody>
      </p:sp>
      <p:sp>
        <p:nvSpPr>
          <p:cNvPr id="20" name="Rechteck 19">
            <a:extLst>
              <a:ext uri="{FF2B5EF4-FFF2-40B4-BE49-F238E27FC236}">
                <a16:creationId xmlns:a16="http://schemas.microsoft.com/office/drawing/2014/main" id="{37982854-A844-4D46-9BB7-0890F958ED69}"/>
              </a:ext>
            </a:extLst>
          </p:cNvPr>
          <p:cNvSpPr/>
          <p:nvPr userDrawn="1"/>
        </p:nvSpPr>
        <p:spPr bwMode="gray">
          <a:xfrm>
            <a:off x="3525439" y="2560364"/>
            <a:ext cx="322103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latin typeface="+mn-lt"/>
                <a:ea typeface="+mn-ea"/>
                <a:cs typeface="+mn-cs"/>
              </a:rPr>
              <a:t>Dag-Hammarskjöld-Weg 1 - 5</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65760 Eschborn, </a:t>
            </a:r>
            <a:r>
              <a:rPr kumimoji="0" lang="fr-FR" sz="1100" b="0" i="0" u="none" strike="noStrike" kern="0" cap="none" spc="0" normalizeH="0" baseline="0">
                <a:ln>
                  <a:noFill/>
                </a:ln>
                <a:solidFill>
                  <a:prstClr val="black"/>
                </a:solidFill>
                <a:effectLst/>
                <a:uLnTx/>
                <a:uFillTx/>
                <a:latin typeface="+mn-lt"/>
                <a:ea typeface="+mn-ea"/>
                <a:cs typeface="+mn-cs"/>
              </a:rPr>
              <a:t>Allemagne</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T  +49  61 96  79 - 0</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F  +49  61 96  79 - 11 15</a:t>
            </a:r>
          </a:p>
        </p:txBody>
      </p:sp>
      <p:pic>
        <p:nvPicPr>
          <p:cNvPr id="8" name="logo">
            <a:extLst>
              <a:ext uri="{FF2B5EF4-FFF2-40B4-BE49-F238E27FC236}">
                <a16:creationId xmlns:a16="http://schemas.microsoft.com/office/drawing/2014/main" id="{89CFF6E4-F492-44F6-997D-92E15F612E2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1276665" y="4447384"/>
            <a:ext cx="1650218" cy="455460"/>
          </a:xfrm>
          <a:prstGeom prst="rect">
            <a:avLst/>
          </a:prstGeom>
        </p:spPr>
      </p:pic>
    </p:spTree>
    <p:extLst>
      <p:ext uri="{BB962C8B-B14F-4D97-AF65-F5344CB8AC3E}">
        <p14:creationId xmlns:p14="http://schemas.microsoft.com/office/powerpoint/2010/main" val="302279347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elfolie neu">
    <p:spTree>
      <p:nvGrpSpPr>
        <p:cNvPr id="1" name=""/>
        <p:cNvGrpSpPr/>
        <p:nvPr/>
      </p:nvGrpSpPr>
      <p:grpSpPr>
        <a:xfrm>
          <a:off x="0" y="0"/>
          <a:ext cx="0" cy="0"/>
          <a:chOff x="0" y="0"/>
          <a:chExt cx="0" cy="0"/>
        </a:xfrm>
      </p:grpSpPr>
      <p:sp>
        <p:nvSpPr>
          <p:cNvPr id="5" name="Google Shape;20;p31">
            <a:extLst>
              <a:ext uri="{FF2B5EF4-FFF2-40B4-BE49-F238E27FC236}">
                <a16:creationId xmlns:a16="http://schemas.microsoft.com/office/drawing/2014/main" id="{6DB91ABF-CFB5-42D5-4B82-2C58401163FA}"/>
              </a:ext>
            </a:extLst>
          </p:cNvPr>
          <p:cNvSpPr/>
          <p:nvPr userDrawn="1"/>
        </p:nvSpPr>
        <p:spPr>
          <a:xfrm>
            <a:off x="0" y="1371602"/>
            <a:ext cx="9144000" cy="2399110"/>
          </a:xfrm>
          <a:prstGeom prst="rect">
            <a:avLst/>
          </a:prstGeom>
          <a:solidFill>
            <a:srgbClr val="E3E3E3"/>
          </a:solidFill>
          <a:ln>
            <a:noFill/>
          </a:ln>
        </p:spPr>
        <p:txBody>
          <a:bodyPr spcFirstLastPara="1" wrap="square" lIns="68044" tIns="34013" rIns="68044" bIns="34013" anchor="ctr" anchorCtr="0">
            <a:noAutofit/>
          </a:bodyPr>
          <a:lstStyle/>
          <a:p>
            <a:pPr marL="0" marR="0" lvl="0" indent="0" algn="ctr" rtl="0">
              <a:lnSpc>
                <a:spcPct val="120000"/>
              </a:lnSpc>
              <a:spcBef>
                <a:spcPts val="0"/>
              </a:spcBef>
              <a:spcAft>
                <a:spcPts val="0"/>
              </a:spcAft>
              <a:buClr>
                <a:srgbClr val="CC0000"/>
              </a:buClr>
              <a:buSzPts val="3000"/>
              <a:buFont typeface="Arial"/>
              <a:buNone/>
            </a:pPr>
            <a:endParaRPr sz="1500" b="0" i="0" u="none" strike="noStrike" cap="none">
              <a:solidFill>
                <a:schemeClr val="dk1"/>
              </a:solidFill>
              <a:latin typeface="Arial"/>
              <a:ea typeface="Arial"/>
              <a:cs typeface="Arial"/>
              <a:sym typeface="Arial"/>
            </a:endParaRPr>
          </a:p>
        </p:txBody>
      </p:sp>
      <p:pic>
        <p:nvPicPr>
          <p:cNvPr id="3" name="Google Shape;23;p31">
            <a:extLst>
              <a:ext uri="{FF2B5EF4-FFF2-40B4-BE49-F238E27FC236}">
                <a16:creationId xmlns:a16="http://schemas.microsoft.com/office/drawing/2014/main" id="{64B78894-075C-77B6-CD3A-8175A2064982}"/>
              </a:ext>
            </a:extLst>
          </p:cNvPr>
          <p:cNvPicPr preferRelativeResize="0"/>
          <p:nvPr userDrawn="1"/>
        </p:nvPicPr>
        <p:blipFill rotWithShape="1">
          <a:blip r:embed="rId2">
            <a:alphaModFix/>
            <a:extLst>
              <a:ext uri="{28A0092B-C50C-407E-A947-70E740481C1C}">
                <a14:useLocalDpi xmlns:a14="http://schemas.microsoft.com/office/drawing/2010/main" val="0"/>
              </a:ext>
            </a:extLst>
          </a:blip>
          <a:srcRect/>
          <a:stretch/>
        </p:blipFill>
        <p:spPr>
          <a:xfrm>
            <a:off x="610330" y="104136"/>
            <a:ext cx="4103370" cy="1161288"/>
          </a:xfrm>
          <a:prstGeom prst="rect">
            <a:avLst/>
          </a:prstGeom>
          <a:noFill/>
          <a:ln>
            <a:noFill/>
          </a:ln>
        </p:spPr>
      </p:pic>
      <p:sp>
        <p:nvSpPr>
          <p:cNvPr id="6" name="Google Shape;21;p31">
            <a:extLst>
              <a:ext uri="{FF2B5EF4-FFF2-40B4-BE49-F238E27FC236}">
                <a16:creationId xmlns:a16="http://schemas.microsoft.com/office/drawing/2014/main" id="{86FE8302-D37F-6283-264E-AF113C50ED3E}"/>
              </a:ext>
            </a:extLst>
          </p:cNvPr>
          <p:cNvSpPr txBox="1">
            <a:spLocks noGrp="1"/>
          </p:cNvSpPr>
          <p:nvPr>
            <p:ph type="subTitle" idx="1"/>
          </p:nvPr>
        </p:nvSpPr>
        <p:spPr>
          <a:xfrm>
            <a:off x="912814" y="3220423"/>
            <a:ext cx="5297843" cy="310754"/>
          </a:xfrm>
          <a:prstGeom prst="rect">
            <a:avLst/>
          </a:prstGeom>
          <a:noFill/>
          <a:ln>
            <a:noFill/>
          </a:ln>
        </p:spPr>
        <p:txBody>
          <a:bodyPr spcFirstLastPara="1" wrap="square" lIns="36000" tIns="36000" rIns="36000" bIns="36000" anchor="t" anchorCtr="0">
            <a:noAutofit/>
          </a:bodyPr>
          <a:lstStyle>
            <a:lvl1pPr lvl="0" algn="l">
              <a:lnSpc>
                <a:spcPct val="120000"/>
              </a:lnSpc>
              <a:spcBef>
                <a:spcPts val="324"/>
              </a:spcBef>
              <a:spcAft>
                <a:spcPts val="0"/>
              </a:spcAft>
              <a:buSzPts val="2250"/>
              <a:buFont typeface="Noto Sans Symbols"/>
              <a:buNone/>
              <a:defRPr sz="1350">
                <a:solidFill>
                  <a:srgbClr val="191919"/>
                </a:solidFill>
              </a:defRPr>
            </a:lvl1pPr>
            <a:lvl2pPr lvl="1" algn="l">
              <a:lnSpc>
                <a:spcPct val="120000"/>
              </a:lnSpc>
              <a:spcBef>
                <a:spcPts val="324"/>
              </a:spcBef>
              <a:spcAft>
                <a:spcPts val="0"/>
              </a:spcAft>
              <a:buSzPts val="1800"/>
              <a:buChar char="○"/>
              <a:defRPr/>
            </a:lvl2pPr>
            <a:lvl3pPr lvl="2" algn="l">
              <a:spcBef>
                <a:spcPts val="324"/>
              </a:spcBef>
              <a:spcAft>
                <a:spcPts val="0"/>
              </a:spcAft>
              <a:buSzPts val="1800"/>
              <a:buChar char="▪"/>
              <a:defRPr/>
            </a:lvl3pPr>
            <a:lvl4pPr lvl="3" algn="l">
              <a:spcBef>
                <a:spcPts val="270"/>
              </a:spcBef>
              <a:spcAft>
                <a:spcPts val="0"/>
              </a:spcAft>
              <a:buSzPts val="2700"/>
              <a:buChar char="▫"/>
              <a:defRPr/>
            </a:lvl4pPr>
            <a:lvl5pPr lvl="4" algn="l">
              <a:spcBef>
                <a:spcPts val="270"/>
              </a:spcBef>
              <a:spcAft>
                <a:spcPts val="0"/>
              </a:spcAft>
              <a:buSzPts val="2700"/>
              <a:buChar char="̵"/>
              <a:defRPr/>
            </a:lvl5pPr>
            <a:lvl6pPr lvl="5" algn="l">
              <a:spcBef>
                <a:spcPts val="270"/>
              </a:spcBef>
              <a:spcAft>
                <a:spcPts val="0"/>
              </a:spcAft>
              <a:buClr>
                <a:srgbClr val="5B572F"/>
              </a:buClr>
              <a:buSzPts val="1800"/>
              <a:buChar char="»"/>
              <a:defRPr/>
            </a:lvl6pPr>
            <a:lvl7pPr lvl="6" algn="l">
              <a:spcBef>
                <a:spcPts val="270"/>
              </a:spcBef>
              <a:spcAft>
                <a:spcPts val="0"/>
              </a:spcAft>
              <a:buClr>
                <a:srgbClr val="5B572F"/>
              </a:buClr>
              <a:buSzPts val="1800"/>
              <a:buChar char="»"/>
              <a:defRPr/>
            </a:lvl7pPr>
            <a:lvl8pPr lvl="7" algn="l">
              <a:spcBef>
                <a:spcPts val="270"/>
              </a:spcBef>
              <a:spcAft>
                <a:spcPts val="0"/>
              </a:spcAft>
              <a:buClr>
                <a:srgbClr val="5B572F"/>
              </a:buClr>
              <a:buSzPts val="1800"/>
              <a:buChar char="»"/>
              <a:defRPr/>
            </a:lvl8pPr>
            <a:lvl9pPr lvl="8" algn="l">
              <a:spcBef>
                <a:spcPts val="270"/>
              </a:spcBef>
              <a:spcAft>
                <a:spcPts val="0"/>
              </a:spcAft>
              <a:buClr>
                <a:srgbClr val="5B572F"/>
              </a:buClr>
              <a:buSzPts val="1800"/>
              <a:buChar char="»"/>
              <a:defRPr/>
            </a:lvl9pPr>
          </a:lstStyle>
          <a:p>
            <a:endParaRPr/>
          </a:p>
        </p:txBody>
      </p:sp>
      <p:sp>
        <p:nvSpPr>
          <p:cNvPr id="7" name="Google Shape;22;p31">
            <a:extLst>
              <a:ext uri="{FF2B5EF4-FFF2-40B4-BE49-F238E27FC236}">
                <a16:creationId xmlns:a16="http://schemas.microsoft.com/office/drawing/2014/main" id="{FDD299F0-FCBE-EC3A-B679-CD7BE817E91A}"/>
              </a:ext>
            </a:extLst>
          </p:cNvPr>
          <p:cNvSpPr txBox="1">
            <a:spLocks noGrp="1"/>
          </p:cNvSpPr>
          <p:nvPr>
            <p:ph type="title"/>
          </p:nvPr>
        </p:nvSpPr>
        <p:spPr>
          <a:xfrm>
            <a:off x="180975" y="1745640"/>
            <a:ext cx="8782050" cy="514350"/>
          </a:xfrm>
          <a:prstGeom prst="rect">
            <a:avLst/>
          </a:prstGeom>
          <a:noFill/>
          <a:ln>
            <a:noFill/>
          </a:ln>
        </p:spPr>
        <p:txBody>
          <a:bodyPr spcFirstLastPara="1" wrap="square" lIns="36000" tIns="36000" rIns="36000" bIns="36000" anchor="t" anchorCtr="0">
            <a:noAutofit/>
          </a:bodyPr>
          <a:lstStyle>
            <a:lvl1pPr lvl="0" algn="l">
              <a:spcBef>
                <a:spcPts val="0"/>
              </a:spcBef>
              <a:spcAft>
                <a:spcPts val="0"/>
              </a:spcAft>
              <a:buSzPts val="1400"/>
              <a:buNone/>
              <a:defRPr sz="2100">
                <a:solidFill>
                  <a:srgbClr val="19191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0" name="Google Shape;19;p31">
            <a:extLst>
              <a:ext uri="{FF2B5EF4-FFF2-40B4-BE49-F238E27FC236}">
                <a16:creationId xmlns:a16="http://schemas.microsoft.com/office/drawing/2014/main" id="{D43F6B16-2D6C-4D00-F73A-665D01278982}"/>
              </a:ext>
            </a:extLst>
          </p:cNvPr>
          <p:cNvCxnSpPr/>
          <p:nvPr userDrawn="1"/>
        </p:nvCxnSpPr>
        <p:spPr>
          <a:xfrm>
            <a:off x="0" y="4719504"/>
            <a:ext cx="9144000" cy="0"/>
          </a:xfrm>
          <a:prstGeom prst="straightConnector1">
            <a:avLst/>
          </a:prstGeom>
          <a:noFill/>
          <a:ln w="22225" cap="flat" cmpd="sng">
            <a:solidFill>
              <a:srgbClr val="E3E3E3"/>
            </a:solidFill>
            <a:prstDash val="solid"/>
            <a:round/>
            <a:headEnd type="none" w="med" len="med"/>
            <a:tailEnd type="none" w="med" len="med"/>
          </a:ln>
        </p:spPr>
      </p:cxnSp>
    </p:spTree>
    <p:extLst>
      <p:ext uri="{BB962C8B-B14F-4D97-AF65-F5344CB8AC3E}">
        <p14:creationId xmlns:p14="http://schemas.microsoft.com/office/powerpoint/2010/main" val="383715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Grafik/Freisteller">
    <p:spTree>
      <p:nvGrpSpPr>
        <p:cNvPr id="1" name=""/>
        <p:cNvGrpSpPr/>
        <p:nvPr/>
      </p:nvGrpSpPr>
      <p:grpSpPr>
        <a:xfrm>
          <a:off x="0" y="0"/>
          <a:ext cx="0" cy="0"/>
          <a:chOff x="0" y="0"/>
          <a:chExt cx="0" cy="0"/>
        </a:xfrm>
      </p:grpSpPr>
      <p:pic>
        <p:nvPicPr>
          <p:cNvPr id="11" name="logo">
            <a:extLst>
              <a:ext uri="{FF2B5EF4-FFF2-40B4-BE49-F238E27FC236}">
                <a16:creationId xmlns:a16="http://schemas.microsoft.com/office/drawing/2014/main" id="{F8081F88-CBA8-4146-B984-924F5BAE435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7" name="Bar">
            <a:extLst>
              <a:ext uri="{FF2B5EF4-FFF2-40B4-BE49-F238E27FC236}">
                <a16:creationId xmlns:a16="http://schemas.microsoft.com/office/drawing/2014/main" id="{F01B0C4A-732E-4BC2-A2D7-A086E4E5403B}"/>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3541395"/>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28" name="Headline">
            <a:extLst>
              <a:ext uri="{FF2B5EF4-FFF2-40B4-BE49-F238E27FC236}">
                <a16:creationId xmlns:a16="http://schemas.microsoft.com/office/drawing/2014/main" id="{813E0E27-07DF-4161-8BD6-EBA305CB5161}"/>
              </a:ext>
            </a:extLst>
          </p:cNvPr>
          <p:cNvSpPr>
            <a:spLocks noGrp="1"/>
          </p:cNvSpPr>
          <p:nvPr>
            <p:ph type="title" hasCustomPrompt="1"/>
          </p:nvPr>
        </p:nvSpPr>
        <p:spPr bwMode="gray">
          <a:xfrm>
            <a:off x="123135" y="1991032"/>
            <a:ext cx="8893865" cy="1674188"/>
          </a:xfrm>
          <a:prstGeom prst="rect">
            <a:avLst/>
          </a:prstGeom>
          <a:blipFill dpi="0" rotWithShape="1">
            <a:blip r:embed="rId4"/>
            <a:srcRect/>
            <a:stretch>
              <a:fillRect l="-14538" r="-37412"/>
            </a:stretch>
          </a:blipFill>
        </p:spPr>
        <p:txBody>
          <a:bodyPr wrap="square" lIns="576000" bIns="576000" anchor="b">
            <a:noAutofit/>
          </a:bodyPr>
          <a:lstStyle>
            <a:lvl1pPr>
              <a:defRPr sz="2600" b="1">
                <a:solidFill>
                  <a:schemeClr val="tx1"/>
                </a:solidFill>
              </a:defRPr>
            </a:lvl1pPr>
          </a:lstStyle>
          <a:p>
            <a:r>
              <a:rPr lang="fr-FR"/>
              <a:t>Diapositive de titre pour illustration/ image </a:t>
            </a:r>
            <a:br>
              <a:rPr lang="fr-FR"/>
            </a:br>
            <a:r>
              <a:rPr lang="fr-FR"/>
              <a:t>détourée avec arrière-plan blanc (remplaçable)</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173454"/>
            <a:ext cx="7970837" cy="461665"/>
          </a:xfrm>
        </p:spPr>
        <p:txBody>
          <a:bodyPr>
            <a:spAutoFit/>
          </a:bodyPr>
          <a:lstStyle>
            <a:lvl1pPr marL="0" indent="0">
              <a:lnSpc>
                <a:spcPct val="100000"/>
              </a:lnSpc>
              <a:spcBef>
                <a:spcPts val="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8" name="Textplatzhalter 15">
            <a:extLst>
              <a:ext uri="{FF2B5EF4-FFF2-40B4-BE49-F238E27FC236}">
                <a16:creationId xmlns:a16="http://schemas.microsoft.com/office/drawing/2014/main" id="{2A5E302F-60BC-4D65-B194-1C01FCA0E6DD}"/>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136354930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lIns="36000" tIns="36000" rIns="36000" bIns="36000"/>
          <a:lstStyle>
            <a:lvl1pPr>
              <a:defRPr b="1"/>
            </a:lvl1pPr>
          </a:lstStyle>
          <a:p>
            <a:r>
              <a:rPr lang="de-DE"/>
              <a:t>Titelmasterformat durch Klicken bearbeiten</a:t>
            </a:r>
            <a:endParaRPr lang="es-ES"/>
          </a:p>
        </p:txBody>
      </p:sp>
      <p:sp>
        <p:nvSpPr>
          <p:cNvPr id="3" name="Content Placeholder 2"/>
          <p:cNvSpPr>
            <a:spLocks noGrp="1"/>
          </p:cNvSpPr>
          <p:nvPr>
            <p:ph idx="1"/>
          </p:nvPr>
        </p:nvSpPr>
        <p:spPr>
          <a:xfrm>
            <a:off x="180975" y="1166815"/>
            <a:ext cx="8783638" cy="3457574"/>
          </a:xfrm>
        </p:spPr>
        <p:txBody>
          <a:bodyPr/>
          <a:lstStyle>
            <a:lvl1pPr>
              <a:defRPr sz="1050"/>
            </a:lvl1pPr>
            <a:lvl2pPr>
              <a:defRPr sz="900"/>
            </a:lvl2pPr>
            <a:lvl3pPr>
              <a:defRPr sz="900"/>
            </a:lvl3pPr>
            <a:lvl4pPr>
              <a:defRPr sz="750"/>
            </a:lvl4pPr>
            <a:lvl5pPr>
              <a:defRPr sz="750"/>
            </a:lvl5pPr>
          </a:lstStyle>
          <a:p>
            <a:pPr lvl="0"/>
            <a:r>
              <a:rPr lang="de-DE"/>
              <a:t>Textmasterformate durch Klicken bearbeiten</a:t>
            </a:r>
          </a:p>
          <a:p>
            <a:pPr lvl="1"/>
            <a:r>
              <a:rPr lang="de-DE"/>
              <a:t>Zweite Ebene</a:t>
            </a:r>
          </a:p>
          <a:p>
            <a:pPr lvl="2"/>
            <a:r>
              <a:rPr lang="de-DE"/>
              <a:t>Dritte Ebene</a:t>
            </a:r>
          </a:p>
        </p:txBody>
      </p:sp>
      <p:sp>
        <p:nvSpPr>
          <p:cNvPr id="11" name="Rectangle 13"/>
          <p:cNvSpPr>
            <a:spLocks noGrp="1" noChangeArrowheads="1"/>
          </p:cNvSpPr>
          <p:nvPr>
            <p:ph type="sldNum" sz="quarter" idx="4"/>
          </p:nvPr>
        </p:nvSpPr>
        <p:spPr bwMode="auto">
          <a:xfrm>
            <a:off x="3916364" y="4902994"/>
            <a:ext cx="1296987" cy="234286"/>
          </a:xfrm>
          <a:prstGeom prst="rect">
            <a:avLst/>
          </a:prstGeom>
          <a:noFill/>
          <a:ln w="9525">
            <a:noFill/>
            <a:miter lim="800000"/>
            <a:headEnd/>
            <a:tailEnd/>
          </a:ln>
          <a:effectLst/>
        </p:spPr>
        <p:txBody>
          <a:bodyPr vert="horz" wrap="square" lIns="36000" tIns="36000" rIns="36000" bIns="36000" numCol="1" anchor="b" anchorCtr="0" compatLnSpc="1">
            <a:prstTxWarp prst="textNoShape">
              <a:avLst/>
            </a:prstTxWarp>
          </a:bodyPr>
          <a:lstStyle>
            <a:lvl1pPr algn="ctr" eaLnBrk="0" hangingPunct="0">
              <a:lnSpc>
                <a:spcPct val="100000"/>
              </a:lnSpc>
              <a:buClrTx/>
              <a:buSzTx/>
              <a:buFontTx/>
              <a:buNone/>
              <a:defRPr sz="1050"/>
            </a:lvl1pPr>
          </a:lstStyle>
          <a:p>
            <a:pPr>
              <a:defRPr/>
            </a:pPr>
            <a:fld id="{12755E4D-E780-48A2-AAB8-54FDA4728E9F}" type="slidenum">
              <a:rPr lang="de-DE"/>
              <a:pPr>
                <a:defRPr/>
              </a:pPr>
              <a:t>‹N°›</a:t>
            </a:fld>
            <a:endParaRPr lang="de-DE"/>
          </a:p>
        </p:txBody>
      </p:sp>
      <p:sp>
        <p:nvSpPr>
          <p:cNvPr id="9" name="Textplatzhalter 10"/>
          <p:cNvSpPr>
            <a:spLocks noGrp="1"/>
          </p:cNvSpPr>
          <p:nvPr>
            <p:ph type="body" sz="quarter" idx="10" hasCustomPrompt="1"/>
          </p:nvPr>
        </p:nvSpPr>
        <p:spPr>
          <a:xfrm>
            <a:off x="1445624" y="4761242"/>
            <a:ext cx="7518990" cy="162000"/>
          </a:xfrm>
        </p:spPr>
        <p:txBody>
          <a:bodyPr lIns="36000" tIns="36000" rIns="36000" bIns="36000" anchor="ctr"/>
          <a:lstStyle>
            <a:lvl1pPr algn="r">
              <a:buNone/>
              <a:defRPr sz="675"/>
            </a:lvl1pPr>
          </a:lstStyle>
          <a:p>
            <a:pPr lvl="0"/>
            <a:r>
              <a:rPr lang="de-DE"/>
              <a:t>Source:</a:t>
            </a:r>
            <a:endParaRPr lang="en-US"/>
          </a:p>
        </p:txBody>
      </p:sp>
      <p:sp>
        <p:nvSpPr>
          <p:cNvPr id="12" name="Textplatzhalter 11"/>
          <p:cNvSpPr>
            <a:spLocks noGrp="1"/>
          </p:cNvSpPr>
          <p:nvPr>
            <p:ph type="body" sz="quarter" idx="11" hasCustomPrompt="1"/>
          </p:nvPr>
        </p:nvSpPr>
        <p:spPr>
          <a:xfrm>
            <a:off x="180976" y="88106"/>
            <a:ext cx="4392613" cy="270000"/>
          </a:xfrm>
        </p:spPr>
        <p:txBody>
          <a:bodyPr lIns="36000" tIns="36000" rIns="36000" bIns="36000" anchor="ctr"/>
          <a:lstStyle>
            <a:lvl1pPr>
              <a:buNone/>
              <a:defRPr sz="1050" b="0">
                <a:solidFill>
                  <a:schemeClr val="accent6"/>
                </a:solidFill>
              </a:defRPr>
            </a:lvl1pPr>
          </a:lstStyle>
          <a:p>
            <a:pPr lvl="0"/>
            <a:r>
              <a:rPr lang="de-DE"/>
              <a:t>HEADLINE</a:t>
            </a:r>
            <a:endParaRPr lang="en-US"/>
          </a:p>
        </p:txBody>
      </p:sp>
      <p:sp>
        <p:nvSpPr>
          <p:cNvPr id="13" name="Textplatzhalter 11"/>
          <p:cNvSpPr>
            <a:spLocks noGrp="1"/>
          </p:cNvSpPr>
          <p:nvPr>
            <p:ph type="body" sz="quarter" idx="12" hasCustomPrompt="1"/>
          </p:nvPr>
        </p:nvSpPr>
        <p:spPr>
          <a:xfrm>
            <a:off x="4573588" y="88106"/>
            <a:ext cx="4391025" cy="270000"/>
          </a:xfrm>
        </p:spPr>
        <p:txBody>
          <a:bodyPr lIns="36000" tIns="36000" rIns="36000" bIns="36000" anchor="ctr"/>
          <a:lstStyle>
            <a:lvl1pPr algn="r">
              <a:buNone/>
              <a:defRPr sz="1050" b="0">
                <a:solidFill>
                  <a:schemeClr val="accent6"/>
                </a:solidFill>
              </a:defRPr>
            </a:lvl1pPr>
          </a:lstStyle>
          <a:p>
            <a:pPr lvl="0"/>
            <a:r>
              <a:rPr lang="de-DE"/>
              <a:t>SECTION</a:t>
            </a:r>
            <a:endParaRPr lang="en-US"/>
          </a:p>
        </p:txBody>
      </p:sp>
    </p:spTree>
    <p:extLst>
      <p:ext uri="{BB962C8B-B14F-4D97-AF65-F5344CB8AC3E}">
        <p14:creationId xmlns:p14="http://schemas.microsoft.com/office/powerpoint/2010/main" val="38752559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el farbig">
    <p:spTree>
      <p:nvGrpSpPr>
        <p:cNvPr id="1" name=""/>
        <p:cNvGrpSpPr/>
        <p:nvPr/>
      </p:nvGrpSpPr>
      <p:grpSpPr>
        <a:xfrm>
          <a:off x="0" y="0"/>
          <a:ext cx="0" cy="0"/>
          <a:chOff x="0" y="0"/>
          <a:chExt cx="0" cy="0"/>
        </a:xfrm>
      </p:grpSpPr>
      <p:pic>
        <p:nvPicPr>
          <p:cNvPr id="21" name="Grafik 20" descr="Ein Bild, das Kette enthält.&#10;&#10;Automatisch generierte Beschreibung">
            <a:extLst>
              <a:ext uri="{FF2B5EF4-FFF2-40B4-BE49-F238E27FC236}">
                <a16:creationId xmlns:a16="http://schemas.microsoft.com/office/drawing/2014/main" id="{82995FEF-F44E-4720-98FA-B2AE557B1183}"/>
              </a:ext>
            </a:extLst>
          </p:cNvPr>
          <p:cNvPicPr>
            <a:picLocks/>
          </p:cNvPicPr>
          <p:nvPr userDrawn="1"/>
        </p:nvPicPr>
        <p:blipFill rotWithShape="1">
          <a:blip r:embed="rId2"/>
          <a:srcRect t="233" b="26747"/>
          <a:stretch/>
        </p:blipFill>
        <p:spPr bwMode="gray">
          <a:xfrm>
            <a:off x="123135" y="123825"/>
            <a:ext cx="8893865" cy="3541395"/>
          </a:xfrm>
          <a:prstGeom prst="rect">
            <a:avLst/>
          </a:prstGeom>
        </p:spPr>
      </p:pic>
      <p:pic>
        <p:nvPicPr>
          <p:cNvPr id="18" name="Grafik 17" descr="Ein Bild, das Säge enthält.&#10;&#10;Automatisch generierte Beschreibung">
            <a:extLst>
              <a:ext uri="{FF2B5EF4-FFF2-40B4-BE49-F238E27FC236}">
                <a16:creationId xmlns:a16="http://schemas.microsoft.com/office/drawing/2014/main" id="{57A5703D-6864-419D-AAFF-48396C4B22D5}"/>
              </a:ext>
            </a:extLst>
          </p:cNvPr>
          <p:cNvPicPr>
            <a:picLocks noChangeAspect="1"/>
          </p:cNvPicPr>
          <p:nvPr userDrawn="1"/>
        </p:nvPicPr>
        <p:blipFill>
          <a:blip r:embed="rId3"/>
          <a:stretch>
            <a:fillRect/>
          </a:stretch>
        </p:blipFill>
        <p:spPr bwMode="gray">
          <a:xfrm>
            <a:off x="123135" y="635156"/>
            <a:ext cx="8895600" cy="3030064"/>
          </a:xfrm>
          <a:prstGeom prst="rect">
            <a:avLst/>
          </a:prstGeom>
        </p:spPr>
      </p:pic>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titre / titre </a:t>
            </a:r>
            <a:br>
              <a:rPr lang="fr-FR"/>
            </a:br>
            <a:r>
              <a:rPr lang="fr-FR"/>
              <a:t>avec visuel clé de la GIZ en couleurs</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noProof="0"/>
              <a:t>Ceci est le sous-titre</a:t>
            </a:r>
          </a:p>
          <a:p>
            <a:pPr lvl="0"/>
            <a:r>
              <a:rPr lang="fr-FR" noProof="0"/>
              <a:t>Nom du projet | Date</a:t>
            </a:r>
          </a:p>
        </p:txBody>
      </p:sp>
      <p:sp>
        <p:nvSpPr>
          <p:cNvPr id="13" name="Bar">
            <a:extLst>
              <a:ext uri="{FF2B5EF4-FFF2-40B4-BE49-F238E27FC236}">
                <a16:creationId xmlns:a16="http://schemas.microsoft.com/office/drawing/2014/main" id="{BD21318B-3022-42D5-AB5E-3CB62091D006}"/>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30" name="Textplatzhalter 15">
            <a:extLst>
              <a:ext uri="{FF2B5EF4-FFF2-40B4-BE49-F238E27FC236}">
                <a16:creationId xmlns:a16="http://schemas.microsoft.com/office/drawing/2014/main" id="{F3728416-BFB9-4AC3-84FA-033AF3289E4B}"/>
              </a:ext>
            </a:extLst>
          </p:cNvPr>
          <p:cNvSpPr>
            <a:spLocks noGrp="1"/>
          </p:cNvSpPr>
          <p:nvPr>
            <p:ph type="body" sz="quarter" idx="17" hasCustomPrompt="1"/>
          </p:nvPr>
        </p:nvSpPr>
        <p:spPr>
          <a:xfrm rot="21047493">
            <a:off x="2406029" y="649192"/>
            <a:ext cx="3068240" cy="1130291"/>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Nous vous fournissons un certain nombre de diapositives dans ce modèle de </a:t>
            </a:r>
            <a:r>
              <a:rPr lang="fr-FR" sz="800" err="1"/>
              <a:t>potx</a:t>
            </a:r>
            <a:r>
              <a:rPr lang="fr-FR" sz="800"/>
              <a:t>. Certaines contiennent l'image par défaut, le kaléidoscope, d'autres peuvent être remplies avec vos propres images. </a:t>
            </a:r>
            <a:br>
              <a:rPr lang="fr-FR" sz="800"/>
            </a:br>
            <a:r>
              <a:rPr lang="fr-FR" sz="800"/>
              <a:t>Vous pouvez insérer d'autres modèles de diapositives en cliquant sur la petite flèche à droite de «  Accueil &gt; Nouvelle diapositive". </a:t>
            </a:r>
            <a:br>
              <a:rPr lang="fr-FR" sz="800"/>
            </a:br>
            <a:r>
              <a:rPr lang="fr-FR" sz="800"/>
              <a:t>Veuillez supprimer cette note !</a:t>
            </a:r>
            <a:endParaRPr lang="de-DE" sz="800"/>
          </a:p>
        </p:txBody>
      </p:sp>
      <p:pic>
        <p:nvPicPr>
          <p:cNvPr id="6" name="Image 5">
            <a:extLst>
              <a:ext uri="{FF2B5EF4-FFF2-40B4-BE49-F238E27FC236}">
                <a16:creationId xmlns:a16="http://schemas.microsoft.com/office/drawing/2014/main" id="{5EE4D4F7-44AC-4C3B-6574-4C634562969E}"/>
              </a:ext>
            </a:extLst>
          </p:cNvPr>
          <p:cNvPicPr>
            <a:picLocks noChangeAspect="1"/>
          </p:cNvPicPr>
          <p:nvPr userDrawn="1"/>
        </p:nvPicPr>
        <p:blipFill>
          <a:blip r:embed="rId4"/>
          <a:stretch>
            <a:fillRect/>
          </a:stretch>
        </p:blipFill>
        <p:spPr>
          <a:xfrm>
            <a:off x="0" y="4060241"/>
            <a:ext cx="9144000" cy="896206"/>
          </a:xfrm>
          <a:prstGeom prst="rect">
            <a:avLst/>
          </a:prstGeom>
        </p:spPr>
      </p:pic>
    </p:spTree>
    <p:extLst>
      <p:ext uri="{BB962C8B-B14F-4D97-AF65-F5344CB8AC3E}">
        <p14:creationId xmlns:p14="http://schemas.microsoft.com/office/powerpoint/2010/main" val="298788415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el s/w">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FF0DB5C6-9E74-4378-9827-68473EFA35F3}"/>
              </a:ext>
            </a:extLst>
          </p:cNvPr>
          <p:cNvPicPr>
            <a:picLocks/>
          </p:cNvPicPr>
          <p:nvPr userDrawn="1"/>
        </p:nvPicPr>
        <p:blipFill rotWithShape="1">
          <a:blip r:embed="rId2"/>
          <a:srcRect t="233" b="26747"/>
          <a:stretch/>
        </p:blipFill>
        <p:spPr bwMode="gray">
          <a:xfrm>
            <a:off x="123135" y="123825"/>
            <a:ext cx="8893865" cy="3541396"/>
          </a:xfrm>
          <a:prstGeom prst="rect">
            <a:avLst/>
          </a:prstGeom>
        </p:spPr>
      </p:pic>
      <p:pic>
        <p:nvPicPr>
          <p:cNvPr id="15" name="Grafik 14" descr="Ein Bild, das Säge enthält.&#10;&#10;Automatisch generierte Beschreibung">
            <a:extLst>
              <a:ext uri="{FF2B5EF4-FFF2-40B4-BE49-F238E27FC236}">
                <a16:creationId xmlns:a16="http://schemas.microsoft.com/office/drawing/2014/main" id="{31687CA2-4830-4EA3-B6BE-4D04E1B83630}"/>
              </a:ext>
            </a:extLst>
          </p:cNvPr>
          <p:cNvPicPr>
            <a:picLocks noChangeAspect="1"/>
          </p:cNvPicPr>
          <p:nvPr userDrawn="1"/>
        </p:nvPicPr>
        <p:blipFill>
          <a:blip r:embed="rId3"/>
          <a:stretch>
            <a:fillRect/>
          </a:stretch>
        </p:blipFill>
        <p:spPr bwMode="gray">
          <a:xfrm>
            <a:off x="123135" y="635156"/>
            <a:ext cx="8895600" cy="3030064"/>
          </a:xfrm>
          <a:prstGeom prst="rect">
            <a:avLst/>
          </a:prstGeom>
        </p:spPr>
      </p:pic>
      <p:pic>
        <p:nvPicPr>
          <p:cNvPr id="10" name="logo">
            <a:extLst>
              <a:ext uri="{FF2B5EF4-FFF2-40B4-BE49-F238E27FC236}">
                <a16:creationId xmlns:a16="http://schemas.microsoft.com/office/drawing/2014/main" id="{5020DAB1-6624-4F6F-85BE-D8BE78A1A57E}"/>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3" name="Bar">
            <a:extLst>
              <a:ext uri="{FF2B5EF4-FFF2-40B4-BE49-F238E27FC236}">
                <a16:creationId xmlns:a16="http://schemas.microsoft.com/office/drawing/2014/main" id="{8C59F0BE-E094-4F6F-B663-07A571A19A62}"/>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titre / titre </a:t>
            </a:r>
            <a:br>
              <a:rPr lang="fr-FR"/>
            </a:br>
            <a:r>
              <a:rPr lang="fr-FR"/>
              <a:t>avec visuel clé de la GIZ en noir et blanc</a:t>
            </a:r>
            <a:endParaRPr lang="de-DE"/>
          </a:p>
        </p:txBody>
      </p:sp>
    </p:spTree>
    <p:extLst>
      <p:ext uri="{BB962C8B-B14F-4D97-AF65-F5344CB8AC3E}">
        <p14:creationId xmlns:p14="http://schemas.microsoft.com/office/powerpoint/2010/main" val="405768425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el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3541395"/>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pic>
        <p:nvPicPr>
          <p:cNvPr id="11" name="logo">
            <a:extLst>
              <a:ext uri="{FF2B5EF4-FFF2-40B4-BE49-F238E27FC236}">
                <a16:creationId xmlns:a16="http://schemas.microsoft.com/office/drawing/2014/main" id="{F8081F88-CBA8-4146-B984-924F5BAE435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7" name="Bar">
            <a:extLst>
              <a:ext uri="{FF2B5EF4-FFF2-40B4-BE49-F238E27FC236}">
                <a16:creationId xmlns:a16="http://schemas.microsoft.com/office/drawing/2014/main" id="{F01B0C4A-732E-4BC2-A2D7-A086E4E5403B}"/>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005782"/>
            <a:ext cx="8893865" cy="1659438"/>
          </a:xfrm>
          <a:prstGeom prst="rect">
            <a:avLst/>
          </a:prstGeom>
          <a:blipFill dpi="0" rotWithShape="1">
            <a:blip r:embed="rId4">
              <a:alphaModFix amt="80000"/>
            </a:blip>
            <a:srcRect/>
            <a:stretch>
              <a:fillRect l="-7055" r="-14052"/>
            </a:stretch>
          </a:blipFill>
        </p:spPr>
        <p:txBody>
          <a:bodyPr wrap="square" lIns="576000" bIns="540000" anchor="b">
            <a:noAutofit/>
          </a:bodyPr>
          <a:lstStyle>
            <a:lvl1pPr>
              <a:defRPr sz="2600" b="1">
                <a:solidFill>
                  <a:schemeClr val="tx1"/>
                </a:solidFill>
              </a:defRPr>
            </a:lvl1pPr>
          </a:lstStyle>
          <a:p>
            <a:r>
              <a:rPr lang="fr-FR"/>
              <a:t>Diapositive de titre / titre </a:t>
            </a:r>
            <a:br>
              <a:rPr lang="fr-FR"/>
            </a:br>
            <a:r>
              <a:rPr lang="fr-FR"/>
              <a:t>avec photo d’arrière-plan (remplaçable)</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173454"/>
            <a:ext cx="7970837" cy="461665"/>
          </a:xfrm>
        </p:spPr>
        <p:txBody>
          <a:bodyPr>
            <a:spAutoFit/>
          </a:bodyPr>
          <a:lstStyle>
            <a:lvl1pPr marL="0" indent="0">
              <a:lnSpc>
                <a:spcPct val="100000"/>
              </a:lnSpc>
              <a:spcBef>
                <a:spcPts val="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14" name="Textplatzhalter 15">
            <a:extLst>
              <a:ext uri="{FF2B5EF4-FFF2-40B4-BE49-F238E27FC236}">
                <a16:creationId xmlns:a16="http://schemas.microsoft.com/office/drawing/2014/main" id="{B84CF0D8-7A26-4FE7-B70C-2B5F95A3BD5E}"/>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96264557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el Grafik/Freisteller">
    <p:spTree>
      <p:nvGrpSpPr>
        <p:cNvPr id="1" name=""/>
        <p:cNvGrpSpPr/>
        <p:nvPr/>
      </p:nvGrpSpPr>
      <p:grpSpPr>
        <a:xfrm>
          <a:off x="0" y="0"/>
          <a:ext cx="0" cy="0"/>
          <a:chOff x="0" y="0"/>
          <a:chExt cx="0" cy="0"/>
        </a:xfrm>
      </p:grpSpPr>
      <p:pic>
        <p:nvPicPr>
          <p:cNvPr id="11" name="logo">
            <a:extLst>
              <a:ext uri="{FF2B5EF4-FFF2-40B4-BE49-F238E27FC236}">
                <a16:creationId xmlns:a16="http://schemas.microsoft.com/office/drawing/2014/main" id="{F8081F88-CBA8-4146-B984-924F5BAE435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7" name="Bar">
            <a:extLst>
              <a:ext uri="{FF2B5EF4-FFF2-40B4-BE49-F238E27FC236}">
                <a16:creationId xmlns:a16="http://schemas.microsoft.com/office/drawing/2014/main" id="{F01B0C4A-732E-4BC2-A2D7-A086E4E5403B}"/>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3541395"/>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28" name="Headline">
            <a:extLst>
              <a:ext uri="{FF2B5EF4-FFF2-40B4-BE49-F238E27FC236}">
                <a16:creationId xmlns:a16="http://schemas.microsoft.com/office/drawing/2014/main" id="{813E0E27-07DF-4161-8BD6-EBA305CB5161}"/>
              </a:ext>
            </a:extLst>
          </p:cNvPr>
          <p:cNvSpPr>
            <a:spLocks noGrp="1"/>
          </p:cNvSpPr>
          <p:nvPr>
            <p:ph type="title" hasCustomPrompt="1"/>
          </p:nvPr>
        </p:nvSpPr>
        <p:spPr bwMode="gray">
          <a:xfrm>
            <a:off x="123135" y="1991032"/>
            <a:ext cx="8893865" cy="1674188"/>
          </a:xfrm>
          <a:prstGeom prst="rect">
            <a:avLst/>
          </a:prstGeom>
          <a:blipFill dpi="0" rotWithShape="1">
            <a:blip r:embed="rId4"/>
            <a:srcRect/>
            <a:stretch>
              <a:fillRect l="-14538" r="-37412"/>
            </a:stretch>
          </a:blipFill>
        </p:spPr>
        <p:txBody>
          <a:bodyPr wrap="square" lIns="576000" bIns="576000" anchor="b">
            <a:noAutofit/>
          </a:bodyPr>
          <a:lstStyle>
            <a:lvl1pPr>
              <a:defRPr sz="2600" b="1">
                <a:solidFill>
                  <a:schemeClr val="tx1"/>
                </a:solidFill>
              </a:defRPr>
            </a:lvl1pPr>
          </a:lstStyle>
          <a:p>
            <a:r>
              <a:rPr lang="fr-FR"/>
              <a:t>Diapositive de titre pour illustration/ image </a:t>
            </a:r>
            <a:br>
              <a:rPr lang="fr-FR"/>
            </a:br>
            <a:r>
              <a:rPr lang="fr-FR"/>
              <a:t>détourée avec arrière-plan blanc (remplaçable)</a:t>
            </a:r>
            <a:endParaRPr lang="de-DE"/>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173454"/>
            <a:ext cx="7970837" cy="461665"/>
          </a:xfrm>
        </p:spPr>
        <p:txBody>
          <a:bodyPr>
            <a:spAutoFit/>
          </a:bodyPr>
          <a:lstStyle>
            <a:lvl1pPr marL="0" indent="0">
              <a:lnSpc>
                <a:spcPct val="100000"/>
              </a:lnSpc>
              <a:spcBef>
                <a:spcPts val="0"/>
              </a:spcBef>
              <a:spcAft>
                <a:spcPts val="0"/>
              </a:spcAft>
              <a:buNone/>
              <a:defRPr sz="1500">
                <a:solidFill>
                  <a:schemeClr val="tx1"/>
                </a:solidFill>
              </a:defRPr>
            </a:lvl1pPr>
          </a:lstStyle>
          <a:p>
            <a:pPr lvl="0"/>
            <a:r>
              <a:rPr lang="fr-FR"/>
              <a:t>Ceci est le sous-titre</a:t>
            </a:r>
          </a:p>
          <a:p>
            <a:pPr lvl="0"/>
            <a:r>
              <a:rPr lang="fr-FR"/>
              <a:t>Nom du projet | Date</a:t>
            </a:r>
          </a:p>
        </p:txBody>
      </p:sp>
      <p:sp>
        <p:nvSpPr>
          <p:cNvPr id="8" name="Textplatzhalter 15">
            <a:extLst>
              <a:ext uri="{FF2B5EF4-FFF2-40B4-BE49-F238E27FC236}">
                <a16:creationId xmlns:a16="http://schemas.microsoft.com/office/drawing/2014/main" id="{2A5E302F-60BC-4D65-B194-1C01FCA0E6DD}"/>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39597365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el Alternative">
    <p:spTree>
      <p:nvGrpSpPr>
        <p:cNvPr id="1" name=""/>
        <p:cNvGrpSpPr/>
        <p:nvPr/>
      </p:nvGrpSpPr>
      <p:grpSpPr>
        <a:xfrm>
          <a:off x="0" y="0"/>
          <a:ext cx="0" cy="0"/>
          <a:chOff x="0" y="0"/>
          <a:chExt cx="0" cy="0"/>
        </a:xfrm>
      </p:grpSpPr>
      <p:pic>
        <p:nvPicPr>
          <p:cNvPr id="10" name="logo">
            <a:extLst>
              <a:ext uri="{FF2B5EF4-FFF2-40B4-BE49-F238E27FC236}">
                <a16:creationId xmlns:a16="http://schemas.microsoft.com/office/drawing/2014/main" id="{5020DAB1-6624-4F6F-85BE-D8BE78A1A57E}"/>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3" name="Bar">
            <a:extLst>
              <a:ext uri="{FF2B5EF4-FFF2-40B4-BE49-F238E27FC236}">
                <a16:creationId xmlns:a16="http://schemas.microsoft.com/office/drawing/2014/main" id="{8C59F0BE-E094-4F6F-B663-07A571A19A62}"/>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algn="l" rtl="0"/>
            <a:r>
              <a:rPr lang="fr-FR" b="0" i="0" u="none" baseline="0">
                <a:latin typeface="+mn-lt"/>
                <a:sym typeface="Arial"/>
              </a:rPr>
              <a:t>Ceci est le sous-titre</a:t>
            </a:r>
            <a:endParaRPr lang="fr-FR">
              <a:latin typeface="+mn-lt"/>
              <a:sym typeface="Arial"/>
            </a:endParaRPr>
          </a:p>
          <a:p>
            <a:pPr algn="l" rtl="0"/>
            <a:r>
              <a:rPr lang="fr-FR" b="0" i="0" u="none" baseline="0">
                <a:latin typeface="+mn-lt"/>
                <a:sym typeface="Arial"/>
              </a:rPr>
              <a:t>Nom du projet | Date</a:t>
            </a:r>
            <a:endParaRPr lang="fr-FR">
              <a:latin typeface="+mn-lt"/>
              <a:sym typeface="Arial"/>
            </a:endParaRP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Autre diapositive de titre </a:t>
            </a:r>
            <a:br>
              <a:rPr lang="fr-FR"/>
            </a:br>
            <a:r>
              <a:rPr lang="fr-FR"/>
              <a:t>sans photo</a:t>
            </a:r>
            <a:endParaRPr lang="de-DE"/>
          </a:p>
        </p:txBody>
      </p:sp>
      <p:grpSp>
        <p:nvGrpSpPr>
          <p:cNvPr id="8" name="Key Visual">
            <a:extLst>
              <a:ext uri="{FF2B5EF4-FFF2-40B4-BE49-F238E27FC236}">
                <a16:creationId xmlns:a16="http://schemas.microsoft.com/office/drawing/2014/main" id="{1E0F1E1C-CA23-484C-B4BB-7C7FB71D6C86}"/>
              </a:ext>
            </a:extLst>
          </p:cNvPr>
          <p:cNvGrpSpPr/>
          <p:nvPr userDrawn="1"/>
        </p:nvGrpSpPr>
        <p:grpSpPr bwMode="gray">
          <a:xfrm>
            <a:off x="123135" y="123825"/>
            <a:ext cx="3783013" cy="1005693"/>
            <a:chOff x="4846637" y="119557"/>
            <a:chExt cx="3783013" cy="1005693"/>
          </a:xfrm>
        </p:grpSpPr>
        <p:sp>
          <p:nvSpPr>
            <p:cNvPr id="9" name="Freihandform: Form 8">
              <a:extLst>
                <a:ext uri="{FF2B5EF4-FFF2-40B4-BE49-F238E27FC236}">
                  <a16:creationId xmlns:a16="http://schemas.microsoft.com/office/drawing/2014/main" id="{361BEDD0-CC28-449C-8AF8-28ECB9820DCA}"/>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4"/>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2AF78ACF-6170-47AC-80E0-F6021AD8B19F}"/>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Form 11">
              <a:extLst>
                <a:ext uri="{FF2B5EF4-FFF2-40B4-BE49-F238E27FC236}">
                  <a16:creationId xmlns:a16="http://schemas.microsoft.com/office/drawing/2014/main" id="{5BAE5611-256D-4234-B00F-EB779B3EA9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D32235C7-71CD-4034-844A-03FD0D112CE2}"/>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717CA073-D9FE-4EFD-801F-27AB9308B31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8995354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sym typeface="Arial"/>
              </a:rPr>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a:xfrm>
            <a:off x="1010476" y="4926383"/>
            <a:ext cx="604532" cy="92333"/>
          </a:xfrm>
        </p:spPr>
        <p:txBody>
          <a:bodyPr/>
          <a:lstStyle/>
          <a:p>
            <a:fld id="{976BCFC0-5532-4603-A9B4-99713E62AA9D}"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en-GB"/>
              <a:t>Page </a:t>
            </a:r>
            <a:fld id="{3A8B5DB7-81A8-4ED4-916B-6B23CD603687}" type="slidenum">
              <a:rPr smtClean="0"/>
              <a:pPr/>
              <a:t>‹N°›</a:t>
            </a:fld>
            <a:endParaRPr/>
          </a:p>
        </p:txBody>
      </p:sp>
      <p:sp>
        <p:nvSpPr>
          <p:cNvPr id="6" name="Textplatzhalter 7">
            <a:extLst>
              <a:ext uri="{FF2B5EF4-FFF2-40B4-BE49-F238E27FC236}">
                <a16:creationId xmlns:a16="http://schemas.microsoft.com/office/drawing/2014/main" id="{F0E6115A-0138-4831-8CBC-F3B86D4660B2}"/>
              </a:ext>
            </a:extLst>
          </p:cNvPr>
          <p:cNvSpPr>
            <a:spLocks noGrp="1"/>
          </p:cNvSpPr>
          <p:nvPr>
            <p:ph type="body" sz="quarter" idx="13" hasCustomPrompt="1"/>
          </p:nvPr>
        </p:nvSpPr>
        <p:spPr bwMode="gray">
          <a:xfrm>
            <a:off x="449818" y="1020969"/>
            <a:ext cx="7172684" cy="3495469"/>
          </a:xfrm>
        </p:spPr>
        <p:txBody>
          <a:bodyPr/>
          <a:lstStyle>
            <a:lvl1pPr marL="228600" indent="-228600">
              <a:spcBef>
                <a:spcPts val="800"/>
              </a:spcBef>
              <a:buFont typeface="+mj-lt"/>
              <a:buAutoNum type="arabicPeriod"/>
              <a:defRPr/>
            </a:lvl1pPr>
          </a:lstStyle>
          <a:p>
            <a:pPr lvl="0"/>
            <a:r>
              <a:rPr lang="fr-FR"/>
              <a:t>Cliquer ici pour ajouter un sous-titre</a:t>
            </a:r>
          </a:p>
        </p:txBody>
      </p:sp>
      <p:pic>
        <p:nvPicPr>
          <p:cNvPr id="9" name="Image 2" descr="Une image contenant Police, Graphique, logo, texte&#10;&#10;Description générée automatiquement">
            <a:extLst>
              <a:ext uri="{FF2B5EF4-FFF2-40B4-BE49-F238E27FC236}">
                <a16:creationId xmlns:a16="http://schemas.microsoft.com/office/drawing/2014/main" id="{42437133-A783-A243-63D1-B414D172E7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08622" y="4633786"/>
            <a:ext cx="1129450" cy="465250"/>
          </a:xfrm>
          <a:prstGeom prst="rect">
            <a:avLst/>
          </a:prstGeom>
          <a:noFill/>
        </p:spPr>
      </p:pic>
    </p:spTree>
    <p:extLst>
      <p:ext uri="{BB962C8B-B14F-4D97-AF65-F5344CB8AC3E}">
        <p14:creationId xmlns:p14="http://schemas.microsoft.com/office/powerpoint/2010/main" val="1355378843"/>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Alterna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noProof="0"/>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0EA411D4-B063-4C41-B897-18805D30B33F}"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en-GB"/>
              <a:t>Page </a:t>
            </a:r>
            <a:fld id="{3A8B5DB7-81A8-4ED4-916B-6B23CD603687}" type="slidenum">
              <a:rPr smtClean="0"/>
              <a:pPr/>
              <a:t>‹N°›</a:t>
            </a:fld>
            <a:endParaRPr/>
          </a:p>
        </p:txBody>
      </p:sp>
      <p:grpSp>
        <p:nvGrpSpPr>
          <p:cNvPr id="6" name="Key Visual">
            <a:extLst>
              <a:ext uri="{FF2B5EF4-FFF2-40B4-BE49-F238E27FC236}">
                <a16:creationId xmlns:a16="http://schemas.microsoft.com/office/drawing/2014/main" id="{77156747-85E7-4ED4-B2ED-42ABA70FA613}"/>
              </a:ext>
            </a:extLst>
          </p:cNvPr>
          <p:cNvGrpSpPr/>
          <p:nvPr userDrawn="1"/>
        </p:nvGrpSpPr>
        <p:grpSpPr bwMode="gray">
          <a:xfrm flipV="1">
            <a:off x="123135" y="3983338"/>
            <a:ext cx="2320828" cy="616979"/>
            <a:chOff x="4846637" y="119557"/>
            <a:chExt cx="3783013" cy="1005693"/>
          </a:xfrm>
        </p:grpSpPr>
        <p:sp>
          <p:nvSpPr>
            <p:cNvPr id="7" name="Freihandform: Form 6">
              <a:extLst>
                <a:ext uri="{FF2B5EF4-FFF2-40B4-BE49-F238E27FC236}">
                  <a16:creationId xmlns:a16="http://schemas.microsoft.com/office/drawing/2014/main" id="{2E6C23C4-9083-4866-858D-0C04644D965B}"/>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FB0BB156-07F2-4B83-B5A7-E91DE0017F5B}"/>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Form 8">
              <a:extLst>
                <a:ext uri="{FF2B5EF4-FFF2-40B4-BE49-F238E27FC236}">
                  <a16:creationId xmlns:a16="http://schemas.microsoft.com/office/drawing/2014/main" id="{86502DB2-D1D5-44BB-955E-FA20933B0C5A}"/>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Form 9">
              <a:extLst>
                <a:ext uri="{FF2B5EF4-FFF2-40B4-BE49-F238E27FC236}">
                  <a16:creationId xmlns:a16="http://schemas.microsoft.com/office/drawing/2014/main" id="{A25DFF6E-FE1D-49A8-A873-770951547FF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Form 10">
              <a:extLst>
                <a:ext uri="{FF2B5EF4-FFF2-40B4-BE49-F238E27FC236}">
                  <a16:creationId xmlns:a16="http://schemas.microsoft.com/office/drawing/2014/main" id="{8E38456C-C414-4CEB-A953-0F72775B0C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Textplatzhalter 7">
            <a:extLst>
              <a:ext uri="{FF2B5EF4-FFF2-40B4-BE49-F238E27FC236}">
                <a16:creationId xmlns:a16="http://schemas.microsoft.com/office/drawing/2014/main" id="{32E1886A-3475-4E66-B3BF-1AD48A2030B2}"/>
              </a:ext>
            </a:extLst>
          </p:cNvPr>
          <p:cNvSpPr>
            <a:spLocks noGrp="1"/>
          </p:cNvSpPr>
          <p:nvPr>
            <p:ph type="body" sz="quarter" idx="13" hasCustomPrompt="1"/>
          </p:nvPr>
        </p:nvSpPr>
        <p:spPr bwMode="gray">
          <a:xfrm>
            <a:off x="449818" y="1020969"/>
            <a:ext cx="7172684" cy="2810133"/>
          </a:xfrm>
        </p:spPr>
        <p:txBody>
          <a:bodyPr/>
          <a:lstStyle>
            <a:lvl1pPr marL="228600" indent="-228600">
              <a:spcBef>
                <a:spcPts val="800"/>
              </a:spcBef>
              <a:buFont typeface="+mj-lt"/>
              <a:buAutoNum type="arabicPeriod"/>
              <a:defRPr/>
            </a:lvl1pPr>
          </a:lstStyle>
          <a:p>
            <a:pPr lvl="0"/>
            <a:r>
              <a:rPr lang="fr-FR"/>
              <a:t>Cliquer ici pour ajouter un sous-titre</a:t>
            </a:r>
          </a:p>
        </p:txBody>
      </p:sp>
      <p:pic>
        <p:nvPicPr>
          <p:cNvPr id="13" name="Image 2" descr="Une image contenant Police, Graphique, logo, texte&#10;&#10;Description générée automatiquement">
            <a:extLst>
              <a:ext uri="{FF2B5EF4-FFF2-40B4-BE49-F238E27FC236}">
                <a16:creationId xmlns:a16="http://schemas.microsoft.com/office/drawing/2014/main" id="{E9E1360A-848E-07B7-236F-0B2E85AB107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1247400763"/>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apitelstartfolie s/w ">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pic>
        <p:nvPicPr>
          <p:cNvPr id="20" name="Grafik 19" descr="Ein Bild, das Säge enthält.&#10;&#10;Automatisch generierte Beschreibung">
            <a:extLst>
              <a:ext uri="{FF2B5EF4-FFF2-40B4-BE49-F238E27FC236}">
                <a16:creationId xmlns:a16="http://schemas.microsoft.com/office/drawing/2014/main" id="{BCF144E3-F322-4496-87EE-8035011D1AB8}"/>
              </a:ext>
            </a:extLst>
          </p:cNvPr>
          <p:cNvPicPr>
            <a:picLocks noChangeAspect="1"/>
          </p:cNvPicPr>
          <p:nvPr userDrawn="1"/>
        </p:nvPicPr>
        <p:blipFill>
          <a:blip r:embed="rId3"/>
          <a:stretch>
            <a:fillRect/>
          </a:stretch>
        </p:blipFill>
        <p:spPr bwMode="gray">
          <a:xfrm>
            <a:off x="123135" y="1570255"/>
            <a:ext cx="8895600" cy="3030064"/>
          </a:xfrm>
          <a:prstGeom prst="rect">
            <a:avLst/>
          </a:prstGeom>
        </p:spPr>
      </p:pic>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704147"/>
            <a:ext cx="7970837" cy="219291"/>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noProof="0"/>
              <a:t>Ceci est le sous-titre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2844862"/>
            <a:ext cx="7971711" cy="720197"/>
          </a:xfrm>
          <a:prstGeom prst="rect">
            <a:avLst/>
          </a:prstGeom>
        </p:spPr>
        <p:txBody>
          <a:bodyPr wrap="square">
            <a:spAutoFit/>
          </a:bodyPr>
          <a:lstStyle>
            <a:lvl1pPr>
              <a:defRPr sz="2600" b="1">
                <a:solidFill>
                  <a:schemeClr val="tx1"/>
                </a:solidFill>
              </a:defRPr>
            </a:lvl1pPr>
          </a:lstStyle>
          <a:p>
            <a:r>
              <a:rPr lang="fr-FR"/>
              <a:t>Diapositive de début de chapitre </a:t>
            </a:r>
            <a:br>
              <a:rPr lang="fr-FR"/>
            </a:br>
            <a:r>
              <a:rPr lang="fr-FR"/>
              <a:t>avec visuel clé de la GIZ en noir et blanc</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59920CC5-DCD8-4451-A6D4-E6A5761FFE17}"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185859694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apitelstartfolie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4476494"/>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571750"/>
            <a:ext cx="8893865" cy="2028568"/>
          </a:xfrm>
          <a:prstGeom prst="rect">
            <a:avLst/>
          </a:prstGeom>
          <a:blipFill dpi="0" rotWithShape="1">
            <a:blip r:embed="rId2">
              <a:alphaModFix amt="80000"/>
            </a:blip>
            <a:srcRect/>
            <a:stretch>
              <a:fillRect l="-10" r="-10"/>
            </a:stretch>
          </a:blipFill>
        </p:spPr>
        <p:txBody>
          <a:bodyPr wrap="square" lIns="576000" bIns="432000" anchor="b">
            <a:noAutofit/>
          </a:bodyPr>
          <a:lstStyle>
            <a:lvl1pPr>
              <a:defRPr sz="2600" b="1">
                <a:solidFill>
                  <a:schemeClr val="tx1"/>
                </a:solidFill>
              </a:defRPr>
            </a:lvl1pPr>
          </a:lstStyle>
          <a:p>
            <a:r>
              <a:rPr lang="fr-FR" b="1" i="0" u="none" baseline="0">
                <a:latin typeface="Arial"/>
                <a:cs typeface="+mn-cs"/>
                <a:sym typeface="Arial"/>
              </a:rPr>
              <a:t>Diapositive de début de chapitre </a:t>
            </a:r>
            <a:br>
              <a:rPr lang="fr-FR" b="1" i="0" u="none" baseline="0">
                <a:latin typeface="Arial"/>
                <a:cs typeface="+mn-cs"/>
                <a:sym typeface="Arial"/>
              </a:rPr>
            </a:br>
            <a:r>
              <a:rPr lang="fr-FR" b="1" i="0" u="none" baseline="0">
                <a:latin typeface="Arial"/>
                <a:cs typeface="+mn-cs"/>
                <a:sym typeface="Arial"/>
              </a:rPr>
              <a:t>avec photo d’arrière-plan (remplaçable)</a:t>
            </a:r>
            <a:endParaRPr lang="de-DE"/>
          </a:p>
        </p:txBody>
      </p:sp>
      <p:sp>
        <p:nvSpPr>
          <p:cNvPr id="2" name="Datumsplatzhalter 1">
            <a:extLst>
              <a:ext uri="{FF2B5EF4-FFF2-40B4-BE49-F238E27FC236}">
                <a16:creationId xmlns:a16="http://schemas.microsoft.com/office/drawing/2014/main" id="{FDD79862-8BF3-4D14-AF58-2F22BF60427E}"/>
              </a:ext>
            </a:extLst>
          </p:cNvPr>
          <p:cNvSpPr>
            <a:spLocks noGrp="1"/>
          </p:cNvSpPr>
          <p:nvPr>
            <p:ph type="dt" sz="half" idx="12"/>
          </p:nvPr>
        </p:nvSpPr>
        <p:spPr bwMode="gray"/>
        <p:txBody>
          <a:bodyPr/>
          <a:lstStyle/>
          <a:p>
            <a:fld id="{E7936289-789A-444A-BE38-BA167C8036F2}" type="datetime1">
              <a:rPr lang="fr-FR" smtClean="0"/>
              <a:t>25/02/2025</a:t>
            </a:fld>
            <a:endParaRPr lang="de-DE"/>
          </a:p>
        </p:txBody>
      </p:sp>
      <p:sp>
        <p:nvSpPr>
          <p:cNvPr id="4" name="Fußzeilenplatzhalter 3">
            <a:extLst>
              <a:ext uri="{FF2B5EF4-FFF2-40B4-BE49-F238E27FC236}">
                <a16:creationId xmlns:a16="http://schemas.microsoft.com/office/drawing/2014/main" id="{2CB5F56C-6422-4495-9DA4-2AF22406E267}"/>
              </a:ext>
            </a:extLst>
          </p:cNvPr>
          <p:cNvSpPr>
            <a:spLocks noGrp="1"/>
          </p:cNvSpPr>
          <p:nvPr>
            <p:ph type="ftr" sz="quarter" idx="13"/>
          </p:nvPr>
        </p:nvSpPr>
        <p:spPr bwMode="gray"/>
        <p:txBody>
          <a:bodyPr/>
          <a:lstStyle/>
          <a:p>
            <a:r>
              <a:rPr lang="fr-FR"/>
              <a:t>Atelier de restitution WP2 – Analyse des mécanismes liés au financement vert des projets EnR</a:t>
            </a:r>
            <a:endParaRPr lang="en-US"/>
          </a:p>
        </p:txBody>
      </p:sp>
      <p:sp>
        <p:nvSpPr>
          <p:cNvPr id="5" name="Foliennummernplatzhalter 4">
            <a:extLst>
              <a:ext uri="{FF2B5EF4-FFF2-40B4-BE49-F238E27FC236}">
                <a16:creationId xmlns:a16="http://schemas.microsoft.com/office/drawing/2014/main" id="{2D7E061E-EDDF-4769-84B3-644BEC3FD70D}"/>
              </a:ext>
            </a:extLst>
          </p:cNvPr>
          <p:cNvSpPr>
            <a:spLocks noGrp="1"/>
          </p:cNvSpPr>
          <p:nvPr>
            <p:ph type="sldNum" sz="quarter" idx="14"/>
          </p:nvPr>
        </p:nvSpPr>
        <p:spPr bwMode="gray"/>
        <p:txBody>
          <a:bodyPr/>
          <a:lstStyle/>
          <a:p>
            <a:r>
              <a:rPr lang="en-GB"/>
              <a:t>Page </a:t>
            </a:r>
            <a:fld id="{3A8B5DB7-81A8-4ED4-916B-6B23CD603687}" type="slidenum">
              <a:rPr smtClean="0"/>
              <a:pPr/>
              <a:t>‹N°›</a:t>
            </a:fld>
            <a:endParaRPr/>
          </a:p>
        </p:txBody>
      </p:sp>
      <p:sp>
        <p:nvSpPr>
          <p:cNvPr id="28" name="Subline">
            <a:extLst>
              <a:ext uri="{FF2B5EF4-FFF2-40B4-BE49-F238E27FC236}">
                <a16:creationId xmlns:a16="http://schemas.microsoft.com/office/drawing/2014/main" id="{6699B1E5-C447-4674-92BB-C2A1F3ADCF99}"/>
              </a:ext>
            </a:extLst>
          </p:cNvPr>
          <p:cNvSpPr>
            <a:spLocks noGrp="1"/>
          </p:cNvSpPr>
          <p:nvPr>
            <p:ph type="body" sz="quarter" idx="10" hasCustomPrompt="1"/>
          </p:nvPr>
        </p:nvSpPr>
        <p:spPr bwMode="gray">
          <a:xfrm>
            <a:off x="699848" y="4266855"/>
            <a:ext cx="7970837" cy="219291"/>
          </a:xfrm>
        </p:spPr>
        <p:txBody>
          <a:bodyPr>
            <a:spAutoFit/>
          </a:bodyPr>
          <a:lstStyle>
            <a:lvl1pPr marL="0" indent="0">
              <a:lnSpc>
                <a:spcPct val="95000"/>
              </a:lnSpc>
              <a:spcBef>
                <a:spcPts val="0"/>
              </a:spcBef>
              <a:spcAft>
                <a:spcPts val="0"/>
              </a:spcAft>
              <a:buNone/>
              <a:defRPr sz="1500">
                <a:solidFill>
                  <a:schemeClr val="tx1"/>
                </a:solidFill>
              </a:defRPr>
            </a:lvl1pPr>
          </a:lstStyle>
          <a:p>
            <a:pPr lvl="0"/>
            <a:r>
              <a:rPr lang="fr-FR" noProof="0"/>
              <a:t>Ceci est le sous-titre</a:t>
            </a:r>
          </a:p>
        </p:txBody>
      </p:sp>
      <p:sp>
        <p:nvSpPr>
          <p:cNvPr id="9" name="Textplatzhalter 15">
            <a:extLst>
              <a:ext uri="{FF2B5EF4-FFF2-40B4-BE49-F238E27FC236}">
                <a16:creationId xmlns:a16="http://schemas.microsoft.com/office/drawing/2014/main" id="{5F7A2650-E5FF-4C99-B8F4-C1071F3F5401}"/>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5381326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Alternative">
    <p:spTree>
      <p:nvGrpSpPr>
        <p:cNvPr id="1" name=""/>
        <p:cNvGrpSpPr/>
        <p:nvPr/>
      </p:nvGrpSpPr>
      <p:grpSpPr>
        <a:xfrm>
          <a:off x="0" y="0"/>
          <a:ext cx="0" cy="0"/>
          <a:chOff x="0" y="0"/>
          <a:chExt cx="0" cy="0"/>
        </a:xfrm>
      </p:grpSpPr>
      <p:pic>
        <p:nvPicPr>
          <p:cNvPr id="10" name="logo">
            <a:extLst>
              <a:ext uri="{FF2B5EF4-FFF2-40B4-BE49-F238E27FC236}">
                <a16:creationId xmlns:a16="http://schemas.microsoft.com/office/drawing/2014/main" id="{5020DAB1-6624-4F6F-85BE-D8BE78A1A57E}"/>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687149" y="4066683"/>
            <a:ext cx="2311296" cy="637918"/>
          </a:xfrm>
          <a:prstGeom prst="rect">
            <a:avLst/>
          </a:prstGeom>
        </p:spPr>
      </p:pic>
      <p:sp>
        <p:nvSpPr>
          <p:cNvPr id="13" name="Bar">
            <a:extLst>
              <a:ext uri="{FF2B5EF4-FFF2-40B4-BE49-F238E27FC236}">
                <a16:creationId xmlns:a16="http://schemas.microsoft.com/office/drawing/2014/main" id="{8C59F0BE-E094-4F6F-B663-07A571A19A62}"/>
              </a:ext>
            </a:extLst>
          </p:cNvPr>
          <p:cNvSpPr/>
          <p:nvPr userDrawn="1"/>
        </p:nvSpPr>
        <p:spPr bwMode="gray">
          <a:xfrm>
            <a:off x="5369092" y="3665220"/>
            <a:ext cx="3647908" cy="222842"/>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592470"/>
          </a:xfrm>
        </p:spPr>
        <p:txBody>
          <a:bodyPr>
            <a:spAutoFit/>
          </a:bodyPr>
          <a:lstStyle>
            <a:lvl1pPr marL="0" indent="0">
              <a:lnSpc>
                <a:spcPct val="95000"/>
              </a:lnSpc>
              <a:spcBef>
                <a:spcPts val="1200"/>
              </a:spcBef>
              <a:spcAft>
                <a:spcPts val="0"/>
              </a:spcAft>
              <a:buNone/>
              <a:defRPr sz="1500">
                <a:solidFill>
                  <a:schemeClr val="tx1"/>
                </a:solidFill>
              </a:defRPr>
            </a:lvl1pPr>
          </a:lstStyle>
          <a:p>
            <a:pPr algn="l" rtl="0"/>
            <a:r>
              <a:rPr lang="fr-FR" b="0" i="0" u="none" baseline="0">
                <a:latin typeface="+mn-lt"/>
                <a:sym typeface="Arial"/>
              </a:rPr>
              <a:t>Ceci est le sous-titre</a:t>
            </a:r>
            <a:endParaRPr lang="fr-FR">
              <a:latin typeface="+mn-lt"/>
              <a:sym typeface="Arial"/>
            </a:endParaRPr>
          </a:p>
          <a:p>
            <a:pPr algn="l" rtl="0"/>
            <a:r>
              <a:rPr lang="fr-FR" b="0" i="0" u="none" baseline="0">
                <a:latin typeface="+mn-lt"/>
                <a:sym typeface="Arial"/>
              </a:rPr>
              <a:t>Nom du projet | Date</a:t>
            </a:r>
            <a:endParaRPr lang="fr-FR">
              <a:latin typeface="+mn-lt"/>
              <a:sym typeface="Arial"/>
            </a:endParaRP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Autre diapositive de titre </a:t>
            </a:r>
            <a:br>
              <a:rPr lang="fr-FR"/>
            </a:br>
            <a:r>
              <a:rPr lang="fr-FR"/>
              <a:t>sans photo</a:t>
            </a:r>
            <a:endParaRPr lang="de-DE"/>
          </a:p>
        </p:txBody>
      </p:sp>
      <p:grpSp>
        <p:nvGrpSpPr>
          <p:cNvPr id="8" name="Key Visual">
            <a:extLst>
              <a:ext uri="{FF2B5EF4-FFF2-40B4-BE49-F238E27FC236}">
                <a16:creationId xmlns:a16="http://schemas.microsoft.com/office/drawing/2014/main" id="{1E0F1E1C-CA23-484C-B4BB-7C7FB71D6C86}"/>
              </a:ext>
            </a:extLst>
          </p:cNvPr>
          <p:cNvGrpSpPr/>
          <p:nvPr userDrawn="1"/>
        </p:nvGrpSpPr>
        <p:grpSpPr bwMode="gray">
          <a:xfrm>
            <a:off x="123135" y="123825"/>
            <a:ext cx="3783013" cy="1005693"/>
            <a:chOff x="4846637" y="119557"/>
            <a:chExt cx="3783013" cy="1005693"/>
          </a:xfrm>
        </p:grpSpPr>
        <p:sp>
          <p:nvSpPr>
            <p:cNvPr id="9" name="Freihandform: Form 8">
              <a:extLst>
                <a:ext uri="{FF2B5EF4-FFF2-40B4-BE49-F238E27FC236}">
                  <a16:creationId xmlns:a16="http://schemas.microsoft.com/office/drawing/2014/main" id="{361BEDD0-CC28-449C-8AF8-28ECB9820DCA}"/>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4"/>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2AF78ACF-6170-47AC-80E0-F6021AD8B19F}"/>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Form 11">
              <a:extLst>
                <a:ext uri="{FF2B5EF4-FFF2-40B4-BE49-F238E27FC236}">
                  <a16:creationId xmlns:a16="http://schemas.microsoft.com/office/drawing/2014/main" id="{5BAE5611-256D-4234-B00F-EB779B3EA9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D32235C7-71CD-4034-844A-03FD0D112CE2}"/>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717CA073-D9FE-4EFD-801F-27AB9308B31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2478192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Kapitelstartfolie Alternative">
    <p:spTree>
      <p:nvGrpSpPr>
        <p:cNvPr id="1" name=""/>
        <p:cNvGrpSpPr/>
        <p:nvPr/>
      </p:nvGrpSpPr>
      <p:grpSpPr>
        <a:xfrm>
          <a:off x="0" y="0"/>
          <a:ext cx="0" cy="0"/>
          <a:chOff x="0" y="0"/>
          <a:chExt cx="0" cy="0"/>
        </a:xfrm>
      </p:grpSpPr>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2775458"/>
            <a:ext cx="7970837" cy="219291"/>
          </a:xfrm>
        </p:spPr>
        <p:txBody>
          <a:bodyPr>
            <a:spAutoFit/>
          </a:bodyPr>
          <a:lstStyle>
            <a:lvl1pPr marL="0" indent="0">
              <a:lnSpc>
                <a:spcPct val="95000"/>
              </a:lnSpc>
              <a:spcBef>
                <a:spcPts val="0"/>
              </a:spcBef>
              <a:spcAft>
                <a:spcPts val="0"/>
              </a:spcAft>
              <a:buNone/>
              <a:defRPr sz="1500">
                <a:solidFill>
                  <a:schemeClr val="tx1"/>
                </a:solidFill>
              </a:defRPr>
            </a:lvl1pPr>
          </a:lstStyle>
          <a:p>
            <a:pPr lvl="0"/>
            <a:r>
              <a:rPr lang="fr-FR" noProof="0"/>
              <a:t>Ceci est le sous-titre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1906648"/>
            <a:ext cx="7971711" cy="720197"/>
          </a:xfrm>
          <a:prstGeom prst="rect">
            <a:avLst/>
          </a:prstGeom>
        </p:spPr>
        <p:txBody>
          <a:bodyPr wrap="square">
            <a:spAutoFit/>
          </a:bodyPr>
          <a:lstStyle>
            <a:lvl1pPr>
              <a:defRPr sz="2600" b="1">
                <a:solidFill>
                  <a:schemeClr val="tx1"/>
                </a:solidFill>
              </a:defRPr>
            </a:lvl1pPr>
          </a:lstStyle>
          <a:p>
            <a:r>
              <a:rPr lang="fr-FR"/>
              <a:t>Diapositive de début de chapitre</a:t>
            </a:r>
            <a:br>
              <a:rPr lang="fr-FR"/>
            </a:br>
            <a:r>
              <a:rPr lang="fr-FR"/>
              <a:t>Elle peut aussi avoir deux lignes.</a:t>
            </a:r>
            <a:endParaRPr lang="de-DE"/>
          </a:p>
        </p:txBody>
      </p:sp>
      <p:grpSp>
        <p:nvGrpSpPr>
          <p:cNvPr id="8" name="Key Visual">
            <a:extLst>
              <a:ext uri="{FF2B5EF4-FFF2-40B4-BE49-F238E27FC236}">
                <a16:creationId xmlns:a16="http://schemas.microsoft.com/office/drawing/2014/main" id="{1E0F1E1C-CA23-484C-B4BB-7C7FB71D6C86}"/>
              </a:ext>
            </a:extLst>
          </p:cNvPr>
          <p:cNvGrpSpPr/>
          <p:nvPr userDrawn="1"/>
        </p:nvGrpSpPr>
        <p:grpSpPr bwMode="gray">
          <a:xfrm>
            <a:off x="123135" y="123825"/>
            <a:ext cx="3783013" cy="1005693"/>
            <a:chOff x="4846637" y="119557"/>
            <a:chExt cx="3783013" cy="1005693"/>
          </a:xfrm>
        </p:grpSpPr>
        <p:sp>
          <p:nvSpPr>
            <p:cNvPr id="9" name="Freihandform: Form 8">
              <a:extLst>
                <a:ext uri="{FF2B5EF4-FFF2-40B4-BE49-F238E27FC236}">
                  <a16:creationId xmlns:a16="http://schemas.microsoft.com/office/drawing/2014/main" id="{361BEDD0-CC28-449C-8AF8-28ECB9820DCA}"/>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2AF78ACF-6170-47AC-80E0-F6021AD8B19F}"/>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Form 11">
              <a:extLst>
                <a:ext uri="{FF2B5EF4-FFF2-40B4-BE49-F238E27FC236}">
                  <a16:creationId xmlns:a16="http://schemas.microsoft.com/office/drawing/2014/main" id="{5BAE5611-256D-4234-B00F-EB779B3EA9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D32235C7-71CD-4034-844A-03FD0D112CE2}"/>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717CA073-D9FE-4EFD-801F-27AB9308B31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Datumsplatzhalter 1">
            <a:extLst>
              <a:ext uri="{FF2B5EF4-FFF2-40B4-BE49-F238E27FC236}">
                <a16:creationId xmlns:a16="http://schemas.microsoft.com/office/drawing/2014/main" id="{83DA937B-815A-4937-A580-EB446EC1E29C}"/>
              </a:ext>
            </a:extLst>
          </p:cNvPr>
          <p:cNvSpPr>
            <a:spLocks noGrp="1"/>
          </p:cNvSpPr>
          <p:nvPr>
            <p:ph type="dt" sz="half" idx="11"/>
          </p:nvPr>
        </p:nvSpPr>
        <p:spPr bwMode="gray"/>
        <p:txBody>
          <a:bodyPr/>
          <a:lstStyle/>
          <a:p>
            <a:fld id="{7587B228-516B-459F-86A1-350566082780}" type="datetime1">
              <a:rPr lang="fr-FR" smtClean="0"/>
              <a:t>25/02/2025</a:t>
            </a:fld>
            <a:endParaRPr lang="de-DE"/>
          </a:p>
        </p:txBody>
      </p:sp>
      <p:sp>
        <p:nvSpPr>
          <p:cNvPr id="3" name="Fußzeilenplatzhalter 2">
            <a:extLst>
              <a:ext uri="{FF2B5EF4-FFF2-40B4-BE49-F238E27FC236}">
                <a16:creationId xmlns:a16="http://schemas.microsoft.com/office/drawing/2014/main" id="{3879C62A-D416-4679-A185-87D192D151AE}"/>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344C1EF2-B6DF-42B8-821B-BF76B5E14A26}"/>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pic>
        <p:nvPicPr>
          <p:cNvPr id="6" name="Image 2" descr="Une image contenant Police, Graphique, logo, texte&#10;&#10;Description générée automatiquement">
            <a:extLst>
              <a:ext uri="{FF2B5EF4-FFF2-40B4-BE49-F238E27FC236}">
                <a16:creationId xmlns:a16="http://schemas.microsoft.com/office/drawing/2014/main" id="{A1492A7D-E67F-DC18-6184-17CAB579C6D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421379956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Zwischenfolie s/w Visual">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de-DE" noProof="0"/>
              <a:t>Diapositive </a:t>
            </a:r>
            <a:r>
              <a:rPr lang="de-DE" noProof="0" err="1"/>
              <a:t>intermédiaire</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A4B11C48-B848-4F93-AC8B-B5175A8C3E14}"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302982451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Zwischenfolie weiß">
    <p:spTree>
      <p:nvGrpSpPr>
        <p:cNvPr id="1" name=""/>
        <p:cNvGrpSpPr/>
        <p:nvPr/>
      </p:nvGrpSpPr>
      <p:grpSpPr>
        <a:xfrm>
          <a:off x="0" y="0"/>
          <a:ext cx="0" cy="0"/>
          <a:chOff x="0" y="0"/>
          <a:chExt cx="0" cy="0"/>
        </a:xfrm>
      </p:grpSpPr>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fr-FR" noProof="0"/>
              <a:t>Diapositive intermédiaire</a:t>
            </a:r>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0F1F8F18-DD40-4691-8B75-82CB038D6703}"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421310841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Zwischenfolie weiß Alternative">
    <p:spTree>
      <p:nvGrpSpPr>
        <p:cNvPr id="1" name=""/>
        <p:cNvGrpSpPr/>
        <p:nvPr/>
      </p:nvGrpSpPr>
      <p:grpSpPr>
        <a:xfrm>
          <a:off x="0" y="0"/>
          <a:ext cx="0" cy="0"/>
          <a:chOff x="0" y="0"/>
          <a:chExt cx="0" cy="0"/>
        </a:xfrm>
      </p:grpSpPr>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835699" y="2052949"/>
            <a:ext cx="7472602" cy="380104"/>
          </a:xfrm>
          <a:prstGeom prst="rect">
            <a:avLst/>
          </a:prstGeom>
        </p:spPr>
        <p:txBody>
          <a:bodyPr wrap="square" anchor="ctr">
            <a:spAutoFit/>
          </a:bodyPr>
          <a:lstStyle>
            <a:lvl1pPr algn="ctr">
              <a:lnSpc>
                <a:spcPct val="95000"/>
              </a:lnSpc>
              <a:spcBef>
                <a:spcPts val="1200"/>
              </a:spcBef>
              <a:defRPr sz="2600" b="0">
                <a:solidFill>
                  <a:schemeClr val="tx1"/>
                </a:solidFill>
              </a:defRPr>
            </a:lvl1pPr>
          </a:lstStyle>
          <a:p>
            <a:r>
              <a:rPr lang="de-DE" noProof="0"/>
              <a:t>Diapositive intermédiaire</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CEB1F89A-21A4-42B3-9D6D-8C5C7F03B9FC}"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grpSp>
        <p:nvGrpSpPr>
          <p:cNvPr id="12" name="Key Visual">
            <a:extLst>
              <a:ext uri="{FF2B5EF4-FFF2-40B4-BE49-F238E27FC236}">
                <a16:creationId xmlns:a16="http://schemas.microsoft.com/office/drawing/2014/main" id="{D9D8699C-EAEE-4654-9DB5-5DBEA94DFD69}"/>
              </a:ext>
            </a:extLst>
          </p:cNvPr>
          <p:cNvGrpSpPr/>
          <p:nvPr userDrawn="1"/>
        </p:nvGrpSpPr>
        <p:grpSpPr bwMode="gray">
          <a:xfrm flipV="1">
            <a:off x="123134" y="3393907"/>
            <a:ext cx="4538033" cy="1206411"/>
            <a:chOff x="4846637" y="119557"/>
            <a:chExt cx="3783013" cy="1005693"/>
          </a:xfrm>
        </p:grpSpPr>
        <p:sp>
          <p:nvSpPr>
            <p:cNvPr id="13" name="Freihandform: Form 12">
              <a:extLst>
                <a:ext uri="{FF2B5EF4-FFF2-40B4-BE49-F238E27FC236}">
                  <a16:creationId xmlns:a16="http://schemas.microsoft.com/office/drawing/2014/main" id="{57ACA972-95E7-4330-A959-68C656E58B90}"/>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ihandform: Form 13">
              <a:extLst>
                <a:ext uri="{FF2B5EF4-FFF2-40B4-BE49-F238E27FC236}">
                  <a16:creationId xmlns:a16="http://schemas.microsoft.com/office/drawing/2014/main" id="{EF93F907-303A-4592-848E-F1A7AFDDDD4A}"/>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C8AAE6CE-CD01-4233-9E65-D495D92CF161}"/>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Form 15">
              <a:extLst>
                <a:ext uri="{FF2B5EF4-FFF2-40B4-BE49-F238E27FC236}">
                  <a16:creationId xmlns:a16="http://schemas.microsoft.com/office/drawing/2014/main" id="{1AAC9A52-2206-4D16-A752-9C733CC5CB7F}"/>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Form 16">
              <a:extLst>
                <a:ext uri="{FF2B5EF4-FFF2-40B4-BE49-F238E27FC236}">
                  <a16:creationId xmlns:a16="http://schemas.microsoft.com/office/drawing/2014/main" id="{8D075FE9-0EDA-4BE2-B2C1-22DF2B8842B2}"/>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6" name="Key Visual">
            <a:extLst>
              <a:ext uri="{FF2B5EF4-FFF2-40B4-BE49-F238E27FC236}">
                <a16:creationId xmlns:a16="http://schemas.microsoft.com/office/drawing/2014/main" id="{C7D69FF2-A45A-405D-BC43-69B4E925551F}"/>
              </a:ext>
            </a:extLst>
          </p:cNvPr>
          <p:cNvGrpSpPr/>
          <p:nvPr userDrawn="1"/>
        </p:nvGrpSpPr>
        <p:grpSpPr bwMode="gray">
          <a:xfrm flipH="1">
            <a:off x="6701037" y="123825"/>
            <a:ext cx="2315963" cy="615686"/>
            <a:chOff x="4846637" y="119557"/>
            <a:chExt cx="3783013" cy="1005693"/>
          </a:xfrm>
        </p:grpSpPr>
        <p:sp>
          <p:nvSpPr>
            <p:cNvPr id="37" name="Freihandform: Form 36">
              <a:extLst>
                <a:ext uri="{FF2B5EF4-FFF2-40B4-BE49-F238E27FC236}">
                  <a16:creationId xmlns:a16="http://schemas.microsoft.com/office/drawing/2014/main" id="{67E195A5-1DB2-4051-897C-B5E84120B476}"/>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ihandform: Form 37">
              <a:extLst>
                <a:ext uri="{FF2B5EF4-FFF2-40B4-BE49-F238E27FC236}">
                  <a16:creationId xmlns:a16="http://schemas.microsoft.com/office/drawing/2014/main" id="{9234AB9A-5088-479E-92C2-4F81972E1E55}"/>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ihandform: Form 38">
              <a:extLst>
                <a:ext uri="{FF2B5EF4-FFF2-40B4-BE49-F238E27FC236}">
                  <a16:creationId xmlns:a16="http://schemas.microsoft.com/office/drawing/2014/main" id="{5FBB400A-FFCE-4E88-B1BF-846AC7A46F8E}"/>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Form 39">
              <a:extLst>
                <a:ext uri="{FF2B5EF4-FFF2-40B4-BE49-F238E27FC236}">
                  <a16:creationId xmlns:a16="http://schemas.microsoft.com/office/drawing/2014/main" id="{4A214495-DB26-435D-9164-4A350ECF007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ihandform: Form 40">
              <a:extLst>
                <a:ext uri="{FF2B5EF4-FFF2-40B4-BE49-F238E27FC236}">
                  <a16:creationId xmlns:a16="http://schemas.microsoft.com/office/drawing/2014/main" id="{AD46CA09-12E7-4803-A8A0-CC8821A2FBF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61616038"/>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Zwischenfolie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4476494"/>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571749"/>
            <a:ext cx="8893865" cy="2028569"/>
          </a:xfrm>
          <a:prstGeom prst="rect">
            <a:avLst/>
          </a:prstGeom>
          <a:blipFill dpi="0" rotWithShape="1">
            <a:blip r:embed="rId2">
              <a:alphaModFix amt="80000"/>
            </a:blip>
            <a:srcRect/>
            <a:stretch>
              <a:fillRect l="-10" r="-10"/>
            </a:stretch>
          </a:blipFill>
        </p:spPr>
        <p:txBody>
          <a:bodyPr wrap="square" lIns="900000" bIns="684000" anchor="b">
            <a:noAutofit/>
          </a:bodyPr>
          <a:lstStyle>
            <a:lvl1pPr>
              <a:defRPr sz="1800" b="0">
                <a:solidFill>
                  <a:schemeClr val="tx1"/>
                </a:solidFill>
              </a:defRPr>
            </a:lvl1pPr>
          </a:lstStyle>
          <a:p>
            <a:r>
              <a:rPr lang="fr-FR"/>
              <a:t>Diapositive intermédiaire avec </a:t>
            </a:r>
            <a:br>
              <a:rPr lang="fr-FR"/>
            </a:br>
            <a:r>
              <a:rPr lang="fr-FR"/>
              <a:t>photo d’arrière-plan (remplaçable) </a:t>
            </a:r>
            <a:endParaRPr lang="de-DE"/>
          </a:p>
        </p:txBody>
      </p:sp>
      <p:sp>
        <p:nvSpPr>
          <p:cNvPr id="2" name="Datumsplatzhalter 1">
            <a:extLst>
              <a:ext uri="{FF2B5EF4-FFF2-40B4-BE49-F238E27FC236}">
                <a16:creationId xmlns:a16="http://schemas.microsoft.com/office/drawing/2014/main" id="{FDD79862-8BF3-4D14-AF58-2F22BF60427E}"/>
              </a:ext>
            </a:extLst>
          </p:cNvPr>
          <p:cNvSpPr>
            <a:spLocks noGrp="1"/>
          </p:cNvSpPr>
          <p:nvPr>
            <p:ph type="dt" sz="half" idx="12"/>
          </p:nvPr>
        </p:nvSpPr>
        <p:spPr bwMode="gray"/>
        <p:txBody>
          <a:bodyPr/>
          <a:lstStyle/>
          <a:p>
            <a:fld id="{E91E96AE-D81C-4A2E-91D7-6C45DC722CEB}" type="datetime1">
              <a:rPr lang="fr-FR" smtClean="0"/>
              <a:t>25/02/2025</a:t>
            </a:fld>
            <a:endParaRPr lang="de-DE"/>
          </a:p>
        </p:txBody>
      </p:sp>
      <p:sp>
        <p:nvSpPr>
          <p:cNvPr id="4" name="Fußzeilenplatzhalter 3">
            <a:extLst>
              <a:ext uri="{FF2B5EF4-FFF2-40B4-BE49-F238E27FC236}">
                <a16:creationId xmlns:a16="http://schemas.microsoft.com/office/drawing/2014/main" id="{2CB5F56C-6422-4495-9DA4-2AF22406E267}"/>
              </a:ext>
            </a:extLst>
          </p:cNvPr>
          <p:cNvSpPr>
            <a:spLocks noGrp="1"/>
          </p:cNvSpPr>
          <p:nvPr>
            <p:ph type="ftr" sz="quarter" idx="13"/>
          </p:nvPr>
        </p:nvSpPr>
        <p:spPr bwMode="gray"/>
        <p:txBody>
          <a:bodyPr/>
          <a:lstStyle/>
          <a:p>
            <a:r>
              <a:rPr lang="fr-FR"/>
              <a:t>Atelier de restitution WP2 – Analyse des mécanismes liés au financement vert des projets EnR</a:t>
            </a:r>
            <a:endParaRPr lang="en-US"/>
          </a:p>
        </p:txBody>
      </p:sp>
      <p:sp>
        <p:nvSpPr>
          <p:cNvPr id="5" name="Foliennummernplatzhalter 4">
            <a:extLst>
              <a:ext uri="{FF2B5EF4-FFF2-40B4-BE49-F238E27FC236}">
                <a16:creationId xmlns:a16="http://schemas.microsoft.com/office/drawing/2014/main" id="{2D7E061E-EDDF-4769-84B3-644BEC3FD70D}"/>
              </a:ext>
            </a:extLst>
          </p:cNvPr>
          <p:cNvSpPr>
            <a:spLocks noGrp="1"/>
          </p:cNvSpPr>
          <p:nvPr>
            <p:ph type="sldNum" sz="quarter" idx="14"/>
          </p:nvPr>
        </p:nvSpPr>
        <p:spPr bwMode="gray"/>
        <p:txBody>
          <a:bodyPr/>
          <a:lstStyle/>
          <a:p>
            <a:r>
              <a:rPr lang="de-DE"/>
              <a:t>Page </a:t>
            </a:r>
            <a:fld id="{3A8B5DB7-81A8-4ED4-916B-6B23CD603687}" type="slidenum">
              <a:rPr smtClean="0"/>
              <a:pPr/>
              <a:t>‹N°›</a:t>
            </a:fld>
            <a:endParaRPr/>
          </a:p>
        </p:txBody>
      </p:sp>
      <p:sp>
        <p:nvSpPr>
          <p:cNvPr id="8" name="Textplatzhalter 15">
            <a:extLst>
              <a:ext uri="{FF2B5EF4-FFF2-40B4-BE49-F238E27FC236}">
                <a16:creationId xmlns:a16="http://schemas.microsoft.com/office/drawing/2014/main" id="{64A7782A-2714-4480-B71A-6480FEC12255}"/>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428774703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folie Standar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7172684"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B0A47E21-F1EE-4882-AD0B-2FADFC7544F0}"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4108102384"/>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folie Standard mit Subline">
    <p:spTree>
      <p:nvGrpSpPr>
        <p:cNvPr id="1" name=""/>
        <p:cNvGrpSpPr/>
        <p:nvPr/>
      </p:nvGrpSpPr>
      <p:grpSpPr>
        <a:xfrm>
          <a:off x="0" y="0"/>
          <a:ext cx="0" cy="0"/>
          <a:chOff x="0" y="0"/>
          <a:chExt cx="0" cy="0"/>
        </a:xfrm>
      </p:grpSpPr>
      <p:sp>
        <p:nvSpPr>
          <p:cNvPr id="12" name="Titel 1">
            <a:extLst>
              <a:ext uri="{FF2B5EF4-FFF2-40B4-BE49-F238E27FC236}">
                <a16:creationId xmlns:a16="http://schemas.microsoft.com/office/drawing/2014/main" id="{726EAD89-A3DC-4500-9071-F28C7DB87ECF}"/>
              </a:ext>
            </a:extLst>
          </p:cNvPr>
          <p:cNvSpPr>
            <a:spLocks noGrp="1"/>
          </p:cNvSpPr>
          <p:nvPr>
            <p:ph type="title" hasCustomPrompt="1"/>
          </p:nvPr>
        </p:nvSpPr>
        <p:spPr bwMode="gray">
          <a:xfrm>
            <a:off x="449816" y="264027"/>
            <a:ext cx="8567183" cy="270565"/>
          </a:xfrm>
        </p:spPr>
        <p:txBody>
          <a:bodyPr/>
          <a:lstStyle>
            <a:lvl1pPr>
              <a:defRPr/>
            </a:lvl1pPr>
          </a:lstStyle>
          <a:p>
            <a:r>
              <a:rPr lang="fr-FR"/>
              <a:t>Cliquer ici pour ajouter un titre</a:t>
            </a:r>
            <a:endParaRPr lang="en-GB"/>
          </a:p>
        </p:txBody>
      </p:sp>
      <p:sp>
        <p:nvSpPr>
          <p:cNvPr id="7" name="Textplatzhalter 2">
            <a:extLst>
              <a:ext uri="{FF2B5EF4-FFF2-40B4-BE49-F238E27FC236}">
                <a16:creationId xmlns:a16="http://schemas.microsoft.com/office/drawing/2014/main" id="{7BDDDF81-EBEA-4C88-AA55-681A5710CA2C}"/>
              </a:ext>
            </a:extLst>
          </p:cNvPr>
          <p:cNvSpPr>
            <a:spLocks noGrp="1"/>
          </p:cNvSpPr>
          <p:nvPr>
            <p:ph type="body" sz="quarter" idx="14" hasCustomPrompt="1"/>
          </p:nvPr>
        </p:nvSpPr>
        <p:spPr bwMode="gray">
          <a:xfrm>
            <a:off x="449263" y="581026"/>
            <a:ext cx="8567737" cy="376238"/>
          </a:xfrm>
        </p:spPr>
        <p:txBody>
          <a:bodyPr vert="horz" lIns="0" tIns="0" rIns="72000" bIns="0" rtlCol="0" anchor="t">
            <a:noAutofit/>
          </a:bodyPr>
          <a:lstStyle>
            <a:lvl1pPr>
              <a:defRPr lang="de-DE" sz="1400" b="0" cap="none" baseline="0" smtClean="0">
                <a:latin typeface="+mj-lt"/>
                <a:ea typeface="+mj-ea"/>
                <a:cs typeface="+mj-cs"/>
              </a:defRPr>
            </a:lvl1pPr>
            <a:lvl2pPr>
              <a:defRPr lang="de-DE" smtClean="0"/>
            </a:lvl2pPr>
            <a:lvl3pPr>
              <a:defRPr lang="de-DE" smtClean="0"/>
            </a:lvl3pPr>
            <a:lvl4pPr>
              <a:defRPr lang="de-DE" smtClean="0"/>
            </a:lvl4pPr>
            <a:lvl5pPr>
              <a:defRPr lang="en-US"/>
            </a:lvl5pPr>
          </a:lstStyle>
          <a:p>
            <a:pPr lvl="0">
              <a:spcBef>
                <a:spcPct val="0"/>
              </a:spcBef>
            </a:pPr>
            <a:r>
              <a:rPr lang="fr-FR"/>
              <a:t>Cliquer ici pour ajouter un sous-titre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7" y="1020969"/>
            <a:ext cx="7172683"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904680A1-5C90-4C72-A256-B35BBB27B39E}"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2020643635"/>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folie Standard Alternativ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7172684" cy="283983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54221A7F-957A-4373-92AC-95CB8DFB4ED1}"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20" name="Key Visual">
            <a:extLst>
              <a:ext uri="{FF2B5EF4-FFF2-40B4-BE49-F238E27FC236}">
                <a16:creationId xmlns:a16="http://schemas.microsoft.com/office/drawing/2014/main" id="{BCBD8A78-7D69-4DFD-B354-CF36A84705CB}"/>
              </a:ext>
            </a:extLst>
          </p:cNvPr>
          <p:cNvGrpSpPr/>
          <p:nvPr userDrawn="1"/>
        </p:nvGrpSpPr>
        <p:grpSpPr bwMode="gray">
          <a:xfrm flipV="1">
            <a:off x="123135" y="3983338"/>
            <a:ext cx="2320828" cy="616979"/>
            <a:chOff x="4846637" y="119557"/>
            <a:chExt cx="3783013" cy="1005693"/>
          </a:xfrm>
        </p:grpSpPr>
        <p:sp>
          <p:nvSpPr>
            <p:cNvPr id="21" name="Freihandform: Form 20">
              <a:extLst>
                <a:ext uri="{FF2B5EF4-FFF2-40B4-BE49-F238E27FC236}">
                  <a16:creationId xmlns:a16="http://schemas.microsoft.com/office/drawing/2014/main" id="{E45BEDC0-179F-43C1-A606-AFD62A6A063E}"/>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ihandform: Form 21">
              <a:extLst>
                <a:ext uri="{FF2B5EF4-FFF2-40B4-BE49-F238E27FC236}">
                  <a16:creationId xmlns:a16="http://schemas.microsoft.com/office/drawing/2014/main" id="{F6CCD5CC-5505-4485-9297-BB0A34EBB2F6}"/>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Form 22">
              <a:extLst>
                <a:ext uri="{FF2B5EF4-FFF2-40B4-BE49-F238E27FC236}">
                  <a16:creationId xmlns:a16="http://schemas.microsoft.com/office/drawing/2014/main" id="{18541086-C56A-406D-91E6-D3E933CF7BA3}"/>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Form 23">
              <a:extLst>
                <a:ext uri="{FF2B5EF4-FFF2-40B4-BE49-F238E27FC236}">
                  <a16:creationId xmlns:a16="http://schemas.microsoft.com/office/drawing/2014/main" id="{1B8A9566-A588-4E4A-8143-1CBDC9C30D67}"/>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Form 24">
              <a:extLst>
                <a:ext uri="{FF2B5EF4-FFF2-40B4-BE49-F238E27FC236}">
                  <a16:creationId xmlns:a16="http://schemas.microsoft.com/office/drawing/2014/main" id="{6FDDC1A6-3462-4813-8D80-9E642D6179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8683687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folie zweispaltig">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4122182"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3EF63AE8-54DC-42A0-BC45-2737CC419948}"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4888468" y="1020969"/>
            <a:ext cx="4122182" cy="3495469"/>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3921736333"/>
      </p:ext>
    </p:extLst>
  </p:cSld>
  <p:clrMapOvr>
    <a:masterClrMapping/>
  </p:clrMapOvr>
  <p:transition>
    <p:fade/>
  </p:transition>
  <p:extLst>
    <p:ext uri="{DCECCB84-F9BA-43D5-87BE-67443E8EF086}">
      <p15:sldGuideLst xmlns:p15="http://schemas.microsoft.com/office/powerpoint/2012/main">
        <p15:guide id="2" orient="horz" pos="284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folie einspaltig ">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7" y="1020968"/>
            <a:ext cx="7172683" cy="3495469"/>
          </a:xfrm>
        </p:spPr>
        <p:txBody>
          <a:bodyPr/>
          <a:lstStyle>
            <a:lvl3pPr>
              <a:defRPr/>
            </a:lvl3pPr>
            <a:lvl4pPr marL="366713" indent="0">
              <a:buNone/>
              <a:defRPr/>
            </a:lvl4p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sym typeface="Arial"/>
              </a:rPr>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12887503-BC6F-4C20-A832-77F701AF8AA5}"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pic>
        <p:nvPicPr>
          <p:cNvPr id="6" name="Image 2" descr="Une image contenant Police, Graphique, logo, texte&#10;&#10;Description générée automatiquement">
            <a:extLst>
              <a:ext uri="{FF2B5EF4-FFF2-40B4-BE49-F238E27FC236}">
                <a16:creationId xmlns:a16="http://schemas.microsoft.com/office/drawing/2014/main" id="{57AB7363-E041-DC77-2983-F70BD4301F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05134" y="4667029"/>
            <a:ext cx="1028389" cy="423620"/>
          </a:xfrm>
          <a:prstGeom prst="rect">
            <a:avLst/>
          </a:prstGeom>
          <a:noFill/>
        </p:spPr>
      </p:pic>
    </p:spTree>
    <p:extLst>
      <p:ext uri="{BB962C8B-B14F-4D97-AF65-F5344CB8AC3E}">
        <p14:creationId xmlns:p14="http://schemas.microsoft.com/office/powerpoint/2010/main" val="2223594728"/>
      </p:ext>
    </p:extLst>
  </p:cSld>
  <p:clrMapOvr>
    <a:masterClrMapping/>
  </p:clrMapOvr>
  <p:transition>
    <p:fade/>
  </p:transition>
  <p:extLst>
    <p:ext uri="{DCECCB84-F9BA-43D5-87BE-67443E8EF086}">
      <p15:sldGuideLst xmlns:p15="http://schemas.microsoft.com/office/powerpoint/2012/main">
        <p15:guide id="1" pos="2880">
          <p15:clr>
            <a:srgbClr val="FBAE40"/>
          </p15:clr>
        </p15:guide>
        <p15:guide id="2" orient="horz" pos="28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sym typeface="Arial"/>
              </a:rPr>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a:xfrm>
            <a:off x="1010476" y="4926383"/>
            <a:ext cx="604532" cy="92333"/>
          </a:xfrm>
        </p:spPr>
        <p:txBody>
          <a:bodyPr/>
          <a:lstStyle/>
          <a:p>
            <a:fld id="{7A4A1EF7-9928-4D42-820D-055A111232FB}"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en-GB"/>
              <a:t>Page </a:t>
            </a:r>
            <a:fld id="{3A8B5DB7-81A8-4ED4-916B-6B23CD603687}" type="slidenum">
              <a:rPr smtClean="0"/>
              <a:pPr/>
              <a:t>‹N°›</a:t>
            </a:fld>
            <a:endParaRPr/>
          </a:p>
        </p:txBody>
      </p:sp>
      <p:sp>
        <p:nvSpPr>
          <p:cNvPr id="6" name="Textplatzhalter 7">
            <a:extLst>
              <a:ext uri="{FF2B5EF4-FFF2-40B4-BE49-F238E27FC236}">
                <a16:creationId xmlns:a16="http://schemas.microsoft.com/office/drawing/2014/main" id="{F0E6115A-0138-4831-8CBC-F3B86D4660B2}"/>
              </a:ext>
            </a:extLst>
          </p:cNvPr>
          <p:cNvSpPr>
            <a:spLocks noGrp="1"/>
          </p:cNvSpPr>
          <p:nvPr>
            <p:ph type="body" sz="quarter" idx="13" hasCustomPrompt="1"/>
          </p:nvPr>
        </p:nvSpPr>
        <p:spPr bwMode="gray">
          <a:xfrm>
            <a:off x="449818" y="1020969"/>
            <a:ext cx="7172684" cy="3495469"/>
          </a:xfrm>
        </p:spPr>
        <p:txBody>
          <a:bodyPr/>
          <a:lstStyle>
            <a:lvl1pPr marL="228600" indent="-228600">
              <a:spcBef>
                <a:spcPts val="800"/>
              </a:spcBef>
              <a:buFont typeface="+mj-lt"/>
              <a:buAutoNum type="arabicPeriod"/>
              <a:defRPr/>
            </a:lvl1pPr>
          </a:lstStyle>
          <a:p>
            <a:pPr lvl="0"/>
            <a:r>
              <a:rPr lang="fr-FR"/>
              <a:t>Cliquer ici pour ajouter un sous-titre</a:t>
            </a:r>
          </a:p>
        </p:txBody>
      </p:sp>
      <p:pic>
        <p:nvPicPr>
          <p:cNvPr id="9" name="Image 2" descr="Une image contenant Police, Graphique, logo, texte&#10;&#10;Description générée automatiquement">
            <a:extLst>
              <a:ext uri="{FF2B5EF4-FFF2-40B4-BE49-F238E27FC236}">
                <a16:creationId xmlns:a16="http://schemas.microsoft.com/office/drawing/2014/main" id="{42437133-A783-A243-63D1-B414D172E7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08622" y="4633786"/>
            <a:ext cx="1129450" cy="465250"/>
          </a:xfrm>
          <a:prstGeom prst="rect">
            <a:avLst/>
          </a:prstGeom>
          <a:noFill/>
        </p:spPr>
      </p:pic>
    </p:spTree>
    <p:extLst>
      <p:ext uri="{BB962C8B-B14F-4D97-AF65-F5344CB8AC3E}">
        <p14:creationId xmlns:p14="http://schemas.microsoft.com/office/powerpoint/2010/main" val="1116619068"/>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folie 1 Foto">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4474945"/>
          </a:xfrm>
          <a:solidFill>
            <a:schemeClr val="bg2"/>
          </a:solidFill>
        </p:spPr>
        <p:txBody>
          <a:bodyPr tIns="1440000"/>
          <a:lstStyle>
            <a:lvl1pPr algn="ctr">
              <a:defRPr sz="100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3579606"/>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178EBCF6-9B87-4688-879B-70911D1C7532}"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1" name="Titel 1">
            <a:extLst>
              <a:ext uri="{FF2B5EF4-FFF2-40B4-BE49-F238E27FC236}">
                <a16:creationId xmlns:a16="http://schemas.microsoft.com/office/drawing/2014/main" id="{7EA27159-D449-4E61-9234-12331EF25886}"/>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293693497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folie 1 Foto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44749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284999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E1691A84-CA1D-4BAD-BA82-4D448D92F1DD}"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Titel 1">
            <a:extLst>
              <a:ext uri="{FF2B5EF4-FFF2-40B4-BE49-F238E27FC236}">
                <a16:creationId xmlns:a16="http://schemas.microsoft.com/office/drawing/2014/main" id="{7204390B-3D37-494E-81FF-E1335F27C2A8}"/>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4933142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oße Grafik oder Foto">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49818" y="886265"/>
            <a:ext cx="8569388" cy="3714309"/>
          </a:xfrm>
          <a:solidFill>
            <a:schemeClr val="bg2"/>
          </a:solidFill>
        </p:spPr>
        <p:txBody>
          <a:bodyPr tIns="1440000"/>
          <a:lstStyle>
            <a:lvl1pPr algn="ctr">
              <a:defRPr sz="1000">
                <a:solidFill>
                  <a:schemeClr val="tx2"/>
                </a:solidFill>
              </a:defRPr>
            </a:lvl1pPr>
          </a:lstStyle>
          <a:p>
            <a:r>
              <a:rPr lang="fr-FR" noProof="0"/>
              <a:t>Ajouter une image en cliquant sur l'icône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3B772F1D-F303-4D6B-9640-B47A60B23CF2}"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1" name="Titel 1">
            <a:extLst>
              <a:ext uri="{FF2B5EF4-FFF2-40B4-BE49-F238E27FC236}">
                <a16:creationId xmlns:a16="http://schemas.microsoft.com/office/drawing/2014/main" id="{7EA27159-D449-4E61-9234-12331EF25886}"/>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418898369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Große Grafik oder Foto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49818" y="879231"/>
            <a:ext cx="8569388" cy="3721343"/>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6D40591E-4383-44C2-8D47-06A027B80EA4}"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Titel 1">
            <a:extLst>
              <a:ext uri="{FF2B5EF4-FFF2-40B4-BE49-F238E27FC236}">
                <a16:creationId xmlns:a16="http://schemas.microsoft.com/office/drawing/2014/main" id="{7204390B-3D37-494E-81FF-E1335F27C2A8}"/>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409806770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folie 2 Fotos">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3579606"/>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28230D79-AB68-4414-B2C8-169643FF0ACE}"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18" name="Bildplatzhalter 5">
            <a:extLst>
              <a:ext uri="{FF2B5EF4-FFF2-40B4-BE49-F238E27FC236}">
                <a16:creationId xmlns:a16="http://schemas.microsoft.com/office/drawing/2014/main" id="{BD74B354-F270-4422-B8BC-EE20D478AAEB}"/>
              </a:ext>
            </a:extLst>
          </p:cNvPr>
          <p:cNvSpPr>
            <a:spLocks noGrp="1"/>
          </p:cNvSpPr>
          <p:nvPr>
            <p:ph type="pic" sz="quarter" idx="16" hasCustomPrompt="1"/>
          </p:nvPr>
        </p:nvSpPr>
        <p:spPr bwMode="gray">
          <a:xfrm>
            <a:off x="5528944" y="24550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9" name="Titel 1">
            <a:extLst>
              <a:ext uri="{FF2B5EF4-FFF2-40B4-BE49-F238E27FC236}">
                <a16:creationId xmlns:a16="http://schemas.microsoft.com/office/drawing/2014/main" id="{E5EE29FF-B139-4CD9-A32C-25A2CCBFB41B}"/>
              </a:ext>
            </a:extLst>
          </p:cNvPr>
          <p:cNvSpPr>
            <a:spLocks noGrp="1"/>
          </p:cNvSpPr>
          <p:nvPr>
            <p:ph type="title" hasCustomPrompt="1"/>
          </p:nvPr>
        </p:nvSpPr>
        <p:spPr bwMode="gray">
          <a:xfrm>
            <a:off x="449816" y="240212"/>
            <a:ext cx="4839635" cy="540544"/>
          </a:xfrm>
        </p:spPr>
        <p:txBody>
          <a:bodyPr/>
          <a:lstStyle/>
          <a:p>
            <a:r>
              <a:rPr lang="fr-FR"/>
              <a:t>Cliquer ici pour ajouter un titre</a:t>
            </a:r>
            <a:endParaRPr lang="en-GB"/>
          </a:p>
        </p:txBody>
      </p:sp>
    </p:spTree>
    <p:extLst>
      <p:ext uri="{BB962C8B-B14F-4D97-AF65-F5344CB8AC3E}">
        <p14:creationId xmlns:p14="http://schemas.microsoft.com/office/powerpoint/2010/main" val="385724420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folie 2 Fotos Alternativ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5528944" y="1256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8"/>
            <a:ext cx="4839634" cy="2849992"/>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400FBC20-DFD9-49BB-A1CD-BA9EF2B9C8B5}"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9" name="Key Visual">
            <a:extLst>
              <a:ext uri="{FF2B5EF4-FFF2-40B4-BE49-F238E27FC236}">
                <a16:creationId xmlns:a16="http://schemas.microsoft.com/office/drawing/2014/main" id="{0AED28BE-BD58-4C37-99C9-6DDD5906BC8A}"/>
              </a:ext>
            </a:extLst>
          </p:cNvPr>
          <p:cNvGrpSpPr/>
          <p:nvPr userDrawn="1"/>
        </p:nvGrpSpPr>
        <p:grpSpPr bwMode="gray">
          <a:xfrm flipV="1">
            <a:off x="123135" y="3983338"/>
            <a:ext cx="2320828" cy="616979"/>
            <a:chOff x="4846637" y="119557"/>
            <a:chExt cx="3783013" cy="1005693"/>
          </a:xfrm>
        </p:grpSpPr>
        <p:sp>
          <p:nvSpPr>
            <p:cNvPr id="10" name="Freihandform: Form 9">
              <a:extLst>
                <a:ext uri="{FF2B5EF4-FFF2-40B4-BE49-F238E27FC236}">
                  <a16:creationId xmlns:a16="http://schemas.microsoft.com/office/drawing/2014/main" id="{BC779D39-D9BE-456C-932C-90157753B824}"/>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ihandform: Form 10">
              <a:extLst>
                <a:ext uri="{FF2B5EF4-FFF2-40B4-BE49-F238E27FC236}">
                  <a16:creationId xmlns:a16="http://schemas.microsoft.com/office/drawing/2014/main" id="{B50BB92C-06E3-4F21-96E2-B587EED5161E}"/>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Form 12">
              <a:extLst>
                <a:ext uri="{FF2B5EF4-FFF2-40B4-BE49-F238E27FC236}">
                  <a16:creationId xmlns:a16="http://schemas.microsoft.com/office/drawing/2014/main" id="{855BC612-A565-4995-974E-DBAC4B729050}"/>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Form 13">
              <a:extLst>
                <a:ext uri="{FF2B5EF4-FFF2-40B4-BE49-F238E27FC236}">
                  <a16:creationId xmlns:a16="http://schemas.microsoft.com/office/drawing/2014/main" id="{44462D1D-D151-4AD3-A2DA-8257376E401D}"/>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Form 14">
              <a:extLst>
                <a:ext uri="{FF2B5EF4-FFF2-40B4-BE49-F238E27FC236}">
                  <a16:creationId xmlns:a16="http://schemas.microsoft.com/office/drawing/2014/main" id="{07239E2B-B3C5-44BB-B6DD-DB8BC01E6601}"/>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8" name="Bildplatzhalter 5">
            <a:extLst>
              <a:ext uri="{FF2B5EF4-FFF2-40B4-BE49-F238E27FC236}">
                <a16:creationId xmlns:a16="http://schemas.microsoft.com/office/drawing/2014/main" id="{BD74B354-F270-4422-B8BC-EE20D478AAEB}"/>
              </a:ext>
            </a:extLst>
          </p:cNvPr>
          <p:cNvSpPr>
            <a:spLocks noGrp="1"/>
          </p:cNvSpPr>
          <p:nvPr>
            <p:ph type="pic" sz="quarter" idx="16" hasCustomPrompt="1"/>
          </p:nvPr>
        </p:nvSpPr>
        <p:spPr bwMode="gray">
          <a:xfrm>
            <a:off x="5528944" y="2455029"/>
            <a:ext cx="3490261" cy="2145545"/>
          </a:xfrm>
          <a:solidFill>
            <a:schemeClr val="bg2"/>
          </a:solidFill>
        </p:spPr>
        <p:txBody>
          <a:bodyPr vert="horz" lIns="36000" tIns="144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6" name="Titel 1">
            <a:extLst>
              <a:ext uri="{FF2B5EF4-FFF2-40B4-BE49-F238E27FC236}">
                <a16:creationId xmlns:a16="http://schemas.microsoft.com/office/drawing/2014/main" id="{0DB39AEE-4D7E-4227-8B8B-6259DA49FDB2}"/>
              </a:ext>
            </a:extLst>
          </p:cNvPr>
          <p:cNvSpPr>
            <a:spLocks noGrp="1"/>
          </p:cNvSpPr>
          <p:nvPr>
            <p:ph type="title" hasCustomPrompt="1"/>
          </p:nvPr>
        </p:nvSpPr>
        <p:spPr bwMode="gray">
          <a:xfrm>
            <a:off x="449817" y="240212"/>
            <a:ext cx="4839634" cy="540544"/>
          </a:xfrm>
        </p:spPr>
        <p:txBody>
          <a:bodyPr/>
          <a:lstStyle/>
          <a:p>
            <a:r>
              <a:rPr lang="fr-FR"/>
              <a:t>Cliquer ici pour ajouter un titre</a:t>
            </a:r>
            <a:endParaRPr lang="en-GB"/>
          </a:p>
        </p:txBody>
      </p:sp>
    </p:spTree>
    <p:extLst>
      <p:ext uri="{BB962C8B-B14F-4D97-AF65-F5344CB8AC3E}">
        <p14:creationId xmlns:p14="http://schemas.microsoft.com/office/powerpoint/2010/main" val="128858141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folie 2 Fotos zweispaltig">
    <p:spTree>
      <p:nvGrpSpPr>
        <p:cNvPr id="1" name=""/>
        <p:cNvGrpSpPr/>
        <p:nvPr/>
      </p:nvGrpSpPr>
      <p:grpSpPr>
        <a:xfrm>
          <a:off x="0" y="0"/>
          <a:ext cx="0" cy="0"/>
          <a:chOff x="0" y="0"/>
          <a:chExt cx="0" cy="0"/>
        </a:xfrm>
      </p:grpSpPr>
      <p:sp>
        <p:nvSpPr>
          <p:cNvPr id="11" name="Bildplatzhalter 6">
            <a:extLst>
              <a:ext uri="{FF2B5EF4-FFF2-40B4-BE49-F238E27FC236}">
                <a16:creationId xmlns:a16="http://schemas.microsoft.com/office/drawing/2014/main" id="{6AFC61C6-D36D-49CC-A15E-B4D2086BCDB1}"/>
              </a:ext>
            </a:extLst>
          </p:cNvPr>
          <p:cNvSpPr>
            <a:spLocks noGrp="1"/>
          </p:cNvSpPr>
          <p:nvPr>
            <p:ph type="pic" sz="quarter" idx="16" hasCustomPrompt="1"/>
          </p:nvPr>
        </p:nvSpPr>
        <p:spPr bwMode="gray">
          <a:xfrm>
            <a:off x="4728155" y="2444751"/>
            <a:ext cx="4288845" cy="2155568"/>
          </a:xfrm>
          <a:solidFill>
            <a:schemeClr val="bg2"/>
          </a:solidFill>
        </p:spPr>
        <p:txBody>
          <a:bodyPr vert="horz" lIns="36000" tIns="1440000" rIns="36000" bIns="36000" rtlCol="0">
            <a:noAutofit/>
          </a:bodyPr>
          <a:lstStyle>
            <a:lvl1pPr>
              <a:defRPr lang="en-GB" sz="1000" dirty="0">
                <a:solidFill>
                  <a:schemeClr val="tx2"/>
                </a:solidFill>
              </a:defRPr>
            </a:lvl1pPr>
          </a:lstStyle>
          <a:p>
            <a:r>
              <a:rPr lang="fr-FR" noProof="0"/>
              <a:t>Ajouter une image en cliquant sur l'icône</a:t>
            </a:r>
          </a:p>
        </p:txBody>
      </p:sp>
      <p:sp>
        <p:nvSpPr>
          <p:cNvPr id="7" name="Bildplatzhalter 6">
            <a:extLst>
              <a:ext uri="{FF2B5EF4-FFF2-40B4-BE49-F238E27FC236}">
                <a16:creationId xmlns:a16="http://schemas.microsoft.com/office/drawing/2014/main" id="{04CC61FD-96E9-460E-816E-FA87841093C2}"/>
              </a:ext>
            </a:extLst>
          </p:cNvPr>
          <p:cNvSpPr>
            <a:spLocks noGrp="1"/>
          </p:cNvSpPr>
          <p:nvPr>
            <p:ph type="pic" sz="quarter" idx="15" hasCustomPrompt="1"/>
          </p:nvPr>
        </p:nvSpPr>
        <p:spPr bwMode="gray">
          <a:xfrm>
            <a:off x="123134" y="2444751"/>
            <a:ext cx="4288845" cy="2155568"/>
          </a:xfrm>
          <a:solidFill>
            <a:schemeClr val="bg2"/>
          </a:solidFill>
        </p:spPr>
        <p:txBody>
          <a:bodyPr vert="horz" lIns="36000" tIns="1440000" rIns="36000" bIns="36000" rtlCol="0">
            <a:noAutofit/>
          </a:bodyPr>
          <a:lstStyle>
            <a:lvl1pP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3962161" cy="1249791"/>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482A96CC-6403-473C-B5CB-319DAA21E64C}"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5055732" y="1020969"/>
            <a:ext cx="3954917" cy="1249791"/>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2726604198"/>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folie 3 Fotos dreispaltig">
    <p:spTree>
      <p:nvGrpSpPr>
        <p:cNvPr id="1" name=""/>
        <p:cNvGrpSpPr/>
        <p:nvPr/>
      </p:nvGrpSpPr>
      <p:grpSpPr>
        <a:xfrm>
          <a:off x="0" y="0"/>
          <a:ext cx="0" cy="0"/>
          <a:chOff x="0" y="0"/>
          <a:chExt cx="0" cy="0"/>
        </a:xfrm>
      </p:grpSpPr>
      <p:sp>
        <p:nvSpPr>
          <p:cNvPr id="11" name="Bildplatzhalter 6">
            <a:extLst>
              <a:ext uri="{FF2B5EF4-FFF2-40B4-BE49-F238E27FC236}">
                <a16:creationId xmlns:a16="http://schemas.microsoft.com/office/drawing/2014/main" id="{6AFC61C6-D36D-49CC-A15E-B4D2086BCDB1}"/>
              </a:ext>
            </a:extLst>
          </p:cNvPr>
          <p:cNvSpPr>
            <a:spLocks noGrp="1"/>
          </p:cNvSpPr>
          <p:nvPr>
            <p:ph type="pic" sz="quarter" idx="16" hasCustomPrompt="1"/>
          </p:nvPr>
        </p:nvSpPr>
        <p:spPr bwMode="gray">
          <a:xfrm>
            <a:off x="3140868"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7" name="Bildplatzhalter 6">
            <a:extLst>
              <a:ext uri="{FF2B5EF4-FFF2-40B4-BE49-F238E27FC236}">
                <a16:creationId xmlns:a16="http://schemas.microsoft.com/office/drawing/2014/main" id="{04CC61FD-96E9-460E-816E-FA87841093C2}"/>
              </a:ext>
            </a:extLst>
          </p:cNvPr>
          <p:cNvSpPr>
            <a:spLocks noGrp="1"/>
          </p:cNvSpPr>
          <p:nvPr>
            <p:ph type="pic" sz="quarter" idx="15" hasCustomPrompt="1"/>
          </p:nvPr>
        </p:nvSpPr>
        <p:spPr bwMode="gray">
          <a:xfrm>
            <a:off x="123135"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49818"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0833" cy="540544"/>
          </a:xfrm>
        </p:spPr>
        <p:txBody>
          <a:body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9BF600B4-9EEB-4161-B1C5-DCFE47A85560}"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
        <p:nvSpPr>
          <p:cNvPr id="9" name="Textplatzhalter 7">
            <a:extLst>
              <a:ext uri="{FF2B5EF4-FFF2-40B4-BE49-F238E27FC236}">
                <a16:creationId xmlns:a16="http://schemas.microsoft.com/office/drawing/2014/main" id="{22732D1C-05D1-4A5F-B576-23063E1D7BD4}"/>
              </a:ext>
            </a:extLst>
          </p:cNvPr>
          <p:cNvSpPr>
            <a:spLocks noGrp="1"/>
          </p:cNvSpPr>
          <p:nvPr>
            <p:ph type="body" sz="quarter" idx="14" hasCustomPrompt="1"/>
          </p:nvPr>
        </p:nvSpPr>
        <p:spPr bwMode="gray">
          <a:xfrm>
            <a:off x="3467551"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
        <p:nvSpPr>
          <p:cNvPr id="16" name="Bildplatzhalter 6">
            <a:extLst>
              <a:ext uri="{FF2B5EF4-FFF2-40B4-BE49-F238E27FC236}">
                <a16:creationId xmlns:a16="http://schemas.microsoft.com/office/drawing/2014/main" id="{AB38192C-6783-4C98-AB15-3A38EFFC1B08}"/>
              </a:ext>
            </a:extLst>
          </p:cNvPr>
          <p:cNvSpPr>
            <a:spLocks noGrp="1"/>
          </p:cNvSpPr>
          <p:nvPr>
            <p:ph type="pic" sz="quarter" idx="17" hasCustomPrompt="1"/>
          </p:nvPr>
        </p:nvSpPr>
        <p:spPr bwMode="gray">
          <a:xfrm>
            <a:off x="6158600" y="2994718"/>
            <a:ext cx="2858400" cy="1605600"/>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20" name="Textplatzhalter 7">
            <a:extLst>
              <a:ext uri="{FF2B5EF4-FFF2-40B4-BE49-F238E27FC236}">
                <a16:creationId xmlns:a16="http://schemas.microsoft.com/office/drawing/2014/main" id="{DED8696E-3F6E-4312-8474-D7B6C988FDD5}"/>
              </a:ext>
            </a:extLst>
          </p:cNvPr>
          <p:cNvSpPr>
            <a:spLocks noGrp="1"/>
          </p:cNvSpPr>
          <p:nvPr>
            <p:ph type="body" sz="quarter" idx="18" hasCustomPrompt="1"/>
          </p:nvPr>
        </p:nvSpPr>
        <p:spPr bwMode="gray">
          <a:xfrm>
            <a:off x="6485284" y="1020969"/>
            <a:ext cx="2531717" cy="1769123"/>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70500618"/>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ojektfolie">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AD865FD3-1198-4DEC-9CE4-A71B7C84CD08}"/>
              </a:ext>
            </a:extLst>
          </p:cNvPr>
          <p:cNvSpPr>
            <a:spLocks noGrp="1"/>
          </p:cNvSpPr>
          <p:nvPr>
            <p:ph type="pic" sz="quarter" idx="15" hasCustomPrompt="1"/>
          </p:nvPr>
        </p:nvSpPr>
        <p:spPr bwMode="gray">
          <a:xfrm>
            <a:off x="460375" y="3112887"/>
            <a:ext cx="2645076" cy="1487687"/>
          </a:xfrm>
          <a:solidFill>
            <a:schemeClr val="bg2"/>
          </a:solidFill>
        </p:spPr>
        <p:txBody>
          <a:bodyPr vert="horz" lIns="36000" tIns="1152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18" name="Rechteck 17">
            <a:extLst>
              <a:ext uri="{FF2B5EF4-FFF2-40B4-BE49-F238E27FC236}">
                <a16:creationId xmlns:a16="http://schemas.microsoft.com/office/drawing/2014/main" id="{2FE0F192-365F-4B9B-9AE5-A8DCD077B27C}"/>
              </a:ext>
            </a:extLst>
          </p:cNvPr>
          <p:cNvSpPr/>
          <p:nvPr userDrawn="1"/>
        </p:nvSpPr>
        <p:spPr bwMode="gray">
          <a:xfrm>
            <a:off x="460374" y="970671"/>
            <a:ext cx="2644776" cy="139005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a:p>
        </p:txBody>
      </p:sp>
      <p:sp>
        <p:nvSpPr>
          <p:cNvPr id="12" name="Rechteck 11">
            <a:extLst>
              <a:ext uri="{FF2B5EF4-FFF2-40B4-BE49-F238E27FC236}">
                <a16:creationId xmlns:a16="http://schemas.microsoft.com/office/drawing/2014/main" id="{FD20B6CE-6FB5-47BE-ACA3-1FADB18A5F9F}"/>
              </a:ext>
            </a:extLst>
          </p:cNvPr>
          <p:cNvSpPr/>
          <p:nvPr userDrawn="1"/>
        </p:nvSpPr>
        <p:spPr bwMode="gray">
          <a:xfrm>
            <a:off x="460374" y="2421711"/>
            <a:ext cx="2644776" cy="6343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a:p>
        </p:txBody>
      </p:sp>
      <p:sp>
        <p:nvSpPr>
          <p:cNvPr id="8" name="Textplatzhalter 7">
            <a:extLst>
              <a:ext uri="{FF2B5EF4-FFF2-40B4-BE49-F238E27FC236}">
                <a16:creationId xmlns:a16="http://schemas.microsoft.com/office/drawing/2014/main" id="{5AF0F476-FCB1-4FAD-A333-9C951E2B5D18}"/>
              </a:ext>
            </a:extLst>
          </p:cNvPr>
          <p:cNvSpPr>
            <a:spLocks noGrp="1"/>
          </p:cNvSpPr>
          <p:nvPr>
            <p:ph type="body" sz="quarter" idx="13" hasCustomPrompt="1"/>
          </p:nvPr>
        </p:nvSpPr>
        <p:spPr bwMode="gray">
          <a:xfrm>
            <a:off x="460374" y="2417530"/>
            <a:ext cx="2644776" cy="212006"/>
          </a:xfrm>
          <a:noFill/>
        </p:spPr>
        <p:txBody>
          <a:bodyPr vert="horz" lIns="72000" tIns="36000" rIns="72000" bIns="36000" rtlCol="0" anchor="ctr">
            <a:noAutofit/>
          </a:bodyPr>
          <a:lstStyle>
            <a:lvl1pPr marL="0" marR="0" indent="0" algn="l" defTabSz="685800" rtl="0" eaLnBrk="1" fontAlgn="auto" latinLnBrk="0" hangingPunct="1">
              <a:lnSpc>
                <a:spcPct val="90000"/>
              </a:lnSpc>
              <a:spcBef>
                <a:spcPts val="600"/>
              </a:spcBef>
              <a:spcAft>
                <a:spcPts val="0"/>
              </a:spcAft>
              <a:buClrTx/>
              <a:buSzTx/>
              <a:buFont typeface="Arial" panose="020B0604020202020204" pitchFamily="34" charset="0"/>
              <a:buNone/>
              <a:tabLst/>
              <a:defRPr lang="de-DE" sz="1000" b="1" baseline="0" dirty="0">
                <a:solidFill>
                  <a:schemeClr val="bg1"/>
                </a:solidFill>
              </a:defRPr>
            </a:lvl1pPr>
            <a:lvl2pPr>
              <a:defRPr lang="de-DE" dirty="0"/>
            </a:lvl2pPr>
            <a:lvl3pPr>
              <a:defRPr lang="en-GB" dirty="0"/>
            </a:lvl3pPr>
          </a:lstStyle>
          <a:p>
            <a:pPr marL="0" marR="0" lvl="0" indent="0" algn="l" defTabSz="685800" rtl="0" eaLnBrk="1" fontAlgn="auto" latinLnBrk="0" hangingPunct="1">
              <a:lnSpc>
                <a:spcPct val="90000"/>
              </a:lnSpc>
              <a:spcBef>
                <a:spcPts val="600"/>
              </a:spcBef>
              <a:spcAft>
                <a:spcPts val="0"/>
              </a:spcAft>
              <a:buClrTx/>
              <a:buSzTx/>
              <a:buFont typeface="Arial" panose="020B0604020202020204" pitchFamily="34" charset="0"/>
              <a:buNone/>
              <a:tabLst/>
              <a:defRPr/>
            </a:pPr>
            <a:r>
              <a:rPr lang="fr-FR" noProof="0"/>
              <a:t>Nom du partenaire</a:t>
            </a:r>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noProof="0"/>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80E4C395-2FDE-48F2-9C0F-401E864EBF11}" type="datetime1">
              <a:rPr lang="fr-FR" noProof="0" smtClean="0"/>
              <a:t>25/02/2025</a:t>
            </a:fld>
            <a:endParaRPr lang="fr-FR" noProof="0"/>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fr-FR" noProof="0"/>
              <a:t>Page </a:t>
            </a:r>
            <a:fld id="{3A8B5DB7-81A8-4ED4-916B-6B23CD603687}" type="slidenum">
              <a:rPr lang="fr-FR" noProof="0" smtClean="0"/>
              <a:pPr/>
              <a:t>‹N°›</a:t>
            </a:fld>
            <a:endParaRPr lang="fr-FR" noProof="0"/>
          </a:p>
        </p:txBody>
      </p:sp>
      <p:sp>
        <p:nvSpPr>
          <p:cNvPr id="19" name="Titel 1">
            <a:extLst>
              <a:ext uri="{FF2B5EF4-FFF2-40B4-BE49-F238E27FC236}">
                <a16:creationId xmlns:a16="http://schemas.microsoft.com/office/drawing/2014/main" id="{E5EE29FF-B139-4CD9-A32C-25A2CCBFB41B}"/>
              </a:ext>
            </a:extLst>
          </p:cNvPr>
          <p:cNvSpPr>
            <a:spLocks noGrp="1"/>
          </p:cNvSpPr>
          <p:nvPr>
            <p:ph type="title" hasCustomPrompt="1"/>
          </p:nvPr>
        </p:nvSpPr>
        <p:spPr bwMode="gray">
          <a:xfrm>
            <a:off x="449816" y="240212"/>
            <a:ext cx="4839635" cy="540544"/>
          </a:xfrm>
        </p:spPr>
        <p:txBody>
          <a:bodyPr/>
          <a:lstStyle/>
          <a:p>
            <a:r>
              <a:rPr lang="fr-FR" noProof="0"/>
              <a:t>Cliquer ici pour ajouter un titre</a:t>
            </a:r>
          </a:p>
        </p:txBody>
      </p:sp>
      <p:sp>
        <p:nvSpPr>
          <p:cNvPr id="14" name="Textplatzhalter 8">
            <a:extLst>
              <a:ext uri="{FF2B5EF4-FFF2-40B4-BE49-F238E27FC236}">
                <a16:creationId xmlns:a16="http://schemas.microsoft.com/office/drawing/2014/main" id="{40AE37FF-8E79-4DC2-894F-409F5F142440}"/>
              </a:ext>
            </a:extLst>
          </p:cNvPr>
          <p:cNvSpPr>
            <a:spLocks noGrp="1"/>
          </p:cNvSpPr>
          <p:nvPr>
            <p:ph type="body" sz="quarter" idx="17" hasCustomPrompt="1"/>
          </p:nvPr>
        </p:nvSpPr>
        <p:spPr bwMode="gray">
          <a:xfrm>
            <a:off x="460374" y="2649415"/>
            <a:ext cx="2644776" cy="394453"/>
          </a:xfrm>
          <a:noFill/>
        </p:spPr>
        <p:txBody>
          <a:bodyPr lIns="72000" anchor="t"/>
          <a:lstStyle>
            <a:lvl1pPr>
              <a:lnSpc>
                <a:spcPct val="100000"/>
              </a:lnSpc>
              <a:spcBef>
                <a:spcPts val="0"/>
              </a:spcBef>
              <a:defRPr sz="800" b="0" baseline="0">
                <a:solidFill>
                  <a:schemeClr val="bg1"/>
                </a:solidFill>
              </a:defRPr>
            </a:lvl1pPr>
          </a:lstStyle>
          <a:p>
            <a:pPr lvl="0" algn="l" rtl="0"/>
            <a:r>
              <a:rPr lang="fr-FR" b="0" i="0" u="none" baseline="0" noProof="0"/>
              <a:t>MM/AAAA – MM/AAAA</a:t>
            </a:r>
            <a:br>
              <a:rPr lang="fr-FR" noProof="0"/>
            </a:br>
            <a:r>
              <a:rPr lang="fr-FR" b="0" i="0" u="none" baseline="0" noProof="0"/>
              <a:t>Volume : 00 millions d’euros</a:t>
            </a:r>
            <a:br>
              <a:rPr lang="fr-FR" noProof="0"/>
            </a:br>
            <a:r>
              <a:rPr lang="fr-FR" b="0" i="0" u="none" baseline="0" noProof="0"/>
              <a:t>Contribution publique : 000.000 €</a:t>
            </a:r>
          </a:p>
        </p:txBody>
      </p:sp>
      <p:sp>
        <p:nvSpPr>
          <p:cNvPr id="15" name="Textplatzhalter 8">
            <a:extLst>
              <a:ext uri="{FF2B5EF4-FFF2-40B4-BE49-F238E27FC236}">
                <a16:creationId xmlns:a16="http://schemas.microsoft.com/office/drawing/2014/main" id="{133FB7B2-F1B0-4BE4-A9A1-2AA5AD68EB76}"/>
              </a:ext>
            </a:extLst>
          </p:cNvPr>
          <p:cNvSpPr>
            <a:spLocks noGrp="1"/>
          </p:cNvSpPr>
          <p:nvPr>
            <p:ph type="body" sz="quarter" idx="18" hasCustomPrompt="1"/>
          </p:nvPr>
        </p:nvSpPr>
        <p:spPr bwMode="gray">
          <a:xfrm>
            <a:off x="460374" y="971310"/>
            <a:ext cx="2644776" cy="271797"/>
          </a:xfrm>
          <a:noFill/>
        </p:spPr>
        <p:txBody>
          <a:bodyPr lIns="72000" tIns="36000" bIns="36000" anchor="ctr"/>
          <a:lstStyle>
            <a:lvl1pPr>
              <a:defRPr sz="1100" b="1" baseline="0">
                <a:solidFill>
                  <a:schemeClr val="tx1"/>
                </a:solidFill>
              </a:defRPr>
            </a:lvl1pPr>
          </a:lstStyle>
          <a:p>
            <a:pPr lvl="0"/>
            <a:r>
              <a:rPr lang="fr-FR" noProof="0"/>
              <a:t>Nom du pays</a:t>
            </a:r>
          </a:p>
        </p:txBody>
      </p:sp>
      <p:sp>
        <p:nvSpPr>
          <p:cNvPr id="16" name="Textplatzhalter 8">
            <a:extLst>
              <a:ext uri="{FF2B5EF4-FFF2-40B4-BE49-F238E27FC236}">
                <a16:creationId xmlns:a16="http://schemas.microsoft.com/office/drawing/2014/main" id="{50874649-3395-4A9D-A057-03A867415BCC}"/>
              </a:ext>
            </a:extLst>
          </p:cNvPr>
          <p:cNvSpPr>
            <a:spLocks noGrp="1"/>
          </p:cNvSpPr>
          <p:nvPr>
            <p:ph type="body" sz="quarter" idx="19" hasCustomPrompt="1"/>
          </p:nvPr>
        </p:nvSpPr>
        <p:spPr bwMode="gray">
          <a:xfrm>
            <a:off x="460374" y="1243108"/>
            <a:ext cx="2644776" cy="1117616"/>
          </a:xfrm>
          <a:noFill/>
        </p:spPr>
        <p:txBody>
          <a:bodyPr lIns="72000" tIns="0" bIns="36000" anchor="t"/>
          <a:lstStyle>
            <a:lvl1pPr marL="0" indent="0" algn="l" defTabSz="685800" rtl="0" eaLnBrk="1" latinLnBrk="0" hangingPunct="1">
              <a:lnSpc>
                <a:spcPct val="100000"/>
              </a:lnSpc>
              <a:spcBef>
                <a:spcPts val="0"/>
              </a:spcBef>
              <a:buFont typeface="Arial" panose="020B0604020202020204" pitchFamily="34" charset="0"/>
              <a:buNone/>
              <a:defRPr lang="de-DE" sz="1000" b="0" kern="1200" baseline="0" dirty="0" smtClean="0">
                <a:solidFill>
                  <a:schemeClr val="tx1"/>
                </a:solidFill>
                <a:latin typeface="+mn-lt"/>
                <a:ea typeface="+mn-ea"/>
                <a:cs typeface="+mn-cs"/>
              </a:defRPr>
            </a:lvl1pPr>
          </a:lstStyle>
          <a:p>
            <a:pPr marL="0" lvl="0" indent="0" algn="l" defTabSz="685800" rtl="0" eaLnBrk="1" latinLnBrk="0" hangingPunct="1">
              <a:lnSpc>
                <a:spcPct val="100000"/>
              </a:lnSpc>
              <a:spcBef>
                <a:spcPts val="0"/>
              </a:spcBef>
              <a:buFont typeface="Arial" panose="020B0604020202020204" pitchFamily="34" charset="0"/>
              <a:buNone/>
            </a:pPr>
            <a:r>
              <a:rPr lang="fr-FR" noProof="0"/>
              <a:t>Texte avec le nom du pays.</a:t>
            </a:r>
          </a:p>
        </p:txBody>
      </p:sp>
      <p:sp>
        <p:nvSpPr>
          <p:cNvPr id="7" name="Textplatzhalter 6">
            <a:extLst>
              <a:ext uri="{FF2B5EF4-FFF2-40B4-BE49-F238E27FC236}">
                <a16:creationId xmlns:a16="http://schemas.microsoft.com/office/drawing/2014/main" id="{47B8F238-9E4D-4367-BF20-CAA4F4E82F22}"/>
              </a:ext>
            </a:extLst>
          </p:cNvPr>
          <p:cNvSpPr>
            <a:spLocks noGrp="1"/>
          </p:cNvSpPr>
          <p:nvPr>
            <p:ph type="body" sz="quarter" idx="20" hasCustomPrompt="1"/>
          </p:nvPr>
        </p:nvSpPr>
        <p:spPr bwMode="gray">
          <a:xfrm>
            <a:off x="3310597" y="1020763"/>
            <a:ext cx="5717516" cy="3579812"/>
          </a:xfrm>
        </p:spPr>
        <p:txBody>
          <a:bodyPr/>
          <a:lstStyle/>
          <a:p>
            <a:pPr lvl="0"/>
            <a:r>
              <a:rPr lang="fr-FR" noProof="0"/>
              <a:t>Modifier le style du texte du masque</a:t>
            </a:r>
          </a:p>
          <a:p>
            <a:pPr lvl="1"/>
            <a:r>
              <a:rPr lang="fr-FR" noProof="0"/>
              <a:t>Deuxième niveau</a:t>
            </a:r>
          </a:p>
          <a:p>
            <a:pPr lvl="2"/>
            <a:r>
              <a:rPr lang="fr-FR" noProof="0"/>
              <a:t>Troisième niveau</a:t>
            </a:r>
          </a:p>
        </p:txBody>
      </p:sp>
    </p:spTree>
    <p:extLst>
      <p:ext uri="{BB962C8B-B14F-4D97-AF65-F5344CB8AC3E}">
        <p14:creationId xmlns:p14="http://schemas.microsoft.com/office/powerpoint/2010/main" val="149638527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ontakt 1">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de-DE"/>
              <a:t>Page </a:t>
            </a:r>
            <a:fld id="{3A8B5DB7-81A8-4ED4-916B-6B23CD603687}" type="slidenum">
              <a:rPr smtClean="0"/>
              <a:pPr/>
              <a:t>‹N°›</a:t>
            </a:fld>
            <a:endParaRPr/>
          </a:p>
        </p:txBody>
      </p:sp>
      <p:sp>
        <p:nvSpPr>
          <p:cNvPr id="16" name="Titel 1">
            <a:extLst>
              <a:ext uri="{FF2B5EF4-FFF2-40B4-BE49-F238E27FC236}">
                <a16:creationId xmlns:a16="http://schemas.microsoft.com/office/drawing/2014/main" id="{3B6C23A5-1B72-42F2-B92F-DC68B632F6B0}"/>
              </a:ext>
            </a:extLst>
          </p:cNvPr>
          <p:cNvSpPr>
            <a:spLocks noGrp="1"/>
          </p:cNvSpPr>
          <p:nvPr>
            <p:ph type="title" hasCustomPrompt="1"/>
          </p:nvPr>
        </p:nvSpPr>
        <p:spPr bwMode="gray">
          <a:xfrm>
            <a:off x="449817" y="240212"/>
            <a:ext cx="8342492" cy="540544"/>
          </a:xfrm>
        </p:spPr>
        <p:txBody>
          <a:bodyPr/>
          <a:lstStyle>
            <a:lvl1pPr>
              <a:defRPr/>
            </a:lvl1pPr>
          </a:lstStyle>
          <a:p>
            <a:r>
              <a:rPr lang="fr-FR"/>
              <a:t>Contact</a:t>
            </a:r>
            <a:endParaRPr lang="en-GB"/>
          </a:p>
        </p:txBody>
      </p:sp>
      <p:sp>
        <p:nvSpPr>
          <p:cNvPr id="19" name="Textplatzhalter 16">
            <a:extLst>
              <a:ext uri="{FF2B5EF4-FFF2-40B4-BE49-F238E27FC236}">
                <a16:creationId xmlns:a16="http://schemas.microsoft.com/office/drawing/2014/main" id="{F0C65784-9410-409B-82EA-6584D4732CDD}"/>
              </a:ext>
            </a:extLst>
          </p:cNvPr>
          <p:cNvSpPr>
            <a:spLocks noGrp="1"/>
          </p:cNvSpPr>
          <p:nvPr>
            <p:ph type="body" sz="quarter" idx="15" hasCustomPrompt="1"/>
          </p:nvPr>
        </p:nvSpPr>
        <p:spPr bwMode="gray">
          <a:xfrm>
            <a:off x="2140284" y="2070719"/>
            <a:ext cx="3369561" cy="1025036"/>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20" name="Textplatzhalter 29">
            <a:extLst>
              <a:ext uri="{FF2B5EF4-FFF2-40B4-BE49-F238E27FC236}">
                <a16:creationId xmlns:a16="http://schemas.microsoft.com/office/drawing/2014/main" id="{85761457-A63B-46F2-99C5-E217A1E0A705}"/>
              </a:ext>
            </a:extLst>
          </p:cNvPr>
          <p:cNvSpPr>
            <a:spLocks noGrp="1"/>
          </p:cNvSpPr>
          <p:nvPr>
            <p:ph type="body" sz="quarter" idx="22" hasCustomPrompt="1"/>
          </p:nvPr>
        </p:nvSpPr>
        <p:spPr bwMode="gray">
          <a:xfrm>
            <a:off x="2140284" y="1392861"/>
            <a:ext cx="3369561" cy="176276"/>
          </a:xfrm>
        </p:spPr>
        <p:txBody>
          <a:bodyPr/>
          <a:lstStyle>
            <a:lvl1pPr>
              <a:defRPr sz="1200" b="1"/>
            </a:lvl1pPr>
          </a:lstStyle>
          <a:p>
            <a:pPr algn="l" rtl="0"/>
            <a:r>
              <a:rPr lang="fr-FR" b="1" i="0" u="none" baseline="0"/>
              <a:t>Prénom Nom</a:t>
            </a:r>
            <a:endParaRPr lang="fr-FR"/>
          </a:p>
        </p:txBody>
      </p:sp>
      <p:sp>
        <p:nvSpPr>
          <p:cNvPr id="21" name="Textplatzhalter 30">
            <a:extLst>
              <a:ext uri="{FF2B5EF4-FFF2-40B4-BE49-F238E27FC236}">
                <a16:creationId xmlns:a16="http://schemas.microsoft.com/office/drawing/2014/main" id="{CB52D947-0416-4964-B28D-129580E47725}"/>
              </a:ext>
            </a:extLst>
          </p:cNvPr>
          <p:cNvSpPr>
            <a:spLocks noGrp="1"/>
          </p:cNvSpPr>
          <p:nvPr>
            <p:ph type="body" sz="quarter" idx="23" hasCustomPrompt="1"/>
          </p:nvPr>
        </p:nvSpPr>
        <p:spPr bwMode="gray">
          <a:xfrm>
            <a:off x="2140284" y="1635978"/>
            <a:ext cx="3369561" cy="176276"/>
          </a:xfrm>
        </p:spPr>
        <p:txBody>
          <a:bodyPr/>
          <a:lstStyle>
            <a:lvl1pPr>
              <a:defRPr sz="1200"/>
            </a:lvl1pPr>
          </a:lstStyle>
          <a:p>
            <a:pPr algn="l" rtl="0"/>
            <a:r>
              <a:rPr lang="fr-FR" b="0" i="0" u="none" baseline="0"/>
              <a:t>Fonction, ville</a:t>
            </a:r>
          </a:p>
        </p:txBody>
      </p:sp>
      <p:sp>
        <p:nvSpPr>
          <p:cNvPr id="35" name="Bildplatzhalter 6">
            <a:extLst>
              <a:ext uri="{FF2B5EF4-FFF2-40B4-BE49-F238E27FC236}">
                <a16:creationId xmlns:a16="http://schemas.microsoft.com/office/drawing/2014/main" id="{FC763A8F-9E6C-4EEB-90DC-0F65B80379CA}"/>
              </a:ext>
            </a:extLst>
          </p:cNvPr>
          <p:cNvSpPr>
            <a:spLocks noGrp="1"/>
          </p:cNvSpPr>
          <p:nvPr>
            <p:ph type="pic" sz="quarter" idx="17" hasCustomPrompt="1"/>
          </p:nvPr>
        </p:nvSpPr>
        <p:spPr bwMode="gray">
          <a:xfrm>
            <a:off x="449816" y="1392861"/>
            <a:ext cx="1468079" cy="1702892"/>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22" name="Datumsplatzhalter 1">
            <a:extLst>
              <a:ext uri="{FF2B5EF4-FFF2-40B4-BE49-F238E27FC236}">
                <a16:creationId xmlns:a16="http://schemas.microsoft.com/office/drawing/2014/main" id="{F9FB458C-CFA6-44CB-9036-A06787B446EE}"/>
              </a:ext>
            </a:extLst>
          </p:cNvPr>
          <p:cNvSpPr>
            <a:spLocks noGrp="1"/>
          </p:cNvSpPr>
          <p:nvPr>
            <p:ph type="dt" sz="half" idx="11"/>
          </p:nvPr>
        </p:nvSpPr>
        <p:spPr bwMode="gray">
          <a:xfrm>
            <a:off x="1019160" y="4926383"/>
            <a:ext cx="625609" cy="92333"/>
          </a:xfrm>
        </p:spPr>
        <p:txBody>
          <a:bodyPr/>
          <a:lstStyle/>
          <a:p>
            <a:fld id="{841530F0-E425-44A3-8059-9A6F4D94ADDD}" type="datetime1">
              <a:rPr lang="fr-FR" smtClean="0"/>
              <a:t>25/02/2025</a:t>
            </a:fld>
            <a:endParaRPr lang="de-DE"/>
          </a:p>
        </p:txBody>
      </p:sp>
      <p:sp>
        <p:nvSpPr>
          <p:cNvPr id="2" name="TextBox 7">
            <a:extLst>
              <a:ext uri="{FF2B5EF4-FFF2-40B4-BE49-F238E27FC236}">
                <a16:creationId xmlns:a16="http://schemas.microsoft.com/office/drawing/2014/main" id="{A01F8E13-F5B0-9162-E49E-B6F5568744AD}"/>
              </a:ext>
            </a:extLst>
          </p:cNvPr>
          <p:cNvSpPr txBox="1"/>
          <p:nvPr userDrawn="1"/>
        </p:nvSpPr>
        <p:spPr bwMode="gray">
          <a:xfrm>
            <a:off x="784636" y="4052697"/>
            <a:ext cx="838691"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www.giz.de</a:t>
            </a:r>
          </a:p>
        </p:txBody>
      </p:sp>
      <p:grpSp>
        <p:nvGrpSpPr>
          <p:cNvPr id="5" name="Gruppieren 4">
            <a:extLst>
              <a:ext uri="{FF2B5EF4-FFF2-40B4-BE49-F238E27FC236}">
                <a16:creationId xmlns:a16="http://schemas.microsoft.com/office/drawing/2014/main" id="{F76E56E9-2BB1-1CDA-D1C1-322B325EC4C8}"/>
              </a:ext>
            </a:extLst>
          </p:cNvPr>
          <p:cNvGrpSpPr/>
          <p:nvPr userDrawn="1"/>
        </p:nvGrpSpPr>
        <p:grpSpPr bwMode="gray">
          <a:xfrm>
            <a:off x="444492" y="4029252"/>
            <a:ext cx="262622" cy="297258"/>
            <a:chOff x="4933951" y="-41275"/>
            <a:chExt cx="2130425" cy="2411413"/>
          </a:xfrm>
        </p:grpSpPr>
        <p:sp>
          <p:nvSpPr>
            <p:cNvPr id="7" name="Freeform 6">
              <a:extLst>
                <a:ext uri="{FF2B5EF4-FFF2-40B4-BE49-F238E27FC236}">
                  <a16:creationId xmlns:a16="http://schemas.microsoft.com/office/drawing/2014/main" id="{49EE2753-66AA-4D88-1A5D-6C8A440F1725}"/>
                </a:ext>
              </a:extLst>
            </p:cNvPr>
            <p:cNvSpPr>
              <a:spLocks noEditPoints="1"/>
            </p:cNvSpPr>
            <p:nvPr/>
          </p:nvSpPr>
          <p:spPr bwMode="gray">
            <a:xfrm>
              <a:off x="4945063" y="1435100"/>
              <a:ext cx="2114550" cy="935038"/>
            </a:xfrm>
            <a:custGeom>
              <a:avLst/>
              <a:gdLst>
                <a:gd name="T0" fmla="*/ 287 w 425"/>
                <a:gd name="T1" fmla="*/ 25 h 188"/>
                <a:gd name="T2" fmla="*/ 297 w 425"/>
                <a:gd name="T3" fmla="*/ 2 h 188"/>
                <a:gd name="T4" fmla="*/ 325 w 425"/>
                <a:gd name="T5" fmla="*/ 0 h 188"/>
                <a:gd name="T6" fmla="*/ 321 w 425"/>
                <a:gd name="T7" fmla="*/ 23 h 188"/>
                <a:gd name="T8" fmla="*/ 382 w 425"/>
                <a:gd name="T9" fmla="*/ 25 h 188"/>
                <a:gd name="T10" fmla="*/ 394 w 425"/>
                <a:gd name="T11" fmla="*/ 2 h 188"/>
                <a:gd name="T12" fmla="*/ 423 w 425"/>
                <a:gd name="T13" fmla="*/ 0 h 188"/>
                <a:gd name="T14" fmla="*/ 307 w 425"/>
                <a:gd name="T15" fmla="*/ 135 h 188"/>
                <a:gd name="T16" fmla="*/ 0 w 425"/>
                <a:gd name="T17" fmla="*/ 2 h 188"/>
                <a:gd name="T18" fmla="*/ 28 w 425"/>
                <a:gd name="T19" fmla="*/ 0 h 188"/>
                <a:gd name="T20" fmla="*/ 40 w 425"/>
                <a:gd name="T21" fmla="*/ 23 h 188"/>
                <a:gd name="T22" fmla="*/ 101 w 425"/>
                <a:gd name="T23" fmla="*/ 25 h 188"/>
                <a:gd name="T24" fmla="*/ 97 w 425"/>
                <a:gd name="T25" fmla="*/ 3 h 188"/>
                <a:gd name="T26" fmla="*/ 125 w 425"/>
                <a:gd name="T27" fmla="*/ 0 h 188"/>
                <a:gd name="T28" fmla="*/ 134 w 425"/>
                <a:gd name="T29" fmla="*/ 23 h 188"/>
                <a:gd name="T30" fmla="*/ 192 w 425"/>
                <a:gd name="T31" fmla="*/ 25 h 188"/>
                <a:gd name="T32" fmla="*/ 194 w 425"/>
                <a:gd name="T33" fmla="*/ 2 h 188"/>
                <a:gd name="T34" fmla="*/ 221 w 425"/>
                <a:gd name="T35" fmla="*/ 0 h 188"/>
                <a:gd name="T36" fmla="*/ 224 w 425"/>
                <a:gd name="T37" fmla="*/ 23 h 188"/>
                <a:gd name="T38" fmla="*/ 256 w 425"/>
                <a:gd name="T39" fmla="*/ 25 h 188"/>
                <a:gd name="T40" fmla="*/ 362 w 425"/>
                <a:gd name="T41" fmla="*/ 55 h 188"/>
                <a:gd name="T42" fmla="*/ 307 w 425"/>
                <a:gd name="T43" fmla="*/ 56 h 188"/>
                <a:gd name="T44" fmla="*/ 256 w 425"/>
                <a:gd name="T45" fmla="*/ 121 h 188"/>
                <a:gd name="T46" fmla="*/ 363 w 425"/>
                <a:gd name="T47" fmla="*/ 56 h 188"/>
                <a:gd name="T48" fmla="*/ 87 w 425"/>
                <a:gd name="T49" fmla="*/ 55 h 188"/>
                <a:gd name="T50" fmla="*/ 61 w 425"/>
                <a:gd name="T51" fmla="*/ 55 h 188"/>
                <a:gd name="T52" fmla="*/ 155 w 425"/>
                <a:gd name="T53" fmla="*/ 118 h 188"/>
                <a:gd name="T54" fmla="*/ 156 w 425"/>
                <a:gd name="T55" fmla="*/ 117 h 188"/>
                <a:gd name="T56" fmla="*/ 111 w 425"/>
                <a:gd name="T57" fmla="*/ 55 h 188"/>
                <a:gd name="T58" fmla="*/ 224 w 425"/>
                <a:gd name="T59" fmla="*/ 81 h 188"/>
                <a:gd name="T60" fmla="*/ 224 w 425"/>
                <a:gd name="T61" fmla="*/ 108 h 188"/>
                <a:gd name="T62" fmla="*/ 273 w 425"/>
                <a:gd name="T63" fmla="*/ 56 h 188"/>
                <a:gd name="T64" fmla="*/ 225 w 425"/>
                <a:gd name="T65" fmla="*/ 55 h 188"/>
                <a:gd name="T66" fmla="*/ 224 w 425"/>
                <a:gd name="T67" fmla="*/ 81 h 188"/>
                <a:gd name="T68" fmla="*/ 194 w 425"/>
                <a:gd name="T69" fmla="*/ 56 h 188"/>
                <a:gd name="T70" fmla="*/ 148 w 425"/>
                <a:gd name="T71" fmla="*/ 55 h 188"/>
                <a:gd name="T72" fmla="*/ 192 w 425"/>
                <a:gd name="T73" fmla="*/ 109 h 188"/>
                <a:gd name="T74" fmla="*/ 194 w 425"/>
                <a:gd name="T75"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 h="188">
                  <a:moveTo>
                    <a:pt x="256" y="25"/>
                  </a:moveTo>
                  <a:cubicBezTo>
                    <a:pt x="267" y="25"/>
                    <a:pt x="277" y="25"/>
                    <a:pt x="287" y="25"/>
                  </a:cubicBezTo>
                  <a:cubicBezTo>
                    <a:pt x="288" y="25"/>
                    <a:pt x="290" y="24"/>
                    <a:pt x="290" y="23"/>
                  </a:cubicBezTo>
                  <a:cubicBezTo>
                    <a:pt x="292" y="16"/>
                    <a:pt x="294" y="9"/>
                    <a:pt x="297" y="2"/>
                  </a:cubicBezTo>
                  <a:cubicBezTo>
                    <a:pt x="297" y="2"/>
                    <a:pt x="298" y="0"/>
                    <a:pt x="299" y="0"/>
                  </a:cubicBezTo>
                  <a:cubicBezTo>
                    <a:pt x="308" y="0"/>
                    <a:pt x="316" y="0"/>
                    <a:pt x="325" y="0"/>
                  </a:cubicBezTo>
                  <a:cubicBezTo>
                    <a:pt x="326" y="0"/>
                    <a:pt x="327" y="2"/>
                    <a:pt x="326" y="2"/>
                  </a:cubicBezTo>
                  <a:cubicBezTo>
                    <a:pt x="325" y="9"/>
                    <a:pt x="323" y="16"/>
                    <a:pt x="321" y="23"/>
                  </a:cubicBezTo>
                  <a:cubicBezTo>
                    <a:pt x="321" y="23"/>
                    <a:pt x="322" y="25"/>
                    <a:pt x="322" y="25"/>
                  </a:cubicBezTo>
                  <a:cubicBezTo>
                    <a:pt x="342" y="25"/>
                    <a:pt x="362" y="25"/>
                    <a:pt x="382" y="25"/>
                  </a:cubicBezTo>
                  <a:cubicBezTo>
                    <a:pt x="383" y="25"/>
                    <a:pt x="384" y="24"/>
                    <a:pt x="384" y="23"/>
                  </a:cubicBezTo>
                  <a:cubicBezTo>
                    <a:pt x="388" y="16"/>
                    <a:pt x="391" y="9"/>
                    <a:pt x="394" y="2"/>
                  </a:cubicBezTo>
                  <a:cubicBezTo>
                    <a:pt x="394" y="1"/>
                    <a:pt x="395" y="0"/>
                    <a:pt x="396" y="0"/>
                  </a:cubicBezTo>
                  <a:cubicBezTo>
                    <a:pt x="405" y="0"/>
                    <a:pt x="414" y="0"/>
                    <a:pt x="423" y="0"/>
                  </a:cubicBezTo>
                  <a:cubicBezTo>
                    <a:pt x="424" y="0"/>
                    <a:pt x="425" y="2"/>
                    <a:pt x="425" y="3"/>
                  </a:cubicBezTo>
                  <a:cubicBezTo>
                    <a:pt x="405" y="64"/>
                    <a:pt x="365" y="108"/>
                    <a:pt x="307" y="135"/>
                  </a:cubicBezTo>
                  <a:cubicBezTo>
                    <a:pt x="195" y="188"/>
                    <a:pt x="60" y="139"/>
                    <a:pt x="10" y="28"/>
                  </a:cubicBezTo>
                  <a:cubicBezTo>
                    <a:pt x="6" y="20"/>
                    <a:pt x="3" y="11"/>
                    <a:pt x="0" y="2"/>
                  </a:cubicBezTo>
                  <a:cubicBezTo>
                    <a:pt x="0" y="2"/>
                    <a:pt x="1" y="0"/>
                    <a:pt x="1" y="0"/>
                  </a:cubicBezTo>
                  <a:cubicBezTo>
                    <a:pt x="10" y="0"/>
                    <a:pt x="19" y="0"/>
                    <a:pt x="28" y="0"/>
                  </a:cubicBezTo>
                  <a:cubicBezTo>
                    <a:pt x="29" y="0"/>
                    <a:pt x="30" y="1"/>
                    <a:pt x="31" y="2"/>
                  </a:cubicBezTo>
                  <a:cubicBezTo>
                    <a:pt x="34" y="9"/>
                    <a:pt x="37" y="16"/>
                    <a:pt x="40" y="23"/>
                  </a:cubicBezTo>
                  <a:cubicBezTo>
                    <a:pt x="41" y="24"/>
                    <a:pt x="42" y="25"/>
                    <a:pt x="43" y="25"/>
                  </a:cubicBezTo>
                  <a:cubicBezTo>
                    <a:pt x="62" y="25"/>
                    <a:pt x="81" y="25"/>
                    <a:pt x="101" y="25"/>
                  </a:cubicBezTo>
                  <a:cubicBezTo>
                    <a:pt x="101" y="25"/>
                    <a:pt x="102" y="23"/>
                    <a:pt x="102" y="23"/>
                  </a:cubicBezTo>
                  <a:cubicBezTo>
                    <a:pt x="101" y="16"/>
                    <a:pt x="99" y="9"/>
                    <a:pt x="97" y="3"/>
                  </a:cubicBezTo>
                  <a:cubicBezTo>
                    <a:pt x="97" y="2"/>
                    <a:pt x="98" y="0"/>
                    <a:pt x="99" y="0"/>
                  </a:cubicBezTo>
                  <a:cubicBezTo>
                    <a:pt x="108" y="0"/>
                    <a:pt x="116" y="0"/>
                    <a:pt x="125" y="0"/>
                  </a:cubicBezTo>
                  <a:cubicBezTo>
                    <a:pt x="126" y="0"/>
                    <a:pt x="127" y="1"/>
                    <a:pt x="127" y="2"/>
                  </a:cubicBezTo>
                  <a:cubicBezTo>
                    <a:pt x="130" y="9"/>
                    <a:pt x="131" y="16"/>
                    <a:pt x="134" y="23"/>
                  </a:cubicBezTo>
                  <a:cubicBezTo>
                    <a:pt x="134" y="24"/>
                    <a:pt x="135" y="25"/>
                    <a:pt x="136" y="25"/>
                  </a:cubicBezTo>
                  <a:cubicBezTo>
                    <a:pt x="155" y="25"/>
                    <a:pt x="173" y="25"/>
                    <a:pt x="192" y="25"/>
                  </a:cubicBezTo>
                  <a:cubicBezTo>
                    <a:pt x="193" y="25"/>
                    <a:pt x="194" y="24"/>
                    <a:pt x="194" y="23"/>
                  </a:cubicBezTo>
                  <a:cubicBezTo>
                    <a:pt x="194" y="16"/>
                    <a:pt x="194" y="9"/>
                    <a:pt x="194" y="2"/>
                  </a:cubicBezTo>
                  <a:cubicBezTo>
                    <a:pt x="194" y="2"/>
                    <a:pt x="195" y="0"/>
                    <a:pt x="196" y="0"/>
                  </a:cubicBezTo>
                  <a:cubicBezTo>
                    <a:pt x="205" y="0"/>
                    <a:pt x="213" y="0"/>
                    <a:pt x="221" y="0"/>
                  </a:cubicBezTo>
                  <a:cubicBezTo>
                    <a:pt x="222" y="0"/>
                    <a:pt x="223" y="2"/>
                    <a:pt x="223" y="3"/>
                  </a:cubicBezTo>
                  <a:cubicBezTo>
                    <a:pt x="224" y="9"/>
                    <a:pt x="223" y="16"/>
                    <a:pt x="224" y="23"/>
                  </a:cubicBezTo>
                  <a:cubicBezTo>
                    <a:pt x="224" y="23"/>
                    <a:pt x="225" y="25"/>
                    <a:pt x="226" y="25"/>
                  </a:cubicBezTo>
                  <a:cubicBezTo>
                    <a:pt x="236" y="25"/>
                    <a:pt x="246" y="25"/>
                    <a:pt x="256" y="25"/>
                  </a:cubicBezTo>
                  <a:close/>
                  <a:moveTo>
                    <a:pt x="364" y="55"/>
                  </a:moveTo>
                  <a:cubicBezTo>
                    <a:pt x="363" y="55"/>
                    <a:pt x="363" y="55"/>
                    <a:pt x="362" y="55"/>
                  </a:cubicBezTo>
                  <a:cubicBezTo>
                    <a:pt x="345" y="55"/>
                    <a:pt x="328" y="54"/>
                    <a:pt x="311" y="55"/>
                  </a:cubicBezTo>
                  <a:cubicBezTo>
                    <a:pt x="310" y="55"/>
                    <a:pt x="308" y="56"/>
                    <a:pt x="307" y="56"/>
                  </a:cubicBezTo>
                  <a:cubicBezTo>
                    <a:pt x="295" y="81"/>
                    <a:pt x="279" y="103"/>
                    <a:pt x="257" y="120"/>
                  </a:cubicBezTo>
                  <a:cubicBezTo>
                    <a:pt x="257" y="121"/>
                    <a:pt x="257" y="121"/>
                    <a:pt x="256" y="121"/>
                  </a:cubicBezTo>
                  <a:cubicBezTo>
                    <a:pt x="257" y="122"/>
                    <a:pt x="257" y="122"/>
                    <a:pt x="258" y="122"/>
                  </a:cubicBezTo>
                  <a:cubicBezTo>
                    <a:pt x="300" y="111"/>
                    <a:pt x="335" y="90"/>
                    <a:pt x="363" y="56"/>
                  </a:cubicBezTo>
                  <a:cubicBezTo>
                    <a:pt x="363" y="56"/>
                    <a:pt x="364" y="55"/>
                    <a:pt x="364" y="55"/>
                  </a:cubicBezTo>
                  <a:close/>
                  <a:moveTo>
                    <a:pt x="87" y="55"/>
                  </a:moveTo>
                  <a:cubicBezTo>
                    <a:pt x="79" y="55"/>
                    <a:pt x="71" y="54"/>
                    <a:pt x="62" y="55"/>
                  </a:cubicBezTo>
                  <a:cubicBezTo>
                    <a:pt x="62" y="55"/>
                    <a:pt x="61" y="55"/>
                    <a:pt x="61" y="55"/>
                  </a:cubicBezTo>
                  <a:cubicBezTo>
                    <a:pt x="61" y="55"/>
                    <a:pt x="61" y="56"/>
                    <a:pt x="62" y="56"/>
                  </a:cubicBezTo>
                  <a:cubicBezTo>
                    <a:pt x="86" y="86"/>
                    <a:pt x="118" y="107"/>
                    <a:pt x="155" y="118"/>
                  </a:cubicBezTo>
                  <a:cubicBezTo>
                    <a:pt x="156" y="118"/>
                    <a:pt x="156" y="118"/>
                    <a:pt x="156" y="118"/>
                  </a:cubicBezTo>
                  <a:cubicBezTo>
                    <a:pt x="156" y="118"/>
                    <a:pt x="156" y="118"/>
                    <a:pt x="156" y="117"/>
                  </a:cubicBezTo>
                  <a:cubicBezTo>
                    <a:pt x="137" y="100"/>
                    <a:pt x="124" y="79"/>
                    <a:pt x="114" y="56"/>
                  </a:cubicBezTo>
                  <a:cubicBezTo>
                    <a:pt x="114" y="55"/>
                    <a:pt x="112" y="55"/>
                    <a:pt x="111" y="55"/>
                  </a:cubicBezTo>
                  <a:cubicBezTo>
                    <a:pt x="103" y="54"/>
                    <a:pt x="95" y="55"/>
                    <a:pt x="87" y="55"/>
                  </a:cubicBezTo>
                  <a:close/>
                  <a:moveTo>
                    <a:pt x="224" y="81"/>
                  </a:moveTo>
                  <a:cubicBezTo>
                    <a:pt x="224" y="89"/>
                    <a:pt x="224" y="98"/>
                    <a:pt x="224" y="106"/>
                  </a:cubicBezTo>
                  <a:cubicBezTo>
                    <a:pt x="224" y="107"/>
                    <a:pt x="224" y="107"/>
                    <a:pt x="224" y="108"/>
                  </a:cubicBezTo>
                  <a:cubicBezTo>
                    <a:pt x="224" y="108"/>
                    <a:pt x="225" y="107"/>
                    <a:pt x="226" y="107"/>
                  </a:cubicBezTo>
                  <a:cubicBezTo>
                    <a:pt x="246" y="94"/>
                    <a:pt x="261" y="76"/>
                    <a:pt x="273" y="56"/>
                  </a:cubicBezTo>
                  <a:cubicBezTo>
                    <a:pt x="274" y="56"/>
                    <a:pt x="273" y="55"/>
                    <a:pt x="272" y="55"/>
                  </a:cubicBezTo>
                  <a:cubicBezTo>
                    <a:pt x="257" y="54"/>
                    <a:pt x="241" y="54"/>
                    <a:pt x="225" y="55"/>
                  </a:cubicBezTo>
                  <a:cubicBezTo>
                    <a:pt x="225" y="55"/>
                    <a:pt x="224" y="56"/>
                    <a:pt x="224" y="56"/>
                  </a:cubicBezTo>
                  <a:cubicBezTo>
                    <a:pt x="224" y="65"/>
                    <a:pt x="224" y="73"/>
                    <a:pt x="224" y="81"/>
                  </a:cubicBezTo>
                  <a:close/>
                  <a:moveTo>
                    <a:pt x="194" y="82"/>
                  </a:moveTo>
                  <a:cubicBezTo>
                    <a:pt x="194" y="73"/>
                    <a:pt x="194" y="65"/>
                    <a:pt x="194" y="56"/>
                  </a:cubicBezTo>
                  <a:cubicBezTo>
                    <a:pt x="194" y="56"/>
                    <a:pt x="193" y="55"/>
                    <a:pt x="192" y="55"/>
                  </a:cubicBezTo>
                  <a:cubicBezTo>
                    <a:pt x="178" y="54"/>
                    <a:pt x="163" y="54"/>
                    <a:pt x="148" y="55"/>
                  </a:cubicBezTo>
                  <a:cubicBezTo>
                    <a:pt x="148" y="55"/>
                    <a:pt x="147" y="56"/>
                    <a:pt x="147" y="56"/>
                  </a:cubicBezTo>
                  <a:cubicBezTo>
                    <a:pt x="158" y="77"/>
                    <a:pt x="172" y="95"/>
                    <a:pt x="192" y="109"/>
                  </a:cubicBezTo>
                  <a:cubicBezTo>
                    <a:pt x="193" y="109"/>
                    <a:pt x="193" y="109"/>
                    <a:pt x="194" y="109"/>
                  </a:cubicBezTo>
                  <a:cubicBezTo>
                    <a:pt x="194" y="109"/>
                    <a:pt x="194" y="108"/>
                    <a:pt x="194" y="108"/>
                  </a:cubicBezTo>
                  <a:cubicBezTo>
                    <a:pt x="194" y="99"/>
                    <a:pt x="194" y="91"/>
                    <a:pt x="194" y="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a:extLst>
                <a:ext uri="{FF2B5EF4-FFF2-40B4-BE49-F238E27FC236}">
                  <a16:creationId xmlns:a16="http://schemas.microsoft.com/office/drawing/2014/main" id="{0F794CE0-D179-7057-A7C9-B12FC17F3426}"/>
                </a:ext>
              </a:extLst>
            </p:cNvPr>
            <p:cNvSpPr>
              <a:spLocks noEditPoints="1"/>
            </p:cNvSpPr>
            <p:nvPr/>
          </p:nvSpPr>
          <p:spPr bwMode="gray">
            <a:xfrm>
              <a:off x="4945063" y="-41275"/>
              <a:ext cx="2108200" cy="860425"/>
            </a:xfrm>
            <a:custGeom>
              <a:avLst/>
              <a:gdLst>
                <a:gd name="T0" fmla="*/ 45 w 424"/>
                <a:gd name="T1" fmla="*/ 148 h 173"/>
                <a:gd name="T2" fmla="*/ 32 w 424"/>
                <a:gd name="T3" fmla="*/ 170 h 173"/>
                <a:gd name="T4" fmla="*/ 3 w 424"/>
                <a:gd name="T5" fmla="*/ 173 h 173"/>
                <a:gd name="T6" fmla="*/ 155 w 424"/>
                <a:gd name="T7" fmla="*/ 28 h 173"/>
                <a:gd name="T8" fmla="*/ 424 w 424"/>
                <a:gd name="T9" fmla="*/ 171 h 173"/>
                <a:gd name="T10" fmla="*/ 395 w 424"/>
                <a:gd name="T11" fmla="*/ 173 h 173"/>
                <a:gd name="T12" fmla="*/ 382 w 424"/>
                <a:gd name="T13" fmla="*/ 149 h 173"/>
                <a:gd name="T14" fmla="*/ 321 w 424"/>
                <a:gd name="T15" fmla="*/ 148 h 173"/>
                <a:gd name="T16" fmla="*/ 325 w 424"/>
                <a:gd name="T17" fmla="*/ 171 h 173"/>
                <a:gd name="T18" fmla="*/ 297 w 424"/>
                <a:gd name="T19" fmla="*/ 173 h 173"/>
                <a:gd name="T20" fmla="*/ 287 w 424"/>
                <a:gd name="T21" fmla="*/ 149 h 173"/>
                <a:gd name="T22" fmla="*/ 225 w 424"/>
                <a:gd name="T23" fmla="*/ 148 h 173"/>
                <a:gd name="T24" fmla="*/ 223 w 424"/>
                <a:gd name="T25" fmla="*/ 170 h 173"/>
                <a:gd name="T26" fmla="*/ 196 w 424"/>
                <a:gd name="T27" fmla="*/ 173 h 173"/>
                <a:gd name="T28" fmla="*/ 194 w 424"/>
                <a:gd name="T29" fmla="*/ 150 h 173"/>
                <a:gd name="T30" fmla="*/ 137 w 424"/>
                <a:gd name="T31" fmla="*/ 148 h 173"/>
                <a:gd name="T32" fmla="*/ 128 w 424"/>
                <a:gd name="T33" fmla="*/ 171 h 173"/>
                <a:gd name="T34" fmla="*/ 99 w 424"/>
                <a:gd name="T35" fmla="*/ 173 h 173"/>
                <a:gd name="T36" fmla="*/ 103 w 424"/>
                <a:gd name="T37" fmla="*/ 150 h 173"/>
                <a:gd name="T38" fmla="*/ 73 w 424"/>
                <a:gd name="T39" fmla="*/ 148 h 173"/>
                <a:gd name="T40" fmla="*/ 359 w 424"/>
                <a:gd name="T41" fmla="*/ 118 h 173"/>
                <a:gd name="T42" fmla="*/ 360 w 424"/>
                <a:gd name="T43" fmla="*/ 116 h 173"/>
                <a:gd name="T44" fmla="*/ 258 w 424"/>
                <a:gd name="T45" fmla="*/ 56 h 173"/>
                <a:gd name="T46" fmla="*/ 305 w 424"/>
                <a:gd name="T47" fmla="*/ 116 h 173"/>
                <a:gd name="T48" fmla="*/ 333 w 424"/>
                <a:gd name="T49" fmla="*/ 118 h 173"/>
                <a:gd name="T50" fmla="*/ 113 w 424"/>
                <a:gd name="T51" fmla="*/ 118 h 173"/>
                <a:gd name="T52" fmla="*/ 157 w 424"/>
                <a:gd name="T53" fmla="*/ 59 h 173"/>
                <a:gd name="T54" fmla="*/ 157 w 424"/>
                <a:gd name="T55" fmla="*/ 58 h 173"/>
                <a:gd name="T56" fmla="*/ 64 w 424"/>
                <a:gd name="T57" fmla="*/ 118 h 173"/>
                <a:gd name="T58" fmla="*/ 90 w 424"/>
                <a:gd name="T59" fmla="*/ 118 h 173"/>
                <a:gd name="T60" fmla="*/ 269 w 424"/>
                <a:gd name="T61" fmla="*/ 118 h 173"/>
                <a:gd name="T62" fmla="*/ 225 w 424"/>
                <a:gd name="T63" fmla="*/ 68 h 173"/>
                <a:gd name="T64" fmla="*/ 224 w 424"/>
                <a:gd name="T65" fmla="*/ 69 h 173"/>
                <a:gd name="T66" fmla="*/ 225 w 424"/>
                <a:gd name="T67" fmla="*/ 118 h 173"/>
                <a:gd name="T68" fmla="*/ 194 w 424"/>
                <a:gd name="T69" fmla="*/ 93 h 173"/>
                <a:gd name="T70" fmla="*/ 194 w 424"/>
                <a:gd name="T71" fmla="*/ 68 h 173"/>
                <a:gd name="T72" fmla="*/ 150 w 424"/>
                <a:gd name="T73" fmla="*/ 116 h 173"/>
                <a:gd name="T74" fmla="*/ 192 w 424"/>
                <a:gd name="T75" fmla="*/ 118 h 173"/>
                <a:gd name="T76" fmla="*/ 194 w 424"/>
                <a:gd name="T77"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4" h="173">
                  <a:moveTo>
                    <a:pt x="73" y="148"/>
                  </a:moveTo>
                  <a:cubicBezTo>
                    <a:pt x="64" y="148"/>
                    <a:pt x="55" y="148"/>
                    <a:pt x="45" y="148"/>
                  </a:cubicBezTo>
                  <a:cubicBezTo>
                    <a:pt x="44" y="148"/>
                    <a:pt x="43" y="149"/>
                    <a:pt x="42" y="149"/>
                  </a:cubicBezTo>
                  <a:cubicBezTo>
                    <a:pt x="39" y="156"/>
                    <a:pt x="36" y="164"/>
                    <a:pt x="32" y="170"/>
                  </a:cubicBezTo>
                  <a:cubicBezTo>
                    <a:pt x="32" y="171"/>
                    <a:pt x="30" y="173"/>
                    <a:pt x="29" y="173"/>
                  </a:cubicBezTo>
                  <a:cubicBezTo>
                    <a:pt x="21" y="173"/>
                    <a:pt x="12" y="173"/>
                    <a:pt x="3" y="173"/>
                  </a:cubicBezTo>
                  <a:cubicBezTo>
                    <a:pt x="1" y="173"/>
                    <a:pt x="0" y="172"/>
                    <a:pt x="1" y="170"/>
                  </a:cubicBezTo>
                  <a:cubicBezTo>
                    <a:pt x="28" y="96"/>
                    <a:pt x="80" y="48"/>
                    <a:pt x="155" y="28"/>
                  </a:cubicBezTo>
                  <a:cubicBezTo>
                    <a:pt x="258" y="0"/>
                    <a:pt x="366" y="50"/>
                    <a:pt x="413" y="144"/>
                  </a:cubicBezTo>
                  <a:cubicBezTo>
                    <a:pt x="417" y="153"/>
                    <a:pt x="420" y="162"/>
                    <a:pt x="424" y="171"/>
                  </a:cubicBezTo>
                  <a:cubicBezTo>
                    <a:pt x="424" y="171"/>
                    <a:pt x="423" y="173"/>
                    <a:pt x="422" y="173"/>
                  </a:cubicBezTo>
                  <a:cubicBezTo>
                    <a:pt x="413" y="173"/>
                    <a:pt x="404" y="173"/>
                    <a:pt x="395" y="173"/>
                  </a:cubicBezTo>
                  <a:cubicBezTo>
                    <a:pt x="394" y="173"/>
                    <a:pt x="393" y="172"/>
                    <a:pt x="392" y="171"/>
                  </a:cubicBezTo>
                  <a:cubicBezTo>
                    <a:pt x="389" y="164"/>
                    <a:pt x="386" y="156"/>
                    <a:pt x="382" y="149"/>
                  </a:cubicBezTo>
                  <a:cubicBezTo>
                    <a:pt x="382" y="148"/>
                    <a:pt x="381" y="148"/>
                    <a:pt x="380" y="148"/>
                  </a:cubicBezTo>
                  <a:cubicBezTo>
                    <a:pt x="360" y="148"/>
                    <a:pt x="340" y="148"/>
                    <a:pt x="321" y="148"/>
                  </a:cubicBezTo>
                  <a:cubicBezTo>
                    <a:pt x="320" y="148"/>
                    <a:pt x="319" y="149"/>
                    <a:pt x="319" y="150"/>
                  </a:cubicBezTo>
                  <a:cubicBezTo>
                    <a:pt x="321" y="157"/>
                    <a:pt x="323" y="164"/>
                    <a:pt x="325" y="171"/>
                  </a:cubicBezTo>
                  <a:cubicBezTo>
                    <a:pt x="325" y="171"/>
                    <a:pt x="325" y="173"/>
                    <a:pt x="324" y="173"/>
                  </a:cubicBezTo>
                  <a:cubicBezTo>
                    <a:pt x="315" y="173"/>
                    <a:pt x="306" y="173"/>
                    <a:pt x="297" y="173"/>
                  </a:cubicBezTo>
                  <a:cubicBezTo>
                    <a:pt x="296" y="173"/>
                    <a:pt x="295" y="172"/>
                    <a:pt x="295" y="171"/>
                  </a:cubicBezTo>
                  <a:cubicBezTo>
                    <a:pt x="292" y="164"/>
                    <a:pt x="290" y="156"/>
                    <a:pt x="287" y="149"/>
                  </a:cubicBezTo>
                  <a:cubicBezTo>
                    <a:pt x="287" y="148"/>
                    <a:pt x="286" y="148"/>
                    <a:pt x="285" y="148"/>
                  </a:cubicBezTo>
                  <a:cubicBezTo>
                    <a:pt x="265" y="148"/>
                    <a:pt x="245" y="148"/>
                    <a:pt x="225" y="148"/>
                  </a:cubicBezTo>
                  <a:cubicBezTo>
                    <a:pt x="225" y="148"/>
                    <a:pt x="224" y="149"/>
                    <a:pt x="224" y="150"/>
                  </a:cubicBezTo>
                  <a:cubicBezTo>
                    <a:pt x="223" y="156"/>
                    <a:pt x="224" y="163"/>
                    <a:pt x="223" y="170"/>
                  </a:cubicBezTo>
                  <a:cubicBezTo>
                    <a:pt x="223" y="171"/>
                    <a:pt x="222" y="173"/>
                    <a:pt x="221" y="173"/>
                  </a:cubicBezTo>
                  <a:cubicBezTo>
                    <a:pt x="213" y="173"/>
                    <a:pt x="205" y="173"/>
                    <a:pt x="196" y="173"/>
                  </a:cubicBezTo>
                  <a:cubicBezTo>
                    <a:pt x="195" y="173"/>
                    <a:pt x="194" y="171"/>
                    <a:pt x="194" y="170"/>
                  </a:cubicBezTo>
                  <a:cubicBezTo>
                    <a:pt x="194" y="164"/>
                    <a:pt x="194" y="157"/>
                    <a:pt x="194" y="150"/>
                  </a:cubicBezTo>
                  <a:cubicBezTo>
                    <a:pt x="194" y="149"/>
                    <a:pt x="193" y="148"/>
                    <a:pt x="192" y="148"/>
                  </a:cubicBezTo>
                  <a:cubicBezTo>
                    <a:pt x="174" y="148"/>
                    <a:pt x="156" y="148"/>
                    <a:pt x="137" y="148"/>
                  </a:cubicBezTo>
                  <a:cubicBezTo>
                    <a:pt x="137" y="148"/>
                    <a:pt x="135" y="149"/>
                    <a:pt x="135" y="149"/>
                  </a:cubicBezTo>
                  <a:cubicBezTo>
                    <a:pt x="133" y="156"/>
                    <a:pt x="131" y="164"/>
                    <a:pt x="128" y="171"/>
                  </a:cubicBezTo>
                  <a:cubicBezTo>
                    <a:pt x="128" y="172"/>
                    <a:pt x="127" y="173"/>
                    <a:pt x="126" y="173"/>
                  </a:cubicBezTo>
                  <a:cubicBezTo>
                    <a:pt x="117" y="173"/>
                    <a:pt x="108" y="173"/>
                    <a:pt x="99" y="173"/>
                  </a:cubicBezTo>
                  <a:cubicBezTo>
                    <a:pt x="99" y="173"/>
                    <a:pt x="98" y="171"/>
                    <a:pt x="98" y="171"/>
                  </a:cubicBezTo>
                  <a:cubicBezTo>
                    <a:pt x="100" y="164"/>
                    <a:pt x="101" y="157"/>
                    <a:pt x="103" y="150"/>
                  </a:cubicBezTo>
                  <a:cubicBezTo>
                    <a:pt x="103" y="149"/>
                    <a:pt x="102" y="148"/>
                    <a:pt x="102" y="148"/>
                  </a:cubicBezTo>
                  <a:cubicBezTo>
                    <a:pt x="92" y="148"/>
                    <a:pt x="83" y="148"/>
                    <a:pt x="73" y="148"/>
                  </a:cubicBezTo>
                  <a:close/>
                  <a:moveTo>
                    <a:pt x="333" y="118"/>
                  </a:moveTo>
                  <a:cubicBezTo>
                    <a:pt x="342" y="118"/>
                    <a:pt x="350" y="118"/>
                    <a:pt x="359" y="118"/>
                  </a:cubicBezTo>
                  <a:cubicBezTo>
                    <a:pt x="359" y="118"/>
                    <a:pt x="360" y="118"/>
                    <a:pt x="360" y="118"/>
                  </a:cubicBezTo>
                  <a:cubicBezTo>
                    <a:pt x="360" y="117"/>
                    <a:pt x="360" y="117"/>
                    <a:pt x="360" y="116"/>
                  </a:cubicBezTo>
                  <a:cubicBezTo>
                    <a:pt x="332" y="86"/>
                    <a:pt x="299" y="66"/>
                    <a:pt x="259" y="56"/>
                  </a:cubicBezTo>
                  <a:cubicBezTo>
                    <a:pt x="259" y="56"/>
                    <a:pt x="258" y="56"/>
                    <a:pt x="258" y="56"/>
                  </a:cubicBezTo>
                  <a:cubicBezTo>
                    <a:pt x="258" y="56"/>
                    <a:pt x="258" y="57"/>
                    <a:pt x="259" y="57"/>
                  </a:cubicBezTo>
                  <a:cubicBezTo>
                    <a:pt x="278" y="74"/>
                    <a:pt x="293" y="94"/>
                    <a:pt x="305" y="116"/>
                  </a:cubicBezTo>
                  <a:cubicBezTo>
                    <a:pt x="305" y="117"/>
                    <a:pt x="307" y="118"/>
                    <a:pt x="308" y="118"/>
                  </a:cubicBezTo>
                  <a:cubicBezTo>
                    <a:pt x="316" y="118"/>
                    <a:pt x="325" y="118"/>
                    <a:pt x="333" y="118"/>
                  </a:cubicBezTo>
                  <a:close/>
                  <a:moveTo>
                    <a:pt x="90" y="118"/>
                  </a:moveTo>
                  <a:cubicBezTo>
                    <a:pt x="98" y="118"/>
                    <a:pt x="106" y="118"/>
                    <a:pt x="113" y="118"/>
                  </a:cubicBezTo>
                  <a:cubicBezTo>
                    <a:pt x="114" y="118"/>
                    <a:pt x="116" y="117"/>
                    <a:pt x="116" y="116"/>
                  </a:cubicBezTo>
                  <a:cubicBezTo>
                    <a:pt x="127" y="95"/>
                    <a:pt x="140" y="76"/>
                    <a:pt x="157" y="59"/>
                  </a:cubicBezTo>
                  <a:cubicBezTo>
                    <a:pt x="158" y="59"/>
                    <a:pt x="158" y="58"/>
                    <a:pt x="158" y="58"/>
                  </a:cubicBezTo>
                  <a:cubicBezTo>
                    <a:pt x="158" y="58"/>
                    <a:pt x="157" y="58"/>
                    <a:pt x="157" y="58"/>
                  </a:cubicBezTo>
                  <a:cubicBezTo>
                    <a:pt x="121" y="69"/>
                    <a:pt x="90" y="88"/>
                    <a:pt x="65" y="116"/>
                  </a:cubicBezTo>
                  <a:cubicBezTo>
                    <a:pt x="65" y="117"/>
                    <a:pt x="65" y="117"/>
                    <a:pt x="64" y="118"/>
                  </a:cubicBezTo>
                  <a:cubicBezTo>
                    <a:pt x="65" y="118"/>
                    <a:pt x="65" y="118"/>
                    <a:pt x="66" y="118"/>
                  </a:cubicBezTo>
                  <a:cubicBezTo>
                    <a:pt x="74" y="118"/>
                    <a:pt x="82" y="118"/>
                    <a:pt x="90" y="118"/>
                  </a:cubicBezTo>
                  <a:close/>
                  <a:moveTo>
                    <a:pt x="247" y="118"/>
                  </a:moveTo>
                  <a:cubicBezTo>
                    <a:pt x="255" y="118"/>
                    <a:pt x="262" y="118"/>
                    <a:pt x="269" y="118"/>
                  </a:cubicBezTo>
                  <a:cubicBezTo>
                    <a:pt x="270" y="118"/>
                    <a:pt x="270" y="117"/>
                    <a:pt x="270" y="116"/>
                  </a:cubicBezTo>
                  <a:cubicBezTo>
                    <a:pt x="258" y="98"/>
                    <a:pt x="244" y="81"/>
                    <a:pt x="225" y="68"/>
                  </a:cubicBezTo>
                  <a:cubicBezTo>
                    <a:pt x="225" y="68"/>
                    <a:pt x="224" y="68"/>
                    <a:pt x="224" y="67"/>
                  </a:cubicBezTo>
                  <a:cubicBezTo>
                    <a:pt x="224" y="68"/>
                    <a:pt x="224" y="69"/>
                    <a:pt x="224" y="69"/>
                  </a:cubicBezTo>
                  <a:cubicBezTo>
                    <a:pt x="224" y="85"/>
                    <a:pt x="224" y="100"/>
                    <a:pt x="224" y="116"/>
                  </a:cubicBezTo>
                  <a:cubicBezTo>
                    <a:pt x="224" y="117"/>
                    <a:pt x="225" y="118"/>
                    <a:pt x="225" y="118"/>
                  </a:cubicBezTo>
                  <a:cubicBezTo>
                    <a:pt x="233" y="118"/>
                    <a:pt x="240" y="118"/>
                    <a:pt x="247" y="118"/>
                  </a:cubicBezTo>
                  <a:close/>
                  <a:moveTo>
                    <a:pt x="194" y="93"/>
                  </a:moveTo>
                  <a:cubicBezTo>
                    <a:pt x="194" y="85"/>
                    <a:pt x="194" y="78"/>
                    <a:pt x="194" y="70"/>
                  </a:cubicBezTo>
                  <a:cubicBezTo>
                    <a:pt x="194" y="69"/>
                    <a:pt x="194" y="68"/>
                    <a:pt x="194" y="68"/>
                  </a:cubicBezTo>
                  <a:cubicBezTo>
                    <a:pt x="193" y="68"/>
                    <a:pt x="192" y="68"/>
                    <a:pt x="192" y="69"/>
                  </a:cubicBezTo>
                  <a:cubicBezTo>
                    <a:pt x="175" y="82"/>
                    <a:pt x="161" y="98"/>
                    <a:pt x="150" y="116"/>
                  </a:cubicBezTo>
                  <a:cubicBezTo>
                    <a:pt x="150" y="117"/>
                    <a:pt x="151" y="118"/>
                    <a:pt x="151" y="118"/>
                  </a:cubicBezTo>
                  <a:cubicBezTo>
                    <a:pt x="165" y="118"/>
                    <a:pt x="179" y="118"/>
                    <a:pt x="192" y="118"/>
                  </a:cubicBezTo>
                  <a:cubicBezTo>
                    <a:pt x="193" y="118"/>
                    <a:pt x="194" y="117"/>
                    <a:pt x="194" y="116"/>
                  </a:cubicBezTo>
                  <a:cubicBezTo>
                    <a:pt x="194" y="108"/>
                    <a:pt x="194" y="101"/>
                    <a:pt x="194"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8">
              <a:extLst>
                <a:ext uri="{FF2B5EF4-FFF2-40B4-BE49-F238E27FC236}">
                  <a16:creationId xmlns:a16="http://schemas.microsoft.com/office/drawing/2014/main" id="{0DBB84D0-446C-DC77-7DDA-87D3D867A641}"/>
                </a:ext>
              </a:extLst>
            </p:cNvPr>
            <p:cNvSpPr>
              <a:spLocks/>
            </p:cNvSpPr>
            <p:nvPr/>
          </p:nvSpPr>
          <p:spPr bwMode="gray">
            <a:xfrm>
              <a:off x="4933951"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6 w 124"/>
                <a:gd name="T11" fmla="*/ 64 h 73"/>
                <a:gd name="T12" fmla="*/ 32 w 124"/>
                <a:gd name="T13" fmla="*/ 73 h 73"/>
                <a:gd name="T14" fmla="*/ 19 w 124"/>
                <a:gd name="T15" fmla="*/ 63 h 73"/>
                <a:gd name="T16" fmla="*/ 2 w 124"/>
                <a:gd name="T17" fmla="*/ 14 h 73"/>
                <a:gd name="T18" fmla="*/ 6 w 124"/>
                <a:gd name="T19" fmla="*/ 2 h 73"/>
                <a:gd name="T20" fmla="*/ 21 w 124"/>
                <a:gd name="T21" fmla="*/ 7 h 73"/>
                <a:gd name="T22" fmla="*/ 31 w 124"/>
                <a:gd name="T23" fmla="*/ 41 h 73"/>
                <a:gd name="T24" fmla="*/ 34 w 124"/>
                <a:gd name="T25" fmla="*/ 49 h 73"/>
                <a:gd name="T26" fmla="*/ 37 w 124"/>
                <a:gd name="T27" fmla="*/ 42 h 73"/>
                <a:gd name="T28" fmla="*/ 47 w 124"/>
                <a:gd name="T29" fmla="*/ 11 h 73"/>
                <a:gd name="T30" fmla="*/ 62 w 124"/>
                <a:gd name="T31" fmla="*/ 1 h 73"/>
                <a:gd name="T32" fmla="*/ 76 w 124"/>
                <a:gd name="T33" fmla="*/ 11 h 73"/>
                <a:gd name="T34" fmla="*/ 89 w 124"/>
                <a:gd name="T35" fmla="*/ 47 h 73"/>
                <a:gd name="T36" fmla="*/ 90 w 124"/>
                <a:gd name="T37" fmla="*/ 49 h 73"/>
                <a:gd name="T38" fmla="*/ 90 w 124"/>
                <a:gd name="T39" fmla="*/ 47 h 73"/>
                <a:gd name="T40" fmla="*/ 101 w 124"/>
                <a:gd name="T41" fmla="*/ 10 h 73"/>
                <a:gd name="T42" fmla="*/ 113 w 124"/>
                <a:gd name="T43" fmla="*/ 1 h 73"/>
                <a:gd name="T44" fmla="*/ 121 w 124"/>
                <a:gd name="T45" fmla="*/ 13 h 73"/>
                <a:gd name="T46" fmla="*/ 104 w 124"/>
                <a:gd name="T47" fmla="*/ 63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3"/>
                  </a:cubicBezTo>
                  <a:cubicBezTo>
                    <a:pt x="72" y="50"/>
                    <a:pt x="67" y="37"/>
                    <a:pt x="63" y="23"/>
                  </a:cubicBezTo>
                  <a:cubicBezTo>
                    <a:pt x="62" y="22"/>
                    <a:pt x="62" y="22"/>
                    <a:pt x="62" y="21"/>
                  </a:cubicBezTo>
                  <a:cubicBezTo>
                    <a:pt x="61" y="22"/>
                    <a:pt x="61" y="22"/>
                    <a:pt x="61" y="23"/>
                  </a:cubicBezTo>
                  <a:cubicBezTo>
                    <a:pt x="56" y="37"/>
                    <a:pt x="51" y="50"/>
                    <a:pt x="46" y="64"/>
                  </a:cubicBezTo>
                  <a:cubicBezTo>
                    <a:pt x="44" y="70"/>
                    <a:pt x="40" y="73"/>
                    <a:pt x="32" y="73"/>
                  </a:cubicBezTo>
                  <a:cubicBezTo>
                    <a:pt x="25" y="72"/>
                    <a:pt x="21" y="69"/>
                    <a:pt x="19" y="63"/>
                  </a:cubicBezTo>
                  <a:cubicBezTo>
                    <a:pt x="13" y="47"/>
                    <a:pt x="8" y="30"/>
                    <a:pt x="2" y="14"/>
                  </a:cubicBezTo>
                  <a:cubicBezTo>
                    <a:pt x="0" y="8"/>
                    <a:pt x="1" y="4"/>
                    <a:pt x="6" y="2"/>
                  </a:cubicBezTo>
                  <a:cubicBezTo>
                    <a:pt x="12" y="0"/>
                    <a:pt x="19" y="2"/>
                    <a:pt x="21" y="7"/>
                  </a:cubicBezTo>
                  <a:cubicBezTo>
                    <a:pt x="25" y="18"/>
                    <a:pt x="28" y="30"/>
                    <a:pt x="31" y="41"/>
                  </a:cubicBezTo>
                  <a:cubicBezTo>
                    <a:pt x="32" y="44"/>
                    <a:pt x="33" y="47"/>
                    <a:pt x="34" y="49"/>
                  </a:cubicBezTo>
                  <a:cubicBezTo>
                    <a:pt x="35" y="47"/>
                    <a:pt x="36" y="44"/>
                    <a:pt x="37" y="42"/>
                  </a:cubicBezTo>
                  <a:cubicBezTo>
                    <a:pt x="40" y="31"/>
                    <a:pt x="44" y="21"/>
                    <a:pt x="47" y="11"/>
                  </a:cubicBezTo>
                  <a:cubicBezTo>
                    <a:pt x="50" y="4"/>
                    <a:pt x="54" y="1"/>
                    <a:pt x="62" y="1"/>
                  </a:cubicBezTo>
                  <a:cubicBezTo>
                    <a:pt x="69" y="1"/>
                    <a:pt x="73" y="4"/>
                    <a:pt x="76" y="11"/>
                  </a:cubicBezTo>
                  <a:cubicBezTo>
                    <a:pt x="80" y="23"/>
                    <a:pt x="84" y="35"/>
                    <a:pt x="89" y="47"/>
                  </a:cubicBezTo>
                  <a:cubicBezTo>
                    <a:pt x="89" y="48"/>
                    <a:pt x="89" y="49"/>
                    <a:pt x="90" y="49"/>
                  </a:cubicBezTo>
                  <a:cubicBezTo>
                    <a:pt x="90" y="48"/>
                    <a:pt x="90" y="48"/>
                    <a:pt x="90" y="47"/>
                  </a:cubicBezTo>
                  <a:cubicBezTo>
                    <a:pt x="94" y="35"/>
                    <a:pt x="97" y="23"/>
                    <a:pt x="101" y="10"/>
                  </a:cubicBezTo>
                  <a:cubicBezTo>
                    <a:pt x="103" y="3"/>
                    <a:pt x="106" y="1"/>
                    <a:pt x="113" y="1"/>
                  </a:cubicBezTo>
                  <a:cubicBezTo>
                    <a:pt x="121" y="2"/>
                    <a:pt x="124" y="6"/>
                    <a:pt x="121" y="13"/>
                  </a:cubicBezTo>
                  <a:cubicBezTo>
                    <a:pt x="116" y="30"/>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9">
              <a:extLst>
                <a:ext uri="{FF2B5EF4-FFF2-40B4-BE49-F238E27FC236}">
                  <a16:creationId xmlns:a16="http://schemas.microsoft.com/office/drawing/2014/main" id="{5BBFD066-DC50-867F-EC74-E8864208CA16}"/>
                </a:ext>
              </a:extLst>
            </p:cNvPr>
            <p:cNvSpPr>
              <a:spLocks/>
            </p:cNvSpPr>
            <p:nvPr/>
          </p:nvSpPr>
          <p:spPr bwMode="gray">
            <a:xfrm>
              <a:off x="6446838"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7 w 124"/>
                <a:gd name="T11" fmla="*/ 63 h 73"/>
                <a:gd name="T12" fmla="*/ 32 w 124"/>
                <a:gd name="T13" fmla="*/ 72 h 73"/>
                <a:gd name="T14" fmla="*/ 19 w 124"/>
                <a:gd name="T15" fmla="*/ 63 h 73"/>
                <a:gd name="T16" fmla="*/ 2 w 124"/>
                <a:gd name="T17" fmla="*/ 14 h 73"/>
                <a:gd name="T18" fmla="*/ 6 w 124"/>
                <a:gd name="T19" fmla="*/ 2 h 73"/>
                <a:gd name="T20" fmla="*/ 21 w 124"/>
                <a:gd name="T21" fmla="*/ 6 h 73"/>
                <a:gd name="T22" fmla="*/ 31 w 124"/>
                <a:gd name="T23" fmla="*/ 40 h 73"/>
                <a:gd name="T24" fmla="*/ 33 w 124"/>
                <a:gd name="T25" fmla="*/ 48 h 73"/>
                <a:gd name="T26" fmla="*/ 34 w 124"/>
                <a:gd name="T27" fmla="*/ 49 h 73"/>
                <a:gd name="T28" fmla="*/ 35 w 124"/>
                <a:gd name="T29" fmla="*/ 48 h 73"/>
                <a:gd name="T30" fmla="*/ 47 w 124"/>
                <a:gd name="T31" fmla="*/ 12 h 73"/>
                <a:gd name="T32" fmla="*/ 62 w 124"/>
                <a:gd name="T33" fmla="*/ 1 h 73"/>
                <a:gd name="T34" fmla="*/ 76 w 124"/>
                <a:gd name="T35" fmla="*/ 12 h 73"/>
                <a:gd name="T36" fmla="*/ 89 w 124"/>
                <a:gd name="T37" fmla="*/ 48 h 73"/>
                <a:gd name="T38" fmla="*/ 90 w 124"/>
                <a:gd name="T39" fmla="*/ 49 h 73"/>
                <a:gd name="T40" fmla="*/ 90 w 124"/>
                <a:gd name="T41" fmla="*/ 48 h 73"/>
                <a:gd name="T42" fmla="*/ 101 w 124"/>
                <a:gd name="T43" fmla="*/ 10 h 73"/>
                <a:gd name="T44" fmla="*/ 112 w 124"/>
                <a:gd name="T45" fmla="*/ 1 h 73"/>
                <a:gd name="T46" fmla="*/ 121 w 124"/>
                <a:gd name="T47" fmla="*/ 14 h 73"/>
                <a:gd name="T48" fmla="*/ 104 w 124"/>
                <a:gd name="T49" fmla="*/ 63 h 73"/>
                <a:gd name="T50" fmla="*/ 90 w 124"/>
                <a:gd name="T5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73">
                  <a:moveTo>
                    <a:pt x="90" y="72"/>
                  </a:moveTo>
                  <a:cubicBezTo>
                    <a:pt x="84" y="73"/>
                    <a:pt x="79" y="70"/>
                    <a:pt x="77" y="63"/>
                  </a:cubicBezTo>
                  <a:cubicBezTo>
                    <a:pt x="72" y="50"/>
                    <a:pt x="68" y="36"/>
                    <a:pt x="63" y="23"/>
                  </a:cubicBezTo>
                  <a:cubicBezTo>
                    <a:pt x="63" y="22"/>
                    <a:pt x="62" y="22"/>
                    <a:pt x="62" y="21"/>
                  </a:cubicBezTo>
                  <a:cubicBezTo>
                    <a:pt x="62" y="22"/>
                    <a:pt x="61" y="22"/>
                    <a:pt x="61" y="23"/>
                  </a:cubicBezTo>
                  <a:cubicBezTo>
                    <a:pt x="56" y="36"/>
                    <a:pt x="52" y="50"/>
                    <a:pt x="47" y="63"/>
                  </a:cubicBezTo>
                  <a:cubicBezTo>
                    <a:pt x="44" y="70"/>
                    <a:pt x="40" y="73"/>
                    <a:pt x="32" y="72"/>
                  </a:cubicBezTo>
                  <a:cubicBezTo>
                    <a:pt x="25" y="72"/>
                    <a:pt x="22" y="70"/>
                    <a:pt x="19" y="63"/>
                  </a:cubicBezTo>
                  <a:cubicBezTo>
                    <a:pt x="13" y="46"/>
                    <a:pt x="8" y="30"/>
                    <a:pt x="2" y="14"/>
                  </a:cubicBezTo>
                  <a:cubicBezTo>
                    <a:pt x="0" y="9"/>
                    <a:pt x="0" y="5"/>
                    <a:pt x="6" y="2"/>
                  </a:cubicBezTo>
                  <a:cubicBezTo>
                    <a:pt x="12" y="0"/>
                    <a:pt x="19" y="1"/>
                    <a:pt x="21" y="6"/>
                  </a:cubicBezTo>
                  <a:cubicBezTo>
                    <a:pt x="25" y="17"/>
                    <a:pt x="28" y="29"/>
                    <a:pt x="31" y="40"/>
                  </a:cubicBezTo>
                  <a:cubicBezTo>
                    <a:pt x="32" y="42"/>
                    <a:pt x="33" y="45"/>
                    <a:pt x="33" y="48"/>
                  </a:cubicBezTo>
                  <a:cubicBezTo>
                    <a:pt x="33" y="48"/>
                    <a:pt x="34" y="49"/>
                    <a:pt x="34" y="49"/>
                  </a:cubicBezTo>
                  <a:cubicBezTo>
                    <a:pt x="34" y="49"/>
                    <a:pt x="34" y="48"/>
                    <a:pt x="35" y="48"/>
                  </a:cubicBezTo>
                  <a:cubicBezTo>
                    <a:pt x="39" y="36"/>
                    <a:pt x="43" y="24"/>
                    <a:pt x="47" y="12"/>
                  </a:cubicBezTo>
                  <a:cubicBezTo>
                    <a:pt x="50" y="4"/>
                    <a:pt x="54" y="1"/>
                    <a:pt x="62" y="1"/>
                  </a:cubicBezTo>
                  <a:cubicBezTo>
                    <a:pt x="70" y="1"/>
                    <a:pt x="73" y="4"/>
                    <a:pt x="76" y="12"/>
                  </a:cubicBezTo>
                  <a:cubicBezTo>
                    <a:pt x="81" y="23"/>
                    <a:pt x="85" y="36"/>
                    <a:pt x="89" y="48"/>
                  </a:cubicBezTo>
                  <a:cubicBezTo>
                    <a:pt x="89" y="48"/>
                    <a:pt x="90" y="49"/>
                    <a:pt x="90" y="49"/>
                  </a:cubicBezTo>
                  <a:cubicBezTo>
                    <a:pt x="90" y="49"/>
                    <a:pt x="90" y="48"/>
                    <a:pt x="90" y="48"/>
                  </a:cubicBezTo>
                  <a:cubicBezTo>
                    <a:pt x="94" y="35"/>
                    <a:pt x="98" y="23"/>
                    <a:pt x="101" y="10"/>
                  </a:cubicBezTo>
                  <a:cubicBezTo>
                    <a:pt x="103" y="5"/>
                    <a:pt x="106" y="2"/>
                    <a:pt x="112" y="1"/>
                  </a:cubicBezTo>
                  <a:cubicBezTo>
                    <a:pt x="121" y="1"/>
                    <a:pt x="124" y="6"/>
                    <a:pt x="121" y="14"/>
                  </a:cubicBezTo>
                  <a:cubicBezTo>
                    <a:pt x="116" y="31"/>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0">
              <a:extLst>
                <a:ext uri="{FF2B5EF4-FFF2-40B4-BE49-F238E27FC236}">
                  <a16:creationId xmlns:a16="http://schemas.microsoft.com/office/drawing/2014/main" id="{8DD565D8-C82B-BE54-4AB3-5DCEDAD4DF83}"/>
                </a:ext>
              </a:extLst>
            </p:cNvPr>
            <p:cNvSpPr>
              <a:spLocks/>
            </p:cNvSpPr>
            <p:nvPr/>
          </p:nvSpPr>
          <p:spPr bwMode="gray">
            <a:xfrm>
              <a:off x="5691188" y="952500"/>
              <a:ext cx="615950" cy="363538"/>
            </a:xfrm>
            <a:custGeom>
              <a:avLst/>
              <a:gdLst>
                <a:gd name="T0" fmla="*/ 90 w 124"/>
                <a:gd name="T1" fmla="*/ 72 h 73"/>
                <a:gd name="T2" fmla="*/ 77 w 124"/>
                <a:gd name="T3" fmla="*/ 64 h 73"/>
                <a:gd name="T4" fmla="*/ 63 w 124"/>
                <a:gd name="T5" fmla="*/ 23 h 73"/>
                <a:gd name="T6" fmla="*/ 62 w 124"/>
                <a:gd name="T7" fmla="*/ 21 h 73"/>
                <a:gd name="T8" fmla="*/ 61 w 124"/>
                <a:gd name="T9" fmla="*/ 23 h 73"/>
                <a:gd name="T10" fmla="*/ 46 w 124"/>
                <a:gd name="T11" fmla="*/ 63 h 73"/>
                <a:gd name="T12" fmla="*/ 32 w 124"/>
                <a:gd name="T13" fmla="*/ 72 h 73"/>
                <a:gd name="T14" fmla="*/ 19 w 124"/>
                <a:gd name="T15" fmla="*/ 63 h 73"/>
                <a:gd name="T16" fmla="*/ 2 w 124"/>
                <a:gd name="T17" fmla="*/ 14 h 73"/>
                <a:gd name="T18" fmla="*/ 6 w 124"/>
                <a:gd name="T19" fmla="*/ 2 h 73"/>
                <a:gd name="T20" fmla="*/ 21 w 124"/>
                <a:gd name="T21" fmla="*/ 7 h 73"/>
                <a:gd name="T22" fmla="*/ 31 w 124"/>
                <a:gd name="T23" fmla="*/ 42 h 73"/>
                <a:gd name="T24" fmla="*/ 34 w 124"/>
                <a:gd name="T25" fmla="*/ 49 h 73"/>
                <a:gd name="T26" fmla="*/ 37 w 124"/>
                <a:gd name="T27" fmla="*/ 42 h 73"/>
                <a:gd name="T28" fmla="*/ 48 w 124"/>
                <a:gd name="T29" fmla="*/ 10 h 73"/>
                <a:gd name="T30" fmla="*/ 62 w 124"/>
                <a:gd name="T31" fmla="*/ 1 h 73"/>
                <a:gd name="T32" fmla="*/ 76 w 124"/>
                <a:gd name="T33" fmla="*/ 10 h 73"/>
                <a:gd name="T34" fmla="*/ 89 w 124"/>
                <a:gd name="T35" fmla="*/ 47 h 73"/>
                <a:gd name="T36" fmla="*/ 90 w 124"/>
                <a:gd name="T37" fmla="*/ 49 h 73"/>
                <a:gd name="T38" fmla="*/ 91 w 124"/>
                <a:gd name="T39" fmla="*/ 47 h 73"/>
                <a:gd name="T40" fmla="*/ 101 w 124"/>
                <a:gd name="T41" fmla="*/ 10 h 73"/>
                <a:gd name="T42" fmla="*/ 116 w 124"/>
                <a:gd name="T43" fmla="*/ 2 h 73"/>
                <a:gd name="T44" fmla="*/ 122 w 124"/>
                <a:gd name="T45" fmla="*/ 12 h 73"/>
                <a:gd name="T46" fmla="*/ 104 w 124"/>
                <a:gd name="T47" fmla="*/ 65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4"/>
                  </a:cubicBezTo>
                  <a:cubicBezTo>
                    <a:pt x="72" y="50"/>
                    <a:pt x="68" y="36"/>
                    <a:pt x="63" y="23"/>
                  </a:cubicBezTo>
                  <a:cubicBezTo>
                    <a:pt x="62" y="22"/>
                    <a:pt x="62" y="22"/>
                    <a:pt x="62" y="21"/>
                  </a:cubicBezTo>
                  <a:cubicBezTo>
                    <a:pt x="61" y="22"/>
                    <a:pt x="61" y="22"/>
                    <a:pt x="61" y="23"/>
                  </a:cubicBezTo>
                  <a:cubicBezTo>
                    <a:pt x="56" y="36"/>
                    <a:pt x="51" y="50"/>
                    <a:pt x="46" y="63"/>
                  </a:cubicBezTo>
                  <a:cubicBezTo>
                    <a:pt x="44" y="70"/>
                    <a:pt x="40" y="73"/>
                    <a:pt x="32" y="72"/>
                  </a:cubicBezTo>
                  <a:cubicBezTo>
                    <a:pt x="25" y="72"/>
                    <a:pt x="22" y="70"/>
                    <a:pt x="19" y="63"/>
                  </a:cubicBezTo>
                  <a:cubicBezTo>
                    <a:pt x="13" y="46"/>
                    <a:pt x="8" y="30"/>
                    <a:pt x="2" y="14"/>
                  </a:cubicBezTo>
                  <a:cubicBezTo>
                    <a:pt x="0" y="7"/>
                    <a:pt x="1" y="4"/>
                    <a:pt x="6" y="2"/>
                  </a:cubicBezTo>
                  <a:cubicBezTo>
                    <a:pt x="12" y="0"/>
                    <a:pt x="19" y="2"/>
                    <a:pt x="21" y="7"/>
                  </a:cubicBezTo>
                  <a:cubicBezTo>
                    <a:pt x="25" y="19"/>
                    <a:pt x="28" y="30"/>
                    <a:pt x="31" y="42"/>
                  </a:cubicBezTo>
                  <a:cubicBezTo>
                    <a:pt x="32" y="44"/>
                    <a:pt x="33" y="47"/>
                    <a:pt x="34" y="49"/>
                  </a:cubicBezTo>
                  <a:cubicBezTo>
                    <a:pt x="35" y="47"/>
                    <a:pt x="36" y="44"/>
                    <a:pt x="37" y="42"/>
                  </a:cubicBezTo>
                  <a:cubicBezTo>
                    <a:pt x="40" y="31"/>
                    <a:pt x="44" y="21"/>
                    <a:pt x="48" y="10"/>
                  </a:cubicBezTo>
                  <a:cubicBezTo>
                    <a:pt x="50" y="3"/>
                    <a:pt x="55" y="1"/>
                    <a:pt x="62" y="1"/>
                  </a:cubicBezTo>
                  <a:cubicBezTo>
                    <a:pt x="69" y="1"/>
                    <a:pt x="73" y="4"/>
                    <a:pt x="76" y="10"/>
                  </a:cubicBezTo>
                  <a:cubicBezTo>
                    <a:pt x="80" y="23"/>
                    <a:pt x="84" y="35"/>
                    <a:pt x="89" y="47"/>
                  </a:cubicBezTo>
                  <a:cubicBezTo>
                    <a:pt x="89" y="48"/>
                    <a:pt x="89" y="48"/>
                    <a:pt x="90" y="49"/>
                  </a:cubicBezTo>
                  <a:cubicBezTo>
                    <a:pt x="90" y="48"/>
                    <a:pt x="90" y="48"/>
                    <a:pt x="91" y="47"/>
                  </a:cubicBezTo>
                  <a:cubicBezTo>
                    <a:pt x="94" y="35"/>
                    <a:pt x="98" y="22"/>
                    <a:pt x="101" y="10"/>
                  </a:cubicBezTo>
                  <a:cubicBezTo>
                    <a:pt x="103" y="3"/>
                    <a:pt x="108" y="0"/>
                    <a:pt x="116" y="2"/>
                  </a:cubicBezTo>
                  <a:cubicBezTo>
                    <a:pt x="121" y="3"/>
                    <a:pt x="124" y="7"/>
                    <a:pt x="122" y="12"/>
                  </a:cubicBezTo>
                  <a:cubicBezTo>
                    <a:pt x="116" y="30"/>
                    <a:pt x="110" y="47"/>
                    <a:pt x="104" y="65"/>
                  </a:cubicBezTo>
                  <a:cubicBezTo>
                    <a:pt x="101" y="71"/>
                    <a:pt x="97" y="73"/>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2" name="TextBox 7">
            <a:extLst>
              <a:ext uri="{FF2B5EF4-FFF2-40B4-BE49-F238E27FC236}">
                <a16:creationId xmlns:a16="http://schemas.microsoft.com/office/drawing/2014/main" id="{D5D3238C-C881-A425-04F2-2CB4264A1F9C}"/>
              </a:ext>
            </a:extLst>
          </p:cNvPr>
          <p:cNvSpPr txBox="1"/>
          <p:nvPr userDrawn="1"/>
        </p:nvSpPr>
        <p:spPr bwMode="gray">
          <a:xfrm>
            <a:off x="2622199" y="4052697"/>
            <a:ext cx="1773242"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https://twitter.com/giz_gmbh</a:t>
            </a:r>
          </a:p>
        </p:txBody>
      </p:sp>
      <p:sp>
        <p:nvSpPr>
          <p:cNvPr id="13" name="TextBox 7">
            <a:extLst>
              <a:ext uri="{FF2B5EF4-FFF2-40B4-BE49-F238E27FC236}">
                <a16:creationId xmlns:a16="http://schemas.microsoft.com/office/drawing/2014/main" id="{39A72FC3-50C1-EA51-0BE2-0C3E52F733AF}"/>
              </a:ext>
            </a:extLst>
          </p:cNvPr>
          <p:cNvSpPr txBox="1"/>
          <p:nvPr userDrawn="1"/>
        </p:nvSpPr>
        <p:spPr bwMode="gray">
          <a:xfrm>
            <a:off x="5253681" y="4052697"/>
            <a:ext cx="2696572" cy="246221"/>
          </a:xfrm>
          <a:prstGeom prst="rect">
            <a:avLst/>
          </a:prstGeom>
          <a:noFill/>
        </p:spPr>
        <p:txBody>
          <a:bodyPr wrap="none" rtlCol="0">
            <a:spAutoFit/>
          </a:bodyPr>
          <a:lstStyle/>
          <a:p>
            <a:pPr>
              <a:spcBef>
                <a:spcPts val="2400"/>
              </a:spcBef>
              <a:buClr>
                <a:srgbClr val="C00000"/>
              </a:buClr>
            </a:pPr>
            <a:r>
              <a:rPr lang="de-DE" sz="1000">
                <a:solidFill>
                  <a:schemeClr val="tx1">
                    <a:lumMod val="75000"/>
                    <a:lumOff val="25000"/>
                  </a:schemeClr>
                </a:solidFill>
              </a:rPr>
              <a:t>https://www.linkedin.com/company/gizgmbh</a:t>
            </a:r>
          </a:p>
        </p:txBody>
      </p:sp>
      <p:pic>
        <p:nvPicPr>
          <p:cNvPr id="14" name="Grafik 13">
            <a:extLst>
              <a:ext uri="{FF2B5EF4-FFF2-40B4-BE49-F238E27FC236}">
                <a16:creationId xmlns:a16="http://schemas.microsoft.com/office/drawing/2014/main" id="{5709D7A7-D056-5E3E-8F33-8127D89108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77798" y="4049611"/>
            <a:ext cx="237600" cy="237600"/>
          </a:xfrm>
          <a:prstGeom prst="rect">
            <a:avLst/>
          </a:prstGeom>
        </p:spPr>
      </p:pic>
      <p:pic>
        <p:nvPicPr>
          <p:cNvPr id="15" name="Grafik 14">
            <a:extLst>
              <a:ext uri="{FF2B5EF4-FFF2-40B4-BE49-F238E27FC236}">
                <a16:creationId xmlns:a16="http://schemas.microsoft.com/office/drawing/2014/main" id="{E56E5D8F-75B6-ACE6-7D60-0B7B43A1CFE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326422" y="4077770"/>
            <a:ext cx="232514" cy="237600"/>
          </a:xfrm>
          <a:prstGeom prst="rect">
            <a:avLst/>
          </a:prstGeom>
        </p:spPr>
      </p:pic>
      <p:pic>
        <p:nvPicPr>
          <p:cNvPr id="17" name="Image 2" descr="Une image contenant Police, Graphique, logo, texte&#10;&#10;Description générée automatiquement">
            <a:extLst>
              <a:ext uri="{FF2B5EF4-FFF2-40B4-BE49-F238E27FC236}">
                <a16:creationId xmlns:a16="http://schemas.microsoft.com/office/drawing/2014/main" id="{C3DB3450-3B7D-48A3-B0EA-298C7B32882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5326388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Alterna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noProof="0"/>
              <a:t>Atelier de restitution WP2 – Analyse des mécanismes liés au financement vert des projets EnR</a:t>
            </a:r>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5C3B8201-93B7-4BB7-93F4-251658309DA0}"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en-GB"/>
              <a:t>Page </a:t>
            </a:r>
            <a:fld id="{3A8B5DB7-81A8-4ED4-916B-6B23CD603687}" type="slidenum">
              <a:rPr smtClean="0"/>
              <a:pPr/>
              <a:t>‹N°›</a:t>
            </a:fld>
            <a:endParaRPr/>
          </a:p>
        </p:txBody>
      </p:sp>
      <p:grpSp>
        <p:nvGrpSpPr>
          <p:cNvPr id="6" name="Key Visual">
            <a:extLst>
              <a:ext uri="{FF2B5EF4-FFF2-40B4-BE49-F238E27FC236}">
                <a16:creationId xmlns:a16="http://schemas.microsoft.com/office/drawing/2014/main" id="{77156747-85E7-4ED4-B2ED-42ABA70FA613}"/>
              </a:ext>
            </a:extLst>
          </p:cNvPr>
          <p:cNvGrpSpPr/>
          <p:nvPr userDrawn="1"/>
        </p:nvGrpSpPr>
        <p:grpSpPr bwMode="gray">
          <a:xfrm flipV="1">
            <a:off x="123135" y="3983338"/>
            <a:ext cx="2320828" cy="616979"/>
            <a:chOff x="4846637" y="119557"/>
            <a:chExt cx="3783013" cy="1005693"/>
          </a:xfrm>
        </p:grpSpPr>
        <p:sp>
          <p:nvSpPr>
            <p:cNvPr id="7" name="Freihandform: Form 6">
              <a:extLst>
                <a:ext uri="{FF2B5EF4-FFF2-40B4-BE49-F238E27FC236}">
                  <a16:creationId xmlns:a16="http://schemas.microsoft.com/office/drawing/2014/main" id="{2E6C23C4-9083-4866-858D-0C04644D965B}"/>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FB0BB156-07F2-4B83-B5A7-E91DE0017F5B}"/>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Form 8">
              <a:extLst>
                <a:ext uri="{FF2B5EF4-FFF2-40B4-BE49-F238E27FC236}">
                  <a16:creationId xmlns:a16="http://schemas.microsoft.com/office/drawing/2014/main" id="{86502DB2-D1D5-44BB-955E-FA20933B0C5A}"/>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Form 9">
              <a:extLst>
                <a:ext uri="{FF2B5EF4-FFF2-40B4-BE49-F238E27FC236}">
                  <a16:creationId xmlns:a16="http://schemas.microsoft.com/office/drawing/2014/main" id="{A25DFF6E-FE1D-49A8-A873-770951547FF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Form 10">
              <a:extLst>
                <a:ext uri="{FF2B5EF4-FFF2-40B4-BE49-F238E27FC236}">
                  <a16:creationId xmlns:a16="http://schemas.microsoft.com/office/drawing/2014/main" id="{8E38456C-C414-4CEB-A953-0F72775B0C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Textplatzhalter 7">
            <a:extLst>
              <a:ext uri="{FF2B5EF4-FFF2-40B4-BE49-F238E27FC236}">
                <a16:creationId xmlns:a16="http://schemas.microsoft.com/office/drawing/2014/main" id="{32E1886A-3475-4E66-B3BF-1AD48A2030B2}"/>
              </a:ext>
            </a:extLst>
          </p:cNvPr>
          <p:cNvSpPr>
            <a:spLocks noGrp="1"/>
          </p:cNvSpPr>
          <p:nvPr>
            <p:ph type="body" sz="quarter" idx="13" hasCustomPrompt="1"/>
          </p:nvPr>
        </p:nvSpPr>
        <p:spPr bwMode="gray">
          <a:xfrm>
            <a:off x="449818" y="1020969"/>
            <a:ext cx="7172684" cy="2810133"/>
          </a:xfrm>
        </p:spPr>
        <p:txBody>
          <a:bodyPr/>
          <a:lstStyle>
            <a:lvl1pPr marL="228600" indent="-228600">
              <a:spcBef>
                <a:spcPts val="800"/>
              </a:spcBef>
              <a:buFont typeface="+mj-lt"/>
              <a:buAutoNum type="arabicPeriod"/>
              <a:defRPr/>
            </a:lvl1pPr>
          </a:lstStyle>
          <a:p>
            <a:pPr lvl="0"/>
            <a:r>
              <a:rPr lang="fr-FR"/>
              <a:t>Cliquer ici pour ajouter un sous-titre</a:t>
            </a:r>
          </a:p>
        </p:txBody>
      </p:sp>
      <p:pic>
        <p:nvPicPr>
          <p:cNvPr id="13" name="Image 2" descr="Une image contenant Police, Graphique, logo, texte&#10;&#10;Description générée automatiquement">
            <a:extLst>
              <a:ext uri="{FF2B5EF4-FFF2-40B4-BE49-F238E27FC236}">
                <a16:creationId xmlns:a16="http://schemas.microsoft.com/office/drawing/2014/main" id="{E9E1360A-848E-07B7-236F-0B2E85AB107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2287411557"/>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ontakt 2">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de-DE"/>
              <a:t>Page </a:t>
            </a:r>
            <a:fld id="{3A8B5DB7-81A8-4ED4-916B-6B23CD603687}" type="slidenum">
              <a:rPr smtClean="0"/>
              <a:pPr/>
              <a:t>‹N°›</a:t>
            </a:fld>
            <a:endParaRPr/>
          </a:p>
        </p:txBody>
      </p:sp>
      <p:sp>
        <p:nvSpPr>
          <p:cNvPr id="31" name="Textplatzhalter 16">
            <a:extLst>
              <a:ext uri="{FF2B5EF4-FFF2-40B4-BE49-F238E27FC236}">
                <a16:creationId xmlns:a16="http://schemas.microsoft.com/office/drawing/2014/main" id="{99BAFDF9-B477-4EAA-888B-B283B996F142}"/>
              </a:ext>
            </a:extLst>
          </p:cNvPr>
          <p:cNvSpPr>
            <a:spLocks noGrp="1"/>
          </p:cNvSpPr>
          <p:nvPr>
            <p:ph type="body" sz="quarter" idx="15" hasCustomPrompt="1"/>
          </p:nvPr>
        </p:nvSpPr>
        <p:spPr bwMode="gray">
          <a:xfrm>
            <a:off x="1959062" y="2070719"/>
            <a:ext cx="2570185" cy="601268"/>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32" name="Textplatzhalter 29">
            <a:extLst>
              <a:ext uri="{FF2B5EF4-FFF2-40B4-BE49-F238E27FC236}">
                <a16:creationId xmlns:a16="http://schemas.microsoft.com/office/drawing/2014/main" id="{45476593-F938-4100-B13C-38D8379BF2AB}"/>
              </a:ext>
            </a:extLst>
          </p:cNvPr>
          <p:cNvSpPr>
            <a:spLocks noGrp="1"/>
          </p:cNvSpPr>
          <p:nvPr>
            <p:ph type="body" sz="quarter" idx="22" hasCustomPrompt="1"/>
          </p:nvPr>
        </p:nvSpPr>
        <p:spPr bwMode="gray">
          <a:xfrm>
            <a:off x="1959062" y="1392861"/>
            <a:ext cx="2570185" cy="176276"/>
          </a:xfrm>
        </p:spPr>
        <p:txBody>
          <a:bodyPr/>
          <a:lstStyle>
            <a:lvl1pPr>
              <a:defRPr sz="1200" b="1"/>
            </a:lvl1pPr>
          </a:lstStyle>
          <a:p>
            <a:pPr algn="l" rtl="0"/>
            <a:r>
              <a:rPr lang="fr-FR" b="1" i="0" u="none" baseline="0"/>
              <a:t>Prénom Nom</a:t>
            </a:r>
            <a:endParaRPr lang="fr-FR"/>
          </a:p>
        </p:txBody>
      </p:sp>
      <p:sp>
        <p:nvSpPr>
          <p:cNvPr id="33" name="Textplatzhalter 30">
            <a:extLst>
              <a:ext uri="{FF2B5EF4-FFF2-40B4-BE49-F238E27FC236}">
                <a16:creationId xmlns:a16="http://schemas.microsoft.com/office/drawing/2014/main" id="{01D00CFF-DFE3-4530-913B-A7058396109E}"/>
              </a:ext>
            </a:extLst>
          </p:cNvPr>
          <p:cNvSpPr>
            <a:spLocks noGrp="1"/>
          </p:cNvSpPr>
          <p:nvPr>
            <p:ph type="body" sz="quarter" idx="23" hasCustomPrompt="1"/>
          </p:nvPr>
        </p:nvSpPr>
        <p:spPr bwMode="gray">
          <a:xfrm>
            <a:off x="1959062" y="1635978"/>
            <a:ext cx="2570185" cy="176276"/>
          </a:xfrm>
        </p:spPr>
        <p:txBody>
          <a:bodyPr/>
          <a:lstStyle>
            <a:lvl1pPr>
              <a:defRPr sz="1200"/>
            </a:lvl1pPr>
          </a:lstStyle>
          <a:p>
            <a:pPr algn="l" rtl="0"/>
            <a:r>
              <a:rPr lang="fr-FR" b="0" i="0" u="none" baseline="0"/>
              <a:t>Fonction, ville</a:t>
            </a:r>
          </a:p>
        </p:txBody>
      </p:sp>
      <p:sp>
        <p:nvSpPr>
          <p:cNvPr id="34" name="Bildplatzhalter 6">
            <a:extLst>
              <a:ext uri="{FF2B5EF4-FFF2-40B4-BE49-F238E27FC236}">
                <a16:creationId xmlns:a16="http://schemas.microsoft.com/office/drawing/2014/main" id="{E73BDD7E-D6A6-482B-9D61-5276F4F49979}"/>
              </a:ext>
            </a:extLst>
          </p:cNvPr>
          <p:cNvSpPr>
            <a:spLocks noGrp="1"/>
          </p:cNvSpPr>
          <p:nvPr>
            <p:ph type="pic" sz="quarter" idx="17" hasCustomPrompt="1"/>
          </p:nvPr>
        </p:nvSpPr>
        <p:spPr bwMode="gray">
          <a:xfrm>
            <a:off x="449818" y="1392861"/>
            <a:ext cx="1342015" cy="1556665"/>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53" name="Textplatzhalter 16">
            <a:extLst>
              <a:ext uri="{FF2B5EF4-FFF2-40B4-BE49-F238E27FC236}">
                <a16:creationId xmlns:a16="http://schemas.microsoft.com/office/drawing/2014/main" id="{D4C3F840-A666-4D4F-B080-E849549C179C}"/>
              </a:ext>
            </a:extLst>
          </p:cNvPr>
          <p:cNvSpPr>
            <a:spLocks noGrp="1"/>
          </p:cNvSpPr>
          <p:nvPr>
            <p:ph type="body" sz="quarter" idx="24" hasCustomPrompt="1"/>
          </p:nvPr>
        </p:nvSpPr>
        <p:spPr bwMode="gray">
          <a:xfrm>
            <a:off x="6242653" y="2070719"/>
            <a:ext cx="2671574" cy="601268"/>
          </a:xfrm>
        </p:spPr>
        <p:txBody>
          <a:bodyPr/>
          <a:lstStyle>
            <a:lvl1pPr>
              <a:lnSpc>
                <a:spcPct val="100000"/>
              </a:lnSpc>
              <a:spcBef>
                <a:spcPts val="0"/>
              </a:spcBef>
              <a:defRPr sz="1200"/>
            </a:lvl1pPr>
          </a:lstStyle>
          <a:p>
            <a:pPr algn="l" rtl="0"/>
            <a:r>
              <a:rPr lang="fr-FR" b="0" i="0" u="none" baseline="0"/>
              <a:t>prenom.nom@giz.de</a:t>
            </a:r>
          </a:p>
          <a:p>
            <a:r>
              <a:rPr lang="fr-FR"/>
              <a:t>T +49 (0) x xx </a:t>
            </a:r>
            <a:r>
              <a:rPr lang="fr-FR" err="1"/>
              <a:t>xx</a:t>
            </a:r>
            <a:r>
              <a:rPr lang="fr-FR"/>
              <a:t> </a:t>
            </a:r>
            <a:r>
              <a:rPr lang="fr-FR" err="1"/>
              <a:t>xx</a:t>
            </a:r>
            <a:r>
              <a:rPr lang="fr-FR"/>
              <a:t> </a:t>
            </a:r>
          </a:p>
          <a:p>
            <a:r>
              <a:rPr lang="fr-FR"/>
              <a:t>F +49 (0) x xx </a:t>
            </a:r>
            <a:r>
              <a:rPr lang="fr-FR" err="1"/>
              <a:t>xx</a:t>
            </a:r>
            <a:r>
              <a:rPr lang="fr-FR"/>
              <a:t> </a:t>
            </a:r>
            <a:r>
              <a:rPr lang="fr-FR" err="1"/>
              <a:t>xx</a:t>
            </a:r>
            <a:endParaRPr lang="fr-FR"/>
          </a:p>
        </p:txBody>
      </p:sp>
      <p:sp>
        <p:nvSpPr>
          <p:cNvPr id="54" name="Textplatzhalter 29">
            <a:extLst>
              <a:ext uri="{FF2B5EF4-FFF2-40B4-BE49-F238E27FC236}">
                <a16:creationId xmlns:a16="http://schemas.microsoft.com/office/drawing/2014/main" id="{1183BB15-4C0C-49C5-B0B2-4418E3FD55EC}"/>
              </a:ext>
            </a:extLst>
          </p:cNvPr>
          <p:cNvSpPr>
            <a:spLocks noGrp="1"/>
          </p:cNvSpPr>
          <p:nvPr>
            <p:ph type="body" sz="quarter" idx="25" hasCustomPrompt="1"/>
          </p:nvPr>
        </p:nvSpPr>
        <p:spPr bwMode="gray">
          <a:xfrm>
            <a:off x="6242653" y="1392861"/>
            <a:ext cx="2671574" cy="176276"/>
          </a:xfrm>
        </p:spPr>
        <p:txBody>
          <a:bodyPr/>
          <a:lstStyle>
            <a:lvl1pPr>
              <a:defRPr sz="1200" b="1"/>
            </a:lvl1pPr>
          </a:lstStyle>
          <a:p>
            <a:pPr algn="l" rtl="0"/>
            <a:r>
              <a:rPr lang="fr-FR" b="1" i="0" u="none" baseline="0"/>
              <a:t>Prénom Nom</a:t>
            </a:r>
            <a:endParaRPr lang="fr-FR"/>
          </a:p>
        </p:txBody>
      </p:sp>
      <p:sp>
        <p:nvSpPr>
          <p:cNvPr id="55" name="Textplatzhalter 30">
            <a:extLst>
              <a:ext uri="{FF2B5EF4-FFF2-40B4-BE49-F238E27FC236}">
                <a16:creationId xmlns:a16="http://schemas.microsoft.com/office/drawing/2014/main" id="{0C6CA511-61C0-47B0-A071-DE194172414D}"/>
              </a:ext>
            </a:extLst>
          </p:cNvPr>
          <p:cNvSpPr>
            <a:spLocks noGrp="1"/>
          </p:cNvSpPr>
          <p:nvPr>
            <p:ph type="body" sz="quarter" idx="26" hasCustomPrompt="1"/>
          </p:nvPr>
        </p:nvSpPr>
        <p:spPr bwMode="gray">
          <a:xfrm>
            <a:off x="6242653" y="1635978"/>
            <a:ext cx="2671574" cy="176276"/>
          </a:xfrm>
        </p:spPr>
        <p:txBody>
          <a:bodyPr/>
          <a:lstStyle>
            <a:lvl1pPr>
              <a:defRPr sz="1200"/>
            </a:lvl1pPr>
          </a:lstStyle>
          <a:p>
            <a:pPr algn="l" rtl="0"/>
            <a:r>
              <a:rPr lang="fr-FR" b="0" i="0" u="none" baseline="0"/>
              <a:t>Fonction, ville</a:t>
            </a:r>
          </a:p>
        </p:txBody>
      </p:sp>
      <p:sp>
        <p:nvSpPr>
          <p:cNvPr id="56" name="Bildplatzhalter 6">
            <a:extLst>
              <a:ext uri="{FF2B5EF4-FFF2-40B4-BE49-F238E27FC236}">
                <a16:creationId xmlns:a16="http://schemas.microsoft.com/office/drawing/2014/main" id="{B0EA41BA-7C5A-4545-A1DA-71964B045D1C}"/>
              </a:ext>
            </a:extLst>
          </p:cNvPr>
          <p:cNvSpPr>
            <a:spLocks noGrp="1"/>
          </p:cNvSpPr>
          <p:nvPr>
            <p:ph type="pic" sz="quarter" idx="27" hasCustomPrompt="1"/>
          </p:nvPr>
        </p:nvSpPr>
        <p:spPr bwMode="gray">
          <a:xfrm>
            <a:off x="4733408" y="1392861"/>
            <a:ext cx="1342015" cy="1556665"/>
          </a:xfrm>
          <a:solidFill>
            <a:schemeClr val="bg2"/>
          </a:solidFill>
        </p:spPr>
        <p:txBody>
          <a:bodyPr vert="horz" lIns="36000" tIns="1080000" rIns="36000" bIns="36000" rtlCol="0">
            <a:noAutofit/>
          </a:bodyPr>
          <a:lstStyle>
            <a:lvl1pPr algn="ctr">
              <a:defRPr lang="en-GB" sz="1000" dirty="0">
                <a:solidFill>
                  <a:schemeClr val="tx2"/>
                </a:solidFill>
              </a:defRPr>
            </a:lvl1pPr>
          </a:lstStyle>
          <a:p>
            <a:r>
              <a:rPr lang="fr-FR" noProof="0"/>
              <a:t>Ajouter une image en cliquant sur l'icône</a:t>
            </a:r>
          </a:p>
        </p:txBody>
      </p:sp>
      <p:sp>
        <p:nvSpPr>
          <p:cNvPr id="58" name="Titel 1">
            <a:extLst>
              <a:ext uri="{FF2B5EF4-FFF2-40B4-BE49-F238E27FC236}">
                <a16:creationId xmlns:a16="http://schemas.microsoft.com/office/drawing/2014/main" id="{2DD72F4F-E3F2-49DC-BBAE-681D615ED495}"/>
              </a:ext>
            </a:extLst>
          </p:cNvPr>
          <p:cNvSpPr>
            <a:spLocks noGrp="1"/>
          </p:cNvSpPr>
          <p:nvPr>
            <p:ph type="title" hasCustomPrompt="1"/>
          </p:nvPr>
        </p:nvSpPr>
        <p:spPr bwMode="gray">
          <a:xfrm>
            <a:off x="449816" y="240212"/>
            <a:ext cx="8464411" cy="540544"/>
          </a:xfrm>
        </p:spPr>
        <p:txBody>
          <a:bodyPr/>
          <a:lstStyle>
            <a:lvl1pPr>
              <a:defRPr/>
            </a:lvl1pPr>
          </a:lstStyle>
          <a:p>
            <a:r>
              <a:rPr lang="fr-FR"/>
              <a:t>Contact</a:t>
            </a:r>
            <a:endParaRPr lang="en-GB"/>
          </a:p>
        </p:txBody>
      </p:sp>
      <p:sp>
        <p:nvSpPr>
          <p:cNvPr id="25" name="Datumsplatzhalter 1">
            <a:extLst>
              <a:ext uri="{FF2B5EF4-FFF2-40B4-BE49-F238E27FC236}">
                <a16:creationId xmlns:a16="http://schemas.microsoft.com/office/drawing/2014/main" id="{C41817E1-C195-47D2-BD4B-E5C59C27D589}"/>
              </a:ext>
            </a:extLst>
          </p:cNvPr>
          <p:cNvSpPr>
            <a:spLocks noGrp="1"/>
          </p:cNvSpPr>
          <p:nvPr>
            <p:ph type="dt" sz="half" idx="11"/>
          </p:nvPr>
        </p:nvSpPr>
        <p:spPr bwMode="gray">
          <a:xfrm>
            <a:off x="1019160" y="4926383"/>
            <a:ext cx="625609" cy="92333"/>
          </a:xfrm>
        </p:spPr>
        <p:txBody>
          <a:bodyPr/>
          <a:lstStyle/>
          <a:p>
            <a:fld id="{C74894BA-7AF5-45B3-B5BA-2AD8604044CD}" type="datetime1">
              <a:rPr lang="fr-FR" smtClean="0"/>
              <a:t>25/02/2025</a:t>
            </a:fld>
            <a:endParaRPr lang="de-DE"/>
          </a:p>
        </p:txBody>
      </p:sp>
      <p:sp>
        <p:nvSpPr>
          <p:cNvPr id="2" name="TextBox 7">
            <a:extLst>
              <a:ext uri="{FF2B5EF4-FFF2-40B4-BE49-F238E27FC236}">
                <a16:creationId xmlns:a16="http://schemas.microsoft.com/office/drawing/2014/main" id="{45762D3A-19E8-F76F-FB27-75608A766B83}"/>
              </a:ext>
            </a:extLst>
          </p:cNvPr>
          <p:cNvSpPr txBox="1"/>
          <p:nvPr userDrawn="1"/>
        </p:nvSpPr>
        <p:spPr bwMode="gray">
          <a:xfrm>
            <a:off x="784636" y="4052697"/>
            <a:ext cx="838691"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www.giz.de</a:t>
            </a:r>
          </a:p>
        </p:txBody>
      </p:sp>
      <p:grpSp>
        <p:nvGrpSpPr>
          <p:cNvPr id="5" name="Gruppieren 4">
            <a:extLst>
              <a:ext uri="{FF2B5EF4-FFF2-40B4-BE49-F238E27FC236}">
                <a16:creationId xmlns:a16="http://schemas.microsoft.com/office/drawing/2014/main" id="{16C02C6C-AFEF-3F52-EBDC-AA1FE44D469B}"/>
              </a:ext>
            </a:extLst>
          </p:cNvPr>
          <p:cNvGrpSpPr/>
          <p:nvPr userDrawn="1"/>
        </p:nvGrpSpPr>
        <p:grpSpPr bwMode="gray">
          <a:xfrm>
            <a:off x="444492" y="4029252"/>
            <a:ext cx="262622" cy="297258"/>
            <a:chOff x="4933951" y="-41275"/>
            <a:chExt cx="2130425" cy="2411413"/>
          </a:xfrm>
        </p:grpSpPr>
        <p:sp>
          <p:nvSpPr>
            <p:cNvPr id="7" name="Freeform 6">
              <a:extLst>
                <a:ext uri="{FF2B5EF4-FFF2-40B4-BE49-F238E27FC236}">
                  <a16:creationId xmlns:a16="http://schemas.microsoft.com/office/drawing/2014/main" id="{A5F7866D-8754-3B1B-75CA-5E85EF98543C}"/>
                </a:ext>
              </a:extLst>
            </p:cNvPr>
            <p:cNvSpPr>
              <a:spLocks noEditPoints="1"/>
            </p:cNvSpPr>
            <p:nvPr/>
          </p:nvSpPr>
          <p:spPr bwMode="gray">
            <a:xfrm>
              <a:off x="4945063" y="1435100"/>
              <a:ext cx="2114550" cy="935038"/>
            </a:xfrm>
            <a:custGeom>
              <a:avLst/>
              <a:gdLst>
                <a:gd name="T0" fmla="*/ 287 w 425"/>
                <a:gd name="T1" fmla="*/ 25 h 188"/>
                <a:gd name="T2" fmla="*/ 297 w 425"/>
                <a:gd name="T3" fmla="*/ 2 h 188"/>
                <a:gd name="T4" fmla="*/ 325 w 425"/>
                <a:gd name="T5" fmla="*/ 0 h 188"/>
                <a:gd name="T6" fmla="*/ 321 w 425"/>
                <a:gd name="T7" fmla="*/ 23 h 188"/>
                <a:gd name="T8" fmla="*/ 382 w 425"/>
                <a:gd name="T9" fmla="*/ 25 h 188"/>
                <a:gd name="T10" fmla="*/ 394 w 425"/>
                <a:gd name="T11" fmla="*/ 2 h 188"/>
                <a:gd name="T12" fmla="*/ 423 w 425"/>
                <a:gd name="T13" fmla="*/ 0 h 188"/>
                <a:gd name="T14" fmla="*/ 307 w 425"/>
                <a:gd name="T15" fmla="*/ 135 h 188"/>
                <a:gd name="T16" fmla="*/ 0 w 425"/>
                <a:gd name="T17" fmla="*/ 2 h 188"/>
                <a:gd name="T18" fmla="*/ 28 w 425"/>
                <a:gd name="T19" fmla="*/ 0 h 188"/>
                <a:gd name="T20" fmla="*/ 40 w 425"/>
                <a:gd name="T21" fmla="*/ 23 h 188"/>
                <a:gd name="T22" fmla="*/ 101 w 425"/>
                <a:gd name="T23" fmla="*/ 25 h 188"/>
                <a:gd name="T24" fmla="*/ 97 w 425"/>
                <a:gd name="T25" fmla="*/ 3 h 188"/>
                <a:gd name="T26" fmla="*/ 125 w 425"/>
                <a:gd name="T27" fmla="*/ 0 h 188"/>
                <a:gd name="T28" fmla="*/ 134 w 425"/>
                <a:gd name="T29" fmla="*/ 23 h 188"/>
                <a:gd name="T30" fmla="*/ 192 w 425"/>
                <a:gd name="T31" fmla="*/ 25 h 188"/>
                <a:gd name="T32" fmla="*/ 194 w 425"/>
                <a:gd name="T33" fmla="*/ 2 h 188"/>
                <a:gd name="T34" fmla="*/ 221 w 425"/>
                <a:gd name="T35" fmla="*/ 0 h 188"/>
                <a:gd name="T36" fmla="*/ 224 w 425"/>
                <a:gd name="T37" fmla="*/ 23 h 188"/>
                <a:gd name="T38" fmla="*/ 256 w 425"/>
                <a:gd name="T39" fmla="*/ 25 h 188"/>
                <a:gd name="T40" fmla="*/ 362 w 425"/>
                <a:gd name="T41" fmla="*/ 55 h 188"/>
                <a:gd name="T42" fmla="*/ 307 w 425"/>
                <a:gd name="T43" fmla="*/ 56 h 188"/>
                <a:gd name="T44" fmla="*/ 256 w 425"/>
                <a:gd name="T45" fmla="*/ 121 h 188"/>
                <a:gd name="T46" fmla="*/ 363 w 425"/>
                <a:gd name="T47" fmla="*/ 56 h 188"/>
                <a:gd name="T48" fmla="*/ 87 w 425"/>
                <a:gd name="T49" fmla="*/ 55 h 188"/>
                <a:gd name="T50" fmla="*/ 61 w 425"/>
                <a:gd name="T51" fmla="*/ 55 h 188"/>
                <a:gd name="T52" fmla="*/ 155 w 425"/>
                <a:gd name="T53" fmla="*/ 118 h 188"/>
                <a:gd name="T54" fmla="*/ 156 w 425"/>
                <a:gd name="T55" fmla="*/ 117 h 188"/>
                <a:gd name="T56" fmla="*/ 111 w 425"/>
                <a:gd name="T57" fmla="*/ 55 h 188"/>
                <a:gd name="T58" fmla="*/ 224 w 425"/>
                <a:gd name="T59" fmla="*/ 81 h 188"/>
                <a:gd name="T60" fmla="*/ 224 w 425"/>
                <a:gd name="T61" fmla="*/ 108 h 188"/>
                <a:gd name="T62" fmla="*/ 273 w 425"/>
                <a:gd name="T63" fmla="*/ 56 h 188"/>
                <a:gd name="T64" fmla="*/ 225 w 425"/>
                <a:gd name="T65" fmla="*/ 55 h 188"/>
                <a:gd name="T66" fmla="*/ 224 w 425"/>
                <a:gd name="T67" fmla="*/ 81 h 188"/>
                <a:gd name="T68" fmla="*/ 194 w 425"/>
                <a:gd name="T69" fmla="*/ 56 h 188"/>
                <a:gd name="T70" fmla="*/ 148 w 425"/>
                <a:gd name="T71" fmla="*/ 55 h 188"/>
                <a:gd name="T72" fmla="*/ 192 w 425"/>
                <a:gd name="T73" fmla="*/ 109 h 188"/>
                <a:gd name="T74" fmla="*/ 194 w 425"/>
                <a:gd name="T75"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 h="188">
                  <a:moveTo>
                    <a:pt x="256" y="25"/>
                  </a:moveTo>
                  <a:cubicBezTo>
                    <a:pt x="267" y="25"/>
                    <a:pt x="277" y="25"/>
                    <a:pt x="287" y="25"/>
                  </a:cubicBezTo>
                  <a:cubicBezTo>
                    <a:pt x="288" y="25"/>
                    <a:pt x="290" y="24"/>
                    <a:pt x="290" y="23"/>
                  </a:cubicBezTo>
                  <a:cubicBezTo>
                    <a:pt x="292" y="16"/>
                    <a:pt x="294" y="9"/>
                    <a:pt x="297" y="2"/>
                  </a:cubicBezTo>
                  <a:cubicBezTo>
                    <a:pt x="297" y="2"/>
                    <a:pt x="298" y="0"/>
                    <a:pt x="299" y="0"/>
                  </a:cubicBezTo>
                  <a:cubicBezTo>
                    <a:pt x="308" y="0"/>
                    <a:pt x="316" y="0"/>
                    <a:pt x="325" y="0"/>
                  </a:cubicBezTo>
                  <a:cubicBezTo>
                    <a:pt x="326" y="0"/>
                    <a:pt x="327" y="2"/>
                    <a:pt x="326" y="2"/>
                  </a:cubicBezTo>
                  <a:cubicBezTo>
                    <a:pt x="325" y="9"/>
                    <a:pt x="323" y="16"/>
                    <a:pt x="321" y="23"/>
                  </a:cubicBezTo>
                  <a:cubicBezTo>
                    <a:pt x="321" y="23"/>
                    <a:pt x="322" y="25"/>
                    <a:pt x="322" y="25"/>
                  </a:cubicBezTo>
                  <a:cubicBezTo>
                    <a:pt x="342" y="25"/>
                    <a:pt x="362" y="25"/>
                    <a:pt x="382" y="25"/>
                  </a:cubicBezTo>
                  <a:cubicBezTo>
                    <a:pt x="383" y="25"/>
                    <a:pt x="384" y="24"/>
                    <a:pt x="384" y="23"/>
                  </a:cubicBezTo>
                  <a:cubicBezTo>
                    <a:pt x="388" y="16"/>
                    <a:pt x="391" y="9"/>
                    <a:pt x="394" y="2"/>
                  </a:cubicBezTo>
                  <a:cubicBezTo>
                    <a:pt x="394" y="1"/>
                    <a:pt x="395" y="0"/>
                    <a:pt x="396" y="0"/>
                  </a:cubicBezTo>
                  <a:cubicBezTo>
                    <a:pt x="405" y="0"/>
                    <a:pt x="414" y="0"/>
                    <a:pt x="423" y="0"/>
                  </a:cubicBezTo>
                  <a:cubicBezTo>
                    <a:pt x="424" y="0"/>
                    <a:pt x="425" y="2"/>
                    <a:pt x="425" y="3"/>
                  </a:cubicBezTo>
                  <a:cubicBezTo>
                    <a:pt x="405" y="64"/>
                    <a:pt x="365" y="108"/>
                    <a:pt x="307" y="135"/>
                  </a:cubicBezTo>
                  <a:cubicBezTo>
                    <a:pt x="195" y="188"/>
                    <a:pt x="60" y="139"/>
                    <a:pt x="10" y="28"/>
                  </a:cubicBezTo>
                  <a:cubicBezTo>
                    <a:pt x="6" y="20"/>
                    <a:pt x="3" y="11"/>
                    <a:pt x="0" y="2"/>
                  </a:cubicBezTo>
                  <a:cubicBezTo>
                    <a:pt x="0" y="2"/>
                    <a:pt x="1" y="0"/>
                    <a:pt x="1" y="0"/>
                  </a:cubicBezTo>
                  <a:cubicBezTo>
                    <a:pt x="10" y="0"/>
                    <a:pt x="19" y="0"/>
                    <a:pt x="28" y="0"/>
                  </a:cubicBezTo>
                  <a:cubicBezTo>
                    <a:pt x="29" y="0"/>
                    <a:pt x="30" y="1"/>
                    <a:pt x="31" y="2"/>
                  </a:cubicBezTo>
                  <a:cubicBezTo>
                    <a:pt x="34" y="9"/>
                    <a:pt x="37" y="16"/>
                    <a:pt x="40" y="23"/>
                  </a:cubicBezTo>
                  <a:cubicBezTo>
                    <a:pt x="41" y="24"/>
                    <a:pt x="42" y="25"/>
                    <a:pt x="43" y="25"/>
                  </a:cubicBezTo>
                  <a:cubicBezTo>
                    <a:pt x="62" y="25"/>
                    <a:pt x="81" y="25"/>
                    <a:pt x="101" y="25"/>
                  </a:cubicBezTo>
                  <a:cubicBezTo>
                    <a:pt x="101" y="25"/>
                    <a:pt x="102" y="23"/>
                    <a:pt x="102" y="23"/>
                  </a:cubicBezTo>
                  <a:cubicBezTo>
                    <a:pt x="101" y="16"/>
                    <a:pt x="99" y="9"/>
                    <a:pt x="97" y="3"/>
                  </a:cubicBezTo>
                  <a:cubicBezTo>
                    <a:pt x="97" y="2"/>
                    <a:pt x="98" y="0"/>
                    <a:pt x="99" y="0"/>
                  </a:cubicBezTo>
                  <a:cubicBezTo>
                    <a:pt x="108" y="0"/>
                    <a:pt x="116" y="0"/>
                    <a:pt x="125" y="0"/>
                  </a:cubicBezTo>
                  <a:cubicBezTo>
                    <a:pt x="126" y="0"/>
                    <a:pt x="127" y="1"/>
                    <a:pt x="127" y="2"/>
                  </a:cubicBezTo>
                  <a:cubicBezTo>
                    <a:pt x="130" y="9"/>
                    <a:pt x="131" y="16"/>
                    <a:pt x="134" y="23"/>
                  </a:cubicBezTo>
                  <a:cubicBezTo>
                    <a:pt x="134" y="24"/>
                    <a:pt x="135" y="25"/>
                    <a:pt x="136" y="25"/>
                  </a:cubicBezTo>
                  <a:cubicBezTo>
                    <a:pt x="155" y="25"/>
                    <a:pt x="173" y="25"/>
                    <a:pt x="192" y="25"/>
                  </a:cubicBezTo>
                  <a:cubicBezTo>
                    <a:pt x="193" y="25"/>
                    <a:pt x="194" y="24"/>
                    <a:pt x="194" y="23"/>
                  </a:cubicBezTo>
                  <a:cubicBezTo>
                    <a:pt x="194" y="16"/>
                    <a:pt x="194" y="9"/>
                    <a:pt x="194" y="2"/>
                  </a:cubicBezTo>
                  <a:cubicBezTo>
                    <a:pt x="194" y="2"/>
                    <a:pt x="195" y="0"/>
                    <a:pt x="196" y="0"/>
                  </a:cubicBezTo>
                  <a:cubicBezTo>
                    <a:pt x="205" y="0"/>
                    <a:pt x="213" y="0"/>
                    <a:pt x="221" y="0"/>
                  </a:cubicBezTo>
                  <a:cubicBezTo>
                    <a:pt x="222" y="0"/>
                    <a:pt x="223" y="2"/>
                    <a:pt x="223" y="3"/>
                  </a:cubicBezTo>
                  <a:cubicBezTo>
                    <a:pt x="224" y="9"/>
                    <a:pt x="223" y="16"/>
                    <a:pt x="224" y="23"/>
                  </a:cubicBezTo>
                  <a:cubicBezTo>
                    <a:pt x="224" y="23"/>
                    <a:pt x="225" y="25"/>
                    <a:pt x="226" y="25"/>
                  </a:cubicBezTo>
                  <a:cubicBezTo>
                    <a:pt x="236" y="25"/>
                    <a:pt x="246" y="25"/>
                    <a:pt x="256" y="25"/>
                  </a:cubicBezTo>
                  <a:close/>
                  <a:moveTo>
                    <a:pt x="364" y="55"/>
                  </a:moveTo>
                  <a:cubicBezTo>
                    <a:pt x="363" y="55"/>
                    <a:pt x="363" y="55"/>
                    <a:pt x="362" y="55"/>
                  </a:cubicBezTo>
                  <a:cubicBezTo>
                    <a:pt x="345" y="55"/>
                    <a:pt x="328" y="54"/>
                    <a:pt x="311" y="55"/>
                  </a:cubicBezTo>
                  <a:cubicBezTo>
                    <a:pt x="310" y="55"/>
                    <a:pt x="308" y="56"/>
                    <a:pt x="307" y="56"/>
                  </a:cubicBezTo>
                  <a:cubicBezTo>
                    <a:pt x="295" y="81"/>
                    <a:pt x="279" y="103"/>
                    <a:pt x="257" y="120"/>
                  </a:cubicBezTo>
                  <a:cubicBezTo>
                    <a:pt x="257" y="121"/>
                    <a:pt x="257" y="121"/>
                    <a:pt x="256" y="121"/>
                  </a:cubicBezTo>
                  <a:cubicBezTo>
                    <a:pt x="257" y="122"/>
                    <a:pt x="257" y="122"/>
                    <a:pt x="258" y="122"/>
                  </a:cubicBezTo>
                  <a:cubicBezTo>
                    <a:pt x="300" y="111"/>
                    <a:pt x="335" y="90"/>
                    <a:pt x="363" y="56"/>
                  </a:cubicBezTo>
                  <a:cubicBezTo>
                    <a:pt x="363" y="56"/>
                    <a:pt x="364" y="55"/>
                    <a:pt x="364" y="55"/>
                  </a:cubicBezTo>
                  <a:close/>
                  <a:moveTo>
                    <a:pt x="87" y="55"/>
                  </a:moveTo>
                  <a:cubicBezTo>
                    <a:pt x="79" y="55"/>
                    <a:pt x="71" y="54"/>
                    <a:pt x="62" y="55"/>
                  </a:cubicBezTo>
                  <a:cubicBezTo>
                    <a:pt x="62" y="55"/>
                    <a:pt x="61" y="55"/>
                    <a:pt x="61" y="55"/>
                  </a:cubicBezTo>
                  <a:cubicBezTo>
                    <a:pt x="61" y="55"/>
                    <a:pt x="61" y="56"/>
                    <a:pt x="62" y="56"/>
                  </a:cubicBezTo>
                  <a:cubicBezTo>
                    <a:pt x="86" y="86"/>
                    <a:pt x="118" y="107"/>
                    <a:pt x="155" y="118"/>
                  </a:cubicBezTo>
                  <a:cubicBezTo>
                    <a:pt x="156" y="118"/>
                    <a:pt x="156" y="118"/>
                    <a:pt x="156" y="118"/>
                  </a:cubicBezTo>
                  <a:cubicBezTo>
                    <a:pt x="156" y="118"/>
                    <a:pt x="156" y="118"/>
                    <a:pt x="156" y="117"/>
                  </a:cubicBezTo>
                  <a:cubicBezTo>
                    <a:pt x="137" y="100"/>
                    <a:pt x="124" y="79"/>
                    <a:pt x="114" y="56"/>
                  </a:cubicBezTo>
                  <a:cubicBezTo>
                    <a:pt x="114" y="55"/>
                    <a:pt x="112" y="55"/>
                    <a:pt x="111" y="55"/>
                  </a:cubicBezTo>
                  <a:cubicBezTo>
                    <a:pt x="103" y="54"/>
                    <a:pt x="95" y="55"/>
                    <a:pt x="87" y="55"/>
                  </a:cubicBezTo>
                  <a:close/>
                  <a:moveTo>
                    <a:pt x="224" y="81"/>
                  </a:moveTo>
                  <a:cubicBezTo>
                    <a:pt x="224" y="89"/>
                    <a:pt x="224" y="98"/>
                    <a:pt x="224" y="106"/>
                  </a:cubicBezTo>
                  <a:cubicBezTo>
                    <a:pt x="224" y="107"/>
                    <a:pt x="224" y="107"/>
                    <a:pt x="224" y="108"/>
                  </a:cubicBezTo>
                  <a:cubicBezTo>
                    <a:pt x="224" y="108"/>
                    <a:pt x="225" y="107"/>
                    <a:pt x="226" y="107"/>
                  </a:cubicBezTo>
                  <a:cubicBezTo>
                    <a:pt x="246" y="94"/>
                    <a:pt x="261" y="76"/>
                    <a:pt x="273" y="56"/>
                  </a:cubicBezTo>
                  <a:cubicBezTo>
                    <a:pt x="274" y="56"/>
                    <a:pt x="273" y="55"/>
                    <a:pt x="272" y="55"/>
                  </a:cubicBezTo>
                  <a:cubicBezTo>
                    <a:pt x="257" y="54"/>
                    <a:pt x="241" y="54"/>
                    <a:pt x="225" y="55"/>
                  </a:cubicBezTo>
                  <a:cubicBezTo>
                    <a:pt x="225" y="55"/>
                    <a:pt x="224" y="56"/>
                    <a:pt x="224" y="56"/>
                  </a:cubicBezTo>
                  <a:cubicBezTo>
                    <a:pt x="224" y="65"/>
                    <a:pt x="224" y="73"/>
                    <a:pt x="224" y="81"/>
                  </a:cubicBezTo>
                  <a:close/>
                  <a:moveTo>
                    <a:pt x="194" y="82"/>
                  </a:moveTo>
                  <a:cubicBezTo>
                    <a:pt x="194" y="73"/>
                    <a:pt x="194" y="65"/>
                    <a:pt x="194" y="56"/>
                  </a:cubicBezTo>
                  <a:cubicBezTo>
                    <a:pt x="194" y="56"/>
                    <a:pt x="193" y="55"/>
                    <a:pt x="192" y="55"/>
                  </a:cubicBezTo>
                  <a:cubicBezTo>
                    <a:pt x="178" y="54"/>
                    <a:pt x="163" y="54"/>
                    <a:pt x="148" y="55"/>
                  </a:cubicBezTo>
                  <a:cubicBezTo>
                    <a:pt x="148" y="55"/>
                    <a:pt x="147" y="56"/>
                    <a:pt x="147" y="56"/>
                  </a:cubicBezTo>
                  <a:cubicBezTo>
                    <a:pt x="158" y="77"/>
                    <a:pt x="172" y="95"/>
                    <a:pt x="192" y="109"/>
                  </a:cubicBezTo>
                  <a:cubicBezTo>
                    <a:pt x="193" y="109"/>
                    <a:pt x="193" y="109"/>
                    <a:pt x="194" y="109"/>
                  </a:cubicBezTo>
                  <a:cubicBezTo>
                    <a:pt x="194" y="109"/>
                    <a:pt x="194" y="108"/>
                    <a:pt x="194" y="108"/>
                  </a:cubicBezTo>
                  <a:cubicBezTo>
                    <a:pt x="194" y="99"/>
                    <a:pt x="194" y="91"/>
                    <a:pt x="194" y="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a:extLst>
                <a:ext uri="{FF2B5EF4-FFF2-40B4-BE49-F238E27FC236}">
                  <a16:creationId xmlns:a16="http://schemas.microsoft.com/office/drawing/2014/main" id="{3363F269-A01D-FC72-AC97-6E6731FA9958}"/>
                </a:ext>
              </a:extLst>
            </p:cNvPr>
            <p:cNvSpPr>
              <a:spLocks noEditPoints="1"/>
            </p:cNvSpPr>
            <p:nvPr/>
          </p:nvSpPr>
          <p:spPr bwMode="gray">
            <a:xfrm>
              <a:off x="4945063" y="-41275"/>
              <a:ext cx="2108200" cy="860425"/>
            </a:xfrm>
            <a:custGeom>
              <a:avLst/>
              <a:gdLst>
                <a:gd name="T0" fmla="*/ 45 w 424"/>
                <a:gd name="T1" fmla="*/ 148 h 173"/>
                <a:gd name="T2" fmla="*/ 32 w 424"/>
                <a:gd name="T3" fmla="*/ 170 h 173"/>
                <a:gd name="T4" fmla="*/ 3 w 424"/>
                <a:gd name="T5" fmla="*/ 173 h 173"/>
                <a:gd name="T6" fmla="*/ 155 w 424"/>
                <a:gd name="T7" fmla="*/ 28 h 173"/>
                <a:gd name="T8" fmla="*/ 424 w 424"/>
                <a:gd name="T9" fmla="*/ 171 h 173"/>
                <a:gd name="T10" fmla="*/ 395 w 424"/>
                <a:gd name="T11" fmla="*/ 173 h 173"/>
                <a:gd name="T12" fmla="*/ 382 w 424"/>
                <a:gd name="T13" fmla="*/ 149 h 173"/>
                <a:gd name="T14" fmla="*/ 321 w 424"/>
                <a:gd name="T15" fmla="*/ 148 h 173"/>
                <a:gd name="T16" fmla="*/ 325 w 424"/>
                <a:gd name="T17" fmla="*/ 171 h 173"/>
                <a:gd name="T18" fmla="*/ 297 w 424"/>
                <a:gd name="T19" fmla="*/ 173 h 173"/>
                <a:gd name="T20" fmla="*/ 287 w 424"/>
                <a:gd name="T21" fmla="*/ 149 h 173"/>
                <a:gd name="T22" fmla="*/ 225 w 424"/>
                <a:gd name="T23" fmla="*/ 148 h 173"/>
                <a:gd name="T24" fmla="*/ 223 w 424"/>
                <a:gd name="T25" fmla="*/ 170 h 173"/>
                <a:gd name="T26" fmla="*/ 196 w 424"/>
                <a:gd name="T27" fmla="*/ 173 h 173"/>
                <a:gd name="T28" fmla="*/ 194 w 424"/>
                <a:gd name="T29" fmla="*/ 150 h 173"/>
                <a:gd name="T30" fmla="*/ 137 w 424"/>
                <a:gd name="T31" fmla="*/ 148 h 173"/>
                <a:gd name="T32" fmla="*/ 128 w 424"/>
                <a:gd name="T33" fmla="*/ 171 h 173"/>
                <a:gd name="T34" fmla="*/ 99 w 424"/>
                <a:gd name="T35" fmla="*/ 173 h 173"/>
                <a:gd name="T36" fmla="*/ 103 w 424"/>
                <a:gd name="T37" fmla="*/ 150 h 173"/>
                <a:gd name="T38" fmla="*/ 73 w 424"/>
                <a:gd name="T39" fmla="*/ 148 h 173"/>
                <a:gd name="T40" fmla="*/ 359 w 424"/>
                <a:gd name="T41" fmla="*/ 118 h 173"/>
                <a:gd name="T42" fmla="*/ 360 w 424"/>
                <a:gd name="T43" fmla="*/ 116 h 173"/>
                <a:gd name="T44" fmla="*/ 258 w 424"/>
                <a:gd name="T45" fmla="*/ 56 h 173"/>
                <a:gd name="T46" fmla="*/ 305 w 424"/>
                <a:gd name="T47" fmla="*/ 116 h 173"/>
                <a:gd name="T48" fmla="*/ 333 w 424"/>
                <a:gd name="T49" fmla="*/ 118 h 173"/>
                <a:gd name="T50" fmla="*/ 113 w 424"/>
                <a:gd name="T51" fmla="*/ 118 h 173"/>
                <a:gd name="T52" fmla="*/ 157 w 424"/>
                <a:gd name="T53" fmla="*/ 59 h 173"/>
                <a:gd name="T54" fmla="*/ 157 w 424"/>
                <a:gd name="T55" fmla="*/ 58 h 173"/>
                <a:gd name="T56" fmla="*/ 64 w 424"/>
                <a:gd name="T57" fmla="*/ 118 h 173"/>
                <a:gd name="T58" fmla="*/ 90 w 424"/>
                <a:gd name="T59" fmla="*/ 118 h 173"/>
                <a:gd name="T60" fmla="*/ 269 w 424"/>
                <a:gd name="T61" fmla="*/ 118 h 173"/>
                <a:gd name="T62" fmla="*/ 225 w 424"/>
                <a:gd name="T63" fmla="*/ 68 h 173"/>
                <a:gd name="T64" fmla="*/ 224 w 424"/>
                <a:gd name="T65" fmla="*/ 69 h 173"/>
                <a:gd name="T66" fmla="*/ 225 w 424"/>
                <a:gd name="T67" fmla="*/ 118 h 173"/>
                <a:gd name="T68" fmla="*/ 194 w 424"/>
                <a:gd name="T69" fmla="*/ 93 h 173"/>
                <a:gd name="T70" fmla="*/ 194 w 424"/>
                <a:gd name="T71" fmla="*/ 68 h 173"/>
                <a:gd name="T72" fmla="*/ 150 w 424"/>
                <a:gd name="T73" fmla="*/ 116 h 173"/>
                <a:gd name="T74" fmla="*/ 192 w 424"/>
                <a:gd name="T75" fmla="*/ 118 h 173"/>
                <a:gd name="T76" fmla="*/ 194 w 424"/>
                <a:gd name="T77"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4" h="173">
                  <a:moveTo>
                    <a:pt x="73" y="148"/>
                  </a:moveTo>
                  <a:cubicBezTo>
                    <a:pt x="64" y="148"/>
                    <a:pt x="55" y="148"/>
                    <a:pt x="45" y="148"/>
                  </a:cubicBezTo>
                  <a:cubicBezTo>
                    <a:pt x="44" y="148"/>
                    <a:pt x="43" y="149"/>
                    <a:pt x="42" y="149"/>
                  </a:cubicBezTo>
                  <a:cubicBezTo>
                    <a:pt x="39" y="156"/>
                    <a:pt x="36" y="164"/>
                    <a:pt x="32" y="170"/>
                  </a:cubicBezTo>
                  <a:cubicBezTo>
                    <a:pt x="32" y="171"/>
                    <a:pt x="30" y="173"/>
                    <a:pt x="29" y="173"/>
                  </a:cubicBezTo>
                  <a:cubicBezTo>
                    <a:pt x="21" y="173"/>
                    <a:pt x="12" y="173"/>
                    <a:pt x="3" y="173"/>
                  </a:cubicBezTo>
                  <a:cubicBezTo>
                    <a:pt x="1" y="173"/>
                    <a:pt x="0" y="172"/>
                    <a:pt x="1" y="170"/>
                  </a:cubicBezTo>
                  <a:cubicBezTo>
                    <a:pt x="28" y="96"/>
                    <a:pt x="80" y="48"/>
                    <a:pt x="155" y="28"/>
                  </a:cubicBezTo>
                  <a:cubicBezTo>
                    <a:pt x="258" y="0"/>
                    <a:pt x="366" y="50"/>
                    <a:pt x="413" y="144"/>
                  </a:cubicBezTo>
                  <a:cubicBezTo>
                    <a:pt x="417" y="153"/>
                    <a:pt x="420" y="162"/>
                    <a:pt x="424" y="171"/>
                  </a:cubicBezTo>
                  <a:cubicBezTo>
                    <a:pt x="424" y="171"/>
                    <a:pt x="423" y="173"/>
                    <a:pt x="422" y="173"/>
                  </a:cubicBezTo>
                  <a:cubicBezTo>
                    <a:pt x="413" y="173"/>
                    <a:pt x="404" y="173"/>
                    <a:pt x="395" y="173"/>
                  </a:cubicBezTo>
                  <a:cubicBezTo>
                    <a:pt x="394" y="173"/>
                    <a:pt x="393" y="172"/>
                    <a:pt x="392" y="171"/>
                  </a:cubicBezTo>
                  <a:cubicBezTo>
                    <a:pt x="389" y="164"/>
                    <a:pt x="386" y="156"/>
                    <a:pt x="382" y="149"/>
                  </a:cubicBezTo>
                  <a:cubicBezTo>
                    <a:pt x="382" y="148"/>
                    <a:pt x="381" y="148"/>
                    <a:pt x="380" y="148"/>
                  </a:cubicBezTo>
                  <a:cubicBezTo>
                    <a:pt x="360" y="148"/>
                    <a:pt x="340" y="148"/>
                    <a:pt x="321" y="148"/>
                  </a:cubicBezTo>
                  <a:cubicBezTo>
                    <a:pt x="320" y="148"/>
                    <a:pt x="319" y="149"/>
                    <a:pt x="319" y="150"/>
                  </a:cubicBezTo>
                  <a:cubicBezTo>
                    <a:pt x="321" y="157"/>
                    <a:pt x="323" y="164"/>
                    <a:pt x="325" y="171"/>
                  </a:cubicBezTo>
                  <a:cubicBezTo>
                    <a:pt x="325" y="171"/>
                    <a:pt x="325" y="173"/>
                    <a:pt x="324" y="173"/>
                  </a:cubicBezTo>
                  <a:cubicBezTo>
                    <a:pt x="315" y="173"/>
                    <a:pt x="306" y="173"/>
                    <a:pt x="297" y="173"/>
                  </a:cubicBezTo>
                  <a:cubicBezTo>
                    <a:pt x="296" y="173"/>
                    <a:pt x="295" y="172"/>
                    <a:pt x="295" y="171"/>
                  </a:cubicBezTo>
                  <a:cubicBezTo>
                    <a:pt x="292" y="164"/>
                    <a:pt x="290" y="156"/>
                    <a:pt x="287" y="149"/>
                  </a:cubicBezTo>
                  <a:cubicBezTo>
                    <a:pt x="287" y="148"/>
                    <a:pt x="286" y="148"/>
                    <a:pt x="285" y="148"/>
                  </a:cubicBezTo>
                  <a:cubicBezTo>
                    <a:pt x="265" y="148"/>
                    <a:pt x="245" y="148"/>
                    <a:pt x="225" y="148"/>
                  </a:cubicBezTo>
                  <a:cubicBezTo>
                    <a:pt x="225" y="148"/>
                    <a:pt x="224" y="149"/>
                    <a:pt x="224" y="150"/>
                  </a:cubicBezTo>
                  <a:cubicBezTo>
                    <a:pt x="223" y="156"/>
                    <a:pt x="224" y="163"/>
                    <a:pt x="223" y="170"/>
                  </a:cubicBezTo>
                  <a:cubicBezTo>
                    <a:pt x="223" y="171"/>
                    <a:pt x="222" y="173"/>
                    <a:pt x="221" y="173"/>
                  </a:cubicBezTo>
                  <a:cubicBezTo>
                    <a:pt x="213" y="173"/>
                    <a:pt x="205" y="173"/>
                    <a:pt x="196" y="173"/>
                  </a:cubicBezTo>
                  <a:cubicBezTo>
                    <a:pt x="195" y="173"/>
                    <a:pt x="194" y="171"/>
                    <a:pt x="194" y="170"/>
                  </a:cubicBezTo>
                  <a:cubicBezTo>
                    <a:pt x="194" y="164"/>
                    <a:pt x="194" y="157"/>
                    <a:pt x="194" y="150"/>
                  </a:cubicBezTo>
                  <a:cubicBezTo>
                    <a:pt x="194" y="149"/>
                    <a:pt x="193" y="148"/>
                    <a:pt x="192" y="148"/>
                  </a:cubicBezTo>
                  <a:cubicBezTo>
                    <a:pt x="174" y="148"/>
                    <a:pt x="156" y="148"/>
                    <a:pt x="137" y="148"/>
                  </a:cubicBezTo>
                  <a:cubicBezTo>
                    <a:pt x="137" y="148"/>
                    <a:pt x="135" y="149"/>
                    <a:pt x="135" y="149"/>
                  </a:cubicBezTo>
                  <a:cubicBezTo>
                    <a:pt x="133" y="156"/>
                    <a:pt x="131" y="164"/>
                    <a:pt x="128" y="171"/>
                  </a:cubicBezTo>
                  <a:cubicBezTo>
                    <a:pt x="128" y="172"/>
                    <a:pt x="127" y="173"/>
                    <a:pt x="126" y="173"/>
                  </a:cubicBezTo>
                  <a:cubicBezTo>
                    <a:pt x="117" y="173"/>
                    <a:pt x="108" y="173"/>
                    <a:pt x="99" y="173"/>
                  </a:cubicBezTo>
                  <a:cubicBezTo>
                    <a:pt x="99" y="173"/>
                    <a:pt x="98" y="171"/>
                    <a:pt x="98" y="171"/>
                  </a:cubicBezTo>
                  <a:cubicBezTo>
                    <a:pt x="100" y="164"/>
                    <a:pt x="101" y="157"/>
                    <a:pt x="103" y="150"/>
                  </a:cubicBezTo>
                  <a:cubicBezTo>
                    <a:pt x="103" y="149"/>
                    <a:pt x="102" y="148"/>
                    <a:pt x="102" y="148"/>
                  </a:cubicBezTo>
                  <a:cubicBezTo>
                    <a:pt x="92" y="148"/>
                    <a:pt x="83" y="148"/>
                    <a:pt x="73" y="148"/>
                  </a:cubicBezTo>
                  <a:close/>
                  <a:moveTo>
                    <a:pt x="333" y="118"/>
                  </a:moveTo>
                  <a:cubicBezTo>
                    <a:pt x="342" y="118"/>
                    <a:pt x="350" y="118"/>
                    <a:pt x="359" y="118"/>
                  </a:cubicBezTo>
                  <a:cubicBezTo>
                    <a:pt x="359" y="118"/>
                    <a:pt x="360" y="118"/>
                    <a:pt x="360" y="118"/>
                  </a:cubicBezTo>
                  <a:cubicBezTo>
                    <a:pt x="360" y="117"/>
                    <a:pt x="360" y="117"/>
                    <a:pt x="360" y="116"/>
                  </a:cubicBezTo>
                  <a:cubicBezTo>
                    <a:pt x="332" y="86"/>
                    <a:pt x="299" y="66"/>
                    <a:pt x="259" y="56"/>
                  </a:cubicBezTo>
                  <a:cubicBezTo>
                    <a:pt x="259" y="56"/>
                    <a:pt x="258" y="56"/>
                    <a:pt x="258" y="56"/>
                  </a:cubicBezTo>
                  <a:cubicBezTo>
                    <a:pt x="258" y="56"/>
                    <a:pt x="258" y="57"/>
                    <a:pt x="259" y="57"/>
                  </a:cubicBezTo>
                  <a:cubicBezTo>
                    <a:pt x="278" y="74"/>
                    <a:pt x="293" y="94"/>
                    <a:pt x="305" y="116"/>
                  </a:cubicBezTo>
                  <a:cubicBezTo>
                    <a:pt x="305" y="117"/>
                    <a:pt x="307" y="118"/>
                    <a:pt x="308" y="118"/>
                  </a:cubicBezTo>
                  <a:cubicBezTo>
                    <a:pt x="316" y="118"/>
                    <a:pt x="325" y="118"/>
                    <a:pt x="333" y="118"/>
                  </a:cubicBezTo>
                  <a:close/>
                  <a:moveTo>
                    <a:pt x="90" y="118"/>
                  </a:moveTo>
                  <a:cubicBezTo>
                    <a:pt x="98" y="118"/>
                    <a:pt x="106" y="118"/>
                    <a:pt x="113" y="118"/>
                  </a:cubicBezTo>
                  <a:cubicBezTo>
                    <a:pt x="114" y="118"/>
                    <a:pt x="116" y="117"/>
                    <a:pt x="116" y="116"/>
                  </a:cubicBezTo>
                  <a:cubicBezTo>
                    <a:pt x="127" y="95"/>
                    <a:pt x="140" y="76"/>
                    <a:pt x="157" y="59"/>
                  </a:cubicBezTo>
                  <a:cubicBezTo>
                    <a:pt x="158" y="59"/>
                    <a:pt x="158" y="58"/>
                    <a:pt x="158" y="58"/>
                  </a:cubicBezTo>
                  <a:cubicBezTo>
                    <a:pt x="158" y="58"/>
                    <a:pt x="157" y="58"/>
                    <a:pt x="157" y="58"/>
                  </a:cubicBezTo>
                  <a:cubicBezTo>
                    <a:pt x="121" y="69"/>
                    <a:pt x="90" y="88"/>
                    <a:pt x="65" y="116"/>
                  </a:cubicBezTo>
                  <a:cubicBezTo>
                    <a:pt x="65" y="117"/>
                    <a:pt x="65" y="117"/>
                    <a:pt x="64" y="118"/>
                  </a:cubicBezTo>
                  <a:cubicBezTo>
                    <a:pt x="65" y="118"/>
                    <a:pt x="65" y="118"/>
                    <a:pt x="66" y="118"/>
                  </a:cubicBezTo>
                  <a:cubicBezTo>
                    <a:pt x="74" y="118"/>
                    <a:pt x="82" y="118"/>
                    <a:pt x="90" y="118"/>
                  </a:cubicBezTo>
                  <a:close/>
                  <a:moveTo>
                    <a:pt x="247" y="118"/>
                  </a:moveTo>
                  <a:cubicBezTo>
                    <a:pt x="255" y="118"/>
                    <a:pt x="262" y="118"/>
                    <a:pt x="269" y="118"/>
                  </a:cubicBezTo>
                  <a:cubicBezTo>
                    <a:pt x="270" y="118"/>
                    <a:pt x="270" y="117"/>
                    <a:pt x="270" y="116"/>
                  </a:cubicBezTo>
                  <a:cubicBezTo>
                    <a:pt x="258" y="98"/>
                    <a:pt x="244" y="81"/>
                    <a:pt x="225" y="68"/>
                  </a:cubicBezTo>
                  <a:cubicBezTo>
                    <a:pt x="225" y="68"/>
                    <a:pt x="224" y="68"/>
                    <a:pt x="224" y="67"/>
                  </a:cubicBezTo>
                  <a:cubicBezTo>
                    <a:pt x="224" y="68"/>
                    <a:pt x="224" y="69"/>
                    <a:pt x="224" y="69"/>
                  </a:cubicBezTo>
                  <a:cubicBezTo>
                    <a:pt x="224" y="85"/>
                    <a:pt x="224" y="100"/>
                    <a:pt x="224" y="116"/>
                  </a:cubicBezTo>
                  <a:cubicBezTo>
                    <a:pt x="224" y="117"/>
                    <a:pt x="225" y="118"/>
                    <a:pt x="225" y="118"/>
                  </a:cubicBezTo>
                  <a:cubicBezTo>
                    <a:pt x="233" y="118"/>
                    <a:pt x="240" y="118"/>
                    <a:pt x="247" y="118"/>
                  </a:cubicBezTo>
                  <a:close/>
                  <a:moveTo>
                    <a:pt x="194" y="93"/>
                  </a:moveTo>
                  <a:cubicBezTo>
                    <a:pt x="194" y="85"/>
                    <a:pt x="194" y="78"/>
                    <a:pt x="194" y="70"/>
                  </a:cubicBezTo>
                  <a:cubicBezTo>
                    <a:pt x="194" y="69"/>
                    <a:pt x="194" y="68"/>
                    <a:pt x="194" y="68"/>
                  </a:cubicBezTo>
                  <a:cubicBezTo>
                    <a:pt x="193" y="68"/>
                    <a:pt x="192" y="68"/>
                    <a:pt x="192" y="69"/>
                  </a:cubicBezTo>
                  <a:cubicBezTo>
                    <a:pt x="175" y="82"/>
                    <a:pt x="161" y="98"/>
                    <a:pt x="150" y="116"/>
                  </a:cubicBezTo>
                  <a:cubicBezTo>
                    <a:pt x="150" y="117"/>
                    <a:pt x="151" y="118"/>
                    <a:pt x="151" y="118"/>
                  </a:cubicBezTo>
                  <a:cubicBezTo>
                    <a:pt x="165" y="118"/>
                    <a:pt x="179" y="118"/>
                    <a:pt x="192" y="118"/>
                  </a:cubicBezTo>
                  <a:cubicBezTo>
                    <a:pt x="193" y="118"/>
                    <a:pt x="194" y="117"/>
                    <a:pt x="194" y="116"/>
                  </a:cubicBezTo>
                  <a:cubicBezTo>
                    <a:pt x="194" y="108"/>
                    <a:pt x="194" y="101"/>
                    <a:pt x="194"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8">
              <a:extLst>
                <a:ext uri="{FF2B5EF4-FFF2-40B4-BE49-F238E27FC236}">
                  <a16:creationId xmlns:a16="http://schemas.microsoft.com/office/drawing/2014/main" id="{74DCB1D9-A825-06F5-29B8-922E76959381}"/>
                </a:ext>
              </a:extLst>
            </p:cNvPr>
            <p:cNvSpPr>
              <a:spLocks/>
            </p:cNvSpPr>
            <p:nvPr/>
          </p:nvSpPr>
          <p:spPr bwMode="gray">
            <a:xfrm>
              <a:off x="4933951"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6 w 124"/>
                <a:gd name="T11" fmla="*/ 64 h 73"/>
                <a:gd name="T12" fmla="*/ 32 w 124"/>
                <a:gd name="T13" fmla="*/ 73 h 73"/>
                <a:gd name="T14" fmla="*/ 19 w 124"/>
                <a:gd name="T15" fmla="*/ 63 h 73"/>
                <a:gd name="T16" fmla="*/ 2 w 124"/>
                <a:gd name="T17" fmla="*/ 14 h 73"/>
                <a:gd name="T18" fmla="*/ 6 w 124"/>
                <a:gd name="T19" fmla="*/ 2 h 73"/>
                <a:gd name="T20" fmla="*/ 21 w 124"/>
                <a:gd name="T21" fmla="*/ 7 h 73"/>
                <a:gd name="T22" fmla="*/ 31 w 124"/>
                <a:gd name="T23" fmla="*/ 41 h 73"/>
                <a:gd name="T24" fmla="*/ 34 w 124"/>
                <a:gd name="T25" fmla="*/ 49 h 73"/>
                <a:gd name="T26" fmla="*/ 37 w 124"/>
                <a:gd name="T27" fmla="*/ 42 h 73"/>
                <a:gd name="T28" fmla="*/ 47 w 124"/>
                <a:gd name="T29" fmla="*/ 11 h 73"/>
                <a:gd name="T30" fmla="*/ 62 w 124"/>
                <a:gd name="T31" fmla="*/ 1 h 73"/>
                <a:gd name="T32" fmla="*/ 76 w 124"/>
                <a:gd name="T33" fmla="*/ 11 h 73"/>
                <a:gd name="T34" fmla="*/ 89 w 124"/>
                <a:gd name="T35" fmla="*/ 47 h 73"/>
                <a:gd name="T36" fmla="*/ 90 w 124"/>
                <a:gd name="T37" fmla="*/ 49 h 73"/>
                <a:gd name="T38" fmla="*/ 90 w 124"/>
                <a:gd name="T39" fmla="*/ 47 h 73"/>
                <a:gd name="T40" fmla="*/ 101 w 124"/>
                <a:gd name="T41" fmla="*/ 10 h 73"/>
                <a:gd name="T42" fmla="*/ 113 w 124"/>
                <a:gd name="T43" fmla="*/ 1 h 73"/>
                <a:gd name="T44" fmla="*/ 121 w 124"/>
                <a:gd name="T45" fmla="*/ 13 h 73"/>
                <a:gd name="T46" fmla="*/ 104 w 124"/>
                <a:gd name="T47" fmla="*/ 63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3"/>
                  </a:cubicBezTo>
                  <a:cubicBezTo>
                    <a:pt x="72" y="50"/>
                    <a:pt x="67" y="37"/>
                    <a:pt x="63" y="23"/>
                  </a:cubicBezTo>
                  <a:cubicBezTo>
                    <a:pt x="62" y="22"/>
                    <a:pt x="62" y="22"/>
                    <a:pt x="62" y="21"/>
                  </a:cubicBezTo>
                  <a:cubicBezTo>
                    <a:pt x="61" y="22"/>
                    <a:pt x="61" y="22"/>
                    <a:pt x="61" y="23"/>
                  </a:cubicBezTo>
                  <a:cubicBezTo>
                    <a:pt x="56" y="37"/>
                    <a:pt x="51" y="50"/>
                    <a:pt x="46" y="64"/>
                  </a:cubicBezTo>
                  <a:cubicBezTo>
                    <a:pt x="44" y="70"/>
                    <a:pt x="40" y="73"/>
                    <a:pt x="32" y="73"/>
                  </a:cubicBezTo>
                  <a:cubicBezTo>
                    <a:pt x="25" y="72"/>
                    <a:pt x="21" y="69"/>
                    <a:pt x="19" y="63"/>
                  </a:cubicBezTo>
                  <a:cubicBezTo>
                    <a:pt x="13" y="47"/>
                    <a:pt x="8" y="30"/>
                    <a:pt x="2" y="14"/>
                  </a:cubicBezTo>
                  <a:cubicBezTo>
                    <a:pt x="0" y="8"/>
                    <a:pt x="1" y="4"/>
                    <a:pt x="6" y="2"/>
                  </a:cubicBezTo>
                  <a:cubicBezTo>
                    <a:pt x="12" y="0"/>
                    <a:pt x="19" y="2"/>
                    <a:pt x="21" y="7"/>
                  </a:cubicBezTo>
                  <a:cubicBezTo>
                    <a:pt x="25" y="18"/>
                    <a:pt x="28" y="30"/>
                    <a:pt x="31" y="41"/>
                  </a:cubicBezTo>
                  <a:cubicBezTo>
                    <a:pt x="32" y="44"/>
                    <a:pt x="33" y="47"/>
                    <a:pt x="34" y="49"/>
                  </a:cubicBezTo>
                  <a:cubicBezTo>
                    <a:pt x="35" y="47"/>
                    <a:pt x="36" y="44"/>
                    <a:pt x="37" y="42"/>
                  </a:cubicBezTo>
                  <a:cubicBezTo>
                    <a:pt x="40" y="31"/>
                    <a:pt x="44" y="21"/>
                    <a:pt x="47" y="11"/>
                  </a:cubicBezTo>
                  <a:cubicBezTo>
                    <a:pt x="50" y="4"/>
                    <a:pt x="54" y="1"/>
                    <a:pt x="62" y="1"/>
                  </a:cubicBezTo>
                  <a:cubicBezTo>
                    <a:pt x="69" y="1"/>
                    <a:pt x="73" y="4"/>
                    <a:pt x="76" y="11"/>
                  </a:cubicBezTo>
                  <a:cubicBezTo>
                    <a:pt x="80" y="23"/>
                    <a:pt x="84" y="35"/>
                    <a:pt x="89" y="47"/>
                  </a:cubicBezTo>
                  <a:cubicBezTo>
                    <a:pt x="89" y="48"/>
                    <a:pt x="89" y="49"/>
                    <a:pt x="90" y="49"/>
                  </a:cubicBezTo>
                  <a:cubicBezTo>
                    <a:pt x="90" y="48"/>
                    <a:pt x="90" y="48"/>
                    <a:pt x="90" y="47"/>
                  </a:cubicBezTo>
                  <a:cubicBezTo>
                    <a:pt x="94" y="35"/>
                    <a:pt x="97" y="23"/>
                    <a:pt x="101" y="10"/>
                  </a:cubicBezTo>
                  <a:cubicBezTo>
                    <a:pt x="103" y="3"/>
                    <a:pt x="106" y="1"/>
                    <a:pt x="113" y="1"/>
                  </a:cubicBezTo>
                  <a:cubicBezTo>
                    <a:pt x="121" y="2"/>
                    <a:pt x="124" y="6"/>
                    <a:pt x="121" y="13"/>
                  </a:cubicBezTo>
                  <a:cubicBezTo>
                    <a:pt x="116" y="30"/>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9">
              <a:extLst>
                <a:ext uri="{FF2B5EF4-FFF2-40B4-BE49-F238E27FC236}">
                  <a16:creationId xmlns:a16="http://schemas.microsoft.com/office/drawing/2014/main" id="{C8BAF8EE-0D5D-2C35-EBCC-B9822B70AE1F}"/>
                </a:ext>
              </a:extLst>
            </p:cNvPr>
            <p:cNvSpPr>
              <a:spLocks/>
            </p:cNvSpPr>
            <p:nvPr/>
          </p:nvSpPr>
          <p:spPr bwMode="gray">
            <a:xfrm>
              <a:off x="6446838"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7 w 124"/>
                <a:gd name="T11" fmla="*/ 63 h 73"/>
                <a:gd name="T12" fmla="*/ 32 w 124"/>
                <a:gd name="T13" fmla="*/ 72 h 73"/>
                <a:gd name="T14" fmla="*/ 19 w 124"/>
                <a:gd name="T15" fmla="*/ 63 h 73"/>
                <a:gd name="T16" fmla="*/ 2 w 124"/>
                <a:gd name="T17" fmla="*/ 14 h 73"/>
                <a:gd name="T18" fmla="*/ 6 w 124"/>
                <a:gd name="T19" fmla="*/ 2 h 73"/>
                <a:gd name="T20" fmla="*/ 21 w 124"/>
                <a:gd name="T21" fmla="*/ 6 h 73"/>
                <a:gd name="T22" fmla="*/ 31 w 124"/>
                <a:gd name="T23" fmla="*/ 40 h 73"/>
                <a:gd name="T24" fmla="*/ 33 w 124"/>
                <a:gd name="T25" fmla="*/ 48 h 73"/>
                <a:gd name="T26" fmla="*/ 34 w 124"/>
                <a:gd name="T27" fmla="*/ 49 h 73"/>
                <a:gd name="T28" fmla="*/ 35 w 124"/>
                <a:gd name="T29" fmla="*/ 48 h 73"/>
                <a:gd name="T30" fmla="*/ 47 w 124"/>
                <a:gd name="T31" fmla="*/ 12 h 73"/>
                <a:gd name="T32" fmla="*/ 62 w 124"/>
                <a:gd name="T33" fmla="*/ 1 h 73"/>
                <a:gd name="T34" fmla="*/ 76 w 124"/>
                <a:gd name="T35" fmla="*/ 12 h 73"/>
                <a:gd name="T36" fmla="*/ 89 w 124"/>
                <a:gd name="T37" fmla="*/ 48 h 73"/>
                <a:gd name="T38" fmla="*/ 90 w 124"/>
                <a:gd name="T39" fmla="*/ 49 h 73"/>
                <a:gd name="T40" fmla="*/ 90 w 124"/>
                <a:gd name="T41" fmla="*/ 48 h 73"/>
                <a:gd name="T42" fmla="*/ 101 w 124"/>
                <a:gd name="T43" fmla="*/ 10 h 73"/>
                <a:gd name="T44" fmla="*/ 112 w 124"/>
                <a:gd name="T45" fmla="*/ 1 h 73"/>
                <a:gd name="T46" fmla="*/ 121 w 124"/>
                <a:gd name="T47" fmla="*/ 14 h 73"/>
                <a:gd name="T48" fmla="*/ 104 w 124"/>
                <a:gd name="T49" fmla="*/ 63 h 73"/>
                <a:gd name="T50" fmla="*/ 90 w 124"/>
                <a:gd name="T5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73">
                  <a:moveTo>
                    <a:pt x="90" y="72"/>
                  </a:moveTo>
                  <a:cubicBezTo>
                    <a:pt x="84" y="73"/>
                    <a:pt x="79" y="70"/>
                    <a:pt x="77" y="63"/>
                  </a:cubicBezTo>
                  <a:cubicBezTo>
                    <a:pt x="72" y="50"/>
                    <a:pt x="68" y="36"/>
                    <a:pt x="63" y="23"/>
                  </a:cubicBezTo>
                  <a:cubicBezTo>
                    <a:pt x="63" y="22"/>
                    <a:pt x="62" y="22"/>
                    <a:pt x="62" y="21"/>
                  </a:cubicBezTo>
                  <a:cubicBezTo>
                    <a:pt x="62" y="22"/>
                    <a:pt x="61" y="22"/>
                    <a:pt x="61" y="23"/>
                  </a:cubicBezTo>
                  <a:cubicBezTo>
                    <a:pt x="56" y="36"/>
                    <a:pt x="52" y="50"/>
                    <a:pt x="47" y="63"/>
                  </a:cubicBezTo>
                  <a:cubicBezTo>
                    <a:pt x="44" y="70"/>
                    <a:pt x="40" y="73"/>
                    <a:pt x="32" y="72"/>
                  </a:cubicBezTo>
                  <a:cubicBezTo>
                    <a:pt x="25" y="72"/>
                    <a:pt x="22" y="70"/>
                    <a:pt x="19" y="63"/>
                  </a:cubicBezTo>
                  <a:cubicBezTo>
                    <a:pt x="13" y="46"/>
                    <a:pt x="8" y="30"/>
                    <a:pt x="2" y="14"/>
                  </a:cubicBezTo>
                  <a:cubicBezTo>
                    <a:pt x="0" y="9"/>
                    <a:pt x="0" y="5"/>
                    <a:pt x="6" y="2"/>
                  </a:cubicBezTo>
                  <a:cubicBezTo>
                    <a:pt x="12" y="0"/>
                    <a:pt x="19" y="1"/>
                    <a:pt x="21" y="6"/>
                  </a:cubicBezTo>
                  <a:cubicBezTo>
                    <a:pt x="25" y="17"/>
                    <a:pt x="28" y="29"/>
                    <a:pt x="31" y="40"/>
                  </a:cubicBezTo>
                  <a:cubicBezTo>
                    <a:pt x="32" y="42"/>
                    <a:pt x="33" y="45"/>
                    <a:pt x="33" y="48"/>
                  </a:cubicBezTo>
                  <a:cubicBezTo>
                    <a:pt x="33" y="48"/>
                    <a:pt x="34" y="49"/>
                    <a:pt x="34" y="49"/>
                  </a:cubicBezTo>
                  <a:cubicBezTo>
                    <a:pt x="34" y="49"/>
                    <a:pt x="34" y="48"/>
                    <a:pt x="35" y="48"/>
                  </a:cubicBezTo>
                  <a:cubicBezTo>
                    <a:pt x="39" y="36"/>
                    <a:pt x="43" y="24"/>
                    <a:pt x="47" y="12"/>
                  </a:cubicBezTo>
                  <a:cubicBezTo>
                    <a:pt x="50" y="4"/>
                    <a:pt x="54" y="1"/>
                    <a:pt x="62" y="1"/>
                  </a:cubicBezTo>
                  <a:cubicBezTo>
                    <a:pt x="70" y="1"/>
                    <a:pt x="73" y="4"/>
                    <a:pt x="76" y="12"/>
                  </a:cubicBezTo>
                  <a:cubicBezTo>
                    <a:pt x="81" y="23"/>
                    <a:pt x="85" y="36"/>
                    <a:pt x="89" y="48"/>
                  </a:cubicBezTo>
                  <a:cubicBezTo>
                    <a:pt x="89" y="48"/>
                    <a:pt x="90" y="49"/>
                    <a:pt x="90" y="49"/>
                  </a:cubicBezTo>
                  <a:cubicBezTo>
                    <a:pt x="90" y="49"/>
                    <a:pt x="90" y="48"/>
                    <a:pt x="90" y="48"/>
                  </a:cubicBezTo>
                  <a:cubicBezTo>
                    <a:pt x="94" y="35"/>
                    <a:pt x="98" y="23"/>
                    <a:pt x="101" y="10"/>
                  </a:cubicBezTo>
                  <a:cubicBezTo>
                    <a:pt x="103" y="5"/>
                    <a:pt x="106" y="2"/>
                    <a:pt x="112" y="1"/>
                  </a:cubicBezTo>
                  <a:cubicBezTo>
                    <a:pt x="121" y="1"/>
                    <a:pt x="124" y="6"/>
                    <a:pt x="121" y="14"/>
                  </a:cubicBezTo>
                  <a:cubicBezTo>
                    <a:pt x="116" y="31"/>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0">
              <a:extLst>
                <a:ext uri="{FF2B5EF4-FFF2-40B4-BE49-F238E27FC236}">
                  <a16:creationId xmlns:a16="http://schemas.microsoft.com/office/drawing/2014/main" id="{2F7F67EB-F137-4A1F-CCDE-4C593F7F0B6D}"/>
                </a:ext>
              </a:extLst>
            </p:cNvPr>
            <p:cNvSpPr>
              <a:spLocks/>
            </p:cNvSpPr>
            <p:nvPr/>
          </p:nvSpPr>
          <p:spPr bwMode="gray">
            <a:xfrm>
              <a:off x="5691188" y="952500"/>
              <a:ext cx="615950" cy="363538"/>
            </a:xfrm>
            <a:custGeom>
              <a:avLst/>
              <a:gdLst>
                <a:gd name="T0" fmla="*/ 90 w 124"/>
                <a:gd name="T1" fmla="*/ 72 h 73"/>
                <a:gd name="T2" fmla="*/ 77 w 124"/>
                <a:gd name="T3" fmla="*/ 64 h 73"/>
                <a:gd name="T4" fmla="*/ 63 w 124"/>
                <a:gd name="T5" fmla="*/ 23 h 73"/>
                <a:gd name="T6" fmla="*/ 62 w 124"/>
                <a:gd name="T7" fmla="*/ 21 h 73"/>
                <a:gd name="T8" fmla="*/ 61 w 124"/>
                <a:gd name="T9" fmla="*/ 23 h 73"/>
                <a:gd name="T10" fmla="*/ 46 w 124"/>
                <a:gd name="T11" fmla="*/ 63 h 73"/>
                <a:gd name="T12" fmla="*/ 32 w 124"/>
                <a:gd name="T13" fmla="*/ 72 h 73"/>
                <a:gd name="T14" fmla="*/ 19 w 124"/>
                <a:gd name="T15" fmla="*/ 63 h 73"/>
                <a:gd name="T16" fmla="*/ 2 w 124"/>
                <a:gd name="T17" fmla="*/ 14 h 73"/>
                <a:gd name="T18" fmla="*/ 6 w 124"/>
                <a:gd name="T19" fmla="*/ 2 h 73"/>
                <a:gd name="T20" fmla="*/ 21 w 124"/>
                <a:gd name="T21" fmla="*/ 7 h 73"/>
                <a:gd name="T22" fmla="*/ 31 w 124"/>
                <a:gd name="T23" fmla="*/ 42 h 73"/>
                <a:gd name="T24" fmla="*/ 34 w 124"/>
                <a:gd name="T25" fmla="*/ 49 h 73"/>
                <a:gd name="T26" fmla="*/ 37 w 124"/>
                <a:gd name="T27" fmla="*/ 42 h 73"/>
                <a:gd name="T28" fmla="*/ 48 w 124"/>
                <a:gd name="T29" fmla="*/ 10 h 73"/>
                <a:gd name="T30" fmla="*/ 62 w 124"/>
                <a:gd name="T31" fmla="*/ 1 h 73"/>
                <a:gd name="T32" fmla="*/ 76 w 124"/>
                <a:gd name="T33" fmla="*/ 10 h 73"/>
                <a:gd name="T34" fmla="*/ 89 w 124"/>
                <a:gd name="T35" fmla="*/ 47 h 73"/>
                <a:gd name="T36" fmla="*/ 90 w 124"/>
                <a:gd name="T37" fmla="*/ 49 h 73"/>
                <a:gd name="T38" fmla="*/ 91 w 124"/>
                <a:gd name="T39" fmla="*/ 47 h 73"/>
                <a:gd name="T40" fmla="*/ 101 w 124"/>
                <a:gd name="T41" fmla="*/ 10 h 73"/>
                <a:gd name="T42" fmla="*/ 116 w 124"/>
                <a:gd name="T43" fmla="*/ 2 h 73"/>
                <a:gd name="T44" fmla="*/ 122 w 124"/>
                <a:gd name="T45" fmla="*/ 12 h 73"/>
                <a:gd name="T46" fmla="*/ 104 w 124"/>
                <a:gd name="T47" fmla="*/ 65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4"/>
                  </a:cubicBezTo>
                  <a:cubicBezTo>
                    <a:pt x="72" y="50"/>
                    <a:pt x="68" y="36"/>
                    <a:pt x="63" y="23"/>
                  </a:cubicBezTo>
                  <a:cubicBezTo>
                    <a:pt x="62" y="22"/>
                    <a:pt x="62" y="22"/>
                    <a:pt x="62" y="21"/>
                  </a:cubicBezTo>
                  <a:cubicBezTo>
                    <a:pt x="61" y="22"/>
                    <a:pt x="61" y="22"/>
                    <a:pt x="61" y="23"/>
                  </a:cubicBezTo>
                  <a:cubicBezTo>
                    <a:pt x="56" y="36"/>
                    <a:pt x="51" y="50"/>
                    <a:pt x="46" y="63"/>
                  </a:cubicBezTo>
                  <a:cubicBezTo>
                    <a:pt x="44" y="70"/>
                    <a:pt x="40" y="73"/>
                    <a:pt x="32" y="72"/>
                  </a:cubicBezTo>
                  <a:cubicBezTo>
                    <a:pt x="25" y="72"/>
                    <a:pt x="22" y="70"/>
                    <a:pt x="19" y="63"/>
                  </a:cubicBezTo>
                  <a:cubicBezTo>
                    <a:pt x="13" y="46"/>
                    <a:pt x="8" y="30"/>
                    <a:pt x="2" y="14"/>
                  </a:cubicBezTo>
                  <a:cubicBezTo>
                    <a:pt x="0" y="7"/>
                    <a:pt x="1" y="4"/>
                    <a:pt x="6" y="2"/>
                  </a:cubicBezTo>
                  <a:cubicBezTo>
                    <a:pt x="12" y="0"/>
                    <a:pt x="19" y="2"/>
                    <a:pt x="21" y="7"/>
                  </a:cubicBezTo>
                  <a:cubicBezTo>
                    <a:pt x="25" y="19"/>
                    <a:pt x="28" y="30"/>
                    <a:pt x="31" y="42"/>
                  </a:cubicBezTo>
                  <a:cubicBezTo>
                    <a:pt x="32" y="44"/>
                    <a:pt x="33" y="47"/>
                    <a:pt x="34" y="49"/>
                  </a:cubicBezTo>
                  <a:cubicBezTo>
                    <a:pt x="35" y="47"/>
                    <a:pt x="36" y="44"/>
                    <a:pt x="37" y="42"/>
                  </a:cubicBezTo>
                  <a:cubicBezTo>
                    <a:pt x="40" y="31"/>
                    <a:pt x="44" y="21"/>
                    <a:pt x="48" y="10"/>
                  </a:cubicBezTo>
                  <a:cubicBezTo>
                    <a:pt x="50" y="3"/>
                    <a:pt x="55" y="1"/>
                    <a:pt x="62" y="1"/>
                  </a:cubicBezTo>
                  <a:cubicBezTo>
                    <a:pt x="69" y="1"/>
                    <a:pt x="73" y="4"/>
                    <a:pt x="76" y="10"/>
                  </a:cubicBezTo>
                  <a:cubicBezTo>
                    <a:pt x="80" y="23"/>
                    <a:pt x="84" y="35"/>
                    <a:pt x="89" y="47"/>
                  </a:cubicBezTo>
                  <a:cubicBezTo>
                    <a:pt x="89" y="48"/>
                    <a:pt x="89" y="48"/>
                    <a:pt x="90" y="49"/>
                  </a:cubicBezTo>
                  <a:cubicBezTo>
                    <a:pt x="90" y="48"/>
                    <a:pt x="90" y="48"/>
                    <a:pt x="91" y="47"/>
                  </a:cubicBezTo>
                  <a:cubicBezTo>
                    <a:pt x="94" y="35"/>
                    <a:pt x="98" y="22"/>
                    <a:pt x="101" y="10"/>
                  </a:cubicBezTo>
                  <a:cubicBezTo>
                    <a:pt x="103" y="3"/>
                    <a:pt x="108" y="0"/>
                    <a:pt x="116" y="2"/>
                  </a:cubicBezTo>
                  <a:cubicBezTo>
                    <a:pt x="121" y="3"/>
                    <a:pt x="124" y="7"/>
                    <a:pt x="122" y="12"/>
                  </a:cubicBezTo>
                  <a:cubicBezTo>
                    <a:pt x="116" y="30"/>
                    <a:pt x="110" y="47"/>
                    <a:pt x="104" y="65"/>
                  </a:cubicBezTo>
                  <a:cubicBezTo>
                    <a:pt x="101" y="71"/>
                    <a:pt x="97" y="73"/>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2" name="TextBox 7">
            <a:extLst>
              <a:ext uri="{FF2B5EF4-FFF2-40B4-BE49-F238E27FC236}">
                <a16:creationId xmlns:a16="http://schemas.microsoft.com/office/drawing/2014/main" id="{B80E9FA0-4F9A-8E60-DCA8-5EB9B39C4B71}"/>
              </a:ext>
            </a:extLst>
          </p:cNvPr>
          <p:cNvSpPr txBox="1"/>
          <p:nvPr userDrawn="1"/>
        </p:nvSpPr>
        <p:spPr bwMode="gray">
          <a:xfrm>
            <a:off x="2622199" y="4052697"/>
            <a:ext cx="1773242"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https://twitter.com/giz_gmbh</a:t>
            </a:r>
          </a:p>
        </p:txBody>
      </p:sp>
      <p:sp>
        <p:nvSpPr>
          <p:cNvPr id="13" name="TextBox 7">
            <a:extLst>
              <a:ext uri="{FF2B5EF4-FFF2-40B4-BE49-F238E27FC236}">
                <a16:creationId xmlns:a16="http://schemas.microsoft.com/office/drawing/2014/main" id="{18DA7127-66D2-7479-251E-FABF0C6FB6F2}"/>
              </a:ext>
            </a:extLst>
          </p:cNvPr>
          <p:cNvSpPr txBox="1"/>
          <p:nvPr userDrawn="1"/>
        </p:nvSpPr>
        <p:spPr bwMode="gray">
          <a:xfrm>
            <a:off x="5253681" y="4052697"/>
            <a:ext cx="2696572" cy="246221"/>
          </a:xfrm>
          <a:prstGeom prst="rect">
            <a:avLst/>
          </a:prstGeom>
          <a:noFill/>
        </p:spPr>
        <p:txBody>
          <a:bodyPr wrap="none" rtlCol="0">
            <a:spAutoFit/>
          </a:bodyPr>
          <a:lstStyle/>
          <a:p>
            <a:pPr>
              <a:spcBef>
                <a:spcPts val="2400"/>
              </a:spcBef>
              <a:buClr>
                <a:srgbClr val="C00000"/>
              </a:buClr>
            </a:pPr>
            <a:r>
              <a:rPr lang="de-DE" sz="1000">
                <a:solidFill>
                  <a:schemeClr val="tx1">
                    <a:lumMod val="75000"/>
                    <a:lumOff val="25000"/>
                  </a:schemeClr>
                </a:solidFill>
              </a:rPr>
              <a:t>https://www.linkedin.com/company/gizgmbh</a:t>
            </a:r>
          </a:p>
        </p:txBody>
      </p:sp>
      <p:pic>
        <p:nvPicPr>
          <p:cNvPr id="14" name="Grafik 13">
            <a:extLst>
              <a:ext uri="{FF2B5EF4-FFF2-40B4-BE49-F238E27FC236}">
                <a16:creationId xmlns:a16="http://schemas.microsoft.com/office/drawing/2014/main" id="{336C9DEF-5AFF-9136-0825-62B9642FEA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77798" y="4049611"/>
            <a:ext cx="237600" cy="237600"/>
          </a:xfrm>
          <a:prstGeom prst="rect">
            <a:avLst/>
          </a:prstGeom>
        </p:spPr>
      </p:pic>
      <p:pic>
        <p:nvPicPr>
          <p:cNvPr id="15" name="Grafik 14">
            <a:extLst>
              <a:ext uri="{FF2B5EF4-FFF2-40B4-BE49-F238E27FC236}">
                <a16:creationId xmlns:a16="http://schemas.microsoft.com/office/drawing/2014/main" id="{7F89EED9-9F2E-965C-A250-1B5ED7DCDDE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326422" y="4077770"/>
            <a:ext cx="232514" cy="237600"/>
          </a:xfrm>
          <a:prstGeom prst="rect">
            <a:avLst/>
          </a:prstGeom>
        </p:spPr>
      </p:pic>
    </p:spTree>
    <p:extLst>
      <p:ext uri="{BB962C8B-B14F-4D97-AF65-F5344CB8AC3E}">
        <p14:creationId xmlns:p14="http://schemas.microsoft.com/office/powerpoint/2010/main" val="143358065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ontakt 3">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sp>
        <p:nvSpPr>
          <p:cNvPr id="6" name="Rechteck 5">
            <a:extLst>
              <a:ext uri="{FF2B5EF4-FFF2-40B4-BE49-F238E27FC236}">
                <a16:creationId xmlns:a16="http://schemas.microsoft.com/office/drawing/2014/main" id="{1E3E3E95-0AFA-477F-B88E-9AEDC037418E}"/>
              </a:ext>
            </a:extLst>
          </p:cNvPr>
          <p:cNvSpPr>
            <a:spLocks/>
          </p:cNvSpPr>
          <p:nvPr userDrawn="1"/>
        </p:nvSpPr>
        <p:spPr bwMode="gray">
          <a:xfrm>
            <a:off x="123135" y="123825"/>
            <a:ext cx="8893865" cy="447649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a:xfrm>
            <a:off x="1783022" y="4926384"/>
            <a:ext cx="5839479" cy="92333"/>
          </a:xfrm>
        </p:spPr>
        <p:txBody>
          <a:bodyPr/>
          <a:lstStyle/>
          <a:p>
            <a:r>
              <a:rPr lang="fr-FR" noProof="0"/>
              <a:t>Atelier de restitution WP2 – Analyse des mécanismes liés au financement vert des projets EnR</a:t>
            </a:r>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a:xfrm>
            <a:off x="449817" y="4926383"/>
            <a:ext cx="450850" cy="92333"/>
          </a:xfrm>
        </p:spPr>
        <p:txBody>
          <a:bodyPr/>
          <a:lstStyle/>
          <a:p>
            <a:r>
              <a:rPr lang="fr-FR" noProof="0"/>
              <a:t>Page </a:t>
            </a:r>
            <a:fld id="{3A8B5DB7-81A8-4ED4-916B-6B23CD603687}" type="slidenum">
              <a:rPr lang="fr-FR" noProof="0" smtClean="0"/>
              <a:pPr/>
              <a:t>‹N°›</a:t>
            </a:fld>
            <a:endParaRPr lang="fr-FR" noProof="0"/>
          </a:p>
        </p:txBody>
      </p:sp>
      <p:sp>
        <p:nvSpPr>
          <p:cNvPr id="16" name="Titel 1">
            <a:extLst>
              <a:ext uri="{FF2B5EF4-FFF2-40B4-BE49-F238E27FC236}">
                <a16:creationId xmlns:a16="http://schemas.microsoft.com/office/drawing/2014/main" id="{3B6C23A5-1B72-42F2-B92F-DC68B632F6B0}"/>
              </a:ext>
            </a:extLst>
          </p:cNvPr>
          <p:cNvSpPr>
            <a:spLocks noGrp="1"/>
          </p:cNvSpPr>
          <p:nvPr>
            <p:ph type="title" hasCustomPrompt="1"/>
          </p:nvPr>
        </p:nvSpPr>
        <p:spPr bwMode="gray">
          <a:xfrm>
            <a:off x="449816" y="240212"/>
            <a:ext cx="8560833" cy="540544"/>
          </a:xfrm>
        </p:spPr>
        <p:txBody>
          <a:bodyPr/>
          <a:lstStyle>
            <a:lvl1pPr>
              <a:defRPr/>
            </a:lvl1pPr>
          </a:lstStyle>
          <a:p>
            <a:r>
              <a:rPr lang="fr-FR" noProof="0"/>
              <a:t>Contact</a:t>
            </a:r>
          </a:p>
        </p:txBody>
      </p:sp>
      <p:sp>
        <p:nvSpPr>
          <p:cNvPr id="19" name="Textplatzhalter 16">
            <a:extLst>
              <a:ext uri="{FF2B5EF4-FFF2-40B4-BE49-F238E27FC236}">
                <a16:creationId xmlns:a16="http://schemas.microsoft.com/office/drawing/2014/main" id="{F0C65784-9410-409B-82EA-6584D4732CDD}"/>
              </a:ext>
            </a:extLst>
          </p:cNvPr>
          <p:cNvSpPr>
            <a:spLocks noGrp="1"/>
          </p:cNvSpPr>
          <p:nvPr>
            <p:ph type="body" sz="quarter" idx="15" hasCustomPrompt="1"/>
          </p:nvPr>
        </p:nvSpPr>
        <p:spPr bwMode="gray">
          <a:xfrm>
            <a:off x="449816"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20" name="Textplatzhalter 29">
            <a:extLst>
              <a:ext uri="{FF2B5EF4-FFF2-40B4-BE49-F238E27FC236}">
                <a16:creationId xmlns:a16="http://schemas.microsoft.com/office/drawing/2014/main" id="{85761457-A63B-46F2-99C5-E217A1E0A705}"/>
              </a:ext>
            </a:extLst>
          </p:cNvPr>
          <p:cNvSpPr>
            <a:spLocks noGrp="1"/>
          </p:cNvSpPr>
          <p:nvPr>
            <p:ph type="body" sz="quarter" idx="22" hasCustomPrompt="1"/>
          </p:nvPr>
        </p:nvSpPr>
        <p:spPr bwMode="gray">
          <a:xfrm>
            <a:off x="449816" y="2508898"/>
            <a:ext cx="2608495" cy="176276"/>
          </a:xfrm>
        </p:spPr>
        <p:txBody>
          <a:bodyPr/>
          <a:lstStyle>
            <a:lvl1pPr>
              <a:defRPr sz="1000" b="1"/>
            </a:lvl1pPr>
          </a:lstStyle>
          <a:p>
            <a:pPr lvl="0"/>
            <a:r>
              <a:rPr lang="fr-FR" noProof="0"/>
              <a:t>Prénom Nom</a:t>
            </a:r>
          </a:p>
        </p:txBody>
      </p:sp>
      <p:sp>
        <p:nvSpPr>
          <p:cNvPr id="21" name="Textplatzhalter 30">
            <a:extLst>
              <a:ext uri="{FF2B5EF4-FFF2-40B4-BE49-F238E27FC236}">
                <a16:creationId xmlns:a16="http://schemas.microsoft.com/office/drawing/2014/main" id="{CB52D947-0416-4964-B28D-129580E47725}"/>
              </a:ext>
            </a:extLst>
          </p:cNvPr>
          <p:cNvSpPr>
            <a:spLocks noGrp="1"/>
          </p:cNvSpPr>
          <p:nvPr>
            <p:ph type="body" sz="quarter" idx="23" hasCustomPrompt="1"/>
          </p:nvPr>
        </p:nvSpPr>
        <p:spPr bwMode="gray">
          <a:xfrm>
            <a:off x="449816" y="2686369"/>
            <a:ext cx="2608495" cy="176276"/>
          </a:xfrm>
        </p:spPr>
        <p:txBody>
          <a:bodyPr/>
          <a:lstStyle>
            <a:lvl1pPr>
              <a:defRPr sz="1000"/>
            </a:lvl1pPr>
          </a:lstStyle>
          <a:p>
            <a:pPr algn="l" rtl="0"/>
            <a:r>
              <a:rPr lang="fr-FR" b="0" i="0" u="none" baseline="0" noProof="0"/>
              <a:t>Fonction, ville</a:t>
            </a:r>
          </a:p>
        </p:txBody>
      </p:sp>
      <p:sp>
        <p:nvSpPr>
          <p:cNvPr id="35" name="Bildplatzhalter 6">
            <a:extLst>
              <a:ext uri="{FF2B5EF4-FFF2-40B4-BE49-F238E27FC236}">
                <a16:creationId xmlns:a16="http://schemas.microsoft.com/office/drawing/2014/main" id="{FC763A8F-9E6C-4EEB-90DC-0F65B80379CA}"/>
              </a:ext>
            </a:extLst>
          </p:cNvPr>
          <p:cNvSpPr>
            <a:spLocks noGrp="1"/>
          </p:cNvSpPr>
          <p:nvPr>
            <p:ph type="pic" sz="quarter" idx="17" hasCustomPrompt="1"/>
          </p:nvPr>
        </p:nvSpPr>
        <p:spPr bwMode="gray">
          <a:xfrm>
            <a:off x="449818"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23" name="Textplatzhalter 16">
            <a:extLst>
              <a:ext uri="{FF2B5EF4-FFF2-40B4-BE49-F238E27FC236}">
                <a16:creationId xmlns:a16="http://schemas.microsoft.com/office/drawing/2014/main" id="{A3959264-4C48-474A-BB44-B8C103D1F20F}"/>
              </a:ext>
            </a:extLst>
          </p:cNvPr>
          <p:cNvSpPr>
            <a:spLocks noGrp="1"/>
          </p:cNvSpPr>
          <p:nvPr>
            <p:ph type="body" sz="quarter" idx="24" hasCustomPrompt="1"/>
          </p:nvPr>
        </p:nvSpPr>
        <p:spPr bwMode="gray">
          <a:xfrm>
            <a:off x="3348457"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24" name="Textplatzhalter 29">
            <a:extLst>
              <a:ext uri="{FF2B5EF4-FFF2-40B4-BE49-F238E27FC236}">
                <a16:creationId xmlns:a16="http://schemas.microsoft.com/office/drawing/2014/main" id="{37C5BE72-A50D-4E1F-A698-7239B19ED5FF}"/>
              </a:ext>
            </a:extLst>
          </p:cNvPr>
          <p:cNvSpPr>
            <a:spLocks noGrp="1"/>
          </p:cNvSpPr>
          <p:nvPr>
            <p:ph type="body" sz="quarter" idx="25" hasCustomPrompt="1"/>
          </p:nvPr>
        </p:nvSpPr>
        <p:spPr bwMode="gray">
          <a:xfrm>
            <a:off x="3348457" y="2508898"/>
            <a:ext cx="2608495" cy="176276"/>
          </a:xfrm>
        </p:spPr>
        <p:txBody>
          <a:bodyPr/>
          <a:lstStyle>
            <a:lvl1pPr>
              <a:defRPr sz="1000" b="1"/>
            </a:lvl1pPr>
          </a:lstStyle>
          <a:p>
            <a:pPr lvl="0"/>
            <a:r>
              <a:rPr lang="fr-FR" noProof="0"/>
              <a:t>Prénom Nom</a:t>
            </a:r>
          </a:p>
        </p:txBody>
      </p:sp>
      <p:sp>
        <p:nvSpPr>
          <p:cNvPr id="25" name="Textplatzhalter 30">
            <a:extLst>
              <a:ext uri="{FF2B5EF4-FFF2-40B4-BE49-F238E27FC236}">
                <a16:creationId xmlns:a16="http://schemas.microsoft.com/office/drawing/2014/main" id="{BBC5F177-59CC-4E2C-8920-EF6014FA21D0}"/>
              </a:ext>
            </a:extLst>
          </p:cNvPr>
          <p:cNvSpPr>
            <a:spLocks noGrp="1"/>
          </p:cNvSpPr>
          <p:nvPr>
            <p:ph type="body" sz="quarter" idx="26" hasCustomPrompt="1"/>
          </p:nvPr>
        </p:nvSpPr>
        <p:spPr bwMode="gray">
          <a:xfrm>
            <a:off x="3348457" y="2686369"/>
            <a:ext cx="2608495" cy="176276"/>
          </a:xfrm>
        </p:spPr>
        <p:txBody>
          <a:bodyPr/>
          <a:lstStyle>
            <a:lvl1pPr>
              <a:defRPr sz="1000"/>
            </a:lvl1pPr>
          </a:lstStyle>
          <a:p>
            <a:pPr algn="l" rtl="0"/>
            <a:r>
              <a:rPr lang="fr-FR" b="0" i="0" u="none" baseline="0" noProof="0"/>
              <a:t>Fonction, ville</a:t>
            </a:r>
          </a:p>
        </p:txBody>
      </p:sp>
      <p:sp>
        <p:nvSpPr>
          <p:cNvPr id="36" name="Bildplatzhalter 6">
            <a:extLst>
              <a:ext uri="{FF2B5EF4-FFF2-40B4-BE49-F238E27FC236}">
                <a16:creationId xmlns:a16="http://schemas.microsoft.com/office/drawing/2014/main" id="{BB2B85DB-7C09-47DD-8B78-3BE26DF17326}"/>
              </a:ext>
            </a:extLst>
          </p:cNvPr>
          <p:cNvSpPr>
            <a:spLocks noGrp="1"/>
          </p:cNvSpPr>
          <p:nvPr>
            <p:ph type="pic" sz="quarter" idx="27" hasCustomPrompt="1"/>
          </p:nvPr>
        </p:nvSpPr>
        <p:spPr bwMode="gray">
          <a:xfrm>
            <a:off x="3348459"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37" name="Textplatzhalter 16">
            <a:extLst>
              <a:ext uri="{FF2B5EF4-FFF2-40B4-BE49-F238E27FC236}">
                <a16:creationId xmlns:a16="http://schemas.microsoft.com/office/drawing/2014/main" id="{C376165A-CE76-4372-91C7-F6C54DEAFEF0}"/>
              </a:ext>
            </a:extLst>
          </p:cNvPr>
          <p:cNvSpPr>
            <a:spLocks noGrp="1"/>
          </p:cNvSpPr>
          <p:nvPr>
            <p:ph type="body" sz="quarter" idx="28" hasCustomPrompt="1"/>
          </p:nvPr>
        </p:nvSpPr>
        <p:spPr bwMode="gray">
          <a:xfrm>
            <a:off x="6247098" y="2974463"/>
            <a:ext cx="2608495" cy="540112"/>
          </a:xfrm>
        </p:spPr>
        <p:txBody>
          <a:bodyPr/>
          <a:lstStyle>
            <a:lvl1pPr>
              <a:lnSpc>
                <a:spcPct val="100000"/>
              </a:lnSpc>
              <a:spcBef>
                <a:spcPts val="0"/>
              </a:spcBef>
              <a:defRPr sz="1000"/>
            </a:lvl1pPr>
          </a:lstStyle>
          <a:p>
            <a:pPr algn="l" rtl="0"/>
            <a:r>
              <a:rPr lang="fr-FR" b="0" i="0" u="none" baseline="0" noProof="0"/>
              <a:t>prenom.nom@giz.de</a:t>
            </a:r>
          </a:p>
          <a:p>
            <a:r>
              <a:rPr lang="fr-FR" noProof="0"/>
              <a:t>Tel.	+49 (0) x xx </a:t>
            </a:r>
            <a:r>
              <a:rPr lang="fr-FR" noProof="0" err="1"/>
              <a:t>xx</a:t>
            </a:r>
            <a:r>
              <a:rPr lang="fr-FR" noProof="0"/>
              <a:t> </a:t>
            </a:r>
            <a:r>
              <a:rPr lang="fr-FR" noProof="0" err="1"/>
              <a:t>xx</a:t>
            </a:r>
            <a:r>
              <a:rPr lang="fr-FR" noProof="0"/>
              <a:t> </a:t>
            </a:r>
          </a:p>
          <a:p>
            <a:r>
              <a:rPr lang="fr-FR" noProof="0"/>
              <a:t>Fax	+49 (0) x xx </a:t>
            </a:r>
            <a:r>
              <a:rPr lang="fr-FR" noProof="0" err="1"/>
              <a:t>xx</a:t>
            </a:r>
            <a:r>
              <a:rPr lang="fr-FR" noProof="0"/>
              <a:t> </a:t>
            </a:r>
            <a:r>
              <a:rPr lang="fr-FR" noProof="0" err="1"/>
              <a:t>xx</a:t>
            </a:r>
            <a:endParaRPr lang="fr-FR" noProof="0"/>
          </a:p>
        </p:txBody>
      </p:sp>
      <p:sp>
        <p:nvSpPr>
          <p:cNvPr id="38" name="Textplatzhalter 29">
            <a:extLst>
              <a:ext uri="{FF2B5EF4-FFF2-40B4-BE49-F238E27FC236}">
                <a16:creationId xmlns:a16="http://schemas.microsoft.com/office/drawing/2014/main" id="{12DC0B08-9C2F-4A20-8D25-AB673DE13DB5}"/>
              </a:ext>
            </a:extLst>
          </p:cNvPr>
          <p:cNvSpPr>
            <a:spLocks noGrp="1"/>
          </p:cNvSpPr>
          <p:nvPr>
            <p:ph type="body" sz="quarter" idx="29" hasCustomPrompt="1"/>
          </p:nvPr>
        </p:nvSpPr>
        <p:spPr bwMode="gray">
          <a:xfrm>
            <a:off x="6247098" y="2508898"/>
            <a:ext cx="2608495" cy="176276"/>
          </a:xfrm>
        </p:spPr>
        <p:txBody>
          <a:bodyPr/>
          <a:lstStyle>
            <a:lvl1pPr>
              <a:defRPr sz="1000" b="1"/>
            </a:lvl1pPr>
          </a:lstStyle>
          <a:p>
            <a:pPr lvl="0"/>
            <a:r>
              <a:rPr lang="fr-FR" noProof="0"/>
              <a:t>Prénom Nom</a:t>
            </a:r>
          </a:p>
        </p:txBody>
      </p:sp>
      <p:sp>
        <p:nvSpPr>
          <p:cNvPr id="39" name="Textplatzhalter 30">
            <a:extLst>
              <a:ext uri="{FF2B5EF4-FFF2-40B4-BE49-F238E27FC236}">
                <a16:creationId xmlns:a16="http://schemas.microsoft.com/office/drawing/2014/main" id="{7DB1B252-5879-4206-BDF8-0A22178C0420}"/>
              </a:ext>
            </a:extLst>
          </p:cNvPr>
          <p:cNvSpPr>
            <a:spLocks noGrp="1"/>
          </p:cNvSpPr>
          <p:nvPr>
            <p:ph type="body" sz="quarter" idx="30" hasCustomPrompt="1"/>
          </p:nvPr>
        </p:nvSpPr>
        <p:spPr bwMode="gray">
          <a:xfrm>
            <a:off x="6247098" y="2686369"/>
            <a:ext cx="2608495" cy="176276"/>
          </a:xfrm>
        </p:spPr>
        <p:txBody>
          <a:bodyPr/>
          <a:lstStyle>
            <a:lvl1pPr>
              <a:defRPr sz="1000"/>
            </a:lvl1pPr>
          </a:lstStyle>
          <a:p>
            <a:pPr algn="l" rtl="0"/>
            <a:r>
              <a:rPr lang="fr-FR" b="0" i="0" u="none" baseline="0" noProof="0"/>
              <a:t>Fonction, ville</a:t>
            </a:r>
          </a:p>
        </p:txBody>
      </p:sp>
      <p:sp>
        <p:nvSpPr>
          <p:cNvPr id="40" name="Bildplatzhalter 6">
            <a:extLst>
              <a:ext uri="{FF2B5EF4-FFF2-40B4-BE49-F238E27FC236}">
                <a16:creationId xmlns:a16="http://schemas.microsoft.com/office/drawing/2014/main" id="{DD64FA03-A54F-412F-96FC-EE4E88E5DD5F}"/>
              </a:ext>
            </a:extLst>
          </p:cNvPr>
          <p:cNvSpPr>
            <a:spLocks noGrp="1"/>
          </p:cNvSpPr>
          <p:nvPr>
            <p:ph type="pic" sz="quarter" idx="31" hasCustomPrompt="1"/>
          </p:nvPr>
        </p:nvSpPr>
        <p:spPr bwMode="gray">
          <a:xfrm>
            <a:off x="6247100" y="1177157"/>
            <a:ext cx="1016580" cy="1179178"/>
          </a:xfrm>
          <a:solidFill>
            <a:schemeClr val="bg2"/>
          </a:solidFill>
        </p:spPr>
        <p:txBody>
          <a:bodyPr vert="horz" lIns="36000" tIns="864000" rIns="36000" bIns="36000" rtlCol="0">
            <a:noAutofit/>
          </a:bodyPr>
          <a:lstStyle>
            <a:lvl1pPr algn="ctr">
              <a:defRPr lang="en-GB" sz="600" dirty="0">
                <a:solidFill>
                  <a:schemeClr val="tx2"/>
                </a:solidFill>
              </a:defRPr>
            </a:lvl1pPr>
          </a:lstStyle>
          <a:p>
            <a:r>
              <a:rPr lang="fr-FR" noProof="0"/>
              <a:t>Ajouter une image en cliquant sur l'icône</a:t>
            </a:r>
          </a:p>
        </p:txBody>
      </p:sp>
      <p:sp>
        <p:nvSpPr>
          <p:cNvPr id="29" name="Datumsplatzhalter 1">
            <a:extLst>
              <a:ext uri="{FF2B5EF4-FFF2-40B4-BE49-F238E27FC236}">
                <a16:creationId xmlns:a16="http://schemas.microsoft.com/office/drawing/2014/main" id="{71B374D9-5DF7-4E5E-87E6-AFFFB9A83A92}"/>
              </a:ext>
            </a:extLst>
          </p:cNvPr>
          <p:cNvSpPr>
            <a:spLocks noGrp="1"/>
          </p:cNvSpPr>
          <p:nvPr>
            <p:ph type="dt" sz="half" idx="11"/>
          </p:nvPr>
        </p:nvSpPr>
        <p:spPr bwMode="gray">
          <a:xfrm>
            <a:off x="1019160" y="4926383"/>
            <a:ext cx="625609" cy="92333"/>
          </a:xfrm>
        </p:spPr>
        <p:txBody>
          <a:bodyPr/>
          <a:lstStyle/>
          <a:p>
            <a:fld id="{065FEB14-C938-4764-B463-C7C8A1C6E7AE}" type="datetime1">
              <a:rPr lang="fr-FR" smtClean="0"/>
              <a:t>25/02/2025</a:t>
            </a:fld>
            <a:endParaRPr lang="de-DE"/>
          </a:p>
        </p:txBody>
      </p:sp>
      <p:sp>
        <p:nvSpPr>
          <p:cNvPr id="2" name="TextBox 7">
            <a:extLst>
              <a:ext uri="{FF2B5EF4-FFF2-40B4-BE49-F238E27FC236}">
                <a16:creationId xmlns:a16="http://schemas.microsoft.com/office/drawing/2014/main" id="{0CB72B68-76FE-E45F-4534-7587E0D14D02}"/>
              </a:ext>
            </a:extLst>
          </p:cNvPr>
          <p:cNvSpPr txBox="1"/>
          <p:nvPr userDrawn="1"/>
        </p:nvSpPr>
        <p:spPr bwMode="gray">
          <a:xfrm>
            <a:off x="784636" y="4052697"/>
            <a:ext cx="838691"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www.giz.de</a:t>
            </a:r>
          </a:p>
        </p:txBody>
      </p:sp>
      <p:grpSp>
        <p:nvGrpSpPr>
          <p:cNvPr id="5" name="Gruppieren 4">
            <a:extLst>
              <a:ext uri="{FF2B5EF4-FFF2-40B4-BE49-F238E27FC236}">
                <a16:creationId xmlns:a16="http://schemas.microsoft.com/office/drawing/2014/main" id="{E36904B5-8E75-9775-9B3A-14DADA1C8B7A}"/>
              </a:ext>
            </a:extLst>
          </p:cNvPr>
          <p:cNvGrpSpPr/>
          <p:nvPr userDrawn="1"/>
        </p:nvGrpSpPr>
        <p:grpSpPr bwMode="gray">
          <a:xfrm>
            <a:off x="444492" y="4029252"/>
            <a:ext cx="262622" cy="297258"/>
            <a:chOff x="4933951" y="-41275"/>
            <a:chExt cx="2130425" cy="2411413"/>
          </a:xfrm>
        </p:grpSpPr>
        <p:sp>
          <p:nvSpPr>
            <p:cNvPr id="7" name="Freeform 6">
              <a:extLst>
                <a:ext uri="{FF2B5EF4-FFF2-40B4-BE49-F238E27FC236}">
                  <a16:creationId xmlns:a16="http://schemas.microsoft.com/office/drawing/2014/main" id="{EE930DE1-5FFE-C379-56E8-49324D80DD97}"/>
                </a:ext>
              </a:extLst>
            </p:cNvPr>
            <p:cNvSpPr>
              <a:spLocks noEditPoints="1"/>
            </p:cNvSpPr>
            <p:nvPr/>
          </p:nvSpPr>
          <p:spPr bwMode="gray">
            <a:xfrm>
              <a:off x="4945063" y="1435100"/>
              <a:ext cx="2114550" cy="935038"/>
            </a:xfrm>
            <a:custGeom>
              <a:avLst/>
              <a:gdLst>
                <a:gd name="T0" fmla="*/ 287 w 425"/>
                <a:gd name="T1" fmla="*/ 25 h 188"/>
                <a:gd name="T2" fmla="*/ 297 w 425"/>
                <a:gd name="T3" fmla="*/ 2 h 188"/>
                <a:gd name="T4" fmla="*/ 325 w 425"/>
                <a:gd name="T5" fmla="*/ 0 h 188"/>
                <a:gd name="T6" fmla="*/ 321 w 425"/>
                <a:gd name="T7" fmla="*/ 23 h 188"/>
                <a:gd name="T8" fmla="*/ 382 w 425"/>
                <a:gd name="T9" fmla="*/ 25 h 188"/>
                <a:gd name="T10" fmla="*/ 394 w 425"/>
                <a:gd name="T11" fmla="*/ 2 h 188"/>
                <a:gd name="T12" fmla="*/ 423 w 425"/>
                <a:gd name="T13" fmla="*/ 0 h 188"/>
                <a:gd name="T14" fmla="*/ 307 w 425"/>
                <a:gd name="T15" fmla="*/ 135 h 188"/>
                <a:gd name="T16" fmla="*/ 0 w 425"/>
                <a:gd name="T17" fmla="*/ 2 h 188"/>
                <a:gd name="T18" fmla="*/ 28 w 425"/>
                <a:gd name="T19" fmla="*/ 0 h 188"/>
                <a:gd name="T20" fmla="*/ 40 w 425"/>
                <a:gd name="T21" fmla="*/ 23 h 188"/>
                <a:gd name="T22" fmla="*/ 101 w 425"/>
                <a:gd name="T23" fmla="*/ 25 h 188"/>
                <a:gd name="T24" fmla="*/ 97 w 425"/>
                <a:gd name="T25" fmla="*/ 3 h 188"/>
                <a:gd name="T26" fmla="*/ 125 w 425"/>
                <a:gd name="T27" fmla="*/ 0 h 188"/>
                <a:gd name="T28" fmla="*/ 134 w 425"/>
                <a:gd name="T29" fmla="*/ 23 h 188"/>
                <a:gd name="T30" fmla="*/ 192 w 425"/>
                <a:gd name="T31" fmla="*/ 25 h 188"/>
                <a:gd name="T32" fmla="*/ 194 w 425"/>
                <a:gd name="T33" fmla="*/ 2 h 188"/>
                <a:gd name="T34" fmla="*/ 221 w 425"/>
                <a:gd name="T35" fmla="*/ 0 h 188"/>
                <a:gd name="T36" fmla="*/ 224 w 425"/>
                <a:gd name="T37" fmla="*/ 23 h 188"/>
                <a:gd name="T38" fmla="*/ 256 w 425"/>
                <a:gd name="T39" fmla="*/ 25 h 188"/>
                <a:gd name="T40" fmla="*/ 362 w 425"/>
                <a:gd name="T41" fmla="*/ 55 h 188"/>
                <a:gd name="T42" fmla="*/ 307 w 425"/>
                <a:gd name="T43" fmla="*/ 56 h 188"/>
                <a:gd name="T44" fmla="*/ 256 w 425"/>
                <a:gd name="T45" fmla="*/ 121 h 188"/>
                <a:gd name="T46" fmla="*/ 363 w 425"/>
                <a:gd name="T47" fmla="*/ 56 h 188"/>
                <a:gd name="T48" fmla="*/ 87 w 425"/>
                <a:gd name="T49" fmla="*/ 55 h 188"/>
                <a:gd name="T50" fmla="*/ 61 w 425"/>
                <a:gd name="T51" fmla="*/ 55 h 188"/>
                <a:gd name="T52" fmla="*/ 155 w 425"/>
                <a:gd name="T53" fmla="*/ 118 h 188"/>
                <a:gd name="T54" fmla="*/ 156 w 425"/>
                <a:gd name="T55" fmla="*/ 117 h 188"/>
                <a:gd name="T56" fmla="*/ 111 w 425"/>
                <a:gd name="T57" fmla="*/ 55 h 188"/>
                <a:gd name="T58" fmla="*/ 224 w 425"/>
                <a:gd name="T59" fmla="*/ 81 h 188"/>
                <a:gd name="T60" fmla="*/ 224 w 425"/>
                <a:gd name="T61" fmla="*/ 108 h 188"/>
                <a:gd name="T62" fmla="*/ 273 w 425"/>
                <a:gd name="T63" fmla="*/ 56 h 188"/>
                <a:gd name="T64" fmla="*/ 225 w 425"/>
                <a:gd name="T65" fmla="*/ 55 h 188"/>
                <a:gd name="T66" fmla="*/ 224 w 425"/>
                <a:gd name="T67" fmla="*/ 81 h 188"/>
                <a:gd name="T68" fmla="*/ 194 w 425"/>
                <a:gd name="T69" fmla="*/ 56 h 188"/>
                <a:gd name="T70" fmla="*/ 148 w 425"/>
                <a:gd name="T71" fmla="*/ 55 h 188"/>
                <a:gd name="T72" fmla="*/ 192 w 425"/>
                <a:gd name="T73" fmla="*/ 109 h 188"/>
                <a:gd name="T74" fmla="*/ 194 w 425"/>
                <a:gd name="T75" fmla="*/ 10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5" h="188">
                  <a:moveTo>
                    <a:pt x="256" y="25"/>
                  </a:moveTo>
                  <a:cubicBezTo>
                    <a:pt x="267" y="25"/>
                    <a:pt x="277" y="25"/>
                    <a:pt x="287" y="25"/>
                  </a:cubicBezTo>
                  <a:cubicBezTo>
                    <a:pt x="288" y="25"/>
                    <a:pt x="290" y="24"/>
                    <a:pt x="290" y="23"/>
                  </a:cubicBezTo>
                  <a:cubicBezTo>
                    <a:pt x="292" y="16"/>
                    <a:pt x="294" y="9"/>
                    <a:pt x="297" y="2"/>
                  </a:cubicBezTo>
                  <a:cubicBezTo>
                    <a:pt x="297" y="2"/>
                    <a:pt x="298" y="0"/>
                    <a:pt x="299" y="0"/>
                  </a:cubicBezTo>
                  <a:cubicBezTo>
                    <a:pt x="308" y="0"/>
                    <a:pt x="316" y="0"/>
                    <a:pt x="325" y="0"/>
                  </a:cubicBezTo>
                  <a:cubicBezTo>
                    <a:pt x="326" y="0"/>
                    <a:pt x="327" y="2"/>
                    <a:pt x="326" y="2"/>
                  </a:cubicBezTo>
                  <a:cubicBezTo>
                    <a:pt x="325" y="9"/>
                    <a:pt x="323" y="16"/>
                    <a:pt x="321" y="23"/>
                  </a:cubicBezTo>
                  <a:cubicBezTo>
                    <a:pt x="321" y="23"/>
                    <a:pt x="322" y="25"/>
                    <a:pt x="322" y="25"/>
                  </a:cubicBezTo>
                  <a:cubicBezTo>
                    <a:pt x="342" y="25"/>
                    <a:pt x="362" y="25"/>
                    <a:pt x="382" y="25"/>
                  </a:cubicBezTo>
                  <a:cubicBezTo>
                    <a:pt x="383" y="25"/>
                    <a:pt x="384" y="24"/>
                    <a:pt x="384" y="23"/>
                  </a:cubicBezTo>
                  <a:cubicBezTo>
                    <a:pt x="388" y="16"/>
                    <a:pt x="391" y="9"/>
                    <a:pt x="394" y="2"/>
                  </a:cubicBezTo>
                  <a:cubicBezTo>
                    <a:pt x="394" y="1"/>
                    <a:pt x="395" y="0"/>
                    <a:pt x="396" y="0"/>
                  </a:cubicBezTo>
                  <a:cubicBezTo>
                    <a:pt x="405" y="0"/>
                    <a:pt x="414" y="0"/>
                    <a:pt x="423" y="0"/>
                  </a:cubicBezTo>
                  <a:cubicBezTo>
                    <a:pt x="424" y="0"/>
                    <a:pt x="425" y="2"/>
                    <a:pt x="425" y="3"/>
                  </a:cubicBezTo>
                  <a:cubicBezTo>
                    <a:pt x="405" y="64"/>
                    <a:pt x="365" y="108"/>
                    <a:pt x="307" y="135"/>
                  </a:cubicBezTo>
                  <a:cubicBezTo>
                    <a:pt x="195" y="188"/>
                    <a:pt x="60" y="139"/>
                    <a:pt x="10" y="28"/>
                  </a:cubicBezTo>
                  <a:cubicBezTo>
                    <a:pt x="6" y="20"/>
                    <a:pt x="3" y="11"/>
                    <a:pt x="0" y="2"/>
                  </a:cubicBezTo>
                  <a:cubicBezTo>
                    <a:pt x="0" y="2"/>
                    <a:pt x="1" y="0"/>
                    <a:pt x="1" y="0"/>
                  </a:cubicBezTo>
                  <a:cubicBezTo>
                    <a:pt x="10" y="0"/>
                    <a:pt x="19" y="0"/>
                    <a:pt x="28" y="0"/>
                  </a:cubicBezTo>
                  <a:cubicBezTo>
                    <a:pt x="29" y="0"/>
                    <a:pt x="30" y="1"/>
                    <a:pt x="31" y="2"/>
                  </a:cubicBezTo>
                  <a:cubicBezTo>
                    <a:pt x="34" y="9"/>
                    <a:pt x="37" y="16"/>
                    <a:pt x="40" y="23"/>
                  </a:cubicBezTo>
                  <a:cubicBezTo>
                    <a:pt x="41" y="24"/>
                    <a:pt x="42" y="25"/>
                    <a:pt x="43" y="25"/>
                  </a:cubicBezTo>
                  <a:cubicBezTo>
                    <a:pt x="62" y="25"/>
                    <a:pt x="81" y="25"/>
                    <a:pt x="101" y="25"/>
                  </a:cubicBezTo>
                  <a:cubicBezTo>
                    <a:pt x="101" y="25"/>
                    <a:pt x="102" y="23"/>
                    <a:pt x="102" y="23"/>
                  </a:cubicBezTo>
                  <a:cubicBezTo>
                    <a:pt x="101" y="16"/>
                    <a:pt x="99" y="9"/>
                    <a:pt x="97" y="3"/>
                  </a:cubicBezTo>
                  <a:cubicBezTo>
                    <a:pt x="97" y="2"/>
                    <a:pt x="98" y="0"/>
                    <a:pt x="99" y="0"/>
                  </a:cubicBezTo>
                  <a:cubicBezTo>
                    <a:pt x="108" y="0"/>
                    <a:pt x="116" y="0"/>
                    <a:pt x="125" y="0"/>
                  </a:cubicBezTo>
                  <a:cubicBezTo>
                    <a:pt x="126" y="0"/>
                    <a:pt x="127" y="1"/>
                    <a:pt x="127" y="2"/>
                  </a:cubicBezTo>
                  <a:cubicBezTo>
                    <a:pt x="130" y="9"/>
                    <a:pt x="131" y="16"/>
                    <a:pt x="134" y="23"/>
                  </a:cubicBezTo>
                  <a:cubicBezTo>
                    <a:pt x="134" y="24"/>
                    <a:pt x="135" y="25"/>
                    <a:pt x="136" y="25"/>
                  </a:cubicBezTo>
                  <a:cubicBezTo>
                    <a:pt x="155" y="25"/>
                    <a:pt x="173" y="25"/>
                    <a:pt x="192" y="25"/>
                  </a:cubicBezTo>
                  <a:cubicBezTo>
                    <a:pt x="193" y="25"/>
                    <a:pt x="194" y="24"/>
                    <a:pt x="194" y="23"/>
                  </a:cubicBezTo>
                  <a:cubicBezTo>
                    <a:pt x="194" y="16"/>
                    <a:pt x="194" y="9"/>
                    <a:pt x="194" y="2"/>
                  </a:cubicBezTo>
                  <a:cubicBezTo>
                    <a:pt x="194" y="2"/>
                    <a:pt x="195" y="0"/>
                    <a:pt x="196" y="0"/>
                  </a:cubicBezTo>
                  <a:cubicBezTo>
                    <a:pt x="205" y="0"/>
                    <a:pt x="213" y="0"/>
                    <a:pt x="221" y="0"/>
                  </a:cubicBezTo>
                  <a:cubicBezTo>
                    <a:pt x="222" y="0"/>
                    <a:pt x="223" y="2"/>
                    <a:pt x="223" y="3"/>
                  </a:cubicBezTo>
                  <a:cubicBezTo>
                    <a:pt x="224" y="9"/>
                    <a:pt x="223" y="16"/>
                    <a:pt x="224" y="23"/>
                  </a:cubicBezTo>
                  <a:cubicBezTo>
                    <a:pt x="224" y="23"/>
                    <a:pt x="225" y="25"/>
                    <a:pt x="226" y="25"/>
                  </a:cubicBezTo>
                  <a:cubicBezTo>
                    <a:pt x="236" y="25"/>
                    <a:pt x="246" y="25"/>
                    <a:pt x="256" y="25"/>
                  </a:cubicBezTo>
                  <a:close/>
                  <a:moveTo>
                    <a:pt x="364" y="55"/>
                  </a:moveTo>
                  <a:cubicBezTo>
                    <a:pt x="363" y="55"/>
                    <a:pt x="363" y="55"/>
                    <a:pt x="362" y="55"/>
                  </a:cubicBezTo>
                  <a:cubicBezTo>
                    <a:pt x="345" y="55"/>
                    <a:pt x="328" y="54"/>
                    <a:pt x="311" y="55"/>
                  </a:cubicBezTo>
                  <a:cubicBezTo>
                    <a:pt x="310" y="55"/>
                    <a:pt x="308" y="56"/>
                    <a:pt x="307" y="56"/>
                  </a:cubicBezTo>
                  <a:cubicBezTo>
                    <a:pt x="295" y="81"/>
                    <a:pt x="279" y="103"/>
                    <a:pt x="257" y="120"/>
                  </a:cubicBezTo>
                  <a:cubicBezTo>
                    <a:pt x="257" y="121"/>
                    <a:pt x="257" y="121"/>
                    <a:pt x="256" y="121"/>
                  </a:cubicBezTo>
                  <a:cubicBezTo>
                    <a:pt x="257" y="122"/>
                    <a:pt x="257" y="122"/>
                    <a:pt x="258" y="122"/>
                  </a:cubicBezTo>
                  <a:cubicBezTo>
                    <a:pt x="300" y="111"/>
                    <a:pt x="335" y="90"/>
                    <a:pt x="363" y="56"/>
                  </a:cubicBezTo>
                  <a:cubicBezTo>
                    <a:pt x="363" y="56"/>
                    <a:pt x="364" y="55"/>
                    <a:pt x="364" y="55"/>
                  </a:cubicBezTo>
                  <a:close/>
                  <a:moveTo>
                    <a:pt x="87" y="55"/>
                  </a:moveTo>
                  <a:cubicBezTo>
                    <a:pt x="79" y="55"/>
                    <a:pt x="71" y="54"/>
                    <a:pt x="62" y="55"/>
                  </a:cubicBezTo>
                  <a:cubicBezTo>
                    <a:pt x="62" y="55"/>
                    <a:pt x="61" y="55"/>
                    <a:pt x="61" y="55"/>
                  </a:cubicBezTo>
                  <a:cubicBezTo>
                    <a:pt x="61" y="55"/>
                    <a:pt x="61" y="56"/>
                    <a:pt x="62" y="56"/>
                  </a:cubicBezTo>
                  <a:cubicBezTo>
                    <a:pt x="86" y="86"/>
                    <a:pt x="118" y="107"/>
                    <a:pt x="155" y="118"/>
                  </a:cubicBezTo>
                  <a:cubicBezTo>
                    <a:pt x="156" y="118"/>
                    <a:pt x="156" y="118"/>
                    <a:pt x="156" y="118"/>
                  </a:cubicBezTo>
                  <a:cubicBezTo>
                    <a:pt x="156" y="118"/>
                    <a:pt x="156" y="118"/>
                    <a:pt x="156" y="117"/>
                  </a:cubicBezTo>
                  <a:cubicBezTo>
                    <a:pt x="137" y="100"/>
                    <a:pt x="124" y="79"/>
                    <a:pt x="114" y="56"/>
                  </a:cubicBezTo>
                  <a:cubicBezTo>
                    <a:pt x="114" y="55"/>
                    <a:pt x="112" y="55"/>
                    <a:pt x="111" y="55"/>
                  </a:cubicBezTo>
                  <a:cubicBezTo>
                    <a:pt x="103" y="54"/>
                    <a:pt x="95" y="55"/>
                    <a:pt x="87" y="55"/>
                  </a:cubicBezTo>
                  <a:close/>
                  <a:moveTo>
                    <a:pt x="224" y="81"/>
                  </a:moveTo>
                  <a:cubicBezTo>
                    <a:pt x="224" y="89"/>
                    <a:pt x="224" y="98"/>
                    <a:pt x="224" y="106"/>
                  </a:cubicBezTo>
                  <a:cubicBezTo>
                    <a:pt x="224" y="107"/>
                    <a:pt x="224" y="107"/>
                    <a:pt x="224" y="108"/>
                  </a:cubicBezTo>
                  <a:cubicBezTo>
                    <a:pt x="224" y="108"/>
                    <a:pt x="225" y="107"/>
                    <a:pt x="226" y="107"/>
                  </a:cubicBezTo>
                  <a:cubicBezTo>
                    <a:pt x="246" y="94"/>
                    <a:pt x="261" y="76"/>
                    <a:pt x="273" y="56"/>
                  </a:cubicBezTo>
                  <a:cubicBezTo>
                    <a:pt x="274" y="56"/>
                    <a:pt x="273" y="55"/>
                    <a:pt x="272" y="55"/>
                  </a:cubicBezTo>
                  <a:cubicBezTo>
                    <a:pt x="257" y="54"/>
                    <a:pt x="241" y="54"/>
                    <a:pt x="225" y="55"/>
                  </a:cubicBezTo>
                  <a:cubicBezTo>
                    <a:pt x="225" y="55"/>
                    <a:pt x="224" y="56"/>
                    <a:pt x="224" y="56"/>
                  </a:cubicBezTo>
                  <a:cubicBezTo>
                    <a:pt x="224" y="65"/>
                    <a:pt x="224" y="73"/>
                    <a:pt x="224" y="81"/>
                  </a:cubicBezTo>
                  <a:close/>
                  <a:moveTo>
                    <a:pt x="194" y="82"/>
                  </a:moveTo>
                  <a:cubicBezTo>
                    <a:pt x="194" y="73"/>
                    <a:pt x="194" y="65"/>
                    <a:pt x="194" y="56"/>
                  </a:cubicBezTo>
                  <a:cubicBezTo>
                    <a:pt x="194" y="56"/>
                    <a:pt x="193" y="55"/>
                    <a:pt x="192" y="55"/>
                  </a:cubicBezTo>
                  <a:cubicBezTo>
                    <a:pt x="178" y="54"/>
                    <a:pt x="163" y="54"/>
                    <a:pt x="148" y="55"/>
                  </a:cubicBezTo>
                  <a:cubicBezTo>
                    <a:pt x="148" y="55"/>
                    <a:pt x="147" y="56"/>
                    <a:pt x="147" y="56"/>
                  </a:cubicBezTo>
                  <a:cubicBezTo>
                    <a:pt x="158" y="77"/>
                    <a:pt x="172" y="95"/>
                    <a:pt x="192" y="109"/>
                  </a:cubicBezTo>
                  <a:cubicBezTo>
                    <a:pt x="193" y="109"/>
                    <a:pt x="193" y="109"/>
                    <a:pt x="194" y="109"/>
                  </a:cubicBezTo>
                  <a:cubicBezTo>
                    <a:pt x="194" y="109"/>
                    <a:pt x="194" y="108"/>
                    <a:pt x="194" y="108"/>
                  </a:cubicBezTo>
                  <a:cubicBezTo>
                    <a:pt x="194" y="99"/>
                    <a:pt x="194" y="91"/>
                    <a:pt x="194" y="8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8" name="Freeform 7">
              <a:extLst>
                <a:ext uri="{FF2B5EF4-FFF2-40B4-BE49-F238E27FC236}">
                  <a16:creationId xmlns:a16="http://schemas.microsoft.com/office/drawing/2014/main" id="{AA2F69C5-E0A7-9B8B-DD86-DA7565E76299}"/>
                </a:ext>
              </a:extLst>
            </p:cNvPr>
            <p:cNvSpPr>
              <a:spLocks noEditPoints="1"/>
            </p:cNvSpPr>
            <p:nvPr/>
          </p:nvSpPr>
          <p:spPr bwMode="gray">
            <a:xfrm>
              <a:off x="4945063" y="-41275"/>
              <a:ext cx="2108200" cy="860425"/>
            </a:xfrm>
            <a:custGeom>
              <a:avLst/>
              <a:gdLst>
                <a:gd name="T0" fmla="*/ 45 w 424"/>
                <a:gd name="T1" fmla="*/ 148 h 173"/>
                <a:gd name="T2" fmla="*/ 32 w 424"/>
                <a:gd name="T3" fmla="*/ 170 h 173"/>
                <a:gd name="T4" fmla="*/ 3 w 424"/>
                <a:gd name="T5" fmla="*/ 173 h 173"/>
                <a:gd name="T6" fmla="*/ 155 w 424"/>
                <a:gd name="T7" fmla="*/ 28 h 173"/>
                <a:gd name="T8" fmla="*/ 424 w 424"/>
                <a:gd name="T9" fmla="*/ 171 h 173"/>
                <a:gd name="T10" fmla="*/ 395 w 424"/>
                <a:gd name="T11" fmla="*/ 173 h 173"/>
                <a:gd name="T12" fmla="*/ 382 w 424"/>
                <a:gd name="T13" fmla="*/ 149 h 173"/>
                <a:gd name="T14" fmla="*/ 321 w 424"/>
                <a:gd name="T15" fmla="*/ 148 h 173"/>
                <a:gd name="T16" fmla="*/ 325 w 424"/>
                <a:gd name="T17" fmla="*/ 171 h 173"/>
                <a:gd name="T18" fmla="*/ 297 w 424"/>
                <a:gd name="T19" fmla="*/ 173 h 173"/>
                <a:gd name="T20" fmla="*/ 287 w 424"/>
                <a:gd name="T21" fmla="*/ 149 h 173"/>
                <a:gd name="T22" fmla="*/ 225 w 424"/>
                <a:gd name="T23" fmla="*/ 148 h 173"/>
                <a:gd name="T24" fmla="*/ 223 w 424"/>
                <a:gd name="T25" fmla="*/ 170 h 173"/>
                <a:gd name="T26" fmla="*/ 196 w 424"/>
                <a:gd name="T27" fmla="*/ 173 h 173"/>
                <a:gd name="T28" fmla="*/ 194 w 424"/>
                <a:gd name="T29" fmla="*/ 150 h 173"/>
                <a:gd name="T30" fmla="*/ 137 w 424"/>
                <a:gd name="T31" fmla="*/ 148 h 173"/>
                <a:gd name="T32" fmla="*/ 128 w 424"/>
                <a:gd name="T33" fmla="*/ 171 h 173"/>
                <a:gd name="T34" fmla="*/ 99 w 424"/>
                <a:gd name="T35" fmla="*/ 173 h 173"/>
                <a:gd name="T36" fmla="*/ 103 w 424"/>
                <a:gd name="T37" fmla="*/ 150 h 173"/>
                <a:gd name="T38" fmla="*/ 73 w 424"/>
                <a:gd name="T39" fmla="*/ 148 h 173"/>
                <a:gd name="T40" fmla="*/ 359 w 424"/>
                <a:gd name="T41" fmla="*/ 118 h 173"/>
                <a:gd name="T42" fmla="*/ 360 w 424"/>
                <a:gd name="T43" fmla="*/ 116 h 173"/>
                <a:gd name="T44" fmla="*/ 258 w 424"/>
                <a:gd name="T45" fmla="*/ 56 h 173"/>
                <a:gd name="T46" fmla="*/ 305 w 424"/>
                <a:gd name="T47" fmla="*/ 116 h 173"/>
                <a:gd name="T48" fmla="*/ 333 w 424"/>
                <a:gd name="T49" fmla="*/ 118 h 173"/>
                <a:gd name="T50" fmla="*/ 113 w 424"/>
                <a:gd name="T51" fmla="*/ 118 h 173"/>
                <a:gd name="T52" fmla="*/ 157 w 424"/>
                <a:gd name="T53" fmla="*/ 59 h 173"/>
                <a:gd name="T54" fmla="*/ 157 w 424"/>
                <a:gd name="T55" fmla="*/ 58 h 173"/>
                <a:gd name="T56" fmla="*/ 64 w 424"/>
                <a:gd name="T57" fmla="*/ 118 h 173"/>
                <a:gd name="T58" fmla="*/ 90 w 424"/>
                <a:gd name="T59" fmla="*/ 118 h 173"/>
                <a:gd name="T60" fmla="*/ 269 w 424"/>
                <a:gd name="T61" fmla="*/ 118 h 173"/>
                <a:gd name="T62" fmla="*/ 225 w 424"/>
                <a:gd name="T63" fmla="*/ 68 h 173"/>
                <a:gd name="T64" fmla="*/ 224 w 424"/>
                <a:gd name="T65" fmla="*/ 69 h 173"/>
                <a:gd name="T66" fmla="*/ 225 w 424"/>
                <a:gd name="T67" fmla="*/ 118 h 173"/>
                <a:gd name="T68" fmla="*/ 194 w 424"/>
                <a:gd name="T69" fmla="*/ 93 h 173"/>
                <a:gd name="T70" fmla="*/ 194 w 424"/>
                <a:gd name="T71" fmla="*/ 68 h 173"/>
                <a:gd name="T72" fmla="*/ 150 w 424"/>
                <a:gd name="T73" fmla="*/ 116 h 173"/>
                <a:gd name="T74" fmla="*/ 192 w 424"/>
                <a:gd name="T75" fmla="*/ 118 h 173"/>
                <a:gd name="T76" fmla="*/ 194 w 424"/>
                <a:gd name="T77" fmla="*/ 9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4" h="173">
                  <a:moveTo>
                    <a:pt x="73" y="148"/>
                  </a:moveTo>
                  <a:cubicBezTo>
                    <a:pt x="64" y="148"/>
                    <a:pt x="55" y="148"/>
                    <a:pt x="45" y="148"/>
                  </a:cubicBezTo>
                  <a:cubicBezTo>
                    <a:pt x="44" y="148"/>
                    <a:pt x="43" y="149"/>
                    <a:pt x="42" y="149"/>
                  </a:cubicBezTo>
                  <a:cubicBezTo>
                    <a:pt x="39" y="156"/>
                    <a:pt x="36" y="164"/>
                    <a:pt x="32" y="170"/>
                  </a:cubicBezTo>
                  <a:cubicBezTo>
                    <a:pt x="32" y="171"/>
                    <a:pt x="30" y="173"/>
                    <a:pt x="29" y="173"/>
                  </a:cubicBezTo>
                  <a:cubicBezTo>
                    <a:pt x="21" y="173"/>
                    <a:pt x="12" y="173"/>
                    <a:pt x="3" y="173"/>
                  </a:cubicBezTo>
                  <a:cubicBezTo>
                    <a:pt x="1" y="173"/>
                    <a:pt x="0" y="172"/>
                    <a:pt x="1" y="170"/>
                  </a:cubicBezTo>
                  <a:cubicBezTo>
                    <a:pt x="28" y="96"/>
                    <a:pt x="80" y="48"/>
                    <a:pt x="155" y="28"/>
                  </a:cubicBezTo>
                  <a:cubicBezTo>
                    <a:pt x="258" y="0"/>
                    <a:pt x="366" y="50"/>
                    <a:pt x="413" y="144"/>
                  </a:cubicBezTo>
                  <a:cubicBezTo>
                    <a:pt x="417" y="153"/>
                    <a:pt x="420" y="162"/>
                    <a:pt x="424" y="171"/>
                  </a:cubicBezTo>
                  <a:cubicBezTo>
                    <a:pt x="424" y="171"/>
                    <a:pt x="423" y="173"/>
                    <a:pt x="422" y="173"/>
                  </a:cubicBezTo>
                  <a:cubicBezTo>
                    <a:pt x="413" y="173"/>
                    <a:pt x="404" y="173"/>
                    <a:pt x="395" y="173"/>
                  </a:cubicBezTo>
                  <a:cubicBezTo>
                    <a:pt x="394" y="173"/>
                    <a:pt x="393" y="172"/>
                    <a:pt x="392" y="171"/>
                  </a:cubicBezTo>
                  <a:cubicBezTo>
                    <a:pt x="389" y="164"/>
                    <a:pt x="386" y="156"/>
                    <a:pt x="382" y="149"/>
                  </a:cubicBezTo>
                  <a:cubicBezTo>
                    <a:pt x="382" y="148"/>
                    <a:pt x="381" y="148"/>
                    <a:pt x="380" y="148"/>
                  </a:cubicBezTo>
                  <a:cubicBezTo>
                    <a:pt x="360" y="148"/>
                    <a:pt x="340" y="148"/>
                    <a:pt x="321" y="148"/>
                  </a:cubicBezTo>
                  <a:cubicBezTo>
                    <a:pt x="320" y="148"/>
                    <a:pt x="319" y="149"/>
                    <a:pt x="319" y="150"/>
                  </a:cubicBezTo>
                  <a:cubicBezTo>
                    <a:pt x="321" y="157"/>
                    <a:pt x="323" y="164"/>
                    <a:pt x="325" y="171"/>
                  </a:cubicBezTo>
                  <a:cubicBezTo>
                    <a:pt x="325" y="171"/>
                    <a:pt x="325" y="173"/>
                    <a:pt x="324" y="173"/>
                  </a:cubicBezTo>
                  <a:cubicBezTo>
                    <a:pt x="315" y="173"/>
                    <a:pt x="306" y="173"/>
                    <a:pt x="297" y="173"/>
                  </a:cubicBezTo>
                  <a:cubicBezTo>
                    <a:pt x="296" y="173"/>
                    <a:pt x="295" y="172"/>
                    <a:pt x="295" y="171"/>
                  </a:cubicBezTo>
                  <a:cubicBezTo>
                    <a:pt x="292" y="164"/>
                    <a:pt x="290" y="156"/>
                    <a:pt x="287" y="149"/>
                  </a:cubicBezTo>
                  <a:cubicBezTo>
                    <a:pt x="287" y="148"/>
                    <a:pt x="286" y="148"/>
                    <a:pt x="285" y="148"/>
                  </a:cubicBezTo>
                  <a:cubicBezTo>
                    <a:pt x="265" y="148"/>
                    <a:pt x="245" y="148"/>
                    <a:pt x="225" y="148"/>
                  </a:cubicBezTo>
                  <a:cubicBezTo>
                    <a:pt x="225" y="148"/>
                    <a:pt x="224" y="149"/>
                    <a:pt x="224" y="150"/>
                  </a:cubicBezTo>
                  <a:cubicBezTo>
                    <a:pt x="223" y="156"/>
                    <a:pt x="224" y="163"/>
                    <a:pt x="223" y="170"/>
                  </a:cubicBezTo>
                  <a:cubicBezTo>
                    <a:pt x="223" y="171"/>
                    <a:pt x="222" y="173"/>
                    <a:pt x="221" y="173"/>
                  </a:cubicBezTo>
                  <a:cubicBezTo>
                    <a:pt x="213" y="173"/>
                    <a:pt x="205" y="173"/>
                    <a:pt x="196" y="173"/>
                  </a:cubicBezTo>
                  <a:cubicBezTo>
                    <a:pt x="195" y="173"/>
                    <a:pt x="194" y="171"/>
                    <a:pt x="194" y="170"/>
                  </a:cubicBezTo>
                  <a:cubicBezTo>
                    <a:pt x="194" y="164"/>
                    <a:pt x="194" y="157"/>
                    <a:pt x="194" y="150"/>
                  </a:cubicBezTo>
                  <a:cubicBezTo>
                    <a:pt x="194" y="149"/>
                    <a:pt x="193" y="148"/>
                    <a:pt x="192" y="148"/>
                  </a:cubicBezTo>
                  <a:cubicBezTo>
                    <a:pt x="174" y="148"/>
                    <a:pt x="156" y="148"/>
                    <a:pt x="137" y="148"/>
                  </a:cubicBezTo>
                  <a:cubicBezTo>
                    <a:pt x="137" y="148"/>
                    <a:pt x="135" y="149"/>
                    <a:pt x="135" y="149"/>
                  </a:cubicBezTo>
                  <a:cubicBezTo>
                    <a:pt x="133" y="156"/>
                    <a:pt x="131" y="164"/>
                    <a:pt x="128" y="171"/>
                  </a:cubicBezTo>
                  <a:cubicBezTo>
                    <a:pt x="128" y="172"/>
                    <a:pt x="127" y="173"/>
                    <a:pt x="126" y="173"/>
                  </a:cubicBezTo>
                  <a:cubicBezTo>
                    <a:pt x="117" y="173"/>
                    <a:pt x="108" y="173"/>
                    <a:pt x="99" y="173"/>
                  </a:cubicBezTo>
                  <a:cubicBezTo>
                    <a:pt x="99" y="173"/>
                    <a:pt x="98" y="171"/>
                    <a:pt x="98" y="171"/>
                  </a:cubicBezTo>
                  <a:cubicBezTo>
                    <a:pt x="100" y="164"/>
                    <a:pt x="101" y="157"/>
                    <a:pt x="103" y="150"/>
                  </a:cubicBezTo>
                  <a:cubicBezTo>
                    <a:pt x="103" y="149"/>
                    <a:pt x="102" y="148"/>
                    <a:pt x="102" y="148"/>
                  </a:cubicBezTo>
                  <a:cubicBezTo>
                    <a:pt x="92" y="148"/>
                    <a:pt x="83" y="148"/>
                    <a:pt x="73" y="148"/>
                  </a:cubicBezTo>
                  <a:close/>
                  <a:moveTo>
                    <a:pt x="333" y="118"/>
                  </a:moveTo>
                  <a:cubicBezTo>
                    <a:pt x="342" y="118"/>
                    <a:pt x="350" y="118"/>
                    <a:pt x="359" y="118"/>
                  </a:cubicBezTo>
                  <a:cubicBezTo>
                    <a:pt x="359" y="118"/>
                    <a:pt x="360" y="118"/>
                    <a:pt x="360" y="118"/>
                  </a:cubicBezTo>
                  <a:cubicBezTo>
                    <a:pt x="360" y="117"/>
                    <a:pt x="360" y="117"/>
                    <a:pt x="360" y="116"/>
                  </a:cubicBezTo>
                  <a:cubicBezTo>
                    <a:pt x="332" y="86"/>
                    <a:pt x="299" y="66"/>
                    <a:pt x="259" y="56"/>
                  </a:cubicBezTo>
                  <a:cubicBezTo>
                    <a:pt x="259" y="56"/>
                    <a:pt x="258" y="56"/>
                    <a:pt x="258" y="56"/>
                  </a:cubicBezTo>
                  <a:cubicBezTo>
                    <a:pt x="258" y="56"/>
                    <a:pt x="258" y="57"/>
                    <a:pt x="259" y="57"/>
                  </a:cubicBezTo>
                  <a:cubicBezTo>
                    <a:pt x="278" y="74"/>
                    <a:pt x="293" y="94"/>
                    <a:pt x="305" y="116"/>
                  </a:cubicBezTo>
                  <a:cubicBezTo>
                    <a:pt x="305" y="117"/>
                    <a:pt x="307" y="118"/>
                    <a:pt x="308" y="118"/>
                  </a:cubicBezTo>
                  <a:cubicBezTo>
                    <a:pt x="316" y="118"/>
                    <a:pt x="325" y="118"/>
                    <a:pt x="333" y="118"/>
                  </a:cubicBezTo>
                  <a:close/>
                  <a:moveTo>
                    <a:pt x="90" y="118"/>
                  </a:moveTo>
                  <a:cubicBezTo>
                    <a:pt x="98" y="118"/>
                    <a:pt x="106" y="118"/>
                    <a:pt x="113" y="118"/>
                  </a:cubicBezTo>
                  <a:cubicBezTo>
                    <a:pt x="114" y="118"/>
                    <a:pt x="116" y="117"/>
                    <a:pt x="116" y="116"/>
                  </a:cubicBezTo>
                  <a:cubicBezTo>
                    <a:pt x="127" y="95"/>
                    <a:pt x="140" y="76"/>
                    <a:pt x="157" y="59"/>
                  </a:cubicBezTo>
                  <a:cubicBezTo>
                    <a:pt x="158" y="59"/>
                    <a:pt x="158" y="58"/>
                    <a:pt x="158" y="58"/>
                  </a:cubicBezTo>
                  <a:cubicBezTo>
                    <a:pt x="158" y="58"/>
                    <a:pt x="157" y="58"/>
                    <a:pt x="157" y="58"/>
                  </a:cubicBezTo>
                  <a:cubicBezTo>
                    <a:pt x="121" y="69"/>
                    <a:pt x="90" y="88"/>
                    <a:pt x="65" y="116"/>
                  </a:cubicBezTo>
                  <a:cubicBezTo>
                    <a:pt x="65" y="117"/>
                    <a:pt x="65" y="117"/>
                    <a:pt x="64" y="118"/>
                  </a:cubicBezTo>
                  <a:cubicBezTo>
                    <a:pt x="65" y="118"/>
                    <a:pt x="65" y="118"/>
                    <a:pt x="66" y="118"/>
                  </a:cubicBezTo>
                  <a:cubicBezTo>
                    <a:pt x="74" y="118"/>
                    <a:pt x="82" y="118"/>
                    <a:pt x="90" y="118"/>
                  </a:cubicBezTo>
                  <a:close/>
                  <a:moveTo>
                    <a:pt x="247" y="118"/>
                  </a:moveTo>
                  <a:cubicBezTo>
                    <a:pt x="255" y="118"/>
                    <a:pt x="262" y="118"/>
                    <a:pt x="269" y="118"/>
                  </a:cubicBezTo>
                  <a:cubicBezTo>
                    <a:pt x="270" y="118"/>
                    <a:pt x="270" y="117"/>
                    <a:pt x="270" y="116"/>
                  </a:cubicBezTo>
                  <a:cubicBezTo>
                    <a:pt x="258" y="98"/>
                    <a:pt x="244" y="81"/>
                    <a:pt x="225" y="68"/>
                  </a:cubicBezTo>
                  <a:cubicBezTo>
                    <a:pt x="225" y="68"/>
                    <a:pt x="224" y="68"/>
                    <a:pt x="224" y="67"/>
                  </a:cubicBezTo>
                  <a:cubicBezTo>
                    <a:pt x="224" y="68"/>
                    <a:pt x="224" y="69"/>
                    <a:pt x="224" y="69"/>
                  </a:cubicBezTo>
                  <a:cubicBezTo>
                    <a:pt x="224" y="85"/>
                    <a:pt x="224" y="100"/>
                    <a:pt x="224" y="116"/>
                  </a:cubicBezTo>
                  <a:cubicBezTo>
                    <a:pt x="224" y="117"/>
                    <a:pt x="225" y="118"/>
                    <a:pt x="225" y="118"/>
                  </a:cubicBezTo>
                  <a:cubicBezTo>
                    <a:pt x="233" y="118"/>
                    <a:pt x="240" y="118"/>
                    <a:pt x="247" y="118"/>
                  </a:cubicBezTo>
                  <a:close/>
                  <a:moveTo>
                    <a:pt x="194" y="93"/>
                  </a:moveTo>
                  <a:cubicBezTo>
                    <a:pt x="194" y="85"/>
                    <a:pt x="194" y="78"/>
                    <a:pt x="194" y="70"/>
                  </a:cubicBezTo>
                  <a:cubicBezTo>
                    <a:pt x="194" y="69"/>
                    <a:pt x="194" y="68"/>
                    <a:pt x="194" y="68"/>
                  </a:cubicBezTo>
                  <a:cubicBezTo>
                    <a:pt x="193" y="68"/>
                    <a:pt x="192" y="68"/>
                    <a:pt x="192" y="69"/>
                  </a:cubicBezTo>
                  <a:cubicBezTo>
                    <a:pt x="175" y="82"/>
                    <a:pt x="161" y="98"/>
                    <a:pt x="150" y="116"/>
                  </a:cubicBezTo>
                  <a:cubicBezTo>
                    <a:pt x="150" y="117"/>
                    <a:pt x="151" y="118"/>
                    <a:pt x="151" y="118"/>
                  </a:cubicBezTo>
                  <a:cubicBezTo>
                    <a:pt x="165" y="118"/>
                    <a:pt x="179" y="118"/>
                    <a:pt x="192" y="118"/>
                  </a:cubicBezTo>
                  <a:cubicBezTo>
                    <a:pt x="193" y="118"/>
                    <a:pt x="194" y="117"/>
                    <a:pt x="194" y="116"/>
                  </a:cubicBezTo>
                  <a:cubicBezTo>
                    <a:pt x="194" y="108"/>
                    <a:pt x="194" y="101"/>
                    <a:pt x="194" y="9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9" name="Freeform 8">
              <a:extLst>
                <a:ext uri="{FF2B5EF4-FFF2-40B4-BE49-F238E27FC236}">
                  <a16:creationId xmlns:a16="http://schemas.microsoft.com/office/drawing/2014/main" id="{1C1BCCA1-A0A4-CA18-1DC0-5D123E977272}"/>
                </a:ext>
              </a:extLst>
            </p:cNvPr>
            <p:cNvSpPr>
              <a:spLocks/>
            </p:cNvSpPr>
            <p:nvPr/>
          </p:nvSpPr>
          <p:spPr bwMode="gray">
            <a:xfrm>
              <a:off x="4933951"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6 w 124"/>
                <a:gd name="T11" fmla="*/ 64 h 73"/>
                <a:gd name="T12" fmla="*/ 32 w 124"/>
                <a:gd name="T13" fmla="*/ 73 h 73"/>
                <a:gd name="T14" fmla="*/ 19 w 124"/>
                <a:gd name="T15" fmla="*/ 63 h 73"/>
                <a:gd name="T16" fmla="*/ 2 w 124"/>
                <a:gd name="T17" fmla="*/ 14 h 73"/>
                <a:gd name="T18" fmla="*/ 6 w 124"/>
                <a:gd name="T19" fmla="*/ 2 h 73"/>
                <a:gd name="T20" fmla="*/ 21 w 124"/>
                <a:gd name="T21" fmla="*/ 7 h 73"/>
                <a:gd name="T22" fmla="*/ 31 w 124"/>
                <a:gd name="T23" fmla="*/ 41 h 73"/>
                <a:gd name="T24" fmla="*/ 34 w 124"/>
                <a:gd name="T25" fmla="*/ 49 h 73"/>
                <a:gd name="T26" fmla="*/ 37 w 124"/>
                <a:gd name="T27" fmla="*/ 42 h 73"/>
                <a:gd name="T28" fmla="*/ 47 w 124"/>
                <a:gd name="T29" fmla="*/ 11 h 73"/>
                <a:gd name="T30" fmla="*/ 62 w 124"/>
                <a:gd name="T31" fmla="*/ 1 h 73"/>
                <a:gd name="T32" fmla="*/ 76 w 124"/>
                <a:gd name="T33" fmla="*/ 11 h 73"/>
                <a:gd name="T34" fmla="*/ 89 w 124"/>
                <a:gd name="T35" fmla="*/ 47 h 73"/>
                <a:gd name="T36" fmla="*/ 90 w 124"/>
                <a:gd name="T37" fmla="*/ 49 h 73"/>
                <a:gd name="T38" fmla="*/ 90 w 124"/>
                <a:gd name="T39" fmla="*/ 47 h 73"/>
                <a:gd name="T40" fmla="*/ 101 w 124"/>
                <a:gd name="T41" fmla="*/ 10 h 73"/>
                <a:gd name="T42" fmla="*/ 113 w 124"/>
                <a:gd name="T43" fmla="*/ 1 h 73"/>
                <a:gd name="T44" fmla="*/ 121 w 124"/>
                <a:gd name="T45" fmla="*/ 13 h 73"/>
                <a:gd name="T46" fmla="*/ 104 w 124"/>
                <a:gd name="T47" fmla="*/ 63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3"/>
                  </a:cubicBezTo>
                  <a:cubicBezTo>
                    <a:pt x="72" y="50"/>
                    <a:pt x="67" y="37"/>
                    <a:pt x="63" y="23"/>
                  </a:cubicBezTo>
                  <a:cubicBezTo>
                    <a:pt x="62" y="22"/>
                    <a:pt x="62" y="22"/>
                    <a:pt x="62" y="21"/>
                  </a:cubicBezTo>
                  <a:cubicBezTo>
                    <a:pt x="61" y="22"/>
                    <a:pt x="61" y="22"/>
                    <a:pt x="61" y="23"/>
                  </a:cubicBezTo>
                  <a:cubicBezTo>
                    <a:pt x="56" y="37"/>
                    <a:pt x="51" y="50"/>
                    <a:pt x="46" y="64"/>
                  </a:cubicBezTo>
                  <a:cubicBezTo>
                    <a:pt x="44" y="70"/>
                    <a:pt x="40" y="73"/>
                    <a:pt x="32" y="73"/>
                  </a:cubicBezTo>
                  <a:cubicBezTo>
                    <a:pt x="25" y="72"/>
                    <a:pt x="21" y="69"/>
                    <a:pt x="19" y="63"/>
                  </a:cubicBezTo>
                  <a:cubicBezTo>
                    <a:pt x="13" y="47"/>
                    <a:pt x="8" y="30"/>
                    <a:pt x="2" y="14"/>
                  </a:cubicBezTo>
                  <a:cubicBezTo>
                    <a:pt x="0" y="8"/>
                    <a:pt x="1" y="4"/>
                    <a:pt x="6" y="2"/>
                  </a:cubicBezTo>
                  <a:cubicBezTo>
                    <a:pt x="12" y="0"/>
                    <a:pt x="19" y="2"/>
                    <a:pt x="21" y="7"/>
                  </a:cubicBezTo>
                  <a:cubicBezTo>
                    <a:pt x="25" y="18"/>
                    <a:pt x="28" y="30"/>
                    <a:pt x="31" y="41"/>
                  </a:cubicBezTo>
                  <a:cubicBezTo>
                    <a:pt x="32" y="44"/>
                    <a:pt x="33" y="47"/>
                    <a:pt x="34" y="49"/>
                  </a:cubicBezTo>
                  <a:cubicBezTo>
                    <a:pt x="35" y="47"/>
                    <a:pt x="36" y="44"/>
                    <a:pt x="37" y="42"/>
                  </a:cubicBezTo>
                  <a:cubicBezTo>
                    <a:pt x="40" y="31"/>
                    <a:pt x="44" y="21"/>
                    <a:pt x="47" y="11"/>
                  </a:cubicBezTo>
                  <a:cubicBezTo>
                    <a:pt x="50" y="4"/>
                    <a:pt x="54" y="1"/>
                    <a:pt x="62" y="1"/>
                  </a:cubicBezTo>
                  <a:cubicBezTo>
                    <a:pt x="69" y="1"/>
                    <a:pt x="73" y="4"/>
                    <a:pt x="76" y="11"/>
                  </a:cubicBezTo>
                  <a:cubicBezTo>
                    <a:pt x="80" y="23"/>
                    <a:pt x="84" y="35"/>
                    <a:pt x="89" y="47"/>
                  </a:cubicBezTo>
                  <a:cubicBezTo>
                    <a:pt x="89" y="48"/>
                    <a:pt x="89" y="49"/>
                    <a:pt x="90" y="49"/>
                  </a:cubicBezTo>
                  <a:cubicBezTo>
                    <a:pt x="90" y="48"/>
                    <a:pt x="90" y="48"/>
                    <a:pt x="90" y="47"/>
                  </a:cubicBezTo>
                  <a:cubicBezTo>
                    <a:pt x="94" y="35"/>
                    <a:pt x="97" y="23"/>
                    <a:pt x="101" y="10"/>
                  </a:cubicBezTo>
                  <a:cubicBezTo>
                    <a:pt x="103" y="3"/>
                    <a:pt x="106" y="1"/>
                    <a:pt x="113" y="1"/>
                  </a:cubicBezTo>
                  <a:cubicBezTo>
                    <a:pt x="121" y="2"/>
                    <a:pt x="124" y="6"/>
                    <a:pt x="121" y="13"/>
                  </a:cubicBezTo>
                  <a:cubicBezTo>
                    <a:pt x="116" y="30"/>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0" name="Freeform 9">
              <a:extLst>
                <a:ext uri="{FF2B5EF4-FFF2-40B4-BE49-F238E27FC236}">
                  <a16:creationId xmlns:a16="http://schemas.microsoft.com/office/drawing/2014/main" id="{ADFFFC21-7688-CF12-6087-06BCE2FB8B92}"/>
                </a:ext>
              </a:extLst>
            </p:cNvPr>
            <p:cNvSpPr>
              <a:spLocks/>
            </p:cNvSpPr>
            <p:nvPr/>
          </p:nvSpPr>
          <p:spPr bwMode="gray">
            <a:xfrm>
              <a:off x="6446838" y="952500"/>
              <a:ext cx="617538" cy="363538"/>
            </a:xfrm>
            <a:custGeom>
              <a:avLst/>
              <a:gdLst>
                <a:gd name="T0" fmla="*/ 90 w 124"/>
                <a:gd name="T1" fmla="*/ 72 h 73"/>
                <a:gd name="T2" fmla="*/ 77 w 124"/>
                <a:gd name="T3" fmla="*/ 63 h 73"/>
                <a:gd name="T4" fmla="*/ 63 w 124"/>
                <a:gd name="T5" fmla="*/ 23 h 73"/>
                <a:gd name="T6" fmla="*/ 62 w 124"/>
                <a:gd name="T7" fmla="*/ 21 h 73"/>
                <a:gd name="T8" fmla="*/ 61 w 124"/>
                <a:gd name="T9" fmla="*/ 23 h 73"/>
                <a:gd name="T10" fmla="*/ 47 w 124"/>
                <a:gd name="T11" fmla="*/ 63 h 73"/>
                <a:gd name="T12" fmla="*/ 32 w 124"/>
                <a:gd name="T13" fmla="*/ 72 h 73"/>
                <a:gd name="T14" fmla="*/ 19 w 124"/>
                <a:gd name="T15" fmla="*/ 63 h 73"/>
                <a:gd name="T16" fmla="*/ 2 w 124"/>
                <a:gd name="T17" fmla="*/ 14 h 73"/>
                <a:gd name="T18" fmla="*/ 6 w 124"/>
                <a:gd name="T19" fmla="*/ 2 h 73"/>
                <a:gd name="T20" fmla="*/ 21 w 124"/>
                <a:gd name="T21" fmla="*/ 6 h 73"/>
                <a:gd name="T22" fmla="*/ 31 w 124"/>
                <a:gd name="T23" fmla="*/ 40 h 73"/>
                <a:gd name="T24" fmla="*/ 33 w 124"/>
                <a:gd name="T25" fmla="*/ 48 h 73"/>
                <a:gd name="T26" fmla="*/ 34 w 124"/>
                <a:gd name="T27" fmla="*/ 49 h 73"/>
                <a:gd name="T28" fmla="*/ 35 w 124"/>
                <a:gd name="T29" fmla="*/ 48 h 73"/>
                <a:gd name="T30" fmla="*/ 47 w 124"/>
                <a:gd name="T31" fmla="*/ 12 h 73"/>
                <a:gd name="T32" fmla="*/ 62 w 124"/>
                <a:gd name="T33" fmla="*/ 1 h 73"/>
                <a:gd name="T34" fmla="*/ 76 w 124"/>
                <a:gd name="T35" fmla="*/ 12 h 73"/>
                <a:gd name="T36" fmla="*/ 89 w 124"/>
                <a:gd name="T37" fmla="*/ 48 h 73"/>
                <a:gd name="T38" fmla="*/ 90 w 124"/>
                <a:gd name="T39" fmla="*/ 49 h 73"/>
                <a:gd name="T40" fmla="*/ 90 w 124"/>
                <a:gd name="T41" fmla="*/ 48 h 73"/>
                <a:gd name="T42" fmla="*/ 101 w 124"/>
                <a:gd name="T43" fmla="*/ 10 h 73"/>
                <a:gd name="T44" fmla="*/ 112 w 124"/>
                <a:gd name="T45" fmla="*/ 1 h 73"/>
                <a:gd name="T46" fmla="*/ 121 w 124"/>
                <a:gd name="T47" fmla="*/ 14 h 73"/>
                <a:gd name="T48" fmla="*/ 104 w 124"/>
                <a:gd name="T49" fmla="*/ 63 h 73"/>
                <a:gd name="T50" fmla="*/ 90 w 124"/>
                <a:gd name="T51"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73">
                  <a:moveTo>
                    <a:pt x="90" y="72"/>
                  </a:moveTo>
                  <a:cubicBezTo>
                    <a:pt x="84" y="73"/>
                    <a:pt x="79" y="70"/>
                    <a:pt x="77" y="63"/>
                  </a:cubicBezTo>
                  <a:cubicBezTo>
                    <a:pt x="72" y="50"/>
                    <a:pt x="68" y="36"/>
                    <a:pt x="63" y="23"/>
                  </a:cubicBezTo>
                  <a:cubicBezTo>
                    <a:pt x="63" y="22"/>
                    <a:pt x="62" y="22"/>
                    <a:pt x="62" y="21"/>
                  </a:cubicBezTo>
                  <a:cubicBezTo>
                    <a:pt x="62" y="22"/>
                    <a:pt x="61" y="22"/>
                    <a:pt x="61" y="23"/>
                  </a:cubicBezTo>
                  <a:cubicBezTo>
                    <a:pt x="56" y="36"/>
                    <a:pt x="52" y="50"/>
                    <a:pt x="47" y="63"/>
                  </a:cubicBezTo>
                  <a:cubicBezTo>
                    <a:pt x="44" y="70"/>
                    <a:pt x="40" y="73"/>
                    <a:pt x="32" y="72"/>
                  </a:cubicBezTo>
                  <a:cubicBezTo>
                    <a:pt x="25" y="72"/>
                    <a:pt x="22" y="70"/>
                    <a:pt x="19" y="63"/>
                  </a:cubicBezTo>
                  <a:cubicBezTo>
                    <a:pt x="13" y="46"/>
                    <a:pt x="8" y="30"/>
                    <a:pt x="2" y="14"/>
                  </a:cubicBezTo>
                  <a:cubicBezTo>
                    <a:pt x="0" y="9"/>
                    <a:pt x="0" y="5"/>
                    <a:pt x="6" y="2"/>
                  </a:cubicBezTo>
                  <a:cubicBezTo>
                    <a:pt x="12" y="0"/>
                    <a:pt x="19" y="1"/>
                    <a:pt x="21" y="6"/>
                  </a:cubicBezTo>
                  <a:cubicBezTo>
                    <a:pt x="25" y="17"/>
                    <a:pt x="28" y="29"/>
                    <a:pt x="31" y="40"/>
                  </a:cubicBezTo>
                  <a:cubicBezTo>
                    <a:pt x="32" y="42"/>
                    <a:pt x="33" y="45"/>
                    <a:pt x="33" y="48"/>
                  </a:cubicBezTo>
                  <a:cubicBezTo>
                    <a:pt x="33" y="48"/>
                    <a:pt x="34" y="49"/>
                    <a:pt x="34" y="49"/>
                  </a:cubicBezTo>
                  <a:cubicBezTo>
                    <a:pt x="34" y="49"/>
                    <a:pt x="34" y="48"/>
                    <a:pt x="35" y="48"/>
                  </a:cubicBezTo>
                  <a:cubicBezTo>
                    <a:pt x="39" y="36"/>
                    <a:pt x="43" y="24"/>
                    <a:pt x="47" y="12"/>
                  </a:cubicBezTo>
                  <a:cubicBezTo>
                    <a:pt x="50" y="4"/>
                    <a:pt x="54" y="1"/>
                    <a:pt x="62" y="1"/>
                  </a:cubicBezTo>
                  <a:cubicBezTo>
                    <a:pt x="70" y="1"/>
                    <a:pt x="73" y="4"/>
                    <a:pt x="76" y="12"/>
                  </a:cubicBezTo>
                  <a:cubicBezTo>
                    <a:pt x="81" y="23"/>
                    <a:pt x="85" y="36"/>
                    <a:pt x="89" y="48"/>
                  </a:cubicBezTo>
                  <a:cubicBezTo>
                    <a:pt x="89" y="48"/>
                    <a:pt x="90" y="49"/>
                    <a:pt x="90" y="49"/>
                  </a:cubicBezTo>
                  <a:cubicBezTo>
                    <a:pt x="90" y="49"/>
                    <a:pt x="90" y="48"/>
                    <a:pt x="90" y="48"/>
                  </a:cubicBezTo>
                  <a:cubicBezTo>
                    <a:pt x="94" y="35"/>
                    <a:pt x="98" y="23"/>
                    <a:pt x="101" y="10"/>
                  </a:cubicBezTo>
                  <a:cubicBezTo>
                    <a:pt x="103" y="5"/>
                    <a:pt x="106" y="2"/>
                    <a:pt x="112" y="1"/>
                  </a:cubicBezTo>
                  <a:cubicBezTo>
                    <a:pt x="121" y="1"/>
                    <a:pt x="124" y="6"/>
                    <a:pt x="121" y="14"/>
                  </a:cubicBezTo>
                  <a:cubicBezTo>
                    <a:pt x="116" y="31"/>
                    <a:pt x="110" y="47"/>
                    <a:pt x="104" y="63"/>
                  </a:cubicBezTo>
                  <a:cubicBezTo>
                    <a:pt x="102" y="70"/>
                    <a:pt x="98" y="72"/>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1" name="Freeform 10">
              <a:extLst>
                <a:ext uri="{FF2B5EF4-FFF2-40B4-BE49-F238E27FC236}">
                  <a16:creationId xmlns:a16="http://schemas.microsoft.com/office/drawing/2014/main" id="{773A3A3D-14FA-D4B1-934F-B4CA448FA34D}"/>
                </a:ext>
              </a:extLst>
            </p:cNvPr>
            <p:cNvSpPr>
              <a:spLocks/>
            </p:cNvSpPr>
            <p:nvPr/>
          </p:nvSpPr>
          <p:spPr bwMode="gray">
            <a:xfrm>
              <a:off x="5691188" y="952500"/>
              <a:ext cx="615950" cy="363538"/>
            </a:xfrm>
            <a:custGeom>
              <a:avLst/>
              <a:gdLst>
                <a:gd name="T0" fmla="*/ 90 w 124"/>
                <a:gd name="T1" fmla="*/ 72 h 73"/>
                <a:gd name="T2" fmla="*/ 77 w 124"/>
                <a:gd name="T3" fmla="*/ 64 h 73"/>
                <a:gd name="T4" fmla="*/ 63 w 124"/>
                <a:gd name="T5" fmla="*/ 23 h 73"/>
                <a:gd name="T6" fmla="*/ 62 w 124"/>
                <a:gd name="T7" fmla="*/ 21 h 73"/>
                <a:gd name="T8" fmla="*/ 61 w 124"/>
                <a:gd name="T9" fmla="*/ 23 h 73"/>
                <a:gd name="T10" fmla="*/ 46 w 124"/>
                <a:gd name="T11" fmla="*/ 63 h 73"/>
                <a:gd name="T12" fmla="*/ 32 w 124"/>
                <a:gd name="T13" fmla="*/ 72 h 73"/>
                <a:gd name="T14" fmla="*/ 19 w 124"/>
                <a:gd name="T15" fmla="*/ 63 h 73"/>
                <a:gd name="T16" fmla="*/ 2 w 124"/>
                <a:gd name="T17" fmla="*/ 14 h 73"/>
                <a:gd name="T18" fmla="*/ 6 w 124"/>
                <a:gd name="T19" fmla="*/ 2 h 73"/>
                <a:gd name="T20" fmla="*/ 21 w 124"/>
                <a:gd name="T21" fmla="*/ 7 h 73"/>
                <a:gd name="T22" fmla="*/ 31 w 124"/>
                <a:gd name="T23" fmla="*/ 42 h 73"/>
                <a:gd name="T24" fmla="*/ 34 w 124"/>
                <a:gd name="T25" fmla="*/ 49 h 73"/>
                <a:gd name="T26" fmla="*/ 37 w 124"/>
                <a:gd name="T27" fmla="*/ 42 h 73"/>
                <a:gd name="T28" fmla="*/ 48 w 124"/>
                <a:gd name="T29" fmla="*/ 10 h 73"/>
                <a:gd name="T30" fmla="*/ 62 w 124"/>
                <a:gd name="T31" fmla="*/ 1 h 73"/>
                <a:gd name="T32" fmla="*/ 76 w 124"/>
                <a:gd name="T33" fmla="*/ 10 h 73"/>
                <a:gd name="T34" fmla="*/ 89 w 124"/>
                <a:gd name="T35" fmla="*/ 47 h 73"/>
                <a:gd name="T36" fmla="*/ 90 w 124"/>
                <a:gd name="T37" fmla="*/ 49 h 73"/>
                <a:gd name="T38" fmla="*/ 91 w 124"/>
                <a:gd name="T39" fmla="*/ 47 h 73"/>
                <a:gd name="T40" fmla="*/ 101 w 124"/>
                <a:gd name="T41" fmla="*/ 10 h 73"/>
                <a:gd name="T42" fmla="*/ 116 w 124"/>
                <a:gd name="T43" fmla="*/ 2 h 73"/>
                <a:gd name="T44" fmla="*/ 122 w 124"/>
                <a:gd name="T45" fmla="*/ 12 h 73"/>
                <a:gd name="T46" fmla="*/ 104 w 124"/>
                <a:gd name="T47" fmla="*/ 65 h 73"/>
                <a:gd name="T48" fmla="*/ 90 w 124"/>
                <a:gd name="T49" fmla="*/ 7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73">
                  <a:moveTo>
                    <a:pt x="90" y="72"/>
                  </a:moveTo>
                  <a:cubicBezTo>
                    <a:pt x="84" y="73"/>
                    <a:pt x="79" y="70"/>
                    <a:pt x="77" y="64"/>
                  </a:cubicBezTo>
                  <a:cubicBezTo>
                    <a:pt x="72" y="50"/>
                    <a:pt x="68" y="36"/>
                    <a:pt x="63" y="23"/>
                  </a:cubicBezTo>
                  <a:cubicBezTo>
                    <a:pt x="62" y="22"/>
                    <a:pt x="62" y="22"/>
                    <a:pt x="62" y="21"/>
                  </a:cubicBezTo>
                  <a:cubicBezTo>
                    <a:pt x="61" y="22"/>
                    <a:pt x="61" y="22"/>
                    <a:pt x="61" y="23"/>
                  </a:cubicBezTo>
                  <a:cubicBezTo>
                    <a:pt x="56" y="36"/>
                    <a:pt x="51" y="50"/>
                    <a:pt x="46" y="63"/>
                  </a:cubicBezTo>
                  <a:cubicBezTo>
                    <a:pt x="44" y="70"/>
                    <a:pt x="40" y="73"/>
                    <a:pt x="32" y="72"/>
                  </a:cubicBezTo>
                  <a:cubicBezTo>
                    <a:pt x="25" y="72"/>
                    <a:pt x="22" y="70"/>
                    <a:pt x="19" y="63"/>
                  </a:cubicBezTo>
                  <a:cubicBezTo>
                    <a:pt x="13" y="46"/>
                    <a:pt x="8" y="30"/>
                    <a:pt x="2" y="14"/>
                  </a:cubicBezTo>
                  <a:cubicBezTo>
                    <a:pt x="0" y="7"/>
                    <a:pt x="1" y="4"/>
                    <a:pt x="6" y="2"/>
                  </a:cubicBezTo>
                  <a:cubicBezTo>
                    <a:pt x="12" y="0"/>
                    <a:pt x="19" y="2"/>
                    <a:pt x="21" y="7"/>
                  </a:cubicBezTo>
                  <a:cubicBezTo>
                    <a:pt x="25" y="19"/>
                    <a:pt x="28" y="30"/>
                    <a:pt x="31" y="42"/>
                  </a:cubicBezTo>
                  <a:cubicBezTo>
                    <a:pt x="32" y="44"/>
                    <a:pt x="33" y="47"/>
                    <a:pt x="34" y="49"/>
                  </a:cubicBezTo>
                  <a:cubicBezTo>
                    <a:pt x="35" y="47"/>
                    <a:pt x="36" y="44"/>
                    <a:pt x="37" y="42"/>
                  </a:cubicBezTo>
                  <a:cubicBezTo>
                    <a:pt x="40" y="31"/>
                    <a:pt x="44" y="21"/>
                    <a:pt x="48" y="10"/>
                  </a:cubicBezTo>
                  <a:cubicBezTo>
                    <a:pt x="50" y="3"/>
                    <a:pt x="55" y="1"/>
                    <a:pt x="62" y="1"/>
                  </a:cubicBezTo>
                  <a:cubicBezTo>
                    <a:pt x="69" y="1"/>
                    <a:pt x="73" y="4"/>
                    <a:pt x="76" y="10"/>
                  </a:cubicBezTo>
                  <a:cubicBezTo>
                    <a:pt x="80" y="23"/>
                    <a:pt x="84" y="35"/>
                    <a:pt x="89" y="47"/>
                  </a:cubicBezTo>
                  <a:cubicBezTo>
                    <a:pt x="89" y="48"/>
                    <a:pt x="89" y="48"/>
                    <a:pt x="90" y="49"/>
                  </a:cubicBezTo>
                  <a:cubicBezTo>
                    <a:pt x="90" y="48"/>
                    <a:pt x="90" y="48"/>
                    <a:pt x="91" y="47"/>
                  </a:cubicBezTo>
                  <a:cubicBezTo>
                    <a:pt x="94" y="35"/>
                    <a:pt x="98" y="22"/>
                    <a:pt x="101" y="10"/>
                  </a:cubicBezTo>
                  <a:cubicBezTo>
                    <a:pt x="103" y="3"/>
                    <a:pt x="108" y="0"/>
                    <a:pt x="116" y="2"/>
                  </a:cubicBezTo>
                  <a:cubicBezTo>
                    <a:pt x="121" y="3"/>
                    <a:pt x="124" y="7"/>
                    <a:pt x="122" y="12"/>
                  </a:cubicBezTo>
                  <a:cubicBezTo>
                    <a:pt x="116" y="30"/>
                    <a:pt x="110" y="47"/>
                    <a:pt x="104" y="65"/>
                  </a:cubicBezTo>
                  <a:cubicBezTo>
                    <a:pt x="101" y="71"/>
                    <a:pt x="97" y="73"/>
                    <a:pt x="90" y="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12" name="TextBox 7">
            <a:extLst>
              <a:ext uri="{FF2B5EF4-FFF2-40B4-BE49-F238E27FC236}">
                <a16:creationId xmlns:a16="http://schemas.microsoft.com/office/drawing/2014/main" id="{993B2DCC-5219-8C2A-6628-D8EA2BFFDE7F}"/>
              </a:ext>
            </a:extLst>
          </p:cNvPr>
          <p:cNvSpPr txBox="1"/>
          <p:nvPr userDrawn="1"/>
        </p:nvSpPr>
        <p:spPr bwMode="gray">
          <a:xfrm>
            <a:off x="2622199" y="4052697"/>
            <a:ext cx="1773242" cy="246221"/>
          </a:xfrm>
          <a:prstGeom prst="rect">
            <a:avLst/>
          </a:prstGeom>
          <a:noFill/>
        </p:spPr>
        <p:txBody>
          <a:bodyPr wrap="none" rtlCol="0">
            <a:spAutoFit/>
          </a:bodyPr>
          <a:lstStyle/>
          <a:p>
            <a:pPr>
              <a:spcBef>
                <a:spcPts val="2400"/>
              </a:spcBef>
              <a:buClr>
                <a:srgbClr val="C00000"/>
              </a:buClr>
            </a:pPr>
            <a:r>
              <a:rPr lang="es-ES" sz="1000">
                <a:solidFill>
                  <a:schemeClr val="tx1">
                    <a:lumMod val="75000"/>
                    <a:lumOff val="25000"/>
                  </a:schemeClr>
                </a:solidFill>
              </a:rPr>
              <a:t>https://twitter.com/giz_gmbh</a:t>
            </a:r>
          </a:p>
        </p:txBody>
      </p:sp>
      <p:sp>
        <p:nvSpPr>
          <p:cNvPr id="13" name="TextBox 7">
            <a:extLst>
              <a:ext uri="{FF2B5EF4-FFF2-40B4-BE49-F238E27FC236}">
                <a16:creationId xmlns:a16="http://schemas.microsoft.com/office/drawing/2014/main" id="{59566C2A-91B0-5E8E-BB8A-6A1E04D90C55}"/>
              </a:ext>
            </a:extLst>
          </p:cNvPr>
          <p:cNvSpPr txBox="1"/>
          <p:nvPr userDrawn="1"/>
        </p:nvSpPr>
        <p:spPr bwMode="gray">
          <a:xfrm>
            <a:off x="5253681" y="4052697"/>
            <a:ext cx="2696572" cy="246221"/>
          </a:xfrm>
          <a:prstGeom prst="rect">
            <a:avLst/>
          </a:prstGeom>
          <a:noFill/>
        </p:spPr>
        <p:txBody>
          <a:bodyPr wrap="none" rtlCol="0">
            <a:spAutoFit/>
          </a:bodyPr>
          <a:lstStyle/>
          <a:p>
            <a:pPr>
              <a:spcBef>
                <a:spcPts val="2400"/>
              </a:spcBef>
              <a:buClr>
                <a:srgbClr val="C00000"/>
              </a:buClr>
            </a:pPr>
            <a:r>
              <a:rPr lang="de-DE" sz="1000">
                <a:solidFill>
                  <a:schemeClr val="tx1">
                    <a:lumMod val="75000"/>
                    <a:lumOff val="25000"/>
                  </a:schemeClr>
                </a:solidFill>
              </a:rPr>
              <a:t>https://www.linkedin.com/company/gizgmbh</a:t>
            </a:r>
          </a:p>
        </p:txBody>
      </p:sp>
      <p:pic>
        <p:nvPicPr>
          <p:cNvPr id="14" name="Grafik 13">
            <a:extLst>
              <a:ext uri="{FF2B5EF4-FFF2-40B4-BE49-F238E27FC236}">
                <a16:creationId xmlns:a16="http://schemas.microsoft.com/office/drawing/2014/main" id="{3487790C-23F5-B7C0-0B3A-B3E59A0824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77798" y="4049611"/>
            <a:ext cx="237600" cy="237600"/>
          </a:xfrm>
          <a:prstGeom prst="rect">
            <a:avLst/>
          </a:prstGeom>
        </p:spPr>
      </p:pic>
      <p:pic>
        <p:nvPicPr>
          <p:cNvPr id="15" name="Grafik 14">
            <a:extLst>
              <a:ext uri="{FF2B5EF4-FFF2-40B4-BE49-F238E27FC236}">
                <a16:creationId xmlns:a16="http://schemas.microsoft.com/office/drawing/2014/main" id="{5F3C00F0-7C8B-6627-C52B-7C4BE274428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326422" y="4077770"/>
            <a:ext cx="232514" cy="237600"/>
          </a:xfrm>
          <a:prstGeom prst="rect">
            <a:avLst/>
          </a:prstGeom>
        </p:spPr>
      </p:pic>
      <p:pic>
        <p:nvPicPr>
          <p:cNvPr id="17" name="Image 2" descr="Une image contenant Police, Graphique, logo, texte&#10;&#10;Description générée automatiquement">
            <a:extLst>
              <a:ext uri="{FF2B5EF4-FFF2-40B4-BE49-F238E27FC236}">
                <a16:creationId xmlns:a16="http://schemas.microsoft.com/office/drawing/2014/main" id="{28DDD09E-DD83-5B85-2215-7D3FADCF138F}"/>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062259" y="4660244"/>
            <a:ext cx="1060730" cy="436942"/>
          </a:xfrm>
          <a:prstGeom prst="rect">
            <a:avLst/>
          </a:prstGeom>
          <a:noFill/>
        </p:spPr>
      </p:pic>
    </p:spTree>
    <p:extLst>
      <p:ext uri="{BB962C8B-B14F-4D97-AF65-F5344CB8AC3E}">
        <p14:creationId xmlns:p14="http://schemas.microsoft.com/office/powerpoint/2010/main" val="36683029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Nur Head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03619453-5E34-4EA2-9387-A4A5890E925B}"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spTree>
    <p:extLst>
      <p:ext uri="{BB962C8B-B14F-4D97-AF65-F5344CB8AC3E}">
        <p14:creationId xmlns:p14="http://schemas.microsoft.com/office/powerpoint/2010/main" val="3728342837"/>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Nur Headline Alternativ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037597-8BB0-4750-8FAD-252867721047}"/>
              </a:ext>
            </a:extLst>
          </p:cNvPr>
          <p:cNvSpPr>
            <a:spLocks noGrp="1"/>
          </p:cNvSpPr>
          <p:nvPr>
            <p:ph type="title" hasCustomPrompt="1"/>
          </p:nvPr>
        </p:nvSpPr>
        <p:spPr bwMode="gray">
          <a:xfrm>
            <a:off x="449816" y="240212"/>
            <a:ext cx="8567183" cy="540544"/>
          </a:xfrm>
        </p:spPr>
        <p:txBody>
          <a:bodyPr/>
          <a:lstStyle>
            <a:lvl1pPr>
              <a:defRPr/>
            </a:lvl1pPr>
          </a:lstStyle>
          <a:p>
            <a:r>
              <a:rPr lang="fr-FR"/>
              <a:t>Cliquer ici pour ajouter un titre</a:t>
            </a:r>
            <a:endParaRPr lang="en-GB"/>
          </a:p>
        </p:txBody>
      </p:sp>
      <p:sp>
        <p:nvSpPr>
          <p:cNvPr id="3" name="Fußzeilenplatzhalter 2">
            <a:extLst>
              <a:ext uri="{FF2B5EF4-FFF2-40B4-BE49-F238E27FC236}">
                <a16:creationId xmlns:a16="http://schemas.microsoft.com/office/drawing/2014/main" id="{5EF497FE-F899-473C-86D1-3A47B30E7D5D}"/>
              </a:ext>
            </a:extLst>
          </p:cNvPr>
          <p:cNvSpPr>
            <a:spLocks noGrp="1"/>
          </p:cNvSpPr>
          <p:nvPr>
            <p:ph type="ftr" sz="quarter" idx="10"/>
          </p:nvPr>
        </p:nvSpPr>
        <p:spPr bwMode="gray"/>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B2E21C64-2F48-45FF-A940-2E7AC5533CE5}"/>
              </a:ext>
            </a:extLst>
          </p:cNvPr>
          <p:cNvSpPr>
            <a:spLocks noGrp="1"/>
          </p:cNvSpPr>
          <p:nvPr>
            <p:ph type="dt" sz="half" idx="11"/>
          </p:nvPr>
        </p:nvSpPr>
        <p:spPr bwMode="gray"/>
        <p:txBody>
          <a:bodyPr/>
          <a:lstStyle/>
          <a:p>
            <a:fld id="{13DC1B58-CD64-46A1-9B95-91478C70550A}" type="datetime1">
              <a:rPr lang="fr-FR" smtClean="0"/>
              <a:t>25/02/2025</a:t>
            </a:fld>
            <a:endParaRPr lang="de-DE"/>
          </a:p>
        </p:txBody>
      </p:sp>
      <p:sp>
        <p:nvSpPr>
          <p:cNvPr id="5" name="Foliennummernplatzhalter 4">
            <a:extLst>
              <a:ext uri="{FF2B5EF4-FFF2-40B4-BE49-F238E27FC236}">
                <a16:creationId xmlns:a16="http://schemas.microsoft.com/office/drawing/2014/main" id="{7970A760-2D10-4D79-B1A9-41D0DCCF1EE1}"/>
              </a:ext>
            </a:extLst>
          </p:cNvPr>
          <p:cNvSpPr>
            <a:spLocks noGrp="1"/>
          </p:cNvSpPr>
          <p:nvPr>
            <p:ph type="sldNum" sz="quarter" idx="12"/>
          </p:nvPr>
        </p:nvSpPr>
        <p:spPr bwMode="gray"/>
        <p:txBody>
          <a:bodyPr/>
          <a:lstStyle/>
          <a:p>
            <a:r>
              <a:rPr lang="de-DE"/>
              <a:t>Page </a:t>
            </a:r>
            <a:fld id="{3A8B5DB7-81A8-4ED4-916B-6B23CD603687}" type="slidenum">
              <a:rPr smtClean="0"/>
              <a:pPr/>
              <a:t>‹N°›</a:t>
            </a:fld>
            <a:endParaRPr/>
          </a:p>
        </p:txBody>
      </p:sp>
      <p:grpSp>
        <p:nvGrpSpPr>
          <p:cNvPr id="6" name="Key Visual">
            <a:extLst>
              <a:ext uri="{FF2B5EF4-FFF2-40B4-BE49-F238E27FC236}">
                <a16:creationId xmlns:a16="http://schemas.microsoft.com/office/drawing/2014/main" id="{77156747-85E7-4ED4-B2ED-42ABA70FA613}"/>
              </a:ext>
            </a:extLst>
          </p:cNvPr>
          <p:cNvGrpSpPr/>
          <p:nvPr userDrawn="1"/>
        </p:nvGrpSpPr>
        <p:grpSpPr bwMode="gray">
          <a:xfrm flipV="1">
            <a:off x="123135" y="3983338"/>
            <a:ext cx="2320828" cy="616979"/>
            <a:chOff x="4846637" y="119557"/>
            <a:chExt cx="3783013" cy="1005693"/>
          </a:xfrm>
        </p:grpSpPr>
        <p:sp>
          <p:nvSpPr>
            <p:cNvPr id="7" name="Freihandform: Form 6">
              <a:extLst>
                <a:ext uri="{FF2B5EF4-FFF2-40B4-BE49-F238E27FC236}">
                  <a16:creationId xmlns:a16="http://schemas.microsoft.com/office/drawing/2014/main" id="{2E6C23C4-9083-4866-858D-0C04644D965B}"/>
                </a:ext>
              </a:extLst>
            </p:cNvPr>
            <p:cNvSpPr/>
            <p:nvPr userDrawn="1"/>
          </p:nvSpPr>
          <p:spPr bwMode="gray">
            <a:xfrm>
              <a:off x="4846637" y="119557"/>
              <a:ext cx="3783013" cy="1003198"/>
            </a:xfrm>
            <a:custGeom>
              <a:avLst/>
              <a:gdLst>
                <a:gd name="connsiteX0" fmla="*/ 0 w 6644156"/>
                <a:gd name="connsiteY0" fmla="*/ 0 h 1761930"/>
                <a:gd name="connsiteX1" fmla="*/ 6644156 w 6644156"/>
                <a:gd name="connsiteY1" fmla="*/ 0 h 1761930"/>
                <a:gd name="connsiteX2" fmla="*/ 5593080 w 6644156"/>
                <a:gd name="connsiteY2" fmla="*/ 838200 h 1761930"/>
                <a:gd name="connsiteX3" fmla="*/ 4465320 w 6644156"/>
                <a:gd name="connsiteY3" fmla="*/ 426720 h 1761930"/>
                <a:gd name="connsiteX4" fmla="*/ 934433 w 6644156"/>
                <a:gd name="connsiteY4" fmla="*/ 1761930 h 1761930"/>
                <a:gd name="connsiteX5" fmla="*/ 0 w 6644156"/>
                <a:gd name="connsiteY5" fmla="*/ 1052662 h 176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4156" h="1761930">
                  <a:moveTo>
                    <a:pt x="0" y="0"/>
                  </a:moveTo>
                  <a:lnTo>
                    <a:pt x="6644156" y="0"/>
                  </a:lnTo>
                  <a:lnTo>
                    <a:pt x="5593080" y="838200"/>
                  </a:lnTo>
                  <a:lnTo>
                    <a:pt x="4465320" y="426720"/>
                  </a:lnTo>
                  <a:lnTo>
                    <a:pt x="934433" y="1761930"/>
                  </a:lnTo>
                  <a:lnTo>
                    <a:pt x="0" y="1052662"/>
                  </a:lnTo>
                  <a:close/>
                </a:path>
              </a:pathLst>
            </a:custGeom>
            <a:blipFill>
              <a:blip r:embed="rId2"/>
              <a:srcRect/>
              <a:stretch>
                <a:fillRect l="-225" r="-22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ihandform: Form 7">
              <a:extLst>
                <a:ext uri="{FF2B5EF4-FFF2-40B4-BE49-F238E27FC236}">
                  <a16:creationId xmlns:a16="http://schemas.microsoft.com/office/drawing/2014/main" id="{FB0BB156-07F2-4B83-B5A7-E91DE0017F5B}"/>
                </a:ext>
              </a:extLst>
            </p:cNvPr>
            <p:cNvSpPr/>
            <p:nvPr userDrawn="1"/>
          </p:nvSpPr>
          <p:spPr bwMode="gray">
            <a:xfrm>
              <a:off x="4920060" y="119557"/>
              <a:ext cx="1036212" cy="1005693"/>
            </a:xfrm>
            <a:custGeom>
              <a:avLst/>
              <a:gdLst>
                <a:gd name="connsiteX0" fmla="*/ 0 w 1978500"/>
                <a:gd name="connsiteY0" fmla="*/ 0 h 1920227"/>
                <a:gd name="connsiteX1" fmla="*/ 1978500 w 1978500"/>
                <a:gd name="connsiteY1" fmla="*/ 0 h 1920227"/>
                <a:gd name="connsiteX2" fmla="*/ 876998 w 1978500"/>
                <a:gd name="connsiteY2" fmla="*/ 1920227 h 1920227"/>
              </a:gdLst>
              <a:ahLst/>
              <a:cxnLst>
                <a:cxn ang="0">
                  <a:pos x="connsiteX0" y="connsiteY0"/>
                </a:cxn>
                <a:cxn ang="0">
                  <a:pos x="connsiteX1" y="connsiteY1"/>
                </a:cxn>
                <a:cxn ang="0">
                  <a:pos x="connsiteX2" y="connsiteY2"/>
                </a:cxn>
              </a:cxnLst>
              <a:rect l="l" t="t" r="r" b="b"/>
              <a:pathLst>
                <a:path w="1978500" h="1920227">
                  <a:moveTo>
                    <a:pt x="0" y="0"/>
                  </a:moveTo>
                  <a:lnTo>
                    <a:pt x="1978500"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Form 8">
              <a:extLst>
                <a:ext uri="{FF2B5EF4-FFF2-40B4-BE49-F238E27FC236}">
                  <a16:creationId xmlns:a16="http://schemas.microsoft.com/office/drawing/2014/main" id="{86502DB2-D1D5-44BB-955E-FA20933B0C5A}"/>
                </a:ext>
              </a:extLst>
            </p:cNvPr>
            <p:cNvSpPr/>
            <p:nvPr userDrawn="1"/>
          </p:nvSpPr>
          <p:spPr bwMode="gray">
            <a:xfrm>
              <a:off x="7610197" y="119557"/>
              <a:ext cx="508146" cy="477657"/>
            </a:xfrm>
            <a:custGeom>
              <a:avLst/>
              <a:gdLst>
                <a:gd name="connsiteX0" fmla="*/ 0 w 970232"/>
                <a:gd name="connsiteY0" fmla="*/ 0 h 912018"/>
                <a:gd name="connsiteX1" fmla="*/ 970232 w 970232"/>
                <a:gd name="connsiteY1" fmla="*/ 0 h 912018"/>
                <a:gd name="connsiteX2" fmla="*/ 804720 w 970232"/>
                <a:gd name="connsiteY2" fmla="*/ 912018 h 912018"/>
              </a:gdLst>
              <a:ahLst/>
              <a:cxnLst>
                <a:cxn ang="0">
                  <a:pos x="connsiteX0" y="connsiteY0"/>
                </a:cxn>
                <a:cxn ang="0">
                  <a:pos x="connsiteX1" y="connsiteY1"/>
                </a:cxn>
                <a:cxn ang="0">
                  <a:pos x="connsiteX2" y="connsiteY2"/>
                </a:cxn>
              </a:cxnLst>
              <a:rect l="l" t="t" r="r" b="b"/>
              <a:pathLst>
                <a:path w="970232" h="912018">
                  <a:moveTo>
                    <a:pt x="0" y="0"/>
                  </a:moveTo>
                  <a:lnTo>
                    <a:pt x="970232" y="0"/>
                  </a:lnTo>
                  <a:lnTo>
                    <a:pt x="804720" y="912018"/>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Form 9">
              <a:extLst>
                <a:ext uri="{FF2B5EF4-FFF2-40B4-BE49-F238E27FC236}">
                  <a16:creationId xmlns:a16="http://schemas.microsoft.com/office/drawing/2014/main" id="{A25DFF6E-FE1D-49A8-A873-770951547FF1}"/>
                </a:ext>
              </a:extLst>
            </p:cNvPr>
            <p:cNvSpPr/>
            <p:nvPr userDrawn="1"/>
          </p:nvSpPr>
          <p:spPr bwMode="gray">
            <a:xfrm flipH="1">
              <a:off x="7164646" y="119557"/>
              <a:ext cx="951008" cy="481890"/>
            </a:xfrm>
            <a:custGeom>
              <a:avLst/>
              <a:gdLst>
                <a:gd name="connsiteX0" fmla="*/ 1815814 w 1815814"/>
                <a:gd name="connsiteY0" fmla="*/ 0 h 920101"/>
                <a:gd name="connsiteX1" fmla="*/ 0 w 1815814"/>
                <a:gd name="connsiteY1" fmla="*/ 0 h 920101"/>
                <a:gd name="connsiteX2" fmla="*/ 161054 w 1815814"/>
                <a:gd name="connsiteY2" fmla="*/ 920101 h 920101"/>
              </a:gdLst>
              <a:ahLst/>
              <a:cxnLst>
                <a:cxn ang="0">
                  <a:pos x="connsiteX0" y="connsiteY0"/>
                </a:cxn>
                <a:cxn ang="0">
                  <a:pos x="connsiteX1" y="connsiteY1"/>
                </a:cxn>
                <a:cxn ang="0">
                  <a:pos x="connsiteX2" y="connsiteY2"/>
                </a:cxn>
              </a:cxnLst>
              <a:rect l="l" t="t" r="r" b="b"/>
              <a:pathLst>
                <a:path w="1815814" h="920101">
                  <a:moveTo>
                    <a:pt x="1815814" y="0"/>
                  </a:moveTo>
                  <a:lnTo>
                    <a:pt x="0" y="0"/>
                  </a:lnTo>
                  <a:lnTo>
                    <a:pt x="161054" y="920101"/>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Form 10">
              <a:extLst>
                <a:ext uri="{FF2B5EF4-FFF2-40B4-BE49-F238E27FC236}">
                  <a16:creationId xmlns:a16="http://schemas.microsoft.com/office/drawing/2014/main" id="{8E38456C-C414-4CEB-A953-0F72775B0C83}"/>
                </a:ext>
              </a:extLst>
            </p:cNvPr>
            <p:cNvSpPr/>
            <p:nvPr userDrawn="1"/>
          </p:nvSpPr>
          <p:spPr bwMode="gray">
            <a:xfrm>
              <a:off x="4920060" y="119557"/>
              <a:ext cx="2146640" cy="1005693"/>
            </a:xfrm>
            <a:custGeom>
              <a:avLst/>
              <a:gdLst>
                <a:gd name="connsiteX0" fmla="*/ 0 w 4098704"/>
                <a:gd name="connsiteY0" fmla="*/ 0 h 1920227"/>
                <a:gd name="connsiteX1" fmla="*/ 4098704 w 4098704"/>
                <a:gd name="connsiteY1" fmla="*/ 0 h 1920227"/>
                <a:gd name="connsiteX2" fmla="*/ 876998 w 4098704"/>
                <a:gd name="connsiteY2" fmla="*/ 1920227 h 1920227"/>
              </a:gdLst>
              <a:ahLst/>
              <a:cxnLst>
                <a:cxn ang="0">
                  <a:pos x="connsiteX0" y="connsiteY0"/>
                </a:cxn>
                <a:cxn ang="0">
                  <a:pos x="connsiteX1" y="connsiteY1"/>
                </a:cxn>
                <a:cxn ang="0">
                  <a:pos x="connsiteX2" y="connsiteY2"/>
                </a:cxn>
              </a:cxnLst>
              <a:rect l="l" t="t" r="r" b="b"/>
              <a:pathLst>
                <a:path w="4098704" h="1920227">
                  <a:moveTo>
                    <a:pt x="0" y="0"/>
                  </a:moveTo>
                  <a:lnTo>
                    <a:pt x="4098704" y="0"/>
                  </a:lnTo>
                  <a:lnTo>
                    <a:pt x="876998" y="1920227"/>
                  </a:lnTo>
                  <a:close/>
                </a:path>
              </a:pathLst>
            </a:custGeom>
            <a:solidFill>
              <a:schemeClr val="bg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10623175"/>
      </p:ext>
    </p:extLst>
  </p:cSld>
  <p:clrMapOvr>
    <a:masterClrMapping/>
  </p:clrMapOvr>
  <p:transition>
    <p:fade/>
  </p:transition>
  <p:extLst>
    <p:ext uri="{DCECCB84-F9BA-43D5-87BE-67443E8EF086}">
      <p15:sldGuideLst xmlns:p15="http://schemas.microsoft.com/office/powerpoint/2012/main">
        <p15:guide id="1" orient="horz" pos="284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nfos zum Herausgeb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D64F162D-1BD4-40C1-92E9-58DF5388407D}"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de-DE"/>
              <a:t>Page </a:t>
            </a:r>
            <a:fld id="{3A8B5DB7-81A8-4ED4-916B-6B23CD603687}" type="slidenum">
              <a:rPr smtClean="0"/>
              <a:pPr/>
              <a:t>‹N°›</a:t>
            </a:fld>
            <a:endParaRPr/>
          </a:p>
        </p:txBody>
      </p:sp>
      <p:sp>
        <p:nvSpPr>
          <p:cNvPr id="10" name="Rechteck 9">
            <a:extLst>
              <a:ext uri="{FF2B5EF4-FFF2-40B4-BE49-F238E27FC236}">
                <a16:creationId xmlns:a16="http://schemas.microsoft.com/office/drawing/2014/main" id="{8EF3C373-F3E5-423E-B3C3-C5E1BD203F77}"/>
              </a:ext>
            </a:extLst>
          </p:cNvPr>
          <p:cNvSpPr/>
          <p:nvPr userDrawn="1"/>
        </p:nvSpPr>
        <p:spPr bwMode="gray">
          <a:xfrm>
            <a:off x="450495" y="1106921"/>
            <a:ext cx="3214511" cy="1323439"/>
          </a:xfrm>
          <a:prstGeom prst="rect">
            <a:avLst/>
          </a:prstGeom>
        </p:spPr>
        <p:txBody>
          <a:bodyPr wrap="square" lIns="0" t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À son titre d’entreprise fédérale, la GIZ aide le gouvernement fédéral allemand à concrétiser ses objectifs en matière de coopération internationale pour le développement durable.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1" i="0" u="none" strike="noStrike" kern="0" cap="none" spc="0" normalizeH="0" baseline="0">
                <a:ln>
                  <a:noFill/>
                </a:ln>
                <a:solidFill>
                  <a:prstClr val="black"/>
                </a:solidFill>
                <a:effectLst/>
                <a:uLnTx/>
                <a:uFillTx/>
              </a:rPr>
              <a:t>Publié par la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Deutsche Gesellschaft für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Internationale Zusammenarbeit (GIZ) GmbH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0"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Siège de la société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a:ln>
                  <a:noFill/>
                </a:ln>
                <a:solidFill>
                  <a:prstClr val="black"/>
                </a:solidFill>
                <a:effectLst/>
                <a:uLnTx/>
                <a:uFillTx/>
              </a:rPr>
              <a:t>Bonn et Eschborn, Allemagne </a:t>
            </a:r>
          </a:p>
        </p:txBody>
      </p:sp>
      <p:sp>
        <p:nvSpPr>
          <p:cNvPr id="7" name="Textplatzhalter 6">
            <a:extLst>
              <a:ext uri="{FF2B5EF4-FFF2-40B4-BE49-F238E27FC236}">
                <a16:creationId xmlns:a16="http://schemas.microsoft.com/office/drawing/2014/main" id="{24969EDD-4A06-4BE9-93A1-41E56B041198}"/>
              </a:ext>
            </a:extLst>
          </p:cNvPr>
          <p:cNvSpPr>
            <a:spLocks noGrp="1"/>
          </p:cNvSpPr>
          <p:nvPr>
            <p:ph type="body" sz="quarter" idx="14" hasCustomPrompt="1"/>
          </p:nvPr>
        </p:nvSpPr>
        <p:spPr bwMode="gray">
          <a:xfrm>
            <a:off x="450495" y="2547859"/>
            <a:ext cx="3464422" cy="1762643"/>
          </a:xfrm>
        </p:spPr>
        <p:txBody>
          <a:bodyPr/>
          <a:lstStyle>
            <a:lvl1pPr>
              <a:lnSpc>
                <a:spcPct val="100000"/>
              </a:lnSpc>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a:t>Cliquer ici pour ajouter un texte</a:t>
            </a:r>
          </a:p>
        </p:txBody>
      </p:sp>
      <p:sp>
        <p:nvSpPr>
          <p:cNvPr id="13" name="Textplatzhalter 6">
            <a:extLst>
              <a:ext uri="{FF2B5EF4-FFF2-40B4-BE49-F238E27FC236}">
                <a16:creationId xmlns:a16="http://schemas.microsoft.com/office/drawing/2014/main" id="{CF011E25-18E3-408D-87A2-25C927E6CD34}"/>
              </a:ext>
            </a:extLst>
          </p:cNvPr>
          <p:cNvSpPr>
            <a:spLocks noGrp="1"/>
          </p:cNvSpPr>
          <p:nvPr>
            <p:ph type="body" sz="quarter" idx="15" hasCustomPrompt="1"/>
          </p:nvPr>
        </p:nvSpPr>
        <p:spPr bwMode="gray">
          <a:xfrm>
            <a:off x="4386538" y="1106921"/>
            <a:ext cx="3428177" cy="1979179"/>
          </a:xfrm>
        </p:spPr>
        <p:txBody>
          <a:bodyPr/>
          <a:lstStyle>
            <a:lvl1pPr>
              <a:lnSpc>
                <a:spcPct val="100000"/>
              </a:lnSpc>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lnSpc>
                <a:spcPct val="100000"/>
              </a:lnSpc>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a:t>Cliquer ici pour ajouter un texte</a:t>
            </a:r>
          </a:p>
        </p:txBody>
      </p:sp>
      <p:sp>
        <p:nvSpPr>
          <p:cNvPr id="6" name="Bildplatzhalter 5">
            <a:extLst>
              <a:ext uri="{FF2B5EF4-FFF2-40B4-BE49-F238E27FC236}">
                <a16:creationId xmlns:a16="http://schemas.microsoft.com/office/drawing/2014/main" id="{FA30AE92-479C-4316-9152-07F5E4B511EF}"/>
              </a:ext>
            </a:extLst>
          </p:cNvPr>
          <p:cNvSpPr>
            <a:spLocks noGrp="1"/>
          </p:cNvSpPr>
          <p:nvPr>
            <p:ph type="pic" sz="quarter" idx="22" hasCustomPrompt="1"/>
          </p:nvPr>
        </p:nvSpPr>
        <p:spPr>
          <a:xfrm>
            <a:off x="4386538" y="3258394"/>
            <a:ext cx="1620000" cy="1080000"/>
          </a:xfrm>
        </p:spPr>
        <p:txBody>
          <a:bodyPr/>
          <a:lstStyle>
            <a:lvl1pPr>
              <a:defRPr sz="800"/>
            </a:lvl1pPr>
          </a:lstStyle>
          <a:p>
            <a:r>
              <a:rPr lang="fr-FR"/>
              <a:t>Espace réservé au logo du partenaire de coopération (Veuillez supprimer si ce n'est pas approprié)</a:t>
            </a:r>
            <a:endParaRPr lang="de-DE"/>
          </a:p>
        </p:txBody>
      </p:sp>
      <p:sp>
        <p:nvSpPr>
          <p:cNvPr id="14" name="Bildplatzhalter 5">
            <a:extLst>
              <a:ext uri="{FF2B5EF4-FFF2-40B4-BE49-F238E27FC236}">
                <a16:creationId xmlns:a16="http://schemas.microsoft.com/office/drawing/2014/main" id="{3D59614B-F990-4CC1-AF06-5A7BEB0B8A68}"/>
              </a:ext>
            </a:extLst>
          </p:cNvPr>
          <p:cNvSpPr>
            <a:spLocks noGrp="1"/>
          </p:cNvSpPr>
          <p:nvPr>
            <p:ph type="pic" sz="quarter" idx="23" hasCustomPrompt="1"/>
          </p:nvPr>
        </p:nvSpPr>
        <p:spPr>
          <a:xfrm>
            <a:off x="6194715" y="3258394"/>
            <a:ext cx="1620000" cy="1080000"/>
          </a:xfrm>
        </p:spPr>
        <p:txBody>
          <a:bodyPr/>
          <a:lstStyle>
            <a:lvl1pPr>
              <a:defRPr sz="800"/>
            </a:lvl1pPr>
          </a:lstStyle>
          <a:p>
            <a:r>
              <a:rPr lang="fr-FR"/>
              <a:t>Espace réservé au logo du partenaire de coopération (Veuillez supprimer si ce n'est pas approprié)</a:t>
            </a:r>
            <a:endParaRPr lang="en-GB"/>
          </a:p>
        </p:txBody>
      </p:sp>
      <p:sp>
        <p:nvSpPr>
          <p:cNvPr id="16" name="Textplatzhalter 15">
            <a:extLst>
              <a:ext uri="{FF2B5EF4-FFF2-40B4-BE49-F238E27FC236}">
                <a16:creationId xmlns:a16="http://schemas.microsoft.com/office/drawing/2014/main" id="{597D03B5-08D6-4DB4-88CC-8F5815A5C6F7}"/>
              </a:ext>
            </a:extLst>
          </p:cNvPr>
          <p:cNvSpPr>
            <a:spLocks noGrp="1"/>
          </p:cNvSpPr>
          <p:nvPr>
            <p:ph type="body" sz="quarter" idx="25" hasCustomPrompt="1"/>
          </p:nvPr>
        </p:nvSpPr>
        <p:spPr>
          <a:xfrm>
            <a:off x="2322013" y="40990"/>
            <a:ext cx="4761495" cy="1007181"/>
          </a:xfrm>
          <a:noFill/>
        </p:spPr>
        <p:txBody>
          <a:bodyPr wrap="square" lIns="72000" tIns="72000" bIns="72000">
            <a:spAutoFit/>
          </a:bodyPr>
          <a:lstStyle>
            <a:lvl1pPr>
              <a:lnSpc>
                <a:spcPct val="100000"/>
              </a:lnSpc>
              <a:spcBef>
                <a:spcPts val="0"/>
              </a:spcBef>
              <a:defRPr sz="800"/>
            </a:lvl1pPr>
            <a:lvl2pPr marL="0" indent="0">
              <a:buNone/>
              <a:defRPr lang="de-DE" sz="800" b="1" kern="1200" noProof="0" dirty="0">
                <a:solidFill>
                  <a:srgbClr val="C00000"/>
                </a:solidFill>
                <a:latin typeface="+mn-lt"/>
                <a:ea typeface="+mn-ea"/>
                <a:cs typeface="+mn-cs"/>
              </a:defRPr>
            </a:lvl2pPr>
            <a:lvl5pPr>
              <a:defRPr sz="600"/>
            </a:lvl5pPr>
          </a:lstStyle>
          <a:p>
            <a:pPr marL="85725" lvl="1"/>
            <a:r>
              <a:rPr lang="fr-FR" sz="800"/>
              <a:t>Remarque pour les mentions légales :</a:t>
            </a:r>
            <a:br>
              <a:rPr lang="fr-FR" sz="800"/>
            </a:br>
            <a:r>
              <a:rPr lang="fr-FR" sz="800"/>
              <a:t>Adapter ou supprimer les textes d’espace réservé:</a:t>
            </a:r>
            <a:br>
              <a:rPr lang="fr-FR" sz="800"/>
            </a:br>
            <a:r>
              <a:rPr lang="fr-FR" sz="800"/>
              <a:t>En haut à droite : Client (par exemple, au nom du BMZ, BMU, ...) Unité, personne de contact</a:t>
            </a:r>
            <a:br>
              <a:rPr lang="de-DE" sz="800"/>
            </a:br>
            <a:r>
              <a:rPr lang="de-DE" sz="800"/>
              <a:t>E</a:t>
            </a:r>
            <a:r>
              <a:rPr lang="fr-FR" sz="800"/>
              <a:t>n bas à droite ; en premier lieu : le logo du BMZ, si nécessaire. </a:t>
            </a:r>
            <a:br>
              <a:rPr lang="fr-FR" sz="800"/>
            </a:br>
            <a:r>
              <a:rPr lang="fr-FR" sz="800"/>
              <a:t>En bas à droite, deuxième place : logo du partenaire de coopération. </a:t>
            </a:r>
            <a:br>
              <a:rPr lang="fr-FR" sz="800"/>
            </a:br>
            <a:r>
              <a:rPr lang="fr-FR" sz="800"/>
              <a:t>Supprimer l’espace réservé pour le logo du partenaire de coopération s’il ne convient pas.</a:t>
            </a:r>
            <a:br>
              <a:rPr lang="fr-FR" sz="800"/>
            </a:br>
            <a:r>
              <a:rPr lang="fr-FR" sz="800"/>
              <a:t>Veuillez supprimer cette note.</a:t>
            </a:r>
            <a:endParaRPr lang="de-DE" sz="800"/>
          </a:p>
        </p:txBody>
      </p:sp>
    </p:spTree>
    <p:extLst>
      <p:ext uri="{BB962C8B-B14F-4D97-AF65-F5344CB8AC3E}">
        <p14:creationId xmlns:p14="http://schemas.microsoft.com/office/powerpoint/2010/main" val="335852105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otonachweise und Quellen">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24969EDD-4A06-4BE9-93A1-41E56B041198}"/>
              </a:ext>
            </a:extLst>
          </p:cNvPr>
          <p:cNvSpPr>
            <a:spLocks noGrp="1"/>
          </p:cNvSpPr>
          <p:nvPr>
            <p:ph type="body" sz="quarter" idx="14" hasCustomPrompt="1"/>
          </p:nvPr>
        </p:nvSpPr>
        <p:spPr bwMode="gray">
          <a:xfrm>
            <a:off x="450495" y="1106921"/>
            <a:ext cx="7172684" cy="3470031"/>
          </a:xfrm>
        </p:spPr>
        <p:txBody>
          <a:bodyPr numCol="2"/>
          <a:lstStyle>
            <a:lvl1pPr>
              <a:lnSpc>
                <a:spcPct val="100000"/>
              </a:lnSpc>
              <a:spcBef>
                <a:spcPts val="0"/>
              </a:spcBef>
              <a:defRPr kumimoji="0" lang="de-DE" sz="800" b="0" i="0" u="none" strike="noStrike" kern="0" cap="none" spc="0" normalizeH="0" baseline="0" dirty="0" smtClean="0">
                <a:ln>
                  <a:noFill/>
                </a:ln>
                <a:solidFill>
                  <a:prstClr val="black"/>
                </a:solidFill>
                <a:effectLst/>
                <a:uLnTx/>
                <a:uFillTx/>
                <a:latin typeface="+mn-lt"/>
                <a:ea typeface="+mn-ea"/>
                <a:cs typeface="+mn-cs"/>
              </a:defRPr>
            </a:lvl1pPr>
            <a:lvl2pPr marL="0" indent="0">
              <a:buNone/>
              <a:defRPr kumimoji="0" lang="de-DE" sz="800" b="0" i="0" u="none" strike="noStrike" kern="0" cap="none" spc="0" normalizeH="0" baseline="0" dirty="0">
                <a:ln>
                  <a:noFill/>
                </a:ln>
                <a:solidFill>
                  <a:prstClr val="black"/>
                </a:solidFill>
                <a:effectLst/>
                <a:uLnTx/>
                <a:uFillTx/>
                <a:latin typeface="+mn-lt"/>
                <a:ea typeface="+mn-ea"/>
                <a:cs typeface="+mn-cs"/>
              </a:defRPr>
            </a:lvl2pPr>
            <a:lvl3pPr>
              <a:defRPr kumimoji="0" lang="de-DE" sz="1000" b="0" i="0" u="none" strike="noStrike" kern="0" cap="none" spc="0" normalizeH="0" baseline="0" dirty="0" smtClean="0">
                <a:ln>
                  <a:noFill/>
                </a:ln>
                <a:solidFill>
                  <a:prstClr val="black"/>
                </a:solidFill>
                <a:effectLst/>
                <a:uLnTx/>
                <a:uFillTx/>
                <a:latin typeface="+mn-lt"/>
                <a:ea typeface="+mn-ea"/>
                <a:cs typeface="+mn-cs"/>
              </a:defRPr>
            </a:lvl3pPr>
            <a:lvl4pPr>
              <a:defRPr kumimoji="0" lang="de-DE" sz="1000" b="0" i="0" u="none" strike="noStrike" kern="0" cap="none" spc="0" normalizeH="0" baseline="0" dirty="0" smtClean="0">
                <a:ln>
                  <a:noFill/>
                </a:ln>
                <a:solidFill>
                  <a:prstClr val="black"/>
                </a:solidFill>
                <a:effectLst/>
                <a:uLnTx/>
                <a:uFillTx/>
                <a:latin typeface="+mn-lt"/>
                <a:ea typeface="+mn-ea"/>
                <a:cs typeface="+mn-cs"/>
              </a:defRPr>
            </a:lvl4pPr>
            <a:lvl5pPr>
              <a:defRPr kumimoji="0" lang="de-DE" sz="1000" b="0" i="0" u="none" strike="noStrike" kern="0" cap="none" spc="0" normalizeH="0" baseline="0" dirty="0">
                <a:ln>
                  <a:noFill/>
                </a:ln>
                <a:solidFill>
                  <a:prstClr val="black"/>
                </a:solidFill>
                <a:effectLst/>
                <a:uLnTx/>
                <a:uFillTx/>
                <a:latin typeface="+mn-lt"/>
                <a:ea typeface="+mn-ea"/>
                <a:cs typeface="+mn-cs"/>
              </a:defRPr>
            </a:lvl5pPr>
          </a:lstStyle>
          <a:p>
            <a:pPr lvl="0"/>
            <a:r>
              <a:rPr lang="fr-FR"/>
              <a:t>Cliquer ici pour ajouter un texte</a:t>
            </a:r>
          </a:p>
        </p:txBody>
      </p:sp>
      <p:sp>
        <p:nvSpPr>
          <p:cNvPr id="11" name="Rechteck 10">
            <a:extLst>
              <a:ext uri="{FF2B5EF4-FFF2-40B4-BE49-F238E27FC236}">
                <a16:creationId xmlns:a16="http://schemas.microsoft.com/office/drawing/2014/main" id="{1BCACD76-7CB8-457E-9434-C57DB9E23AA9}"/>
              </a:ext>
            </a:extLst>
          </p:cNvPr>
          <p:cNvSpPr/>
          <p:nvPr userDrawn="1"/>
        </p:nvSpPr>
        <p:spPr bwMode="gray">
          <a:xfrm>
            <a:off x="777711" y="4901938"/>
            <a:ext cx="1084083" cy="16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err="1"/>
          </a:p>
        </p:txBody>
      </p:sp>
      <p:sp>
        <p:nvSpPr>
          <p:cNvPr id="12" name="Titel 4">
            <a:extLst>
              <a:ext uri="{FF2B5EF4-FFF2-40B4-BE49-F238E27FC236}">
                <a16:creationId xmlns:a16="http://schemas.microsoft.com/office/drawing/2014/main" id="{7C271A97-CC1D-481E-9972-CE4AD69C28AD}"/>
              </a:ext>
            </a:extLst>
          </p:cNvPr>
          <p:cNvSpPr txBox="1">
            <a:spLocks/>
          </p:cNvSpPr>
          <p:nvPr userDrawn="1"/>
        </p:nvSpPr>
        <p:spPr bwMode="gray">
          <a:xfrm>
            <a:off x="449817" y="240212"/>
            <a:ext cx="6765371" cy="540544"/>
          </a:xfrm>
          <a:prstGeom prst="rect">
            <a:avLst/>
          </a:prstGeom>
        </p:spPr>
        <p:txBody>
          <a:bodyPr vert="horz" lIns="0" tIns="0" rIns="72000" bIns="0" rtlCol="0" anchor="b">
            <a:noAutofit/>
          </a:bodyPr>
          <a:lstStyle>
            <a:lvl1pPr algn="l" defTabSz="685800" rtl="0" eaLnBrk="1" latinLnBrk="0" hangingPunct="1">
              <a:lnSpc>
                <a:spcPct val="90000"/>
              </a:lnSpc>
              <a:spcBef>
                <a:spcPct val="0"/>
              </a:spcBef>
              <a:buNone/>
              <a:defRPr sz="1800" b="1" kern="1200" cap="none" baseline="0">
                <a:solidFill>
                  <a:schemeClr val="tx1"/>
                </a:solidFill>
                <a:latin typeface="+mj-lt"/>
                <a:ea typeface="+mj-ea"/>
                <a:cs typeface="+mj-cs"/>
              </a:defRPr>
            </a:lvl1pPr>
          </a:lstStyle>
          <a:p>
            <a:r>
              <a:rPr lang="fr-FR" b="1" noProof="0"/>
              <a:t>Crédits photographiques / sources</a:t>
            </a:r>
          </a:p>
        </p:txBody>
      </p:sp>
    </p:spTree>
    <p:extLst>
      <p:ext uri="{BB962C8B-B14F-4D97-AF65-F5344CB8AC3E}">
        <p14:creationId xmlns:p14="http://schemas.microsoft.com/office/powerpoint/2010/main" val="3638526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Adressfolie">
    <p:spTree>
      <p:nvGrpSpPr>
        <p:cNvPr id="1" name=""/>
        <p:cNvGrpSpPr/>
        <p:nvPr/>
      </p:nvGrpSpPr>
      <p:grpSpPr>
        <a:xfrm>
          <a:off x="0" y="0"/>
          <a:ext cx="0" cy="0"/>
          <a:chOff x="0" y="0"/>
          <a:chExt cx="0" cy="0"/>
        </a:xfrm>
      </p:grpSpPr>
      <p:pic>
        <p:nvPicPr>
          <p:cNvPr id="17" name="Grafik 16" descr="Ein Bild, das Kette enthält.&#10;&#10;Automatisch generierte Beschreibung">
            <a:extLst>
              <a:ext uri="{FF2B5EF4-FFF2-40B4-BE49-F238E27FC236}">
                <a16:creationId xmlns:a16="http://schemas.microsoft.com/office/drawing/2014/main" id="{D27820A7-D571-4E28-A8CF-ADB17402AE97}"/>
              </a:ext>
            </a:extLst>
          </p:cNvPr>
          <p:cNvPicPr>
            <a:picLocks/>
          </p:cNvPicPr>
          <p:nvPr userDrawn="1"/>
        </p:nvPicPr>
        <p:blipFill rotWithShape="1">
          <a:blip r:embed="rId2"/>
          <a:srcRect t="233" b="15579"/>
          <a:stretch/>
        </p:blipFill>
        <p:spPr bwMode="gray">
          <a:xfrm>
            <a:off x="123135" y="123825"/>
            <a:ext cx="8893865" cy="4083035"/>
          </a:xfrm>
          <a:prstGeom prst="rect">
            <a:avLst/>
          </a:prstGeom>
        </p:spPr>
      </p:pic>
      <p:pic>
        <p:nvPicPr>
          <p:cNvPr id="12" name="Grafik 11" descr="Ein Bild, das Säge enthält.&#10;&#10;Automatisch generierte Beschreibung">
            <a:extLst>
              <a:ext uri="{FF2B5EF4-FFF2-40B4-BE49-F238E27FC236}">
                <a16:creationId xmlns:a16="http://schemas.microsoft.com/office/drawing/2014/main" id="{D33A00EE-9ACF-4636-BD82-6CF5E7FCB98C}"/>
              </a:ext>
            </a:extLst>
          </p:cNvPr>
          <p:cNvPicPr>
            <a:picLocks noChangeAspect="1"/>
          </p:cNvPicPr>
          <p:nvPr userDrawn="1"/>
        </p:nvPicPr>
        <p:blipFill>
          <a:blip r:embed="rId3"/>
          <a:stretch>
            <a:fillRect/>
          </a:stretch>
        </p:blipFill>
        <p:spPr bwMode="gray">
          <a:xfrm>
            <a:off x="123135" y="642425"/>
            <a:ext cx="8895600" cy="3910908"/>
          </a:xfrm>
          <a:prstGeom prst="rect">
            <a:avLst/>
          </a:prstGeom>
        </p:spPr>
      </p:pic>
      <p:sp>
        <p:nvSpPr>
          <p:cNvPr id="14" name="Bar">
            <a:extLst>
              <a:ext uri="{FF2B5EF4-FFF2-40B4-BE49-F238E27FC236}">
                <a16:creationId xmlns:a16="http://schemas.microsoft.com/office/drawing/2014/main" id="{CAE61038-067C-47CF-8DDC-5ED6CDAC4AEE}"/>
              </a:ext>
            </a:extLst>
          </p:cNvPr>
          <p:cNvSpPr/>
          <p:nvPr userDrawn="1"/>
        </p:nvSpPr>
        <p:spPr bwMode="gray">
          <a:xfrm>
            <a:off x="6611814" y="4206860"/>
            <a:ext cx="2405185" cy="146927"/>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Rechteck 18">
            <a:extLst>
              <a:ext uri="{FF2B5EF4-FFF2-40B4-BE49-F238E27FC236}">
                <a16:creationId xmlns:a16="http://schemas.microsoft.com/office/drawing/2014/main" id="{4950B203-064F-443F-94A9-C002DAAE8F83}"/>
              </a:ext>
            </a:extLst>
          </p:cNvPr>
          <p:cNvSpPr/>
          <p:nvPr userDrawn="1"/>
        </p:nvSpPr>
        <p:spPr bwMode="gray">
          <a:xfrm>
            <a:off x="1215591" y="1557990"/>
            <a:ext cx="3529299"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100" b="1" i="0" u="none" strike="noStrike" kern="0" cap="none" spc="0" normalizeH="0" baseline="0" noProof="0">
                <a:ln>
                  <a:noFill/>
                </a:ln>
                <a:solidFill>
                  <a:prstClr val="black"/>
                </a:solidFill>
                <a:effectLst/>
                <a:uLnTx/>
                <a:uFillTx/>
              </a:rPr>
              <a:t>Deutsche Gesellschaft für</a:t>
            </a:r>
            <a:br>
              <a:rPr kumimoji="0" lang="de-DE" sz="1100" b="1" i="0" u="none" strike="noStrike" kern="0" cap="none" spc="0" normalizeH="0" baseline="0" noProof="0">
                <a:ln>
                  <a:noFill/>
                </a:ln>
                <a:solidFill>
                  <a:prstClr val="black"/>
                </a:solidFill>
                <a:effectLst/>
                <a:uLnTx/>
                <a:uFillTx/>
              </a:rPr>
            </a:br>
            <a:r>
              <a:rPr kumimoji="0" lang="de-DE" sz="1100" b="1" i="0" u="none" strike="noStrike" kern="0" cap="none" spc="0" normalizeH="0" baseline="0" noProof="0">
                <a:ln>
                  <a:noFill/>
                </a:ln>
                <a:solidFill>
                  <a:prstClr val="black"/>
                </a:solidFill>
                <a:effectLst/>
                <a:uLnTx/>
                <a:uFillTx/>
              </a:rPr>
              <a:t>Internationale Zusammenarbeit (GIZ) GmbH</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1"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Sièges de la société </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Bonn et Eschborn, Allemagne</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Friedrich-Ebert-Allee 32 + 36</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53113 Bonn, </a:t>
            </a:r>
            <a:r>
              <a:rPr kumimoji="0" lang="fr-FR" sz="1100" b="0" i="0" u="none" strike="noStrike" kern="0" cap="none" spc="0" normalizeH="0" baseline="0" noProof="0">
                <a:ln>
                  <a:noFill/>
                </a:ln>
                <a:solidFill>
                  <a:prstClr val="black"/>
                </a:solidFill>
                <a:effectLst/>
                <a:uLnTx/>
                <a:uFillTx/>
              </a:rPr>
              <a:t>Allemagne</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T  +49  228  44 60 - 0</a:t>
            </a:r>
            <a:br>
              <a:rPr kumimoji="0" lang="de-DE" sz="1100" b="0" i="0" u="none" strike="noStrike" kern="0" cap="none" spc="0" normalizeH="0" baseline="0" noProof="0">
                <a:ln>
                  <a:noFill/>
                </a:ln>
                <a:solidFill>
                  <a:prstClr val="black"/>
                </a:solidFill>
                <a:effectLst/>
                <a:uLnTx/>
                <a:uFillTx/>
              </a:rPr>
            </a:br>
            <a:r>
              <a:rPr kumimoji="0" lang="de-DE" sz="1100" b="0" i="0" u="none" strike="noStrike" kern="0" cap="none" spc="0" normalizeH="0" baseline="0" noProof="0">
                <a:ln>
                  <a:noFill/>
                </a:ln>
                <a:solidFill>
                  <a:prstClr val="black"/>
                </a:solidFill>
                <a:effectLst/>
                <a:uLnTx/>
                <a:uFillTx/>
              </a:rPr>
              <a:t>F  +49  228  44 60 - 17 66</a:t>
            </a:r>
          </a:p>
          <a:p>
            <a:pPr marL="0" marR="0" lvl="0" indent="0" defTabSz="914400" eaLnBrk="1" fontAlgn="auto" latinLnBrk="0" hangingPunct="1">
              <a:lnSpc>
                <a:spcPct val="100000"/>
              </a:lnSpc>
              <a:spcBef>
                <a:spcPts val="0"/>
              </a:spcBef>
              <a:spcAft>
                <a:spcPts val="0"/>
              </a:spcAft>
              <a:buClrTx/>
              <a:buSzTx/>
              <a:buFontTx/>
              <a:buNone/>
              <a:tabLst/>
              <a:defRPr/>
            </a:pPr>
            <a:endParaRPr kumimoji="0" lang="de-DE"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E  info@giz.de</a:t>
            </a:r>
          </a:p>
          <a:p>
            <a:pPr marL="0" marR="0" lvl="0" indent="0" defTabSz="91440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rPr>
              <a:t>I   </a:t>
            </a:r>
            <a:r>
              <a:rPr kumimoji="0" lang="de-DE" sz="400" b="0" i="0" u="none" strike="noStrike" kern="0" cap="none" spc="0" normalizeH="0" baseline="0" noProof="0">
                <a:ln>
                  <a:noFill/>
                </a:ln>
                <a:solidFill>
                  <a:prstClr val="black"/>
                </a:solidFill>
                <a:effectLst/>
                <a:uLnTx/>
                <a:uFillTx/>
              </a:rPr>
              <a:t> </a:t>
            </a:r>
            <a:r>
              <a:rPr kumimoji="0" lang="de-DE" sz="1100" b="0" i="0" u="none" strike="noStrike" kern="0" cap="none" spc="0" normalizeH="0" baseline="0" noProof="0">
                <a:ln>
                  <a:noFill/>
                </a:ln>
                <a:solidFill>
                  <a:prstClr val="black"/>
                </a:solidFill>
                <a:effectLst/>
                <a:uLnTx/>
                <a:uFillTx/>
              </a:rPr>
              <a:t>www.giz.de</a:t>
            </a:r>
          </a:p>
        </p:txBody>
      </p:sp>
      <p:sp>
        <p:nvSpPr>
          <p:cNvPr id="20" name="Rechteck 19">
            <a:extLst>
              <a:ext uri="{FF2B5EF4-FFF2-40B4-BE49-F238E27FC236}">
                <a16:creationId xmlns:a16="http://schemas.microsoft.com/office/drawing/2014/main" id="{37982854-A844-4D46-9BB7-0890F958ED69}"/>
              </a:ext>
            </a:extLst>
          </p:cNvPr>
          <p:cNvSpPr/>
          <p:nvPr userDrawn="1"/>
        </p:nvSpPr>
        <p:spPr bwMode="gray">
          <a:xfrm>
            <a:off x="3525439" y="2560364"/>
            <a:ext cx="322103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latin typeface="+mn-lt"/>
                <a:ea typeface="+mn-ea"/>
                <a:cs typeface="+mn-cs"/>
              </a:rPr>
              <a:t>Dag-Hammarskjöld-Weg 1 - 5</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65760 Eschborn, </a:t>
            </a:r>
            <a:r>
              <a:rPr kumimoji="0" lang="fr-FR" sz="1100" b="0" i="0" u="none" strike="noStrike" kern="0" cap="none" spc="0" normalizeH="0" baseline="0" noProof="0">
                <a:ln>
                  <a:noFill/>
                </a:ln>
                <a:solidFill>
                  <a:prstClr val="black"/>
                </a:solidFill>
                <a:effectLst/>
                <a:uLnTx/>
                <a:uFillTx/>
                <a:latin typeface="+mn-lt"/>
                <a:ea typeface="+mn-ea"/>
                <a:cs typeface="+mn-cs"/>
              </a:rPr>
              <a:t>Allemagne</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T  +49  61 96  79 - 0</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F  +49  61 96  79 - 11 15</a:t>
            </a:r>
          </a:p>
        </p:txBody>
      </p:sp>
      <p:pic>
        <p:nvPicPr>
          <p:cNvPr id="8" name="logo">
            <a:extLst>
              <a:ext uri="{FF2B5EF4-FFF2-40B4-BE49-F238E27FC236}">
                <a16:creationId xmlns:a16="http://schemas.microsoft.com/office/drawing/2014/main" id="{89CFF6E4-F492-44F6-997D-92E15F612E2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1276665" y="4447384"/>
            <a:ext cx="1650218" cy="455460"/>
          </a:xfrm>
          <a:prstGeom prst="rect">
            <a:avLst/>
          </a:prstGeom>
        </p:spPr>
      </p:pic>
    </p:spTree>
    <p:extLst>
      <p:ext uri="{BB962C8B-B14F-4D97-AF65-F5344CB8AC3E}">
        <p14:creationId xmlns:p14="http://schemas.microsoft.com/office/powerpoint/2010/main" val="423597591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bschlussgruß">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54843D0-9D4E-4A08-B21C-F3CF94B3419F}"/>
              </a:ext>
            </a:extLst>
          </p:cNvPr>
          <p:cNvSpPr>
            <a:spLocks noGrp="1"/>
          </p:cNvSpPr>
          <p:nvPr>
            <p:ph type="ftr" sz="quarter" idx="10"/>
          </p:nvPr>
        </p:nvSpPr>
        <p:spPr/>
        <p:txBody>
          <a:bodyPr/>
          <a:lstStyle/>
          <a:p>
            <a:r>
              <a:rPr lang="fr-FR"/>
              <a:t>Atelier de restitution WP2 – Analyse des mécanismes liés au financement vert des projets EnR</a:t>
            </a:r>
            <a:endParaRPr lang="en-US"/>
          </a:p>
        </p:txBody>
      </p:sp>
      <p:sp>
        <p:nvSpPr>
          <p:cNvPr id="4" name="Datumsplatzhalter 3">
            <a:extLst>
              <a:ext uri="{FF2B5EF4-FFF2-40B4-BE49-F238E27FC236}">
                <a16:creationId xmlns:a16="http://schemas.microsoft.com/office/drawing/2014/main" id="{561AFD69-7AC2-40FF-B65D-36D6A58C325F}"/>
              </a:ext>
            </a:extLst>
          </p:cNvPr>
          <p:cNvSpPr>
            <a:spLocks noGrp="1"/>
          </p:cNvSpPr>
          <p:nvPr>
            <p:ph type="dt" sz="half" idx="11"/>
          </p:nvPr>
        </p:nvSpPr>
        <p:spPr/>
        <p:txBody>
          <a:bodyPr/>
          <a:lstStyle/>
          <a:p>
            <a:fld id="{F84139CB-65F9-4E21-ACCA-CCA10103C171}" type="datetime1">
              <a:rPr lang="fr-FR" smtClean="0"/>
              <a:t>25/02/2025</a:t>
            </a:fld>
            <a:endParaRPr lang="de-DE"/>
          </a:p>
        </p:txBody>
      </p:sp>
      <p:sp>
        <p:nvSpPr>
          <p:cNvPr id="5" name="Foliennummernplatzhalter 4">
            <a:extLst>
              <a:ext uri="{FF2B5EF4-FFF2-40B4-BE49-F238E27FC236}">
                <a16:creationId xmlns:a16="http://schemas.microsoft.com/office/drawing/2014/main" id="{34D52D57-D33E-4FC9-BA8B-83F3837CF61C}"/>
              </a:ext>
            </a:extLst>
          </p:cNvPr>
          <p:cNvSpPr>
            <a:spLocks noGrp="1"/>
          </p:cNvSpPr>
          <p:nvPr>
            <p:ph type="sldNum" sz="quarter" idx="12"/>
          </p:nvPr>
        </p:nvSpPr>
        <p:spPr/>
        <p:txBody>
          <a:bodyPr/>
          <a:lstStyle/>
          <a:p>
            <a:r>
              <a:rPr lang="de-DE"/>
              <a:t>Page </a:t>
            </a:r>
            <a:fld id="{3A8B5DB7-81A8-4ED4-916B-6B23CD603687}" type="slidenum">
              <a:rPr smtClean="0"/>
              <a:pPr/>
              <a:t>‹N°›</a:t>
            </a:fld>
            <a:endParaRPr/>
          </a:p>
        </p:txBody>
      </p:sp>
      <p:sp>
        <p:nvSpPr>
          <p:cNvPr id="12" name="Rechteck 11">
            <a:extLst>
              <a:ext uri="{FF2B5EF4-FFF2-40B4-BE49-F238E27FC236}">
                <a16:creationId xmlns:a16="http://schemas.microsoft.com/office/drawing/2014/main" id="{97FE8B9F-E6A5-4833-BF1A-244E46E3A1EB}"/>
              </a:ext>
            </a:extLst>
          </p:cNvPr>
          <p:cNvSpPr/>
          <p:nvPr userDrawn="1"/>
        </p:nvSpPr>
        <p:spPr bwMode="gray">
          <a:xfrm>
            <a:off x="2329868" y="1348189"/>
            <a:ext cx="4482285"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4400"/>
              <a:t>Merci beaucoup pour votre attention !</a:t>
            </a:r>
            <a:endParaRPr lang="de-DE" sz="4400" b="0" kern="1200" cap="none" baseline="0" noProof="0">
              <a:solidFill>
                <a:schemeClr val="tx1"/>
              </a:solidFill>
              <a:latin typeface="+mj-lt"/>
              <a:ea typeface="+mj-ea"/>
              <a:cs typeface="+mj-cs"/>
            </a:endParaRPr>
          </a:p>
        </p:txBody>
      </p:sp>
    </p:spTree>
    <p:extLst>
      <p:ext uri="{BB962C8B-B14F-4D97-AF65-F5344CB8AC3E}">
        <p14:creationId xmlns:p14="http://schemas.microsoft.com/office/powerpoint/2010/main" val="389100558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Abschlussfolie">
    <p:spTree>
      <p:nvGrpSpPr>
        <p:cNvPr id="1" name=""/>
        <p:cNvGrpSpPr/>
        <p:nvPr/>
      </p:nvGrpSpPr>
      <p:grpSpPr>
        <a:xfrm>
          <a:off x="0" y="0"/>
          <a:ext cx="0" cy="0"/>
          <a:chOff x="0" y="0"/>
          <a:chExt cx="0" cy="0"/>
        </a:xfrm>
      </p:grpSpPr>
      <p:pic>
        <p:nvPicPr>
          <p:cNvPr id="17" name="Grafik 16" descr="Ein Bild, das Kette enthält.&#10;&#10;Automatisch generierte Beschreibung">
            <a:extLst>
              <a:ext uri="{FF2B5EF4-FFF2-40B4-BE49-F238E27FC236}">
                <a16:creationId xmlns:a16="http://schemas.microsoft.com/office/drawing/2014/main" id="{D27820A7-D571-4E28-A8CF-ADB17402AE97}"/>
              </a:ext>
            </a:extLst>
          </p:cNvPr>
          <p:cNvPicPr>
            <a:picLocks/>
          </p:cNvPicPr>
          <p:nvPr userDrawn="1"/>
        </p:nvPicPr>
        <p:blipFill rotWithShape="1">
          <a:blip r:embed="rId2"/>
          <a:srcRect t="233" b="15579"/>
          <a:stretch/>
        </p:blipFill>
        <p:spPr bwMode="gray">
          <a:xfrm>
            <a:off x="123135" y="123825"/>
            <a:ext cx="8893865" cy="4083035"/>
          </a:xfrm>
          <a:prstGeom prst="rect">
            <a:avLst/>
          </a:prstGeom>
        </p:spPr>
      </p:pic>
      <p:pic>
        <p:nvPicPr>
          <p:cNvPr id="12" name="Grafik 11" descr="Ein Bild, das Säge enthält.&#10;&#10;Automatisch generierte Beschreibung">
            <a:extLst>
              <a:ext uri="{FF2B5EF4-FFF2-40B4-BE49-F238E27FC236}">
                <a16:creationId xmlns:a16="http://schemas.microsoft.com/office/drawing/2014/main" id="{D33A00EE-9ACF-4636-BD82-6CF5E7FCB98C}"/>
              </a:ext>
            </a:extLst>
          </p:cNvPr>
          <p:cNvPicPr>
            <a:picLocks noChangeAspect="1"/>
          </p:cNvPicPr>
          <p:nvPr userDrawn="1"/>
        </p:nvPicPr>
        <p:blipFill>
          <a:blip r:embed="rId3"/>
          <a:stretch>
            <a:fillRect/>
          </a:stretch>
        </p:blipFill>
        <p:spPr bwMode="gray">
          <a:xfrm>
            <a:off x="123135" y="642425"/>
            <a:ext cx="8895600" cy="3910908"/>
          </a:xfrm>
          <a:prstGeom prst="rect">
            <a:avLst/>
          </a:prstGeom>
        </p:spPr>
      </p:pic>
      <p:sp>
        <p:nvSpPr>
          <p:cNvPr id="14" name="Bar">
            <a:extLst>
              <a:ext uri="{FF2B5EF4-FFF2-40B4-BE49-F238E27FC236}">
                <a16:creationId xmlns:a16="http://schemas.microsoft.com/office/drawing/2014/main" id="{CAE61038-067C-47CF-8DDC-5ED6CDAC4AEE}"/>
              </a:ext>
            </a:extLst>
          </p:cNvPr>
          <p:cNvSpPr/>
          <p:nvPr userDrawn="1"/>
        </p:nvSpPr>
        <p:spPr bwMode="gray">
          <a:xfrm>
            <a:off x="6611814" y="4206860"/>
            <a:ext cx="2405185" cy="146927"/>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19" name="Rechteck 18">
            <a:extLst>
              <a:ext uri="{FF2B5EF4-FFF2-40B4-BE49-F238E27FC236}">
                <a16:creationId xmlns:a16="http://schemas.microsoft.com/office/drawing/2014/main" id="{4950B203-064F-443F-94A9-C002DAAE8F83}"/>
              </a:ext>
            </a:extLst>
          </p:cNvPr>
          <p:cNvSpPr/>
          <p:nvPr userDrawn="1"/>
        </p:nvSpPr>
        <p:spPr bwMode="gray">
          <a:xfrm>
            <a:off x="1215591" y="1557990"/>
            <a:ext cx="3529299" cy="230832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100" b="1" i="0" u="none" strike="noStrike" kern="0" cap="none" spc="0" normalizeH="0" baseline="0" noProof="0">
                <a:ln>
                  <a:noFill/>
                </a:ln>
                <a:solidFill>
                  <a:prstClr val="black"/>
                </a:solidFill>
                <a:effectLst/>
                <a:uLnTx/>
                <a:uFillTx/>
              </a:rPr>
              <a:t>Deutsche Gesellschaft für</a:t>
            </a:r>
            <a:br>
              <a:rPr kumimoji="0" lang="fr-FR" sz="1100" b="1" i="0" u="none" strike="noStrike" kern="0" cap="none" spc="0" normalizeH="0" baseline="0" noProof="0">
                <a:ln>
                  <a:noFill/>
                </a:ln>
                <a:solidFill>
                  <a:prstClr val="black"/>
                </a:solidFill>
                <a:effectLst/>
                <a:uLnTx/>
                <a:uFillTx/>
              </a:rPr>
            </a:br>
            <a:r>
              <a:rPr kumimoji="0" lang="fr-FR" sz="1100" b="1" i="0" u="none" strike="noStrike" kern="0" cap="none" spc="0" normalizeH="0" baseline="0" noProof="0">
                <a:ln>
                  <a:noFill/>
                </a:ln>
                <a:solidFill>
                  <a:prstClr val="black"/>
                </a:solidFill>
                <a:effectLst/>
                <a:uLnTx/>
                <a:uFillTx/>
              </a:rPr>
              <a:t>Internationale Zusammenarbeit (GIZ) GmbH</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1" i="0" u="none" strike="noStrike" kern="0" cap="none" spc="0" normalizeH="0" baseline="0" noProof="0">
              <a:ln>
                <a:noFill/>
              </a:ln>
              <a:solidFill>
                <a:prstClr val="black"/>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a:ln>
                  <a:noFill/>
                </a:ln>
                <a:solidFill>
                  <a:prstClr val="black"/>
                </a:solidFill>
                <a:effectLst/>
                <a:uLnTx/>
                <a:uFillTx/>
              </a:rPr>
              <a:t>Sièges de la société </a:t>
            </a:r>
            <a:br>
              <a:rPr kumimoji="0" lang="fr-FR" sz="1100" b="0" i="0" u="none" strike="noStrike" kern="0" cap="none" spc="0" normalizeH="0" baseline="0">
                <a:ln>
                  <a:noFill/>
                </a:ln>
                <a:solidFill>
                  <a:prstClr val="black"/>
                </a:solidFill>
                <a:effectLst/>
                <a:uLnTx/>
                <a:uFillTx/>
              </a:rPr>
            </a:br>
            <a:r>
              <a:rPr kumimoji="0" lang="fr-FR" sz="1100" b="0" i="0" u="none" strike="noStrike" kern="0" cap="none" spc="0" normalizeH="0" baseline="0">
                <a:ln>
                  <a:noFill/>
                </a:ln>
                <a:solidFill>
                  <a:prstClr val="black"/>
                </a:solidFill>
                <a:effectLst/>
                <a:uLnTx/>
                <a:uFillTx/>
              </a:rPr>
              <a:t>Bonn et Eschborn, Allemagne</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Friedrich-Ebert-Allee 32 + 36</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53113 Bonn, </a:t>
            </a:r>
            <a:r>
              <a:rPr kumimoji="0" lang="fr-FR" sz="1100" b="0" i="0" u="none" strike="noStrike" kern="0" cap="none" spc="0" normalizeH="0" baseline="0">
                <a:ln>
                  <a:noFill/>
                </a:ln>
                <a:solidFill>
                  <a:prstClr val="black"/>
                </a:solidFill>
                <a:effectLst/>
                <a:uLnTx/>
                <a:uFillTx/>
                <a:latin typeface="+mn-lt"/>
                <a:ea typeface="+mn-ea"/>
                <a:cs typeface="+mn-cs"/>
              </a:rPr>
              <a:t>Allemagne</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T  +49  228  44 60 - 0</a:t>
            </a:r>
            <a:br>
              <a:rPr kumimoji="0" lang="fr-FR" sz="1100" b="0" i="0" u="none" strike="noStrike" kern="0" cap="none" spc="0" normalizeH="0" baseline="0" noProof="0">
                <a:ln>
                  <a:noFill/>
                </a:ln>
                <a:solidFill>
                  <a:prstClr val="black"/>
                </a:solidFill>
                <a:effectLst/>
                <a:uLnTx/>
                <a:uFillTx/>
              </a:rPr>
            </a:br>
            <a:r>
              <a:rPr kumimoji="0" lang="fr-FR" sz="1100" b="0" i="0" u="none" strike="noStrike" kern="0" cap="none" spc="0" normalizeH="0" baseline="0" noProof="0">
                <a:ln>
                  <a:noFill/>
                </a:ln>
                <a:solidFill>
                  <a:prstClr val="black"/>
                </a:solidFill>
                <a:effectLst/>
                <a:uLnTx/>
                <a:uFillTx/>
              </a:rPr>
              <a:t>F  +49  228  44 60 - 17 66</a:t>
            </a:r>
          </a:p>
          <a:p>
            <a:pPr marL="0" marR="0" lvl="0" indent="0" defTabSz="914400" eaLnBrk="1" fontAlgn="auto" latinLnBrk="0" hangingPunct="1">
              <a:lnSpc>
                <a:spcPct val="100000"/>
              </a:lnSpc>
              <a:spcBef>
                <a:spcPts val="0"/>
              </a:spcBef>
              <a:spcAft>
                <a:spcPts val="0"/>
              </a:spcAft>
              <a:buClrTx/>
              <a:buSzTx/>
              <a:buFontTx/>
              <a:buNone/>
              <a:tabLst/>
              <a:defRPr/>
            </a:pPr>
            <a:endParaRPr kumimoji="0" lang="fr-FR" sz="1100" b="0" i="0" u="none" strike="noStrike" kern="0" cap="none" spc="0" normalizeH="0" baseline="0" noProof="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E  info@giz.de</a:t>
            </a:r>
          </a:p>
          <a:p>
            <a:pPr marL="0" marR="0" lvl="0" indent="0" defTabSz="914400" eaLnBrk="1" fontAlgn="auto" latinLnBrk="0" hangingPunct="1">
              <a:lnSpc>
                <a:spcPct val="100000"/>
              </a:lnSpc>
              <a:spcBef>
                <a:spcPts val="0"/>
              </a:spcBef>
              <a:spcAft>
                <a:spcPts val="0"/>
              </a:spcAft>
              <a:buClrTx/>
              <a:buSzTx/>
              <a:buFontTx/>
              <a:buNone/>
              <a:tabLst/>
              <a:defRPr/>
            </a:pPr>
            <a:r>
              <a:rPr kumimoji="0" lang="fr-FR" sz="1100" b="0" i="0" u="none" strike="noStrike" kern="0" cap="none" spc="0" normalizeH="0" baseline="0" noProof="0">
                <a:ln>
                  <a:noFill/>
                </a:ln>
                <a:solidFill>
                  <a:prstClr val="black"/>
                </a:solidFill>
                <a:effectLst/>
                <a:uLnTx/>
                <a:uFillTx/>
              </a:rPr>
              <a:t>I   </a:t>
            </a:r>
            <a:r>
              <a:rPr kumimoji="0" lang="fr-FR" sz="400" b="0" i="0" u="none" strike="noStrike" kern="0" cap="none" spc="0" normalizeH="0" baseline="0" noProof="0">
                <a:ln>
                  <a:noFill/>
                </a:ln>
                <a:solidFill>
                  <a:prstClr val="black"/>
                </a:solidFill>
                <a:effectLst/>
                <a:uLnTx/>
                <a:uFillTx/>
              </a:rPr>
              <a:t> </a:t>
            </a:r>
            <a:r>
              <a:rPr kumimoji="0" lang="fr-FR" sz="1100" b="0" i="0" u="none" strike="noStrike" kern="0" cap="none" spc="0" normalizeH="0" baseline="0" noProof="0">
                <a:ln>
                  <a:noFill/>
                </a:ln>
                <a:solidFill>
                  <a:prstClr val="black"/>
                </a:solidFill>
                <a:effectLst/>
                <a:uLnTx/>
                <a:uFillTx/>
              </a:rPr>
              <a:t>www.giz.de</a:t>
            </a:r>
          </a:p>
        </p:txBody>
      </p:sp>
      <p:sp>
        <p:nvSpPr>
          <p:cNvPr id="20" name="Rechteck 19">
            <a:extLst>
              <a:ext uri="{FF2B5EF4-FFF2-40B4-BE49-F238E27FC236}">
                <a16:creationId xmlns:a16="http://schemas.microsoft.com/office/drawing/2014/main" id="{37982854-A844-4D46-9BB7-0890F958ED69}"/>
              </a:ext>
            </a:extLst>
          </p:cNvPr>
          <p:cNvSpPr/>
          <p:nvPr userDrawn="1"/>
        </p:nvSpPr>
        <p:spPr bwMode="gray">
          <a:xfrm>
            <a:off x="3525439" y="2560364"/>
            <a:ext cx="322103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100" b="0" i="0" u="none" strike="noStrike" kern="0" cap="none" spc="0" normalizeH="0" baseline="0" noProof="0">
                <a:ln>
                  <a:noFill/>
                </a:ln>
                <a:solidFill>
                  <a:prstClr val="black"/>
                </a:solidFill>
                <a:effectLst/>
                <a:uLnTx/>
                <a:uFillTx/>
                <a:latin typeface="+mn-lt"/>
                <a:ea typeface="+mn-ea"/>
                <a:cs typeface="+mn-cs"/>
              </a:rPr>
              <a:t>Dag-Hammarskjöld-Weg 1 - 5</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65760 Eschborn, </a:t>
            </a:r>
            <a:r>
              <a:rPr kumimoji="0" lang="fr-FR" sz="1100" b="0" i="0" u="none" strike="noStrike" kern="0" cap="none" spc="0" normalizeH="0" baseline="0">
                <a:ln>
                  <a:noFill/>
                </a:ln>
                <a:solidFill>
                  <a:prstClr val="black"/>
                </a:solidFill>
                <a:effectLst/>
                <a:uLnTx/>
                <a:uFillTx/>
                <a:latin typeface="+mn-lt"/>
                <a:ea typeface="+mn-ea"/>
                <a:cs typeface="+mn-cs"/>
              </a:rPr>
              <a:t>Allemagne</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T  +49  61 96  79 - 0</a:t>
            </a:r>
            <a:br>
              <a:rPr kumimoji="0" lang="de-DE" sz="1100" b="0" i="0" u="none" strike="noStrike" kern="0" cap="none" spc="0" normalizeH="0" baseline="0" noProof="0">
                <a:ln>
                  <a:noFill/>
                </a:ln>
                <a:solidFill>
                  <a:prstClr val="black"/>
                </a:solidFill>
                <a:effectLst/>
                <a:uLnTx/>
                <a:uFillTx/>
                <a:latin typeface="+mn-lt"/>
                <a:ea typeface="+mn-ea"/>
                <a:cs typeface="+mn-cs"/>
              </a:rPr>
            </a:br>
            <a:r>
              <a:rPr kumimoji="0" lang="de-DE" sz="1100" b="0" i="0" u="none" strike="noStrike" kern="0" cap="none" spc="0" normalizeH="0" baseline="0" noProof="0">
                <a:ln>
                  <a:noFill/>
                </a:ln>
                <a:solidFill>
                  <a:prstClr val="black"/>
                </a:solidFill>
                <a:effectLst/>
                <a:uLnTx/>
                <a:uFillTx/>
                <a:latin typeface="+mn-lt"/>
                <a:ea typeface="+mn-ea"/>
                <a:cs typeface="+mn-cs"/>
              </a:rPr>
              <a:t>F  +49  61 96  79 - 11 15</a:t>
            </a:r>
          </a:p>
        </p:txBody>
      </p:sp>
      <p:pic>
        <p:nvPicPr>
          <p:cNvPr id="8" name="logo">
            <a:extLst>
              <a:ext uri="{FF2B5EF4-FFF2-40B4-BE49-F238E27FC236}">
                <a16:creationId xmlns:a16="http://schemas.microsoft.com/office/drawing/2014/main" id="{89CFF6E4-F492-44F6-997D-92E15F612E25}"/>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8000"/>
                    </a14:imgEffect>
                  </a14:imgLayer>
                </a14:imgProps>
              </a:ext>
              <a:ext uri="{28A0092B-C50C-407E-A947-70E740481C1C}">
                <a14:useLocalDpi xmlns:a14="http://schemas.microsoft.com/office/drawing/2010/main" val="0"/>
              </a:ext>
            </a:extLst>
          </a:blip>
          <a:stretch>
            <a:fillRect/>
          </a:stretch>
        </p:blipFill>
        <p:spPr bwMode="gray">
          <a:xfrm>
            <a:off x="1276665" y="4447384"/>
            <a:ext cx="1650218" cy="455460"/>
          </a:xfrm>
          <a:prstGeom prst="rect">
            <a:avLst/>
          </a:prstGeom>
        </p:spPr>
      </p:pic>
    </p:spTree>
    <p:extLst>
      <p:ext uri="{BB962C8B-B14F-4D97-AF65-F5344CB8AC3E}">
        <p14:creationId xmlns:p14="http://schemas.microsoft.com/office/powerpoint/2010/main" val="192660522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1_Titelfolie neu">
    <p:spTree>
      <p:nvGrpSpPr>
        <p:cNvPr id="1" name=""/>
        <p:cNvGrpSpPr/>
        <p:nvPr/>
      </p:nvGrpSpPr>
      <p:grpSpPr>
        <a:xfrm>
          <a:off x="0" y="0"/>
          <a:ext cx="0" cy="0"/>
          <a:chOff x="0" y="0"/>
          <a:chExt cx="0" cy="0"/>
        </a:xfrm>
      </p:grpSpPr>
      <p:sp>
        <p:nvSpPr>
          <p:cNvPr id="5" name="Google Shape;20;p31">
            <a:extLst>
              <a:ext uri="{FF2B5EF4-FFF2-40B4-BE49-F238E27FC236}">
                <a16:creationId xmlns:a16="http://schemas.microsoft.com/office/drawing/2014/main" id="{6DB91ABF-CFB5-42D5-4B82-2C58401163FA}"/>
              </a:ext>
            </a:extLst>
          </p:cNvPr>
          <p:cNvSpPr/>
          <p:nvPr userDrawn="1"/>
        </p:nvSpPr>
        <p:spPr>
          <a:xfrm>
            <a:off x="0" y="1371602"/>
            <a:ext cx="9144000" cy="2399110"/>
          </a:xfrm>
          <a:prstGeom prst="rect">
            <a:avLst/>
          </a:prstGeom>
          <a:solidFill>
            <a:srgbClr val="E3E3E3"/>
          </a:solidFill>
          <a:ln>
            <a:noFill/>
          </a:ln>
        </p:spPr>
        <p:txBody>
          <a:bodyPr spcFirstLastPara="1" wrap="square" lIns="68044" tIns="34013" rIns="68044" bIns="34013" anchor="ctr" anchorCtr="0">
            <a:noAutofit/>
          </a:bodyPr>
          <a:lstStyle/>
          <a:p>
            <a:pPr marL="0" marR="0" lvl="0" indent="0" algn="ctr" rtl="0">
              <a:lnSpc>
                <a:spcPct val="120000"/>
              </a:lnSpc>
              <a:spcBef>
                <a:spcPts val="0"/>
              </a:spcBef>
              <a:spcAft>
                <a:spcPts val="0"/>
              </a:spcAft>
              <a:buClr>
                <a:srgbClr val="CC0000"/>
              </a:buClr>
              <a:buSzPts val="3000"/>
              <a:buFont typeface="Arial"/>
              <a:buNone/>
            </a:pPr>
            <a:endParaRPr sz="1500" b="0" i="0" u="none" strike="noStrike" cap="none">
              <a:solidFill>
                <a:schemeClr val="dk1"/>
              </a:solidFill>
              <a:latin typeface="Arial"/>
              <a:ea typeface="Arial"/>
              <a:cs typeface="Arial"/>
              <a:sym typeface="Arial"/>
            </a:endParaRPr>
          </a:p>
        </p:txBody>
      </p:sp>
      <p:pic>
        <p:nvPicPr>
          <p:cNvPr id="3" name="Google Shape;23;p31">
            <a:extLst>
              <a:ext uri="{FF2B5EF4-FFF2-40B4-BE49-F238E27FC236}">
                <a16:creationId xmlns:a16="http://schemas.microsoft.com/office/drawing/2014/main" id="{64B78894-075C-77B6-CD3A-8175A2064982}"/>
              </a:ext>
            </a:extLst>
          </p:cNvPr>
          <p:cNvPicPr preferRelativeResize="0"/>
          <p:nvPr userDrawn="1"/>
        </p:nvPicPr>
        <p:blipFill rotWithShape="1">
          <a:blip r:embed="rId2">
            <a:alphaModFix/>
            <a:extLst>
              <a:ext uri="{28A0092B-C50C-407E-A947-70E740481C1C}">
                <a14:useLocalDpi xmlns:a14="http://schemas.microsoft.com/office/drawing/2010/main" val="0"/>
              </a:ext>
            </a:extLst>
          </a:blip>
          <a:srcRect/>
          <a:stretch/>
        </p:blipFill>
        <p:spPr>
          <a:xfrm>
            <a:off x="610330" y="104136"/>
            <a:ext cx="4103370" cy="1161288"/>
          </a:xfrm>
          <a:prstGeom prst="rect">
            <a:avLst/>
          </a:prstGeom>
          <a:noFill/>
          <a:ln>
            <a:noFill/>
          </a:ln>
        </p:spPr>
      </p:pic>
      <p:sp>
        <p:nvSpPr>
          <p:cNvPr id="6" name="Google Shape;21;p31">
            <a:extLst>
              <a:ext uri="{FF2B5EF4-FFF2-40B4-BE49-F238E27FC236}">
                <a16:creationId xmlns:a16="http://schemas.microsoft.com/office/drawing/2014/main" id="{86FE8302-D37F-6283-264E-AF113C50ED3E}"/>
              </a:ext>
            </a:extLst>
          </p:cNvPr>
          <p:cNvSpPr txBox="1">
            <a:spLocks noGrp="1"/>
          </p:cNvSpPr>
          <p:nvPr>
            <p:ph type="subTitle" idx="1"/>
          </p:nvPr>
        </p:nvSpPr>
        <p:spPr>
          <a:xfrm>
            <a:off x="912814" y="3220423"/>
            <a:ext cx="5297843" cy="310754"/>
          </a:xfrm>
          <a:prstGeom prst="rect">
            <a:avLst/>
          </a:prstGeom>
          <a:noFill/>
          <a:ln>
            <a:noFill/>
          </a:ln>
        </p:spPr>
        <p:txBody>
          <a:bodyPr spcFirstLastPara="1" wrap="square" lIns="36000" tIns="36000" rIns="36000" bIns="36000" anchor="t" anchorCtr="0">
            <a:noAutofit/>
          </a:bodyPr>
          <a:lstStyle>
            <a:lvl1pPr lvl="0" algn="l">
              <a:lnSpc>
                <a:spcPct val="120000"/>
              </a:lnSpc>
              <a:spcBef>
                <a:spcPts val="324"/>
              </a:spcBef>
              <a:spcAft>
                <a:spcPts val="0"/>
              </a:spcAft>
              <a:buSzPts val="2250"/>
              <a:buFont typeface="Noto Sans Symbols"/>
              <a:buNone/>
              <a:defRPr sz="1350">
                <a:solidFill>
                  <a:srgbClr val="191919"/>
                </a:solidFill>
              </a:defRPr>
            </a:lvl1pPr>
            <a:lvl2pPr lvl="1" algn="l">
              <a:lnSpc>
                <a:spcPct val="120000"/>
              </a:lnSpc>
              <a:spcBef>
                <a:spcPts val="324"/>
              </a:spcBef>
              <a:spcAft>
                <a:spcPts val="0"/>
              </a:spcAft>
              <a:buSzPts val="1800"/>
              <a:buChar char="○"/>
              <a:defRPr/>
            </a:lvl2pPr>
            <a:lvl3pPr lvl="2" algn="l">
              <a:spcBef>
                <a:spcPts val="324"/>
              </a:spcBef>
              <a:spcAft>
                <a:spcPts val="0"/>
              </a:spcAft>
              <a:buSzPts val="1800"/>
              <a:buChar char="▪"/>
              <a:defRPr/>
            </a:lvl3pPr>
            <a:lvl4pPr lvl="3" algn="l">
              <a:spcBef>
                <a:spcPts val="270"/>
              </a:spcBef>
              <a:spcAft>
                <a:spcPts val="0"/>
              </a:spcAft>
              <a:buSzPts val="2700"/>
              <a:buChar char="▫"/>
              <a:defRPr/>
            </a:lvl4pPr>
            <a:lvl5pPr lvl="4" algn="l">
              <a:spcBef>
                <a:spcPts val="270"/>
              </a:spcBef>
              <a:spcAft>
                <a:spcPts val="0"/>
              </a:spcAft>
              <a:buSzPts val="2700"/>
              <a:buChar char="̵"/>
              <a:defRPr/>
            </a:lvl5pPr>
            <a:lvl6pPr lvl="5" algn="l">
              <a:spcBef>
                <a:spcPts val="270"/>
              </a:spcBef>
              <a:spcAft>
                <a:spcPts val="0"/>
              </a:spcAft>
              <a:buClr>
                <a:srgbClr val="5B572F"/>
              </a:buClr>
              <a:buSzPts val="1800"/>
              <a:buChar char="»"/>
              <a:defRPr/>
            </a:lvl6pPr>
            <a:lvl7pPr lvl="6" algn="l">
              <a:spcBef>
                <a:spcPts val="270"/>
              </a:spcBef>
              <a:spcAft>
                <a:spcPts val="0"/>
              </a:spcAft>
              <a:buClr>
                <a:srgbClr val="5B572F"/>
              </a:buClr>
              <a:buSzPts val="1800"/>
              <a:buChar char="»"/>
              <a:defRPr/>
            </a:lvl7pPr>
            <a:lvl8pPr lvl="7" algn="l">
              <a:spcBef>
                <a:spcPts val="270"/>
              </a:spcBef>
              <a:spcAft>
                <a:spcPts val="0"/>
              </a:spcAft>
              <a:buClr>
                <a:srgbClr val="5B572F"/>
              </a:buClr>
              <a:buSzPts val="1800"/>
              <a:buChar char="»"/>
              <a:defRPr/>
            </a:lvl8pPr>
            <a:lvl9pPr lvl="8" algn="l">
              <a:spcBef>
                <a:spcPts val="270"/>
              </a:spcBef>
              <a:spcAft>
                <a:spcPts val="0"/>
              </a:spcAft>
              <a:buClr>
                <a:srgbClr val="5B572F"/>
              </a:buClr>
              <a:buSzPts val="1800"/>
              <a:buChar char="»"/>
              <a:defRPr/>
            </a:lvl9pPr>
          </a:lstStyle>
          <a:p>
            <a:endParaRPr/>
          </a:p>
        </p:txBody>
      </p:sp>
      <p:sp>
        <p:nvSpPr>
          <p:cNvPr id="7" name="Google Shape;22;p31">
            <a:extLst>
              <a:ext uri="{FF2B5EF4-FFF2-40B4-BE49-F238E27FC236}">
                <a16:creationId xmlns:a16="http://schemas.microsoft.com/office/drawing/2014/main" id="{FDD299F0-FCBE-EC3A-B679-CD7BE817E91A}"/>
              </a:ext>
            </a:extLst>
          </p:cNvPr>
          <p:cNvSpPr txBox="1">
            <a:spLocks noGrp="1"/>
          </p:cNvSpPr>
          <p:nvPr>
            <p:ph type="title"/>
          </p:nvPr>
        </p:nvSpPr>
        <p:spPr>
          <a:xfrm>
            <a:off x="180975" y="1745640"/>
            <a:ext cx="8782050" cy="514350"/>
          </a:xfrm>
          <a:prstGeom prst="rect">
            <a:avLst/>
          </a:prstGeom>
          <a:noFill/>
          <a:ln>
            <a:noFill/>
          </a:ln>
        </p:spPr>
        <p:txBody>
          <a:bodyPr spcFirstLastPara="1" wrap="square" lIns="36000" tIns="36000" rIns="36000" bIns="36000" anchor="t" anchorCtr="0">
            <a:noAutofit/>
          </a:bodyPr>
          <a:lstStyle>
            <a:lvl1pPr lvl="0" algn="l">
              <a:spcBef>
                <a:spcPts val="0"/>
              </a:spcBef>
              <a:spcAft>
                <a:spcPts val="0"/>
              </a:spcAft>
              <a:buSzPts val="1400"/>
              <a:buNone/>
              <a:defRPr sz="2100">
                <a:solidFill>
                  <a:srgbClr val="19191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0" name="Google Shape;19;p31">
            <a:extLst>
              <a:ext uri="{FF2B5EF4-FFF2-40B4-BE49-F238E27FC236}">
                <a16:creationId xmlns:a16="http://schemas.microsoft.com/office/drawing/2014/main" id="{D43F6B16-2D6C-4D00-F73A-665D01278982}"/>
              </a:ext>
            </a:extLst>
          </p:cNvPr>
          <p:cNvCxnSpPr/>
          <p:nvPr userDrawn="1"/>
        </p:nvCxnSpPr>
        <p:spPr>
          <a:xfrm>
            <a:off x="0" y="4719504"/>
            <a:ext cx="9144000" cy="0"/>
          </a:xfrm>
          <a:prstGeom prst="straightConnector1">
            <a:avLst/>
          </a:prstGeom>
          <a:noFill/>
          <a:ln w="22225" cap="flat" cmpd="sng">
            <a:solidFill>
              <a:srgbClr val="E3E3E3"/>
            </a:solidFill>
            <a:prstDash val="solid"/>
            <a:round/>
            <a:headEnd type="none" w="med" len="med"/>
            <a:tailEnd type="none" w="med" len="med"/>
          </a:ln>
        </p:spPr>
      </p:cxnSp>
    </p:spTree>
    <p:extLst>
      <p:ext uri="{BB962C8B-B14F-4D97-AF65-F5344CB8AC3E}">
        <p14:creationId xmlns:p14="http://schemas.microsoft.com/office/powerpoint/2010/main" val="3341372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startfolie s/w ">
    <p:spTree>
      <p:nvGrpSpPr>
        <p:cNvPr id="1" name=""/>
        <p:cNvGrpSpPr/>
        <p:nvPr/>
      </p:nvGrpSpPr>
      <p:grpSpPr>
        <a:xfrm>
          <a:off x="0" y="0"/>
          <a:ext cx="0" cy="0"/>
          <a:chOff x="0" y="0"/>
          <a:chExt cx="0" cy="0"/>
        </a:xfrm>
      </p:grpSpPr>
      <p:pic>
        <p:nvPicPr>
          <p:cNvPr id="18" name="Grafik 17">
            <a:extLst>
              <a:ext uri="{FF2B5EF4-FFF2-40B4-BE49-F238E27FC236}">
                <a16:creationId xmlns:a16="http://schemas.microsoft.com/office/drawing/2014/main" id="{DF58C217-C4E2-448E-B6B5-E56CEFB6D358}"/>
              </a:ext>
            </a:extLst>
          </p:cNvPr>
          <p:cNvPicPr>
            <a:picLocks/>
          </p:cNvPicPr>
          <p:nvPr userDrawn="1"/>
        </p:nvPicPr>
        <p:blipFill rotWithShape="1">
          <a:blip r:embed="rId2"/>
          <a:srcRect t="234" b="7466"/>
          <a:stretch/>
        </p:blipFill>
        <p:spPr bwMode="gray">
          <a:xfrm>
            <a:off x="123135" y="123825"/>
            <a:ext cx="8893865" cy="4476494"/>
          </a:xfrm>
          <a:prstGeom prst="rect">
            <a:avLst/>
          </a:prstGeom>
        </p:spPr>
      </p:pic>
      <p:pic>
        <p:nvPicPr>
          <p:cNvPr id="20" name="Grafik 19" descr="Ein Bild, das Säge enthält.&#10;&#10;Automatisch generierte Beschreibung">
            <a:extLst>
              <a:ext uri="{FF2B5EF4-FFF2-40B4-BE49-F238E27FC236}">
                <a16:creationId xmlns:a16="http://schemas.microsoft.com/office/drawing/2014/main" id="{BCF144E3-F322-4496-87EE-8035011D1AB8}"/>
              </a:ext>
            </a:extLst>
          </p:cNvPr>
          <p:cNvPicPr>
            <a:picLocks noChangeAspect="1"/>
          </p:cNvPicPr>
          <p:nvPr userDrawn="1"/>
        </p:nvPicPr>
        <p:blipFill>
          <a:blip r:embed="rId3"/>
          <a:stretch>
            <a:fillRect/>
          </a:stretch>
        </p:blipFill>
        <p:spPr bwMode="gray">
          <a:xfrm>
            <a:off x="123135" y="1570255"/>
            <a:ext cx="8895600" cy="3030064"/>
          </a:xfrm>
          <a:prstGeom prst="rect">
            <a:avLst/>
          </a:prstGeom>
        </p:spPr>
      </p:pic>
      <p:sp>
        <p:nvSpPr>
          <p:cNvPr id="19" name="Subline">
            <a:extLst>
              <a:ext uri="{FF2B5EF4-FFF2-40B4-BE49-F238E27FC236}">
                <a16:creationId xmlns:a16="http://schemas.microsoft.com/office/drawing/2014/main" id="{31A5E120-96AF-40F6-98D7-8A2FD24C3270}"/>
              </a:ext>
            </a:extLst>
          </p:cNvPr>
          <p:cNvSpPr>
            <a:spLocks noGrp="1"/>
          </p:cNvSpPr>
          <p:nvPr>
            <p:ph type="body" sz="quarter" idx="10" hasCustomPrompt="1"/>
          </p:nvPr>
        </p:nvSpPr>
        <p:spPr bwMode="gray">
          <a:xfrm>
            <a:off x="699848" y="3704147"/>
            <a:ext cx="7970837" cy="219291"/>
          </a:xfrm>
        </p:spPr>
        <p:txBody>
          <a:bodyPr>
            <a:spAutoFit/>
          </a:bodyPr>
          <a:lstStyle>
            <a:lvl1pPr marL="0" indent="0">
              <a:lnSpc>
                <a:spcPct val="95000"/>
              </a:lnSpc>
              <a:spcBef>
                <a:spcPts val="1200"/>
              </a:spcBef>
              <a:spcAft>
                <a:spcPts val="0"/>
              </a:spcAft>
              <a:buNone/>
              <a:defRPr sz="1500">
                <a:solidFill>
                  <a:schemeClr val="tx1"/>
                </a:solidFill>
              </a:defRPr>
            </a:lvl1pPr>
          </a:lstStyle>
          <a:p>
            <a:pPr lvl="0"/>
            <a:r>
              <a:rPr lang="fr-FR" noProof="0"/>
              <a:t>Ceci est le sous-titre</a:t>
            </a:r>
          </a:p>
        </p:txBody>
      </p:sp>
      <p:sp>
        <p:nvSpPr>
          <p:cNvPr id="5" name="Headline">
            <a:extLst>
              <a:ext uri="{FF2B5EF4-FFF2-40B4-BE49-F238E27FC236}">
                <a16:creationId xmlns:a16="http://schemas.microsoft.com/office/drawing/2014/main" id="{4ECCE95F-3D45-442B-95A6-78CBB31D3D1A}"/>
              </a:ext>
            </a:extLst>
          </p:cNvPr>
          <p:cNvSpPr>
            <a:spLocks noGrp="1"/>
          </p:cNvSpPr>
          <p:nvPr>
            <p:ph type="title" hasCustomPrompt="1"/>
          </p:nvPr>
        </p:nvSpPr>
        <p:spPr bwMode="gray">
          <a:xfrm>
            <a:off x="699848" y="2844862"/>
            <a:ext cx="7971711" cy="720197"/>
          </a:xfrm>
          <a:prstGeom prst="rect">
            <a:avLst/>
          </a:prstGeom>
        </p:spPr>
        <p:txBody>
          <a:bodyPr wrap="square">
            <a:spAutoFit/>
          </a:bodyPr>
          <a:lstStyle>
            <a:lvl1pPr>
              <a:defRPr sz="2600" b="1">
                <a:solidFill>
                  <a:schemeClr val="tx1"/>
                </a:solidFill>
              </a:defRPr>
            </a:lvl1pPr>
          </a:lstStyle>
          <a:p>
            <a:r>
              <a:rPr lang="fr-FR"/>
              <a:t>Diapositive de début de chapitre </a:t>
            </a:r>
            <a:br>
              <a:rPr lang="fr-FR"/>
            </a:br>
            <a:r>
              <a:rPr lang="fr-FR"/>
              <a:t>avec visuel clé de la GIZ en noir et blanc</a:t>
            </a:r>
            <a:endParaRPr lang="de-DE"/>
          </a:p>
        </p:txBody>
      </p:sp>
      <p:sp>
        <p:nvSpPr>
          <p:cNvPr id="2" name="Datumsplatzhalter 1">
            <a:extLst>
              <a:ext uri="{FF2B5EF4-FFF2-40B4-BE49-F238E27FC236}">
                <a16:creationId xmlns:a16="http://schemas.microsoft.com/office/drawing/2014/main" id="{825FAA2D-10D4-4CD9-B9B7-92585570EFD8}"/>
              </a:ext>
            </a:extLst>
          </p:cNvPr>
          <p:cNvSpPr>
            <a:spLocks noGrp="1"/>
          </p:cNvSpPr>
          <p:nvPr>
            <p:ph type="dt" sz="half" idx="11"/>
          </p:nvPr>
        </p:nvSpPr>
        <p:spPr bwMode="gray"/>
        <p:txBody>
          <a:bodyPr/>
          <a:lstStyle/>
          <a:p>
            <a:fld id="{06CE6B9C-6594-42B0-8356-53EBF91FE8C0}" type="datetime1">
              <a:rPr lang="fr-FR" smtClean="0"/>
              <a:t>25/02/2025</a:t>
            </a:fld>
            <a:endParaRPr lang="de-DE"/>
          </a:p>
        </p:txBody>
      </p:sp>
      <p:sp>
        <p:nvSpPr>
          <p:cNvPr id="3" name="Fußzeilenplatzhalter 2">
            <a:extLst>
              <a:ext uri="{FF2B5EF4-FFF2-40B4-BE49-F238E27FC236}">
                <a16:creationId xmlns:a16="http://schemas.microsoft.com/office/drawing/2014/main" id="{B0246DFF-FEF2-46ED-9853-DC7A06FF89CD}"/>
              </a:ext>
            </a:extLst>
          </p:cNvPr>
          <p:cNvSpPr>
            <a:spLocks noGrp="1"/>
          </p:cNvSpPr>
          <p:nvPr>
            <p:ph type="ftr" sz="quarter" idx="12"/>
          </p:nvPr>
        </p:nvSpPr>
        <p:spPr bwMode="gray"/>
        <p:txBody>
          <a:bodyPr/>
          <a:lstStyle/>
          <a:p>
            <a:r>
              <a:rPr lang="fr-FR"/>
              <a:t>Atelier de restitution WP2 – Analyse des mécanismes liés au financement vert des projets EnR</a:t>
            </a:r>
            <a:endParaRPr lang="en-US"/>
          </a:p>
        </p:txBody>
      </p:sp>
      <p:sp>
        <p:nvSpPr>
          <p:cNvPr id="4" name="Foliennummernplatzhalter 3">
            <a:extLst>
              <a:ext uri="{FF2B5EF4-FFF2-40B4-BE49-F238E27FC236}">
                <a16:creationId xmlns:a16="http://schemas.microsoft.com/office/drawing/2014/main" id="{8455B516-5F12-4FE2-A6E7-8A95B57A8ABB}"/>
              </a:ext>
            </a:extLst>
          </p:cNvPr>
          <p:cNvSpPr>
            <a:spLocks noGrp="1"/>
          </p:cNvSpPr>
          <p:nvPr>
            <p:ph type="sldNum" sz="quarter" idx="13"/>
          </p:nvPr>
        </p:nvSpPr>
        <p:spPr bwMode="gray"/>
        <p:txBody>
          <a:bodyPr/>
          <a:lstStyle/>
          <a:p>
            <a:r>
              <a:rPr lang="en-GB"/>
              <a:t>Page </a:t>
            </a:r>
            <a:fld id="{3A8B5DB7-81A8-4ED4-916B-6B23CD603687}" type="slidenum">
              <a:rPr smtClean="0"/>
              <a:pPr/>
              <a:t>‹N°›</a:t>
            </a:fld>
            <a:endParaRPr/>
          </a:p>
        </p:txBody>
      </p:sp>
    </p:spTree>
    <p:extLst>
      <p:ext uri="{BB962C8B-B14F-4D97-AF65-F5344CB8AC3E}">
        <p14:creationId xmlns:p14="http://schemas.microsoft.com/office/powerpoint/2010/main" val="49377523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lIns="36000" tIns="36000" rIns="36000" bIns="36000"/>
          <a:lstStyle>
            <a:lvl1pPr>
              <a:defRPr b="1"/>
            </a:lvl1pPr>
          </a:lstStyle>
          <a:p>
            <a:r>
              <a:rPr lang="de-DE"/>
              <a:t>Titelmasterformat durch Klicken bearbeiten</a:t>
            </a:r>
            <a:endParaRPr lang="es-ES"/>
          </a:p>
        </p:txBody>
      </p:sp>
      <p:sp>
        <p:nvSpPr>
          <p:cNvPr id="3" name="Content Placeholder 2"/>
          <p:cNvSpPr>
            <a:spLocks noGrp="1"/>
          </p:cNvSpPr>
          <p:nvPr>
            <p:ph idx="1"/>
          </p:nvPr>
        </p:nvSpPr>
        <p:spPr>
          <a:xfrm>
            <a:off x="180975" y="1166815"/>
            <a:ext cx="8783638" cy="3457574"/>
          </a:xfrm>
        </p:spPr>
        <p:txBody>
          <a:bodyPr/>
          <a:lstStyle>
            <a:lvl1pPr>
              <a:defRPr sz="1050"/>
            </a:lvl1pPr>
            <a:lvl2pPr>
              <a:defRPr sz="900"/>
            </a:lvl2pPr>
            <a:lvl3pPr>
              <a:defRPr sz="900"/>
            </a:lvl3pPr>
            <a:lvl4pPr>
              <a:defRPr sz="750"/>
            </a:lvl4pPr>
            <a:lvl5pPr>
              <a:defRPr sz="750"/>
            </a:lvl5pPr>
          </a:lstStyle>
          <a:p>
            <a:pPr lvl="0"/>
            <a:r>
              <a:rPr lang="de-DE"/>
              <a:t>Textmasterformate durch Klicken bearbeiten</a:t>
            </a:r>
          </a:p>
          <a:p>
            <a:pPr lvl="1"/>
            <a:r>
              <a:rPr lang="de-DE"/>
              <a:t>Zweite Ebene</a:t>
            </a:r>
          </a:p>
          <a:p>
            <a:pPr lvl="2"/>
            <a:r>
              <a:rPr lang="de-DE"/>
              <a:t>Dritte Ebene</a:t>
            </a:r>
          </a:p>
        </p:txBody>
      </p:sp>
      <p:sp>
        <p:nvSpPr>
          <p:cNvPr id="11" name="Rectangle 13"/>
          <p:cNvSpPr>
            <a:spLocks noGrp="1" noChangeArrowheads="1"/>
          </p:cNvSpPr>
          <p:nvPr>
            <p:ph type="sldNum" sz="quarter" idx="4"/>
          </p:nvPr>
        </p:nvSpPr>
        <p:spPr bwMode="auto">
          <a:xfrm>
            <a:off x="3916364" y="4902994"/>
            <a:ext cx="1296987" cy="234286"/>
          </a:xfrm>
          <a:prstGeom prst="rect">
            <a:avLst/>
          </a:prstGeom>
          <a:noFill/>
          <a:ln w="9525">
            <a:noFill/>
            <a:miter lim="800000"/>
            <a:headEnd/>
            <a:tailEnd/>
          </a:ln>
          <a:effectLst/>
        </p:spPr>
        <p:txBody>
          <a:bodyPr vert="horz" wrap="square" lIns="36000" tIns="36000" rIns="36000" bIns="36000" numCol="1" anchor="b" anchorCtr="0" compatLnSpc="1">
            <a:prstTxWarp prst="textNoShape">
              <a:avLst/>
            </a:prstTxWarp>
          </a:bodyPr>
          <a:lstStyle>
            <a:lvl1pPr algn="ctr" eaLnBrk="0" hangingPunct="0">
              <a:lnSpc>
                <a:spcPct val="100000"/>
              </a:lnSpc>
              <a:buClrTx/>
              <a:buSzTx/>
              <a:buFontTx/>
              <a:buNone/>
              <a:defRPr sz="1050"/>
            </a:lvl1pPr>
          </a:lstStyle>
          <a:p>
            <a:pPr>
              <a:defRPr/>
            </a:pPr>
            <a:fld id="{12755E4D-E780-48A2-AAB8-54FDA4728E9F}" type="slidenum">
              <a:rPr lang="de-DE"/>
              <a:pPr>
                <a:defRPr/>
              </a:pPr>
              <a:t>‹N°›</a:t>
            </a:fld>
            <a:endParaRPr lang="de-DE"/>
          </a:p>
        </p:txBody>
      </p:sp>
      <p:sp>
        <p:nvSpPr>
          <p:cNvPr id="9" name="Textplatzhalter 10"/>
          <p:cNvSpPr>
            <a:spLocks noGrp="1"/>
          </p:cNvSpPr>
          <p:nvPr>
            <p:ph type="body" sz="quarter" idx="10" hasCustomPrompt="1"/>
          </p:nvPr>
        </p:nvSpPr>
        <p:spPr>
          <a:xfrm>
            <a:off x="1445624" y="4761242"/>
            <a:ext cx="7518990" cy="162000"/>
          </a:xfrm>
        </p:spPr>
        <p:txBody>
          <a:bodyPr lIns="36000" tIns="36000" rIns="36000" bIns="36000" anchor="ctr"/>
          <a:lstStyle>
            <a:lvl1pPr algn="r">
              <a:buNone/>
              <a:defRPr sz="675"/>
            </a:lvl1pPr>
          </a:lstStyle>
          <a:p>
            <a:pPr lvl="0"/>
            <a:r>
              <a:rPr lang="de-DE"/>
              <a:t>Source:</a:t>
            </a:r>
            <a:endParaRPr lang="en-US"/>
          </a:p>
        </p:txBody>
      </p:sp>
      <p:sp>
        <p:nvSpPr>
          <p:cNvPr id="12" name="Textplatzhalter 11"/>
          <p:cNvSpPr>
            <a:spLocks noGrp="1"/>
          </p:cNvSpPr>
          <p:nvPr>
            <p:ph type="body" sz="quarter" idx="11" hasCustomPrompt="1"/>
          </p:nvPr>
        </p:nvSpPr>
        <p:spPr>
          <a:xfrm>
            <a:off x="180976" y="88106"/>
            <a:ext cx="4392613" cy="270000"/>
          </a:xfrm>
        </p:spPr>
        <p:txBody>
          <a:bodyPr lIns="36000" tIns="36000" rIns="36000" bIns="36000" anchor="ctr"/>
          <a:lstStyle>
            <a:lvl1pPr>
              <a:buNone/>
              <a:defRPr sz="1050" b="0">
                <a:solidFill>
                  <a:schemeClr val="accent6"/>
                </a:solidFill>
              </a:defRPr>
            </a:lvl1pPr>
          </a:lstStyle>
          <a:p>
            <a:pPr lvl="0"/>
            <a:r>
              <a:rPr lang="de-DE"/>
              <a:t>HEADLINE</a:t>
            </a:r>
            <a:endParaRPr lang="en-US"/>
          </a:p>
        </p:txBody>
      </p:sp>
      <p:sp>
        <p:nvSpPr>
          <p:cNvPr id="13" name="Textplatzhalter 11"/>
          <p:cNvSpPr>
            <a:spLocks noGrp="1"/>
          </p:cNvSpPr>
          <p:nvPr>
            <p:ph type="body" sz="quarter" idx="12" hasCustomPrompt="1"/>
          </p:nvPr>
        </p:nvSpPr>
        <p:spPr>
          <a:xfrm>
            <a:off x="4573588" y="88106"/>
            <a:ext cx="4391025" cy="270000"/>
          </a:xfrm>
        </p:spPr>
        <p:txBody>
          <a:bodyPr lIns="36000" tIns="36000" rIns="36000" bIns="36000" anchor="ctr"/>
          <a:lstStyle>
            <a:lvl1pPr algn="r">
              <a:buNone/>
              <a:defRPr sz="1050" b="0">
                <a:solidFill>
                  <a:schemeClr val="accent6"/>
                </a:solidFill>
              </a:defRPr>
            </a:lvl1pPr>
          </a:lstStyle>
          <a:p>
            <a:pPr lvl="0"/>
            <a:r>
              <a:rPr lang="de-DE"/>
              <a:t>SECTION</a:t>
            </a:r>
            <a:endParaRPr lang="en-US"/>
          </a:p>
        </p:txBody>
      </p:sp>
    </p:spTree>
    <p:extLst>
      <p:ext uri="{BB962C8B-B14F-4D97-AF65-F5344CB8AC3E}">
        <p14:creationId xmlns:p14="http://schemas.microsoft.com/office/powerpoint/2010/main" val="400908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startfolie Foto">
    <p:spTree>
      <p:nvGrpSpPr>
        <p:cNvPr id="1" name=""/>
        <p:cNvGrpSpPr/>
        <p:nvPr/>
      </p:nvGrpSpPr>
      <p:grpSpPr>
        <a:xfrm>
          <a:off x="0" y="0"/>
          <a:ext cx="0" cy="0"/>
          <a:chOff x="0" y="0"/>
          <a:chExt cx="0" cy="0"/>
        </a:xfrm>
      </p:grpSpPr>
      <p:sp>
        <p:nvSpPr>
          <p:cNvPr id="13" name="Bildplatzhalter">
            <a:extLst>
              <a:ext uri="{FF2B5EF4-FFF2-40B4-BE49-F238E27FC236}">
                <a16:creationId xmlns:a16="http://schemas.microsoft.com/office/drawing/2014/main" id="{670A352A-9075-4383-BC37-7EF209BB4A7F}"/>
              </a:ext>
            </a:extLst>
          </p:cNvPr>
          <p:cNvSpPr>
            <a:spLocks noGrp="1"/>
          </p:cNvSpPr>
          <p:nvPr>
            <p:ph type="pic" sz="quarter" idx="11" hasCustomPrompt="1"/>
          </p:nvPr>
        </p:nvSpPr>
        <p:spPr bwMode="gray">
          <a:xfrm>
            <a:off x="123135" y="123825"/>
            <a:ext cx="8893865" cy="4476494"/>
          </a:xfrm>
          <a:noFill/>
        </p:spPr>
        <p:txBody>
          <a:bodyPr tIns="720000" rIns="0"/>
          <a:lstStyle>
            <a:lvl1pPr marL="0" marR="0" indent="0" algn="ctr" defTabSz="685800" rtl="0" eaLnBrk="1" fontAlgn="auto" latinLnBrk="0" hangingPunct="1">
              <a:lnSpc>
                <a:spcPct val="90000"/>
              </a:lnSpc>
              <a:spcBef>
                <a:spcPts val="0"/>
              </a:spcBef>
              <a:spcAft>
                <a:spcPts val="0"/>
              </a:spcAft>
              <a:buClrTx/>
              <a:buSzTx/>
              <a:buFont typeface="Arial" panose="020B0604020202020204" pitchFamily="34" charset="0"/>
              <a:buNone/>
              <a:tabLst/>
              <a:defRPr sz="500">
                <a:solidFill>
                  <a:schemeClr val="accent1"/>
                </a:solidFill>
              </a:defRPr>
            </a:lvl1pPr>
          </a:lstStyle>
          <a:p>
            <a:r>
              <a:rPr lang="de-DE"/>
              <a:t>.</a:t>
            </a:r>
          </a:p>
        </p:txBody>
      </p:sp>
      <p:sp>
        <p:nvSpPr>
          <p:cNvPr id="15" name="Headline">
            <a:extLst>
              <a:ext uri="{FF2B5EF4-FFF2-40B4-BE49-F238E27FC236}">
                <a16:creationId xmlns:a16="http://schemas.microsoft.com/office/drawing/2014/main" id="{F8646EF2-FE73-41DC-B654-C5012A3720DD}"/>
              </a:ext>
            </a:extLst>
          </p:cNvPr>
          <p:cNvSpPr>
            <a:spLocks noGrp="1"/>
          </p:cNvSpPr>
          <p:nvPr>
            <p:ph type="title" hasCustomPrompt="1"/>
          </p:nvPr>
        </p:nvSpPr>
        <p:spPr bwMode="gray">
          <a:xfrm>
            <a:off x="123135" y="2571750"/>
            <a:ext cx="8893865" cy="2028568"/>
          </a:xfrm>
          <a:prstGeom prst="rect">
            <a:avLst/>
          </a:prstGeom>
          <a:blipFill dpi="0" rotWithShape="1">
            <a:blip r:embed="rId2">
              <a:alphaModFix amt="80000"/>
            </a:blip>
            <a:srcRect/>
            <a:stretch>
              <a:fillRect l="-10" r="-10"/>
            </a:stretch>
          </a:blipFill>
        </p:spPr>
        <p:txBody>
          <a:bodyPr wrap="square" lIns="576000" bIns="432000" anchor="b">
            <a:noAutofit/>
          </a:bodyPr>
          <a:lstStyle>
            <a:lvl1pPr>
              <a:defRPr sz="2600" b="1">
                <a:solidFill>
                  <a:schemeClr val="tx1"/>
                </a:solidFill>
              </a:defRPr>
            </a:lvl1pPr>
          </a:lstStyle>
          <a:p>
            <a:r>
              <a:rPr lang="fr-FR" b="1" i="0" u="none" baseline="0">
                <a:latin typeface="Arial"/>
                <a:cs typeface="+mn-cs"/>
                <a:sym typeface="Arial"/>
              </a:rPr>
              <a:t>Diapositive de début de chapitre </a:t>
            </a:r>
            <a:br>
              <a:rPr lang="fr-FR" b="1" i="0" u="none" baseline="0">
                <a:latin typeface="Arial"/>
                <a:cs typeface="+mn-cs"/>
                <a:sym typeface="Arial"/>
              </a:rPr>
            </a:br>
            <a:r>
              <a:rPr lang="fr-FR" b="1" i="0" u="none" baseline="0">
                <a:latin typeface="Arial"/>
                <a:cs typeface="+mn-cs"/>
                <a:sym typeface="Arial"/>
              </a:rPr>
              <a:t>avec photo d’arrière-plan (remplaçable)</a:t>
            </a:r>
            <a:endParaRPr lang="de-DE"/>
          </a:p>
        </p:txBody>
      </p:sp>
      <p:sp>
        <p:nvSpPr>
          <p:cNvPr id="2" name="Datumsplatzhalter 1">
            <a:extLst>
              <a:ext uri="{FF2B5EF4-FFF2-40B4-BE49-F238E27FC236}">
                <a16:creationId xmlns:a16="http://schemas.microsoft.com/office/drawing/2014/main" id="{FDD79862-8BF3-4D14-AF58-2F22BF60427E}"/>
              </a:ext>
            </a:extLst>
          </p:cNvPr>
          <p:cNvSpPr>
            <a:spLocks noGrp="1"/>
          </p:cNvSpPr>
          <p:nvPr>
            <p:ph type="dt" sz="half" idx="12"/>
          </p:nvPr>
        </p:nvSpPr>
        <p:spPr bwMode="gray"/>
        <p:txBody>
          <a:bodyPr/>
          <a:lstStyle/>
          <a:p>
            <a:fld id="{4CDDBD84-558C-43F9-BB94-76590F648C64}" type="datetime1">
              <a:rPr lang="fr-FR" smtClean="0"/>
              <a:t>25/02/2025</a:t>
            </a:fld>
            <a:endParaRPr lang="de-DE"/>
          </a:p>
        </p:txBody>
      </p:sp>
      <p:sp>
        <p:nvSpPr>
          <p:cNvPr id="4" name="Fußzeilenplatzhalter 3">
            <a:extLst>
              <a:ext uri="{FF2B5EF4-FFF2-40B4-BE49-F238E27FC236}">
                <a16:creationId xmlns:a16="http://schemas.microsoft.com/office/drawing/2014/main" id="{2CB5F56C-6422-4495-9DA4-2AF22406E267}"/>
              </a:ext>
            </a:extLst>
          </p:cNvPr>
          <p:cNvSpPr>
            <a:spLocks noGrp="1"/>
          </p:cNvSpPr>
          <p:nvPr>
            <p:ph type="ftr" sz="quarter" idx="13"/>
          </p:nvPr>
        </p:nvSpPr>
        <p:spPr bwMode="gray"/>
        <p:txBody>
          <a:bodyPr/>
          <a:lstStyle/>
          <a:p>
            <a:r>
              <a:rPr lang="fr-FR"/>
              <a:t>Atelier de restitution WP2 – Analyse des mécanismes liés au financement vert des projets EnR</a:t>
            </a:r>
            <a:endParaRPr lang="en-US"/>
          </a:p>
        </p:txBody>
      </p:sp>
      <p:sp>
        <p:nvSpPr>
          <p:cNvPr id="5" name="Foliennummernplatzhalter 4">
            <a:extLst>
              <a:ext uri="{FF2B5EF4-FFF2-40B4-BE49-F238E27FC236}">
                <a16:creationId xmlns:a16="http://schemas.microsoft.com/office/drawing/2014/main" id="{2D7E061E-EDDF-4769-84B3-644BEC3FD70D}"/>
              </a:ext>
            </a:extLst>
          </p:cNvPr>
          <p:cNvSpPr>
            <a:spLocks noGrp="1"/>
          </p:cNvSpPr>
          <p:nvPr>
            <p:ph type="sldNum" sz="quarter" idx="14"/>
          </p:nvPr>
        </p:nvSpPr>
        <p:spPr bwMode="gray"/>
        <p:txBody>
          <a:bodyPr/>
          <a:lstStyle/>
          <a:p>
            <a:r>
              <a:rPr lang="en-GB"/>
              <a:t>Page </a:t>
            </a:r>
            <a:fld id="{3A8B5DB7-81A8-4ED4-916B-6B23CD603687}" type="slidenum">
              <a:rPr smtClean="0"/>
              <a:pPr/>
              <a:t>‹N°›</a:t>
            </a:fld>
            <a:endParaRPr/>
          </a:p>
        </p:txBody>
      </p:sp>
      <p:sp>
        <p:nvSpPr>
          <p:cNvPr id="28" name="Subline">
            <a:extLst>
              <a:ext uri="{FF2B5EF4-FFF2-40B4-BE49-F238E27FC236}">
                <a16:creationId xmlns:a16="http://schemas.microsoft.com/office/drawing/2014/main" id="{6699B1E5-C447-4674-92BB-C2A1F3ADCF99}"/>
              </a:ext>
            </a:extLst>
          </p:cNvPr>
          <p:cNvSpPr>
            <a:spLocks noGrp="1"/>
          </p:cNvSpPr>
          <p:nvPr>
            <p:ph type="body" sz="quarter" idx="10" hasCustomPrompt="1"/>
          </p:nvPr>
        </p:nvSpPr>
        <p:spPr bwMode="gray">
          <a:xfrm>
            <a:off x="699848" y="4266855"/>
            <a:ext cx="7970837" cy="219291"/>
          </a:xfrm>
        </p:spPr>
        <p:txBody>
          <a:bodyPr>
            <a:spAutoFit/>
          </a:bodyPr>
          <a:lstStyle>
            <a:lvl1pPr marL="0" indent="0">
              <a:lnSpc>
                <a:spcPct val="95000"/>
              </a:lnSpc>
              <a:spcBef>
                <a:spcPts val="0"/>
              </a:spcBef>
              <a:spcAft>
                <a:spcPts val="0"/>
              </a:spcAft>
              <a:buNone/>
              <a:defRPr sz="1500">
                <a:solidFill>
                  <a:schemeClr val="tx1"/>
                </a:solidFill>
              </a:defRPr>
            </a:lvl1pPr>
          </a:lstStyle>
          <a:p>
            <a:pPr lvl="0"/>
            <a:r>
              <a:rPr lang="fr-FR" noProof="0"/>
              <a:t>Ceci est le sous-titre</a:t>
            </a:r>
          </a:p>
        </p:txBody>
      </p:sp>
      <p:sp>
        <p:nvSpPr>
          <p:cNvPr id="9" name="Textplatzhalter 15">
            <a:extLst>
              <a:ext uri="{FF2B5EF4-FFF2-40B4-BE49-F238E27FC236}">
                <a16:creationId xmlns:a16="http://schemas.microsoft.com/office/drawing/2014/main" id="{5F7A2650-E5FF-4C99-B8F4-C1071F3F5401}"/>
              </a:ext>
            </a:extLst>
          </p:cNvPr>
          <p:cNvSpPr>
            <a:spLocks noGrp="1"/>
          </p:cNvSpPr>
          <p:nvPr>
            <p:ph type="body" sz="quarter" idx="15" hasCustomPrompt="1"/>
          </p:nvPr>
        </p:nvSpPr>
        <p:spPr>
          <a:xfrm rot="21047493">
            <a:off x="2399600" y="595595"/>
            <a:ext cx="3977861" cy="637849"/>
          </a:xfrm>
          <a:solidFill>
            <a:schemeClr val="accent4">
              <a:lumMod val="20000"/>
              <a:lumOff val="80000"/>
            </a:schemeClr>
          </a:solidFill>
        </p:spPr>
        <p:txBody>
          <a:bodyPr wrap="square" lIns="72000" tIns="72000" bIns="72000">
            <a:spAutoFit/>
          </a:bodyPr>
          <a:lstStyle>
            <a:lvl1pPr>
              <a:lnSpc>
                <a:spcPct val="100000"/>
              </a:lnSpc>
              <a:spcBef>
                <a:spcPts val="0"/>
              </a:spcBef>
              <a:defRPr sz="800"/>
            </a:lvl1pPr>
            <a:lvl2pPr marL="0" indent="0">
              <a:buNone/>
              <a:defRPr sz="3200" b="1"/>
            </a:lvl2pPr>
            <a:lvl5pPr>
              <a:defRPr sz="600"/>
            </a:lvl5pPr>
          </a:lstStyle>
          <a:p>
            <a:pPr marL="85725" lvl="1"/>
            <a:r>
              <a:rPr lang="fr-FR" sz="800"/>
              <a:t>1. Cliquez sur la petite icône au milieu de la page. </a:t>
            </a:r>
            <a:br>
              <a:rPr lang="fr-FR" sz="800"/>
            </a:br>
            <a:r>
              <a:rPr lang="fr-FR" sz="800"/>
              <a:t>2. Sélectionnez une photo. </a:t>
            </a:r>
            <a:br>
              <a:rPr lang="fr-FR" sz="800"/>
            </a:br>
            <a:r>
              <a:rPr lang="fr-FR" sz="800"/>
              <a:t>3. Si nécessaire, modifiez la section: "Format de l’image/Rogner". </a:t>
            </a:r>
            <a:br>
              <a:rPr lang="fr-FR" sz="800"/>
            </a:br>
            <a:r>
              <a:rPr lang="fr-FR" sz="800"/>
              <a:t>4. Supprimez cette note !</a:t>
            </a:r>
            <a:endParaRPr lang="de-DE" sz="800"/>
          </a:p>
        </p:txBody>
      </p:sp>
    </p:spTree>
    <p:extLst>
      <p:ext uri="{BB962C8B-B14F-4D97-AF65-F5344CB8AC3E}">
        <p14:creationId xmlns:p14="http://schemas.microsoft.com/office/powerpoint/2010/main" val="2628188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microsoft.com/office/2007/relationships/hdphoto" Target="../media/hdphoto1.wdp"/><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9" Type="http://schemas.openxmlformats.org/officeDocument/2006/relationships/slideLayout" Target="../slideLayouts/slideLayout79.xml"/><Relationship Id="rId21" Type="http://schemas.openxmlformats.org/officeDocument/2006/relationships/slideLayout" Target="../slideLayouts/slideLayout61.xml"/><Relationship Id="rId34" Type="http://schemas.openxmlformats.org/officeDocument/2006/relationships/slideLayout" Target="../slideLayouts/slideLayout74.xml"/><Relationship Id="rId42" Type="http://schemas.openxmlformats.org/officeDocument/2006/relationships/image" Target="../media/image1.png"/><Relationship Id="rId7" Type="http://schemas.openxmlformats.org/officeDocument/2006/relationships/slideLayout" Target="../slideLayouts/slideLayout4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41" Type="http://schemas.openxmlformats.org/officeDocument/2006/relationships/theme" Target="../theme/theme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slideLayout" Target="../slideLayouts/slideLayout72.xml"/><Relationship Id="rId37" Type="http://schemas.openxmlformats.org/officeDocument/2006/relationships/slideLayout" Target="../slideLayouts/slideLayout77.xml"/><Relationship Id="rId40" Type="http://schemas.openxmlformats.org/officeDocument/2006/relationships/slideLayout" Target="../slideLayouts/slideLayout80.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36" Type="http://schemas.openxmlformats.org/officeDocument/2006/relationships/slideLayout" Target="../slideLayouts/slideLayout76.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slideLayout" Target="../slideLayouts/slideLayout71.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 Id="rId35" Type="http://schemas.openxmlformats.org/officeDocument/2006/relationships/slideLayout" Target="../slideLayouts/slideLayout75.xml"/><Relationship Id="rId43" Type="http://schemas.microsoft.com/office/2007/relationships/hdphoto" Target="../media/hdphoto1.wdp"/><Relationship Id="rId8" Type="http://schemas.openxmlformats.org/officeDocument/2006/relationships/slideLayout" Target="../slideLayouts/slideLayout48.xml"/><Relationship Id="rId3" Type="http://schemas.openxmlformats.org/officeDocument/2006/relationships/slideLayout" Target="../slideLayouts/slideLayout43.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33" Type="http://schemas.openxmlformats.org/officeDocument/2006/relationships/slideLayout" Target="../slideLayouts/slideLayout73.xml"/><Relationship Id="rId38"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9F0F5CEA-886E-4B05-93BC-F96F6B5DF08A}"/>
              </a:ext>
            </a:extLst>
          </p:cNvPr>
          <p:cNvPicPr>
            <a:picLocks noChangeAspect="1"/>
          </p:cNvPicPr>
          <p:nvPr userDrawn="1"/>
        </p:nvPicPr>
        <p:blipFill rotWithShape="1">
          <a:blip r:embed="rId42">
            <a:extLst>
              <a:ext uri="{BEBA8EAE-BF5A-486C-A8C5-ECC9F3942E4B}">
                <a14:imgProps xmlns:a14="http://schemas.microsoft.com/office/drawing/2010/main">
                  <a14:imgLayer r:embed="rId43">
                    <a14:imgEffect>
                      <a14:brightnessContrast bright="-8000"/>
                    </a14:imgEffect>
                  </a14:imgLayer>
                </a14:imgProps>
              </a:ext>
              <a:ext uri="{28A0092B-C50C-407E-A947-70E740481C1C}">
                <a14:useLocalDpi xmlns:a14="http://schemas.microsoft.com/office/drawing/2010/main" val="0"/>
              </a:ext>
            </a:extLst>
          </a:blip>
          <a:srcRect r="64013"/>
          <a:stretch/>
        </p:blipFill>
        <p:spPr bwMode="gray">
          <a:xfrm>
            <a:off x="8692041" y="4778859"/>
            <a:ext cx="309835" cy="237625"/>
          </a:xfrm>
          <a:prstGeom prst="rect">
            <a:avLst/>
          </a:prstGeom>
        </p:spPr>
      </p:pic>
      <p:sp>
        <p:nvSpPr>
          <p:cNvPr id="15" name="bar">
            <a:extLst>
              <a:ext uri="{FF2B5EF4-FFF2-40B4-BE49-F238E27FC236}">
                <a16:creationId xmlns:a16="http://schemas.microsoft.com/office/drawing/2014/main" id="{49D9F131-2158-4CE8-878F-18E76BB55EA7}"/>
              </a:ext>
            </a:extLst>
          </p:cNvPr>
          <p:cNvSpPr/>
          <p:nvPr userDrawn="1"/>
        </p:nvSpPr>
        <p:spPr bwMode="gray">
          <a:xfrm>
            <a:off x="8167688" y="4600319"/>
            <a:ext cx="849312" cy="51896"/>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9" name="Fußzeile">
            <a:extLst>
              <a:ext uri="{FF2B5EF4-FFF2-40B4-BE49-F238E27FC236}">
                <a16:creationId xmlns:a16="http://schemas.microsoft.com/office/drawing/2014/main" id="{19B70EF4-7BC8-4A19-AF2F-96476732805A}"/>
              </a:ext>
            </a:extLst>
          </p:cNvPr>
          <p:cNvSpPr>
            <a:spLocks noGrp="1"/>
          </p:cNvSpPr>
          <p:nvPr>
            <p:ph type="ftr" sz="quarter" idx="3"/>
          </p:nvPr>
        </p:nvSpPr>
        <p:spPr bwMode="gray">
          <a:xfrm>
            <a:off x="1783022" y="4926384"/>
            <a:ext cx="5839479" cy="92333"/>
          </a:xfrm>
          <a:prstGeom prst="rect">
            <a:avLst/>
          </a:prstGeom>
        </p:spPr>
        <p:txBody>
          <a:bodyPr vert="horz" wrap="square" lIns="0" tIns="0" rIns="0" bIns="0" rtlCol="0" anchor="ctr">
            <a:spAutoFit/>
          </a:bodyPr>
          <a:lstStyle>
            <a:lvl1pPr algn="l">
              <a:defRPr sz="600" spc="38" baseline="0">
                <a:solidFill>
                  <a:schemeClr val="tx1">
                    <a:lumMod val="50000"/>
                    <a:lumOff val="50000"/>
                  </a:schemeClr>
                </a:solidFill>
                <a:latin typeface="Arial" panose="020B0604020202020204" pitchFamily="34" charset="0"/>
                <a:cs typeface="Arial" panose="020B0604020202020204" pitchFamily="34" charset="0"/>
              </a:defRPr>
            </a:lvl1pPr>
          </a:lstStyle>
          <a:p>
            <a:r>
              <a:rPr lang="fr-FR" noProof="0"/>
              <a:t>Atelier de restitution WP2 – Analyse des mécanismes liés au financement vert des projets EnR</a:t>
            </a:r>
          </a:p>
        </p:txBody>
      </p:sp>
      <p:sp>
        <p:nvSpPr>
          <p:cNvPr id="10" name="Datum">
            <a:extLst>
              <a:ext uri="{FF2B5EF4-FFF2-40B4-BE49-F238E27FC236}">
                <a16:creationId xmlns:a16="http://schemas.microsoft.com/office/drawing/2014/main" id="{6ED51528-C082-4A1A-9A13-B0D2B18590A6}"/>
              </a:ext>
            </a:extLst>
          </p:cNvPr>
          <p:cNvSpPr>
            <a:spLocks noGrp="1"/>
          </p:cNvSpPr>
          <p:nvPr>
            <p:ph type="dt" sz="half" idx="2"/>
          </p:nvPr>
        </p:nvSpPr>
        <p:spPr bwMode="gray">
          <a:xfrm>
            <a:off x="1010476" y="4926383"/>
            <a:ext cx="604532" cy="92333"/>
          </a:xfrm>
          <a:prstGeom prst="rect">
            <a:avLst/>
          </a:prstGeom>
        </p:spPr>
        <p:txBody>
          <a:bodyPr vert="horz" wrap="square" lIns="0" tIns="0" rIns="0" bIns="0" rtlCol="0" anchor="ctr">
            <a:spAutoFit/>
          </a:bodyPr>
          <a:lstStyle>
            <a:lvl1pPr>
              <a:defRPr lang="de-DE" sz="600" spc="38" baseline="0" smtClean="0">
                <a:solidFill>
                  <a:schemeClr val="tx1">
                    <a:lumMod val="50000"/>
                    <a:lumOff val="50000"/>
                  </a:schemeClr>
                </a:solidFill>
                <a:latin typeface="Arial" panose="020B0604020202020204" pitchFamily="34" charset="0"/>
                <a:cs typeface="Arial" panose="020B0604020202020204" pitchFamily="34" charset="0"/>
              </a:defRPr>
            </a:lvl1pPr>
          </a:lstStyle>
          <a:p>
            <a:fld id="{168CAE28-2B32-47E6-911D-AB6AD0644A9E}" type="datetime1">
              <a:rPr lang="fr-FR" smtClean="0"/>
              <a:t>25/02/2025</a:t>
            </a:fld>
            <a:endParaRPr lang="de-DE"/>
          </a:p>
        </p:txBody>
      </p:sp>
      <p:sp>
        <p:nvSpPr>
          <p:cNvPr id="5" name="Foliennummernplatzhalter">
            <a:extLst>
              <a:ext uri="{FF2B5EF4-FFF2-40B4-BE49-F238E27FC236}">
                <a16:creationId xmlns:a16="http://schemas.microsoft.com/office/drawing/2014/main" id="{4CDA9225-2A86-4401-A66D-D1B6B89C6007}"/>
              </a:ext>
            </a:extLst>
          </p:cNvPr>
          <p:cNvSpPr>
            <a:spLocks noGrp="1"/>
          </p:cNvSpPr>
          <p:nvPr>
            <p:ph type="sldNum" sz="quarter" idx="4"/>
          </p:nvPr>
        </p:nvSpPr>
        <p:spPr bwMode="gray">
          <a:xfrm>
            <a:off x="449817" y="4926383"/>
            <a:ext cx="450850" cy="92333"/>
          </a:xfrm>
          <a:prstGeom prst="rect">
            <a:avLst/>
          </a:prstGeom>
        </p:spPr>
        <p:txBody>
          <a:bodyPr vert="horz" wrap="square" lIns="0" tIns="0" rIns="0" bIns="0" rtlCol="0" anchor="ctr">
            <a:spAutoFit/>
          </a:bodyPr>
          <a:lstStyle>
            <a:lvl1pPr algn="l">
              <a:defRPr lang="de-DE" sz="600" spc="38" baseline="0" smtClean="0">
                <a:solidFill>
                  <a:schemeClr val="tx2"/>
                </a:solidFill>
                <a:latin typeface="Arial" panose="020B0604020202020204" pitchFamily="34" charset="0"/>
                <a:cs typeface="Arial" panose="020B0604020202020204" pitchFamily="34" charset="0"/>
              </a:defRPr>
            </a:lvl1pPr>
          </a:lstStyle>
          <a:p>
            <a:r>
              <a:rPr lang="en-GB"/>
              <a:t>Page </a:t>
            </a:r>
            <a:fld id="{3A8B5DB7-81A8-4ED4-916B-6B23CD603687}" type="slidenum">
              <a:rPr smtClean="0"/>
              <a:pPr/>
              <a:t>‹N°›</a:t>
            </a:fld>
            <a:endParaRPr/>
          </a:p>
        </p:txBody>
      </p:sp>
      <p:cxnSp>
        <p:nvCxnSpPr>
          <p:cNvPr id="14" name="Trennlinie 2">
            <a:extLst>
              <a:ext uri="{FF2B5EF4-FFF2-40B4-BE49-F238E27FC236}">
                <a16:creationId xmlns:a16="http://schemas.microsoft.com/office/drawing/2014/main" id="{BA7763BA-D29F-4859-88A9-E457D7D05001}"/>
              </a:ext>
            </a:extLst>
          </p:cNvPr>
          <p:cNvCxnSpPr>
            <a:cxnSpLocks/>
          </p:cNvCxnSpPr>
          <p:nvPr userDrawn="1"/>
        </p:nvCxnSpPr>
        <p:spPr bwMode="gray">
          <a:xfrm>
            <a:off x="1709046" y="4931714"/>
            <a:ext cx="0" cy="77787"/>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Trennline 1">
            <a:extLst>
              <a:ext uri="{FF2B5EF4-FFF2-40B4-BE49-F238E27FC236}">
                <a16:creationId xmlns:a16="http://schemas.microsoft.com/office/drawing/2014/main" id="{D7B3BF4D-6640-4657-BD72-5F4E0852873A}"/>
              </a:ext>
            </a:extLst>
          </p:cNvPr>
          <p:cNvCxnSpPr>
            <a:cxnSpLocks/>
          </p:cNvCxnSpPr>
          <p:nvPr userDrawn="1"/>
        </p:nvCxnSpPr>
        <p:spPr bwMode="gray">
          <a:xfrm>
            <a:off x="917820" y="4931714"/>
            <a:ext cx="0" cy="77787"/>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
          <p:cNvSpPr>
            <a:spLocks noGrp="1"/>
          </p:cNvSpPr>
          <p:nvPr>
            <p:ph type="body" idx="1"/>
          </p:nvPr>
        </p:nvSpPr>
        <p:spPr bwMode="gray">
          <a:xfrm>
            <a:off x="449818" y="1020969"/>
            <a:ext cx="7172684" cy="3495470"/>
          </a:xfrm>
          <a:prstGeom prst="rect">
            <a:avLst/>
          </a:prstGeom>
        </p:spPr>
        <p:txBody>
          <a:bodyPr vert="horz" lIns="0" tIns="0" rIns="72000" bIns="0" rtlCol="0">
            <a:noAutofit/>
          </a:bodyPr>
          <a:lstStyle/>
          <a:p>
            <a:pPr lvl="0"/>
            <a:r>
              <a:rPr lang="fr-FR" noProof="0"/>
              <a:t>Modifier le style du texte du masque</a:t>
            </a:r>
          </a:p>
          <a:p>
            <a:pPr lvl="1">
              <a:buClr>
                <a:schemeClr val="accent1"/>
              </a:buClr>
            </a:pPr>
            <a:r>
              <a:rPr lang="fr-FR" noProof="0"/>
              <a:t>Deuxième niveau</a:t>
            </a:r>
          </a:p>
          <a:p>
            <a:pPr lvl="2">
              <a:buClr>
                <a:schemeClr val="accent1"/>
              </a:buClr>
            </a:pPr>
            <a:r>
              <a:rPr lang="fr-FR" noProof="0"/>
              <a:t>Troisième niveau</a:t>
            </a:r>
          </a:p>
          <a:p>
            <a:pPr lvl="3">
              <a:buClr>
                <a:schemeClr val="accent1"/>
              </a:buClr>
            </a:pPr>
            <a:r>
              <a:rPr lang="fr-FR" noProof="0"/>
              <a:t>Quatrième niveau</a:t>
            </a:r>
          </a:p>
        </p:txBody>
      </p:sp>
      <p:sp>
        <p:nvSpPr>
          <p:cNvPr id="22" name="Headline">
            <a:extLst>
              <a:ext uri="{FF2B5EF4-FFF2-40B4-BE49-F238E27FC236}">
                <a16:creationId xmlns:a16="http://schemas.microsoft.com/office/drawing/2014/main" id="{288DB87F-225C-44F9-8B2F-85DB9A3E0803}"/>
              </a:ext>
            </a:extLst>
          </p:cNvPr>
          <p:cNvSpPr>
            <a:spLocks noGrp="1"/>
          </p:cNvSpPr>
          <p:nvPr>
            <p:ph type="title"/>
          </p:nvPr>
        </p:nvSpPr>
        <p:spPr bwMode="gray">
          <a:xfrm>
            <a:off x="449817" y="240212"/>
            <a:ext cx="7172684" cy="540544"/>
          </a:xfrm>
          <a:prstGeom prst="rect">
            <a:avLst/>
          </a:prstGeom>
        </p:spPr>
        <p:txBody>
          <a:bodyPr vert="horz" lIns="0" tIns="0" rIns="72000" bIns="0" rtlCol="0" anchor="b">
            <a:noAutofit/>
          </a:bodyPr>
          <a:lstStyle/>
          <a:p>
            <a:r>
              <a:rPr lang="fr-FR" noProof="0"/>
              <a:t>Cliquer ici pour ajouter un titre</a:t>
            </a:r>
          </a:p>
        </p:txBody>
      </p:sp>
    </p:spTree>
    <p:extLst>
      <p:ext uri="{BB962C8B-B14F-4D97-AF65-F5344CB8AC3E}">
        <p14:creationId xmlns:p14="http://schemas.microsoft.com/office/powerpoint/2010/main" val="4039776046"/>
      </p:ext>
    </p:extLst>
  </p:cSld>
  <p:clrMap bg1="lt1" tx1="dk1" bg2="lt2" tx2="dk2" accent1="accent1" accent2="accent2" accent3="accent3" accent4="accent4" accent5="accent5" accent6="accent6" hlink="hlink" folHlink="folHlink"/>
  <p:sldLayoutIdLst>
    <p:sldLayoutId id="2147483674" r:id="rId1"/>
    <p:sldLayoutId id="2147483814" r:id="rId2"/>
    <p:sldLayoutId id="2147483815" r:id="rId3"/>
    <p:sldLayoutId id="2147483818" r:id="rId4"/>
    <p:sldLayoutId id="2147483819" r:id="rId5"/>
    <p:sldLayoutId id="2147483858" r:id="rId6"/>
    <p:sldLayoutId id="2147483859" r:id="rId7"/>
    <p:sldLayoutId id="2147483824" r:id="rId8"/>
    <p:sldLayoutId id="2147483822" r:id="rId9"/>
    <p:sldLayoutId id="2147483823" r:id="rId10"/>
    <p:sldLayoutId id="2147483821" r:id="rId11"/>
    <p:sldLayoutId id="2147483826" r:id="rId12"/>
    <p:sldLayoutId id="2147483827" r:id="rId13"/>
    <p:sldLayoutId id="2147483825" r:id="rId14"/>
    <p:sldLayoutId id="2147483829" r:id="rId15"/>
    <p:sldLayoutId id="2147483838" r:id="rId16"/>
    <p:sldLayoutId id="2147483832" r:id="rId17"/>
    <p:sldLayoutId id="2147483828" r:id="rId18"/>
    <p:sldLayoutId id="2147483830" r:id="rId19"/>
    <p:sldLayoutId id="2147483831" r:id="rId20"/>
    <p:sldLayoutId id="2147483834" r:id="rId21"/>
    <p:sldLayoutId id="2147483862" r:id="rId22"/>
    <p:sldLayoutId id="2147483863" r:id="rId23"/>
    <p:sldLayoutId id="2147483835" r:id="rId24"/>
    <p:sldLayoutId id="2147483836" r:id="rId25"/>
    <p:sldLayoutId id="2147483837" r:id="rId26"/>
    <p:sldLayoutId id="2147483839" r:id="rId27"/>
    <p:sldLayoutId id="2147483852" r:id="rId28"/>
    <p:sldLayoutId id="2147483843" r:id="rId29"/>
    <p:sldLayoutId id="2147483847" r:id="rId30"/>
    <p:sldLayoutId id="2147483846" r:id="rId31"/>
    <p:sldLayoutId id="2147483841" r:id="rId32"/>
    <p:sldLayoutId id="2147483842" r:id="rId33"/>
    <p:sldLayoutId id="2147483857" r:id="rId34"/>
    <p:sldLayoutId id="2147483856" r:id="rId35"/>
    <p:sldLayoutId id="2147483840" r:id="rId36"/>
    <p:sldLayoutId id="2147483861" r:id="rId37"/>
    <p:sldLayoutId id="2147483874" r:id="rId38"/>
    <p:sldLayoutId id="2147483875" r:id="rId39"/>
    <p:sldLayoutId id="2147483876" r:id="rId40"/>
  </p:sldLayoutIdLst>
  <p:transition>
    <p:fade/>
  </p:transition>
  <p:hf hdr="0"/>
  <p:txStyles>
    <p:titleStyle>
      <a:lvl1pPr algn="l" defTabSz="685800" rtl="0" eaLnBrk="1" latinLnBrk="0" hangingPunct="1">
        <a:lnSpc>
          <a:spcPct val="90000"/>
        </a:lnSpc>
        <a:spcBef>
          <a:spcPct val="0"/>
        </a:spcBef>
        <a:buNone/>
        <a:defRPr sz="1800" b="1" kern="1200" cap="none" baseline="0">
          <a:solidFill>
            <a:schemeClr val="tx1"/>
          </a:solidFill>
          <a:latin typeface="+mj-lt"/>
          <a:ea typeface="+mj-ea"/>
          <a:cs typeface="+mj-cs"/>
        </a:defRPr>
      </a:lvl1pPr>
    </p:titleStyle>
    <p:bodyStyle>
      <a:lvl1pPr marL="0" indent="0" algn="l" defTabSz="685800" rtl="0" eaLnBrk="1" latinLnBrk="0" hangingPunct="1">
        <a:lnSpc>
          <a:spcPct val="100000"/>
        </a:lnSpc>
        <a:spcBef>
          <a:spcPts val="600"/>
        </a:spcBef>
        <a:buFont typeface="Arial" panose="020B0604020202020204" pitchFamily="34" charset="0"/>
        <a:buNone/>
        <a:defRPr lang="de-DE" sz="1600" kern="1200" dirty="0" smtClean="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8" userDrawn="1">
          <p15:clr>
            <a:srgbClr val="F26B43"/>
          </p15:clr>
        </p15:guide>
        <p15:guide id="5" orient="horz" pos="3162" userDrawn="1">
          <p15:clr>
            <a:srgbClr val="F26B43"/>
          </p15:clr>
        </p15:guide>
        <p15:guide id="7" pos="5680" userDrawn="1">
          <p15:clr>
            <a:srgbClr val="F26B43"/>
          </p15:clr>
        </p15:guide>
        <p15:guide id="8" pos="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9F0F5CEA-886E-4B05-93BC-F96F6B5DF08A}"/>
              </a:ext>
            </a:extLst>
          </p:cNvPr>
          <p:cNvPicPr>
            <a:picLocks noChangeAspect="1"/>
          </p:cNvPicPr>
          <p:nvPr userDrawn="1"/>
        </p:nvPicPr>
        <p:blipFill rotWithShape="1">
          <a:blip r:embed="rId42">
            <a:extLst>
              <a:ext uri="{BEBA8EAE-BF5A-486C-A8C5-ECC9F3942E4B}">
                <a14:imgProps xmlns:a14="http://schemas.microsoft.com/office/drawing/2010/main">
                  <a14:imgLayer r:embed="rId43">
                    <a14:imgEffect>
                      <a14:brightnessContrast bright="-8000"/>
                    </a14:imgEffect>
                  </a14:imgLayer>
                </a14:imgProps>
              </a:ext>
              <a:ext uri="{28A0092B-C50C-407E-A947-70E740481C1C}">
                <a14:useLocalDpi xmlns:a14="http://schemas.microsoft.com/office/drawing/2010/main" val="0"/>
              </a:ext>
            </a:extLst>
          </a:blip>
          <a:srcRect r="64013"/>
          <a:stretch/>
        </p:blipFill>
        <p:spPr bwMode="gray">
          <a:xfrm>
            <a:off x="8692041" y="4778859"/>
            <a:ext cx="309835" cy="237625"/>
          </a:xfrm>
          <a:prstGeom prst="rect">
            <a:avLst/>
          </a:prstGeom>
        </p:spPr>
      </p:pic>
      <p:sp>
        <p:nvSpPr>
          <p:cNvPr id="15" name="bar">
            <a:extLst>
              <a:ext uri="{FF2B5EF4-FFF2-40B4-BE49-F238E27FC236}">
                <a16:creationId xmlns:a16="http://schemas.microsoft.com/office/drawing/2014/main" id="{49D9F131-2158-4CE8-878F-18E76BB55EA7}"/>
              </a:ext>
            </a:extLst>
          </p:cNvPr>
          <p:cNvSpPr/>
          <p:nvPr userDrawn="1"/>
        </p:nvSpPr>
        <p:spPr bwMode="gray">
          <a:xfrm>
            <a:off x="8167688" y="4600319"/>
            <a:ext cx="849312" cy="51896"/>
          </a:xfrm>
          <a:prstGeom prst="rect">
            <a:avLst/>
          </a:prstGeom>
          <a:solidFill>
            <a:schemeClr val="accent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endParaRPr lang="de-DE" err="1">
              <a:solidFill>
                <a:schemeClr val="tx2"/>
              </a:solidFill>
              <a:latin typeface="Arial" charset="0"/>
            </a:endParaRPr>
          </a:p>
        </p:txBody>
      </p:sp>
      <p:sp>
        <p:nvSpPr>
          <p:cNvPr id="9" name="Fußzeile">
            <a:extLst>
              <a:ext uri="{FF2B5EF4-FFF2-40B4-BE49-F238E27FC236}">
                <a16:creationId xmlns:a16="http://schemas.microsoft.com/office/drawing/2014/main" id="{19B70EF4-7BC8-4A19-AF2F-96476732805A}"/>
              </a:ext>
            </a:extLst>
          </p:cNvPr>
          <p:cNvSpPr>
            <a:spLocks noGrp="1"/>
          </p:cNvSpPr>
          <p:nvPr>
            <p:ph type="ftr" sz="quarter" idx="3"/>
          </p:nvPr>
        </p:nvSpPr>
        <p:spPr bwMode="gray">
          <a:xfrm>
            <a:off x="1783022" y="4926384"/>
            <a:ext cx="5839479" cy="92333"/>
          </a:xfrm>
          <a:prstGeom prst="rect">
            <a:avLst/>
          </a:prstGeom>
        </p:spPr>
        <p:txBody>
          <a:bodyPr vert="horz" wrap="square" lIns="0" tIns="0" rIns="0" bIns="0" rtlCol="0" anchor="ctr">
            <a:spAutoFit/>
          </a:bodyPr>
          <a:lstStyle>
            <a:lvl1pPr algn="l">
              <a:defRPr sz="600" spc="38" baseline="0">
                <a:solidFill>
                  <a:schemeClr val="tx1">
                    <a:lumMod val="50000"/>
                    <a:lumOff val="50000"/>
                  </a:schemeClr>
                </a:solidFill>
                <a:latin typeface="Arial" panose="020B0604020202020204" pitchFamily="34" charset="0"/>
                <a:cs typeface="Arial" panose="020B0604020202020204" pitchFamily="34" charset="0"/>
              </a:defRPr>
            </a:lvl1pPr>
          </a:lstStyle>
          <a:p>
            <a:r>
              <a:rPr lang="fr-FR" noProof="0"/>
              <a:t>Atelier de restitution WP2 – Analyse des mécanismes liés au financement vert des projets EnR</a:t>
            </a:r>
          </a:p>
        </p:txBody>
      </p:sp>
      <p:sp>
        <p:nvSpPr>
          <p:cNvPr id="10" name="Datum">
            <a:extLst>
              <a:ext uri="{FF2B5EF4-FFF2-40B4-BE49-F238E27FC236}">
                <a16:creationId xmlns:a16="http://schemas.microsoft.com/office/drawing/2014/main" id="{6ED51528-C082-4A1A-9A13-B0D2B18590A6}"/>
              </a:ext>
            </a:extLst>
          </p:cNvPr>
          <p:cNvSpPr>
            <a:spLocks noGrp="1"/>
          </p:cNvSpPr>
          <p:nvPr>
            <p:ph type="dt" sz="half" idx="2"/>
          </p:nvPr>
        </p:nvSpPr>
        <p:spPr bwMode="gray">
          <a:xfrm>
            <a:off x="1010476" y="4926383"/>
            <a:ext cx="604532" cy="92333"/>
          </a:xfrm>
          <a:prstGeom prst="rect">
            <a:avLst/>
          </a:prstGeom>
        </p:spPr>
        <p:txBody>
          <a:bodyPr vert="horz" wrap="square" lIns="0" tIns="0" rIns="0" bIns="0" rtlCol="0" anchor="ctr">
            <a:spAutoFit/>
          </a:bodyPr>
          <a:lstStyle>
            <a:lvl1pPr>
              <a:defRPr lang="de-DE" sz="600" spc="38" baseline="0" smtClean="0">
                <a:solidFill>
                  <a:schemeClr val="tx1">
                    <a:lumMod val="50000"/>
                    <a:lumOff val="50000"/>
                  </a:schemeClr>
                </a:solidFill>
                <a:latin typeface="Arial" panose="020B0604020202020204" pitchFamily="34" charset="0"/>
                <a:cs typeface="Arial" panose="020B0604020202020204" pitchFamily="34" charset="0"/>
              </a:defRPr>
            </a:lvl1pPr>
          </a:lstStyle>
          <a:p>
            <a:fld id="{3A8B9F96-6E5C-4D95-8842-DD7B3B1F86CB}" type="datetime1">
              <a:rPr lang="fr-FR" smtClean="0"/>
              <a:t>25/02/2025</a:t>
            </a:fld>
            <a:endParaRPr lang="de-DE"/>
          </a:p>
        </p:txBody>
      </p:sp>
      <p:sp>
        <p:nvSpPr>
          <p:cNvPr id="5" name="Foliennummernplatzhalter">
            <a:extLst>
              <a:ext uri="{FF2B5EF4-FFF2-40B4-BE49-F238E27FC236}">
                <a16:creationId xmlns:a16="http://schemas.microsoft.com/office/drawing/2014/main" id="{4CDA9225-2A86-4401-A66D-D1B6B89C6007}"/>
              </a:ext>
            </a:extLst>
          </p:cNvPr>
          <p:cNvSpPr>
            <a:spLocks noGrp="1"/>
          </p:cNvSpPr>
          <p:nvPr>
            <p:ph type="sldNum" sz="quarter" idx="4"/>
          </p:nvPr>
        </p:nvSpPr>
        <p:spPr bwMode="gray">
          <a:xfrm>
            <a:off x="449817" y="4926383"/>
            <a:ext cx="450850" cy="92333"/>
          </a:xfrm>
          <a:prstGeom prst="rect">
            <a:avLst/>
          </a:prstGeom>
        </p:spPr>
        <p:txBody>
          <a:bodyPr vert="horz" wrap="square" lIns="0" tIns="0" rIns="0" bIns="0" rtlCol="0" anchor="ctr">
            <a:spAutoFit/>
          </a:bodyPr>
          <a:lstStyle>
            <a:lvl1pPr algn="l">
              <a:defRPr lang="de-DE" sz="600" spc="38" baseline="0" smtClean="0">
                <a:solidFill>
                  <a:schemeClr val="tx2"/>
                </a:solidFill>
                <a:latin typeface="Arial" panose="020B0604020202020204" pitchFamily="34" charset="0"/>
                <a:cs typeface="Arial" panose="020B0604020202020204" pitchFamily="34" charset="0"/>
              </a:defRPr>
            </a:lvl1pPr>
          </a:lstStyle>
          <a:p>
            <a:r>
              <a:rPr lang="en-GB"/>
              <a:t>Page </a:t>
            </a:r>
            <a:fld id="{3A8B5DB7-81A8-4ED4-916B-6B23CD603687}" type="slidenum">
              <a:rPr smtClean="0"/>
              <a:pPr/>
              <a:t>‹N°›</a:t>
            </a:fld>
            <a:endParaRPr/>
          </a:p>
        </p:txBody>
      </p:sp>
      <p:cxnSp>
        <p:nvCxnSpPr>
          <p:cNvPr id="14" name="Trennlinie 2">
            <a:extLst>
              <a:ext uri="{FF2B5EF4-FFF2-40B4-BE49-F238E27FC236}">
                <a16:creationId xmlns:a16="http://schemas.microsoft.com/office/drawing/2014/main" id="{BA7763BA-D29F-4859-88A9-E457D7D05001}"/>
              </a:ext>
            </a:extLst>
          </p:cNvPr>
          <p:cNvCxnSpPr>
            <a:cxnSpLocks/>
          </p:cNvCxnSpPr>
          <p:nvPr userDrawn="1"/>
        </p:nvCxnSpPr>
        <p:spPr bwMode="gray">
          <a:xfrm>
            <a:off x="1709046" y="4931714"/>
            <a:ext cx="0" cy="77787"/>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Trennline 1">
            <a:extLst>
              <a:ext uri="{FF2B5EF4-FFF2-40B4-BE49-F238E27FC236}">
                <a16:creationId xmlns:a16="http://schemas.microsoft.com/office/drawing/2014/main" id="{D7B3BF4D-6640-4657-BD72-5F4E0852873A}"/>
              </a:ext>
            </a:extLst>
          </p:cNvPr>
          <p:cNvCxnSpPr>
            <a:cxnSpLocks/>
          </p:cNvCxnSpPr>
          <p:nvPr userDrawn="1"/>
        </p:nvCxnSpPr>
        <p:spPr bwMode="gray">
          <a:xfrm>
            <a:off x="917820" y="4931714"/>
            <a:ext cx="0" cy="77787"/>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Text"/>
          <p:cNvSpPr>
            <a:spLocks noGrp="1"/>
          </p:cNvSpPr>
          <p:nvPr>
            <p:ph type="body" idx="1"/>
          </p:nvPr>
        </p:nvSpPr>
        <p:spPr bwMode="gray">
          <a:xfrm>
            <a:off x="449818" y="1020969"/>
            <a:ext cx="7172684" cy="3495470"/>
          </a:xfrm>
          <a:prstGeom prst="rect">
            <a:avLst/>
          </a:prstGeom>
        </p:spPr>
        <p:txBody>
          <a:bodyPr vert="horz" lIns="0" tIns="0" rIns="72000" bIns="0" rtlCol="0">
            <a:noAutofit/>
          </a:bodyPr>
          <a:lstStyle/>
          <a:p>
            <a:pPr lvl="0"/>
            <a:r>
              <a:rPr lang="fr-FR" noProof="0"/>
              <a:t>Modifier le style du texte du masque</a:t>
            </a:r>
          </a:p>
          <a:p>
            <a:pPr lvl="1">
              <a:buClr>
                <a:schemeClr val="accent1"/>
              </a:buClr>
            </a:pPr>
            <a:r>
              <a:rPr lang="fr-FR" noProof="0"/>
              <a:t>Deuxième niveau</a:t>
            </a:r>
          </a:p>
          <a:p>
            <a:pPr lvl="2">
              <a:buClr>
                <a:schemeClr val="accent1"/>
              </a:buClr>
            </a:pPr>
            <a:r>
              <a:rPr lang="fr-FR" noProof="0"/>
              <a:t>Troisième niveau</a:t>
            </a:r>
          </a:p>
          <a:p>
            <a:pPr lvl="3">
              <a:buClr>
                <a:schemeClr val="accent1"/>
              </a:buClr>
            </a:pPr>
            <a:r>
              <a:rPr lang="fr-FR" noProof="0"/>
              <a:t>Quatrième niveau</a:t>
            </a:r>
          </a:p>
        </p:txBody>
      </p:sp>
      <p:sp>
        <p:nvSpPr>
          <p:cNvPr id="22" name="Headline">
            <a:extLst>
              <a:ext uri="{FF2B5EF4-FFF2-40B4-BE49-F238E27FC236}">
                <a16:creationId xmlns:a16="http://schemas.microsoft.com/office/drawing/2014/main" id="{288DB87F-225C-44F9-8B2F-85DB9A3E0803}"/>
              </a:ext>
            </a:extLst>
          </p:cNvPr>
          <p:cNvSpPr>
            <a:spLocks noGrp="1"/>
          </p:cNvSpPr>
          <p:nvPr>
            <p:ph type="title"/>
          </p:nvPr>
        </p:nvSpPr>
        <p:spPr bwMode="gray">
          <a:xfrm>
            <a:off x="449817" y="240212"/>
            <a:ext cx="7172684" cy="540544"/>
          </a:xfrm>
          <a:prstGeom prst="rect">
            <a:avLst/>
          </a:prstGeom>
        </p:spPr>
        <p:txBody>
          <a:bodyPr vert="horz" lIns="0" tIns="0" rIns="72000" bIns="0" rtlCol="0" anchor="b">
            <a:noAutofit/>
          </a:bodyPr>
          <a:lstStyle/>
          <a:p>
            <a:r>
              <a:rPr lang="fr-FR" noProof="0"/>
              <a:t>Cliquer ici pour ajouter un titre</a:t>
            </a:r>
          </a:p>
        </p:txBody>
      </p:sp>
    </p:spTree>
    <p:extLst>
      <p:ext uri="{BB962C8B-B14F-4D97-AF65-F5344CB8AC3E}">
        <p14:creationId xmlns:p14="http://schemas.microsoft.com/office/powerpoint/2010/main" val="523848539"/>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1" r:id="rId24"/>
    <p:sldLayoutId id="2147483902" r:id="rId25"/>
    <p:sldLayoutId id="2147483903" r:id="rId26"/>
    <p:sldLayoutId id="2147483904" r:id="rId27"/>
    <p:sldLayoutId id="2147483905" r:id="rId28"/>
    <p:sldLayoutId id="2147483906" r:id="rId29"/>
    <p:sldLayoutId id="2147483907" r:id="rId30"/>
    <p:sldLayoutId id="2147483908" r:id="rId31"/>
    <p:sldLayoutId id="2147483909" r:id="rId32"/>
    <p:sldLayoutId id="2147483910" r:id="rId33"/>
    <p:sldLayoutId id="2147483911" r:id="rId34"/>
    <p:sldLayoutId id="2147483912" r:id="rId35"/>
    <p:sldLayoutId id="2147483913" r:id="rId36"/>
    <p:sldLayoutId id="2147483914" r:id="rId37"/>
    <p:sldLayoutId id="2147483915" r:id="rId38"/>
    <p:sldLayoutId id="2147483916" r:id="rId39"/>
    <p:sldLayoutId id="2147483917" r:id="rId40"/>
  </p:sldLayoutIdLst>
  <p:transition>
    <p:fade/>
  </p:transition>
  <p:hf hdr="0"/>
  <p:txStyles>
    <p:titleStyle>
      <a:lvl1pPr algn="l" defTabSz="685800" rtl="0" eaLnBrk="1" latinLnBrk="0" hangingPunct="1">
        <a:lnSpc>
          <a:spcPct val="90000"/>
        </a:lnSpc>
        <a:spcBef>
          <a:spcPct val="0"/>
        </a:spcBef>
        <a:buNone/>
        <a:defRPr sz="1800" b="1" kern="1200" cap="none" baseline="0">
          <a:solidFill>
            <a:schemeClr val="tx1"/>
          </a:solidFill>
          <a:latin typeface="+mj-lt"/>
          <a:ea typeface="+mj-ea"/>
          <a:cs typeface="+mj-cs"/>
        </a:defRPr>
      </a:lvl1pPr>
    </p:titleStyle>
    <p:bodyStyle>
      <a:lvl1pPr marL="0" indent="0" algn="l" defTabSz="685800" rtl="0" eaLnBrk="1" latinLnBrk="0" hangingPunct="1">
        <a:lnSpc>
          <a:spcPct val="100000"/>
        </a:lnSpc>
        <a:spcBef>
          <a:spcPts val="600"/>
        </a:spcBef>
        <a:buFont typeface="Arial" panose="020B0604020202020204" pitchFamily="34" charset="0"/>
        <a:buNone/>
        <a:defRPr lang="de-DE" sz="1600" kern="1200" dirty="0" smtClean="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8">
          <p15:clr>
            <a:srgbClr val="F26B43"/>
          </p15:clr>
        </p15:guide>
        <p15:guide id="5" orient="horz" pos="3162">
          <p15:clr>
            <a:srgbClr val="F26B43"/>
          </p15:clr>
        </p15:guide>
        <p15:guide id="7" pos="5680">
          <p15:clr>
            <a:srgbClr val="F26B43"/>
          </p15:clr>
        </p15:guide>
        <p15:guide id="8" pos="7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1.xml"/><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C7D0A59-B41E-4195-8F4D-96DB244F1C1B}"/>
              </a:ext>
            </a:extLst>
          </p:cNvPr>
          <p:cNvSpPr>
            <a:spLocks noGrp="1"/>
          </p:cNvSpPr>
          <p:nvPr>
            <p:ph type="title"/>
          </p:nvPr>
        </p:nvSpPr>
        <p:spPr>
          <a:xfrm>
            <a:off x="699848" y="1823735"/>
            <a:ext cx="7971711" cy="332399"/>
          </a:xfrm>
        </p:spPr>
        <p:txBody>
          <a:bodyPr/>
          <a:lstStyle/>
          <a:p>
            <a:r>
              <a:rPr lang="fr-FR" sz="2400" dirty="0"/>
              <a:t>Atelier de restitution du WP2 </a:t>
            </a:r>
          </a:p>
        </p:txBody>
      </p:sp>
      <p:sp>
        <p:nvSpPr>
          <p:cNvPr id="9" name="Textplatzhalter 8">
            <a:extLst>
              <a:ext uri="{FF2B5EF4-FFF2-40B4-BE49-F238E27FC236}">
                <a16:creationId xmlns:a16="http://schemas.microsoft.com/office/drawing/2014/main" id="{C25336D8-13D9-40B3-9E5F-E721D280A2B2}"/>
              </a:ext>
            </a:extLst>
          </p:cNvPr>
          <p:cNvSpPr>
            <a:spLocks noGrp="1"/>
          </p:cNvSpPr>
          <p:nvPr>
            <p:ph type="body" sz="quarter" idx="10"/>
          </p:nvPr>
        </p:nvSpPr>
        <p:spPr>
          <a:xfrm>
            <a:off x="699848" y="2296588"/>
            <a:ext cx="7970837" cy="592470"/>
          </a:xfrm>
        </p:spPr>
        <p:txBody>
          <a:bodyPr/>
          <a:lstStyle/>
          <a:p>
            <a:r>
              <a:rPr lang="fr-FR" sz="2800" dirty="0">
                <a:sym typeface="Arial"/>
              </a:rPr>
              <a:t>Analyse des mécanismes liés au financement vert des projets d'énergie renouvelable</a:t>
            </a:r>
          </a:p>
        </p:txBody>
      </p:sp>
      <p:sp>
        <p:nvSpPr>
          <p:cNvPr id="2" name="Textplatzhalter 8">
            <a:extLst>
              <a:ext uri="{FF2B5EF4-FFF2-40B4-BE49-F238E27FC236}">
                <a16:creationId xmlns:a16="http://schemas.microsoft.com/office/drawing/2014/main" id="{FFEEECAD-7446-9C5A-73A5-F525B2C7F5CE}"/>
              </a:ext>
            </a:extLst>
          </p:cNvPr>
          <p:cNvSpPr txBox="1">
            <a:spLocks/>
          </p:cNvSpPr>
          <p:nvPr/>
        </p:nvSpPr>
        <p:spPr bwMode="gray">
          <a:xfrm>
            <a:off x="696608" y="3363507"/>
            <a:ext cx="7970837" cy="219291"/>
          </a:xfrm>
          <a:prstGeom prst="rect">
            <a:avLst/>
          </a:prstGeom>
        </p:spPr>
        <p:txBody>
          <a:bodyPr vert="horz" lIns="0" tIns="0" rIns="72000" bIns="0" rtlCol="0">
            <a:spAutoFit/>
          </a:bodyPr>
          <a:lstStyle>
            <a:lvl1pPr marL="0" indent="0" algn="l" defTabSz="685800" rtl="0" eaLnBrk="1" latinLnBrk="0" hangingPunct="1">
              <a:lnSpc>
                <a:spcPct val="95000"/>
              </a:lnSpc>
              <a:spcBef>
                <a:spcPts val="1200"/>
              </a:spcBef>
              <a:spcAft>
                <a:spcPts val="0"/>
              </a:spcAft>
              <a:buFont typeface="Arial" panose="020B0604020202020204" pitchFamily="34" charset="0"/>
              <a:buNone/>
              <a:defRPr lang="de-DE" sz="1500" kern="120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fr-FR" sz="1500" b="0" i="0" u="none" strike="noStrike" kern="1200" cap="none" spc="0" normalizeH="0" baseline="0" noProof="0" dirty="0">
                <a:ln>
                  <a:noFill/>
                </a:ln>
                <a:solidFill>
                  <a:prstClr val="black"/>
                </a:solidFill>
                <a:effectLst/>
                <a:uLnTx/>
                <a:uFillTx/>
                <a:latin typeface="Arial"/>
                <a:ea typeface="+mn-ea"/>
                <a:cs typeface="+mn-cs"/>
                <a:sym typeface="Arial"/>
              </a:rPr>
              <a:t>Projet </a:t>
            </a:r>
            <a:r>
              <a:rPr kumimoji="0" lang="fr-FR" sz="1500" b="0" i="0" u="none" strike="noStrike" kern="1200" cap="none" spc="0" normalizeH="0" baseline="0" noProof="0" dirty="0" err="1">
                <a:ln>
                  <a:noFill/>
                </a:ln>
                <a:solidFill>
                  <a:prstClr val="black"/>
                </a:solidFill>
                <a:effectLst/>
                <a:uLnTx/>
                <a:uFillTx/>
                <a:latin typeface="Arial"/>
                <a:ea typeface="+mn-ea"/>
                <a:cs typeface="+mn-cs"/>
                <a:sym typeface="Arial"/>
              </a:rPr>
              <a:t>TaqatHy</a:t>
            </a:r>
            <a:r>
              <a:rPr kumimoji="0" lang="fr-FR" sz="1500" b="0" i="0" u="none" strike="noStrike" kern="1200" cap="none" spc="0" normalizeH="0" baseline="0" noProof="0" dirty="0">
                <a:ln>
                  <a:noFill/>
                </a:ln>
                <a:solidFill>
                  <a:prstClr val="black"/>
                </a:solidFill>
                <a:effectLst/>
                <a:uLnTx/>
                <a:uFillTx/>
                <a:latin typeface="Arial"/>
                <a:ea typeface="+mn-ea"/>
                <a:cs typeface="+mn-cs"/>
                <a:sym typeface="Arial"/>
              </a:rPr>
              <a:t>+ | 27 Février 2025</a:t>
            </a:r>
          </a:p>
        </p:txBody>
      </p:sp>
    </p:spTree>
    <p:extLst>
      <p:ext uri="{BB962C8B-B14F-4D97-AF65-F5344CB8AC3E}">
        <p14:creationId xmlns:p14="http://schemas.microsoft.com/office/powerpoint/2010/main" val="3024406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6541-762C-1FA3-DB88-0DF140F26F98}"/>
            </a:ext>
          </a:extLst>
        </p:cNvPr>
        <p:cNvGrpSpPr/>
        <p:nvPr/>
      </p:nvGrpSpPr>
      <p:grpSpPr>
        <a:xfrm>
          <a:off x="0" y="0"/>
          <a:ext cx="0" cy="0"/>
          <a:chOff x="0" y="0"/>
          <a:chExt cx="0" cy="0"/>
        </a:xfrm>
      </p:grpSpPr>
      <p:sp>
        <p:nvSpPr>
          <p:cNvPr id="29" name="Titel 28">
            <a:extLst>
              <a:ext uri="{FF2B5EF4-FFF2-40B4-BE49-F238E27FC236}">
                <a16:creationId xmlns:a16="http://schemas.microsoft.com/office/drawing/2014/main" id="{8076BD45-1498-E344-2989-74E5F4E5DFF0}"/>
              </a:ext>
            </a:extLst>
          </p:cNvPr>
          <p:cNvSpPr>
            <a:spLocks noGrp="1"/>
          </p:cNvSpPr>
          <p:nvPr>
            <p:ph type="title"/>
          </p:nvPr>
        </p:nvSpPr>
        <p:spPr bwMode="gray">
          <a:xfrm>
            <a:off x="699848" y="2219427"/>
            <a:ext cx="7971711" cy="501869"/>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2. 	</a:t>
            </a:r>
            <a:r>
              <a:rPr lang="fr-FR" sz="2800" b="1" dirty="0">
                <a:solidFill>
                  <a:schemeClr val="accent1">
                    <a:lumMod val="75000"/>
                  </a:schemeClr>
                </a:solidFill>
              </a:rPr>
              <a:t>Présentation des objectifs de l’atelier</a:t>
            </a:r>
            <a:endParaRPr lang="fr-FR" dirty="0">
              <a:solidFill>
                <a:schemeClr val="accent1">
                  <a:lumMod val="75000"/>
                </a:schemeClr>
              </a:solidFill>
            </a:endParaRPr>
          </a:p>
        </p:txBody>
      </p:sp>
      <p:sp>
        <p:nvSpPr>
          <p:cNvPr id="10" name="Datumsplatzhalter 9">
            <a:extLst>
              <a:ext uri="{FF2B5EF4-FFF2-40B4-BE49-F238E27FC236}">
                <a16:creationId xmlns:a16="http://schemas.microsoft.com/office/drawing/2014/main" id="{19EA2A7A-8AF3-5759-045F-E5F11237015D}"/>
              </a:ext>
            </a:extLst>
          </p:cNvPr>
          <p:cNvSpPr>
            <a:spLocks noGrp="1"/>
          </p:cNvSpPr>
          <p:nvPr>
            <p:ph type="dt" sz="half" idx="11"/>
          </p:nvPr>
        </p:nvSpPr>
        <p:spPr bwMode="gray"/>
        <p:txBody>
          <a:bodyPr/>
          <a:lstStyle/>
          <a:p>
            <a:fld id="{F9C6AA65-DE39-4E13-AA65-6BC44F528B98}" type="datetime1">
              <a:rPr lang="fr-FR" smtClean="0"/>
              <a:t>25/02/2025</a:t>
            </a:fld>
            <a:endParaRPr lang="de-DE"/>
          </a:p>
        </p:txBody>
      </p:sp>
      <p:sp>
        <p:nvSpPr>
          <p:cNvPr id="11" name="Fußzeilenplatzhalter 10">
            <a:extLst>
              <a:ext uri="{FF2B5EF4-FFF2-40B4-BE49-F238E27FC236}">
                <a16:creationId xmlns:a16="http://schemas.microsoft.com/office/drawing/2014/main" id="{0400C5A0-2F10-6A14-AD4F-0982469EAA76}"/>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CB4D5597-C2B5-3B63-9A2B-4ED60CA84926}"/>
              </a:ext>
            </a:extLst>
          </p:cNvPr>
          <p:cNvSpPr>
            <a:spLocks noGrp="1"/>
          </p:cNvSpPr>
          <p:nvPr>
            <p:ph type="sldNum" sz="quarter" idx="13"/>
          </p:nvPr>
        </p:nvSpPr>
        <p:spPr bwMode="gray"/>
        <p:txBody>
          <a:bodyPr/>
          <a:lstStyle/>
          <a:p>
            <a:r>
              <a:rPr lang="de-DE"/>
              <a:t>Page </a:t>
            </a:r>
            <a:fld id="{3A8B5DB7-81A8-4ED4-916B-6B23CD603687}" type="slidenum">
              <a:rPr smtClean="0"/>
              <a:pPr/>
              <a:t>10</a:t>
            </a:fld>
            <a:endParaRPr/>
          </a:p>
        </p:txBody>
      </p:sp>
    </p:spTree>
    <p:extLst>
      <p:ext uri="{BB962C8B-B14F-4D97-AF65-F5344CB8AC3E}">
        <p14:creationId xmlns:p14="http://schemas.microsoft.com/office/powerpoint/2010/main" val="1637947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1020968"/>
            <a:ext cx="8132905" cy="3495469"/>
          </a:xfrm>
        </p:spPr>
        <p:txBody>
          <a:bodyPr/>
          <a:lstStyle/>
          <a:p>
            <a:pPr marL="342900" lvl="0" indent="-342900" algn="just">
              <a:lnSpc>
                <a:spcPct val="115000"/>
              </a:lnSpc>
              <a:spcAft>
                <a:spcPts val="1000"/>
              </a:spcAft>
              <a:buFont typeface="Wingdings" pitchFamily="2" charset="2"/>
              <a:buChar char="Ø"/>
            </a:pPr>
            <a:r>
              <a:rPr lang="fr-FR" dirty="0">
                <a:latin typeface="Arial" pitchFamily="34" charset="0"/>
                <a:ea typeface="Times New Roman"/>
                <a:cs typeface="Arial" pitchFamily="34" charset="0"/>
              </a:rPr>
              <a:t>Restitution et discussion des résultats du 2</a:t>
            </a:r>
            <a:r>
              <a:rPr lang="fr-FR" baseline="30000" dirty="0">
                <a:latin typeface="Arial" pitchFamily="34" charset="0"/>
                <a:ea typeface="Times New Roman"/>
                <a:cs typeface="Arial" pitchFamily="34" charset="0"/>
              </a:rPr>
              <a:t>ème</a:t>
            </a:r>
            <a:r>
              <a:rPr lang="fr-FR" dirty="0">
                <a:latin typeface="Arial" pitchFamily="34" charset="0"/>
                <a:ea typeface="Times New Roman"/>
                <a:cs typeface="Arial" pitchFamily="34" charset="0"/>
              </a:rPr>
              <a:t> lot de travail 2 (WP2) / </a:t>
            </a:r>
            <a:r>
              <a:rPr lang="fr-FR" dirty="0" err="1">
                <a:latin typeface="Arial" pitchFamily="34" charset="0"/>
                <a:ea typeface="Times New Roman"/>
                <a:cs typeface="Arial" pitchFamily="34" charset="0"/>
              </a:rPr>
              <a:t>Benchmarking</a:t>
            </a:r>
            <a:r>
              <a:rPr lang="fr-FR" dirty="0">
                <a:latin typeface="Arial" pitchFamily="34" charset="0"/>
                <a:ea typeface="Times New Roman"/>
                <a:cs typeface="Arial" pitchFamily="34" charset="0"/>
              </a:rPr>
              <a:t> des mécanismes de financement des projets EnR de moyenne et grande capacité. </a:t>
            </a:r>
          </a:p>
          <a:p>
            <a:pPr marL="700088" lvl="2" indent="-342900" algn="just">
              <a:lnSpc>
                <a:spcPct val="115000"/>
              </a:lnSpc>
              <a:spcAft>
                <a:spcPts val="1000"/>
              </a:spcAft>
              <a:buFont typeface="Wingdings" pitchFamily="2" charset="2"/>
              <a:buChar char="§"/>
            </a:pPr>
            <a:r>
              <a:rPr lang="fr-FR" sz="1600" dirty="0">
                <a:solidFill>
                  <a:schemeClr val="tx1"/>
                </a:solidFill>
                <a:latin typeface="Arial" pitchFamily="34" charset="0"/>
                <a:ea typeface="Times New Roman"/>
                <a:cs typeface="Arial" pitchFamily="34" charset="0"/>
              </a:rPr>
              <a:t>Analyse de l’écosystème, législatif, réglementaire et financier  algérien en lien avec le financement des projets EnR ;</a:t>
            </a:r>
          </a:p>
          <a:p>
            <a:pPr marL="700088" lvl="2" indent="-342900" algn="just">
              <a:lnSpc>
                <a:spcPct val="115000"/>
              </a:lnSpc>
              <a:spcAft>
                <a:spcPts val="1000"/>
              </a:spcAft>
              <a:buFont typeface="Wingdings"/>
              <a:buChar char=""/>
            </a:pPr>
            <a:r>
              <a:rPr lang="fr-FR" sz="1600" dirty="0">
                <a:solidFill>
                  <a:schemeClr val="tx1"/>
                </a:solidFill>
                <a:latin typeface="Arial" pitchFamily="34" charset="0"/>
                <a:ea typeface="Times New Roman"/>
                <a:cs typeface="Arial" pitchFamily="34" charset="0"/>
              </a:rPr>
              <a:t>Evaluation d’instruments de financement internationaux applicables potentiellement en Algérie. </a:t>
            </a:r>
          </a:p>
          <a:p>
            <a:pPr>
              <a:buFont typeface="Wingdings" pitchFamily="2" charset="2"/>
              <a:buChar char="Ø"/>
            </a:pPr>
            <a:r>
              <a:rPr lang="fr-FR" dirty="0">
                <a:latin typeface="Arial" pitchFamily="34" charset="0"/>
                <a:cs typeface="Arial" pitchFamily="34" charset="0"/>
              </a:rPr>
              <a:t> </a:t>
            </a:r>
            <a:r>
              <a:rPr lang="fr-FR" dirty="0">
                <a:latin typeface="Arial" pitchFamily="34" charset="0"/>
                <a:ea typeface="Times New Roman"/>
                <a:cs typeface="Arial" pitchFamily="34" charset="0"/>
              </a:rPr>
              <a:t>Préparation du 3ème lot de travail (WP3) par l’exploration des évolutions prévisibles à court et moyen termes de l’écosystème algérien pour la mise en œuvre des projets EnR.</a:t>
            </a:r>
          </a:p>
        </p:txBody>
      </p:sp>
      <p:sp>
        <p:nvSpPr>
          <p:cNvPr id="3" name="Titre 2"/>
          <p:cNvSpPr>
            <a:spLocks noGrp="1"/>
          </p:cNvSpPr>
          <p:nvPr>
            <p:ph type="title"/>
          </p:nvPr>
        </p:nvSpPr>
        <p:spPr/>
        <p:txBody>
          <a:bodyPr/>
          <a:lstStyle/>
          <a:p>
            <a:r>
              <a:rPr lang="fr-FR" dirty="0">
                <a:solidFill>
                  <a:schemeClr val="accent1">
                    <a:lumMod val="75000"/>
                  </a:schemeClr>
                </a:solidFill>
              </a:rPr>
              <a:t>Objectifs de l’atelier</a:t>
            </a:r>
            <a:br>
              <a:rPr lang="fr-FR" dirty="0">
                <a:solidFill>
                  <a:schemeClr val="accent1">
                    <a:lumMod val="75000"/>
                  </a:schemeClr>
                </a:solidFill>
              </a:rPr>
            </a:b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2B35730C-5397-4319-ACBB-70427E37F601}"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11</a:t>
            </a:fld>
            <a:endParaRPr lang="de-DE"/>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a:extLst>
              <a:ext uri="{FF2B5EF4-FFF2-40B4-BE49-F238E27FC236}">
                <a16:creationId xmlns:a16="http://schemas.microsoft.com/office/drawing/2014/main" id="{DCF74385-4A1D-4183-AB0A-665A3B140CA2}"/>
              </a:ext>
            </a:extLst>
          </p:cNvPr>
          <p:cNvSpPr>
            <a:spLocks noGrp="1"/>
          </p:cNvSpPr>
          <p:nvPr>
            <p:ph type="title"/>
          </p:nvPr>
        </p:nvSpPr>
        <p:spPr bwMode="gray">
          <a:xfrm>
            <a:off x="699848" y="1681011"/>
            <a:ext cx="7971711" cy="1040285"/>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3. 	Résultats des interviews des parties prenantes</a:t>
            </a:r>
          </a:p>
        </p:txBody>
      </p:sp>
      <p:sp>
        <p:nvSpPr>
          <p:cNvPr id="10" name="Datumsplatzhalter 9">
            <a:extLst>
              <a:ext uri="{FF2B5EF4-FFF2-40B4-BE49-F238E27FC236}">
                <a16:creationId xmlns:a16="http://schemas.microsoft.com/office/drawing/2014/main" id="{0228774A-39CF-40C8-837E-92540A5545A2}"/>
              </a:ext>
            </a:extLst>
          </p:cNvPr>
          <p:cNvSpPr>
            <a:spLocks noGrp="1"/>
          </p:cNvSpPr>
          <p:nvPr>
            <p:ph type="dt" sz="half" idx="11"/>
          </p:nvPr>
        </p:nvSpPr>
        <p:spPr bwMode="gray"/>
        <p:txBody>
          <a:bodyPr/>
          <a:lstStyle/>
          <a:p>
            <a:fld id="{0FA5B3DE-7A77-42C1-BBE3-737F3A22A527}" type="datetime1">
              <a:rPr lang="fr-FR" smtClean="0"/>
              <a:t>25/02/2025</a:t>
            </a:fld>
            <a:endParaRPr lang="de-DE"/>
          </a:p>
        </p:txBody>
      </p:sp>
      <p:sp>
        <p:nvSpPr>
          <p:cNvPr id="11" name="Fußzeilenplatzhalter 10">
            <a:extLst>
              <a:ext uri="{FF2B5EF4-FFF2-40B4-BE49-F238E27FC236}">
                <a16:creationId xmlns:a16="http://schemas.microsoft.com/office/drawing/2014/main" id="{50020026-CFD5-4912-BE8B-423B97BC1694}"/>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5D5CE848-BF61-4395-8EE5-0D2C8A159C57}"/>
              </a:ext>
            </a:extLst>
          </p:cNvPr>
          <p:cNvSpPr>
            <a:spLocks noGrp="1"/>
          </p:cNvSpPr>
          <p:nvPr>
            <p:ph type="sldNum" sz="quarter" idx="13"/>
          </p:nvPr>
        </p:nvSpPr>
        <p:spPr bwMode="gray"/>
        <p:txBody>
          <a:bodyPr/>
          <a:lstStyle/>
          <a:p>
            <a:r>
              <a:rPr lang="de-DE"/>
              <a:t>Page </a:t>
            </a:r>
            <a:fld id="{3A8B5DB7-81A8-4ED4-916B-6B23CD603687}" type="slidenum">
              <a:rPr smtClean="0"/>
              <a:pPr/>
              <a:t>12</a:t>
            </a:fld>
            <a:endParaRPr/>
          </a:p>
        </p:txBody>
      </p:sp>
    </p:spTree>
    <p:extLst>
      <p:ext uri="{BB962C8B-B14F-4D97-AF65-F5344CB8AC3E}">
        <p14:creationId xmlns:p14="http://schemas.microsoft.com/office/powerpoint/2010/main" val="987548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p:txBody>
          <a:bodyPr/>
          <a:lstStyle/>
          <a:p>
            <a:pPr marL="342900" lvl="0" indent="-342900" algn="just">
              <a:lnSpc>
                <a:spcPct val="115000"/>
              </a:lnSpc>
              <a:spcAft>
                <a:spcPts val="1000"/>
              </a:spcAft>
              <a:buFont typeface="Wingdings"/>
              <a:buChar char=""/>
            </a:pPr>
            <a:r>
              <a:rPr lang="fr-FR" sz="1400" b="1" dirty="0">
                <a:ea typeface="Times New Roman"/>
                <a:cs typeface="Arial"/>
              </a:rPr>
              <a:t>Objectif :</a:t>
            </a:r>
            <a:r>
              <a:rPr lang="fr-FR" sz="1400" dirty="0">
                <a:ea typeface="Times New Roman"/>
                <a:cs typeface="Arial"/>
              </a:rPr>
              <a:t> Permettre l’analyse du </a:t>
            </a:r>
            <a:r>
              <a:rPr lang="fr-FR" sz="1400" b="1" u="sng" dirty="0">
                <a:ea typeface="Times New Roman"/>
                <a:cs typeface="Arial"/>
              </a:rPr>
              <a:t>contexte législatif et réglementaire</a:t>
            </a:r>
            <a:r>
              <a:rPr lang="fr-FR" sz="1400" dirty="0">
                <a:ea typeface="Times New Roman"/>
                <a:cs typeface="Arial"/>
              </a:rPr>
              <a:t>, du </a:t>
            </a:r>
            <a:r>
              <a:rPr lang="fr-FR" sz="1400" b="1" u="sng" dirty="0">
                <a:ea typeface="Times New Roman"/>
                <a:cs typeface="Arial"/>
              </a:rPr>
              <a:t>cadre d’investissement</a:t>
            </a:r>
            <a:r>
              <a:rPr lang="fr-FR" sz="1400" dirty="0">
                <a:ea typeface="Times New Roman"/>
                <a:cs typeface="Arial"/>
              </a:rPr>
              <a:t>, des </a:t>
            </a:r>
            <a:r>
              <a:rPr lang="fr-FR" sz="1400" b="1" u="sng" dirty="0">
                <a:ea typeface="Times New Roman"/>
                <a:cs typeface="Arial"/>
              </a:rPr>
              <a:t>risques</a:t>
            </a:r>
            <a:r>
              <a:rPr lang="fr-FR" sz="1400" dirty="0">
                <a:ea typeface="Times New Roman"/>
                <a:cs typeface="Arial"/>
              </a:rPr>
              <a:t> associés à l’investissement et des </a:t>
            </a:r>
            <a:r>
              <a:rPr lang="fr-FR" sz="1400" b="1" u="sng" dirty="0">
                <a:ea typeface="Times New Roman"/>
                <a:cs typeface="Arial"/>
              </a:rPr>
              <a:t>barrières</a:t>
            </a:r>
            <a:r>
              <a:rPr lang="fr-FR" sz="1400" dirty="0">
                <a:ea typeface="Times New Roman"/>
                <a:cs typeface="Arial"/>
              </a:rPr>
              <a:t> subsistant, des </a:t>
            </a:r>
            <a:r>
              <a:rPr lang="fr-FR" sz="1400" b="1" u="sng" dirty="0">
                <a:ea typeface="Times New Roman"/>
                <a:cs typeface="Arial"/>
              </a:rPr>
              <a:t>projets des parties prenantes</a:t>
            </a:r>
            <a:r>
              <a:rPr lang="fr-FR" sz="1400" dirty="0">
                <a:ea typeface="Times New Roman"/>
                <a:cs typeface="Arial"/>
              </a:rPr>
              <a:t>, de </a:t>
            </a:r>
            <a:r>
              <a:rPr lang="fr-FR" sz="1400" b="1" u="sng" dirty="0">
                <a:ea typeface="Times New Roman"/>
                <a:cs typeface="Arial"/>
              </a:rPr>
              <a:t>l’offre de financement</a:t>
            </a:r>
            <a:r>
              <a:rPr lang="fr-FR" sz="1400" dirty="0">
                <a:ea typeface="Times New Roman"/>
                <a:cs typeface="Arial"/>
              </a:rPr>
              <a:t> disponible et des </a:t>
            </a:r>
            <a:r>
              <a:rPr lang="fr-FR" sz="1400" b="1" u="sng" dirty="0">
                <a:ea typeface="Times New Roman"/>
                <a:cs typeface="Arial"/>
              </a:rPr>
              <a:t>besoins de son développement</a:t>
            </a:r>
            <a:r>
              <a:rPr lang="fr-FR" sz="1400" dirty="0">
                <a:ea typeface="Times New Roman"/>
                <a:cs typeface="Arial"/>
              </a:rPr>
              <a:t>.</a:t>
            </a:r>
            <a:endParaRPr lang="fr-FR" sz="1400" dirty="0">
              <a:latin typeface="Calibri"/>
              <a:ea typeface="Times New Roman"/>
              <a:cs typeface="Arial"/>
            </a:endParaRPr>
          </a:p>
          <a:p>
            <a:pPr marL="342900" lvl="0" indent="-342900" algn="just">
              <a:lnSpc>
                <a:spcPct val="115000"/>
              </a:lnSpc>
              <a:spcAft>
                <a:spcPts val="1000"/>
              </a:spcAft>
              <a:buFont typeface="Wingdings"/>
              <a:buChar char=""/>
            </a:pPr>
            <a:r>
              <a:rPr lang="fr-FR" sz="1400" dirty="0">
                <a:ea typeface="Times New Roman"/>
                <a:cs typeface="Arial"/>
              </a:rPr>
              <a:t>Les segments des parties prenantes interviewées ainsi que le périmètre du questionnaire ont été validés à l’issue de l'atelier de lancement du projet (QD3).</a:t>
            </a:r>
            <a:endParaRPr lang="fr-FR" sz="1400" dirty="0">
              <a:latin typeface="Calibri"/>
              <a:ea typeface="Times New Roman"/>
              <a:cs typeface="Arial"/>
            </a:endParaRPr>
          </a:p>
          <a:p>
            <a:pPr marL="342900" lvl="0" indent="-342900" algn="just">
              <a:lnSpc>
                <a:spcPct val="115000"/>
              </a:lnSpc>
              <a:spcAft>
                <a:spcPts val="1000"/>
              </a:spcAft>
              <a:buFont typeface="Wingdings"/>
              <a:buChar char=""/>
            </a:pPr>
            <a:r>
              <a:rPr lang="fr-FR" sz="1400" b="1" dirty="0">
                <a:ea typeface="Times New Roman"/>
                <a:cs typeface="Arial"/>
              </a:rPr>
              <a:t>Questionnaire</a:t>
            </a:r>
            <a:r>
              <a:rPr lang="fr-FR" sz="1400" dirty="0">
                <a:ea typeface="Times New Roman"/>
                <a:cs typeface="Arial"/>
              </a:rPr>
              <a:t> élaboré pour </a:t>
            </a:r>
            <a:r>
              <a:rPr lang="fr-FR" sz="1400" b="1" u="sng" dirty="0">
                <a:ea typeface="Times New Roman"/>
                <a:cs typeface="Arial"/>
              </a:rPr>
              <a:t>cinq segments différents de parties prenantes</a:t>
            </a:r>
            <a:r>
              <a:rPr lang="fr-FR" sz="1400" dirty="0">
                <a:ea typeface="Times New Roman"/>
                <a:cs typeface="Arial"/>
              </a:rPr>
              <a:t> (informations ciblées). </a:t>
            </a:r>
            <a:endParaRPr lang="fr-FR" sz="1400" dirty="0">
              <a:latin typeface="Calibri"/>
              <a:ea typeface="Times New Roman"/>
              <a:cs typeface="Arial"/>
            </a:endParaRPr>
          </a:p>
          <a:p>
            <a:pPr marL="342900" lvl="0" indent="-342900" algn="just">
              <a:lnSpc>
                <a:spcPct val="115000"/>
              </a:lnSpc>
              <a:spcAft>
                <a:spcPts val="1000"/>
              </a:spcAft>
              <a:buFont typeface="Wingdings"/>
              <a:buChar char=""/>
            </a:pPr>
            <a:r>
              <a:rPr lang="fr-FR" sz="1400" dirty="0">
                <a:ea typeface="Times New Roman"/>
                <a:cs typeface="Arial"/>
              </a:rPr>
              <a:t>24 parties prenantes sollicitées | 19 parties prenantes interviewées | </a:t>
            </a:r>
            <a:r>
              <a:rPr lang="fr-FR" sz="1400" b="1" u="sng" dirty="0">
                <a:ea typeface="Times New Roman"/>
                <a:cs typeface="Arial"/>
              </a:rPr>
              <a:t>13 Interviews réalisées</a:t>
            </a:r>
            <a:endParaRPr lang="fr-FR" sz="1400" dirty="0">
              <a:latin typeface="Calibri"/>
              <a:ea typeface="Times New Roman"/>
              <a:cs typeface="Arial"/>
            </a:endParaRPr>
          </a:p>
          <a:p>
            <a:pPr marL="342900" lvl="0" indent="-342900" algn="just">
              <a:lnSpc>
                <a:spcPct val="115000"/>
              </a:lnSpc>
              <a:spcAft>
                <a:spcPts val="1000"/>
              </a:spcAft>
              <a:buFont typeface="Wingdings"/>
              <a:buChar char=""/>
            </a:pPr>
            <a:r>
              <a:rPr lang="fr-FR" sz="1400" b="1" dirty="0">
                <a:ea typeface="Times New Roman"/>
                <a:cs typeface="Arial"/>
              </a:rPr>
              <a:t>Période :</a:t>
            </a:r>
            <a:r>
              <a:rPr lang="fr-FR" sz="1400" dirty="0">
                <a:ea typeface="Times New Roman"/>
                <a:cs typeface="Arial"/>
              </a:rPr>
              <a:t> du 13 janvier au 05 février 2025</a:t>
            </a:r>
            <a:endParaRPr lang="fr-FR" sz="1400" dirty="0">
              <a:latin typeface="Calibri"/>
              <a:ea typeface="Times New Roman"/>
              <a:cs typeface="Arial"/>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Objectifs &amp; méthodologie des interviews</a:t>
            </a:r>
            <a:br>
              <a:rPr lang="fr-FR" dirty="0">
                <a:solidFill>
                  <a:schemeClr val="accent1">
                    <a:lumMod val="75000"/>
                  </a:schemeClr>
                </a:solidFill>
              </a:rPr>
            </a:b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460774A3-4C6B-4FC0-A9BA-5938061632D2}"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13</a:t>
            </a:fld>
            <a:endParaRPr lang="de-DE"/>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accent1">
                    <a:lumMod val="75000"/>
                  </a:schemeClr>
                </a:solidFill>
              </a:rPr>
              <a:t>Parties prenantes interviewées</a:t>
            </a:r>
            <a:br>
              <a:rPr lang="fr-FR" dirty="0">
                <a:solidFill>
                  <a:schemeClr val="accent1">
                    <a:lumMod val="75000"/>
                  </a:schemeClr>
                </a:solidFill>
              </a:rPr>
            </a:b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44C59937-9AB6-47FD-9633-F425FDCDB12C}"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14</a:t>
            </a:fld>
            <a:endParaRPr lang="de-DE"/>
          </a:p>
        </p:txBody>
      </p:sp>
      <p:graphicFrame>
        <p:nvGraphicFramePr>
          <p:cNvPr id="7" name="Tableau 6"/>
          <p:cNvGraphicFramePr>
            <a:graphicFrameLocks noGrp="1"/>
          </p:cNvGraphicFramePr>
          <p:nvPr/>
        </p:nvGraphicFramePr>
        <p:xfrm>
          <a:off x="1044497" y="882523"/>
          <a:ext cx="6612674" cy="3581680"/>
        </p:xfrm>
        <a:graphic>
          <a:graphicData uri="http://schemas.openxmlformats.org/drawingml/2006/table">
            <a:tbl>
              <a:tblPr/>
              <a:tblGrid>
                <a:gridCol w="6612674">
                  <a:extLst>
                    <a:ext uri="{9D8B030D-6E8A-4147-A177-3AD203B41FA5}">
                      <a16:colId xmlns:a16="http://schemas.microsoft.com/office/drawing/2014/main" val="20000"/>
                    </a:ext>
                  </a:extLst>
                </a:gridCol>
              </a:tblGrid>
              <a:tr h="283420">
                <a:tc>
                  <a:txBody>
                    <a:bodyPr/>
                    <a:lstStyle/>
                    <a:p>
                      <a:pPr algn="ctr">
                        <a:lnSpc>
                          <a:spcPct val="115000"/>
                        </a:lnSpc>
                        <a:spcBef>
                          <a:spcPts val="800"/>
                        </a:spcBef>
                        <a:spcAft>
                          <a:spcPts val="400"/>
                        </a:spcAft>
                      </a:pPr>
                      <a:r>
                        <a:rPr lang="fr-FR" sz="1600" b="1" dirty="0">
                          <a:solidFill>
                            <a:schemeClr val="tx1"/>
                          </a:solidFill>
                          <a:latin typeface="Arial"/>
                          <a:ea typeface="Times New Roman"/>
                          <a:cs typeface="Arial"/>
                        </a:rPr>
                        <a:t>Segment 1 : Régulateurs, Ministères et Agences publiques</a:t>
                      </a:r>
                      <a:endParaRPr lang="fr-FR" sz="1600" b="1"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2044">
                <a:tc>
                  <a:txBody>
                    <a:bodyPr/>
                    <a:lstStyle/>
                    <a:p>
                      <a:pPr algn="ctr">
                        <a:lnSpc>
                          <a:spcPct val="115000"/>
                        </a:lnSpc>
                        <a:spcBef>
                          <a:spcPts val="800"/>
                        </a:spcBef>
                        <a:spcAft>
                          <a:spcPts val="400"/>
                        </a:spcAft>
                      </a:pPr>
                      <a:r>
                        <a:rPr lang="fr-FR" sz="1400" b="0" dirty="0">
                          <a:solidFill>
                            <a:schemeClr val="tx1"/>
                          </a:solidFill>
                          <a:latin typeface="Arial"/>
                          <a:ea typeface="Times New Roman"/>
                          <a:cs typeface="Arial"/>
                        </a:rPr>
                        <a:t>CREG, Ministère des Finances, CEREFE, AAPI, APRUE</a:t>
                      </a:r>
                      <a:endParaRPr lang="fr-FR" sz="1000" b="0"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3420">
                <a:tc>
                  <a:txBody>
                    <a:bodyPr/>
                    <a:lstStyle/>
                    <a:p>
                      <a:pPr algn="ctr">
                        <a:lnSpc>
                          <a:spcPct val="115000"/>
                        </a:lnSpc>
                        <a:spcBef>
                          <a:spcPts val="800"/>
                        </a:spcBef>
                        <a:spcAft>
                          <a:spcPts val="400"/>
                        </a:spcAft>
                      </a:pPr>
                      <a:r>
                        <a:rPr lang="fr-FR" sz="1600" b="1" dirty="0">
                          <a:solidFill>
                            <a:schemeClr val="tx1"/>
                          </a:solidFill>
                          <a:latin typeface="Arial"/>
                          <a:ea typeface="Times New Roman"/>
                          <a:cs typeface="Arial"/>
                        </a:rPr>
                        <a:t>Segment 2 : Banques et institutions financières algériennes</a:t>
                      </a:r>
                      <a:endParaRPr lang="fr-FR" sz="1600" b="1"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5511">
                <a:tc>
                  <a:txBody>
                    <a:bodyPr/>
                    <a:lstStyle/>
                    <a:p>
                      <a:pPr algn="ctr">
                        <a:lnSpc>
                          <a:spcPct val="115000"/>
                        </a:lnSpc>
                        <a:spcBef>
                          <a:spcPts val="0"/>
                        </a:spcBef>
                        <a:spcAft>
                          <a:spcPts val="0"/>
                        </a:spcAft>
                      </a:pPr>
                      <a:r>
                        <a:rPr lang="fr-FR" sz="1400" b="0" dirty="0">
                          <a:solidFill>
                            <a:schemeClr val="tx1"/>
                          </a:solidFill>
                          <a:latin typeface="Arial" pitchFamily="34" charset="0"/>
                          <a:ea typeface="Times New Roman"/>
                          <a:cs typeface="Arial" pitchFamily="34" charset="0"/>
                        </a:rPr>
                        <a:t>ABEF, BNA, BEA, CPA, AGB Bank, Société Générale Algérie</a:t>
                      </a:r>
                    </a:p>
                    <a:p>
                      <a:pPr algn="ctr">
                        <a:lnSpc>
                          <a:spcPct val="115000"/>
                        </a:lnSpc>
                        <a:spcBef>
                          <a:spcPts val="0"/>
                        </a:spcBef>
                        <a:spcAft>
                          <a:spcPts val="0"/>
                        </a:spcAft>
                      </a:pPr>
                      <a:r>
                        <a:rPr lang="fr-FR" sz="1400" b="0" dirty="0">
                          <a:solidFill>
                            <a:schemeClr val="tx1"/>
                          </a:solidFill>
                          <a:latin typeface="Arial" pitchFamily="34" charset="0"/>
                          <a:ea typeface="Times New Roman"/>
                          <a:cs typeface="Arial" pitchFamily="34" charset="0"/>
                        </a:rPr>
                        <a:t>BNP Paribas El Djazaïr</a:t>
                      </a: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420">
                <a:tc>
                  <a:txBody>
                    <a:bodyPr/>
                    <a:lstStyle/>
                    <a:p>
                      <a:pPr algn="ctr">
                        <a:lnSpc>
                          <a:spcPct val="115000"/>
                        </a:lnSpc>
                        <a:spcBef>
                          <a:spcPts val="800"/>
                        </a:spcBef>
                        <a:spcAft>
                          <a:spcPts val="400"/>
                        </a:spcAft>
                      </a:pPr>
                      <a:r>
                        <a:rPr lang="fr-FR" sz="1600" b="1" dirty="0">
                          <a:solidFill>
                            <a:schemeClr val="tx1"/>
                          </a:solidFill>
                          <a:latin typeface="Arial"/>
                          <a:ea typeface="Times New Roman"/>
                          <a:cs typeface="Arial"/>
                        </a:rPr>
                        <a:t>Segment 3 : Fonds souverains et grands investisseurs</a:t>
                      </a:r>
                      <a:endParaRPr lang="fr-FR" sz="1600" b="1"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2044">
                <a:tc>
                  <a:txBody>
                    <a:bodyPr/>
                    <a:lstStyle/>
                    <a:p>
                      <a:pPr algn="ctr">
                        <a:lnSpc>
                          <a:spcPct val="115000"/>
                        </a:lnSpc>
                        <a:spcBef>
                          <a:spcPts val="800"/>
                        </a:spcBef>
                        <a:spcAft>
                          <a:spcPts val="400"/>
                        </a:spcAft>
                      </a:pPr>
                      <a:r>
                        <a:rPr lang="fr-FR" sz="1400" b="0" dirty="0">
                          <a:solidFill>
                            <a:schemeClr val="tx1"/>
                          </a:solidFill>
                          <a:latin typeface="Arial"/>
                          <a:ea typeface="Times New Roman"/>
                          <a:cs typeface="Arial"/>
                        </a:rPr>
                        <a:t>FNI</a:t>
                      </a:r>
                      <a:endParaRPr lang="fr-FR" sz="900" b="0"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3420">
                <a:tc>
                  <a:txBody>
                    <a:bodyPr/>
                    <a:lstStyle/>
                    <a:p>
                      <a:pPr algn="ctr">
                        <a:lnSpc>
                          <a:spcPct val="115000"/>
                        </a:lnSpc>
                        <a:spcBef>
                          <a:spcPts val="800"/>
                        </a:spcBef>
                        <a:spcAft>
                          <a:spcPts val="400"/>
                        </a:spcAft>
                      </a:pPr>
                      <a:r>
                        <a:rPr lang="fr-FR" sz="1600" b="1" dirty="0">
                          <a:solidFill>
                            <a:schemeClr val="tx1"/>
                          </a:solidFill>
                          <a:latin typeface="Arial"/>
                          <a:ea typeface="Times New Roman"/>
                          <a:cs typeface="Arial"/>
                        </a:rPr>
                        <a:t>Segment 4 : Institutions internationales de développement</a:t>
                      </a:r>
                      <a:endParaRPr lang="fr-FR" sz="1600" b="1"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75511">
                <a:tc>
                  <a:txBody>
                    <a:bodyPr/>
                    <a:lstStyle/>
                    <a:p>
                      <a:pPr algn="ctr">
                        <a:lnSpc>
                          <a:spcPct val="115000"/>
                        </a:lnSpc>
                        <a:spcBef>
                          <a:spcPts val="0"/>
                        </a:spcBef>
                        <a:spcAft>
                          <a:spcPts val="0"/>
                        </a:spcAft>
                      </a:pPr>
                      <a:r>
                        <a:rPr lang="fr-FR" sz="1400" b="0" dirty="0">
                          <a:solidFill>
                            <a:schemeClr val="tx1"/>
                          </a:solidFill>
                          <a:latin typeface="Arial" pitchFamily="34" charset="0"/>
                          <a:ea typeface="Times New Roman"/>
                          <a:cs typeface="Arial" pitchFamily="34" charset="0"/>
                        </a:rPr>
                        <a:t>Groupe de la Banque Mondiale, KfW Development Bank </a:t>
                      </a:r>
                    </a:p>
                    <a:p>
                      <a:pPr algn="ctr">
                        <a:lnSpc>
                          <a:spcPct val="115000"/>
                        </a:lnSpc>
                        <a:spcBef>
                          <a:spcPts val="0"/>
                        </a:spcBef>
                        <a:spcAft>
                          <a:spcPts val="0"/>
                        </a:spcAft>
                      </a:pPr>
                      <a:r>
                        <a:rPr lang="fr-FR" sz="1400" b="0" dirty="0">
                          <a:solidFill>
                            <a:schemeClr val="tx1"/>
                          </a:solidFill>
                          <a:latin typeface="Arial" pitchFamily="34" charset="0"/>
                          <a:ea typeface="Times New Roman"/>
                          <a:cs typeface="Arial" pitchFamily="34" charset="0"/>
                        </a:rPr>
                        <a:t>Fonds OPEP pour le Développement International (OFID)</a:t>
                      </a: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3420">
                <a:tc>
                  <a:txBody>
                    <a:bodyPr/>
                    <a:lstStyle/>
                    <a:p>
                      <a:pPr algn="ctr">
                        <a:lnSpc>
                          <a:spcPct val="115000"/>
                        </a:lnSpc>
                        <a:spcBef>
                          <a:spcPts val="800"/>
                        </a:spcBef>
                        <a:spcAft>
                          <a:spcPts val="400"/>
                        </a:spcAft>
                      </a:pPr>
                      <a:r>
                        <a:rPr lang="fr-FR" sz="1600" b="1" dirty="0">
                          <a:solidFill>
                            <a:schemeClr val="tx1"/>
                          </a:solidFill>
                          <a:latin typeface="Arial"/>
                          <a:ea typeface="Times New Roman"/>
                          <a:cs typeface="Arial"/>
                        </a:rPr>
                        <a:t>Segment 5 : Développeurs de projets et secteur privé</a:t>
                      </a:r>
                      <a:endParaRPr lang="fr-FR" sz="1600" b="1"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9470">
                <a:tc>
                  <a:txBody>
                    <a:bodyPr/>
                    <a:lstStyle/>
                    <a:p>
                      <a:pPr algn="ctr">
                        <a:lnSpc>
                          <a:spcPct val="115000"/>
                        </a:lnSpc>
                        <a:spcBef>
                          <a:spcPts val="400"/>
                        </a:spcBef>
                        <a:spcAft>
                          <a:spcPts val="400"/>
                        </a:spcAft>
                      </a:pPr>
                      <a:r>
                        <a:rPr lang="fr-FR" sz="1400" b="0" dirty="0">
                          <a:solidFill>
                            <a:schemeClr val="tx1"/>
                          </a:solidFill>
                          <a:latin typeface="Arial"/>
                          <a:ea typeface="Times New Roman"/>
                          <a:cs typeface="Arial"/>
                        </a:rPr>
                        <a:t>Sonatrach, Sonelgaz, GECA-Green Energy Cluster</a:t>
                      </a:r>
                      <a:endParaRPr lang="fr-FR" sz="1000" b="0" dirty="0">
                        <a:solidFill>
                          <a:schemeClr val="tx1"/>
                        </a:solidFill>
                        <a:latin typeface="Calibri"/>
                        <a:ea typeface="Times New Roman"/>
                        <a:cs typeface="Arial"/>
                      </a:endParaRPr>
                    </a:p>
                  </a:txBody>
                  <a:tcPr marL="58227" marR="582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1020968"/>
            <a:ext cx="8210963" cy="3591920"/>
          </a:xfrm>
        </p:spPr>
        <p:txBody>
          <a:bodyPr/>
          <a:lstStyle/>
          <a:p>
            <a:pPr marL="342900" lvl="0" indent="-342900" algn="just">
              <a:lnSpc>
                <a:spcPct val="115000"/>
              </a:lnSpc>
              <a:spcAft>
                <a:spcPts val="1000"/>
              </a:spcAft>
              <a:buFont typeface="Wingdings"/>
              <a:buChar char=""/>
            </a:pPr>
            <a:r>
              <a:rPr lang="fr-FR" dirty="0">
                <a:ea typeface="Times New Roman"/>
                <a:cs typeface="Arial"/>
              </a:rPr>
              <a:t>Les parties prenantes soulignent les </a:t>
            </a:r>
            <a:r>
              <a:rPr lang="fr-FR" b="1" dirty="0">
                <a:ea typeface="Times New Roman"/>
                <a:cs typeface="Arial"/>
              </a:rPr>
              <a:t>avancées et ouvertures importantes</a:t>
            </a:r>
            <a:r>
              <a:rPr lang="fr-FR" dirty="0">
                <a:ea typeface="Times New Roman"/>
                <a:cs typeface="Arial"/>
              </a:rPr>
              <a:t> permises par la promulgation de textes de lois au cours des 3 dernières années :</a:t>
            </a:r>
            <a:endParaRPr lang="fr-FR" sz="1100" dirty="0">
              <a:latin typeface="Calibri"/>
              <a:ea typeface="Times New Roman"/>
              <a:cs typeface="Arial"/>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Résultats des interviews </a:t>
            </a:r>
            <a:br>
              <a:rPr lang="fr-FR" dirty="0">
                <a:solidFill>
                  <a:schemeClr val="accent1">
                    <a:lumMod val="75000"/>
                  </a:schemeClr>
                </a:solidFill>
              </a:rPr>
            </a:br>
            <a:r>
              <a:rPr lang="fr-FR" sz="1600" dirty="0">
                <a:solidFill>
                  <a:schemeClr val="accent1">
                    <a:lumMod val="75000"/>
                  </a:schemeClr>
                </a:solidFill>
              </a:rPr>
              <a:t>Contexte législatif et réglementaire, cadre d’investissement</a:t>
            </a: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AEF4A0A5-AFB8-4126-A2EE-9E8F3498FD23}"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15</a:t>
            </a:fld>
            <a:endParaRPr lang="de-DE"/>
          </a:p>
        </p:txBody>
      </p:sp>
      <p:graphicFrame>
        <p:nvGraphicFramePr>
          <p:cNvPr id="7" name="Tableau 6"/>
          <p:cNvGraphicFramePr>
            <a:graphicFrameLocks noGrp="1"/>
          </p:cNvGraphicFramePr>
          <p:nvPr>
            <p:extLst>
              <p:ext uri="{D42A27DB-BD31-4B8C-83A1-F6EECF244321}">
                <p14:modId xmlns:p14="http://schemas.microsoft.com/office/powerpoint/2010/main" val="956066356"/>
              </p:ext>
            </p:extLst>
          </p:nvPr>
        </p:nvGraphicFramePr>
        <p:xfrm>
          <a:off x="854928" y="1720760"/>
          <a:ext cx="7315200" cy="3046328"/>
        </p:xfrm>
        <a:graphic>
          <a:graphicData uri="http://schemas.openxmlformats.org/drawingml/2006/table">
            <a:tbl>
              <a:tblPr/>
              <a:tblGrid>
                <a:gridCol w="2380670">
                  <a:extLst>
                    <a:ext uri="{9D8B030D-6E8A-4147-A177-3AD203B41FA5}">
                      <a16:colId xmlns:a16="http://schemas.microsoft.com/office/drawing/2014/main" val="20000"/>
                    </a:ext>
                  </a:extLst>
                </a:gridCol>
                <a:gridCol w="4934530">
                  <a:extLst>
                    <a:ext uri="{9D8B030D-6E8A-4147-A177-3AD203B41FA5}">
                      <a16:colId xmlns:a16="http://schemas.microsoft.com/office/drawing/2014/main" val="20001"/>
                    </a:ext>
                  </a:extLst>
                </a:gridCol>
              </a:tblGrid>
              <a:tr h="1078196">
                <a:tc>
                  <a:txBody>
                    <a:bodyPr/>
                    <a:lstStyle/>
                    <a:p>
                      <a:pPr>
                        <a:lnSpc>
                          <a:spcPct val="115000"/>
                        </a:lnSpc>
                        <a:spcBef>
                          <a:spcPts val="400"/>
                        </a:spcBef>
                        <a:spcAft>
                          <a:spcPts val="400"/>
                        </a:spcAft>
                      </a:pPr>
                      <a:r>
                        <a:rPr lang="fr-FR" sz="1200" dirty="0">
                          <a:latin typeface="Arial"/>
                          <a:ea typeface="Times New Roman"/>
                          <a:cs typeface="Arial"/>
                        </a:rPr>
                        <a:t>Loi de finances </a:t>
                      </a:r>
                      <a:r>
                        <a:rPr lang="fr-FR" sz="1200" dirty="0">
                          <a:highlight>
                            <a:srgbClr val="FFFF00"/>
                          </a:highlight>
                          <a:latin typeface="Arial"/>
                          <a:ea typeface="Times New Roman"/>
                          <a:cs typeface="Arial"/>
                        </a:rPr>
                        <a:t>2025</a:t>
                      </a:r>
                      <a:r>
                        <a:rPr lang="fr-FR" sz="1200" dirty="0">
                          <a:latin typeface="Arial"/>
                          <a:ea typeface="Times New Roman"/>
                          <a:cs typeface="Arial"/>
                        </a:rPr>
                        <a:t> / Art. 201</a:t>
                      </a:r>
                      <a:endParaRPr lang="fr-FR" sz="1200" dirty="0">
                        <a:latin typeface="Calibri"/>
                        <a:ea typeface="Times New Roman"/>
                        <a:cs typeface="Arial"/>
                      </a:endParaRPr>
                    </a:p>
                    <a:p>
                      <a:pPr>
                        <a:lnSpc>
                          <a:spcPct val="115000"/>
                        </a:lnSpc>
                        <a:spcBef>
                          <a:spcPts val="400"/>
                        </a:spcBef>
                        <a:spcAft>
                          <a:spcPts val="400"/>
                        </a:spcAft>
                      </a:pPr>
                      <a:r>
                        <a:rPr lang="fr-FR" sz="1200" dirty="0">
                          <a:latin typeface="Arial"/>
                          <a:ea typeface="Times New Roman"/>
                          <a:cs typeface="Arial"/>
                        </a:rPr>
                        <a:t>Relatif au recours aux financements extérieurs</a:t>
                      </a:r>
                      <a:endParaRPr lang="fr-FR" sz="12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rtl="0">
                        <a:lnSpc>
                          <a:spcPct val="110000"/>
                        </a:lnSpc>
                        <a:spcAft>
                          <a:spcPts val="0"/>
                        </a:spcAft>
                        <a:buFont typeface="Wingdings"/>
                        <a:buChar char=""/>
                      </a:pPr>
                      <a:r>
                        <a:rPr lang="fr-FR" sz="1100" dirty="0">
                          <a:solidFill>
                            <a:srgbClr val="00B050"/>
                          </a:solidFill>
                          <a:latin typeface="Arial"/>
                          <a:ea typeface="Times New Roman"/>
                          <a:cs typeface="Arial"/>
                        </a:rPr>
                        <a:t>Assouplissement des conditions de recours aux financements extérieurs</a:t>
                      </a:r>
                      <a:endParaRPr lang="fr-FR" sz="1100" dirty="0">
                        <a:latin typeface="Calibri"/>
                        <a:ea typeface="Times New Roman"/>
                        <a:cs typeface="Arial"/>
                      </a:endParaRPr>
                    </a:p>
                    <a:p>
                      <a:pPr marL="342900" lvl="0" indent="-342900" algn="just">
                        <a:lnSpc>
                          <a:spcPct val="110000"/>
                        </a:lnSpc>
                        <a:spcAft>
                          <a:spcPts val="0"/>
                        </a:spcAft>
                        <a:buFont typeface="Wingdings"/>
                        <a:buChar char=""/>
                      </a:pPr>
                      <a:r>
                        <a:rPr lang="fr-FR" sz="1100" dirty="0">
                          <a:solidFill>
                            <a:srgbClr val="943634"/>
                          </a:solidFill>
                          <a:latin typeface="Arial"/>
                          <a:ea typeface="Times New Roman"/>
                          <a:cs typeface="Arial"/>
                        </a:rPr>
                        <a:t>Non applicable en l’état (secteurs non encore définis précisément, modalités de mise en œuvre manquantes)</a:t>
                      </a:r>
                      <a:endParaRPr lang="fr-FR" sz="1100" dirty="0">
                        <a:latin typeface="Calibri"/>
                        <a:ea typeface="Times New Roman"/>
                        <a:cs typeface="Arial"/>
                      </a:endParaRPr>
                    </a:p>
                    <a:p>
                      <a:pPr marL="342900" lvl="0" indent="-342900" algn="just">
                        <a:lnSpc>
                          <a:spcPct val="110000"/>
                        </a:lnSpc>
                        <a:spcAft>
                          <a:spcPts val="0"/>
                        </a:spcAft>
                        <a:buFont typeface="Wingdings"/>
                        <a:buChar char=""/>
                      </a:pPr>
                      <a:r>
                        <a:rPr lang="fr-FR" sz="1100" dirty="0">
                          <a:latin typeface="Arial"/>
                          <a:ea typeface="Times New Roman"/>
                          <a:cs typeface="Arial"/>
                        </a:rPr>
                        <a:t>Définition du portefeuille de projets éligibles au financement extérieur et sélection des bailleurs de fonds étrangers en cours (ministère des Finances)</a:t>
                      </a:r>
                      <a:endParaRPr lang="fr-FR" sz="11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9583">
                <a:tc>
                  <a:txBody>
                    <a:bodyPr/>
                    <a:lstStyle/>
                    <a:p>
                      <a:pPr>
                        <a:lnSpc>
                          <a:spcPct val="115000"/>
                        </a:lnSpc>
                        <a:spcBef>
                          <a:spcPts val="400"/>
                        </a:spcBef>
                        <a:spcAft>
                          <a:spcPts val="400"/>
                        </a:spcAft>
                      </a:pPr>
                      <a:r>
                        <a:rPr lang="fr-FR" sz="1200" dirty="0">
                          <a:latin typeface="Arial"/>
                          <a:ea typeface="Times New Roman"/>
                          <a:cs typeface="Arial"/>
                        </a:rPr>
                        <a:t>Loi monétaire et bancaire / Art. 44</a:t>
                      </a:r>
                      <a:endParaRPr lang="fr-FR" sz="1200" dirty="0">
                        <a:latin typeface="Calibri"/>
                        <a:ea typeface="Times New Roman"/>
                        <a:cs typeface="Arial"/>
                      </a:endParaRPr>
                    </a:p>
                    <a:p>
                      <a:pPr>
                        <a:lnSpc>
                          <a:spcPct val="115000"/>
                        </a:lnSpc>
                        <a:spcBef>
                          <a:spcPts val="400"/>
                        </a:spcBef>
                        <a:spcAft>
                          <a:spcPts val="400"/>
                        </a:spcAft>
                      </a:pPr>
                      <a:r>
                        <a:rPr lang="fr-FR" sz="1200" dirty="0">
                          <a:latin typeface="Arial"/>
                          <a:ea typeface="Times New Roman"/>
                          <a:cs typeface="Arial"/>
                        </a:rPr>
                        <a:t>(loi 23-09 du 21 juin </a:t>
                      </a:r>
                      <a:r>
                        <a:rPr lang="fr-FR" sz="1200" dirty="0">
                          <a:highlight>
                            <a:srgbClr val="FFFF00"/>
                          </a:highlight>
                          <a:latin typeface="Arial"/>
                          <a:ea typeface="Times New Roman"/>
                          <a:cs typeface="Arial"/>
                        </a:rPr>
                        <a:t>2023</a:t>
                      </a:r>
                      <a:r>
                        <a:rPr lang="fr-FR" sz="1200" dirty="0">
                          <a:latin typeface="Arial"/>
                          <a:ea typeface="Times New Roman"/>
                          <a:cs typeface="Arial"/>
                        </a:rPr>
                        <a:t>)</a:t>
                      </a:r>
                      <a:endParaRPr lang="fr-FR" sz="12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Introduction instruments monétaires pour la finance verte</a:t>
                      </a:r>
                      <a:endParaRPr lang="fr-FR" sz="1100" dirty="0">
                        <a:latin typeface="Calibri"/>
                        <a:ea typeface="Times New Roman"/>
                        <a:cs typeface="Arial"/>
                      </a:endParaRPr>
                    </a:p>
                    <a:p>
                      <a:pPr marL="342900" lvl="0" indent="-342900">
                        <a:lnSpc>
                          <a:spcPct val="115000"/>
                        </a:lnSpc>
                        <a:spcBef>
                          <a:spcPts val="0"/>
                        </a:spcBef>
                        <a:spcAft>
                          <a:spcPts val="0"/>
                        </a:spcAft>
                        <a:buFont typeface="Wingdings"/>
                        <a:buChar char=""/>
                      </a:pPr>
                      <a:r>
                        <a:rPr lang="fr-FR" sz="1100" dirty="0">
                          <a:solidFill>
                            <a:srgbClr val="943634"/>
                          </a:solidFill>
                          <a:latin typeface="Arial"/>
                          <a:ea typeface="Times New Roman"/>
                          <a:cs typeface="Arial"/>
                        </a:rPr>
                        <a:t>Textes d’application toujours en cours d’élaboration</a:t>
                      </a:r>
                      <a:endParaRPr lang="fr-FR" sz="11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08442">
                <a:tc>
                  <a:txBody>
                    <a:bodyPr/>
                    <a:lstStyle/>
                    <a:p>
                      <a:pPr>
                        <a:lnSpc>
                          <a:spcPct val="115000"/>
                        </a:lnSpc>
                        <a:spcBef>
                          <a:spcPts val="400"/>
                        </a:spcBef>
                        <a:spcAft>
                          <a:spcPts val="400"/>
                        </a:spcAft>
                      </a:pPr>
                      <a:r>
                        <a:rPr lang="fr-FR" sz="1200" dirty="0">
                          <a:latin typeface="Arial"/>
                          <a:ea typeface="Times New Roman"/>
                          <a:cs typeface="Arial"/>
                        </a:rPr>
                        <a:t>Loi relative à l’investissement </a:t>
                      </a:r>
                      <a:endParaRPr lang="fr-FR" sz="1200" dirty="0">
                        <a:latin typeface="Calibri"/>
                        <a:ea typeface="Times New Roman"/>
                        <a:cs typeface="Arial"/>
                      </a:endParaRPr>
                    </a:p>
                    <a:p>
                      <a:pPr>
                        <a:lnSpc>
                          <a:spcPct val="115000"/>
                        </a:lnSpc>
                        <a:spcBef>
                          <a:spcPts val="400"/>
                        </a:spcBef>
                        <a:spcAft>
                          <a:spcPts val="400"/>
                        </a:spcAft>
                      </a:pPr>
                      <a:r>
                        <a:rPr lang="fr-FR" sz="1200" dirty="0">
                          <a:latin typeface="Arial"/>
                          <a:ea typeface="Times New Roman"/>
                          <a:cs typeface="Arial"/>
                        </a:rPr>
                        <a:t>(loi 22-18 du 24 juillet </a:t>
                      </a:r>
                      <a:r>
                        <a:rPr lang="fr-FR" sz="1200" dirty="0">
                          <a:highlight>
                            <a:srgbClr val="FFFF00"/>
                          </a:highlight>
                          <a:latin typeface="Arial"/>
                          <a:ea typeface="Times New Roman"/>
                          <a:cs typeface="Arial"/>
                        </a:rPr>
                        <a:t>2022</a:t>
                      </a:r>
                      <a:r>
                        <a:rPr lang="fr-FR" sz="1200" dirty="0">
                          <a:latin typeface="Arial"/>
                          <a:ea typeface="Times New Roman"/>
                          <a:cs typeface="Arial"/>
                        </a:rPr>
                        <a:t>)</a:t>
                      </a:r>
                      <a:endParaRPr lang="fr-FR" sz="12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EnR secteur prioritaire</a:t>
                      </a:r>
                      <a:endParaRPr lang="fr-FR" sz="1100" dirty="0">
                        <a:latin typeface="Calibri"/>
                        <a:ea typeface="Times New Roman"/>
                        <a:cs typeface="Arial"/>
                      </a:endParaRPr>
                    </a:p>
                    <a:p>
                      <a:pPr marL="342900" lvl="0" indent="-34290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Avantages fiscaux et parafiscaux</a:t>
                      </a:r>
                      <a:endParaRPr lang="fr-FR" sz="1100" dirty="0">
                        <a:latin typeface="Calibri"/>
                        <a:ea typeface="Times New Roman"/>
                        <a:cs typeface="Arial"/>
                      </a:endParaRPr>
                    </a:p>
                    <a:p>
                      <a:pPr marL="342900" lvl="0" indent="-34290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Accès au foncier économique (Domaine privé de l’Etat)</a:t>
                      </a:r>
                      <a:endParaRPr lang="fr-FR" sz="1100" dirty="0">
                        <a:latin typeface="Calibri"/>
                        <a:ea typeface="Times New Roman"/>
                        <a:cs typeface="Arial"/>
                      </a:endParaRPr>
                    </a:p>
                    <a:p>
                      <a:pPr marL="342900" lvl="0" indent="-34290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Garantie de transfert capitaux et dividendes</a:t>
                      </a:r>
                      <a:endParaRPr lang="fr-FR" sz="1100" dirty="0">
                        <a:latin typeface="Calibri"/>
                        <a:ea typeface="Times New Roman"/>
                        <a:cs typeface="Arial"/>
                      </a:endParaRPr>
                    </a:p>
                    <a:p>
                      <a:pPr marL="342900" lvl="0" indent="-342900">
                        <a:lnSpc>
                          <a:spcPct val="115000"/>
                        </a:lnSpc>
                        <a:spcBef>
                          <a:spcPts val="0"/>
                        </a:spcBef>
                        <a:spcAft>
                          <a:spcPts val="0"/>
                        </a:spcAft>
                        <a:buFont typeface="Wingdings"/>
                        <a:buChar char=""/>
                      </a:pPr>
                      <a:r>
                        <a:rPr lang="fr-FR" sz="1100" dirty="0">
                          <a:solidFill>
                            <a:srgbClr val="00B050"/>
                          </a:solidFill>
                          <a:latin typeface="Arial"/>
                          <a:ea typeface="Times New Roman"/>
                          <a:cs typeface="Arial"/>
                        </a:rPr>
                        <a:t>Textes d’application promulgués</a:t>
                      </a:r>
                      <a:endParaRPr lang="fr-FR" sz="11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3050">
                <a:tc>
                  <a:txBody>
                    <a:bodyPr/>
                    <a:lstStyle/>
                    <a:p>
                      <a:pPr>
                        <a:lnSpc>
                          <a:spcPct val="115000"/>
                        </a:lnSpc>
                        <a:spcBef>
                          <a:spcPts val="400"/>
                        </a:spcBef>
                        <a:spcAft>
                          <a:spcPts val="400"/>
                        </a:spcAft>
                      </a:pPr>
                      <a:r>
                        <a:rPr lang="fr-FR" sz="1200" dirty="0">
                          <a:latin typeface="Arial"/>
                          <a:ea typeface="Times New Roman"/>
                          <a:cs typeface="Arial"/>
                        </a:rPr>
                        <a:t>Loi de Finances </a:t>
                      </a:r>
                      <a:r>
                        <a:rPr lang="fr-FR" sz="1200" dirty="0">
                          <a:highlight>
                            <a:srgbClr val="FFFF00"/>
                          </a:highlight>
                          <a:latin typeface="Arial"/>
                          <a:ea typeface="Times New Roman"/>
                          <a:cs typeface="Arial"/>
                        </a:rPr>
                        <a:t>2022</a:t>
                      </a:r>
                      <a:endParaRPr lang="fr-FR" sz="12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rtl="0">
                        <a:lnSpc>
                          <a:spcPct val="115000"/>
                        </a:lnSpc>
                        <a:spcBef>
                          <a:spcPts val="400"/>
                        </a:spcBef>
                        <a:spcAft>
                          <a:spcPts val="400"/>
                        </a:spcAft>
                        <a:buFont typeface="Wingdings"/>
                        <a:buChar char=""/>
                      </a:pPr>
                      <a:r>
                        <a:rPr lang="fr-FR" sz="1100" dirty="0">
                          <a:solidFill>
                            <a:srgbClr val="00B050"/>
                          </a:solidFill>
                          <a:latin typeface="Arial"/>
                          <a:ea typeface="Times New Roman"/>
                          <a:cs typeface="Arial"/>
                        </a:rPr>
                        <a:t>Suppression de la règle 51-49% (majorité pour investisseurs résidents)</a:t>
                      </a:r>
                      <a:endParaRPr lang="fr-FR" sz="1100" dirty="0">
                        <a:latin typeface="Calibri"/>
                        <a:ea typeface="Times New Roman"/>
                        <a:cs typeface="Arial"/>
                      </a:endParaRPr>
                    </a:p>
                  </a:txBody>
                  <a:tcPr marL="46544" marR="465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6" y="1020968"/>
            <a:ext cx="8173793" cy="3673695"/>
          </a:xfrm>
        </p:spPr>
        <p:txBody>
          <a:bodyPr/>
          <a:lstStyle/>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Pas encore de réel marché EnR avec implication du secteur privé / Uniquement appels d’offres en EPC par Sonelgaz : </a:t>
            </a:r>
            <a:r>
              <a:rPr lang="fr-FR" sz="1400" dirty="0">
                <a:solidFill>
                  <a:srgbClr val="00B050"/>
                </a:solidFill>
                <a:latin typeface="Arial" pitchFamily="34" charset="0"/>
                <a:ea typeface="Times New Roman"/>
                <a:cs typeface="Arial" pitchFamily="34" charset="0"/>
              </a:rPr>
              <a:t>progresser vers la mise en place des conditions de marché, promouvoir le partenariat public-privé et recourir aussi au mode IPP pour l’attractivité des investissements nationaux et internationaux et les financements des IFD.</a:t>
            </a:r>
            <a:endParaRPr lang="fr-FR" sz="1400" dirty="0">
              <a:latin typeface="Arial" pitchFamily="34" charset="0"/>
              <a:ea typeface="Times New Roman"/>
              <a:cs typeface="Arial" pitchFamily="34" charset="0"/>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Prix de l’énergie fortement subventionnés / Impacts sur la rentabilité des projets </a:t>
            </a:r>
            <a:r>
              <a:rPr lang="fr-FR" sz="1400" dirty="0" err="1">
                <a:latin typeface="Arial" pitchFamily="34" charset="0"/>
                <a:ea typeface="Times New Roman"/>
                <a:cs typeface="Arial" pitchFamily="34" charset="0"/>
              </a:rPr>
              <a:t>EnR</a:t>
            </a:r>
            <a:r>
              <a:rPr lang="fr-FR" sz="1400" dirty="0">
                <a:latin typeface="Arial" pitchFamily="34" charset="0"/>
                <a:ea typeface="Times New Roman"/>
                <a:cs typeface="Arial" pitchFamily="34" charset="0"/>
              </a:rPr>
              <a:t> et sur le montant des compensations de l’État : </a:t>
            </a:r>
            <a:r>
              <a:rPr lang="fr-FR" sz="1400" dirty="0">
                <a:solidFill>
                  <a:srgbClr val="00B050"/>
                </a:solidFill>
                <a:latin typeface="Arial" pitchFamily="34" charset="0"/>
                <a:ea typeface="Times New Roman"/>
                <a:cs typeface="Arial" pitchFamily="34" charset="0"/>
              </a:rPr>
              <a:t>réduire progressivement les niveaux de subventions et progresser vers des subventions directes et ciblées.</a:t>
            </a:r>
            <a:endParaRPr lang="fr-FR" sz="1400" dirty="0">
              <a:latin typeface="Arial" pitchFamily="34" charset="0"/>
              <a:ea typeface="Times New Roman"/>
              <a:cs typeface="Arial" pitchFamily="34" charset="0"/>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Recours aux financements extérieurs : </a:t>
            </a:r>
            <a:r>
              <a:rPr lang="fr-FR" sz="1400" dirty="0">
                <a:solidFill>
                  <a:srgbClr val="00B050"/>
                </a:solidFill>
                <a:latin typeface="Arial" pitchFamily="34" charset="0"/>
                <a:ea typeface="Times New Roman"/>
                <a:cs typeface="Arial" pitchFamily="34" charset="0"/>
              </a:rPr>
              <a:t>définir les modalités de mise en œuvre de l’Art. 201 de la loi de finances 2025.</a:t>
            </a:r>
            <a:endParaRPr lang="fr-FR" sz="1400" dirty="0">
              <a:latin typeface="Arial" pitchFamily="34" charset="0"/>
              <a:ea typeface="Times New Roman"/>
              <a:cs typeface="Arial" pitchFamily="34" charset="0"/>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Inefficacité du circuit bancaire de transfert : </a:t>
            </a:r>
            <a:r>
              <a:rPr lang="fr-FR" sz="1400" dirty="0">
                <a:solidFill>
                  <a:srgbClr val="00B050"/>
                </a:solidFill>
                <a:latin typeface="Arial" pitchFamily="34" charset="0"/>
                <a:ea typeface="Times New Roman"/>
                <a:cs typeface="Arial" pitchFamily="34" charset="0"/>
              </a:rPr>
              <a:t>rendre le transfert une opération bancaire primaire.</a:t>
            </a:r>
            <a:endParaRPr lang="fr-FR" sz="1400" dirty="0">
              <a:latin typeface="Arial" pitchFamily="34" charset="0"/>
              <a:ea typeface="Times New Roman"/>
              <a:cs typeface="Arial" pitchFamily="34" charset="0"/>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L’accès à la finance climatique et aux marchés carbone : </a:t>
            </a:r>
            <a:r>
              <a:rPr lang="fr-FR" sz="1400" dirty="0">
                <a:solidFill>
                  <a:srgbClr val="00B050"/>
                </a:solidFill>
                <a:latin typeface="Arial" pitchFamily="34" charset="0"/>
                <a:ea typeface="Times New Roman"/>
                <a:cs typeface="Arial" pitchFamily="34" charset="0"/>
              </a:rPr>
              <a:t>introduction d’un cadre réglementaire  et de dispositifs appropriés, en alignement avec les normes internationales.</a:t>
            </a:r>
            <a:endParaRPr lang="fr-FR" sz="1400" dirty="0">
              <a:latin typeface="Arial" pitchFamily="34" charset="0"/>
              <a:ea typeface="Times New Roman"/>
              <a:cs typeface="Arial" pitchFamily="34" charset="0"/>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Préparation du réseau à l’injection massive d’EnR : </a:t>
            </a:r>
            <a:r>
              <a:rPr lang="fr-FR" sz="1400" dirty="0">
                <a:solidFill>
                  <a:srgbClr val="00B050"/>
                </a:solidFill>
                <a:latin typeface="Arial" pitchFamily="34" charset="0"/>
                <a:ea typeface="Times New Roman"/>
                <a:cs typeface="Arial" pitchFamily="34" charset="0"/>
              </a:rPr>
              <a:t>modernisation et renforcement</a:t>
            </a:r>
            <a:r>
              <a:rPr lang="fr-FR" sz="1400" dirty="0">
                <a:latin typeface="Arial" pitchFamily="34" charset="0"/>
                <a:ea typeface="Times New Roman"/>
                <a:cs typeface="Arial" pitchFamily="34" charset="0"/>
              </a:rPr>
              <a:t>.</a:t>
            </a: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Faiblesse de l’expertise financière : </a:t>
            </a:r>
            <a:r>
              <a:rPr lang="fr-FR" sz="1400" dirty="0">
                <a:solidFill>
                  <a:srgbClr val="00B050"/>
                </a:solidFill>
                <a:latin typeface="Arial" pitchFamily="34" charset="0"/>
                <a:ea typeface="Times New Roman"/>
                <a:cs typeface="Arial" pitchFamily="34" charset="0"/>
              </a:rPr>
              <a:t>renforcement des capacités des banques locales sur les instruments de la finance verte et les modèles d’affaires spécifiques aux projets ENR.</a:t>
            </a:r>
            <a:endParaRPr lang="fr-FR" sz="1400" dirty="0">
              <a:latin typeface="Arial" pitchFamily="34" charset="0"/>
              <a:ea typeface="Times New Roman"/>
              <a:cs typeface="Arial" pitchFamily="34" charset="0"/>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Résultats des interviews </a:t>
            </a:r>
            <a:br>
              <a:rPr lang="fr-FR" dirty="0">
                <a:solidFill>
                  <a:schemeClr val="accent1">
                    <a:lumMod val="75000"/>
                  </a:schemeClr>
                </a:solidFill>
              </a:rPr>
            </a:br>
            <a:r>
              <a:rPr lang="fr-FR" sz="1600" dirty="0">
                <a:solidFill>
                  <a:schemeClr val="accent1">
                    <a:lumMod val="75000"/>
                  </a:schemeClr>
                </a:solidFill>
              </a:rPr>
              <a:t>Risques à atténuer &amp; défis à surmonter</a:t>
            </a: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FE81B2EE-32F7-4BB3-A80A-73DDB1301C73}"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16</a:t>
            </a:fld>
            <a:endParaRPr lang="de-DE"/>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1020968"/>
            <a:ext cx="8437874" cy="3567361"/>
          </a:xfrm>
        </p:spPr>
        <p:txBody>
          <a:bodyPr/>
          <a:lstStyle/>
          <a:p>
            <a:pPr>
              <a:lnSpc>
                <a:spcPct val="115000"/>
              </a:lnSpc>
              <a:spcAft>
                <a:spcPts val="1000"/>
              </a:spcAft>
            </a:pPr>
            <a:r>
              <a:rPr lang="fr-FR" sz="1400" b="1" dirty="0">
                <a:ea typeface="Times New Roman"/>
                <a:cs typeface="Arial"/>
              </a:rPr>
              <a:t>Etat des lieux</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Les besoins de financement sont très importants.</a:t>
            </a:r>
          </a:p>
          <a:p>
            <a:pPr marL="342900" lvl="0" indent="-342900" algn="just">
              <a:lnSpc>
                <a:spcPct val="110000"/>
              </a:lnSpc>
              <a:spcBef>
                <a:spcPts val="0"/>
              </a:spcBef>
              <a:buFont typeface="Wingdings"/>
              <a:buChar char=""/>
            </a:pPr>
            <a:r>
              <a:rPr lang="fr-FR" sz="1400" dirty="0">
                <a:latin typeface="Arial" pitchFamily="34" charset="0"/>
                <a:ea typeface="Times New Roman"/>
                <a:cs typeface="Arial" pitchFamily="34" charset="0"/>
              </a:rPr>
              <a:t>La politique de l’Etat de non-endettement extérieur et l’intervention uniquement des entreprises publiques font que seules les banques locales sont sollicitées.</a:t>
            </a: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Il n’existe pas aujourd’hui d’instruments financiers et d’opérateurs spécifiquement dédiés aux EnR à cause notamment de la durée de maturation des projets, de la complexité de leur financement et du manque d’expertise dans ce domaine.</a:t>
            </a: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Les banques publiques accordent des crédits à long terme aux entreprises publiques dans des conditions bonifiées et garanties par l’Etat. </a:t>
            </a:r>
          </a:p>
          <a:p>
            <a:pPr marL="342900" lvl="0" indent="-342900" algn="just">
              <a:lnSpc>
                <a:spcPct val="115000"/>
              </a:lnSpc>
              <a:spcBef>
                <a:spcPts val="0"/>
              </a:spcBef>
              <a:buFont typeface="Wingdings"/>
              <a:buChar char=""/>
            </a:pPr>
            <a:r>
              <a:rPr lang="fr-FR" sz="1400" dirty="0">
                <a:latin typeface="Arial" pitchFamily="34" charset="0"/>
                <a:ea typeface="Times New Roman"/>
                <a:cs typeface="Arial" pitchFamily="34" charset="0"/>
              </a:rPr>
              <a:t>En EPC, le risque de crédit n’est pas évalué de la même manière par les banques publiques et les banques privées. Le pool bancaire privé se trouve exclu de fait quand les projets sont en EPC. </a:t>
            </a:r>
          </a:p>
          <a:p>
            <a:pPr marL="342900" lvl="0" indent="-342900" algn="just">
              <a:lnSpc>
                <a:spcPct val="115000"/>
              </a:lnSpc>
              <a:spcBef>
                <a:spcPts val="0"/>
              </a:spcBef>
              <a:buFont typeface="Wingdings"/>
              <a:buChar char=""/>
            </a:pPr>
            <a:r>
              <a:rPr lang="fr-FR" sz="1400" dirty="0">
                <a:ea typeface="Times New Roman"/>
                <a:cs typeface="Arial"/>
              </a:rPr>
              <a:t>Les capacités de crédit des banques publiques sont de loin supérieures à celles des banques privées.</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Les banques publiques opèrent en syndication pour les grands projets (partage de risques).</a:t>
            </a:r>
            <a:endParaRPr lang="fr-FR" sz="1400" dirty="0">
              <a:latin typeface="Calibri"/>
              <a:ea typeface="Times New Roman"/>
              <a:cs typeface="Arial"/>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Résultats des interviews</a:t>
            </a:r>
            <a:br>
              <a:rPr lang="fr-FR" dirty="0">
                <a:solidFill>
                  <a:schemeClr val="accent1">
                    <a:lumMod val="75000"/>
                  </a:schemeClr>
                </a:solidFill>
              </a:rPr>
            </a:br>
            <a:r>
              <a:rPr lang="fr-FR" sz="1600" dirty="0">
                <a:solidFill>
                  <a:schemeClr val="accent1">
                    <a:lumMod val="75000"/>
                  </a:schemeClr>
                </a:solidFill>
              </a:rPr>
              <a:t>Instruments et conditions de financement / Financement local</a:t>
            </a: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127C8BD3-FBA2-4C8A-A32B-82F73C2F7816}"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17</a:t>
            </a:fld>
            <a:endParaRPr lang="de-DE"/>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1020968"/>
            <a:ext cx="8099451" cy="3495469"/>
          </a:xfrm>
        </p:spPr>
        <p:txBody>
          <a:bodyPr/>
          <a:lstStyle/>
          <a:p>
            <a:pPr>
              <a:lnSpc>
                <a:spcPct val="115000"/>
              </a:lnSpc>
              <a:spcAft>
                <a:spcPts val="1000"/>
              </a:spcAft>
            </a:pPr>
            <a:r>
              <a:rPr lang="fr-FR" sz="1400" b="1" dirty="0">
                <a:ea typeface="Times New Roman"/>
                <a:cs typeface="Arial"/>
              </a:rPr>
              <a:t>Recommandations / Projections des parties prenantes locales</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Dans une 1</a:t>
            </a:r>
            <a:r>
              <a:rPr lang="fr-FR" sz="1400" baseline="30000" dirty="0">
                <a:ea typeface="Times New Roman"/>
                <a:cs typeface="Arial"/>
              </a:rPr>
              <a:t>ère</a:t>
            </a:r>
            <a:r>
              <a:rPr lang="fr-FR" sz="1400" dirty="0">
                <a:ea typeface="Times New Roman"/>
                <a:cs typeface="Arial"/>
              </a:rPr>
              <a:t> phase de </a:t>
            </a:r>
            <a:r>
              <a:rPr lang="fr-FR" sz="1400" b="1" dirty="0">
                <a:ea typeface="Times New Roman"/>
                <a:cs typeface="Arial"/>
              </a:rPr>
              <a:t>développement du marché</a:t>
            </a:r>
            <a:r>
              <a:rPr lang="fr-FR" sz="1400" dirty="0">
                <a:ea typeface="Times New Roman"/>
                <a:cs typeface="Arial"/>
              </a:rPr>
              <a:t>, il semble nécessaire que l’Etat soit la locomotive et le garant.</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D’autres acteurs publics devraient être mobilisés, à l’instar du Fonds National d’Investissement (FNI) et/ou la création de fonds souverains dédiés.</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Toujours dans cette première phase et sous réserve que les dispositions relatives au recours aux financements extérieurs soient clarifiées, et que le mode IPP soit consacré, développer les financements mixtes publics – </a:t>
            </a:r>
            <a:r>
              <a:rPr lang="fr-FR" sz="1400" dirty="0" err="1">
                <a:ea typeface="Times New Roman"/>
                <a:cs typeface="Arial"/>
              </a:rPr>
              <a:t>IFDs</a:t>
            </a:r>
            <a:r>
              <a:rPr lang="fr-FR" sz="1400" dirty="0">
                <a:ea typeface="Times New Roman"/>
                <a:cs typeface="Arial"/>
              </a:rPr>
              <a:t> (multilatéraux et bilatéraux).</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Mettre en place des combinaisons de financements intégrant des instruments innovants et des instruments de garantie.</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Développer le marché des obligations vertes.</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Recourir à la finance climatique et aux marchés carbone.</a:t>
            </a:r>
            <a:endParaRPr lang="fr-FR" sz="1400" dirty="0">
              <a:latin typeface="Calibri"/>
              <a:ea typeface="Times New Roman"/>
              <a:cs typeface="Arial"/>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Résultats des interviews</a:t>
            </a:r>
            <a:br>
              <a:rPr lang="fr-FR" dirty="0">
                <a:solidFill>
                  <a:schemeClr val="accent1">
                    <a:lumMod val="75000"/>
                  </a:schemeClr>
                </a:solidFill>
              </a:rPr>
            </a:br>
            <a:r>
              <a:rPr lang="fr-FR" sz="1600" dirty="0">
                <a:solidFill>
                  <a:schemeClr val="accent1">
                    <a:lumMod val="75000"/>
                  </a:schemeClr>
                </a:solidFill>
              </a:rPr>
              <a:t>Instruments et conditions de financement / Financement local</a:t>
            </a:r>
            <a:endParaRPr lang="fr-FR" dirty="0">
              <a:solidFill>
                <a:schemeClr val="accent1">
                  <a:lumMod val="75000"/>
                </a:schemeClr>
              </a:solidFill>
            </a:endParaRP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CEA64C35-8EE7-4333-BFA3-397115416630}"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18</a:t>
            </a:fld>
            <a:endParaRPr lang="de-DE"/>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861134"/>
            <a:ext cx="7991656" cy="3904154"/>
          </a:xfrm>
        </p:spPr>
        <p:txBody>
          <a:bodyPr/>
          <a:lstStyle/>
          <a:p>
            <a:pPr marL="342900" lvl="0" indent="-342900" algn="just">
              <a:lnSpc>
                <a:spcPct val="115000"/>
              </a:lnSpc>
              <a:spcBef>
                <a:spcPts val="0"/>
              </a:spcBef>
              <a:buFont typeface="Wingdings"/>
              <a:buChar char=""/>
            </a:pPr>
            <a:r>
              <a:rPr lang="fr-FR" sz="1400" dirty="0">
                <a:ea typeface="Times New Roman"/>
                <a:cs typeface="Arial"/>
              </a:rPr>
              <a:t>L’existence de conditions de marchés est le plus souvent nécessaire pour l’accès aux financements des IFD.</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Si dans l’avenir un scénario IPP était retenu, la combinaison de financements la plus réaliste serait entre le financement local (public) et les banques internationales de développement.</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Toutes les IFD seraient très intéressées si l'Algérie montait des projets en IPP.</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Bailleurs de fonds potentiels pour l’Algérie: NDB, BERD, SFI, AfDB, IDB (Banque Islamique de Développement), </a:t>
            </a:r>
            <a:r>
              <a:rPr lang="fr-FR" sz="1400" dirty="0" err="1">
                <a:ea typeface="Times New Roman"/>
                <a:cs typeface="Arial"/>
              </a:rPr>
              <a:t>Proparco</a:t>
            </a:r>
            <a:r>
              <a:rPr lang="fr-FR" sz="1400" dirty="0">
                <a:ea typeface="Times New Roman"/>
                <a:cs typeface="Arial"/>
              </a:rPr>
              <a:t>.</a:t>
            </a:r>
            <a:endParaRPr lang="fr-FR" sz="1400" dirty="0">
              <a:latin typeface="Calibri"/>
              <a:ea typeface="Times New Roman"/>
              <a:cs typeface="Arial"/>
            </a:endParaRPr>
          </a:p>
          <a:p>
            <a:pPr marL="342900" lvl="0" indent="-342900" algn="just">
              <a:lnSpc>
                <a:spcPct val="115000"/>
              </a:lnSpc>
              <a:spcBef>
                <a:spcPts val="0"/>
              </a:spcBef>
            </a:pPr>
            <a:endParaRPr lang="fr-FR" sz="1400" b="1" dirty="0">
              <a:latin typeface="Calibri"/>
              <a:ea typeface="Times New Roman"/>
              <a:cs typeface="Arial"/>
            </a:endParaRPr>
          </a:p>
          <a:p>
            <a:pPr marL="342900" lvl="0" indent="-342900" algn="just">
              <a:lnSpc>
                <a:spcPct val="115000"/>
              </a:lnSpc>
              <a:spcBef>
                <a:spcPts val="0"/>
              </a:spcBef>
            </a:pPr>
            <a:r>
              <a:rPr lang="fr-FR" sz="1400" b="1" dirty="0">
                <a:ea typeface="Times New Roman"/>
                <a:cs typeface="Arial"/>
              </a:rPr>
              <a:t>En matière d’instruments :</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Pour les pays à revenu intermédiaire, il s’agit généralement de prêts concessionnels assortis d’instruments de garantie. </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Principalement des prêts de premier rang (jusqu'à 20 ans) au secteur privé, les fonds propres étant apportés par les sponsors. </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Les subventions sont généralement accordées pour les études de faisabilité.</a:t>
            </a:r>
            <a:endParaRPr lang="fr-FR" sz="1400" dirty="0">
              <a:latin typeface="Calibri"/>
              <a:ea typeface="Times New Roman"/>
              <a:cs typeface="Arial"/>
            </a:endParaRPr>
          </a:p>
          <a:p>
            <a:pPr marL="342900" lvl="0" indent="-342900" algn="just">
              <a:lnSpc>
                <a:spcPct val="115000"/>
              </a:lnSpc>
              <a:spcBef>
                <a:spcPts val="0"/>
              </a:spcBef>
              <a:buFont typeface="Wingdings"/>
              <a:buChar char=""/>
            </a:pPr>
            <a:r>
              <a:rPr lang="fr-FR" sz="1400" dirty="0">
                <a:ea typeface="Times New Roman"/>
                <a:cs typeface="Arial"/>
              </a:rPr>
              <a:t>Les subventions basées sur la performance et d'autres types de produits similaires demeurent marginales par rapport aux besoins de financement.</a:t>
            </a:r>
            <a:endParaRPr lang="fr-FR" sz="1400" dirty="0">
              <a:latin typeface="Calibri"/>
              <a:ea typeface="Times New Roman"/>
              <a:cs typeface="Arial"/>
            </a:endParaRPr>
          </a:p>
          <a:p>
            <a:endParaRPr lang="fr-FR" dirty="0"/>
          </a:p>
        </p:txBody>
      </p:sp>
      <p:sp>
        <p:nvSpPr>
          <p:cNvPr id="3" name="Titre 2"/>
          <p:cNvSpPr>
            <a:spLocks noGrp="1"/>
          </p:cNvSpPr>
          <p:nvPr>
            <p:ph type="title"/>
          </p:nvPr>
        </p:nvSpPr>
        <p:spPr/>
        <p:txBody>
          <a:bodyPr/>
          <a:lstStyle/>
          <a:p>
            <a:r>
              <a:rPr lang="fr-FR" dirty="0">
                <a:solidFill>
                  <a:schemeClr val="accent1">
                    <a:lumMod val="75000"/>
                  </a:schemeClr>
                </a:solidFill>
              </a:rPr>
              <a:t>Résultats des interviews</a:t>
            </a:r>
            <a:br>
              <a:rPr lang="fr-FR" dirty="0">
                <a:solidFill>
                  <a:schemeClr val="accent1">
                    <a:lumMod val="75000"/>
                  </a:schemeClr>
                </a:solidFill>
              </a:rPr>
            </a:br>
            <a:r>
              <a:rPr lang="fr-FR" sz="1600" dirty="0">
                <a:solidFill>
                  <a:schemeClr val="accent1">
                    <a:lumMod val="75000"/>
                  </a:schemeClr>
                </a:solidFill>
              </a:rPr>
              <a:t>Instruments et conditions de financement / Financement international</a:t>
            </a: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CFA40923-00A7-49F0-A2AC-54BB44D0734E}"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19</a:t>
            </a:fld>
            <a:endParaRPr lang="de-DE"/>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F8403E8E-92E2-48FB-BBF4-71EB9E019BA6}"/>
              </a:ext>
            </a:extLst>
          </p:cNvPr>
          <p:cNvSpPr>
            <a:spLocks noGrp="1"/>
          </p:cNvSpPr>
          <p:nvPr>
            <p:ph type="title"/>
          </p:nvPr>
        </p:nvSpPr>
        <p:spPr bwMode="gray"/>
        <p:txBody>
          <a:bodyPr/>
          <a:lstStyle/>
          <a:p>
            <a:r>
              <a:rPr lang="fr-FR"/>
              <a:t>AGENDA</a:t>
            </a:r>
          </a:p>
        </p:txBody>
      </p:sp>
      <p:sp>
        <p:nvSpPr>
          <p:cNvPr id="5" name="Foliennummernplatzhalter 4">
            <a:extLst>
              <a:ext uri="{FF2B5EF4-FFF2-40B4-BE49-F238E27FC236}">
                <a16:creationId xmlns:a16="http://schemas.microsoft.com/office/drawing/2014/main" id="{70FC3DFD-B2B5-40D5-B561-32893560E727}"/>
              </a:ext>
            </a:extLst>
          </p:cNvPr>
          <p:cNvSpPr>
            <a:spLocks noGrp="1"/>
          </p:cNvSpPr>
          <p:nvPr>
            <p:ph type="sldNum" sz="quarter" idx="12"/>
          </p:nvPr>
        </p:nvSpPr>
        <p:spPr bwMode="gray"/>
        <p:txBody>
          <a:bodyPr/>
          <a:lstStyle/>
          <a:p>
            <a:r>
              <a:rPr lang="de-DE"/>
              <a:t>Page </a:t>
            </a:r>
            <a:fld id="{3A8B5DB7-81A8-4ED4-916B-6B23CD603687}" type="slidenum">
              <a:rPr smtClean="0"/>
              <a:pPr/>
              <a:t>2</a:t>
            </a:fld>
            <a:endParaRPr/>
          </a:p>
        </p:txBody>
      </p:sp>
      <p:sp>
        <p:nvSpPr>
          <p:cNvPr id="7" name="Textplatzhalter 6">
            <a:extLst>
              <a:ext uri="{FF2B5EF4-FFF2-40B4-BE49-F238E27FC236}">
                <a16:creationId xmlns:a16="http://schemas.microsoft.com/office/drawing/2014/main" id="{586AEC45-FC35-4110-BAD8-A3FEDCA40BD0}"/>
              </a:ext>
            </a:extLst>
          </p:cNvPr>
          <p:cNvSpPr>
            <a:spLocks noGrp="1"/>
          </p:cNvSpPr>
          <p:nvPr>
            <p:ph type="body" sz="quarter" idx="13"/>
          </p:nvPr>
        </p:nvSpPr>
        <p:spPr bwMode="gray">
          <a:xfrm>
            <a:off x="675242" y="887185"/>
            <a:ext cx="7952014" cy="2901951"/>
          </a:xfrm>
        </p:spPr>
        <p:txBody>
          <a:bodyPr/>
          <a:lstStyle/>
          <a:p>
            <a:pPr>
              <a:lnSpc>
                <a:spcPct val="150000"/>
              </a:lnSpc>
              <a:spcBef>
                <a:spcPts val="0"/>
              </a:spcBef>
              <a:spcAft>
                <a:spcPts val="600"/>
              </a:spcAft>
            </a:pPr>
            <a:r>
              <a:rPr lang="fr-FR" sz="1400" b="1" dirty="0">
                <a:solidFill>
                  <a:schemeClr val="accent1">
                    <a:lumMod val="75000"/>
                  </a:schemeClr>
                </a:solidFill>
              </a:rPr>
              <a:t>Introduction et présentation de la mission</a:t>
            </a:r>
          </a:p>
          <a:p>
            <a:pPr>
              <a:lnSpc>
                <a:spcPct val="150000"/>
              </a:lnSpc>
              <a:spcBef>
                <a:spcPts val="0"/>
              </a:spcBef>
              <a:spcAft>
                <a:spcPts val="600"/>
              </a:spcAft>
            </a:pPr>
            <a:r>
              <a:rPr lang="fr-FR" sz="1400" b="1" dirty="0">
                <a:solidFill>
                  <a:schemeClr val="accent1">
                    <a:lumMod val="75000"/>
                  </a:schemeClr>
                </a:solidFill>
              </a:rPr>
              <a:t>Présentation des objectifs de l’atelier</a:t>
            </a:r>
          </a:p>
          <a:p>
            <a:pPr>
              <a:lnSpc>
                <a:spcPct val="150000"/>
              </a:lnSpc>
              <a:spcBef>
                <a:spcPts val="0"/>
              </a:spcBef>
              <a:spcAft>
                <a:spcPts val="600"/>
              </a:spcAft>
            </a:pPr>
            <a:r>
              <a:rPr lang="fr-FR" sz="1400" b="1" dirty="0">
                <a:solidFill>
                  <a:schemeClr val="accent1">
                    <a:lumMod val="75000"/>
                  </a:schemeClr>
                </a:solidFill>
              </a:rPr>
              <a:t>Résultats des interviews des parties prenantes</a:t>
            </a:r>
          </a:p>
          <a:p>
            <a:pPr>
              <a:lnSpc>
                <a:spcPct val="150000"/>
              </a:lnSpc>
              <a:spcBef>
                <a:spcPts val="0"/>
              </a:spcBef>
              <a:spcAft>
                <a:spcPts val="600"/>
              </a:spcAft>
            </a:pPr>
            <a:r>
              <a:rPr lang="fr-FR" sz="1400" b="1" dirty="0">
                <a:solidFill>
                  <a:schemeClr val="accent1">
                    <a:lumMod val="75000"/>
                  </a:schemeClr>
                </a:solidFill>
              </a:rPr>
              <a:t>Evaluation des mécanismes de financement en Algérie/ à l’international</a:t>
            </a:r>
          </a:p>
          <a:p>
            <a:pPr>
              <a:lnSpc>
                <a:spcPct val="150000"/>
              </a:lnSpc>
              <a:spcBef>
                <a:spcPts val="0"/>
              </a:spcBef>
              <a:spcAft>
                <a:spcPts val="600"/>
              </a:spcAft>
            </a:pPr>
            <a:r>
              <a:rPr lang="fr-FR" sz="1400" b="1" dirty="0">
                <a:solidFill>
                  <a:schemeClr val="accent1">
                    <a:lumMod val="75000"/>
                  </a:schemeClr>
                </a:solidFill>
              </a:rPr>
              <a:t>Analyse de la ‘</a:t>
            </a:r>
            <a:r>
              <a:rPr lang="fr-FR" sz="1400" b="1" dirty="0" err="1">
                <a:solidFill>
                  <a:schemeClr val="accent1">
                    <a:lumMod val="75000"/>
                  </a:schemeClr>
                </a:solidFill>
              </a:rPr>
              <a:t>bancabilité</a:t>
            </a:r>
            <a:r>
              <a:rPr lang="fr-FR" sz="1400" b="1" dirty="0">
                <a:solidFill>
                  <a:schemeClr val="accent1">
                    <a:lumMod val="75000"/>
                  </a:schemeClr>
                </a:solidFill>
              </a:rPr>
              <a:t>’ d'un projet d'énergie renouvelable (PV de grande échelle)</a:t>
            </a:r>
          </a:p>
          <a:p>
            <a:pPr>
              <a:lnSpc>
                <a:spcPct val="150000"/>
              </a:lnSpc>
              <a:spcBef>
                <a:spcPts val="0"/>
              </a:spcBef>
              <a:spcAft>
                <a:spcPts val="600"/>
              </a:spcAft>
            </a:pPr>
            <a:r>
              <a:rPr lang="fr-FR" sz="1400" b="1" dirty="0">
                <a:solidFill>
                  <a:schemeClr val="accent1">
                    <a:lumMod val="75000"/>
                  </a:schemeClr>
                </a:solidFill>
              </a:rPr>
              <a:t>Discussion finale, prochaines étapes et remarques finales</a:t>
            </a:r>
          </a:p>
          <a:p>
            <a:pPr>
              <a:lnSpc>
                <a:spcPct val="150000"/>
              </a:lnSpc>
              <a:spcBef>
                <a:spcPts val="0"/>
              </a:spcBef>
              <a:spcAft>
                <a:spcPts val="600"/>
              </a:spcAft>
            </a:pPr>
            <a:r>
              <a:rPr lang="fr-FR" sz="1400" b="1" dirty="0">
                <a:solidFill>
                  <a:schemeClr val="accent1">
                    <a:lumMod val="75000"/>
                  </a:schemeClr>
                </a:solidFill>
              </a:rPr>
              <a:t>Réception avec déjeuner léger et réseautage</a:t>
            </a:r>
          </a:p>
        </p:txBody>
      </p:sp>
      <p:sp>
        <p:nvSpPr>
          <p:cNvPr id="11" name="Textfeld 10">
            <a:extLst>
              <a:ext uri="{FF2B5EF4-FFF2-40B4-BE49-F238E27FC236}">
                <a16:creationId xmlns:a16="http://schemas.microsoft.com/office/drawing/2014/main" id="{EE531273-8CFE-075E-51F2-C63D998E91BF}"/>
              </a:ext>
            </a:extLst>
          </p:cNvPr>
          <p:cNvSpPr txBox="1"/>
          <p:nvPr/>
        </p:nvSpPr>
        <p:spPr>
          <a:xfrm>
            <a:off x="919717" y="4878757"/>
            <a:ext cx="781050" cy="187583"/>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fld id="{BC626CBD-322F-4099-83F5-8CEF2A993825}" type="datetime4">
              <a:rPr kumimoji="0" lang="fr-FR" sz="600" b="0" i="0" u="none" strike="noStrike" kern="1200" cap="none" spc="38" normalizeH="0" baseline="0" noProof="0" smtClean="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pPr marL="0" marR="0" lvl="0" indent="0" algn="l" defTabSz="685800" rtl="0" eaLnBrk="1" fontAlgn="auto" latinLnBrk="0" hangingPunct="1">
                <a:lnSpc>
                  <a:spcPct val="100000"/>
                </a:lnSpc>
                <a:spcBef>
                  <a:spcPts val="0"/>
                </a:spcBef>
                <a:spcAft>
                  <a:spcPts val="0"/>
                </a:spcAft>
                <a:buClrTx/>
                <a:buSzTx/>
                <a:buFontTx/>
                <a:buNone/>
                <a:tabLst/>
                <a:defRPr/>
              </a:pPr>
              <a:t>25 février 2025</a:t>
            </a:fld>
            <a:endParaRPr lang="de-DE" dirty="0"/>
          </a:p>
        </p:txBody>
      </p:sp>
      <p:sp>
        <p:nvSpPr>
          <p:cNvPr id="13" name="Fußzeilenplatzhalter 10">
            <a:extLst>
              <a:ext uri="{FF2B5EF4-FFF2-40B4-BE49-F238E27FC236}">
                <a16:creationId xmlns:a16="http://schemas.microsoft.com/office/drawing/2014/main" id="{700AB26E-36A7-D8F9-25EC-E8F2005D8808}"/>
              </a:ext>
            </a:extLst>
          </p:cNvPr>
          <p:cNvSpPr txBox="1">
            <a:spLocks/>
          </p:cNvSpPr>
          <p:nvPr/>
        </p:nvSpPr>
        <p:spPr bwMode="gray">
          <a:xfrm>
            <a:off x="1783022" y="4926384"/>
            <a:ext cx="5839479" cy="92333"/>
          </a:xfrm>
          <a:prstGeom prst="rect">
            <a:avLst/>
          </a:prstGeom>
        </p:spPr>
        <p:txBody>
          <a:bodyPr vert="horz" wrap="square" lIns="0" tIns="0" rIns="0" bIns="0" rtlCol="0" anchor="ctr">
            <a:spAutoFit/>
          </a:bodyPr>
          <a:lstStyle>
            <a:defPPr>
              <a:defRPr lang="de-DE"/>
            </a:defPPr>
            <a:lvl1pPr marL="0" algn="l" defTabSz="685800" rtl="0" eaLnBrk="1" latinLnBrk="0" hangingPunct="1">
              <a:defRPr lang="de-DE" sz="600" kern="1200" spc="38" baseline="0" smtClean="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fr-FR" dirty="0">
                <a:sym typeface="Arial"/>
              </a:rPr>
              <a:t>Atelier de restitution WP2 – Analyse des mécanismes liés au financement vert des projets EnR</a:t>
            </a:r>
          </a:p>
        </p:txBody>
      </p:sp>
      <p:sp>
        <p:nvSpPr>
          <p:cNvPr id="4" name="Espace réservé de la date 3">
            <a:extLst>
              <a:ext uri="{FF2B5EF4-FFF2-40B4-BE49-F238E27FC236}">
                <a16:creationId xmlns:a16="http://schemas.microsoft.com/office/drawing/2014/main" id="{AF8D0897-309E-E1C6-3C6D-0C65D64C172B}"/>
              </a:ext>
            </a:extLst>
          </p:cNvPr>
          <p:cNvSpPr>
            <a:spLocks noGrp="1"/>
          </p:cNvSpPr>
          <p:nvPr>
            <p:ph type="dt" sz="half" idx="11"/>
          </p:nvPr>
        </p:nvSpPr>
        <p:spPr/>
        <p:txBody>
          <a:bodyPr/>
          <a:lstStyle/>
          <a:p>
            <a:fld id="{ACB53A87-C29F-498D-B373-557645FE58FA}" type="datetime1">
              <a:rPr lang="fr-FR" smtClean="0"/>
              <a:t>25/02/2025</a:t>
            </a:fld>
            <a:endParaRPr lang="de-DE"/>
          </a:p>
        </p:txBody>
      </p:sp>
      <p:sp>
        <p:nvSpPr>
          <p:cNvPr id="6" name="Espace réservé du pied de page 5">
            <a:extLst>
              <a:ext uri="{FF2B5EF4-FFF2-40B4-BE49-F238E27FC236}">
                <a16:creationId xmlns:a16="http://schemas.microsoft.com/office/drawing/2014/main" id="{8A256BAA-83CA-F626-FEDC-6A168DEB8F17}"/>
              </a:ext>
            </a:extLst>
          </p:cNvPr>
          <p:cNvSpPr>
            <a:spLocks noGrp="1"/>
          </p:cNvSpPr>
          <p:nvPr>
            <p:ph type="ftr" sz="quarter" idx="10"/>
          </p:nvPr>
        </p:nvSpPr>
        <p:spPr/>
        <p:txBody>
          <a:bodyPr/>
          <a:lstStyle/>
          <a:p>
            <a:r>
              <a:rPr lang="fr-FR" noProof="0" dirty="0"/>
              <a:t>Atelier de restitution WP2 – Analyse des mécanismes liés au financement vert des projets </a:t>
            </a:r>
            <a:r>
              <a:rPr lang="fr-FR" noProof="0" dirty="0" err="1"/>
              <a:t>EnR</a:t>
            </a:r>
            <a:endParaRPr lang="fr-FR" noProof="0" dirty="0"/>
          </a:p>
        </p:txBody>
      </p:sp>
    </p:spTree>
    <p:extLst>
      <p:ext uri="{BB962C8B-B14F-4D97-AF65-F5344CB8AC3E}">
        <p14:creationId xmlns:p14="http://schemas.microsoft.com/office/powerpoint/2010/main" val="205788667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solidFill>
                  <a:schemeClr val="accent1">
                    <a:lumMod val="75000"/>
                  </a:schemeClr>
                </a:solidFill>
              </a:rPr>
              <a:t>Résultats des interviews </a:t>
            </a:r>
            <a:br>
              <a:rPr lang="fr-FR" dirty="0"/>
            </a:br>
            <a:r>
              <a:rPr lang="fr-FR" sz="1600" dirty="0">
                <a:solidFill>
                  <a:schemeClr val="accent1">
                    <a:lumMod val="75000"/>
                  </a:schemeClr>
                </a:solidFill>
              </a:rPr>
              <a:t>Benchmark pays </a:t>
            </a:r>
            <a:r>
              <a:rPr lang="fr-FR" sz="1200" dirty="0">
                <a:solidFill>
                  <a:schemeClr val="accent1">
                    <a:lumMod val="75000"/>
                  </a:schemeClr>
                </a:solidFill>
              </a:rPr>
              <a:t>(Question subsidiaire / Hors questionnaire initial)</a:t>
            </a:r>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312469B5-7775-41BD-BDB9-ABA350E5CDDB}"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20</a:t>
            </a:fld>
            <a:endParaRPr lang="de-DE"/>
          </a:p>
        </p:txBody>
      </p:sp>
      <p:graphicFrame>
        <p:nvGraphicFramePr>
          <p:cNvPr id="7" name="Tableau 6"/>
          <p:cNvGraphicFramePr>
            <a:graphicFrameLocks noGrp="1"/>
          </p:cNvGraphicFramePr>
          <p:nvPr>
            <p:extLst>
              <p:ext uri="{D42A27DB-BD31-4B8C-83A1-F6EECF244321}">
                <p14:modId xmlns:p14="http://schemas.microsoft.com/office/powerpoint/2010/main" val="2364818286"/>
              </p:ext>
            </p:extLst>
          </p:nvPr>
        </p:nvGraphicFramePr>
        <p:xfrm>
          <a:off x="1338776" y="1063955"/>
          <a:ext cx="6319263" cy="3182680"/>
        </p:xfrm>
        <a:graphic>
          <a:graphicData uri="http://schemas.openxmlformats.org/drawingml/2006/table">
            <a:tbl>
              <a:tblPr/>
              <a:tblGrid>
                <a:gridCol w="2052000">
                  <a:extLst>
                    <a:ext uri="{9D8B030D-6E8A-4147-A177-3AD203B41FA5}">
                      <a16:colId xmlns:a16="http://schemas.microsoft.com/office/drawing/2014/main" val="20000"/>
                    </a:ext>
                  </a:extLst>
                </a:gridCol>
                <a:gridCol w="4267263">
                  <a:extLst>
                    <a:ext uri="{9D8B030D-6E8A-4147-A177-3AD203B41FA5}">
                      <a16:colId xmlns:a16="http://schemas.microsoft.com/office/drawing/2014/main" val="20001"/>
                    </a:ext>
                  </a:extLst>
                </a:gridCol>
              </a:tblGrid>
              <a:tr h="0">
                <a:tc>
                  <a:txBody>
                    <a:bodyPr/>
                    <a:lstStyle/>
                    <a:p>
                      <a:pPr marL="457200" algn="ctr">
                        <a:lnSpc>
                          <a:spcPct val="115000"/>
                        </a:lnSpc>
                        <a:spcBef>
                          <a:spcPts val="400"/>
                        </a:spcBef>
                        <a:spcAft>
                          <a:spcPts val="400"/>
                        </a:spcAft>
                      </a:pPr>
                      <a:r>
                        <a:rPr lang="fr-FR" sz="1600" dirty="0">
                          <a:latin typeface="Arial"/>
                          <a:ea typeface="Times New Roman"/>
                          <a:cs typeface="Arial"/>
                        </a:rPr>
                        <a:t>Banque</a:t>
                      </a:r>
                      <a:r>
                        <a:rPr lang="fr-FR" sz="1600" baseline="0" dirty="0">
                          <a:latin typeface="Arial"/>
                          <a:ea typeface="Times New Roman"/>
                          <a:cs typeface="Arial"/>
                        </a:rPr>
                        <a:t> </a:t>
                      </a:r>
                      <a:r>
                        <a:rPr lang="fr-FR" sz="1600" dirty="0">
                          <a:latin typeface="Arial"/>
                          <a:ea typeface="Times New Roman"/>
                          <a:cs typeface="Arial"/>
                        </a:rPr>
                        <a:t>Mondiale</a:t>
                      </a:r>
                      <a:endParaRPr lang="fr-FR" sz="1100" dirty="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a:latin typeface="Arial"/>
                          <a:ea typeface="Times New Roman"/>
                          <a:cs typeface="Arial"/>
                        </a:rPr>
                        <a:t>Irak, Arabie saoudite, Tunisie </a:t>
                      </a:r>
                      <a:endParaRPr lang="fr-FR" sz="1100">
                        <a:latin typeface="Calibri"/>
                        <a:ea typeface="Times New Roman"/>
                        <a:cs typeface="Arial"/>
                      </a:endParaRPr>
                    </a:p>
                    <a:p>
                      <a:pPr marL="457200" algn="ctr">
                        <a:lnSpc>
                          <a:spcPct val="115000"/>
                        </a:lnSpc>
                        <a:spcBef>
                          <a:spcPts val="400"/>
                        </a:spcBef>
                        <a:spcAft>
                          <a:spcPts val="400"/>
                        </a:spcAft>
                      </a:pPr>
                      <a:r>
                        <a:rPr lang="fr-FR" sz="1600">
                          <a:latin typeface="Arial"/>
                          <a:ea typeface="Times New Roman"/>
                          <a:cs typeface="Arial"/>
                        </a:rPr>
                        <a:t>Europe de l’Est, Vietnam, Chine</a:t>
                      </a:r>
                      <a:endParaRPr lang="fr-FR" sz="110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9889">
                <a:tc>
                  <a:txBody>
                    <a:bodyPr/>
                    <a:lstStyle/>
                    <a:p>
                      <a:pPr marL="457200" algn="ctr">
                        <a:lnSpc>
                          <a:spcPct val="115000"/>
                        </a:lnSpc>
                        <a:spcBef>
                          <a:spcPts val="400"/>
                        </a:spcBef>
                        <a:spcAft>
                          <a:spcPts val="400"/>
                        </a:spcAft>
                      </a:pPr>
                      <a:r>
                        <a:rPr lang="fr-FR" sz="1600" dirty="0">
                          <a:latin typeface="Arial"/>
                          <a:ea typeface="Times New Roman"/>
                          <a:cs typeface="Arial"/>
                        </a:rPr>
                        <a:t>OFID</a:t>
                      </a:r>
                      <a:endParaRPr lang="fr-FR" sz="1100" dirty="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dirty="0">
                          <a:latin typeface="Arial"/>
                          <a:ea typeface="Times New Roman"/>
                          <a:cs typeface="Arial"/>
                        </a:rPr>
                        <a:t>Tunisie, Egypte</a:t>
                      </a:r>
                      <a:endParaRPr lang="fr-FR" sz="1100" dirty="0">
                        <a:latin typeface="Calibri"/>
                        <a:ea typeface="Times New Roman"/>
                        <a:cs typeface="Arial"/>
                      </a:endParaRPr>
                    </a:p>
                    <a:p>
                      <a:pPr marL="457200" algn="ctr">
                        <a:lnSpc>
                          <a:spcPct val="115000"/>
                        </a:lnSpc>
                        <a:spcBef>
                          <a:spcPts val="400"/>
                        </a:spcBef>
                        <a:spcAft>
                          <a:spcPts val="400"/>
                        </a:spcAft>
                      </a:pPr>
                      <a:r>
                        <a:rPr lang="fr-FR" sz="1600" dirty="0">
                          <a:latin typeface="Arial"/>
                          <a:ea typeface="Times New Roman"/>
                          <a:cs typeface="Arial"/>
                        </a:rPr>
                        <a:t>Afrique du Sud, Côte d’Ivoire</a:t>
                      </a:r>
                      <a:endParaRPr lang="fr-FR" sz="1100" dirty="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9889">
                <a:tc>
                  <a:txBody>
                    <a:bodyPr/>
                    <a:lstStyle/>
                    <a:p>
                      <a:pPr marL="457200" algn="ctr">
                        <a:lnSpc>
                          <a:spcPct val="115000"/>
                        </a:lnSpc>
                        <a:spcBef>
                          <a:spcPts val="400"/>
                        </a:spcBef>
                        <a:spcAft>
                          <a:spcPts val="400"/>
                        </a:spcAft>
                      </a:pPr>
                      <a:r>
                        <a:rPr lang="fr-FR" sz="1600" dirty="0">
                          <a:latin typeface="Arial"/>
                          <a:ea typeface="Times New Roman"/>
                          <a:cs typeface="Arial"/>
                        </a:rPr>
                        <a:t>AAPI</a:t>
                      </a:r>
                      <a:endParaRPr lang="fr-FR" sz="1100" dirty="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dirty="0">
                          <a:latin typeface="Arial"/>
                          <a:ea typeface="Times New Roman"/>
                          <a:cs typeface="Arial"/>
                        </a:rPr>
                        <a:t>Arabie Saoudite, Espagne</a:t>
                      </a:r>
                      <a:endParaRPr lang="fr-FR" sz="1100" dirty="0">
                        <a:latin typeface="Calibri"/>
                        <a:ea typeface="Times New Roman"/>
                        <a:cs typeface="Arial"/>
                      </a:endParaRPr>
                    </a:p>
                    <a:p>
                      <a:pPr marL="457200" algn="ctr">
                        <a:lnSpc>
                          <a:spcPct val="115000"/>
                        </a:lnSpc>
                        <a:spcBef>
                          <a:spcPts val="400"/>
                        </a:spcBef>
                        <a:spcAft>
                          <a:spcPts val="400"/>
                        </a:spcAft>
                      </a:pPr>
                      <a:r>
                        <a:rPr lang="fr-FR" sz="1600" dirty="0">
                          <a:latin typeface="Arial"/>
                          <a:ea typeface="Times New Roman"/>
                          <a:cs typeface="Arial"/>
                        </a:rPr>
                        <a:t>Inde, Portugal</a:t>
                      </a:r>
                      <a:endParaRPr lang="fr-FR" sz="1100" dirty="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339">
                <a:tc>
                  <a:txBody>
                    <a:bodyPr/>
                    <a:lstStyle/>
                    <a:p>
                      <a:pPr marL="457200" algn="ctr">
                        <a:lnSpc>
                          <a:spcPct val="115000"/>
                        </a:lnSpc>
                        <a:spcBef>
                          <a:spcPts val="400"/>
                        </a:spcBef>
                        <a:spcAft>
                          <a:spcPts val="400"/>
                        </a:spcAft>
                      </a:pPr>
                      <a:r>
                        <a:rPr lang="fr-FR" sz="1600">
                          <a:latin typeface="Arial"/>
                          <a:ea typeface="Times New Roman"/>
                          <a:cs typeface="Arial"/>
                        </a:rPr>
                        <a:t>Sonatrach</a:t>
                      </a:r>
                      <a:endParaRPr lang="fr-FR" sz="110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a:latin typeface="Arial"/>
                          <a:ea typeface="Times New Roman"/>
                          <a:cs typeface="Arial"/>
                        </a:rPr>
                        <a:t>Arabie Saoudite, Egypte</a:t>
                      </a:r>
                      <a:endParaRPr lang="fr-FR" sz="110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9339">
                <a:tc>
                  <a:txBody>
                    <a:bodyPr/>
                    <a:lstStyle/>
                    <a:p>
                      <a:pPr marL="457200" algn="ctr">
                        <a:lnSpc>
                          <a:spcPct val="115000"/>
                        </a:lnSpc>
                        <a:spcBef>
                          <a:spcPts val="400"/>
                        </a:spcBef>
                        <a:spcAft>
                          <a:spcPts val="400"/>
                        </a:spcAft>
                      </a:pPr>
                      <a:r>
                        <a:rPr lang="fr-FR" sz="1600">
                          <a:latin typeface="Arial"/>
                          <a:ea typeface="Times New Roman"/>
                          <a:cs typeface="Arial"/>
                        </a:rPr>
                        <a:t>Sonelgaz</a:t>
                      </a:r>
                      <a:endParaRPr lang="fr-FR" sz="110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a:latin typeface="Arial"/>
                          <a:ea typeface="Times New Roman"/>
                          <a:cs typeface="Arial"/>
                        </a:rPr>
                        <a:t>Arabie Saoudite, Egypte</a:t>
                      </a:r>
                      <a:endParaRPr lang="fr-FR" sz="110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9889">
                <a:tc>
                  <a:txBody>
                    <a:bodyPr/>
                    <a:lstStyle/>
                    <a:p>
                      <a:pPr marL="457200" algn="ctr">
                        <a:lnSpc>
                          <a:spcPct val="115000"/>
                        </a:lnSpc>
                        <a:spcBef>
                          <a:spcPts val="400"/>
                        </a:spcBef>
                        <a:spcAft>
                          <a:spcPts val="400"/>
                        </a:spcAft>
                      </a:pPr>
                      <a:r>
                        <a:rPr lang="fr-FR" sz="1600" dirty="0">
                          <a:latin typeface="Arial"/>
                          <a:ea typeface="Times New Roman"/>
                          <a:cs typeface="Arial"/>
                        </a:rPr>
                        <a:t>CREG</a:t>
                      </a:r>
                      <a:endParaRPr lang="fr-FR" sz="1100" dirty="0">
                        <a:latin typeface="Calibri"/>
                        <a:ea typeface="Times New Roman"/>
                        <a:cs typeface="Arial"/>
                      </a:endParaRPr>
                    </a:p>
                  </a:txBody>
                  <a:tcPr marL="68317" marR="68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Bef>
                          <a:spcPts val="400"/>
                        </a:spcBef>
                        <a:spcAft>
                          <a:spcPts val="400"/>
                        </a:spcAft>
                      </a:pPr>
                      <a:r>
                        <a:rPr lang="fr-FR" sz="1600" dirty="0">
                          <a:latin typeface="Arial"/>
                          <a:ea typeface="Times New Roman"/>
                          <a:cs typeface="Arial"/>
                        </a:rPr>
                        <a:t>Europe, Egypte</a:t>
                      </a:r>
                      <a:endParaRPr lang="fr-FR" sz="1100" dirty="0">
                        <a:latin typeface="Calibri"/>
                        <a:ea typeface="Times New Roman"/>
                        <a:cs typeface="Arial"/>
                      </a:endParaRPr>
                    </a:p>
                    <a:p>
                      <a:pPr marL="457200" algn="ctr">
                        <a:lnSpc>
                          <a:spcPct val="115000"/>
                        </a:lnSpc>
                        <a:spcBef>
                          <a:spcPts val="400"/>
                        </a:spcBef>
                        <a:spcAft>
                          <a:spcPts val="400"/>
                        </a:spcAft>
                      </a:pPr>
                      <a:r>
                        <a:rPr lang="fr-FR" sz="1600" dirty="0">
                          <a:latin typeface="Arial"/>
                          <a:ea typeface="Times New Roman"/>
                          <a:cs typeface="Arial"/>
                        </a:rPr>
                        <a:t>Jordanie, Turquie</a:t>
                      </a:r>
                      <a:endParaRPr lang="fr-FR" sz="1100" dirty="0">
                        <a:latin typeface="Calibri"/>
                        <a:ea typeface="Times New Roman"/>
                        <a:cs typeface="Arial"/>
                      </a:endParaRPr>
                    </a:p>
                  </a:txBody>
                  <a:tcPr marL="68317" marR="683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3"/>
          </p:nvPr>
        </p:nvSpPr>
        <p:spPr>
          <a:xfrm>
            <a:off x="449817" y="791738"/>
            <a:ext cx="7961920" cy="3724700"/>
          </a:xfrm>
        </p:spPr>
        <p:txBody>
          <a:bodyPr/>
          <a:lstStyle/>
          <a:p>
            <a:pPr marL="342900" lvl="0" indent="-342900" algn="just">
              <a:lnSpc>
                <a:spcPct val="110000"/>
              </a:lnSpc>
              <a:spcBef>
                <a:spcPts val="0"/>
              </a:spcBef>
              <a:buFont typeface="Wingdings"/>
              <a:buChar char=""/>
            </a:pPr>
            <a:r>
              <a:rPr lang="fr-FR" sz="1400" dirty="0">
                <a:ea typeface="Times New Roman"/>
                <a:cs typeface="Arial"/>
              </a:rPr>
              <a:t>De nombreuses réformes ont déjà été lancées et sont mises en œuvre progressivement, pouvant permettre de combler des besoins de financement de plus en plus importants pour les grands projets en général et les projets EnR en particulier.</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Aucune législation ou réglementation n’entrave aujourd’hui l’investissement et le financement des projets d’énergie renouvelable.</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L’assouplissement des conditions de recours aux financements extérieurs (Article 201, Loi de finances 2025) permettra la diversification des sources de financement.</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Quelques textes d’application des lois susvisées sont encore en cours d’élaboration, notamment pour l’article 44 de la loi relative à l’investissement (finance verte) et pour l’article 201 de la loi de finances 2025 (financements extérieurs).</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L’ouverture du marché et le montage de projets en IPP favoriseront l’attractivité des investissements et des IFD.</a:t>
            </a:r>
            <a:endParaRPr lang="fr-FR" sz="1400" dirty="0">
              <a:latin typeface="Calibri"/>
              <a:ea typeface="Times New Roman"/>
              <a:cs typeface="Arial"/>
            </a:endParaRPr>
          </a:p>
          <a:p>
            <a:pPr marL="342900" lvl="0" indent="-342900" algn="just">
              <a:lnSpc>
                <a:spcPct val="110000"/>
              </a:lnSpc>
              <a:spcBef>
                <a:spcPts val="0"/>
              </a:spcBef>
              <a:buFont typeface="Wingdings"/>
              <a:buChar char=""/>
            </a:pPr>
            <a:r>
              <a:rPr lang="fr-FR" sz="1400" dirty="0">
                <a:ea typeface="Times New Roman"/>
                <a:cs typeface="Arial"/>
              </a:rPr>
              <a:t>Dans un marché des EnR en création, les solutions de financement préconisées s’orientent vers les partenariats public-privé et local-international (IFD), avec un rôle d’amorçage des financements publics sous diverse formes.</a:t>
            </a:r>
            <a:endParaRPr lang="fr-FR" sz="1400" dirty="0">
              <a:latin typeface="Calibri"/>
              <a:ea typeface="Times New Roman"/>
              <a:cs typeface="Arial"/>
            </a:endParaRPr>
          </a:p>
          <a:p>
            <a:endParaRPr lang="fr-FR" dirty="0"/>
          </a:p>
        </p:txBody>
      </p:sp>
      <p:sp>
        <p:nvSpPr>
          <p:cNvPr id="3" name="Titre 2"/>
          <p:cNvSpPr>
            <a:spLocks noGrp="1"/>
          </p:cNvSpPr>
          <p:nvPr>
            <p:ph type="title"/>
          </p:nvPr>
        </p:nvSpPr>
        <p:spPr>
          <a:xfrm>
            <a:off x="449816" y="240212"/>
            <a:ext cx="8567183" cy="386850"/>
          </a:xfrm>
        </p:spPr>
        <p:txBody>
          <a:bodyPr/>
          <a:lstStyle/>
          <a:p>
            <a:r>
              <a:rPr lang="fr-FR" dirty="0">
                <a:solidFill>
                  <a:schemeClr val="accent1">
                    <a:lumMod val="75000"/>
                  </a:schemeClr>
                </a:solidFill>
              </a:rPr>
              <a:t>Synthèse des résultats</a:t>
            </a:r>
            <a:endParaRPr lang="fr-FR" dirty="0"/>
          </a:p>
        </p:txBody>
      </p:sp>
      <p:sp>
        <p:nvSpPr>
          <p:cNvPr id="4" name="Espace réservé du pied de page 3"/>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Espace réservé de la date 4"/>
          <p:cNvSpPr>
            <a:spLocks noGrp="1"/>
          </p:cNvSpPr>
          <p:nvPr>
            <p:ph type="dt" sz="half" idx="11"/>
          </p:nvPr>
        </p:nvSpPr>
        <p:spPr/>
        <p:txBody>
          <a:bodyPr/>
          <a:lstStyle/>
          <a:p>
            <a:fld id="{F8688B77-0A03-42F7-9186-C5B6CB5CACAD}" type="datetime1">
              <a:rPr lang="fr-FR" smtClean="0"/>
              <a:t>25/02/2025</a:t>
            </a:fld>
            <a:endParaRPr lang="de-DE"/>
          </a:p>
        </p:txBody>
      </p:sp>
      <p:sp>
        <p:nvSpPr>
          <p:cNvPr id="6" name="Espace réservé du numéro de diapositive 5"/>
          <p:cNvSpPr>
            <a:spLocks noGrp="1"/>
          </p:cNvSpPr>
          <p:nvPr>
            <p:ph type="sldNum" sz="quarter" idx="12"/>
          </p:nvPr>
        </p:nvSpPr>
        <p:spPr/>
        <p:txBody>
          <a:bodyPr/>
          <a:lstStyle/>
          <a:p>
            <a:r>
              <a:rPr lang="de-DE"/>
              <a:t>Page </a:t>
            </a:r>
            <a:fld id="{3A8B5DB7-81A8-4ED4-916B-6B23CD603687}" type="slidenum">
              <a:rPr lang="de-DE" smtClean="0"/>
              <a:pPr/>
              <a:t>21</a:t>
            </a:fld>
            <a:endParaRPr lang="de-DE"/>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a:extLst>
              <a:ext uri="{FF2B5EF4-FFF2-40B4-BE49-F238E27FC236}">
                <a16:creationId xmlns:a16="http://schemas.microsoft.com/office/drawing/2014/main" id="{DCF74385-4A1D-4183-AB0A-665A3B140CA2}"/>
              </a:ext>
            </a:extLst>
          </p:cNvPr>
          <p:cNvSpPr>
            <a:spLocks noGrp="1"/>
          </p:cNvSpPr>
          <p:nvPr>
            <p:ph type="title"/>
          </p:nvPr>
        </p:nvSpPr>
        <p:spPr bwMode="gray">
          <a:xfrm>
            <a:off x="699848" y="1681011"/>
            <a:ext cx="7971711" cy="1120307"/>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4. 	</a:t>
            </a:r>
            <a:r>
              <a:rPr lang="fr-FR" sz="2800" dirty="0">
                <a:solidFill>
                  <a:schemeClr val="accent1">
                    <a:lumMod val="75000"/>
                  </a:schemeClr>
                </a:solidFill>
              </a:rPr>
              <a:t>Evaluation des mécanismes de financement en Algérie/ à l’international</a:t>
            </a:r>
            <a:endParaRPr lang="fr-FR" dirty="0">
              <a:solidFill>
                <a:schemeClr val="accent1">
                  <a:lumMod val="75000"/>
                </a:schemeClr>
              </a:solidFill>
            </a:endParaRPr>
          </a:p>
        </p:txBody>
      </p:sp>
      <p:sp>
        <p:nvSpPr>
          <p:cNvPr id="10" name="Datumsplatzhalter 9">
            <a:extLst>
              <a:ext uri="{FF2B5EF4-FFF2-40B4-BE49-F238E27FC236}">
                <a16:creationId xmlns:a16="http://schemas.microsoft.com/office/drawing/2014/main" id="{0228774A-39CF-40C8-837E-92540A5545A2}"/>
              </a:ext>
            </a:extLst>
          </p:cNvPr>
          <p:cNvSpPr>
            <a:spLocks noGrp="1"/>
          </p:cNvSpPr>
          <p:nvPr>
            <p:ph type="dt" sz="half" idx="11"/>
          </p:nvPr>
        </p:nvSpPr>
        <p:spPr bwMode="gray"/>
        <p:txBody>
          <a:bodyPr/>
          <a:lstStyle/>
          <a:p>
            <a:fld id="{78B7B453-E395-4022-BB29-C4A2E8AD34E2}" type="datetime1">
              <a:rPr lang="fr-FR" smtClean="0"/>
              <a:t>25/02/2025</a:t>
            </a:fld>
            <a:endParaRPr lang="de-DE"/>
          </a:p>
        </p:txBody>
      </p:sp>
      <p:sp>
        <p:nvSpPr>
          <p:cNvPr id="11" name="Fußzeilenplatzhalter 10">
            <a:extLst>
              <a:ext uri="{FF2B5EF4-FFF2-40B4-BE49-F238E27FC236}">
                <a16:creationId xmlns:a16="http://schemas.microsoft.com/office/drawing/2014/main" id="{50020026-CFD5-4912-BE8B-423B97BC1694}"/>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5D5CE848-BF61-4395-8EE5-0D2C8A159C57}"/>
              </a:ext>
            </a:extLst>
          </p:cNvPr>
          <p:cNvSpPr>
            <a:spLocks noGrp="1"/>
          </p:cNvSpPr>
          <p:nvPr>
            <p:ph type="sldNum" sz="quarter" idx="13"/>
          </p:nvPr>
        </p:nvSpPr>
        <p:spPr bwMode="gray"/>
        <p:txBody>
          <a:bodyPr/>
          <a:lstStyle/>
          <a:p>
            <a:r>
              <a:rPr lang="de-DE"/>
              <a:t>Page </a:t>
            </a:r>
            <a:fld id="{3A8B5DB7-81A8-4ED4-916B-6B23CD603687}" type="slidenum">
              <a:rPr smtClean="0"/>
              <a:pPr/>
              <a:t>22</a:t>
            </a:fld>
            <a:endParaRPr/>
          </a:p>
        </p:txBody>
      </p:sp>
    </p:spTree>
    <p:extLst>
      <p:ext uri="{BB962C8B-B14F-4D97-AF65-F5344CB8AC3E}">
        <p14:creationId xmlns:p14="http://schemas.microsoft.com/office/powerpoint/2010/main" val="1800404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E16C2-9CAE-E028-B5D1-67595713037F}"/>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9508B08A-6CDA-F6A0-5135-354BC4D202A1}"/>
              </a:ext>
            </a:extLst>
          </p:cNvPr>
          <p:cNvSpPr>
            <a:spLocks noGrp="1"/>
          </p:cNvSpPr>
          <p:nvPr>
            <p:ph type="body" sz="quarter" idx="13"/>
          </p:nvPr>
        </p:nvSpPr>
        <p:spPr/>
        <p:txBody>
          <a:bodyPr vert="horz" lIns="0" tIns="0" rIns="72000" bIns="0" rtlCol="0" anchor="t">
            <a:noAutofit/>
          </a:bodyPr>
          <a:lstStyle/>
          <a:p>
            <a:pPr marL="285750" indent="-285750">
              <a:buChar char="•"/>
            </a:pPr>
            <a:r>
              <a:rPr lang="fr-FR" noProof="0" dirty="0"/>
              <a:t>Vue d'ensemble des instruments de financement des énergies renouvelables et des fournisseurs.</a:t>
            </a:r>
            <a:endParaRPr lang="fr-FR" noProof="0" dirty="0">
              <a:cs typeface="Arial"/>
            </a:endParaRPr>
          </a:p>
          <a:p>
            <a:pPr marL="285750" indent="-285750">
              <a:buFont typeface="Arial"/>
              <a:buChar char="•"/>
            </a:pPr>
            <a:r>
              <a:rPr lang="fr-FR" noProof="0" dirty="0"/>
              <a:t>Critères d'évaluation, pondération et notation de différents instruments de financement dans le contexte de l'Algérie.</a:t>
            </a:r>
            <a:endParaRPr lang="fr-FR" noProof="0" dirty="0">
              <a:cs typeface="Arial"/>
            </a:endParaRPr>
          </a:p>
          <a:p>
            <a:pPr marL="285750" indent="-285750">
              <a:buFont typeface="Arial"/>
              <a:buChar char="•"/>
            </a:pPr>
            <a:r>
              <a:rPr lang="fr-FR" noProof="0" dirty="0"/>
              <a:t>Exemple n° 1 : évaluation du financement du secteur public.</a:t>
            </a:r>
            <a:endParaRPr lang="fr-FR" noProof="0" dirty="0">
              <a:cs typeface="Arial"/>
            </a:endParaRPr>
          </a:p>
          <a:p>
            <a:pPr marL="285750" indent="-285750">
              <a:buFont typeface="Arial"/>
              <a:buChar char="•"/>
            </a:pPr>
            <a:r>
              <a:rPr lang="fr-FR" noProof="0" dirty="0"/>
              <a:t>Exemple n° 2 : Evaluation des prêts multilatéraux.</a:t>
            </a:r>
            <a:endParaRPr lang="fr-FR" noProof="0" dirty="0">
              <a:cs typeface="Arial"/>
            </a:endParaRPr>
          </a:p>
          <a:p>
            <a:pPr marL="285750" indent="-285750">
              <a:buFont typeface="Arial"/>
              <a:buChar char="•"/>
            </a:pPr>
            <a:r>
              <a:rPr lang="fr-FR" noProof="0" dirty="0"/>
              <a:t>Interprétation des résultats de la notation.</a:t>
            </a:r>
            <a:endParaRPr lang="fr-FR" noProof="0" dirty="0">
              <a:cs typeface="Arial"/>
            </a:endParaRPr>
          </a:p>
          <a:p>
            <a:pPr marL="285750" indent="-285750">
              <a:buFont typeface="Arial"/>
              <a:buChar char="•"/>
            </a:pPr>
            <a:r>
              <a:rPr lang="fr-FR" noProof="0" dirty="0"/>
              <a:t>Instruments de financement des énergies renouvelables en Algérie : Résultats de la notation pondérée.</a:t>
            </a:r>
            <a:endParaRPr lang="fr-FR" noProof="0" dirty="0">
              <a:cs typeface="Arial"/>
            </a:endParaRPr>
          </a:p>
          <a:p>
            <a:pPr marL="285750" indent="-285750">
              <a:buFont typeface="Arial"/>
              <a:buChar char="•"/>
            </a:pPr>
            <a:r>
              <a:rPr lang="fr-FR" noProof="0" dirty="0"/>
              <a:t>Résumé, conclusions et perspectives.</a:t>
            </a:r>
            <a:endParaRPr lang="fr-FR" noProof="0" dirty="0">
              <a:cs typeface="Arial"/>
            </a:endParaRPr>
          </a:p>
          <a:p>
            <a:pPr marL="285750" indent="-285750">
              <a:buFont typeface="Arial"/>
              <a:buChar char="•"/>
            </a:pPr>
            <a:r>
              <a:rPr lang="fr-FR" noProof="0" dirty="0"/>
              <a:t>Q&amp;R</a:t>
            </a:r>
            <a:endParaRPr lang="fr-FR" noProof="0" dirty="0">
              <a:cs typeface="Arial"/>
            </a:endParaRPr>
          </a:p>
        </p:txBody>
      </p:sp>
      <p:sp>
        <p:nvSpPr>
          <p:cNvPr id="3" name="Titel 2">
            <a:extLst>
              <a:ext uri="{FF2B5EF4-FFF2-40B4-BE49-F238E27FC236}">
                <a16:creationId xmlns:a16="http://schemas.microsoft.com/office/drawing/2014/main" id="{74FDEEA8-6609-0C28-90B5-64617EE82AB6}"/>
              </a:ext>
            </a:extLst>
          </p:cNvPr>
          <p:cNvSpPr>
            <a:spLocks noGrp="1"/>
          </p:cNvSpPr>
          <p:nvPr>
            <p:ph type="title"/>
          </p:nvPr>
        </p:nvSpPr>
        <p:spPr>
          <a:xfrm>
            <a:off x="449817" y="480424"/>
            <a:ext cx="8567183" cy="540544"/>
          </a:xfrm>
        </p:spPr>
        <p:txBody>
          <a:bodyPr/>
          <a:lstStyle/>
          <a:p>
            <a:br>
              <a:rPr lang="fr-FR" sz="1800" b="1" dirty="0">
                <a:solidFill>
                  <a:schemeClr val="accent1">
                    <a:lumMod val="75000"/>
                  </a:schemeClr>
                </a:solidFill>
              </a:rPr>
            </a:br>
            <a:r>
              <a:rPr lang="fr-FR" sz="1800" b="1" dirty="0">
                <a:solidFill>
                  <a:schemeClr val="accent1">
                    <a:lumMod val="75000"/>
                  </a:schemeClr>
                </a:solidFill>
              </a:rPr>
              <a:t>Mécanismes de financement pour l'analyse et </a:t>
            </a:r>
            <a:r>
              <a:rPr lang="fr-FR" dirty="0">
                <a:solidFill>
                  <a:schemeClr val="accent1">
                    <a:lumMod val="75000"/>
                  </a:schemeClr>
                </a:solidFill>
              </a:rPr>
              <a:t>é</a:t>
            </a:r>
            <a:r>
              <a:rPr lang="fr-FR" sz="1800" b="1" dirty="0">
                <a:solidFill>
                  <a:schemeClr val="accent1">
                    <a:lumMod val="75000"/>
                  </a:schemeClr>
                </a:solidFill>
              </a:rPr>
              <a:t>tude de marché et évaluation des mécanismes de financement en Algérie/ à l'international</a:t>
            </a:r>
            <a:br>
              <a:rPr lang="fr-FR" sz="1800" b="1" dirty="0">
                <a:solidFill>
                  <a:schemeClr val="accent1">
                    <a:lumMod val="75000"/>
                  </a:schemeClr>
                </a:solidFill>
              </a:rPr>
            </a:br>
            <a:endParaRPr lang="en-DE" dirty="0"/>
          </a:p>
        </p:txBody>
      </p:sp>
      <p:sp>
        <p:nvSpPr>
          <p:cNvPr id="4" name="Fußzeilenplatzhalter 3">
            <a:extLst>
              <a:ext uri="{FF2B5EF4-FFF2-40B4-BE49-F238E27FC236}">
                <a16:creationId xmlns:a16="http://schemas.microsoft.com/office/drawing/2014/main" id="{A6779F5C-3702-A9FC-CF10-4DAFD39A3643}"/>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AEEEE204-3C63-38AE-8165-FFE7462D4EB8}"/>
              </a:ext>
            </a:extLst>
          </p:cNvPr>
          <p:cNvSpPr>
            <a:spLocks noGrp="1"/>
          </p:cNvSpPr>
          <p:nvPr>
            <p:ph type="dt" sz="half" idx="11"/>
          </p:nvPr>
        </p:nvSpPr>
        <p:spPr/>
        <p:txBody>
          <a:bodyPr/>
          <a:lstStyle/>
          <a:p>
            <a:fld id="{3BDE2F4B-9AAA-4C52-BD39-19189053AC66}" type="datetime1">
              <a:rPr lang="fr-FR" smtClean="0"/>
              <a:t>25/02/2025</a:t>
            </a:fld>
            <a:endParaRPr lang="de-DE"/>
          </a:p>
        </p:txBody>
      </p:sp>
      <p:sp>
        <p:nvSpPr>
          <p:cNvPr id="6" name="Foliennummernplatzhalter 5">
            <a:extLst>
              <a:ext uri="{FF2B5EF4-FFF2-40B4-BE49-F238E27FC236}">
                <a16:creationId xmlns:a16="http://schemas.microsoft.com/office/drawing/2014/main" id="{330D8461-235D-EF4B-35FB-C77D00327152}"/>
              </a:ext>
            </a:extLst>
          </p:cNvPr>
          <p:cNvSpPr>
            <a:spLocks noGrp="1"/>
          </p:cNvSpPr>
          <p:nvPr>
            <p:ph type="sldNum" sz="quarter" idx="12"/>
          </p:nvPr>
        </p:nvSpPr>
        <p:spPr/>
        <p:txBody>
          <a:bodyPr/>
          <a:lstStyle/>
          <a:p>
            <a:r>
              <a:rPr lang="de-DE" dirty="0"/>
              <a:t>Page </a:t>
            </a:r>
            <a:fld id="{3A8B5DB7-81A8-4ED4-916B-6B23CD603687}" type="slidenum">
              <a:rPr lang="de-DE" smtClean="0"/>
              <a:t>23</a:t>
            </a:fld>
            <a:endParaRPr dirty="0"/>
          </a:p>
        </p:txBody>
      </p:sp>
    </p:spTree>
    <p:extLst>
      <p:ext uri="{BB962C8B-B14F-4D97-AF65-F5344CB8AC3E}">
        <p14:creationId xmlns:p14="http://schemas.microsoft.com/office/powerpoint/2010/main" val="40488200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11F37E9-6AC2-754A-60E5-D0A13A40984E}"/>
              </a:ext>
            </a:extLst>
          </p:cNvPr>
          <p:cNvSpPr>
            <a:spLocks noGrp="1"/>
          </p:cNvSpPr>
          <p:nvPr>
            <p:ph type="title"/>
          </p:nvPr>
        </p:nvSpPr>
        <p:spPr>
          <a:xfrm>
            <a:off x="449817" y="216052"/>
            <a:ext cx="8567183" cy="540544"/>
          </a:xfrm>
        </p:spPr>
        <p:txBody>
          <a:bodyPr vert="horz" lIns="0" tIns="0" rIns="72000" bIns="0" rtlCol="0" anchor="b">
            <a:noAutofit/>
          </a:bodyPr>
          <a:lstStyle/>
          <a:p>
            <a:r>
              <a:rPr lang="de-DE" dirty="0">
                <a:solidFill>
                  <a:schemeClr val="accent1">
                    <a:lumMod val="75000"/>
                  </a:schemeClr>
                </a:solidFill>
              </a:rPr>
              <a:t>Instruments et </a:t>
            </a:r>
            <a:r>
              <a:rPr lang="de-DE" dirty="0" err="1">
                <a:solidFill>
                  <a:schemeClr val="accent1">
                    <a:lumMod val="75000"/>
                  </a:schemeClr>
                </a:solidFill>
              </a:rPr>
              <a:t>fournisseurs</a:t>
            </a:r>
            <a:r>
              <a:rPr lang="de-DE" dirty="0">
                <a:solidFill>
                  <a:schemeClr val="accent1">
                    <a:lumMod val="75000"/>
                  </a:schemeClr>
                </a:solidFill>
              </a:rPr>
              <a:t> de </a:t>
            </a:r>
            <a:r>
              <a:rPr lang="de-DE" dirty="0" err="1">
                <a:solidFill>
                  <a:schemeClr val="accent1">
                    <a:lumMod val="75000"/>
                  </a:schemeClr>
                </a:solidFill>
              </a:rPr>
              <a:t>financement</a:t>
            </a:r>
            <a:endParaRPr lang="en-DE" dirty="0">
              <a:solidFill>
                <a:schemeClr val="accent1">
                  <a:lumMod val="75000"/>
                </a:schemeClr>
              </a:solidFill>
            </a:endParaRPr>
          </a:p>
        </p:txBody>
      </p:sp>
      <p:sp>
        <p:nvSpPr>
          <p:cNvPr id="4" name="Fußzeilenplatzhalter 3">
            <a:extLst>
              <a:ext uri="{FF2B5EF4-FFF2-40B4-BE49-F238E27FC236}">
                <a16:creationId xmlns:a16="http://schemas.microsoft.com/office/drawing/2014/main" id="{E49D1FE4-87E6-74A1-7994-A949F3A581EA}"/>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29FF1E51-76B6-9C23-B07E-4A892DFAD877}"/>
              </a:ext>
            </a:extLst>
          </p:cNvPr>
          <p:cNvSpPr>
            <a:spLocks noGrp="1"/>
          </p:cNvSpPr>
          <p:nvPr>
            <p:ph type="dt" sz="half" idx="11"/>
          </p:nvPr>
        </p:nvSpPr>
        <p:spPr/>
        <p:txBody>
          <a:bodyPr/>
          <a:lstStyle/>
          <a:p>
            <a:fld id="{6E1EB78F-BDD1-4799-91D7-842BCFC2D9D0}" type="datetime1">
              <a:rPr lang="fr-FR" smtClean="0"/>
              <a:t>25/02/2025</a:t>
            </a:fld>
            <a:endParaRPr lang="de-DE"/>
          </a:p>
        </p:txBody>
      </p:sp>
      <p:sp>
        <p:nvSpPr>
          <p:cNvPr id="6" name="Foliennummernplatzhalter 5">
            <a:extLst>
              <a:ext uri="{FF2B5EF4-FFF2-40B4-BE49-F238E27FC236}">
                <a16:creationId xmlns:a16="http://schemas.microsoft.com/office/drawing/2014/main" id="{DEB6DB97-629F-2953-57FD-B7DE8AFC6481}"/>
              </a:ext>
            </a:extLst>
          </p:cNvPr>
          <p:cNvSpPr>
            <a:spLocks noGrp="1"/>
          </p:cNvSpPr>
          <p:nvPr>
            <p:ph type="sldNum" sz="quarter" idx="12"/>
          </p:nvPr>
        </p:nvSpPr>
        <p:spPr/>
        <p:txBody>
          <a:bodyPr/>
          <a:lstStyle/>
          <a:p>
            <a:r>
              <a:rPr lang="de-DE" dirty="0"/>
              <a:t>Page </a:t>
            </a:r>
            <a:fld id="{3A8B5DB7-81A8-4ED4-916B-6B23CD603687}" type="slidenum">
              <a:rPr smtClean="0"/>
              <a:t>24</a:t>
            </a:fld>
            <a:endParaRPr dirty="0"/>
          </a:p>
        </p:txBody>
      </p:sp>
      <p:graphicFrame>
        <p:nvGraphicFramePr>
          <p:cNvPr id="8" name="Tabelle 7">
            <a:extLst>
              <a:ext uri="{FF2B5EF4-FFF2-40B4-BE49-F238E27FC236}">
                <a16:creationId xmlns:a16="http://schemas.microsoft.com/office/drawing/2014/main" id="{5AF5B3B4-DEA0-C4C1-AAAD-AEFDAEB15F80}"/>
              </a:ext>
            </a:extLst>
          </p:cNvPr>
          <p:cNvGraphicFramePr>
            <a:graphicFrameLocks noGrp="1"/>
          </p:cNvGraphicFramePr>
          <p:nvPr>
            <p:extLst>
              <p:ext uri="{D42A27DB-BD31-4B8C-83A1-F6EECF244321}">
                <p14:modId xmlns:p14="http://schemas.microsoft.com/office/powerpoint/2010/main" val="245328614"/>
              </p:ext>
            </p:extLst>
          </p:nvPr>
        </p:nvGraphicFramePr>
        <p:xfrm>
          <a:off x="449817" y="988312"/>
          <a:ext cx="8285969" cy="3683000"/>
        </p:xfrm>
        <a:graphic>
          <a:graphicData uri="http://schemas.openxmlformats.org/drawingml/2006/table">
            <a:tbl>
              <a:tblPr firstRow="1" bandRow="1">
                <a:tableStyleId>{5940675A-B579-460E-94D1-54222C63F5DA}</a:tableStyleId>
              </a:tblPr>
              <a:tblGrid>
                <a:gridCol w="415597">
                  <a:extLst>
                    <a:ext uri="{9D8B030D-6E8A-4147-A177-3AD203B41FA5}">
                      <a16:colId xmlns:a16="http://schemas.microsoft.com/office/drawing/2014/main" val="3805521783"/>
                    </a:ext>
                  </a:extLst>
                </a:gridCol>
                <a:gridCol w="1592036">
                  <a:extLst>
                    <a:ext uri="{9D8B030D-6E8A-4147-A177-3AD203B41FA5}">
                      <a16:colId xmlns:a16="http://schemas.microsoft.com/office/drawing/2014/main" val="1571436059"/>
                    </a:ext>
                  </a:extLst>
                </a:gridCol>
                <a:gridCol w="6278336">
                  <a:extLst>
                    <a:ext uri="{9D8B030D-6E8A-4147-A177-3AD203B41FA5}">
                      <a16:colId xmlns:a16="http://schemas.microsoft.com/office/drawing/2014/main" val="3414115440"/>
                    </a:ext>
                  </a:extLst>
                </a:gridCol>
              </a:tblGrid>
              <a:tr h="370840">
                <a:tc rowSpan="3">
                  <a:txBody>
                    <a:bodyPr/>
                    <a:lstStyle/>
                    <a:p>
                      <a:pPr algn="ctr"/>
                      <a:r>
                        <a:rPr lang="fr-FR" sz="1100" b="0" noProof="0" dirty="0"/>
                        <a:t>Nationales</a:t>
                      </a:r>
                    </a:p>
                  </a:txBody>
                  <a:tcPr vert="vert270"/>
                </a:tc>
                <a:tc>
                  <a:txBody>
                    <a:bodyPr/>
                    <a:lstStyle/>
                    <a:p>
                      <a:pPr marL="0" algn="l" defTabSz="685800" rtl="0" eaLnBrk="1" latinLnBrk="0" hangingPunct="1">
                        <a:spcBef>
                          <a:spcPts val="100"/>
                        </a:spcBef>
                        <a:spcAft>
                          <a:spcPts val="100"/>
                        </a:spcAft>
                      </a:pPr>
                      <a:r>
                        <a:rPr lang="fr-FR" sz="1200" b="0" kern="1200" noProof="0" dirty="0">
                          <a:solidFill>
                            <a:schemeClr val="tx1"/>
                          </a:solidFill>
                        </a:rPr>
                        <a:t>Public</a:t>
                      </a:r>
                      <a:endParaRPr lang="fr-FR" sz="1200" b="0" kern="1200" noProof="0" dirty="0">
                        <a:solidFill>
                          <a:schemeClr val="tx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100"/>
                        </a:spcBef>
                        <a:spcAft>
                          <a:spcPts val="100"/>
                        </a:spcAft>
                        <a:buClrTx/>
                        <a:buSzTx/>
                        <a:buFontTx/>
                        <a:buNone/>
                        <a:tabLst/>
                        <a:defRPr/>
                      </a:pPr>
                      <a:r>
                        <a:rPr lang="fr-FR" sz="1200" b="0" kern="1200" noProof="0" dirty="0" err="1">
                          <a:solidFill>
                            <a:schemeClr val="tx1"/>
                          </a:solidFill>
                        </a:rPr>
                        <a:t>Publ</a:t>
                      </a:r>
                      <a:r>
                        <a:rPr lang="fr-FR" sz="1200" b="0" kern="1200" noProof="0" dirty="0">
                          <a:solidFill>
                            <a:schemeClr val="tx1"/>
                          </a:solidFill>
                        </a:rPr>
                        <a:t>. Subventions, prêts conc. Prêts (</a:t>
                      </a:r>
                      <a:r>
                        <a:rPr lang="fr-FR" sz="1200" b="0" kern="1200" noProof="0" dirty="0" err="1">
                          <a:solidFill>
                            <a:schemeClr val="tx1"/>
                          </a:solidFill>
                        </a:rPr>
                        <a:t>MoF</a:t>
                      </a:r>
                      <a:r>
                        <a:rPr lang="fr-FR" sz="1200" b="0" kern="1200" noProof="0" dirty="0">
                          <a:solidFill>
                            <a:schemeClr val="tx1"/>
                          </a:solidFill>
                        </a:rPr>
                        <a:t>/ Banques publiques), </a:t>
                      </a:r>
                      <a:r>
                        <a:rPr lang="fr-FR" sz="1200" b="0" kern="1200" noProof="0" dirty="0" err="1">
                          <a:solidFill>
                            <a:schemeClr val="tx1"/>
                          </a:solidFill>
                        </a:rPr>
                        <a:t>Sov</a:t>
                      </a:r>
                      <a:r>
                        <a:rPr lang="fr-FR" sz="1200" b="0" kern="1200" noProof="0" dirty="0">
                          <a:solidFill>
                            <a:schemeClr val="tx1"/>
                          </a:solidFill>
                        </a:rPr>
                        <a:t>/ Fonds publics, Incitation fiscale.</a:t>
                      </a:r>
                      <a:endParaRPr lang="fr-FR" sz="1200" b="0" kern="1200" noProof="0" dirty="0">
                        <a:solidFill>
                          <a:schemeClr val="tx1"/>
                        </a:solidFill>
                        <a:latin typeface="+mn-lt"/>
                        <a:ea typeface="+mn-ea"/>
                        <a:cs typeface="+mn-cs"/>
                      </a:endParaRPr>
                    </a:p>
                  </a:txBody>
                  <a:tcPr/>
                </a:tc>
                <a:extLst>
                  <a:ext uri="{0D108BD9-81ED-4DB2-BD59-A6C34878D82A}">
                    <a16:rowId xmlns:a16="http://schemas.microsoft.com/office/drawing/2014/main" val="2411268138"/>
                  </a:ext>
                </a:extLst>
              </a:tr>
              <a:tr h="370840">
                <a:tc vMerge="1">
                  <a:txBody>
                    <a:bodyPr/>
                    <a:lstStyle/>
                    <a:p>
                      <a:endParaRPr lang="en-DE"/>
                    </a:p>
                  </a:txBody>
                  <a:tcPr/>
                </a:tc>
                <a:tc>
                  <a:txBody>
                    <a:bodyPr/>
                    <a:lstStyle/>
                    <a:p>
                      <a:pPr>
                        <a:spcBef>
                          <a:spcPts val="100"/>
                        </a:spcBef>
                        <a:spcAft>
                          <a:spcPts val="100"/>
                        </a:spcAft>
                      </a:pPr>
                      <a:r>
                        <a:rPr lang="fr-FR" sz="1200" noProof="0" dirty="0"/>
                        <a:t>Secteur privé</a:t>
                      </a:r>
                    </a:p>
                  </a:txBody>
                  <a:tcPr/>
                </a:tc>
                <a:tc>
                  <a:txBody>
                    <a:bodyPr/>
                    <a:lstStyle/>
                    <a:p>
                      <a:pPr marL="0" marR="0" lvl="0" indent="0" algn="l" defTabSz="685800" rtl="0" eaLnBrk="1" fontAlgn="auto" latinLnBrk="0" hangingPunct="1">
                        <a:lnSpc>
                          <a:spcPct val="100000"/>
                        </a:lnSpc>
                        <a:spcBef>
                          <a:spcPts val="100"/>
                        </a:spcBef>
                        <a:spcAft>
                          <a:spcPts val="100"/>
                        </a:spcAft>
                        <a:buClrTx/>
                        <a:buSzTx/>
                        <a:buFontTx/>
                        <a:buNone/>
                        <a:tabLst/>
                        <a:defRPr/>
                      </a:pPr>
                      <a:r>
                        <a:rPr lang="fr-FR" sz="1200" kern="1200" noProof="0" dirty="0">
                          <a:solidFill>
                            <a:schemeClr val="tx1"/>
                          </a:solidFill>
                        </a:rPr>
                        <a:t>Prêts à terme, financements en fonds propres, produits mezzanine, garanties, obligations.</a:t>
                      </a:r>
                      <a:endParaRPr lang="fr-FR" sz="1200" kern="1200" noProof="0" dirty="0">
                        <a:solidFill>
                          <a:schemeClr val="tx1"/>
                        </a:solidFill>
                        <a:latin typeface="+mn-lt"/>
                        <a:ea typeface="+mn-ea"/>
                        <a:cs typeface="+mn-cs"/>
                      </a:endParaRPr>
                    </a:p>
                  </a:txBody>
                  <a:tcPr/>
                </a:tc>
                <a:extLst>
                  <a:ext uri="{0D108BD9-81ED-4DB2-BD59-A6C34878D82A}">
                    <a16:rowId xmlns:a16="http://schemas.microsoft.com/office/drawing/2014/main" val="2948973760"/>
                  </a:ext>
                </a:extLst>
              </a:tr>
              <a:tr h="370840">
                <a:tc vMerge="1">
                  <a:txBody>
                    <a:bodyPr/>
                    <a:lstStyle/>
                    <a:p>
                      <a:endParaRPr lang="en-DE"/>
                    </a:p>
                  </a:txBody>
                  <a:tcPr/>
                </a:tc>
                <a:tc>
                  <a:txBody>
                    <a:bodyPr/>
                    <a:lstStyle/>
                    <a:p>
                      <a:pPr>
                        <a:spcBef>
                          <a:spcPts val="100"/>
                        </a:spcBef>
                        <a:spcAft>
                          <a:spcPts val="100"/>
                        </a:spcAft>
                      </a:pPr>
                      <a:r>
                        <a:rPr lang="fr-FR" sz="1200" noProof="0" dirty="0"/>
                        <a:t>Entreprise interne</a:t>
                      </a:r>
                    </a:p>
                  </a:txBody>
                  <a:tcPr/>
                </a:tc>
                <a:tc>
                  <a:txBody>
                    <a:bodyPr/>
                    <a:lstStyle/>
                    <a:p>
                      <a:pPr>
                        <a:spcBef>
                          <a:spcPts val="100"/>
                        </a:spcBef>
                        <a:spcAft>
                          <a:spcPts val="100"/>
                        </a:spcAft>
                      </a:pPr>
                      <a:r>
                        <a:rPr lang="fr-FR" sz="1200" noProof="0" dirty="0"/>
                        <a:t>Bénéfices non distribués, instruments de capitaux propres, garanties.</a:t>
                      </a:r>
                    </a:p>
                  </a:txBody>
                  <a:tcPr/>
                </a:tc>
                <a:extLst>
                  <a:ext uri="{0D108BD9-81ED-4DB2-BD59-A6C34878D82A}">
                    <a16:rowId xmlns:a16="http://schemas.microsoft.com/office/drawing/2014/main" val="2260519586"/>
                  </a:ext>
                </a:extLst>
              </a:tr>
              <a:tr h="370840">
                <a:tc rowSpan="4">
                  <a:txBody>
                    <a:bodyPr/>
                    <a:lstStyle/>
                    <a:p>
                      <a:pPr algn="ctr"/>
                      <a:r>
                        <a:rPr lang="fr-FR" sz="1100" noProof="0" dirty="0"/>
                        <a:t>International</a:t>
                      </a:r>
                    </a:p>
                  </a:txBody>
                  <a:tcPr vert="vert270"/>
                </a:tc>
                <a:tc>
                  <a:txBody>
                    <a:bodyPr/>
                    <a:lstStyle/>
                    <a:p>
                      <a:pPr>
                        <a:spcBef>
                          <a:spcPts val="100"/>
                        </a:spcBef>
                        <a:spcAft>
                          <a:spcPts val="100"/>
                        </a:spcAft>
                      </a:pPr>
                      <a:r>
                        <a:rPr lang="fr-FR" sz="1200" noProof="0" dirty="0"/>
                        <a:t>Prêts multilatéraux</a:t>
                      </a:r>
                    </a:p>
                  </a:txBody>
                  <a:tcPr/>
                </a:tc>
                <a:tc>
                  <a:txBody>
                    <a:bodyPr/>
                    <a:lstStyle/>
                    <a:p>
                      <a:pPr>
                        <a:spcBef>
                          <a:spcPts val="100"/>
                        </a:spcBef>
                        <a:spcAft>
                          <a:spcPts val="100"/>
                        </a:spcAft>
                      </a:pPr>
                      <a:r>
                        <a:rPr lang="fr-FR" sz="1200" noProof="0" dirty="0"/>
                        <a:t>Prêts concessionnels, financement mixte, atténuation des risques</a:t>
                      </a:r>
                    </a:p>
                  </a:txBody>
                  <a:tcPr/>
                </a:tc>
                <a:extLst>
                  <a:ext uri="{0D108BD9-81ED-4DB2-BD59-A6C34878D82A}">
                    <a16:rowId xmlns:a16="http://schemas.microsoft.com/office/drawing/2014/main" val="1680194055"/>
                  </a:ext>
                </a:extLst>
              </a:tr>
              <a:tr h="370840">
                <a:tc vMerge="1">
                  <a:txBody>
                    <a:bodyPr/>
                    <a:lstStyle/>
                    <a:p>
                      <a:endParaRPr lang="en-DE"/>
                    </a:p>
                  </a:txBody>
                  <a:tcPr/>
                </a:tc>
                <a:tc>
                  <a:txBody>
                    <a:bodyPr/>
                    <a:lstStyle/>
                    <a:p>
                      <a:pPr>
                        <a:spcBef>
                          <a:spcPts val="100"/>
                        </a:spcBef>
                        <a:spcAft>
                          <a:spcPts val="100"/>
                        </a:spcAft>
                      </a:pPr>
                      <a:r>
                        <a:rPr lang="fr-FR" sz="1200" noProof="0" dirty="0"/>
                        <a:t>Prêts bilatéraux</a:t>
                      </a:r>
                    </a:p>
                  </a:txBody>
                  <a:tcPr/>
                </a:tc>
                <a:tc>
                  <a:txBody>
                    <a:bodyPr/>
                    <a:lstStyle/>
                    <a:p>
                      <a:pPr>
                        <a:spcBef>
                          <a:spcPts val="100"/>
                        </a:spcBef>
                        <a:spcAft>
                          <a:spcPts val="100"/>
                        </a:spcAft>
                      </a:pPr>
                      <a:r>
                        <a:rPr lang="fr-FR" sz="1200" noProof="0" dirty="0"/>
                        <a:t>Prêts concessionnels, accords de cofinancement, assistance technique.</a:t>
                      </a:r>
                    </a:p>
                  </a:txBody>
                  <a:tcPr/>
                </a:tc>
                <a:extLst>
                  <a:ext uri="{0D108BD9-81ED-4DB2-BD59-A6C34878D82A}">
                    <a16:rowId xmlns:a16="http://schemas.microsoft.com/office/drawing/2014/main" val="3457440950"/>
                  </a:ext>
                </a:extLst>
              </a:tr>
              <a:tr h="370840">
                <a:tc vMerge="1">
                  <a:txBody>
                    <a:bodyPr/>
                    <a:lstStyle/>
                    <a:p>
                      <a:endParaRPr lang="en-DE"/>
                    </a:p>
                  </a:txBody>
                  <a:tcPr/>
                </a:tc>
                <a:tc>
                  <a:txBody>
                    <a:bodyPr/>
                    <a:lstStyle/>
                    <a:p>
                      <a:pPr>
                        <a:spcBef>
                          <a:spcPts val="100"/>
                        </a:spcBef>
                        <a:spcAft>
                          <a:spcPts val="100"/>
                        </a:spcAft>
                      </a:pPr>
                      <a:r>
                        <a:rPr lang="fr-FR" sz="1200" noProof="0" dirty="0"/>
                        <a:t>Fonds climatiques</a:t>
                      </a:r>
                    </a:p>
                  </a:txBody>
                  <a:tcPr/>
                </a:tc>
                <a:tc>
                  <a:txBody>
                    <a:bodyPr/>
                    <a:lstStyle/>
                    <a:p>
                      <a:pPr>
                        <a:spcBef>
                          <a:spcPts val="100"/>
                        </a:spcBef>
                        <a:spcAft>
                          <a:spcPts val="100"/>
                        </a:spcAft>
                      </a:pPr>
                      <a:r>
                        <a:rPr lang="fr-FR" sz="1200" noProof="0" dirty="0"/>
                        <a:t>Subventions, prêts concessionnels, instruments d'atténuation des risques, fonds propres</a:t>
                      </a:r>
                    </a:p>
                  </a:txBody>
                  <a:tcPr/>
                </a:tc>
                <a:extLst>
                  <a:ext uri="{0D108BD9-81ED-4DB2-BD59-A6C34878D82A}">
                    <a16:rowId xmlns:a16="http://schemas.microsoft.com/office/drawing/2014/main" val="2014891851"/>
                  </a:ext>
                </a:extLst>
              </a:tr>
              <a:tr h="370840">
                <a:tc vMerge="1">
                  <a:txBody>
                    <a:bodyPr/>
                    <a:lstStyle/>
                    <a:p>
                      <a:endParaRPr lang="en-DE"/>
                    </a:p>
                  </a:txBody>
                  <a:tcPr/>
                </a:tc>
                <a:tc>
                  <a:txBody>
                    <a:bodyPr/>
                    <a:lstStyle/>
                    <a:p>
                      <a:pPr>
                        <a:spcBef>
                          <a:spcPts val="100"/>
                        </a:spcBef>
                        <a:spcAft>
                          <a:spcPts val="100"/>
                        </a:spcAft>
                      </a:pPr>
                      <a:r>
                        <a:rPr lang="fr-FR" sz="1200" noProof="0" dirty="0"/>
                        <a:t>Obligations</a:t>
                      </a:r>
                    </a:p>
                  </a:txBody>
                  <a:tcPr/>
                </a:tc>
                <a:tc>
                  <a:txBody>
                    <a:bodyPr/>
                    <a:lstStyle/>
                    <a:p>
                      <a:pPr>
                        <a:spcBef>
                          <a:spcPts val="100"/>
                        </a:spcBef>
                        <a:spcAft>
                          <a:spcPts val="100"/>
                        </a:spcAft>
                      </a:pPr>
                      <a:r>
                        <a:rPr lang="fr-FR" sz="1200" noProof="0" dirty="0"/>
                        <a:t>Obligations vertes, obligations liées au développement durable, obligations basées sur la performance</a:t>
                      </a:r>
                    </a:p>
                  </a:txBody>
                  <a:tcPr/>
                </a:tc>
                <a:extLst>
                  <a:ext uri="{0D108BD9-81ED-4DB2-BD59-A6C34878D82A}">
                    <a16:rowId xmlns:a16="http://schemas.microsoft.com/office/drawing/2014/main" val="3335718505"/>
                  </a:ext>
                </a:extLst>
              </a:tr>
              <a:tr h="370840">
                <a:tc rowSpan="2">
                  <a:txBody>
                    <a:bodyPr/>
                    <a:lstStyle/>
                    <a:p>
                      <a:pPr algn="ctr"/>
                      <a:r>
                        <a:rPr lang="fr-FR" sz="1100" noProof="0" dirty="0"/>
                        <a:t>Innovante</a:t>
                      </a:r>
                    </a:p>
                  </a:txBody>
                  <a:tcPr vert="vert270"/>
                </a:tc>
                <a:tc>
                  <a:txBody>
                    <a:bodyPr/>
                    <a:lstStyle/>
                    <a:p>
                      <a:pPr>
                        <a:spcBef>
                          <a:spcPts val="100"/>
                        </a:spcBef>
                        <a:spcAft>
                          <a:spcPts val="100"/>
                        </a:spcAft>
                      </a:pPr>
                      <a:r>
                        <a:rPr lang="fr-FR" sz="1200" noProof="0" dirty="0"/>
                        <a:t>Finance carbone</a:t>
                      </a:r>
                    </a:p>
                  </a:txBody>
                  <a:tcPr/>
                </a:tc>
                <a:tc>
                  <a:txBody>
                    <a:bodyPr/>
                    <a:lstStyle/>
                    <a:p>
                      <a:pPr>
                        <a:spcBef>
                          <a:spcPts val="100"/>
                        </a:spcBef>
                        <a:spcAft>
                          <a:spcPts val="100"/>
                        </a:spcAft>
                      </a:pPr>
                      <a:r>
                        <a:rPr lang="fr-FR" sz="1200" noProof="0" dirty="0"/>
                        <a:t>Crédits carbone, systèmes d'échange de quotas d'émission, financement du climat basé sur les ressources</a:t>
                      </a:r>
                    </a:p>
                  </a:txBody>
                  <a:tcPr/>
                </a:tc>
                <a:extLst>
                  <a:ext uri="{0D108BD9-81ED-4DB2-BD59-A6C34878D82A}">
                    <a16:rowId xmlns:a16="http://schemas.microsoft.com/office/drawing/2014/main" val="1900950828"/>
                  </a:ext>
                </a:extLst>
              </a:tr>
              <a:tr h="370840">
                <a:tc vMerge="1">
                  <a:txBody>
                    <a:bodyPr/>
                    <a:lstStyle/>
                    <a:p>
                      <a:endParaRPr lang="en-DE"/>
                    </a:p>
                  </a:txBody>
                  <a:tcPr/>
                </a:tc>
                <a:tc>
                  <a:txBody>
                    <a:bodyPr/>
                    <a:lstStyle/>
                    <a:p>
                      <a:pPr>
                        <a:spcBef>
                          <a:spcPts val="100"/>
                        </a:spcBef>
                        <a:spcAft>
                          <a:spcPts val="100"/>
                        </a:spcAft>
                      </a:pPr>
                      <a:r>
                        <a:rPr lang="fr-FR" sz="1200" noProof="0" dirty="0"/>
                        <a:t>Basé sur les résultats</a:t>
                      </a:r>
                    </a:p>
                  </a:txBody>
                  <a:tcPr/>
                </a:tc>
                <a:tc>
                  <a:txBody>
                    <a:bodyPr/>
                    <a:lstStyle/>
                    <a:p>
                      <a:pPr>
                        <a:spcBef>
                          <a:spcPts val="100"/>
                        </a:spcBef>
                        <a:spcAft>
                          <a:spcPts val="100"/>
                        </a:spcAft>
                      </a:pPr>
                      <a:r>
                        <a:rPr lang="fr-FR" sz="1200" noProof="0" dirty="0"/>
                        <a:t>Subventions basées sur la performance, paiements de crédits carbone, autres.</a:t>
                      </a:r>
                    </a:p>
                  </a:txBody>
                  <a:tcPr/>
                </a:tc>
                <a:extLst>
                  <a:ext uri="{0D108BD9-81ED-4DB2-BD59-A6C34878D82A}">
                    <a16:rowId xmlns:a16="http://schemas.microsoft.com/office/drawing/2014/main" val="1639644341"/>
                  </a:ext>
                </a:extLst>
              </a:tr>
            </a:tbl>
          </a:graphicData>
        </a:graphic>
      </p:graphicFrame>
    </p:spTree>
    <p:extLst>
      <p:ext uri="{BB962C8B-B14F-4D97-AF65-F5344CB8AC3E}">
        <p14:creationId xmlns:p14="http://schemas.microsoft.com/office/powerpoint/2010/main" val="32761065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83C4137-9526-5C56-6336-AE9C3618E9B6}"/>
              </a:ext>
            </a:extLst>
          </p:cNvPr>
          <p:cNvSpPr>
            <a:spLocks noGrp="1"/>
          </p:cNvSpPr>
          <p:nvPr>
            <p:ph type="title"/>
          </p:nvPr>
        </p:nvSpPr>
        <p:spPr>
          <a:xfrm>
            <a:off x="446087" y="0"/>
            <a:ext cx="8567183" cy="540544"/>
          </a:xfrm>
        </p:spPr>
        <p:txBody>
          <a:bodyPr vert="horz" lIns="0" tIns="0" rIns="72000" bIns="0" rtlCol="0" anchor="b">
            <a:noAutofit/>
          </a:bodyPr>
          <a:lstStyle/>
          <a:p>
            <a:r>
              <a:rPr lang="fr-FR" dirty="0">
                <a:solidFill>
                  <a:schemeClr val="accent1">
                    <a:lumMod val="75000"/>
                  </a:schemeClr>
                </a:solidFill>
              </a:rPr>
              <a:t>Critères d'évaluation, pondération et notation (note maximale par critère = 10) en Algérie</a:t>
            </a:r>
          </a:p>
        </p:txBody>
      </p:sp>
      <p:sp>
        <p:nvSpPr>
          <p:cNvPr id="4" name="Fußzeilenplatzhalter 3">
            <a:extLst>
              <a:ext uri="{FF2B5EF4-FFF2-40B4-BE49-F238E27FC236}">
                <a16:creationId xmlns:a16="http://schemas.microsoft.com/office/drawing/2014/main" id="{9E35A159-54AA-654A-F883-CA15B13E941E}"/>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300AC8AF-5FBB-AA38-6EEB-93AA9E9EA033}"/>
              </a:ext>
            </a:extLst>
          </p:cNvPr>
          <p:cNvSpPr>
            <a:spLocks noGrp="1"/>
          </p:cNvSpPr>
          <p:nvPr>
            <p:ph type="dt" sz="half" idx="11"/>
          </p:nvPr>
        </p:nvSpPr>
        <p:spPr/>
        <p:txBody>
          <a:bodyPr/>
          <a:lstStyle/>
          <a:p>
            <a:fld id="{7F40EA79-7652-46F3-90B0-92C79822EA2D}" type="datetime1">
              <a:rPr lang="fr-FR" smtClean="0"/>
              <a:t>25/02/2025</a:t>
            </a:fld>
            <a:endParaRPr lang="de-DE"/>
          </a:p>
        </p:txBody>
      </p:sp>
      <p:sp>
        <p:nvSpPr>
          <p:cNvPr id="6" name="Foliennummernplatzhalter 5">
            <a:extLst>
              <a:ext uri="{FF2B5EF4-FFF2-40B4-BE49-F238E27FC236}">
                <a16:creationId xmlns:a16="http://schemas.microsoft.com/office/drawing/2014/main" id="{AF7629C1-9F0A-F2BF-46BB-D1DFB863C105}"/>
              </a:ext>
            </a:extLst>
          </p:cNvPr>
          <p:cNvSpPr>
            <a:spLocks noGrp="1"/>
          </p:cNvSpPr>
          <p:nvPr>
            <p:ph type="sldNum" sz="quarter" idx="12"/>
          </p:nvPr>
        </p:nvSpPr>
        <p:spPr/>
        <p:txBody>
          <a:bodyPr/>
          <a:lstStyle/>
          <a:p>
            <a:r>
              <a:rPr lang="de-DE" dirty="0"/>
              <a:t>Page </a:t>
            </a:r>
            <a:fld id="{3A8B5DB7-81A8-4ED4-916B-6B23CD603687}" type="slidenum">
              <a:rPr smtClean="0"/>
              <a:t>25</a:t>
            </a:fld>
            <a:endParaRPr dirty="0"/>
          </a:p>
        </p:txBody>
      </p:sp>
      <p:graphicFrame>
        <p:nvGraphicFramePr>
          <p:cNvPr id="8" name="Tabelle 7">
            <a:extLst>
              <a:ext uri="{FF2B5EF4-FFF2-40B4-BE49-F238E27FC236}">
                <a16:creationId xmlns:a16="http://schemas.microsoft.com/office/drawing/2014/main" id="{0E4DA240-0694-10BC-728F-56938429B92F}"/>
              </a:ext>
            </a:extLst>
          </p:cNvPr>
          <p:cNvGraphicFramePr>
            <a:graphicFrameLocks noGrp="1"/>
          </p:cNvGraphicFramePr>
          <p:nvPr>
            <p:extLst>
              <p:ext uri="{D42A27DB-BD31-4B8C-83A1-F6EECF244321}">
                <p14:modId xmlns:p14="http://schemas.microsoft.com/office/powerpoint/2010/main" val="2944749300"/>
              </p:ext>
            </p:extLst>
          </p:nvPr>
        </p:nvGraphicFramePr>
        <p:xfrm>
          <a:off x="446087" y="674869"/>
          <a:ext cx="8444818" cy="3863340"/>
        </p:xfrm>
        <a:graphic>
          <a:graphicData uri="http://schemas.openxmlformats.org/drawingml/2006/table">
            <a:tbl>
              <a:tblPr firstRow="1" bandRow="1">
                <a:tableStyleId>{5940675A-B579-460E-94D1-54222C63F5DA}</a:tableStyleId>
              </a:tblPr>
              <a:tblGrid>
                <a:gridCol w="932440">
                  <a:extLst>
                    <a:ext uri="{9D8B030D-6E8A-4147-A177-3AD203B41FA5}">
                      <a16:colId xmlns:a16="http://schemas.microsoft.com/office/drawing/2014/main" val="487319379"/>
                    </a:ext>
                  </a:extLst>
                </a:gridCol>
                <a:gridCol w="964623">
                  <a:extLst>
                    <a:ext uri="{9D8B030D-6E8A-4147-A177-3AD203B41FA5}">
                      <a16:colId xmlns:a16="http://schemas.microsoft.com/office/drawing/2014/main" val="1010593449"/>
                    </a:ext>
                  </a:extLst>
                </a:gridCol>
                <a:gridCol w="1012371">
                  <a:extLst>
                    <a:ext uri="{9D8B030D-6E8A-4147-A177-3AD203B41FA5}">
                      <a16:colId xmlns:a16="http://schemas.microsoft.com/office/drawing/2014/main" val="2202715925"/>
                    </a:ext>
                  </a:extLst>
                </a:gridCol>
                <a:gridCol w="1085850">
                  <a:extLst>
                    <a:ext uri="{9D8B030D-6E8A-4147-A177-3AD203B41FA5}">
                      <a16:colId xmlns:a16="http://schemas.microsoft.com/office/drawing/2014/main" val="3675856848"/>
                    </a:ext>
                  </a:extLst>
                </a:gridCol>
                <a:gridCol w="1163267">
                  <a:extLst>
                    <a:ext uri="{9D8B030D-6E8A-4147-A177-3AD203B41FA5}">
                      <a16:colId xmlns:a16="http://schemas.microsoft.com/office/drawing/2014/main" val="415630292"/>
                    </a:ext>
                  </a:extLst>
                </a:gridCol>
                <a:gridCol w="1008433">
                  <a:extLst>
                    <a:ext uri="{9D8B030D-6E8A-4147-A177-3AD203B41FA5}">
                      <a16:colId xmlns:a16="http://schemas.microsoft.com/office/drawing/2014/main" val="411880480"/>
                    </a:ext>
                  </a:extLst>
                </a:gridCol>
                <a:gridCol w="1109281">
                  <a:extLst>
                    <a:ext uri="{9D8B030D-6E8A-4147-A177-3AD203B41FA5}">
                      <a16:colId xmlns:a16="http://schemas.microsoft.com/office/drawing/2014/main" val="717804199"/>
                    </a:ext>
                  </a:extLst>
                </a:gridCol>
                <a:gridCol w="1168553">
                  <a:extLst>
                    <a:ext uri="{9D8B030D-6E8A-4147-A177-3AD203B41FA5}">
                      <a16:colId xmlns:a16="http://schemas.microsoft.com/office/drawing/2014/main" val="3202267905"/>
                    </a:ext>
                  </a:extLst>
                </a:gridCol>
              </a:tblGrid>
              <a:tr h="370840">
                <a:tc>
                  <a:txBody>
                    <a:bodyPr/>
                    <a:lstStyle/>
                    <a:p>
                      <a:pPr algn="ctr"/>
                      <a:r>
                        <a:rPr lang="fr-FR" sz="1200" noProof="0" dirty="0"/>
                        <a:t>Critère</a:t>
                      </a:r>
                      <a:endParaRPr lang="fr-FR" sz="1200" noProof="0" dirty="0">
                        <a:latin typeface="+mj-lt"/>
                      </a:endParaRPr>
                    </a:p>
                  </a:txBody>
                  <a:tcPr/>
                </a:tc>
                <a:tc>
                  <a:txBody>
                    <a:bodyPr/>
                    <a:lstStyle/>
                    <a:p>
                      <a:pPr algn="ctr"/>
                      <a:r>
                        <a:rPr lang="fr-FR" sz="1200" noProof="0" dirty="0"/>
                        <a:t>Évolutivité</a:t>
                      </a:r>
                      <a:endParaRPr lang="fr-FR" sz="1200" noProof="0" dirty="0">
                        <a:latin typeface="+mj-lt"/>
                      </a:endParaRPr>
                    </a:p>
                  </a:txBody>
                  <a:tcPr/>
                </a:tc>
                <a:tc>
                  <a:txBody>
                    <a:bodyPr/>
                    <a:lstStyle/>
                    <a:p>
                      <a:pPr algn="ctr"/>
                      <a:r>
                        <a:rPr lang="fr-FR" sz="1200" noProof="0" dirty="0"/>
                        <a:t>Abordable ?</a:t>
                      </a:r>
                      <a:endParaRPr lang="fr-FR" sz="1200" noProof="0" dirty="0">
                        <a:latin typeface="+mj-lt"/>
                      </a:endParaRPr>
                    </a:p>
                  </a:txBody>
                  <a:tcPr/>
                </a:tc>
                <a:tc>
                  <a:txBody>
                    <a:bodyPr/>
                    <a:lstStyle/>
                    <a:p>
                      <a:pPr algn="ctr"/>
                      <a:r>
                        <a:rPr lang="fr-FR" sz="1200" noProof="0" dirty="0"/>
                        <a:t>Faisabilité</a:t>
                      </a:r>
                      <a:endParaRPr lang="fr-FR" sz="1200" noProof="0" dirty="0">
                        <a:latin typeface="+mj-lt"/>
                      </a:endParaRPr>
                    </a:p>
                  </a:txBody>
                  <a:tcPr/>
                </a:tc>
                <a:tc>
                  <a:txBody>
                    <a:bodyPr/>
                    <a:lstStyle/>
                    <a:p>
                      <a:pPr algn="ctr"/>
                      <a:r>
                        <a:rPr lang="fr-FR" sz="1200" noProof="0" dirty="0"/>
                        <a:t>Attractivité pour les investisseurs </a:t>
                      </a:r>
                      <a:endParaRPr lang="fr-FR" sz="1200" noProof="0" dirty="0">
                        <a:latin typeface="+mj-lt"/>
                      </a:endParaRPr>
                    </a:p>
                  </a:txBody>
                  <a:tcPr/>
                </a:tc>
                <a:tc>
                  <a:txBody>
                    <a:bodyPr/>
                    <a:lstStyle/>
                    <a:p>
                      <a:pPr algn="ctr"/>
                      <a:r>
                        <a:rPr lang="fr-FR" sz="1200" noProof="0" dirty="0"/>
                        <a:t>Flexibilité</a:t>
                      </a:r>
                      <a:endParaRPr lang="fr-FR" sz="1200" noProof="0" dirty="0">
                        <a:latin typeface="+mj-lt"/>
                      </a:endParaRPr>
                    </a:p>
                  </a:txBody>
                  <a:tcPr/>
                </a:tc>
                <a:tc>
                  <a:txBody>
                    <a:bodyPr/>
                    <a:lstStyle/>
                    <a:p>
                      <a:pPr algn="ctr"/>
                      <a:r>
                        <a:rPr lang="fr-FR" sz="1200" noProof="0" dirty="0"/>
                        <a:t>Impact sur le développement du marché</a:t>
                      </a:r>
                      <a:endParaRPr lang="fr-FR" sz="1200" noProof="0" dirty="0">
                        <a:latin typeface="+mj-lt"/>
                      </a:endParaRPr>
                    </a:p>
                  </a:txBody>
                  <a:tcPr/>
                </a:tc>
                <a:tc>
                  <a:txBody>
                    <a:bodyPr/>
                    <a:lstStyle/>
                    <a:p>
                      <a:pPr algn="ctr"/>
                      <a:r>
                        <a:rPr lang="fr-FR" sz="1200" noProof="0" dirty="0"/>
                        <a:t>Durabilité</a:t>
                      </a:r>
                      <a:endParaRPr lang="fr-FR" sz="1200" noProof="0" dirty="0">
                        <a:latin typeface="+mj-lt"/>
                      </a:endParaRPr>
                    </a:p>
                  </a:txBody>
                  <a:tcPr/>
                </a:tc>
                <a:extLst>
                  <a:ext uri="{0D108BD9-81ED-4DB2-BD59-A6C34878D82A}">
                    <a16:rowId xmlns:a16="http://schemas.microsoft.com/office/drawing/2014/main" val="1525168665"/>
                  </a:ext>
                </a:extLst>
              </a:tr>
              <a:tr h="177804">
                <a:tc>
                  <a:txBody>
                    <a:bodyPr/>
                    <a:lstStyle/>
                    <a:p>
                      <a:r>
                        <a:rPr lang="fr-FR" sz="1200" noProof="0" dirty="0"/>
                        <a:t>Détails</a:t>
                      </a:r>
                      <a:endParaRPr lang="fr-FR" sz="1200" noProof="0" dirty="0">
                        <a:latin typeface="+mj-lt"/>
                      </a:endParaRPr>
                    </a:p>
                  </a:txBody>
                  <a:tcPr/>
                </a:tc>
                <a:tc>
                  <a:txBody>
                    <a:bodyPr/>
                    <a:lstStyle/>
                    <a:p>
                      <a:r>
                        <a:rPr lang="fr-FR" sz="1050" noProof="0" dirty="0"/>
                        <a:t>Soutenir de nombreux projets à grande échelle ?</a:t>
                      </a:r>
                      <a:endParaRPr lang="fr-FR" sz="1050" noProof="0" dirty="0">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u="none" strike="noStrike" noProof="0" dirty="0">
                          <a:effectLst/>
                        </a:rPr>
                        <a:t>Comment le coût du capital se compare-t-il aux autres sources de financement?</a:t>
                      </a:r>
                      <a:endParaRPr lang="fr-FR" sz="1050" noProof="0" dirty="0">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u="none" strike="noStrike" noProof="0" dirty="0">
                          <a:effectLst/>
                        </a:rPr>
                        <a:t>L'instrument est-il compatible avec le cadre juridique et réglementaire de l'Algérie ?</a:t>
                      </a:r>
                      <a:endParaRPr lang="fr-FR" sz="1050" noProof="0" dirty="0">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u="none" strike="noStrike" noProof="0" dirty="0">
                          <a:effectLst/>
                        </a:rPr>
                        <a:t>Des rendements ou une atténuation des risques suffisants pour attirer les investisseurs ?</a:t>
                      </a:r>
                      <a:endParaRPr lang="fr-FR" sz="1050" noProof="0" dirty="0">
                        <a:latin typeface="+mj-lt"/>
                      </a:endParaRPr>
                    </a:p>
                  </a:txBody>
                  <a:tcPr/>
                </a:tc>
                <a:tc>
                  <a:txBody>
                    <a:bodyPr/>
                    <a:lstStyle/>
                    <a:p>
                      <a:r>
                        <a:rPr lang="fr-FR" sz="1050" u="none" strike="noStrike" noProof="0" dirty="0">
                          <a:effectLst/>
                        </a:rPr>
                        <a:t>Prise en compte de diverses technologies et échelles.</a:t>
                      </a:r>
                      <a:endParaRPr lang="fr-FR" sz="1050" noProof="0" dirty="0">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u="none" strike="noStrike" noProof="0" dirty="0">
                          <a:effectLst/>
                        </a:rPr>
                        <a:t>Promotion du renforcement des capacités, de l'innovation ou de la participation du secteur privé ?</a:t>
                      </a:r>
                      <a:endParaRPr lang="fr-FR" sz="1050" noProof="0" dirty="0">
                        <a:latin typeface="+mj-lt"/>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r-FR" sz="1050" u="none" strike="noStrike" noProof="0" dirty="0">
                          <a:effectLst/>
                        </a:rPr>
                        <a:t>Alignement sur les objectifs </a:t>
                      </a:r>
                      <a:r>
                        <a:rPr lang="fr-FR" sz="1050" u="none" strike="noStrike" noProof="0" dirty="0" err="1">
                          <a:effectLst/>
                        </a:rPr>
                        <a:t>environnemen-taux</a:t>
                      </a:r>
                      <a:r>
                        <a:rPr lang="fr-FR" sz="1050" u="none" strike="noStrike" noProof="0" dirty="0">
                          <a:effectLst/>
                        </a:rPr>
                        <a:t> et sociaux.</a:t>
                      </a:r>
                      <a:endParaRPr lang="fr-FR" sz="1050" b="0" u="none" strike="noStrike" noProof="0" dirty="0">
                        <a:solidFill>
                          <a:srgbClr val="000000"/>
                        </a:solidFill>
                        <a:effectLst/>
                      </a:endParaRPr>
                    </a:p>
                    <a:p>
                      <a:endParaRPr lang="fr-FR" sz="1050" noProof="0" dirty="0">
                        <a:latin typeface="+mj-lt"/>
                      </a:endParaRPr>
                    </a:p>
                  </a:txBody>
                  <a:tcPr/>
                </a:tc>
                <a:extLst>
                  <a:ext uri="{0D108BD9-81ED-4DB2-BD59-A6C34878D82A}">
                    <a16:rowId xmlns:a16="http://schemas.microsoft.com/office/drawing/2014/main" val="3817973026"/>
                  </a:ext>
                </a:extLst>
              </a:tr>
              <a:tr h="370840">
                <a:tc>
                  <a:txBody>
                    <a:bodyPr/>
                    <a:lstStyle/>
                    <a:p>
                      <a:r>
                        <a:rPr lang="fr-FR" sz="1200" noProof="0" dirty="0">
                          <a:latin typeface="+mj-lt"/>
                        </a:rPr>
                        <a:t>Poids attribué et justification</a:t>
                      </a:r>
                    </a:p>
                  </a:txBody>
                  <a:tcPr/>
                </a:tc>
                <a:tc>
                  <a:txBody>
                    <a:bodyPr/>
                    <a:lstStyle/>
                    <a:p>
                      <a:r>
                        <a:rPr lang="fr-FR" sz="1050" b="1" noProof="0" dirty="0"/>
                        <a:t>25 % </a:t>
                      </a:r>
                      <a:r>
                        <a:rPr lang="fr-FR" sz="1050" noProof="0" dirty="0"/>
                        <a:t>Algérie Les projets d'énergie renouvelable nécessitent des capitaux importants et une capacité de mise à l'échelle. Ce critère est prioritaire.</a:t>
                      </a:r>
                      <a:endParaRPr lang="fr-FR" sz="1050" noProof="0" dirty="0">
                        <a:latin typeface="+mj-lt"/>
                      </a:endParaRPr>
                    </a:p>
                  </a:txBody>
                  <a:tcPr/>
                </a:tc>
                <a:tc>
                  <a:txBody>
                    <a:bodyPr/>
                    <a:lstStyle/>
                    <a:p>
                      <a:r>
                        <a:rPr lang="fr-FR" sz="1050" b="1" noProof="0" dirty="0"/>
                        <a:t>20 % </a:t>
                      </a:r>
                      <a:r>
                        <a:rPr lang="fr-FR" sz="1050" noProof="0" dirty="0"/>
                        <a:t>Essentiel pour s'assurer que le financement n'impose pas de coûts insoutenables.</a:t>
                      </a:r>
                      <a:endParaRPr lang="fr-FR" sz="1050" noProof="0" dirty="0">
                        <a:latin typeface="+mj-lt"/>
                      </a:endParaRPr>
                    </a:p>
                  </a:txBody>
                  <a:tcPr/>
                </a:tc>
                <a:tc>
                  <a:txBody>
                    <a:bodyPr/>
                    <a:lstStyle/>
                    <a:p>
                      <a:r>
                        <a:rPr lang="fr-FR" sz="1050" b="1" noProof="0" dirty="0"/>
                        <a:t>20% </a:t>
                      </a:r>
                      <a:r>
                        <a:rPr lang="fr-FR" sz="1050" noProof="0" dirty="0"/>
                        <a:t>Comment peut-elle être mise en œuvre en Algérie dans les conditions actuelles.</a:t>
                      </a:r>
                      <a:endParaRPr lang="fr-FR" sz="1050" noProof="0" dirty="0">
                        <a:latin typeface="+mj-lt"/>
                      </a:endParaRPr>
                    </a:p>
                  </a:txBody>
                  <a:tcPr/>
                </a:tc>
                <a:tc>
                  <a:txBody>
                    <a:bodyPr/>
                    <a:lstStyle/>
                    <a:p>
                      <a:r>
                        <a:rPr lang="fr-FR" sz="1050" b="1" noProof="0" dirty="0"/>
                        <a:t>15 % </a:t>
                      </a:r>
                      <a:r>
                        <a:rPr lang="fr-FR" sz="1050" noProof="0" dirty="0"/>
                        <a:t>Des instruments attrayants pour les investisseurs, indispensables pour mobiliser des capitaux.</a:t>
                      </a:r>
                    </a:p>
                    <a:p>
                      <a:endParaRPr lang="fr-FR" sz="1050" noProof="0" dirty="0">
                        <a:latin typeface="+mj-lt"/>
                      </a:endParaRPr>
                    </a:p>
                  </a:txBody>
                  <a:tcPr/>
                </a:tc>
                <a:tc>
                  <a:txBody>
                    <a:bodyPr/>
                    <a:lstStyle/>
                    <a:p>
                      <a:r>
                        <a:rPr lang="fr-FR" sz="1050" b="1" noProof="0" dirty="0"/>
                        <a:t>10 % </a:t>
                      </a:r>
                      <a:r>
                        <a:rPr lang="fr-FR" sz="1050" noProof="0" dirty="0"/>
                        <a:t>Accommoder divers projets d'ER de différents types. Légèrement moins critique.</a:t>
                      </a:r>
                      <a:endParaRPr lang="fr-FR" sz="1050" noProof="0" dirty="0">
                        <a:latin typeface="+mj-lt"/>
                      </a:endParaRPr>
                    </a:p>
                  </a:txBody>
                  <a:tcPr/>
                </a:tc>
                <a:tc>
                  <a:txBody>
                    <a:bodyPr/>
                    <a:lstStyle/>
                    <a:p>
                      <a:r>
                        <a:rPr lang="fr-FR" sz="1050" b="1" noProof="0" dirty="0"/>
                        <a:t>5% </a:t>
                      </a:r>
                      <a:r>
                        <a:rPr lang="fr-FR" sz="1050" noProof="0" dirty="0"/>
                        <a:t>Bénéfique, mais pas critique dans un marché naissant.</a:t>
                      </a:r>
                      <a:endParaRPr lang="fr-FR" sz="1050" noProof="0" dirty="0">
                        <a:latin typeface="+mj-lt"/>
                      </a:endParaRPr>
                    </a:p>
                  </a:txBody>
                  <a:tcPr/>
                </a:tc>
                <a:tc>
                  <a:txBody>
                    <a:bodyPr/>
                    <a:lstStyle/>
                    <a:p>
                      <a:r>
                        <a:rPr lang="fr-FR" sz="1050" b="1" noProof="0" dirty="0"/>
                        <a:t>5 % </a:t>
                      </a:r>
                      <a:r>
                        <a:rPr lang="fr-FR" sz="1050" noProof="0" dirty="0"/>
                        <a:t>La plupart des projets d'énergie renouvelable sont alignés, ce qui constitue un facteur de différenciation moins important.</a:t>
                      </a:r>
                      <a:endParaRPr lang="fr-FR" sz="1050" noProof="0" dirty="0">
                        <a:latin typeface="+mj-lt"/>
                      </a:endParaRPr>
                    </a:p>
                  </a:txBody>
                  <a:tcPr/>
                </a:tc>
                <a:extLst>
                  <a:ext uri="{0D108BD9-81ED-4DB2-BD59-A6C34878D82A}">
                    <a16:rowId xmlns:a16="http://schemas.microsoft.com/office/drawing/2014/main" val="2290330735"/>
                  </a:ext>
                </a:extLst>
              </a:tr>
            </a:tbl>
          </a:graphicData>
        </a:graphic>
      </p:graphicFrame>
    </p:spTree>
    <p:extLst>
      <p:ext uri="{BB962C8B-B14F-4D97-AF65-F5344CB8AC3E}">
        <p14:creationId xmlns:p14="http://schemas.microsoft.com/office/powerpoint/2010/main" val="40490898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2CD414B-FB76-2374-439E-4C20752D7BC7}"/>
              </a:ext>
            </a:extLst>
          </p:cNvPr>
          <p:cNvSpPr>
            <a:spLocks noGrp="1"/>
          </p:cNvSpPr>
          <p:nvPr>
            <p:ph type="title"/>
          </p:nvPr>
        </p:nvSpPr>
        <p:spPr>
          <a:xfrm>
            <a:off x="449814" y="0"/>
            <a:ext cx="8567183" cy="540544"/>
          </a:xfrm>
        </p:spPr>
        <p:txBody>
          <a:bodyPr vert="horz" lIns="0" tIns="0" rIns="72000" bIns="0" rtlCol="0" anchor="b">
            <a:noAutofit/>
          </a:bodyPr>
          <a:lstStyle/>
          <a:p>
            <a:r>
              <a:rPr lang="fr-FR" dirty="0">
                <a:solidFill>
                  <a:schemeClr val="accent1">
                    <a:lumMod val="75000"/>
                  </a:schemeClr>
                </a:solidFill>
              </a:rPr>
              <a:t>Exemple n° 1 : évaluation du financement du secteur public</a:t>
            </a:r>
          </a:p>
        </p:txBody>
      </p:sp>
      <p:sp>
        <p:nvSpPr>
          <p:cNvPr id="4" name="Fußzeilenplatzhalter 3">
            <a:extLst>
              <a:ext uri="{FF2B5EF4-FFF2-40B4-BE49-F238E27FC236}">
                <a16:creationId xmlns:a16="http://schemas.microsoft.com/office/drawing/2014/main" id="{D9BAB46D-7FC2-9B87-0A9E-E5B5F6AAE627}"/>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40FB57AD-3ABF-B924-05BC-F5C1E61D65EE}"/>
              </a:ext>
            </a:extLst>
          </p:cNvPr>
          <p:cNvSpPr>
            <a:spLocks noGrp="1"/>
          </p:cNvSpPr>
          <p:nvPr>
            <p:ph type="dt" sz="half" idx="11"/>
          </p:nvPr>
        </p:nvSpPr>
        <p:spPr/>
        <p:txBody>
          <a:bodyPr/>
          <a:lstStyle/>
          <a:p>
            <a:fld id="{056E8DF8-3D1D-4647-BF58-9037B1468F80}" type="datetime1">
              <a:rPr lang="fr-FR" smtClean="0"/>
              <a:t>25/02/2025</a:t>
            </a:fld>
            <a:endParaRPr lang="de-DE"/>
          </a:p>
        </p:txBody>
      </p:sp>
      <p:sp>
        <p:nvSpPr>
          <p:cNvPr id="6" name="Foliennummernplatzhalter 5">
            <a:extLst>
              <a:ext uri="{FF2B5EF4-FFF2-40B4-BE49-F238E27FC236}">
                <a16:creationId xmlns:a16="http://schemas.microsoft.com/office/drawing/2014/main" id="{25F5E971-CDD5-0961-7A09-A6DB3FE318EC}"/>
              </a:ext>
            </a:extLst>
          </p:cNvPr>
          <p:cNvSpPr>
            <a:spLocks noGrp="1"/>
          </p:cNvSpPr>
          <p:nvPr>
            <p:ph type="sldNum" sz="quarter" idx="12"/>
          </p:nvPr>
        </p:nvSpPr>
        <p:spPr/>
        <p:txBody>
          <a:bodyPr/>
          <a:lstStyle/>
          <a:p>
            <a:r>
              <a:rPr lang="de-DE" dirty="0"/>
              <a:t>Page </a:t>
            </a:r>
            <a:fld id="{3A8B5DB7-81A8-4ED4-916B-6B23CD603687}" type="slidenum">
              <a:rPr smtClean="0"/>
              <a:t>26</a:t>
            </a:fld>
            <a:endParaRPr dirty="0"/>
          </a:p>
        </p:txBody>
      </p:sp>
      <p:graphicFrame>
        <p:nvGraphicFramePr>
          <p:cNvPr id="9" name="Tabelle 8">
            <a:extLst>
              <a:ext uri="{FF2B5EF4-FFF2-40B4-BE49-F238E27FC236}">
                <a16:creationId xmlns:a16="http://schemas.microsoft.com/office/drawing/2014/main" id="{D8CD47B2-4F69-195B-1A3D-BE89D2ED73C4}"/>
              </a:ext>
            </a:extLst>
          </p:cNvPr>
          <p:cNvGraphicFramePr>
            <a:graphicFrameLocks noGrp="1"/>
          </p:cNvGraphicFramePr>
          <p:nvPr>
            <p:extLst>
              <p:ext uri="{D42A27DB-BD31-4B8C-83A1-F6EECF244321}">
                <p14:modId xmlns:p14="http://schemas.microsoft.com/office/powerpoint/2010/main" val="1137404980"/>
              </p:ext>
            </p:extLst>
          </p:nvPr>
        </p:nvGraphicFramePr>
        <p:xfrm>
          <a:off x="424882" y="695365"/>
          <a:ext cx="7663669" cy="3897643"/>
        </p:xfrm>
        <a:graphic>
          <a:graphicData uri="http://schemas.openxmlformats.org/drawingml/2006/table">
            <a:tbl>
              <a:tblPr/>
              <a:tblGrid>
                <a:gridCol w="1249346">
                  <a:extLst>
                    <a:ext uri="{9D8B030D-6E8A-4147-A177-3AD203B41FA5}">
                      <a16:colId xmlns:a16="http://schemas.microsoft.com/office/drawing/2014/main" val="3607734807"/>
                    </a:ext>
                  </a:extLst>
                </a:gridCol>
                <a:gridCol w="457078">
                  <a:extLst>
                    <a:ext uri="{9D8B030D-6E8A-4147-A177-3AD203B41FA5}">
                      <a16:colId xmlns:a16="http://schemas.microsoft.com/office/drawing/2014/main" val="2345837974"/>
                    </a:ext>
                  </a:extLst>
                </a:gridCol>
                <a:gridCol w="3999429">
                  <a:extLst>
                    <a:ext uri="{9D8B030D-6E8A-4147-A177-3AD203B41FA5}">
                      <a16:colId xmlns:a16="http://schemas.microsoft.com/office/drawing/2014/main" val="1512474803"/>
                    </a:ext>
                  </a:extLst>
                </a:gridCol>
                <a:gridCol w="822740">
                  <a:extLst>
                    <a:ext uri="{9D8B030D-6E8A-4147-A177-3AD203B41FA5}">
                      <a16:colId xmlns:a16="http://schemas.microsoft.com/office/drawing/2014/main" val="2618195170"/>
                    </a:ext>
                  </a:extLst>
                </a:gridCol>
                <a:gridCol w="1135076">
                  <a:extLst>
                    <a:ext uri="{9D8B030D-6E8A-4147-A177-3AD203B41FA5}">
                      <a16:colId xmlns:a16="http://schemas.microsoft.com/office/drawing/2014/main" val="1877222928"/>
                    </a:ext>
                  </a:extLst>
                </a:gridCol>
              </a:tblGrid>
              <a:tr h="243723">
                <a:tc>
                  <a:txBody>
                    <a:bodyPr/>
                    <a:lstStyle/>
                    <a:p>
                      <a:pPr algn="ctr" fontAlgn="ctr"/>
                      <a:r>
                        <a:rPr lang="fr-FR" sz="1400" b="1" i="0" u="none" strike="noStrike" noProof="0" dirty="0">
                          <a:solidFill>
                            <a:srgbClr val="000000"/>
                          </a:solidFill>
                          <a:effectLst/>
                          <a:latin typeface="Calibri" panose="020F0502020204030204" pitchFamily="34" charset="0"/>
                        </a:rPr>
                        <a:t>Critère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Score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Raisonnement</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Poids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Note pondérée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4874640"/>
                  </a:ext>
                </a:extLst>
              </a:tr>
              <a:tr h="373229">
                <a:tc>
                  <a:txBody>
                    <a:bodyPr/>
                    <a:lstStyle/>
                    <a:p>
                      <a:pPr algn="l" fontAlgn="ctr"/>
                      <a:r>
                        <a:rPr lang="fr-FR" sz="1400" b="1" i="0" u="none" strike="noStrike" noProof="0" dirty="0">
                          <a:solidFill>
                            <a:srgbClr val="000000"/>
                          </a:solidFill>
                          <a:effectLst/>
                          <a:latin typeface="Calibri" panose="020F0502020204030204" pitchFamily="34" charset="0"/>
                        </a:rPr>
                        <a:t>Évolutivité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7</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fonds du secteur public sont importants mais limités par la capacité fiscale de l'Algérie.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1,75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4366970"/>
                  </a:ext>
                </a:extLst>
              </a:tr>
              <a:tr h="373229">
                <a:tc>
                  <a:txBody>
                    <a:bodyPr/>
                    <a:lstStyle/>
                    <a:p>
                      <a:pPr algn="l" fontAlgn="ctr"/>
                      <a:r>
                        <a:rPr lang="fr-FR" sz="1400" b="1" i="0" u="none" strike="noStrike" noProof="0" dirty="0" err="1">
                          <a:solidFill>
                            <a:srgbClr val="000000"/>
                          </a:solidFill>
                          <a:effectLst/>
                          <a:latin typeface="Calibri" panose="020F0502020204030204" pitchFamily="34" charset="0"/>
                        </a:rPr>
                        <a:t>Abordabilité</a:t>
                      </a:r>
                      <a:endParaRPr lang="fr-FR" sz="1400" b="1" i="0" u="none" strike="noStrike" noProof="0" dirty="0">
                        <a:solidFill>
                          <a:srgbClr val="000000"/>
                        </a:solidFill>
                        <a:effectLst/>
                        <a:latin typeface="Calibri" panose="020F0502020204030204" pitchFamily="34" charset="0"/>
                      </a:endParaRP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9</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prêts concessionnels et les incitations fiscales constituent des options de financement rentables.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1,80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709760"/>
                  </a:ext>
                </a:extLst>
              </a:tr>
              <a:tr h="497637">
                <a:tc>
                  <a:txBody>
                    <a:bodyPr/>
                    <a:lstStyle/>
                    <a:p>
                      <a:pPr algn="l" fontAlgn="ctr"/>
                      <a:r>
                        <a:rPr lang="fr-FR" sz="1400" b="1" i="0" u="none" strike="noStrike" noProof="0" dirty="0">
                          <a:solidFill>
                            <a:srgbClr val="000000"/>
                          </a:solidFill>
                          <a:effectLst/>
                          <a:latin typeface="Calibri" panose="020F0502020204030204" pitchFamily="34" charset="0"/>
                        </a:rPr>
                        <a:t>Faisabilité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8</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Mécanismes bien établis, mais l'accès limité du secteur privé réduit la faisabilité.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1,60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3689463"/>
                  </a:ext>
                </a:extLst>
              </a:tr>
              <a:tr h="497637">
                <a:tc>
                  <a:txBody>
                    <a:bodyPr/>
                    <a:lstStyle/>
                    <a:p>
                      <a:pPr algn="l" fontAlgn="ctr"/>
                      <a:r>
                        <a:rPr lang="fr-FR" sz="1400" b="1" i="0" u="none" strike="noStrike" noProof="0" dirty="0">
                          <a:solidFill>
                            <a:srgbClr val="000000"/>
                          </a:solidFill>
                          <a:effectLst/>
                          <a:latin typeface="Calibri" panose="020F0502020204030204" pitchFamily="34" charset="0"/>
                        </a:rPr>
                        <a:t>Attractivité pour les investisseurs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6</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 financement public manque souvent de la flexibilité et des rendements nécessaires pour attirer les </a:t>
                      </a:r>
                      <a:r>
                        <a:rPr lang="fr-FR" sz="1200" b="0" i="0" u="none" strike="noStrike" noProof="0" dirty="0" err="1">
                          <a:solidFill>
                            <a:srgbClr val="000000"/>
                          </a:solidFill>
                          <a:effectLst/>
                          <a:latin typeface="Calibri" panose="020F0502020204030204" pitchFamily="34" charset="0"/>
                        </a:rPr>
                        <a:t>co</a:t>
                      </a:r>
                      <a:r>
                        <a:rPr lang="fr-FR" sz="1200" b="0" i="0" u="none" strike="noStrike" noProof="0" dirty="0">
                          <a:solidFill>
                            <a:srgbClr val="000000"/>
                          </a:solidFill>
                          <a:effectLst/>
                          <a:latin typeface="Calibri" panose="020F0502020204030204" pitchFamily="34" charset="0"/>
                        </a:rPr>
                        <a:t>-investisseurs privés.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0,90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6519011"/>
                  </a:ext>
                </a:extLst>
              </a:tr>
              <a:tr h="497637">
                <a:tc>
                  <a:txBody>
                    <a:bodyPr/>
                    <a:lstStyle/>
                    <a:p>
                      <a:pPr algn="l" fontAlgn="ctr"/>
                      <a:r>
                        <a:rPr lang="fr-FR" sz="1400" b="1" i="0" u="none" strike="noStrike" noProof="0" dirty="0">
                          <a:solidFill>
                            <a:srgbClr val="000000"/>
                          </a:solidFill>
                          <a:effectLst/>
                          <a:latin typeface="Calibri" panose="020F0502020204030204" pitchFamily="34" charset="0"/>
                        </a:rPr>
                        <a:t>Flexibilité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fonds publics sont généralement rigides et peuvent ne pas s'adapter à des projets plus petits et distribués.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0,50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3349327"/>
                  </a:ext>
                </a:extLst>
              </a:tr>
              <a:tr h="587268">
                <a:tc>
                  <a:txBody>
                    <a:bodyPr/>
                    <a:lstStyle/>
                    <a:p>
                      <a:pPr algn="l" fontAlgn="ctr"/>
                      <a:r>
                        <a:rPr lang="fr-FR" sz="1400" b="1" i="0" u="none" strike="noStrike" noProof="0" dirty="0">
                          <a:solidFill>
                            <a:srgbClr val="000000"/>
                          </a:solidFill>
                          <a:effectLst/>
                          <a:latin typeface="Calibri" panose="020F0502020204030204" pitchFamily="34" charset="0"/>
                        </a:rPr>
                        <a:t>Impact sur le développement du marché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7</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investissements dans l'infrastructure du réseau et les projets pilotes soutiennent le développement du marché.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0,35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219518"/>
                  </a:ext>
                </a:extLst>
              </a:tr>
              <a:tr h="503914">
                <a:tc>
                  <a:txBody>
                    <a:bodyPr/>
                    <a:lstStyle/>
                    <a:p>
                      <a:pPr algn="l" fontAlgn="ctr"/>
                      <a:r>
                        <a:rPr lang="fr-FR" sz="1400" b="1" i="0" u="none" strike="noStrike" noProof="0" dirty="0">
                          <a:solidFill>
                            <a:srgbClr val="000000"/>
                          </a:solidFill>
                          <a:effectLst/>
                          <a:latin typeface="Calibri" panose="020F0502020204030204" pitchFamily="34" charset="0"/>
                        </a:rPr>
                        <a:t>Durabilité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6</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La dépendance à l'égard des recettes tirées des hydrocarbures constitue un risque pour la viabilité à long terme des financements publics, si ces recettes se réduisent.</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5%</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0,30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7327106"/>
                  </a:ext>
                </a:extLst>
              </a:tr>
              <a:tr h="198282">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4157" marR="4157" marT="415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4157" marR="4157" marT="415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4157" marR="4157" marT="4157"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Résultat</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7,20</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8826618"/>
                  </a:ext>
                </a:extLst>
              </a:tr>
            </a:tbl>
          </a:graphicData>
        </a:graphic>
      </p:graphicFrame>
    </p:spTree>
    <p:extLst>
      <p:ext uri="{BB962C8B-B14F-4D97-AF65-F5344CB8AC3E}">
        <p14:creationId xmlns:p14="http://schemas.microsoft.com/office/powerpoint/2010/main" val="58361746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0C669-5BDF-AC47-76C4-C0F3B3D4D4A6}"/>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19E41516-540A-7198-3629-5DDF00451266}"/>
              </a:ext>
            </a:extLst>
          </p:cNvPr>
          <p:cNvSpPr>
            <a:spLocks noGrp="1"/>
          </p:cNvSpPr>
          <p:nvPr>
            <p:ph type="title"/>
          </p:nvPr>
        </p:nvSpPr>
        <p:spPr>
          <a:xfrm>
            <a:off x="449814" y="0"/>
            <a:ext cx="8567183" cy="540544"/>
          </a:xfrm>
        </p:spPr>
        <p:txBody>
          <a:bodyPr vert="horz" lIns="0" tIns="0" rIns="72000" bIns="0" rtlCol="0" anchor="b">
            <a:noAutofit/>
          </a:bodyPr>
          <a:lstStyle/>
          <a:p>
            <a:r>
              <a:rPr lang="fr-FR" dirty="0">
                <a:solidFill>
                  <a:schemeClr val="accent1">
                    <a:lumMod val="75000"/>
                  </a:schemeClr>
                </a:solidFill>
              </a:rPr>
              <a:t>Exemple n° 2 : Financement multilatéral (prêts)</a:t>
            </a:r>
          </a:p>
        </p:txBody>
      </p:sp>
      <p:sp>
        <p:nvSpPr>
          <p:cNvPr id="4" name="Fußzeilenplatzhalter 3">
            <a:extLst>
              <a:ext uri="{FF2B5EF4-FFF2-40B4-BE49-F238E27FC236}">
                <a16:creationId xmlns:a16="http://schemas.microsoft.com/office/drawing/2014/main" id="{6D07EAF4-4646-C3FB-3976-13EC82499117}"/>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40068A79-0E9E-110A-2322-2F810C68BD6E}"/>
              </a:ext>
            </a:extLst>
          </p:cNvPr>
          <p:cNvSpPr>
            <a:spLocks noGrp="1"/>
          </p:cNvSpPr>
          <p:nvPr>
            <p:ph type="dt" sz="half" idx="11"/>
          </p:nvPr>
        </p:nvSpPr>
        <p:spPr/>
        <p:txBody>
          <a:bodyPr/>
          <a:lstStyle/>
          <a:p>
            <a:fld id="{5CCC68DE-680E-42C5-9587-1C952E0B5AB6}" type="datetime1">
              <a:rPr lang="fr-FR" smtClean="0"/>
              <a:t>25/02/2025</a:t>
            </a:fld>
            <a:endParaRPr lang="de-DE"/>
          </a:p>
        </p:txBody>
      </p:sp>
      <p:sp>
        <p:nvSpPr>
          <p:cNvPr id="6" name="Foliennummernplatzhalter 5">
            <a:extLst>
              <a:ext uri="{FF2B5EF4-FFF2-40B4-BE49-F238E27FC236}">
                <a16:creationId xmlns:a16="http://schemas.microsoft.com/office/drawing/2014/main" id="{81BC23C7-17E3-A680-F4A5-031297D53505}"/>
              </a:ext>
            </a:extLst>
          </p:cNvPr>
          <p:cNvSpPr>
            <a:spLocks noGrp="1"/>
          </p:cNvSpPr>
          <p:nvPr>
            <p:ph type="sldNum" sz="quarter" idx="12"/>
          </p:nvPr>
        </p:nvSpPr>
        <p:spPr/>
        <p:txBody>
          <a:bodyPr/>
          <a:lstStyle/>
          <a:p>
            <a:r>
              <a:rPr lang="de-DE" dirty="0"/>
              <a:t>Page </a:t>
            </a:r>
            <a:fld id="{3A8B5DB7-81A8-4ED4-916B-6B23CD603687}" type="slidenum">
              <a:rPr lang="de-DE" smtClean="0"/>
              <a:t>27</a:t>
            </a:fld>
            <a:endParaRPr dirty="0"/>
          </a:p>
        </p:txBody>
      </p:sp>
      <p:graphicFrame>
        <p:nvGraphicFramePr>
          <p:cNvPr id="9" name="Tabelle 8">
            <a:extLst>
              <a:ext uri="{FF2B5EF4-FFF2-40B4-BE49-F238E27FC236}">
                <a16:creationId xmlns:a16="http://schemas.microsoft.com/office/drawing/2014/main" id="{5DCFDEB3-D963-2E57-F4E5-E6241503140B}"/>
              </a:ext>
            </a:extLst>
          </p:cNvPr>
          <p:cNvGraphicFramePr>
            <a:graphicFrameLocks noGrp="1"/>
          </p:cNvGraphicFramePr>
          <p:nvPr>
            <p:extLst>
              <p:ext uri="{D42A27DB-BD31-4B8C-83A1-F6EECF244321}">
                <p14:modId xmlns:p14="http://schemas.microsoft.com/office/powerpoint/2010/main" val="892175265"/>
              </p:ext>
            </p:extLst>
          </p:nvPr>
        </p:nvGraphicFramePr>
        <p:xfrm>
          <a:off x="401444" y="561554"/>
          <a:ext cx="7285660" cy="4205061"/>
        </p:xfrm>
        <a:graphic>
          <a:graphicData uri="http://schemas.openxmlformats.org/drawingml/2006/table">
            <a:tbl>
              <a:tblPr/>
              <a:tblGrid>
                <a:gridCol w="1187722">
                  <a:extLst>
                    <a:ext uri="{9D8B030D-6E8A-4147-A177-3AD203B41FA5}">
                      <a16:colId xmlns:a16="http://schemas.microsoft.com/office/drawing/2014/main" val="3607734807"/>
                    </a:ext>
                  </a:extLst>
                </a:gridCol>
                <a:gridCol w="434532">
                  <a:extLst>
                    <a:ext uri="{9D8B030D-6E8A-4147-A177-3AD203B41FA5}">
                      <a16:colId xmlns:a16="http://schemas.microsoft.com/office/drawing/2014/main" val="2345837974"/>
                    </a:ext>
                  </a:extLst>
                </a:gridCol>
                <a:gridCol w="3802159">
                  <a:extLst>
                    <a:ext uri="{9D8B030D-6E8A-4147-A177-3AD203B41FA5}">
                      <a16:colId xmlns:a16="http://schemas.microsoft.com/office/drawing/2014/main" val="1512474803"/>
                    </a:ext>
                  </a:extLst>
                </a:gridCol>
                <a:gridCol w="782158">
                  <a:extLst>
                    <a:ext uri="{9D8B030D-6E8A-4147-A177-3AD203B41FA5}">
                      <a16:colId xmlns:a16="http://schemas.microsoft.com/office/drawing/2014/main" val="2618195170"/>
                    </a:ext>
                  </a:extLst>
                </a:gridCol>
                <a:gridCol w="1079089">
                  <a:extLst>
                    <a:ext uri="{9D8B030D-6E8A-4147-A177-3AD203B41FA5}">
                      <a16:colId xmlns:a16="http://schemas.microsoft.com/office/drawing/2014/main" val="1877222928"/>
                    </a:ext>
                  </a:extLst>
                </a:gridCol>
              </a:tblGrid>
              <a:tr h="414093">
                <a:tc>
                  <a:txBody>
                    <a:bodyPr/>
                    <a:lstStyle/>
                    <a:p>
                      <a:pPr algn="ctr" fontAlgn="ctr"/>
                      <a:r>
                        <a:rPr lang="fr-FR" sz="1400" b="1" i="0" u="none" strike="noStrike" noProof="0" dirty="0">
                          <a:solidFill>
                            <a:srgbClr val="000000"/>
                          </a:solidFill>
                          <a:effectLst/>
                          <a:latin typeface="Calibri" panose="020F0502020204030204" pitchFamily="34" charset="0"/>
                        </a:rPr>
                        <a:t>Critère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Score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Raisonnement</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Poids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Note pondérée</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4874640"/>
                  </a:ext>
                </a:extLst>
              </a:tr>
              <a:tr h="362547">
                <a:tc>
                  <a:txBody>
                    <a:bodyPr/>
                    <a:lstStyle/>
                    <a:p>
                      <a:pPr algn="l" fontAlgn="ctr"/>
                      <a:r>
                        <a:rPr lang="fr-FR" sz="1400" b="1" i="0" u="none" strike="noStrike" noProof="0" dirty="0">
                          <a:solidFill>
                            <a:srgbClr val="000000"/>
                          </a:solidFill>
                          <a:effectLst/>
                          <a:latin typeface="Calibri" panose="020F0502020204030204" pitchFamily="34" charset="0"/>
                        </a:rPr>
                        <a:t>Évolutivité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prêts multilatéraux fournissent un financement à grande échelle adapté à l'objectif de 15 GW PV de l'Algérie.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4366970"/>
                  </a:ext>
                </a:extLst>
              </a:tr>
              <a:tr h="362547">
                <a:tc>
                  <a:txBody>
                    <a:bodyPr/>
                    <a:lstStyle/>
                    <a:p>
                      <a:pPr algn="l" fontAlgn="ctr"/>
                      <a:r>
                        <a:rPr lang="fr-FR" sz="1400" b="1" i="0" u="none" strike="noStrike" noProof="0" dirty="0" err="1">
                          <a:solidFill>
                            <a:srgbClr val="000000"/>
                          </a:solidFill>
                          <a:effectLst/>
                          <a:latin typeface="Calibri" panose="020F0502020204030204" pitchFamily="34" charset="0"/>
                        </a:rPr>
                        <a:t>Abordabilité</a:t>
                      </a:r>
                      <a:endParaRPr lang="fr-FR" sz="1400" b="1" i="0" u="none" strike="noStrike" noProof="0" dirty="0">
                        <a:solidFill>
                          <a:srgbClr val="000000"/>
                        </a:solidFill>
                        <a:effectLst/>
                        <a:latin typeface="Calibri" panose="020F0502020204030204" pitchFamily="34" charset="0"/>
                      </a:endParaRP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conditions concessionnelles rendent le financement rentable, mais des risques de change subsistent.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709760"/>
                  </a:ext>
                </a:extLst>
              </a:tr>
              <a:tr h="483395">
                <a:tc>
                  <a:txBody>
                    <a:bodyPr/>
                    <a:lstStyle/>
                    <a:p>
                      <a:pPr algn="l" fontAlgn="ctr"/>
                      <a:r>
                        <a:rPr lang="fr-FR" sz="1400" b="1" i="0" u="none" strike="noStrike" noProof="0" dirty="0">
                          <a:solidFill>
                            <a:srgbClr val="000000"/>
                          </a:solidFill>
                          <a:effectLst/>
                          <a:latin typeface="Calibri" panose="020F0502020204030204" pitchFamily="34" charset="0"/>
                        </a:rPr>
                        <a:t>Faisabilité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Un soutien institutionnel fort garantit la faisabilité, mais la lenteur des décaissements est un inconvénient.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3689463"/>
                  </a:ext>
                </a:extLst>
              </a:tr>
              <a:tr h="533371">
                <a:tc>
                  <a:txBody>
                    <a:bodyPr/>
                    <a:lstStyle/>
                    <a:p>
                      <a:pPr algn="l" fontAlgn="ctr"/>
                      <a:r>
                        <a:rPr lang="fr-FR" sz="1400" b="1" i="0" u="none" strike="noStrike" noProof="0" dirty="0">
                          <a:solidFill>
                            <a:srgbClr val="000000"/>
                          </a:solidFill>
                          <a:effectLst/>
                          <a:latin typeface="Calibri" panose="020F0502020204030204" pitchFamily="34" charset="0"/>
                        </a:rPr>
                        <a:t>Attractivité pour les investisseurs</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instruments d'atténuation des risques améliorent l'attractivité, mais les conditions de la réforme peuvent dissuader certaines parties prenantes.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6519011"/>
                  </a:ext>
                </a:extLst>
              </a:tr>
              <a:tr h="533371">
                <a:tc>
                  <a:txBody>
                    <a:bodyPr/>
                    <a:lstStyle/>
                    <a:p>
                      <a:pPr algn="l" fontAlgn="ctr"/>
                      <a:r>
                        <a:rPr lang="fr-FR" sz="1400" b="1" i="0" u="none" strike="noStrike" noProof="0" dirty="0">
                          <a:solidFill>
                            <a:srgbClr val="000000"/>
                          </a:solidFill>
                          <a:effectLst/>
                          <a:latin typeface="Calibri" panose="020F0502020204030204" pitchFamily="34" charset="0"/>
                        </a:rPr>
                        <a:t>Flexibilité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prêts sont généralement axés sur des projets à grande échelle, ce qui limite l'adaptabilité à des initiatives plus modestes.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3349327"/>
                  </a:ext>
                </a:extLst>
              </a:tr>
              <a:tr h="619142">
                <a:tc>
                  <a:txBody>
                    <a:bodyPr/>
                    <a:lstStyle/>
                    <a:p>
                      <a:pPr algn="l" fontAlgn="ctr"/>
                      <a:r>
                        <a:rPr lang="fr-FR" sz="1400" b="1" i="0" u="none" strike="noStrike" noProof="0" dirty="0">
                          <a:solidFill>
                            <a:srgbClr val="000000"/>
                          </a:solidFill>
                          <a:effectLst/>
                          <a:latin typeface="Calibri" panose="020F0502020204030204" pitchFamily="34" charset="0"/>
                        </a:rPr>
                        <a:t>Impact sur le développement du marché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Une assistance technique et un cofinancement important favorisent le développement du marché.</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1219518"/>
                  </a:ext>
                </a:extLst>
              </a:tr>
              <a:tr h="483395">
                <a:tc>
                  <a:txBody>
                    <a:bodyPr/>
                    <a:lstStyle/>
                    <a:p>
                      <a:pPr algn="l" fontAlgn="ctr"/>
                      <a:r>
                        <a:rPr lang="fr-FR" sz="1400" b="1" i="0" u="none" strike="noStrike" noProof="0" dirty="0">
                          <a:solidFill>
                            <a:srgbClr val="000000"/>
                          </a:solidFill>
                          <a:effectLst/>
                          <a:latin typeface="Calibri" panose="020F0502020204030204" pitchFamily="34" charset="0"/>
                        </a:rPr>
                        <a:t>Durabilité</a:t>
                      </a:r>
                    </a:p>
                  </a:txBody>
                  <a:tcPr marL="4157" marR="4157" marT="41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fr-FR" sz="1200" b="0" i="0" u="none" strike="noStrike" noProof="0" dirty="0">
                          <a:solidFill>
                            <a:srgbClr val="000000"/>
                          </a:solidFill>
                          <a:effectLst/>
                          <a:latin typeface="Calibri" panose="020F0502020204030204" pitchFamily="34" charset="0"/>
                        </a:rPr>
                        <a:t>Les prêts favorisent le renforcement des capacités à long terme et la transition vers les énergies renouvelables.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0" i="0" u="none" strike="noStrike" noProof="0" dirty="0">
                          <a:solidFill>
                            <a:srgbClr val="000000"/>
                          </a:solidFill>
                          <a:effectLst/>
                          <a:latin typeface="Calibri" panose="020F0502020204030204" pitchFamily="34" charset="0"/>
                        </a:rPr>
                        <a:t>0,45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7327106"/>
                  </a:ext>
                </a:extLst>
              </a:tr>
              <a:tr h="211152">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4157" marR="4157" marT="4157"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fr-FR" sz="1400" b="0" i="0" u="none" strike="noStrike" noProof="0" dirty="0">
                        <a:solidFill>
                          <a:srgbClr val="000000"/>
                        </a:solidFill>
                        <a:effectLst/>
                        <a:latin typeface="Calibri" panose="020F0502020204030204" pitchFamily="34" charset="0"/>
                      </a:endParaRPr>
                    </a:p>
                  </a:txBody>
                  <a:tcPr marL="6350" marR="6350" marT="635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Résultat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1400" b="1" i="0" u="none" strike="noStrike" noProof="0" dirty="0">
                          <a:solidFill>
                            <a:srgbClr val="000000"/>
                          </a:solidFill>
                          <a:effectLst/>
                          <a:latin typeface="Calibri" panose="020F0502020204030204" pitchFamily="34" charset="0"/>
                        </a:rPr>
                        <a:t>7,95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8826618"/>
                  </a:ext>
                </a:extLst>
              </a:tr>
            </a:tbl>
          </a:graphicData>
        </a:graphic>
      </p:graphicFrame>
    </p:spTree>
    <p:extLst>
      <p:ext uri="{BB962C8B-B14F-4D97-AF65-F5344CB8AC3E}">
        <p14:creationId xmlns:p14="http://schemas.microsoft.com/office/powerpoint/2010/main" val="17763203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31BD842-D9D6-8C11-E9A7-8B00E139A3CB}"/>
              </a:ext>
            </a:extLst>
          </p:cNvPr>
          <p:cNvSpPr>
            <a:spLocks noGrp="1"/>
          </p:cNvSpPr>
          <p:nvPr>
            <p:ph type="body" sz="quarter" idx="13"/>
          </p:nvPr>
        </p:nvSpPr>
        <p:spPr>
          <a:xfrm>
            <a:off x="444627" y="824015"/>
            <a:ext cx="8389129" cy="3930865"/>
          </a:xfrm>
        </p:spPr>
        <p:txBody>
          <a:bodyPr vert="horz" lIns="0" tIns="0" rIns="72000" bIns="0" rtlCol="0" anchor="t">
            <a:noAutofit/>
          </a:bodyPr>
          <a:lstStyle/>
          <a:p>
            <a:r>
              <a:rPr lang="fr-FR" sz="1500" b="1" noProof="0" dirty="0"/>
              <a:t>Financement public : </a:t>
            </a:r>
          </a:p>
          <a:p>
            <a:pPr marL="285750" indent="-285750">
              <a:buFont typeface="Arial" panose="020B0604020202020204" pitchFamily="34" charset="0"/>
              <a:buChar char="•"/>
            </a:pPr>
            <a:r>
              <a:rPr lang="fr-FR" sz="1400" noProof="0" dirty="0"/>
              <a:t>Atteint un solide </a:t>
            </a:r>
            <a:r>
              <a:rPr lang="fr-FR" sz="1400" b="1" noProof="0" dirty="0"/>
              <a:t>7,2</a:t>
            </a:r>
            <a:r>
              <a:rPr lang="fr-FR" sz="1400" noProof="0" dirty="0"/>
              <a:t>, ce qui reflète son rôle essentiel dans le financement des énergies renouvelables en Algérie. </a:t>
            </a:r>
          </a:p>
          <a:p>
            <a:pPr marL="285750" indent="-285750">
              <a:buFont typeface="Arial" panose="020B0604020202020204" pitchFamily="34" charset="0"/>
              <a:buChar char="•"/>
            </a:pPr>
            <a:r>
              <a:rPr lang="fr-FR" sz="1400" noProof="0" dirty="0"/>
              <a:t>L'évolutivité, la flexibilité et la durabilité sont des domaines où le secteur public est moins performant. </a:t>
            </a:r>
          </a:p>
          <a:p>
            <a:pPr marL="285750" indent="-285750">
              <a:buFont typeface="Arial" panose="020B0604020202020204" pitchFamily="34" charset="0"/>
              <a:buChar char="•"/>
            </a:pPr>
            <a:r>
              <a:rPr lang="fr-FR" sz="1400" noProof="0" dirty="0"/>
              <a:t>Le renforcement de ces aspects par la diversification des sources de financement et la mobilisation d'une plus grande intégration du secteur privé pourrait améliorer ces aspects.</a:t>
            </a:r>
          </a:p>
          <a:p>
            <a:pPr>
              <a:spcBef>
                <a:spcPts val="1200"/>
              </a:spcBef>
            </a:pPr>
            <a:r>
              <a:rPr lang="fr-FR" sz="1500" b="1" noProof="0" dirty="0"/>
              <a:t>Prêts multilatéraux :</a:t>
            </a:r>
          </a:p>
          <a:p>
            <a:pPr marL="285750" indent="-285750">
              <a:buFont typeface="Arial" panose="020B0604020202020204" pitchFamily="34" charset="0"/>
              <a:buChar char="•"/>
            </a:pPr>
            <a:r>
              <a:rPr lang="fr-FR" sz="1400" noProof="0" dirty="0"/>
              <a:t>Obtenir un score élevé de </a:t>
            </a:r>
            <a:r>
              <a:rPr lang="fr-FR" sz="1400" b="1" noProof="0" dirty="0"/>
              <a:t>7,95 </a:t>
            </a:r>
            <a:r>
              <a:rPr lang="fr-FR" sz="1400" noProof="0" dirty="0"/>
              <a:t>(le plus élevé de tous).</a:t>
            </a:r>
          </a:p>
          <a:p>
            <a:pPr marL="285750" indent="-285750">
              <a:buFont typeface="Arial" panose="020B0604020202020204" pitchFamily="34" charset="0"/>
              <a:buChar char="•"/>
            </a:pPr>
            <a:r>
              <a:rPr lang="fr-FR" sz="1400" noProof="0" dirty="0"/>
              <a:t>Fournir des financements à grande échelle, rentables, avec des échéances à long terme et des avantages significatifs pour le développement du marché. </a:t>
            </a:r>
          </a:p>
          <a:p>
            <a:pPr marL="285750" indent="-285750">
              <a:buFont typeface="Arial" panose="020B0604020202020204" pitchFamily="34" charset="0"/>
              <a:buChar char="•"/>
            </a:pPr>
            <a:r>
              <a:rPr lang="fr-FR" sz="1400" noProof="0" dirty="0"/>
              <a:t>La flexibilité limitée et les défis liés aux réformes politiques et aux risques de change peuvent avoir un impact amplifié sur le score.</a:t>
            </a:r>
            <a:endParaRPr lang="fr-FR" sz="1400" noProof="0" dirty="0">
              <a:cs typeface="Arial"/>
            </a:endParaRPr>
          </a:p>
          <a:p>
            <a:pPr marL="285750" indent="-285750">
              <a:buFont typeface="Arial" panose="020B0604020202020204" pitchFamily="34" charset="0"/>
              <a:buChar char="•"/>
            </a:pPr>
            <a:r>
              <a:rPr lang="fr-FR" sz="1400" noProof="0" dirty="0"/>
              <a:t>Ces prêts pourraient être associés à des produits de financement innovants et à des financements commerciaux, pour lesquels ils constituent un "sésame"</a:t>
            </a:r>
          </a:p>
          <a:p>
            <a:endParaRPr lang="fr-FR" noProof="0" dirty="0"/>
          </a:p>
          <a:p>
            <a:endParaRPr lang="fr-FR" noProof="0" dirty="0"/>
          </a:p>
          <a:p>
            <a:endParaRPr lang="fr-FR" noProof="0" dirty="0"/>
          </a:p>
          <a:p>
            <a:endParaRPr lang="fr-FR" noProof="0" dirty="0"/>
          </a:p>
        </p:txBody>
      </p:sp>
      <p:sp>
        <p:nvSpPr>
          <p:cNvPr id="3" name="Titel 2">
            <a:extLst>
              <a:ext uri="{FF2B5EF4-FFF2-40B4-BE49-F238E27FC236}">
                <a16:creationId xmlns:a16="http://schemas.microsoft.com/office/drawing/2014/main" id="{9F49EB0D-3C97-C8EE-9091-ACF58AB8FF8C}"/>
              </a:ext>
            </a:extLst>
          </p:cNvPr>
          <p:cNvSpPr>
            <a:spLocks noGrp="1"/>
          </p:cNvSpPr>
          <p:nvPr>
            <p:ph type="title"/>
          </p:nvPr>
        </p:nvSpPr>
        <p:spPr>
          <a:xfrm>
            <a:off x="444627" y="51304"/>
            <a:ext cx="8567183" cy="540544"/>
          </a:xfrm>
        </p:spPr>
        <p:txBody>
          <a:bodyPr vert="horz" lIns="0" tIns="0" rIns="72000" bIns="0" rtlCol="0" anchor="b">
            <a:noAutofit/>
          </a:bodyPr>
          <a:lstStyle/>
          <a:p>
            <a:r>
              <a:rPr lang="fr-FR" dirty="0">
                <a:solidFill>
                  <a:schemeClr val="accent1">
                    <a:lumMod val="75000"/>
                  </a:schemeClr>
                </a:solidFill>
              </a:rPr>
              <a:t>Interprétation des résultats de la notation</a:t>
            </a:r>
          </a:p>
        </p:txBody>
      </p:sp>
      <p:sp>
        <p:nvSpPr>
          <p:cNvPr id="4" name="Fußzeilenplatzhalter 3">
            <a:extLst>
              <a:ext uri="{FF2B5EF4-FFF2-40B4-BE49-F238E27FC236}">
                <a16:creationId xmlns:a16="http://schemas.microsoft.com/office/drawing/2014/main" id="{DB6A7AA0-BBFB-D08E-0183-E897DBD8F317}"/>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2C981A11-6762-3F50-0396-5B805B5B1723}"/>
              </a:ext>
            </a:extLst>
          </p:cNvPr>
          <p:cNvSpPr>
            <a:spLocks noGrp="1"/>
          </p:cNvSpPr>
          <p:nvPr>
            <p:ph type="dt" sz="half" idx="11"/>
          </p:nvPr>
        </p:nvSpPr>
        <p:spPr/>
        <p:txBody>
          <a:bodyPr/>
          <a:lstStyle/>
          <a:p>
            <a:fld id="{473C06FC-38F9-4D69-A050-6D7EEB3A601F}" type="datetime1">
              <a:rPr lang="fr-FR" smtClean="0"/>
              <a:t>25/02/2025</a:t>
            </a:fld>
            <a:endParaRPr lang="de-DE"/>
          </a:p>
        </p:txBody>
      </p:sp>
      <p:sp>
        <p:nvSpPr>
          <p:cNvPr id="6" name="Foliennummernplatzhalter 5">
            <a:extLst>
              <a:ext uri="{FF2B5EF4-FFF2-40B4-BE49-F238E27FC236}">
                <a16:creationId xmlns:a16="http://schemas.microsoft.com/office/drawing/2014/main" id="{44A1536E-2626-C567-E119-592831C2F1CA}"/>
              </a:ext>
            </a:extLst>
          </p:cNvPr>
          <p:cNvSpPr>
            <a:spLocks noGrp="1"/>
          </p:cNvSpPr>
          <p:nvPr>
            <p:ph type="sldNum" sz="quarter" idx="12"/>
          </p:nvPr>
        </p:nvSpPr>
        <p:spPr/>
        <p:txBody>
          <a:bodyPr/>
          <a:lstStyle/>
          <a:p>
            <a:r>
              <a:rPr lang="de-DE" dirty="0"/>
              <a:t>Page </a:t>
            </a:r>
            <a:fld id="{3A8B5DB7-81A8-4ED4-916B-6B23CD603687}" type="slidenum">
              <a:rPr smtClean="0"/>
              <a:t>28</a:t>
            </a:fld>
            <a:endParaRPr dirty="0"/>
          </a:p>
        </p:txBody>
      </p:sp>
    </p:spTree>
    <p:extLst>
      <p:ext uri="{BB962C8B-B14F-4D97-AF65-F5344CB8AC3E}">
        <p14:creationId xmlns:p14="http://schemas.microsoft.com/office/powerpoint/2010/main" val="333739484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50B87E76-119F-38F8-D8B0-3CD3E873051F}"/>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F84A3F86-E085-8762-9592-9098F9BF9BC2}"/>
              </a:ext>
            </a:extLst>
          </p:cNvPr>
          <p:cNvSpPr>
            <a:spLocks noGrp="1"/>
          </p:cNvSpPr>
          <p:nvPr>
            <p:ph type="dt" sz="half" idx="11"/>
          </p:nvPr>
        </p:nvSpPr>
        <p:spPr/>
        <p:txBody>
          <a:bodyPr/>
          <a:lstStyle/>
          <a:p>
            <a:fld id="{031CB41D-D565-46D1-B4A8-4F43D84B54B3}" type="datetime1">
              <a:rPr lang="fr-FR" smtClean="0"/>
              <a:t>25/02/2025</a:t>
            </a:fld>
            <a:endParaRPr lang="de-DE"/>
          </a:p>
        </p:txBody>
      </p:sp>
      <p:sp>
        <p:nvSpPr>
          <p:cNvPr id="6" name="Foliennummernplatzhalter 5">
            <a:extLst>
              <a:ext uri="{FF2B5EF4-FFF2-40B4-BE49-F238E27FC236}">
                <a16:creationId xmlns:a16="http://schemas.microsoft.com/office/drawing/2014/main" id="{5E278507-C3AD-878F-A26D-08B25BAFC715}"/>
              </a:ext>
            </a:extLst>
          </p:cNvPr>
          <p:cNvSpPr>
            <a:spLocks noGrp="1"/>
          </p:cNvSpPr>
          <p:nvPr>
            <p:ph type="sldNum" sz="quarter" idx="12"/>
          </p:nvPr>
        </p:nvSpPr>
        <p:spPr>
          <a:xfrm>
            <a:off x="449817" y="4934547"/>
            <a:ext cx="450850" cy="92333"/>
          </a:xfrm>
        </p:spPr>
        <p:txBody>
          <a:bodyPr/>
          <a:lstStyle/>
          <a:p>
            <a:r>
              <a:rPr lang="de-DE" dirty="0"/>
              <a:t>Page </a:t>
            </a:r>
            <a:fld id="{3A8B5DB7-81A8-4ED4-916B-6B23CD603687}" type="slidenum">
              <a:rPr smtClean="0"/>
              <a:t>29</a:t>
            </a:fld>
            <a:endParaRPr dirty="0"/>
          </a:p>
        </p:txBody>
      </p:sp>
      <p:graphicFrame>
        <p:nvGraphicFramePr>
          <p:cNvPr id="10" name="Diagramm 9">
            <a:extLst>
              <a:ext uri="{FF2B5EF4-FFF2-40B4-BE49-F238E27FC236}">
                <a16:creationId xmlns:a16="http://schemas.microsoft.com/office/drawing/2014/main" id="{E708D54E-DCCE-C01E-CC0D-E233F2A2936E}"/>
              </a:ext>
            </a:extLst>
          </p:cNvPr>
          <p:cNvGraphicFramePr>
            <a:graphicFrameLocks/>
          </p:cNvGraphicFramePr>
          <p:nvPr>
            <p:extLst>
              <p:ext uri="{D42A27DB-BD31-4B8C-83A1-F6EECF244321}">
                <p14:modId xmlns:p14="http://schemas.microsoft.com/office/powerpoint/2010/main" val="1836356975"/>
              </p:ext>
            </p:extLst>
          </p:nvPr>
        </p:nvGraphicFramePr>
        <p:xfrm>
          <a:off x="530678" y="124784"/>
          <a:ext cx="7698921" cy="4300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53316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a:extLst>
              <a:ext uri="{FF2B5EF4-FFF2-40B4-BE49-F238E27FC236}">
                <a16:creationId xmlns:a16="http://schemas.microsoft.com/office/drawing/2014/main" id="{DCF74385-4A1D-4183-AB0A-665A3B140CA2}"/>
              </a:ext>
            </a:extLst>
          </p:cNvPr>
          <p:cNvSpPr>
            <a:spLocks noGrp="1"/>
          </p:cNvSpPr>
          <p:nvPr>
            <p:ph type="title"/>
          </p:nvPr>
        </p:nvSpPr>
        <p:spPr bwMode="gray">
          <a:xfrm>
            <a:off x="699848" y="1214986"/>
            <a:ext cx="7971711" cy="986167"/>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1. 	Introduction de l’équipe de consultants et présentation de la mission</a:t>
            </a:r>
          </a:p>
        </p:txBody>
      </p:sp>
      <p:sp>
        <p:nvSpPr>
          <p:cNvPr id="10" name="Datumsplatzhalter 9">
            <a:extLst>
              <a:ext uri="{FF2B5EF4-FFF2-40B4-BE49-F238E27FC236}">
                <a16:creationId xmlns:a16="http://schemas.microsoft.com/office/drawing/2014/main" id="{0228774A-39CF-40C8-837E-92540A5545A2}"/>
              </a:ext>
            </a:extLst>
          </p:cNvPr>
          <p:cNvSpPr>
            <a:spLocks noGrp="1"/>
          </p:cNvSpPr>
          <p:nvPr>
            <p:ph type="dt" sz="half" idx="11"/>
          </p:nvPr>
        </p:nvSpPr>
        <p:spPr bwMode="gray"/>
        <p:txBody>
          <a:bodyPr/>
          <a:lstStyle/>
          <a:p>
            <a:fld id="{D5368422-AB68-4D0B-B5FC-2BEB57F6AD00}" type="datetime1">
              <a:rPr lang="fr-FR" smtClean="0"/>
              <a:t>25/02/2025</a:t>
            </a:fld>
            <a:endParaRPr lang="de-DE"/>
          </a:p>
        </p:txBody>
      </p:sp>
      <p:sp>
        <p:nvSpPr>
          <p:cNvPr id="11" name="Fußzeilenplatzhalter 10">
            <a:extLst>
              <a:ext uri="{FF2B5EF4-FFF2-40B4-BE49-F238E27FC236}">
                <a16:creationId xmlns:a16="http://schemas.microsoft.com/office/drawing/2014/main" id="{50020026-CFD5-4912-BE8B-423B97BC1694}"/>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5D5CE848-BF61-4395-8EE5-0D2C8A159C57}"/>
              </a:ext>
            </a:extLst>
          </p:cNvPr>
          <p:cNvSpPr>
            <a:spLocks noGrp="1"/>
          </p:cNvSpPr>
          <p:nvPr>
            <p:ph type="sldNum" sz="quarter" idx="13"/>
          </p:nvPr>
        </p:nvSpPr>
        <p:spPr bwMode="gray"/>
        <p:txBody>
          <a:bodyPr/>
          <a:lstStyle/>
          <a:p>
            <a:r>
              <a:rPr lang="de-DE"/>
              <a:t>Page </a:t>
            </a:r>
            <a:fld id="{3A8B5DB7-81A8-4ED4-916B-6B23CD603687}" type="slidenum">
              <a:rPr smtClean="0"/>
              <a:pPr/>
              <a:t>3</a:t>
            </a:fld>
            <a:endParaRPr/>
          </a:p>
        </p:txBody>
      </p:sp>
    </p:spTree>
    <p:extLst>
      <p:ext uri="{BB962C8B-B14F-4D97-AF65-F5344CB8AC3E}">
        <p14:creationId xmlns:p14="http://schemas.microsoft.com/office/powerpoint/2010/main" val="75466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717B631-F192-870C-FEB0-4D2C930AC589}"/>
              </a:ext>
            </a:extLst>
          </p:cNvPr>
          <p:cNvSpPr>
            <a:spLocks noGrp="1"/>
          </p:cNvSpPr>
          <p:nvPr>
            <p:ph type="body" sz="quarter" idx="13"/>
          </p:nvPr>
        </p:nvSpPr>
        <p:spPr>
          <a:xfrm>
            <a:off x="449817" y="1020968"/>
            <a:ext cx="7462829" cy="3495469"/>
          </a:xfrm>
        </p:spPr>
        <p:txBody>
          <a:bodyPr vert="horz" lIns="0" tIns="0" rIns="72000" bIns="0" rtlCol="0" anchor="t">
            <a:noAutofit/>
          </a:bodyPr>
          <a:lstStyle/>
          <a:p>
            <a:pPr marL="342900" indent="-342900" algn="just">
              <a:buAutoNum type="arabicPeriod"/>
            </a:pPr>
            <a:r>
              <a:rPr lang="fr-FR" sz="1400" noProof="0">
                <a:cs typeface="Arial"/>
              </a:rPr>
              <a:t>Tous les instruments de financement ont leur raison d'être dans un mix de financement des énergies renouvelables, dont la composition change en fonction de la maturité du marché. </a:t>
            </a:r>
            <a:endParaRPr lang="fr-FR" sz="1400" noProof="0"/>
          </a:p>
          <a:p>
            <a:pPr marL="342900" indent="-342900" algn="just">
              <a:buAutoNum type="arabicPeriod"/>
            </a:pPr>
            <a:r>
              <a:rPr lang="fr-FR" sz="1400" noProof="0" dirty="0">
                <a:cs typeface="Arial"/>
              </a:rPr>
              <a:t>Un marché naissant ne démarrera pas sans financement public. </a:t>
            </a:r>
          </a:p>
          <a:p>
            <a:pPr marL="342900" indent="-342900" algn="just">
              <a:buAutoNum type="arabicPeriod"/>
            </a:pPr>
            <a:r>
              <a:rPr lang="fr-FR" sz="1400" noProof="0" dirty="0">
                <a:cs typeface="Arial"/>
              </a:rPr>
              <a:t>Le financement international provenant d'institutions multilatérales ou bilatérales de financement (du développement), en particulier les prêts groupés avec des fonds propres à taux réduit ou des produits mezzanine, associés à des éléments de subvention et à des instruments de financement basés sur les résultats, contribuent à amener le marché à un stade de maturité précoce et à mobiliser, par le biais du partage des risques (financement mixte, syndication), des financements commerciaux.</a:t>
            </a:r>
          </a:p>
          <a:p>
            <a:pPr marL="342900" indent="-342900" algn="just">
              <a:buAutoNum type="arabicPeriod"/>
            </a:pPr>
            <a:r>
              <a:rPr lang="fr-FR" sz="1400" noProof="0" dirty="0">
                <a:cs typeface="Arial"/>
              </a:rPr>
              <a:t>Un marché plus mature se caractérise par l'intégration croissante de véritables instruments de financement commerciaux, d'obligations et d'éléments de financement du carbone.</a:t>
            </a:r>
          </a:p>
          <a:p>
            <a:pPr marL="342900" indent="-342900" algn="just">
              <a:buAutoNum type="arabicPeriod"/>
            </a:pPr>
            <a:r>
              <a:rPr lang="fr-FR" sz="1400" noProof="0" dirty="0">
                <a:cs typeface="Arial"/>
              </a:rPr>
              <a:t>Nous considérons que l'Algérie se trouve clairement dans la phase naissante du développement du marché.</a:t>
            </a:r>
          </a:p>
        </p:txBody>
      </p:sp>
      <p:sp>
        <p:nvSpPr>
          <p:cNvPr id="3" name="Titel 2">
            <a:extLst>
              <a:ext uri="{FF2B5EF4-FFF2-40B4-BE49-F238E27FC236}">
                <a16:creationId xmlns:a16="http://schemas.microsoft.com/office/drawing/2014/main" id="{F863CE46-A206-928F-8A9D-B4C019DD7C73}"/>
              </a:ext>
            </a:extLst>
          </p:cNvPr>
          <p:cNvSpPr>
            <a:spLocks noGrp="1"/>
          </p:cNvSpPr>
          <p:nvPr>
            <p:ph type="title"/>
          </p:nvPr>
        </p:nvSpPr>
        <p:spPr/>
        <p:txBody>
          <a:bodyPr vert="horz" lIns="0" tIns="0" rIns="72000" bIns="0" rtlCol="0" anchor="b">
            <a:noAutofit/>
          </a:bodyPr>
          <a:lstStyle/>
          <a:p>
            <a:r>
              <a:rPr lang="fr-FR" dirty="0">
                <a:solidFill>
                  <a:schemeClr val="accent1">
                    <a:lumMod val="75000"/>
                  </a:schemeClr>
                </a:solidFill>
              </a:rPr>
              <a:t>Résumé, conclusion et perspectives</a:t>
            </a:r>
          </a:p>
        </p:txBody>
      </p:sp>
      <p:sp>
        <p:nvSpPr>
          <p:cNvPr id="4" name="Fußzeilenplatzhalter 3">
            <a:extLst>
              <a:ext uri="{FF2B5EF4-FFF2-40B4-BE49-F238E27FC236}">
                <a16:creationId xmlns:a16="http://schemas.microsoft.com/office/drawing/2014/main" id="{7C9FC583-C56C-789D-DD8E-0BD28077BD51}"/>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
        <p:nvSpPr>
          <p:cNvPr id="5" name="Datumsplatzhalter 4">
            <a:extLst>
              <a:ext uri="{FF2B5EF4-FFF2-40B4-BE49-F238E27FC236}">
                <a16:creationId xmlns:a16="http://schemas.microsoft.com/office/drawing/2014/main" id="{1E86A27B-446B-4636-A899-E7B8CDA92989}"/>
              </a:ext>
            </a:extLst>
          </p:cNvPr>
          <p:cNvSpPr>
            <a:spLocks noGrp="1"/>
          </p:cNvSpPr>
          <p:nvPr>
            <p:ph type="dt" sz="half" idx="11"/>
          </p:nvPr>
        </p:nvSpPr>
        <p:spPr/>
        <p:txBody>
          <a:bodyPr/>
          <a:lstStyle/>
          <a:p>
            <a:fld id="{85A5FEFB-DE86-4669-BC97-B8CA7A642D8E}" type="datetime1">
              <a:rPr lang="fr-FR" smtClean="0"/>
              <a:t>25/02/2025</a:t>
            </a:fld>
            <a:endParaRPr lang="de-DE" dirty="0"/>
          </a:p>
        </p:txBody>
      </p:sp>
      <p:sp>
        <p:nvSpPr>
          <p:cNvPr id="6" name="Foliennummernplatzhalter 5">
            <a:extLst>
              <a:ext uri="{FF2B5EF4-FFF2-40B4-BE49-F238E27FC236}">
                <a16:creationId xmlns:a16="http://schemas.microsoft.com/office/drawing/2014/main" id="{5EBC32CA-695A-4FD3-F765-DE252273E57C}"/>
              </a:ext>
            </a:extLst>
          </p:cNvPr>
          <p:cNvSpPr>
            <a:spLocks noGrp="1"/>
          </p:cNvSpPr>
          <p:nvPr>
            <p:ph type="sldNum" sz="quarter" idx="12"/>
          </p:nvPr>
        </p:nvSpPr>
        <p:spPr/>
        <p:txBody>
          <a:bodyPr/>
          <a:lstStyle/>
          <a:p>
            <a:r>
              <a:rPr lang="de-DE" dirty="0"/>
              <a:t>Page </a:t>
            </a:r>
            <a:fld id="{3A8B5DB7-81A8-4ED4-916B-6B23CD603687}" type="slidenum">
              <a:rPr smtClean="0"/>
              <a:t>30</a:t>
            </a:fld>
            <a:endParaRPr dirty="0"/>
          </a:p>
        </p:txBody>
      </p:sp>
    </p:spTree>
    <p:extLst>
      <p:ext uri="{BB962C8B-B14F-4D97-AF65-F5344CB8AC3E}">
        <p14:creationId xmlns:p14="http://schemas.microsoft.com/office/powerpoint/2010/main" val="594220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806C7-AFBF-A466-54C5-CE6849838513}"/>
            </a:ext>
          </a:extLst>
        </p:cNvPr>
        <p:cNvGrpSpPr/>
        <p:nvPr/>
      </p:nvGrpSpPr>
      <p:grpSpPr>
        <a:xfrm>
          <a:off x="0" y="0"/>
          <a:ext cx="0" cy="0"/>
          <a:chOff x="0" y="0"/>
          <a:chExt cx="0" cy="0"/>
        </a:xfrm>
      </p:grpSpPr>
      <p:sp>
        <p:nvSpPr>
          <p:cNvPr id="29" name="Titel 28">
            <a:extLst>
              <a:ext uri="{FF2B5EF4-FFF2-40B4-BE49-F238E27FC236}">
                <a16:creationId xmlns:a16="http://schemas.microsoft.com/office/drawing/2014/main" id="{E55C16C9-EBBB-333A-D4E1-47ACC7C10EED}"/>
              </a:ext>
            </a:extLst>
          </p:cNvPr>
          <p:cNvSpPr>
            <a:spLocks noGrp="1"/>
          </p:cNvSpPr>
          <p:nvPr>
            <p:ph type="title"/>
          </p:nvPr>
        </p:nvSpPr>
        <p:spPr bwMode="gray">
          <a:xfrm>
            <a:off x="699848" y="1214986"/>
            <a:ext cx="7971711" cy="986167"/>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5. 	Analyse de la ‘</a:t>
            </a:r>
            <a:r>
              <a:rPr lang="fr-FR" dirty="0" err="1">
                <a:solidFill>
                  <a:schemeClr val="accent1">
                    <a:lumMod val="75000"/>
                  </a:schemeClr>
                </a:solidFill>
              </a:rPr>
              <a:t>bancabilité</a:t>
            </a:r>
            <a:r>
              <a:rPr lang="fr-FR" dirty="0">
                <a:solidFill>
                  <a:schemeClr val="accent1">
                    <a:lumMod val="75000"/>
                  </a:schemeClr>
                </a:solidFill>
              </a:rPr>
              <a:t>’ d'un projet d'énergie renouvelable (PV de grande échelle)</a:t>
            </a:r>
          </a:p>
        </p:txBody>
      </p:sp>
      <p:sp>
        <p:nvSpPr>
          <p:cNvPr id="10" name="Datumsplatzhalter 9">
            <a:extLst>
              <a:ext uri="{FF2B5EF4-FFF2-40B4-BE49-F238E27FC236}">
                <a16:creationId xmlns:a16="http://schemas.microsoft.com/office/drawing/2014/main" id="{680E64F1-2865-C440-E242-FE93B422F18B}"/>
              </a:ext>
            </a:extLst>
          </p:cNvPr>
          <p:cNvSpPr>
            <a:spLocks noGrp="1"/>
          </p:cNvSpPr>
          <p:nvPr>
            <p:ph type="dt" sz="half" idx="11"/>
          </p:nvPr>
        </p:nvSpPr>
        <p:spPr bwMode="gray"/>
        <p:txBody>
          <a:bodyPr/>
          <a:lstStyle/>
          <a:p>
            <a:fld id="{9E88804F-C7BE-47EB-8EDA-D75B53AADE96}" type="datetime1">
              <a:rPr lang="fr-FR" smtClean="0"/>
              <a:t>25/02/2025</a:t>
            </a:fld>
            <a:endParaRPr lang="de-DE"/>
          </a:p>
        </p:txBody>
      </p:sp>
      <p:sp>
        <p:nvSpPr>
          <p:cNvPr id="11" name="Fußzeilenplatzhalter 10">
            <a:extLst>
              <a:ext uri="{FF2B5EF4-FFF2-40B4-BE49-F238E27FC236}">
                <a16:creationId xmlns:a16="http://schemas.microsoft.com/office/drawing/2014/main" id="{3F682F29-3FBB-1769-ED24-810C6512C7EF}"/>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6ABB408C-7809-E039-56E3-5F47BB3952F7}"/>
              </a:ext>
            </a:extLst>
          </p:cNvPr>
          <p:cNvSpPr>
            <a:spLocks noGrp="1"/>
          </p:cNvSpPr>
          <p:nvPr>
            <p:ph type="sldNum" sz="quarter" idx="13"/>
          </p:nvPr>
        </p:nvSpPr>
        <p:spPr bwMode="gray"/>
        <p:txBody>
          <a:bodyPr/>
          <a:lstStyle/>
          <a:p>
            <a:r>
              <a:rPr lang="de-DE" dirty="0"/>
              <a:t>Page </a:t>
            </a:r>
            <a:fld id="{3A8B5DB7-81A8-4ED4-916B-6B23CD603687}" type="slidenum">
              <a:rPr smtClean="0"/>
              <a:pPr/>
              <a:t>31</a:t>
            </a:fld>
            <a:endParaRPr dirty="0"/>
          </a:p>
        </p:txBody>
      </p:sp>
    </p:spTree>
    <p:extLst>
      <p:ext uri="{BB962C8B-B14F-4D97-AF65-F5344CB8AC3E}">
        <p14:creationId xmlns:p14="http://schemas.microsoft.com/office/powerpoint/2010/main" val="2552165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4294967295"/>
          </p:nvPr>
        </p:nvSpPr>
        <p:spPr>
          <a:xfrm>
            <a:off x="319605" y="2873504"/>
            <a:ext cx="4559915" cy="1020860"/>
          </a:xfrm>
        </p:spPr>
        <p:txBody>
          <a:bodyPr/>
          <a:lstStyle/>
          <a:p>
            <a:pPr marL="21600">
              <a:spcBef>
                <a:spcPct val="20000"/>
              </a:spcBef>
            </a:pPr>
            <a:endParaRPr lang="en-GB" i="1" noProof="1"/>
          </a:p>
          <a:p>
            <a:pPr marL="21600">
              <a:spcBef>
                <a:spcPct val="20000"/>
              </a:spcBef>
            </a:pPr>
            <a:r>
              <a:rPr lang="en-GB" i="1" noProof="1"/>
              <a:t>eclareon Management Consultants</a:t>
            </a:r>
          </a:p>
          <a:p>
            <a:pPr marL="21600">
              <a:spcBef>
                <a:spcPct val="20000"/>
              </a:spcBef>
            </a:pPr>
            <a:r>
              <a:rPr lang="en-GB" i="1" noProof="1"/>
              <a:t>Février 2025</a:t>
            </a:r>
          </a:p>
        </p:txBody>
      </p:sp>
      <p:sp>
        <p:nvSpPr>
          <p:cNvPr id="4" name="Titel 3"/>
          <p:cNvSpPr>
            <a:spLocks noGrp="1"/>
          </p:cNvSpPr>
          <p:nvPr>
            <p:ph type="title"/>
          </p:nvPr>
        </p:nvSpPr>
        <p:spPr>
          <a:xfrm>
            <a:off x="332509" y="1745640"/>
            <a:ext cx="8630516" cy="1185339"/>
          </a:xfrm>
        </p:spPr>
        <p:txBody>
          <a:bodyPr/>
          <a:lstStyle/>
          <a:p>
            <a:r>
              <a:rPr lang="en-GB" noProof="1"/>
              <a:t>Analyse de la bancabilité - Financement d'un réseau solaire photovoltaïque de 100 MW en Algérie : Mix de financement et modélisation de trois cas d'affaires différents</a:t>
            </a:r>
            <a:br>
              <a:rPr lang="en-GB" noProof="1"/>
            </a:br>
            <a:r>
              <a:rPr lang="en-GB" sz="1050" kern="0" noProof="1">
                <a:latin typeface="Arial"/>
              </a:rPr>
              <a:t>Soutien au projet TaqatHy</a:t>
            </a:r>
            <a:br>
              <a:rPr lang="en-GB" noProof="1"/>
            </a:br>
            <a:endParaRPr lang="en-GB" noProof="1"/>
          </a:p>
        </p:txBody>
      </p:sp>
      <p:sp>
        <p:nvSpPr>
          <p:cNvPr id="8" name="Espace réservé du pied de page 7">
            <a:extLst>
              <a:ext uri="{FF2B5EF4-FFF2-40B4-BE49-F238E27FC236}">
                <a16:creationId xmlns:a16="http://schemas.microsoft.com/office/drawing/2014/main" id="{1E6F90EB-0777-A997-F747-9E807E5F2E0F}"/>
              </a:ext>
            </a:extLst>
          </p:cNvPr>
          <p:cNvSpPr txBox="1">
            <a:spLocks/>
          </p:cNvSpPr>
          <p:nvPr/>
        </p:nvSpPr>
        <p:spPr bwMode="gray">
          <a:xfrm>
            <a:off x="179386" y="4785952"/>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Tree>
    <p:extLst>
      <p:ext uri="{BB962C8B-B14F-4D97-AF65-F5344CB8AC3E}">
        <p14:creationId xmlns:p14="http://schemas.microsoft.com/office/powerpoint/2010/main" val="319842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8AA24-5B02-A7B7-504F-03FDDBA320E9}"/>
              </a:ext>
            </a:extLst>
          </p:cNvPr>
          <p:cNvSpPr>
            <a:spLocks noGrp="1"/>
          </p:cNvSpPr>
          <p:nvPr>
            <p:ph type="title"/>
          </p:nvPr>
        </p:nvSpPr>
        <p:spPr/>
        <p:txBody>
          <a:bodyPr vert="horz" lIns="0" tIns="0" rIns="72000" bIns="0" rtlCol="0" anchor="b">
            <a:noAutofit/>
          </a:bodyPr>
          <a:lstStyle/>
          <a:p>
            <a:r>
              <a:rPr lang="en-US" dirty="0">
                <a:solidFill>
                  <a:schemeClr val="accent1">
                    <a:lumMod val="75000"/>
                  </a:schemeClr>
                </a:solidFill>
              </a:rPr>
              <a:t>Instruments de </a:t>
            </a:r>
            <a:r>
              <a:rPr lang="en-US" dirty="0" err="1">
                <a:solidFill>
                  <a:schemeClr val="accent1">
                    <a:lumMod val="75000"/>
                  </a:schemeClr>
                </a:solidFill>
              </a:rPr>
              <a:t>financement</a:t>
            </a:r>
            <a:r>
              <a:rPr lang="en-US" dirty="0">
                <a:solidFill>
                  <a:schemeClr val="accent1">
                    <a:lumMod val="75000"/>
                  </a:schemeClr>
                </a:solidFill>
              </a:rPr>
              <a:t> : origine, impact </a:t>
            </a:r>
            <a:r>
              <a:rPr lang="en-US" dirty="0" err="1">
                <a:solidFill>
                  <a:schemeClr val="accent1">
                    <a:lumMod val="75000"/>
                  </a:schemeClr>
                </a:solidFill>
              </a:rPr>
              <a:t>modélisé</a:t>
            </a:r>
            <a:r>
              <a:rPr lang="en-US" dirty="0">
                <a:solidFill>
                  <a:schemeClr val="accent1">
                    <a:lumMod val="75000"/>
                  </a:schemeClr>
                </a:solidFill>
              </a:rPr>
              <a:t> et </a:t>
            </a:r>
            <a:r>
              <a:rPr lang="en-US" dirty="0" err="1">
                <a:solidFill>
                  <a:schemeClr val="accent1">
                    <a:lumMod val="75000"/>
                  </a:schemeClr>
                </a:solidFill>
              </a:rPr>
              <a:t>catégories</a:t>
            </a:r>
            <a:endParaRPr lang="en-US" dirty="0">
              <a:solidFill>
                <a:schemeClr val="accent1">
                  <a:lumMod val="75000"/>
                </a:schemeClr>
              </a:solidFill>
            </a:endParaRPr>
          </a:p>
        </p:txBody>
      </p:sp>
      <p:pic>
        <p:nvPicPr>
          <p:cNvPr id="17" name="Inhaltsplatzhalter 16">
            <a:extLst>
              <a:ext uri="{FF2B5EF4-FFF2-40B4-BE49-F238E27FC236}">
                <a16:creationId xmlns:a16="http://schemas.microsoft.com/office/drawing/2014/main" id="{1553E772-6AA3-0D2E-79D4-09B1BEE269C8}"/>
              </a:ext>
            </a:extLst>
          </p:cNvPr>
          <p:cNvPicPr>
            <a:picLocks noGrp="1" noChangeAspect="1"/>
          </p:cNvPicPr>
          <p:nvPr>
            <p:ph idx="1"/>
          </p:nvPr>
        </p:nvPicPr>
        <p:blipFill>
          <a:blip r:embed="rId2"/>
          <a:stretch>
            <a:fillRect/>
          </a:stretch>
        </p:blipFill>
        <p:spPr>
          <a:xfrm>
            <a:off x="403165" y="1470861"/>
            <a:ext cx="8340848" cy="2977816"/>
          </a:xfrm>
          <a:prstGeom prst="rect">
            <a:avLst/>
          </a:prstGeom>
        </p:spPr>
      </p:pic>
      <p:sp>
        <p:nvSpPr>
          <p:cNvPr id="5" name="Espace réservé du pied de page 7">
            <a:extLst>
              <a:ext uri="{FF2B5EF4-FFF2-40B4-BE49-F238E27FC236}">
                <a16:creationId xmlns:a16="http://schemas.microsoft.com/office/drawing/2014/main" id="{8B6F4408-2954-BC15-F7E6-8D0E198B1846}"/>
              </a:ext>
            </a:extLst>
          </p:cNvPr>
          <p:cNvSpPr txBox="1">
            <a:spLocks/>
          </p:cNvSpPr>
          <p:nvPr/>
        </p:nvSpPr>
        <p:spPr bwMode="gray">
          <a:xfrm>
            <a:off x="1783022" y="4935092"/>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6" name="Espace réservé du numéro de diapositive 5">
            <a:extLst>
              <a:ext uri="{FF2B5EF4-FFF2-40B4-BE49-F238E27FC236}">
                <a16:creationId xmlns:a16="http://schemas.microsoft.com/office/drawing/2014/main" id="{D5F9BF33-42B4-F8D5-ED59-A6839A666D97}"/>
              </a:ext>
            </a:extLst>
          </p:cNvPr>
          <p:cNvSpPr>
            <a:spLocks noGrp="1"/>
          </p:cNvSpPr>
          <p:nvPr>
            <p:ph type="sldNum" sz="quarter" idx="4"/>
          </p:nvPr>
        </p:nvSpPr>
        <p:spPr>
          <a:xfrm>
            <a:off x="43375" y="4892905"/>
            <a:ext cx="1296987" cy="165036"/>
          </a:xfrm>
        </p:spPr>
        <p:txBody>
          <a:bodyPr/>
          <a:lstStyle/>
          <a:p>
            <a:pPr>
              <a:defRPr/>
            </a:pPr>
            <a:r>
              <a:rPr lang="de-DE" sz="600" dirty="0"/>
              <a:t>Page 33</a:t>
            </a:r>
          </a:p>
        </p:txBody>
      </p:sp>
      <p:sp>
        <p:nvSpPr>
          <p:cNvPr id="8" name="ZoneTexte 7">
            <a:extLst>
              <a:ext uri="{FF2B5EF4-FFF2-40B4-BE49-F238E27FC236}">
                <a16:creationId xmlns:a16="http://schemas.microsoft.com/office/drawing/2014/main" id="{AC089E45-1C33-1DEE-C58E-3E3D06FAC656}"/>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07384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69191-1C46-A004-EDDA-DFDD4F002D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7A7F536-C256-C83F-D12A-6A560395EE0A}"/>
              </a:ext>
            </a:extLst>
          </p:cNvPr>
          <p:cNvSpPr>
            <a:spLocks noGrp="1"/>
          </p:cNvSpPr>
          <p:nvPr>
            <p:ph type="title"/>
          </p:nvPr>
        </p:nvSpPr>
        <p:spPr>
          <a:xfrm>
            <a:off x="449816" y="0"/>
            <a:ext cx="8364999" cy="927060"/>
          </a:xfrm>
        </p:spPr>
        <p:txBody>
          <a:bodyPr vert="horz" lIns="0" tIns="0" rIns="72000" bIns="0" rtlCol="0" anchor="b">
            <a:noAutofit/>
          </a:bodyPr>
          <a:lstStyle/>
          <a:p>
            <a:r>
              <a:rPr lang="fr-FR" dirty="0">
                <a:solidFill>
                  <a:schemeClr val="accent1">
                    <a:lumMod val="75000"/>
                  </a:schemeClr>
                </a:solidFill>
              </a:rPr>
              <a:t>Instruments de financement : estimation du coût des fonds propres et du coût de la dette pour différentes sources de financement</a:t>
            </a:r>
          </a:p>
        </p:txBody>
      </p:sp>
      <p:sp>
        <p:nvSpPr>
          <p:cNvPr id="10" name="Textplatzhalter 9">
            <a:extLst>
              <a:ext uri="{FF2B5EF4-FFF2-40B4-BE49-F238E27FC236}">
                <a16:creationId xmlns:a16="http://schemas.microsoft.com/office/drawing/2014/main" id="{366CA197-293D-8D52-FAA9-865ADAFBDB96}"/>
              </a:ext>
            </a:extLst>
          </p:cNvPr>
          <p:cNvSpPr>
            <a:spLocks noGrp="1"/>
          </p:cNvSpPr>
          <p:nvPr>
            <p:ph type="body" sz="quarter" idx="10"/>
          </p:nvPr>
        </p:nvSpPr>
        <p:spPr>
          <a:xfrm>
            <a:off x="732114" y="3891910"/>
            <a:ext cx="7518990" cy="162000"/>
          </a:xfrm>
        </p:spPr>
        <p:txBody>
          <a:bodyPr/>
          <a:lstStyle/>
          <a:p>
            <a:r>
              <a:rPr lang="de-DE" dirty="0"/>
              <a:t>Source : https://www.climatepolicyinitiative.org/wp-content/uploads/2023/06/Discussion-Paper-EM-Cost-of-Capital-for-RE-and-GCGF-FINAL-Jun-2023.pdf</a:t>
            </a:r>
          </a:p>
        </p:txBody>
      </p:sp>
      <p:sp>
        <p:nvSpPr>
          <p:cNvPr id="3" name="Espace réservé du pied de page 7">
            <a:extLst>
              <a:ext uri="{FF2B5EF4-FFF2-40B4-BE49-F238E27FC236}">
                <a16:creationId xmlns:a16="http://schemas.microsoft.com/office/drawing/2014/main" id="{79E4BA67-C84B-EB06-64DF-63D4393AE4DD}"/>
              </a:ext>
            </a:extLst>
          </p:cNvPr>
          <p:cNvSpPr txBox="1">
            <a:spLocks/>
          </p:cNvSpPr>
          <p:nvPr/>
        </p:nvSpPr>
        <p:spPr bwMode="gray">
          <a:xfrm>
            <a:off x="1781609" y="4923516"/>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7858BC4B-8F32-00D7-8BAF-9CD1DFA83552}"/>
              </a:ext>
            </a:extLst>
          </p:cNvPr>
          <p:cNvSpPr>
            <a:spLocks noGrp="1"/>
          </p:cNvSpPr>
          <p:nvPr>
            <p:ph type="sldNum" sz="quarter" idx="4"/>
          </p:nvPr>
        </p:nvSpPr>
        <p:spPr>
          <a:xfrm>
            <a:off x="43375" y="4892905"/>
            <a:ext cx="1296987" cy="165036"/>
          </a:xfrm>
        </p:spPr>
        <p:txBody>
          <a:bodyPr/>
          <a:lstStyle/>
          <a:p>
            <a:pPr>
              <a:defRPr/>
            </a:pPr>
            <a:r>
              <a:rPr lang="de-DE" sz="600" dirty="0"/>
              <a:t>Page 34</a:t>
            </a:r>
          </a:p>
        </p:txBody>
      </p:sp>
      <p:sp>
        <p:nvSpPr>
          <p:cNvPr id="7" name="ZoneTexte 6">
            <a:extLst>
              <a:ext uri="{FF2B5EF4-FFF2-40B4-BE49-F238E27FC236}">
                <a16:creationId xmlns:a16="http://schemas.microsoft.com/office/drawing/2014/main" id="{9C08EB92-FD08-4228-D1B3-1DCF04BC1868}"/>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grpSp>
        <p:nvGrpSpPr>
          <p:cNvPr id="4" name="Gruppieren 6">
            <a:extLst>
              <a:ext uri="{FF2B5EF4-FFF2-40B4-BE49-F238E27FC236}">
                <a16:creationId xmlns:a16="http://schemas.microsoft.com/office/drawing/2014/main" id="{D9AE86B3-253F-1B6D-D676-57172F9860F0}"/>
              </a:ext>
            </a:extLst>
          </p:cNvPr>
          <p:cNvGrpSpPr/>
          <p:nvPr/>
        </p:nvGrpSpPr>
        <p:grpSpPr>
          <a:xfrm>
            <a:off x="647798" y="1938674"/>
            <a:ext cx="7518990" cy="1266152"/>
            <a:chOff x="647798" y="1938674"/>
            <a:chExt cx="7518990" cy="1266152"/>
          </a:xfrm>
        </p:grpSpPr>
        <p:pic>
          <p:nvPicPr>
            <p:cNvPr id="8" name="Grafik 5">
              <a:extLst>
                <a:ext uri="{FF2B5EF4-FFF2-40B4-BE49-F238E27FC236}">
                  <a16:creationId xmlns:a16="http://schemas.microsoft.com/office/drawing/2014/main" id="{15DFC31F-BDBF-1E65-47C5-B375108E5CA3}"/>
                </a:ext>
              </a:extLst>
            </p:cNvPr>
            <p:cNvPicPr>
              <a:picLocks noChangeAspect="1"/>
            </p:cNvPicPr>
            <p:nvPr/>
          </p:nvPicPr>
          <p:blipFill>
            <a:blip r:embed="rId2"/>
            <a:stretch>
              <a:fillRect/>
            </a:stretch>
          </p:blipFill>
          <p:spPr>
            <a:xfrm>
              <a:off x="647798" y="1938674"/>
              <a:ext cx="7518990" cy="1266152"/>
            </a:xfrm>
            <a:prstGeom prst="rect">
              <a:avLst/>
            </a:prstGeom>
          </p:spPr>
        </p:pic>
        <p:sp>
          <p:nvSpPr>
            <p:cNvPr id="9" name="Textfeld 4">
              <a:extLst>
                <a:ext uri="{FF2B5EF4-FFF2-40B4-BE49-F238E27FC236}">
                  <a16:creationId xmlns:a16="http://schemas.microsoft.com/office/drawing/2014/main" id="{FF9D133D-9496-4D17-D100-504E8879A2CC}"/>
                </a:ext>
              </a:extLst>
            </p:cNvPr>
            <p:cNvSpPr txBox="1">
              <a:spLocks/>
            </p:cNvSpPr>
            <p:nvPr/>
          </p:nvSpPr>
          <p:spPr>
            <a:xfrm>
              <a:off x="5632732" y="2943868"/>
              <a:ext cx="1773908" cy="216000"/>
            </a:xfrm>
            <a:prstGeom prst="rect">
              <a:avLst/>
            </a:prstGeom>
            <a:solidFill>
              <a:srgbClr val="FFFF99"/>
            </a:solidFill>
          </p:spPr>
          <p:txBody>
            <a:bodyPr wrap="square" tIns="0" rtlCol="0">
              <a:spAutoFit/>
            </a:bodyPr>
            <a:lstStyle/>
            <a:p>
              <a:pPr algn="l"/>
              <a:r>
                <a:rPr lang="en-GB" sz="1600" noProof="0" dirty="0">
                  <a:solidFill>
                    <a:srgbClr val="663300"/>
                  </a:solidFill>
                </a:rPr>
                <a:t>Tunisia 2023</a:t>
              </a:r>
            </a:p>
          </p:txBody>
        </p:sp>
      </p:grpSp>
    </p:spTree>
    <p:extLst>
      <p:ext uri="{BB962C8B-B14F-4D97-AF65-F5344CB8AC3E}">
        <p14:creationId xmlns:p14="http://schemas.microsoft.com/office/powerpoint/2010/main" val="3541986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5CADD-C13A-5667-03BC-742CE87EDF0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045A454-E058-8DE2-1CCF-39215B66B595}"/>
              </a:ext>
            </a:extLst>
          </p:cNvPr>
          <p:cNvSpPr>
            <a:spLocks noGrp="1"/>
          </p:cNvSpPr>
          <p:nvPr>
            <p:ph type="title"/>
          </p:nvPr>
        </p:nvSpPr>
        <p:spPr/>
        <p:txBody>
          <a:bodyPr vert="horz" lIns="0" tIns="0" rIns="72000" bIns="0" rtlCol="0" anchor="b">
            <a:noAutofit/>
          </a:bodyPr>
          <a:lstStyle/>
          <a:p>
            <a:r>
              <a:rPr lang="en-US" dirty="0">
                <a:solidFill>
                  <a:schemeClr val="accent1">
                    <a:lumMod val="75000"/>
                  </a:schemeClr>
                </a:solidFill>
              </a:rPr>
              <a:t>Instruments de </a:t>
            </a:r>
            <a:r>
              <a:rPr lang="en-US" dirty="0" err="1">
                <a:solidFill>
                  <a:schemeClr val="accent1">
                    <a:lumMod val="75000"/>
                  </a:schemeClr>
                </a:solidFill>
              </a:rPr>
              <a:t>financement</a:t>
            </a:r>
            <a:r>
              <a:rPr lang="en-US" dirty="0">
                <a:solidFill>
                  <a:schemeClr val="accent1">
                    <a:lumMod val="75000"/>
                  </a:schemeClr>
                </a:solidFill>
              </a:rPr>
              <a:t> : </a:t>
            </a:r>
            <a:r>
              <a:rPr lang="en-US" dirty="0" err="1">
                <a:solidFill>
                  <a:schemeClr val="accent1">
                    <a:lumMod val="75000"/>
                  </a:schemeClr>
                </a:solidFill>
              </a:rPr>
              <a:t>combinaison</a:t>
            </a:r>
            <a:r>
              <a:rPr lang="en-US" dirty="0">
                <a:solidFill>
                  <a:schemeClr val="accent1">
                    <a:lumMod val="75000"/>
                  </a:schemeClr>
                </a:solidFill>
              </a:rPr>
              <a:t> des </a:t>
            </a:r>
            <a:r>
              <a:rPr lang="en-US" dirty="0" err="1">
                <a:solidFill>
                  <a:schemeClr val="accent1">
                    <a:lumMod val="75000"/>
                  </a:schemeClr>
                </a:solidFill>
              </a:rPr>
              <a:t>financements</a:t>
            </a:r>
            <a:r>
              <a:rPr lang="en-US" dirty="0">
                <a:solidFill>
                  <a:schemeClr val="accent1">
                    <a:lumMod val="75000"/>
                  </a:schemeClr>
                </a:solidFill>
              </a:rPr>
              <a:t> appliqués</a:t>
            </a:r>
          </a:p>
        </p:txBody>
      </p:sp>
      <p:pic>
        <p:nvPicPr>
          <p:cNvPr id="7" name="Inhaltsplatzhalter 6">
            <a:extLst>
              <a:ext uri="{FF2B5EF4-FFF2-40B4-BE49-F238E27FC236}">
                <a16:creationId xmlns:a16="http://schemas.microsoft.com/office/drawing/2014/main" id="{CCF5334C-D6FB-61E7-4FD3-80E181C906FB}"/>
              </a:ext>
            </a:extLst>
          </p:cNvPr>
          <p:cNvPicPr>
            <a:picLocks noGrp="1" noChangeAspect="1"/>
          </p:cNvPicPr>
          <p:nvPr>
            <p:ph idx="1"/>
          </p:nvPr>
        </p:nvPicPr>
        <p:blipFill>
          <a:blip r:embed="rId2"/>
          <a:stretch>
            <a:fillRect/>
          </a:stretch>
        </p:blipFill>
        <p:spPr>
          <a:xfrm>
            <a:off x="815009" y="1251417"/>
            <a:ext cx="7517160" cy="3133786"/>
          </a:xfrm>
          <a:prstGeom prst="rect">
            <a:avLst/>
          </a:prstGeom>
        </p:spPr>
      </p:pic>
      <p:sp>
        <p:nvSpPr>
          <p:cNvPr id="3" name="Espace réservé du pied de page 7">
            <a:extLst>
              <a:ext uri="{FF2B5EF4-FFF2-40B4-BE49-F238E27FC236}">
                <a16:creationId xmlns:a16="http://schemas.microsoft.com/office/drawing/2014/main" id="{F9942B3A-DF58-2C82-4EA1-02B7AD102926}"/>
              </a:ext>
            </a:extLst>
          </p:cNvPr>
          <p:cNvSpPr txBox="1">
            <a:spLocks/>
          </p:cNvSpPr>
          <p:nvPr/>
        </p:nvSpPr>
        <p:spPr bwMode="gray">
          <a:xfrm>
            <a:off x="1783022" y="4928321"/>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A9F7BEDA-7AD8-5F74-4E73-6589C8D6F6B6}"/>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35</a:t>
            </a:r>
          </a:p>
        </p:txBody>
      </p:sp>
      <p:sp>
        <p:nvSpPr>
          <p:cNvPr id="6" name="ZoneTexte 5">
            <a:extLst>
              <a:ext uri="{FF2B5EF4-FFF2-40B4-BE49-F238E27FC236}">
                <a16:creationId xmlns:a16="http://schemas.microsoft.com/office/drawing/2014/main" id="{34483407-5487-1211-5051-B7F34E55A360}"/>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55425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83FA4-46ED-2760-029B-23F2704BEAA4}"/>
              </a:ext>
            </a:extLst>
          </p:cNvPr>
          <p:cNvSpPr>
            <a:spLocks noGrp="1"/>
          </p:cNvSpPr>
          <p:nvPr>
            <p:ph type="title"/>
          </p:nvPr>
        </p:nvSpPr>
        <p:spPr>
          <a:xfrm>
            <a:off x="467586" y="507845"/>
            <a:ext cx="7172684" cy="540544"/>
          </a:xfrm>
        </p:spPr>
        <p:txBody>
          <a:bodyPr vert="horz" lIns="0" tIns="0" rIns="72000" bIns="0" rtlCol="0" anchor="b">
            <a:noAutofit/>
          </a:bodyPr>
          <a:lstStyle/>
          <a:p>
            <a:r>
              <a:rPr lang="de-DE" dirty="0" err="1">
                <a:solidFill>
                  <a:schemeClr val="accent1">
                    <a:lumMod val="75000"/>
                  </a:schemeClr>
                </a:solidFill>
              </a:rPr>
              <a:t>Scénario</a:t>
            </a:r>
            <a:r>
              <a:rPr lang="de-DE" dirty="0">
                <a:solidFill>
                  <a:schemeClr val="accent1">
                    <a:lumMod val="75000"/>
                  </a:schemeClr>
                </a:solidFill>
              </a:rPr>
              <a:t> 1, </a:t>
            </a:r>
            <a:r>
              <a:rPr lang="fr-FR" dirty="0">
                <a:solidFill>
                  <a:schemeClr val="accent1">
                    <a:lumMod val="75000"/>
                  </a:schemeClr>
                </a:solidFill>
              </a:rPr>
              <a:t>" EPC (PPO)-S1-2001 " (cas de base)</a:t>
            </a:r>
            <a:br>
              <a:rPr lang="de-DE" dirty="0">
                <a:solidFill>
                  <a:schemeClr val="accent1">
                    <a:lumMod val="75000"/>
                  </a:schemeClr>
                </a:solidFill>
              </a:rPr>
            </a:br>
            <a:endParaRPr lang="de-DE" dirty="0">
              <a:solidFill>
                <a:schemeClr val="accent1">
                  <a:lumMod val="75000"/>
                </a:schemeClr>
              </a:solidFill>
            </a:endParaRPr>
          </a:p>
        </p:txBody>
      </p:sp>
      <p:sp>
        <p:nvSpPr>
          <p:cNvPr id="3" name="Inhaltsplatzhalter 2">
            <a:extLst>
              <a:ext uri="{FF2B5EF4-FFF2-40B4-BE49-F238E27FC236}">
                <a16:creationId xmlns:a16="http://schemas.microsoft.com/office/drawing/2014/main" id="{67216A49-4EA3-3CA3-23B6-22A676AFB541}"/>
              </a:ext>
            </a:extLst>
          </p:cNvPr>
          <p:cNvSpPr>
            <a:spLocks noGrp="1"/>
          </p:cNvSpPr>
          <p:nvPr>
            <p:ph idx="1"/>
          </p:nvPr>
        </p:nvSpPr>
        <p:spPr>
          <a:xfrm>
            <a:off x="637309" y="1166815"/>
            <a:ext cx="8327304" cy="3457574"/>
          </a:xfrm>
        </p:spPr>
        <p:txBody>
          <a:bodyPr/>
          <a:lstStyle/>
          <a:p>
            <a:pPr marL="21600"/>
            <a:r>
              <a:rPr lang="en-US" noProof="1"/>
              <a:t>Sur la base des appels d'offres EPC de Sonelgaz, 2023-2024</a:t>
            </a:r>
          </a:p>
          <a:p>
            <a:pPr marL="21600"/>
            <a:r>
              <a:rPr lang="en-US" noProof="1"/>
              <a:t>Caractéristiques principales :</a:t>
            </a:r>
          </a:p>
          <a:p>
            <a:r>
              <a:rPr lang="en-US" noProof="1"/>
              <a:t>CAPEX selon la moyenne des enchères Solar 1000/2000 : 686 710 USD/MWp</a:t>
            </a:r>
          </a:p>
          <a:p>
            <a:r>
              <a:rPr lang="en-US" noProof="1"/>
              <a:t>43 % des dépenses d'investissement sont financées par le FX</a:t>
            </a:r>
          </a:p>
          <a:p>
            <a:pPr lvl="1"/>
            <a:r>
              <a:rPr lang="en-US" noProof="1"/>
              <a:t>Dévaluation du DZD par rapport au change : -2% par an.</a:t>
            </a:r>
          </a:p>
          <a:p>
            <a:r>
              <a:rPr lang="en-US" noProof="1"/>
              <a:t>Période de projet de 30 ans</a:t>
            </a:r>
          </a:p>
          <a:p>
            <a:r>
              <a:rPr lang="en-US" noProof="1"/>
              <a:t>Financement à 100 % par la dette</a:t>
            </a:r>
          </a:p>
          <a:p>
            <a:r>
              <a:rPr lang="en-US" noProof="1"/>
              <a:t>Durée du prêt 30 ans</a:t>
            </a:r>
          </a:p>
          <a:p>
            <a:r>
              <a:rPr lang="en-US" noProof="1"/>
              <a:t>Délai de grâce : 10 ans</a:t>
            </a:r>
          </a:p>
          <a:p>
            <a:r>
              <a:rPr lang="en-US" noProof="1"/>
              <a:t>Aucune taxe n'est envisagée car tout est public</a:t>
            </a:r>
          </a:p>
          <a:p>
            <a:r>
              <a:rPr lang="en-US" noProof="1"/>
              <a:t>WACC (= coût de la dette sans impôts) = 4,5%, taux du prêt public subventionné</a:t>
            </a:r>
          </a:p>
          <a:p>
            <a:r>
              <a:rPr lang="en-US" noProof="1"/>
              <a:t>Principale source de revenus : tarif public de l'électricité estimé à 0,05 USD/kWh (plutôt optimiste).</a:t>
            </a:r>
          </a:p>
          <a:p>
            <a:r>
              <a:rPr lang="en-US" noProof="1"/>
              <a:t>Pas d'autres sources de revenus </a:t>
            </a:r>
          </a:p>
          <a:p>
            <a:pPr marL="21600"/>
            <a:r>
              <a:rPr lang="en-US" noProof="1">
                <a:solidFill>
                  <a:srgbClr val="FF0000"/>
                </a:solidFill>
                <a:sym typeface="Wingdings" panose="05000000000000000000" pitchFamily="2" charset="2"/>
              </a:rPr>
              <a:t> </a:t>
            </a:r>
            <a:r>
              <a:rPr lang="en-US" noProof="1">
                <a:solidFill>
                  <a:srgbClr val="FF0000"/>
                </a:solidFill>
              </a:rPr>
              <a:t>Pour plus de détails, voir la page suivante</a:t>
            </a:r>
          </a:p>
          <a:p>
            <a:endParaRPr lang="en-US" noProof="1"/>
          </a:p>
          <a:p>
            <a:endParaRPr lang="en-US" noProof="1"/>
          </a:p>
          <a:p>
            <a:endParaRPr lang="en-US" noProof="1"/>
          </a:p>
          <a:p>
            <a:endParaRPr lang="en-US" noProof="1"/>
          </a:p>
        </p:txBody>
      </p:sp>
      <p:sp>
        <p:nvSpPr>
          <p:cNvPr id="8" name="Espace réservé du pied de page 7">
            <a:extLst>
              <a:ext uri="{FF2B5EF4-FFF2-40B4-BE49-F238E27FC236}">
                <a16:creationId xmlns:a16="http://schemas.microsoft.com/office/drawing/2014/main" id="{FDB8980F-8886-9364-7632-B738C920FAEB}"/>
              </a:ext>
            </a:extLst>
          </p:cNvPr>
          <p:cNvSpPr txBox="1">
            <a:spLocks/>
          </p:cNvSpPr>
          <p:nvPr/>
        </p:nvSpPr>
        <p:spPr bwMode="gray">
          <a:xfrm>
            <a:off x="1767933" y="4928321"/>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4E151800-7E6B-F06D-2575-3CF0BE03EE5E}"/>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36</a:t>
            </a:r>
          </a:p>
        </p:txBody>
      </p:sp>
      <p:sp>
        <p:nvSpPr>
          <p:cNvPr id="6" name="ZoneTexte 5">
            <a:extLst>
              <a:ext uri="{FF2B5EF4-FFF2-40B4-BE49-F238E27FC236}">
                <a16:creationId xmlns:a16="http://schemas.microsoft.com/office/drawing/2014/main" id="{224C9E32-06A4-E724-B3EE-2447F8264D3B}"/>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007388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F7F3A-6038-6747-A3AF-12B49B7E0DA4}"/>
              </a:ext>
            </a:extLst>
          </p:cNvPr>
          <p:cNvSpPr>
            <a:spLocks noGrp="1"/>
          </p:cNvSpPr>
          <p:nvPr>
            <p:ph type="title"/>
          </p:nvPr>
        </p:nvSpPr>
        <p:spPr>
          <a:xfrm>
            <a:off x="449817" y="240212"/>
            <a:ext cx="7523474" cy="540544"/>
          </a:xfrm>
        </p:spPr>
        <p:txBody>
          <a:bodyPr vert="horz" lIns="0" tIns="0" rIns="72000" bIns="0" rtlCol="0" anchor="b">
            <a:noAutofit/>
          </a:bodyPr>
          <a:lstStyle/>
          <a:p>
            <a:r>
              <a:rPr lang="fr-FR" dirty="0">
                <a:solidFill>
                  <a:schemeClr val="accent1">
                    <a:lumMod val="75000"/>
                  </a:schemeClr>
                </a:solidFill>
              </a:rPr>
              <a:t>Vue d'ensemble du projet scénario 1: "EPC (PPO)-S1-2001"</a:t>
            </a:r>
          </a:p>
        </p:txBody>
      </p:sp>
      <p:sp>
        <p:nvSpPr>
          <p:cNvPr id="14" name="Textfeld 13">
            <a:extLst>
              <a:ext uri="{FF2B5EF4-FFF2-40B4-BE49-F238E27FC236}">
                <a16:creationId xmlns:a16="http://schemas.microsoft.com/office/drawing/2014/main" id="{92F6A31F-53BB-84FE-759F-3DFB7F841188}"/>
              </a:ext>
            </a:extLst>
          </p:cNvPr>
          <p:cNvSpPr txBox="1"/>
          <p:nvPr/>
        </p:nvSpPr>
        <p:spPr>
          <a:xfrm>
            <a:off x="348019" y="4556655"/>
            <a:ext cx="3940760" cy="338554"/>
          </a:xfrm>
          <a:prstGeom prst="rect">
            <a:avLst/>
          </a:prstGeom>
          <a:noFill/>
        </p:spPr>
        <p:txBody>
          <a:bodyPr wrap="square">
            <a:spAutoFit/>
          </a:bodyPr>
          <a:lstStyle/>
          <a:p>
            <a:pPr>
              <a:buNone/>
            </a:pPr>
            <a:r>
              <a:rPr lang="en-US" sz="800" dirty="0"/>
              <a:t>* LCOE : Levelized Cost of Energy (</a:t>
            </a:r>
            <a:r>
              <a:rPr lang="en-US" sz="800" dirty="0" err="1"/>
              <a:t>coût</a:t>
            </a:r>
            <a:r>
              <a:rPr lang="en-US" sz="800" dirty="0"/>
              <a:t> </a:t>
            </a:r>
            <a:r>
              <a:rPr lang="en-US" sz="800" dirty="0" err="1"/>
              <a:t>moyen</a:t>
            </a:r>
            <a:r>
              <a:rPr lang="en-US" sz="800" dirty="0"/>
              <a:t> de </a:t>
            </a:r>
            <a:r>
              <a:rPr lang="en-US" sz="800" dirty="0" err="1"/>
              <a:t>l'énergie</a:t>
            </a:r>
            <a:r>
              <a:rPr lang="en-US" sz="800" dirty="0"/>
              <a:t>)</a:t>
            </a:r>
          </a:p>
          <a:p>
            <a:pPr>
              <a:buNone/>
            </a:pPr>
            <a:r>
              <a:rPr lang="en-US" sz="800" dirty="0"/>
              <a:t>** DSCR : Debt Service Cover Ratio (ratio de couverture du service de la </a:t>
            </a:r>
            <a:r>
              <a:rPr lang="en-US" sz="800" dirty="0" err="1"/>
              <a:t>dette</a:t>
            </a:r>
            <a:r>
              <a:rPr lang="en-US" sz="800" dirty="0"/>
              <a:t>)</a:t>
            </a:r>
          </a:p>
        </p:txBody>
      </p:sp>
      <p:pic>
        <p:nvPicPr>
          <p:cNvPr id="8" name="Inhaltsplatzhalter 7">
            <a:extLst>
              <a:ext uri="{FF2B5EF4-FFF2-40B4-BE49-F238E27FC236}">
                <a16:creationId xmlns:a16="http://schemas.microsoft.com/office/drawing/2014/main" id="{30A5D5C5-9339-F03E-A5F9-08D2C66B178E}"/>
              </a:ext>
            </a:extLst>
          </p:cNvPr>
          <p:cNvPicPr>
            <a:picLocks noGrp="1" noChangeAspect="1"/>
          </p:cNvPicPr>
          <p:nvPr>
            <p:ph idx="1"/>
          </p:nvPr>
        </p:nvPicPr>
        <p:blipFill>
          <a:blip r:embed="rId3"/>
          <a:stretch>
            <a:fillRect/>
          </a:stretch>
        </p:blipFill>
        <p:spPr>
          <a:xfrm>
            <a:off x="961793" y="949929"/>
            <a:ext cx="6819110" cy="3674459"/>
          </a:xfrm>
          <a:prstGeom prst="rect">
            <a:avLst/>
          </a:prstGeom>
        </p:spPr>
      </p:pic>
      <p:sp>
        <p:nvSpPr>
          <p:cNvPr id="3" name="Espace réservé du numéro de diapositive 5">
            <a:extLst>
              <a:ext uri="{FF2B5EF4-FFF2-40B4-BE49-F238E27FC236}">
                <a16:creationId xmlns:a16="http://schemas.microsoft.com/office/drawing/2014/main" id="{3BE8237E-4242-22AA-B793-8CB5B8AC97BF}"/>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37</a:t>
            </a:r>
          </a:p>
        </p:txBody>
      </p:sp>
      <p:sp>
        <p:nvSpPr>
          <p:cNvPr id="5" name="ZoneTexte 4">
            <a:extLst>
              <a:ext uri="{FF2B5EF4-FFF2-40B4-BE49-F238E27FC236}">
                <a16:creationId xmlns:a16="http://schemas.microsoft.com/office/drawing/2014/main" id="{B6D09357-79D6-2626-307A-DBF80EDD15D2}"/>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
        <p:nvSpPr>
          <p:cNvPr id="6" name="Espace réservé du pied de page 7">
            <a:extLst>
              <a:ext uri="{FF2B5EF4-FFF2-40B4-BE49-F238E27FC236}">
                <a16:creationId xmlns:a16="http://schemas.microsoft.com/office/drawing/2014/main" id="{5F29019D-B848-5E1D-FD59-85316529020F}"/>
              </a:ext>
            </a:extLst>
          </p:cNvPr>
          <p:cNvSpPr txBox="1">
            <a:spLocks/>
          </p:cNvSpPr>
          <p:nvPr/>
        </p:nvSpPr>
        <p:spPr bwMode="gray">
          <a:xfrm>
            <a:off x="1783022" y="4928321"/>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Tree>
    <p:extLst>
      <p:ext uri="{BB962C8B-B14F-4D97-AF65-F5344CB8AC3E}">
        <p14:creationId xmlns:p14="http://schemas.microsoft.com/office/powerpoint/2010/main" val="360461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5">
            <a:extLst>
              <a:ext uri="{FF2B5EF4-FFF2-40B4-BE49-F238E27FC236}">
                <a16:creationId xmlns:a16="http://schemas.microsoft.com/office/drawing/2014/main" id="{BE4E9C63-6E00-6510-B17C-C1975D6B274F}"/>
              </a:ext>
            </a:extLst>
          </p:cNvPr>
          <p:cNvPicPr>
            <a:picLocks noGrp="1" noChangeAspect="1"/>
          </p:cNvPicPr>
          <p:nvPr>
            <p:ph idx="1"/>
          </p:nvPr>
        </p:nvPicPr>
        <p:blipFill>
          <a:blip r:embed="rId2"/>
          <a:stretch>
            <a:fillRect/>
          </a:stretch>
        </p:blipFill>
        <p:spPr>
          <a:xfrm>
            <a:off x="180975" y="1167300"/>
            <a:ext cx="8783241" cy="3456600"/>
          </a:xfrm>
          <a:prstGeom prst="rect">
            <a:avLst/>
          </a:prstGeom>
        </p:spPr>
      </p:pic>
      <p:sp>
        <p:nvSpPr>
          <p:cNvPr id="2" name="Titel 1">
            <a:extLst>
              <a:ext uri="{FF2B5EF4-FFF2-40B4-BE49-F238E27FC236}">
                <a16:creationId xmlns:a16="http://schemas.microsoft.com/office/drawing/2014/main" id="{E9FEA44D-9A9B-5C35-8370-FDFC803DF9F8}"/>
              </a:ext>
            </a:extLst>
          </p:cNvPr>
          <p:cNvSpPr>
            <a:spLocks noGrp="1"/>
          </p:cNvSpPr>
          <p:nvPr>
            <p:ph type="title"/>
          </p:nvPr>
        </p:nvSpPr>
        <p:spPr/>
        <p:txBody>
          <a:bodyPr vert="horz" lIns="0" tIns="0" rIns="72000" bIns="0" rtlCol="0" anchor="b">
            <a:noAutofit/>
          </a:bodyPr>
          <a:lstStyle/>
          <a:p>
            <a:r>
              <a:rPr lang="fr-FR" dirty="0">
                <a:solidFill>
                  <a:schemeClr val="accent1">
                    <a:lumMod val="75000"/>
                  </a:schemeClr>
                </a:solidFill>
              </a:rPr>
              <a:t>Flux de trésorerie actualisés des capitaux propres et délais de récupération (capitaux propres et projet)</a:t>
            </a:r>
          </a:p>
        </p:txBody>
      </p:sp>
      <p:sp>
        <p:nvSpPr>
          <p:cNvPr id="14" name="Textfeld 13">
            <a:extLst>
              <a:ext uri="{FF2B5EF4-FFF2-40B4-BE49-F238E27FC236}">
                <a16:creationId xmlns:a16="http://schemas.microsoft.com/office/drawing/2014/main" id="{852E265B-FCB1-258F-B532-45489B143447}"/>
              </a:ext>
            </a:extLst>
          </p:cNvPr>
          <p:cNvSpPr txBox="1"/>
          <p:nvPr/>
        </p:nvSpPr>
        <p:spPr>
          <a:xfrm>
            <a:off x="4372866" y="3257398"/>
            <a:ext cx="3664375" cy="646331"/>
          </a:xfrm>
          <a:prstGeom prst="rect">
            <a:avLst/>
          </a:prstGeom>
          <a:solidFill>
            <a:schemeClr val="bg1"/>
          </a:solidFill>
        </p:spPr>
        <p:txBody>
          <a:bodyPr wrap="square" rtlCol="0">
            <a:spAutoFit/>
          </a:bodyPr>
          <a:lstStyle/>
          <a:p>
            <a:pPr marL="21600">
              <a:spcBef>
                <a:spcPts val="324"/>
              </a:spcBef>
            </a:pPr>
            <a:r>
              <a:rPr lang="en-US" sz="900"/>
              <a:t>Pas de fonds propres, donc pas de retour sur fonds propres ; coût des fonds propres (</a:t>
            </a:r>
            <a:r>
              <a:rPr lang="en-US" sz="900" err="1"/>
              <a:t>CoE</a:t>
            </a:r>
            <a:r>
              <a:rPr lang="en-US" sz="900"/>
              <a:t>) = 0 %, les flux de trésorerie liés aux fonds propres ne sont donc pas actualisés et sont plus élevés que dans les autres scénarios qui sont actualisés avec le </a:t>
            </a:r>
            <a:r>
              <a:rPr lang="en-US" sz="900" err="1"/>
              <a:t>CoE </a:t>
            </a:r>
            <a:r>
              <a:rPr lang="en-US" sz="900"/>
              <a:t>; les flux de trésorerie du projet sont actualisés avec le CMPC.</a:t>
            </a:r>
          </a:p>
        </p:txBody>
      </p:sp>
      <p:sp>
        <p:nvSpPr>
          <p:cNvPr id="3" name="Espace réservé du pied de page 7">
            <a:extLst>
              <a:ext uri="{FF2B5EF4-FFF2-40B4-BE49-F238E27FC236}">
                <a16:creationId xmlns:a16="http://schemas.microsoft.com/office/drawing/2014/main" id="{8D036F45-9FF2-A938-6AE0-590FDECBD91A}"/>
              </a:ext>
            </a:extLst>
          </p:cNvPr>
          <p:cNvSpPr txBox="1">
            <a:spLocks/>
          </p:cNvSpPr>
          <p:nvPr/>
        </p:nvSpPr>
        <p:spPr bwMode="gray">
          <a:xfrm>
            <a:off x="1783022" y="4928321"/>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3182D9A9-C4FB-8C0B-F839-F8E20B60E8AB}"/>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38</a:t>
            </a:r>
          </a:p>
        </p:txBody>
      </p:sp>
      <p:sp>
        <p:nvSpPr>
          <p:cNvPr id="6" name="ZoneTexte 5">
            <a:extLst>
              <a:ext uri="{FF2B5EF4-FFF2-40B4-BE49-F238E27FC236}">
                <a16:creationId xmlns:a16="http://schemas.microsoft.com/office/drawing/2014/main" id="{40AE1892-CF5A-224F-A276-95C5C86256A9}"/>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309786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7B0E9-BDA7-619E-D12B-503963803193}"/>
            </a:ext>
          </a:extLst>
        </p:cNvPr>
        <p:cNvGrpSpPr/>
        <p:nvPr/>
      </p:nvGrpSpPr>
      <p:grpSpPr>
        <a:xfrm>
          <a:off x="0" y="0"/>
          <a:ext cx="0" cy="0"/>
          <a:chOff x="0" y="0"/>
          <a:chExt cx="0" cy="0"/>
        </a:xfrm>
      </p:grpSpPr>
      <p:pic>
        <p:nvPicPr>
          <p:cNvPr id="15" name="Inhaltsplatzhalter 14">
            <a:extLst>
              <a:ext uri="{FF2B5EF4-FFF2-40B4-BE49-F238E27FC236}">
                <a16:creationId xmlns:a16="http://schemas.microsoft.com/office/drawing/2014/main" id="{D0FBD541-E314-61A0-175F-65F54281F251}"/>
              </a:ext>
            </a:extLst>
          </p:cNvPr>
          <p:cNvPicPr>
            <a:picLocks noGrp="1" noChangeAspect="1"/>
          </p:cNvPicPr>
          <p:nvPr>
            <p:ph idx="1"/>
          </p:nvPr>
        </p:nvPicPr>
        <p:blipFill>
          <a:blip r:embed="rId2"/>
          <a:stretch>
            <a:fillRect/>
          </a:stretch>
        </p:blipFill>
        <p:spPr>
          <a:xfrm>
            <a:off x="180975" y="979440"/>
            <a:ext cx="8783638" cy="3457574"/>
          </a:xfrm>
          <a:prstGeom prst="rect">
            <a:avLst/>
          </a:prstGeom>
        </p:spPr>
      </p:pic>
      <p:sp>
        <p:nvSpPr>
          <p:cNvPr id="2" name="Titel 1">
            <a:extLst>
              <a:ext uri="{FF2B5EF4-FFF2-40B4-BE49-F238E27FC236}">
                <a16:creationId xmlns:a16="http://schemas.microsoft.com/office/drawing/2014/main" id="{3AB0E02C-576E-D449-3C84-8D382B82F09E}"/>
              </a:ext>
            </a:extLst>
          </p:cNvPr>
          <p:cNvSpPr>
            <a:spLocks noGrp="1"/>
          </p:cNvSpPr>
          <p:nvPr>
            <p:ph type="title"/>
          </p:nvPr>
        </p:nvSpPr>
        <p:spPr>
          <a:xfrm>
            <a:off x="449817" y="240212"/>
            <a:ext cx="7172684" cy="540544"/>
          </a:xfrm>
        </p:spPr>
        <p:txBody>
          <a:bodyPr vert="horz" lIns="0" tIns="0" rIns="72000" bIns="0" rtlCol="0" anchor="b">
            <a:noAutofit/>
          </a:bodyPr>
          <a:lstStyle/>
          <a:p>
            <a:r>
              <a:rPr lang="fr-FR">
                <a:solidFill>
                  <a:schemeClr val="accent1">
                    <a:lumMod val="75000"/>
                  </a:schemeClr>
                </a:solidFill>
              </a:rPr>
              <a:t>Recettes, paiements de la dette et des OPEX</a:t>
            </a:r>
          </a:p>
        </p:txBody>
      </p:sp>
      <p:sp>
        <p:nvSpPr>
          <p:cNvPr id="3" name="Textfeld 2">
            <a:extLst>
              <a:ext uri="{FF2B5EF4-FFF2-40B4-BE49-F238E27FC236}">
                <a16:creationId xmlns:a16="http://schemas.microsoft.com/office/drawing/2014/main" id="{A3B2A3A3-89F5-C1CD-3075-27D55700C7DF}"/>
              </a:ext>
            </a:extLst>
          </p:cNvPr>
          <p:cNvSpPr txBox="1"/>
          <p:nvPr/>
        </p:nvSpPr>
        <p:spPr>
          <a:xfrm>
            <a:off x="3857983" y="3235531"/>
            <a:ext cx="2046927" cy="646331"/>
          </a:xfrm>
          <a:prstGeom prst="rect">
            <a:avLst/>
          </a:prstGeom>
          <a:solidFill>
            <a:schemeClr val="bg1"/>
          </a:solidFill>
        </p:spPr>
        <p:txBody>
          <a:bodyPr wrap="square" rtlCol="0">
            <a:spAutoFit/>
          </a:bodyPr>
          <a:lstStyle/>
          <a:p>
            <a:pPr marL="21600">
              <a:spcBef>
                <a:spcPts val="324"/>
              </a:spcBef>
            </a:pPr>
            <a:r>
              <a:rPr lang="en-US" sz="900"/>
              <a:t>Les OPEX atteignent des sommets au cours des années 10, 20 et 30 en raison des révisions majeures (remplacement des onduleurs</a:t>
            </a:r>
            <a:r>
              <a:rPr lang="en-US" sz="900" err="1"/>
              <a:t>, etc.)</a:t>
            </a:r>
            <a:r>
              <a:rPr lang="en-US" sz="900"/>
              <a:t>, estimées à 5 % des CAPEX.</a:t>
            </a:r>
          </a:p>
        </p:txBody>
      </p:sp>
      <p:sp>
        <p:nvSpPr>
          <p:cNvPr id="8" name="Textfeld 7">
            <a:extLst>
              <a:ext uri="{FF2B5EF4-FFF2-40B4-BE49-F238E27FC236}">
                <a16:creationId xmlns:a16="http://schemas.microsoft.com/office/drawing/2014/main" id="{342EA186-30F0-276D-6285-0786BD5E5717}"/>
              </a:ext>
            </a:extLst>
          </p:cNvPr>
          <p:cNvSpPr txBox="1"/>
          <p:nvPr/>
        </p:nvSpPr>
        <p:spPr>
          <a:xfrm>
            <a:off x="881626" y="2757806"/>
            <a:ext cx="2417026" cy="792000"/>
          </a:xfrm>
          <a:prstGeom prst="rect">
            <a:avLst/>
          </a:prstGeom>
          <a:solidFill>
            <a:schemeClr val="bg1"/>
          </a:solidFill>
        </p:spPr>
        <p:txBody>
          <a:bodyPr wrap="square" rtlCol="0">
            <a:spAutoFit/>
          </a:bodyPr>
          <a:lstStyle/>
          <a:p>
            <a:pPr marL="21600">
              <a:spcBef>
                <a:spcPts val="324"/>
              </a:spcBef>
            </a:pPr>
            <a:r>
              <a:rPr lang="en-US" sz="900" dirty="0" err="1"/>
              <a:t>Remboursement</a:t>
            </a:r>
            <a:r>
              <a:rPr lang="en-US" sz="900" dirty="0"/>
              <a:t> de la </a:t>
            </a:r>
            <a:r>
              <a:rPr lang="en-US" sz="900" dirty="0" err="1"/>
              <a:t>dette</a:t>
            </a:r>
            <a:r>
              <a:rPr lang="en-US" sz="900" dirty="0"/>
              <a:t> : pendant la </a:t>
            </a:r>
            <a:r>
              <a:rPr lang="en-US" sz="900" dirty="0" err="1"/>
              <a:t>période</a:t>
            </a:r>
            <a:r>
              <a:rPr lang="en-US" sz="900" dirty="0"/>
              <a:t> de grâce (10 </a:t>
            </a:r>
            <a:r>
              <a:rPr lang="en-US" sz="900" dirty="0" err="1"/>
              <a:t>ans</a:t>
            </a:r>
            <a:r>
              <a:rPr lang="en-US" sz="900" dirty="0"/>
              <a:t>), </a:t>
            </a:r>
            <a:r>
              <a:rPr lang="en-US" sz="900" dirty="0" err="1"/>
              <a:t>uniquement</a:t>
            </a:r>
            <a:r>
              <a:rPr lang="en-US" sz="900" dirty="0"/>
              <a:t> les </a:t>
            </a:r>
            <a:r>
              <a:rPr lang="en-US" sz="900" dirty="0" err="1"/>
              <a:t>intérêts</a:t>
            </a:r>
            <a:br>
              <a:rPr lang="en-US" sz="900" dirty="0"/>
            </a:br>
            <a:r>
              <a:rPr lang="en-US" sz="900" dirty="0"/>
              <a:t>après le </a:t>
            </a:r>
            <a:r>
              <a:rPr lang="en-US" sz="900" dirty="0" err="1"/>
              <a:t>délai</a:t>
            </a:r>
            <a:r>
              <a:rPr lang="en-US" sz="900" dirty="0"/>
              <a:t> de grâce : </a:t>
            </a:r>
            <a:r>
              <a:rPr lang="en-US" sz="900" dirty="0" err="1"/>
              <a:t>remboursement</a:t>
            </a:r>
            <a:r>
              <a:rPr lang="en-US" sz="900" dirty="0"/>
              <a:t> </a:t>
            </a:r>
            <a:r>
              <a:rPr lang="en-US" sz="900" dirty="0" err="1"/>
              <a:t>annuel</a:t>
            </a:r>
            <a:r>
              <a:rPr lang="en-US" sz="900" dirty="0"/>
              <a:t> </a:t>
            </a:r>
            <a:r>
              <a:rPr lang="en-US" sz="900" dirty="0" err="1"/>
              <a:t>égal</a:t>
            </a:r>
            <a:r>
              <a:rPr lang="en-US" sz="900" dirty="0"/>
              <a:t> du principal</a:t>
            </a:r>
          </a:p>
        </p:txBody>
      </p:sp>
      <p:sp>
        <p:nvSpPr>
          <p:cNvPr id="9" name="Espace réservé du pied de page 7">
            <a:extLst>
              <a:ext uri="{FF2B5EF4-FFF2-40B4-BE49-F238E27FC236}">
                <a16:creationId xmlns:a16="http://schemas.microsoft.com/office/drawing/2014/main" id="{318103BB-0686-9256-BE83-DA3BD886C373}"/>
              </a:ext>
            </a:extLst>
          </p:cNvPr>
          <p:cNvSpPr txBox="1">
            <a:spLocks/>
          </p:cNvSpPr>
          <p:nvPr/>
        </p:nvSpPr>
        <p:spPr bwMode="gray">
          <a:xfrm>
            <a:off x="1783022" y="4928321"/>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66A84F47-6EAA-4C08-BEFD-1C5B608637F8}"/>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39</a:t>
            </a:r>
          </a:p>
        </p:txBody>
      </p:sp>
      <p:sp>
        <p:nvSpPr>
          <p:cNvPr id="6" name="ZoneTexte 5">
            <a:extLst>
              <a:ext uri="{FF2B5EF4-FFF2-40B4-BE49-F238E27FC236}">
                <a16:creationId xmlns:a16="http://schemas.microsoft.com/office/drawing/2014/main" id="{C2C69566-4B56-509E-B0B0-5A5BA8A9BF4F}"/>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170515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CF2E0C80-0FA3-4D3F-B79D-32BCD731F2A8}"/>
              </a:ext>
            </a:extLst>
          </p:cNvPr>
          <p:cNvSpPr>
            <a:spLocks noGrp="1"/>
          </p:cNvSpPr>
          <p:nvPr>
            <p:ph type="sldNum" sz="quarter" idx="13"/>
          </p:nvPr>
        </p:nvSpPr>
        <p:spPr bwMode="gray"/>
        <p:txBody>
          <a:bodyPr/>
          <a:lstStyle/>
          <a:p>
            <a:r>
              <a:rPr lang="de-DE"/>
              <a:t>Page </a:t>
            </a:r>
            <a:fld id="{3A8B5DB7-81A8-4ED4-916B-6B23CD603687}" type="slidenum">
              <a:rPr smtClean="0"/>
              <a:pPr/>
              <a:t>4</a:t>
            </a:fld>
            <a:endParaRPr/>
          </a:p>
        </p:txBody>
      </p:sp>
      <p:sp>
        <p:nvSpPr>
          <p:cNvPr id="9" name="Titel 8">
            <a:extLst>
              <a:ext uri="{FF2B5EF4-FFF2-40B4-BE49-F238E27FC236}">
                <a16:creationId xmlns:a16="http://schemas.microsoft.com/office/drawing/2014/main" id="{89A12D81-2876-4022-8D08-3BBD5A5A1041}"/>
              </a:ext>
            </a:extLst>
          </p:cNvPr>
          <p:cNvSpPr>
            <a:spLocks noGrp="1"/>
          </p:cNvSpPr>
          <p:nvPr>
            <p:ph type="title"/>
          </p:nvPr>
        </p:nvSpPr>
        <p:spPr bwMode="gray"/>
        <p:txBody>
          <a:bodyPr/>
          <a:lstStyle/>
          <a:p>
            <a:r>
              <a:rPr lang="fr-FR"/>
              <a:t>Equipe de la mission</a:t>
            </a:r>
          </a:p>
        </p:txBody>
      </p:sp>
      <p:sp>
        <p:nvSpPr>
          <p:cNvPr id="15" name="Textplatzhalter 14">
            <a:extLst>
              <a:ext uri="{FF2B5EF4-FFF2-40B4-BE49-F238E27FC236}">
                <a16:creationId xmlns:a16="http://schemas.microsoft.com/office/drawing/2014/main" id="{1492865D-E7E5-4BC6-968D-C6A1F3EEC74E}"/>
              </a:ext>
            </a:extLst>
          </p:cNvPr>
          <p:cNvSpPr>
            <a:spLocks noGrp="1"/>
          </p:cNvSpPr>
          <p:nvPr>
            <p:ph type="body" sz="quarter" idx="15"/>
          </p:nvPr>
        </p:nvSpPr>
        <p:spPr bwMode="gray">
          <a:xfrm>
            <a:off x="731757" y="3206876"/>
            <a:ext cx="1803908" cy="540112"/>
          </a:xfrm>
        </p:spPr>
        <p:txBody>
          <a:bodyPr/>
          <a:lstStyle/>
          <a:p>
            <a:r>
              <a:rPr lang="fr-FR">
                <a:sym typeface="Arial"/>
              </a:rPr>
              <a:t>olivier.druecke@gmail.com</a:t>
            </a:r>
            <a:br>
              <a:rPr lang="fr-FR"/>
            </a:br>
            <a:r>
              <a:rPr lang="fr-FR"/>
              <a:t>M +49 172 45 600 65</a:t>
            </a:r>
          </a:p>
        </p:txBody>
      </p:sp>
      <p:sp>
        <p:nvSpPr>
          <p:cNvPr id="17" name="Textplatzhalter 16">
            <a:extLst>
              <a:ext uri="{FF2B5EF4-FFF2-40B4-BE49-F238E27FC236}">
                <a16:creationId xmlns:a16="http://schemas.microsoft.com/office/drawing/2014/main" id="{FA139034-C477-4F7A-8CD1-8B5B1E893075}"/>
              </a:ext>
            </a:extLst>
          </p:cNvPr>
          <p:cNvSpPr>
            <a:spLocks noGrp="1"/>
          </p:cNvSpPr>
          <p:nvPr>
            <p:ph type="body" sz="quarter" idx="22"/>
          </p:nvPr>
        </p:nvSpPr>
        <p:spPr bwMode="gray">
          <a:xfrm>
            <a:off x="731757" y="2426982"/>
            <a:ext cx="2016500" cy="176276"/>
          </a:xfrm>
        </p:spPr>
        <p:txBody>
          <a:bodyPr/>
          <a:lstStyle/>
          <a:p>
            <a:r>
              <a:rPr lang="fr-FR">
                <a:sym typeface="Arial"/>
              </a:rPr>
              <a:t>Olivier Drücke</a:t>
            </a:r>
          </a:p>
        </p:txBody>
      </p:sp>
      <p:sp>
        <p:nvSpPr>
          <p:cNvPr id="18" name="Textplatzhalter 17">
            <a:extLst>
              <a:ext uri="{FF2B5EF4-FFF2-40B4-BE49-F238E27FC236}">
                <a16:creationId xmlns:a16="http://schemas.microsoft.com/office/drawing/2014/main" id="{52F64827-1DFB-4E48-92D2-C261DA3A3B76}"/>
              </a:ext>
            </a:extLst>
          </p:cNvPr>
          <p:cNvSpPr>
            <a:spLocks noGrp="1"/>
          </p:cNvSpPr>
          <p:nvPr>
            <p:ph type="body" sz="quarter" idx="23"/>
          </p:nvPr>
        </p:nvSpPr>
        <p:spPr bwMode="gray">
          <a:xfrm>
            <a:off x="731757" y="2604453"/>
            <a:ext cx="2136222" cy="158126"/>
          </a:xfrm>
        </p:spPr>
        <p:txBody>
          <a:bodyPr/>
          <a:lstStyle/>
          <a:p>
            <a:r>
              <a:rPr lang="fr-FR">
                <a:sym typeface="Arial"/>
              </a:rPr>
              <a:t>Consultant international en </a:t>
            </a:r>
            <a:br>
              <a:rPr lang="fr-FR">
                <a:sym typeface="Arial"/>
              </a:rPr>
            </a:br>
            <a:r>
              <a:rPr lang="fr-FR">
                <a:sym typeface="Arial"/>
              </a:rPr>
              <a:t>transition énergétique</a:t>
            </a:r>
            <a:br>
              <a:rPr lang="fr-FR">
                <a:sym typeface="Arial"/>
              </a:rPr>
            </a:br>
            <a:r>
              <a:rPr lang="fr-FR" err="1">
                <a:sym typeface="Arial"/>
              </a:rPr>
              <a:t>eclareon</a:t>
            </a:r>
            <a:r>
              <a:rPr lang="fr-FR">
                <a:sym typeface="Arial"/>
              </a:rPr>
              <a:t> GmbH, Berlin</a:t>
            </a:r>
            <a:endParaRPr lang="fr-FR"/>
          </a:p>
        </p:txBody>
      </p:sp>
      <p:pic>
        <p:nvPicPr>
          <p:cNvPr id="21" name="Bildplatzhalter 20">
            <a:extLst>
              <a:ext uri="{FF2B5EF4-FFF2-40B4-BE49-F238E27FC236}">
                <a16:creationId xmlns:a16="http://schemas.microsoft.com/office/drawing/2014/main" id="{A318FB42-9245-4828-AC73-DB0EF6EDCC71}"/>
              </a:ext>
            </a:extLst>
          </p:cNvPr>
          <p:cNvPicPr>
            <a:picLocks noGrp="1" noChangeAspect="1"/>
          </p:cNvPicPr>
          <p:nvPr>
            <p:ph type="pic" sz="quarter" idx="17"/>
          </p:nvPr>
        </p:nvPicPr>
        <p:blipFill>
          <a:blip r:embed="rId2"/>
          <a:srcRect t="7269" b="7269"/>
          <a:stretch/>
        </p:blipFill>
        <p:spPr bwMode="gray">
          <a:xfrm>
            <a:off x="731758" y="1095241"/>
            <a:ext cx="1016580" cy="1179178"/>
          </a:xfrm>
        </p:spPr>
      </p:pic>
      <p:sp>
        <p:nvSpPr>
          <p:cNvPr id="5" name="Textplatzhalter 4">
            <a:extLst>
              <a:ext uri="{FF2B5EF4-FFF2-40B4-BE49-F238E27FC236}">
                <a16:creationId xmlns:a16="http://schemas.microsoft.com/office/drawing/2014/main" id="{F8AEE7C4-6981-4167-8338-8B65C74E594E}"/>
              </a:ext>
            </a:extLst>
          </p:cNvPr>
          <p:cNvSpPr>
            <a:spLocks noGrp="1"/>
          </p:cNvSpPr>
          <p:nvPr>
            <p:ph type="body" sz="quarter" idx="24"/>
          </p:nvPr>
        </p:nvSpPr>
        <p:spPr bwMode="gray">
          <a:xfrm>
            <a:off x="3348458" y="3206876"/>
            <a:ext cx="1803908" cy="540112"/>
          </a:xfrm>
        </p:spPr>
        <p:txBody>
          <a:bodyPr/>
          <a:lstStyle/>
          <a:p>
            <a:r>
              <a:rPr lang="fr-FR">
                <a:sym typeface="Arial"/>
              </a:rPr>
              <a:t>lamine.kadi@imt-institute.com</a:t>
            </a:r>
            <a:br>
              <a:rPr lang="fr-FR"/>
            </a:br>
            <a:r>
              <a:rPr lang="fr-FR"/>
              <a:t>M +213 661 56 43 72 </a:t>
            </a:r>
          </a:p>
        </p:txBody>
      </p:sp>
      <p:sp>
        <p:nvSpPr>
          <p:cNvPr id="6" name="Textplatzhalter 5">
            <a:extLst>
              <a:ext uri="{FF2B5EF4-FFF2-40B4-BE49-F238E27FC236}">
                <a16:creationId xmlns:a16="http://schemas.microsoft.com/office/drawing/2014/main" id="{FB9784AC-6DF3-42AC-84A8-49A02BB3FB01}"/>
              </a:ext>
            </a:extLst>
          </p:cNvPr>
          <p:cNvSpPr>
            <a:spLocks noGrp="1"/>
          </p:cNvSpPr>
          <p:nvPr>
            <p:ph type="body" sz="quarter" idx="25"/>
          </p:nvPr>
        </p:nvSpPr>
        <p:spPr bwMode="gray">
          <a:xfrm>
            <a:off x="3348457" y="2426982"/>
            <a:ext cx="2608495" cy="176276"/>
          </a:xfrm>
        </p:spPr>
        <p:txBody>
          <a:bodyPr/>
          <a:lstStyle/>
          <a:p>
            <a:r>
              <a:rPr lang="fr-FR">
                <a:sym typeface="Arial"/>
              </a:rPr>
              <a:t>Prof. Lamine Kadi</a:t>
            </a:r>
          </a:p>
        </p:txBody>
      </p:sp>
      <p:sp>
        <p:nvSpPr>
          <p:cNvPr id="7" name="Textplatzhalter 6">
            <a:extLst>
              <a:ext uri="{FF2B5EF4-FFF2-40B4-BE49-F238E27FC236}">
                <a16:creationId xmlns:a16="http://schemas.microsoft.com/office/drawing/2014/main" id="{D6F9F43B-4043-4061-8050-18B6F567BFF7}"/>
              </a:ext>
            </a:extLst>
          </p:cNvPr>
          <p:cNvSpPr>
            <a:spLocks noGrp="1"/>
          </p:cNvSpPr>
          <p:nvPr>
            <p:ph type="body" sz="quarter" idx="26"/>
          </p:nvPr>
        </p:nvSpPr>
        <p:spPr bwMode="gray">
          <a:xfrm>
            <a:off x="3348457" y="2604453"/>
            <a:ext cx="2016499" cy="158126"/>
          </a:xfrm>
        </p:spPr>
        <p:txBody>
          <a:bodyPr/>
          <a:lstStyle/>
          <a:p>
            <a:r>
              <a:rPr lang="fr-FR">
                <a:sym typeface="Arial"/>
              </a:rPr>
              <a:t>Consultant Senior </a:t>
            </a:r>
            <a:br>
              <a:rPr lang="fr-FR">
                <a:sym typeface="Arial"/>
              </a:rPr>
            </a:br>
            <a:r>
              <a:rPr lang="fr-FR">
                <a:sym typeface="Arial"/>
              </a:rPr>
              <a:t>Energie-Climat </a:t>
            </a:r>
            <a:br>
              <a:rPr lang="fr-FR">
                <a:sym typeface="Arial"/>
              </a:rPr>
            </a:br>
            <a:r>
              <a:rPr lang="fr-FR" err="1">
                <a:sym typeface="Arial"/>
              </a:rPr>
              <a:t>eclareon</a:t>
            </a:r>
            <a:r>
              <a:rPr lang="fr-FR">
                <a:sym typeface="Arial"/>
              </a:rPr>
              <a:t> GmbH, Alger</a:t>
            </a:r>
            <a:endParaRPr lang="fr-FR"/>
          </a:p>
        </p:txBody>
      </p:sp>
      <p:sp>
        <p:nvSpPr>
          <p:cNvPr id="11" name="Textplatzhalter 10">
            <a:extLst>
              <a:ext uri="{FF2B5EF4-FFF2-40B4-BE49-F238E27FC236}">
                <a16:creationId xmlns:a16="http://schemas.microsoft.com/office/drawing/2014/main" id="{915BE714-EC3B-42C8-8A76-BD531BB76AA0}"/>
              </a:ext>
            </a:extLst>
          </p:cNvPr>
          <p:cNvSpPr>
            <a:spLocks noGrp="1"/>
          </p:cNvSpPr>
          <p:nvPr>
            <p:ph type="body" sz="quarter" idx="28"/>
          </p:nvPr>
        </p:nvSpPr>
        <p:spPr bwMode="gray">
          <a:xfrm>
            <a:off x="5927059" y="3206876"/>
            <a:ext cx="1803908" cy="540112"/>
          </a:xfrm>
        </p:spPr>
        <p:txBody>
          <a:bodyPr/>
          <a:lstStyle/>
          <a:p>
            <a:r>
              <a:rPr lang="fr-FR">
                <a:sym typeface="Arial"/>
              </a:rPr>
              <a:t>dan.balke@lfs-advisory.com</a:t>
            </a:r>
            <a:br>
              <a:rPr lang="fr-FR"/>
            </a:br>
            <a:r>
              <a:rPr lang="fr-FR"/>
              <a:t>T +49 30 407 543 44 </a:t>
            </a:r>
          </a:p>
        </p:txBody>
      </p:sp>
      <p:sp>
        <p:nvSpPr>
          <p:cNvPr id="12" name="Textplatzhalter 11">
            <a:extLst>
              <a:ext uri="{FF2B5EF4-FFF2-40B4-BE49-F238E27FC236}">
                <a16:creationId xmlns:a16="http://schemas.microsoft.com/office/drawing/2014/main" id="{EACEE2F6-075E-45CF-970C-C16504EC7D37}"/>
              </a:ext>
            </a:extLst>
          </p:cNvPr>
          <p:cNvSpPr>
            <a:spLocks noGrp="1"/>
          </p:cNvSpPr>
          <p:nvPr>
            <p:ph type="body" sz="quarter" idx="29"/>
          </p:nvPr>
        </p:nvSpPr>
        <p:spPr bwMode="gray">
          <a:xfrm>
            <a:off x="5927059" y="2426982"/>
            <a:ext cx="1580166" cy="176276"/>
          </a:xfrm>
        </p:spPr>
        <p:txBody>
          <a:bodyPr/>
          <a:lstStyle/>
          <a:p>
            <a:r>
              <a:rPr lang="fr-FR">
                <a:sym typeface="Arial"/>
              </a:rPr>
              <a:t>Dan Balke</a:t>
            </a:r>
          </a:p>
        </p:txBody>
      </p:sp>
      <p:sp>
        <p:nvSpPr>
          <p:cNvPr id="13" name="Textplatzhalter 12">
            <a:extLst>
              <a:ext uri="{FF2B5EF4-FFF2-40B4-BE49-F238E27FC236}">
                <a16:creationId xmlns:a16="http://schemas.microsoft.com/office/drawing/2014/main" id="{6D07C1E5-5114-400B-9C0F-E6223D8F5C99}"/>
              </a:ext>
            </a:extLst>
          </p:cNvPr>
          <p:cNvSpPr>
            <a:spLocks noGrp="1"/>
          </p:cNvSpPr>
          <p:nvPr>
            <p:ph type="body" sz="quarter" idx="30"/>
          </p:nvPr>
        </p:nvSpPr>
        <p:spPr bwMode="gray">
          <a:xfrm>
            <a:off x="5927059" y="2604453"/>
            <a:ext cx="2299494" cy="540112"/>
          </a:xfrm>
        </p:spPr>
        <p:txBody>
          <a:bodyPr/>
          <a:lstStyle/>
          <a:p>
            <a:r>
              <a:rPr lang="fr-FR">
                <a:sym typeface="Arial"/>
              </a:rPr>
              <a:t>Consultant en financement </a:t>
            </a:r>
            <a:br>
              <a:rPr lang="fr-FR">
                <a:sym typeface="Arial"/>
              </a:rPr>
            </a:br>
            <a:r>
              <a:rPr lang="fr-FR">
                <a:sym typeface="Arial"/>
              </a:rPr>
              <a:t>international</a:t>
            </a:r>
            <a:br>
              <a:rPr lang="fr-FR">
                <a:sym typeface="Arial"/>
              </a:rPr>
            </a:br>
            <a:r>
              <a:rPr lang="fr-FR">
                <a:sym typeface="Arial"/>
              </a:rPr>
              <a:t>LFS Advisory, Berlin</a:t>
            </a:r>
            <a:endParaRPr lang="fr-FR"/>
          </a:p>
        </p:txBody>
      </p:sp>
      <p:pic>
        <p:nvPicPr>
          <p:cNvPr id="19" name="Bildplatzhalter 18">
            <a:extLst>
              <a:ext uri="{FF2B5EF4-FFF2-40B4-BE49-F238E27FC236}">
                <a16:creationId xmlns:a16="http://schemas.microsoft.com/office/drawing/2014/main" id="{32DEC31A-A561-45B8-97E8-4D68B343F2D8}"/>
              </a:ext>
            </a:extLst>
          </p:cNvPr>
          <p:cNvPicPr>
            <a:picLocks noGrp="1" noChangeAspect="1"/>
          </p:cNvPicPr>
          <p:nvPr>
            <p:ph type="pic" sz="quarter" idx="31"/>
          </p:nvPr>
        </p:nvPicPr>
        <p:blipFill>
          <a:blip r:embed="rId3"/>
          <a:srcRect t="4066" b="4066"/>
          <a:stretch/>
        </p:blipFill>
        <p:spPr bwMode="gray">
          <a:xfrm>
            <a:off x="5927060" y="1103679"/>
            <a:ext cx="949990" cy="1170740"/>
          </a:xfrm>
        </p:spPr>
      </p:pic>
      <p:sp>
        <p:nvSpPr>
          <p:cNvPr id="20" name="Datumsplatzhalter 6">
            <a:extLst>
              <a:ext uri="{FF2B5EF4-FFF2-40B4-BE49-F238E27FC236}">
                <a16:creationId xmlns:a16="http://schemas.microsoft.com/office/drawing/2014/main" id="{704C44E9-6C31-4518-B89C-A8C42664FD97}"/>
              </a:ext>
            </a:extLst>
          </p:cNvPr>
          <p:cNvSpPr>
            <a:spLocks noGrp="1"/>
          </p:cNvSpPr>
          <p:nvPr>
            <p:ph type="dt" sz="half" idx="11"/>
          </p:nvPr>
        </p:nvSpPr>
        <p:spPr bwMode="gray">
          <a:xfrm>
            <a:off x="1010476" y="4926383"/>
            <a:ext cx="604532" cy="92333"/>
          </a:xfrm>
        </p:spPr>
        <p:txBody>
          <a:bodyPr/>
          <a:lstStyle/>
          <a:p>
            <a:fld id="{53FF84FA-9ACA-4A6A-95CB-4DF1CA1419F8}" type="datetime1">
              <a:rPr lang="fr-FR" smtClean="0"/>
              <a:t>25/02/2025</a:t>
            </a:fld>
            <a:endParaRPr lang="de-DE"/>
          </a:p>
        </p:txBody>
      </p:sp>
      <p:pic>
        <p:nvPicPr>
          <p:cNvPr id="14" name="Bildplatzhalter 13" descr="Ein Bild, das Menschliches Gesicht, Person, Kleidung, Krawatte enthält.&#10;&#10;Automatisch generierte Beschreibung">
            <a:extLst>
              <a:ext uri="{FF2B5EF4-FFF2-40B4-BE49-F238E27FC236}">
                <a16:creationId xmlns:a16="http://schemas.microsoft.com/office/drawing/2014/main" id="{0FEAE75E-0604-01FE-A9A4-98E2FA14258A}"/>
              </a:ext>
            </a:extLst>
          </p:cNvPr>
          <p:cNvPicPr>
            <a:picLocks noGrp="1" noChangeAspect="1"/>
          </p:cNvPicPr>
          <p:nvPr>
            <p:ph type="pic" sz="quarter" idx="27"/>
          </p:nvPr>
        </p:nvPicPr>
        <p:blipFill>
          <a:blip r:embed="rId4"/>
          <a:srcRect l="7520" r="7520"/>
          <a:stretch>
            <a:fillRect/>
          </a:stretch>
        </p:blipFill>
        <p:spPr>
          <a:xfrm>
            <a:off x="3348459" y="1103679"/>
            <a:ext cx="1016580" cy="1179179"/>
          </a:xfrm>
        </p:spPr>
      </p:pic>
      <p:sp>
        <p:nvSpPr>
          <p:cNvPr id="16" name="Fußzeilenplatzhalter 10">
            <a:extLst>
              <a:ext uri="{FF2B5EF4-FFF2-40B4-BE49-F238E27FC236}">
                <a16:creationId xmlns:a16="http://schemas.microsoft.com/office/drawing/2014/main" id="{9B98B5F1-1FEB-AE38-6C3D-A2A4CAF982B2}"/>
              </a:ext>
            </a:extLst>
          </p:cNvPr>
          <p:cNvSpPr>
            <a:spLocks noGrp="1"/>
          </p:cNvSpPr>
          <p:nvPr>
            <p:ph type="ftr" sz="quarter" idx="12"/>
          </p:nvPr>
        </p:nvSpPr>
        <p:spPr bwMode="gray">
          <a:xfrm>
            <a:off x="1783023" y="4926385"/>
            <a:ext cx="4173930" cy="92332"/>
          </a:xfrm>
        </p:spPr>
        <p:txBody>
          <a:bodyPr/>
          <a:lstStyle/>
          <a:p>
            <a:r>
              <a:rPr lang="fr-FR">
                <a:sym typeface="Arial"/>
              </a:rPr>
              <a:t>Atelier de restitution WP2 – Analyse des mécanismes liés au financement vert des projets EnR</a:t>
            </a:r>
          </a:p>
        </p:txBody>
      </p:sp>
    </p:spTree>
    <p:extLst>
      <p:ext uri="{BB962C8B-B14F-4D97-AF65-F5344CB8AC3E}">
        <p14:creationId xmlns:p14="http://schemas.microsoft.com/office/powerpoint/2010/main" val="292893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9E9A9-0D36-E10D-3CBA-A2462300E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6929795-EA5C-DE6F-7E92-47DDB7CCEBF9}"/>
              </a:ext>
            </a:extLst>
          </p:cNvPr>
          <p:cNvSpPr>
            <a:spLocks noGrp="1"/>
          </p:cNvSpPr>
          <p:nvPr>
            <p:ph type="title"/>
          </p:nvPr>
        </p:nvSpPr>
        <p:spPr/>
        <p:txBody>
          <a:bodyPr vert="horz" lIns="0" tIns="0" rIns="72000" bIns="0" rtlCol="0" anchor="b">
            <a:noAutofit/>
          </a:bodyPr>
          <a:lstStyle/>
          <a:p>
            <a:r>
              <a:rPr lang="de-DE" dirty="0" err="1">
                <a:solidFill>
                  <a:schemeClr val="accent1">
                    <a:lumMod val="75000"/>
                  </a:schemeClr>
                </a:solidFill>
              </a:rPr>
              <a:t>Scénario</a:t>
            </a:r>
            <a:r>
              <a:rPr lang="de-DE" dirty="0">
                <a:solidFill>
                  <a:schemeClr val="accent1">
                    <a:lumMod val="75000"/>
                  </a:schemeClr>
                </a:solidFill>
              </a:rPr>
              <a:t> 2 : </a:t>
            </a:r>
            <a:r>
              <a:rPr lang="en-US" dirty="0" err="1">
                <a:solidFill>
                  <a:schemeClr val="accent1">
                    <a:lumMod val="75000"/>
                  </a:schemeClr>
                </a:solidFill>
              </a:rPr>
              <a:t>coûts</a:t>
            </a:r>
            <a:r>
              <a:rPr lang="en-US" dirty="0">
                <a:solidFill>
                  <a:schemeClr val="accent1">
                    <a:lumMod val="75000"/>
                  </a:schemeClr>
                </a:solidFill>
              </a:rPr>
              <a:t> de </a:t>
            </a:r>
            <a:r>
              <a:rPr lang="en-US" dirty="0" err="1">
                <a:solidFill>
                  <a:schemeClr val="accent1">
                    <a:lumMod val="75000"/>
                  </a:schemeClr>
                </a:solidFill>
              </a:rPr>
              <a:t>financement</a:t>
            </a:r>
            <a:r>
              <a:rPr lang="en-US" dirty="0">
                <a:solidFill>
                  <a:schemeClr val="accent1">
                    <a:lumMod val="75000"/>
                  </a:schemeClr>
                </a:solidFill>
              </a:rPr>
              <a:t> </a:t>
            </a:r>
            <a:r>
              <a:rPr lang="en-US" dirty="0" err="1">
                <a:solidFill>
                  <a:schemeClr val="accent1">
                    <a:lumMod val="75000"/>
                  </a:schemeClr>
                </a:solidFill>
              </a:rPr>
              <a:t>mixtes</a:t>
            </a:r>
            <a:r>
              <a:rPr lang="en-US" dirty="0">
                <a:solidFill>
                  <a:schemeClr val="accent1">
                    <a:lumMod val="75000"/>
                  </a:schemeClr>
                </a:solidFill>
              </a:rPr>
              <a:t> (mélange de fonds </a:t>
            </a:r>
            <a:r>
              <a:rPr lang="en-US" dirty="0" err="1">
                <a:solidFill>
                  <a:schemeClr val="accent1">
                    <a:lumMod val="75000"/>
                  </a:schemeClr>
                </a:solidFill>
              </a:rPr>
              <a:t>commerciaux</a:t>
            </a:r>
            <a:r>
              <a:rPr lang="en-US" dirty="0">
                <a:solidFill>
                  <a:schemeClr val="accent1">
                    <a:lumMod val="75000"/>
                  </a:schemeClr>
                </a:solidFill>
              </a:rPr>
              <a:t> </a:t>
            </a:r>
            <a:r>
              <a:rPr lang="en-US" dirty="0" err="1">
                <a:solidFill>
                  <a:schemeClr val="accent1">
                    <a:lumMod val="75000"/>
                  </a:schemeClr>
                </a:solidFill>
              </a:rPr>
              <a:t>internationaux</a:t>
            </a:r>
            <a:r>
              <a:rPr lang="en-US" dirty="0">
                <a:solidFill>
                  <a:schemeClr val="accent1">
                    <a:lumMod val="75000"/>
                  </a:schemeClr>
                </a:solidFill>
              </a:rPr>
              <a:t>), PAS de subvention</a:t>
            </a:r>
            <a:endParaRPr lang="de-DE" dirty="0">
              <a:solidFill>
                <a:schemeClr val="accent1">
                  <a:lumMod val="75000"/>
                </a:schemeClr>
              </a:solidFill>
            </a:endParaRPr>
          </a:p>
        </p:txBody>
      </p:sp>
      <p:sp>
        <p:nvSpPr>
          <p:cNvPr id="3" name="Inhaltsplatzhalter 2">
            <a:extLst>
              <a:ext uri="{FF2B5EF4-FFF2-40B4-BE49-F238E27FC236}">
                <a16:creationId xmlns:a16="http://schemas.microsoft.com/office/drawing/2014/main" id="{0DFC2AD6-DF84-2BB3-D535-73D4B7ADB418}"/>
              </a:ext>
            </a:extLst>
          </p:cNvPr>
          <p:cNvSpPr>
            <a:spLocks noGrp="1"/>
          </p:cNvSpPr>
          <p:nvPr>
            <p:ph idx="1"/>
          </p:nvPr>
        </p:nvSpPr>
        <p:spPr>
          <a:xfrm>
            <a:off x="713509" y="1166815"/>
            <a:ext cx="8251104" cy="3457574"/>
          </a:xfrm>
        </p:spPr>
        <p:txBody>
          <a:bodyPr/>
          <a:lstStyle/>
          <a:p>
            <a:pPr marL="21600"/>
            <a:r>
              <a:rPr lang="en-US" noProof="1"/>
              <a:t>Pas de cas concret</a:t>
            </a:r>
          </a:p>
          <a:p>
            <a:pPr marL="21600"/>
            <a:r>
              <a:rPr lang="en-US" noProof="1"/>
              <a:t>Caractéristiques principales :</a:t>
            </a:r>
          </a:p>
          <a:p>
            <a:r>
              <a:rPr lang="en-US" noProof="1"/>
              <a:t>CAPEX selon la moyenne des enchères Solar 1000/2000 : 686 710 USD/MWp</a:t>
            </a:r>
          </a:p>
          <a:p>
            <a:r>
              <a:rPr lang="en-US" noProof="1"/>
              <a:t>60 % des dépenses d'investissement sont financées par le FX</a:t>
            </a:r>
          </a:p>
          <a:p>
            <a:pPr lvl="1"/>
            <a:r>
              <a:rPr lang="en-US" noProof="1"/>
              <a:t>Dévaluation du DZD par rapport au change : -2% par an.</a:t>
            </a:r>
          </a:p>
          <a:p>
            <a:r>
              <a:rPr lang="en-US" noProof="1"/>
              <a:t>Période de projet de 25 ans</a:t>
            </a:r>
          </a:p>
          <a:p>
            <a:r>
              <a:rPr lang="en-US" noProof="1"/>
              <a:t>Financement par emprunt à hauteur de 70 % (fonds propres à hauteur de 30 %)</a:t>
            </a:r>
          </a:p>
          <a:p>
            <a:r>
              <a:rPr lang="en-US" noProof="1"/>
              <a:t>Durée du prêt 15 ans</a:t>
            </a:r>
          </a:p>
          <a:p>
            <a:r>
              <a:rPr lang="en-US" noProof="1"/>
              <a:t>Délai de grâce : Aucun</a:t>
            </a:r>
          </a:p>
          <a:p>
            <a:r>
              <a:rPr lang="en-US" noProof="1"/>
              <a:t>Taux d'imposition de 20</a:t>
            </a:r>
          </a:p>
          <a:p>
            <a:r>
              <a:rPr lang="en-US" noProof="1"/>
              <a:t>WACC (= coût de la dette sans les impôts) = 9 % (le double du scénario 1 qui ne comportait que le coût de la dette = 4,5 %)</a:t>
            </a:r>
          </a:p>
          <a:p>
            <a:r>
              <a:rPr lang="en-US" noProof="1"/>
              <a:t>Principale source de revenus : Tarif de l'AAE : 0,07 USD/kWh</a:t>
            </a:r>
          </a:p>
          <a:p>
            <a:pPr marL="21600"/>
            <a:endParaRPr lang="en-US" noProof="1"/>
          </a:p>
          <a:p>
            <a:pPr marL="21600"/>
            <a:r>
              <a:rPr lang="en-US" noProof="1">
                <a:solidFill>
                  <a:srgbClr val="FF0000"/>
                </a:solidFill>
                <a:sym typeface="Wingdings" panose="05000000000000000000" pitchFamily="2" charset="2"/>
              </a:rPr>
              <a:t> </a:t>
            </a:r>
            <a:r>
              <a:rPr lang="en-US" noProof="1">
                <a:solidFill>
                  <a:srgbClr val="FF0000"/>
                </a:solidFill>
              </a:rPr>
              <a:t>Pour plus de détails, voir page suivante</a:t>
            </a:r>
          </a:p>
          <a:p>
            <a:endParaRPr lang="en-GB" noProof="0" dirty="0"/>
          </a:p>
        </p:txBody>
      </p:sp>
      <p:sp>
        <p:nvSpPr>
          <p:cNvPr id="8" name="Espace réservé du pied de page 7">
            <a:extLst>
              <a:ext uri="{FF2B5EF4-FFF2-40B4-BE49-F238E27FC236}">
                <a16:creationId xmlns:a16="http://schemas.microsoft.com/office/drawing/2014/main" id="{0D8FF7CC-34FE-A5EB-E991-D8414BA09C95}"/>
              </a:ext>
            </a:extLst>
          </p:cNvPr>
          <p:cNvSpPr txBox="1">
            <a:spLocks/>
          </p:cNvSpPr>
          <p:nvPr/>
        </p:nvSpPr>
        <p:spPr bwMode="gray">
          <a:xfrm>
            <a:off x="1783022" y="4931913"/>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3DD568BC-38A9-1279-1A87-BDD74B1B138D}"/>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40</a:t>
            </a:r>
          </a:p>
        </p:txBody>
      </p:sp>
      <p:sp>
        <p:nvSpPr>
          <p:cNvPr id="6" name="ZoneTexte 5">
            <a:extLst>
              <a:ext uri="{FF2B5EF4-FFF2-40B4-BE49-F238E27FC236}">
                <a16:creationId xmlns:a16="http://schemas.microsoft.com/office/drawing/2014/main" id="{EE2F3017-2019-6736-1A6C-B1123EB66098}"/>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097173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D3857-3093-BBAD-C78D-63E4C2EF9937}"/>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78E90A89-9599-EDFB-80BC-219D72882C09}"/>
              </a:ext>
            </a:extLst>
          </p:cNvPr>
          <p:cNvPicPr>
            <a:picLocks noChangeAspect="1"/>
          </p:cNvPicPr>
          <p:nvPr/>
        </p:nvPicPr>
        <p:blipFill>
          <a:blip r:embed="rId3"/>
          <a:stretch>
            <a:fillRect/>
          </a:stretch>
        </p:blipFill>
        <p:spPr>
          <a:xfrm>
            <a:off x="1783674" y="1082823"/>
            <a:ext cx="6649612" cy="3583124"/>
          </a:xfrm>
          <a:prstGeom prst="rect">
            <a:avLst/>
          </a:prstGeom>
        </p:spPr>
      </p:pic>
      <p:sp>
        <p:nvSpPr>
          <p:cNvPr id="2" name="Titel 1">
            <a:extLst>
              <a:ext uri="{FF2B5EF4-FFF2-40B4-BE49-F238E27FC236}">
                <a16:creationId xmlns:a16="http://schemas.microsoft.com/office/drawing/2014/main" id="{3D5382EB-5C3F-D263-829B-DD546EF0A9DE}"/>
              </a:ext>
            </a:extLst>
          </p:cNvPr>
          <p:cNvSpPr>
            <a:spLocks noGrp="1"/>
          </p:cNvSpPr>
          <p:nvPr>
            <p:ph type="title"/>
          </p:nvPr>
        </p:nvSpPr>
        <p:spPr>
          <a:xfrm>
            <a:off x="449817" y="240212"/>
            <a:ext cx="8098438" cy="540544"/>
          </a:xfrm>
        </p:spPr>
        <p:txBody>
          <a:bodyPr vert="horz" lIns="0" tIns="0" rIns="72000" bIns="0" rtlCol="0" anchor="b">
            <a:noAutofit/>
          </a:bodyPr>
          <a:lstStyle/>
          <a:p>
            <a:r>
              <a:rPr lang="fr-FR" dirty="0">
                <a:solidFill>
                  <a:schemeClr val="accent1">
                    <a:lumMod val="75000"/>
                  </a:schemeClr>
                </a:solidFill>
              </a:rPr>
              <a:t>Vue d'ensemble du projet scénario 2: coûts de financement mixtes, </a:t>
            </a:r>
            <a:br>
              <a:rPr lang="fr-FR" dirty="0">
                <a:solidFill>
                  <a:schemeClr val="accent1">
                    <a:lumMod val="75000"/>
                  </a:schemeClr>
                </a:solidFill>
              </a:rPr>
            </a:br>
            <a:r>
              <a:rPr lang="fr-FR" dirty="0">
                <a:solidFill>
                  <a:schemeClr val="accent1">
                    <a:lumMod val="75000"/>
                  </a:schemeClr>
                </a:solidFill>
              </a:rPr>
              <a:t>sans subvention</a:t>
            </a:r>
          </a:p>
        </p:txBody>
      </p:sp>
      <p:sp>
        <p:nvSpPr>
          <p:cNvPr id="8" name="Rechteck 7">
            <a:extLst>
              <a:ext uri="{FF2B5EF4-FFF2-40B4-BE49-F238E27FC236}">
                <a16:creationId xmlns:a16="http://schemas.microsoft.com/office/drawing/2014/main" id="{AEC82E00-F05F-85AD-C16A-DBCC7C1200C5}"/>
              </a:ext>
            </a:extLst>
          </p:cNvPr>
          <p:cNvSpPr/>
          <p:nvPr/>
        </p:nvSpPr>
        <p:spPr bwMode="auto">
          <a:xfrm>
            <a:off x="1790838" y="3880625"/>
            <a:ext cx="2782751" cy="167268"/>
          </a:xfrm>
          <a:prstGeom prst="rect">
            <a:avLst/>
          </a:prstGeom>
          <a:solidFill>
            <a:srgbClr val="C00000">
              <a:alpha val="20000"/>
            </a:srgbClr>
          </a:solidFill>
          <a:ln w="19050" cap="flat" cmpd="sng" algn="ctr">
            <a:solidFill>
              <a:schemeClr val="accent1">
                <a:lumMod val="75000"/>
              </a:schemeClr>
            </a:solidFill>
            <a:prstDash val="solid"/>
            <a:round/>
            <a:headEnd type="none" w="med" len="med"/>
            <a:tailEnd type="none" w="med" len="med"/>
          </a:ln>
          <a:effectLst/>
        </p:spPr>
        <p:txBody>
          <a:bodyPr vert="horz" wrap="square" lIns="27000" tIns="27000" rIns="27000" bIns="27000" numCol="1" rtlCol="0" anchor="ctr" anchorCtr="0" compatLnSpc="1">
            <a:prstTxWarp prst="textNoShape">
              <a:avLst/>
            </a:prstTxWarp>
          </a:bodyPr>
          <a:lstStyle/>
          <a:p>
            <a:pPr marL="21600" algn="ctr" fontAlgn="base">
              <a:lnSpc>
                <a:spcPct val="120000"/>
              </a:lnSpc>
              <a:spcBef>
                <a:spcPts val="324"/>
              </a:spcBef>
              <a:spcAft>
                <a:spcPct val="0"/>
              </a:spcAft>
              <a:buClr>
                <a:srgbClr val="CC0000"/>
              </a:buClr>
              <a:buSzPct val="150000"/>
            </a:pPr>
            <a:endParaRPr lang="de-DE" sz="750" b="1">
              <a:solidFill>
                <a:srgbClr val="000000"/>
              </a:solidFill>
              <a:latin typeface="Arial" charset="0"/>
            </a:endParaRPr>
          </a:p>
        </p:txBody>
      </p:sp>
      <p:sp>
        <p:nvSpPr>
          <p:cNvPr id="13" name="Textfeld 12">
            <a:extLst>
              <a:ext uri="{FF2B5EF4-FFF2-40B4-BE49-F238E27FC236}">
                <a16:creationId xmlns:a16="http://schemas.microsoft.com/office/drawing/2014/main" id="{57DE9897-8A2A-FF09-58F2-D0D8A7D33DB6}"/>
              </a:ext>
            </a:extLst>
          </p:cNvPr>
          <p:cNvSpPr txBox="1"/>
          <p:nvPr/>
        </p:nvSpPr>
        <p:spPr>
          <a:xfrm>
            <a:off x="254194" y="3880625"/>
            <a:ext cx="1359770" cy="507831"/>
          </a:xfrm>
          <a:prstGeom prst="rect">
            <a:avLst/>
          </a:prstGeom>
          <a:solidFill>
            <a:schemeClr val="bg1"/>
          </a:solidFill>
        </p:spPr>
        <p:txBody>
          <a:bodyPr wrap="square" rtlCol="0">
            <a:spAutoFit/>
          </a:bodyPr>
          <a:lstStyle/>
          <a:p>
            <a:pPr marL="21600">
              <a:spcBef>
                <a:spcPts val="324"/>
              </a:spcBef>
            </a:pPr>
            <a:r>
              <a:rPr lang="en-US" sz="900"/>
              <a:t>Coût de la dette et coût des capitaux propres indiqués précédemment</a:t>
            </a:r>
          </a:p>
        </p:txBody>
      </p:sp>
      <p:sp>
        <p:nvSpPr>
          <p:cNvPr id="15" name="Rechteck 14">
            <a:extLst>
              <a:ext uri="{FF2B5EF4-FFF2-40B4-BE49-F238E27FC236}">
                <a16:creationId xmlns:a16="http://schemas.microsoft.com/office/drawing/2014/main" id="{07A5B0F3-2938-6D52-BDEE-F5E85D44EF0C}"/>
              </a:ext>
            </a:extLst>
          </p:cNvPr>
          <p:cNvSpPr/>
          <p:nvPr/>
        </p:nvSpPr>
        <p:spPr bwMode="auto">
          <a:xfrm>
            <a:off x="1788052" y="4178916"/>
            <a:ext cx="2782751" cy="167268"/>
          </a:xfrm>
          <a:prstGeom prst="rect">
            <a:avLst/>
          </a:prstGeom>
          <a:solidFill>
            <a:srgbClr val="C00000">
              <a:alpha val="20000"/>
            </a:srgbClr>
          </a:solidFill>
          <a:ln w="19050" cap="flat" cmpd="sng" algn="ctr">
            <a:solidFill>
              <a:schemeClr val="accent1">
                <a:lumMod val="75000"/>
              </a:schemeClr>
            </a:solidFill>
            <a:prstDash val="solid"/>
            <a:round/>
            <a:headEnd type="none" w="med" len="med"/>
            <a:tailEnd type="none" w="med" len="med"/>
          </a:ln>
          <a:effectLst/>
        </p:spPr>
        <p:txBody>
          <a:bodyPr vert="horz" wrap="square" lIns="27000" tIns="27000" rIns="27000" bIns="27000" numCol="1" rtlCol="0" anchor="ctr" anchorCtr="0" compatLnSpc="1">
            <a:prstTxWarp prst="textNoShape">
              <a:avLst/>
            </a:prstTxWarp>
          </a:bodyPr>
          <a:lstStyle/>
          <a:p>
            <a:pPr marL="21600" algn="ctr" fontAlgn="base">
              <a:lnSpc>
                <a:spcPct val="120000"/>
              </a:lnSpc>
              <a:spcBef>
                <a:spcPts val="324"/>
              </a:spcBef>
              <a:spcAft>
                <a:spcPct val="0"/>
              </a:spcAft>
              <a:buClr>
                <a:srgbClr val="CC0000"/>
              </a:buClr>
              <a:buSzPct val="150000"/>
            </a:pPr>
            <a:endParaRPr lang="de-DE" sz="750" b="1">
              <a:solidFill>
                <a:srgbClr val="000000"/>
              </a:solidFill>
              <a:latin typeface="Arial" charset="0"/>
            </a:endParaRPr>
          </a:p>
        </p:txBody>
      </p:sp>
      <p:sp>
        <p:nvSpPr>
          <p:cNvPr id="3" name="Textfeld 2">
            <a:extLst>
              <a:ext uri="{FF2B5EF4-FFF2-40B4-BE49-F238E27FC236}">
                <a16:creationId xmlns:a16="http://schemas.microsoft.com/office/drawing/2014/main" id="{0118E7C5-AE81-46B7-69B2-31FB096366F3}"/>
              </a:ext>
            </a:extLst>
          </p:cNvPr>
          <p:cNvSpPr txBox="1"/>
          <p:nvPr/>
        </p:nvSpPr>
        <p:spPr>
          <a:xfrm>
            <a:off x="254194" y="4605105"/>
            <a:ext cx="3803195" cy="338554"/>
          </a:xfrm>
          <a:prstGeom prst="rect">
            <a:avLst/>
          </a:prstGeom>
          <a:noFill/>
        </p:spPr>
        <p:txBody>
          <a:bodyPr wrap="square">
            <a:spAutoFit/>
          </a:bodyPr>
          <a:lstStyle/>
          <a:p>
            <a:pPr>
              <a:buNone/>
            </a:pPr>
            <a:r>
              <a:rPr lang="en-US" sz="800" dirty="0"/>
              <a:t>* LCOE : Levelized Cost of Energy (</a:t>
            </a:r>
            <a:r>
              <a:rPr lang="en-US" sz="800" dirty="0" err="1"/>
              <a:t>coût</a:t>
            </a:r>
            <a:r>
              <a:rPr lang="en-US" sz="800" dirty="0"/>
              <a:t> </a:t>
            </a:r>
            <a:r>
              <a:rPr lang="en-US" sz="800" dirty="0" err="1"/>
              <a:t>moyen</a:t>
            </a:r>
            <a:r>
              <a:rPr lang="en-US" sz="800" dirty="0"/>
              <a:t> de </a:t>
            </a:r>
            <a:r>
              <a:rPr lang="en-US" sz="800" dirty="0" err="1"/>
              <a:t>l'énergie</a:t>
            </a:r>
            <a:r>
              <a:rPr lang="en-US" sz="800" dirty="0"/>
              <a:t>)</a:t>
            </a:r>
          </a:p>
          <a:p>
            <a:pPr>
              <a:buNone/>
            </a:pPr>
            <a:r>
              <a:rPr lang="en-US" sz="800" dirty="0"/>
              <a:t>** DSCR : Debt Service Cover Ratio (ratio de couverture du service de la </a:t>
            </a:r>
            <a:r>
              <a:rPr lang="en-US" sz="800" dirty="0" err="1"/>
              <a:t>dette</a:t>
            </a:r>
            <a:r>
              <a:rPr lang="en-US" sz="800" dirty="0"/>
              <a:t>)</a:t>
            </a:r>
          </a:p>
        </p:txBody>
      </p:sp>
      <p:sp>
        <p:nvSpPr>
          <p:cNvPr id="5" name="Espace réservé du numéro de diapositive 5">
            <a:extLst>
              <a:ext uri="{FF2B5EF4-FFF2-40B4-BE49-F238E27FC236}">
                <a16:creationId xmlns:a16="http://schemas.microsoft.com/office/drawing/2014/main" id="{9DB96F9A-4C18-F13B-3C1D-B25AE07D94BB}"/>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41</a:t>
            </a:r>
          </a:p>
        </p:txBody>
      </p:sp>
      <p:sp>
        <p:nvSpPr>
          <p:cNvPr id="7" name="ZoneTexte 6">
            <a:extLst>
              <a:ext uri="{FF2B5EF4-FFF2-40B4-BE49-F238E27FC236}">
                <a16:creationId xmlns:a16="http://schemas.microsoft.com/office/drawing/2014/main" id="{32496E1C-DB97-C0B2-1B83-AAA9482669B4}"/>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
        <p:nvSpPr>
          <p:cNvPr id="9" name="Espace réservé du pied de page 7">
            <a:extLst>
              <a:ext uri="{FF2B5EF4-FFF2-40B4-BE49-F238E27FC236}">
                <a16:creationId xmlns:a16="http://schemas.microsoft.com/office/drawing/2014/main" id="{2B6E8CBB-875C-9629-2FF5-869D33091B5C}"/>
              </a:ext>
            </a:extLst>
          </p:cNvPr>
          <p:cNvSpPr txBox="1">
            <a:spLocks/>
          </p:cNvSpPr>
          <p:nvPr/>
        </p:nvSpPr>
        <p:spPr bwMode="gray">
          <a:xfrm>
            <a:off x="1783022" y="4931969"/>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Tree>
    <p:extLst>
      <p:ext uri="{BB962C8B-B14F-4D97-AF65-F5344CB8AC3E}">
        <p14:creationId xmlns:p14="http://schemas.microsoft.com/office/powerpoint/2010/main" val="2141731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C058-CA73-54D7-F469-48EBEB255B9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2D1D9B0-1ED3-1296-CDA9-F369F3927186}"/>
              </a:ext>
            </a:extLst>
          </p:cNvPr>
          <p:cNvSpPr>
            <a:spLocks noGrp="1"/>
          </p:cNvSpPr>
          <p:nvPr>
            <p:ph type="title"/>
          </p:nvPr>
        </p:nvSpPr>
        <p:spPr>
          <a:xfrm>
            <a:off x="449817" y="226358"/>
            <a:ext cx="7172684" cy="540544"/>
          </a:xfrm>
        </p:spPr>
        <p:txBody>
          <a:bodyPr vert="horz" lIns="0" tIns="0" rIns="72000" bIns="0" rtlCol="0" anchor="b">
            <a:noAutofit/>
          </a:bodyPr>
          <a:lstStyle/>
          <a:p>
            <a:r>
              <a:rPr lang="fr-FR" dirty="0">
                <a:solidFill>
                  <a:schemeClr val="accent1">
                    <a:lumMod val="75000"/>
                  </a:schemeClr>
                </a:solidFill>
              </a:rPr>
              <a:t>Scénario 3 IPP - coûts de financement moyens et subvention</a:t>
            </a:r>
          </a:p>
        </p:txBody>
      </p:sp>
      <p:sp>
        <p:nvSpPr>
          <p:cNvPr id="3" name="Inhaltsplatzhalter 2">
            <a:extLst>
              <a:ext uri="{FF2B5EF4-FFF2-40B4-BE49-F238E27FC236}">
                <a16:creationId xmlns:a16="http://schemas.microsoft.com/office/drawing/2014/main" id="{2D783CF3-21A4-1AC4-EE44-576F5AEA2D34}"/>
              </a:ext>
            </a:extLst>
          </p:cNvPr>
          <p:cNvSpPr>
            <a:spLocks noGrp="1"/>
          </p:cNvSpPr>
          <p:nvPr>
            <p:ph idx="1"/>
          </p:nvPr>
        </p:nvSpPr>
        <p:spPr>
          <a:xfrm>
            <a:off x="699655" y="1166815"/>
            <a:ext cx="8264958" cy="3457574"/>
          </a:xfrm>
        </p:spPr>
        <p:txBody>
          <a:bodyPr/>
          <a:lstStyle/>
          <a:p>
            <a:pPr marL="21600"/>
            <a:r>
              <a:rPr lang="en-US" noProof="1"/>
              <a:t>Même chose que précédemment + une subvention est considérée comme un revenu FX supplémentaire</a:t>
            </a:r>
          </a:p>
          <a:p>
            <a:pPr marL="21600"/>
            <a:r>
              <a:rPr lang="en-US" noProof="1"/>
              <a:t>Caractéristiques principales :</a:t>
            </a:r>
          </a:p>
          <a:p>
            <a:r>
              <a:rPr lang="en-US" noProof="1"/>
              <a:t>CAPEX selon la moyenne des enchères Solar 1000/2000 : 686 710 USD/MWp</a:t>
            </a:r>
          </a:p>
          <a:p>
            <a:r>
              <a:rPr lang="en-US" noProof="1"/>
              <a:t>60 % des dépenses d'investissement sont financées par le FX</a:t>
            </a:r>
          </a:p>
          <a:p>
            <a:pPr lvl="1"/>
            <a:r>
              <a:rPr lang="en-US" noProof="1"/>
              <a:t>Dévaluation du DZD par rapport au change : -2% par an.</a:t>
            </a:r>
          </a:p>
          <a:p>
            <a:r>
              <a:rPr lang="en-US" noProof="1"/>
              <a:t>Période de projet de 25 ans</a:t>
            </a:r>
          </a:p>
          <a:p>
            <a:r>
              <a:rPr lang="en-US" noProof="1"/>
              <a:t>Financement par emprunt à hauteur de 70 % (fonds propres à hauteur de 30 %)</a:t>
            </a:r>
          </a:p>
          <a:p>
            <a:r>
              <a:rPr lang="en-US" noProof="1"/>
              <a:t>Durée du prêt 15 ans</a:t>
            </a:r>
          </a:p>
          <a:p>
            <a:r>
              <a:rPr lang="en-US" noProof="1"/>
              <a:t>Délai de grâce : Aucun</a:t>
            </a:r>
          </a:p>
          <a:p>
            <a:r>
              <a:rPr lang="en-US" noProof="1"/>
              <a:t>Taux d'imposition de 20</a:t>
            </a:r>
          </a:p>
          <a:p>
            <a:r>
              <a:rPr lang="en-US" noProof="1"/>
              <a:t>WACC (= coût de la dette sans les impôts) = 9 %.</a:t>
            </a:r>
          </a:p>
          <a:p>
            <a:r>
              <a:rPr lang="en-US" noProof="1"/>
              <a:t>Principales sources de revenus : </a:t>
            </a:r>
          </a:p>
          <a:p>
            <a:pPr lvl="1"/>
            <a:r>
              <a:rPr lang="en-US" noProof="1"/>
              <a:t>Tarif de l'AAE : 0,07 USD/kWh</a:t>
            </a:r>
          </a:p>
          <a:p>
            <a:pPr lvl="1"/>
            <a:r>
              <a:rPr lang="en-US" noProof="1"/>
              <a:t>Subvention : 100 % FX, 5 % du CAPEX, versée sur une période de 5 ans</a:t>
            </a:r>
          </a:p>
          <a:p>
            <a:pPr marL="21600"/>
            <a:r>
              <a:rPr lang="en-US" noProof="1">
                <a:solidFill>
                  <a:srgbClr val="FF0000"/>
                </a:solidFill>
                <a:sym typeface="Wingdings" panose="05000000000000000000" pitchFamily="2" charset="2"/>
              </a:rPr>
              <a:t> </a:t>
            </a:r>
            <a:r>
              <a:rPr lang="en-US" noProof="1">
                <a:solidFill>
                  <a:srgbClr val="FF0000"/>
                </a:solidFill>
              </a:rPr>
              <a:t>Pour plus de détails, voir page suivante</a:t>
            </a:r>
          </a:p>
          <a:p>
            <a:endParaRPr lang="en-GB" noProof="0" dirty="0"/>
          </a:p>
        </p:txBody>
      </p:sp>
      <p:sp>
        <p:nvSpPr>
          <p:cNvPr id="8" name="Espace réservé du pied de page 7">
            <a:extLst>
              <a:ext uri="{FF2B5EF4-FFF2-40B4-BE49-F238E27FC236}">
                <a16:creationId xmlns:a16="http://schemas.microsoft.com/office/drawing/2014/main" id="{CE2834F2-68FD-9485-AF13-3BD0B972C3B0}"/>
              </a:ext>
            </a:extLst>
          </p:cNvPr>
          <p:cNvSpPr txBox="1">
            <a:spLocks/>
          </p:cNvSpPr>
          <p:nvPr/>
        </p:nvSpPr>
        <p:spPr bwMode="gray">
          <a:xfrm>
            <a:off x="1783022" y="4931969"/>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800" dirty="0"/>
              <a:t>Atelier de restitution WP2 – Analyse des mécanismes liés au financement vert des projets </a:t>
            </a:r>
            <a:r>
              <a:rPr lang="fr-FR" sz="800" dirty="0" err="1"/>
              <a:t>EnR</a:t>
            </a:r>
            <a:endParaRPr lang="en-US" sz="800" dirty="0"/>
          </a:p>
        </p:txBody>
      </p:sp>
      <p:sp>
        <p:nvSpPr>
          <p:cNvPr id="5" name="Espace réservé du numéro de diapositive 5">
            <a:extLst>
              <a:ext uri="{FF2B5EF4-FFF2-40B4-BE49-F238E27FC236}">
                <a16:creationId xmlns:a16="http://schemas.microsoft.com/office/drawing/2014/main" id="{3A100479-001F-D539-A115-269EBEEAD9F4}"/>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42</a:t>
            </a:r>
          </a:p>
        </p:txBody>
      </p:sp>
      <p:sp>
        <p:nvSpPr>
          <p:cNvPr id="6" name="ZoneTexte 5">
            <a:extLst>
              <a:ext uri="{FF2B5EF4-FFF2-40B4-BE49-F238E27FC236}">
                <a16:creationId xmlns:a16="http://schemas.microsoft.com/office/drawing/2014/main" id="{5F48AA4B-E814-00B8-9B5C-83C6888BEC4E}"/>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198541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EAC6E-9B76-DF41-10A8-912F5FBEA34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A792B0A-5152-B82F-421B-F34ED3CDD74D}"/>
              </a:ext>
            </a:extLst>
          </p:cNvPr>
          <p:cNvSpPr>
            <a:spLocks noGrp="1"/>
          </p:cNvSpPr>
          <p:nvPr>
            <p:ph type="title"/>
          </p:nvPr>
        </p:nvSpPr>
        <p:spPr>
          <a:xfrm>
            <a:off x="449816" y="240212"/>
            <a:ext cx="8126147" cy="540544"/>
          </a:xfrm>
        </p:spPr>
        <p:txBody>
          <a:bodyPr vert="horz" lIns="0" tIns="0" rIns="72000" bIns="0" rtlCol="0" anchor="b">
            <a:noAutofit/>
          </a:bodyPr>
          <a:lstStyle/>
          <a:p>
            <a:r>
              <a:rPr lang="fr-FR" dirty="0">
                <a:solidFill>
                  <a:schemeClr val="accent1">
                    <a:lumMod val="75000"/>
                  </a:schemeClr>
                </a:solidFill>
              </a:rPr>
              <a:t>Vue d'ensemble du projet scénario 3: IPP - coûts de financement moyens et subvention</a:t>
            </a:r>
          </a:p>
        </p:txBody>
      </p:sp>
      <p:pic>
        <p:nvPicPr>
          <p:cNvPr id="3" name="Grafik 2">
            <a:extLst>
              <a:ext uri="{FF2B5EF4-FFF2-40B4-BE49-F238E27FC236}">
                <a16:creationId xmlns:a16="http://schemas.microsoft.com/office/drawing/2014/main" id="{156ABA7C-A7BC-A01A-0379-F25B371F0C8C}"/>
              </a:ext>
            </a:extLst>
          </p:cNvPr>
          <p:cNvPicPr>
            <a:picLocks noChangeAspect="1"/>
          </p:cNvPicPr>
          <p:nvPr/>
        </p:nvPicPr>
        <p:blipFill>
          <a:blip r:embed="rId3"/>
          <a:stretch>
            <a:fillRect/>
          </a:stretch>
        </p:blipFill>
        <p:spPr>
          <a:xfrm>
            <a:off x="308525" y="1050493"/>
            <a:ext cx="6673449" cy="3595969"/>
          </a:xfrm>
          <a:prstGeom prst="rect">
            <a:avLst/>
          </a:prstGeom>
        </p:spPr>
      </p:pic>
      <p:sp>
        <p:nvSpPr>
          <p:cNvPr id="5" name="Textfeld 4">
            <a:extLst>
              <a:ext uri="{FF2B5EF4-FFF2-40B4-BE49-F238E27FC236}">
                <a16:creationId xmlns:a16="http://schemas.microsoft.com/office/drawing/2014/main" id="{F8E2179B-3CB7-EEC9-FAA4-90C4C167F8F5}"/>
              </a:ext>
            </a:extLst>
          </p:cNvPr>
          <p:cNvSpPr txBox="1"/>
          <p:nvPr/>
        </p:nvSpPr>
        <p:spPr>
          <a:xfrm>
            <a:off x="7304971" y="1623151"/>
            <a:ext cx="1388327" cy="2108269"/>
          </a:xfrm>
          <a:prstGeom prst="rect">
            <a:avLst/>
          </a:prstGeom>
          <a:noFill/>
        </p:spPr>
        <p:txBody>
          <a:bodyPr wrap="square" rtlCol="0">
            <a:spAutoFit/>
          </a:bodyPr>
          <a:lstStyle/>
          <a:p>
            <a:pPr>
              <a:spcBef>
                <a:spcPts val="324"/>
              </a:spcBef>
            </a:pPr>
            <a:r>
              <a:rPr lang="fr-FR" sz="900" noProof="0" dirty="0"/>
              <a:t>Le prix de l'AAE n'est pas le plus bas possible tant que le TRI des fonds propres est supérieur au coût des fonds propres (</a:t>
            </a:r>
            <a:r>
              <a:rPr lang="fr-FR" sz="900" noProof="0" dirty="0" err="1"/>
              <a:t>CoE</a:t>
            </a:r>
            <a:r>
              <a:rPr lang="fr-FR" sz="900" noProof="0" dirty="0"/>
              <a:t>).</a:t>
            </a:r>
          </a:p>
          <a:p>
            <a:pPr>
              <a:spcBef>
                <a:spcPts val="324"/>
              </a:spcBef>
            </a:pPr>
            <a:endParaRPr lang="fr-FR" sz="900" noProof="0" dirty="0"/>
          </a:p>
          <a:p>
            <a:pPr>
              <a:spcBef>
                <a:spcPts val="324"/>
              </a:spcBef>
            </a:pPr>
            <a:r>
              <a:rPr lang="fr-FR" sz="900" noProof="0" dirty="0"/>
              <a:t>Le prix de l'AAE auquel le TRI des capitaux propres = le coût de revient dans ce scénario est d'environ 0,06 USD/kWh.</a:t>
            </a:r>
            <a:br>
              <a:rPr lang="fr-FR" sz="900" noProof="0" dirty="0"/>
            </a:br>
            <a:endParaRPr lang="fr-FR" sz="900" noProof="0" dirty="0"/>
          </a:p>
        </p:txBody>
      </p:sp>
      <p:sp>
        <p:nvSpPr>
          <p:cNvPr id="6" name="Rechteck 5">
            <a:extLst>
              <a:ext uri="{FF2B5EF4-FFF2-40B4-BE49-F238E27FC236}">
                <a16:creationId xmlns:a16="http://schemas.microsoft.com/office/drawing/2014/main" id="{4AD256B1-84FC-7907-EFBB-EBE5772ECA3C}"/>
              </a:ext>
            </a:extLst>
          </p:cNvPr>
          <p:cNvSpPr/>
          <p:nvPr/>
        </p:nvSpPr>
        <p:spPr bwMode="auto">
          <a:xfrm>
            <a:off x="3480248" y="1254513"/>
            <a:ext cx="3501725" cy="167268"/>
          </a:xfrm>
          <a:prstGeom prst="rect">
            <a:avLst/>
          </a:prstGeom>
          <a:solidFill>
            <a:srgbClr val="C00000">
              <a:alpha val="20000"/>
            </a:srgbClr>
          </a:solidFill>
          <a:ln w="19050" cap="flat" cmpd="sng" algn="ctr">
            <a:solidFill>
              <a:schemeClr val="accent1">
                <a:lumMod val="75000"/>
              </a:schemeClr>
            </a:solidFill>
            <a:prstDash val="solid"/>
            <a:round/>
            <a:headEnd type="none" w="med" len="med"/>
            <a:tailEnd type="none" w="med" len="med"/>
          </a:ln>
          <a:effectLst/>
        </p:spPr>
        <p:txBody>
          <a:bodyPr vert="horz" wrap="square" lIns="27000" tIns="27000" rIns="27000" bIns="27000" numCol="1" rtlCol="0" anchor="ctr" anchorCtr="0" compatLnSpc="1">
            <a:prstTxWarp prst="textNoShape">
              <a:avLst/>
            </a:prstTxWarp>
          </a:bodyPr>
          <a:lstStyle/>
          <a:p>
            <a:pPr marL="21600" algn="ctr" fontAlgn="base">
              <a:lnSpc>
                <a:spcPct val="120000"/>
              </a:lnSpc>
              <a:spcBef>
                <a:spcPts val="324"/>
              </a:spcBef>
              <a:spcAft>
                <a:spcPct val="0"/>
              </a:spcAft>
              <a:buClr>
                <a:srgbClr val="CC0000"/>
              </a:buClr>
              <a:buSzPct val="150000"/>
            </a:pPr>
            <a:endParaRPr lang="fr-FR" sz="750" b="1" noProof="0" dirty="0">
              <a:solidFill>
                <a:srgbClr val="000000"/>
              </a:solidFill>
              <a:latin typeface="Arial" charset="0"/>
            </a:endParaRPr>
          </a:p>
        </p:txBody>
      </p:sp>
      <p:sp>
        <p:nvSpPr>
          <p:cNvPr id="7" name="Textfeld 6">
            <a:extLst>
              <a:ext uri="{FF2B5EF4-FFF2-40B4-BE49-F238E27FC236}">
                <a16:creationId xmlns:a16="http://schemas.microsoft.com/office/drawing/2014/main" id="{230767B8-FE29-1304-8296-1B3EAEAD6259}"/>
              </a:ext>
            </a:extLst>
          </p:cNvPr>
          <p:cNvSpPr txBox="1"/>
          <p:nvPr/>
        </p:nvSpPr>
        <p:spPr>
          <a:xfrm>
            <a:off x="209428" y="4573815"/>
            <a:ext cx="7413872" cy="338554"/>
          </a:xfrm>
          <a:prstGeom prst="rect">
            <a:avLst/>
          </a:prstGeom>
          <a:noFill/>
        </p:spPr>
        <p:txBody>
          <a:bodyPr wrap="square">
            <a:spAutoFit/>
          </a:bodyPr>
          <a:lstStyle/>
          <a:p>
            <a:pPr>
              <a:buNone/>
            </a:pPr>
            <a:r>
              <a:rPr lang="fr-FR" sz="800" noProof="0" dirty="0"/>
              <a:t>* LCOE : </a:t>
            </a:r>
            <a:r>
              <a:rPr lang="fr-FR" sz="800" noProof="0" dirty="0" err="1"/>
              <a:t>Levelized</a:t>
            </a:r>
            <a:r>
              <a:rPr lang="fr-FR" sz="800" noProof="0" dirty="0"/>
              <a:t> </a:t>
            </a:r>
            <a:r>
              <a:rPr lang="fr-FR" sz="800" noProof="0" dirty="0" err="1"/>
              <a:t>Cost</a:t>
            </a:r>
            <a:r>
              <a:rPr lang="fr-FR" sz="800" noProof="0" dirty="0"/>
              <a:t> of Energy (coût moyen de l'énergie)</a:t>
            </a:r>
          </a:p>
          <a:p>
            <a:pPr>
              <a:buNone/>
            </a:pPr>
            <a:r>
              <a:rPr lang="fr-FR" sz="800" noProof="0" dirty="0"/>
              <a:t>** DSCR : </a:t>
            </a:r>
            <a:r>
              <a:rPr lang="fr-FR" sz="800" noProof="0" dirty="0" err="1"/>
              <a:t>Debt</a:t>
            </a:r>
            <a:r>
              <a:rPr lang="fr-FR" sz="800" noProof="0" dirty="0"/>
              <a:t> Service Cover Ratio (ratio de couverture du service de la dette)</a:t>
            </a:r>
          </a:p>
        </p:txBody>
      </p:sp>
      <p:sp>
        <p:nvSpPr>
          <p:cNvPr id="9" name="Espace réservé du numéro de diapositive 5">
            <a:extLst>
              <a:ext uri="{FF2B5EF4-FFF2-40B4-BE49-F238E27FC236}">
                <a16:creationId xmlns:a16="http://schemas.microsoft.com/office/drawing/2014/main" id="{7DC7F5DC-0046-EA62-541B-61A4773A1534}"/>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43</a:t>
            </a:r>
          </a:p>
        </p:txBody>
      </p:sp>
      <p:sp>
        <p:nvSpPr>
          <p:cNvPr id="10" name="ZoneTexte 9">
            <a:extLst>
              <a:ext uri="{FF2B5EF4-FFF2-40B4-BE49-F238E27FC236}">
                <a16:creationId xmlns:a16="http://schemas.microsoft.com/office/drawing/2014/main" id="{9915E7AC-4309-82BF-03B3-4FB3E0A774FF}"/>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295780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94835D-2A49-A001-9CE8-DC9A4D26AC2C}"/>
              </a:ext>
            </a:extLst>
          </p:cNvPr>
          <p:cNvSpPr>
            <a:spLocks noGrp="1"/>
          </p:cNvSpPr>
          <p:nvPr>
            <p:ph type="title"/>
          </p:nvPr>
        </p:nvSpPr>
        <p:spPr/>
        <p:txBody>
          <a:bodyPr vert="horz" lIns="0" tIns="0" rIns="72000" bIns="0" rtlCol="0" anchor="b">
            <a:noAutofit/>
          </a:bodyPr>
          <a:lstStyle/>
          <a:p>
            <a:r>
              <a:rPr lang="fr-FR" dirty="0">
                <a:solidFill>
                  <a:schemeClr val="accent1">
                    <a:lumMod val="75000"/>
                  </a:schemeClr>
                </a:solidFill>
              </a:rPr>
              <a:t>Aperçu des principaux résultats des trois scénarios</a:t>
            </a:r>
          </a:p>
        </p:txBody>
      </p:sp>
      <p:pic>
        <p:nvPicPr>
          <p:cNvPr id="9" name="Grafik 8">
            <a:extLst>
              <a:ext uri="{FF2B5EF4-FFF2-40B4-BE49-F238E27FC236}">
                <a16:creationId xmlns:a16="http://schemas.microsoft.com/office/drawing/2014/main" id="{4521947F-6495-E0C1-9E15-5BBB136BBB63}"/>
              </a:ext>
            </a:extLst>
          </p:cNvPr>
          <p:cNvPicPr>
            <a:picLocks noChangeAspect="1"/>
          </p:cNvPicPr>
          <p:nvPr/>
        </p:nvPicPr>
        <p:blipFill>
          <a:blip r:embed="rId2"/>
          <a:stretch>
            <a:fillRect/>
          </a:stretch>
        </p:blipFill>
        <p:spPr>
          <a:xfrm>
            <a:off x="314048" y="1283197"/>
            <a:ext cx="8510512" cy="2686130"/>
          </a:xfrm>
          <a:prstGeom prst="rect">
            <a:avLst/>
          </a:prstGeom>
        </p:spPr>
      </p:pic>
      <p:sp>
        <p:nvSpPr>
          <p:cNvPr id="14" name="Espace réservé du pied de page 7">
            <a:extLst>
              <a:ext uri="{FF2B5EF4-FFF2-40B4-BE49-F238E27FC236}">
                <a16:creationId xmlns:a16="http://schemas.microsoft.com/office/drawing/2014/main" id="{4225387D-56DC-8757-CE94-F54F48BABFC7}"/>
              </a:ext>
            </a:extLst>
          </p:cNvPr>
          <p:cNvSpPr txBox="1">
            <a:spLocks/>
          </p:cNvSpPr>
          <p:nvPr/>
        </p:nvSpPr>
        <p:spPr bwMode="gray">
          <a:xfrm>
            <a:off x="1783022" y="4922883"/>
            <a:ext cx="5839479" cy="92333"/>
          </a:xfrm>
          <a:prstGeom prst="rect">
            <a:avLst/>
          </a:prstGeom>
        </p:spPr>
        <p:txBody>
          <a:bodyPr vert="horz" lIns="36000" tIns="36000" rIns="36000" bIns="36000" rtlCol="0" anchor="ctr">
            <a:noAutofit/>
          </a:bodyPr>
          <a:lstStyle>
            <a:lvl1pPr marL="0" indent="0" algn="r" defTabSz="685800" rtl="0" eaLnBrk="1" latinLnBrk="0" hangingPunct="1">
              <a:lnSpc>
                <a:spcPct val="100000"/>
              </a:lnSpc>
              <a:spcBef>
                <a:spcPts val="600"/>
              </a:spcBef>
              <a:buFont typeface="Arial" panose="020B0604020202020204" pitchFamily="34" charset="0"/>
              <a:buNone/>
              <a:defRPr lang="de-DE" sz="1050" b="0" kern="1200">
                <a:solidFill>
                  <a:schemeClr val="accent6"/>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fr-FR" sz="600" dirty="0"/>
              <a:t>Atelier de restitution WP2 – Analyse des mécanismes liés au financement vert des projets </a:t>
            </a:r>
            <a:r>
              <a:rPr lang="fr-FR" sz="600" dirty="0" err="1"/>
              <a:t>EnR</a:t>
            </a:r>
            <a:endParaRPr lang="en-US" sz="600" dirty="0"/>
          </a:p>
        </p:txBody>
      </p:sp>
      <p:sp>
        <p:nvSpPr>
          <p:cNvPr id="5" name="Espace réservé du numéro de diapositive 5">
            <a:extLst>
              <a:ext uri="{FF2B5EF4-FFF2-40B4-BE49-F238E27FC236}">
                <a16:creationId xmlns:a16="http://schemas.microsoft.com/office/drawing/2014/main" id="{9792CB57-80EE-E703-41E1-46878239DA6A}"/>
              </a:ext>
            </a:extLst>
          </p:cNvPr>
          <p:cNvSpPr txBox="1">
            <a:spLocks/>
          </p:cNvSpPr>
          <p:nvPr/>
        </p:nvSpPr>
        <p:spPr bwMode="auto">
          <a:xfrm>
            <a:off x="43375" y="4892905"/>
            <a:ext cx="1296987" cy="165036"/>
          </a:xfrm>
          <a:prstGeom prst="rect">
            <a:avLst/>
          </a:prstGeom>
          <a:noFill/>
          <a:ln w="9525">
            <a:noFill/>
            <a:miter lim="800000"/>
            <a:headEnd/>
            <a:tailEnd/>
          </a:ln>
          <a:effectLst/>
        </p:spPr>
        <p:txBody>
          <a:bodyPr vert="horz" wrap="square" lIns="36000" tIns="36000" rIns="36000" bIns="36000" numCol="1" rtlCol="0" anchor="b" anchorCtr="0" compatLnSpc="1">
            <a:prstTxWarp prst="textNoShape">
              <a:avLst/>
            </a:prstTxWarp>
            <a:spAutoFit/>
          </a:bodyPr>
          <a:lstStyle>
            <a:defPPr>
              <a:defRPr lang="de-DE"/>
            </a:defPPr>
            <a:lvl1pPr marL="0" algn="ctr" defTabSz="685800" rtl="0" eaLnBrk="0" latinLnBrk="0" hangingPunct="0">
              <a:lnSpc>
                <a:spcPct val="100000"/>
              </a:lnSpc>
              <a:buClrTx/>
              <a:buSzTx/>
              <a:buFontTx/>
              <a:buNone/>
              <a:defRPr lang="de-DE" sz="1050" kern="1200" spc="38" baseline="0">
                <a:solidFill>
                  <a:schemeClr val="tx2"/>
                </a:solidFill>
                <a:latin typeface="Arial" panose="020B0604020202020204" pitchFamily="34" charset="0"/>
                <a:ea typeface="+mn-ea"/>
                <a:cs typeface="Arial" panose="020B0604020202020204" pitchFamily="34" charset="0"/>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600" dirty="0"/>
              <a:t>Page 44</a:t>
            </a:r>
          </a:p>
        </p:txBody>
      </p:sp>
      <p:sp>
        <p:nvSpPr>
          <p:cNvPr id="8" name="ZoneTexte 7">
            <a:extLst>
              <a:ext uri="{FF2B5EF4-FFF2-40B4-BE49-F238E27FC236}">
                <a16:creationId xmlns:a16="http://schemas.microsoft.com/office/drawing/2014/main" id="{11D8F8A1-0A54-4DE2-1C59-01E761F5EB8A}"/>
              </a:ext>
            </a:extLst>
          </p:cNvPr>
          <p:cNvSpPr txBox="1"/>
          <p:nvPr/>
        </p:nvSpPr>
        <p:spPr>
          <a:xfrm>
            <a:off x="910354" y="4882155"/>
            <a:ext cx="619040" cy="184666"/>
          </a:xfrm>
          <a:prstGeom prst="rect">
            <a:avLst/>
          </a:prstGeom>
          <a:noFill/>
        </p:spPr>
        <p:txBody>
          <a:bodyPr wrap="square">
            <a:spAutoFit/>
          </a:bodyPr>
          <a:lstStyle/>
          <a:p>
            <a:fld id="{85A5FEFB-DE86-4669-BC97-B8CA7A642D8E}" type="datetime1">
              <a:rPr lang="fr-FR" sz="600" smtClean="0">
                <a:solidFill>
                  <a:schemeClr val="bg1">
                    <a:lumMod val="65000"/>
                  </a:schemeClr>
                </a:solidFill>
              </a:rPr>
              <a:pPr/>
              <a:t>25/02/2025</a:t>
            </a:fld>
            <a:endParaRPr lang="en-US" sz="600" dirty="0">
              <a:solidFill>
                <a:schemeClr val="bg1">
                  <a:lumMod val="65000"/>
                </a:schemeClr>
              </a:solidFill>
            </a:endParaRPr>
          </a:p>
        </p:txBody>
      </p:sp>
    </p:spTree>
    <p:extLst>
      <p:ext uri="{BB962C8B-B14F-4D97-AF65-F5344CB8AC3E}">
        <p14:creationId xmlns:p14="http://schemas.microsoft.com/office/powerpoint/2010/main" val="372979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65FF6-C362-1946-57BE-CD555DC4987D}"/>
            </a:ext>
          </a:extLst>
        </p:cNvPr>
        <p:cNvGrpSpPr/>
        <p:nvPr/>
      </p:nvGrpSpPr>
      <p:grpSpPr>
        <a:xfrm>
          <a:off x="0" y="0"/>
          <a:ext cx="0" cy="0"/>
          <a:chOff x="0" y="0"/>
          <a:chExt cx="0" cy="0"/>
        </a:xfrm>
      </p:grpSpPr>
      <p:sp>
        <p:nvSpPr>
          <p:cNvPr id="29" name="Titel 28">
            <a:extLst>
              <a:ext uri="{FF2B5EF4-FFF2-40B4-BE49-F238E27FC236}">
                <a16:creationId xmlns:a16="http://schemas.microsoft.com/office/drawing/2014/main" id="{1E640F9D-B464-A8B4-4962-9F31AEB277F9}"/>
              </a:ext>
            </a:extLst>
          </p:cNvPr>
          <p:cNvSpPr>
            <a:spLocks noGrp="1"/>
          </p:cNvSpPr>
          <p:nvPr>
            <p:ph type="title"/>
          </p:nvPr>
        </p:nvSpPr>
        <p:spPr bwMode="gray">
          <a:xfrm>
            <a:off x="699848" y="1214986"/>
            <a:ext cx="7971711" cy="986167"/>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6. 	Discussion finale, prochaines étapes et remarques finales</a:t>
            </a:r>
          </a:p>
        </p:txBody>
      </p:sp>
      <p:sp>
        <p:nvSpPr>
          <p:cNvPr id="10" name="Datumsplatzhalter 9">
            <a:extLst>
              <a:ext uri="{FF2B5EF4-FFF2-40B4-BE49-F238E27FC236}">
                <a16:creationId xmlns:a16="http://schemas.microsoft.com/office/drawing/2014/main" id="{CAE314AE-20AD-D514-F832-921CA9B808F5}"/>
              </a:ext>
            </a:extLst>
          </p:cNvPr>
          <p:cNvSpPr>
            <a:spLocks noGrp="1"/>
          </p:cNvSpPr>
          <p:nvPr>
            <p:ph type="dt" sz="half" idx="11"/>
          </p:nvPr>
        </p:nvSpPr>
        <p:spPr bwMode="gray"/>
        <p:txBody>
          <a:bodyPr/>
          <a:lstStyle/>
          <a:p>
            <a:fld id="{BC327240-38B4-43E9-8469-7A5C17A20037}" type="datetime1">
              <a:rPr lang="fr-FR" smtClean="0"/>
              <a:t>25/02/2025</a:t>
            </a:fld>
            <a:endParaRPr lang="de-DE"/>
          </a:p>
        </p:txBody>
      </p:sp>
      <p:sp>
        <p:nvSpPr>
          <p:cNvPr id="11" name="Fußzeilenplatzhalter 10">
            <a:extLst>
              <a:ext uri="{FF2B5EF4-FFF2-40B4-BE49-F238E27FC236}">
                <a16:creationId xmlns:a16="http://schemas.microsoft.com/office/drawing/2014/main" id="{86B11AD9-A570-0480-155A-6935C72E4820}"/>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31BD3F1A-A75F-90E7-DC59-01B0DDBCFD72}"/>
              </a:ext>
            </a:extLst>
          </p:cNvPr>
          <p:cNvSpPr>
            <a:spLocks noGrp="1"/>
          </p:cNvSpPr>
          <p:nvPr>
            <p:ph type="sldNum" sz="quarter" idx="13"/>
          </p:nvPr>
        </p:nvSpPr>
        <p:spPr bwMode="gray"/>
        <p:txBody>
          <a:bodyPr/>
          <a:lstStyle/>
          <a:p>
            <a:r>
              <a:rPr lang="de-DE"/>
              <a:t>Page </a:t>
            </a:r>
            <a:fld id="{3A8B5DB7-81A8-4ED4-916B-6B23CD603687}" type="slidenum">
              <a:rPr smtClean="0"/>
              <a:pPr/>
              <a:t>45</a:t>
            </a:fld>
            <a:endParaRPr/>
          </a:p>
        </p:txBody>
      </p:sp>
    </p:spTree>
    <p:extLst>
      <p:ext uri="{BB962C8B-B14F-4D97-AF65-F5344CB8AC3E}">
        <p14:creationId xmlns:p14="http://schemas.microsoft.com/office/powerpoint/2010/main" val="3949029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7E8D-C4D4-1E16-6C73-E486D4F7DB3F}"/>
            </a:ext>
          </a:extLst>
        </p:cNvPr>
        <p:cNvGrpSpPr/>
        <p:nvPr/>
      </p:nvGrpSpPr>
      <p:grpSpPr>
        <a:xfrm>
          <a:off x="0" y="0"/>
          <a:ext cx="0" cy="0"/>
          <a:chOff x="0" y="0"/>
          <a:chExt cx="0" cy="0"/>
        </a:xfrm>
      </p:grpSpPr>
      <p:sp>
        <p:nvSpPr>
          <p:cNvPr id="29" name="Titel 28">
            <a:extLst>
              <a:ext uri="{FF2B5EF4-FFF2-40B4-BE49-F238E27FC236}">
                <a16:creationId xmlns:a16="http://schemas.microsoft.com/office/drawing/2014/main" id="{AB6B7145-14FC-713B-5221-1B19ADED8611}"/>
              </a:ext>
            </a:extLst>
          </p:cNvPr>
          <p:cNvSpPr>
            <a:spLocks noGrp="1"/>
          </p:cNvSpPr>
          <p:nvPr>
            <p:ph type="title"/>
          </p:nvPr>
        </p:nvSpPr>
        <p:spPr bwMode="gray">
          <a:xfrm>
            <a:off x="699848" y="1576786"/>
            <a:ext cx="7971711" cy="496033"/>
          </a:xfrm>
        </p:spPr>
        <p:txBody>
          <a:bodyPr vert="horz" wrap="square" lIns="0" tIns="0" rIns="72000" bIns="0" rtlCol="0" anchor="b">
            <a:spAutoFit/>
          </a:bodyPr>
          <a:lstStyle/>
          <a:p>
            <a:pPr marL="534988" indent="-534988">
              <a:lnSpc>
                <a:spcPct val="130000"/>
              </a:lnSpc>
            </a:pPr>
            <a:r>
              <a:rPr lang="fr-FR" dirty="0">
                <a:solidFill>
                  <a:schemeClr val="accent1">
                    <a:lumMod val="75000"/>
                  </a:schemeClr>
                </a:solidFill>
              </a:rPr>
              <a:t>7.	Réception avec déjeuner léger</a:t>
            </a:r>
          </a:p>
        </p:txBody>
      </p:sp>
      <p:sp>
        <p:nvSpPr>
          <p:cNvPr id="10" name="Datumsplatzhalter 9">
            <a:extLst>
              <a:ext uri="{FF2B5EF4-FFF2-40B4-BE49-F238E27FC236}">
                <a16:creationId xmlns:a16="http://schemas.microsoft.com/office/drawing/2014/main" id="{F627542B-9910-3A45-EFCC-102E6E4FFB32}"/>
              </a:ext>
            </a:extLst>
          </p:cNvPr>
          <p:cNvSpPr>
            <a:spLocks noGrp="1"/>
          </p:cNvSpPr>
          <p:nvPr>
            <p:ph type="dt" sz="half" idx="11"/>
          </p:nvPr>
        </p:nvSpPr>
        <p:spPr bwMode="gray"/>
        <p:txBody>
          <a:bodyPr/>
          <a:lstStyle/>
          <a:p>
            <a:fld id="{4DDE7DA1-6754-4073-B769-00DE38F50B90}" type="datetime1">
              <a:rPr lang="fr-FR" smtClean="0"/>
              <a:t>25/02/2025</a:t>
            </a:fld>
            <a:endParaRPr lang="de-DE"/>
          </a:p>
        </p:txBody>
      </p:sp>
      <p:sp>
        <p:nvSpPr>
          <p:cNvPr id="11" name="Fußzeilenplatzhalter 10">
            <a:extLst>
              <a:ext uri="{FF2B5EF4-FFF2-40B4-BE49-F238E27FC236}">
                <a16:creationId xmlns:a16="http://schemas.microsoft.com/office/drawing/2014/main" id="{59DD84DE-E30B-8E91-018D-FB2FFC9B8960}"/>
              </a:ext>
            </a:extLst>
          </p:cNvPr>
          <p:cNvSpPr>
            <a:spLocks noGrp="1"/>
          </p:cNvSpPr>
          <p:nvPr>
            <p:ph type="ftr" sz="quarter" idx="12"/>
          </p:nvPr>
        </p:nvSpPr>
        <p:spPr bwMode="gray"/>
        <p:txBody>
          <a:bodyPr/>
          <a:lstStyle/>
          <a:p>
            <a:r>
              <a:rPr lang="fr-FR">
                <a:sym typeface="Arial"/>
              </a:rPr>
              <a:t>Atelier de restitution WP2 – Analyse des mécanismes liés au financement vert des projets EnR</a:t>
            </a:r>
          </a:p>
        </p:txBody>
      </p:sp>
      <p:sp>
        <p:nvSpPr>
          <p:cNvPr id="12" name="Foliennummernplatzhalter 11">
            <a:extLst>
              <a:ext uri="{FF2B5EF4-FFF2-40B4-BE49-F238E27FC236}">
                <a16:creationId xmlns:a16="http://schemas.microsoft.com/office/drawing/2014/main" id="{0EE051B5-251F-F3B4-C6C4-5774CA48049A}"/>
              </a:ext>
            </a:extLst>
          </p:cNvPr>
          <p:cNvSpPr>
            <a:spLocks noGrp="1"/>
          </p:cNvSpPr>
          <p:nvPr>
            <p:ph type="sldNum" sz="quarter" idx="13"/>
          </p:nvPr>
        </p:nvSpPr>
        <p:spPr bwMode="gray"/>
        <p:txBody>
          <a:bodyPr/>
          <a:lstStyle/>
          <a:p>
            <a:r>
              <a:rPr lang="de-DE" dirty="0"/>
              <a:t>Page </a:t>
            </a:r>
            <a:fld id="{3A8B5DB7-81A8-4ED4-916B-6B23CD603687}" type="slidenum">
              <a:rPr smtClean="0"/>
              <a:pPr/>
              <a:t>46</a:t>
            </a:fld>
            <a:endParaRPr dirty="0"/>
          </a:p>
        </p:txBody>
      </p:sp>
      <p:sp>
        <p:nvSpPr>
          <p:cNvPr id="2" name="Textfeld 1">
            <a:extLst>
              <a:ext uri="{FF2B5EF4-FFF2-40B4-BE49-F238E27FC236}">
                <a16:creationId xmlns:a16="http://schemas.microsoft.com/office/drawing/2014/main" id="{7028768E-CF06-1C12-7C91-BA71F1DA0858}"/>
              </a:ext>
            </a:extLst>
          </p:cNvPr>
          <p:cNvSpPr txBox="1"/>
          <p:nvPr/>
        </p:nvSpPr>
        <p:spPr>
          <a:xfrm>
            <a:off x="593691" y="2538742"/>
            <a:ext cx="6748963" cy="1148520"/>
          </a:xfrm>
          <a:prstGeom prst="rect">
            <a:avLst/>
          </a:prstGeom>
          <a:noFill/>
        </p:spPr>
        <p:txBody>
          <a:bodyPr wrap="none" rtlCol="0">
            <a:spAutoFit/>
          </a:bodyPr>
          <a:lstStyle/>
          <a:p>
            <a:pPr algn="l">
              <a:lnSpc>
                <a:spcPct val="140000"/>
              </a:lnSpc>
            </a:pPr>
            <a:r>
              <a:rPr lang="fr-FR" sz="2600" b="1">
                <a:latin typeface="+mj-lt"/>
                <a:ea typeface="+mj-ea"/>
                <a:cs typeface="+mj-cs"/>
              </a:rPr>
              <a:t>Merci beaucoup pour votre collaboration.</a:t>
            </a:r>
            <a:br>
              <a:rPr lang="fr-FR" sz="2600" b="1">
                <a:latin typeface="+mj-lt"/>
                <a:ea typeface="+mj-ea"/>
                <a:cs typeface="+mj-cs"/>
              </a:rPr>
            </a:br>
            <a:r>
              <a:rPr lang="fr-FR" sz="2600" b="1">
                <a:latin typeface="+mj-lt"/>
                <a:ea typeface="+mj-ea"/>
                <a:cs typeface="+mj-cs"/>
              </a:rPr>
              <a:t>Nous vous souhaitons bon appétit.</a:t>
            </a:r>
            <a:endParaRPr lang="de-DE" sz="2600" b="1">
              <a:latin typeface="+mj-lt"/>
              <a:ea typeface="+mj-ea"/>
              <a:cs typeface="+mj-cs"/>
            </a:endParaRPr>
          </a:p>
        </p:txBody>
      </p:sp>
    </p:spTree>
    <p:extLst>
      <p:ext uri="{BB962C8B-B14F-4D97-AF65-F5344CB8AC3E}">
        <p14:creationId xmlns:p14="http://schemas.microsoft.com/office/powerpoint/2010/main" val="677182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CF2E0C80-0FA3-4D3F-B79D-32BCD731F2A8}"/>
              </a:ext>
            </a:extLst>
          </p:cNvPr>
          <p:cNvSpPr>
            <a:spLocks noGrp="1"/>
          </p:cNvSpPr>
          <p:nvPr>
            <p:ph type="sldNum" sz="quarter" idx="13"/>
          </p:nvPr>
        </p:nvSpPr>
        <p:spPr bwMode="gray"/>
        <p:txBody>
          <a:bodyPr/>
          <a:lstStyle/>
          <a:p>
            <a:r>
              <a:rPr lang="de-DE" dirty="0"/>
              <a:t>Page </a:t>
            </a:r>
            <a:fld id="{3A8B5DB7-81A8-4ED4-916B-6B23CD603687}" type="slidenum">
              <a:rPr smtClean="0"/>
              <a:pPr/>
              <a:t>47</a:t>
            </a:fld>
            <a:endParaRPr dirty="0"/>
          </a:p>
        </p:txBody>
      </p:sp>
      <p:sp>
        <p:nvSpPr>
          <p:cNvPr id="14" name="Titel 13">
            <a:extLst>
              <a:ext uri="{FF2B5EF4-FFF2-40B4-BE49-F238E27FC236}">
                <a16:creationId xmlns:a16="http://schemas.microsoft.com/office/drawing/2014/main" id="{E0443861-69AC-4614-9084-932DCA77E3D6}"/>
              </a:ext>
            </a:extLst>
          </p:cNvPr>
          <p:cNvSpPr>
            <a:spLocks noGrp="1"/>
          </p:cNvSpPr>
          <p:nvPr>
            <p:ph type="title"/>
          </p:nvPr>
        </p:nvSpPr>
        <p:spPr bwMode="gray"/>
        <p:txBody>
          <a:bodyPr/>
          <a:lstStyle/>
          <a:p>
            <a:r>
              <a:rPr lang="fr-FR"/>
              <a:t>Contact</a:t>
            </a:r>
          </a:p>
        </p:txBody>
      </p:sp>
      <p:sp>
        <p:nvSpPr>
          <p:cNvPr id="15" name="Textplatzhalter 14">
            <a:extLst>
              <a:ext uri="{FF2B5EF4-FFF2-40B4-BE49-F238E27FC236}">
                <a16:creationId xmlns:a16="http://schemas.microsoft.com/office/drawing/2014/main" id="{1492865D-E7E5-4BC6-968D-C6A1F3EEC74E}"/>
              </a:ext>
            </a:extLst>
          </p:cNvPr>
          <p:cNvSpPr>
            <a:spLocks noGrp="1"/>
          </p:cNvSpPr>
          <p:nvPr>
            <p:ph type="body" sz="quarter" idx="15"/>
          </p:nvPr>
        </p:nvSpPr>
        <p:spPr bwMode="gray">
          <a:xfrm>
            <a:off x="449817" y="2535259"/>
            <a:ext cx="2064783" cy="602174"/>
          </a:xfrm>
        </p:spPr>
        <p:txBody>
          <a:bodyPr/>
          <a:lstStyle/>
          <a:p>
            <a:r>
              <a:rPr lang="fr-FR" dirty="0" err="1">
                <a:sym typeface="Arial"/>
              </a:rPr>
              <a:t>rym.zaiback</a:t>
            </a:r>
            <a:r>
              <a:rPr lang="fr-FR" dirty="0">
                <a:sym typeface="Arial"/>
              </a:rPr>
              <a:t>@@giz.de</a:t>
            </a:r>
            <a:br>
              <a:rPr lang="fr-FR" dirty="0"/>
            </a:br>
            <a:r>
              <a:rPr lang="fr-FR" dirty="0"/>
              <a:t>M +213 560 26 55 93 </a:t>
            </a:r>
          </a:p>
        </p:txBody>
      </p:sp>
      <p:sp>
        <p:nvSpPr>
          <p:cNvPr id="17" name="Textplatzhalter 16">
            <a:extLst>
              <a:ext uri="{FF2B5EF4-FFF2-40B4-BE49-F238E27FC236}">
                <a16:creationId xmlns:a16="http://schemas.microsoft.com/office/drawing/2014/main" id="{FA139034-C477-4F7A-8CD1-8B5B1E893075}"/>
              </a:ext>
            </a:extLst>
          </p:cNvPr>
          <p:cNvSpPr>
            <a:spLocks noGrp="1"/>
          </p:cNvSpPr>
          <p:nvPr>
            <p:ph type="body" sz="quarter" idx="22"/>
          </p:nvPr>
        </p:nvSpPr>
        <p:spPr bwMode="gray">
          <a:xfrm>
            <a:off x="449817" y="1392861"/>
            <a:ext cx="2424951" cy="176276"/>
          </a:xfrm>
        </p:spPr>
        <p:txBody>
          <a:bodyPr/>
          <a:lstStyle/>
          <a:p>
            <a:r>
              <a:rPr lang="fr-FR">
                <a:sym typeface="Arial"/>
              </a:rPr>
              <a:t>Rym </a:t>
            </a:r>
            <a:r>
              <a:rPr lang="fr-FR" err="1">
                <a:sym typeface="Arial"/>
              </a:rPr>
              <a:t>Zaiback</a:t>
            </a:r>
            <a:endParaRPr lang="fr-FR">
              <a:sym typeface="Arial"/>
            </a:endParaRPr>
          </a:p>
          <a:p>
            <a:endParaRPr lang="fr-FR"/>
          </a:p>
        </p:txBody>
      </p:sp>
      <p:sp>
        <p:nvSpPr>
          <p:cNvPr id="18" name="Textplatzhalter 17">
            <a:extLst>
              <a:ext uri="{FF2B5EF4-FFF2-40B4-BE49-F238E27FC236}">
                <a16:creationId xmlns:a16="http://schemas.microsoft.com/office/drawing/2014/main" id="{52F64827-1DFB-4E48-92D2-C261DA3A3B76}"/>
              </a:ext>
            </a:extLst>
          </p:cNvPr>
          <p:cNvSpPr>
            <a:spLocks noGrp="1"/>
          </p:cNvSpPr>
          <p:nvPr>
            <p:ph type="body" sz="quarter" idx="23"/>
          </p:nvPr>
        </p:nvSpPr>
        <p:spPr bwMode="gray">
          <a:xfrm>
            <a:off x="449818" y="1635978"/>
            <a:ext cx="2171938" cy="176276"/>
          </a:xfrm>
        </p:spPr>
        <p:txBody>
          <a:bodyPr/>
          <a:lstStyle/>
          <a:p>
            <a:r>
              <a:rPr lang="fr-FR" dirty="0">
                <a:sym typeface="Arial"/>
              </a:rPr>
              <a:t>Conseillère technique experte en financement des </a:t>
            </a:r>
            <a:r>
              <a:rPr lang="fr-FR">
                <a:sym typeface="Arial"/>
              </a:rPr>
              <a:t>énergies renouvelables, GIZ </a:t>
            </a:r>
            <a:r>
              <a:rPr lang="fr-FR" dirty="0">
                <a:sym typeface="Arial"/>
              </a:rPr>
              <a:t>Algérie</a:t>
            </a:r>
            <a:endParaRPr lang="fr-FR" dirty="0"/>
          </a:p>
        </p:txBody>
      </p:sp>
      <p:sp>
        <p:nvSpPr>
          <p:cNvPr id="9" name="Datumsplatzhalter 6">
            <a:extLst>
              <a:ext uri="{FF2B5EF4-FFF2-40B4-BE49-F238E27FC236}">
                <a16:creationId xmlns:a16="http://schemas.microsoft.com/office/drawing/2014/main" id="{84128083-CFDC-4B42-9F3F-C2D599C7ABF9}"/>
              </a:ext>
            </a:extLst>
          </p:cNvPr>
          <p:cNvSpPr>
            <a:spLocks noGrp="1"/>
          </p:cNvSpPr>
          <p:nvPr>
            <p:ph type="dt" sz="half" idx="11"/>
          </p:nvPr>
        </p:nvSpPr>
        <p:spPr bwMode="gray">
          <a:xfrm>
            <a:off x="1010476" y="4926383"/>
            <a:ext cx="604532" cy="92333"/>
          </a:xfrm>
        </p:spPr>
        <p:txBody>
          <a:bodyPr/>
          <a:lstStyle/>
          <a:p>
            <a:fld id="{AF3A6183-44AA-4526-9C18-DADC66F39AC5}" type="datetime1">
              <a:rPr lang="fr-FR" smtClean="0"/>
              <a:t>25/02/2025</a:t>
            </a:fld>
            <a:endParaRPr lang="de-DE" dirty="0"/>
          </a:p>
        </p:txBody>
      </p:sp>
      <p:sp>
        <p:nvSpPr>
          <p:cNvPr id="2" name="Textplatzhalter 14">
            <a:extLst>
              <a:ext uri="{FF2B5EF4-FFF2-40B4-BE49-F238E27FC236}">
                <a16:creationId xmlns:a16="http://schemas.microsoft.com/office/drawing/2014/main" id="{DB35974F-B253-6383-397D-4216809A7167}"/>
              </a:ext>
            </a:extLst>
          </p:cNvPr>
          <p:cNvSpPr txBox="1">
            <a:spLocks/>
          </p:cNvSpPr>
          <p:nvPr/>
        </p:nvSpPr>
        <p:spPr bwMode="gray">
          <a:xfrm>
            <a:off x="3536186" y="2516010"/>
            <a:ext cx="2178814" cy="685515"/>
          </a:xfrm>
          <a:prstGeom prst="rect">
            <a:avLst/>
          </a:prstGeom>
        </p:spPr>
        <p:txBody>
          <a:bodyPr vert="horz" lIns="0" tIns="0" rIns="72000" bIns="0" rtlCol="0">
            <a:noAutofit/>
          </a:bodyPr>
          <a:lstStyle>
            <a:lvl1pPr marL="0" indent="0" algn="l" defTabSz="685800" rtl="0" eaLnBrk="1" latinLnBrk="0" hangingPunct="1">
              <a:lnSpc>
                <a:spcPct val="100000"/>
              </a:lnSpc>
              <a:spcBef>
                <a:spcPts val="0"/>
              </a:spcBef>
              <a:buFont typeface="Arial" panose="020B0604020202020204" pitchFamily="34" charset="0"/>
              <a:buNone/>
              <a:defRPr lang="de-DE" sz="1200" kern="120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dirty="0">
                <a:sym typeface="Arial"/>
              </a:rPr>
              <a:t>olivier.druecke@gmail.com</a:t>
            </a:r>
            <a:br>
              <a:rPr lang="fr-FR" dirty="0"/>
            </a:br>
            <a:r>
              <a:rPr lang="fr-FR" dirty="0"/>
              <a:t>M +49 172 45 600 65</a:t>
            </a:r>
          </a:p>
        </p:txBody>
      </p:sp>
      <p:sp>
        <p:nvSpPr>
          <p:cNvPr id="5" name="Textplatzhalter 16">
            <a:extLst>
              <a:ext uri="{FF2B5EF4-FFF2-40B4-BE49-F238E27FC236}">
                <a16:creationId xmlns:a16="http://schemas.microsoft.com/office/drawing/2014/main" id="{5D1F87C8-AFA4-6A9F-19C6-F75968024DA4}"/>
              </a:ext>
            </a:extLst>
          </p:cNvPr>
          <p:cNvSpPr txBox="1">
            <a:spLocks/>
          </p:cNvSpPr>
          <p:nvPr/>
        </p:nvSpPr>
        <p:spPr bwMode="gray">
          <a:xfrm>
            <a:off x="3536186" y="1400542"/>
            <a:ext cx="3369561" cy="176276"/>
          </a:xfrm>
          <a:prstGeom prst="rect">
            <a:avLst/>
          </a:prstGeom>
        </p:spPr>
        <p:txBody>
          <a:bodyPr vert="horz" lIns="0" tIns="0" rIns="72000" bIns="0" rtlCol="0">
            <a:noAutofit/>
          </a:bodyPr>
          <a:lstStyle>
            <a:lvl1pPr marL="0" indent="0" algn="l" defTabSz="685800" rtl="0" eaLnBrk="1" latinLnBrk="0" hangingPunct="1">
              <a:lnSpc>
                <a:spcPct val="100000"/>
              </a:lnSpc>
              <a:spcBef>
                <a:spcPts val="600"/>
              </a:spcBef>
              <a:buFont typeface="Arial" panose="020B0604020202020204" pitchFamily="34" charset="0"/>
              <a:buNone/>
              <a:defRPr lang="de-DE" sz="1200" b="1" kern="120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a:sym typeface="Arial"/>
              </a:rPr>
              <a:t>Olivier Drücke</a:t>
            </a:r>
          </a:p>
          <a:p>
            <a:endParaRPr lang="fr-FR"/>
          </a:p>
        </p:txBody>
      </p:sp>
      <p:sp>
        <p:nvSpPr>
          <p:cNvPr id="6" name="Textplatzhalter 17">
            <a:extLst>
              <a:ext uri="{FF2B5EF4-FFF2-40B4-BE49-F238E27FC236}">
                <a16:creationId xmlns:a16="http://schemas.microsoft.com/office/drawing/2014/main" id="{01AFF8B3-4155-A7CE-E084-70D68EFD39D1}"/>
              </a:ext>
            </a:extLst>
          </p:cNvPr>
          <p:cNvSpPr txBox="1">
            <a:spLocks/>
          </p:cNvSpPr>
          <p:nvPr/>
        </p:nvSpPr>
        <p:spPr bwMode="gray">
          <a:xfrm>
            <a:off x="3536187" y="1643658"/>
            <a:ext cx="2536002" cy="685515"/>
          </a:xfrm>
          <a:prstGeom prst="rect">
            <a:avLst/>
          </a:prstGeom>
        </p:spPr>
        <p:txBody>
          <a:bodyPr vert="horz" lIns="0" tIns="0" rIns="72000" bIns="0" rtlCol="0">
            <a:noAutofit/>
          </a:bodyPr>
          <a:lstStyle>
            <a:lvl1pPr marL="0" indent="0" algn="l" defTabSz="685800" rtl="0" eaLnBrk="1" latinLnBrk="0" hangingPunct="1">
              <a:lnSpc>
                <a:spcPct val="100000"/>
              </a:lnSpc>
              <a:spcBef>
                <a:spcPts val="600"/>
              </a:spcBef>
              <a:buFont typeface="Arial" panose="020B0604020202020204" pitchFamily="34" charset="0"/>
              <a:buNone/>
              <a:defRPr lang="de-DE" sz="1200" kern="1200">
                <a:solidFill>
                  <a:schemeClr val="tx1"/>
                </a:solidFill>
                <a:latin typeface="+mn-lt"/>
                <a:ea typeface="+mn-ea"/>
                <a:cs typeface="+mn-cs"/>
              </a:defRPr>
            </a:lvl1pPr>
            <a:lvl2pPr marL="180975" indent="-180975" algn="l" defTabSz="685800" rtl="0" eaLnBrk="1" latinLnBrk="0" hangingPunct="1">
              <a:lnSpc>
                <a:spcPct val="100000"/>
              </a:lnSpc>
              <a:spcBef>
                <a:spcPts val="600"/>
              </a:spcBef>
              <a:buClr>
                <a:schemeClr val="accent1"/>
              </a:buClr>
              <a:buFont typeface="Wingdings" panose="05000000000000000000" pitchFamily="2" charset="2"/>
              <a:buChar char="§"/>
              <a:defRPr lang="de-DE" sz="1400" kern="1200" dirty="0" smtClean="0">
                <a:solidFill>
                  <a:schemeClr val="tx1"/>
                </a:solidFill>
                <a:latin typeface="+mn-lt"/>
                <a:ea typeface="+mn-ea"/>
                <a:cs typeface="+mn-cs"/>
              </a:defRPr>
            </a:lvl2pPr>
            <a:lvl3pPr marL="357188" indent="-176213" algn="l" defTabSz="685800" rtl="0" eaLnBrk="1" latinLnBrk="0" hangingPunct="1">
              <a:lnSpc>
                <a:spcPct val="100000"/>
              </a:lnSpc>
              <a:spcBef>
                <a:spcPts val="600"/>
              </a:spcBef>
              <a:buClr>
                <a:schemeClr val="accent1"/>
              </a:buClr>
              <a:buFont typeface="Symbol" panose="05050102010706020507" pitchFamily="18" charset="2"/>
              <a:buChar char="-"/>
              <a:defRPr lang="de-DE" sz="1200" kern="1200" dirty="0">
                <a:solidFill>
                  <a:schemeClr val="bg1">
                    <a:lumMod val="50000"/>
                  </a:schemeClr>
                </a:solidFill>
                <a:latin typeface="+mn-lt"/>
                <a:ea typeface="+mn-ea"/>
                <a:cs typeface="+mn-cs"/>
              </a:defRPr>
            </a:lvl3pPr>
            <a:lvl4pPr marL="538163" indent="-171450" algn="l" defTabSz="685800" rtl="0" eaLnBrk="1" latinLnBrk="0" hangingPunct="1">
              <a:lnSpc>
                <a:spcPct val="100000"/>
              </a:lnSpc>
              <a:spcBef>
                <a:spcPts val="375"/>
              </a:spcBef>
              <a:buFont typeface="Symbol" panose="05050102010706020507" pitchFamily="18" charset="2"/>
              <a:buChar char=""/>
              <a:defRPr sz="1200" kern="1200">
                <a:solidFill>
                  <a:schemeClr val="bg1">
                    <a:lumMod val="50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dirty="0">
                <a:sym typeface="Arial"/>
              </a:rPr>
              <a:t>Consultant international en transition énergétique, </a:t>
            </a:r>
            <a:r>
              <a:rPr lang="fr-FR" dirty="0" err="1">
                <a:sym typeface="Arial"/>
              </a:rPr>
              <a:t>eclareon</a:t>
            </a:r>
            <a:r>
              <a:rPr lang="fr-FR" dirty="0">
                <a:sym typeface="Arial"/>
              </a:rPr>
              <a:t>, Berlin, RFA</a:t>
            </a:r>
            <a:endParaRPr lang="fr-FR" dirty="0"/>
          </a:p>
        </p:txBody>
      </p:sp>
      <p:sp>
        <p:nvSpPr>
          <p:cNvPr id="8" name="Espace réservé du pied de page 7">
            <a:extLst>
              <a:ext uri="{FF2B5EF4-FFF2-40B4-BE49-F238E27FC236}">
                <a16:creationId xmlns:a16="http://schemas.microsoft.com/office/drawing/2014/main" id="{2FFFF94F-D371-865B-7499-CEDD3CE5666A}"/>
              </a:ext>
            </a:extLst>
          </p:cNvPr>
          <p:cNvSpPr>
            <a:spLocks noGrp="1"/>
          </p:cNvSpPr>
          <p:nvPr>
            <p:ph type="ftr" sz="quarter" idx="12"/>
          </p:nvPr>
        </p:nvSpPr>
        <p:spPr>
          <a:xfrm>
            <a:off x="1803805" y="4926382"/>
            <a:ext cx="5839479" cy="92333"/>
          </a:xfrm>
        </p:spPr>
        <p:txBody>
          <a:bodyPr/>
          <a:lstStyle/>
          <a:p>
            <a:r>
              <a:rPr lang="fr-FR" dirty="0"/>
              <a:t>Atelier de restitution WP2 – Analyse des mécanismes liés au financement vert des projets </a:t>
            </a:r>
            <a:r>
              <a:rPr lang="fr-FR" dirty="0" err="1"/>
              <a:t>EnR</a:t>
            </a:r>
            <a:endParaRPr lang="en-US" dirty="0"/>
          </a:p>
        </p:txBody>
      </p:sp>
    </p:spTree>
    <p:extLst>
      <p:ext uri="{BB962C8B-B14F-4D97-AF65-F5344CB8AC3E}">
        <p14:creationId xmlns:p14="http://schemas.microsoft.com/office/powerpoint/2010/main" val="1911859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5418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007B2D-237E-AEDE-7284-6A10FEA5E102}"/>
              </a:ext>
            </a:extLst>
          </p:cNvPr>
          <p:cNvSpPr>
            <a:spLocks noGrp="1"/>
          </p:cNvSpPr>
          <p:nvPr>
            <p:ph type="title"/>
          </p:nvPr>
        </p:nvSpPr>
        <p:spPr>
          <a:xfrm>
            <a:off x="449817" y="416171"/>
            <a:ext cx="8567183" cy="540544"/>
          </a:xfrm>
        </p:spPr>
        <p:txBody>
          <a:bodyPr/>
          <a:lstStyle/>
          <a:p>
            <a:r>
              <a:rPr lang="fr-FR"/>
              <a:t>Analyse des mécanismes liés au financement vert des projets </a:t>
            </a:r>
            <a:br>
              <a:rPr lang="fr-FR"/>
            </a:br>
            <a:r>
              <a:rPr lang="fr-FR"/>
              <a:t>d'énergie renouvelable</a:t>
            </a:r>
          </a:p>
        </p:txBody>
      </p:sp>
      <p:sp>
        <p:nvSpPr>
          <p:cNvPr id="6" name="Foliennummernplatzhalter 5">
            <a:extLst>
              <a:ext uri="{FF2B5EF4-FFF2-40B4-BE49-F238E27FC236}">
                <a16:creationId xmlns:a16="http://schemas.microsoft.com/office/drawing/2014/main" id="{C64E0EF6-046A-8E55-F307-93CD9582120F}"/>
              </a:ext>
            </a:extLst>
          </p:cNvPr>
          <p:cNvSpPr>
            <a:spLocks noGrp="1"/>
          </p:cNvSpPr>
          <p:nvPr>
            <p:ph type="sldNum" sz="quarter" idx="12"/>
          </p:nvPr>
        </p:nvSpPr>
        <p:spPr/>
        <p:txBody>
          <a:bodyPr/>
          <a:lstStyle/>
          <a:p>
            <a:r>
              <a:rPr lang="de-DE"/>
              <a:t>Page </a:t>
            </a:r>
            <a:fld id="{3A8B5DB7-81A8-4ED4-916B-6B23CD603687}" type="slidenum">
              <a:rPr smtClean="0"/>
              <a:pPr/>
              <a:t>5</a:t>
            </a:fld>
            <a:endParaRPr/>
          </a:p>
        </p:txBody>
      </p:sp>
      <p:sp>
        <p:nvSpPr>
          <p:cNvPr id="5" name="Datumsplatzhalter 4">
            <a:extLst>
              <a:ext uri="{FF2B5EF4-FFF2-40B4-BE49-F238E27FC236}">
                <a16:creationId xmlns:a16="http://schemas.microsoft.com/office/drawing/2014/main" id="{187E1541-0468-C24B-EA2C-2898225B5F9C}"/>
              </a:ext>
            </a:extLst>
          </p:cNvPr>
          <p:cNvSpPr>
            <a:spLocks noGrp="1"/>
          </p:cNvSpPr>
          <p:nvPr>
            <p:ph type="dt" sz="half" idx="11"/>
          </p:nvPr>
        </p:nvSpPr>
        <p:spPr/>
        <p:txBody>
          <a:bodyPr/>
          <a:lstStyle/>
          <a:p>
            <a:fld id="{2BC5D650-7723-4A09-B470-D8646A51B57E}" type="datetime1">
              <a:rPr lang="fr-FR" smtClean="0"/>
              <a:t>25/02/2025</a:t>
            </a:fld>
            <a:endParaRPr lang="de-DE"/>
          </a:p>
        </p:txBody>
      </p:sp>
      <p:sp>
        <p:nvSpPr>
          <p:cNvPr id="7" name="Textfeld 6">
            <a:extLst>
              <a:ext uri="{FF2B5EF4-FFF2-40B4-BE49-F238E27FC236}">
                <a16:creationId xmlns:a16="http://schemas.microsoft.com/office/drawing/2014/main" id="{54286FC4-926D-E9BC-DFAA-F6CA1B66FE7A}"/>
              </a:ext>
            </a:extLst>
          </p:cNvPr>
          <p:cNvSpPr txBox="1"/>
          <p:nvPr/>
        </p:nvSpPr>
        <p:spPr>
          <a:xfrm>
            <a:off x="911002" y="1419802"/>
            <a:ext cx="6007874" cy="682440"/>
          </a:xfrm>
          <a:prstGeom prst="rect">
            <a:avLst/>
          </a:prstGeom>
          <a:solidFill>
            <a:srgbClr val="CCECFF"/>
          </a:solidFill>
        </p:spPr>
        <p:txBody>
          <a:bodyPr wrap="square" lIns="108000" tIns="216000" rIns="108000" bIns="216000" rtlCol="0">
            <a:spAutoFit/>
          </a:bodyPr>
          <a:lstStyle/>
          <a:p>
            <a:pPr algn="l"/>
            <a:r>
              <a:rPr lang="fr-FR" sz="1600" b="1">
                <a:solidFill>
                  <a:srgbClr val="FF0000"/>
                </a:solidFill>
                <a:effectLst/>
                <a:latin typeface="Arial" panose="020B0604020202020204" pitchFamily="34" charset="0"/>
                <a:ea typeface="Times New Roman" panose="02020603050405020304" pitchFamily="18" charset="0"/>
              </a:rPr>
              <a:t>WP1</a:t>
            </a:r>
            <a:r>
              <a:rPr lang="fr-FR" sz="1600" b="1">
                <a:effectLst/>
                <a:latin typeface="Arial" panose="020B0604020202020204" pitchFamily="34" charset="0"/>
                <a:ea typeface="Times New Roman" panose="02020603050405020304" pitchFamily="18" charset="0"/>
              </a:rPr>
              <a:t>:	Phase de lancement et rapport de démarrage </a:t>
            </a:r>
            <a:endParaRPr lang="fr-FR" sz="1100">
              <a:solidFill>
                <a:srgbClr val="FF0000"/>
              </a:solidFill>
            </a:endParaRPr>
          </a:p>
        </p:txBody>
      </p:sp>
      <p:sp>
        <p:nvSpPr>
          <p:cNvPr id="9" name="Textfeld 8">
            <a:extLst>
              <a:ext uri="{FF2B5EF4-FFF2-40B4-BE49-F238E27FC236}">
                <a16:creationId xmlns:a16="http://schemas.microsoft.com/office/drawing/2014/main" id="{9F16691B-2482-2EC7-1EDC-6B063C12E4D0}"/>
              </a:ext>
            </a:extLst>
          </p:cNvPr>
          <p:cNvSpPr txBox="1"/>
          <p:nvPr/>
        </p:nvSpPr>
        <p:spPr>
          <a:xfrm>
            <a:off x="1520599" y="2380285"/>
            <a:ext cx="6007874" cy="710552"/>
          </a:xfrm>
          <a:prstGeom prst="rect">
            <a:avLst/>
          </a:prstGeom>
          <a:solidFill>
            <a:srgbClr val="CCECFF"/>
          </a:solidFill>
        </p:spPr>
        <p:txBody>
          <a:bodyPr wrap="square" lIns="108000" tIns="108000" rIns="108000" bIns="108000" rtlCol="0">
            <a:spAutoFit/>
          </a:bodyPr>
          <a:lstStyle>
            <a:defPPr>
              <a:defRPr lang="de-DE"/>
            </a:defPPr>
            <a:lvl1pPr marL="719138" indent="-719138">
              <a:tabLst>
                <a:tab pos="1076325" algn="l"/>
              </a:tabLst>
              <a:defRPr sz="1600" b="1">
                <a:solidFill>
                  <a:srgbClr val="FF0000"/>
                </a:solidFill>
                <a:effectLst/>
                <a:latin typeface="Arial" panose="020B0604020202020204" pitchFamily="34" charset="0"/>
                <a:ea typeface="Times New Roman" panose="02020603050405020304" pitchFamily="18" charset="0"/>
              </a:defRPr>
            </a:lvl1pPr>
          </a:lstStyle>
          <a:p>
            <a:r>
              <a:rPr lang="fr-FR"/>
              <a:t>WP2:	</a:t>
            </a:r>
            <a:r>
              <a:rPr lang="fr-FR">
                <a:solidFill>
                  <a:schemeClr val="tx1"/>
                </a:solidFill>
              </a:rPr>
              <a:t>Benchmarking des mécanismes de financement pour projets ER</a:t>
            </a:r>
          </a:p>
        </p:txBody>
      </p:sp>
      <p:sp>
        <p:nvSpPr>
          <p:cNvPr id="11" name="Textfeld 10">
            <a:extLst>
              <a:ext uri="{FF2B5EF4-FFF2-40B4-BE49-F238E27FC236}">
                <a16:creationId xmlns:a16="http://schemas.microsoft.com/office/drawing/2014/main" id="{68584A5B-E4F7-049A-5885-D39D54C0AD97}"/>
              </a:ext>
            </a:extLst>
          </p:cNvPr>
          <p:cNvSpPr txBox="1"/>
          <p:nvPr/>
        </p:nvSpPr>
        <p:spPr>
          <a:xfrm>
            <a:off x="2115332" y="3378425"/>
            <a:ext cx="6007874" cy="710552"/>
          </a:xfrm>
          <a:prstGeom prst="rect">
            <a:avLst/>
          </a:prstGeom>
          <a:solidFill>
            <a:srgbClr val="CCECFF"/>
          </a:solidFill>
        </p:spPr>
        <p:txBody>
          <a:bodyPr wrap="square" lIns="108000" tIns="108000" rIns="108000" bIns="108000" rtlCol="0">
            <a:spAutoFit/>
          </a:bodyPr>
          <a:lstStyle/>
          <a:p>
            <a:pPr marL="719138" indent="-719138" algn="l">
              <a:tabLst>
                <a:tab pos="1076325" algn="l"/>
              </a:tabLst>
            </a:pPr>
            <a:r>
              <a:rPr lang="fr-FR" sz="1600" b="1">
                <a:solidFill>
                  <a:srgbClr val="FF0000"/>
                </a:solidFill>
                <a:effectLst/>
                <a:latin typeface="Arial" panose="020B0604020202020204" pitchFamily="34" charset="0"/>
                <a:ea typeface="Times New Roman" panose="02020603050405020304" pitchFamily="18" charset="0"/>
              </a:rPr>
              <a:t>WP3</a:t>
            </a:r>
            <a:r>
              <a:rPr lang="fr-FR" sz="1600" b="1">
                <a:effectLst/>
                <a:latin typeface="Arial" panose="020B0604020202020204" pitchFamily="34" charset="0"/>
                <a:ea typeface="Times New Roman" panose="02020603050405020304" pitchFamily="18" charset="0"/>
              </a:rPr>
              <a:t>:	Étude comparative et de faisabilité pour la mise </a:t>
            </a:r>
            <a:br>
              <a:rPr lang="fr-FR" sz="1600" b="1">
                <a:effectLst/>
                <a:latin typeface="Arial" panose="020B0604020202020204" pitchFamily="34" charset="0"/>
                <a:ea typeface="Times New Roman" panose="02020603050405020304" pitchFamily="18" charset="0"/>
              </a:rPr>
            </a:br>
            <a:r>
              <a:rPr lang="fr-FR" sz="1600" b="1">
                <a:effectLst/>
                <a:latin typeface="Arial" panose="020B0604020202020204" pitchFamily="34" charset="0"/>
                <a:ea typeface="Times New Roman" panose="02020603050405020304" pitchFamily="18" charset="0"/>
              </a:rPr>
              <a:t>en œuvre des résultats de la recherche</a:t>
            </a:r>
            <a:endParaRPr lang="fr-FR" sz="1100">
              <a:solidFill>
                <a:srgbClr val="FF0000"/>
              </a:solidFill>
            </a:endParaRPr>
          </a:p>
        </p:txBody>
      </p:sp>
      <p:sp>
        <p:nvSpPr>
          <p:cNvPr id="10" name="Pfeil: gebogen 9">
            <a:extLst>
              <a:ext uri="{FF2B5EF4-FFF2-40B4-BE49-F238E27FC236}">
                <a16:creationId xmlns:a16="http://schemas.microsoft.com/office/drawing/2014/main" id="{5FCB1035-4744-2AF2-A4CA-BC7556BDB848}"/>
              </a:ext>
            </a:extLst>
          </p:cNvPr>
          <p:cNvSpPr/>
          <p:nvPr/>
        </p:nvSpPr>
        <p:spPr>
          <a:xfrm rot="10800000" flipH="1">
            <a:off x="1631027" y="3198876"/>
            <a:ext cx="450850" cy="565145"/>
          </a:xfrm>
          <a:prstGeom prst="bentArrow">
            <a:avLst>
              <a:gd name="adj1" fmla="val 20053"/>
              <a:gd name="adj2" fmla="val 25000"/>
              <a:gd name="adj3" fmla="val 25000"/>
              <a:gd name="adj4" fmla="val 4375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err="1">
              <a:solidFill>
                <a:schemeClr val="tx1"/>
              </a:solidFill>
            </a:endParaRPr>
          </a:p>
        </p:txBody>
      </p:sp>
      <p:sp>
        <p:nvSpPr>
          <p:cNvPr id="12" name="Pfeil: gebogen 11">
            <a:extLst>
              <a:ext uri="{FF2B5EF4-FFF2-40B4-BE49-F238E27FC236}">
                <a16:creationId xmlns:a16="http://schemas.microsoft.com/office/drawing/2014/main" id="{6D6111D9-720B-7A49-4D29-A666DF7A873B}"/>
              </a:ext>
            </a:extLst>
          </p:cNvPr>
          <p:cNvSpPr/>
          <p:nvPr/>
        </p:nvSpPr>
        <p:spPr>
          <a:xfrm rot="10800000" flipH="1">
            <a:off x="1032578" y="2213847"/>
            <a:ext cx="450850" cy="565145"/>
          </a:xfrm>
          <a:prstGeom prst="bentArrow">
            <a:avLst>
              <a:gd name="adj1" fmla="val 20053"/>
              <a:gd name="adj2" fmla="val 25000"/>
              <a:gd name="adj3" fmla="val 25000"/>
              <a:gd name="adj4" fmla="val 4375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err="1">
              <a:solidFill>
                <a:schemeClr val="tx1"/>
              </a:solidFill>
            </a:endParaRPr>
          </a:p>
        </p:txBody>
      </p:sp>
      <p:cxnSp>
        <p:nvCxnSpPr>
          <p:cNvPr id="8" name="Gerader Verbinder 7">
            <a:extLst>
              <a:ext uri="{FF2B5EF4-FFF2-40B4-BE49-F238E27FC236}">
                <a16:creationId xmlns:a16="http://schemas.microsoft.com/office/drawing/2014/main" id="{3141F83D-8E1C-AADA-BE42-7E49958D12C2}"/>
              </a:ext>
            </a:extLst>
          </p:cNvPr>
          <p:cNvCxnSpPr>
            <a:cxnSpLocks/>
          </p:cNvCxnSpPr>
          <p:nvPr/>
        </p:nvCxnSpPr>
        <p:spPr>
          <a:xfrm>
            <a:off x="449817" y="1047750"/>
            <a:ext cx="671298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Espace réservé du pied de page 14">
            <a:extLst>
              <a:ext uri="{FF2B5EF4-FFF2-40B4-BE49-F238E27FC236}">
                <a16:creationId xmlns:a16="http://schemas.microsoft.com/office/drawing/2014/main" id="{5FDB489A-B0E5-D9C3-06E4-09B91F32D9D2}"/>
              </a:ext>
            </a:extLst>
          </p:cNvPr>
          <p:cNvSpPr>
            <a:spLocks noGrp="1"/>
          </p:cNvSpPr>
          <p:nvPr>
            <p:ph type="ftr" sz="quarter" idx="10"/>
          </p:nvPr>
        </p:nvSpPr>
        <p:spPr/>
        <p:txBody>
          <a:bodyPr/>
          <a:lstStyle/>
          <a:p>
            <a:r>
              <a:rPr lang="fr-FR">
                <a:sym typeface="Arial"/>
              </a:rPr>
              <a:t>Atelier de restitution WP2 – Analyse des mécanismes liés au financement vert des projets EnR</a:t>
            </a:r>
          </a:p>
        </p:txBody>
      </p:sp>
    </p:spTree>
    <p:extLst>
      <p:ext uri="{BB962C8B-B14F-4D97-AF65-F5344CB8AC3E}">
        <p14:creationId xmlns:p14="http://schemas.microsoft.com/office/powerpoint/2010/main" val="325831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0"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87E1541-0468-C24B-EA2C-2898225B5F9C}"/>
              </a:ext>
            </a:extLst>
          </p:cNvPr>
          <p:cNvSpPr>
            <a:spLocks noGrp="1"/>
          </p:cNvSpPr>
          <p:nvPr>
            <p:ph type="dt" sz="half" idx="11"/>
          </p:nvPr>
        </p:nvSpPr>
        <p:spPr/>
        <p:txBody>
          <a:bodyPr/>
          <a:lstStyle/>
          <a:p>
            <a:fld id="{0CED147F-583D-4C3F-ACF4-482BC0DC1EDF}" type="datetime1">
              <a:rPr lang="fr-FR" smtClean="0"/>
              <a:t>25/02/2025</a:t>
            </a:fld>
            <a:endParaRPr lang="de-DE"/>
          </a:p>
        </p:txBody>
      </p:sp>
      <p:sp>
        <p:nvSpPr>
          <p:cNvPr id="6" name="Foliennummernplatzhalter 5">
            <a:extLst>
              <a:ext uri="{FF2B5EF4-FFF2-40B4-BE49-F238E27FC236}">
                <a16:creationId xmlns:a16="http://schemas.microsoft.com/office/drawing/2014/main" id="{C64E0EF6-046A-8E55-F307-93CD9582120F}"/>
              </a:ext>
            </a:extLst>
          </p:cNvPr>
          <p:cNvSpPr>
            <a:spLocks noGrp="1"/>
          </p:cNvSpPr>
          <p:nvPr>
            <p:ph type="sldNum" sz="quarter" idx="12"/>
          </p:nvPr>
        </p:nvSpPr>
        <p:spPr/>
        <p:txBody>
          <a:bodyPr/>
          <a:lstStyle/>
          <a:p>
            <a:r>
              <a:rPr lang="de-DE"/>
              <a:t>Page </a:t>
            </a:r>
            <a:fld id="{3A8B5DB7-81A8-4ED4-916B-6B23CD603687}" type="slidenum">
              <a:rPr smtClean="0"/>
              <a:pPr/>
              <a:t>6</a:t>
            </a:fld>
            <a:endParaRPr/>
          </a:p>
        </p:txBody>
      </p:sp>
      <p:sp>
        <p:nvSpPr>
          <p:cNvPr id="8" name="Textfeld 7">
            <a:extLst>
              <a:ext uri="{FF2B5EF4-FFF2-40B4-BE49-F238E27FC236}">
                <a16:creationId xmlns:a16="http://schemas.microsoft.com/office/drawing/2014/main" id="{942059BB-2F3A-ECD2-3342-3377A6940AFB}"/>
              </a:ext>
            </a:extLst>
          </p:cNvPr>
          <p:cNvSpPr txBox="1"/>
          <p:nvPr/>
        </p:nvSpPr>
        <p:spPr>
          <a:xfrm>
            <a:off x="610390" y="507265"/>
            <a:ext cx="7553568" cy="495108"/>
          </a:xfrm>
          <a:prstGeom prst="rect">
            <a:avLst/>
          </a:prstGeom>
          <a:solidFill>
            <a:srgbClr val="CCECFF"/>
          </a:solidFill>
        </p:spPr>
        <p:txBody>
          <a:bodyPr wrap="square" tIns="108000" bIns="108000" rtlCol="0">
            <a:spAutoFit/>
          </a:bodyPr>
          <a:lstStyle/>
          <a:p>
            <a:pPr algn="l"/>
            <a:r>
              <a:rPr lang="fr-FR" sz="1800" b="1">
                <a:solidFill>
                  <a:srgbClr val="FF0000"/>
                </a:solidFill>
                <a:effectLst/>
                <a:latin typeface="Arial" panose="020B0604020202020204" pitchFamily="34" charset="0"/>
                <a:ea typeface="Times New Roman" panose="02020603050405020304" pitchFamily="18" charset="0"/>
              </a:rPr>
              <a:t>WP1</a:t>
            </a:r>
            <a:r>
              <a:rPr lang="fr-FR" sz="1800" b="1">
                <a:effectLst/>
                <a:latin typeface="Arial" panose="020B0604020202020204" pitchFamily="34" charset="0"/>
                <a:ea typeface="Times New Roman" panose="02020603050405020304" pitchFamily="18" charset="0"/>
              </a:rPr>
              <a:t>:	Phase de lancement et rapport de démarrage  </a:t>
            </a:r>
            <a:endParaRPr lang="fr-FR" sz="1200">
              <a:solidFill>
                <a:srgbClr val="FF0000"/>
              </a:solidFill>
            </a:endParaRPr>
          </a:p>
        </p:txBody>
      </p:sp>
      <p:sp>
        <p:nvSpPr>
          <p:cNvPr id="9" name="Textfeld 8">
            <a:extLst>
              <a:ext uri="{FF2B5EF4-FFF2-40B4-BE49-F238E27FC236}">
                <a16:creationId xmlns:a16="http://schemas.microsoft.com/office/drawing/2014/main" id="{D9CF0840-A3ED-D8AA-8E00-562CC62E55CA}"/>
              </a:ext>
            </a:extLst>
          </p:cNvPr>
          <p:cNvSpPr txBox="1"/>
          <p:nvPr/>
        </p:nvSpPr>
        <p:spPr>
          <a:xfrm>
            <a:off x="603114" y="3078942"/>
            <a:ext cx="7568120" cy="1310039"/>
          </a:xfrm>
          <a:prstGeom prst="rect">
            <a:avLst/>
          </a:prstGeom>
          <a:solidFill>
            <a:srgbClr val="CCFFCC"/>
          </a:solidFill>
        </p:spPr>
        <p:txBody>
          <a:bodyPr wrap="square" rtlCol="0">
            <a:spAutoFit/>
          </a:bodyPr>
          <a:lstStyle/>
          <a:p>
            <a:pPr>
              <a:lnSpc>
                <a:spcPct val="115000"/>
              </a:lnSpc>
            </a:pPr>
            <a:r>
              <a:rPr lang="fr-FR" sz="1400" b="1" u="sng">
                <a:effectLst/>
                <a:latin typeface="Arial" panose="020B0604020202020204" pitchFamily="34" charset="0"/>
                <a:ea typeface="Times New Roman" panose="02020603050405020304" pitchFamily="18" charset="0"/>
                <a:cs typeface="Arial" panose="020B0604020202020204" pitchFamily="34" charset="0"/>
              </a:rPr>
              <a:t>Livrables</a:t>
            </a:r>
            <a:r>
              <a:rPr lang="fr-FR" sz="1400">
                <a:effectLst/>
                <a:latin typeface="Arial" panose="020B0604020202020204" pitchFamily="34" charset="0"/>
                <a:ea typeface="Times New Roman" panose="02020603050405020304" pitchFamily="18" charset="0"/>
                <a:cs typeface="Arial" panose="020B0604020202020204" pitchFamily="34" charset="0"/>
              </a:rPr>
              <a:t> :</a:t>
            </a:r>
            <a:endParaRPr lang="fr-FR" sz="14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buFont typeface="+mj-lt"/>
              <a:buAutoNum type="arabicParenR"/>
            </a:pPr>
            <a:r>
              <a:rPr lang="fr-FR" sz="1400">
                <a:latin typeface="Arial" panose="020B0604020202020204" pitchFamily="34" charset="0"/>
                <a:cs typeface="Arial" panose="020B0604020202020204" pitchFamily="34" charset="0"/>
              </a:rPr>
              <a:t>Réunions de travail et de préparation avec la GIZ</a:t>
            </a:r>
            <a:endParaRPr lang="fr-FR" sz="1400">
              <a:solidFill>
                <a:srgbClr val="FF0000"/>
              </a:solidFill>
              <a:latin typeface="Arial" panose="020B0604020202020204" pitchFamily="34" charset="0"/>
              <a:cs typeface="Arial" panose="020B0604020202020204" pitchFamily="34" charset="0"/>
            </a:endParaRPr>
          </a:p>
          <a:p>
            <a:pPr marL="342900" indent="-342900">
              <a:lnSpc>
                <a:spcPct val="115000"/>
              </a:lnSpc>
              <a:buFont typeface="+mj-lt"/>
              <a:buAutoNum type="arabicParenR"/>
            </a:pPr>
            <a:r>
              <a:rPr lang="fr-FR" sz="1400">
                <a:latin typeface="Arial" panose="020B0604020202020204" pitchFamily="34" charset="0"/>
                <a:cs typeface="Arial" panose="020B0604020202020204" pitchFamily="34" charset="0"/>
              </a:rPr>
              <a:t>Réunion de lancement (Kick-off meeting)</a:t>
            </a:r>
          </a:p>
          <a:p>
            <a:pPr marL="342900" lvl="0" indent="-342900">
              <a:lnSpc>
                <a:spcPct val="115000"/>
              </a:lnSpc>
              <a:buFont typeface="+mj-lt"/>
              <a:buAutoNum type="arabicParenR"/>
            </a:pPr>
            <a:r>
              <a:rPr lang="fr-FR" sz="1400">
                <a:effectLst/>
                <a:latin typeface="Arial" panose="020B0604020202020204" pitchFamily="34" charset="0"/>
                <a:ea typeface="Times New Roman" panose="02020603050405020304" pitchFamily="18" charset="0"/>
                <a:cs typeface="Arial" panose="020B0604020202020204" pitchFamily="34" charset="0"/>
              </a:rPr>
              <a:t>Rapport de démarrage avec plan de travail</a:t>
            </a:r>
          </a:p>
          <a:p>
            <a:pPr marL="342900" indent="-342900">
              <a:lnSpc>
                <a:spcPct val="115000"/>
              </a:lnSpc>
              <a:buFont typeface="+mj-lt"/>
              <a:buAutoNum type="arabicParenR"/>
            </a:pPr>
            <a:endParaRPr lang="fr-FR" sz="140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BD448971-734A-F114-C7DC-0755EEB09274}"/>
              </a:ext>
            </a:extLst>
          </p:cNvPr>
          <p:cNvSpPr txBox="1"/>
          <p:nvPr/>
        </p:nvSpPr>
        <p:spPr>
          <a:xfrm>
            <a:off x="610390" y="1141697"/>
            <a:ext cx="7560844" cy="1323439"/>
          </a:xfrm>
          <a:prstGeom prst="rect">
            <a:avLst/>
          </a:prstGeom>
          <a:noFill/>
          <a:ln>
            <a:noFill/>
          </a:ln>
        </p:spPr>
        <p:txBody>
          <a:bodyPr wrap="square" rtlCol="0">
            <a:spAutoFit/>
          </a:bodyPr>
          <a:lstStyle/>
          <a:p>
            <a:pPr marL="342900" indent="-342900">
              <a:spcAft>
                <a:spcPts val="600"/>
              </a:spcAft>
              <a:buFont typeface="+mj-lt"/>
              <a:buAutoNum type="arabicParenR"/>
            </a:pPr>
            <a:r>
              <a:rPr lang="fr-FR" sz="1200"/>
              <a:t>Réunion de démarrage de la mission avec les partenaires; collecte d’éléments d’informations</a:t>
            </a:r>
          </a:p>
          <a:p>
            <a:pPr marL="342900" indent="-342900">
              <a:spcAft>
                <a:spcPts val="600"/>
              </a:spcAft>
              <a:buFont typeface="+mj-lt"/>
              <a:buAutoNum type="arabicParenR"/>
            </a:pPr>
            <a:r>
              <a:rPr lang="fr-FR" sz="1200"/>
              <a:t>Préparation d'un plan de travail, avec calendrier et répartition des tâches </a:t>
            </a:r>
          </a:p>
          <a:p>
            <a:pPr marL="342900" indent="-342900" algn="l">
              <a:spcAft>
                <a:spcPts val="600"/>
              </a:spcAft>
              <a:buFont typeface="+mj-lt"/>
              <a:buAutoNum type="arabicParenR"/>
            </a:pPr>
            <a:r>
              <a:rPr lang="fr-FR" sz="1200"/>
              <a:t>Préparation et organisation d’une réunion de lancement avec les parties prenantes</a:t>
            </a:r>
          </a:p>
          <a:p>
            <a:pPr marL="342900" indent="-342900" algn="l">
              <a:spcAft>
                <a:spcPts val="600"/>
              </a:spcAft>
              <a:buFont typeface="+mj-lt"/>
              <a:buAutoNum type="arabicParenR"/>
            </a:pPr>
            <a:r>
              <a:rPr lang="fr-FR" sz="1200"/>
              <a:t>Examen des documents et informations collectés (partagés par GIZ et partenaires)</a:t>
            </a:r>
          </a:p>
          <a:p>
            <a:pPr marL="342900" indent="-342900" algn="l">
              <a:spcAft>
                <a:spcPts val="600"/>
              </a:spcAft>
              <a:buFont typeface="+mj-lt"/>
              <a:buAutoNum type="arabicParenR"/>
            </a:pPr>
            <a:r>
              <a:rPr lang="fr-FR" sz="1200"/>
              <a:t>Proposition d‘un rapport de démarrage avec plan de travail définitif</a:t>
            </a:r>
            <a:endParaRPr lang="fr-FR" sz="1200">
              <a:solidFill>
                <a:srgbClr val="FF0000"/>
              </a:solidFill>
            </a:endParaRPr>
          </a:p>
        </p:txBody>
      </p:sp>
      <p:sp>
        <p:nvSpPr>
          <p:cNvPr id="11" name="Textfeld 10">
            <a:extLst>
              <a:ext uri="{FF2B5EF4-FFF2-40B4-BE49-F238E27FC236}">
                <a16:creationId xmlns:a16="http://schemas.microsoft.com/office/drawing/2014/main" id="{1B7FE8EE-2BD8-2FD1-FAE9-9C6A3076728F}"/>
              </a:ext>
            </a:extLst>
          </p:cNvPr>
          <p:cNvSpPr txBox="1"/>
          <p:nvPr/>
        </p:nvSpPr>
        <p:spPr>
          <a:xfrm>
            <a:off x="603114" y="2586423"/>
            <a:ext cx="7560844" cy="338554"/>
          </a:xfrm>
          <a:prstGeom prst="rect">
            <a:avLst/>
          </a:prstGeom>
          <a:solidFill>
            <a:srgbClr val="FFCCCC"/>
          </a:solidFill>
          <a:ln>
            <a:noFill/>
          </a:ln>
        </p:spPr>
        <p:txBody>
          <a:bodyPr wrap="square" rtlCol="0">
            <a:spAutoFit/>
          </a:bodyPr>
          <a:lstStyle/>
          <a:p>
            <a:pPr algn="l"/>
            <a:r>
              <a:rPr lang="fr-FR" sz="1600" b="1">
                <a:solidFill>
                  <a:srgbClr val="FF0000"/>
                </a:solidFill>
                <a:sym typeface="Wingdings" panose="05000000000000000000" pitchFamily="2" charset="2"/>
              </a:rPr>
              <a:t></a:t>
            </a:r>
            <a:r>
              <a:rPr lang="fr-FR" sz="1200">
                <a:sym typeface="Wingdings" panose="05000000000000000000" pitchFamily="2" charset="2"/>
              </a:rPr>
              <a:t> </a:t>
            </a:r>
            <a:r>
              <a:rPr lang="fr-FR" sz="1400" b="1"/>
              <a:t>1</a:t>
            </a:r>
            <a:r>
              <a:rPr lang="fr-FR" sz="1400" b="1" baseline="30000"/>
              <a:t>er</a:t>
            </a:r>
            <a:r>
              <a:rPr lang="fr-FR" sz="1400" b="1"/>
              <a:t> ATELIER DE LANCEMENT en mode présentiel avec les parties prenantes à Alger </a:t>
            </a:r>
            <a:endParaRPr lang="fr-FR" sz="1200" b="1"/>
          </a:p>
        </p:txBody>
      </p:sp>
      <p:sp>
        <p:nvSpPr>
          <p:cNvPr id="4" name="Espace réservé du pied de page 3">
            <a:extLst>
              <a:ext uri="{FF2B5EF4-FFF2-40B4-BE49-F238E27FC236}">
                <a16:creationId xmlns:a16="http://schemas.microsoft.com/office/drawing/2014/main" id="{0406ED25-C783-E521-A0BF-B144AF500B0E}"/>
              </a:ext>
            </a:extLst>
          </p:cNvPr>
          <p:cNvSpPr>
            <a:spLocks noGrp="1"/>
          </p:cNvSpPr>
          <p:nvPr>
            <p:ph type="ftr" sz="quarter" idx="10"/>
          </p:nvPr>
        </p:nvSpPr>
        <p:spPr>
          <a:xfrm>
            <a:off x="1796877" y="4922260"/>
            <a:ext cx="5839479" cy="92333"/>
          </a:xfrm>
        </p:spPr>
        <p:txBody>
          <a:bodyPr/>
          <a:lstStyle/>
          <a:p>
            <a:r>
              <a:rPr lang="fr-FR">
                <a:sym typeface="Arial"/>
              </a:rPr>
              <a:t>Atelier de restitution WP2 – Analyse des mécanismes liés au financement vert des projets EnR</a:t>
            </a:r>
            <a:endParaRPr lang="fr-FR" dirty="0">
              <a:sym typeface="Arial"/>
            </a:endParaRPr>
          </a:p>
        </p:txBody>
      </p:sp>
    </p:spTree>
    <p:extLst>
      <p:ext uri="{BB962C8B-B14F-4D97-AF65-F5344CB8AC3E}">
        <p14:creationId xmlns:p14="http://schemas.microsoft.com/office/powerpoint/2010/main" val="24899723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87E1541-0468-C24B-EA2C-2898225B5F9C}"/>
              </a:ext>
            </a:extLst>
          </p:cNvPr>
          <p:cNvSpPr>
            <a:spLocks noGrp="1"/>
          </p:cNvSpPr>
          <p:nvPr>
            <p:ph type="dt" sz="half" idx="11"/>
          </p:nvPr>
        </p:nvSpPr>
        <p:spPr/>
        <p:txBody>
          <a:bodyPr/>
          <a:lstStyle/>
          <a:p>
            <a:fld id="{346EC4F6-F5D9-4303-8929-8F31530500D6}" type="datetime1">
              <a:rPr lang="fr-FR" smtClean="0"/>
              <a:t>25/02/2025</a:t>
            </a:fld>
            <a:endParaRPr lang="de-DE"/>
          </a:p>
        </p:txBody>
      </p:sp>
      <p:sp>
        <p:nvSpPr>
          <p:cNvPr id="6" name="Foliennummernplatzhalter 5">
            <a:extLst>
              <a:ext uri="{FF2B5EF4-FFF2-40B4-BE49-F238E27FC236}">
                <a16:creationId xmlns:a16="http://schemas.microsoft.com/office/drawing/2014/main" id="{C64E0EF6-046A-8E55-F307-93CD9582120F}"/>
              </a:ext>
            </a:extLst>
          </p:cNvPr>
          <p:cNvSpPr>
            <a:spLocks noGrp="1"/>
          </p:cNvSpPr>
          <p:nvPr>
            <p:ph type="sldNum" sz="quarter" idx="12"/>
          </p:nvPr>
        </p:nvSpPr>
        <p:spPr/>
        <p:txBody>
          <a:bodyPr/>
          <a:lstStyle/>
          <a:p>
            <a:r>
              <a:rPr lang="de-DE"/>
              <a:t>Page </a:t>
            </a:r>
            <a:fld id="{3A8B5DB7-81A8-4ED4-916B-6B23CD603687}" type="slidenum">
              <a:rPr smtClean="0"/>
              <a:pPr/>
              <a:t>7</a:t>
            </a:fld>
            <a:endParaRPr/>
          </a:p>
        </p:txBody>
      </p:sp>
      <p:sp>
        <p:nvSpPr>
          <p:cNvPr id="8" name="Textfeld 7">
            <a:extLst>
              <a:ext uri="{FF2B5EF4-FFF2-40B4-BE49-F238E27FC236}">
                <a16:creationId xmlns:a16="http://schemas.microsoft.com/office/drawing/2014/main" id="{942059BB-2F3A-ECD2-3342-3377A6940AFB}"/>
              </a:ext>
            </a:extLst>
          </p:cNvPr>
          <p:cNvSpPr txBox="1"/>
          <p:nvPr/>
        </p:nvSpPr>
        <p:spPr>
          <a:xfrm>
            <a:off x="610390" y="293260"/>
            <a:ext cx="7625694" cy="495108"/>
          </a:xfrm>
          <a:prstGeom prst="rect">
            <a:avLst/>
          </a:prstGeom>
          <a:solidFill>
            <a:srgbClr val="CCECFF"/>
          </a:solidFill>
        </p:spPr>
        <p:txBody>
          <a:bodyPr wrap="square" tIns="108000" bIns="108000" rtlCol="0">
            <a:spAutoFit/>
          </a:bodyPr>
          <a:lstStyle/>
          <a:p>
            <a:pPr algn="l"/>
            <a:r>
              <a:rPr lang="fr-FR" sz="1800" b="1">
                <a:solidFill>
                  <a:srgbClr val="FF0000"/>
                </a:solidFill>
                <a:effectLst/>
                <a:latin typeface="Arial" panose="020B0604020202020204" pitchFamily="34" charset="0"/>
                <a:ea typeface="Times New Roman" panose="02020603050405020304" pitchFamily="18" charset="0"/>
              </a:rPr>
              <a:t>WP2</a:t>
            </a:r>
            <a:r>
              <a:rPr lang="fr-FR" sz="1800" b="1">
                <a:effectLst/>
                <a:latin typeface="Arial" panose="020B0604020202020204" pitchFamily="34" charset="0"/>
                <a:ea typeface="Times New Roman" panose="02020603050405020304" pitchFamily="18" charset="0"/>
              </a:rPr>
              <a:t>:	Benchmarking des mécanismes de financement de projets ER</a:t>
            </a:r>
            <a:endParaRPr lang="fr-FR" sz="1200">
              <a:solidFill>
                <a:srgbClr val="FF0000"/>
              </a:solidFill>
            </a:endParaRPr>
          </a:p>
        </p:txBody>
      </p:sp>
      <p:sp>
        <p:nvSpPr>
          <p:cNvPr id="10" name="Textfeld 9">
            <a:extLst>
              <a:ext uri="{FF2B5EF4-FFF2-40B4-BE49-F238E27FC236}">
                <a16:creationId xmlns:a16="http://schemas.microsoft.com/office/drawing/2014/main" id="{BD448971-734A-F114-C7DC-0755EEB09274}"/>
              </a:ext>
            </a:extLst>
          </p:cNvPr>
          <p:cNvSpPr txBox="1"/>
          <p:nvPr/>
        </p:nvSpPr>
        <p:spPr>
          <a:xfrm>
            <a:off x="610390" y="927692"/>
            <a:ext cx="7625694" cy="2369880"/>
          </a:xfrm>
          <a:prstGeom prst="rect">
            <a:avLst/>
          </a:prstGeom>
          <a:noFill/>
          <a:ln>
            <a:noFill/>
          </a:ln>
        </p:spPr>
        <p:txBody>
          <a:bodyPr wrap="square" rtlCol="0">
            <a:spAutoFit/>
          </a:bodyPr>
          <a:lstStyle/>
          <a:p>
            <a:pPr marL="342900" indent="-342900">
              <a:spcAft>
                <a:spcPts val="600"/>
              </a:spcAft>
              <a:buFont typeface="+mj-lt"/>
              <a:buAutoNum type="arabicParenR"/>
            </a:pPr>
            <a:r>
              <a:rPr lang="fr-FR" sz="1200"/>
              <a:t>Préparation et organisation d’un atelier de lancement avec les parties prenantes</a:t>
            </a:r>
          </a:p>
          <a:p>
            <a:pPr marL="342900" indent="-342900">
              <a:spcAft>
                <a:spcPts val="600"/>
              </a:spcAft>
              <a:buFont typeface="+mj-lt"/>
              <a:buAutoNum type="arabicParenR"/>
            </a:pPr>
            <a:r>
              <a:rPr lang="fr-FR" sz="1200"/>
              <a:t>Identification des mécanismes de financement pour l’analyse</a:t>
            </a:r>
          </a:p>
          <a:p>
            <a:pPr marL="342900" indent="-342900" algn="l">
              <a:spcAft>
                <a:spcPts val="600"/>
              </a:spcAft>
              <a:buFont typeface="+mj-lt"/>
              <a:buAutoNum type="arabicParenR"/>
            </a:pPr>
            <a:r>
              <a:rPr lang="fr-FR" sz="1200"/>
              <a:t>Étude de marché et évaluation des </a:t>
            </a:r>
            <a:r>
              <a:rPr lang="fr-FR" sz="1200" u="sng"/>
              <a:t>mécanismes de financement en Algérie et à l’international</a:t>
            </a:r>
          </a:p>
          <a:p>
            <a:pPr marL="342900" indent="-342900" algn="l">
              <a:spcAft>
                <a:spcPts val="600"/>
              </a:spcAft>
              <a:buFont typeface="+mj-lt"/>
              <a:buAutoNum type="arabicParenR"/>
            </a:pPr>
            <a:r>
              <a:rPr lang="fr-FR" sz="1200"/>
              <a:t>Préparation des questionnaires pour les entretiens avec les parties prenantes et réalisation de l’enquête</a:t>
            </a:r>
          </a:p>
          <a:p>
            <a:pPr marL="342900" indent="-342900" algn="l">
              <a:spcAft>
                <a:spcPts val="600"/>
              </a:spcAft>
              <a:buFont typeface="+mj-lt"/>
              <a:buAutoNum type="arabicParenR"/>
            </a:pPr>
            <a:r>
              <a:rPr lang="fr-FR" sz="1200"/>
              <a:t>Recherche documentaire complémentaire et analyse des données collectées</a:t>
            </a:r>
          </a:p>
          <a:p>
            <a:pPr marL="342900" indent="-342900" algn="l">
              <a:spcAft>
                <a:spcPts val="600"/>
              </a:spcAft>
              <a:buFont typeface="+mj-lt"/>
              <a:buAutoNum type="arabicParenR"/>
            </a:pPr>
            <a:r>
              <a:rPr lang="fr-FR" sz="1200"/>
              <a:t>Réalisation d'une analyse de la ‘</a:t>
            </a:r>
            <a:r>
              <a:rPr lang="fr-FR" sz="1200" err="1"/>
              <a:t>bancabilité</a:t>
            </a:r>
            <a:r>
              <a:rPr lang="fr-FR" sz="1200"/>
              <a:t>’ d'un projet d'énergie renouvelable (PV de grande échelle)</a:t>
            </a:r>
          </a:p>
          <a:p>
            <a:pPr marL="342900" indent="-342900" algn="l">
              <a:spcAft>
                <a:spcPts val="600"/>
              </a:spcAft>
              <a:buFont typeface="+mj-lt"/>
              <a:buAutoNum type="arabicParenR"/>
            </a:pPr>
            <a:r>
              <a:rPr lang="fr-FR" sz="1200"/>
              <a:t>Préparation d’un rapport d’analyse Powerpoint résumant les résultats du Benchmarking</a:t>
            </a:r>
          </a:p>
          <a:p>
            <a:pPr marL="342900" indent="-342900" algn="l">
              <a:spcAft>
                <a:spcPts val="600"/>
              </a:spcAft>
              <a:buFont typeface="+mj-lt"/>
              <a:buAutoNum type="arabicParenR"/>
            </a:pPr>
            <a:endParaRPr lang="fr-FR" sz="1200"/>
          </a:p>
          <a:p>
            <a:pPr marL="342900" indent="-342900" algn="l">
              <a:spcAft>
                <a:spcPts val="600"/>
              </a:spcAft>
              <a:buFont typeface="+mj-lt"/>
              <a:buAutoNum type="arabicParenR"/>
            </a:pPr>
            <a:endParaRPr lang="fr-FR" sz="1200"/>
          </a:p>
        </p:txBody>
      </p:sp>
      <p:sp>
        <p:nvSpPr>
          <p:cNvPr id="9" name="Textfeld 8">
            <a:extLst>
              <a:ext uri="{FF2B5EF4-FFF2-40B4-BE49-F238E27FC236}">
                <a16:creationId xmlns:a16="http://schemas.microsoft.com/office/drawing/2014/main" id="{D9CF0840-A3ED-D8AA-8E00-562CC62E55CA}"/>
              </a:ext>
            </a:extLst>
          </p:cNvPr>
          <p:cNvSpPr txBox="1"/>
          <p:nvPr/>
        </p:nvSpPr>
        <p:spPr>
          <a:xfrm>
            <a:off x="603114" y="3365728"/>
            <a:ext cx="7632970" cy="1383905"/>
          </a:xfrm>
          <a:prstGeom prst="rect">
            <a:avLst/>
          </a:prstGeom>
          <a:solidFill>
            <a:srgbClr val="CCFFCC"/>
          </a:solidFill>
        </p:spPr>
        <p:txBody>
          <a:bodyPr wrap="square" rtlCol="0">
            <a:spAutoFit/>
          </a:bodyPr>
          <a:lstStyle/>
          <a:p>
            <a:pPr>
              <a:lnSpc>
                <a:spcPct val="115000"/>
              </a:lnSpc>
            </a:pPr>
            <a:r>
              <a:rPr lang="fr-FR" sz="1400" b="1" u="sng">
                <a:effectLst/>
                <a:latin typeface="Arial" panose="020B0604020202020204" pitchFamily="34" charset="0"/>
                <a:ea typeface="Times New Roman" panose="02020603050405020304" pitchFamily="18" charset="0"/>
                <a:cs typeface="Arial" panose="020B0604020202020204" pitchFamily="34" charset="0"/>
              </a:rPr>
              <a:t>Livrables</a:t>
            </a:r>
            <a:r>
              <a:rPr lang="fr-FR" sz="1400">
                <a:effectLst/>
                <a:latin typeface="Arial" panose="020B0604020202020204" pitchFamily="34" charset="0"/>
                <a:ea typeface="Times New Roman" panose="02020603050405020304" pitchFamily="18" charset="0"/>
                <a:cs typeface="Arial" panose="020B0604020202020204" pitchFamily="34" charset="0"/>
              </a:rPr>
              <a:t> :</a:t>
            </a:r>
            <a:endParaRPr lang="fr-FR" sz="140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Atelier de lancement (Kick-off workshop)</a:t>
            </a: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Proposition et validation des questionnaires pour entretiens</a:t>
            </a:r>
          </a:p>
          <a:p>
            <a:pPr marL="342900" lvl="0" indent="-342900">
              <a:lnSpc>
                <a:spcPct val="115000"/>
              </a:lnSpc>
              <a:buFont typeface="+mj-lt"/>
              <a:buAutoNum type="arabicParenR"/>
            </a:pPr>
            <a:r>
              <a:rPr lang="fr-FR" sz="1200">
                <a:effectLst/>
                <a:latin typeface="Arial" panose="020B0604020202020204" pitchFamily="34" charset="0"/>
                <a:ea typeface="Times New Roman" panose="02020603050405020304" pitchFamily="18" charset="0"/>
                <a:cs typeface="Arial" panose="020B0604020202020204" pitchFamily="34" charset="0"/>
              </a:rPr>
              <a:t>Modèle de </a:t>
            </a:r>
            <a:r>
              <a:rPr lang="fr-FR" sz="1200">
                <a:latin typeface="Arial" panose="020B0604020202020204" pitchFamily="34" charset="0"/>
                <a:ea typeface="Times New Roman" panose="02020603050405020304" pitchFamily="18" charset="0"/>
                <a:cs typeface="Arial" panose="020B0604020202020204" pitchFamily="34" charset="0"/>
              </a:rPr>
              <a:t>suivi de l'enquête et du Benchmarking d</a:t>
            </a:r>
            <a:r>
              <a:rPr lang="fr-FR" sz="1200">
                <a:effectLst/>
                <a:latin typeface="Arial" panose="020B0604020202020204" pitchFamily="34" charset="0"/>
                <a:ea typeface="Times New Roman" panose="02020603050405020304" pitchFamily="18" charset="0"/>
                <a:cs typeface="Arial" panose="020B0604020202020204" pitchFamily="34" charset="0"/>
              </a:rPr>
              <a:t>es mécanismes de financement </a:t>
            </a:r>
          </a:p>
          <a:p>
            <a:pPr marL="342900" lvl="0" indent="-342900">
              <a:lnSpc>
                <a:spcPct val="115000"/>
              </a:lnSpc>
              <a:buFont typeface="+mj-lt"/>
              <a:buAutoNum type="arabicParenR"/>
            </a:pPr>
            <a:r>
              <a:rPr lang="fr-FR" sz="1200">
                <a:effectLst/>
                <a:latin typeface="Arial" panose="020B0604020202020204" pitchFamily="34" charset="0"/>
                <a:ea typeface="Times New Roman" panose="02020603050405020304" pitchFamily="18" charset="0"/>
                <a:cs typeface="Arial" panose="020B0604020202020204" pitchFamily="34" charset="0"/>
              </a:rPr>
              <a:t>Rapport d’Analyse du Benchmarking avec Conclusion et Recommandations</a:t>
            </a: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Atelier de partage des résultats du Benchmarking</a:t>
            </a:r>
          </a:p>
        </p:txBody>
      </p:sp>
      <p:sp>
        <p:nvSpPr>
          <p:cNvPr id="11" name="Textfeld 10">
            <a:extLst>
              <a:ext uri="{FF2B5EF4-FFF2-40B4-BE49-F238E27FC236}">
                <a16:creationId xmlns:a16="http://schemas.microsoft.com/office/drawing/2014/main" id="{1B7FE8EE-2BD8-2FD1-FAE9-9C6A3076728F}"/>
              </a:ext>
            </a:extLst>
          </p:cNvPr>
          <p:cNvSpPr txBox="1"/>
          <p:nvPr/>
        </p:nvSpPr>
        <p:spPr>
          <a:xfrm>
            <a:off x="603113" y="2860239"/>
            <a:ext cx="7632971" cy="338554"/>
          </a:xfrm>
          <a:prstGeom prst="rect">
            <a:avLst/>
          </a:prstGeom>
          <a:solidFill>
            <a:srgbClr val="FFCCCC"/>
          </a:solidFill>
          <a:ln>
            <a:noFill/>
          </a:ln>
        </p:spPr>
        <p:txBody>
          <a:bodyPr wrap="square" rtlCol="0">
            <a:spAutoFit/>
          </a:bodyPr>
          <a:lstStyle/>
          <a:p>
            <a:pPr algn="l"/>
            <a:r>
              <a:rPr lang="fr-FR" sz="1600" b="1">
                <a:solidFill>
                  <a:srgbClr val="FF0000"/>
                </a:solidFill>
                <a:sym typeface="Wingdings" panose="05000000000000000000" pitchFamily="2" charset="2"/>
              </a:rPr>
              <a:t></a:t>
            </a:r>
            <a:r>
              <a:rPr lang="fr-FR" sz="1200">
                <a:sym typeface="Wingdings" panose="05000000000000000000" pitchFamily="2" charset="2"/>
              </a:rPr>
              <a:t> </a:t>
            </a:r>
            <a:r>
              <a:rPr lang="fr-FR" sz="1400" b="1"/>
              <a:t>2</a:t>
            </a:r>
            <a:r>
              <a:rPr lang="fr-FR" sz="1400" b="1" baseline="30000"/>
              <a:t>ème</a:t>
            </a:r>
            <a:r>
              <a:rPr lang="fr-FR" sz="1400" b="1"/>
              <a:t> ATELIER des parties prenantes en mode hybride pour partage des résultats WP2</a:t>
            </a:r>
            <a:endParaRPr lang="fr-FR" sz="1200" b="1"/>
          </a:p>
        </p:txBody>
      </p:sp>
      <p:sp>
        <p:nvSpPr>
          <p:cNvPr id="3" name="Espace réservé du pied de page 3">
            <a:extLst>
              <a:ext uri="{FF2B5EF4-FFF2-40B4-BE49-F238E27FC236}">
                <a16:creationId xmlns:a16="http://schemas.microsoft.com/office/drawing/2014/main" id="{6AB0EB42-205D-344B-F5E4-E30694B1A067}"/>
              </a:ext>
            </a:extLst>
          </p:cNvPr>
          <p:cNvSpPr>
            <a:spLocks noGrp="1"/>
          </p:cNvSpPr>
          <p:nvPr>
            <p:ph type="ftr" sz="quarter" idx="10"/>
          </p:nvPr>
        </p:nvSpPr>
        <p:spPr>
          <a:xfrm>
            <a:off x="1796877" y="4922260"/>
            <a:ext cx="5839479" cy="92333"/>
          </a:xfrm>
        </p:spPr>
        <p:txBody>
          <a:bodyPr/>
          <a:lstStyle/>
          <a:p>
            <a:r>
              <a:rPr lang="fr-FR">
                <a:sym typeface="Arial"/>
              </a:rPr>
              <a:t>Atelier de restitution WP2 – Analyse des mécanismes liés au financement vert des projets EnR</a:t>
            </a:r>
            <a:endParaRPr lang="fr-FR" dirty="0">
              <a:sym typeface="Arial"/>
            </a:endParaRPr>
          </a:p>
        </p:txBody>
      </p:sp>
    </p:spTree>
    <p:extLst>
      <p:ext uri="{BB962C8B-B14F-4D97-AF65-F5344CB8AC3E}">
        <p14:creationId xmlns:p14="http://schemas.microsoft.com/office/powerpoint/2010/main" val="2527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187E1541-0468-C24B-EA2C-2898225B5F9C}"/>
              </a:ext>
            </a:extLst>
          </p:cNvPr>
          <p:cNvSpPr>
            <a:spLocks noGrp="1"/>
          </p:cNvSpPr>
          <p:nvPr>
            <p:ph type="dt" sz="half" idx="11"/>
          </p:nvPr>
        </p:nvSpPr>
        <p:spPr/>
        <p:txBody>
          <a:bodyPr/>
          <a:lstStyle/>
          <a:p>
            <a:fld id="{34253EBD-4913-498D-9943-179293D6DE3C}" type="datetime1">
              <a:rPr lang="fr-FR" smtClean="0"/>
              <a:t>25/02/2025</a:t>
            </a:fld>
            <a:endParaRPr lang="de-DE"/>
          </a:p>
        </p:txBody>
      </p:sp>
      <p:sp>
        <p:nvSpPr>
          <p:cNvPr id="6" name="Foliennummernplatzhalter 5">
            <a:extLst>
              <a:ext uri="{FF2B5EF4-FFF2-40B4-BE49-F238E27FC236}">
                <a16:creationId xmlns:a16="http://schemas.microsoft.com/office/drawing/2014/main" id="{C64E0EF6-046A-8E55-F307-93CD9582120F}"/>
              </a:ext>
            </a:extLst>
          </p:cNvPr>
          <p:cNvSpPr>
            <a:spLocks noGrp="1"/>
          </p:cNvSpPr>
          <p:nvPr>
            <p:ph type="sldNum" sz="quarter" idx="12"/>
          </p:nvPr>
        </p:nvSpPr>
        <p:spPr/>
        <p:txBody>
          <a:bodyPr/>
          <a:lstStyle/>
          <a:p>
            <a:r>
              <a:rPr lang="de-DE"/>
              <a:t>Page </a:t>
            </a:r>
            <a:fld id="{3A8B5DB7-81A8-4ED4-916B-6B23CD603687}" type="slidenum">
              <a:rPr smtClean="0"/>
              <a:pPr/>
              <a:t>8</a:t>
            </a:fld>
            <a:endParaRPr/>
          </a:p>
        </p:txBody>
      </p:sp>
      <p:sp>
        <p:nvSpPr>
          <p:cNvPr id="8" name="Textfeld 7">
            <a:extLst>
              <a:ext uri="{FF2B5EF4-FFF2-40B4-BE49-F238E27FC236}">
                <a16:creationId xmlns:a16="http://schemas.microsoft.com/office/drawing/2014/main" id="{942059BB-2F3A-ECD2-3342-3377A6940AFB}"/>
              </a:ext>
            </a:extLst>
          </p:cNvPr>
          <p:cNvSpPr txBox="1"/>
          <p:nvPr/>
        </p:nvSpPr>
        <p:spPr>
          <a:xfrm>
            <a:off x="610390" y="293260"/>
            <a:ext cx="7625694" cy="772107"/>
          </a:xfrm>
          <a:prstGeom prst="rect">
            <a:avLst/>
          </a:prstGeom>
          <a:solidFill>
            <a:srgbClr val="CCECFF"/>
          </a:solidFill>
        </p:spPr>
        <p:txBody>
          <a:bodyPr wrap="square" tIns="108000" bIns="108000" rtlCol="0">
            <a:spAutoFit/>
          </a:bodyPr>
          <a:lstStyle/>
          <a:p>
            <a:pPr marL="719138" indent="-719138" algn="l">
              <a:tabLst>
                <a:tab pos="1076325" algn="l"/>
              </a:tabLst>
            </a:pPr>
            <a:r>
              <a:rPr lang="fr-FR" sz="1800" b="1">
                <a:solidFill>
                  <a:srgbClr val="FF0000"/>
                </a:solidFill>
                <a:effectLst/>
                <a:latin typeface="Arial" panose="020B0604020202020204" pitchFamily="34" charset="0"/>
                <a:ea typeface="Times New Roman" panose="02020603050405020304" pitchFamily="18" charset="0"/>
              </a:rPr>
              <a:t>WP3</a:t>
            </a:r>
            <a:r>
              <a:rPr lang="fr-FR" sz="1800" b="1">
                <a:effectLst/>
                <a:latin typeface="Arial" panose="020B0604020202020204" pitchFamily="34" charset="0"/>
                <a:ea typeface="Times New Roman" panose="02020603050405020304" pitchFamily="18" charset="0"/>
              </a:rPr>
              <a:t>:	Étude comparative et de faisabilité pour la mise en œuvre </a:t>
            </a:r>
            <a:br>
              <a:rPr lang="fr-FR" sz="1800" b="1">
                <a:effectLst/>
                <a:latin typeface="Arial" panose="020B0604020202020204" pitchFamily="34" charset="0"/>
                <a:ea typeface="Times New Roman" panose="02020603050405020304" pitchFamily="18" charset="0"/>
              </a:rPr>
            </a:br>
            <a:r>
              <a:rPr lang="fr-FR" sz="1800" b="1">
                <a:effectLst/>
                <a:latin typeface="Arial" panose="020B0604020202020204" pitchFamily="34" charset="0"/>
                <a:ea typeface="Times New Roman" panose="02020603050405020304" pitchFamily="18" charset="0"/>
              </a:rPr>
              <a:t>des résultats de la recherche</a:t>
            </a:r>
            <a:endParaRPr lang="fr-FR" sz="1200">
              <a:solidFill>
                <a:srgbClr val="FF0000"/>
              </a:solidFill>
            </a:endParaRPr>
          </a:p>
        </p:txBody>
      </p:sp>
      <p:sp>
        <p:nvSpPr>
          <p:cNvPr id="9" name="Textfeld 8">
            <a:extLst>
              <a:ext uri="{FF2B5EF4-FFF2-40B4-BE49-F238E27FC236}">
                <a16:creationId xmlns:a16="http://schemas.microsoft.com/office/drawing/2014/main" id="{D9CF0840-A3ED-D8AA-8E00-562CC62E55CA}"/>
              </a:ext>
            </a:extLst>
          </p:cNvPr>
          <p:cNvSpPr txBox="1"/>
          <p:nvPr/>
        </p:nvSpPr>
        <p:spPr>
          <a:xfrm>
            <a:off x="603114" y="3163255"/>
            <a:ext cx="7632970" cy="1383905"/>
          </a:xfrm>
          <a:prstGeom prst="rect">
            <a:avLst/>
          </a:prstGeom>
          <a:solidFill>
            <a:srgbClr val="CCFFCC"/>
          </a:solidFill>
        </p:spPr>
        <p:txBody>
          <a:bodyPr wrap="square" rtlCol="0">
            <a:spAutoFit/>
          </a:bodyPr>
          <a:lstStyle/>
          <a:p>
            <a:pPr>
              <a:lnSpc>
                <a:spcPct val="115000"/>
              </a:lnSpc>
            </a:pPr>
            <a:r>
              <a:rPr lang="fr-FR" sz="1400" b="1" u="sng">
                <a:effectLst/>
                <a:latin typeface="Arial" panose="020B0604020202020204" pitchFamily="34" charset="0"/>
                <a:ea typeface="Times New Roman" panose="02020603050405020304" pitchFamily="18" charset="0"/>
                <a:cs typeface="Arial" panose="020B0604020202020204" pitchFamily="34" charset="0"/>
              </a:rPr>
              <a:t>Livrables</a:t>
            </a:r>
            <a:r>
              <a:rPr lang="fr-FR" sz="140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Réunions de travail avec la GIZ et les partenaires</a:t>
            </a: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Rapport comparatif avec recommandations pour le développement de l'écosystème financier local </a:t>
            </a:r>
          </a:p>
          <a:p>
            <a:pPr marL="342900" indent="-342900">
              <a:lnSpc>
                <a:spcPct val="115000"/>
              </a:lnSpc>
              <a:buFont typeface="+mj-lt"/>
              <a:buAutoNum type="arabicParenR"/>
            </a:pPr>
            <a:r>
              <a:rPr lang="fr-FR" sz="1200"/>
              <a:t>Etude de faisabilité et d'évaluation des risques</a:t>
            </a:r>
            <a:endParaRPr lang="fr-FR" sz="1200">
              <a:latin typeface="Arial" panose="020B0604020202020204" pitchFamily="34" charset="0"/>
              <a:cs typeface="Arial" panose="020B0604020202020204" pitchFamily="34" charset="0"/>
            </a:endParaRP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Atelier de partage des résultats de l’étude comparative et de faisabilité des stratégies financières</a:t>
            </a:r>
          </a:p>
          <a:p>
            <a:pPr marL="342900" indent="-342900">
              <a:lnSpc>
                <a:spcPct val="115000"/>
              </a:lnSpc>
              <a:buFont typeface="+mj-lt"/>
              <a:buAutoNum type="arabicParenR"/>
            </a:pPr>
            <a:r>
              <a:rPr lang="fr-FR" sz="1200">
                <a:latin typeface="Arial" panose="020B0604020202020204" pitchFamily="34" charset="0"/>
                <a:cs typeface="Arial" panose="020B0604020202020204" pitchFamily="34" charset="0"/>
              </a:rPr>
              <a:t>Feuille de route et plan de mise en œuvre </a:t>
            </a:r>
          </a:p>
        </p:txBody>
      </p:sp>
      <p:sp>
        <p:nvSpPr>
          <p:cNvPr id="10" name="Textfeld 9">
            <a:extLst>
              <a:ext uri="{FF2B5EF4-FFF2-40B4-BE49-F238E27FC236}">
                <a16:creationId xmlns:a16="http://schemas.microsoft.com/office/drawing/2014/main" id="{BD448971-734A-F114-C7DC-0755EEB09274}"/>
              </a:ext>
            </a:extLst>
          </p:cNvPr>
          <p:cNvSpPr txBox="1"/>
          <p:nvPr/>
        </p:nvSpPr>
        <p:spPr>
          <a:xfrm>
            <a:off x="610390" y="1135212"/>
            <a:ext cx="7625694" cy="1323439"/>
          </a:xfrm>
          <a:prstGeom prst="rect">
            <a:avLst/>
          </a:prstGeom>
          <a:noFill/>
          <a:ln>
            <a:noFill/>
          </a:ln>
        </p:spPr>
        <p:txBody>
          <a:bodyPr wrap="square" rtlCol="0">
            <a:spAutoFit/>
          </a:bodyPr>
          <a:lstStyle/>
          <a:p>
            <a:pPr marL="342900" indent="-342900" algn="l">
              <a:spcAft>
                <a:spcPts val="600"/>
              </a:spcAft>
              <a:buFont typeface="+mj-lt"/>
              <a:buAutoNum type="arabicParenR"/>
            </a:pPr>
            <a:r>
              <a:rPr lang="fr-FR" sz="1200"/>
              <a:t>Sélection et analyse de </a:t>
            </a:r>
            <a:r>
              <a:rPr lang="fr-FR" sz="1200" u="sng"/>
              <a:t>deux écosystèmes internationaux</a:t>
            </a:r>
            <a:r>
              <a:rPr lang="fr-FR" sz="1200"/>
              <a:t> pour le financement de projets ER</a:t>
            </a:r>
          </a:p>
          <a:p>
            <a:pPr marL="342900" indent="-342900" algn="l">
              <a:spcAft>
                <a:spcPts val="600"/>
              </a:spcAft>
              <a:buFont typeface="+mj-lt"/>
              <a:buAutoNum type="arabicParenR"/>
            </a:pPr>
            <a:r>
              <a:rPr lang="fr-FR" sz="1200"/>
              <a:t>Comparaison de l’écosystème algérien avec les 2 autres écosystèmes identifiés à l’international </a:t>
            </a:r>
          </a:p>
          <a:p>
            <a:pPr marL="342900" indent="-342900" algn="l">
              <a:spcAft>
                <a:spcPts val="600"/>
              </a:spcAft>
              <a:buFont typeface="+mj-lt"/>
              <a:buAutoNum type="arabicParenR"/>
            </a:pPr>
            <a:r>
              <a:rPr lang="fr-FR" sz="1200"/>
              <a:t>Identification et analyse de </a:t>
            </a:r>
            <a:r>
              <a:rPr lang="fr-FR" sz="1200" u="sng"/>
              <a:t>deux stratégies et montages financiers</a:t>
            </a:r>
            <a:r>
              <a:rPr lang="fr-FR" sz="1200"/>
              <a:t> propices aux projets ER en Algérie</a:t>
            </a:r>
          </a:p>
          <a:p>
            <a:pPr marL="342900" indent="-342900" algn="l">
              <a:spcAft>
                <a:spcPts val="600"/>
              </a:spcAft>
              <a:buFont typeface="+mj-lt"/>
              <a:buAutoNum type="arabicParenR"/>
            </a:pPr>
            <a:r>
              <a:rPr lang="fr-FR" sz="1200" u="sng"/>
              <a:t>Etude de faisabilité et d'évaluation des risques</a:t>
            </a:r>
            <a:r>
              <a:rPr lang="fr-FR" sz="1200"/>
              <a:t> des deux montages financiers sélectés</a:t>
            </a:r>
          </a:p>
          <a:p>
            <a:pPr marL="342900" indent="-342900">
              <a:spcAft>
                <a:spcPts val="600"/>
              </a:spcAft>
              <a:buFont typeface="+mj-lt"/>
              <a:buAutoNum type="arabicParenR"/>
            </a:pPr>
            <a:r>
              <a:rPr lang="fr-FR" sz="1200"/>
              <a:t>Développement d’une feuille de route et d’un plan de mise en œuvre détaillé</a:t>
            </a:r>
          </a:p>
        </p:txBody>
      </p:sp>
      <p:sp>
        <p:nvSpPr>
          <p:cNvPr id="11" name="Textfeld 10">
            <a:extLst>
              <a:ext uri="{FF2B5EF4-FFF2-40B4-BE49-F238E27FC236}">
                <a16:creationId xmlns:a16="http://schemas.microsoft.com/office/drawing/2014/main" id="{1B7FE8EE-2BD8-2FD1-FAE9-9C6A3076728F}"/>
              </a:ext>
            </a:extLst>
          </p:cNvPr>
          <p:cNvSpPr txBox="1"/>
          <p:nvPr/>
        </p:nvSpPr>
        <p:spPr>
          <a:xfrm>
            <a:off x="603113" y="2657766"/>
            <a:ext cx="7632971" cy="338554"/>
          </a:xfrm>
          <a:prstGeom prst="rect">
            <a:avLst/>
          </a:prstGeom>
          <a:solidFill>
            <a:srgbClr val="FFCCCC"/>
          </a:solidFill>
          <a:ln>
            <a:noFill/>
          </a:ln>
        </p:spPr>
        <p:txBody>
          <a:bodyPr wrap="square" rtlCol="0">
            <a:spAutoFit/>
          </a:bodyPr>
          <a:lstStyle/>
          <a:p>
            <a:pPr algn="l"/>
            <a:r>
              <a:rPr lang="fr-FR" sz="1600" b="1">
                <a:solidFill>
                  <a:srgbClr val="FF0000"/>
                </a:solidFill>
                <a:sym typeface="Wingdings" panose="05000000000000000000" pitchFamily="2" charset="2"/>
              </a:rPr>
              <a:t></a:t>
            </a:r>
            <a:r>
              <a:rPr lang="fr-FR" sz="1200">
                <a:sym typeface="Wingdings" panose="05000000000000000000" pitchFamily="2" charset="2"/>
              </a:rPr>
              <a:t> </a:t>
            </a:r>
            <a:r>
              <a:rPr lang="fr-FR" sz="1400" b="1"/>
              <a:t>3</a:t>
            </a:r>
            <a:r>
              <a:rPr lang="fr-FR" sz="1400" b="1" baseline="30000"/>
              <a:t>ème</a:t>
            </a:r>
            <a:r>
              <a:rPr lang="fr-FR" sz="1400" b="1"/>
              <a:t> ATELIER des parties prenantes pour partage des résultats WP3</a:t>
            </a:r>
            <a:endParaRPr lang="fr-FR" sz="1200" b="1"/>
          </a:p>
        </p:txBody>
      </p:sp>
      <p:sp>
        <p:nvSpPr>
          <p:cNvPr id="3" name="Espace réservé du pied de page 3">
            <a:extLst>
              <a:ext uri="{FF2B5EF4-FFF2-40B4-BE49-F238E27FC236}">
                <a16:creationId xmlns:a16="http://schemas.microsoft.com/office/drawing/2014/main" id="{CD2966D2-DE08-BE1B-013D-3465DED020B6}"/>
              </a:ext>
            </a:extLst>
          </p:cNvPr>
          <p:cNvSpPr>
            <a:spLocks noGrp="1"/>
          </p:cNvSpPr>
          <p:nvPr>
            <p:ph type="ftr" sz="quarter" idx="10"/>
          </p:nvPr>
        </p:nvSpPr>
        <p:spPr>
          <a:xfrm>
            <a:off x="1796877" y="4922260"/>
            <a:ext cx="5839479" cy="92333"/>
          </a:xfrm>
        </p:spPr>
        <p:txBody>
          <a:bodyPr/>
          <a:lstStyle/>
          <a:p>
            <a:r>
              <a:rPr lang="fr-FR">
                <a:sym typeface="Arial"/>
              </a:rPr>
              <a:t>Atelier de restitution WP2 – Analyse des mécanismes liés au financement vert des projets EnR</a:t>
            </a:r>
            <a:endParaRPr lang="fr-FR" dirty="0">
              <a:sym typeface="Arial"/>
            </a:endParaRPr>
          </a:p>
        </p:txBody>
      </p:sp>
    </p:spTree>
    <p:extLst>
      <p:ext uri="{BB962C8B-B14F-4D97-AF65-F5344CB8AC3E}">
        <p14:creationId xmlns:p14="http://schemas.microsoft.com/office/powerpoint/2010/main" val="1808923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4007B2D-237E-AEDE-7284-6A10FEA5E102}"/>
              </a:ext>
            </a:extLst>
          </p:cNvPr>
          <p:cNvSpPr>
            <a:spLocks noGrp="1"/>
          </p:cNvSpPr>
          <p:nvPr>
            <p:ph type="title"/>
          </p:nvPr>
        </p:nvSpPr>
        <p:spPr>
          <a:xfrm>
            <a:off x="449817" y="143897"/>
            <a:ext cx="8567183" cy="465703"/>
          </a:xfrm>
        </p:spPr>
        <p:txBody>
          <a:bodyPr/>
          <a:lstStyle/>
          <a:p>
            <a:r>
              <a:rPr lang="de-DE" err="1"/>
              <a:t>Synthèse</a:t>
            </a:r>
            <a:r>
              <a:rPr lang="de-DE"/>
              <a:t> du plan de </a:t>
            </a:r>
            <a:r>
              <a:rPr lang="de-DE" err="1"/>
              <a:t>travail</a:t>
            </a:r>
            <a:endParaRPr lang="de-DE"/>
          </a:p>
        </p:txBody>
      </p:sp>
      <p:sp>
        <p:nvSpPr>
          <p:cNvPr id="6" name="Foliennummernplatzhalter 5">
            <a:extLst>
              <a:ext uri="{FF2B5EF4-FFF2-40B4-BE49-F238E27FC236}">
                <a16:creationId xmlns:a16="http://schemas.microsoft.com/office/drawing/2014/main" id="{C64E0EF6-046A-8E55-F307-93CD9582120F}"/>
              </a:ext>
            </a:extLst>
          </p:cNvPr>
          <p:cNvSpPr>
            <a:spLocks noGrp="1"/>
          </p:cNvSpPr>
          <p:nvPr>
            <p:ph type="sldNum" sz="quarter" idx="12"/>
          </p:nvPr>
        </p:nvSpPr>
        <p:spPr/>
        <p:txBody>
          <a:bodyPr/>
          <a:lstStyle/>
          <a:p>
            <a:r>
              <a:rPr lang="de-DE"/>
              <a:t>Page </a:t>
            </a:r>
            <a:fld id="{3A8B5DB7-81A8-4ED4-916B-6B23CD603687}" type="slidenum">
              <a:rPr smtClean="0"/>
              <a:pPr/>
              <a:t>9</a:t>
            </a:fld>
            <a:endParaRPr/>
          </a:p>
        </p:txBody>
      </p:sp>
      <p:sp>
        <p:nvSpPr>
          <p:cNvPr id="5" name="Datumsplatzhalter 4">
            <a:extLst>
              <a:ext uri="{FF2B5EF4-FFF2-40B4-BE49-F238E27FC236}">
                <a16:creationId xmlns:a16="http://schemas.microsoft.com/office/drawing/2014/main" id="{187E1541-0468-C24B-EA2C-2898225B5F9C}"/>
              </a:ext>
            </a:extLst>
          </p:cNvPr>
          <p:cNvSpPr>
            <a:spLocks noGrp="1"/>
          </p:cNvSpPr>
          <p:nvPr>
            <p:ph type="dt" sz="half" idx="11"/>
          </p:nvPr>
        </p:nvSpPr>
        <p:spPr/>
        <p:txBody>
          <a:bodyPr/>
          <a:lstStyle/>
          <a:p>
            <a:fld id="{AF7700A4-B9A5-4FF0-9A22-0275FD6BC4FE}" type="datetime1">
              <a:rPr lang="fr-FR" smtClean="0"/>
              <a:t>25/02/2025</a:t>
            </a:fld>
            <a:endParaRPr lang="de-DE"/>
          </a:p>
        </p:txBody>
      </p:sp>
      <p:sp>
        <p:nvSpPr>
          <p:cNvPr id="7" name="Textfeld 6">
            <a:extLst>
              <a:ext uri="{FF2B5EF4-FFF2-40B4-BE49-F238E27FC236}">
                <a16:creationId xmlns:a16="http://schemas.microsoft.com/office/drawing/2014/main" id="{54286FC4-926D-E9BC-DFAA-F6CA1B66FE7A}"/>
              </a:ext>
            </a:extLst>
          </p:cNvPr>
          <p:cNvSpPr txBox="1"/>
          <p:nvPr/>
        </p:nvSpPr>
        <p:spPr>
          <a:xfrm>
            <a:off x="842026" y="945142"/>
            <a:ext cx="5530775" cy="387386"/>
          </a:xfrm>
          <a:prstGeom prst="rect">
            <a:avLst/>
          </a:prstGeom>
          <a:solidFill>
            <a:srgbClr val="CCECFF"/>
          </a:solidFill>
        </p:spPr>
        <p:txBody>
          <a:bodyPr wrap="square" tIns="108000" bIns="108000" rtlCol="0">
            <a:spAutoFit/>
          </a:bodyPr>
          <a:lstStyle/>
          <a:p>
            <a:pPr algn="l"/>
            <a:r>
              <a:rPr lang="fr-FR" sz="1100" b="1">
                <a:solidFill>
                  <a:srgbClr val="FF0000"/>
                </a:solidFill>
                <a:effectLst/>
                <a:latin typeface="Arial" panose="020B0604020202020204" pitchFamily="34" charset="0"/>
                <a:ea typeface="Times New Roman" panose="02020603050405020304" pitchFamily="18" charset="0"/>
              </a:rPr>
              <a:t>WP1</a:t>
            </a:r>
            <a:r>
              <a:rPr lang="fr-FR" sz="1100" b="1">
                <a:effectLst/>
                <a:latin typeface="Arial" panose="020B0604020202020204" pitchFamily="34" charset="0"/>
                <a:ea typeface="Times New Roman" panose="02020603050405020304" pitchFamily="18" charset="0"/>
              </a:rPr>
              <a:t>:	Phase de lancement et rapport de démarrage </a:t>
            </a:r>
            <a:endParaRPr lang="fr-FR" sz="900">
              <a:solidFill>
                <a:srgbClr val="FF0000"/>
              </a:solidFill>
            </a:endParaRPr>
          </a:p>
        </p:txBody>
      </p:sp>
      <p:sp>
        <p:nvSpPr>
          <p:cNvPr id="9" name="Textfeld 8">
            <a:extLst>
              <a:ext uri="{FF2B5EF4-FFF2-40B4-BE49-F238E27FC236}">
                <a16:creationId xmlns:a16="http://schemas.microsoft.com/office/drawing/2014/main" id="{9F16691B-2482-2EC7-1EDC-6B063C12E4D0}"/>
              </a:ext>
            </a:extLst>
          </p:cNvPr>
          <p:cNvSpPr txBox="1"/>
          <p:nvPr/>
        </p:nvSpPr>
        <p:spPr>
          <a:xfrm>
            <a:off x="815620" y="1912523"/>
            <a:ext cx="5583585" cy="387386"/>
          </a:xfrm>
          <a:prstGeom prst="rect">
            <a:avLst/>
          </a:prstGeom>
          <a:solidFill>
            <a:srgbClr val="CCECFF"/>
          </a:solidFill>
        </p:spPr>
        <p:txBody>
          <a:bodyPr wrap="square" tIns="108000" bIns="108000" rtlCol="0">
            <a:spAutoFit/>
          </a:bodyPr>
          <a:lstStyle/>
          <a:p>
            <a:pPr algn="l"/>
            <a:r>
              <a:rPr lang="fr-FR" sz="1100" b="1">
                <a:solidFill>
                  <a:srgbClr val="FF0000"/>
                </a:solidFill>
                <a:effectLst/>
                <a:latin typeface="Arial" panose="020B0604020202020204" pitchFamily="34" charset="0"/>
                <a:ea typeface="Times New Roman" panose="02020603050405020304" pitchFamily="18" charset="0"/>
              </a:rPr>
              <a:t>WP2</a:t>
            </a:r>
            <a:r>
              <a:rPr lang="fr-FR" sz="1100" b="1">
                <a:effectLst/>
                <a:latin typeface="Arial" panose="020B0604020202020204" pitchFamily="34" charset="0"/>
                <a:ea typeface="Times New Roman" panose="02020603050405020304" pitchFamily="18" charset="0"/>
              </a:rPr>
              <a:t>:	Benchmarking des mécanismes de financement pour projets ER</a:t>
            </a:r>
            <a:endParaRPr lang="fr-FR" sz="900">
              <a:solidFill>
                <a:srgbClr val="FF0000"/>
              </a:solidFill>
            </a:endParaRPr>
          </a:p>
        </p:txBody>
      </p:sp>
      <p:sp>
        <p:nvSpPr>
          <p:cNvPr id="11" name="Textfeld 10">
            <a:extLst>
              <a:ext uri="{FF2B5EF4-FFF2-40B4-BE49-F238E27FC236}">
                <a16:creationId xmlns:a16="http://schemas.microsoft.com/office/drawing/2014/main" id="{68584A5B-E4F7-049A-5885-D39D54C0AD97}"/>
              </a:ext>
            </a:extLst>
          </p:cNvPr>
          <p:cNvSpPr txBox="1"/>
          <p:nvPr/>
        </p:nvSpPr>
        <p:spPr>
          <a:xfrm>
            <a:off x="842026" y="2880126"/>
            <a:ext cx="5583585" cy="411257"/>
          </a:xfrm>
          <a:prstGeom prst="rect">
            <a:avLst/>
          </a:prstGeom>
          <a:solidFill>
            <a:srgbClr val="CCECFF"/>
          </a:solidFill>
        </p:spPr>
        <p:txBody>
          <a:bodyPr wrap="square" tIns="36000" bIns="36000" rtlCol="0">
            <a:spAutoFit/>
          </a:bodyPr>
          <a:lstStyle/>
          <a:p>
            <a:pPr marL="719138" indent="-719138" algn="l">
              <a:tabLst>
                <a:tab pos="1076325" algn="l"/>
              </a:tabLst>
            </a:pPr>
            <a:r>
              <a:rPr lang="fr-FR" sz="1100" b="1">
                <a:solidFill>
                  <a:srgbClr val="FF0000"/>
                </a:solidFill>
                <a:effectLst/>
                <a:latin typeface="Arial" panose="020B0604020202020204" pitchFamily="34" charset="0"/>
                <a:ea typeface="Times New Roman" panose="02020603050405020304" pitchFamily="18" charset="0"/>
              </a:rPr>
              <a:t>WP3</a:t>
            </a:r>
            <a:r>
              <a:rPr lang="fr-FR" sz="1100" b="1">
                <a:effectLst/>
                <a:latin typeface="Arial" panose="020B0604020202020204" pitchFamily="34" charset="0"/>
                <a:ea typeface="Times New Roman" panose="02020603050405020304" pitchFamily="18" charset="0"/>
              </a:rPr>
              <a:t>:	Étude comparative et de faisabilité pour la mise en œuvre </a:t>
            </a:r>
            <a:br>
              <a:rPr lang="fr-FR" sz="1100" b="1">
                <a:effectLst/>
                <a:latin typeface="Arial" panose="020B0604020202020204" pitchFamily="34" charset="0"/>
                <a:ea typeface="Times New Roman" panose="02020603050405020304" pitchFamily="18" charset="0"/>
              </a:rPr>
            </a:br>
            <a:r>
              <a:rPr lang="fr-FR" sz="1100" b="1">
                <a:effectLst/>
                <a:latin typeface="Arial" panose="020B0604020202020204" pitchFamily="34" charset="0"/>
                <a:ea typeface="Times New Roman" panose="02020603050405020304" pitchFamily="18" charset="0"/>
              </a:rPr>
              <a:t>des résultats de la recherche</a:t>
            </a:r>
            <a:endParaRPr lang="fr-FR" sz="900">
              <a:solidFill>
                <a:srgbClr val="FF0000"/>
              </a:solidFill>
            </a:endParaRPr>
          </a:p>
        </p:txBody>
      </p:sp>
      <p:sp>
        <p:nvSpPr>
          <p:cNvPr id="13" name="Textfeld 12">
            <a:extLst>
              <a:ext uri="{FF2B5EF4-FFF2-40B4-BE49-F238E27FC236}">
                <a16:creationId xmlns:a16="http://schemas.microsoft.com/office/drawing/2014/main" id="{A385046C-FDF0-2BEE-9366-22C849B9D83E}"/>
              </a:ext>
            </a:extLst>
          </p:cNvPr>
          <p:cNvSpPr txBox="1"/>
          <p:nvPr/>
        </p:nvSpPr>
        <p:spPr>
          <a:xfrm>
            <a:off x="2542224" y="3876491"/>
            <a:ext cx="5041433" cy="556664"/>
          </a:xfrm>
          <a:prstGeom prst="rect">
            <a:avLst/>
          </a:prstGeom>
          <a:solidFill>
            <a:srgbClr val="CCFF99"/>
          </a:solidFill>
          <a:ln w="12700">
            <a:solidFill>
              <a:srgbClr val="FF0000"/>
            </a:solidFill>
          </a:ln>
        </p:spPr>
        <p:txBody>
          <a:bodyPr wrap="square" tIns="108000" bIns="108000" rtlCol="0">
            <a:spAutoFit/>
          </a:bodyPr>
          <a:lstStyle/>
          <a:p>
            <a:pPr marL="1166813" indent="-1166813" algn="l">
              <a:tabLst>
                <a:tab pos="1166813" algn="l"/>
              </a:tabLst>
            </a:pPr>
            <a:r>
              <a:rPr lang="fr-FR" sz="1100" b="1">
                <a:solidFill>
                  <a:srgbClr val="FF0000"/>
                </a:solidFill>
                <a:effectLst/>
                <a:latin typeface="Arial" panose="020B0604020202020204" pitchFamily="34" charset="0"/>
                <a:ea typeface="Times New Roman" panose="02020603050405020304" pitchFamily="18" charset="0"/>
                <a:sym typeface="Wingdings" panose="05000000000000000000" pitchFamily="2" charset="2"/>
              </a:rPr>
              <a:t> </a:t>
            </a:r>
            <a:r>
              <a:rPr lang="fr-FR" sz="1100" b="1">
                <a:solidFill>
                  <a:srgbClr val="FF0000"/>
                </a:solidFill>
                <a:effectLst/>
                <a:latin typeface="Arial" panose="020B0604020202020204" pitchFamily="34" charset="0"/>
                <a:ea typeface="Times New Roman" panose="02020603050405020304" pitchFamily="18" charset="0"/>
              </a:rPr>
              <a:t>RESULTAT</a:t>
            </a:r>
            <a:r>
              <a:rPr lang="fr-FR" sz="1100" b="1">
                <a:effectLst/>
                <a:latin typeface="Arial" panose="020B0604020202020204" pitchFamily="34" charset="0"/>
                <a:ea typeface="Times New Roman" panose="02020603050405020304" pitchFamily="18" charset="0"/>
              </a:rPr>
              <a:t>:	Stratégies de financement des projets ER et </a:t>
            </a:r>
            <a:br>
              <a:rPr lang="fr-FR" sz="1100" b="1">
                <a:effectLst/>
                <a:latin typeface="Arial" panose="020B0604020202020204" pitchFamily="34" charset="0"/>
                <a:ea typeface="Times New Roman" panose="02020603050405020304" pitchFamily="18" charset="0"/>
              </a:rPr>
            </a:br>
            <a:r>
              <a:rPr lang="fr-FR" sz="1100" b="1">
                <a:effectLst/>
                <a:latin typeface="Arial" panose="020B0604020202020204" pitchFamily="34" charset="0"/>
                <a:ea typeface="Times New Roman" panose="02020603050405020304" pitchFamily="18" charset="0"/>
              </a:rPr>
              <a:t>Feuille de route pour la mise en œuvre  </a:t>
            </a:r>
            <a:endParaRPr lang="fr-FR" sz="900">
              <a:solidFill>
                <a:srgbClr val="FF0000"/>
              </a:solidFill>
            </a:endParaRPr>
          </a:p>
        </p:txBody>
      </p:sp>
      <p:sp>
        <p:nvSpPr>
          <p:cNvPr id="15" name="Pfeil: Chevron 14">
            <a:extLst>
              <a:ext uri="{FF2B5EF4-FFF2-40B4-BE49-F238E27FC236}">
                <a16:creationId xmlns:a16="http://schemas.microsoft.com/office/drawing/2014/main" id="{13EF55D6-CF3C-18DD-8722-0F2E358091B6}"/>
              </a:ext>
            </a:extLst>
          </p:cNvPr>
          <p:cNvSpPr/>
          <p:nvPr/>
        </p:nvSpPr>
        <p:spPr>
          <a:xfrm>
            <a:off x="1300804" y="1458925"/>
            <a:ext cx="5831516" cy="258535"/>
          </a:xfrm>
          <a:prstGeom prst="chevron">
            <a:avLst>
              <a:gd name="adj" fmla="val 60033"/>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a:solidFill>
                  <a:srgbClr val="FF0000"/>
                </a:solidFill>
                <a:sym typeface="Wingdings" panose="05000000000000000000" pitchFamily="2" charset="2"/>
              </a:rPr>
              <a:t></a:t>
            </a:r>
            <a:r>
              <a:rPr lang="fr-FR" sz="1000">
                <a:solidFill>
                  <a:schemeClr val="tx1"/>
                </a:solidFill>
                <a:sym typeface="Wingdings" panose="05000000000000000000" pitchFamily="2" charset="2"/>
              </a:rPr>
              <a:t>  </a:t>
            </a:r>
            <a:r>
              <a:rPr lang="fr-FR" sz="1000" b="1">
                <a:solidFill>
                  <a:schemeClr val="tx1"/>
                </a:solidFill>
              </a:rPr>
              <a:t>1</a:t>
            </a:r>
            <a:r>
              <a:rPr lang="fr-FR" sz="1000" b="1" baseline="30000">
                <a:solidFill>
                  <a:schemeClr val="tx1"/>
                </a:solidFill>
              </a:rPr>
              <a:t>er</a:t>
            </a:r>
            <a:r>
              <a:rPr lang="fr-FR" sz="1000" b="1">
                <a:solidFill>
                  <a:schemeClr val="tx1"/>
                </a:solidFill>
              </a:rPr>
              <a:t> ATELIER DE LANCEMENT des parties prenantes, en présentiel à Alger - </a:t>
            </a:r>
            <a:r>
              <a:rPr lang="fr-FR" sz="1000" b="1">
                <a:solidFill>
                  <a:srgbClr val="FF0000"/>
                </a:solidFill>
              </a:rPr>
              <a:t>DEC 2024</a:t>
            </a:r>
            <a:r>
              <a:rPr lang="fr-FR" sz="1000" b="1">
                <a:solidFill>
                  <a:schemeClr val="tx1"/>
                </a:solidFill>
              </a:rPr>
              <a:t> </a:t>
            </a:r>
          </a:p>
        </p:txBody>
      </p:sp>
      <p:sp>
        <p:nvSpPr>
          <p:cNvPr id="16" name="Pfeil: Chevron 15">
            <a:extLst>
              <a:ext uri="{FF2B5EF4-FFF2-40B4-BE49-F238E27FC236}">
                <a16:creationId xmlns:a16="http://schemas.microsoft.com/office/drawing/2014/main" id="{8BB57B48-7520-183D-1F4A-7D14BB9F83A6}"/>
              </a:ext>
            </a:extLst>
          </p:cNvPr>
          <p:cNvSpPr/>
          <p:nvPr/>
        </p:nvSpPr>
        <p:spPr>
          <a:xfrm>
            <a:off x="1521784" y="2408990"/>
            <a:ext cx="5884856" cy="258535"/>
          </a:xfrm>
          <a:prstGeom prst="chevron">
            <a:avLst>
              <a:gd name="adj" fmla="val 60033"/>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000" b="1">
                <a:solidFill>
                  <a:srgbClr val="FF0000"/>
                </a:solidFill>
                <a:sym typeface="Wingdings" panose="05000000000000000000" pitchFamily="2" charset="2"/>
              </a:rPr>
              <a:t></a:t>
            </a:r>
            <a:r>
              <a:rPr lang="fr-FR" sz="1000">
                <a:solidFill>
                  <a:schemeClr val="tx1"/>
                </a:solidFill>
                <a:sym typeface="Wingdings" panose="05000000000000000000" pitchFamily="2" charset="2"/>
              </a:rPr>
              <a:t>  </a:t>
            </a:r>
            <a:r>
              <a:rPr lang="fr-FR" sz="1000" b="1">
                <a:solidFill>
                  <a:schemeClr val="tx1"/>
                </a:solidFill>
              </a:rPr>
              <a:t>2ème ATELIER des parties prenantes pour partage des résultats WP2</a:t>
            </a:r>
            <a:r>
              <a:rPr lang="fr-FR" sz="1000" b="1">
                <a:solidFill>
                  <a:srgbClr val="FF0000"/>
                </a:solidFill>
              </a:rPr>
              <a:t> - FEV 2025 </a:t>
            </a:r>
            <a:endParaRPr lang="fr-FR" sz="1000" b="1">
              <a:solidFill>
                <a:schemeClr val="tx1"/>
              </a:solidFill>
            </a:endParaRPr>
          </a:p>
        </p:txBody>
      </p:sp>
      <p:sp>
        <p:nvSpPr>
          <p:cNvPr id="17" name="Pfeil: Chevron 16">
            <a:extLst>
              <a:ext uri="{FF2B5EF4-FFF2-40B4-BE49-F238E27FC236}">
                <a16:creationId xmlns:a16="http://schemas.microsoft.com/office/drawing/2014/main" id="{A06F920D-3783-68E4-8065-AD4570810760}"/>
              </a:ext>
            </a:extLst>
          </p:cNvPr>
          <p:cNvSpPr/>
          <p:nvPr/>
        </p:nvSpPr>
        <p:spPr>
          <a:xfrm>
            <a:off x="1859279" y="3426096"/>
            <a:ext cx="5737861" cy="258535"/>
          </a:xfrm>
          <a:prstGeom prst="chevron">
            <a:avLst>
              <a:gd name="adj" fmla="val 60033"/>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100" b="1">
                <a:solidFill>
                  <a:srgbClr val="FF0000"/>
                </a:solidFill>
                <a:sym typeface="Wingdings" panose="05000000000000000000" pitchFamily="2" charset="2"/>
              </a:rPr>
              <a:t></a:t>
            </a:r>
            <a:r>
              <a:rPr lang="fr-FR" sz="1000">
                <a:solidFill>
                  <a:schemeClr val="tx1"/>
                </a:solidFill>
                <a:sym typeface="Wingdings" panose="05000000000000000000" pitchFamily="2" charset="2"/>
              </a:rPr>
              <a:t>  </a:t>
            </a:r>
            <a:r>
              <a:rPr lang="fr-FR" sz="1000" b="1">
                <a:solidFill>
                  <a:schemeClr val="tx1"/>
                </a:solidFill>
                <a:sym typeface="Wingdings" panose="05000000000000000000" pitchFamily="2" charset="2"/>
              </a:rPr>
              <a:t>3ème ATELIER des parties prenantes pour partage des résultats WP3</a:t>
            </a:r>
            <a:r>
              <a:rPr lang="fr-FR" sz="1000" b="1">
                <a:solidFill>
                  <a:srgbClr val="FF0000"/>
                </a:solidFill>
              </a:rPr>
              <a:t> - AVRIL 2025 </a:t>
            </a:r>
            <a:endParaRPr lang="fr-FR" sz="1000" b="1">
              <a:solidFill>
                <a:schemeClr val="tx1"/>
              </a:solidFill>
            </a:endParaRPr>
          </a:p>
        </p:txBody>
      </p:sp>
      <p:sp>
        <p:nvSpPr>
          <p:cNvPr id="4" name="Espace réservé du pied de page 3">
            <a:extLst>
              <a:ext uri="{FF2B5EF4-FFF2-40B4-BE49-F238E27FC236}">
                <a16:creationId xmlns:a16="http://schemas.microsoft.com/office/drawing/2014/main" id="{900020D9-39AF-B8E1-81D0-EF61A7A65BA0}"/>
              </a:ext>
            </a:extLst>
          </p:cNvPr>
          <p:cNvSpPr>
            <a:spLocks noGrp="1"/>
          </p:cNvSpPr>
          <p:nvPr>
            <p:ph type="ftr" sz="quarter" idx="10"/>
          </p:nvPr>
        </p:nvSpPr>
        <p:spPr>
          <a:xfrm>
            <a:off x="1796877" y="4922260"/>
            <a:ext cx="5839479" cy="92333"/>
          </a:xfrm>
        </p:spPr>
        <p:txBody>
          <a:bodyPr/>
          <a:lstStyle/>
          <a:p>
            <a:r>
              <a:rPr lang="fr-FR">
                <a:sym typeface="Arial"/>
              </a:rPr>
              <a:t>Atelier de restitution WP2 – Analyse des mécanismes liés au financement vert des projets EnR</a:t>
            </a:r>
            <a:endParaRPr lang="fr-FR" dirty="0">
              <a:sym typeface="Arial"/>
            </a:endParaRPr>
          </a:p>
        </p:txBody>
      </p:sp>
    </p:spTree>
    <p:extLst>
      <p:ext uri="{BB962C8B-B14F-4D97-AF65-F5344CB8AC3E}">
        <p14:creationId xmlns:p14="http://schemas.microsoft.com/office/powerpoint/2010/main" val="2749107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50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3" grpId="0" animBg="1"/>
      <p:bldP spid="15" grpId="0" animBg="1"/>
      <p:bldP spid="16" grpId="0" animBg="1"/>
      <p:bldP spid="17" grpId="0" animBg="1"/>
    </p:bldLst>
  </p:timing>
</p:sld>
</file>

<file path=ppt/theme/theme1.xml><?xml version="1.0" encoding="utf-8"?>
<a:theme xmlns:a="http://schemas.openxmlformats.org/drawingml/2006/main" name="Entwurf 01">
  <a:themeElements>
    <a:clrScheme name="Benutzerdefiniert 47">
      <a:dk1>
        <a:sysClr val="windowText" lastClr="000000"/>
      </a:dk1>
      <a:lt1>
        <a:sysClr val="window" lastClr="FFFFFF"/>
      </a:lt1>
      <a:dk2>
        <a:srgbClr val="6F6F6F"/>
      </a:dk2>
      <a:lt2>
        <a:srgbClr val="E6E6E6"/>
      </a:lt2>
      <a:accent1>
        <a:srgbClr val="C80F0F"/>
      </a:accent1>
      <a:accent2>
        <a:srgbClr val="89AE10"/>
      </a:accent2>
      <a:accent3>
        <a:srgbClr val="FDC400"/>
      </a:accent3>
      <a:accent4>
        <a:srgbClr val="F8E946"/>
      </a:accent4>
      <a:accent5>
        <a:srgbClr val="0077B2"/>
      </a:accent5>
      <a:accent6>
        <a:srgbClr val="AAAAAA"/>
      </a:accent6>
      <a:hlink>
        <a:srgbClr val="C80F0F"/>
      </a:hlink>
      <a:folHlink>
        <a:srgbClr val="C80F0F"/>
      </a:folHlink>
    </a:clrScheme>
    <a:fontScheme name="Benutzerdefinier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smtClean="0"/>
        </a:defPPr>
      </a:lstStyle>
    </a:txDef>
  </a:objectDefaults>
  <a:extraClrSchemeLst/>
  <a:extLst>
    <a:ext uri="{05A4C25C-085E-4340-85A3-A5531E510DB2}">
      <thm15:themeFamily xmlns:thm15="http://schemas.microsoft.com/office/thememl/2012/main" name="giz_Standard_PPTX_Mastervorlagen_de_2019-09.potx" id="{1563245A-2B14-42E6-8557-A043C92435F7}" vid="{60DC477A-885D-466A-8F44-A536B58ED26A}"/>
    </a:ext>
  </a:extLst>
</a:theme>
</file>

<file path=ppt/theme/theme2.xml><?xml version="1.0" encoding="utf-8"?>
<a:theme xmlns:a="http://schemas.openxmlformats.org/drawingml/2006/main" name="1_Entwurf 01">
  <a:themeElements>
    <a:clrScheme name="Benutzerdefiniert 47">
      <a:dk1>
        <a:sysClr val="windowText" lastClr="000000"/>
      </a:dk1>
      <a:lt1>
        <a:sysClr val="window" lastClr="FFFFFF"/>
      </a:lt1>
      <a:dk2>
        <a:srgbClr val="6F6F6F"/>
      </a:dk2>
      <a:lt2>
        <a:srgbClr val="E6E6E6"/>
      </a:lt2>
      <a:accent1>
        <a:srgbClr val="C80F0F"/>
      </a:accent1>
      <a:accent2>
        <a:srgbClr val="89AE10"/>
      </a:accent2>
      <a:accent3>
        <a:srgbClr val="FDC400"/>
      </a:accent3>
      <a:accent4>
        <a:srgbClr val="F8E946"/>
      </a:accent4>
      <a:accent5>
        <a:srgbClr val="0077B2"/>
      </a:accent5>
      <a:accent6>
        <a:srgbClr val="AAAAAA"/>
      </a:accent6>
      <a:hlink>
        <a:srgbClr val="C80F0F"/>
      </a:hlink>
      <a:folHlink>
        <a:srgbClr val="C80F0F"/>
      </a:folHlink>
    </a:clrScheme>
    <a:fontScheme name="Benutzerdefinier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200" dirty="0" smtClean="0"/>
        </a:defPPr>
      </a:lstStyle>
    </a:txDef>
  </a:objectDefaults>
  <a:extraClrSchemeLst/>
  <a:extLst>
    <a:ext uri="{05A4C25C-085E-4340-85A3-A5531E510DB2}">
      <thm15:themeFamily xmlns:thm15="http://schemas.microsoft.com/office/thememl/2012/main" name="giz_Standard_PPTX_Mastervorlagen_de_2019-09.potx" id="{1563245A-2B14-42E6-8557-A043C92435F7}" vid="{60DC477A-885D-466A-8F44-A536B58ED26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9c45b68-7c62-4678-8150-5824402dbdd4">
      <Terms xmlns="http://schemas.microsoft.com/office/infopath/2007/PartnerControls"/>
    </lcf76f155ced4ddcb4097134ff3c332f>
    <TaxCatchAll xmlns="ac39304a-c92a-471f-9a93-1c90cea775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CA3AE17C4C8DB947A4FCB63863CA7115" ma:contentTypeVersion="11" ma:contentTypeDescription="Ein neues Dokument erstellen." ma:contentTypeScope="" ma:versionID="15bf4db4bc206c01c9ad2d3889e7ae6f">
  <xsd:schema xmlns:xsd="http://www.w3.org/2001/XMLSchema" xmlns:xs="http://www.w3.org/2001/XMLSchema" xmlns:p="http://schemas.microsoft.com/office/2006/metadata/properties" xmlns:ns2="c9c45b68-7c62-4678-8150-5824402dbdd4" xmlns:ns3="ac39304a-c92a-471f-9a93-1c90cea775bc" targetNamespace="http://schemas.microsoft.com/office/2006/metadata/properties" ma:root="true" ma:fieldsID="36175a86739a35c3d7b59781e2962482" ns2:_="" ns3:_="">
    <xsd:import namespace="c9c45b68-7c62-4678-8150-5824402dbdd4"/>
    <xsd:import namespace="ac39304a-c92a-471f-9a93-1c90cea775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c45b68-7c62-4678-8150-5824402dbd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8dd16c5-4ac3-40fe-b3d9-5be41f18502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39304a-c92a-471f-9a93-1c90cea775b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4895797-9416-47f3-85fe-cc6615c912b8}" ma:internalName="TaxCatchAll" ma:showField="CatchAllData" ma:web="ac39304a-c92a-471f-9a93-1c90cea775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650A0F-EDAD-4953-AAFA-E53DB4EBE5DC}">
  <ds:schemaRefs>
    <ds:schemaRef ds:uri="http://schemas.microsoft.com/office/2006/documentManagement/types"/>
    <ds:schemaRef ds:uri="ac39304a-c92a-471f-9a93-1c90cea775bc"/>
    <ds:schemaRef ds:uri="http://purl.org/dc/terms/"/>
    <ds:schemaRef ds:uri="http://purl.org/dc/elements/1.1/"/>
    <ds:schemaRef ds:uri="http://purl.org/dc/dcmitype/"/>
    <ds:schemaRef ds:uri="http://schemas.openxmlformats.org/package/2006/metadata/core-properties"/>
    <ds:schemaRef ds:uri="http://schemas.microsoft.com/office/infopath/2007/PartnerControls"/>
    <ds:schemaRef ds:uri="c9c45b68-7c62-4678-8150-5824402dbdd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87078FB-BA68-4781-8706-A155007DA3BE}">
  <ds:schemaRefs>
    <ds:schemaRef ds:uri="http://schemas.microsoft.com/sharepoint/v3/contenttype/forms"/>
  </ds:schemaRefs>
</ds:datastoreItem>
</file>

<file path=customXml/itemProps3.xml><?xml version="1.0" encoding="utf-8"?>
<ds:datastoreItem xmlns:ds="http://schemas.openxmlformats.org/officeDocument/2006/customXml" ds:itemID="{99625A60-1B47-4E3A-AFA0-C32DAB605E31}">
  <ds:schemaRefs>
    <ds:schemaRef ds:uri="ac39304a-c92a-471f-9a93-1c90cea775bc"/>
    <ds:schemaRef ds:uri="c9c45b68-7c62-4678-8150-5824402dbdd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5336</Words>
  <Application>Microsoft Office PowerPoint</Application>
  <PresentationFormat>Affichage à l'écran (16:9)</PresentationFormat>
  <Paragraphs>581</Paragraphs>
  <Slides>48</Slides>
  <Notes>6</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48</vt:i4>
      </vt:variant>
    </vt:vector>
  </HeadingPairs>
  <TitlesOfParts>
    <vt:vector size="56" baseType="lpstr">
      <vt:lpstr>Arial</vt:lpstr>
      <vt:lpstr>Calibri</vt:lpstr>
      <vt:lpstr>Noto Sans Symbols</vt:lpstr>
      <vt:lpstr>Symbol</vt:lpstr>
      <vt:lpstr>Times New Roman</vt:lpstr>
      <vt:lpstr>Wingdings</vt:lpstr>
      <vt:lpstr>Entwurf 01</vt:lpstr>
      <vt:lpstr>1_Entwurf 01</vt:lpstr>
      <vt:lpstr>Atelier de restitution du WP2 </vt:lpstr>
      <vt:lpstr>AGENDA</vt:lpstr>
      <vt:lpstr>1.  Introduction de l’équipe de consultants et présentation de la mission</vt:lpstr>
      <vt:lpstr>Equipe de la mission</vt:lpstr>
      <vt:lpstr>Analyse des mécanismes liés au financement vert des projets  d'énergie renouvelable</vt:lpstr>
      <vt:lpstr>Présentation PowerPoint</vt:lpstr>
      <vt:lpstr>Présentation PowerPoint</vt:lpstr>
      <vt:lpstr>Présentation PowerPoint</vt:lpstr>
      <vt:lpstr>Synthèse du plan de travail</vt:lpstr>
      <vt:lpstr>2.  Présentation des objectifs de l’atelier</vt:lpstr>
      <vt:lpstr>Objectifs de l’atelier </vt:lpstr>
      <vt:lpstr>3.  Résultats des interviews des parties prenantes</vt:lpstr>
      <vt:lpstr>Objectifs &amp; méthodologie des interviews </vt:lpstr>
      <vt:lpstr>Parties prenantes interviewées </vt:lpstr>
      <vt:lpstr>Résultats des interviews  Contexte législatif et réglementaire, cadre d’investissement</vt:lpstr>
      <vt:lpstr>Résultats des interviews  Risques à atténuer &amp; défis à surmonter</vt:lpstr>
      <vt:lpstr>Résultats des interviews Instruments et conditions de financement / Financement local</vt:lpstr>
      <vt:lpstr>Résultats des interviews Instruments et conditions de financement / Financement local</vt:lpstr>
      <vt:lpstr>Résultats des interviews Instruments et conditions de financement / Financement international</vt:lpstr>
      <vt:lpstr>Résultats des interviews  Benchmark pays (Question subsidiaire / Hors questionnaire initial)</vt:lpstr>
      <vt:lpstr>Synthèse des résultats</vt:lpstr>
      <vt:lpstr>4.  Evaluation des mécanismes de financement en Algérie/ à l’international</vt:lpstr>
      <vt:lpstr> Mécanismes de financement pour l'analyse et étude de marché et évaluation des mécanismes de financement en Algérie/ à l'international </vt:lpstr>
      <vt:lpstr>Instruments et fournisseurs de financement</vt:lpstr>
      <vt:lpstr>Critères d'évaluation, pondération et notation (note maximale par critère = 10) en Algérie</vt:lpstr>
      <vt:lpstr>Exemple n° 1 : évaluation du financement du secteur public</vt:lpstr>
      <vt:lpstr>Exemple n° 2 : Financement multilatéral (prêts)</vt:lpstr>
      <vt:lpstr>Interprétation des résultats de la notation</vt:lpstr>
      <vt:lpstr>Présentation PowerPoint</vt:lpstr>
      <vt:lpstr>Résumé, conclusion et perspectives</vt:lpstr>
      <vt:lpstr>5.  Analyse de la ‘bancabilité’ d'un projet d'énergie renouvelable (PV de grande échelle)</vt:lpstr>
      <vt:lpstr>Analyse de la bancabilité - Financement d'un réseau solaire photovoltaïque de 100 MW en Algérie : Mix de financement et modélisation de trois cas d'affaires différents Soutien au projet TaqatHy </vt:lpstr>
      <vt:lpstr>Instruments de financement : origine, impact modélisé et catégories</vt:lpstr>
      <vt:lpstr>Instruments de financement : estimation du coût des fonds propres et du coût de la dette pour différentes sources de financement</vt:lpstr>
      <vt:lpstr>Instruments de financement : combinaison des financements appliqués</vt:lpstr>
      <vt:lpstr>Scénario 1, " EPC (PPO)-S1-2001 " (cas de base) </vt:lpstr>
      <vt:lpstr>Vue d'ensemble du projet scénario 1: "EPC (PPO)-S1-2001"</vt:lpstr>
      <vt:lpstr>Flux de trésorerie actualisés des capitaux propres et délais de récupération (capitaux propres et projet)</vt:lpstr>
      <vt:lpstr>Recettes, paiements de la dette et des OPEX</vt:lpstr>
      <vt:lpstr>Scénario 2 : coûts de financement mixtes (mélange de fonds commerciaux internationaux), PAS de subvention</vt:lpstr>
      <vt:lpstr>Vue d'ensemble du projet scénario 2: coûts de financement mixtes,  sans subvention</vt:lpstr>
      <vt:lpstr>Scénario 3 IPP - coûts de financement moyens et subvention</vt:lpstr>
      <vt:lpstr>Vue d'ensemble du projet scénario 3: IPP - coûts de financement moyens et subvention</vt:lpstr>
      <vt:lpstr>Aperçu des principaux résultats des trois scénarios</vt:lpstr>
      <vt:lpstr>6.  Discussion finale, prochaines étapes et remarques finales</vt:lpstr>
      <vt:lpstr>7. Réception avec déjeuner léger</vt:lpstr>
      <vt:lpstr>Contact</vt:lpstr>
      <vt:lpstr>Présentation PowerPoint</vt:lpstr>
    </vt:vector>
  </TitlesOfParts>
  <Company>GIZ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Wichtige Hinweise:</dc:title>
  <dc:creator>Olaleye, Ira</dc:creator>
  <cp:lastModifiedBy>ZAIBACK, Rym GIZ DZ</cp:lastModifiedBy>
  <cp:revision>14</cp:revision>
  <dcterms:created xsi:type="dcterms:W3CDTF">2020-10-23T11:36:15Z</dcterms:created>
  <dcterms:modified xsi:type="dcterms:W3CDTF">2025-02-25T15:40:42Z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0x010100CA3AE17C4C8DB947A4FCB63863CA7115</vt:lpwstr>
  </property>
  <property fmtid="{D5CDD505-2E9C-101B-9397-08002B2CF9AE}" pid="3" name="MediaServiceImageTags">
    <vt:lpwstr/>
  </property>
</Properties>
</file>