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1A64AF1-77E4-4DC1-810F-D8F222711535}">
          <p14:sldIdLst>
            <p14:sldId id="256"/>
            <p14:sldId id="257"/>
            <p14:sldId id="260"/>
            <p14:sldId id="259"/>
            <p14:sldId id="261"/>
            <p14:sldId id="263"/>
            <p14:sldId id="262"/>
            <p14:sldId id="264"/>
            <p14:sldId id="265"/>
          </p14:sldIdLst>
        </p14:section>
        <p14:section name="Section sans titre" id="{715D5D1F-3936-40F4-A4D8-85F40A672C1E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D5AEE-27CB-40A5-B11B-8B754EFBCF4B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5061F6E-BBA3-4602-8F8E-A848F2DC5467}">
      <dgm:prSet phldrT="[Texte]"/>
      <dgm:spPr/>
      <dgm:t>
        <a:bodyPr/>
        <a:lstStyle/>
        <a:p>
          <a:pPr algn="l"/>
          <a:r>
            <a:rPr lang="en-US" dirty="0">
              <a:latin typeface="Bahnschrift" panose="020B0502040204020203" pitchFamily="34" charset="0"/>
            </a:rPr>
            <a:t>TOPOLOGIE RESEAU</a:t>
          </a:r>
          <a:endParaRPr lang="fr-FR" dirty="0">
            <a:latin typeface="Bahnschrift" panose="020B0502040204020203" pitchFamily="34" charset="0"/>
          </a:endParaRPr>
        </a:p>
      </dgm:t>
    </dgm:pt>
    <dgm:pt modelId="{3D0E693A-9DD2-44E3-8408-316B352010A7}" type="parTrans" cxnId="{F6D26085-DDC8-441E-81E9-5D6D421EBFFF}">
      <dgm:prSet/>
      <dgm:spPr/>
      <dgm:t>
        <a:bodyPr/>
        <a:lstStyle/>
        <a:p>
          <a:endParaRPr lang="fr-FR"/>
        </a:p>
      </dgm:t>
    </dgm:pt>
    <dgm:pt modelId="{E1BADE36-90A7-4862-96EB-0F7B19ECFF00}" type="sibTrans" cxnId="{F6D26085-DDC8-441E-81E9-5D6D421EBFFF}">
      <dgm:prSet/>
      <dgm:spPr/>
      <dgm:t>
        <a:bodyPr/>
        <a:lstStyle/>
        <a:p>
          <a:endParaRPr lang="fr-FR"/>
        </a:p>
      </dgm:t>
    </dgm:pt>
    <dgm:pt modelId="{E4D81C02-0F40-49FD-9E9E-05827E68D852}">
      <dgm:prSet phldrT="[Texte]"/>
      <dgm:spPr/>
      <dgm:t>
        <a:bodyPr/>
        <a:lstStyle/>
        <a:p>
          <a:pPr algn="l"/>
          <a:r>
            <a:rPr lang="en-US" dirty="0">
              <a:latin typeface="Bahnschrift" panose="020B0502040204020203" pitchFamily="34" charset="0"/>
            </a:rPr>
            <a:t>IVENTAIRE ET CARACTERISTIQUE DES EQUIPEMENT </a:t>
          </a:r>
          <a:endParaRPr lang="fr-FR" dirty="0">
            <a:latin typeface="Bahnschrift" panose="020B0502040204020203" pitchFamily="34" charset="0"/>
          </a:endParaRPr>
        </a:p>
      </dgm:t>
    </dgm:pt>
    <dgm:pt modelId="{C9FF4FD3-6185-49F1-8036-39E82664BF89}" type="parTrans" cxnId="{7F651246-6DC1-4E4B-91BC-4A9713C39AE6}">
      <dgm:prSet/>
      <dgm:spPr/>
      <dgm:t>
        <a:bodyPr/>
        <a:lstStyle/>
        <a:p>
          <a:endParaRPr lang="fr-FR"/>
        </a:p>
      </dgm:t>
    </dgm:pt>
    <dgm:pt modelId="{E10D2638-80CA-46FF-AEE9-47E4EFDA783B}" type="sibTrans" cxnId="{7F651246-6DC1-4E4B-91BC-4A9713C39AE6}">
      <dgm:prSet/>
      <dgm:spPr/>
      <dgm:t>
        <a:bodyPr/>
        <a:lstStyle/>
        <a:p>
          <a:endParaRPr lang="fr-FR"/>
        </a:p>
      </dgm:t>
    </dgm:pt>
    <dgm:pt modelId="{82124FAB-5121-4491-B474-96D51B93333E}">
      <dgm:prSet phldrT="[Texte]"/>
      <dgm:spPr/>
      <dgm:t>
        <a:bodyPr/>
        <a:lstStyle/>
        <a:p>
          <a:r>
            <a:rPr lang="en-US" dirty="0">
              <a:latin typeface="Bahnschrift" panose="020B0502040204020203" pitchFamily="34" charset="0"/>
            </a:rPr>
            <a:t>CONFIGURATION DE L’AP UBIQUITI</a:t>
          </a:r>
          <a:endParaRPr lang="fr-FR" dirty="0">
            <a:latin typeface="Bahnschrift" panose="020B0502040204020203" pitchFamily="34" charset="0"/>
          </a:endParaRPr>
        </a:p>
      </dgm:t>
    </dgm:pt>
    <dgm:pt modelId="{24F91985-A2AD-488F-9FD7-DDEA1AAE1186}" type="parTrans" cxnId="{25EB101A-D52E-4A0A-B208-361424265EEB}">
      <dgm:prSet/>
      <dgm:spPr/>
      <dgm:t>
        <a:bodyPr/>
        <a:lstStyle/>
        <a:p>
          <a:endParaRPr lang="fr-FR"/>
        </a:p>
      </dgm:t>
    </dgm:pt>
    <dgm:pt modelId="{3C8C7703-D163-4F9B-A033-61B442B56EC5}" type="sibTrans" cxnId="{25EB101A-D52E-4A0A-B208-361424265EEB}">
      <dgm:prSet/>
      <dgm:spPr/>
      <dgm:t>
        <a:bodyPr/>
        <a:lstStyle/>
        <a:p>
          <a:endParaRPr lang="fr-FR"/>
        </a:p>
      </dgm:t>
    </dgm:pt>
    <dgm:pt modelId="{75D767F8-6DB1-4D61-9030-7867DA9C10AE}" type="pres">
      <dgm:prSet presAssocID="{8D8D5AEE-27CB-40A5-B11B-8B754EFBCF4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96522009-E580-4F55-BC78-0B292C126E47}" type="pres">
      <dgm:prSet presAssocID="{C5061F6E-BBA3-4602-8F8E-A848F2DC5467}" presName="parentLin" presStyleCnt="0"/>
      <dgm:spPr/>
    </dgm:pt>
    <dgm:pt modelId="{1DD384D9-50AF-4562-B5B6-A02B48DBAE2D}" type="pres">
      <dgm:prSet presAssocID="{C5061F6E-BBA3-4602-8F8E-A848F2DC5467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DCCC905D-B7A0-4D13-9846-2A18398D7F4D}" type="pres">
      <dgm:prSet presAssocID="{C5061F6E-BBA3-4602-8F8E-A848F2DC546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FDE23D51-71C7-489B-B308-7B5ABE700D47}" type="pres">
      <dgm:prSet presAssocID="{C5061F6E-BBA3-4602-8F8E-A848F2DC5467}" presName="negativeSpace" presStyleCnt="0"/>
      <dgm:spPr/>
    </dgm:pt>
    <dgm:pt modelId="{4F3AE7F3-D600-48EB-8CC4-137C68A97A36}" type="pres">
      <dgm:prSet presAssocID="{C5061F6E-BBA3-4602-8F8E-A848F2DC5467}" presName="childText" presStyleLbl="conFgAcc1" presStyleIdx="0" presStyleCnt="3">
        <dgm:presLayoutVars>
          <dgm:bulletEnabled val="1"/>
        </dgm:presLayoutVars>
      </dgm:prSet>
      <dgm:spPr/>
    </dgm:pt>
    <dgm:pt modelId="{0C4D9297-D503-4603-91FE-39758D73BEED}" type="pres">
      <dgm:prSet presAssocID="{E1BADE36-90A7-4862-96EB-0F7B19ECFF00}" presName="spaceBetweenRectangles" presStyleCnt="0"/>
      <dgm:spPr/>
    </dgm:pt>
    <dgm:pt modelId="{5B801605-707F-4B0E-A995-E91CB4785778}" type="pres">
      <dgm:prSet presAssocID="{E4D81C02-0F40-49FD-9E9E-05827E68D852}" presName="parentLin" presStyleCnt="0"/>
      <dgm:spPr/>
    </dgm:pt>
    <dgm:pt modelId="{C8CB664A-9692-4E49-834B-FDEB461C57E6}" type="pres">
      <dgm:prSet presAssocID="{E4D81C02-0F40-49FD-9E9E-05827E68D852}" presName="parentLeftMargin" presStyleLbl="node1" presStyleIdx="0" presStyleCnt="3"/>
      <dgm:spPr/>
      <dgm:t>
        <a:bodyPr/>
        <a:lstStyle/>
        <a:p>
          <a:endParaRPr lang="fr-FR"/>
        </a:p>
      </dgm:t>
    </dgm:pt>
    <dgm:pt modelId="{4E8030E6-D813-422E-A9D6-42DA542CC44F}" type="pres">
      <dgm:prSet presAssocID="{E4D81C02-0F40-49FD-9E9E-05827E68D852}" presName="parentText" presStyleLbl="node1" presStyleIdx="1" presStyleCnt="3" custScaleX="117148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25CE3E65-C6C0-4FAA-8C84-6AFCDAA8B1AD}" type="pres">
      <dgm:prSet presAssocID="{E4D81C02-0F40-49FD-9E9E-05827E68D852}" presName="negativeSpace" presStyleCnt="0"/>
      <dgm:spPr/>
    </dgm:pt>
    <dgm:pt modelId="{E2614B97-1B3F-4B16-B9CA-E47E92F63C7F}" type="pres">
      <dgm:prSet presAssocID="{E4D81C02-0F40-49FD-9E9E-05827E68D852}" presName="childText" presStyleLbl="conFgAcc1" presStyleIdx="1" presStyleCnt="3">
        <dgm:presLayoutVars>
          <dgm:bulletEnabled val="1"/>
        </dgm:presLayoutVars>
      </dgm:prSet>
      <dgm:spPr/>
    </dgm:pt>
    <dgm:pt modelId="{5D92A5FB-73C6-4E5A-8AA3-1122336A9197}" type="pres">
      <dgm:prSet presAssocID="{E10D2638-80CA-46FF-AEE9-47E4EFDA783B}" presName="spaceBetweenRectangles" presStyleCnt="0"/>
      <dgm:spPr/>
    </dgm:pt>
    <dgm:pt modelId="{F2481006-936E-4DF0-8D91-185A1AB9D04D}" type="pres">
      <dgm:prSet presAssocID="{82124FAB-5121-4491-B474-96D51B93333E}" presName="parentLin" presStyleCnt="0"/>
      <dgm:spPr/>
    </dgm:pt>
    <dgm:pt modelId="{76424816-225A-4853-B01F-2BE690837EA9}" type="pres">
      <dgm:prSet presAssocID="{82124FAB-5121-4491-B474-96D51B93333E}" presName="parentLeftMargin" presStyleLbl="node1" presStyleIdx="1" presStyleCnt="3"/>
      <dgm:spPr/>
      <dgm:t>
        <a:bodyPr/>
        <a:lstStyle/>
        <a:p>
          <a:endParaRPr lang="fr-FR"/>
        </a:p>
      </dgm:t>
    </dgm:pt>
    <dgm:pt modelId="{7CA5C0BC-0ABB-4E6D-9B50-17B473EFDD48}" type="pres">
      <dgm:prSet presAssocID="{82124FAB-5121-4491-B474-96D51B93333E}" presName="parentText" presStyleLbl="node1" presStyleIdx="2" presStyleCnt="3" custLinFactNeighborX="2521">
        <dgm:presLayoutVars>
          <dgm:chMax val="0"/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7B735556-A82C-4A57-904C-1761BF395FCF}" type="pres">
      <dgm:prSet presAssocID="{82124FAB-5121-4491-B474-96D51B93333E}" presName="negativeSpace" presStyleCnt="0"/>
      <dgm:spPr/>
    </dgm:pt>
    <dgm:pt modelId="{BD1ABE75-D6BE-44B1-A8D6-A92F5FF455B8}" type="pres">
      <dgm:prSet presAssocID="{82124FAB-5121-4491-B474-96D51B93333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174FF17-C228-42B8-938E-9AA2FE1582BD}" type="presOf" srcId="{C5061F6E-BBA3-4602-8F8E-A848F2DC5467}" destId="{DCCC905D-B7A0-4D13-9846-2A18398D7F4D}" srcOrd="1" destOrd="0" presId="urn:microsoft.com/office/officeart/2005/8/layout/list1"/>
    <dgm:cxn modelId="{6BFF0BAE-D7D1-42B4-BE57-C1F0553BA01F}" type="presOf" srcId="{8D8D5AEE-27CB-40A5-B11B-8B754EFBCF4B}" destId="{75D767F8-6DB1-4D61-9030-7867DA9C10AE}" srcOrd="0" destOrd="0" presId="urn:microsoft.com/office/officeart/2005/8/layout/list1"/>
    <dgm:cxn modelId="{F6D26085-DDC8-441E-81E9-5D6D421EBFFF}" srcId="{8D8D5AEE-27CB-40A5-B11B-8B754EFBCF4B}" destId="{C5061F6E-BBA3-4602-8F8E-A848F2DC5467}" srcOrd="0" destOrd="0" parTransId="{3D0E693A-9DD2-44E3-8408-316B352010A7}" sibTransId="{E1BADE36-90A7-4862-96EB-0F7B19ECFF00}"/>
    <dgm:cxn modelId="{936DD46E-63AB-4E8D-A975-E0579E047438}" type="presOf" srcId="{82124FAB-5121-4491-B474-96D51B93333E}" destId="{7CA5C0BC-0ABB-4E6D-9B50-17B473EFDD48}" srcOrd="1" destOrd="0" presId="urn:microsoft.com/office/officeart/2005/8/layout/list1"/>
    <dgm:cxn modelId="{7F651246-6DC1-4E4B-91BC-4A9713C39AE6}" srcId="{8D8D5AEE-27CB-40A5-B11B-8B754EFBCF4B}" destId="{E4D81C02-0F40-49FD-9E9E-05827E68D852}" srcOrd="1" destOrd="0" parTransId="{C9FF4FD3-6185-49F1-8036-39E82664BF89}" sibTransId="{E10D2638-80CA-46FF-AEE9-47E4EFDA783B}"/>
    <dgm:cxn modelId="{4B138CE6-8D17-4536-BAEB-93C4778BD290}" type="presOf" srcId="{C5061F6E-BBA3-4602-8F8E-A848F2DC5467}" destId="{1DD384D9-50AF-4562-B5B6-A02B48DBAE2D}" srcOrd="0" destOrd="0" presId="urn:microsoft.com/office/officeart/2005/8/layout/list1"/>
    <dgm:cxn modelId="{3437960A-5D62-4791-871E-EDDC0D1B8B73}" type="presOf" srcId="{E4D81C02-0F40-49FD-9E9E-05827E68D852}" destId="{C8CB664A-9692-4E49-834B-FDEB461C57E6}" srcOrd="0" destOrd="0" presId="urn:microsoft.com/office/officeart/2005/8/layout/list1"/>
    <dgm:cxn modelId="{DDDCA2AD-4AF8-4978-87AE-A178BF78148C}" type="presOf" srcId="{E4D81C02-0F40-49FD-9E9E-05827E68D852}" destId="{4E8030E6-D813-422E-A9D6-42DA542CC44F}" srcOrd="1" destOrd="0" presId="urn:microsoft.com/office/officeart/2005/8/layout/list1"/>
    <dgm:cxn modelId="{25EB101A-D52E-4A0A-B208-361424265EEB}" srcId="{8D8D5AEE-27CB-40A5-B11B-8B754EFBCF4B}" destId="{82124FAB-5121-4491-B474-96D51B93333E}" srcOrd="2" destOrd="0" parTransId="{24F91985-A2AD-488F-9FD7-DDEA1AAE1186}" sibTransId="{3C8C7703-D163-4F9B-A033-61B442B56EC5}"/>
    <dgm:cxn modelId="{92CFCB5F-9BB0-4FF3-B417-3EED62452046}" type="presOf" srcId="{82124FAB-5121-4491-B474-96D51B93333E}" destId="{76424816-225A-4853-B01F-2BE690837EA9}" srcOrd="0" destOrd="0" presId="urn:microsoft.com/office/officeart/2005/8/layout/list1"/>
    <dgm:cxn modelId="{A16275DA-17F0-42D2-BE9D-2C7DA54FFFEA}" type="presParOf" srcId="{75D767F8-6DB1-4D61-9030-7867DA9C10AE}" destId="{96522009-E580-4F55-BC78-0B292C126E47}" srcOrd="0" destOrd="0" presId="urn:microsoft.com/office/officeart/2005/8/layout/list1"/>
    <dgm:cxn modelId="{F6CDDF04-D479-4218-BA44-E9A4C8906D2A}" type="presParOf" srcId="{96522009-E580-4F55-BC78-0B292C126E47}" destId="{1DD384D9-50AF-4562-B5B6-A02B48DBAE2D}" srcOrd="0" destOrd="0" presId="urn:microsoft.com/office/officeart/2005/8/layout/list1"/>
    <dgm:cxn modelId="{C23743E0-47E8-44E1-9116-6ADBF5422AAA}" type="presParOf" srcId="{96522009-E580-4F55-BC78-0B292C126E47}" destId="{DCCC905D-B7A0-4D13-9846-2A18398D7F4D}" srcOrd="1" destOrd="0" presId="urn:microsoft.com/office/officeart/2005/8/layout/list1"/>
    <dgm:cxn modelId="{F419D819-45B6-4834-B28A-0FDC006B883C}" type="presParOf" srcId="{75D767F8-6DB1-4D61-9030-7867DA9C10AE}" destId="{FDE23D51-71C7-489B-B308-7B5ABE700D47}" srcOrd="1" destOrd="0" presId="urn:microsoft.com/office/officeart/2005/8/layout/list1"/>
    <dgm:cxn modelId="{6F2E83E4-B800-4AE0-AD91-5A43A0008649}" type="presParOf" srcId="{75D767F8-6DB1-4D61-9030-7867DA9C10AE}" destId="{4F3AE7F3-D600-48EB-8CC4-137C68A97A36}" srcOrd="2" destOrd="0" presId="urn:microsoft.com/office/officeart/2005/8/layout/list1"/>
    <dgm:cxn modelId="{BFEB5D6A-31DE-413D-9022-F47F0F48327A}" type="presParOf" srcId="{75D767F8-6DB1-4D61-9030-7867DA9C10AE}" destId="{0C4D9297-D503-4603-91FE-39758D73BEED}" srcOrd="3" destOrd="0" presId="urn:microsoft.com/office/officeart/2005/8/layout/list1"/>
    <dgm:cxn modelId="{137E4BD0-C598-4E6B-A241-54D756982907}" type="presParOf" srcId="{75D767F8-6DB1-4D61-9030-7867DA9C10AE}" destId="{5B801605-707F-4B0E-A995-E91CB4785778}" srcOrd="4" destOrd="0" presId="urn:microsoft.com/office/officeart/2005/8/layout/list1"/>
    <dgm:cxn modelId="{595092F9-559F-4A40-BA7E-EE1F6DC4C21B}" type="presParOf" srcId="{5B801605-707F-4B0E-A995-E91CB4785778}" destId="{C8CB664A-9692-4E49-834B-FDEB461C57E6}" srcOrd="0" destOrd="0" presId="urn:microsoft.com/office/officeart/2005/8/layout/list1"/>
    <dgm:cxn modelId="{80B73018-E6CA-46CD-9634-416FC056C846}" type="presParOf" srcId="{5B801605-707F-4B0E-A995-E91CB4785778}" destId="{4E8030E6-D813-422E-A9D6-42DA542CC44F}" srcOrd="1" destOrd="0" presId="urn:microsoft.com/office/officeart/2005/8/layout/list1"/>
    <dgm:cxn modelId="{11091C64-E0C6-413E-A1A5-94A276574476}" type="presParOf" srcId="{75D767F8-6DB1-4D61-9030-7867DA9C10AE}" destId="{25CE3E65-C6C0-4FAA-8C84-6AFCDAA8B1AD}" srcOrd="5" destOrd="0" presId="urn:microsoft.com/office/officeart/2005/8/layout/list1"/>
    <dgm:cxn modelId="{C43398D7-0893-438D-846D-17DFFB3A23D3}" type="presParOf" srcId="{75D767F8-6DB1-4D61-9030-7867DA9C10AE}" destId="{E2614B97-1B3F-4B16-B9CA-E47E92F63C7F}" srcOrd="6" destOrd="0" presId="urn:microsoft.com/office/officeart/2005/8/layout/list1"/>
    <dgm:cxn modelId="{1D46E247-CA6F-4BF0-BA39-553F8113A6E0}" type="presParOf" srcId="{75D767F8-6DB1-4D61-9030-7867DA9C10AE}" destId="{5D92A5FB-73C6-4E5A-8AA3-1122336A9197}" srcOrd="7" destOrd="0" presId="urn:microsoft.com/office/officeart/2005/8/layout/list1"/>
    <dgm:cxn modelId="{96A0D174-07F7-4B90-A8AC-1FE0A88C6E3F}" type="presParOf" srcId="{75D767F8-6DB1-4D61-9030-7867DA9C10AE}" destId="{F2481006-936E-4DF0-8D91-185A1AB9D04D}" srcOrd="8" destOrd="0" presId="urn:microsoft.com/office/officeart/2005/8/layout/list1"/>
    <dgm:cxn modelId="{E2916202-939C-47FC-AC50-E8064F3A4AC0}" type="presParOf" srcId="{F2481006-936E-4DF0-8D91-185A1AB9D04D}" destId="{76424816-225A-4853-B01F-2BE690837EA9}" srcOrd="0" destOrd="0" presId="urn:microsoft.com/office/officeart/2005/8/layout/list1"/>
    <dgm:cxn modelId="{E4C7F490-024B-48F1-8D95-2274654B230E}" type="presParOf" srcId="{F2481006-936E-4DF0-8D91-185A1AB9D04D}" destId="{7CA5C0BC-0ABB-4E6D-9B50-17B473EFDD48}" srcOrd="1" destOrd="0" presId="urn:microsoft.com/office/officeart/2005/8/layout/list1"/>
    <dgm:cxn modelId="{B67C83A8-59A9-41AD-B225-58E52AC59398}" type="presParOf" srcId="{75D767F8-6DB1-4D61-9030-7867DA9C10AE}" destId="{7B735556-A82C-4A57-904C-1761BF395FCF}" srcOrd="9" destOrd="0" presId="urn:microsoft.com/office/officeart/2005/8/layout/list1"/>
    <dgm:cxn modelId="{57C7B9EE-038A-4E85-BF56-785EFDF44390}" type="presParOf" srcId="{75D767F8-6DB1-4D61-9030-7867DA9C10AE}" destId="{BD1ABE75-D6BE-44B1-A8D6-A92F5FF455B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3AE7F3-D600-48EB-8CC4-137C68A97A36}">
      <dsp:nvSpPr>
        <dsp:cNvPr id="0" name=""/>
        <dsp:cNvSpPr/>
      </dsp:nvSpPr>
      <dsp:spPr>
        <a:xfrm>
          <a:off x="0" y="1239500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C905D-B7A0-4D13-9846-2A18398D7F4D}">
      <dsp:nvSpPr>
        <dsp:cNvPr id="0" name=""/>
        <dsp:cNvSpPr/>
      </dsp:nvSpPr>
      <dsp:spPr>
        <a:xfrm>
          <a:off x="525780" y="914780"/>
          <a:ext cx="73609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Bahnschrift" panose="020B0502040204020203" pitchFamily="34" charset="0"/>
            </a:rPr>
            <a:t>TOPOLOGIE RESEAU</a:t>
          </a:r>
          <a:endParaRPr lang="fr-FR" sz="2200" kern="1200" dirty="0">
            <a:latin typeface="Bahnschrift" panose="020B0502040204020203" pitchFamily="34" charset="0"/>
          </a:endParaRPr>
        </a:p>
      </dsp:txBody>
      <dsp:txXfrm>
        <a:off x="557483" y="946483"/>
        <a:ext cx="7297514" cy="586034"/>
      </dsp:txXfrm>
    </dsp:sp>
    <dsp:sp modelId="{E2614B97-1B3F-4B16-B9CA-E47E92F63C7F}">
      <dsp:nvSpPr>
        <dsp:cNvPr id="0" name=""/>
        <dsp:cNvSpPr/>
      </dsp:nvSpPr>
      <dsp:spPr>
        <a:xfrm>
          <a:off x="0" y="2237420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8030E6-D813-422E-A9D6-42DA542CC44F}">
      <dsp:nvSpPr>
        <dsp:cNvPr id="0" name=""/>
        <dsp:cNvSpPr/>
      </dsp:nvSpPr>
      <dsp:spPr>
        <a:xfrm>
          <a:off x="525780" y="1912700"/>
          <a:ext cx="862317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Bahnschrift" panose="020B0502040204020203" pitchFamily="34" charset="0"/>
            </a:rPr>
            <a:t>IVENTAIRE ET CARACTERISTIQUE DES EQUIPEMENT </a:t>
          </a:r>
          <a:endParaRPr lang="fr-FR" sz="2200" kern="1200" dirty="0">
            <a:latin typeface="Bahnschrift" panose="020B0502040204020203" pitchFamily="34" charset="0"/>
          </a:endParaRPr>
        </a:p>
      </dsp:txBody>
      <dsp:txXfrm>
        <a:off x="557483" y="1944403"/>
        <a:ext cx="8559764" cy="586034"/>
      </dsp:txXfrm>
    </dsp:sp>
    <dsp:sp modelId="{BD1ABE75-D6BE-44B1-A8D6-A92F5FF455B8}">
      <dsp:nvSpPr>
        <dsp:cNvPr id="0" name=""/>
        <dsp:cNvSpPr/>
      </dsp:nvSpPr>
      <dsp:spPr>
        <a:xfrm>
          <a:off x="0" y="3235340"/>
          <a:ext cx="10515600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5C0BC-0ABB-4E6D-9B50-17B473EFDD48}">
      <dsp:nvSpPr>
        <dsp:cNvPr id="0" name=""/>
        <dsp:cNvSpPr/>
      </dsp:nvSpPr>
      <dsp:spPr>
        <a:xfrm>
          <a:off x="539034" y="2910620"/>
          <a:ext cx="736092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>
              <a:latin typeface="Bahnschrift" panose="020B0502040204020203" pitchFamily="34" charset="0"/>
            </a:rPr>
            <a:t>CONFIGURATION DE L’AP UBIQUITI</a:t>
          </a:r>
          <a:endParaRPr lang="fr-FR" sz="2200" kern="1200" dirty="0">
            <a:latin typeface="Bahnschrift" panose="020B0502040204020203" pitchFamily="34" charset="0"/>
          </a:endParaRPr>
        </a:p>
      </dsp:txBody>
      <dsp:txXfrm>
        <a:off x="570737" y="2942323"/>
        <a:ext cx="729751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545-8A70-417A-B17C-587450510477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DF045F5-0ED4-45B7-BCAB-84E56506168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5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545-8A70-417A-B17C-587450510477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45F5-0ED4-45B7-BCAB-84E56506168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947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545-8A70-417A-B17C-587450510477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45F5-0ED4-45B7-BCAB-84E56506168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09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545-8A70-417A-B17C-587450510477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45F5-0ED4-45B7-BCAB-84E56506168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54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545-8A70-417A-B17C-587450510477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45F5-0ED4-45B7-BCAB-84E56506168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621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545-8A70-417A-B17C-587450510477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45F5-0ED4-45B7-BCAB-84E56506168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44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545-8A70-417A-B17C-587450510477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45F5-0ED4-45B7-BCAB-84E56506168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251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545-8A70-417A-B17C-587450510477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45F5-0ED4-45B7-BCAB-84E565061685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27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545-8A70-417A-B17C-587450510477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45F5-0ED4-45B7-BCAB-84E565061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64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0545-8A70-417A-B17C-587450510477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45F5-0ED4-45B7-BCAB-84E56506168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32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110545-8A70-417A-B17C-587450510477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045F5-0ED4-45B7-BCAB-84E565061685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2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110545-8A70-417A-B17C-587450510477}" type="datetimeFigureOut">
              <a:rPr lang="fr-FR" smtClean="0"/>
              <a:t>09/09/2021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DF045F5-0ED4-45B7-BCAB-84E565061685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4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399CDEB-C405-4DFF-86CE-12D980CE9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52" y="2213112"/>
            <a:ext cx="11277600" cy="2663687"/>
          </a:xfrm>
        </p:spPr>
        <p:txBody>
          <a:bodyPr>
            <a:normAutofit fontScale="90000"/>
          </a:bodyPr>
          <a:lstStyle/>
          <a:p>
            <a:r>
              <a:rPr lang="en-US" sz="8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Rapport hebdomadaire du projet de reseau </a:t>
            </a:r>
            <a:endParaRPr lang="fr-FR" sz="88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E9E76D72-C883-49CF-B675-E086D0619B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349" y="2491410"/>
            <a:ext cx="10933042" cy="323353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endParaRPr lang="fr-FR" dirty="0"/>
          </a:p>
          <a:p>
            <a:pPr algn="l"/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37593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="" xmlns:a16="http://schemas.microsoft.com/office/drawing/2014/main" id="{F8C9F33D-E957-431B-BD13-4FAF728CE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00904"/>
              </p:ext>
            </p:extLst>
          </p:nvPr>
        </p:nvGraphicFramePr>
        <p:xfrm>
          <a:off x="344558" y="318051"/>
          <a:ext cx="11264348" cy="385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367">
                  <a:extLst>
                    <a:ext uri="{9D8B030D-6E8A-4147-A177-3AD203B41FA5}">
                      <a16:colId xmlns="" xmlns:a16="http://schemas.microsoft.com/office/drawing/2014/main" val="2921260731"/>
                    </a:ext>
                  </a:extLst>
                </a:gridCol>
                <a:gridCol w="8829981">
                  <a:extLst>
                    <a:ext uri="{9D8B030D-6E8A-4147-A177-3AD203B41FA5}">
                      <a16:colId xmlns="" xmlns:a16="http://schemas.microsoft.com/office/drawing/2014/main" val="3280945181"/>
                    </a:ext>
                  </a:extLst>
                </a:gridCol>
              </a:tblGrid>
              <a:tr h="1725929">
                <a:tc>
                  <a:txBody>
                    <a:bodyPr/>
                    <a:lstStyle/>
                    <a:p>
                      <a:r>
                        <a:rPr lang="fr-FR" sz="2000" b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POINT </a:t>
                      </a:r>
                      <a:r>
                        <a:rPr lang="fr-FR" sz="2000" b="0" kern="1200" dirty="0" smtClean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D’ACCES </a:t>
                      </a:r>
                      <a:r>
                        <a:rPr lang="fr-FR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Ubiquti</a:t>
                      </a:r>
                      <a:endParaRPr lang="fr-FR" sz="20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000" b="0" kern="1200" dirty="0" err="1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WiFi</a:t>
                      </a:r>
                      <a:r>
                        <a:rPr lang="fr-FR" sz="2000" b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 6 avancée pour fournir une couverture sans fil puissante aux environnements d’entreprise… Bande 2,4 GHz 4x4 MIMO avec débit radio de 600 Mbps</a:t>
                      </a:r>
                    </a:p>
                    <a:p>
                      <a:endParaRPr lang="fr-FR" sz="20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92198251"/>
                  </a:ext>
                </a:extLst>
              </a:tr>
              <a:tr h="2127308">
                <a:tc>
                  <a:txBody>
                    <a:bodyPr/>
                    <a:lstStyle/>
                    <a:p>
                      <a:r>
                        <a:rPr lang="fr-FR" sz="2000" b="0" kern="1200" dirty="0" smtClean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CONTROLEUR WIFI </a:t>
                      </a:r>
                      <a:r>
                        <a:rPr lang="fr-FR" sz="2000" b="0" kern="1200" dirty="0" err="1" smtClean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Ubiquiti</a:t>
                      </a:r>
                      <a:endParaRPr lang="fr-FR" sz="20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000" b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Ce contrôleur peut fonctionner 24h/24 et 7j/7 avec une consommation de 7W maximum</a:t>
                      </a:r>
                    </a:p>
                    <a:p>
                      <a:pPr lvl="0"/>
                      <a:r>
                        <a:rPr lang="fr-FR" sz="2000" b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Et peuvent vous garantir un accès stable jusqu’environ 50 points d’accès </a:t>
                      </a:r>
                      <a:r>
                        <a:rPr lang="fr-FR" sz="2000" b="0" kern="1200" dirty="0" err="1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UniFi</a:t>
                      </a:r>
                      <a:r>
                        <a:rPr lang="fr-FR" sz="2000" b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fr-FR" sz="20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9378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23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CDB8B9DF-BFDB-4F06-8CCA-F9FAF086A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297"/>
            <a:ext cx="9144000" cy="795129"/>
          </a:xfrm>
        </p:spPr>
        <p:txBody>
          <a:bodyPr>
            <a:normAutofit fontScale="90000"/>
          </a:bodyPr>
          <a:lstStyle/>
          <a:p>
            <a:pPr lvl="0"/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III. </a:t>
            </a: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CONFIGURATION DE L’AP UBIQUITI</a:t>
            </a:r>
            <a:endParaRPr lang="fr-FR" sz="4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07C7AEB2-FE45-4591-9834-B0FD15429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08313"/>
            <a:ext cx="9144000" cy="334948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On a configure un AP ubiquiti via un controleur Unifi avec </a:t>
            </a:r>
            <a:r>
              <a:rPr lang="en-US" b="1" dirty="0" err="1">
                <a:latin typeface="Bahnschrift" panose="020B0502040204020203" pitchFamily="34" charset="0"/>
              </a:rPr>
              <a:t>stagedisi</a:t>
            </a:r>
            <a:r>
              <a:rPr lang="en-US" dirty="0">
                <a:latin typeface="Bahnschrift" panose="020B0502040204020203" pitchFamily="34" charset="0"/>
              </a:rPr>
              <a:t> comme SSID.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r"/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MERCI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0772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11958D5D-D565-4CA4-B569-EF1A857E7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PLAN:</a:t>
            </a:r>
            <a:endParaRPr lang="fr-FR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="" xmlns:a16="http://schemas.microsoft.com/office/drawing/2014/main" id="{093768CC-D287-416A-B6A4-FE2D8C68FA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710102"/>
              </p:ext>
            </p:extLst>
          </p:nvPr>
        </p:nvGraphicFramePr>
        <p:xfrm>
          <a:off x="838200" y="1669774"/>
          <a:ext cx="10515600" cy="4704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46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439CD2C2-8C16-4C7D-8F5E-F2AC0988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TOPoLOGIE</a:t>
            </a:r>
            <a:endParaRPr lang="fr-FR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" panose="020B0502040204020203" pitchFamily="34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E52FE87-A28E-4438-B0A2-B0C879847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1799119"/>
            <a:ext cx="10515600" cy="470769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La topologie du campus de kaolack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Pour le campus de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kaolack</a:t>
            </a:r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,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on a </a:t>
            </a:r>
            <a:r>
              <a:rPr lang="en-US" sz="2000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modélisé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une architecture </a:t>
            </a:r>
            <a:r>
              <a:rPr lang="en-US" sz="2000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réseau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de </a:t>
            </a:r>
            <a:r>
              <a:rPr lang="en-US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niveau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 3 </a:t>
            </a:r>
            <a:r>
              <a:rPr lang="en-US" sz="2000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constituée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d’un firewall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d’un </a:t>
            </a:r>
            <a:r>
              <a:rPr lang="en-US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routeur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 (backbone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),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Des </a:t>
            </a:r>
            <a:r>
              <a:rPr lang="en-US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switchs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niveau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2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  </a:t>
            </a:r>
            <a:endParaRPr lang="en-US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D’antennes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pour </a:t>
            </a:r>
            <a:r>
              <a:rPr lang="en-US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relier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 les trois sites (sing </a:t>
            </a:r>
            <a:r>
              <a:rPr lang="en-US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sing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 – </a:t>
            </a:r>
            <a:r>
              <a:rPr lang="en-US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rectorat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 , sing </a:t>
            </a:r>
            <a:r>
              <a:rPr lang="en-US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sing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 – </a:t>
            </a:r>
            <a:r>
              <a:rPr lang="en-US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khelcom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sz="2000" dirty="0">
                <a:latin typeface="Bahnschrift" panose="020B0502040204020203" pitchFamily="34" charset="0"/>
                <a:cs typeface="Arial" panose="020B0604020202020204" pitchFamily="34" charset="0"/>
              </a:rPr>
              <a:t>De deux </a:t>
            </a:r>
            <a:r>
              <a:rPr lang="fr-FR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serveurs </a:t>
            </a:r>
            <a:r>
              <a:rPr lang="fr-FR" sz="2000" dirty="0">
                <a:latin typeface="Bahnschrift" panose="020B0502040204020203" pitchFamily="34" charset="0"/>
                <a:cs typeface="Arial" panose="020B0604020202020204" pitchFamily="34" charset="0"/>
              </a:rPr>
              <a:t>et d’un </a:t>
            </a:r>
            <a:r>
              <a:rPr lang="fr-FR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contrôleur </a:t>
            </a:r>
            <a:r>
              <a:rPr lang="fr-FR" sz="2000" dirty="0">
                <a:latin typeface="Bahnschrift" panose="020B0502040204020203" pitchFamily="34" charset="0"/>
                <a:cs typeface="Arial" panose="020B0604020202020204" pitchFamily="34" charset="0"/>
              </a:rPr>
              <a:t>wifi.</a:t>
            </a:r>
          </a:p>
        </p:txBody>
      </p:sp>
    </p:spTree>
    <p:extLst>
      <p:ext uri="{BB962C8B-B14F-4D97-AF65-F5344CB8AC3E}">
        <p14:creationId xmlns:p14="http://schemas.microsoft.com/office/powerpoint/2010/main" val="194163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 : coins arrondis 6">
            <a:extLst>
              <a:ext uri="{FF2B5EF4-FFF2-40B4-BE49-F238E27FC236}">
                <a16:creationId xmlns="" xmlns:a16="http://schemas.microsoft.com/office/drawing/2014/main" id="{0A616E95-DC15-4955-9993-4D0C92DB353A}"/>
              </a:ext>
            </a:extLst>
          </p:cNvPr>
          <p:cNvSpPr/>
          <p:nvPr/>
        </p:nvSpPr>
        <p:spPr>
          <a:xfrm>
            <a:off x="901148" y="1550504"/>
            <a:ext cx="3008244" cy="742122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Architecture reseau du campus de kaolack</a:t>
            </a:r>
            <a:endParaRPr lang="fr-FR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78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E52FE87-A28E-4438-B0A2-B0C879847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678" y="795130"/>
            <a:ext cx="10515600" cy="50093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La topologie du campus de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Fatick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Pour </a:t>
            </a:r>
            <a:r>
              <a:rPr lang="en-US" sz="2000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l’architecture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 du campus de </a:t>
            </a:r>
            <a:r>
              <a:rPr lang="en-US" sz="2000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Fatick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 nous </a:t>
            </a:r>
            <a:r>
              <a:rPr lang="en-US" sz="2000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avons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  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un 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firewall pour la </a:t>
            </a:r>
            <a:r>
              <a:rPr lang="en-US" sz="2000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sécurite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du </a:t>
            </a:r>
            <a:r>
              <a:rPr lang="en-US" sz="2000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trafic</a:t>
            </a:r>
            <a:endParaRPr lang="en-US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un </a:t>
            </a:r>
            <a:r>
              <a:rPr lang="en-US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routeur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 (backbone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)</a:t>
            </a:r>
            <a:endParaRPr lang="en-US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Des </a:t>
            </a:r>
            <a:r>
              <a:rPr lang="en-US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switchs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 de </a:t>
            </a:r>
            <a:r>
              <a:rPr lang="en-US" sz="2000" dirty="0" err="1">
                <a:latin typeface="Bahnschrift" panose="020B0502040204020203" pitchFamily="34" charset="0"/>
                <a:cs typeface="Arial" panose="020B0604020202020204" pitchFamily="34" charset="0"/>
              </a:rPr>
              <a:t>niveau</a:t>
            </a:r>
            <a:r>
              <a:rPr lang="en-US" sz="2000" dirty="0">
                <a:latin typeface="Bahnschrift" panose="020B0502040204020203" pitchFamily="34" charset="0"/>
                <a:cs typeface="Arial" panose="020B0604020202020204" pitchFamily="34" charset="0"/>
              </a:rPr>
              <a:t> 2 </a:t>
            </a:r>
            <a:r>
              <a:rPr lang="en-US" sz="2000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endParaRPr lang="en-US" sz="2000" dirty="0">
              <a:latin typeface="Bahnschrift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86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2121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EE52FE87-A28E-4438-B0A2-B0C879847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61" y="1004451"/>
            <a:ext cx="10515600" cy="50093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dirty="0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La topologie du campus de </a:t>
            </a:r>
            <a:r>
              <a:rPr lang="en-US" sz="4000" dirty="0" err="1">
                <a:solidFill>
                  <a:schemeClr val="accent5">
                    <a:lumMod val="75000"/>
                  </a:schemeClr>
                </a:solidFill>
                <a:latin typeface="Bahnschrift" panose="020B0502040204020203" pitchFamily="34" charset="0"/>
              </a:rPr>
              <a:t>Kaffrine</a:t>
            </a:r>
            <a:endParaRPr lang="en-US" sz="4000" dirty="0">
              <a:solidFill>
                <a:schemeClr val="accent5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Pour </a:t>
            </a:r>
            <a:r>
              <a:rPr lang="en-US" dirty="0" err="1">
                <a:latin typeface="Bahnschrift" panose="020B0502040204020203" pitchFamily="34" charset="0"/>
                <a:cs typeface="Arial" panose="020B0604020202020204" pitchFamily="34" charset="0"/>
              </a:rPr>
              <a:t>l’architecture</a:t>
            </a:r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 du campus de </a:t>
            </a:r>
            <a:r>
              <a:rPr lang="en-US" dirty="0" err="1" smtClean="0">
                <a:latin typeface="Bahnschrift" panose="020B0502040204020203" pitchFamily="34" charset="0"/>
                <a:cs typeface="Arial" panose="020B0604020202020204" pitchFamily="34" charset="0"/>
              </a:rPr>
              <a:t>Kaffrine</a:t>
            </a:r>
            <a:r>
              <a:rPr lang="en-US" dirty="0" smtClean="0">
                <a:latin typeface="Bahnschrift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nous </a:t>
            </a:r>
            <a:r>
              <a:rPr lang="en-US" dirty="0" err="1">
                <a:latin typeface="Bahnschrift" panose="020B0502040204020203" pitchFamily="34" charset="0"/>
                <a:cs typeface="Arial" panose="020B0604020202020204" pitchFamily="34" charset="0"/>
              </a:rPr>
              <a:t>avons</a:t>
            </a:r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  :</a:t>
            </a:r>
          </a:p>
          <a:p>
            <a:pPr marL="0" indent="0">
              <a:buNone/>
            </a:pPr>
            <a:endParaRPr lang="en-US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un firewall pour la </a:t>
            </a:r>
            <a:r>
              <a:rPr lang="en-US" dirty="0" err="1">
                <a:latin typeface="Bahnschrift" panose="020B0502040204020203" pitchFamily="34" charset="0"/>
                <a:cs typeface="Arial" panose="020B0604020202020204" pitchFamily="34" charset="0"/>
              </a:rPr>
              <a:t>sécurite</a:t>
            </a:r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 du </a:t>
            </a:r>
            <a:r>
              <a:rPr lang="en-US" dirty="0" err="1">
                <a:latin typeface="Bahnschrift" panose="020B0502040204020203" pitchFamily="34" charset="0"/>
                <a:cs typeface="Arial" panose="020B0604020202020204" pitchFamily="34" charset="0"/>
              </a:rPr>
              <a:t>trafic</a:t>
            </a:r>
            <a:endParaRPr lang="en-US" dirty="0">
              <a:latin typeface="Bahnschrift" panose="020B0502040204020203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un </a:t>
            </a:r>
            <a:r>
              <a:rPr lang="en-US" dirty="0" err="1">
                <a:latin typeface="Bahnschrift" panose="020B0502040204020203" pitchFamily="34" charset="0"/>
                <a:cs typeface="Arial" panose="020B0604020202020204" pitchFamily="34" charset="0"/>
              </a:rPr>
              <a:t>routeur</a:t>
            </a:r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 (backbone)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Des </a:t>
            </a:r>
            <a:r>
              <a:rPr lang="en-US" dirty="0" err="1">
                <a:latin typeface="Bahnschrift" panose="020B0502040204020203" pitchFamily="34" charset="0"/>
                <a:cs typeface="Arial" panose="020B0604020202020204" pitchFamily="34" charset="0"/>
              </a:rPr>
              <a:t>switchs</a:t>
            </a:r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Bahnschrift" panose="020B0502040204020203" pitchFamily="34" charset="0"/>
                <a:cs typeface="Arial" panose="020B0604020202020204" pitchFamily="34" charset="0"/>
              </a:rPr>
              <a:t>niveau</a:t>
            </a:r>
            <a:r>
              <a:rPr lang="en-US" dirty="0">
                <a:latin typeface="Bahnschrift" panose="020B0502040204020203" pitchFamily="34" charset="0"/>
                <a:cs typeface="Arial" panose="020B0604020202020204" pitchFamily="34" charset="0"/>
              </a:rPr>
              <a:t> 2  </a:t>
            </a:r>
          </a:p>
        </p:txBody>
      </p:sp>
    </p:spTree>
    <p:extLst>
      <p:ext uri="{BB962C8B-B14F-4D97-AF65-F5344CB8AC3E}">
        <p14:creationId xmlns:p14="http://schemas.microsoft.com/office/powerpoint/2010/main" val="219602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320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6A7E42D-834B-4233-8226-294B89B6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57" y="272360"/>
            <a:ext cx="11608904" cy="1325563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II.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Caracteristiques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 </a:t>
            </a:r>
            <a:r>
              <a:rPr lang="en-US" b="1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equipements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reseaux</a:t>
            </a:r>
            <a:endParaRPr lang="fr-FR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au 4">
            <a:extLst>
              <a:ext uri="{FF2B5EF4-FFF2-40B4-BE49-F238E27FC236}">
                <a16:creationId xmlns="" xmlns:a16="http://schemas.microsoft.com/office/drawing/2014/main" id="{E265DF48-D57B-4555-95EF-B518A35AD4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0169249"/>
              </p:ext>
            </p:extLst>
          </p:nvPr>
        </p:nvGraphicFramePr>
        <p:xfrm>
          <a:off x="477078" y="1616765"/>
          <a:ext cx="11476383" cy="6276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190">
                  <a:extLst>
                    <a:ext uri="{9D8B030D-6E8A-4147-A177-3AD203B41FA5}">
                      <a16:colId xmlns="" xmlns:a16="http://schemas.microsoft.com/office/drawing/2014/main" val="1298012024"/>
                    </a:ext>
                  </a:extLst>
                </a:gridCol>
                <a:gridCol w="8996193">
                  <a:extLst>
                    <a:ext uri="{9D8B030D-6E8A-4147-A177-3AD203B41FA5}">
                      <a16:colId xmlns="" xmlns:a16="http://schemas.microsoft.com/office/drawing/2014/main" val="3850730248"/>
                    </a:ext>
                  </a:extLst>
                </a:gridCol>
              </a:tblGrid>
              <a:tr h="72887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Equipements</a:t>
                      </a: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réseau</a:t>
                      </a:r>
                      <a:endParaRPr lang="fr-FR" sz="20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en-US" sz="2000" b="0" dirty="0" err="1" smtClean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Caractéristiques</a:t>
                      </a:r>
                      <a:endParaRPr lang="fr-FR" sz="20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4468961"/>
                  </a:ext>
                </a:extLst>
              </a:tr>
              <a:tr h="11014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kern="1200" cap="all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Arial" panose="020B0604020202020204" pitchFamily="34" charset="0"/>
                        </a:rPr>
                        <a:t>fire wall CISCO ASA 5505</a:t>
                      </a:r>
                      <a:endParaRPr lang="fr-FR" sz="2000" b="0" kern="120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fr-FR" sz="20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000" b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Arial" panose="020B0604020202020204" pitchFamily="34" charset="0"/>
                        </a:rPr>
                        <a:t>Connectivité : Avec fil , Nombre de port ethernet LAN (RJ-45) : 8</a:t>
                      </a:r>
                    </a:p>
                    <a:p>
                      <a:pPr lvl="0"/>
                      <a:r>
                        <a:rPr lang="fr-FR" sz="2000" b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Arial" panose="020B0604020202020204" pitchFamily="34" charset="0"/>
                        </a:rPr>
                        <a:t>Consommation électrique : 20 W , Débit du pare-feu : 150 Mbit/s , Débit du VPN : 100 Mbit/s</a:t>
                      </a:r>
                    </a:p>
                    <a:p>
                      <a:r>
                        <a:rPr lang="fr-FR" sz="2000" b="0" dirty="0">
                          <a:solidFill>
                            <a:schemeClr val="tx1"/>
                          </a:solidFill>
                          <a:latin typeface="Bahnschrift" panose="020B0502040204020203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2887119"/>
                  </a:ext>
                </a:extLst>
              </a:tr>
              <a:tr h="1762260">
                <a:tc>
                  <a:txBody>
                    <a:bodyPr/>
                    <a:lstStyle/>
                    <a:p>
                      <a:r>
                        <a:rPr lang="fr-FR" sz="2000" b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Arial" panose="020B0604020202020204" pitchFamily="34" charset="0"/>
                        </a:rPr>
                        <a:t>ROUTEUR CISCO 2911</a:t>
                      </a:r>
                      <a:endParaRPr lang="fr-FR" sz="20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000" b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Arial" panose="020B0604020202020204" pitchFamily="34" charset="0"/>
                        </a:rPr>
                        <a:t>Protocole de liaison de données : Ethernet, Fast Ethernet, Gigabit Ethernet</a:t>
                      </a:r>
                    </a:p>
                    <a:p>
                      <a:pPr lvl="0"/>
                      <a:r>
                        <a:rPr lang="fr-FR" sz="2000" b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Arial" panose="020B0604020202020204" pitchFamily="34" charset="0"/>
                        </a:rPr>
                        <a:t>Protocole de routage : </a:t>
                      </a:r>
                      <a:r>
                        <a:rPr lang="fr-FR" sz="2000" b="0" kern="1200" dirty="0" err="1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Arial" panose="020B0604020202020204" pitchFamily="34" charset="0"/>
                        </a:rPr>
                        <a:t>OSPF,routage</a:t>
                      </a:r>
                      <a:r>
                        <a:rPr lang="fr-FR" sz="2000" b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Arial" panose="020B0604020202020204" pitchFamily="34" charset="0"/>
                        </a:rPr>
                        <a:t> IP statique, routage IPv4 statique, routage IPv6 statique Fonctionnalités : Protection par pare-feu, prise en charge </a:t>
                      </a:r>
                      <a:r>
                        <a:rPr lang="fr-FR" sz="2000" b="0" kern="1200" dirty="0" err="1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Arial" panose="020B0604020202020204" pitchFamily="34" charset="0"/>
                        </a:rPr>
                        <a:t>VPN,prise</a:t>
                      </a:r>
                      <a:r>
                        <a:rPr lang="fr-FR" sz="2000" b="0" kern="1200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Arial" panose="020B0604020202020204" pitchFamily="34" charset="0"/>
                        </a:rPr>
                        <a:t> en charge VLAN, prise en charge IPv6  , Kit de montage en rack : Inclus ,Système d’exploitation fourni : Cisco IOS IP Base</a:t>
                      </a:r>
                    </a:p>
                    <a:p>
                      <a:endParaRPr lang="fr-FR" sz="20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594014542"/>
                  </a:ext>
                </a:extLst>
              </a:tr>
              <a:tr h="11095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 kern="1200" cap="all" dirty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Arial" panose="020B0604020202020204" pitchFamily="34" charset="0"/>
                        </a:rPr>
                        <a:t>COMMUTATEUR </a:t>
                      </a:r>
                      <a:r>
                        <a:rPr lang="fr-FR" sz="2000" b="0" kern="1200" cap="all" dirty="0" err="1" smtClean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Arial" panose="020B0604020202020204" pitchFamily="34" charset="0"/>
                        </a:rPr>
                        <a:t>cisco</a:t>
                      </a:r>
                      <a:r>
                        <a:rPr lang="fr-FR" sz="2000" b="0" kern="1200" cap="all" dirty="0" smtClean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Arial" panose="020B0604020202020204" pitchFamily="34" charset="0"/>
                        </a:rPr>
                        <a:t> SG350X</a:t>
                      </a:r>
                      <a:r>
                        <a:rPr lang="fr-FR" sz="2000" b="0" kern="1200" cap="all" baseline="0" dirty="0" smtClean="0">
                          <a:solidFill>
                            <a:schemeClr val="tx1"/>
                          </a:solidFill>
                          <a:effectLst/>
                          <a:latin typeface="Bahnschrift" panose="020B0502040204020203" pitchFamily="34" charset="0"/>
                          <a:ea typeface="+mn-ea"/>
                          <a:cs typeface="Arial" panose="020B0604020202020204" pitchFamily="34" charset="0"/>
                        </a:rPr>
                        <a:t>-24</a:t>
                      </a:r>
                      <a:endParaRPr lang="fr-FR" sz="2000" b="0" kern="1200" dirty="0">
                        <a:solidFill>
                          <a:schemeClr val="tx1"/>
                        </a:solidFill>
                        <a:effectLst/>
                        <a:latin typeface="Bahnschrift" panose="020B0502040204020203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fr-FR" sz="20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de switch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Montable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sur rack</a:t>
                      </a:r>
                    </a:p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 de ports 24</a:t>
                      </a:r>
                    </a:p>
                    <a:p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Manageable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Oui</a:t>
                      </a:r>
                    </a:p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 de port Gigabit Ethernet</a:t>
                      </a:r>
                    </a:p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Protocole de gestion à distance CLI HTTP HTTPS RMON SCP SNMP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SNMP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 SNMP 3 SSH SSH-2 Telnet TFTP</a:t>
                      </a:r>
                    </a:p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Empilable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Empilable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fr-FR" sz="2000" b="0" dirty="0">
                        <a:solidFill>
                          <a:schemeClr val="tx1"/>
                        </a:solidFill>
                        <a:latin typeface="Bahnschrift" panose="020B0502040204020203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20735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77179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178</TotalTime>
  <Words>294</Words>
  <Application>Microsoft Office PowerPoint</Application>
  <PresentationFormat>Grand écran</PresentationFormat>
  <Paragraphs>66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Gill Sans MT</vt:lpstr>
      <vt:lpstr>Wingdings</vt:lpstr>
      <vt:lpstr>Galerie</vt:lpstr>
      <vt:lpstr>Rapport hebdomadaire du projet de reseau </vt:lpstr>
      <vt:lpstr>PLAN:</vt:lpstr>
      <vt:lpstr>TOPoLOGIE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II. Caracteristiques des equipements reseaux</vt:lpstr>
      <vt:lpstr>Présentation PowerPoint</vt:lpstr>
      <vt:lpstr>III. CONFIGURATION DE L’AP UBIQUITI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hebdomadaire du projet de reseau </dc:title>
  <dc:creator>DUDU</dc:creator>
  <cp:lastModifiedBy>user</cp:lastModifiedBy>
  <cp:revision>8</cp:revision>
  <dcterms:created xsi:type="dcterms:W3CDTF">2021-09-05T19:36:39Z</dcterms:created>
  <dcterms:modified xsi:type="dcterms:W3CDTF">2021-09-09T08:52:52Z</dcterms:modified>
</cp:coreProperties>
</file>