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Helvetica Neue" panose="020B0604020202020204" charset="0"/>
      <p:regular r:id="rId48"/>
      <p:bold r:id="rId49"/>
      <p:italic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neth okerek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15T06:02:26.578" idx="2">
    <p:pos x="6000" y="100"/>
    <p:text>Option a link to download latest version of Git for Mac
 https://git-scm.com/download/mac</p:text>
  </p:cm>
  <p:cm authorId="0" dt="2017-09-15T06:03:35.804" idx="1">
    <p:pos x="6000" y="0"/>
    <p:text>To find out you have Git. Type Git in the terminal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cc1b647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1ecc1b64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cccfeb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ecccfeb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cccfeb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ecccfeb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bb864d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54bb864d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203d65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1d203d65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94620"/>
            <a:ext cx="8229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8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8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94620"/>
            <a:ext cx="8229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57200" y="94620"/>
            <a:ext cx="8229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4620"/>
            <a:ext cx="8229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457200" y="6469905"/>
            <a:ext cx="200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 Commons – CC-BY-SA</a:t>
            </a:r>
            <a:endParaRPr sz="1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-940"/>
            <a:ext cx="3060000" cy="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6103768" y="1"/>
            <a:ext cx="3060000" cy="89100"/>
          </a:xfrm>
          <a:prstGeom prst="rect">
            <a:avLst/>
          </a:prstGeom>
          <a:solidFill>
            <a:srgbClr val="FEEF5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053768" y="-2086"/>
            <a:ext cx="3060000" cy="8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ile-senegal/dem-training/blob/master/DEM-05-CollaborativeTools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etting-Started-Git-Basi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ile-senegal/jquerymobile10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ile-senegal/jquerymobile101" TargetMode="External"/><Relationship Id="rId7" Type="http://schemas.openxmlformats.org/officeDocument/2006/relationships/hyperlink" Target="https://github.com/sarfata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bile-senegal/dem-training" TargetMode="External"/><Relationship Id="rId5" Type="http://schemas.openxmlformats.org/officeDocument/2006/relationships/hyperlink" Target="https://github.com/jangerhard/GitWorkshop" TargetMode="External"/><Relationship Id="rId4" Type="http://schemas.openxmlformats.org/officeDocument/2006/relationships/hyperlink" Target="https://git-scm.com/book/en/v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ctrTitle"/>
          </p:nvPr>
        </p:nvSpPr>
        <p:spPr>
          <a:xfrm>
            <a:off x="454910" y="4024395"/>
            <a:ext cx="7772400" cy="103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b="1"/>
              <a:t>Git and GitHub like a Pro!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454898" y="5198200"/>
            <a:ext cx="8023200" cy="12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r>
              <a:rPr lang="fr-FR" sz="1800" i="1"/>
              <a:t>(Slides adapted from </a:t>
            </a:r>
            <a:r>
              <a:rPr lang="fr-FR" sz="1800" i="1" u="sng">
                <a:solidFill>
                  <a:schemeClr val="hlink"/>
                </a:solidFill>
                <a:hlinkClick r:id="rId3"/>
              </a:rPr>
              <a:t>https://github.com/mobile-senegal/dem-training/blob/master/DEM-05-CollaborativeTools.pptx</a:t>
            </a:r>
            <a:r>
              <a:rPr lang="fr-FR" sz="1800" i="1"/>
              <a:t> of Thomas Sarlandie by Jan Schoepp, Dr. Christelle Scharff and Dhruv Gandhi - Last update: 4/20/2018) </a:t>
            </a:r>
            <a:endParaRPr sz="1800" b="0" i="1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999" y="374775"/>
            <a:ext cx="2984250" cy="29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 descr="Screen Shot 2013-04-25 at 4.18.14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9951" y="539399"/>
            <a:ext cx="3613800" cy="7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 descr="Screen Shot 2013-04-25 at 4.18.35 PM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8049" y="1899741"/>
            <a:ext cx="3117600" cy="10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commit -m "Adding README.md"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[master (root-commit) dc95b92] Adding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1 file changed, 1 insertion(+)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create mode 100644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branch master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nothing to commit (working directory clean)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57199" y="3850318"/>
            <a:ext cx="4935249" cy="631290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 from problems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README.md file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again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“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bad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in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Rollback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</a:t>
            </a:r>
            <a:endParaRPr dirty="0"/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fr-FR" sz="1900" dirty="0" err="1">
                <a:latin typeface="Arial"/>
                <a:ea typeface="Arial"/>
                <a:cs typeface="Arial"/>
                <a:sym typeface="Arial"/>
              </a:rPr>
              <a:t>checkout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 -- README.md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echo "Bad developer joker" &gt;&gt;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branch master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Changes not staged for commit: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add &lt;file&gt;..." to update what will be committed)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checkout -- &lt;file&gt;..." to discard changes in working directory)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	modified:  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changes added to commit (use "git add" and/or "git commit -a")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diff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diff --git a/README.md b/README.md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index bb69143..91a4a14 100644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--- a/README.md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+++ b/README.md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@@ -1 +1,2 @@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This is a README.md file for our git exercise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+Bad developer joker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checkout --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branch master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nothing to commit (working directory clean)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a file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edit the README.md file again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commit the file </a:t>
            </a:r>
            <a:r>
              <a:rPr lang="fr-FR"/>
              <a:t>again</a:t>
            </a: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echo ”Good developer joker ;)" &gt;&gt;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branch master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Changes not staged for commit: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add &lt;file&gt;..." to update what will be committed)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checkout -- &lt;file&gt;..." to discard changes in working directory)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	modified:  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changes added to commit (use "git add" and/or "git commit -a")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add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commit –m “Adding a good joke”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log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commit 7552e81a4a6770532ee52d344e67557c2f50c460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Author: Thomas Sarlandie &lt;thomas@sarlandie.net&gt;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Date:   Wed May 1 16:59:44 2013 +0000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Adding a good joke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commit dc95b9254b81db32a2fa16116e7f774eedc3a332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Author: Thomas Sarlandie &lt;thomas@sarlandie.net&gt;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Date:   Wed May 1 16:52:54 2013 +0000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Adding README.md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Git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686440" y="5887908"/>
            <a:ext cx="58015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Pro book: </a:t>
            </a:r>
            <a:r>
              <a:rPr lang="fr-FR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http://git-scm.com/book/en/Getting-Started-Git-Basics</a:t>
            </a:r>
            <a:r>
              <a:rPr lang="fr-FR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With permission (CC-BY) 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50" y="1323134"/>
            <a:ext cx="76200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essential git basic commands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init 					# Creates a new repository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diff 					# Diff working directory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checkout -- FILE 		# Reverts changes to FILE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add FILE 				# Adds a file to staging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diff --staged 			# Diff staging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reset -- FILE 			# Removes a file from staging</a:t>
            </a: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status 				# Shows you modified/staged files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commit 				# Commits staging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log 					# To see the previous commits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rm FILE 				# Remove a file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mv OLD NEW			# Rename a file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Git tips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help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–help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command –help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</a:t>
            </a:r>
            <a:endParaRPr/>
          </a:p>
          <a:p>
            <a:pPr marL="453599" marR="0" lvl="1" indent="-13736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Ignoring files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names or patterns to </a:t>
            </a:r>
            <a:r>
              <a:rPr lang="fr-FR" sz="2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.gitignore</a:t>
            </a:r>
            <a:endParaRPr sz="23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72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messages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line is a short description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rest is details of what was done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for your projects</a:t>
            </a: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Collaboration with Git and GitHub</a:t>
            </a: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FOR YOUR PROJECT</a:t>
            </a:r>
            <a:b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BRANCHES</a:t>
            </a:r>
            <a:endParaRPr sz="4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endParaRPr sz="2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branches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Branches allow you to keep different version of your project in parallel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stable version – one unstable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experiments</a:t>
            </a:r>
            <a:endParaRPr/>
          </a:p>
          <a:p>
            <a:pPr marL="748800" marR="0" lvl="2" indent="-24079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try a new library</a:t>
            </a:r>
            <a:endParaRPr/>
          </a:p>
          <a:p>
            <a:pPr marL="748800" marR="0" lvl="2" indent="-24079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prototype a feature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work with other developers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branches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03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branch 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newFeature</a:t>
            </a: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		# Creates a new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checkout 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newFeature</a:t>
            </a: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		# Switches to the new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add ... ; git commit				# Add changes to the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checkout master					# Come back to the main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merge 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newFeature</a:t>
            </a: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		# Merges the branch into current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branch –d 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newFeature</a:t>
            </a: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		# Deletes a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branch 						# Lists your branches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1804257" y="4934296"/>
            <a:ext cx="1322087" cy="426836"/>
          </a:xfrm>
          <a:prstGeom prst="rect">
            <a:avLst/>
          </a:prstGeom>
          <a:gradFill>
            <a:gsLst>
              <a:gs pos="0">
                <a:srgbClr val="008435"/>
              </a:gs>
              <a:gs pos="100000">
                <a:srgbClr val="A7DBB1"/>
              </a:gs>
            </a:gsLst>
            <a:lin ang="16200000" scaled="0"/>
          </a:gradFill>
          <a:ln w="9525" cap="flat" cmpd="sng">
            <a:solidFill>
              <a:srgbClr val="0B743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master#3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32"/>
          <p:cNvCxnSpPr/>
          <p:nvPr/>
        </p:nvCxnSpPr>
        <p:spPr>
          <a:xfrm>
            <a:off x="768449" y="5163330"/>
            <a:ext cx="10358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4" name="Google Shape;214;p32"/>
          <p:cNvSpPr/>
          <p:nvPr/>
        </p:nvSpPr>
        <p:spPr>
          <a:xfrm>
            <a:off x="2831834" y="5737679"/>
            <a:ext cx="1322087" cy="426836"/>
          </a:xfrm>
          <a:prstGeom prst="rect">
            <a:avLst/>
          </a:prstGeom>
          <a:gradFill>
            <a:gsLst>
              <a:gs pos="0">
                <a:srgbClr val="008435"/>
              </a:gs>
              <a:gs pos="100000">
                <a:srgbClr val="A7DBB1"/>
              </a:gs>
            </a:gsLst>
            <a:lin ang="16200000" scaled="0"/>
          </a:gradFill>
          <a:ln w="9525" cap="flat" cmpd="sng">
            <a:solidFill>
              <a:srgbClr val="0B743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branch#3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4830644" y="5737679"/>
            <a:ext cx="1322087" cy="426836"/>
          </a:xfrm>
          <a:prstGeom prst="rect">
            <a:avLst/>
          </a:prstGeom>
          <a:gradFill>
            <a:gsLst>
              <a:gs pos="0">
                <a:srgbClr val="008435"/>
              </a:gs>
              <a:gs pos="100000">
                <a:srgbClr val="A7DBB1"/>
              </a:gs>
            </a:gsLst>
            <a:lin ang="16200000" scaled="0"/>
          </a:gradFill>
          <a:ln w="9525" cap="flat" cmpd="sng">
            <a:solidFill>
              <a:srgbClr val="0B743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branch#4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5999562" y="4934296"/>
            <a:ext cx="1322087" cy="426836"/>
          </a:xfrm>
          <a:prstGeom prst="rect">
            <a:avLst/>
          </a:prstGeom>
          <a:gradFill>
            <a:gsLst>
              <a:gs pos="0">
                <a:srgbClr val="008435"/>
              </a:gs>
              <a:gs pos="100000">
                <a:srgbClr val="A7DBB1"/>
              </a:gs>
            </a:gsLst>
            <a:lin ang="16200000" scaled="0"/>
          </a:gradFill>
          <a:ln w="9525" cap="flat" cmpd="sng">
            <a:solidFill>
              <a:srgbClr val="0B743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master#4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7" name="Google Shape;217;p32"/>
          <p:cNvCxnSpPr>
            <a:endCxn id="216" idx="1"/>
          </p:cNvCxnSpPr>
          <p:nvPr/>
        </p:nvCxnSpPr>
        <p:spPr>
          <a:xfrm>
            <a:off x="3126462" y="5145014"/>
            <a:ext cx="28731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8" name="Google Shape;218;p32"/>
          <p:cNvCxnSpPr>
            <a:stCxn id="212" idx="2"/>
            <a:endCxn id="214" idx="1"/>
          </p:cNvCxnSpPr>
          <p:nvPr/>
        </p:nvCxnSpPr>
        <p:spPr>
          <a:xfrm>
            <a:off x="2465301" y="5361132"/>
            <a:ext cx="366600" cy="590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9" name="Google Shape;219;p32"/>
          <p:cNvCxnSpPr>
            <a:endCxn id="216" idx="2"/>
          </p:cNvCxnSpPr>
          <p:nvPr/>
        </p:nvCxnSpPr>
        <p:spPr>
          <a:xfrm rot="10800000" flipH="1">
            <a:off x="6152706" y="5361132"/>
            <a:ext cx="507900" cy="590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0" name="Google Shape;220;p32"/>
          <p:cNvCxnSpPr>
            <a:endCxn id="215" idx="1"/>
          </p:cNvCxnSpPr>
          <p:nvPr/>
        </p:nvCxnSpPr>
        <p:spPr>
          <a:xfrm>
            <a:off x="4153844" y="5951097"/>
            <a:ext cx="676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1" name="Google Shape;221;p32"/>
          <p:cNvCxnSpPr/>
          <p:nvPr/>
        </p:nvCxnSpPr>
        <p:spPr>
          <a:xfrm>
            <a:off x="7321649" y="5145041"/>
            <a:ext cx="10358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Demo #1</a:t>
            </a: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Branching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/>
              <a:t>Using branches, jQuery and CDN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/>
          </a:p>
          <a:p>
            <a:pPr marL="0" marR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/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/>
              <a:t>C</a:t>
            </a: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ompare loading time and merge if necessary</a:t>
            </a:r>
            <a:endParaRPr sz="296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/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/>
              <a:t>Code at: </a:t>
            </a:r>
            <a:r>
              <a:rPr lang="fr-FR" sz="2960" u="sng">
                <a:solidFill>
                  <a:schemeClr val="hlink"/>
                </a:solidFill>
                <a:hlinkClick r:id="rId3"/>
              </a:rPr>
              <a:t>https://github.com/mobile-senegal/jquerymobile101</a:t>
            </a:r>
            <a:r>
              <a:rPr lang="fr-FR" sz="2960"/>
              <a:t> </a:t>
            </a:r>
            <a:endParaRPr sz="2960"/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sldNum" idx="4294967295"/>
          </p:nvPr>
        </p:nvSpPr>
        <p:spPr>
          <a:xfrm>
            <a:off x="7010400" y="6499225"/>
            <a:ext cx="21336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34" descr="Screen Shot 2013-05-01 at 6.13.3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402" y="96046"/>
            <a:ext cx="6574501" cy="686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 descr="Screen Shot 2013-05-01 at 6.14.59 PM.png"/>
          <p:cNvPicPr preferRelativeResize="0"/>
          <p:nvPr/>
        </p:nvPicPr>
        <p:blipFill rotWithShape="1">
          <a:blip r:embed="rId3">
            <a:alphaModFix/>
          </a:blip>
          <a:srcRect l="6434" t="47924" r="6679" b="8380"/>
          <a:stretch/>
        </p:blipFill>
        <p:spPr>
          <a:xfrm>
            <a:off x="1979993" y="2828041"/>
            <a:ext cx="6825144" cy="358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 descr="Screen Shot 2013-05-01 at 6.13.39 PM.png"/>
          <p:cNvPicPr preferRelativeResize="0"/>
          <p:nvPr/>
        </p:nvPicPr>
        <p:blipFill rotWithShape="1">
          <a:blip r:embed="rId4">
            <a:alphaModFix/>
          </a:blip>
          <a:srcRect l="6608" t="47671" r="7944" b="8428"/>
          <a:stretch/>
        </p:blipFill>
        <p:spPr>
          <a:xfrm>
            <a:off x="96055" y="181422"/>
            <a:ext cx="6818289" cy="365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less index.html</a:t>
            </a: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&lt;title&gt;jQuery Mobile 101&lt;/title&gt;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&lt;&lt;&lt;&lt;&lt;&lt;&lt; HEAD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&lt;link rel="stylesheet" href="http://code.jquery.com/mobile/1.3.1/jquery.mobile-1.3.1.min.css" /&gt;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src="http://code.jquery.com/jquery-1.9.1.min.js"&gt;&lt;/script&gt;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src="http://code.jquery.com/mobile/1.3.1/jquery.mobile-1.3.1.min.js"&gt;&lt;/script&gt;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=======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&lt;link rel="stylesheet" href="jquery.mobile-1.3.1.css"&gt;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src="jquery-1.9.1.min.js"&gt;&lt;/script&gt;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src="jquery.mobile-1.3.1.js"&gt;&lt;/script&gt;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&gt;&gt;&gt;&gt;&gt;&gt;&gt; fixjqueryversion</a:t>
            </a: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vi ...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&lt;title&gt;jQuery Mobile 101&lt;/title&gt;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&lt;link rel="stylesheet" href="http://code.jquery.com/mobile/1.3.1/jquery.mobile-1.3.1.min.css" /&gt;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src="jquery-1.9.1.min.js"&gt;&lt;/script&gt;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src="http://code.jquery.com/mobile/1.3.1/jquery.mobile-1.3.1.min.js"&gt;&lt;/script&gt;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add / git commit ...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log</a:t>
            </a: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5971527" y="2764010"/>
            <a:ext cx="2934900" cy="800400"/>
          </a:xfrm>
          <a:prstGeom prst="rect">
            <a:avLst/>
          </a:prstGeom>
          <a:gradFill>
            <a:gsLst>
              <a:gs pos="0">
                <a:srgbClr val="FF0004"/>
              </a:gs>
              <a:gs pos="100000">
                <a:srgbClr val="FF7578"/>
              </a:gs>
            </a:gsLst>
            <a:lin ang="16200038" scaled="0"/>
          </a:gradFill>
          <a:ln w="9525" cap="flat" cmpd="sng">
            <a:solidFill>
              <a:srgbClr val="E2001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what a conflict looks like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8" name="Google Shape;248;p36"/>
          <p:cNvCxnSpPr/>
          <p:nvPr/>
        </p:nvCxnSpPr>
        <p:spPr>
          <a:xfrm rot="10800000">
            <a:off x="1793127" y="1270005"/>
            <a:ext cx="4178400" cy="18942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9" name="Google Shape;249;p36"/>
          <p:cNvCxnSpPr>
            <a:stCxn id="247" idx="1"/>
          </p:cNvCxnSpPr>
          <p:nvPr/>
        </p:nvCxnSpPr>
        <p:spPr>
          <a:xfrm rot="10800000">
            <a:off x="1793127" y="2390510"/>
            <a:ext cx="4178400" cy="773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0" name="Google Shape;250;p36"/>
          <p:cNvCxnSpPr/>
          <p:nvPr/>
        </p:nvCxnSpPr>
        <p:spPr>
          <a:xfrm rot="10800000">
            <a:off x="2999127" y="3164205"/>
            <a:ext cx="2972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1" name="Google Shape;251;p36"/>
          <p:cNvSpPr/>
          <p:nvPr/>
        </p:nvSpPr>
        <p:spPr>
          <a:xfrm>
            <a:off x="5971527" y="3716799"/>
            <a:ext cx="2934900" cy="1010700"/>
          </a:xfrm>
          <a:prstGeom prst="rect">
            <a:avLst/>
          </a:prstGeom>
          <a:gradFill>
            <a:gsLst>
              <a:gs pos="0">
                <a:srgbClr val="FFFF3A"/>
              </a:gs>
              <a:gs pos="100000">
                <a:srgbClr val="FFFF73"/>
              </a:gs>
            </a:gsLst>
            <a:lin ang="16200038" scaled="0"/>
          </a:gradFill>
          <a:ln w="9525" cap="flat" cmpd="sng">
            <a:solidFill>
              <a:srgbClr val="FCEC4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fix it: edit the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the lines manually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the markers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Regrouping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have all the basics now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work on one branch on your computer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create and work with branches</a:t>
            </a:r>
            <a:endParaRPr/>
          </a:p>
          <a:p>
            <a:pPr marL="453599" marR="0" lvl="1" indent="-1106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let’s do it with friends…</a:t>
            </a: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3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COLLABORATION WITH GIT AND GITHUB</a:t>
            </a:r>
            <a:endParaRPr sz="4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endParaRPr sz="2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</a:t>
            </a:r>
            <a:r>
              <a:rPr lang="fr-FR" sz="296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fr-FR" sz="296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web service </a:t>
            </a:r>
            <a:r>
              <a:rPr lang="fr-FR" sz="296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fr-FR" sz="296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96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</a:t>
            </a:r>
            <a:r>
              <a:rPr lang="fr-FR" sz="296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</a:t>
            </a:r>
            <a:r>
              <a:rPr lang="fr-FR" sz="296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endParaRPr dirty="0"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for education. Check it out!</a:t>
            </a:r>
            <a:endParaRPr lang="fr-FR" sz="259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</a:t>
            </a:r>
            <a:r>
              <a:rPr lang="fr-FR" sz="259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as long as </a:t>
            </a:r>
            <a:r>
              <a:rPr lang="fr-FR" sz="259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259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repo are public</a:t>
            </a:r>
            <a:endParaRPr dirty="0"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dirty="0"/>
              <a:t>https://github.com/pricing</a:t>
            </a:r>
            <a:endParaRPr dirty="0"/>
          </a:p>
          <a:p>
            <a:pPr marL="748800" marR="0" lvl="2" indent="-240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fr-FR" sz="2220" dirty="0" err="1"/>
              <a:t>Developer</a:t>
            </a:r>
            <a:r>
              <a:rPr lang="fr-FR" sz="2220" dirty="0"/>
              <a:t>: 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7$ /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month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lang="fr-FR" sz="2220" dirty="0" err="1"/>
              <a:t>unlimited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(Free </a:t>
            </a:r>
            <a:r>
              <a:rPr lang="fr-FR" sz="2220" dirty="0"/>
              <a:t>for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</a:t>
            </a:r>
            <a:r>
              <a:rPr lang="fr-FR" sz="2220" dirty="0"/>
              <a:t>)</a:t>
            </a:r>
            <a:endParaRPr dirty="0"/>
          </a:p>
          <a:p>
            <a:pPr marL="748799" marR="0" lvl="2" indent="-240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fr-FR" sz="2220" dirty="0"/>
              <a:t>Team: 9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/ user per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month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220" dirty="0"/>
              <a:t>for team and user permissions</a:t>
            </a:r>
            <a:endParaRPr sz="259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20" y="175013"/>
            <a:ext cx="1492082" cy="1240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6850" y="328008"/>
            <a:ext cx="3564169" cy="93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62110" y="0"/>
            <a:ext cx="1892300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FOR YOUR PROJECT</a:t>
            </a:r>
            <a:b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BASICS</a:t>
            </a:r>
            <a:endParaRPr sz="4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endParaRPr sz="2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457200" y="38496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GitHub Overview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 sz="2800">
                <a:solidFill>
                  <a:schemeClr val="dk1"/>
                </a:solidFill>
              </a:rPr>
              <a:t>To host your projects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track issues</a:t>
            </a:r>
            <a:endParaRPr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host a web site (static pages only) (GitHub pages)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get analytics on your projects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contribute to open source projects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boost your CV and your portfolio</a:t>
            </a: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4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branches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computer, 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entire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saved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.git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folder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exchange code (push/pull)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on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hard-drive…</a:t>
            </a:r>
            <a:endParaRPr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sldNum" idx="4294967295"/>
          </p:nvPr>
        </p:nvSpPr>
        <p:spPr>
          <a:xfrm>
            <a:off x="7010400" y="6499225"/>
            <a:ext cx="21336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025" y="712250"/>
            <a:ext cx="66198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GitHub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4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922484"/>
            <a:ext cx="8391525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Upload your code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44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489175" y="1420525"/>
            <a:ext cx="8118600" cy="4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new </a:t>
            </a: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repository</a:t>
            </a: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GitHub</a:t>
            </a:r>
            <a:endParaRPr sz="3200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whatever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to public/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endParaRPr sz="259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Helvetica Neue"/>
              <a:buChar char="–"/>
            </a:pPr>
            <a:r>
              <a:rPr lang="fr-FR" sz="259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</a:t>
            </a:r>
            <a:r>
              <a:rPr lang="fr-FR" sz="259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initialize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README right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b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importing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code</a:t>
            </a:r>
            <a:endParaRPr sz="259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to </a:t>
            </a: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 sz="2960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630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–"/>
            </a:pP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</a:t>
            </a:r>
            <a:r>
              <a:rPr lang="fr-FR" sz="2400" dirty="0" err="1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400" dirty="0" err="1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400" dirty="0" err="1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</a:t>
            </a: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https://github.com/jangerhard/newAwesomeProject.git</a:t>
            </a:r>
            <a:endParaRPr sz="2400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630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–"/>
            </a:pP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-u </a:t>
            </a:r>
            <a:r>
              <a:rPr lang="fr-FR" sz="2400" dirty="0" err="1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</a:t>
            </a: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master</a:t>
            </a:r>
            <a:endParaRPr sz="2400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960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Maintaining code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45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489175" y="1420525"/>
            <a:ext cx="8118600" cy="4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6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coding</a:t>
            </a:r>
            <a:endParaRPr sz="3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Helvetica Neue"/>
              <a:buChar char="–"/>
            </a:pPr>
            <a:r>
              <a:rPr lang="fr-FR" sz="259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</a:t>
            </a:r>
            <a:r>
              <a:rPr lang="fr-FR" sz="259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latest changes</a:t>
            </a:r>
            <a:endParaRPr sz="259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7643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 origin master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6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fr-FR" sz="296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296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pushing commits</a:t>
            </a:r>
            <a:endParaRPr sz="296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630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–"/>
            </a:pPr>
            <a:r>
              <a:rPr lang="fr-FR" sz="259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</a:t>
            </a:r>
            <a:r>
              <a:rPr lang="fr-FR" sz="259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latest changes</a:t>
            </a:r>
            <a:endParaRPr sz="259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630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–"/>
            </a:pPr>
            <a:r>
              <a:rPr lang="fr-FR" sz="240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origin master</a:t>
            </a:r>
            <a:endParaRPr sz="240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96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Cloning an existing project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46"/>
          <p:cNvSpPr txBox="1">
            <a:spLocks noGrp="1"/>
          </p:cNvSpPr>
          <p:nvPr>
            <p:ph type="body" idx="1"/>
          </p:nvPr>
        </p:nvSpPr>
        <p:spPr>
          <a:xfrm>
            <a:off x="457200" y="1269952"/>
            <a:ext cx="8229600" cy="48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Authorize your right-neighbor as a collaborator of your project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Clone the GitHub project of your neighbor</a:t>
            </a:r>
            <a:endParaRPr/>
          </a:p>
          <a:p>
            <a:pPr marL="453599" marR="0" lvl="1" indent="-288499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</a:pPr>
            <a:r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clone http://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[optional] </a:t>
            </a:r>
            <a:r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folder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name*</a:t>
            </a:r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36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3" name="Google Shape;323;p46" descr="Screen Shot 2013-05-01 at 7.18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873" y="2789501"/>
            <a:ext cx="8164571" cy="2118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GITHUB</a:t>
            </a:r>
            <a:b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PULL-REQUESTS</a:t>
            </a:r>
            <a:endParaRPr sz="4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4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endParaRPr sz="2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4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37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want to contribute to a project but do not have access to it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Fork the project</a:t>
            </a:r>
            <a:endParaRPr/>
          </a:p>
          <a:p>
            <a:pPr marL="748800" marR="0" lvl="2" indent="-240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fr-FR" sz="222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will have your own copy of the project in GitHub</a:t>
            </a:r>
            <a:endParaRPr sz="222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Clone your copy on your computer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your changes in a branch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“Pull-Request” button</a:t>
            </a:r>
            <a:endParaRPr/>
          </a:p>
          <a:p>
            <a:pPr marL="453599" marR="0" lvl="1" indent="-12403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author of the project will get a message asking him/her to review those changes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 can discuss it (comments) and merge it online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4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38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Removing a file from history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/>
              <a:t>When you want to remove a file from the commit history:</a:t>
            </a:r>
            <a:endParaRPr sz="2960"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/>
              <a:t>Why</a:t>
            </a:r>
            <a:endParaRPr/>
          </a:p>
          <a:p>
            <a:pPr marL="748799" marR="0" lvl="2" indent="-240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fr-FR" sz="2220"/>
              <a:t>credentials/confidential information</a:t>
            </a:r>
            <a:endParaRPr sz="2220"/>
          </a:p>
          <a:p>
            <a:pPr marL="0" marR="0" lvl="0" indent="748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220"/>
          </a:p>
          <a:p>
            <a:pPr marL="0" marR="152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$ git filter-branch --index-filter “git rm -rf --cached --ignore-unmatch path-to-file” HEAD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52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$ git push --all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4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57200" y="38496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</a:t>
            </a:r>
            <a:r>
              <a:rPr lang="fr-FR" sz="3959"/>
              <a:t>Software Configuration Management (SCM)?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</a:t>
            </a: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your source code</a:t>
            </a:r>
            <a:endParaRPr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k</a:t>
            </a: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eep an history of your project</a:t>
            </a:r>
            <a:endParaRPr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f</a:t>
            </a: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acilitate collaboration on a project</a:t>
            </a: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95395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have learn</a:t>
            </a:r>
            <a:r>
              <a:rPr lang="fr-FR" sz="2400"/>
              <a:t>ed</a:t>
            </a:r>
            <a:r>
              <a:rPr lang="fr-FR" sz="2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how to …</a:t>
            </a:r>
            <a:endParaRPr/>
          </a:p>
          <a:p>
            <a:pPr marL="453599" lvl="1" indent="-28849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lang="fr-FR" sz="2000"/>
              <a:t>Use Git to be a better developer</a:t>
            </a:r>
            <a:endParaRPr/>
          </a:p>
          <a:p>
            <a:pPr marL="453599" lvl="1" indent="-28849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lang="fr-FR" sz="2000"/>
              <a:t>Use GitHub to collaborate</a:t>
            </a:r>
            <a:endParaRPr sz="2000"/>
          </a:p>
        </p:txBody>
      </p:sp>
      <p:sp>
        <p:nvSpPr>
          <p:cNvPr id="351" name="Google Shape;351;p5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2" name="Google Shape;35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3325" y="1521295"/>
            <a:ext cx="3507192" cy="439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References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77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3"/>
              </a:rPr>
              <a:t>https://github.com/mobile-senegal/jquerymobile101</a:t>
            </a:r>
            <a:r>
              <a:rPr lang="fr-FR" sz="2400"/>
              <a:t> </a:t>
            </a:r>
            <a:endParaRPr sz="2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4"/>
              </a:rPr>
              <a:t>https://git-scm.com/book/en/v2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5"/>
              </a:rPr>
              <a:t>https://github.com/jangerhard/GitWorkshop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6"/>
              </a:rPr>
              <a:t>https://github.com/mobile-senegal/dem-training</a:t>
            </a:r>
            <a:r>
              <a:rPr lang="fr-FR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7"/>
              </a:rPr>
              <a:t>https://github.com/sarfata</a:t>
            </a:r>
            <a:r>
              <a:rPr lang="fr-FR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59" name="Google Shape;359;p5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you need an SCM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code is a valuable asset</a:t>
            </a:r>
            <a:endParaRPr/>
          </a:p>
          <a:p>
            <a:pPr marL="453599" marR="0" lvl="1" indent="-28849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the most important things in a software company!</a:t>
            </a:r>
            <a:endParaRPr/>
          </a:p>
          <a:p>
            <a:pPr marL="453599" marR="0" lvl="1" indent="-28849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need to </a:t>
            </a:r>
            <a:r>
              <a:rPr lang="fr-FR" sz="238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</a:t>
            </a: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from</a:t>
            </a:r>
            <a:endParaRPr/>
          </a:p>
          <a:p>
            <a:pPr marL="748800" marR="0" lvl="2" indent="-24079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fr-FR" sz="204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damages / Theft of hard drives</a:t>
            </a:r>
            <a:endParaRPr/>
          </a:p>
          <a:p>
            <a:pPr marL="748800" marR="0" lvl="2" indent="-24079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fr-FR" sz="204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errors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72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will save a lot of time</a:t>
            </a:r>
            <a:endParaRPr/>
          </a:p>
          <a:p>
            <a:pPr marL="453599" marR="0" lvl="1" indent="-28849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SCM is the best way to synchronize multiple developers without wasting hours </a:t>
            </a:r>
            <a:r>
              <a:rPr lang="fr-FR" sz="238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merging</a:t>
            </a:r>
            <a:endParaRPr/>
          </a:p>
          <a:p>
            <a:pPr marL="453599" marR="0" lvl="1" indent="-28849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a great tool when you need to find when a bug was introduced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SCM History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SCM have been around for decades now</a:t>
            </a:r>
            <a:endParaRPr/>
          </a:p>
          <a:p>
            <a:pPr marL="453599" marR="0" lvl="1" indent="-288499" algn="l" rtl="0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CVS (1986), Subversion (2000), Mercurial, BitKeeper, Git</a:t>
            </a:r>
            <a:endParaRPr sz="259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marR="0" lvl="1" indent="-288499" algn="l" rtl="0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evolved from </a:t>
            </a:r>
            <a:r>
              <a:rPr lang="fr-FR" sz="259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centralized</a:t>
            </a: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 to </a:t>
            </a:r>
            <a:r>
              <a:rPr lang="fr-FR" sz="259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</a:t>
            </a: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</a:t>
            </a:r>
            <a:endParaRPr/>
          </a:p>
          <a:p>
            <a:pPr marL="0" marR="0" lvl="0" indent="0" algn="l" rtl="0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is widely recognized as one of the best SCM available today</a:t>
            </a:r>
            <a:endParaRPr/>
          </a:p>
          <a:p>
            <a:pPr marL="453599" marR="0" lvl="1" indent="-288499" algn="l" rtl="0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GitHub is the number one place to share code</a:t>
            </a:r>
            <a:endParaRPr sz="259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get started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Git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 OS: (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already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installed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Xcode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Windows: </a:t>
            </a:r>
            <a:r>
              <a:rPr lang="fr-FR" sz="2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http://git-scm.com/download/win</a:t>
            </a:r>
            <a:endParaRPr sz="2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--global </a:t>
            </a: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user.email</a:t>
            </a: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1900" dirty="0" err="1">
                <a:latin typeface="Arial"/>
                <a:ea typeface="Arial"/>
                <a:cs typeface="Arial"/>
                <a:sym typeface="Arial"/>
              </a:rPr>
              <a:t>preferably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dirty="0" err="1"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dirty="0" smtClean="0">
                <a:latin typeface="Arial"/>
                <a:ea typeface="Arial"/>
                <a:cs typeface="Arial"/>
                <a:sym typeface="Arial"/>
              </a:rPr>
              <a:t>GitHub </a:t>
            </a:r>
            <a:r>
              <a:rPr lang="fr-FR" sz="1900" dirty="0" err="1">
                <a:latin typeface="Arial"/>
                <a:ea typeface="Arial"/>
                <a:cs typeface="Arial"/>
                <a:sym typeface="Arial"/>
              </a:rPr>
              <a:t>account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--global user.name "</a:t>
            </a:r>
            <a:r>
              <a:rPr lang="fr-FR" sz="1900" dirty="0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fr-FR" sz="1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dirty="0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new </a:t>
            </a:r>
            <a:r>
              <a:rPr lang="fr-FR" dirty="0" err="1"/>
              <a:t>project</a:t>
            </a:r>
            <a:r>
              <a:rPr lang="fr-FR" dirty="0"/>
              <a:t> / directory</a:t>
            </a:r>
            <a:endParaRPr dirty="0"/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myproject</a:t>
            </a: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</a:t>
            </a: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myproject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file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README.md file with some content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echo This is the readme &gt;&gt; README.md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add README.m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 -m 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“Adding README.md”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git status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add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branch master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Initial commit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Changes to be committed: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rm --cached &lt;file&gt;..." to unstage)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	new file:   README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839470" y="4072724"/>
            <a:ext cx="2377262" cy="447657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00036" y="3177413"/>
            <a:ext cx="2949820" cy="631290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487125" y="4030475"/>
            <a:ext cx="5772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8761D"/>
                </a:solidFill>
              </a:rPr>
              <a:t>.md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M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F7538"/>
      </a:accent1>
      <a:accent2>
        <a:srgbClr val="FEEF54"/>
      </a:accent2>
      <a:accent3>
        <a:srgbClr val="E3001E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1325</Words>
  <Application>Microsoft Office PowerPoint</Application>
  <PresentationFormat>On-screen Show (4:3)</PresentationFormat>
  <Paragraphs>334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Helvetica Neue</vt:lpstr>
      <vt:lpstr>Consolas</vt:lpstr>
      <vt:lpstr>Office Theme</vt:lpstr>
      <vt:lpstr>Git and GitHub like a Pro!</vt:lpstr>
      <vt:lpstr>Agenda</vt:lpstr>
      <vt:lpstr>GIT FOR YOUR PROJECT BASICS</vt:lpstr>
      <vt:lpstr>What is Software Configuration Management (SCM)?</vt:lpstr>
      <vt:lpstr>Why you need an SCM</vt:lpstr>
      <vt:lpstr>SCM History</vt:lpstr>
      <vt:lpstr>Let’s get started</vt:lpstr>
      <vt:lpstr>Add a file</vt:lpstr>
      <vt:lpstr>PowerPoint Presentation</vt:lpstr>
      <vt:lpstr>PowerPoint Presentation</vt:lpstr>
      <vt:lpstr>Recover from problems</vt:lpstr>
      <vt:lpstr>PowerPoint Presentation</vt:lpstr>
      <vt:lpstr>PowerPoint Presentation</vt:lpstr>
      <vt:lpstr>Commit a file</vt:lpstr>
      <vt:lpstr>PowerPoint Presentation</vt:lpstr>
      <vt:lpstr>PowerPoint Presentation</vt:lpstr>
      <vt:lpstr>Understanding Git</vt:lpstr>
      <vt:lpstr>Your essential git basic commands</vt:lpstr>
      <vt:lpstr>Basic Git tips</vt:lpstr>
      <vt:lpstr>GIT FOR YOUR PROJECT BRANCHES</vt:lpstr>
      <vt:lpstr>Understanding branches</vt:lpstr>
      <vt:lpstr>Working with branches</vt:lpstr>
      <vt:lpstr>Demo #1 - Branching</vt:lpstr>
      <vt:lpstr>PowerPoint Presentation</vt:lpstr>
      <vt:lpstr>PowerPoint Presentation</vt:lpstr>
      <vt:lpstr>PowerPoint Presentation</vt:lpstr>
      <vt:lpstr>Regrouping</vt:lpstr>
      <vt:lpstr>COLLABORATION WITH GIT AND GITHUB</vt:lpstr>
      <vt:lpstr>PowerPoint Presentation</vt:lpstr>
      <vt:lpstr>GitHub Overview</vt:lpstr>
      <vt:lpstr>Remote branches</vt:lpstr>
      <vt:lpstr>PowerPoint Presentation</vt:lpstr>
      <vt:lpstr>Working with GitHub</vt:lpstr>
      <vt:lpstr>Upload your code</vt:lpstr>
      <vt:lpstr>Maintaining code</vt:lpstr>
      <vt:lpstr>Cloning an existing project</vt:lpstr>
      <vt:lpstr>ADVANCED GITHUB PULL-REQUESTS</vt:lpstr>
      <vt:lpstr>Pull Requests</vt:lpstr>
      <vt:lpstr>Removing a file from history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like a Pro!</dc:title>
  <dc:creator>Scharff, Prof. Christelle</dc:creator>
  <cp:lastModifiedBy>Scharff, Prof. Christelle</cp:lastModifiedBy>
  <cp:revision>7</cp:revision>
  <dcterms:modified xsi:type="dcterms:W3CDTF">2019-03-20T10:38:31Z</dcterms:modified>
</cp:coreProperties>
</file>