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2" r:id="rId5"/>
    <p:sldId id="261" r:id="rId6"/>
    <p:sldId id="285" r:id="rId7"/>
    <p:sldId id="28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703"/>
  </p:normalViewPr>
  <p:slideViewPr>
    <p:cSldViewPr snapToGrid="0">
      <p:cViewPr varScale="1">
        <p:scale>
          <a:sx n="61" d="100"/>
          <a:sy n="61" d="100"/>
        </p:scale>
        <p:origin x="88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6850-4959-8D46-9F59-11C016BA4446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80F57-1503-774A-91EC-E5C82592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9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0F57-1503-774A-91EC-E5C825926F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4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74E9-215C-444E-ECCD-55CD603D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425ED4-CADA-9DBA-A2A4-B19BE63D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A2148E-7670-1037-EEEF-44F77AC8E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Dans de nombreuses situations du quotidien, nous sommes amenés à trouver la meilleure façon d'accomplir une tâche donnée, que ce soit en maximisant les profits, en minimisant</a:t>
            </a:r>
          </a:p>
          <a:p>
            <a:endParaRPr lang="fr-FR" sz="2000" dirty="0"/>
          </a:p>
          <a:p>
            <a:r>
              <a:rPr lang="fr-FR" sz="2000" dirty="0"/>
              <a:t> les coûts, en optimisant l'efficacité d'un processus, ou en répondant à d'autres objectifs spécifiques. </a:t>
            </a:r>
          </a:p>
          <a:p>
            <a:endParaRPr lang="fr-FR" sz="2000" dirty="0"/>
          </a:p>
          <a:p>
            <a:r>
              <a:rPr lang="fr-FR" sz="2000" dirty="0"/>
              <a:t>Par exemple, dans </a:t>
            </a:r>
            <a:r>
              <a:rPr lang="fr-FR" sz="2000" dirty="0">
                <a:effectLst/>
              </a:rPr>
              <a:t>le domaine des transports, trouver le plus court chemin entre deux points a servi de base à  des outils de navigation largement utilis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s tels que Google </a:t>
            </a:r>
            <a:r>
              <a:rPr lang="fr-FR" sz="2000" dirty="0" err="1">
                <a:effectLst/>
              </a:rPr>
              <a:t>Maps</a:t>
            </a:r>
            <a:r>
              <a:rPr lang="fr-FR" sz="2000" dirty="0">
                <a:effectLst/>
              </a:rPr>
              <a:t>. </a:t>
            </a:r>
          </a:p>
          <a:p>
            <a:endParaRPr lang="fr-FR" sz="2000" dirty="0">
              <a:effectLst/>
            </a:endParaRPr>
          </a:p>
          <a:p>
            <a:r>
              <a:rPr lang="fr-FR" sz="2000" dirty="0"/>
              <a:t>Ces problématiques sont du domaine de la recherche opérationnelle et plus particulièrement de l’optimisation dans les réseaux.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effectLst/>
              </a:rPr>
              <a:t>En t</a:t>
            </a:r>
            <a:r>
              <a:rPr lang="fr-FR" sz="2000" dirty="0"/>
              <a:t>élé</a:t>
            </a:r>
            <a:r>
              <a:rPr lang="fr-FR" sz="2000" dirty="0">
                <a:effectLst/>
              </a:rPr>
              <a:t>communications, déterminer le plus court chemin entre </a:t>
            </a:r>
            <a:r>
              <a:rPr lang="fr-FR" sz="2400" dirty="0">
                <a:effectLst/>
              </a:rPr>
              <a:t>deux</a:t>
            </a:r>
            <a:r>
              <a:rPr lang="fr-FR" sz="2000" dirty="0">
                <a:effectLst/>
              </a:rPr>
              <a:t> points aide la minimiser la perte de donn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es et les retards dans les opérations.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74F85-1CAB-BC06-FE39-966317B6F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0F57-1503-774A-91EC-E5C825926FE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1D98A-C8A1-1CB2-086C-95D184B8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EA1833-C7B6-C240-675C-31C178E03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DD7014-8FBA-6D96-23F7-66AA218DC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Dans de nombreuses situations du quotidien, nous sommes amenés à trouver la meilleure façon d'accomplir une tâche donnée, que ce soit en maximisant les profits, en minimisant</a:t>
            </a:r>
          </a:p>
          <a:p>
            <a:endParaRPr lang="fr-FR" sz="2000" dirty="0"/>
          </a:p>
          <a:p>
            <a:r>
              <a:rPr lang="fr-FR" sz="2000" dirty="0"/>
              <a:t> les coûts, en optimisant l'efficacité d'un processus, ou en répondant à d'autres objectifs spécifiques. </a:t>
            </a:r>
          </a:p>
          <a:p>
            <a:endParaRPr lang="fr-FR" sz="2000" dirty="0"/>
          </a:p>
          <a:p>
            <a:r>
              <a:rPr lang="fr-FR" sz="2000" dirty="0"/>
              <a:t>Par exemple, dans </a:t>
            </a:r>
            <a:r>
              <a:rPr lang="fr-FR" sz="2000" dirty="0">
                <a:effectLst/>
              </a:rPr>
              <a:t>le domaine des transports, trouver le plus court chemin entre deux points a servi de base à  des outils de navigation largement utilis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s tels que Google </a:t>
            </a:r>
            <a:r>
              <a:rPr lang="fr-FR" sz="2000" dirty="0" err="1">
                <a:effectLst/>
              </a:rPr>
              <a:t>Maps</a:t>
            </a:r>
            <a:r>
              <a:rPr lang="fr-FR" sz="2000" dirty="0">
                <a:effectLst/>
              </a:rPr>
              <a:t>. </a:t>
            </a:r>
          </a:p>
          <a:p>
            <a:endParaRPr lang="fr-FR" sz="2000" dirty="0">
              <a:effectLst/>
            </a:endParaRPr>
          </a:p>
          <a:p>
            <a:r>
              <a:rPr lang="fr-FR" sz="2000" dirty="0"/>
              <a:t>Ces problématiques sont du domaine de la recherche opérationnelle et plus particulièrement de l’optimisation dans les réseaux.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effectLst/>
              </a:rPr>
              <a:t>En t</a:t>
            </a:r>
            <a:r>
              <a:rPr lang="fr-FR" sz="2000" dirty="0"/>
              <a:t>élé</a:t>
            </a:r>
            <a:r>
              <a:rPr lang="fr-FR" sz="2000" dirty="0">
                <a:effectLst/>
              </a:rPr>
              <a:t>communications, déterminer le plus court chemin entre </a:t>
            </a:r>
            <a:r>
              <a:rPr lang="fr-FR" sz="2400" dirty="0">
                <a:effectLst/>
              </a:rPr>
              <a:t>deux</a:t>
            </a:r>
            <a:r>
              <a:rPr lang="fr-FR" sz="2000" dirty="0">
                <a:effectLst/>
              </a:rPr>
              <a:t> points aide la minimiser la perte de donn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es et les retards dans les opérations.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898C0C-5630-0015-5EB8-6572866A1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0F57-1503-774A-91EC-E5C825926F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7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30C0-CAF6-F850-8B49-6589F2FC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481B25-846F-D2F3-3864-C15A19139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ABF5D6-2D78-0D7E-0A07-F0C833071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Dans de nombreuses situations du quotidien, nous sommes amenés à trouver la meilleure façon d'accomplir une tâche donnée, que ce soit en maximisant les profits, en minimisant</a:t>
            </a:r>
          </a:p>
          <a:p>
            <a:endParaRPr lang="fr-FR" sz="2000" dirty="0"/>
          </a:p>
          <a:p>
            <a:r>
              <a:rPr lang="fr-FR" sz="2000" dirty="0"/>
              <a:t> les coûts, en optimisant l'efficacité d'un processus, ou en répondant à d'autres objectifs spécifiques. </a:t>
            </a:r>
          </a:p>
          <a:p>
            <a:endParaRPr lang="fr-FR" sz="2000" dirty="0"/>
          </a:p>
          <a:p>
            <a:r>
              <a:rPr lang="fr-FR" sz="2000" dirty="0"/>
              <a:t>Par exemple, dans </a:t>
            </a:r>
            <a:r>
              <a:rPr lang="fr-FR" sz="2000" dirty="0">
                <a:effectLst/>
              </a:rPr>
              <a:t>le domaine des transports, trouver le plus court chemin entre deux points a servi de base à  des outils de navigation largement utilis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s tels que Google </a:t>
            </a:r>
            <a:r>
              <a:rPr lang="fr-FR" sz="2000" dirty="0" err="1">
                <a:effectLst/>
              </a:rPr>
              <a:t>Maps</a:t>
            </a:r>
            <a:r>
              <a:rPr lang="fr-FR" sz="2000" dirty="0">
                <a:effectLst/>
              </a:rPr>
              <a:t>. </a:t>
            </a:r>
          </a:p>
          <a:p>
            <a:endParaRPr lang="fr-FR" sz="2000" dirty="0">
              <a:effectLst/>
            </a:endParaRPr>
          </a:p>
          <a:p>
            <a:r>
              <a:rPr lang="fr-FR" sz="2000" dirty="0"/>
              <a:t>Ces problématiques sont du domaine de la recherche opérationnelle et plus particulièrement de l’optimisation dans les réseaux.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effectLst/>
              </a:rPr>
              <a:t>En t</a:t>
            </a:r>
            <a:r>
              <a:rPr lang="fr-FR" sz="2000" dirty="0"/>
              <a:t>élé</a:t>
            </a:r>
            <a:r>
              <a:rPr lang="fr-FR" sz="2000" dirty="0">
                <a:effectLst/>
              </a:rPr>
              <a:t>communications, déterminer le plus court chemin entre </a:t>
            </a:r>
            <a:r>
              <a:rPr lang="fr-FR" sz="2400" dirty="0">
                <a:effectLst/>
              </a:rPr>
              <a:t>deux</a:t>
            </a:r>
            <a:r>
              <a:rPr lang="fr-FR" sz="2000" dirty="0">
                <a:effectLst/>
              </a:rPr>
              <a:t> points aide la minimiser la perte de donn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es et les retards dans les opérations.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DB5A4-1FE6-4DCB-0623-9A8BB7AE2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0F57-1503-774A-91EC-E5C825926FE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1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30C0-CAF6-F850-8B49-6589F2FC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481B25-846F-D2F3-3864-C15A19139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ABF5D6-2D78-0D7E-0A07-F0C833071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Dans de nombreuses situations du quotidien, nous sommes amenés à trouver la meilleure façon d'accomplir une tâche donnée, que ce soit en maximisant les profits, en minimisant</a:t>
            </a:r>
          </a:p>
          <a:p>
            <a:endParaRPr lang="fr-FR" sz="2000" dirty="0"/>
          </a:p>
          <a:p>
            <a:r>
              <a:rPr lang="fr-FR" sz="2000" dirty="0"/>
              <a:t> les coûts, en optimisant l'efficacité d'un processus, ou en répondant à d'autres objectifs spécifiques. </a:t>
            </a:r>
          </a:p>
          <a:p>
            <a:endParaRPr lang="fr-FR" sz="2000" dirty="0"/>
          </a:p>
          <a:p>
            <a:r>
              <a:rPr lang="fr-FR" sz="2000" dirty="0"/>
              <a:t>Par exemple, dans </a:t>
            </a:r>
            <a:r>
              <a:rPr lang="fr-FR" sz="2000" dirty="0">
                <a:effectLst/>
              </a:rPr>
              <a:t>le domaine des transports, trouver le plus court chemin entre deux points a servi de base à  des outils de navigation largement utilis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s tels que Google </a:t>
            </a:r>
            <a:r>
              <a:rPr lang="fr-FR" sz="2000" dirty="0" err="1">
                <a:effectLst/>
              </a:rPr>
              <a:t>Maps</a:t>
            </a:r>
            <a:r>
              <a:rPr lang="fr-FR" sz="2000" dirty="0">
                <a:effectLst/>
              </a:rPr>
              <a:t>. </a:t>
            </a:r>
          </a:p>
          <a:p>
            <a:endParaRPr lang="fr-FR" sz="2000" dirty="0">
              <a:effectLst/>
            </a:endParaRPr>
          </a:p>
          <a:p>
            <a:r>
              <a:rPr lang="fr-FR" sz="2000" dirty="0"/>
              <a:t>Ces problématiques sont du domaine de la recherche opérationnelle et plus particulièrement de l’optimisation dans les réseaux.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effectLst/>
              </a:rPr>
              <a:t>En t</a:t>
            </a:r>
            <a:r>
              <a:rPr lang="fr-FR" sz="2000" dirty="0"/>
              <a:t>élé</a:t>
            </a:r>
            <a:r>
              <a:rPr lang="fr-FR" sz="2000" dirty="0">
                <a:effectLst/>
              </a:rPr>
              <a:t>communications, déterminer le plus court chemin entre </a:t>
            </a:r>
            <a:r>
              <a:rPr lang="fr-FR" sz="2400" dirty="0">
                <a:effectLst/>
              </a:rPr>
              <a:t>deux</a:t>
            </a:r>
            <a:r>
              <a:rPr lang="fr-FR" sz="2000" dirty="0">
                <a:effectLst/>
              </a:rPr>
              <a:t> points aide la minimiser la perte de donn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es et les retards dans les opérations.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DB5A4-1FE6-4DCB-0623-9A8BB7AE2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0F57-1503-774A-91EC-E5C825926F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49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30C0-CAF6-F850-8B49-6589F2FC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481B25-846F-D2F3-3864-C15A19139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ABF5D6-2D78-0D7E-0A07-F0C833071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Dans de nombreuses situations du quotidien, nous sommes amenés à trouver la meilleure façon d'accomplir une tâche donnée, que ce soit en maximisant les profits, en minimisant</a:t>
            </a:r>
          </a:p>
          <a:p>
            <a:endParaRPr lang="fr-FR" sz="2000" dirty="0"/>
          </a:p>
          <a:p>
            <a:r>
              <a:rPr lang="fr-FR" sz="2000" dirty="0"/>
              <a:t> les coûts, en optimisant l'efficacité d'un processus, ou en répondant à d'autres objectifs spécifiques. </a:t>
            </a:r>
          </a:p>
          <a:p>
            <a:endParaRPr lang="fr-FR" sz="2000" dirty="0"/>
          </a:p>
          <a:p>
            <a:r>
              <a:rPr lang="fr-FR" sz="2000" dirty="0"/>
              <a:t>Par exemple, dans </a:t>
            </a:r>
            <a:r>
              <a:rPr lang="fr-FR" sz="2000" dirty="0">
                <a:effectLst/>
              </a:rPr>
              <a:t>le domaine des transports, trouver le plus court chemin entre deux points a servi de base à  des outils de navigation largement utilis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s tels que Google </a:t>
            </a:r>
            <a:r>
              <a:rPr lang="fr-FR" sz="2000" dirty="0" err="1">
                <a:effectLst/>
              </a:rPr>
              <a:t>Maps</a:t>
            </a:r>
            <a:r>
              <a:rPr lang="fr-FR" sz="2000" dirty="0">
                <a:effectLst/>
              </a:rPr>
              <a:t>. </a:t>
            </a:r>
          </a:p>
          <a:p>
            <a:endParaRPr lang="fr-FR" sz="2000" dirty="0">
              <a:effectLst/>
            </a:endParaRPr>
          </a:p>
          <a:p>
            <a:r>
              <a:rPr lang="fr-FR" sz="2000" dirty="0"/>
              <a:t>Ces problématiques sont du domaine de la recherche opérationnelle et plus particulièrement de l’optimisation dans les réseaux.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effectLst/>
              </a:rPr>
              <a:t>En t</a:t>
            </a:r>
            <a:r>
              <a:rPr lang="fr-FR" sz="2000" dirty="0"/>
              <a:t>élé</a:t>
            </a:r>
            <a:r>
              <a:rPr lang="fr-FR" sz="2000" dirty="0">
                <a:effectLst/>
              </a:rPr>
              <a:t>communications, déterminer le plus court chemin entre </a:t>
            </a:r>
            <a:r>
              <a:rPr lang="fr-FR" sz="2400" dirty="0">
                <a:effectLst/>
              </a:rPr>
              <a:t>deux</a:t>
            </a:r>
            <a:r>
              <a:rPr lang="fr-FR" sz="2000" dirty="0">
                <a:effectLst/>
              </a:rPr>
              <a:t> points aide la minimiser la perte de donn</a:t>
            </a:r>
            <a:r>
              <a:rPr lang="fr-FR" sz="2000" dirty="0"/>
              <a:t>é</a:t>
            </a:r>
            <a:r>
              <a:rPr lang="fr-FR" sz="2000" dirty="0">
                <a:effectLst/>
              </a:rPr>
              <a:t>es et les retards dans les opérations.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DB5A4-1FE6-4DCB-0623-9A8BB7AE2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0F57-1503-774A-91EC-E5C825926FE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0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E83B3-7225-BFFF-3CF0-9DACCB60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219FDC-4080-57B8-C5CC-B41DCFF90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07E61-1F5B-8577-A1DA-E6F46C1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EE437-7F24-D8AA-2F6E-3E119E48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DE2A6-23ED-E746-3867-D362DA19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91598-5CA2-EF8B-D83F-2672654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C972B-7796-FBAA-45D5-C8D43FAA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81B5E-C3DA-7B68-9318-C436C883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D93A5-0541-33BD-A1DC-7E51801C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24AEA-8BCB-FEF9-1324-3C5455E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35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56CD33-E859-82A6-62EC-B9123AA77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C89CC-6AD1-BA63-D1E3-BB2FBB2F0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017F6-D087-8CE9-EA55-C8A6D008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D2DC3-3865-01A5-9F51-A8014AD2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E5151-595A-12AD-9548-5F073E2A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7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CB814-F8C1-FF7B-1B04-3E40D132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6DCAE-45C0-7EA1-BE74-0DAA4AD1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B92DE6-24B7-91F2-69A3-2B77E1CE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6E1D9-098D-B349-8088-1F97B7EC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E2F6AA-6503-26B5-4097-F72919A9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06D6-501A-E079-37FA-138FF0EC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47438-61B2-EABC-C300-75B64D90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E948E8-7FBD-9A46-173A-2936446A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AFDEA-B22D-5AFB-4345-B7C25D4F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83AF5-E7D3-2B8B-2AAF-6280F84B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6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D8683-8D46-E8B1-E079-2125D029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4811D-CE28-0065-9B82-D06472E3F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7B707E-DA32-1717-1287-2C3698F4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C37EA-71DE-BF18-09C3-310EE9CC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F51EDD-C377-731B-2310-D774130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ECBF08-39A8-BE82-62A7-4299CC6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6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ADB3-CCD1-A81D-CBCF-253DA735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07CF8-CAFE-C1FA-E2F3-6AD26F12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CF7A1-E17D-3571-CA02-9F7195257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316251-AE95-ABAE-BFE7-00275876E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4D0B3-A871-3C93-8936-992B177D3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27D00C-50B3-21D9-D7D6-C979FF0E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406AE2-8FB3-8F7D-91BA-44B24609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CDC1E6-2F34-7A34-379E-C8D66947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B58C0-8AB6-3806-5DD3-9C29E16A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217790-C4A2-286E-9D52-C6659AE0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A2BF7C-3322-BB62-3D94-0B7E505D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E5080B-FFB4-5A44-F761-BBE6E440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3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45C8FF-643D-9CDD-FA8D-1F34338D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1AFE4A-302D-C62D-6209-12AF412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0191CE-9D09-F4AE-D2A8-9CF5E3BF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23CB7-A2B0-FD55-27C6-E77696C2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57C79-3045-00C0-B84E-A251787C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EF88B1-95F3-DEF6-E7C8-BB776FCF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A931F7-6CA7-863E-EF49-009BAF2E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C5E90-4932-8753-D589-AD611473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0A53C-B256-1BE9-FB21-3DF68A24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7A3F8-4F2E-93FA-F7BC-98250B06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083F15-F2D1-5B0F-B7A6-AC2D0C97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2D8B77-4B3B-ACA2-675A-DCACE09F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9E40F9-F15D-C877-0952-FDAD134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D070B-3CBF-9A5C-48FA-CF608FB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A63E8-B2CC-B778-6633-1328356A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038F02-464E-B4DD-0E95-012E7B0D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0E6DC6-2489-E205-1AA0-79D36B35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371BF-D921-FBAB-24EC-C4DAA9ECE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BE47-CE30-D242-91EE-31BAFEE844D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A399B-29D6-0BD8-1B66-7A30565E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B9230-E973-360E-0CC6-F7FAE16B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9877-7E2C-1349-85DD-140B9CA59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2224898A-7153-6DDA-B1CB-08E7A9A8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685" y="252896"/>
            <a:ext cx="2323272" cy="7601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E78EA9-12E2-CE48-2B66-A0992BF00A44}"/>
              </a:ext>
            </a:extLst>
          </p:cNvPr>
          <p:cNvSpPr txBox="1"/>
          <p:nvPr/>
        </p:nvSpPr>
        <p:spPr>
          <a:xfrm>
            <a:off x="1356167" y="1308871"/>
            <a:ext cx="9479666" cy="1077218"/>
          </a:xfrm>
          <a:prstGeom prst="rect">
            <a:avLst/>
          </a:prstGeom>
          <a:gradFill>
            <a:gsLst>
              <a:gs pos="6000">
                <a:srgbClr val="00206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20999988" rev="0"/>
              </a:camera>
              <a:lightRig rig="threePt" dir="t">
                <a:rot lat="0" lon="0" rev="1800000"/>
              </a:lightRig>
            </a:scene3d>
            <a:sp3d z="31750" extrusionH="57150" contourW="12700">
              <a:bevelT w="38100" h="38100" prst="convex"/>
              <a:bevelB w="69850" h="69850" prst="divot"/>
              <a:extrusionClr>
                <a:schemeClr val="accent2"/>
              </a:extrusionClr>
              <a:contourClr>
                <a:schemeClr val="accent1"/>
              </a:contourClr>
            </a:sp3d>
          </a:bodyPr>
          <a:lstStyle/>
          <a:p>
            <a:pPr algn="ctr"/>
            <a:r>
              <a:rPr lang="fr-F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MSS12"/>
              </a:rPr>
              <a:t>IN104 : </a:t>
            </a:r>
          </a:p>
          <a:p>
            <a:pPr algn="ctr"/>
            <a:r>
              <a:rPr lang="fr-FR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MSS12"/>
              </a:rPr>
              <a:t>Apprentissage par renforcement</a:t>
            </a:r>
            <a:endParaRPr lang="fr-FR" sz="2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475AB1-8E81-4C09-4E13-E4E5C5E09197}"/>
              </a:ext>
            </a:extLst>
          </p:cNvPr>
          <p:cNvSpPr txBox="1"/>
          <p:nvPr/>
        </p:nvSpPr>
        <p:spPr>
          <a:xfrm>
            <a:off x="320634" y="5934670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Présenté par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F76FB3-289D-E4AA-88B9-5A669F412DB1}"/>
              </a:ext>
            </a:extLst>
          </p:cNvPr>
          <p:cNvSpPr txBox="1"/>
          <p:nvPr/>
        </p:nvSpPr>
        <p:spPr>
          <a:xfrm>
            <a:off x="7596809" y="5934670"/>
            <a:ext cx="19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tutoré par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C16B6F0-DD9D-0F27-CC6E-FA67F8FC4823}"/>
              </a:ext>
            </a:extLst>
          </p:cNvPr>
          <p:cNvSpPr txBox="1"/>
          <p:nvPr/>
        </p:nvSpPr>
        <p:spPr>
          <a:xfrm>
            <a:off x="1783965" y="5958773"/>
            <a:ext cx="232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DJOKO Paul-Henri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TRAORE Abdoulaye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7CE9B1-4548-AC54-CF1B-FB08720336F1}"/>
              </a:ext>
            </a:extLst>
          </p:cNvPr>
          <p:cNvSpPr txBox="1"/>
          <p:nvPr/>
        </p:nvSpPr>
        <p:spPr>
          <a:xfrm>
            <a:off x="9382539" y="5958773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Sao Mai Nguyen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730706-4032-DA14-0F82-EE3113F05309}"/>
              </a:ext>
            </a:extLst>
          </p:cNvPr>
          <p:cNvSpPr txBox="1"/>
          <p:nvPr/>
        </p:nvSpPr>
        <p:spPr>
          <a:xfrm>
            <a:off x="9077902" y="448315"/>
            <a:ext cx="29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scolaire : 2023-2024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29B318-4037-E04D-271A-90A8BEB3E360}"/>
              </a:ext>
            </a:extLst>
          </p:cNvPr>
          <p:cNvSpPr txBox="1"/>
          <p:nvPr/>
        </p:nvSpPr>
        <p:spPr>
          <a:xfrm>
            <a:off x="0" y="5549128"/>
            <a:ext cx="12192000" cy="369332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334A61-261C-6BFA-072A-D30D4AFFFB24}"/>
              </a:ext>
            </a:extLst>
          </p:cNvPr>
          <p:cNvSpPr txBox="1"/>
          <p:nvPr/>
        </p:nvSpPr>
        <p:spPr>
          <a:xfrm>
            <a:off x="4726330" y="5958773"/>
            <a:ext cx="194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: 21 mai 2024</a:t>
            </a:r>
          </a:p>
        </p:txBody>
      </p:sp>
      <p:pic>
        <p:nvPicPr>
          <p:cNvPr id="6" name="Image 5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7D7CEE49-4A24-5AE1-9505-0E53E3454F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24" t="15208" r="26095" b="22277"/>
          <a:stretch/>
        </p:blipFill>
        <p:spPr>
          <a:xfrm>
            <a:off x="5076497" y="2643305"/>
            <a:ext cx="1901220" cy="26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ACB9D-DAFF-194E-376E-0F4E04AE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4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92964-45C5-6FBA-49B6-7A9F9BC2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76474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>
                <a:effectLst/>
                <a:cs typeface="Arial Narrow" panose="020B0604020202020204" pitchFamily="34" charset="0"/>
              </a:rPr>
              <a:t>Définition de l’apprentissage par renforcement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>
                <a:effectLst/>
                <a:cs typeface="Arial Narrow" panose="020B0604020202020204" pitchFamily="34" charset="0"/>
              </a:rPr>
              <a:t>Problèmes étudiés</a:t>
            </a:r>
          </a:p>
          <a:p>
            <a:pPr marL="0" indent="0">
              <a:buNone/>
            </a:pPr>
            <a:r>
              <a:rPr lang="fr-FR" sz="2000" dirty="0">
                <a:cs typeface="Arial Narrow" panose="020B0604020202020204" pitchFamily="34" charset="0"/>
              </a:rPr>
              <a:t>             2-</a:t>
            </a:r>
            <a:r>
              <a:rPr lang="fr-FR" sz="1600" dirty="0">
                <a:cs typeface="Arial Narrow" panose="020B0604020202020204" pitchFamily="34" charset="0"/>
              </a:rPr>
              <a:t>1</a:t>
            </a:r>
            <a:r>
              <a:rPr lang="fr-FR" sz="2000" dirty="0">
                <a:cs typeface="Arial Narrow" panose="020B0604020202020204" pitchFamily="34" charset="0"/>
              </a:rPr>
              <a:t>  Labyrinthe</a:t>
            </a:r>
          </a:p>
          <a:p>
            <a:pPr marL="0" indent="0">
              <a:buNone/>
            </a:pPr>
            <a:r>
              <a:rPr lang="fr-FR" sz="2000" dirty="0">
                <a:cs typeface="Arial Narrow" panose="020B0604020202020204" pitchFamily="34" charset="0"/>
              </a:rPr>
              <a:t>             2-</a:t>
            </a:r>
            <a:r>
              <a:rPr lang="fr-FR" sz="1600" dirty="0">
                <a:cs typeface="Arial Narrow" panose="020B0604020202020204" pitchFamily="34" charset="0"/>
              </a:rPr>
              <a:t>2   </a:t>
            </a:r>
            <a:r>
              <a:rPr lang="fr-FR" sz="2000" dirty="0">
                <a:cs typeface="Arial Narrow" panose="020B0604020202020204" pitchFamily="34" charset="0"/>
              </a:rPr>
              <a:t>Morpion </a:t>
            </a:r>
          </a:p>
          <a:p>
            <a:pPr marL="457200" indent="-457200">
              <a:buAutoNum type="arabicPeriod" startAt="3"/>
            </a:pPr>
            <a:r>
              <a:rPr lang="fr-FR" sz="2000" dirty="0">
                <a:cs typeface="Arial Narrow" panose="020B0604020202020204" pitchFamily="34" charset="0"/>
              </a:rPr>
              <a:t>Algorithmes :</a:t>
            </a:r>
          </a:p>
          <a:p>
            <a:pPr marL="457200" lvl="1" indent="0">
              <a:buNone/>
            </a:pPr>
            <a:r>
              <a:rPr lang="fr-FR" sz="1600" dirty="0">
                <a:cs typeface="Arial Narrow" panose="020B0604020202020204" pitchFamily="34" charset="0"/>
              </a:rPr>
              <a:t>      </a:t>
            </a:r>
            <a:r>
              <a:rPr lang="fr-FR" sz="2000" dirty="0">
                <a:cs typeface="Arial Narrow" panose="020B0604020202020204" pitchFamily="34" charset="0"/>
              </a:rPr>
              <a:t>3</a:t>
            </a:r>
            <a:r>
              <a:rPr lang="fr-FR" sz="1600" dirty="0">
                <a:cs typeface="Arial Narrow" panose="020B0604020202020204" pitchFamily="34" charset="0"/>
              </a:rPr>
              <a:t>-1   </a:t>
            </a:r>
            <a:r>
              <a:rPr lang="fr-FR" sz="2000" dirty="0">
                <a:cs typeface="Arial Narrow" panose="020B0604020202020204" pitchFamily="34" charset="0"/>
              </a:rPr>
              <a:t>Q-</a:t>
            </a:r>
            <a:r>
              <a:rPr lang="fr-FR" sz="2000" dirty="0" err="1">
                <a:cs typeface="Arial Narrow" panose="020B0604020202020204" pitchFamily="34" charset="0"/>
              </a:rPr>
              <a:t>learning</a:t>
            </a:r>
            <a:endParaRPr lang="fr-FR" sz="1600" dirty="0">
              <a:cs typeface="Arial Narrow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600" dirty="0">
                <a:cs typeface="Arial Narrow" panose="020B0604020202020204" pitchFamily="34" charset="0"/>
              </a:rPr>
              <a:t>      </a:t>
            </a:r>
            <a:r>
              <a:rPr lang="fr-FR" sz="2000" dirty="0">
                <a:cs typeface="Arial Narrow" panose="020B0604020202020204" pitchFamily="34" charset="0"/>
              </a:rPr>
              <a:t>3</a:t>
            </a:r>
            <a:r>
              <a:rPr lang="fr-FR" sz="1600" dirty="0">
                <a:cs typeface="Arial Narrow" panose="020B0604020202020204" pitchFamily="34" charset="0"/>
              </a:rPr>
              <a:t>-2   </a:t>
            </a:r>
            <a:r>
              <a:rPr lang="fr-FR" sz="2000" dirty="0" err="1">
                <a:cs typeface="Arial Narrow" panose="020B0604020202020204" pitchFamily="34" charset="0"/>
              </a:rPr>
              <a:t>Sarsa</a:t>
            </a:r>
            <a:endParaRPr lang="fr-FR" sz="2000" dirty="0">
              <a:cs typeface="Arial Narrow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600" dirty="0">
                <a:cs typeface="Arial Narrow" panose="020B0604020202020204" pitchFamily="34" charset="0"/>
              </a:rPr>
              <a:t>      </a:t>
            </a:r>
            <a:r>
              <a:rPr lang="fr-FR" sz="2000" dirty="0">
                <a:cs typeface="Arial Narrow" panose="020B0604020202020204" pitchFamily="34" charset="0"/>
              </a:rPr>
              <a:t>3</a:t>
            </a:r>
            <a:r>
              <a:rPr lang="fr-FR" sz="1600" dirty="0">
                <a:cs typeface="Arial Narrow" panose="020B0604020202020204" pitchFamily="34" charset="0"/>
              </a:rPr>
              <a:t>-3   </a:t>
            </a:r>
            <a:r>
              <a:rPr lang="fr-FR" sz="2000" dirty="0">
                <a:cs typeface="Arial Narrow" panose="020B0604020202020204" pitchFamily="34" charset="0"/>
              </a:rPr>
              <a:t>Double Q-Learning</a:t>
            </a:r>
          </a:p>
          <a:p>
            <a:pPr marL="0" indent="0">
              <a:buNone/>
            </a:pPr>
            <a:r>
              <a:rPr lang="fr-FR" sz="2000" dirty="0">
                <a:cs typeface="Arial Narrow" panose="020B0604020202020204" pitchFamily="34" charset="0"/>
              </a:rPr>
              <a:t>4.    Démonstration</a:t>
            </a:r>
          </a:p>
          <a:p>
            <a:pPr marL="0" indent="0">
              <a:buNone/>
            </a:pPr>
            <a:endParaRPr lang="fr-FR" sz="1600" dirty="0">
              <a:cs typeface="Arial Narrow" panose="020B0604020202020204" pitchFamily="34" charset="0"/>
            </a:endParaRPr>
          </a:p>
          <a:p>
            <a:pPr marL="0" indent="0">
              <a:buNone/>
            </a:pPr>
            <a:endParaRPr lang="fr-FR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dirty="0">
              <a:effectLst/>
              <a:latin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C49BC7-DC45-7F07-28BE-B69257CA164A}"/>
              </a:ext>
            </a:extLst>
          </p:cNvPr>
          <p:cNvSpPr txBox="1"/>
          <p:nvPr/>
        </p:nvSpPr>
        <p:spPr>
          <a:xfrm>
            <a:off x="1" y="6550223"/>
            <a:ext cx="12191999" cy="307777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IN104                                                                                                                                                                                                                                                                                   page 2/7       </a:t>
            </a:r>
          </a:p>
        </p:txBody>
      </p:sp>
    </p:spTree>
    <p:extLst>
      <p:ext uri="{BB962C8B-B14F-4D97-AF65-F5344CB8AC3E}">
        <p14:creationId xmlns:p14="http://schemas.microsoft.com/office/powerpoint/2010/main" val="250908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63CA9-E7D8-54D0-88CA-99A19EEA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9D7DC-E145-16D6-E46B-8A465F4F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4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Définition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032A6-67EE-58CB-DCDF-19BDEEC8F020}"/>
              </a:ext>
            </a:extLst>
          </p:cNvPr>
          <p:cNvSpPr txBox="1"/>
          <p:nvPr/>
        </p:nvSpPr>
        <p:spPr>
          <a:xfrm>
            <a:off x="1" y="6550223"/>
            <a:ext cx="12191999" cy="307777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IN104                                                                                                                                                                                                                                                                                   page 3/7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33EE95-A394-CA0B-D214-D784C534DB60}"/>
              </a:ext>
            </a:extLst>
          </p:cNvPr>
          <p:cNvSpPr txBox="1"/>
          <p:nvPr/>
        </p:nvSpPr>
        <p:spPr>
          <a:xfrm>
            <a:off x="593835" y="1659285"/>
            <a:ext cx="6264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Procédé d’apprentissage automatique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Apprendre des actions à réaliser à partir d’expériences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Optimiser une récompense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Système plongé dans un environnement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Décision en fonction de son état actuel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Décision en partie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Récompense positive ou négative de l’environnement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DE07349F-7DEE-3E92-748C-34D5727C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09" y="2498110"/>
            <a:ext cx="5241891" cy="239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E4B9-92A5-F8BA-6886-88DF596C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DFCA9-B8B9-5A15-B46F-63A1D2C1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4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Problèmes étudiés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41F490-3A79-AC56-7882-76B0652CDBFD}"/>
              </a:ext>
            </a:extLst>
          </p:cNvPr>
          <p:cNvSpPr txBox="1"/>
          <p:nvPr/>
        </p:nvSpPr>
        <p:spPr>
          <a:xfrm>
            <a:off x="1" y="6550223"/>
            <a:ext cx="12191999" cy="307777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IN104                                                                                                                                                                                                                                                                                   page 4/7       </a:t>
            </a:r>
          </a:p>
        </p:txBody>
      </p:sp>
      <p:pic>
        <p:nvPicPr>
          <p:cNvPr id="6" name="Image 5" descr="Une image contenant Police, symbole, Graphique, cercle&#10;&#10;Description générée automatiquement">
            <a:extLst>
              <a:ext uri="{FF2B5EF4-FFF2-40B4-BE49-F238E27FC236}">
                <a16:creationId xmlns:a16="http://schemas.microsoft.com/office/drawing/2014/main" id="{3EB28167-D0BD-38C2-11EF-B96B1E31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044" y="2444145"/>
            <a:ext cx="3223555" cy="3223555"/>
          </a:xfrm>
          <a:prstGeom prst="rect">
            <a:avLst/>
          </a:prstGeom>
        </p:spPr>
      </p:pic>
      <p:pic>
        <p:nvPicPr>
          <p:cNvPr id="12" name="Image 11" descr="Une image contenant capture d’écran, pixel, conception&#10;&#10;Description générée automatiquement">
            <a:extLst>
              <a:ext uri="{FF2B5EF4-FFF2-40B4-BE49-F238E27FC236}">
                <a16:creationId xmlns:a16="http://schemas.microsoft.com/office/drawing/2014/main" id="{6FCD57AA-D6B1-5ED7-87D4-A3194746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3930"/>
            <a:ext cx="6858942" cy="43039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BF9F75E-F9EA-F1C9-4045-E6C1948E0002}"/>
              </a:ext>
            </a:extLst>
          </p:cNvPr>
          <p:cNvSpPr txBox="1"/>
          <p:nvPr/>
        </p:nvSpPr>
        <p:spPr>
          <a:xfrm>
            <a:off x="346841" y="1180758"/>
            <a:ext cx="624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Labyrinthe</a:t>
            </a:r>
          </a:p>
          <a:p>
            <a:endParaRPr lang="fr-FR" sz="28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049E6D-EDD1-564F-93FA-54D09568AE7F}"/>
              </a:ext>
            </a:extLst>
          </p:cNvPr>
          <p:cNvSpPr txBox="1"/>
          <p:nvPr/>
        </p:nvSpPr>
        <p:spPr>
          <a:xfrm>
            <a:off x="8336043" y="1180758"/>
            <a:ext cx="32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147696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8489-3DCB-6284-0451-84D7671B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6B763-831E-90E2-9ACF-9A56D8C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4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Algorithmes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5AFF49-E5CB-58DB-DC47-114ADF901566}"/>
              </a:ext>
            </a:extLst>
          </p:cNvPr>
          <p:cNvSpPr txBox="1"/>
          <p:nvPr/>
        </p:nvSpPr>
        <p:spPr>
          <a:xfrm>
            <a:off x="1" y="6550223"/>
            <a:ext cx="12191999" cy="307777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IN104												         page 5/7       </a:t>
            </a:r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6C3CDF-DEF6-1CE0-1FBD-AE46532D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06" y="1838472"/>
            <a:ext cx="7434787" cy="40481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81612F0-C43B-DC6D-95FC-502B6A89D49A}"/>
              </a:ext>
            </a:extLst>
          </p:cNvPr>
          <p:cNvSpPr txBox="1"/>
          <p:nvPr/>
        </p:nvSpPr>
        <p:spPr>
          <a:xfrm>
            <a:off x="472966" y="1076851"/>
            <a:ext cx="1120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107684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8489-3DCB-6284-0451-84D7671B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6B763-831E-90E2-9ACF-9A56D8C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4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Algorithmes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5AFF49-E5CB-58DB-DC47-114ADF901566}"/>
              </a:ext>
            </a:extLst>
          </p:cNvPr>
          <p:cNvSpPr txBox="1"/>
          <p:nvPr/>
        </p:nvSpPr>
        <p:spPr>
          <a:xfrm>
            <a:off x="1" y="6550223"/>
            <a:ext cx="12191999" cy="307777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IN104												         page 6/7     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1612F0-C43B-DC6D-95FC-502B6A89D49A}"/>
              </a:ext>
            </a:extLst>
          </p:cNvPr>
          <p:cNvSpPr txBox="1"/>
          <p:nvPr/>
        </p:nvSpPr>
        <p:spPr>
          <a:xfrm>
            <a:off x="472966" y="1076851"/>
            <a:ext cx="1120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Double Q-Learning</a:t>
            </a:r>
          </a:p>
        </p:txBody>
      </p:sp>
      <p:pic>
        <p:nvPicPr>
          <p:cNvPr id="5" name="Image 4" descr="Une image contenant texte, Police, ligne, nombre&#10;&#10;Description générée automatiquement">
            <a:extLst>
              <a:ext uri="{FF2B5EF4-FFF2-40B4-BE49-F238E27FC236}">
                <a16:creationId xmlns:a16="http://schemas.microsoft.com/office/drawing/2014/main" id="{B53D8B0A-DE2B-F783-2DBB-2A5D245B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7" y="1838471"/>
            <a:ext cx="9325226" cy="38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3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8489-3DCB-6284-0451-84D7671B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6B763-831E-90E2-9ACF-9A56D8C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4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Algorithmes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5AFF49-E5CB-58DB-DC47-114ADF901566}"/>
              </a:ext>
            </a:extLst>
          </p:cNvPr>
          <p:cNvSpPr txBox="1"/>
          <p:nvPr/>
        </p:nvSpPr>
        <p:spPr>
          <a:xfrm>
            <a:off x="1" y="6550223"/>
            <a:ext cx="12191999" cy="307777"/>
          </a:xfrm>
          <a:prstGeom prst="rect">
            <a:avLst/>
          </a:prstGeom>
          <a:gradFill>
            <a:gsLst>
              <a:gs pos="36000">
                <a:srgbClr val="002060"/>
              </a:gs>
              <a:gs pos="77000">
                <a:schemeClr val="accent1">
                  <a:lumMod val="97000"/>
                  <a:lumOff val="3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MO102 : Optimisation dans les réseaux                                                                                                                                                                                                                       page 7/7     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1612F0-C43B-DC6D-95FC-502B6A89D49A}"/>
              </a:ext>
            </a:extLst>
          </p:cNvPr>
          <p:cNvSpPr txBox="1"/>
          <p:nvPr/>
        </p:nvSpPr>
        <p:spPr>
          <a:xfrm>
            <a:off x="472966" y="1076851"/>
            <a:ext cx="1120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SARSA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6166E9B-9AB1-6077-8958-24FED1A4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38471"/>
            <a:ext cx="9296400" cy="38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66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780</Words>
  <Application>Microsoft Office PowerPoint</Application>
  <PresentationFormat>Grand écran</PresentationFormat>
  <Paragraphs>96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CMSS12</vt:lpstr>
      <vt:lpstr>Helvetica Neue</vt:lpstr>
      <vt:lpstr>Wingdings</vt:lpstr>
      <vt:lpstr>Thème Office</vt:lpstr>
      <vt:lpstr>Présentation PowerPoint</vt:lpstr>
      <vt:lpstr>Sommaire </vt:lpstr>
      <vt:lpstr>Définition </vt:lpstr>
      <vt:lpstr>Problèmes étudiés</vt:lpstr>
      <vt:lpstr>Algorithmes</vt:lpstr>
      <vt:lpstr>Algorithmes</vt:lpstr>
      <vt:lpstr>Algorithmes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Abdoulaye TRAORE</dc:creator>
  <cp:lastModifiedBy>Paul-Henri DJOKO</cp:lastModifiedBy>
  <cp:revision>8</cp:revision>
  <dcterms:created xsi:type="dcterms:W3CDTF">2024-02-03T14:50:22Z</dcterms:created>
  <dcterms:modified xsi:type="dcterms:W3CDTF">2024-05-20T22:47:44Z</dcterms:modified>
</cp:coreProperties>
</file>