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sldIdLst>
    <p:sldId id="256" r:id="rId2"/>
    <p:sldId id="257" r:id="rId3"/>
    <p:sldId id="271" r:id="rId4"/>
    <p:sldId id="258" r:id="rId5"/>
    <p:sldId id="273" r:id="rId6"/>
    <p:sldId id="272" r:id="rId7"/>
    <p:sldId id="260" r:id="rId8"/>
    <p:sldId id="274" r:id="rId9"/>
    <p:sldId id="275" r:id="rId10"/>
    <p:sldId id="276" r:id="rId11"/>
    <p:sldId id="277"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4660"/>
  </p:normalViewPr>
  <p:slideViewPr>
    <p:cSldViewPr snapToGrid="0">
      <p:cViewPr varScale="1">
        <p:scale>
          <a:sx n="68" d="100"/>
          <a:sy n="68" d="100"/>
        </p:scale>
        <p:origin x="66"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7/1/2018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08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217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2359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264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792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9965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7944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993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304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0379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662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91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3609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271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794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269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4726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7/1/2018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18548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9546" y="0"/>
            <a:ext cx="8915399" cy="2262781"/>
          </a:xfrm>
        </p:spPr>
        <p:txBody>
          <a:bodyPr>
            <a:normAutofit fontScale="90000"/>
          </a:bodyPr>
          <a:lstStyle/>
          <a:p>
            <a:pPr algn="ctr"/>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ATM</a:t>
            </a:r>
            <a:b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MANAGEMENT            SYSTEM</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ubtitle 2"/>
          <p:cNvSpPr>
            <a:spLocks noGrp="1"/>
          </p:cNvSpPr>
          <p:nvPr>
            <p:ph type="subTitle" idx="1"/>
          </p:nvPr>
        </p:nvSpPr>
        <p:spPr>
          <a:xfrm>
            <a:off x="2270386" y="2598574"/>
            <a:ext cx="8915399" cy="4121239"/>
          </a:xfrm>
        </p:spPr>
        <p:txBody>
          <a:bodyPr>
            <a:noAutofit/>
          </a:bodyPr>
          <a:lstStyle/>
          <a:p>
            <a:r>
              <a:rPr 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BY:</a:t>
            </a:r>
          </a:p>
          <a:p>
            <a:r>
              <a:rPr 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MOHAMADOU MOCTAR                        160041082</a:t>
            </a:r>
            <a:endParaRPr 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ABDOUL LATIF HAMADOU	                  160041084</a:t>
            </a:r>
          </a:p>
          <a:p>
            <a:r>
              <a:rPr 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MIKAYILOU NAMBA                                160041085</a:t>
            </a:r>
          </a:p>
          <a:p>
            <a:r>
              <a:rPr 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HAYATOU AMADOU                                160040020(HD)</a:t>
            </a:r>
          </a:p>
          <a:p>
            <a:r>
              <a:rPr 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ABDOULBAGUI BOUBAKARI                    160040019(HD)</a:t>
            </a:r>
          </a:p>
          <a:p>
            <a:endParaRPr 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SUPERVISED BY:                           Mr.  ABDULLAH-AL-TARIQ</a:t>
            </a:r>
          </a:p>
          <a:p>
            <a:endParaRPr 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01754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smtClean="0"/>
              <a:t>Bills payment: Here you can pay most of your bills via this </a:t>
            </a:r>
            <a:r>
              <a:rPr lang="en-US" sz="2400" dirty="0" err="1" smtClean="0"/>
              <a:t>atm</a:t>
            </a:r>
            <a:r>
              <a:rPr lang="en-US" sz="2400" dirty="0" smtClean="0"/>
              <a:t> and this is working only for the companies witch are working in collaboration with the bank. So you pay for the electricity, for the water, for the house renting and so on……….</a:t>
            </a:r>
          </a:p>
          <a:p>
            <a:endParaRPr lang="en-US" sz="2400" dirty="0"/>
          </a:p>
          <a:p>
            <a:r>
              <a:rPr lang="en-US" sz="2400" dirty="0" smtClean="0"/>
              <a:t>Interest: This part is calculating the interest that you gain annually</a:t>
            </a:r>
            <a:r>
              <a:rPr lang="en-US" dirty="0" smtClean="0"/>
              <a:t>.</a:t>
            </a:r>
            <a:endParaRPr lang="en-US" dirty="0"/>
          </a:p>
        </p:txBody>
      </p:sp>
    </p:spTree>
    <p:extLst>
      <p:ext uri="{BB962C8B-B14F-4D97-AF65-F5344CB8AC3E}">
        <p14:creationId xmlns:p14="http://schemas.microsoft.com/office/powerpoint/2010/main" val="2813564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effectLst>
            <a:glow rad="228600">
              <a:srgbClr val="FF0000">
                <a:alpha val="40000"/>
              </a:srgbClr>
            </a:glow>
          </a:effectLst>
        </p:spPr>
        <p:txBody>
          <a:bodyPr>
            <a:normAutofit/>
            <a:scene3d>
              <a:camera prst="orthographicFront"/>
              <a:lightRig rig="threePt" dir="t"/>
            </a:scene3d>
            <a:sp3d extrusionH="57150">
              <a:bevelT w="38100" h="38100" prst="angle"/>
            </a:sp3d>
          </a:bodyPr>
          <a:lstStyle/>
          <a:p>
            <a:pPr marL="0" indent="0">
              <a:buNone/>
            </a:pPr>
            <a:r>
              <a:rPr lang="en-US" sz="9600" dirty="0"/>
              <a:t> </a:t>
            </a:r>
            <a:r>
              <a:rPr lang="en-US" sz="9600" dirty="0" smtClean="0"/>
              <a:t>           </a:t>
            </a:r>
            <a:r>
              <a:rPr lang="en-US" sz="9600" b="1" dirty="0" smtClean="0">
                <a:effectLst>
                  <a:reflection blurRad="6350" stA="60000" endA="900" endPos="60000" dist="60007" dir="5400000" sy="-100000" algn="bl" rotWithShape="0"/>
                </a:effectLst>
              </a:rPr>
              <a:t>END</a:t>
            </a:r>
            <a:endParaRPr lang="en-US" sz="9600" b="1" dirty="0">
              <a:effectLst>
                <a:reflection blurRad="6350" stA="60000" endA="900" endPos="60000" dist="60007" dir="5400000" sy="-100000" algn="bl" rotWithShape="0"/>
              </a:effectLst>
            </a:endParaRPr>
          </a:p>
        </p:txBody>
      </p:sp>
    </p:spTree>
    <p:extLst>
      <p:ext uri="{BB962C8B-B14F-4D97-AF65-F5344CB8AC3E}">
        <p14:creationId xmlns:p14="http://schemas.microsoft.com/office/powerpoint/2010/main" val="1176302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4000" b="1" dirty="0" smtClean="0">
              <a:solidFill>
                <a:schemeClr val="bg2">
                  <a:lumMod val="60000"/>
                  <a:lumOff val="40000"/>
                </a:schemeClr>
              </a:solidFill>
            </a:endParaRPr>
          </a:p>
          <a:p>
            <a:pPr marL="0" indent="0">
              <a:buNone/>
            </a:pPr>
            <a:endParaRPr lang="en-US" sz="4000" b="1" dirty="0">
              <a:solidFill>
                <a:schemeClr val="bg2">
                  <a:lumMod val="60000"/>
                  <a:lumOff val="40000"/>
                </a:schemeClr>
              </a:solidFill>
            </a:endParaRPr>
          </a:p>
          <a:p>
            <a:pPr marL="0" indent="0">
              <a:buNone/>
            </a:pPr>
            <a:r>
              <a:rPr lang="en-US" sz="4000" b="1" dirty="0" smtClean="0">
                <a:solidFill>
                  <a:schemeClr val="tx1"/>
                </a:solidFill>
                <a:effectLst>
                  <a:glow rad="139700">
                    <a:srgbClr val="FF0000">
                      <a:alpha val="40000"/>
                    </a:srgbClr>
                  </a:glow>
                </a:effectLst>
              </a:rPr>
              <a:t>THANK YOU FOR LISTNING TO US</a:t>
            </a:r>
            <a:endParaRPr lang="en-US" sz="4000" b="1" dirty="0">
              <a:solidFill>
                <a:schemeClr val="tx1"/>
              </a:solidFill>
              <a:effectLst>
                <a:glow rad="139700">
                  <a:srgbClr val="FF0000">
                    <a:alpha val="40000"/>
                  </a:srgbClr>
                </a:glow>
              </a:effectLst>
            </a:endParaRPr>
          </a:p>
        </p:txBody>
      </p:sp>
    </p:spTree>
    <p:extLst>
      <p:ext uri="{BB962C8B-B14F-4D97-AF65-F5344CB8AC3E}">
        <p14:creationId xmlns:p14="http://schemas.microsoft.com/office/powerpoint/2010/main" val="2255075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dirty="0" smtClean="0">
                <a:ln/>
                <a:solidFill>
                  <a:schemeClr val="accent4"/>
                </a:solidFill>
              </a:rPr>
              <a:t>                    </a:t>
            </a:r>
            <a:r>
              <a:rPr lang="en-US" sz="4400" b="1" dirty="0" smtClean="0">
                <a:ln/>
                <a:solidFill>
                  <a:schemeClr val="accent4"/>
                </a:solidFill>
              </a:rPr>
              <a:t>CONTENTS</a:t>
            </a:r>
            <a:endParaRPr lang="en-US" sz="4400" b="1" dirty="0">
              <a:ln/>
              <a:solidFill>
                <a:schemeClr val="accent4"/>
              </a:solidFill>
            </a:endParaRPr>
          </a:p>
        </p:txBody>
      </p:sp>
      <p:sp>
        <p:nvSpPr>
          <p:cNvPr id="3" name="Content Placeholder 2"/>
          <p:cNvSpPr>
            <a:spLocks noGrp="1"/>
          </p:cNvSpPr>
          <p:nvPr>
            <p:ph idx="1"/>
          </p:nvPr>
        </p:nvSpPr>
        <p:spPr>
          <a:xfrm>
            <a:off x="2589212" y="2133599"/>
            <a:ext cx="8915400" cy="4099775"/>
          </a:xfrm>
        </p:spPr>
        <p:txBody>
          <a:bodyPr>
            <a:noAutofit/>
          </a:bodyPr>
          <a:lstStyle/>
          <a:p>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INTRODUCTION</a:t>
            </a:r>
          </a:p>
          <a:p>
            <a:pPr marL="0" indent="0">
              <a:buNone/>
            </a:pPr>
            <a:endPar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CUSTOMER</a:t>
            </a:r>
          </a:p>
          <a:p>
            <a:endPar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EXIT</a:t>
            </a:r>
            <a:endPar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1191828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9548" y="175103"/>
            <a:ext cx="3911648" cy="707886"/>
          </a:xfrm>
          <a:prstGeom prst="rect">
            <a:avLst/>
          </a:prstGeom>
        </p:spPr>
        <p:txBody>
          <a:bodyPr wrap="none">
            <a:spAutoFit/>
          </a:bodyPr>
          <a:lstStyle/>
          <a:p>
            <a:r>
              <a:rPr lang="en-US" sz="4000" b="1" dirty="0">
                <a:ln/>
                <a:solidFill>
                  <a:srgbClr val="B38648"/>
                </a:solidFill>
                <a:ea typeface="+mj-ea"/>
                <a:cs typeface="+mj-cs"/>
              </a:rPr>
              <a:t>INTRODUCTION</a:t>
            </a:r>
            <a:endParaRPr lang="en-US" dirty="0"/>
          </a:p>
        </p:txBody>
      </p:sp>
      <p:sp>
        <p:nvSpPr>
          <p:cNvPr id="5" name="TextBox 4"/>
          <p:cNvSpPr txBox="1"/>
          <p:nvPr/>
        </p:nvSpPr>
        <p:spPr>
          <a:xfrm>
            <a:off x="1776548" y="1397726"/>
            <a:ext cx="7824651" cy="4154984"/>
          </a:xfrm>
          <a:prstGeom prst="rect">
            <a:avLst/>
          </a:prstGeom>
          <a:noFill/>
        </p:spPr>
        <p:txBody>
          <a:bodyPr wrap="square" rtlCol="0">
            <a:spAutoFit/>
          </a:bodyPr>
          <a:lstStyle/>
          <a:p>
            <a:r>
              <a:rPr lang="en-US" sz="2400" dirty="0" smtClean="0"/>
              <a:t>Mostly </a:t>
            </a:r>
            <a:r>
              <a:rPr lang="en-US" sz="2400" dirty="0" smtClean="0"/>
              <a:t>used by banks </a:t>
            </a:r>
            <a:r>
              <a:rPr lang="en-US" sz="2400" b="1" dirty="0" smtClean="0"/>
              <a:t> ATM</a:t>
            </a:r>
            <a:r>
              <a:rPr lang="en-US" sz="2400" dirty="0"/>
              <a:t> </a:t>
            </a:r>
            <a:r>
              <a:rPr lang="en-US" sz="2400" dirty="0" smtClean="0"/>
              <a:t>stands for </a:t>
            </a:r>
            <a:r>
              <a:rPr lang="en-US" sz="2400" b="1" dirty="0" smtClean="0"/>
              <a:t>:</a:t>
            </a:r>
            <a:r>
              <a:rPr lang="en-US" sz="2400" dirty="0" smtClean="0"/>
              <a:t> </a:t>
            </a:r>
          </a:p>
          <a:p>
            <a:r>
              <a:rPr lang="en-US" sz="2400" b="1" dirty="0" smtClean="0"/>
              <a:t>                    </a:t>
            </a:r>
            <a:r>
              <a:rPr lang="en-US" sz="2400" b="1" u="sng" dirty="0" smtClean="0"/>
              <a:t>Automated </a:t>
            </a:r>
            <a:r>
              <a:rPr lang="en-US" sz="2400" b="1" u="sng" dirty="0"/>
              <a:t>Teller Machine</a:t>
            </a:r>
            <a:r>
              <a:rPr lang="en-US" sz="2400" b="1" u="sng" dirty="0" smtClean="0"/>
              <a:t>.</a:t>
            </a:r>
          </a:p>
          <a:p>
            <a:endParaRPr lang="en-US" sz="2400" b="1" u="sng" dirty="0"/>
          </a:p>
          <a:p>
            <a:r>
              <a:rPr lang="en-US" sz="2400" dirty="0" smtClean="0"/>
              <a:t>           It is </a:t>
            </a:r>
            <a:r>
              <a:rPr lang="en-US" sz="2400" dirty="0"/>
              <a:t>machine that dispenses cash or performs other banking services when an account holder inserts a bank card</a:t>
            </a:r>
            <a:r>
              <a:rPr lang="en-US" dirty="0"/>
              <a:t>.</a:t>
            </a:r>
            <a:endParaRPr lang="en-US" sz="2400" b="1" u="sng" dirty="0" smtClean="0"/>
          </a:p>
          <a:p>
            <a:r>
              <a:rPr lang="en-US" sz="2400" b="1" dirty="0" smtClean="0"/>
              <a:t>           </a:t>
            </a:r>
            <a:r>
              <a:rPr lang="en-US" sz="2400" dirty="0" smtClean="0"/>
              <a:t>It's </a:t>
            </a:r>
            <a:r>
              <a:rPr lang="en-US" sz="2400" dirty="0"/>
              <a:t>a specialized computer </a:t>
            </a:r>
            <a:r>
              <a:rPr lang="en-US" sz="2400" dirty="0" smtClean="0"/>
              <a:t>which deals with </a:t>
            </a:r>
            <a:r>
              <a:rPr lang="en-US" sz="2400" dirty="0" err="1" smtClean="0"/>
              <a:t>somes</a:t>
            </a:r>
            <a:r>
              <a:rPr lang="en-US" sz="2400" dirty="0" smtClean="0"/>
              <a:t> programs and </a:t>
            </a:r>
            <a:r>
              <a:rPr lang="en-US" sz="2400" dirty="0"/>
              <a:t>makes it convenient to manage your money</a:t>
            </a:r>
            <a:r>
              <a:rPr lang="en-US" sz="2400" dirty="0" smtClean="0"/>
              <a:t>.</a:t>
            </a:r>
          </a:p>
          <a:p>
            <a:r>
              <a:rPr lang="en-US" sz="2400" dirty="0"/>
              <a:t> </a:t>
            </a:r>
            <a:r>
              <a:rPr lang="en-US" sz="2400" dirty="0" smtClean="0"/>
              <a:t>           </a:t>
            </a:r>
            <a:r>
              <a:rPr lang="en-US" sz="2400" dirty="0"/>
              <a:t>For example, almost all </a:t>
            </a:r>
            <a:r>
              <a:rPr lang="en-US" sz="2400" b="1" dirty="0"/>
              <a:t>ATMs</a:t>
            </a:r>
            <a:r>
              <a:rPr lang="en-US" sz="2400" dirty="0"/>
              <a:t> allow you to withdraw money, and many allow you to make deposits. ... You can usually access the most services at an </a:t>
            </a:r>
            <a:r>
              <a:rPr lang="en-US" sz="2400" b="1" dirty="0"/>
              <a:t>ATM</a:t>
            </a:r>
            <a:r>
              <a:rPr lang="en-US" sz="2400" dirty="0"/>
              <a:t> that's operated by your own bank.</a:t>
            </a:r>
          </a:p>
        </p:txBody>
      </p:sp>
    </p:spTree>
    <p:extLst>
      <p:ext uri="{BB962C8B-B14F-4D97-AF65-F5344CB8AC3E}">
        <p14:creationId xmlns:p14="http://schemas.microsoft.com/office/powerpoint/2010/main" val="1417717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468" y="160470"/>
            <a:ext cx="8911687" cy="1280890"/>
          </a:xfrm>
        </p:spPr>
        <p:txBody>
          <a:bodyPr>
            <a:normAutofit/>
            <a:scene3d>
              <a:camera prst="orthographicFront"/>
              <a:lightRig rig="soft" dir="t">
                <a:rot lat="0" lon="0" rev="15600000"/>
              </a:lightRig>
            </a:scene3d>
            <a:sp3d extrusionH="57150" prstMaterial="softEdge">
              <a:bevelT w="25400" h="38100"/>
            </a:sp3d>
          </a:bodyPr>
          <a:lstStyle/>
          <a:p>
            <a:r>
              <a:rPr lang="en-US" sz="4000" b="1" dirty="0" smtClean="0">
                <a:ln/>
                <a:solidFill>
                  <a:schemeClr val="accent4"/>
                </a:solidFill>
              </a:rPr>
              <a:t>            </a:t>
            </a:r>
            <a:endParaRPr lang="en-US" sz="4000" b="1" dirty="0">
              <a:ln/>
              <a:solidFill>
                <a:schemeClr val="accent4"/>
              </a:solidFill>
            </a:endParaRPr>
          </a:p>
        </p:txBody>
      </p:sp>
      <p:sp>
        <p:nvSpPr>
          <p:cNvPr id="3" name="Content Placeholder 2"/>
          <p:cNvSpPr>
            <a:spLocks noGrp="1"/>
          </p:cNvSpPr>
          <p:nvPr>
            <p:ph idx="1"/>
          </p:nvPr>
        </p:nvSpPr>
        <p:spPr>
          <a:xfrm>
            <a:off x="1144268" y="1011381"/>
            <a:ext cx="10203846" cy="5708073"/>
          </a:xfrm>
        </p:spPr>
        <p:txBody>
          <a:bodyPr>
            <a:noAutofit/>
            <a:scene3d>
              <a:camera prst="orthographicFront"/>
              <a:lightRig rig="soft" dir="t">
                <a:rot lat="0" lon="0" rev="15600000"/>
              </a:lightRig>
            </a:scene3d>
            <a:sp3d extrusionH="57150" prstMaterial="softEdge">
              <a:bevelT w="25400" h="38100"/>
            </a:sp3d>
          </a:bodyPr>
          <a:lstStyle/>
          <a:p>
            <a:pPr marL="0" indent="0">
              <a:buNone/>
            </a:pPr>
            <a:r>
              <a:rPr lang="en-US" sz="2400" b="1" dirty="0" smtClean="0">
                <a:ln/>
                <a:solidFill>
                  <a:schemeClr val="accent4"/>
                </a:solidFill>
              </a:rPr>
              <a:t>Our PROJECT is based on the ATM MANAGEMENT SYSTEM.</a:t>
            </a:r>
            <a:endParaRPr lang="en-US" sz="2400" b="1" dirty="0">
              <a:ln/>
              <a:solidFill>
                <a:schemeClr val="accent4"/>
              </a:solidFill>
            </a:endParaRPr>
          </a:p>
          <a:p>
            <a:pPr marL="0" indent="0">
              <a:buNone/>
            </a:pPr>
            <a:r>
              <a:rPr lang="en-US" sz="2400" b="1" dirty="0" smtClean="0">
                <a:ln/>
                <a:solidFill>
                  <a:schemeClr val="accent4"/>
                </a:solidFill>
              </a:rPr>
              <a:t>               This Program is designed to enable both BANK and Customers having activities with the ATM to interact in  simple way with the system.</a:t>
            </a:r>
          </a:p>
          <a:p>
            <a:pPr marL="0" indent="0">
              <a:buNone/>
            </a:pPr>
            <a:r>
              <a:rPr lang="en-US" sz="2400" b="1" dirty="0">
                <a:ln/>
                <a:solidFill>
                  <a:schemeClr val="accent4"/>
                </a:solidFill>
              </a:rPr>
              <a:t> </a:t>
            </a:r>
            <a:r>
              <a:rPr lang="en-US" sz="2400" b="1" dirty="0" smtClean="0">
                <a:ln/>
                <a:solidFill>
                  <a:schemeClr val="accent4"/>
                </a:solidFill>
              </a:rPr>
              <a:t>               It reduces the work of the BANK and improves the Management of the money. </a:t>
            </a:r>
          </a:p>
          <a:p>
            <a:pPr marL="0" indent="0">
              <a:buNone/>
            </a:pPr>
            <a:r>
              <a:rPr lang="en-US" sz="2400" b="1" dirty="0" smtClean="0">
                <a:ln/>
                <a:solidFill>
                  <a:schemeClr val="accent4"/>
                </a:solidFill>
              </a:rPr>
              <a:t>                  The customer can perform many type of operation such as </a:t>
            </a:r>
            <a:r>
              <a:rPr lang="en-US" sz="2400" b="1" dirty="0">
                <a:ln/>
                <a:solidFill>
                  <a:schemeClr val="accent4"/>
                </a:solidFill>
              </a:rPr>
              <a:t>cash </a:t>
            </a:r>
            <a:r>
              <a:rPr lang="en-US" sz="2400" b="1" dirty="0" smtClean="0">
                <a:ln/>
                <a:solidFill>
                  <a:schemeClr val="accent4"/>
                </a:solidFill>
              </a:rPr>
              <a:t>deposit, fund transfer, pin </a:t>
            </a:r>
            <a:r>
              <a:rPr lang="en-US" sz="2400" b="1" dirty="0">
                <a:ln/>
                <a:solidFill>
                  <a:schemeClr val="accent4"/>
                </a:solidFill>
              </a:rPr>
              <a:t>change ,balance </a:t>
            </a:r>
            <a:r>
              <a:rPr lang="en-US" sz="2400" b="1" dirty="0" smtClean="0">
                <a:ln/>
                <a:solidFill>
                  <a:schemeClr val="accent4"/>
                </a:solidFill>
              </a:rPr>
              <a:t>inquiry, fast cash, cash </a:t>
            </a:r>
            <a:r>
              <a:rPr lang="en-US" sz="2400" b="1" dirty="0">
                <a:ln/>
                <a:solidFill>
                  <a:schemeClr val="accent4"/>
                </a:solidFill>
              </a:rPr>
              <a:t>withdraw ……..</a:t>
            </a:r>
          </a:p>
          <a:p>
            <a:pPr marL="0" indent="0">
              <a:buNone/>
            </a:pPr>
            <a:r>
              <a:rPr lang="en-US" sz="2400" b="1" dirty="0">
                <a:ln/>
                <a:solidFill>
                  <a:schemeClr val="accent4"/>
                </a:solidFill>
              </a:rPr>
              <a:t> </a:t>
            </a:r>
            <a:r>
              <a:rPr lang="en-US" sz="2400" b="1" dirty="0" smtClean="0">
                <a:ln/>
                <a:solidFill>
                  <a:schemeClr val="accent4"/>
                </a:solidFill>
              </a:rPr>
              <a:t>                 the admin  of the bank can check at anytime the activities in the shop</a:t>
            </a:r>
            <a:endParaRPr lang="en-US" sz="2400" b="1" dirty="0">
              <a:ln/>
              <a:solidFill>
                <a:schemeClr val="accent4"/>
              </a:solidFill>
            </a:endParaRPr>
          </a:p>
          <a:p>
            <a:pPr marL="0" indent="0">
              <a:buNone/>
            </a:pPr>
            <a:r>
              <a:rPr lang="en-US" sz="2400" b="1" dirty="0" smtClean="0">
                <a:ln/>
                <a:solidFill>
                  <a:schemeClr val="accent4"/>
                </a:solidFill>
              </a:rPr>
              <a:t>              </a:t>
            </a:r>
          </a:p>
          <a:p>
            <a:pPr marL="0" indent="0">
              <a:buNone/>
            </a:pPr>
            <a:r>
              <a:rPr lang="en-US" sz="2400" b="1" dirty="0">
                <a:ln/>
                <a:solidFill>
                  <a:schemeClr val="accent4"/>
                </a:solidFill>
              </a:rPr>
              <a:t> </a:t>
            </a:r>
            <a:r>
              <a:rPr lang="en-US" sz="2400" b="1" dirty="0" smtClean="0">
                <a:ln/>
                <a:solidFill>
                  <a:schemeClr val="accent4"/>
                </a:solidFill>
              </a:rPr>
              <a:t>        						</a:t>
            </a:r>
            <a:endParaRPr lang="en-US" sz="2400" b="1" dirty="0">
              <a:ln/>
              <a:solidFill>
                <a:schemeClr val="accent4"/>
              </a:solidFill>
            </a:endParaRPr>
          </a:p>
        </p:txBody>
      </p:sp>
    </p:spTree>
    <p:extLst>
      <p:ext uri="{BB962C8B-B14F-4D97-AF65-F5344CB8AC3E}">
        <p14:creationId xmlns:p14="http://schemas.microsoft.com/office/powerpoint/2010/main" val="288606146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b="1" dirty="0">
                <a:ln/>
                <a:solidFill>
                  <a:schemeClr val="accent4"/>
                </a:solidFill>
              </a:rPr>
              <a:t>The </a:t>
            </a:r>
            <a:r>
              <a:rPr lang="en-US" b="1" dirty="0" smtClean="0">
                <a:ln/>
                <a:solidFill>
                  <a:schemeClr val="accent4"/>
                </a:solidFill>
              </a:rPr>
              <a:t>account </a:t>
            </a:r>
            <a:r>
              <a:rPr lang="en-US" b="1" dirty="0">
                <a:ln/>
                <a:solidFill>
                  <a:schemeClr val="accent4"/>
                </a:solidFill>
              </a:rPr>
              <a:t>pin </a:t>
            </a:r>
            <a:r>
              <a:rPr lang="en-US" b="1" dirty="0" smtClean="0">
                <a:ln/>
                <a:solidFill>
                  <a:schemeClr val="accent4"/>
                </a:solidFill>
              </a:rPr>
              <a:t> </a:t>
            </a:r>
            <a:r>
              <a:rPr lang="en-US" b="1" dirty="0" smtClean="0">
                <a:ln/>
                <a:solidFill>
                  <a:schemeClr val="accent4"/>
                </a:solidFill>
              </a:rPr>
              <a:t>of the customer is  </a:t>
            </a:r>
            <a:r>
              <a:rPr lang="en-US" b="1" dirty="0">
                <a:ln/>
                <a:solidFill>
                  <a:schemeClr val="accent4"/>
                </a:solidFill>
              </a:rPr>
              <a:t>protected. The customer should enter the required </a:t>
            </a:r>
            <a:r>
              <a:rPr lang="en-US" b="1" dirty="0" smtClean="0">
                <a:ln/>
                <a:solidFill>
                  <a:schemeClr val="accent4"/>
                </a:solidFill>
              </a:rPr>
              <a:t>password to be allow to make any actions.</a:t>
            </a:r>
            <a:endParaRPr lang="en-US" b="1" dirty="0">
              <a:ln/>
              <a:solidFill>
                <a:schemeClr val="accent4"/>
              </a:solidFill>
            </a:endParaRPr>
          </a:p>
          <a:p>
            <a:pPr marL="0" indent="0">
              <a:buNone/>
            </a:pPr>
            <a:r>
              <a:rPr lang="en-US" b="1" dirty="0">
                <a:ln/>
                <a:solidFill>
                  <a:schemeClr val="accent4"/>
                </a:solidFill>
              </a:rPr>
              <a:t>Here, the pin is By default : 123</a:t>
            </a:r>
          </a:p>
          <a:p>
            <a:pPr marL="0" indent="0">
              <a:buNone/>
            </a:pPr>
            <a:endParaRPr lang="en-US" b="1" dirty="0">
              <a:ln/>
              <a:solidFill>
                <a:schemeClr val="accent4"/>
              </a:solidFill>
            </a:endParaRPr>
          </a:p>
          <a:p>
            <a:pPr marL="0" indent="0">
              <a:buNone/>
            </a:pPr>
            <a:r>
              <a:rPr lang="en-US" b="1" dirty="0">
                <a:ln/>
                <a:solidFill>
                  <a:schemeClr val="accent4"/>
                </a:solidFill>
              </a:rPr>
              <a:t>              </a:t>
            </a:r>
          </a:p>
          <a:p>
            <a:endParaRPr lang="en-US" dirty="0" smtClean="0"/>
          </a:p>
          <a:p>
            <a:endParaRPr lang="en-US" dirty="0"/>
          </a:p>
          <a:p>
            <a:endParaRPr lang="en-US" dirty="0" smtClean="0"/>
          </a:p>
          <a:p>
            <a:endParaRPr lang="en-US" dirty="0"/>
          </a:p>
          <a:p>
            <a:r>
              <a:rPr lang="en-US" dirty="0" smtClean="0"/>
              <a:t>                                                         </a:t>
            </a:r>
            <a:r>
              <a:rPr lang="en-US" b="1" dirty="0" smtClean="0">
                <a:ln/>
                <a:solidFill>
                  <a:schemeClr val="accent4"/>
                </a:solidFill>
              </a:rPr>
              <a:t>Next </a:t>
            </a:r>
            <a:r>
              <a:rPr lang="en-US" b="1" dirty="0">
                <a:ln/>
                <a:solidFill>
                  <a:schemeClr val="accent4"/>
                </a:solidFill>
              </a:rPr>
              <a:t>slide shows the Main Menu</a:t>
            </a:r>
            <a:endParaRPr lang="en-US" dirty="0"/>
          </a:p>
        </p:txBody>
      </p:sp>
    </p:spTree>
    <p:extLst>
      <p:ext uri="{BB962C8B-B14F-4D97-AF65-F5344CB8AC3E}">
        <p14:creationId xmlns:p14="http://schemas.microsoft.com/office/powerpoint/2010/main" val="2334060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3394" y="2557463"/>
            <a:ext cx="6285212" cy="3317875"/>
          </a:xfrm>
        </p:spPr>
      </p:pic>
    </p:spTree>
    <p:extLst>
      <p:ext uri="{BB962C8B-B14F-4D97-AF65-F5344CB8AC3E}">
        <p14:creationId xmlns:p14="http://schemas.microsoft.com/office/powerpoint/2010/main" val="4038935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82" y="0"/>
            <a:ext cx="9720072" cy="1499616"/>
          </a:xfrm>
        </p:spPr>
        <p:txBody>
          <a:bodyPr>
            <a:scene3d>
              <a:camera prst="orthographicFront"/>
              <a:lightRig rig="soft" dir="t">
                <a:rot lat="0" lon="0" rev="15600000"/>
              </a:lightRig>
            </a:scene3d>
            <a:sp3d extrusionH="57150" prstMaterial="softEdge">
              <a:bevelT w="25400" h="38100"/>
            </a:sp3d>
          </a:bodyPr>
          <a:lstStyle/>
          <a:p>
            <a:r>
              <a:rPr lang="en-US" b="1" dirty="0" smtClean="0">
                <a:ln/>
                <a:solidFill>
                  <a:schemeClr val="accent4"/>
                </a:solidFill>
              </a:rPr>
              <a:t>  CUSTOMER</a:t>
            </a:r>
            <a:endParaRPr lang="en-US" b="1" dirty="0">
              <a:ln/>
              <a:solidFill>
                <a:schemeClr val="accent4"/>
              </a:solidFill>
            </a:endParaRPr>
          </a:p>
        </p:txBody>
      </p:sp>
      <p:sp>
        <p:nvSpPr>
          <p:cNvPr id="3" name="Content Placeholder 2"/>
          <p:cNvSpPr>
            <a:spLocks noGrp="1"/>
          </p:cNvSpPr>
          <p:nvPr>
            <p:ph idx="1"/>
          </p:nvPr>
        </p:nvSpPr>
        <p:spPr>
          <a:xfrm>
            <a:off x="2354580" y="937260"/>
            <a:ext cx="8351542" cy="5920739"/>
          </a:xfrm>
        </p:spPr>
        <p:txBody>
          <a:bodyPr>
            <a:noAutofit/>
            <a:scene3d>
              <a:camera prst="orthographicFront"/>
              <a:lightRig rig="soft" dir="t">
                <a:rot lat="0" lon="0" rev="15600000"/>
              </a:lightRig>
            </a:scene3d>
            <a:sp3d extrusionH="57150" prstMaterial="softEdge">
              <a:bevelT w="25400" h="38100"/>
            </a:sp3d>
          </a:bodyPr>
          <a:lstStyle/>
          <a:p>
            <a:pPr marL="0" indent="0">
              <a:buNone/>
            </a:pPr>
            <a:r>
              <a:rPr lang="en-US" sz="2400" b="1" dirty="0" smtClean="0">
                <a:ln/>
                <a:solidFill>
                  <a:schemeClr val="accent4"/>
                </a:solidFill>
              </a:rPr>
              <a:t>              After typing his pin, the customer is the one who is allowed to make all the transaction that he want in the </a:t>
            </a:r>
            <a:r>
              <a:rPr lang="en-US" sz="2400" b="1" dirty="0" err="1" smtClean="0">
                <a:ln/>
                <a:solidFill>
                  <a:schemeClr val="accent4"/>
                </a:solidFill>
              </a:rPr>
              <a:t>atm</a:t>
            </a:r>
            <a:r>
              <a:rPr lang="en-US" sz="2400" b="1" dirty="0" smtClean="0">
                <a:ln/>
                <a:solidFill>
                  <a:schemeClr val="accent4"/>
                </a:solidFill>
              </a:rPr>
              <a:t> .</a:t>
            </a:r>
          </a:p>
          <a:p>
            <a:pPr marL="0" indent="0">
              <a:buNone/>
            </a:pPr>
            <a:r>
              <a:rPr lang="en-US" sz="2400" b="1" dirty="0" smtClean="0">
                <a:ln/>
                <a:solidFill>
                  <a:schemeClr val="accent4"/>
                </a:solidFill>
              </a:rPr>
              <a:t>              Usually, in an </a:t>
            </a:r>
            <a:r>
              <a:rPr lang="en-US" sz="2400" b="1" dirty="0" err="1" smtClean="0">
                <a:ln/>
                <a:solidFill>
                  <a:schemeClr val="accent4"/>
                </a:solidFill>
              </a:rPr>
              <a:t>atm</a:t>
            </a:r>
            <a:r>
              <a:rPr lang="en-US" sz="2400" b="1" dirty="0" smtClean="0">
                <a:ln/>
                <a:solidFill>
                  <a:schemeClr val="accent4"/>
                </a:solidFill>
              </a:rPr>
              <a:t> the customer is allow to:</a:t>
            </a:r>
          </a:p>
          <a:p>
            <a:pPr marL="0" indent="0">
              <a:buNone/>
            </a:pPr>
            <a:endParaRPr lang="en-US" sz="2400" b="1" dirty="0">
              <a:ln/>
              <a:solidFill>
                <a:schemeClr val="accent4"/>
              </a:solidFill>
            </a:endParaRPr>
          </a:p>
          <a:p>
            <a:pPr>
              <a:buFont typeface="Wingdings" panose="05000000000000000000" pitchFamily="2" charset="2"/>
              <a:buChar char="v"/>
            </a:pPr>
            <a:r>
              <a:rPr lang="en-US" sz="2400" b="1" dirty="0" smtClean="0">
                <a:ln/>
                <a:solidFill>
                  <a:schemeClr val="accent4"/>
                </a:solidFill>
              </a:rPr>
              <a:t>      CASH DEPOSIT</a:t>
            </a:r>
          </a:p>
          <a:p>
            <a:pPr>
              <a:buFont typeface="Wingdings" panose="05000000000000000000" pitchFamily="2" charset="2"/>
              <a:buChar char="v"/>
            </a:pPr>
            <a:r>
              <a:rPr lang="en-US" sz="2400" b="1" dirty="0">
                <a:ln/>
                <a:solidFill>
                  <a:schemeClr val="accent4"/>
                </a:solidFill>
              </a:rPr>
              <a:t> </a:t>
            </a:r>
            <a:r>
              <a:rPr lang="en-US" sz="2400" b="1" dirty="0" smtClean="0">
                <a:ln/>
                <a:solidFill>
                  <a:schemeClr val="accent4"/>
                </a:solidFill>
              </a:rPr>
              <a:t>      CASH WITHDRAWAL</a:t>
            </a:r>
          </a:p>
          <a:p>
            <a:pPr>
              <a:buFont typeface="Wingdings" panose="05000000000000000000" pitchFamily="2" charset="2"/>
              <a:buChar char="v"/>
            </a:pPr>
            <a:r>
              <a:rPr lang="en-US" sz="2400" b="1" dirty="0" smtClean="0">
                <a:ln/>
                <a:solidFill>
                  <a:schemeClr val="accent4"/>
                </a:solidFill>
              </a:rPr>
              <a:t>       BALANCE INQUERY</a:t>
            </a:r>
          </a:p>
          <a:p>
            <a:pPr>
              <a:buFont typeface="Wingdings" panose="05000000000000000000" pitchFamily="2" charset="2"/>
              <a:buChar char="v"/>
            </a:pPr>
            <a:r>
              <a:rPr lang="en-US" sz="2400" b="1" dirty="0" smtClean="0">
                <a:ln/>
                <a:solidFill>
                  <a:schemeClr val="accent4"/>
                </a:solidFill>
              </a:rPr>
              <a:t>       BILLS PAYMENT</a:t>
            </a:r>
          </a:p>
          <a:p>
            <a:pPr>
              <a:buFont typeface="Wingdings" panose="05000000000000000000" pitchFamily="2" charset="2"/>
              <a:buChar char="v"/>
            </a:pPr>
            <a:r>
              <a:rPr lang="en-US" sz="2400" b="1" dirty="0" smtClean="0">
                <a:ln/>
                <a:solidFill>
                  <a:schemeClr val="accent4"/>
                </a:solidFill>
              </a:rPr>
              <a:t>       INTEREST PAYMENT</a:t>
            </a:r>
          </a:p>
        </p:txBody>
      </p:sp>
    </p:spTree>
    <p:extLst>
      <p:ext uri="{BB962C8B-B14F-4D97-AF65-F5344CB8AC3E}">
        <p14:creationId xmlns:p14="http://schemas.microsoft.com/office/powerpoint/2010/main" val="166818285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These are the actions taken by the customer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1199" y="2557463"/>
            <a:ext cx="6649602" cy="3317875"/>
          </a:xfrm>
        </p:spPr>
      </p:pic>
    </p:spTree>
    <p:extLst>
      <p:ext uri="{BB962C8B-B14F-4D97-AF65-F5344CB8AC3E}">
        <p14:creationId xmlns:p14="http://schemas.microsoft.com/office/powerpoint/2010/main" val="1910765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72937" y="2220686"/>
            <a:ext cx="7776916" cy="4027713"/>
          </a:xfrm>
        </p:spPr>
        <p:txBody>
          <a:bodyPr>
            <a:normAutofit/>
          </a:bodyPr>
          <a:lstStyle/>
          <a:p>
            <a:r>
              <a:rPr lang="en-US" sz="2400" dirty="0" smtClean="0"/>
              <a:t>Cash Deposit: Here, the customer can transfer money into his account by giving cash at the bank teller, via money transfer or in our case via ATM machine.</a:t>
            </a:r>
          </a:p>
          <a:p>
            <a:pPr marL="0" indent="0">
              <a:buNone/>
            </a:pPr>
            <a:endParaRPr lang="en-US" sz="2400" dirty="0" smtClean="0"/>
          </a:p>
          <a:p>
            <a:r>
              <a:rPr lang="en-US" sz="2400" dirty="0" smtClean="0"/>
              <a:t>Cash withdrawal: In this case it is about removing fund from the atm.</a:t>
            </a:r>
          </a:p>
          <a:p>
            <a:pPr marL="0" indent="0">
              <a:buNone/>
            </a:pPr>
            <a:endParaRPr lang="en-US" sz="2400" dirty="0" smtClean="0"/>
          </a:p>
          <a:p>
            <a:r>
              <a:rPr lang="en-US" sz="2400" dirty="0" smtClean="0"/>
              <a:t>Balance enquiry: this option is about checking the card balance in real time through the ATM</a:t>
            </a:r>
            <a:endParaRPr lang="en-US" sz="2400" dirty="0"/>
          </a:p>
        </p:txBody>
      </p:sp>
    </p:spTree>
    <p:extLst>
      <p:ext uri="{BB962C8B-B14F-4D97-AF65-F5344CB8AC3E}">
        <p14:creationId xmlns:p14="http://schemas.microsoft.com/office/powerpoint/2010/main" val="42467732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823</TotalTime>
  <Words>364</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Wingdings</vt:lpstr>
      <vt:lpstr>Organic</vt:lpstr>
      <vt:lpstr> ATM  MANAGEMENT            SYSTEM</vt:lpstr>
      <vt:lpstr>                    CONTENTS</vt:lpstr>
      <vt:lpstr>PowerPoint Presentation</vt:lpstr>
      <vt:lpstr>            </vt:lpstr>
      <vt:lpstr>PowerPoint Presentation</vt:lpstr>
      <vt:lpstr>Main Menu</vt:lpstr>
      <vt:lpstr>  CUSTOMER</vt:lpstr>
      <vt:lpstr>These are the actions taken by the customer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MANGEMENT                        SYSTEM</dc:title>
  <dc:creator>Abdel Salam ABBO</dc:creator>
  <cp:lastModifiedBy>HP</cp:lastModifiedBy>
  <cp:revision>52</cp:revision>
  <dcterms:created xsi:type="dcterms:W3CDTF">2014-09-30T11:26:32Z</dcterms:created>
  <dcterms:modified xsi:type="dcterms:W3CDTF">2018-07-01T14:12:32Z</dcterms:modified>
</cp:coreProperties>
</file>