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18" userDrawn="1">
          <p15:clr>
            <a:srgbClr val="A4A3A4"/>
          </p15:clr>
        </p15:guide>
        <p15:guide id="2" pos="13824" userDrawn="1">
          <p15:clr>
            <a:srgbClr val="A4A3A4"/>
          </p15:clr>
        </p15:guide>
        <p15:guide id="3" pos="218" userDrawn="1">
          <p15:clr>
            <a:srgbClr val="A4A3A4"/>
          </p15:clr>
        </p15:guide>
        <p15:guide id="4" pos="27430" userDrawn="1">
          <p15:clr>
            <a:srgbClr val="A4A3A4"/>
          </p15:clr>
        </p15:guide>
        <p15:guide id="5" orient="horz" pos="101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190" autoAdjust="0"/>
    <p:restoredTop sz="97478" autoAdjust="0"/>
  </p:normalViewPr>
  <p:slideViewPr>
    <p:cSldViewPr snapToObjects="1" showGuides="1">
      <p:cViewPr>
        <p:scale>
          <a:sx n="40" d="100"/>
          <a:sy n="40" d="100"/>
        </p:scale>
        <p:origin x="1086" y="-1026"/>
      </p:cViewPr>
      <p:guideLst>
        <p:guide orient="horz" pos="4018"/>
        <p:guide pos="13824"/>
        <p:guide pos="218"/>
        <p:guide pos="27430"/>
        <p:guide orient="horz" pos="10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23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66701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07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lIns="341325" tIns="341325" rIns="341325" bIns="341325" anchor="b" anchorCtr="0"/>
          <a:lstStyle>
            <a:lvl1pPr lvl="0" algn="ctr">
              <a:spcBef>
                <a:spcPts val="0"/>
              </a:spcBef>
              <a:buSzPct val="100000"/>
              <a:defRPr sz="19400"/>
            </a:lvl1pPr>
            <a:lvl2pPr lvl="1" algn="ctr">
              <a:spcBef>
                <a:spcPts val="0"/>
              </a:spcBef>
              <a:buSzPct val="100000"/>
              <a:defRPr sz="19400"/>
            </a:lvl2pPr>
            <a:lvl3pPr lvl="2" algn="ctr">
              <a:spcBef>
                <a:spcPts val="0"/>
              </a:spcBef>
              <a:buSzPct val="100000"/>
              <a:defRPr sz="19400"/>
            </a:lvl3pPr>
            <a:lvl4pPr lvl="3" algn="ctr">
              <a:spcBef>
                <a:spcPts val="0"/>
              </a:spcBef>
              <a:buSzPct val="100000"/>
              <a:defRPr sz="19400"/>
            </a:lvl4pPr>
            <a:lvl5pPr lvl="4" algn="ctr">
              <a:spcBef>
                <a:spcPts val="0"/>
              </a:spcBef>
              <a:buSzPct val="100000"/>
              <a:defRPr sz="19400"/>
            </a:lvl5pPr>
            <a:lvl6pPr lvl="5" algn="ctr">
              <a:spcBef>
                <a:spcPts val="0"/>
              </a:spcBef>
              <a:buSzPct val="100000"/>
              <a:defRPr sz="19400"/>
            </a:lvl6pPr>
            <a:lvl7pPr lvl="6" algn="ctr">
              <a:spcBef>
                <a:spcPts val="0"/>
              </a:spcBef>
              <a:buSzPct val="100000"/>
              <a:defRPr sz="19400"/>
            </a:lvl7pPr>
            <a:lvl8pPr lvl="7" algn="ctr">
              <a:spcBef>
                <a:spcPts val="0"/>
              </a:spcBef>
              <a:buSzPct val="100000"/>
              <a:defRPr sz="19400"/>
            </a:lvl8pPr>
            <a:lvl9pPr lvl="8" algn="ctr">
              <a:spcBef>
                <a:spcPts val="0"/>
              </a:spcBef>
              <a:buSzPct val="100000"/>
              <a:defRPr sz="19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lIns="341325" tIns="341325" rIns="341325" bIns="3413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5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lIns="341325" tIns="341325" rIns="341325" bIns="341325" anchor="b" anchorCtr="0"/>
          <a:lstStyle>
            <a:lvl1pPr lvl="0" algn="ctr">
              <a:spcBef>
                <a:spcPts val="0"/>
              </a:spcBef>
              <a:buSzPct val="100000"/>
              <a:defRPr sz="44800"/>
            </a:lvl1pPr>
            <a:lvl2pPr lvl="1" algn="ctr">
              <a:spcBef>
                <a:spcPts val="0"/>
              </a:spcBef>
              <a:buSzPct val="100000"/>
              <a:defRPr sz="44800"/>
            </a:lvl2pPr>
            <a:lvl3pPr lvl="2" algn="ctr">
              <a:spcBef>
                <a:spcPts val="0"/>
              </a:spcBef>
              <a:buSzPct val="100000"/>
              <a:defRPr sz="44800"/>
            </a:lvl3pPr>
            <a:lvl4pPr lvl="3" algn="ctr">
              <a:spcBef>
                <a:spcPts val="0"/>
              </a:spcBef>
              <a:buSzPct val="100000"/>
              <a:defRPr sz="44800"/>
            </a:lvl4pPr>
            <a:lvl5pPr lvl="4" algn="ctr">
              <a:spcBef>
                <a:spcPts val="0"/>
              </a:spcBef>
              <a:buSzPct val="100000"/>
              <a:defRPr sz="44800"/>
            </a:lvl5pPr>
            <a:lvl6pPr lvl="5" algn="ctr">
              <a:spcBef>
                <a:spcPts val="0"/>
              </a:spcBef>
              <a:buSzPct val="100000"/>
              <a:defRPr sz="44800"/>
            </a:lvl6pPr>
            <a:lvl7pPr lvl="6" algn="ctr">
              <a:spcBef>
                <a:spcPts val="0"/>
              </a:spcBef>
              <a:buSzPct val="100000"/>
              <a:defRPr sz="44800"/>
            </a:lvl7pPr>
            <a:lvl8pPr lvl="7" algn="ctr">
              <a:spcBef>
                <a:spcPts val="0"/>
              </a:spcBef>
              <a:buSzPct val="100000"/>
              <a:defRPr sz="44800"/>
            </a:lvl8pPr>
            <a:lvl9pPr lvl="8" algn="ctr">
              <a:spcBef>
                <a:spcPts val="0"/>
              </a:spcBef>
              <a:buSzPct val="100000"/>
              <a:defRPr sz="44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60" y="20174239"/>
            <a:ext cx="40899000" cy="8325000"/>
          </a:xfrm>
          <a:prstGeom prst="rect">
            <a:avLst/>
          </a:prstGeom>
        </p:spPr>
        <p:txBody>
          <a:bodyPr lIns="341325" tIns="341325" rIns="341325" bIns="3413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lIns="341325" tIns="341325" rIns="341325" bIns="341325" anchor="ctr" anchorCtr="0"/>
          <a:lstStyle>
            <a:lvl1pPr lvl="0" algn="ctr">
              <a:spcBef>
                <a:spcPts val="0"/>
              </a:spcBef>
              <a:buSzPct val="100000"/>
              <a:defRPr sz="13400"/>
            </a:lvl1pPr>
            <a:lvl2pPr lvl="1" algn="ctr">
              <a:spcBef>
                <a:spcPts val="0"/>
              </a:spcBef>
              <a:buSzPct val="100000"/>
              <a:defRPr sz="13400"/>
            </a:lvl2pPr>
            <a:lvl3pPr lvl="2" algn="ctr">
              <a:spcBef>
                <a:spcPts val="0"/>
              </a:spcBef>
              <a:buSzPct val="100000"/>
              <a:defRPr sz="13400"/>
            </a:lvl3pPr>
            <a:lvl4pPr lvl="3" algn="ctr">
              <a:spcBef>
                <a:spcPts val="0"/>
              </a:spcBef>
              <a:buSzPct val="100000"/>
              <a:defRPr sz="13400"/>
            </a:lvl4pPr>
            <a:lvl5pPr lvl="4" algn="ctr">
              <a:spcBef>
                <a:spcPts val="0"/>
              </a:spcBef>
              <a:buSzPct val="100000"/>
              <a:defRPr sz="13400"/>
            </a:lvl5pPr>
            <a:lvl6pPr lvl="5" algn="ctr">
              <a:spcBef>
                <a:spcPts val="0"/>
              </a:spcBef>
              <a:buSzPct val="100000"/>
              <a:defRPr sz="13400"/>
            </a:lvl6pPr>
            <a:lvl7pPr lvl="6" algn="ctr">
              <a:spcBef>
                <a:spcPts val="0"/>
              </a:spcBef>
              <a:buSzPct val="100000"/>
              <a:defRPr sz="13400"/>
            </a:lvl7pPr>
            <a:lvl8pPr lvl="7" algn="ctr">
              <a:spcBef>
                <a:spcPts val="0"/>
              </a:spcBef>
              <a:buSzPct val="100000"/>
              <a:defRPr sz="13400"/>
            </a:lvl8pPr>
            <a:lvl9pPr lvl="8" algn="ctr">
              <a:spcBef>
                <a:spcPts val="0"/>
              </a:spcBef>
              <a:buSzPct val="100000"/>
              <a:defRPr sz="13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lIns="341325" tIns="341325" rIns="341325" bIns="3413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60" y="7375839"/>
            <a:ext cx="40899000" cy="21864900"/>
          </a:xfrm>
          <a:prstGeom prst="rect">
            <a:avLst/>
          </a:prstGeom>
        </p:spPr>
        <p:txBody>
          <a:bodyPr lIns="341325" tIns="341325" rIns="341325" bIns="3413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lIns="341325" tIns="341325" rIns="341325" bIns="3413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60" y="7375839"/>
            <a:ext cx="19199400" cy="21864900"/>
          </a:xfrm>
          <a:prstGeom prst="rect">
            <a:avLst/>
          </a:prstGeom>
        </p:spPr>
        <p:txBody>
          <a:bodyPr lIns="341325" tIns="341325" rIns="341325" bIns="341325" anchor="t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4500"/>
            </a:lvl2pPr>
            <a:lvl3pPr lvl="2">
              <a:spcBef>
                <a:spcPts val="0"/>
              </a:spcBef>
              <a:buSzPct val="100000"/>
              <a:defRPr sz="4500"/>
            </a:lvl3pPr>
            <a:lvl4pPr lvl="3">
              <a:spcBef>
                <a:spcPts val="0"/>
              </a:spcBef>
              <a:buSzPct val="100000"/>
              <a:defRPr sz="4500"/>
            </a:lvl4pPr>
            <a:lvl5pPr lvl="4">
              <a:spcBef>
                <a:spcPts val="0"/>
              </a:spcBef>
              <a:buSzPct val="100000"/>
              <a:defRPr sz="4500"/>
            </a:lvl5pPr>
            <a:lvl6pPr lvl="5">
              <a:spcBef>
                <a:spcPts val="0"/>
              </a:spcBef>
              <a:buSzPct val="100000"/>
              <a:defRPr sz="4500"/>
            </a:lvl6pPr>
            <a:lvl7pPr lvl="6">
              <a:spcBef>
                <a:spcPts val="0"/>
              </a:spcBef>
              <a:buSzPct val="100000"/>
              <a:defRPr sz="4500"/>
            </a:lvl7pPr>
            <a:lvl8pPr lvl="7">
              <a:spcBef>
                <a:spcPts val="0"/>
              </a:spcBef>
              <a:buSzPct val="100000"/>
              <a:defRPr sz="4500"/>
            </a:lvl8pPr>
            <a:lvl9pPr lvl="8">
              <a:spcBef>
                <a:spcPts val="0"/>
              </a:spcBef>
              <a:buSzPct val="100000"/>
              <a:defRPr sz="4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0" y="7375839"/>
            <a:ext cx="19199400" cy="21864900"/>
          </a:xfrm>
          <a:prstGeom prst="rect">
            <a:avLst/>
          </a:prstGeom>
        </p:spPr>
        <p:txBody>
          <a:bodyPr lIns="341325" tIns="341325" rIns="341325" bIns="341325" anchor="t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4500"/>
            </a:lvl2pPr>
            <a:lvl3pPr lvl="2">
              <a:spcBef>
                <a:spcPts val="0"/>
              </a:spcBef>
              <a:buSzPct val="100000"/>
              <a:defRPr sz="4500"/>
            </a:lvl3pPr>
            <a:lvl4pPr lvl="3">
              <a:spcBef>
                <a:spcPts val="0"/>
              </a:spcBef>
              <a:buSzPct val="100000"/>
              <a:defRPr sz="4500"/>
            </a:lvl4pPr>
            <a:lvl5pPr lvl="4">
              <a:spcBef>
                <a:spcPts val="0"/>
              </a:spcBef>
              <a:buSzPct val="100000"/>
              <a:defRPr sz="4500"/>
            </a:lvl5pPr>
            <a:lvl6pPr lvl="5">
              <a:spcBef>
                <a:spcPts val="0"/>
              </a:spcBef>
              <a:buSzPct val="100000"/>
              <a:defRPr sz="4500"/>
            </a:lvl6pPr>
            <a:lvl7pPr lvl="6">
              <a:spcBef>
                <a:spcPts val="0"/>
              </a:spcBef>
              <a:buSzPct val="100000"/>
              <a:defRPr sz="4500"/>
            </a:lvl7pPr>
            <a:lvl8pPr lvl="7">
              <a:spcBef>
                <a:spcPts val="0"/>
              </a:spcBef>
              <a:buSzPct val="100000"/>
              <a:defRPr sz="4500"/>
            </a:lvl8pPr>
            <a:lvl9pPr lvl="8">
              <a:spcBef>
                <a:spcPts val="0"/>
              </a:spcBef>
              <a:buSzPct val="100000"/>
              <a:defRPr sz="4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lIns="341325" tIns="341325" rIns="341325" bIns="3413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599"/>
          </a:xfrm>
          <a:prstGeom prst="rect">
            <a:avLst/>
          </a:prstGeom>
        </p:spPr>
        <p:txBody>
          <a:bodyPr lIns="341325" tIns="341325" rIns="341325" bIns="341325" anchor="b" anchorCtr="0"/>
          <a:lstStyle>
            <a:lvl1pPr lvl="0">
              <a:spcBef>
                <a:spcPts val="0"/>
              </a:spcBef>
              <a:buSzPct val="100000"/>
              <a:defRPr sz="9000"/>
            </a:lvl1pPr>
            <a:lvl2pPr lvl="1">
              <a:spcBef>
                <a:spcPts val="0"/>
              </a:spcBef>
              <a:buSzPct val="100000"/>
              <a:defRPr sz="9000"/>
            </a:lvl2pPr>
            <a:lvl3pPr lvl="2">
              <a:spcBef>
                <a:spcPts val="0"/>
              </a:spcBef>
              <a:buSzPct val="100000"/>
              <a:defRPr sz="9000"/>
            </a:lvl3pPr>
            <a:lvl4pPr lvl="3">
              <a:spcBef>
                <a:spcPts val="0"/>
              </a:spcBef>
              <a:buSzPct val="100000"/>
              <a:defRPr sz="9000"/>
            </a:lvl4pPr>
            <a:lvl5pPr lvl="4">
              <a:spcBef>
                <a:spcPts val="0"/>
              </a:spcBef>
              <a:buSzPct val="100000"/>
              <a:defRPr sz="9000"/>
            </a:lvl5pPr>
            <a:lvl6pPr lvl="5">
              <a:spcBef>
                <a:spcPts val="0"/>
              </a:spcBef>
              <a:buSzPct val="100000"/>
              <a:defRPr sz="9000"/>
            </a:lvl6pPr>
            <a:lvl7pPr lvl="6">
              <a:spcBef>
                <a:spcPts val="0"/>
              </a:spcBef>
              <a:buSzPct val="100000"/>
              <a:defRPr sz="9000"/>
            </a:lvl7pPr>
            <a:lvl8pPr lvl="7">
              <a:spcBef>
                <a:spcPts val="0"/>
              </a:spcBef>
              <a:buSzPct val="100000"/>
              <a:defRPr sz="9000"/>
            </a:lvl8pPr>
            <a:lvl9pPr lvl="8">
              <a:spcBef>
                <a:spcPts val="0"/>
              </a:spcBef>
              <a:buSzPct val="100000"/>
              <a:defRPr sz="9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60" y="8893439"/>
            <a:ext cx="13478400" cy="20348100"/>
          </a:xfrm>
          <a:prstGeom prst="rect">
            <a:avLst/>
          </a:prstGeom>
        </p:spPr>
        <p:txBody>
          <a:bodyPr lIns="341325" tIns="341325" rIns="341325" bIns="341325" anchor="t" anchorCtr="0"/>
          <a:lstStyle>
            <a:lvl1pPr lvl="0">
              <a:spcBef>
                <a:spcPts val="0"/>
              </a:spcBef>
              <a:buSzPct val="100000"/>
              <a:defRPr sz="4500"/>
            </a:lvl1pPr>
            <a:lvl2pPr lvl="1">
              <a:spcBef>
                <a:spcPts val="0"/>
              </a:spcBef>
              <a:buSzPct val="100000"/>
              <a:defRPr sz="4500"/>
            </a:lvl2pPr>
            <a:lvl3pPr lvl="2">
              <a:spcBef>
                <a:spcPts val="0"/>
              </a:spcBef>
              <a:buSzPct val="100000"/>
              <a:defRPr sz="4500"/>
            </a:lvl3pPr>
            <a:lvl4pPr lvl="3">
              <a:spcBef>
                <a:spcPts val="0"/>
              </a:spcBef>
              <a:buSzPct val="100000"/>
              <a:defRPr sz="4500"/>
            </a:lvl4pPr>
            <a:lvl5pPr lvl="4">
              <a:spcBef>
                <a:spcPts val="0"/>
              </a:spcBef>
              <a:buSzPct val="100000"/>
              <a:defRPr sz="4500"/>
            </a:lvl5pPr>
            <a:lvl6pPr lvl="5">
              <a:spcBef>
                <a:spcPts val="0"/>
              </a:spcBef>
              <a:buSzPct val="100000"/>
              <a:defRPr sz="4500"/>
            </a:lvl6pPr>
            <a:lvl7pPr lvl="6">
              <a:spcBef>
                <a:spcPts val="0"/>
              </a:spcBef>
              <a:buSzPct val="100000"/>
              <a:defRPr sz="4500"/>
            </a:lvl7pPr>
            <a:lvl8pPr lvl="7">
              <a:spcBef>
                <a:spcPts val="0"/>
              </a:spcBef>
              <a:buSzPct val="100000"/>
              <a:defRPr sz="4500"/>
            </a:lvl8pPr>
            <a:lvl9pPr lvl="8">
              <a:spcBef>
                <a:spcPts val="0"/>
              </a:spcBef>
              <a:buSzPct val="100000"/>
              <a:defRPr sz="4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200" cy="26180999"/>
          </a:xfrm>
          <a:prstGeom prst="rect">
            <a:avLst/>
          </a:prstGeom>
        </p:spPr>
        <p:txBody>
          <a:bodyPr lIns="341325" tIns="341325" rIns="341325" bIns="341325" anchor="ctr" anchorCtr="0"/>
          <a:lstStyle>
            <a:lvl1pPr lvl="0">
              <a:spcBef>
                <a:spcPts val="0"/>
              </a:spcBef>
              <a:buSzPct val="100000"/>
              <a:defRPr sz="17900"/>
            </a:lvl1pPr>
            <a:lvl2pPr lvl="1">
              <a:spcBef>
                <a:spcPts val="0"/>
              </a:spcBef>
              <a:buSzPct val="100000"/>
              <a:defRPr sz="17900"/>
            </a:lvl2pPr>
            <a:lvl3pPr lvl="2">
              <a:spcBef>
                <a:spcPts val="0"/>
              </a:spcBef>
              <a:buSzPct val="100000"/>
              <a:defRPr sz="17900"/>
            </a:lvl3pPr>
            <a:lvl4pPr lvl="3">
              <a:spcBef>
                <a:spcPts val="0"/>
              </a:spcBef>
              <a:buSzPct val="100000"/>
              <a:defRPr sz="17900"/>
            </a:lvl4pPr>
            <a:lvl5pPr lvl="4">
              <a:spcBef>
                <a:spcPts val="0"/>
              </a:spcBef>
              <a:buSzPct val="100000"/>
              <a:defRPr sz="17900"/>
            </a:lvl5pPr>
            <a:lvl6pPr lvl="5">
              <a:spcBef>
                <a:spcPts val="0"/>
              </a:spcBef>
              <a:buSzPct val="100000"/>
              <a:defRPr sz="17900"/>
            </a:lvl6pPr>
            <a:lvl7pPr lvl="6">
              <a:spcBef>
                <a:spcPts val="0"/>
              </a:spcBef>
              <a:buSzPct val="100000"/>
              <a:defRPr sz="17900"/>
            </a:lvl7pPr>
            <a:lvl8pPr lvl="7">
              <a:spcBef>
                <a:spcPts val="0"/>
              </a:spcBef>
              <a:buSzPct val="100000"/>
              <a:defRPr sz="17900"/>
            </a:lvl8pPr>
            <a:lvl9pPr lvl="8">
              <a:spcBef>
                <a:spcPts val="0"/>
              </a:spcBef>
              <a:buSzPct val="100000"/>
              <a:defRPr sz="179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19"/>
            <a:ext cx="19417200" cy="9486600"/>
          </a:xfrm>
          <a:prstGeom prst="rect">
            <a:avLst/>
          </a:prstGeom>
        </p:spPr>
        <p:txBody>
          <a:bodyPr lIns="341325" tIns="341325" rIns="341325" bIns="341325" anchor="b" anchorCtr="0"/>
          <a:lstStyle>
            <a:lvl1pPr lvl="0" algn="ctr">
              <a:spcBef>
                <a:spcPts val="0"/>
              </a:spcBef>
              <a:buSzPct val="100000"/>
              <a:defRPr sz="15700"/>
            </a:lvl1pPr>
            <a:lvl2pPr lvl="1" algn="ctr">
              <a:spcBef>
                <a:spcPts val="0"/>
              </a:spcBef>
              <a:buSzPct val="100000"/>
              <a:defRPr sz="15700"/>
            </a:lvl2pPr>
            <a:lvl3pPr lvl="2" algn="ctr">
              <a:spcBef>
                <a:spcPts val="0"/>
              </a:spcBef>
              <a:buSzPct val="100000"/>
              <a:defRPr sz="15700"/>
            </a:lvl3pPr>
            <a:lvl4pPr lvl="3" algn="ctr">
              <a:spcBef>
                <a:spcPts val="0"/>
              </a:spcBef>
              <a:buSzPct val="100000"/>
              <a:defRPr sz="15700"/>
            </a:lvl4pPr>
            <a:lvl5pPr lvl="4" algn="ctr">
              <a:spcBef>
                <a:spcPts val="0"/>
              </a:spcBef>
              <a:buSzPct val="100000"/>
              <a:defRPr sz="15700"/>
            </a:lvl5pPr>
            <a:lvl6pPr lvl="5" algn="ctr">
              <a:spcBef>
                <a:spcPts val="0"/>
              </a:spcBef>
              <a:buSzPct val="100000"/>
              <a:defRPr sz="15700"/>
            </a:lvl6pPr>
            <a:lvl7pPr lvl="6" algn="ctr">
              <a:spcBef>
                <a:spcPts val="0"/>
              </a:spcBef>
              <a:buSzPct val="100000"/>
              <a:defRPr sz="15700"/>
            </a:lvl7pPr>
            <a:lvl8pPr lvl="7" algn="ctr">
              <a:spcBef>
                <a:spcPts val="0"/>
              </a:spcBef>
              <a:buSzPct val="100000"/>
              <a:defRPr sz="15700"/>
            </a:lvl8pPr>
            <a:lvl9pPr lvl="8" algn="ctr">
              <a:spcBef>
                <a:spcPts val="0"/>
              </a:spcBef>
              <a:buSzPct val="100000"/>
              <a:defRPr sz="157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7200" cy="7904700"/>
          </a:xfrm>
          <a:prstGeom prst="rect">
            <a:avLst/>
          </a:prstGeom>
        </p:spPr>
        <p:txBody>
          <a:bodyPr lIns="341325" tIns="341325" rIns="341325" bIns="3413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79"/>
            <a:ext cx="18417600" cy="23648700"/>
          </a:xfrm>
          <a:prstGeom prst="rect">
            <a:avLst/>
          </a:prstGeom>
        </p:spPr>
        <p:txBody>
          <a:bodyPr lIns="341325" tIns="341325" rIns="341325" bIns="3413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60" y="27075680"/>
            <a:ext cx="28794000" cy="3872700"/>
          </a:xfrm>
          <a:prstGeom prst="rect">
            <a:avLst/>
          </a:prstGeom>
        </p:spPr>
        <p:txBody>
          <a:bodyPr lIns="341325" tIns="341325" rIns="341325" bIns="3413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</p:spPr>
        <p:txBody>
          <a:bodyPr lIns="341325" tIns="341325" rIns="341325" bIns="3413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lIns="341325" tIns="341325" rIns="341325" bIns="3413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0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60" y="7375839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lIns="341325" tIns="341325" rIns="341325" bIns="3413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ct val="100000"/>
              <a:defRPr sz="67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ct val="100000"/>
              <a:defRPr sz="52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ct val="100000"/>
              <a:defRPr sz="52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ct val="100000"/>
              <a:defRPr sz="52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ct val="100000"/>
              <a:defRPr sz="52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ct val="100000"/>
              <a:defRPr sz="52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ct val="100000"/>
              <a:defRPr sz="52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ct val="100000"/>
              <a:defRPr sz="52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Clr>
                <a:schemeClr val="dk2"/>
              </a:buClr>
              <a:buSzPct val="100000"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7" y="29844587"/>
            <a:ext cx="2634000" cy="2519100"/>
          </a:xfrm>
          <a:prstGeom prst="rect">
            <a:avLst/>
          </a:prstGeom>
          <a:noFill/>
          <a:ln>
            <a:noFill/>
          </a:ln>
        </p:spPr>
        <p:txBody>
          <a:bodyPr lIns="341325" tIns="341325" rIns="341325" bIns="3413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3700">
                <a:solidFill>
                  <a:schemeClr val="dk2"/>
                </a:solidFill>
              </a:rPr>
              <a:t>‹#›</a:t>
            </a:fld>
            <a:endParaRPr lang="en" sz="37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" y="625066"/>
            <a:ext cx="43891200" cy="4494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 dirty="0">
                <a:latin typeface="Helvetica-Normal" pitchFamily="2" charset="0"/>
              </a:rPr>
              <a:t>Reasons and Drawbacks of using Trivial npm Packages</a:t>
            </a:r>
            <a:r>
              <a:rPr lang="en" sz="9600" b="1" dirty="0" smtClean="0">
                <a:latin typeface="Helvetica-Normal" pitchFamily="2" charset="0"/>
              </a:rPr>
              <a:t>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9600" b="1" dirty="0" smtClean="0">
                <a:latin typeface="Helvetica-Normal" pitchFamily="2" charset="0"/>
              </a:rPr>
              <a:t>The </a:t>
            </a:r>
            <a:r>
              <a:rPr lang="en" sz="9600" b="1" dirty="0">
                <a:latin typeface="Helvetica-Normal" pitchFamily="2" charset="0"/>
              </a:rPr>
              <a:t>Developers' </a:t>
            </a:r>
            <a:r>
              <a:rPr lang="en" sz="9600" b="1" dirty="0" smtClean="0">
                <a:latin typeface="Helvetica-Normal" pitchFamily="2" charset="0"/>
              </a:rPr>
              <a:t>Perspective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4800" b="1" dirty="0" smtClean="0">
                <a:latin typeface="Helvetica-Normal" pitchFamily="2" charset="0"/>
              </a:rPr>
              <a:t>Rabe </a:t>
            </a:r>
            <a:r>
              <a:rPr lang="en" sz="4800" b="1" dirty="0">
                <a:latin typeface="Helvetica-Normal" pitchFamily="2" charset="0"/>
              </a:rPr>
              <a:t>Abdalkareem, </a:t>
            </a:r>
            <a:r>
              <a:rPr lang="en" sz="4800" b="1" dirty="0">
                <a:solidFill>
                  <a:schemeClr val="tx1"/>
                </a:solidFill>
                <a:latin typeface="Helvetica-Normal" pitchFamily="2" charset="0"/>
              </a:rPr>
              <a:t>Olivier Nourry</a:t>
            </a:r>
            <a:r>
              <a:rPr lang="en" sz="4800" b="1" dirty="0">
                <a:latin typeface="Helvetica-Normal" pitchFamily="2" charset="0"/>
              </a:rPr>
              <a:t>, Sultan </a:t>
            </a:r>
            <a:r>
              <a:rPr lang="en" sz="4800" b="1" dirty="0" smtClean="0">
                <a:latin typeface="Helvetica-Normal" pitchFamily="2" charset="0"/>
              </a:rPr>
              <a:t>Wehaibi, Suhaib Mujahid </a:t>
            </a:r>
            <a:r>
              <a:rPr lang="en" sz="4800" b="1" dirty="0">
                <a:latin typeface="Helvetica-Normal" pitchFamily="2" charset="0"/>
              </a:rPr>
              <a:t>and Emad </a:t>
            </a:r>
            <a:r>
              <a:rPr lang="en" sz="4800" b="1" dirty="0" smtClean="0">
                <a:latin typeface="Helvetica-Normal" pitchFamily="2" charset="0"/>
              </a:rPr>
              <a:t>Shihab</a:t>
            </a:r>
            <a:r>
              <a:rPr lang="en" sz="3600" dirty="0" smtClean="0">
                <a:latin typeface="Helvetica-Normal" pitchFamily="2" charset="0"/>
              </a:rPr>
              <a:t>	</a:t>
            </a:r>
            <a:r>
              <a:rPr lang="en" sz="4200" dirty="0" smtClean="0">
                <a:latin typeface="Helvetica-Normal" pitchFamily="2" charset="0"/>
              </a:rPr>
              <a:t>	</a:t>
            </a:r>
            <a:endParaRPr sz="3600" dirty="0">
              <a:latin typeface="Helvetica-Normal" pitchFamily="2" charset="0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0856796" y="6344655"/>
            <a:ext cx="11997278" cy="158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0" dirty="0">
                <a:latin typeface="Helvetica-Normal" pitchFamily="2" charset="0"/>
              </a:rPr>
              <a:t>What is a trivial package?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7536427" y="6344655"/>
            <a:ext cx="8435064" cy="1261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0" dirty="0" smtClean="0">
                <a:latin typeface="Helvetica-Normal" pitchFamily="2" charset="0"/>
              </a:rPr>
              <a:t>Datasets</a:t>
            </a:r>
            <a:endParaRPr lang="en" sz="5500" dirty="0">
              <a:latin typeface="Helvetica-Normal" pitchFamily="2" charset="0"/>
            </a:endParaRPr>
          </a:p>
        </p:txBody>
      </p:sp>
      <p:pic>
        <p:nvPicPr>
          <p:cNvPr id="68" name="Shape 68" descr="Concordia_University_logo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5600" y="2419200"/>
            <a:ext cx="8205299" cy="196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 descr="githu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1021" y="7479335"/>
            <a:ext cx="3823140" cy="19709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4468299" y="11374020"/>
            <a:ext cx="15081419" cy="1262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0" lvl="0" algn="ctr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4000" dirty="0" smtClean="0">
                <a:solidFill>
                  <a:schemeClr val="dk1"/>
                </a:solidFill>
                <a:latin typeface="Helvetica-Normal" pitchFamily="2" charset="0"/>
              </a:rPr>
              <a:t>38,845 </a:t>
            </a:r>
            <a:r>
              <a:rPr lang="en" sz="4000" dirty="0">
                <a:solidFill>
                  <a:schemeClr val="dk1"/>
                </a:solidFill>
                <a:latin typeface="Helvetica-Normal" pitchFamily="2" charset="0"/>
              </a:rPr>
              <a:t>trivial packages</a:t>
            </a:r>
          </a:p>
          <a:p>
            <a:pPr marL="381000" lvl="0" algn="ctr" rtl="0">
              <a:spcBef>
                <a:spcPts val="0"/>
              </a:spcBef>
              <a:buSzPct val="100000"/>
            </a:pPr>
            <a:r>
              <a:rPr lang="en" sz="4000" dirty="0" smtClean="0">
                <a:latin typeface="Helvetica-Normal" pitchFamily="2" charset="0"/>
              </a:rPr>
              <a:t>4256 projects </a:t>
            </a:r>
            <a:r>
              <a:rPr lang="en" sz="4000" dirty="0">
                <a:latin typeface="Helvetica-Normal" pitchFamily="2" charset="0"/>
              </a:rPr>
              <a:t>using trivial </a:t>
            </a:r>
            <a:r>
              <a:rPr lang="en" sz="4000" dirty="0" smtClean="0">
                <a:latin typeface="Helvetica-Normal" pitchFamily="2" charset="0"/>
              </a:rPr>
              <a:t>packages</a:t>
            </a:r>
            <a:endParaRPr lang="en" sz="4000" dirty="0">
              <a:latin typeface="Helvetica-Normal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93824" y="9585380"/>
            <a:ext cx="7235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sz="4400" dirty="0" smtClean="0">
                <a:latin typeface="Helvetica-Normal" pitchFamily="2" charset="0"/>
              </a:rPr>
              <a:t>38,807 JS Projects</a:t>
            </a:r>
            <a:endParaRPr lang="en" sz="4400" dirty="0">
              <a:latin typeface="Helvetica-Normal" pitchFamily="2" charset="0"/>
            </a:endParaRPr>
          </a:p>
        </p:txBody>
      </p:sp>
      <p:sp>
        <p:nvSpPr>
          <p:cNvPr id="40" name="Shape 64"/>
          <p:cNvSpPr txBox="1"/>
          <p:nvPr/>
        </p:nvSpPr>
        <p:spPr>
          <a:xfrm>
            <a:off x="14580680" y="14077835"/>
            <a:ext cx="14492400" cy="16392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0" dirty="0" smtClean="0">
                <a:latin typeface="Helvetica-Normal" pitchFamily="2" charset="0"/>
              </a:rPr>
              <a:t>Developers’ Perspective</a:t>
            </a:r>
            <a:endParaRPr lang="en" sz="8000" dirty="0">
              <a:latin typeface="Helvetica-Normal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609719" y="23119200"/>
            <a:ext cx="144684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304604" y="13636101"/>
            <a:ext cx="15245115" cy="18843098"/>
          </a:xfrm>
          <a:prstGeom prst="rect">
            <a:avLst/>
          </a:prstGeom>
          <a:noFill/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Moein Almasi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304604" y="5464846"/>
            <a:ext cx="15245115" cy="7538806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6" name="Shape 67" descr="downloa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33520" y="8027240"/>
            <a:ext cx="2712396" cy="100606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21629719" y="9604458"/>
            <a:ext cx="7919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4400" dirty="0">
                <a:solidFill>
                  <a:schemeClr val="dk1"/>
                </a:solidFill>
                <a:latin typeface="Helvetica-Normal" pitchFamily="2" charset="0"/>
              </a:rPr>
              <a:t>252,996 </a:t>
            </a:r>
            <a:r>
              <a:rPr lang="en" sz="4400" dirty="0" smtClean="0">
                <a:solidFill>
                  <a:schemeClr val="dk1"/>
                </a:solidFill>
                <a:latin typeface="Helvetica-Normal" pitchFamily="2" charset="0"/>
              </a:rPr>
              <a:t>Packages</a:t>
            </a:r>
            <a:endParaRPr lang="en-CA" sz="4400" dirty="0">
              <a:latin typeface="Helvetica-Normal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1080" y="5464848"/>
            <a:ext cx="13248000" cy="7538805"/>
          </a:xfrm>
          <a:prstGeom prst="rect">
            <a:avLst/>
          </a:prstGeom>
          <a:noFill/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705600" y="9979200"/>
            <a:ext cx="1157802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CA" sz="3600" dirty="0" smtClean="0"/>
              <a:t> </a:t>
            </a:r>
            <a:r>
              <a:rPr lang="en-CA" sz="3600" dirty="0" err="1" smtClean="0">
                <a:solidFill>
                  <a:srgbClr val="C00000"/>
                </a:solidFill>
              </a:rPr>
              <a:t>var</a:t>
            </a:r>
            <a:r>
              <a:rPr lang="en-CA" sz="3600" dirty="0" smtClean="0">
                <a:solidFill>
                  <a:srgbClr val="C00000"/>
                </a:solidFill>
              </a:rPr>
              <a:t> </a:t>
            </a:r>
            <a:r>
              <a:rPr lang="en-CA" sz="3600" dirty="0" err="1"/>
              <a:t>toString</a:t>
            </a:r>
            <a:r>
              <a:rPr lang="en-CA" sz="3600" dirty="0"/>
              <a:t> </a:t>
            </a:r>
            <a:r>
              <a:rPr lang="en-CA" sz="3600" dirty="0">
                <a:solidFill>
                  <a:srgbClr val="C00000"/>
                </a:solidFill>
              </a:rPr>
              <a:t>=</a:t>
            </a:r>
            <a:r>
              <a:rPr lang="en-CA" sz="3600" dirty="0"/>
              <a:t> {}.</a:t>
            </a:r>
            <a:r>
              <a:rPr lang="en-CA" sz="3600" dirty="0" err="1"/>
              <a:t>toString</a:t>
            </a:r>
            <a:r>
              <a:rPr lang="en-CA" sz="3600" dirty="0" smtClean="0"/>
              <a:t>;</a:t>
            </a:r>
            <a:endParaRPr lang="en-CA" sz="3600" dirty="0"/>
          </a:p>
          <a:p>
            <a:r>
              <a:rPr lang="en-CA" sz="36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CA" sz="3600" dirty="0" smtClean="0"/>
              <a:t> </a:t>
            </a:r>
            <a:r>
              <a:rPr lang="en-CA" sz="3600" dirty="0" err="1" smtClean="0">
                <a:solidFill>
                  <a:srgbClr val="0070C0"/>
                </a:solidFill>
              </a:rPr>
              <a:t>module</a:t>
            </a:r>
            <a:r>
              <a:rPr lang="en-CA" sz="3600" dirty="0" err="1" smtClean="0"/>
              <a:t>.exports</a:t>
            </a:r>
            <a:r>
              <a:rPr lang="en-CA" sz="3600" dirty="0" smtClean="0"/>
              <a:t> </a:t>
            </a:r>
            <a:r>
              <a:rPr lang="en-CA" sz="3600" dirty="0">
                <a:solidFill>
                  <a:srgbClr val="C00000"/>
                </a:solidFill>
              </a:rPr>
              <a:t>=</a:t>
            </a:r>
            <a:r>
              <a:rPr lang="en-CA" sz="3600" dirty="0"/>
              <a:t> </a:t>
            </a:r>
            <a:r>
              <a:rPr lang="en-CA" sz="3600" dirty="0" err="1">
                <a:solidFill>
                  <a:srgbClr val="0070C0"/>
                </a:solidFill>
              </a:rPr>
              <a:t>Array</a:t>
            </a:r>
            <a:r>
              <a:rPr lang="en-CA" sz="3600" dirty="0" err="1"/>
              <a:t>.isArray</a:t>
            </a:r>
            <a:r>
              <a:rPr lang="en-CA" sz="3600" dirty="0"/>
              <a:t> </a:t>
            </a:r>
            <a:r>
              <a:rPr lang="en-CA" sz="3600" dirty="0">
                <a:solidFill>
                  <a:srgbClr val="C00000"/>
                </a:solidFill>
              </a:rPr>
              <a:t>|| function </a:t>
            </a:r>
            <a:r>
              <a:rPr lang="en-CA" sz="3600" dirty="0"/>
              <a:t>(</a:t>
            </a:r>
            <a:r>
              <a:rPr lang="en-CA" sz="3600" dirty="0" err="1"/>
              <a:t>arr</a:t>
            </a:r>
            <a:r>
              <a:rPr lang="en-CA" sz="3600" dirty="0"/>
              <a:t>) </a:t>
            </a:r>
            <a:r>
              <a:rPr lang="en-CA" sz="3600" dirty="0" smtClean="0"/>
              <a:t>{</a:t>
            </a:r>
          </a:p>
          <a:p>
            <a:r>
              <a:rPr lang="en-CA" sz="36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CA" sz="3600" dirty="0" smtClean="0"/>
              <a:t> </a:t>
            </a:r>
            <a:r>
              <a:rPr lang="en-CA" sz="3600" dirty="0">
                <a:solidFill>
                  <a:srgbClr val="C00000"/>
                </a:solidFill>
              </a:rPr>
              <a:t>return</a:t>
            </a:r>
            <a:r>
              <a:rPr lang="en-CA" sz="3600" dirty="0"/>
              <a:t> </a:t>
            </a:r>
            <a:r>
              <a:rPr lang="en-CA" sz="3600" dirty="0" err="1"/>
              <a:t>toString.</a:t>
            </a:r>
            <a:r>
              <a:rPr lang="en-CA" sz="3600" dirty="0" err="1">
                <a:solidFill>
                  <a:srgbClr val="0070C0"/>
                </a:solidFill>
              </a:rPr>
              <a:t>call</a:t>
            </a:r>
            <a:r>
              <a:rPr lang="en-CA" sz="3600" dirty="0"/>
              <a:t>(</a:t>
            </a:r>
            <a:r>
              <a:rPr lang="en-CA" sz="3600" dirty="0" err="1"/>
              <a:t>arr</a:t>
            </a:r>
            <a:r>
              <a:rPr lang="en-CA" sz="3600" dirty="0"/>
              <a:t>) </a:t>
            </a:r>
            <a:r>
              <a:rPr lang="en-CA" sz="3600" dirty="0">
                <a:solidFill>
                  <a:srgbClr val="C00000"/>
                </a:solidFill>
              </a:rPr>
              <a:t>==</a:t>
            </a:r>
            <a:r>
              <a:rPr lang="en-CA" sz="3600" dirty="0"/>
              <a:t> </a:t>
            </a:r>
            <a:r>
              <a:rPr lang="en-CA" sz="3600" dirty="0">
                <a:solidFill>
                  <a:srgbClr val="0070C0"/>
                </a:solidFill>
              </a:rPr>
              <a:t>'[object Array]';</a:t>
            </a:r>
          </a:p>
          <a:p>
            <a:r>
              <a:rPr lang="en-CA" sz="36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CA" sz="3600" dirty="0" smtClean="0"/>
              <a:t> };</a:t>
            </a:r>
            <a:endParaRPr lang="en-CA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05600" y="9148203"/>
            <a:ext cx="11643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CA" sz="4800" dirty="0">
                <a:latin typeface="Helvetica-Normal" pitchFamily="2" charset="0"/>
              </a:rPr>
              <a:t>Package </a:t>
            </a:r>
            <a:r>
              <a:rPr lang="en-CA" sz="4800" dirty="0" err="1">
                <a:latin typeface="Helvetica-Normal" pitchFamily="2" charset="0"/>
              </a:rPr>
              <a:t>isarray</a:t>
            </a:r>
            <a:endParaRPr lang="en-CA" sz="4800" dirty="0">
              <a:latin typeface="Helvetica-Normal" pitchFamily="2" charset="0"/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 rot="20911040">
            <a:off x="9366109" y="11420278"/>
            <a:ext cx="4037532" cy="1229345"/>
          </a:xfrm>
          <a:prstGeom prst="snip2Diag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6,990,705</a:t>
            </a:r>
            <a:r>
              <a:rPr lang="en-CA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 downloads in </a:t>
            </a:r>
            <a:r>
              <a:rPr lang="en-CA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one </a:t>
            </a:r>
            <a:r>
              <a:rPr lang="en-CA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-Normal" pitchFamily="2" charset="0"/>
              </a:rPr>
              <a:t>week</a:t>
            </a:r>
            <a:endParaRPr lang="en-CA" sz="3600" dirty="0">
              <a:solidFill>
                <a:schemeClr val="tx1">
                  <a:lumMod val="95000"/>
                  <a:lumOff val="5000"/>
                </a:schemeClr>
              </a:solidFill>
              <a:latin typeface="Helvetica-Normal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254494" y="5464849"/>
            <a:ext cx="13246081" cy="7538804"/>
          </a:xfrm>
          <a:prstGeom prst="rect">
            <a:avLst/>
          </a:prstGeom>
          <a:noFill/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31125600" y="7887435"/>
            <a:ext cx="11835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" sz="6000" dirty="0">
                <a:latin typeface="Helvetica-Normal" pitchFamily="2" charset="0"/>
              </a:rPr>
              <a:t>Survey based study </a:t>
            </a:r>
            <a:r>
              <a:rPr lang="en" sz="6000" dirty="0" smtClean="0">
                <a:latin typeface="Helvetica-Normal" pitchFamily="2" charset="0"/>
              </a:rPr>
              <a:t>of 12 developers</a:t>
            </a:r>
            <a:endParaRPr lang="en" sz="6000" dirty="0">
              <a:latin typeface="Helvetica-Normal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1079" y="22803558"/>
            <a:ext cx="13248000" cy="9675641"/>
          </a:xfrm>
          <a:prstGeom prst="rect">
            <a:avLst/>
          </a:prstGeom>
          <a:noFill/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0" y="13797732"/>
            <a:ext cx="8817986" cy="6261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00" y="23528621"/>
            <a:ext cx="8824355" cy="8083239"/>
          </a:xfrm>
          <a:prstGeom prst="rect">
            <a:avLst/>
          </a:prstGeom>
        </p:spPr>
      </p:pic>
      <p:sp>
        <p:nvSpPr>
          <p:cNvPr id="43" name="Shape 64"/>
          <p:cNvSpPr txBox="1"/>
          <p:nvPr/>
        </p:nvSpPr>
        <p:spPr>
          <a:xfrm>
            <a:off x="30613081" y="14077835"/>
            <a:ext cx="12660216" cy="1261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CA" sz="8000" dirty="0">
                <a:latin typeface="Helvetica-Normal" pitchFamily="2" charset="0"/>
              </a:rPr>
              <a:t>Empirical </a:t>
            </a:r>
            <a:r>
              <a:rPr lang="en" sz="8000" dirty="0" smtClean="0">
                <a:latin typeface="Helvetica-Normal" pitchFamily="2" charset="0"/>
              </a:rPr>
              <a:t>Validation</a:t>
            </a:r>
            <a:endParaRPr lang="en" sz="5500" dirty="0">
              <a:latin typeface="Helvetica-Normal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422" y="23530083"/>
            <a:ext cx="40989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400" dirty="0">
                <a:latin typeface="Helvetica-Normal" pitchFamily="2" charset="0"/>
              </a:rPr>
              <a:t>Survey based study</a:t>
            </a:r>
            <a:r>
              <a:rPr lang="en" sz="4400" dirty="0" smtClean="0">
                <a:latin typeface="Helvetica-Normal" pitchFamily="2" charset="0"/>
              </a:rPr>
              <a:t> of 88 node.js developers</a:t>
            </a:r>
            <a:endParaRPr lang="en" sz="4400" dirty="0">
              <a:latin typeface="Helvetica-Normal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5600" y="13636104"/>
            <a:ext cx="13248000" cy="8536960"/>
          </a:xfrm>
          <a:prstGeom prst="rect">
            <a:avLst/>
          </a:prstGeom>
          <a:noFill/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0254494" y="13636101"/>
            <a:ext cx="13277910" cy="18843098"/>
          </a:xfrm>
          <a:prstGeom prst="rect">
            <a:avLst/>
          </a:prstGeom>
          <a:noFill/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2" y="852962"/>
            <a:ext cx="5672332" cy="45378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042" y="15333063"/>
            <a:ext cx="12781558" cy="56058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520" y="23299200"/>
            <a:ext cx="12916080" cy="7053116"/>
          </a:xfrm>
          <a:prstGeom prst="rect">
            <a:avLst/>
          </a:prstGeom>
        </p:spPr>
      </p:pic>
      <p:sp>
        <p:nvSpPr>
          <p:cNvPr id="45" name="Shape 64"/>
          <p:cNvSpPr txBox="1"/>
          <p:nvPr/>
        </p:nvSpPr>
        <p:spPr>
          <a:xfrm>
            <a:off x="24188647" y="18407353"/>
            <a:ext cx="4884433" cy="1261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8000" b="1" dirty="0">
                <a:latin typeface="Helvetica-Normal" pitchFamily="2" charset="0"/>
              </a:rPr>
              <a:t>Reasons</a:t>
            </a:r>
            <a:endParaRPr lang="en" sz="5500" b="1" dirty="0">
              <a:latin typeface="Helvetica-Normal" pitchFamily="2" charset="0"/>
            </a:endParaRPr>
          </a:p>
        </p:txBody>
      </p:sp>
      <p:sp>
        <p:nvSpPr>
          <p:cNvPr id="42" name="Shape 64"/>
          <p:cNvSpPr txBox="1"/>
          <p:nvPr/>
        </p:nvSpPr>
        <p:spPr>
          <a:xfrm>
            <a:off x="23300751" y="27756126"/>
            <a:ext cx="5980091" cy="1261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8000" b="1" dirty="0">
                <a:latin typeface="Helvetica-Normal" pitchFamily="2" charset="0"/>
              </a:rPr>
              <a:t>Drawbacks</a:t>
            </a:r>
            <a:endParaRPr lang="en" sz="5500" b="1" dirty="0">
              <a:latin typeface="Helvetica-Normal" pitchFamily="2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0812678" y="22669696"/>
            <a:ext cx="11741568" cy="8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162" y="15513063"/>
            <a:ext cx="4335459" cy="504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381" y="15513063"/>
            <a:ext cx="4335459" cy="504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600" y="15513063"/>
            <a:ext cx="4335483" cy="504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534" y="26719200"/>
            <a:ext cx="8389204" cy="324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144" y="23073063"/>
            <a:ext cx="8224615" cy="3240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583517" y="20854082"/>
            <a:ext cx="11016934" cy="15348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0" algn="ctr">
              <a:buClr>
                <a:schemeClr val="dk1"/>
              </a:buClr>
              <a:buSzPct val="100000"/>
              <a:defRPr sz="4000">
                <a:solidFill>
                  <a:schemeClr val="dk1"/>
                </a:solidFill>
                <a:latin typeface="Helvetica-Normal" pitchFamily="2" charset="0"/>
              </a:defRPr>
            </a:lvl1pPr>
          </a:lstStyle>
          <a:p>
            <a:r>
              <a:rPr lang="en-CA" sz="3600" dirty="0" smtClean="0"/>
              <a:t>Contrary </a:t>
            </a:r>
            <a:r>
              <a:rPr lang="en-CA" sz="3600" dirty="0"/>
              <a:t>to developers’ perception</a:t>
            </a:r>
            <a:r>
              <a:rPr lang="en-CA" sz="3600" b="1" dirty="0"/>
              <a:t>, </a:t>
            </a:r>
            <a:r>
              <a:rPr lang="en-CA" sz="3600" b="1" dirty="0" smtClean="0"/>
              <a:t>only 45.2</a:t>
            </a:r>
            <a:r>
              <a:rPr lang="en-CA" sz="3600" b="1" dirty="0"/>
              <a:t>% of </a:t>
            </a:r>
            <a:r>
              <a:rPr lang="en-CA" sz="3600" b="1" dirty="0" smtClean="0"/>
              <a:t>trivial packages </a:t>
            </a:r>
            <a:r>
              <a:rPr lang="en-CA" sz="3600" b="1" dirty="0"/>
              <a:t>actually have tests</a:t>
            </a:r>
            <a:r>
              <a:rPr lang="en-CA" sz="3600" dirty="0"/>
              <a:t>.</a:t>
            </a:r>
            <a:endParaRPr lang="en-CA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91938" y="30319200"/>
            <a:ext cx="10710596" cy="18913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0" algn="ctr">
              <a:buClr>
                <a:schemeClr val="dk1"/>
              </a:buClr>
              <a:buSzPct val="100000"/>
              <a:defRPr sz="4000">
                <a:solidFill>
                  <a:schemeClr val="dk1"/>
                </a:solidFill>
                <a:latin typeface="Helvetica-Normal" pitchFamily="2" charset="0"/>
              </a:defRPr>
            </a:lvl1pPr>
          </a:lstStyle>
          <a:p>
            <a:r>
              <a:rPr lang="en-CA" sz="3600" b="1" dirty="0"/>
              <a:t>43.7%</a:t>
            </a:r>
            <a:r>
              <a:rPr lang="en-CA" sz="3600" dirty="0"/>
              <a:t> of </a:t>
            </a:r>
            <a:r>
              <a:rPr lang="en-CA" sz="3600" dirty="0" smtClean="0"/>
              <a:t>trivial packages </a:t>
            </a:r>
            <a:r>
              <a:rPr lang="en-CA" sz="3600" dirty="0"/>
              <a:t>have</a:t>
            </a:r>
            <a:r>
              <a:rPr lang="en-CA" sz="3600" b="1" dirty="0"/>
              <a:t> at least </a:t>
            </a:r>
            <a:r>
              <a:rPr lang="en-CA" sz="3600" b="1" dirty="0" smtClean="0"/>
              <a:t>one dependency </a:t>
            </a:r>
            <a:r>
              <a:rPr lang="en-CA" sz="3600" dirty="0" smtClean="0"/>
              <a:t>&amp; </a:t>
            </a:r>
            <a:r>
              <a:rPr lang="en-CA" sz="3600" b="1" dirty="0"/>
              <a:t>11.5%</a:t>
            </a:r>
            <a:r>
              <a:rPr lang="en-CA" sz="3600" dirty="0"/>
              <a:t> of </a:t>
            </a:r>
            <a:r>
              <a:rPr lang="en-CA" sz="3600" dirty="0" smtClean="0"/>
              <a:t>trivial packages </a:t>
            </a:r>
            <a:r>
              <a:rPr lang="en-CA" sz="3600" dirty="0"/>
              <a:t>have </a:t>
            </a:r>
            <a:endParaRPr lang="en-CA" sz="3600" dirty="0"/>
          </a:p>
          <a:p>
            <a:r>
              <a:rPr lang="en-CA" sz="3600" b="1" dirty="0" smtClean="0"/>
              <a:t>&gt; </a:t>
            </a:r>
            <a:r>
              <a:rPr lang="en-CA" sz="3600" b="1" dirty="0"/>
              <a:t>20 dependencies</a:t>
            </a:r>
            <a:r>
              <a:rPr lang="en-CA" sz="3600" dirty="0"/>
              <a:t>.</a:t>
            </a:r>
            <a:endParaRPr lang="en-CA" sz="3600" dirty="0"/>
          </a:p>
        </p:txBody>
      </p:sp>
      <p:sp>
        <p:nvSpPr>
          <p:cNvPr id="26" name="Oval 25"/>
          <p:cNvSpPr/>
          <p:nvPr/>
        </p:nvSpPr>
        <p:spPr>
          <a:xfrm>
            <a:off x="165600" y="5299200"/>
            <a:ext cx="1049828" cy="10338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 smtClean="0">
                <a:solidFill>
                  <a:schemeClr val="tx1"/>
                </a:solidFill>
              </a:rPr>
              <a:t>1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4070420" y="5299200"/>
            <a:ext cx="1049828" cy="10338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>
                <a:solidFill>
                  <a:schemeClr val="tx1"/>
                </a:solidFill>
              </a:rPr>
              <a:t>2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0075772" y="5299200"/>
            <a:ext cx="1049828" cy="10338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 smtClean="0">
                <a:solidFill>
                  <a:schemeClr val="tx1"/>
                </a:solidFill>
              </a:rPr>
              <a:t>3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37730" y="13289929"/>
            <a:ext cx="1049828" cy="10338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>
                <a:solidFill>
                  <a:schemeClr val="tx1"/>
                </a:solidFill>
              </a:rPr>
              <a:t>4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14020852" y="13284139"/>
            <a:ext cx="1049828" cy="10338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 smtClean="0">
                <a:solidFill>
                  <a:schemeClr val="tx1"/>
                </a:solidFill>
              </a:rPr>
              <a:t>6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37730" y="22465635"/>
            <a:ext cx="1049828" cy="10338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 smtClean="0">
                <a:solidFill>
                  <a:schemeClr val="tx1"/>
                </a:solidFill>
              </a:rPr>
              <a:t>5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0075772" y="13289929"/>
            <a:ext cx="1049828" cy="10338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>
                <a:solidFill>
                  <a:schemeClr val="tx1"/>
                </a:solidFill>
              </a:rPr>
              <a:t>7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507048" y="21139200"/>
            <a:ext cx="13003920" cy="1710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0" algn="ctr">
              <a:buClr>
                <a:schemeClr val="dk1"/>
              </a:buClr>
              <a:buSzPct val="100000"/>
              <a:defRPr sz="4000">
                <a:solidFill>
                  <a:schemeClr val="dk1"/>
                </a:solidFill>
                <a:latin typeface="Helvetica-Normal" pitchFamily="2" charset="0"/>
              </a:defRPr>
            </a:lvl1pPr>
          </a:lstStyle>
          <a:p>
            <a:r>
              <a:rPr lang="en-CA" sz="3600" dirty="0" smtClean="0"/>
              <a:t>Top two reasons:</a:t>
            </a:r>
          </a:p>
          <a:p>
            <a:pPr marL="1123950" indent="-742950">
              <a:buAutoNum type="arabicPeriod"/>
            </a:pPr>
            <a:r>
              <a:rPr lang="en-CA" sz="3600" dirty="0" smtClean="0"/>
              <a:t>They provide </a:t>
            </a:r>
            <a:r>
              <a:rPr lang="en-CA" sz="3600" b="1" dirty="0" smtClean="0"/>
              <a:t>well implemented and tested code</a:t>
            </a:r>
            <a:r>
              <a:rPr lang="en-CA" sz="3600" dirty="0" smtClean="0"/>
              <a:t> and </a:t>
            </a:r>
          </a:p>
          <a:p>
            <a:pPr marL="1123950" indent="-742950">
              <a:buAutoNum type="arabicPeriod"/>
            </a:pPr>
            <a:r>
              <a:rPr lang="en-CA" sz="3600" dirty="0" smtClean="0"/>
              <a:t>they </a:t>
            </a:r>
            <a:r>
              <a:rPr lang="en-CA" sz="3600" b="1" dirty="0" smtClean="0"/>
              <a:t>increase productivity</a:t>
            </a:r>
            <a:endParaRPr lang="en-CA" sz="3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4580680" y="30532315"/>
            <a:ext cx="14492400" cy="18004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0" algn="ctr">
              <a:buClr>
                <a:schemeClr val="dk1"/>
              </a:buClr>
              <a:buSzPct val="100000"/>
              <a:defRPr sz="4000">
                <a:solidFill>
                  <a:schemeClr val="dk1"/>
                </a:solidFill>
                <a:latin typeface="Helvetica-Normal" pitchFamily="2" charset="0"/>
              </a:defRPr>
            </a:lvl1pPr>
          </a:lstStyle>
          <a:p>
            <a:r>
              <a:rPr lang="en-CA" sz="3600" dirty="0" smtClean="0"/>
              <a:t>Top two cited drawbacks: </a:t>
            </a:r>
          </a:p>
          <a:p>
            <a:pPr marL="1123950" indent="-742950">
              <a:buAutoNum type="arabicPeriod"/>
            </a:pPr>
            <a:r>
              <a:rPr lang="en-CA" sz="3600" dirty="0" smtClean="0"/>
              <a:t>They </a:t>
            </a:r>
            <a:r>
              <a:rPr lang="en-CA" sz="3600" dirty="0"/>
              <a:t>increase </a:t>
            </a:r>
            <a:r>
              <a:rPr lang="en-CA" sz="3600" b="1" dirty="0"/>
              <a:t>dependency overhead </a:t>
            </a:r>
            <a:r>
              <a:rPr lang="en-CA" sz="3600" dirty="0"/>
              <a:t>and </a:t>
            </a:r>
            <a:endParaRPr lang="en-CA" sz="3600" dirty="0" smtClean="0"/>
          </a:p>
          <a:p>
            <a:pPr marL="1123950" indent="-742950">
              <a:buAutoNum type="arabicPeriod"/>
            </a:pPr>
            <a:r>
              <a:rPr lang="en-CA" sz="3600" dirty="0"/>
              <a:t>T</a:t>
            </a:r>
            <a:r>
              <a:rPr lang="en-CA" sz="3600" dirty="0" smtClean="0"/>
              <a:t>hey may </a:t>
            </a:r>
            <a:r>
              <a:rPr lang="en-CA" sz="3600" b="1" dirty="0" smtClean="0"/>
              <a:t>break </a:t>
            </a:r>
            <a:r>
              <a:rPr lang="en-CA" sz="3600" b="1" dirty="0"/>
              <a:t>their </a:t>
            </a:r>
            <a:r>
              <a:rPr lang="en-CA" sz="3600" b="1" dirty="0" smtClean="0"/>
              <a:t>applications</a:t>
            </a:r>
            <a:r>
              <a:rPr lang="en-CA" sz="3600" dirty="0" smtClean="0"/>
              <a:t>.</a:t>
            </a:r>
            <a:endParaRPr lang="en-CA" sz="3600" dirty="0"/>
          </a:p>
        </p:txBody>
      </p:sp>
      <p:sp>
        <p:nvSpPr>
          <p:cNvPr id="66" name="TextBox 65"/>
          <p:cNvSpPr txBox="1"/>
          <p:nvPr/>
        </p:nvSpPr>
        <p:spPr>
          <a:xfrm>
            <a:off x="705600" y="20087102"/>
            <a:ext cx="12331439" cy="18164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0" algn="ctr">
              <a:buClr>
                <a:schemeClr val="dk1"/>
              </a:buClr>
              <a:buSzPct val="100000"/>
              <a:defRPr sz="4000">
                <a:solidFill>
                  <a:schemeClr val="dk1"/>
                </a:solidFill>
                <a:latin typeface="Helvetica-Normal" pitchFamily="2" charset="0"/>
              </a:defRPr>
            </a:lvl1pPr>
          </a:lstStyle>
          <a:p>
            <a:r>
              <a:rPr lang="en-CA" sz="3600" dirty="0" smtClean="0"/>
              <a:t>Trivial </a:t>
            </a:r>
            <a:r>
              <a:rPr lang="en-CA" sz="3600" dirty="0"/>
              <a:t>packages </a:t>
            </a:r>
            <a:r>
              <a:rPr lang="en-CA" sz="3600" dirty="0" smtClean="0"/>
              <a:t>are </a:t>
            </a:r>
            <a:r>
              <a:rPr lang="en-CA" sz="3600" dirty="0"/>
              <a:t>increasing </a:t>
            </a:r>
            <a:r>
              <a:rPr lang="en-CA" sz="3600" dirty="0" smtClean="0"/>
              <a:t>over time.</a:t>
            </a:r>
          </a:p>
          <a:p>
            <a:r>
              <a:rPr lang="en-CA" sz="3600" b="1" dirty="0" smtClean="0"/>
              <a:t>11.3</a:t>
            </a:r>
            <a:r>
              <a:rPr lang="en-CA" sz="3600" b="1" dirty="0"/>
              <a:t>% of the top 1,000</a:t>
            </a:r>
            <a:r>
              <a:rPr lang="en-CA" sz="3600" dirty="0"/>
              <a:t> most depended on </a:t>
            </a:r>
            <a:r>
              <a:rPr lang="en-CA" sz="3600" dirty="0" err="1"/>
              <a:t>npm</a:t>
            </a:r>
            <a:r>
              <a:rPr lang="en-CA" sz="3600" dirty="0"/>
              <a:t> </a:t>
            </a:r>
            <a:r>
              <a:rPr lang="en-CA" sz="3600" dirty="0" smtClean="0"/>
              <a:t>packages are trivial.</a:t>
            </a:r>
            <a:endParaRPr lang="en-CA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30856680" y="10867289"/>
            <a:ext cx="12103920" cy="1710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0" algn="ctr">
              <a:buClr>
                <a:schemeClr val="dk1"/>
              </a:buClr>
              <a:buSzPct val="100000"/>
              <a:defRPr sz="4000">
                <a:solidFill>
                  <a:schemeClr val="dk1"/>
                </a:solidFill>
                <a:latin typeface="Helvetica-Normal" pitchFamily="2" charset="0"/>
              </a:defRPr>
            </a:lvl1pPr>
          </a:lstStyle>
          <a:p>
            <a:pPr lvl="0"/>
            <a:r>
              <a:rPr lang="en" dirty="0" smtClean="0">
                <a:solidFill>
                  <a:srgbClr val="000000"/>
                </a:solidFill>
              </a:rPr>
              <a:t>Trivial </a:t>
            </a:r>
            <a:r>
              <a:rPr lang="en" dirty="0">
                <a:solidFill>
                  <a:srgbClr val="000000"/>
                </a:solidFill>
              </a:rPr>
              <a:t>Package =  Package  &lt; 35 Javascript LOC  &amp; Package  &lt; 10 Cyclomatic </a:t>
            </a:r>
            <a:r>
              <a:rPr lang="en" dirty="0">
                <a:solidFill>
                  <a:srgbClr val="000000"/>
                </a:solidFill>
              </a:rPr>
              <a:t>Complexity</a:t>
            </a: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5601" y="6344655"/>
            <a:ext cx="12604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Developers take on dependencies for trivial tasks, such as checking if a variable is an array. We want to study </a:t>
            </a:r>
            <a:r>
              <a:rPr lang="en-CA" sz="4000" b="1" dirty="0" smtClean="0"/>
              <a:t>why developers </a:t>
            </a:r>
            <a:r>
              <a:rPr lang="en-CA" sz="4000" b="1" dirty="0"/>
              <a:t>resort </a:t>
            </a:r>
            <a:r>
              <a:rPr lang="en-CA" sz="4000" b="1" dirty="0" smtClean="0"/>
              <a:t>to using </a:t>
            </a:r>
            <a:r>
              <a:rPr lang="en-CA" sz="4000" b="1" dirty="0"/>
              <a:t>a package for </a:t>
            </a:r>
            <a:r>
              <a:rPr lang="en-CA" sz="4000" b="1" dirty="0" smtClean="0"/>
              <a:t>trivial packages?</a:t>
            </a:r>
            <a:endParaRPr lang="en-CA" sz="40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065600" y="9079200"/>
            <a:ext cx="11741568" cy="8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243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Helvetica-Normal</vt:lpstr>
      <vt:lpstr>simple-light-2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rabe</dc:creator>
  <cp:lastModifiedBy>Kingf00</cp:lastModifiedBy>
  <cp:revision>52</cp:revision>
  <dcterms:modified xsi:type="dcterms:W3CDTF">2017-03-02T21:28:18Z</dcterms:modified>
</cp:coreProperties>
</file>