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422913" rtl="0" eaLnBrk="1" latinLnBrk="0" hangingPunct="1">
      <a:defRPr sz="6738" kern="1200">
        <a:solidFill>
          <a:schemeClr val="tx1"/>
        </a:solidFill>
        <a:latin typeface="+mn-lt"/>
        <a:ea typeface="+mn-ea"/>
        <a:cs typeface="+mn-cs"/>
      </a:defRPr>
    </a:lvl1pPr>
    <a:lvl2pPr marL="1711457" algn="l" defTabSz="3422913" rtl="0" eaLnBrk="1" latinLnBrk="0" hangingPunct="1">
      <a:defRPr sz="6738" kern="1200">
        <a:solidFill>
          <a:schemeClr val="tx1"/>
        </a:solidFill>
        <a:latin typeface="+mn-lt"/>
        <a:ea typeface="+mn-ea"/>
        <a:cs typeface="+mn-cs"/>
      </a:defRPr>
    </a:lvl2pPr>
    <a:lvl3pPr marL="3422913" algn="l" defTabSz="3422913" rtl="0" eaLnBrk="1" latinLnBrk="0" hangingPunct="1">
      <a:defRPr sz="6738" kern="1200">
        <a:solidFill>
          <a:schemeClr val="tx1"/>
        </a:solidFill>
        <a:latin typeface="+mn-lt"/>
        <a:ea typeface="+mn-ea"/>
        <a:cs typeface="+mn-cs"/>
      </a:defRPr>
    </a:lvl3pPr>
    <a:lvl4pPr marL="5134370" algn="l" defTabSz="3422913" rtl="0" eaLnBrk="1" latinLnBrk="0" hangingPunct="1">
      <a:defRPr sz="6738" kern="1200">
        <a:solidFill>
          <a:schemeClr val="tx1"/>
        </a:solidFill>
        <a:latin typeface="+mn-lt"/>
        <a:ea typeface="+mn-ea"/>
        <a:cs typeface="+mn-cs"/>
      </a:defRPr>
    </a:lvl4pPr>
    <a:lvl5pPr marL="6845828" algn="l" defTabSz="3422913" rtl="0" eaLnBrk="1" latinLnBrk="0" hangingPunct="1">
      <a:defRPr sz="6738" kern="1200">
        <a:solidFill>
          <a:schemeClr val="tx1"/>
        </a:solidFill>
        <a:latin typeface="+mn-lt"/>
        <a:ea typeface="+mn-ea"/>
        <a:cs typeface="+mn-cs"/>
      </a:defRPr>
    </a:lvl5pPr>
    <a:lvl6pPr marL="8557284" algn="l" defTabSz="3422913" rtl="0" eaLnBrk="1" latinLnBrk="0" hangingPunct="1">
      <a:defRPr sz="6738" kern="1200">
        <a:solidFill>
          <a:schemeClr val="tx1"/>
        </a:solidFill>
        <a:latin typeface="+mn-lt"/>
        <a:ea typeface="+mn-ea"/>
        <a:cs typeface="+mn-cs"/>
      </a:defRPr>
    </a:lvl6pPr>
    <a:lvl7pPr marL="10268740" algn="l" defTabSz="3422913" rtl="0" eaLnBrk="1" latinLnBrk="0" hangingPunct="1">
      <a:defRPr sz="6738" kern="1200">
        <a:solidFill>
          <a:schemeClr val="tx1"/>
        </a:solidFill>
        <a:latin typeface="+mn-lt"/>
        <a:ea typeface="+mn-ea"/>
        <a:cs typeface="+mn-cs"/>
      </a:defRPr>
    </a:lvl7pPr>
    <a:lvl8pPr marL="11980198" algn="l" defTabSz="3422913" rtl="0" eaLnBrk="1" latinLnBrk="0" hangingPunct="1">
      <a:defRPr sz="6738" kern="1200">
        <a:solidFill>
          <a:schemeClr val="tx1"/>
        </a:solidFill>
        <a:latin typeface="+mn-lt"/>
        <a:ea typeface="+mn-ea"/>
        <a:cs typeface="+mn-cs"/>
      </a:defRPr>
    </a:lvl8pPr>
    <a:lvl9pPr marL="13691655" algn="l" defTabSz="3422913" rtl="0" eaLnBrk="1" latinLnBrk="0" hangingPunct="1">
      <a:defRPr sz="67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16" autoAdjust="0"/>
    <p:restoredTop sz="94660"/>
  </p:normalViewPr>
  <p:slideViewPr>
    <p:cSldViewPr snapToObjects="1" showGuides="1">
      <p:cViewPr>
        <p:scale>
          <a:sx n="30" d="100"/>
          <a:sy n="30" d="100"/>
        </p:scale>
        <p:origin x="2526" y="58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237F-E2F6-4E94-A30D-05A1D36E1D0C}" type="datetimeFigureOut">
              <a:rPr lang="en-CA" smtClean="0"/>
              <a:t>28/10/2016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EADD-D807-46E5-9629-36D689152C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950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237F-E2F6-4E94-A30D-05A1D36E1D0C}" type="datetimeFigureOut">
              <a:rPr lang="en-CA" smtClean="0"/>
              <a:t>28/10/2016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EADD-D807-46E5-9629-36D689152C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96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237F-E2F6-4E94-A30D-05A1D36E1D0C}" type="datetimeFigureOut">
              <a:rPr lang="en-CA" smtClean="0"/>
              <a:t>28/10/2016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EADD-D807-46E5-9629-36D689152C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729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237F-E2F6-4E94-A30D-05A1D36E1D0C}" type="datetimeFigureOut">
              <a:rPr lang="en-CA" smtClean="0"/>
              <a:t>28/10/2016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EADD-D807-46E5-9629-36D689152C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80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237F-E2F6-4E94-A30D-05A1D36E1D0C}" type="datetimeFigureOut">
              <a:rPr lang="en-CA" smtClean="0"/>
              <a:t>28/10/2016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EADD-D807-46E5-9629-36D689152C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00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237F-E2F6-4E94-A30D-05A1D36E1D0C}" type="datetimeFigureOut">
              <a:rPr lang="en-CA" smtClean="0"/>
              <a:t>28/10/2016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EADD-D807-46E5-9629-36D689152C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918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237F-E2F6-4E94-A30D-05A1D36E1D0C}" type="datetimeFigureOut">
              <a:rPr lang="en-CA" smtClean="0"/>
              <a:t>28/10/2016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EADD-D807-46E5-9629-36D689152C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672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237F-E2F6-4E94-A30D-05A1D36E1D0C}" type="datetimeFigureOut">
              <a:rPr lang="en-CA" smtClean="0"/>
              <a:t>28/10/2016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EADD-D807-46E5-9629-36D689152C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92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237F-E2F6-4E94-A30D-05A1D36E1D0C}" type="datetimeFigureOut">
              <a:rPr lang="en-CA" smtClean="0"/>
              <a:t>28/10/2016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EADD-D807-46E5-9629-36D689152C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265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237F-E2F6-4E94-A30D-05A1D36E1D0C}" type="datetimeFigureOut">
              <a:rPr lang="en-CA" smtClean="0"/>
              <a:t>28/10/2016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EADD-D807-46E5-9629-36D689152C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780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237F-E2F6-4E94-A30D-05A1D36E1D0C}" type="datetimeFigureOut">
              <a:rPr lang="en-CA" smtClean="0"/>
              <a:t>28/10/2016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EADD-D807-46E5-9629-36D689152C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05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1237F-E2F6-4E94-A30D-05A1D36E1D0C}" type="datetimeFigureOut">
              <a:rPr lang="en-CA" smtClean="0"/>
              <a:t>28/10/2016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FEADD-D807-46E5-9629-36D689152C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803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744561"/>
              </p:ext>
            </p:extLst>
          </p:nvPr>
        </p:nvGraphicFramePr>
        <p:xfrm>
          <a:off x="12336171" y="7562774"/>
          <a:ext cx="9099083" cy="84060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82005"/>
                <a:gridCol w="2482696"/>
                <a:gridCol w="4034382"/>
              </a:tblGrid>
              <a:tr h="1637421">
                <a:tc>
                  <a:txBody>
                    <a:bodyPr/>
                    <a:lstStyle/>
                    <a:p>
                      <a:pPr algn="ctr"/>
                      <a:r>
                        <a:rPr lang="en-CA" sz="3100" b="1" i="0" u="none" strike="noStrike" kern="1200" baseline="0" dirty="0" smtClean="0">
                          <a:solidFill>
                            <a:schemeClr val="dk1"/>
                          </a:solidFill>
                          <a:latin typeface="Helvetica-Normal" pitchFamily="2" charset="0"/>
                          <a:ea typeface="+mn-ea"/>
                          <a:cs typeface="+mn-cs"/>
                        </a:rPr>
                        <a:t>Language</a:t>
                      </a:r>
                      <a:endParaRPr lang="en-CA" sz="3100" b="1" dirty="0">
                        <a:latin typeface="Helvetica-Normal" pitchFamily="2" charset="0"/>
                      </a:endParaRPr>
                    </a:p>
                  </a:txBody>
                  <a:tcPr marL="50683" marR="50683" marT="25340" marB="253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100" b="1" i="0" u="none" strike="noStrike" kern="1200" baseline="0" dirty="0" smtClean="0">
                          <a:solidFill>
                            <a:schemeClr val="dk1"/>
                          </a:solidFill>
                          <a:latin typeface="Helvetica-Normal" pitchFamily="2" charset="0"/>
                          <a:ea typeface="+mn-ea"/>
                          <a:cs typeface="+mn-cs"/>
                        </a:rPr>
                        <a:t># Projects</a:t>
                      </a:r>
                      <a:endParaRPr lang="en-CA" sz="3100" b="1" dirty="0">
                        <a:latin typeface="Helvetica-Normal" pitchFamily="2" charset="0"/>
                      </a:endParaRPr>
                    </a:p>
                  </a:txBody>
                  <a:tcPr marL="50683" marR="50683" marT="25340" marB="25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100" b="1" i="0" u="none" strike="noStrike" kern="1200" baseline="0" dirty="0" smtClean="0">
                          <a:solidFill>
                            <a:schemeClr val="dk1"/>
                          </a:solidFill>
                          <a:latin typeface="Helvetica-Normal" pitchFamily="2" charset="0"/>
                          <a:ea typeface="+mn-ea"/>
                          <a:cs typeface="+mn-cs"/>
                        </a:rPr>
                        <a:t># Stack Overflow</a:t>
                      </a:r>
                    </a:p>
                    <a:p>
                      <a:pPr algn="ctr"/>
                      <a:r>
                        <a:rPr lang="en-CA" sz="3100" b="1" i="0" u="none" strike="noStrike" kern="1200" baseline="0" dirty="0" smtClean="0">
                          <a:solidFill>
                            <a:schemeClr val="dk1"/>
                          </a:solidFill>
                          <a:latin typeface="Helvetica-Normal" pitchFamily="2" charset="0"/>
                          <a:ea typeface="+mn-ea"/>
                          <a:cs typeface="+mn-cs"/>
                        </a:rPr>
                        <a:t>Related Commits</a:t>
                      </a:r>
                      <a:endParaRPr lang="en-CA" sz="3100" b="1" dirty="0">
                        <a:latin typeface="Helvetica-Normal" pitchFamily="2" charset="0"/>
                      </a:endParaRPr>
                    </a:p>
                  </a:txBody>
                  <a:tcPr marL="50683" marR="50683" marT="25340" marB="25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6075">
                <a:tc>
                  <a:txBody>
                    <a:bodyPr/>
                    <a:lstStyle/>
                    <a:p>
                      <a:pPr algn="ctr"/>
                      <a:r>
                        <a:rPr lang="en-CA" sz="3100" b="0" i="0" u="none" strike="noStrike" kern="1200" baseline="0" dirty="0" smtClean="0">
                          <a:solidFill>
                            <a:schemeClr val="dk1"/>
                          </a:solidFill>
                          <a:latin typeface="Helvetica-Normal" pitchFamily="2" charset="0"/>
                          <a:ea typeface="+mn-ea"/>
                          <a:cs typeface="+mn-cs"/>
                        </a:rPr>
                        <a:t>JavaScript</a:t>
                      </a:r>
                      <a:endParaRPr lang="en-CA" sz="3100" dirty="0">
                        <a:latin typeface="Helvetica-Normal" pitchFamily="2" charset="0"/>
                      </a:endParaRPr>
                    </a:p>
                  </a:txBody>
                  <a:tcPr marL="50683" marR="50683" marT="25340" marB="253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100" dirty="0" smtClean="0">
                          <a:latin typeface="Helvetica-Normal" pitchFamily="2" charset="0"/>
                        </a:rPr>
                        <a:t>189</a:t>
                      </a:r>
                      <a:endParaRPr lang="en-CA" sz="3100" dirty="0">
                        <a:latin typeface="Helvetica-Normal" pitchFamily="2" charset="0"/>
                      </a:endParaRPr>
                    </a:p>
                  </a:txBody>
                  <a:tcPr marL="50683" marR="50683" marT="25340" marB="25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100" dirty="0" smtClean="0">
                          <a:latin typeface="Helvetica-Normal" pitchFamily="2" charset="0"/>
                        </a:rPr>
                        <a:t>307</a:t>
                      </a:r>
                      <a:endParaRPr lang="en-CA" sz="3100" dirty="0">
                        <a:latin typeface="Helvetica-Normal" pitchFamily="2" charset="0"/>
                      </a:endParaRPr>
                    </a:p>
                  </a:txBody>
                  <a:tcPr marL="50683" marR="50683" marT="25340" marB="25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6075">
                <a:tc>
                  <a:txBody>
                    <a:bodyPr/>
                    <a:lstStyle/>
                    <a:p>
                      <a:pPr algn="ctr"/>
                      <a:r>
                        <a:rPr lang="en-CA" sz="3100" b="0" i="0" u="none" strike="noStrike" kern="1200" baseline="0" dirty="0" smtClean="0">
                          <a:solidFill>
                            <a:schemeClr val="dk1"/>
                          </a:solidFill>
                          <a:latin typeface="Helvetica-Normal" pitchFamily="2" charset="0"/>
                          <a:ea typeface="+mn-ea"/>
                          <a:cs typeface="+mn-cs"/>
                        </a:rPr>
                        <a:t>Python</a:t>
                      </a:r>
                      <a:endParaRPr lang="en-CA" sz="3100" dirty="0">
                        <a:latin typeface="Helvetica-Normal" pitchFamily="2" charset="0"/>
                      </a:endParaRPr>
                    </a:p>
                  </a:txBody>
                  <a:tcPr marL="50683" marR="50683" marT="25340" marB="253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100" dirty="0" smtClean="0">
                          <a:latin typeface="Helvetica-Normal" pitchFamily="2" charset="0"/>
                        </a:rPr>
                        <a:t>179</a:t>
                      </a:r>
                      <a:endParaRPr lang="en-CA" sz="3100" dirty="0">
                        <a:latin typeface="Helvetica-Normal" pitchFamily="2" charset="0"/>
                      </a:endParaRPr>
                    </a:p>
                  </a:txBody>
                  <a:tcPr marL="50683" marR="50683" marT="25340" marB="25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100" dirty="0" smtClean="0">
                          <a:latin typeface="Helvetica-Normal" pitchFamily="2" charset="0"/>
                        </a:rPr>
                        <a:t>348</a:t>
                      </a:r>
                      <a:endParaRPr lang="en-CA" sz="3100" dirty="0">
                        <a:latin typeface="Helvetica-Normal" pitchFamily="2" charset="0"/>
                      </a:endParaRPr>
                    </a:p>
                  </a:txBody>
                  <a:tcPr marL="50683" marR="50683" marT="25340" marB="25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6075">
                <a:tc>
                  <a:txBody>
                    <a:bodyPr/>
                    <a:lstStyle/>
                    <a:p>
                      <a:pPr algn="ctr"/>
                      <a:r>
                        <a:rPr lang="en-CA" sz="3100" b="0" i="0" u="none" strike="noStrike" kern="1200" baseline="0" dirty="0" smtClean="0">
                          <a:solidFill>
                            <a:schemeClr val="dk1"/>
                          </a:solidFill>
                          <a:latin typeface="Helvetica-Normal" pitchFamily="2" charset="0"/>
                          <a:ea typeface="+mn-ea"/>
                          <a:cs typeface="+mn-cs"/>
                        </a:rPr>
                        <a:t>Ruby</a:t>
                      </a:r>
                      <a:endParaRPr lang="en-CA" sz="3100" dirty="0">
                        <a:latin typeface="Helvetica-Normal" pitchFamily="2" charset="0"/>
                      </a:endParaRPr>
                    </a:p>
                  </a:txBody>
                  <a:tcPr marL="50683" marR="50683" marT="25340" marB="253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100" dirty="0" smtClean="0">
                          <a:latin typeface="Helvetica-Normal" pitchFamily="2" charset="0"/>
                        </a:rPr>
                        <a:t>132</a:t>
                      </a:r>
                      <a:endParaRPr lang="en-CA" sz="3100" dirty="0">
                        <a:latin typeface="Helvetica-Normal" pitchFamily="2" charset="0"/>
                      </a:endParaRPr>
                    </a:p>
                  </a:txBody>
                  <a:tcPr marL="50683" marR="50683" marT="25340" marB="25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100" dirty="0" smtClean="0">
                          <a:latin typeface="Helvetica-Normal" pitchFamily="2" charset="0"/>
                        </a:rPr>
                        <a:t>227</a:t>
                      </a:r>
                      <a:endParaRPr lang="en-CA" sz="3100" dirty="0">
                        <a:latin typeface="Helvetica-Normal" pitchFamily="2" charset="0"/>
                      </a:endParaRPr>
                    </a:p>
                  </a:txBody>
                  <a:tcPr marL="50683" marR="50683" marT="25340" marB="25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6075">
                <a:tc>
                  <a:txBody>
                    <a:bodyPr/>
                    <a:lstStyle/>
                    <a:p>
                      <a:pPr algn="ctr"/>
                      <a:r>
                        <a:rPr lang="en-CA" sz="3100" b="0" i="0" u="none" strike="noStrike" kern="1200" baseline="0" dirty="0" smtClean="0">
                          <a:solidFill>
                            <a:schemeClr val="dk1"/>
                          </a:solidFill>
                          <a:latin typeface="Helvetica-Normal" pitchFamily="2" charset="0"/>
                          <a:ea typeface="+mn-ea"/>
                          <a:cs typeface="+mn-cs"/>
                        </a:rPr>
                        <a:t>Java</a:t>
                      </a:r>
                      <a:endParaRPr lang="en-CA" sz="3100" dirty="0">
                        <a:latin typeface="Helvetica-Normal" pitchFamily="2" charset="0"/>
                      </a:endParaRPr>
                    </a:p>
                  </a:txBody>
                  <a:tcPr marL="50683" marR="50683" marT="25340" marB="253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100" dirty="0" smtClean="0">
                          <a:latin typeface="Helvetica-Normal" pitchFamily="2" charset="0"/>
                        </a:rPr>
                        <a:t>123</a:t>
                      </a:r>
                      <a:endParaRPr lang="en-CA" sz="3100" dirty="0">
                        <a:latin typeface="Helvetica-Normal" pitchFamily="2" charset="0"/>
                      </a:endParaRPr>
                    </a:p>
                  </a:txBody>
                  <a:tcPr marL="50683" marR="50683" marT="25340" marB="25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100" dirty="0" smtClean="0">
                          <a:latin typeface="Helvetica-Normal" pitchFamily="2" charset="0"/>
                        </a:rPr>
                        <a:t>193</a:t>
                      </a:r>
                      <a:endParaRPr lang="en-CA" sz="3100" dirty="0">
                        <a:latin typeface="Helvetica-Normal" pitchFamily="2" charset="0"/>
                      </a:endParaRPr>
                    </a:p>
                  </a:txBody>
                  <a:tcPr marL="50683" marR="50683" marT="25340" marB="25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6075">
                <a:tc>
                  <a:txBody>
                    <a:bodyPr/>
                    <a:lstStyle/>
                    <a:p>
                      <a:pPr algn="ctr"/>
                      <a:r>
                        <a:rPr lang="en-CA" sz="3100" b="0" i="0" u="none" strike="noStrike" kern="1200" baseline="0" dirty="0" smtClean="0">
                          <a:solidFill>
                            <a:schemeClr val="dk1"/>
                          </a:solidFill>
                          <a:latin typeface="Helvetica-Normal" pitchFamily="2" charset="0"/>
                          <a:ea typeface="+mn-ea"/>
                          <a:cs typeface="+mn-cs"/>
                        </a:rPr>
                        <a:t>PHP</a:t>
                      </a:r>
                      <a:endParaRPr lang="en-CA" sz="3100" dirty="0">
                        <a:latin typeface="Helvetica-Normal" pitchFamily="2" charset="0"/>
                      </a:endParaRPr>
                    </a:p>
                  </a:txBody>
                  <a:tcPr marL="50683" marR="50683" marT="25340" marB="253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100" dirty="0" smtClean="0">
                          <a:latin typeface="Helvetica-Normal" pitchFamily="2" charset="0"/>
                        </a:rPr>
                        <a:t>99</a:t>
                      </a:r>
                      <a:endParaRPr lang="en-CA" sz="3100" dirty="0">
                        <a:latin typeface="Helvetica-Normal" pitchFamily="2" charset="0"/>
                      </a:endParaRPr>
                    </a:p>
                  </a:txBody>
                  <a:tcPr marL="50683" marR="50683" marT="25340" marB="25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100" dirty="0" smtClean="0">
                          <a:latin typeface="Helvetica-Normal" pitchFamily="2" charset="0"/>
                        </a:rPr>
                        <a:t>154</a:t>
                      </a:r>
                      <a:endParaRPr lang="en-CA" sz="3100" dirty="0">
                        <a:latin typeface="Helvetica-Normal" pitchFamily="2" charset="0"/>
                      </a:endParaRPr>
                    </a:p>
                  </a:txBody>
                  <a:tcPr marL="50683" marR="50683" marT="25340" marB="25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6075">
                <a:tc>
                  <a:txBody>
                    <a:bodyPr/>
                    <a:lstStyle/>
                    <a:p>
                      <a:pPr algn="ctr"/>
                      <a:r>
                        <a:rPr lang="en-CA" sz="3100" b="0" i="0" u="none" strike="noStrike" kern="1200" baseline="0" dirty="0" smtClean="0">
                          <a:solidFill>
                            <a:schemeClr val="dk1"/>
                          </a:solidFill>
                          <a:latin typeface="Helvetica-Normal" pitchFamily="2" charset="0"/>
                          <a:ea typeface="+mn-ea"/>
                          <a:cs typeface="+mn-cs"/>
                        </a:rPr>
                        <a:t>C/C++</a:t>
                      </a:r>
                      <a:endParaRPr lang="en-CA" sz="3100" dirty="0">
                        <a:latin typeface="Helvetica-Normal" pitchFamily="2" charset="0"/>
                      </a:endParaRPr>
                    </a:p>
                  </a:txBody>
                  <a:tcPr marL="50683" marR="50683" marT="25340" marB="253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100" dirty="0" smtClean="0">
                          <a:latin typeface="Helvetica-Normal" pitchFamily="2" charset="0"/>
                        </a:rPr>
                        <a:t>65</a:t>
                      </a:r>
                      <a:endParaRPr lang="en-CA" sz="3100" dirty="0">
                        <a:latin typeface="Helvetica-Normal" pitchFamily="2" charset="0"/>
                      </a:endParaRPr>
                    </a:p>
                  </a:txBody>
                  <a:tcPr marL="50683" marR="50683" marT="25340" marB="25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100" dirty="0" smtClean="0">
                          <a:latin typeface="Helvetica-Normal" pitchFamily="2" charset="0"/>
                        </a:rPr>
                        <a:t>131</a:t>
                      </a:r>
                      <a:endParaRPr lang="en-CA" sz="3100" dirty="0">
                        <a:latin typeface="Helvetica-Normal" pitchFamily="2" charset="0"/>
                      </a:endParaRPr>
                    </a:p>
                  </a:txBody>
                  <a:tcPr marL="50683" marR="50683" marT="25340" marB="25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6075">
                <a:tc>
                  <a:txBody>
                    <a:bodyPr/>
                    <a:lstStyle/>
                    <a:p>
                      <a:pPr algn="ctr"/>
                      <a:r>
                        <a:rPr lang="en-CA" sz="3100" b="0" i="0" u="none" strike="noStrike" kern="1200" baseline="0" dirty="0" smtClean="0">
                          <a:solidFill>
                            <a:schemeClr val="dk1"/>
                          </a:solidFill>
                          <a:latin typeface="Helvetica-Normal" pitchFamily="2" charset="0"/>
                          <a:ea typeface="+mn-ea"/>
                          <a:cs typeface="+mn-cs"/>
                        </a:rPr>
                        <a:t>Scala</a:t>
                      </a:r>
                      <a:endParaRPr lang="en-CA" sz="3100" dirty="0">
                        <a:latin typeface="Helvetica-Normal" pitchFamily="2" charset="0"/>
                      </a:endParaRPr>
                    </a:p>
                  </a:txBody>
                  <a:tcPr marL="50683" marR="50683" marT="25340" marB="253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100" dirty="0" smtClean="0">
                          <a:latin typeface="Helvetica-Normal" pitchFamily="2" charset="0"/>
                        </a:rPr>
                        <a:t>21</a:t>
                      </a:r>
                      <a:endParaRPr lang="en-CA" sz="3100" dirty="0">
                        <a:latin typeface="Helvetica-Normal" pitchFamily="2" charset="0"/>
                      </a:endParaRPr>
                    </a:p>
                  </a:txBody>
                  <a:tcPr marL="50683" marR="50683" marT="25340" marB="25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100" dirty="0" smtClean="0">
                          <a:latin typeface="Helvetica-Normal" pitchFamily="2" charset="0"/>
                        </a:rPr>
                        <a:t>54</a:t>
                      </a:r>
                      <a:endParaRPr lang="en-CA" sz="3100" dirty="0">
                        <a:latin typeface="Helvetica-Normal" pitchFamily="2" charset="0"/>
                      </a:endParaRPr>
                    </a:p>
                  </a:txBody>
                  <a:tcPr marL="50683" marR="50683" marT="25340" marB="25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6075">
                <a:tc>
                  <a:txBody>
                    <a:bodyPr/>
                    <a:lstStyle/>
                    <a:p>
                      <a:pPr algn="ctr"/>
                      <a:r>
                        <a:rPr lang="en-CA" sz="3100" b="1" i="0" u="none" strike="noStrike" kern="1200" baseline="0" dirty="0" smtClean="0">
                          <a:solidFill>
                            <a:schemeClr val="dk1"/>
                          </a:solidFill>
                          <a:latin typeface="Helvetica-Normal" pitchFamily="2" charset="0"/>
                          <a:ea typeface="+mn-ea"/>
                          <a:cs typeface="+mn-cs"/>
                        </a:rPr>
                        <a:t>Total</a:t>
                      </a:r>
                      <a:endParaRPr lang="en-CA" sz="3100" b="1" dirty="0">
                        <a:latin typeface="Helvetica-Normal" pitchFamily="2" charset="0"/>
                      </a:endParaRPr>
                    </a:p>
                  </a:txBody>
                  <a:tcPr marL="50683" marR="50683" marT="25340" marB="253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100" b="1" dirty="0" smtClean="0">
                          <a:latin typeface="Helvetica-Normal" pitchFamily="2" charset="0"/>
                        </a:rPr>
                        <a:t>808</a:t>
                      </a:r>
                      <a:endParaRPr lang="en-CA" sz="3100" b="1" dirty="0">
                        <a:latin typeface="Helvetica-Normal" pitchFamily="2" charset="0"/>
                      </a:endParaRPr>
                    </a:p>
                  </a:txBody>
                  <a:tcPr marL="50683" marR="50683" marT="25340" marB="25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100" b="1" dirty="0" smtClean="0">
                          <a:latin typeface="Helvetica-Normal" pitchFamily="2" charset="0"/>
                        </a:rPr>
                        <a:t>1,414</a:t>
                      </a:r>
                      <a:endParaRPr lang="en-CA" sz="3100" b="1" dirty="0">
                        <a:latin typeface="Helvetica-Normal" pitchFamily="2" charset="0"/>
                      </a:endParaRPr>
                    </a:p>
                  </a:txBody>
                  <a:tcPr marL="50683" marR="50683" marT="25340" marB="25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441" y="5541673"/>
            <a:ext cx="1633242" cy="163324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2336171" y="5168796"/>
            <a:ext cx="9099083" cy="10800000"/>
          </a:xfrm>
          <a:prstGeom prst="roundRect">
            <a:avLst>
              <a:gd name="adj" fmla="val 2290"/>
            </a:avLst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7060" tIns="83530" rIns="167060" bIns="83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616" dirty="0">
              <a:solidFill>
                <a:srgbClr val="FF0000"/>
              </a:solidFill>
              <a:latin typeface="Helvetica-Normal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36394" y="5757758"/>
            <a:ext cx="6399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/>
            </a:lvl1pPr>
          </a:lstStyle>
          <a:p>
            <a:r>
              <a:rPr lang="en-CA" dirty="0"/>
              <a:t>Data Collection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959200"/>
            <a:ext cx="43891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 err="1">
                <a:latin typeface="Helvetica-Normal" pitchFamily="2" charset="0"/>
              </a:rPr>
              <a:t>Rabe</a:t>
            </a:r>
            <a:r>
              <a:rPr lang="en-CA" sz="5400" dirty="0">
                <a:latin typeface="Helvetica-Normal" pitchFamily="2" charset="0"/>
              </a:rPr>
              <a:t> </a:t>
            </a:r>
            <a:r>
              <a:rPr lang="en-CA" sz="5400" dirty="0" err="1">
                <a:latin typeface="Helvetica-Normal" pitchFamily="2" charset="0"/>
              </a:rPr>
              <a:t>Abdalkareem</a:t>
            </a:r>
            <a:r>
              <a:rPr lang="en-CA" sz="5400" dirty="0">
                <a:latin typeface="Helvetica-Normal" pitchFamily="2" charset="0"/>
              </a:rPr>
              <a:t>, </a:t>
            </a:r>
            <a:r>
              <a:rPr lang="en-CA" sz="5400" dirty="0" err="1">
                <a:latin typeface="Helvetica-Normal" pitchFamily="2" charset="0"/>
              </a:rPr>
              <a:t>Emad</a:t>
            </a:r>
            <a:r>
              <a:rPr lang="en-CA" sz="5400" dirty="0">
                <a:latin typeface="Helvetica-Normal" pitchFamily="2" charset="0"/>
              </a:rPr>
              <a:t> </a:t>
            </a:r>
            <a:r>
              <a:rPr lang="en-CA" sz="5400" dirty="0" err="1" smtClean="0">
                <a:latin typeface="Helvetica-Normal" pitchFamily="2" charset="0"/>
              </a:rPr>
              <a:t>Shihab</a:t>
            </a:r>
            <a:r>
              <a:rPr lang="en-CA" sz="5400" dirty="0" smtClean="0">
                <a:latin typeface="Helvetica-Normal" pitchFamily="2" charset="0"/>
              </a:rPr>
              <a:t>, </a:t>
            </a:r>
            <a:r>
              <a:rPr lang="en-CA" sz="5400" dirty="0">
                <a:latin typeface="Helvetica-Normal" pitchFamily="2" charset="0"/>
              </a:rPr>
              <a:t>and </a:t>
            </a:r>
            <a:r>
              <a:rPr lang="en-CA" sz="5400" dirty="0" err="1">
                <a:latin typeface="Helvetica-Normal" pitchFamily="2" charset="0"/>
              </a:rPr>
              <a:t>Juergen</a:t>
            </a:r>
            <a:r>
              <a:rPr lang="en-CA" sz="5400" dirty="0">
                <a:latin typeface="Helvetica-Normal" pitchFamily="2" charset="0"/>
              </a:rPr>
              <a:t> </a:t>
            </a:r>
            <a:r>
              <a:rPr lang="en-CA" sz="5400" dirty="0" err="1" smtClean="0">
                <a:latin typeface="Helvetica-Normal" pitchFamily="2" charset="0"/>
              </a:rPr>
              <a:t>Rilling</a:t>
            </a:r>
            <a:endParaRPr lang="en-CA" sz="5400" dirty="0">
              <a:latin typeface="Helvetica-Normal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84655"/>
            <a:ext cx="438911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>
                <a:latin typeface="Helvetica-Normal" pitchFamily="2" charset="0"/>
              </a:rPr>
              <a:t>What Do Developers Use the Crowd For? </a:t>
            </a:r>
          </a:p>
          <a:p>
            <a:pPr algn="ctr"/>
            <a:r>
              <a:rPr lang="en-CA" sz="8000" dirty="0">
                <a:latin typeface="Helvetica-Normal" pitchFamily="2" charset="0"/>
              </a:rPr>
              <a:t>A Study of the Reasons Developers Use </a:t>
            </a:r>
            <a:r>
              <a:rPr lang="en-CA" sz="8000" dirty="0" smtClean="0">
                <a:latin typeface="Helvetica-Normal" pitchFamily="2" charset="0"/>
              </a:rPr>
              <a:t>Stack </a:t>
            </a:r>
            <a:r>
              <a:rPr lang="en-CA" sz="8000" dirty="0">
                <a:latin typeface="Helvetica-Normal" pitchFamily="2" charset="0"/>
              </a:rPr>
              <a:t>Overflow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0947" y="19667399"/>
            <a:ext cx="13687953" cy="11779937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22485601" y="17090666"/>
            <a:ext cx="20498399" cy="14848534"/>
          </a:xfrm>
          <a:prstGeom prst="roundRect">
            <a:avLst>
              <a:gd name="adj" fmla="val 2255"/>
            </a:avLst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7060" tIns="83530" rIns="167060" bIns="83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616" dirty="0">
              <a:solidFill>
                <a:srgbClr val="FF0000"/>
              </a:solidFill>
              <a:latin typeface="Helvetica-Normal" pitchFamily="2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600" y="870854"/>
            <a:ext cx="7538400" cy="180214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5185848" y="5808448"/>
            <a:ext cx="1455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/>
              <a:t>What are the main reasons developers resort to Stack Overflow?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529600" y="17224874"/>
            <a:ext cx="1821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/>
              <a:t>What areas is the crowd most helpful to developers in</a:t>
            </a:r>
            <a:r>
              <a:rPr lang="en-CA" sz="5400" dirty="0" smtClean="0"/>
              <a:t>?</a:t>
            </a:r>
          </a:p>
          <a:p>
            <a:pPr algn="ctr"/>
            <a:r>
              <a:rPr lang="en-CA" sz="5400" dirty="0" smtClean="0"/>
              <a:t> </a:t>
            </a:r>
            <a:r>
              <a:rPr lang="en-CA" sz="5400" dirty="0"/>
              <a:t>What areas takes longest to attain answers for from the crowd?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4000" y="8609226"/>
            <a:ext cx="17661600" cy="6769974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22485601" y="5168794"/>
            <a:ext cx="20498400" cy="10800001"/>
          </a:xfrm>
          <a:prstGeom prst="roundRect">
            <a:avLst>
              <a:gd name="adj" fmla="val 2110"/>
            </a:avLst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7060" tIns="83530" rIns="167060" bIns="83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616" dirty="0">
              <a:solidFill>
                <a:srgbClr val="FF0000"/>
              </a:solidFill>
              <a:latin typeface="Helvetica-Normal" pitchFamily="2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65600" y="5168794"/>
            <a:ext cx="10220224" cy="10800001"/>
          </a:xfrm>
          <a:prstGeom prst="roundRect">
            <a:avLst>
              <a:gd name="adj" fmla="val 2736"/>
            </a:avLst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7060" tIns="83530" rIns="167060" bIns="83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616" dirty="0">
              <a:solidFill>
                <a:srgbClr val="FF0000"/>
              </a:solidFill>
              <a:latin typeface="Helvetica-Normal" pitchFamily="2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05" y="19058228"/>
            <a:ext cx="15385590" cy="12821326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1065599" y="17090666"/>
            <a:ext cx="20439083" cy="14944117"/>
          </a:xfrm>
          <a:prstGeom prst="roundRect">
            <a:avLst>
              <a:gd name="adj" fmla="val 2402"/>
            </a:avLst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7060" tIns="83530" rIns="167060" bIns="83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616" dirty="0">
              <a:solidFill>
                <a:srgbClr val="FF0000"/>
              </a:solidFill>
              <a:latin typeface="Helvetica-Normal" pitchFamily="2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3" t="46571" r="36989" b="2451"/>
          <a:stretch/>
        </p:blipFill>
        <p:spPr>
          <a:xfrm>
            <a:off x="4735711" y="5479200"/>
            <a:ext cx="2880001" cy="3743718"/>
          </a:xfrm>
          <a:prstGeom prst="roundRect">
            <a:avLst/>
          </a:prstGeom>
          <a:noFill/>
          <a:ln>
            <a:noFill/>
          </a:ln>
        </p:spPr>
      </p:pic>
      <p:sp>
        <p:nvSpPr>
          <p:cNvPr id="44" name="TextBox 43"/>
          <p:cNvSpPr txBox="1"/>
          <p:nvPr/>
        </p:nvSpPr>
        <p:spPr>
          <a:xfrm>
            <a:off x="2177140" y="17640372"/>
            <a:ext cx="182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/>
              <a:t>What </a:t>
            </a:r>
            <a:r>
              <a:rPr lang="en-CA" sz="5400" dirty="0" smtClean="0"/>
              <a:t>is the size of commit changes related to Stack Over?</a:t>
            </a:r>
            <a:endParaRPr lang="en-CA" sz="54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600" y="12991782"/>
            <a:ext cx="2700000" cy="2700000"/>
          </a:xfrm>
          <a:prstGeom prst="rect">
            <a:avLst/>
          </a:prstGeom>
        </p:spPr>
      </p:pic>
      <p:cxnSp>
        <p:nvCxnSpPr>
          <p:cNvPr id="55" name="Straight Arrow Connector 54"/>
          <p:cNvCxnSpPr>
            <a:endCxn id="46" idx="0"/>
          </p:cNvCxnSpPr>
          <p:nvPr/>
        </p:nvCxnSpPr>
        <p:spPr>
          <a:xfrm flipH="1">
            <a:off x="2955600" y="9226774"/>
            <a:ext cx="1769952" cy="3765008"/>
          </a:xfrm>
          <a:prstGeom prst="straightConnector1">
            <a:avLst/>
          </a:prstGeom>
          <a:ln w="57150">
            <a:solidFill>
              <a:schemeClr val="accent5"/>
            </a:solidFill>
            <a:miter lim="800000"/>
            <a:headEnd type="stealth" w="lg" len="lg"/>
            <a:tailEnd type="stealth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17684422">
            <a:off x="3068905" y="10731355"/>
            <a:ext cx="12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Use</a:t>
            </a:r>
            <a:endParaRPr lang="en-CA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615712" y="9222918"/>
            <a:ext cx="1862318" cy="3842362"/>
          </a:xfrm>
          <a:prstGeom prst="straightConnector1">
            <a:avLst/>
          </a:prstGeom>
          <a:ln w="57150">
            <a:solidFill>
              <a:schemeClr val="accent5"/>
            </a:solidFill>
            <a:miter lim="800000"/>
            <a:headEnd type="stealth" w="lg" len="lg"/>
            <a:tailEnd type="stealth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3869957">
            <a:off x="7891340" y="10859812"/>
            <a:ext cx="183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Commit</a:t>
            </a:r>
            <a:endParaRPr lang="en-CA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4479700" y="14647227"/>
            <a:ext cx="3785900" cy="0"/>
          </a:xfrm>
          <a:prstGeom prst="straightConnector1">
            <a:avLst/>
          </a:prstGeom>
          <a:ln w="57150">
            <a:solidFill>
              <a:schemeClr val="accent5"/>
            </a:solidFill>
            <a:prstDash val="dash"/>
            <a:miter lim="800000"/>
            <a:headEnd type="stealth" w="lg" len="lg"/>
            <a:tailEnd type="stealth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16" y="13065280"/>
            <a:ext cx="2628528" cy="2628528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314" y="287603"/>
            <a:ext cx="5112771" cy="409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5533</TotalTime>
  <Words>110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Helvetica-Normal</vt:lpstr>
      <vt:lpstr>Office Theme</vt:lpstr>
      <vt:lpstr>PowerPoint Presentation</vt:lpstr>
    </vt:vector>
  </TitlesOfParts>
  <Company>Concordia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Kingf00</dc:creator>
  <cp:lastModifiedBy>Kingf00</cp:lastModifiedBy>
  <cp:revision>19</cp:revision>
  <dcterms:created xsi:type="dcterms:W3CDTF">2016-10-28T20:17:27Z</dcterms:created>
  <dcterms:modified xsi:type="dcterms:W3CDTF">2016-11-01T16:30:33Z</dcterms:modified>
</cp:coreProperties>
</file>