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82" r:id="rId3"/>
    <p:sldId id="272" r:id="rId4"/>
    <p:sldId id="286" r:id="rId5"/>
    <p:sldId id="298" r:id="rId6"/>
    <p:sldId id="287" r:id="rId7"/>
    <p:sldId id="29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CD180-3E5E-224B-BD00-251E229A3F8F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8239-08B3-0C40-89A9-4F2A8D6DC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3C5F4-7720-41F1-9B8F-9740ADC87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recently </a:t>
            </a:r>
            <a:r>
              <a:rPr lang="en-US" baseline="0" dirty="0" smtClean="0"/>
              <a:t>, [click] Code comments have been used to identify technical debt. </a:t>
            </a:r>
          </a:p>
          <a:p>
            <a:r>
              <a:rPr lang="en-US" baseline="0" dirty="0" smtClean="0"/>
              <a:t>Through manual investigation of comments, prior work devised [click] comment patterns that identify technical debt.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DCD5-70FA-4DAD-914E-3B82A70D06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4D68-D901-8842-95FC-5B2D9C9E429A}" type="datetimeFigureOut">
              <a:rPr lang="en-US" smtClean="0"/>
              <a:t>16-09-25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080C-6887-2C48-B2D2-D5DD684C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An Empirical  Study On Self</a:t>
            </a:r>
            <a:r>
              <a:rPr lang="en-US" b="1" dirty="0">
                <a:solidFill>
                  <a:srgbClr val="C00000"/>
                </a:solidFill>
              </a:rPr>
              <a:t>-Admitted Technical </a:t>
            </a:r>
            <a:r>
              <a:rPr lang="en-US" b="1" dirty="0" smtClean="0">
                <a:solidFill>
                  <a:srgbClr val="C00000"/>
                </a:solidFill>
              </a:rPr>
              <a:t>Debt Life Cycle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343400" y="3532709"/>
            <a:ext cx="4953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Everton da S. Maldonado,  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Emad Shihab and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Alexander Serebrenik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 descr="character-and-magnifying-gla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6" y="2468910"/>
            <a:ext cx="3750954" cy="36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56" y="145197"/>
            <a:ext cx="8229600" cy="1143000"/>
          </a:xfrm>
        </p:spPr>
        <p:txBody>
          <a:bodyPr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Last meeting discussion points: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756" y="3154711"/>
            <a:ext cx="40049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/>
              <a:t>Make progress with the writing.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756" y="2464402"/>
            <a:ext cx="707730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/>
              <a:t>Collect results for the questions pointed out last meeting.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3538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956" y="164630"/>
            <a:ext cx="9269956" cy="114300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</a:rPr>
              <a:t>1. Add the number of unique developers who perform self-removal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756" y="5322035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83240"/>
              </p:ext>
            </p:extLst>
          </p:nvPr>
        </p:nvGraphicFramePr>
        <p:xfrm>
          <a:off x="291309" y="1773619"/>
          <a:ext cx="8395491" cy="48481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8375"/>
                <a:gridCol w="1276772"/>
                <a:gridCol w="1573348"/>
                <a:gridCol w="1573348"/>
                <a:gridCol w="1551824"/>
                <a:gridCol w="1551824"/>
              </a:tblGrid>
              <a:tr h="105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# of</a:t>
                      </a:r>
                    </a:p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# of</a:t>
                      </a:r>
                    </a:p>
                    <a:p>
                      <a:pPr algn="ctr"/>
                      <a:r>
                        <a:rPr lang="en-US" baseline="0" dirty="0" smtClean="0"/>
                        <a:t>authors that introduced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technical debt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% of</a:t>
                      </a:r>
                    </a:p>
                    <a:p>
                      <a:pPr algn="ctr"/>
                      <a:r>
                        <a:rPr lang="en-US" baseline="0" dirty="0" smtClean="0"/>
                        <a:t>authors that introduced</a:t>
                      </a:r>
                    </a:p>
                    <a:p>
                      <a:pPr algn="ctr"/>
                      <a:r>
                        <a:rPr lang="en-US" baseline="0" dirty="0" smtClean="0"/>
                        <a:t>technical debt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</a:t>
                      </a:r>
                      <a:r>
                        <a:rPr lang="en-US" b="1" dirty="0" smtClean="0"/>
                        <a:t>of</a:t>
                      </a:r>
                    </a:p>
                    <a:p>
                      <a:pPr algn="ctr"/>
                      <a:r>
                        <a:rPr lang="en-US" b="1" dirty="0" smtClean="0"/>
                        <a:t>authors that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removed</a:t>
                      </a:r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technical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debt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of</a:t>
                      </a:r>
                    </a:p>
                    <a:p>
                      <a:pPr algn="ctr"/>
                      <a:r>
                        <a:rPr lang="en-US" b="1" dirty="0" smtClean="0"/>
                        <a:t>authors that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removed</a:t>
                      </a:r>
                    </a:p>
                    <a:p>
                      <a:pPr algn="ctr"/>
                      <a:r>
                        <a:rPr lang="en-US" b="1" dirty="0" smtClean="0"/>
                        <a:t>technical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debt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44.6</a:t>
                      </a:r>
                      <a:endParaRPr lang="is-I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Camel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32.7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</a:t>
                      </a:r>
                      <a:endParaRPr lang="nb-N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Gerrit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33.9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Hadoop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23.8</a:t>
                      </a:r>
                      <a:endParaRPr lang="fi-FI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4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Jmeter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58.8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</a:t>
                      </a:r>
                      <a:endParaRPr lang="nb-N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Log4j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66.6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</a:t>
                      </a:r>
                      <a:endParaRPr lang="hr-H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Tomcat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78.1</a:t>
                      </a:r>
                      <a:endParaRPr lang="hr-H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43.7</a:t>
                      </a:r>
                      <a:endParaRPr lang="hr-H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25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hr-H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28.2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8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956" y="273973"/>
            <a:ext cx="9269956" cy="1143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600" b="1" dirty="0">
                <a:solidFill>
                  <a:srgbClr val="C00000"/>
                </a:solidFill>
              </a:rPr>
              <a:t>2. Look at the violin plots for the </a:t>
            </a:r>
            <a:r>
              <a:rPr lang="en-US" sz="3600" b="1" dirty="0" smtClean="0">
                <a:solidFill>
                  <a:srgbClr val="C00000"/>
                </a:solidFill>
              </a:rPr>
              <a:t>Tomcat and </a:t>
            </a:r>
            <a:r>
              <a:rPr lang="en-US" sz="3600" b="1" dirty="0" err="1" smtClean="0">
                <a:solidFill>
                  <a:srgbClr val="C00000"/>
                </a:solidFill>
              </a:rPr>
              <a:t>Hadoop</a:t>
            </a:r>
            <a:r>
              <a:rPr lang="en-US" sz="3600" b="1" dirty="0" smtClean="0">
                <a:solidFill>
                  <a:srgbClr val="C00000"/>
                </a:solidFill>
              </a:rPr>
              <a:t> projects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756" y="5322035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4" name="Picture 3" descr="hadoop_non_self_removed_violin_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1882625"/>
            <a:ext cx="3849090" cy="274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422" y="4952703"/>
            <a:ext cx="75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MAPREDUCE-4266. remove Ant remnants from MR 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tgraves</a:t>
            </a:r>
            <a:r>
              <a:rPr lang="en-US" dirty="0"/>
              <a:t> via bobby</a:t>
            </a:r>
            <a:r>
              <a:rPr lang="en-US" dirty="0" smtClean="0"/>
              <a:t>)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956" y="273973"/>
            <a:ext cx="9269956" cy="1143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3600" b="1" dirty="0">
                <a:solidFill>
                  <a:srgbClr val="C00000"/>
                </a:solidFill>
              </a:rPr>
              <a:t>2. Look at the violin plots for the </a:t>
            </a:r>
            <a:r>
              <a:rPr lang="en-US" sz="3600" b="1" dirty="0" smtClean="0">
                <a:solidFill>
                  <a:srgbClr val="C00000"/>
                </a:solidFill>
              </a:rPr>
              <a:t>Tomcat and </a:t>
            </a:r>
            <a:r>
              <a:rPr lang="en-US" sz="3600" b="1" dirty="0" err="1" smtClean="0">
                <a:solidFill>
                  <a:srgbClr val="C00000"/>
                </a:solidFill>
              </a:rPr>
              <a:t>Hadoop</a:t>
            </a:r>
            <a:r>
              <a:rPr lang="en-US" sz="3600" b="1" dirty="0" smtClean="0">
                <a:solidFill>
                  <a:srgbClr val="C00000"/>
                </a:solidFill>
              </a:rPr>
              <a:t> projects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756" y="5322035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Picture 4" descr="tomcat_non_self_removed_violin_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" y="2087270"/>
            <a:ext cx="3540686" cy="25290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44" y="5414323"/>
            <a:ext cx="8712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tomcat-lite module. It never saw a release and has not seen meaningful development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over 4 years. The module remains in 8.0.x/trunk should someone wish to start it up </a:t>
            </a:r>
            <a:endParaRPr lang="en-US" dirty="0" smtClean="0"/>
          </a:p>
          <a:p>
            <a:r>
              <a:rPr lang="en-US" dirty="0" smtClean="0"/>
              <a:t>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6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956" y="316028"/>
            <a:ext cx="9269956" cy="114300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3. Measure how many commits are empty or have 1-2 words only, to help explain why some commits are classified as None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756" y="5322035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756" y="2464402"/>
            <a:ext cx="763149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/>
              <a:t>There is not commit with empty message classified as None.</a:t>
            </a:r>
            <a:endParaRPr lang="en-US" sz="2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4756" y="3306504"/>
            <a:ext cx="546616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/>
              <a:t>Commits with 1-2 words can be meaningful:</a:t>
            </a:r>
          </a:p>
          <a:p>
            <a:endParaRPr lang="en-US" sz="2300" dirty="0"/>
          </a:p>
          <a:p>
            <a:r>
              <a:rPr lang="en-US" sz="2300" dirty="0" smtClean="0"/>
              <a:t>“typo”</a:t>
            </a:r>
            <a:endParaRPr lang="en-US" sz="2300" dirty="0"/>
          </a:p>
          <a:p>
            <a:r>
              <a:rPr lang="en-US" sz="2300" dirty="0" smtClean="0"/>
              <a:t>“whitespace”</a:t>
            </a:r>
            <a:endParaRPr lang="en-US" sz="2300" dirty="0"/>
          </a:p>
          <a:p>
            <a:r>
              <a:rPr lang="en-US" sz="2300" dirty="0" smtClean="0"/>
              <a:t>“upgrade </a:t>
            </a:r>
            <a:r>
              <a:rPr lang="en-US" sz="2300" dirty="0" err="1" smtClean="0"/>
              <a:t>AntUnit</a:t>
            </a:r>
            <a:r>
              <a:rPr lang="en-US" sz="2300" dirty="0" smtClean="0"/>
              <a:t>”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35881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956" y="316028"/>
            <a:ext cx="9269956" cy="114300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4. Look at what activity leads to the removal and look at some commit messages from each </a:t>
            </a:r>
            <a:r>
              <a:rPr lang="en-US" b="1" dirty="0" smtClean="0">
                <a:solidFill>
                  <a:srgbClr val="C00000"/>
                </a:solidFill>
              </a:rPr>
              <a:t>category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7788275"/>
            <a:ext cx="2133600" cy="365125"/>
          </a:xfrm>
        </p:spPr>
        <p:txBody>
          <a:bodyPr/>
          <a:lstStyle/>
          <a:p>
            <a:fld id="{60927F4E-78AB-4E26-A0B2-E6DA284CA8FF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4756" y="5322035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756" y="2464402"/>
            <a:ext cx="744456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/>
              <a:t>Commits already classified matches the category they are in.</a:t>
            </a:r>
            <a:endParaRPr lang="en-US" sz="2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64756" y="3306504"/>
            <a:ext cx="7868122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smtClean="0"/>
              <a:t>Commits from None contains a lot of removals and </a:t>
            </a:r>
            <a:r>
              <a:rPr lang="en-US" sz="2300" dirty="0" err="1" smtClean="0"/>
              <a:t>refactorings</a:t>
            </a:r>
            <a:r>
              <a:rPr lang="en-US" sz="2300" dirty="0" smtClean="0"/>
              <a:t>. </a:t>
            </a:r>
          </a:p>
          <a:p>
            <a:endParaRPr lang="en-US" sz="2300" dirty="0" smtClean="0"/>
          </a:p>
          <a:p>
            <a:r>
              <a:rPr lang="en-US" sz="2300" dirty="0" smtClean="0"/>
              <a:t>Other categories may appear classified as None.</a:t>
            </a:r>
            <a:endParaRPr lang="en-US" sz="2300" dirty="0"/>
          </a:p>
        </p:txBody>
      </p:sp>
      <p:sp>
        <p:nvSpPr>
          <p:cNvPr id="5" name="TextBox 4"/>
          <p:cNvSpPr txBox="1"/>
          <p:nvPr/>
        </p:nvSpPr>
        <p:spPr>
          <a:xfrm>
            <a:off x="361639" y="4827830"/>
            <a:ext cx="655820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longer needed</a:t>
            </a:r>
            <a:r>
              <a:rPr lang="en-US" dirty="0" smtClean="0"/>
              <a:t>.</a:t>
            </a:r>
          </a:p>
          <a:p>
            <a:r>
              <a:rPr lang="en-US" dirty="0"/>
              <a:t>Delete deprecated tasks</a:t>
            </a:r>
          </a:p>
          <a:p>
            <a:r>
              <a:rPr lang="en-US" dirty="0"/>
              <a:t>Started to refactor </a:t>
            </a:r>
            <a:r>
              <a:rPr lang="en-US" dirty="0" err="1"/>
              <a:t>XSLTProcess</a:t>
            </a:r>
            <a:r>
              <a:rPr lang="en-US" dirty="0"/>
              <a:t> to be loose the </a:t>
            </a:r>
            <a:r>
              <a:rPr lang="en-US" dirty="0" err="1" smtClean="0"/>
              <a:t>xsltLiason</a:t>
            </a:r>
            <a:r>
              <a:rPr lang="en-US" dirty="0" smtClean="0"/>
              <a:t> (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Warn user when a property value he entered is not </a:t>
            </a:r>
            <a:r>
              <a:rPr lang="en-US" dirty="0" smtClean="0"/>
              <a:t>accepted</a:t>
            </a:r>
          </a:p>
          <a:p>
            <a:r>
              <a:rPr lang="en-US" dirty="0"/>
              <a:t>Remove temporary hack</a:t>
            </a:r>
          </a:p>
          <a:p>
            <a:r>
              <a:rPr lang="en-US" dirty="0"/>
              <a:t>Client </a:t>
            </a:r>
            <a:r>
              <a:rPr lang="en-US" dirty="0" err="1"/>
              <a:t>JMeter</a:t>
            </a:r>
            <a:r>
              <a:rPr lang="en-US" dirty="0"/>
              <a:t> engine now supports external stop/shutdown via UDP</a:t>
            </a:r>
          </a:p>
        </p:txBody>
      </p:sp>
    </p:spTree>
    <p:extLst>
      <p:ext uri="{BB962C8B-B14F-4D97-AF65-F5344CB8AC3E}">
        <p14:creationId xmlns:p14="http://schemas.microsoft.com/office/powerpoint/2010/main" val="396188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556</Words>
  <Application>Microsoft Macintosh PowerPoint</Application>
  <PresentationFormat>On-screen Show (4:3)</PresentationFormat>
  <Paragraphs>117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 Empirical  Study On Self-Admitted Technical Debt Life Cycle</vt:lpstr>
      <vt:lpstr>Last meeting discussion points:</vt:lpstr>
      <vt:lpstr>1. Add the number of unique developers who perform self-removal</vt:lpstr>
      <vt:lpstr>2. Look at the violin plots for the Tomcat and Hadoop projects</vt:lpstr>
      <vt:lpstr>2. Look at the violin plots for the Tomcat and Hadoop projects</vt:lpstr>
      <vt:lpstr> 3. Measure how many commits are empty or have 1-2 words only, to help explain why some commits are classified as None</vt:lpstr>
      <vt:lpstr> 4. Look at what activity leads to the removal and look at some commit messages from each category</vt:lpstr>
    </vt:vector>
  </TitlesOfParts>
  <Company>Concordia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Everton Maldonado</dc:creator>
  <cp:lastModifiedBy>Everton Maldonado</cp:lastModifiedBy>
  <cp:revision>132</cp:revision>
  <dcterms:created xsi:type="dcterms:W3CDTF">2015-09-15T14:29:37Z</dcterms:created>
  <dcterms:modified xsi:type="dcterms:W3CDTF">2016-09-25T16:40:45Z</dcterms:modified>
</cp:coreProperties>
</file>