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fcdddf3b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fcdddf3b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fcdddf3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fcdddf3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6633a774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6633a774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 sz="1200">
                <a:solidFill>
                  <a:srgbClr val="3F3F42"/>
                </a:solidFill>
                <a:highlight>
                  <a:srgbClr val="FFFFFF"/>
                </a:highlight>
              </a:rPr>
              <a:t>Take a country like Luxembourg, which has a population of 633,622. It sent 12 athletes to compete in seven sports, and won no medals. Meanwhile the US, which has the third-largest population in the world, sent 613 athletes to compete in 35 sports and took home more medals than any other country.</a:t>
            </a:r>
            <a:endParaRPr sz="12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sz="1200">
                <a:solidFill>
                  <a:schemeClr val="dk1"/>
                </a:solidFill>
                <a:latin typeface="Calibri"/>
                <a:ea typeface="Calibri"/>
                <a:cs typeface="Calibri"/>
                <a:sym typeface="Calibri"/>
              </a:rPr>
              <a:t>Admittedly, there are many other factors that may affect the wins that we did not take into account: culture, politics etc. The purpose of this report and the graphs showing alternative ways of ranking the medal count is to show all the Olympic Games audiences that the total number of medals do not mean everything. More importantly, the outcomes remind us to keep our eyes wide open, not to be fooled by a general number, but to look at it in a different way, and to learn about different countries’ demographics and think about how they are related to the ranking. There are still many other graphs we can create in the future to dig into more information of the Olympic Medal Table, for example, comparing the countries that are improving fast or declining fast. We hope more graphs that tell interesting stories about the Olympics can start from here</a:t>
            </a:r>
            <a:r>
              <a:rPr lang="en" sz="1200">
                <a:solidFill>
                  <a:schemeClr val="dk1"/>
                </a:solidFill>
                <a:latin typeface="Calibri"/>
                <a:ea typeface="Calibri"/>
                <a:cs typeface="Calibri"/>
                <a:sym typeface="Calibri"/>
              </a:rPr>
              <a:t>, to put the spotlight on more “nobody” in the story and make them the heros.</a:t>
            </a:r>
            <a:endParaRPr b="1" sz="1200">
              <a:solidFill>
                <a:schemeClr val="dk1"/>
              </a:solidFill>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65213a64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65213a64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fcf253af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fcf253af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fcf253a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fcf253a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65213a64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65213a6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65213a64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65213a64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5213a64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65213a64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5213a64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5213a6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5213a64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5213a64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633a77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633a77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fcf253af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fcf253af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904875" y="1016000"/>
            <a:ext cx="7334400" cy="3095700"/>
          </a:xfrm>
          <a:prstGeom prst="rect">
            <a:avLst/>
          </a:prstGeom>
          <a:solidFill>
            <a:srgbClr val="FFFFFF"/>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4300"/>
          </a:p>
          <a:p>
            <a:pPr indent="0" lvl="0" marL="0" rtl="0" algn="ctr">
              <a:spcBef>
                <a:spcPts val="0"/>
              </a:spcBef>
              <a:spcAft>
                <a:spcPts val="0"/>
              </a:spcAft>
              <a:buNone/>
            </a:pPr>
            <a:r>
              <a:rPr lang="en" sz="4300"/>
              <a:t>Does the Most Medal Count Mean the Most Successful?</a:t>
            </a:r>
            <a:endParaRPr sz="4300"/>
          </a:p>
          <a:p>
            <a:pPr indent="0" lvl="0" marL="0" rtl="0" algn="ctr">
              <a:spcBef>
                <a:spcPts val="0"/>
              </a:spcBef>
              <a:spcAft>
                <a:spcPts val="0"/>
              </a:spcAft>
              <a:buNone/>
            </a:pPr>
            <a:r>
              <a:t/>
            </a:r>
            <a:endParaRPr sz="4300"/>
          </a:p>
          <a:p>
            <a:pPr indent="457200" lvl="0" marL="2286000" rtl="0" algn="l">
              <a:spcBef>
                <a:spcPts val="0"/>
              </a:spcBef>
              <a:spcAft>
                <a:spcPts val="0"/>
              </a:spcAft>
              <a:buClr>
                <a:schemeClr val="dk1"/>
              </a:buClr>
              <a:buSzPct val="57894"/>
              <a:buFont typeface="Arial"/>
              <a:buNone/>
            </a:pPr>
            <a:r>
              <a:rPr lang="en" sz="1900">
                <a:solidFill>
                  <a:schemeClr val="dk2"/>
                </a:solidFill>
              </a:rPr>
              <a:t>Group 5- Miraitowa</a:t>
            </a:r>
            <a:endParaRPr sz="1900">
              <a:solidFill>
                <a:schemeClr val="dk2"/>
              </a:solidFill>
            </a:endParaRPr>
          </a:p>
          <a:p>
            <a:pPr indent="0" lvl="0" marL="0" rtl="0" algn="ctr">
              <a:spcBef>
                <a:spcPts val="0"/>
              </a:spcBef>
              <a:spcAft>
                <a:spcPts val="0"/>
              </a:spcAft>
              <a:buClr>
                <a:schemeClr val="dk1"/>
              </a:buClr>
              <a:buSzPct val="57894"/>
              <a:buFont typeface="Arial"/>
              <a:buNone/>
            </a:pPr>
            <a:r>
              <a:rPr lang="en" sz="1900">
                <a:solidFill>
                  <a:schemeClr val="dk2"/>
                </a:solidFill>
              </a:rPr>
              <a:t>Mengwei, Guessebeogo, Anjali, Yueyang</a:t>
            </a:r>
            <a:endParaRPr sz="4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405050" y="58163"/>
            <a:ext cx="8084937" cy="502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603600" y="71175"/>
            <a:ext cx="7797474" cy="486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0" name="Google Shape;140;p24"/>
          <p:cNvSpPr/>
          <p:nvPr/>
        </p:nvSpPr>
        <p:spPr>
          <a:xfrm>
            <a:off x="311700" y="1701325"/>
            <a:ext cx="2413200" cy="23187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3365400" y="1701325"/>
            <a:ext cx="2413200" cy="23187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6419100" y="1701325"/>
            <a:ext cx="2413200" cy="23187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txBox="1"/>
          <p:nvPr/>
        </p:nvSpPr>
        <p:spPr>
          <a:xfrm>
            <a:off x="3502950" y="1852975"/>
            <a:ext cx="2138100" cy="18582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rPr lang="en" sz="1700">
                <a:solidFill>
                  <a:schemeClr val="lt1"/>
                </a:solidFill>
                <a:latin typeface="Calibri"/>
                <a:ea typeface="Calibri"/>
                <a:cs typeface="Calibri"/>
                <a:sym typeface="Calibri"/>
              </a:rPr>
              <a:t>Many countries like San Marino (33,000 people, 1.6 billion GDP) over-perform given their population size and GDP.</a:t>
            </a:r>
            <a:endParaRPr sz="2400">
              <a:solidFill>
                <a:schemeClr val="lt1"/>
              </a:solidFill>
            </a:endParaRPr>
          </a:p>
        </p:txBody>
      </p:sp>
      <p:sp>
        <p:nvSpPr>
          <p:cNvPr id="144" name="Google Shape;144;p24"/>
          <p:cNvSpPr txBox="1"/>
          <p:nvPr/>
        </p:nvSpPr>
        <p:spPr>
          <a:xfrm>
            <a:off x="449250" y="1852975"/>
            <a:ext cx="2138100" cy="18582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lang="en" sz="1200">
                <a:solidFill>
                  <a:schemeClr val="lt1"/>
                </a:solidFill>
                <a:latin typeface="Calibri"/>
                <a:ea typeface="Calibri"/>
                <a:cs typeface="Calibri"/>
                <a:sym typeface="Calibri"/>
              </a:rPr>
              <a:t> “</a:t>
            </a:r>
            <a:r>
              <a:rPr lang="en" sz="1700">
                <a:solidFill>
                  <a:schemeClr val="lt1"/>
                </a:solidFill>
                <a:latin typeface="Calibri"/>
                <a:ea typeface="Calibri"/>
                <a:cs typeface="Calibri"/>
                <a:sym typeface="Calibri"/>
              </a:rPr>
              <a:t>It's still loud and clear from the patterns that what matters is population, level of income, and political system.”</a:t>
            </a:r>
            <a:endParaRPr sz="1900">
              <a:solidFill>
                <a:schemeClr val="lt1"/>
              </a:solidFill>
            </a:endParaRPr>
          </a:p>
        </p:txBody>
      </p:sp>
      <p:sp>
        <p:nvSpPr>
          <p:cNvPr id="145" name="Google Shape;145;p24"/>
          <p:cNvSpPr txBox="1"/>
          <p:nvPr/>
        </p:nvSpPr>
        <p:spPr>
          <a:xfrm>
            <a:off x="6556650" y="1852975"/>
            <a:ext cx="2138100" cy="21408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lang="en" sz="1700">
                <a:solidFill>
                  <a:schemeClr val="lt1"/>
                </a:solidFill>
                <a:latin typeface="Calibri"/>
                <a:ea typeface="Calibri"/>
                <a:cs typeface="Calibri"/>
                <a:sym typeface="Calibri"/>
              </a:rPr>
              <a:t>There are cultural and political factors, and sports a country chooses to compete in matter too. More </a:t>
            </a:r>
            <a:r>
              <a:rPr lang="en" sz="1700">
                <a:solidFill>
                  <a:schemeClr val="lt1"/>
                </a:solidFill>
                <a:latin typeface="Calibri"/>
                <a:ea typeface="Calibri"/>
                <a:cs typeface="Calibri"/>
                <a:sym typeface="Calibri"/>
              </a:rPr>
              <a:t>stories</a:t>
            </a:r>
            <a:r>
              <a:rPr lang="en" sz="1700">
                <a:solidFill>
                  <a:schemeClr val="lt1"/>
                </a:solidFill>
                <a:latin typeface="Calibri"/>
                <a:ea typeface="Calibri"/>
                <a:cs typeface="Calibri"/>
                <a:sym typeface="Calibri"/>
              </a:rPr>
              <a:t> are waiting to be told.</a:t>
            </a:r>
            <a:endParaRPr sz="24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5"/>
          <p:cNvPicPr preferRelativeResize="0"/>
          <p:nvPr/>
        </p:nvPicPr>
        <p:blipFill>
          <a:blip r:embed="rId3">
            <a:alphaModFix/>
          </a:blip>
          <a:stretch>
            <a:fillRect/>
          </a:stretch>
        </p:blipFill>
        <p:spPr>
          <a:xfrm>
            <a:off x="3017522" y="1708100"/>
            <a:ext cx="3108951" cy="2546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58" name="Google Shape;15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6"/>
          <p:cNvPicPr preferRelativeResize="0"/>
          <p:nvPr/>
        </p:nvPicPr>
        <p:blipFill>
          <a:blip r:embed="rId3">
            <a:alphaModFix/>
          </a:blip>
          <a:stretch>
            <a:fillRect/>
          </a:stretch>
        </p:blipFill>
        <p:spPr>
          <a:xfrm>
            <a:off x="3017522" y="1708100"/>
            <a:ext cx="3108951" cy="2546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620875" y="431050"/>
            <a:ext cx="4658524" cy="4281401"/>
          </a:xfrm>
          <a:prstGeom prst="rect">
            <a:avLst/>
          </a:prstGeom>
          <a:noFill/>
          <a:ln>
            <a:noFill/>
          </a:ln>
        </p:spPr>
      </p:pic>
      <p:pic>
        <p:nvPicPr>
          <p:cNvPr id="63" name="Google Shape;63;p14"/>
          <p:cNvPicPr preferRelativeResize="0"/>
          <p:nvPr/>
        </p:nvPicPr>
        <p:blipFill>
          <a:blip r:embed="rId4">
            <a:alphaModFix/>
          </a:blip>
          <a:stretch>
            <a:fillRect/>
          </a:stretch>
        </p:blipFill>
        <p:spPr>
          <a:xfrm>
            <a:off x="5678075" y="1763713"/>
            <a:ext cx="2695700" cy="161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1C4587"/>
                </a:solidFill>
              </a:rPr>
              <a:t>Background</a:t>
            </a:r>
            <a:r>
              <a:rPr b="1" lang="en">
                <a:solidFill>
                  <a:srgbClr val="1C4587"/>
                </a:solidFill>
              </a:rPr>
              <a:t> and Purpose &amp;</a:t>
            </a:r>
            <a:endParaRPr b="1">
              <a:solidFill>
                <a:srgbClr val="1C4587"/>
              </a:solidFill>
            </a:endParaRPr>
          </a:p>
          <a:p>
            <a:pPr indent="0" lvl="0" marL="0" rtl="0" algn="l">
              <a:spcBef>
                <a:spcPts val="1200"/>
              </a:spcBef>
              <a:spcAft>
                <a:spcPts val="0"/>
              </a:spcAft>
              <a:buNone/>
            </a:pPr>
            <a:r>
              <a:rPr b="1" lang="en">
                <a:solidFill>
                  <a:srgbClr val="1C4587"/>
                </a:solidFill>
              </a:rPr>
              <a:t>Basis and Approach </a:t>
            </a:r>
            <a:r>
              <a:rPr b="1" lang="en">
                <a:solidFill>
                  <a:schemeClr val="dk1"/>
                </a:solidFill>
              </a:rPr>
              <a:t>(Guessebeogo)</a:t>
            </a:r>
            <a:endParaRPr b="1">
              <a:solidFill>
                <a:schemeClr val="dk1"/>
              </a:solidFill>
            </a:endParaRPr>
          </a:p>
          <a:p>
            <a:pPr indent="0" lvl="0" marL="0" rtl="0" algn="l">
              <a:spcBef>
                <a:spcPts val="1200"/>
              </a:spcBef>
              <a:spcAft>
                <a:spcPts val="0"/>
              </a:spcAft>
              <a:buNone/>
            </a:pPr>
            <a:r>
              <a:rPr b="1" lang="en">
                <a:solidFill>
                  <a:srgbClr val="1C4587"/>
                </a:solidFill>
              </a:rPr>
              <a:t>Abstraction and </a:t>
            </a:r>
            <a:r>
              <a:rPr b="1" lang="en">
                <a:solidFill>
                  <a:srgbClr val="1C4587"/>
                </a:solidFill>
              </a:rPr>
              <a:t>Aggregation &amp;</a:t>
            </a:r>
            <a:endParaRPr b="1">
              <a:solidFill>
                <a:srgbClr val="1C4587"/>
              </a:solidFill>
            </a:endParaRPr>
          </a:p>
          <a:p>
            <a:pPr indent="0" lvl="0" marL="0" rtl="0" algn="l">
              <a:spcBef>
                <a:spcPts val="1200"/>
              </a:spcBef>
              <a:spcAft>
                <a:spcPts val="0"/>
              </a:spcAft>
              <a:buNone/>
            </a:pPr>
            <a:r>
              <a:rPr b="1" lang="en">
                <a:solidFill>
                  <a:srgbClr val="1C4587"/>
                </a:solidFill>
              </a:rPr>
              <a:t>Visualization Techniques </a:t>
            </a:r>
            <a:r>
              <a:rPr b="1" lang="en">
                <a:solidFill>
                  <a:schemeClr val="dk1"/>
                </a:solidFill>
              </a:rPr>
              <a:t>(Anjali)</a:t>
            </a:r>
            <a:endParaRPr b="1">
              <a:solidFill>
                <a:schemeClr val="dk1"/>
              </a:solidFill>
            </a:endParaRPr>
          </a:p>
          <a:p>
            <a:pPr indent="0" lvl="0" marL="0" rtl="0" algn="l">
              <a:spcBef>
                <a:spcPts val="1200"/>
              </a:spcBef>
              <a:spcAft>
                <a:spcPts val="0"/>
              </a:spcAft>
              <a:buNone/>
            </a:pPr>
            <a:r>
              <a:rPr b="1" lang="en">
                <a:solidFill>
                  <a:srgbClr val="1C4587"/>
                </a:solidFill>
              </a:rPr>
              <a:t>Overview of the Visualizations &amp;</a:t>
            </a:r>
            <a:endParaRPr b="1">
              <a:solidFill>
                <a:srgbClr val="1C4587"/>
              </a:solidFill>
            </a:endParaRPr>
          </a:p>
          <a:p>
            <a:pPr indent="0" lvl="0" marL="0" rtl="0" algn="l">
              <a:spcBef>
                <a:spcPts val="1200"/>
              </a:spcBef>
              <a:spcAft>
                <a:spcPts val="0"/>
              </a:spcAft>
              <a:buNone/>
            </a:pPr>
            <a:r>
              <a:rPr b="1" lang="en">
                <a:solidFill>
                  <a:srgbClr val="1C4587"/>
                </a:solidFill>
              </a:rPr>
              <a:t>Outcome </a:t>
            </a:r>
            <a:r>
              <a:rPr b="1" lang="en">
                <a:solidFill>
                  <a:schemeClr val="dk1"/>
                </a:solidFill>
              </a:rPr>
              <a:t>(Yueyang)</a:t>
            </a:r>
            <a:endParaRPr b="1">
              <a:solidFill>
                <a:schemeClr val="dk1"/>
              </a:solidFill>
            </a:endParaRPr>
          </a:p>
          <a:p>
            <a:pPr indent="0" lvl="0" marL="0" rtl="0" algn="l">
              <a:spcBef>
                <a:spcPts val="1200"/>
              </a:spcBef>
              <a:spcAft>
                <a:spcPts val="0"/>
              </a:spcAft>
              <a:buNone/>
            </a:pPr>
            <a:r>
              <a:rPr b="1" lang="en">
                <a:solidFill>
                  <a:srgbClr val="1C4587"/>
                </a:solidFill>
              </a:rPr>
              <a:t>Conclusion</a:t>
            </a:r>
            <a:r>
              <a:rPr b="1" lang="en">
                <a:solidFill>
                  <a:schemeClr val="dk1"/>
                </a:solidFill>
              </a:rPr>
              <a:t> (Mengwei)</a:t>
            </a:r>
            <a:endParaRPr b="1">
              <a:solidFill>
                <a:schemeClr val="dk1"/>
              </a:solidFill>
            </a:endParaRPr>
          </a:p>
          <a:p>
            <a:pPr indent="0" lvl="0" marL="0" rtl="0" algn="l">
              <a:spcBef>
                <a:spcPts val="1200"/>
              </a:spcBef>
              <a:spcAft>
                <a:spcPts val="1200"/>
              </a:spcAft>
              <a:buNone/>
            </a:pPr>
            <a:r>
              <a:t/>
            </a:r>
            <a:endParaRPr b="1">
              <a:solidFill>
                <a:srgbClr val="1C4587"/>
              </a:solidFill>
            </a:endParaRPr>
          </a:p>
        </p:txBody>
      </p:sp>
      <p:sp>
        <p:nvSpPr>
          <p:cNvPr id="70" name="Google Shape;70;p15"/>
          <p:cNvSpPr/>
          <p:nvPr/>
        </p:nvSpPr>
        <p:spPr>
          <a:xfrm>
            <a:off x="7223125" y="0"/>
            <a:ext cx="495300" cy="777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4876650" y="2128125"/>
            <a:ext cx="2961325" cy="1972251"/>
          </a:xfrm>
          <a:prstGeom prst="rect">
            <a:avLst/>
          </a:prstGeom>
          <a:noFill/>
          <a:ln>
            <a:noFill/>
          </a:ln>
        </p:spPr>
      </p:pic>
      <p:pic>
        <p:nvPicPr>
          <p:cNvPr id="72" name="Google Shape;72;p15"/>
          <p:cNvPicPr preferRelativeResize="0"/>
          <p:nvPr/>
        </p:nvPicPr>
        <p:blipFill>
          <a:blip r:embed="rId4">
            <a:alphaModFix/>
          </a:blip>
          <a:stretch>
            <a:fillRect/>
          </a:stretch>
        </p:blipFill>
        <p:spPr>
          <a:xfrm>
            <a:off x="5430850" y="904125"/>
            <a:ext cx="1852923" cy="1006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and Purpose </a:t>
            </a:r>
            <a:endParaRPr/>
          </a:p>
        </p:txBody>
      </p:sp>
      <p:sp>
        <p:nvSpPr>
          <p:cNvPr id="78" name="Google Shape;78;p16"/>
          <p:cNvSpPr txBox="1"/>
          <p:nvPr>
            <p:ph idx="1" type="body"/>
          </p:nvPr>
        </p:nvSpPr>
        <p:spPr>
          <a:xfrm>
            <a:off x="311700" y="960875"/>
            <a:ext cx="8520600" cy="406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solidFill>
                  <a:srgbClr val="000000"/>
                </a:solidFill>
              </a:rPr>
              <a:t>Olympics</a:t>
            </a:r>
            <a:r>
              <a:rPr lang="en" sz="1600">
                <a:solidFill>
                  <a:srgbClr val="000000"/>
                </a:solidFill>
              </a:rPr>
              <a:t> games: sport competition held every 4 years between athletes in individual or team events.</a:t>
            </a:r>
            <a:endParaRPr sz="1600">
              <a:solidFill>
                <a:srgbClr val="000000"/>
              </a:solidFill>
            </a:endParaRPr>
          </a:p>
          <a:p>
            <a:pPr indent="0" lvl="0" marL="0" rtl="0" algn="l">
              <a:spcBef>
                <a:spcPts val="1200"/>
              </a:spcBef>
              <a:spcAft>
                <a:spcPts val="0"/>
              </a:spcAft>
              <a:buNone/>
            </a:pPr>
            <a:r>
              <a:rPr lang="en" sz="1600">
                <a:solidFill>
                  <a:srgbClr val="000000"/>
                </a:solidFill>
              </a:rPr>
              <a:t>-Ranking based on total number of medals earned by athletes representing different countries, but not based on countries.</a:t>
            </a:r>
            <a:endParaRPr sz="1600">
              <a:solidFill>
                <a:srgbClr val="000000"/>
              </a:solidFill>
            </a:endParaRPr>
          </a:p>
          <a:p>
            <a:pPr indent="0" lvl="0" marL="0" rtl="0" algn="l">
              <a:spcBef>
                <a:spcPts val="1200"/>
              </a:spcBef>
              <a:spcAft>
                <a:spcPts val="0"/>
              </a:spcAft>
              <a:buNone/>
            </a:pPr>
            <a:r>
              <a:rPr lang="en" sz="1600">
                <a:solidFill>
                  <a:srgbClr val="000000"/>
                </a:solidFill>
              </a:rPr>
              <a:t>-Since 1990, US has taken the most total medals with some minor variations in recent years. Although, usual big winners are USA, China, ROC… which are largely populated with high GDP. </a:t>
            </a:r>
            <a:endParaRPr sz="1600">
              <a:solidFill>
                <a:srgbClr val="000000"/>
              </a:solidFill>
            </a:endParaRPr>
          </a:p>
          <a:p>
            <a:pPr indent="0" lvl="0" marL="0" rtl="0" algn="l">
              <a:spcBef>
                <a:spcPts val="1200"/>
              </a:spcBef>
              <a:spcAft>
                <a:spcPts val="0"/>
              </a:spcAft>
              <a:buNone/>
            </a:pPr>
            <a:r>
              <a:rPr lang="en" sz="1600">
                <a:solidFill>
                  <a:srgbClr val="000000"/>
                </a:solidFill>
              </a:rPr>
              <a:t>-Is this ranking fair for small countries with low GDP? What’s the point of participating for small countries if there will never lead in medal counts?</a:t>
            </a:r>
            <a:endParaRPr sz="1600">
              <a:solidFill>
                <a:srgbClr val="000000"/>
              </a:solidFill>
            </a:endParaRPr>
          </a:p>
          <a:p>
            <a:pPr indent="0" lvl="0" marL="0" rtl="0" algn="l">
              <a:lnSpc>
                <a:spcPct val="107916"/>
              </a:lnSpc>
              <a:spcBef>
                <a:spcPts val="1200"/>
              </a:spcBef>
              <a:spcAft>
                <a:spcPts val="0"/>
              </a:spcAft>
              <a:buClr>
                <a:schemeClr val="dk1"/>
              </a:buClr>
              <a:buSzPts val="1100"/>
              <a:buFont typeface="Arial"/>
              <a:buNone/>
            </a:pPr>
            <a:r>
              <a:rPr lang="en" sz="1600"/>
              <a:t>-</a:t>
            </a:r>
            <a:r>
              <a:rPr lang="en" sz="1600">
                <a:solidFill>
                  <a:schemeClr val="dk1"/>
                </a:solidFill>
              </a:rPr>
              <a:t>Present the medal count ranking in more revealing ways regarding each participating country’s population and GDP.</a:t>
            </a:r>
            <a:endParaRPr sz="1600"/>
          </a:p>
          <a:p>
            <a:pPr indent="0" lvl="0" marL="0" rtl="0" algn="l">
              <a:spcBef>
                <a:spcPts val="800"/>
              </a:spcBef>
              <a:spcAft>
                <a:spcPts val="1200"/>
              </a:spcAft>
              <a:buNone/>
            </a:pPr>
            <a:r>
              <a:t/>
            </a:r>
            <a:endParaRPr/>
          </a:p>
        </p:txBody>
      </p:sp>
      <p:sp>
        <p:nvSpPr>
          <p:cNvPr id="79" name="Google Shape;79;p16"/>
          <p:cNvSpPr/>
          <p:nvPr/>
        </p:nvSpPr>
        <p:spPr>
          <a:xfrm>
            <a:off x="7223125" y="0"/>
            <a:ext cx="495300" cy="777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Basis and Approach</a:t>
            </a:r>
            <a:endParaRPr/>
          </a:p>
        </p:txBody>
      </p:sp>
      <p:sp>
        <p:nvSpPr>
          <p:cNvPr id="85" name="Google Shape;85;p17"/>
          <p:cNvSpPr txBox="1"/>
          <p:nvPr>
            <p:ph idx="1" type="body"/>
          </p:nvPr>
        </p:nvSpPr>
        <p:spPr>
          <a:xfrm>
            <a:off x="311700" y="11411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rPr lang="en">
                <a:solidFill>
                  <a:schemeClr val="dk1"/>
                </a:solidFill>
              </a:rPr>
              <a:t>-merging of the dataset of the total medal count with population and GDP for each participating country.</a:t>
            </a:r>
            <a:endParaRPr>
              <a:solidFill>
                <a:schemeClr val="dk1"/>
              </a:solidFill>
            </a:endParaRPr>
          </a:p>
          <a:p>
            <a:pPr indent="0" lvl="0" marL="0" rtl="0" algn="l">
              <a:lnSpc>
                <a:spcPct val="107916"/>
              </a:lnSpc>
              <a:spcBef>
                <a:spcPts val="800"/>
              </a:spcBef>
              <a:spcAft>
                <a:spcPts val="0"/>
              </a:spcAft>
              <a:buNone/>
            </a:pPr>
            <a:r>
              <a:rPr lang="en">
                <a:solidFill>
                  <a:schemeClr val="dk1"/>
                </a:solidFill>
              </a:rPr>
              <a:t>-addition of 2 columns to demonstrate them in our visualization:  medal count in relation to each country’s population and medal count in ratio to each country’s GDP.</a:t>
            </a:r>
            <a:endParaRPr>
              <a:solidFill>
                <a:schemeClr val="dk1"/>
              </a:solidFill>
            </a:endParaRPr>
          </a:p>
          <a:p>
            <a:pPr indent="0" lvl="0" marL="0" rtl="0" algn="l">
              <a:lnSpc>
                <a:spcPct val="107916"/>
              </a:lnSpc>
              <a:spcBef>
                <a:spcPts val="800"/>
              </a:spcBef>
              <a:spcAft>
                <a:spcPts val="0"/>
              </a:spcAft>
              <a:buNone/>
            </a:pPr>
            <a:r>
              <a:rPr lang="en">
                <a:solidFill>
                  <a:schemeClr val="dk1"/>
                </a:solidFill>
              </a:rPr>
              <a:t>-2 visualisations including map and bar charts</a:t>
            </a:r>
            <a:endParaRPr>
              <a:solidFill>
                <a:schemeClr val="dk1"/>
              </a:solidFill>
            </a:endParaRPr>
          </a:p>
          <a:p>
            <a:pPr indent="-342900" lvl="0" marL="457200" rtl="0" algn="l">
              <a:lnSpc>
                <a:spcPct val="107916"/>
              </a:lnSpc>
              <a:spcBef>
                <a:spcPts val="800"/>
              </a:spcBef>
              <a:spcAft>
                <a:spcPts val="0"/>
              </a:spcAft>
              <a:buClr>
                <a:schemeClr val="dk1"/>
              </a:buClr>
              <a:buSzPts val="1800"/>
              <a:buChar char="●"/>
            </a:pPr>
            <a:r>
              <a:rPr lang="en">
                <a:solidFill>
                  <a:schemeClr val="dk1"/>
                </a:solidFill>
              </a:rPr>
              <a:t>Interactive map showing each country’s location, GDP and Population</a:t>
            </a:r>
            <a:endParaRPr>
              <a:solidFill>
                <a:schemeClr val="dk1"/>
              </a:solidFill>
            </a:endParaRPr>
          </a:p>
          <a:p>
            <a:pPr indent="-342900" lvl="0" marL="457200" rtl="0" algn="l">
              <a:lnSpc>
                <a:spcPct val="107916"/>
              </a:lnSpc>
              <a:spcBef>
                <a:spcPts val="0"/>
              </a:spcBef>
              <a:spcAft>
                <a:spcPts val="0"/>
              </a:spcAft>
              <a:buClr>
                <a:schemeClr val="dk1"/>
              </a:buClr>
              <a:buSzPts val="1800"/>
              <a:buChar char="●"/>
            </a:pPr>
            <a:r>
              <a:rPr lang="en">
                <a:solidFill>
                  <a:schemeClr val="dk1"/>
                </a:solidFill>
              </a:rPr>
              <a:t>Bar charts for comparison </a:t>
            </a:r>
            <a:endParaRPr>
              <a:solidFill>
                <a:schemeClr val="dk1"/>
              </a:solidFill>
            </a:endParaRPr>
          </a:p>
        </p:txBody>
      </p:sp>
      <p:sp>
        <p:nvSpPr>
          <p:cNvPr id="86" name="Google Shape;86;p17"/>
          <p:cNvSpPr/>
          <p:nvPr/>
        </p:nvSpPr>
        <p:spPr>
          <a:xfrm>
            <a:off x="7223125" y="0"/>
            <a:ext cx="495300" cy="777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Abstraction and Aggregation</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Abstraction - Use </a:t>
            </a:r>
            <a:r>
              <a:rPr b="1" lang="en"/>
              <a:t>Mutate </a:t>
            </a:r>
            <a:r>
              <a:rPr lang="en"/>
              <a:t>to:</a:t>
            </a:r>
            <a:endParaRPr/>
          </a:p>
          <a:p>
            <a:pPr indent="-342900" lvl="0" marL="457200" rtl="0" algn="l">
              <a:spcBef>
                <a:spcPts val="1200"/>
              </a:spcBef>
              <a:spcAft>
                <a:spcPts val="0"/>
              </a:spcAft>
              <a:buSzPts val="1800"/>
              <a:buAutoNum type="arabicParenR"/>
            </a:pPr>
            <a:r>
              <a:rPr lang="en"/>
              <a:t>Cross Variables from number of medals for each country</a:t>
            </a:r>
            <a:endParaRPr/>
          </a:p>
          <a:p>
            <a:pPr indent="-342900" lvl="0" marL="457200" rtl="0" algn="l">
              <a:spcBef>
                <a:spcPts val="0"/>
              </a:spcBef>
              <a:spcAft>
                <a:spcPts val="0"/>
              </a:spcAft>
              <a:buSzPts val="1800"/>
              <a:buAutoNum type="arabicParenR"/>
            </a:pPr>
            <a:r>
              <a:rPr lang="en"/>
              <a:t>Calculate Medals per person (Number of medals/ population) or medals per GDP (Number of medals/ GDP)</a:t>
            </a:r>
            <a:endParaRPr/>
          </a:p>
          <a:p>
            <a:pPr indent="-342900" lvl="0" marL="457200" rtl="0" algn="l">
              <a:spcBef>
                <a:spcPts val="0"/>
              </a:spcBef>
              <a:spcAft>
                <a:spcPts val="0"/>
              </a:spcAft>
              <a:buSzPts val="1800"/>
              <a:buAutoNum type="arabicParenR"/>
            </a:pPr>
            <a:r>
              <a:rPr lang="en"/>
              <a:t>Rank the results in a </a:t>
            </a:r>
            <a:r>
              <a:rPr lang="en"/>
              <a:t>descending order</a:t>
            </a:r>
            <a:endParaRPr/>
          </a:p>
          <a:p>
            <a:pPr indent="0" lvl="0" marL="0" rtl="0" algn="l">
              <a:spcBef>
                <a:spcPts val="1200"/>
              </a:spcBef>
              <a:spcAft>
                <a:spcPts val="0"/>
              </a:spcAft>
              <a:buNone/>
            </a:pPr>
            <a:r>
              <a:rPr lang="en"/>
              <a:t>Aggregation - Use </a:t>
            </a:r>
            <a:r>
              <a:rPr b="1" lang="en"/>
              <a:t>Summarise </a:t>
            </a:r>
            <a:r>
              <a:rPr lang="en"/>
              <a:t>to</a:t>
            </a:r>
            <a:endParaRPr/>
          </a:p>
          <a:p>
            <a:pPr indent="-342900" lvl="0" marL="457200" rtl="0" algn="l">
              <a:spcBef>
                <a:spcPts val="1200"/>
              </a:spcBef>
              <a:spcAft>
                <a:spcPts val="0"/>
              </a:spcAft>
              <a:buSzPts val="1800"/>
              <a:buAutoNum type="arabicParenR"/>
            </a:pPr>
            <a:r>
              <a:rPr lang="en"/>
              <a:t>Merge all the datasets that we have</a:t>
            </a:r>
            <a:endParaRPr/>
          </a:p>
          <a:p>
            <a:pPr indent="-342900" lvl="0" marL="457200" rtl="0" algn="l">
              <a:spcBef>
                <a:spcPts val="0"/>
              </a:spcBef>
              <a:spcAft>
                <a:spcPts val="0"/>
              </a:spcAft>
              <a:buSzPts val="1800"/>
              <a:buAutoNum type="arabicParenR"/>
            </a:pPr>
            <a:r>
              <a:rPr lang="en"/>
              <a:t>Show data like total counts, counts by athlete number in each team and so on to make a more clear clarification</a:t>
            </a:r>
            <a:endParaRPr/>
          </a:p>
          <a:p>
            <a:pPr indent="-342900" lvl="0" marL="457200" rtl="0" algn="l">
              <a:spcBef>
                <a:spcPts val="0"/>
              </a:spcBef>
              <a:spcAft>
                <a:spcPts val="0"/>
              </a:spcAft>
              <a:buSzPts val="1800"/>
              <a:buAutoNum type="arabicParenR"/>
            </a:pPr>
            <a:r>
              <a:rPr lang="en"/>
              <a:t>Analyze the dataset thoroughly</a:t>
            </a:r>
            <a:endParaRPr/>
          </a:p>
        </p:txBody>
      </p:sp>
      <p:sp>
        <p:nvSpPr>
          <p:cNvPr id="93" name="Google Shape;93;p18"/>
          <p:cNvSpPr/>
          <p:nvPr/>
        </p:nvSpPr>
        <p:spPr>
          <a:xfrm>
            <a:off x="7223125" y="0"/>
            <a:ext cx="495300" cy="777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Techniques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Theme of colors: Picking subtle theme of colors to get the viewers to focus on the length of the bars and all countries.</a:t>
            </a:r>
            <a:endParaRPr/>
          </a:p>
          <a:p>
            <a:pPr indent="-342900" lvl="0" marL="457200" rtl="0" algn="l">
              <a:spcBef>
                <a:spcPts val="0"/>
              </a:spcBef>
              <a:spcAft>
                <a:spcPts val="0"/>
              </a:spcAft>
              <a:buSzPts val="1800"/>
              <a:buAutoNum type="arabicParenR"/>
            </a:pPr>
            <a:r>
              <a:rPr lang="en"/>
              <a:t>Patterns over values: Chose not to </a:t>
            </a:r>
            <a:r>
              <a:rPr lang="en"/>
              <a:t>display the values on the graph.</a:t>
            </a:r>
            <a:endParaRPr/>
          </a:p>
          <a:p>
            <a:pPr indent="-342900" lvl="0" marL="457200" rtl="0" algn="l">
              <a:spcBef>
                <a:spcPts val="0"/>
              </a:spcBef>
              <a:spcAft>
                <a:spcPts val="0"/>
              </a:spcAft>
              <a:buSzPts val="1800"/>
              <a:buAutoNum type="arabicParenR"/>
            </a:pPr>
            <a:r>
              <a:rPr lang="en"/>
              <a:t>Proximity Compatibility Principle: The data if the country to be seen right next to the country. Secondary supporting information only presented when want to be viewed. </a:t>
            </a:r>
            <a:endParaRPr/>
          </a:p>
          <a:p>
            <a:pPr indent="-342900" lvl="0" marL="457200" rtl="0" algn="l">
              <a:spcBef>
                <a:spcPts val="0"/>
              </a:spcBef>
              <a:spcAft>
                <a:spcPts val="0"/>
              </a:spcAft>
              <a:buSzPts val="1800"/>
              <a:buAutoNum type="arabicParenR"/>
            </a:pPr>
            <a:r>
              <a:rPr lang="en"/>
              <a:t>Motif of Interactive Plot: Avoid cluttering that would have been present in a static graph.</a:t>
            </a:r>
            <a:endParaRPr/>
          </a:p>
        </p:txBody>
      </p:sp>
      <p:sp>
        <p:nvSpPr>
          <p:cNvPr id="100" name="Google Shape;100;p19"/>
          <p:cNvSpPr/>
          <p:nvPr/>
        </p:nvSpPr>
        <p:spPr>
          <a:xfrm>
            <a:off x="7223125" y="0"/>
            <a:ext cx="495300" cy="777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Visualization</a:t>
            </a:r>
            <a:endParaRPr/>
          </a:p>
        </p:txBody>
      </p:sp>
      <p:sp>
        <p:nvSpPr>
          <p:cNvPr id="106" name="Google Shape;106;p20"/>
          <p:cNvSpPr txBox="1"/>
          <p:nvPr>
            <p:ph idx="1" type="body"/>
          </p:nvPr>
        </p:nvSpPr>
        <p:spPr>
          <a:xfrm>
            <a:off x="311700" y="1116400"/>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14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22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sz="1400">
              <a:solidFill>
                <a:schemeClr val="dk1"/>
              </a:solidFill>
              <a:latin typeface="Calibri"/>
              <a:ea typeface="Calibri"/>
              <a:cs typeface="Calibri"/>
              <a:sym typeface="Calibri"/>
            </a:endParaRPr>
          </a:p>
        </p:txBody>
      </p:sp>
      <p:sp>
        <p:nvSpPr>
          <p:cNvPr id="107" name="Google Shape;107;p20"/>
          <p:cNvSpPr/>
          <p:nvPr/>
        </p:nvSpPr>
        <p:spPr>
          <a:xfrm>
            <a:off x="7223125" y="0"/>
            <a:ext cx="495300" cy="777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a:off x="363100" y="1272350"/>
            <a:ext cx="1539000" cy="11955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txBox="1"/>
          <p:nvPr/>
        </p:nvSpPr>
        <p:spPr>
          <a:xfrm>
            <a:off x="388000" y="1553750"/>
            <a:ext cx="1489200" cy="6327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a:solidFill>
                  <a:schemeClr val="lt1"/>
                </a:solidFill>
                <a:latin typeface="Calibri"/>
                <a:ea typeface="Calibri"/>
                <a:cs typeface="Calibri"/>
                <a:sym typeface="Calibri"/>
              </a:rPr>
              <a:t>Bar chart--avoid overthinking </a:t>
            </a:r>
            <a:endParaRPr>
              <a:solidFill>
                <a:schemeClr val="lt1"/>
              </a:solidFill>
            </a:endParaRPr>
          </a:p>
        </p:txBody>
      </p:sp>
      <p:sp>
        <p:nvSpPr>
          <p:cNvPr id="110" name="Google Shape;110;p20"/>
          <p:cNvSpPr/>
          <p:nvPr/>
        </p:nvSpPr>
        <p:spPr>
          <a:xfrm>
            <a:off x="2356325" y="1272350"/>
            <a:ext cx="1539000" cy="11955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txBox="1"/>
          <p:nvPr/>
        </p:nvSpPr>
        <p:spPr>
          <a:xfrm>
            <a:off x="2442000" y="1510400"/>
            <a:ext cx="1479000" cy="768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Clr>
                <a:schemeClr val="dk1"/>
              </a:buClr>
              <a:buSzPts val="1100"/>
              <a:buFont typeface="Arial"/>
              <a:buNone/>
            </a:pPr>
            <a:r>
              <a:rPr lang="en" sz="1200">
                <a:solidFill>
                  <a:schemeClr val="lt1"/>
                </a:solidFill>
                <a:latin typeface="Calibri"/>
                <a:ea typeface="Calibri"/>
                <a:cs typeface="Calibri"/>
                <a:sym typeface="Calibri"/>
              </a:rPr>
              <a:t>Put </a:t>
            </a:r>
            <a:r>
              <a:rPr lang="en" sz="1200">
                <a:solidFill>
                  <a:schemeClr val="lt1"/>
                </a:solidFill>
                <a:latin typeface="Calibri"/>
                <a:ea typeface="Calibri"/>
                <a:cs typeface="Calibri"/>
                <a:sym typeface="Calibri"/>
              </a:rPr>
              <a:t>related data together--Proximity Compatibility</a:t>
            </a:r>
            <a:endParaRPr sz="800">
              <a:solidFill>
                <a:schemeClr val="lt1"/>
              </a:solidFill>
              <a:latin typeface="Calibri"/>
              <a:ea typeface="Calibri"/>
              <a:cs typeface="Calibri"/>
              <a:sym typeface="Calibri"/>
            </a:endParaRPr>
          </a:p>
        </p:txBody>
      </p:sp>
      <p:sp>
        <p:nvSpPr>
          <p:cNvPr id="112" name="Google Shape;112;p20"/>
          <p:cNvSpPr/>
          <p:nvPr/>
        </p:nvSpPr>
        <p:spPr>
          <a:xfrm>
            <a:off x="4349550" y="1272350"/>
            <a:ext cx="1539000" cy="11955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nvSpPr>
        <p:spPr>
          <a:xfrm>
            <a:off x="4374450" y="1509700"/>
            <a:ext cx="1635000" cy="6327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Clr>
                <a:schemeClr val="dk1"/>
              </a:buClr>
              <a:buSzPts val="1100"/>
              <a:buFont typeface="Arial"/>
              <a:buNone/>
            </a:pPr>
            <a:r>
              <a:rPr lang="en">
                <a:solidFill>
                  <a:schemeClr val="lt1"/>
                </a:solidFill>
                <a:latin typeface="Calibri"/>
                <a:ea typeface="Calibri"/>
                <a:cs typeface="Calibri"/>
                <a:sym typeface="Calibri"/>
              </a:rPr>
              <a:t>Rank the bar chart --descending order</a:t>
            </a:r>
            <a:endParaRPr>
              <a:solidFill>
                <a:schemeClr val="lt1"/>
              </a:solidFill>
            </a:endParaRPr>
          </a:p>
        </p:txBody>
      </p:sp>
      <p:sp>
        <p:nvSpPr>
          <p:cNvPr id="114" name="Google Shape;114;p20"/>
          <p:cNvSpPr/>
          <p:nvPr/>
        </p:nvSpPr>
        <p:spPr>
          <a:xfrm>
            <a:off x="6419300" y="1272350"/>
            <a:ext cx="1539000" cy="11955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6419300" y="1509700"/>
            <a:ext cx="1772700" cy="6327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Clr>
                <a:schemeClr val="dk1"/>
              </a:buClr>
              <a:buSzPts val="1100"/>
              <a:buFont typeface="Arial"/>
              <a:buNone/>
            </a:pPr>
            <a:r>
              <a:rPr lang="en">
                <a:solidFill>
                  <a:schemeClr val="lt1"/>
                </a:solidFill>
                <a:latin typeface="Calibri"/>
                <a:ea typeface="Calibri"/>
                <a:cs typeface="Calibri"/>
                <a:sym typeface="Calibri"/>
              </a:rPr>
              <a:t>R</a:t>
            </a:r>
            <a:r>
              <a:rPr lang="en">
                <a:solidFill>
                  <a:schemeClr val="lt1"/>
                </a:solidFill>
                <a:latin typeface="Calibri"/>
                <a:ea typeface="Calibri"/>
                <a:cs typeface="Calibri"/>
                <a:sym typeface="Calibri"/>
              </a:rPr>
              <a:t>eference lines --relative judgment </a:t>
            </a:r>
            <a:endParaRPr>
              <a:solidFill>
                <a:schemeClr val="lt1"/>
              </a:solidFill>
            </a:endParaRPr>
          </a:p>
        </p:txBody>
      </p:sp>
      <p:sp>
        <p:nvSpPr>
          <p:cNvPr id="116" name="Google Shape;116;p20"/>
          <p:cNvSpPr/>
          <p:nvPr/>
        </p:nvSpPr>
        <p:spPr>
          <a:xfrm>
            <a:off x="356800" y="2841450"/>
            <a:ext cx="5414100" cy="9123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nvSpPr>
        <p:spPr>
          <a:xfrm>
            <a:off x="474450" y="2989800"/>
            <a:ext cx="541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Use of Map:</a:t>
            </a:r>
            <a:endParaRPr>
              <a:solidFill>
                <a:schemeClr val="lt1"/>
              </a:solidFill>
            </a:endParaRPr>
          </a:p>
          <a:p>
            <a:pPr indent="0" lvl="0" marL="0" rtl="0" algn="l">
              <a:lnSpc>
                <a:spcPct val="107916"/>
              </a:lnSpc>
              <a:spcBef>
                <a:spcPts val="0"/>
              </a:spcBef>
              <a:spcAft>
                <a:spcPts val="0"/>
              </a:spcAft>
              <a:buClr>
                <a:schemeClr val="dk1"/>
              </a:buClr>
              <a:buSzPts val="1100"/>
              <a:buFont typeface="Arial"/>
              <a:buNone/>
            </a:pPr>
            <a:r>
              <a:rPr lang="en">
                <a:solidFill>
                  <a:schemeClr val="lt1"/>
                </a:solidFill>
                <a:latin typeface="Calibri"/>
                <a:ea typeface="Calibri"/>
                <a:cs typeface="Calibri"/>
                <a:sym typeface="Calibri"/>
              </a:rPr>
              <a:t>engaging, shows spatial connection and familiarity</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1"/>
          <p:cNvPicPr preferRelativeResize="0"/>
          <p:nvPr/>
        </p:nvPicPr>
        <p:blipFill rotWithShape="1">
          <a:blip r:embed="rId3">
            <a:alphaModFix/>
          </a:blip>
          <a:srcRect b="1912" l="0" r="2562" t="0"/>
          <a:stretch/>
        </p:blipFill>
        <p:spPr>
          <a:xfrm>
            <a:off x="492150" y="169725"/>
            <a:ext cx="8309763" cy="497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