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81" r:id="rId6"/>
    <p:sldId id="259" r:id="rId7"/>
    <p:sldId id="264" r:id="rId8"/>
    <p:sldId id="275" r:id="rId9"/>
    <p:sldId id="276" r:id="rId10"/>
    <p:sldId id="262" r:id="rId11"/>
    <p:sldId id="263" r:id="rId12"/>
    <p:sldId id="260" r:id="rId13"/>
    <p:sldId id="277" r:id="rId14"/>
    <p:sldId id="261" r:id="rId15"/>
    <p:sldId id="265" r:id="rId16"/>
    <p:sldId id="278" r:id="rId17"/>
    <p:sldId id="266" r:id="rId18"/>
    <p:sldId id="267" r:id="rId19"/>
    <p:sldId id="268" r:id="rId20"/>
    <p:sldId id="279" r:id="rId21"/>
    <p:sldId id="269" r:id="rId22"/>
    <p:sldId id="270" r:id="rId23"/>
    <p:sldId id="271" r:id="rId24"/>
    <p:sldId id="272" r:id="rId25"/>
    <p:sldId id="280"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58702E9D-E09D-4565-9362-DA47B5B7DD4E}">
          <p14:sldIdLst>
            <p14:sldId id="256"/>
            <p14:sldId id="282"/>
            <p14:sldId id="257"/>
            <p14:sldId id="258"/>
            <p14:sldId id="281"/>
            <p14:sldId id="259"/>
            <p14:sldId id="264"/>
            <p14:sldId id="275"/>
            <p14:sldId id="276"/>
            <p14:sldId id="262"/>
            <p14:sldId id="263"/>
            <p14:sldId id="260"/>
            <p14:sldId id="277"/>
            <p14:sldId id="261"/>
            <p14:sldId id="265"/>
            <p14:sldId id="278"/>
            <p14:sldId id="266"/>
            <p14:sldId id="267"/>
            <p14:sldId id="268"/>
            <p14:sldId id="279"/>
            <p14:sldId id="269"/>
            <p14:sldId id="270"/>
            <p14:sldId id="271"/>
            <p14:sldId id="272"/>
            <p14:sldId id="280"/>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8839F315-BA80-4031-B421-55EE03E4FD83}"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0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68795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02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146014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18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21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3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1267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91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9168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2BBC14-37EB-4D50-BB1F-37D8CBD1B42F}" type="datetimeFigureOut">
              <a:rPr lang="en-CA" smtClean="0"/>
              <a:t>2025-05-24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39F315-BA80-4031-B421-55EE03E4FD83}"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72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B2BBC14-37EB-4D50-BB1F-37D8CBD1B42F}" type="datetimeFigureOut">
              <a:rPr lang="en-CA" smtClean="0"/>
              <a:t>2025-05-24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24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BBC14-37EB-4D50-BB1F-37D8CBD1B42F}" type="datetimeFigureOut">
              <a:rPr lang="en-CA" smtClean="0"/>
              <a:t>2025-05-24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48825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37977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2BBC14-37EB-4D50-BB1F-37D8CBD1B42F}" type="datetimeFigureOut">
              <a:rPr lang="en-CA" smtClean="0"/>
              <a:t>2025-05-24</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39F315-BA80-4031-B421-55EE03E4FD83}" type="slidenum">
              <a:rPr lang="en-CA" smtClean="0"/>
              <a:t>‹#›</a:t>
            </a:fld>
            <a:endParaRPr lang="en-CA"/>
          </a:p>
        </p:txBody>
      </p:sp>
    </p:spTree>
    <p:extLst>
      <p:ext uri="{BB962C8B-B14F-4D97-AF65-F5344CB8AC3E}">
        <p14:creationId xmlns:p14="http://schemas.microsoft.com/office/powerpoint/2010/main" val="570418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ao.org/soils-portal" TargetMode="External"/><Relationship Id="rId2" Type="http://schemas.openxmlformats.org/officeDocument/2006/relationships/hyperlink" Target="https://earthengine.google.com/"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A7F2E-5AC6-08E9-00CB-88E1DB3155AE}"/>
              </a:ext>
            </a:extLst>
          </p:cNvPr>
          <p:cNvSpPr>
            <a:spLocks noGrp="1"/>
          </p:cNvSpPr>
          <p:nvPr>
            <p:ph type="ctrTitle"/>
          </p:nvPr>
        </p:nvSpPr>
        <p:spPr>
          <a:xfrm>
            <a:off x="2218543" y="4272197"/>
            <a:ext cx="7465103" cy="959370"/>
          </a:xfrm>
        </p:spPr>
        <p:txBody>
          <a:bodyPr>
            <a:normAutofit fontScale="90000"/>
          </a:bodyPr>
          <a:lstStyle/>
          <a:p>
            <a:r>
              <a:rPr lang="en-CA" dirty="0"/>
              <a:t>Advanced GIS-ML Based Crop Recommendation</a:t>
            </a:r>
            <a:r>
              <a:rPr lang="tr-TR" dirty="0"/>
              <a:t> </a:t>
            </a:r>
            <a:r>
              <a:rPr lang="en-CA" dirty="0"/>
              <a:t>System for Sustainable Agriculture in Antalya, Turkey</a:t>
            </a:r>
          </a:p>
        </p:txBody>
      </p:sp>
      <p:sp>
        <p:nvSpPr>
          <p:cNvPr id="4" name="Başlık 1">
            <a:extLst>
              <a:ext uri="{FF2B5EF4-FFF2-40B4-BE49-F238E27FC236}">
                <a16:creationId xmlns:a16="http://schemas.microsoft.com/office/drawing/2014/main" id="{AE9D026C-AA26-DE2D-40D6-AA80E6E5890E}"/>
              </a:ext>
            </a:extLst>
          </p:cNvPr>
          <p:cNvSpPr txBox="1">
            <a:spLocks/>
          </p:cNvSpPr>
          <p:nvPr/>
        </p:nvSpPr>
        <p:spPr>
          <a:xfrm>
            <a:off x="7768635" y="5647936"/>
            <a:ext cx="4085230" cy="822278"/>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4000" dirty="0">
                <a:solidFill>
                  <a:srgbClr val="FF0000"/>
                </a:solidFill>
              </a:rPr>
              <a:t>Final Project Report</a:t>
            </a:r>
          </a:p>
        </p:txBody>
      </p:sp>
    </p:spTree>
    <p:extLst>
      <p:ext uri="{BB962C8B-B14F-4D97-AF65-F5344CB8AC3E}">
        <p14:creationId xmlns:p14="http://schemas.microsoft.com/office/powerpoint/2010/main" val="24066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FF04B-694B-892B-3DDF-47F33EAEA549}"/>
              </a:ext>
            </a:extLst>
          </p:cNvPr>
          <p:cNvSpPr>
            <a:spLocks noGrp="1"/>
          </p:cNvSpPr>
          <p:nvPr>
            <p:ph type="title"/>
          </p:nvPr>
        </p:nvSpPr>
        <p:spPr>
          <a:xfrm>
            <a:off x="1295402" y="592387"/>
            <a:ext cx="9601196" cy="1303867"/>
          </a:xfrm>
        </p:spPr>
        <p:txBody>
          <a:bodyPr/>
          <a:lstStyle/>
          <a:p>
            <a:pPr algn="ctr"/>
            <a:r>
              <a:rPr lang="en-CA" dirty="0"/>
              <a:t>3.</a:t>
            </a:r>
            <a:r>
              <a:rPr lang="tr-TR" dirty="0"/>
              <a:t>4</a:t>
            </a:r>
            <a:r>
              <a:rPr lang="en-CA" dirty="0"/>
              <a:t> Vector Data</a:t>
            </a:r>
          </a:p>
        </p:txBody>
      </p:sp>
      <p:graphicFrame>
        <p:nvGraphicFramePr>
          <p:cNvPr id="4" name="İçerik Yer Tutucusu 3">
            <a:extLst>
              <a:ext uri="{FF2B5EF4-FFF2-40B4-BE49-F238E27FC236}">
                <a16:creationId xmlns:a16="http://schemas.microsoft.com/office/drawing/2014/main" id="{FB07BE70-5190-58C6-ECAF-9BB6DFC5743F}"/>
              </a:ext>
            </a:extLst>
          </p:cNvPr>
          <p:cNvGraphicFramePr>
            <a:graphicFrameLocks noGrp="1"/>
          </p:cNvGraphicFramePr>
          <p:nvPr>
            <p:ph idx="1"/>
            <p:extLst>
              <p:ext uri="{D42A27DB-BD31-4B8C-83A1-F6EECF244321}">
                <p14:modId xmlns:p14="http://schemas.microsoft.com/office/powerpoint/2010/main" val="1936901079"/>
              </p:ext>
            </p:extLst>
          </p:nvPr>
        </p:nvGraphicFramePr>
        <p:xfrm>
          <a:off x="1295402" y="1720669"/>
          <a:ext cx="10097124" cy="4082316"/>
        </p:xfrm>
        <a:graphic>
          <a:graphicData uri="http://schemas.openxmlformats.org/drawingml/2006/table">
            <a:tbl>
              <a:tblPr/>
              <a:tblGrid>
                <a:gridCol w="3365708">
                  <a:extLst>
                    <a:ext uri="{9D8B030D-6E8A-4147-A177-3AD203B41FA5}">
                      <a16:colId xmlns:a16="http://schemas.microsoft.com/office/drawing/2014/main" val="1169142140"/>
                    </a:ext>
                  </a:extLst>
                </a:gridCol>
                <a:gridCol w="3365708">
                  <a:extLst>
                    <a:ext uri="{9D8B030D-6E8A-4147-A177-3AD203B41FA5}">
                      <a16:colId xmlns:a16="http://schemas.microsoft.com/office/drawing/2014/main" val="2937227815"/>
                    </a:ext>
                  </a:extLst>
                </a:gridCol>
                <a:gridCol w="3365708">
                  <a:extLst>
                    <a:ext uri="{9D8B030D-6E8A-4147-A177-3AD203B41FA5}">
                      <a16:colId xmlns:a16="http://schemas.microsoft.com/office/drawing/2014/main" val="4207747303"/>
                    </a:ext>
                  </a:extLst>
                </a:gridCol>
              </a:tblGrid>
              <a:tr h="785061">
                <a:tc>
                  <a:txBody>
                    <a:bodyPr/>
                    <a:lstStyle/>
                    <a:p>
                      <a:r>
                        <a:rPr lang="en-CA" sz="2400" b="1"/>
                        <a:t>Shapefile</a:t>
                      </a:r>
                    </a:p>
                  </a:txBody>
                  <a:tcPr anchor="ctr">
                    <a:lnL>
                      <a:noFill/>
                    </a:lnL>
                    <a:lnR>
                      <a:noFill/>
                    </a:lnR>
                    <a:lnT>
                      <a:noFill/>
                    </a:lnT>
                    <a:lnB>
                      <a:noFill/>
                    </a:lnB>
                    <a:noFill/>
                  </a:tcPr>
                </a:tc>
                <a:tc>
                  <a:txBody>
                    <a:bodyPr/>
                    <a:lstStyle/>
                    <a:p>
                      <a:r>
                        <a:rPr lang="en-CA" sz="2400" b="1"/>
                        <a:t>Description</a:t>
                      </a:r>
                    </a:p>
                  </a:txBody>
                  <a:tcPr anchor="ctr">
                    <a:lnL>
                      <a:noFill/>
                    </a:lnL>
                    <a:lnR>
                      <a:noFill/>
                    </a:lnR>
                    <a:lnT>
                      <a:noFill/>
                    </a:lnT>
                    <a:lnB>
                      <a:noFill/>
                    </a:lnB>
                    <a:noFill/>
                  </a:tcPr>
                </a:tc>
                <a:tc>
                  <a:txBody>
                    <a:bodyPr/>
                    <a:lstStyle/>
                    <a:p>
                      <a:r>
                        <a:rPr lang="en-CA" sz="2400" b="1" dirty="0"/>
                        <a:t>Source</a:t>
                      </a:r>
                    </a:p>
                  </a:txBody>
                  <a:tcPr anchor="ctr">
                    <a:lnL>
                      <a:noFill/>
                    </a:lnL>
                    <a:lnR>
                      <a:noFill/>
                    </a:lnR>
                    <a:lnT>
                      <a:noFill/>
                    </a:lnT>
                    <a:lnB>
                      <a:noFill/>
                    </a:lnB>
                    <a:noFill/>
                  </a:tcPr>
                </a:tc>
                <a:extLst>
                  <a:ext uri="{0D108BD9-81ED-4DB2-BD59-A6C34878D82A}">
                    <a16:rowId xmlns:a16="http://schemas.microsoft.com/office/drawing/2014/main" val="3645771526"/>
                  </a:ext>
                </a:extLst>
              </a:tr>
              <a:tr h="1099085">
                <a:tc>
                  <a:txBody>
                    <a:bodyPr/>
                    <a:lstStyle/>
                    <a:p>
                      <a:r>
                        <a:rPr lang="en-CA" b="1"/>
                        <a:t>CropPoints.shp</a:t>
                      </a:r>
                      <a:endParaRPr lang="en-CA"/>
                    </a:p>
                  </a:txBody>
                  <a:tcPr anchor="ctr">
                    <a:lnL>
                      <a:noFill/>
                    </a:lnL>
                    <a:lnR>
                      <a:noFill/>
                    </a:lnR>
                    <a:lnT>
                      <a:noFill/>
                    </a:lnT>
                    <a:lnB>
                      <a:noFill/>
                    </a:lnB>
                    <a:noFill/>
                  </a:tcPr>
                </a:tc>
                <a:tc>
                  <a:txBody>
                    <a:bodyPr/>
                    <a:lstStyle/>
                    <a:p>
                      <a:r>
                        <a:rPr lang="en-CA" dirty="0"/>
                        <a:t>Labeled crop cultivation points (300 points in greenhouse banana areas)</a:t>
                      </a:r>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2838020680"/>
                  </a:ext>
                </a:extLst>
              </a:tr>
              <a:tr h="1099085">
                <a:tc>
                  <a:txBody>
                    <a:bodyPr/>
                    <a:lstStyle/>
                    <a:p>
                      <a:r>
                        <a:rPr lang="en-CA" b="1"/>
                        <a:t>OtherPoints.shp</a:t>
                      </a:r>
                      <a:endParaRPr lang="en-CA"/>
                    </a:p>
                  </a:txBody>
                  <a:tcPr anchor="ctr">
                    <a:lnL>
                      <a:noFill/>
                    </a:lnL>
                    <a:lnR>
                      <a:noFill/>
                    </a:lnR>
                    <a:lnT>
                      <a:noFill/>
                    </a:lnT>
                    <a:lnB>
                      <a:noFill/>
                    </a:lnB>
                    <a:noFill/>
                  </a:tcPr>
                </a:tc>
                <a:tc>
                  <a:txBody>
                    <a:bodyPr/>
                    <a:lstStyle/>
                    <a:p>
                      <a:r>
                        <a:rPr lang="en-CA" dirty="0"/>
                        <a:t>Non-cultivated or alternative crop areas</a:t>
                      </a:r>
                      <a:r>
                        <a:rPr lang="tr-TR" dirty="0"/>
                        <a:t>(</a:t>
                      </a:r>
                      <a:r>
                        <a:rPr lang="en-CA" dirty="0"/>
                        <a:t>300 points from non-crop areas</a:t>
                      </a:r>
                      <a:r>
                        <a:rPr lang="tr-TR" dirty="0"/>
                        <a:t>)</a:t>
                      </a:r>
                      <a:endParaRPr lang="en-CA" dirty="0"/>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4182381399"/>
                  </a:ext>
                </a:extLst>
              </a:tr>
              <a:tr h="1099085">
                <a:tc>
                  <a:txBody>
                    <a:bodyPr/>
                    <a:lstStyle/>
                    <a:p>
                      <a:r>
                        <a:rPr lang="en-CA" b="1"/>
                        <a:t>Samplepoints_Abdramane.shp</a:t>
                      </a:r>
                      <a:endParaRPr lang="en-CA"/>
                    </a:p>
                  </a:txBody>
                  <a:tcPr anchor="ctr">
                    <a:lnL>
                      <a:noFill/>
                    </a:lnL>
                    <a:lnR>
                      <a:noFill/>
                    </a:lnR>
                    <a:lnT>
                      <a:noFill/>
                    </a:lnT>
                    <a:lnB>
                      <a:noFill/>
                    </a:lnB>
                    <a:noFill/>
                  </a:tcPr>
                </a:tc>
                <a:tc>
                  <a:txBody>
                    <a:bodyPr/>
                    <a:lstStyle/>
                    <a:p>
                      <a:r>
                        <a:rPr lang="en-CA"/>
                        <a:t>Merged points for training dataset</a:t>
                      </a:r>
                    </a:p>
                  </a:txBody>
                  <a:tcPr anchor="ctr">
                    <a:lnL>
                      <a:noFill/>
                    </a:lnL>
                    <a:lnR>
                      <a:noFill/>
                    </a:lnR>
                    <a:lnT>
                      <a:noFill/>
                    </a:lnT>
                    <a:lnB>
                      <a:noFill/>
                    </a:lnB>
                    <a:noFill/>
                  </a:tcPr>
                </a:tc>
                <a:tc>
                  <a:txBody>
                    <a:bodyPr/>
                    <a:lstStyle/>
                    <a:p>
                      <a:r>
                        <a:rPr lang="en-CA" dirty="0"/>
                        <a:t>Combined from </a:t>
                      </a:r>
                      <a:r>
                        <a:rPr lang="en-CA" dirty="0" err="1"/>
                        <a:t>CropPoints</a:t>
                      </a:r>
                      <a:r>
                        <a:rPr lang="en-CA" dirty="0"/>
                        <a:t> and </a:t>
                      </a:r>
                      <a:r>
                        <a:rPr lang="en-CA" dirty="0" err="1"/>
                        <a:t>OtherPoints</a:t>
                      </a:r>
                      <a:endParaRPr lang="en-CA" dirty="0"/>
                    </a:p>
                  </a:txBody>
                  <a:tcPr anchor="ctr">
                    <a:lnL>
                      <a:noFill/>
                    </a:lnL>
                    <a:lnR>
                      <a:noFill/>
                    </a:lnR>
                    <a:lnT>
                      <a:noFill/>
                    </a:lnT>
                    <a:lnB>
                      <a:noFill/>
                    </a:lnB>
                    <a:noFill/>
                  </a:tcPr>
                </a:tc>
                <a:extLst>
                  <a:ext uri="{0D108BD9-81ED-4DB2-BD59-A6C34878D82A}">
                    <a16:rowId xmlns:a16="http://schemas.microsoft.com/office/drawing/2014/main" val="1808365023"/>
                  </a:ext>
                </a:extLst>
              </a:tr>
            </a:tbl>
          </a:graphicData>
        </a:graphic>
      </p:graphicFrame>
    </p:spTree>
    <p:extLst>
      <p:ext uri="{BB962C8B-B14F-4D97-AF65-F5344CB8AC3E}">
        <p14:creationId xmlns:p14="http://schemas.microsoft.com/office/powerpoint/2010/main" val="4806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BEB11-0292-8FF0-4395-DB3392458C60}"/>
              </a:ext>
            </a:extLst>
          </p:cNvPr>
          <p:cNvSpPr>
            <a:spLocks noGrp="1"/>
          </p:cNvSpPr>
          <p:nvPr>
            <p:ph type="title"/>
          </p:nvPr>
        </p:nvSpPr>
        <p:spPr/>
        <p:txBody>
          <a:bodyPr/>
          <a:lstStyle/>
          <a:p>
            <a:r>
              <a:rPr lang="en-CA" b="1" dirty="0"/>
              <a:t>3.5 Data Integration</a:t>
            </a:r>
          </a:p>
        </p:txBody>
      </p:sp>
      <p:sp>
        <p:nvSpPr>
          <p:cNvPr id="3" name="İçerik Yer Tutucusu 2">
            <a:extLst>
              <a:ext uri="{FF2B5EF4-FFF2-40B4-BE49-F238E27FC236}">
                <a16:creationId xmlns:a16="http://schemas.microsoft.com/office/drawing/2014/main" id="{47C8349A-2531-1492-1745-8F6BFD0DABE5}"/>
              </a:ext>
            </a:extLst>
          </p:cNvPr>
          <p:cNvSpPr>
            <a:spLocks noGrp="1"/>
          </p:cNvSpPr>
          <p:nvPr>
            <p:ph idx="1"/>
          </p:nvPr>
        </p:nvSpPr>
        <p:spPr/>
        <p:txBody>
          <a:bodyPr/>
          <a:lstStyle/>
          <a:p>
            <a:pPr>
              <a:buFont typeface="Arial" panose="020B0604020202020204" pitchFamily="34" charset="0"/>
              <a:buChar char="•"/>
            </a:pPr>
            <a:r>
              <a:rPr lang="en-CA" dirty="0"/>
              <a:t>All datasets were reprojected to a common coordinate system (EPSG:4326) and resampled to a consistent resolution (e.g., 30 m).</a:t>
            </a:r>
          </a:p>
          <a:p>
            <a:endParaRPr lang="en-CA" dirty="0"/>
          </a:p>
        </p:txBody>
      </p:sp>
    </p:spTree>
    <p:extLst>
      <p:ext uri="{BB962C8B-B14F-4D97-AF65-F5344CB8AC3E}">
        <p14:creationId xmlns:p14="http://schemas.microsoft.com/office/powerpoint/2010/main" val="74961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20C7BF-80A4-2ABE-7986-256EAE6D964F}"/>
              </a:ext>
            </a:extLst>
          </p:cNvPr>
          <p:cNvSpPr>
            <a:spLocks noGrp="1"/>
          </p:cNvSpPr>
          <p:nvPr>
            <p:ph type="title"/>
          </p:nvPr>
        </p:nvSpPr>
        <p:spPr>
          <a:xfrm>
            <a:off x="1295402" y="749785"/>
            <a:ext cx="9601196" cy="1303867"/>
          </a:xfrm>
        </p:spPr>
        <p:txBody>
          <a:bodyPr/>
          <a:lstStyle/>
          <a:p>
            <a:pPr algn="ctr"/>
            <a:r>
              <a:rPr lang="en-CA" dirty="0"/>
              <a:t>4. Preprocessing and Feature Extraction</a:t>
            </a:r>
          </a:p>
        </p:txBody>
      </p:sp>
      <p:sp>
        <p:nvSpPr>
          <p:cNvPr id="3" name="İçerik Yer Tutucusu 2">
            <a:extLst>
              <a:ext uri="{FF2B5EF4-FFF2-40B4-BE49-F238E27FC236}">
                <a16:creationId xmlns:a16="http://schemas.microsoft.com/office/drawing/2014/main" id="{7EC6D184-817F-F082-7858-3A06DF67B44C}"/>
              </a:ext>
            </a:extLst>
          </p:cNvPr>
          <p:cNvSpPr>
            <a:spLocks noGrp="1"/>
          </p:cNvSpPr>
          <p:nvPr>
            <p:ph idx="1"/>
          </p:nvPr>
        </p:nvSpPr>
        <p:spPr>
          <a:xfrm>
            <a:off x="1295402" y="2053652"/>
            <a:ext cx="10058398" cy="3687582"/>
          </a:xfrm>
        </p:spPr>
        <p:txBody>
          <a:bodyPr>
            <a:normAutofit fontScale="92500" lnSpcReduction="20000"/>
          </a:bodyPr>
          <a:lstStyle/>
          <a:p>
            <a:pPr marL="0" indent="0">
              <a:buNone/>
            </a:pPr>
            <a:r>
              <a:rPr lang="en-CA" b="1" dirty="0"/>
              <a:t>4.1 Data Preprocessing</a:t>
            </a:r>
            <a:endParaRPr lang="tr-TR" b="1" dirty="0"/>
          </a:p>
          <a:p>
            <a:pPr marL="0" indent="0">
              <a:buNone/>
            </a:pPr>
            <a:endParaRPr lang="en-CA" b="1" dirty="0"/>
          </a:p>
          <a:p>
            <a:pPr marL="0" indent="0">
              <a:buNone/>
            </a:pPr>
            <a:r>
              <a:rPr lang="en-CA" dirty="0"/>
              <a:t>All raster data layers were:</a:t>
            </a:r>
            <a:endParaRPr lang="tr-TR" dirty="0"/>
          </a:p>
          <a:p>
            <a:pPr marL="0" indent="0">
              <a:buNone/>
            </a:pPr>
            <a:endParaRPr lang="en-CA" dirty="0"/>
          </a:p>
          <a:p>
            <a:pPr>
              <a:buFont typeface="Wingdings" panose="05000000000000000000" pitchFamily="2" charset="2"/>
              <a:buChar char="Ø"/>
            </a:pPr>
            <a:r>
              <a:rPr lang="en-CA" b="1" dirty="0"/>
              <a:t>Reprojected</a:t>
            </a:r>
            <a:r>
              <a:rPr lang="en-CA" dirty="0"/>
              <a:t> to the common CRS (EPSG:4326) to ensure spatial alignment.</a:t>
            </a:r>
          </a:p>
          <a:p>
            <a:pPr>
              <a:buFont typeface="Wingdings" panose="05000000000000000000" pitchFamily="2" charset="2"/>
              <a:buChar char="Ø"/>
            </a:pPr>
            <a:r>
              <a:rPr lang="en-CA" b="1" dirty="0"/>
              <a:t>Resampled</a:t>
            </a:r>
            <a:r>
              <a:rPr lang="en-CA" dirty="0"/>
              <a:t> to a consistent resolution (30m or 100m) to allow for uniform analysis.</a:t>
            </a:r>
          </a:p>
          <a:p>
            <a:pPr>
              <a:buFont typeface="Wingdings" panose="05000000000000000000" pitchFamily="2" charset="2"/>
              <a:buChar char="Ø"/>
            </a:pPr>
            <a:r>
              <a:rPr lang="en-CA" b="1" dirty="0"/>
              <a:t>Clipped</a:t>
            </a:r>
            <a:r>
              <a:rPr lang="en-CA" dirty="0"/>
              <a:t> to the boundary of the Antalya region to focus analysis on relevant areas.</a:t>
            </a:r>
          </a:p>
          <a:p>
            <a:pPr>
              <a:buFont typeface="Wingdings" panose="05000000000000000000" pitchFamily="2" charset="2"/>
              <a:buChar char="Ø"/>
            </a:pPr>
            <a:r>
              <a:rPr lang="en-CA" b="1" dirty="0"/>
              <a:t>Missing values</a:t>
            </a:r>
            <a:r>
              <a:rPr lang="en-CA" dirty="0"/>
              <a:t> were handled by interpolation or exclusion, depending on the data source.</a:t>
            </a:r>
          </a:p>
        </p:txBody>
      </p:sp>
    </p:spTree>
    <p:extLst>
      <p:ext uri="{BB962C8B-B14F-4D97-AF65-F5344CB8AC3E}">
        <p14:creationId xmlns:p14="http://schemas.microsoft.com/office/powerpoint/2010/main" val="222661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AA062-1231-BD69-93C4-EB3A1EC9CC1F}"/>
              </a:ext>
            </a:extLst>
          </p:cNvPr>
          <p:cNvSpPr>
            <a:spLocks noGrp="1"/>
          </p:cNvSpPr>
          <p:nvPr>
            <p:ph type="title"/>
          </p:nvPr>
        </p:nvSpPr>
        <p:spPr>
          <a:xfrm>
            <a:off x="1295402" y="982133"/>
            <a:ext cx="9601196" cy="846668"/>
          </a:xfrm>
        </p:spPr>
        <p:txBody>
          <a:bodyPr>
            <a:noAutofit/>
          </a:bodyPr>
          <a:lstStyle/>
          <a:p>
            <a:pPr algn="l"/>
            <a:r>
              <a:rPr lang="en-CA" sz="2800" dirty="0"/>
              <a:t>4.1 Preprocessing Satellite Imagery in Google Earth Engine</a:t>
            </a:r>
          </a:p>
        </p:txBody>
      </p:sp>
      <p:sp>
        <p:nvSpPr>
          <p:cNvPr id="3" name="İçerik Yer Tutucusu 2">
            <a:extLst>
              <a:ext uri="{FF2B5EF4-FFF2-40B4-BE49-F238E27FC236}">
                <a16:creationId xmlns:a16="http://schemas.microsoft.com/office/drawing/2014/main" id="{50694E14-A15E-4E66-0E40-29D7C88E1E7F}"/>
              </a:ext>
            </a:extLst>
          </p:cNvPr>
          <p:cNvSpPr>
            <a:spLocks noGrp="1"/>
          </p:cNvSpPr>
          <p:nvPr>
            <p:ph idx="1"/>
          </p:nvPr>
        </p:nvSpPr>
        <p:spPr/>
        <p:txBody>
          <a:bodyPr/>
          <a:lstStyle/>
          <a:p>
            <a:r>
              <a:rPr lang="en-CA" b="1" dirty="0"/>
              <a:t>RGB Imagery Visualization: </a:t>
            </a:r>
            <a:r>
              <a:rPr lang="en-CA" dirty="0"/>
              <a:t>Sentinel-2 imagery was processed using cloud masking to generate a median composite.</a:t>
            </a:r>
          </a:p>
          <a:p>
            <a:r>
              <a:rPr lang="en-CA" b="1" dirty="0"/>
              <a:t>Date Annotation: </a:t>
            </a:r>
            <a:r>
              <a:rPr lang="en-CA" dirty="0"/>
              <a:t>A date label ("</a:t>
            </a:r>
            <a:r>
              <a:rPr lang="en-CA" b="1" dirty="0"/>
              <a:t>June–August 2024</a:t>
            </a:r>
            <a:r>
              <a:rPr lang="en-CA" dirty="0"/>
              <a:t>") was added to provide temporal context.</a:t>
            </a:r>
          </a:p>
        </p:txBody>
      </p:sp>
    </p:spTree>
    <p:extLst>
      <p:ext uri="{BB962C8B-B14F-4D97-AF65-F5344CB8AC3E}">
        <p14:creationId xmlns:p14="http://schemas.microsoft.com/office/powerpoint/2010/main" val="361869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70A96-8473-EF4F-1803-225308F80A6E}"/>
              </a:ext>
            </a:extLst>
          </p:cNvPr>
          <p:cNvSpPr>
            <a:spLocks noGrp="1"/>
          </p:cNvSpPr>
          <p:nvPr>
            <p:ph type="title"/>
          </p:nvPr>
        </p:nvSpPr>
        <p:spPr/>
        <p:txBody>
          <a:bodyPr/>
          <a:lstStyle/>
          <a:p>
            <a:pPr algn="ctr"/>
            <a:r>
              <a:rPr lang="en-CA" dirty="0"/>
              <a:t>4.2 Feature Extraction</a:t>
            </a:r>
          </a:p>
        </p:txBody>
      </p:sp>
      <p:sp>
        <p:nvSpPr>
          <p:cNvPr id="3" name="İçerik Yer Tutucusu 2">
            <a:extLst>
              <a:ext uri="{FF2B5EF4-FFF2-40B4-BE49-F238E27FC236}">
                <a16:creationId xmlns:a16="http://schemas.microsoft.com/office/drawing/2014/main" id="{F3450954-7A85-0FD8-7B5E-7182F40FEFBC}"/>
              </a:ext>
            </a:extLst>
          </p:cNvPr>
          <p:cNvSpPr>
            <a:spLocks noGrp="1"/>
          </p:cNvSpPr>
          <p:nvPr>
            <p:ph idx="1"/>
          </p:nvPr>
        </p:nvSpPr>
        <p:spPr>
          <a:xfrm>
            <a:off x="1295402" y="2143593"/>
            <a:ext cx="9601196" cy="3867186"/>
          </a:xfrm>
        </p:spPr>
        <p:txBody>
          <a:bodyPr>
            <a:normAutofit fontScale="77500" lnSpcReduction="20000"/>
          </a:bodyPr>
          <a:lstStyle/>
          <a:p>
            <a:pPr marL="0" indent="0">
              <a:buNone/>
            </a:pPr>
            <a:r>
              <a:rPr lang="en-CA" dirty="0"/>
              <a:t>From the raster data layers, 15 key features were extracted, including:</a:t>
            </a:r>
            <a:endParaRPr lang="tr-TR" dirty="0"/>
          </a:p>
          <a:p>
            <a:pPr marL="0" indent="0">
              <a:buNone/>
            </a:pPr>
            <a:endParaRPr lang="en-CA" dirty="0"/>
          </a:p>
          <a:p>
            <a:pPr>
              <a:buFont typeface="Arial" panose="020B0604020202020204" pitchFamily="34" charset="0"/>
              <a:buChar char="•"/>
            </a:pPr>
            <a:r>
              <a:rPr lang="en-CA" dirty="0"/>
              <a:t>Soil texture, pH, and organic carbon content.</a:t>
            </a:r>
          </a:p>
          <a:p>
            <a:pPr>
              <a:buFont typeface="Arial" panose="020B0604020202020204" pitchFamily="34" charset="0"/>
              <a:buChar char="•"/>
            </a:pPr>
            <a:r>
              <a:rPr lang="en-CA" dirty="0"/>
              <a:t>Climatic factors like annual temperature and precipitation.</a:t>
            </a:r>
          </a:p>
          <a:p>
            <a:pPr>
              <a:buFont typeface="Arial" panose="020B0604020202020204" pitchFamily="34" charset="0"/>
              <a:buChar char="•"/>
            </a:pPr>
            <a:r>
              <a:rPr lang="en-CA" dirty="0"/>
              <a:t>Terrain variables like elevation, slope, and aspect.</a:t>
            </a:r>
          </a:p>
          <a:p>
            <a:pPr>
              <a:buFont typeface="Arial" panose="020B0604020202020204" pitchFamily="34" charset="0"/>
              <a:buChar char="•"/>
            </a:pPr>
            <a:r>
              <a:rPr lang="en-CA" dirty="0"/>
              <a:t>Vegetation indices like NDVI, land cover, and LST.</a:t>
            </a:r>
            <a:endParaRPr lang="tr-TR" dirty="0"/>
          </a:p>
          <a:p>
            <a:pPr marL="0" indent="0">
              <a:buNone/>
            </a:pPr>
            <a:endParaRPr lang="en-CA" sz="3000" kern="100" dirty="0">
              <a:solidFill>
                <a:srgbClr val="000000"/>
              </a:solidFill>
              <a:effectLst/>
              <a:ea typeface="Calibri" panose="020F0502020204030204" pitchFamily="34" charset="0"/>
            </a:endParaRPr>
          </a:p>
          <a:p>
            <a:pPr marL="0" indent="0">
              <a:buNone/>
            </a:pPr>
            <a:r>
              <a:rPr lang="en-US" b="1" noProof="1"/>
              <a:t>Zonal Statistics: </a:t>
            </a:r>
            <a:r>
              <a:rPr lang="en-US" noProof="1"/>
              <a:t>Raster values from 15 feature layers (e.g., NDVI, DEM, LST, Soil pH, etc.) were extracted at each sample point.</a:t>
            </a:r>
          </a:p>
          <a:p>
            <a:pPr marL="0" indent="0">
              <a:buNone/>
            </a:pPr>
            <a:r>
              <a:rPr lang="en-US" b="1" noProof="1"/>
              <a:t>Dataset Preparation: </a:t>
            </a:r>
            <a:r>
              <a:rPr lang="en-US" noProof="1"/>
              <a:t>The extracted data form the feature matrix saved as </a:t>
            </a:r>
            <a:r>
              <a:rPr lang="en-US" b="1" noProof="1"/>
              <a:t>Inputs.txt </a:t>
            </a:r>
            <a:r>
              <a:rPr lang="en-US" noProof="1"/>
              <a:t>and corresponding labels in </a:t>
            </a:r>
            <a:r>
              <a:rPr lang="en-US" b="1" noProof="1"/>
              <a:t>Label.txt</a:t>
            </a:r>
            <a:r>
              <a:rPr lang="en-US" noProof="1"/>
              <a:t>.</a:t>
            </a:r>
          </a:p>
          <a:p>
            <a:pPr marL="0" indent="0">
              <a:buNone/>
            </a:pPr>
            <a:endParaRPr lang="en-CA" dirty="0"/>
          </a:p>
        </p:txBody>
      </p:sp>
    </p:spTree>
    <p:extLst>
      <p:ext uri="{BB962C8B-B14F-4D97-AF65-F5344CB8AC3E}">
        <p14:creationId xmlns:p14="http://schemas.microsoft.com/office/powerpoint/2010/main" val="141814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4B991-FB56-D32E-D1BC-91B340A48450}"/>
              </a:ext>
            </a:extLst>
          </p:cNvPr>
          <p:cNvSpPr>
            <a:spLocks noGrp="1"/>
          </p:cNvSpPr>
          <p:nvPr>
            <p:ph type="title"/>
          </p:nvPr>
        </p:nvSpPr>
        <p:spPr>
          <a:xfrm>
            <a:off x="838200" y="1117658"/>
            <a:ext cx="10515600" cy="659568"/>
          </a:xfrm>
        </p:spPr>
        <p:txBody>
          <a:bodyPr>
            <a:normAutofit fontScale="90000"/>
          </a:bodyPr>
          <a:lstStyle/>
          <a:p>
            <a:pPr algn="ctr"/>
            <a:r>
              <a:rPr lang="en-CA" dirty="0"/>
              <a:t>5. Machine Learning Model Development, Training, and Evaluation</a:t>
            </a:r>
          </a:p>
        </p:txBody>
      </p:sp>
      <p:sp>
        <p:nvSpPr>
          <p:cNvPr id="3" name="İçerik Yer Tutucusu 2">
            <a:extLst>
              <a:ext uri="{FF2B5EF4-FFF2-40B4-BE49-F238E27FC236}">
                <a16:creationId xmlns:a16="http://schemas.microsoft.com/office/drawing/2014/main" id="{146EB2AD-E375-91FA-DCBF-FA5FC0A1B56B}"/>
              </a:ext>
            </a:extLst>
          </p:cNvPr>
          <p:cNvSpPr>
            <a:spLocks noGrp="1"/>
          </p:cNvSpPr>
          <p:nvPr>
            <p:ph idx="1"/>
          </p:nvPr>
        </p:nvSpPr>
        <p:spPr>
          <a:xfrm>
            <a:off x="838200" y="2767238"/>
            <a:ext cx="10515600" cy="3273797"/>
          </a:xfrm>
        </p:spPr>
        <p:txBody>
          <a:bodyPr>
            <a:normAutofit fontScale="85000" lnSpcReduction="20000"/>
          </a:bodyPr>
          <a:lstStyle/>
          <a:p>
            <a:pPr marL="0" indent="0">
              <a:buNone/>
            </a:pPr>
            <a:r>
              <a:rPr lang="en-CA" b="1" dirty="0"/>
              <a:t>Classifiers Tested: </a:t>
            </a:r>
            <a:r>
              <a:rPr lang="en-CA" dirty="0"/>
              <a:t>Random Forest, </a:t>
            </a:r>
            <a:r>
              <a:rPr lang="en-CA" dirty="0" err="1"/>
              <a:t>XGBoost</a:t>
            </a:r>
            <a:r>
              <a:rPr lang="en-CA" dirty="0"/>
              <a:t>, </a:t>
            </a:r>
            <a:r>
              <a:rPr lang="en-CA" dirty="0" err="1"/>
              <a:t>LightGBM</a:t>
            </a:r>
            <a:r>
              <a:rPr lang="en-CA" dirty="0"/>
              <a:t>, and Neural Networks.</a:t>
            </a:r>
          </a:p>
          <a:p>
            <a:pPr marL="0" indent="0">
              <a:buNone/>
            </a:pPr>
            <a:r>
              <a:rPr lang="en-CA" b="1" dirty="0"/>
              <a:t>Training Setup: </a:t>
            </a:r>
            <a:r>
              <a:rPr lang="en-CA" dirty="0"/>
              <a:t>Data was split into training and test subsets, and models were evaluated using accuracy, precision, recall, F1-score, and ROC AUC.</a:t>
            </a:r>
            <a:endParaRPr lang="tr-TR" dirty="0"/>
          </a:p>
          <a:p>
            <a:pPr marL="0" indent="0">
              <a:buNone/>
            </a:pPr>
            <a:endParaRPr lang="tr-TR" dirty="0"/>
          </a:p>
          <a:p>
            <a:pPr marL="0" indent="0">
              <a:buNone/>
            </a:pPr>
            <a:r>
              <a:rPr lang="en-CA" dirty="0"/>
              <a:t>The following machine learning models were applied:</a:t>
            </a:r>
          </a:p>
          <a:p>
            <a:pPr>
              <a:buFont typeface="+mj-lt"/>
              <a:buAutoNum type="arabicPeriod"/>
            </a:pPr>
            <a:r>
              <a:rPr lang="en-CA" sz="2000" b="1" dirty="0"/>
              <a:t>Random Forest (RF)</a:t>
            </a:r>
            <a:r>
              <a:rPr lang="en-CA" sz="2000" dirty="0"/>
              <a:t> - A robust ensemble method for classification and regression tasks.</a:t>
            </a:r>
          </a:p>
          <a:p>
            <a:pPr>
              <a:buFont typeface="+mj-lt"/>
              <a:buAutoNum type="arabicPeriod"/>
            </a:pPr>
            <a:r>
              <a:rPr lang="en-CA" sz="2000" b="1" dirty="0" err="1"/>
              <a:t>XGBoost</a:t>
            </a:r>
            <a:r>
              <a:rPr lang="en-CA" sz="2000" dirty="0"/>
              <a:t> - A gradient boosting method known for its efficiency and high performance.</a:t>
            </a:r>
          </a:p>
          <a:p>
            <a:pPr>
              <a:buFont typeface="+mj-lt"/>
              <a:buAutoNum type="arabicPeriod"/>
            </a:pPr>
            <a:r>
              <a:rPr lang="en-CA" sz="2000" b="1" dirty="0" err="1"/>
              <a:t>LightGBM</a:t>
            </a:r>
            <a:r>
              <a:rPr lang="en-CA" sz="2000" dirty="0"/>
              <a:t> - A fast gradient boosting model optimized for large datasets.</a:t>
            </a:r>
          </a:p>
          <a:p>
            <a:pPr>
              <a:buFont typeface="+mj-lt"/>
              <a:buAutoNum type="arabicPeriod"/>
            </a:pPr>
            <a:r>
              <a:rPr lang="en-CA" sz="2000" b="1" dirty="0"/>
              <a:t>Neural Networks</a:t>
            </a:r>
            <a:r>
              <a:rPr lang="en-CA" sz="2000" dirty="0"/>
              <a:t> - A deep learning approach for more complex pattern recognition.</a:t>
            </a:r>
          </a:p>
          <a:p>
            <a:endParaRPr lang="en-CA" dirty="0"/>
          </a:p>
        </p:txBody>
      </p:sp>
      <p:sp>
        <p:nvSpPr>
          <p:cNvPr id="4" name="Başlık 1">
            <a:extLst>
              <a:ext uri="{FF2B5EF4-FFF2-40B4-BE49-F238E27FC236}">
                <a16:creationId xmlns:a16="http://schemas.microsoft.com/office/drawing/2014/main" id="{58F3CE60-1239-CC36-D5BA-5B2E0B80DAD1}"/>
              </a:ext>
            </a:extLst>
          </p:cNvPr>
          <p:cNvSpPr txBox="1">
            <a:spLocks/>
          </p:cNvSpPr>
          <p:nvPr/>
        </p:nvSpPr>
        <p:spPr>
          <a:xfrm>
            <a:off x="1293125" y="2086201"/>
            <a:ext cx="4802875" cy="353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t>5.1 Model</a:t>
            </a:r>
            <a:r>
              <a:rPr lang="tr-TR" sz="2800" dirty="0"/>
              <a:t> </a:t>
            </a:r>
            <a:r>
              <a:rPr lang="en-CA" sz="2800" dirty="0"/>
              <a:t>Selection</a:t>
            </a:r>
          </a:p>
        </p:txBody>
      </p:sp>
    </p:spTree>
    <p:extLst>
      <p:ext uri="{BB962C8B-B14F-4D97-AF65-F5344CB8AC3E}">
        <p14:creationId xmlns:p14="http://schemas.microsoft.com/office/powerpoint/2010/main" val="204159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54EBB-E2E6-E087-8AF9-5C7D96CAF21E}"/>
              </a:ext>
            </a:extLst>
          </p:cNvPr>
          <p:cNvSpPr>
            <a:spLocks noGrp="1"/>
          </p:cNvSpPr>
          <p:nvPr>
            <p:ph type="title"/>
          </p:nvPr>
        </p:nvSpPr>
        <p:spPr/>
        <p:txBody>
          <a:bodyPr>
            <a:normAutofit/>
          </a:bodyPr>
          <a:lstStyle/>
          <a:p>
            <a:r>
              <a:rPr lang="en-CA" b="1" dirty="0"/>
              <a:t>5.2 Hyperparameter Tuning</a:t>
            </a:r>
            <a:endParaRPr lang="en-CA" dirty="0"/>
          </a:p>
        </p:txBody>
      </p:sp>
      <p:sp>
        <p:nvSpPr>
          <p:cNvPr id="3" name="İçerik Yer Tutucusu 2">
            <a:extLst>
              <a:ext uri="{FF2B5EF4-FFF2-40B4-BE49-F238E27FC236}">
                <a16:creationId xmlns:a16="http://schemas.microsoft.com/office/drawing/2014/main" id="{F976C06C-62B0-7D34-6130-3418A92CA58A}"/>
              </a:ext>
            </a:extLst>
          </p:cNvPr>
          <p:cNvSpPr>
            <a:spLocks noGrp="1"/>
          </p:cNvSpPr>
          <p:nvPr>
            <p:ph idx="1"/>
          </p:nvPr>
        </p:nvSpPr>
        <p:spPr/>
        <p:txBody>
          <a:bodyPr/>
          <a:lstStyle/>
          <a:p>
            <a:pPr>
              <a:buFont typeface="Arial" panose="020B0604020202020204" pitchFamily="34" charset="0"/>
              <a:buChar char="•"/>
            </a:pPr>
            <a:r>
              <a:rPr lang="en-CA" b="1" noProof="1"/>
              <a:t>Tuning Methods:</a:t>
            </a:r>
            <a:r>
              <a:rPr lang="en-CA" noProof="1"/>
              <a:t> RandomizedSearchCV was utilized for parameter tuning.</a:t>
            </a:r>
          </a:p>
          <a:p>
            <a:pPr>
              <a:buFont typeface="Arial" panose="020B0604020202020204" pitchFamily="34" charset="0"/>
              <a:buChar char="•"/>
            </a:pPr>
            <a:r>
              <a:rPr lang="en-CA" b="1" noProof="1"/>
              <a:t>Best Models:</a:t>
            </a:r>
            <a:r>
              <a:rPr lang="en-CA" noProof="1"/>
              <a:t> XGBoost (tuned ROC AUC of 0.985) was identified as the best-performing model.</a:t>
            </a:r>
          </a:p>
          <a:p>
            <a:endParaRPr lang="en-CA" noProof="1"/>
          </a:p>
        </p:txBody>
      </p:sp>
    </p:spTree>
    <p:extLst>
      <p:ext uri="{BB962C8B-B14F-4D97-AF65-F5344CB8AC3E}">
        <p14:creationId xmlns:p14="http://schemas.microsoft.com/office/powerpoint/2010/main" val="1469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AB75F5-5826-5545-F918-A10E040137CF}"/>
              </a:ext>
            </a:extLst>
          </p:cNvPr>
          <p:cNvSpPr>
            <a:spLocks noGrp="1"/>
          </p:cNvSpPr>
          <p:nvPr>
            <p:ph type="title"/>
          </p:nvPr>
        </p:nvSpPr>
        <p:spPr/>
        <p:txBody>
          <a:bodyPr/>
          <a:lstStyle/>
          <a:p>
            <a:r>
              <a:rPr lang="en-CA" dirty="0"/>
              <a:t>5.</a:t>
            </a:r>
            <a:r>
              <a:rPr lang="tr-TR" dirty="0"/>
              <a:t>3</a:t>
            </a:r>
            <a:r>
              <a:rPr lang="en-CA" dirty="0"/>
              <a:t> Model Training</a:t>
            </a:r>
          </a:p>
        </p:txBody>
      </p:sp>
      <p:sp>
        <p:nvSpPr>
          <p:cNvPr id="3" name="İçerik Yer Tutucusu 2">
            <a:extLst>
              <a:ext uri="{FF2B5EF4-FFF2-40B4-BE49-F238E27FC236}">
                <a16:creationId xmlns:a16="http://schemas.microsoft.com/office/drawing/2014/main" id="{EDFD9055-ACFA-A9DE-FE9F-66425C5A92FD}"/>
              </a:ext>
            </a:extLst>
          </p:cNvPr>
          <p:cNvSpPr>
            <a:spLocks noGrp="1"/>
          </p:cNvSpPr>
          <p:nvPr>
            <p:ph idx="1"/>
          </p:nvPr>
        </p:nvSpPr>
        <p:spPr/>
        <p:txBody>
          <a:bodyPr/>
          <a:lstStyle/>
          <a:p>
            <a:r>
              <a:rPr lang="en-CA" b="1" dirty="0"/>
              <a:t>Training Dataset: </a:t>
            </a:r>
            <a:r>
              <a:rPr lang="en-CA" dirty="0"/>
              <a:t>The model was trained using labeled points from the </a:t>
            </a:r>
            <a:r>
              <a:rPr lang="en-CA" b="1" dirty="0" err="1"/>
              <a:t>Samplepoints_Abdramane.shp</a:t>
            </a:r>
            <a:r>
              <a:rPr lang="en-CA" b="1" dirty="0"/>
              <a:t> </a:t>
            </a:r>
            <a:r>
              <a:rPr lang="en-CA" dirty="0"/>
              <a:t>shapefile.</a:t>
            </a:r>
          </a:p>
          <a:p>
            <a:r>
              <a:rPr lang="en-CA" b="1" dirty="0"/>
              <a:t>Feature Matrix: </a:t>
            </a:r>
            <a:r>
              <a:rPr lang="en-CA" dirty="0"/>
              <a:t>Each point's features were derived from the corresponding raster layers, resulting in a multi-dimensional feature vector.</a:t>
            </a:r>
          </a:p>
          <a:p>
            <a:r>
              <a:rPr lang="en-CA" b="1" dirty="0"/>
              <a:t>Label Encoding: </a:t>
            </a:r>
            <a:r>
              <a:rPr lang="en-CA" dirty="0"/>
              <a:t>Crop areas were labeled as 1 (greenhouse banana) and non-crop areas as 0.</a:t>
            </a:r>
          </a:p>
        </p:txBody>
      </p:sp>
    </p:spTree>
    <p:extLst>
      <p:ext uri="{BB962C8B-B14F-4D97-AF65-F5344CB8AC3E}">
        <p14:creationId xmlns:p14="http://schemas.microsoft.com/office/powerpoint/2010/main" val="327333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CA8A2-2D37-A6C2-5EB8-4B75DE964778}"/>
              </a:ext>
            </a:extLst>
          </p:cNvPr>
          <p:cNvSpPr>
            <a:spLocks noGrp="1"/>
          </p:cNvSpPr>
          <p:nvPr>
            <p:ph type="title"/>
          </p:nvPr>
        </p:nvSpPr>
        <p:spPr/>
        <p:txBody>
          <a:bodyPr/>
          <a:lstStyle/>
          <a:p>
            <a:r>
              <a:rPr lang="en-CA" dirty="0"/>
              <a:t>5.3 Model Evaluation</a:t>
            </a:r>
          </a:p>
        </p:txBody>
      </p:sp>
      <p:sp>
        <p:nvSpPr>
          <p:cNvPr id="3" name="İçerik Yer Tutucusu 2">
            <a:extLst>
              <a:ext uri="{FF2B5EF4-FFF2-40B4-BE49-F238E27FC236}">
                <a16:creationId xmlns:a16="http://schemas.microsoft.com/office/drawing/2014/main" id="{15CD5778-2CCE-7B5B-A9ED-A7D5984E2B18}"/>
              </a:ext>
            </a:extLst>
          </p:cNvPr>
          <p:cNvSpPr>
            <a:spLocks noGrp="1"/>
          </p:cNvSpPr>
          <p:nvPr>
            <p:ph idx="1"/>
          </p:nvPr>
        </p:nvSpPr>
        <p:spPr>
          <a:xfrm>
            <a:off x="1295401" y="2083633"/>
            <a:ext cx="9601196" cy="3792235"/>
          </a:xfrm>
        </p:spPr>
        <p:txBody>
          <a:bodyPr>
            <a:normAutofit fontScale="55000" lnSpcReduction="20000"/>
          </a:bodyPr>
          <a:lstStyle/>
          <a:p>
            <a:pPr marL="0" indent="0">
              <a:buNone/>
            </a:pPr>
            <a:r>
              <a:rPr lang="en-CA" sz="3400" dirty="0"/>
              <a:t>Model performance was evaluated using:</a:t>
            </a:r>
            <a:r>
              <a:rPr lang="tr-TR" sz="3400" dirty="0"/>
              <a:t> </a:t>
            </a:r>
          </a:p>
          <a:p>
            <a:pPr marL="0" indent="0">
              <a:buNone/>
            </a:pPr>
            <a:endParaRPr lang="tr-TR" dirty="0"/>
          </a:p>
          <a:p>
            <a:pPr>
              <a:buFont typeface="Wingdings" panose="05000000000000000000" pitchFamily="2" charset="2"/>
              <a:buChar char="Ø"/>
            </a:pPr>
            <a:r>
              <a:rPr lang="en-CA" sz="3200" b="1" dirty="0"/>
              <a:t>Accuracy</a:t>
            </a:r>
          </a:p>
          <a:p>
            <a:pPr>
              <a:buFont typeface="Wingdings" panose="05000000000000000000" pitchFamily="2" charset="2"/>
              <a:buChar char="Ø"/>
            </a:pPr>
            <a:r>
              <a:rPr lang="en-CA" sz="3200" b="1" dirty="0"/>
              <a:t>Precision</a:t>
            </a:r>
          </a:p>
          <a:p>
            <a:pPr>
              <a:buFont typeface="Wingdings" panose="05000000000000000000" pitchFamily="2" charset="2"/>
              <a:buChar char="Ø"/>
            </a:pPr>
            <a:r>
              <a:rPr lang="en-CA" sz="3200" b="1" dirty="0"/>
              <a:t>Recall</a:t>
            </a:r>
          </a:p>
          <a:p>
            <a:pPr>
              <a:buFont typeface="Wingdings" panose="05000000000000000000" pitchFamily="2" charset="2"/>
              <a:buChar char="Ø"/>
            </a:pPr>
            <a:r>
              <a:rPr lang="en-CA" sz="3200" b="1" dirty="0"/>
              <a:t>F1-score</a:t>
            </a:r>
          </a:p>
          <a:p>
            <a:pPr>
              <a:buFont typeface="Wingdings" panose="05000000000000000000" pitchFamily="2" charset="2"/>
              <a:buChar char="Ø"/>
            </a:pPr>
            <a:r>
              <a:rPr lang="en-CA" sz="3200" b="1" dirty="0"/>
              <a:t>Area Under the Curve (AUC)</a:t>
            </a:r>
          </a:p>
          <a:p>
            <a:pPr marL="0" indent="0">
              <a:buNone/>
            </a:pPr>
            <a:endParaRPr lang="tr-TR" dirty="0"/>
          </a:p>
          <a:p>
            <a:pPr marL="0" indent="0">
              <a:buNone/>
            </a:pPr>
            <a:r>
              <a:rPr lang="en-CA" sz="3600" dirty="0"/>
              <a:t>Cross-validation and hyperparameter tuning were performed to optimize model performance. The best model was selected based on the highest overall accuracy and suitability prediction.</a:t>
            </a:r>
          </a:p>
          <a:p>
            <a:endParaRPr lang="en-CA" dirty="0"/>
          </a:p>
        </p:txBody>
      </p:sp>
    </p:spTree>
    <p:extLst>
      <p:ext uri="{BB962C8B-B14F-4D97-AF65-F5344CB8AC3E}">
        <p14:creationId xmlns:p14="http://schemas.microsoft.com/office/powerpoint/2010/main" val="271272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5287A-12A7-F74A-8991-A99600290859}"/>
              </a:ext>
            </a:extLst>
          </p:cNvPr>
          <p:cNvSpPr>
            <a:spLocks noGrp="1"/>
          </p:cNvSpPr>
          <p:nvPr>
            <p:ph type="title"/>
          </p:nvPr>
        </p:nvSpPr>
        <p:spPr/>
        <p:txBody>
          <a:bodyPr/>
          <a:lstStyle/>
          <a:p>
            <a:r>
              <a:rPr lang="en-CA" dirty="0"/>
              <a:t>6. Suitability Mapping and Visualization</a:t>
            </a:r>
          </a:p>
        </p:txBody>
      </p:sp>
      <p:sp>
        <p:nvSpPr>
          <p:cNvPr id="3" name="İçerik Yer Tutucusu 2">
            <a:extLst>
              <a:ext uri="{FF2B5EF4-FFF2-40B4-BE49-F238E27FC236}">
                <a16:creationId xmlns:a16="http://schemas.microsoft.com/office/drawing/2014/main" id="{E9E6B682-65CF-0DE6-3F36-0057240983EB}"/>
              </a:ext>
            </a:extLst>
          </p:cNvPr>
          <p:cNvSpPr>
            <a:spLocks noGrp="1"/>
          </p:cNvSpPr>
          <p:nvPr>
            <p:ph idx="1"/>
          </p:nvPr>
        </p:nvSpPr>
        <p:spPr>
          <a:xfrm>
            <a:off x="1295401" y="2158584"/>
            <a:ext cx="9601196" cy="3717284"/>
          </a:xfrm>
        </p:spPr>
        <p:txBody>
          <a:bodyPr>
            <a:normAutofit fontScale="55000" lnSpcReduction="20000"/>
          </a:bodyPr>
          <a:lstStyle/>
          <a:p>
            <a:pPr marL="0" indent="0">
              <a:buNone/>
            </a:pPr>
            <a:r>
              <a:rPr lang="en-CA" sz="3200" b="1" dirty="0"/>
              <a:t>6.1 Suitability Prediction</a:t>
            </a:r>
            <a:endParaRPr lang="tr-TR" sz="3200" b="1" dirty="0"/>
          </a:p>
          <a:p>
            <a:pPr marL="0" indent="0">
              <a:buNone/>
            </a:pPr>
            <a:endParaRPr lang="en-CA" sz="3200" b="1" dirty="0"/>
          </a:p>
          <a:p>
            <a:pPr marL="0" indent="0">
              <a:buNone/>
            </a:pPr>
            <a:r>
              <a:rPr lang="en-CA" sz="3200" dirty="0"/>
              <a:t>Using the best-performing machine learning model, suitability maps for greenhouse banana cultivation were generated for the study area. The suitability maps reflect areas with optimal environmental conditions, such as temperature, precipitation, and soil quality.</a:t>
            </a:r>
            <a:endParaRPr lang="tr-TR" sz="3200" dirty="0"/>
          </a:p>
          <a:p>
            <a:pPr marL="0" indent="0">
              <a:buNone/>
            </a:pPr>
            <a:endParaRPr lang="en-CA" sz="3200" dirty="0"/>
          </a:p>
          <a:p>
            <a:pPr marL="0" indent="0">
              <a:buNone/>
            </a:pPr>
            <a:r>
              <a:rPr lang="en-CA" sz="3200" b="1" dirty="0"/>
              <a:t>6.2 Visualization Tools</a:t>
            </a:r>
            <a:endParaRPr lang="tr-TR" sz="3200" b="1" dirty="0"/>
          </a:p>
          <a:p>
            <a:pPr marL="0" indent="0">
              <a:buNone/>
            </a:pPr>
            <a:endParaRPr lang="en-CA" sz="3200" b="1" dirty="0"/>
          </a:p>
          <a:p>
            <a:pPr marL="0" indent="0">
              <a:buNone/>
            </a:pPr>
            <a:r>
              <a:rPr lang="en-CA" sz="3200" dirty="0"/>
              <a:t>The suitability maps were visualized using:</a:t>
            </a:r>
          </a:p>
          <a:p>
            <a:pPr>
              <a:buFont typeface="Arial" panose="020B0604020202020204" pitchFamily="34" charset="0"/>
              <a:buChar char="•"/>
            </a:pPr>
            <a:r>
              <a:rPr lang="en-CA" sz="3200" b="1" dirty="0"/>
              <a:t>Leaflet.js</a:t>
            </a:r>
            <a:r>
              <a:rPr lang="en-CA" sz="3200" dirty="0"/>
              <a:t> for web-based interactive map visualization.</a:t>
            </a:r>
            <a:endParaRPr lang="tr-TR" sz="3200" dirty="0"/>
          </a:p>
          <a:p>
            <a:pPr>
              <a:buFont typeface="Arial" panose="020B0604020202020204" pitchFamily="34" charset="0"/>
              <a:buChar char="•"/>
            </a:pPr>
            <a:r>
              <a:rPr lang="en-CA" sz="3200" b="1" dirty="0"/>
              <a:t>Python</a:t>
            </a:r>
            <a:r>
              <a:rPr lang="en-CA" sz="3200" dirty="0"/>
              <a:t> for creating static suitability maps using matplotlib and </a:t>
            </a:r>
            <a:r>
              <a:rPr lang="en-CA" sz="3200" dirty="0" err="1"/>
              <a:t>rasterio</a:t>
            </a:r>
            <a:r>
              <a:rPr lang="en-CA" sz="3200" dirty="0"/>
              <a:t>.</a:t>
            </a:r>
          </a:p>
          <a:p>
            <a:endParaRPr lang="en-CA" dirty="0"/>
          </a:p>
        </p:txBody>
      </p:sp>
    </p:spTree>
    <p:extLst>
      <p:ext uri="{BB962C8B-B14F-4D97-AF65-F5344CB8AC3E}">
        <p14:creationId xmlns:p14="http://schemas.microsoft.com/office/powerpoint/2010/main" val="1232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90813-D0BB-0F29-870D-11B64369436F}"/>
              </a:ext>
            </a:extLst>
          </p:cNvPr>
          <p:cNvSpPr>
            <a:spLocks noGrp="1"/>
          </p:cNvSpPr>
          <p:nvPr>
            <p:ph type="title"/>
          </p:nvPr>
        </p:nvSpPr>
        <p:spPr>
          <a:xfrm>
            <a:off x="1293810" y="1388531"/>
            <a:ext cx="3718455" cy="1309699"/>
          </a:xfrm>
        </p:spPr>
        <p:txBody>
          <a:bodyPr>
            <a:normAutofit fontScale="90000"/>
          </a:bodyPr>
          <a:lstStyle/>
          <a:p>
            <a:r>
              <a:rPr lang="en-CA" dirty="0">
                <a:solidFill>
                  <a:srgbClr val="000000"/>
                </a:solidFill>
                <a:effectLst/>
                <a:latin typeface="Calibri" panose="020F0502020204030204" pitchFamily="34" charset="0"/>
              </a:rPr>
              <a:t>KARABUK UNIVERSITY </a:t>
            </a:r>
            <a:br>
              <a:rPr lang="en-CA" dirty="0"/>
            </a:br>
            <a:r>
              <a:rPr lang="en-CA" dirty="0">
                <a:solidFill>
                  <a:srgbClr val="000000"/>
                </a:solidFill>
                <a:effectLst/>
                <a:latin typeface="Calibri" panose="020F0502020204030204" pitchFamily="34" charset="0"/>
              </a:rPr>
              <a:t>DEPARTMENT OF COMPUTER </a:t>
            </a:r>
            <a:br>
              <a:rPr lang="en-CA" dirty="0"/>
            </a:br>
            <a:r>
              <a:rPr lang="en-CA" dirty="0">
                <a:solidFill>
                  <a:srgbClr val="000000"/>
                </a:solidFill>
                <a:effectLst/>
                <a:latin typeface="Calibri" panose="020F0502020204030204" pitchFamily="34" charset="0"/>
              </a:rPr>
              <a:t>ENGINEERING</a:t>
            </a:r>
            <a:endParaRPr lang="en-CA" dirty="0"/>
          </a:p>
        </p:txBody>
      </p:sp>
      <p:sp>
        <p:nvSpPr>
          <p:cNvPr id="4" name="Metin Yer Tutucusu 3">
            <a:extLst>
              <a:ext uri="{FF2B5EF4-FFF2-40B4-BE49-F238E27FC236}">
                <a16:creationId xmlns:a16="http://schemas.microsoft.com/office/drawing/2014/main" id="{1B5A4BDF-A53A-C62E-DA2C-95A1F4A2927C}"/>
              </a:ext>
            </a:extLst>
          </p:cNvPr>
          <p:cNvSpPr>
            <a:spLocks noGrp="1"/>
          </p:cNvSpPr>
          <p:nvPr>
            <p:ph type="body" sz="half" idx="2"/>
          </p:nvPr>
        </p:nvSpPr>
        <p:spPr/>
        <p:txBody>
          <a:bodyPr>
            <a:normAutofit lnSpcReduction="10000"/>
          </a:bodyPr>
          <a:lstStyle/>
          <a:p>
            <a:r>
              <a:rPr lang="en-CA" sz="2000" b="1" dirty="0"/>
              <a:t>Supervisor:</a:t>
            </a:r>
            <a:r>
              <a:rPr lang="en-CA" sz="2000" dirty="0"/>
              <a:t> </a:t>
            </a:r>
            <a:r>
              <a:rPr lang="en-CA" sz="2400" dirty="0"/>
              <a:t>Dr. </a:t>
            </a:r>
            <a:r>
              <a:rPr lang="tr-TR" sz="2400" noProof="1"/>
              <a:t>Öğr</a:t>
            </a:r>
            <a:r>
              <a:rPr lang="en-CA" sz="2400" dirty="0"/>
              <a:t>. </a:t>
            </a:r>
            <a:r>
              <a:rPr lang="tr-TR" sz="2400" noProof="1"/>
              <a:t>Üyesi</a:t>
            </a:r>
            <a:r>
              <a:rPr lang="en-CA" sz="2400" dirty="0"/>
              <a:t> Sohaib K. M. </a:t>
            </a:r>
            <a:r>
              <a:rPr lang="en-CA" sz="2400" noProof="1"/>
              <a:t>Abujayyab</a:t>
            </a:r>
          </a:p>
          <a:p>
            <a:r>
              <a:rPr lang="en-CA" sz="2000" b="1" dirty="0"/>
              <a:t>Course:</a:t>
            </a:r>
            <a:r>
              <a:rPr lang="en-CA" sz="2000" dirty="0"/>
              <a:t> </a:t>
            </a:r>
            <a:r>
              <a:rPr lang="en-CA" sz="2400" dirty="0"/>
              <a:t>Geographical Information Systems</a:t>
            </a:r>
            <a:endParaRPr lang="tr-TR" sz="2400" dirty="0"/>
          </a:p>
          <a:p>
            <a:r>
              <a:rPr lang="en-CA" sz="2000" b="1" dirty="0"/>
              <a:t>Academic </a:t>
            </a:r>
            <a:r>
              <a:rPr lang="en-US" sz="2000" b="1" dirty="0"/>
              <a:t>Year</a:t>
            </a:r>
            <a:r>
              <a:rPr lang="en-CA" sz="2000" b="1" dirty="0"/>
              <a:t>:</a:t>
            </a:r>
            <a:r>
              <a:rPr lang="en-CA" sz="2000" dirty="0"/>
              <a:t> </a:t>
            </a:r>
            <a:r>
              <a:rPr lang="tr-TR" sz="2000" dirty="0"/>
              <a:t>2024 - </a:t>
            </a:r>
            <a:r>
              <a:rPr lang="en-CA" sz="2000" dirty="0"/>
              <a:t>2025</a:t>
            </a:r>
            <a:br>
              <a:rPr lang="en-CA" sz="2000" dirty="0"/>
            </a:br>
            <a:r>
              <a:rPr lang="en-CA" sz="2000" b="1" dirty="0"/>
              <a:t>Submission Date:</a:t>
            </a:r>
            <a:r>
              <a:rPr lang="en-CA" sz="2000" dirty="0"/>
              <a:t> 25 May 2025</a:t>
            </a:r>
          </a:p>
        </p:txBody>
      </p:sp>
      <p:graphicFrame>
        <p:nvGraphicFramePr>
          <p:cNvPr id="6" name="İçerik Yer Tutucusu 5">
            <a:extLst>
              <a:ext uri="{FF2B5EF4-FFF2-40B4-BE49-F238E27FC236}">
                <a16:creationId xmlns:a16="http://schemas.microsoft.com/office/drawing/2014/main" id="{51BF2408-4523-753C-84A9-88DE959586F9}"/>
              </a:ext>
            </a:extLst>
          </p:cNvPr>
          <p:cNvGraphicFramePr>
            <a:graphicFrameLocks noGrp="1"/>
          </p:cNvGraphicFramePr>
          <p:nvPr>
            <p:ph idx="1"/>
            <p:extLst>
              <p:ext uri="{D42A27DB-BD31-4B8C-83A1-F6EECF244321}">
                <p14:modId xmlns:p14="http://schemas.microsoft.com/office/powerpoint/2010/main" val="363005343"/>
              </p:ext>
            </p:extLst>
          </p:nvPr>
        </p:nvGraphicFramePr>
        <p:xfrm>
          <a:off x="5471409" y="1662853"/>
          <a:ext cx="5906126" cy="3298715"/>
        </p:xfrm>
        <a:graphic>
          <a:graphicData uri="http://schemas.openxmlformats.org/drawingml/2006/table">
            <a:tbl>
              <a:tblPr firstRow="1" bandRow="1">
                <a:tableStyleId>{5C22544A-7EE6-4342-B048-85BDC9FD1C3A}</a:tableStyleId>
              </a:tblPr>
              <a:tblGrid>
                <a:gridCol w="2953063">
                  <a:extLst>
                    <a:ext uri="{9D8B030D-6E8A-4147-A177-3AD203B41FA5}">
                      <a16:colId xmlns:a16="http://schemas.microsoft.com/office/drawing/2014/main" val="3912112712"/>
                    </a:ext>
                  </a:extLst>
                </a:gridCol>
                <a:gridCol w="2953063">
                  <a:extLst>
                    <a:ext uri="{9D8B030D-6E8A-4147-A177-3AD203B41FA5}">
                      <a16:colId xmlns:a16="http://schemas.microsoft.com/office/drawing/2014/main" val="595741046"/>
                    </a:ext>
                  </a:extLst>
                </a:gridCol>
              </a:tblGrid>
              <a:tr h="659743">
                <a:tc>
                  <a:txBody>
                    <a:bodyPr/>
                    <a:lstStyle/>
                    <a:p>
                      <a:pPr algn="ctr"/>
                      <a:r>
                        <a:rPr lang="en-CA" sz="2800" b="1" kern="1200" dirty="0">
                          <a:solidFill>
                            <a:schemeClr val="lt1"/>
                          </a:solidFill>
                          <a:effectLst/>
                          <a:latin typeface="+mn-lt"/>
                          <a:ea typeface="+mn-ea"/>
                          <a:cs typeface="+mn-cs"/>
                        </a:rPr>
                        <a:t>Full Name</a:t>
                      </a:r>
                      <a:endParaRPr lang="en-CA" sz="2800" dirty="0"/>
                    </a:p>
                  </a:txBody>
                  <a:tcPr/>
                </a:tc>
                <a:tc>
                  <a:txBody>
                    <a:bodyPr/>
                    <a:lstStyle/>
                    <a:p>
                      <a:pPr algn="ctr"/>
                      <a:r>
                        <a:rPr lang="en-CA" sz="2800" b="1" kern="1200" dirty="0">
                          <a:solidFill>
                            <a:schemeClr val="lt1"/>
                          </a:solidFill>
                          <a:effectLst/>
                          <a:latin typeface="+mn-lt"/>
                          <a:ea typeface="+mn-ea"/>
                          <a:cs typeface="+mn-cs"/>
                        </a:rPr>
                        <a:t>Student ID</a:t>
                      </a:r>
                      <a:endParaRPr lang="en-CA" sz="2800" dirty="0"/>
                    </a:p>
                  </a:txBody>
                  <a:tcPr/>
                </a:tc>
                <a:extLst>
                  <a:ext uri="{0D108BD9-81ED-4DB2-BD59-A6C34878D82A}">
                    <a16:rowId xmlns:a16="http://schemas.microsoft.com/office/drawing/2014/main" val="3629092083"/>
                  </a:ext>
                </a:extLst>
              </a:tr>
              <a:tr h="659743">
                <a:tc>
                  <a:txBody>
                    <a:bodyPr/>
                    <a:lstStyle/>
                    <a:p>
                      <a:r>
                        <a:rPr lang="tr-TR" sz="2000" b="1" dirty="0"/>
                        <a:t>Abdramane Mahamat Ali</a:t>
                      </a:r>
                      <a:endParaRPr lang="en-CA" sz="2000" b="1" dirty="0"/>
                    </a:p>
                  </a:txBody>
                  <a:tcPr/>
                </a:tc>
                <a:tc>
                  <a:txBody>
                    <a:bodyPr/>
                    <a:lstStyle/>
                    <a:p>
                      <a:r>
                        <a:rPr lang="tr-TR" sz="2400" dirty="0"/>
                        <a:t>2010213505</a:t>
                      </a:r>
                      <a:endParaRPr lang="en-CA" sz="2400" dirty="0"/>
                    </a:p>
                  </a:txBody>
                  <a:tcPr/>
                </a:tc>
                <a:extLst>
                  <a:ext uri="{0D108BD9-81ED-4DB2-BD59-A6C34878D82A}">
                    <a16:rowId xmlns:a16="http://schemas.microsoft.com/office/drawing/2014/main" val="4009329819"/>
                  </a:ext>
                </a:extLst>
              </a:tr>
              <a:tr h="659743">
                <a:tc>
                  <a:txBody>
                    <a:bodyPr/>
                    <a:lstStyle/>
                    <a:p>
                      <a:r>
                        <a:rPr lang="en-CA" sz="2000" b="1" kern="1200" noProof="1">
                          <a:solidFill>
                            <a:schemeClr val="dk1"/>
                          </a:solidFill>
                          <a:effectLst/>
                          <a:latin typeface="+mn-lt"/>
                          <a:ea typeface="+mn-ea"/>
                          <a:cs typeface="+mn-cs"/>
                        </a:rPr>
                        <a:t>Nour Hacesad</a:t>
                      </a:r>
                      <a:endParaRPr lang="en-CA" sz="2000" noProof="1"/>
                    </a:p>
                  </a:txBody>
                  <a:tcPr/>
                </a:tc>
                <a:tc>
                  <a:txBody>
                    <a:bodyPr/>
                    <a:lstStyle/>
                    <a:p>
                      <a:r>
                        <a:rPr lang="en-CA" sz="2400" kern="1200" dirty="0">
                          <a:solidFill>
                            <a:schemeClr val="dk1"/>
                          </a:solidFill>
                          <a:effectLst/>
                          <a:latin typeface="+mn-lt"/>
                          <a:ea typeface="+mn-ea"/>
                          <a:cs typeface="+mn-cs"/>
                        </a:rPr>
                        <a:t>1910213500</a:t>
                      </a:r>
                      <a:endParaRPr lang="en-CA" sz="2400" dirty="0"/>
                    </a:p>
                  </a:txBody>
                  <a:tcPr/>
                </a:tc>
                <a:extLst>
                  <a:ext uri="{0D108BD9-81ED-4DB2-BD59-A6C34878D82A}">
                    <a16:rowId xmlns:a16="http://schemas.microsoft.com/office/drawing/2014/main" val="3716378255"/>
                  </a:ext>
                </a:extLst>
              </a:tr>
              <a:tr h="659743">
                <a:tc>
                  <a:txBody>
                    <a:bodyPr/>
                    <a:lstStyle/>
                    <a:p>
                      <a:r>
                        <a:rPr lang="en-CA" sz="2000" b="1" kern="1200" noProof="1">
                          <a:solidFill>
                            <a:schemeClr val="dk1"/>
                          </a:solidFill>
                          <a:effectLst/>
                          <a:latin typeface="+mn-lt"/>
                          <a:ea typeface="+mn-ea"/>
                          <a:cs typeface="+mn-cs"/>
                        </a:rPr>
                        <a:t>Haia Muhrat</a:t>
                      </a:r>
                      <a:endParaRPr lang="en-CA" sz="2000" noProof="1"/>
                    </a:p>
                  </a:txBody>
                  <a:tcPr/>
                </a:tc>
                <a:tc>
                  <a:txBody>
                    <a:bodyPr/>
                    <a:lstStyle/>
                    <a:p>
                      <a:r>
                        <a:rPr lang="en-CA" sz="2400" kern="1200" dirty="0">
                          <a:solidFill>
                            <a:schemeClr val="dk1"/>
                          </a:solidFill>
                          <a:effectLst/>
                          <a:latin typeface="+mn-lt"/>
                          <a:ea typeface="+mn-ea"/>
                          <a:cs typeface="+mn-cs"/>
                        </a:rPr>
                        <a:t>2010213532</a:t>
                      </a:r>
                      <a:endParaRPr lang="en-CA" sz="2400" dirty="0"/>
                    </a:p>
                  </a:txBody>
                  <a:tcPr/>
                </a:tc>
                <a:extLst>
                  <a:ext uri="{0D108BD9-81ED-4DB2-BD59-A6C34878D82A}">
                    <a16:rowId xmlns:a16="http://schemas.microsoft.com/office/drawing/2014/main" val="3934582075"/>
                  </a:ext>
                </a:extLst>
              </a:tr>
              <a:tr h="659743">
                <a:tc>
                  <a:txBody>
                    <a:bodyPr/>
                    <a:lstStyle/>
                    <a:p>
                      <a:r>
                        <a:rPr lang="en-CA" sz="2000" b="1" kern="1200" dirty="0">
                          <a:solidFill>
                            <a:schemeClr val="dk1"/>
                          </a:solidFill>
                          <a:effectLst/>
                          <a:latin typeface="+mn-lt"/>
                          <a:ea typeface="+mn-ea"/>
                          <a:cs typeface="+mn-cs"/>
                        </a:rPr>
                        <a:t>Narin Bilal</a:t>
                      </a:r>
                      <a:endParaRPr lang="en-CA" sz="2000" dirty="0"/>
                    </a:p>
                  </a:txBody>
                  <a:tcPr/>
                </a:tc>
                <a:tc>
                  <a:txBody>
                    <a:bodyPr/>
                    <a:lstStyle/>
                    <a:p>
                      <a:r>
                        <a:rPr lang="en-CA" sz="2400" kern="1200" dirty="0">
                          <a:solidFill>
                            <a:schemeClr val="dk1"/>
                          </a:solidFill>
                          <a:effectLst/>
                          <a:latin typeface="+mn-lt"/>
                          <a:ea typeface="+mn-ea"/>
                          <a:cs typeface="+mn-cs"/>
                        </a:rPr>
                        <a:t>2110213534</a:t>
                      </a:r>
                      <a:endParaRPr lang="en-CA" sz="2400" dirty="0"/>
                    </a:p>
                  </a:txBody>
                  <a:tcPr/>
                </a:tc>
                <a:extLst>
                  <a:ext uri="{0D108BD9-81ED-4DB2-BD59-A6C34878D82A}">
                    <a16:rowId xmlns:a16="http://schemas.microsoft.com/office/drawing/2014/main" val="3240811773"/>
                  </a:ext>
                </a:extLst>
              </a:tr>
            </a:tbl>
          </a:graphicData>
        </a:graphic>
      </p:graphicFrame>
      <p:sp>
        <p:nvSpPr>
          <p:cNvPr id="7" name="Metin kutusu 6">
            <a:extLst>
              <a:ext uri="{FF2B5EF4-FFF2-40B4-BE49-F238E27FC236}">
                <a16:creationId xmlns:a16="http://schemas.microsoft.com/office/drawing/2014/main" id="{F1E03B5E-AC8A-19F6-43A5-98878F270BE8}"/>
              </a:ext>
            </a:extLst>
          </p:cNvPr>
          <p:cNvSpPr txBox="1"/>
          <p:nvPr/>
        </p:nvSpPr>
        <p:spPr>
          <a:xfrm>
            <a:off x="6768058" y="1141992"/>
            <a:ext cx="3312827" cy="493084"/>
          </a:xfrm>
          <a:prstGeom prst="rect">
            <a:avLst/>
          </a:prstGeom>
          <a:noFill/>
        </p:spPr>
        <p:txBody>
          <a:bodyPr wrap="square">
            <a:spAutoFit/>
          </a:bodyPr>
          <a:lstStyle/>
          <a:p>
            <a:r>
              <a:rPr lang="en-CA" sz="2604" dirty="0">
                <a:solidFill>
                  <a:srgbClr val="FF0000"/>
                </a:solidFill>
                <a:effectLst/>
                <a:latin typeface="Calibri" panose="020F0502020204030204" pitchFamily="34" charset="0"/>
              </a:rPr>
              <a:t>PROJECT PARTICIPANTS</a:t>
            </a:r>
            <a:endParaRPr lang="en-CA" dirty="0"/>
          </a:p>
        </p:txBody>
      </p:sp>
    </p:spTree>
    <p:extLst>
      <p:ext uri="{BB962C8B-B14F-4D97-AF65-F5344CB8AC3E}">
        <p14:creationId xmlns:p14="http://schemas.microsoft.com/office/powerpoint/2010/main" val="109466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50964A-03E6-7374-8766-0F0A53DBDA40}"/>
              </a:ext>
            </a:extLst>
          </p:cNvPr>
          <p:cNvSpPr>
            <a:spLocks noGrp="1"/>
          </p:cNvSpPr>
          <p:nvPr>
            <p:ph type="title"/>
          </p:nvPr>
        </p:nvSpPr>
        <p:spPr>
          <a:xfrm>
            <a:off x="1295401" y="1536769"/>
            <a:ext cx="7533805" cy="696766"/>
          </a:xfrm>
        </p:spPr>
        <p:txBody>
          <a:bodyPr>
            <a:normAutofit fontScale="90000"/>
          </a:bodyPr>
          <a:lstStyle/>
          <a:p>
            <a:pPr algn="l"/>
            <a:r>
              <a:rPr lang="en-CA" b="1" dirty="0"/>
              <a:t>6.</a:t>
            </a:r>
            <a:r>
              <a:rPr lang="tr-TR" b="1" dirty="0"/>
              <a:t>3</a:t>
            </a:r>
            <a:r>
              <a:rPr lang="en-CA" b="1" dirty="0"/>
              <a:t> Raster Prediction Process</a:t>
            </a:r>
            <a:endParaRPr lang="en-CA" dirty="0"/>
          </a:p>
        </p:txBody>
      </p:sp>
      <p:sp>
        <p:nvSpPr>
          <p:cNvPr id="3" name="İçerik Yer Tutucusu 2">
            <a:extLst>
              <a:ext uri="{FF2B5EF4-FFF2-40B4-BE49-F238E27FC236}">
                <a16:creationId xmlns:a16="http://schemas.microsoft.com/office/drawing/2014/main" id="{DEBE6D75-3C78-FF24-0B47-15995CB70D40}"/>
              </a:ext>
            </a:extLst>
          </p:cNvPr>
          <p:cNvSpPr>
            <a:spLocks noGrp="1"/>
          </p:cNvSpPr>
          <p:nvPr>
            <p:ph idx="1"/>
          </p:nvPr>
        </p:nvSpPr>
        <p:spPr/>
        <p:txBody>
          <a:bodyPr/>
          <a:lstStyle/>
          <a:p>
            <a:pPr>
              <a:buFont typeface="Arial" panose="020B0604020202020204" pitchFamily="34" charset="0"/>
              <a:buChar char="•"/>
            </a:pPr>
            <a:r>
              <a:rPr lang="en-CA" dirty="0"/>
              <a:t>The best </a:t>
            </a:r>
            <a:r>
              <a:rPr lang="en-CA" dirty="0" err="1"/>
              <a:t>XGBoost</a:t>
            </a:r>
            <a:r>
              <a:rPr lang="en-CA" dirty="0"/>
              <a:t> model was applied pixel-wise to a raster stack of the 15 feature layers.</a:t>
            </a:r>
          </a:p>
          <a:p>
            <a:pPr>
              <a:buFont typeface="Arial" panose="020B0604020202020204" pitchFamily="34" charset="0"/>
              <a:buChar char="•"/>
            </a:pPr>
            <a:r>
              <a:rPr lang="en-CA" dirty="0"/>
              <a:t>Predictions were reconstructed into a raster grid and visualized with a color ramp indicating suitability levels (1 = Suitable, 0 = Not Suitable).</a:t>
            </a:r>
          </a:p>
          <a:p>
            <a:pPr marL="0" indent="0">
              <a:buNone/>
            </a:pPr>
            <a:r>
              <a:rPr lang="en-CA" sz="3200" b="1" dirty="0"/>
              <a:t>6.</a:t>
            </a:r>
            <a:r>
              <a:rPr lang="tr-TR" sz="3200" b="1" dirty="0"/>
              <a:t>4</a:t>
            </a:r>
            <a:r>
              <a:rPr lang="en-CA" sz="3200" b="1" dirty="0"/>
              <a:t> Map Export</a:t>
            </a:r>
            <a:endParaRPr lang="tr-TR" sz="3200" b="1" dirty="0"/>
          </a:p>
          <a:p>
            <a:pPr marL="0" indent="0">
              <a:buNone/>
            </a:pPr>
            <a:r>
              <a:rPr lang="en-CA" noProof="1"/>
              <a:t>The final suitability map was exported as a GeoTIFF file (e.g., </a:t>
            </a:r>
            <a:r>
              <a:rPr lang="en-CA" b="1" noProof="1"/>
              <a:t>suitability_</a:t>
            </a:r>
            <a:r>
              <a:rPr lang="tr-TR" b="1" noProof="1"/>
              <a:t>map</a:t>
            </a:r>
            <a:r>
              <a:rPr lang="en-CA" b="1" noProof="1"/>
              <a:t>.tif</a:t>
            </a:r>
            <a:r>
              <a:rPr lang="en-CA" noProof="1"/>
              <a:t>) for further analysis in ArcMap</a:t>
            </a:r>
            <a:r>
              <a:rPr lang="en-CA" dirty="0"/>
              <a:t>.</a:t>
            </a:r>
          </a:p>
        </p:txBody>
      </p:sp>
    </p:spTree>
    <p:extLst>
      <p:ext uri="{BB962C8B-B14F-4D97-AF65-F5344CB8AC3E}">
        <p14:creationId xmlns:p14="http://schemas.microsoft.com/office/powerpoint/2010/main" val="31984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7E360-8208-D49A-1C11-23B4E0DB3FC0}"/>
              </a:ext>
            </a:extLst>
          </p:cNvPr>
          <p:cNvSpPr>
            <a:spLocks noGrp="1"/>
          </p:cNvSpPr>
          <p:nvPr>
            <p:ph type="title"/>
          </p:nvPr>
        </p:nvSpPr>
        <p:spPr/>
        <p:txBody>
          <a:bodyPr>
            <a:normAutofit fontScale="90000"/>
          </a:bodyPr>
          <a:lstStyle/>
          <a:p>
            <a:pPr algn="ctr"/>
            <a:r>
              <a:rPr lang="en-CA" dirty="0"/>
              <a:t>7. Web Application Design and Implementation</a:t>
            </a:r>
          </a:p>
        </p:txBody>
      </p:sp>
      <p:sp>
        <p:nvSpPr>
          <p:cNvPr id="3" name="İçerik Yer Tutucusu 2">
            <a:extLst>
              <a:ext uri="{FF2B5EF4-FFF2-40B4-BE49-F238E27FC236}">
                <a16:creationId xmlns:a16="http://schemas.microsoft.com/office/drawing/2014/main" id="{D6EFEDD1-4DA0-99AA-ECDD-69A2516CC9FA}"/>
              </a:ext>
            </a:extLst>
          </p:cNvPr>
          <p:cNvSpPr>
            <a:spLocks noGrp="1"/>
          </p:cNvSpPr>
          <p:nvPr>
            <p:ph idx="1"/>
          </p:nvPr>
        </p:nvSpPr>
        <p:spPr>
          <a:xfrm>
            <a:off x="1295401" y="2158583"/>
            <a:ext cx="9601196" cy="3987383"/>
          </a:xfrm>
        </p:spPr>
        <p:txBody>
          <a:bodyPr>
            <a:normAutofit fontScale="55000" lnSpcReduction="20000"/>
          </a:bodyPr>
          <a:lstStyle/>
          <a:p>
            <a:pPr marL="0" indent="0">
              <a:buNone/>
            </a:pPr>
            <a:r>
              <a:rPr lang="en-CA" b="1" dirty="0"/>
              <a:t>7.1 User Interface (Frontend)</a:t>
            </a:r>
            <a:endParaRPr lang="tr-TR" b="1" dirty="0"/>
          </a:p>
          <a:p>
            <a:pPr marL="0" indent="0">
              <a:buNone/>
            </a:pPr>
            <a:endParaRPr lang="en-CA" b="1" dirty="0"/>
          </a:p>
          <a:p>
            <a:r>
              <a:rPr lang="en-CA" sz="3300" dirty="0"/>
              <a:t>The web application allows farmers to:</a:t>
            </a:r>
          </a:p>
          <a:p>
            <a:pPr>
              <a:buFont typeface="Arial" panose="020B0604020202020204" pitchFamily="34" charset="0"/>
              <a:buChar char="•"/>
            </a:pPr>
            <a:r>
              <a:rPr lang="en-CA" sz="3300" dirty="0"/>
              <a:t>Upload shapefiles or draw polygons to define the area of interest.</a:t>
            </a:r>
          </a:p>
          <a:p>
            <a:pPr>
              <a:buFont typeface="Arial" panose="020B0604020202020204" pitchFamily="34" charset="0"/>
              <a:buChar char="•"/>
            </a:pPr>
            <a:r>
              <a:rPr lang="en-CA" sz="3300" dirty="0"/>
              <a:t>View crop suitability maps with dynamic features such as zooming and panning.</a:t>
            </a:r>
          </a:p>
          <a:p>
            <a:pPr>
              <a:buFont typeface="Arial" panose="020B0604020202020204" pitchFamily="34" charset="0"/>
              <a:buChar char="•"/>
            </a:pPr>
            <a:r>
              <a:rPr lang="en-CA" sz="3300" dirty="0"/>
              <a:t>Receive tailored crop recommendations based on the model's predictions.</a:t>
            </a:r>
          </a:p>
          <a:p>
            <a:pPr marL="0" indent="0">
              <a:buNone/>
            </a:pPr>
            <a:endParaRPr lang="tr-TR" b="1" dirty="0"/>
          </a:p>
          <a:p>
            <a:pPr marL="0" indent="0">
              <a:buNone/>
            </a:pPr>
            <a:r>
              <a:rPr lang="en-CA" b="1" dirty="0"/>
              <a:t>7.2 Backend (Python with Flask/Django)</a:t>
            </a:r>
            <a:endParaRPr lang="tr-TR" b="1" dirty="0"/>
          </a:p>
          <a:p>
            <a:pPr marL="0" indent="0">
              <a:buNone/>
            </a:pPr>
            <a:endParaRPr lang="en-CA" b="1" dirty="0"/>
          </a:p>
          <a:p>
            <a:pPr>
              <a:buFont typeface="Arial" panose="020B0604020202020204" pitchFamily="34" charset="0"/>
              <a:buChar char="•"/>
            </a:pPr>
            <a:r>
              <a:rPr lang="en-CA" sz="2900" dirty="0"/>
              <a:t>The backend processes the user inputs (shapefiles and model data).</a:t>
            </a:r>
          </a:p>
          <a:p>
            <a:pPr>
              <a:buFont typeface="Arial" panose="020B0604020202020204" pitchFamily="34" charset="0"/>
              <a:buChar char="•"/>
            </a:pPr>
            <a:r>
              <a:rPr lang="en-CA" sz="2900" dirty="0"/>
              <a:t>It runs the trained model to predict crop suitability for the user-defined area.</a:t>
            </a:r>
          </a:p>
          <a:p>
            <a:pPr>
              <a:buFont typeface="Arial" panose="020B0604020202020204" pitchFamily="34" charset="0"/>
              <a:buChar char="•"/>
            </a:pPr>
            <a:r>
              <a:rPr lang="en-CA" sz="2900" dirty="0"/>
              <a:t>The results (suitability maps) are sent to the frontend for visualization.</a:t>
            </a:r>
          </a:p>
          <a:p>
            <a:endParaRPr lang="en-CA" dirty="0"/>
          </a:p>
        </p:txBody>
      </p:sp>
    </p:spTree>
    <p:extLst>
      <p:ext uri="{BB962C8B-B14F-4D97-AF65-F5344CB8AC3E}">
        <p14:creationId xmlns:p14="http://schemas.microsoft.com/office/powerpoint/2010/main" val="185416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6EE9A3-FE3D-4F0E-4540-46F0B2706B6F}"/>
              </a:ext>
            </a:extLst>
          </p:cNvPr>
          <p:cNvSpPr>
            <a:spLocks noGrp="1"/>
          </p:cNvSpPr>
          <p:nvPr>
            <p:ph idx="1"/>
          </p:nvPr>
        </p:nvSpPr>
        <p:spPr>
          <a:xfrm>
            <a:off x="990564" y="1991187"/>
            <a:ext cx="10515600" cy="3333229"/>
          </a:xfrm>
        </p:spPr>
        <p:txBody>
          <a:bodyPr>
            <a:normAutofit/>
          </a:bodyPr>
          <a:lstStyle/>
          <a:p>
            <a:pPr marL="0" indent="0">
              <a:buNone/>
            </a:pPr>
            <a:r>
              <a:rPr lang="en-CA" b="1" dirty="0"/>
              <a:t>7.3 Technologies Used</a:t>
            </a:r>
            <a:endParaRPr lang="tr-TR" b="1" dirty="0"/>
          </a:p>
          <a:p>
            <a:pPr marL="0" indent="0">
              <a:buNone/>
            </a:pPr>
            <a:endParaRPr lang="en-CA" b="1" dirty="0"/>
          </a:p>
          <a:p>
            <a:r>
              <a:rPr lang="en-CA" b="1" dirty="0"/>
              <a:t>Frontend: </a:t>
            </a:r>
            <a:r>
              <a:rPr lang="en-CA" dirty="0"/>
              <a:t>HTML, CSS, JavaScript (Leaflet.js for mapping)</a:t>
            </a:r>
          </a:p>
          <a:p>
            <a:r>
              <a:rPr lang="en-CA" b="1" dirty="0"/>
              <a:t>Backend: </a:t>
            </a:r>
            <a:r>
              <a:rPr lang="en-CA" dirty="0"/>
              <a:t>Python (Flask), libraries like </a:t>
            </a:r>
            <a:r>
              <a:rPr lang="en-CA" dirty="0" err="1"/>
              <a:t>rasterio</a:t>
            </a:r>
            <a:r>
              <a:rPr lang="en-CA" dirty="0"/>
              <a:t>, </a:t>
            </a:r>
            <a:r>
              <a:rPr lang="en-CA" dirty="0" err="1"/>
              <a:t>geopandas</a:t>
            </a:r>
            <a:endParaRPr lang="en-CA" dirty="0"/>
          </a:p>
          <a:p>
            <a:r>
              <a:rPr lang="en-CA" b="1" dirty="0"/>
              <a:t>Model Storage: </a:t>
            </a:r>
            <a:r>
              <a:rPr lang="en-CA" dirty="0"/>
              <a:t>Pickle files for storing trained models</a:t>
            </a:r>
          </a:p>
        </p:txBody>
      </p:sp>
    </p:spTree>
    <p:extLst>
      <p:ext uri="{BB962C8B-B14F-4D97-AF65-F5344CB8AC3E}">
        <p14:creationId xmlns:p14="http://schemas.microsoft.com/office/powerpoint/2010/main" val="110569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B3928-B77E-B219-BF2C-6C3F5A11A96C}"/>
              </a:ext>
            </a:extLst>
          </p:cNvPr>
          <p:cNvSpPr>
            <a:spLocks noGrp="1"/>
          </p:cNvSpPr>
          <p:nvPr>
            <p:ph type="title"/>
          </p:nvPr>
        </p:nvSpPr>
        <p:spPr/>
        <p:txBody>
          <a:bodyPr/>
          <a:lstStyle/>
          <a:p>
            <a:pPr algn="ctr"/>
            <a:r>
              <a:rPr lang="en-CA" dirty="0"/>
              <a:t>8. Results and Discussion</a:t>
            </a:r>
          </a:p>
        </p:txBody>
      </p:sp>
      <p:sp>
        <p:nvSpPr>
          <p:cNvPr id="3" name="İçerik Yer Tutucusu 2">
            <a:extLst>
              <a:ext uri="{FF2B5EF4-FFF2-40B4-BE49-F238E27FC236}">
                <a16:creationId xmlns:a16="http://schemas.microsoft.com/office/drawing/2014/main" id="{C109ADE1-95D1-3838-8F25-B75D3BF1C240}"/>
              </a:ext>
            </a:extLst>
          </p:cNvPr>
          <p:cNvSpPr>
            <a:spLocks noGrp="1"/>
          </p:cNvSpPr>
          <p:nvPr>
            <p:ph idx="1"/>
          </p:nvPr>
        </p:nvSpPr>
        <p:spPr>
          <a:xfrm>
            <a:off x="1295402" y="2533060"/>
            <a:ext cx="9601196" cy="3117955"/>
          </a:xfrm>
        </p:spPr>
        <p:txBody>
          <a:bodyPr>
            <a:normAutofit fontScale="85000" lnSpcReduction="10000"/>
          </a:bodyPr>
          <a:lstStyle/>
          <a:p>
            <a:pPr marL="0" indent="0">
              <a:buNone/>
            </a:pPr>
            <a:r>
              <a:rPr lang="en-CA" sz="2000" b="1" dirty="0"/>
              <a:t>8.</a:t>
            </a:r>
            <a:r>
              <a:rPr lang="tr-TR" sz="2000" b="1" dirty="0"/>
              <a:t>1</a:t>
            </a:r>
            <a:r>
              <a:rPr lang="en-CA" sz="2000" b="1" dirty="0"/>
              <a:t> Findings and Discussion</a:t>
            </a:r>
            <a:endParaRPr lang="tr-TR" sz="2000" b="1" dirty="0"/>
          </a:p>
          <a:p>
            <a:pPr marL="0" indent="0">
              <a:buNone/>
            </a:pPr>
            <a:endParaRPr lang="en-CA" sz="2000" b="1" dirty="0"/>
          </a:p>
          <a:p>
            <a:pPr>
              <a:buFont typeface="Arial" panose="020B0604020202020204" pitchFamily="34" charset="0"/>
              <a:buChar char="•"/>
            </a:pPr>
            <a:r>
              <a:rPr lang="en-CA" sz="2000" b="1" dirty="0"/>
              <a:t>Model Performance: </a:t>
            </a:r>
            <a:r>
              <a:rPr lang="en-CA" sz="2000" dirty="0" err="1"/>
              <a:t>XGBoost</a:t>
            </a:r>
            <a:r>
              <a:rPr lang="en-CA" sz="2000" dirty="0"/>
              <a:t> showed superior performance (ROC AUC ~0.985).</a:t>
            </a:r>
          </a:p>
          <a:p>
            <a:pPr>
              <a:buFont typeface="Arial" panose="020B0604020202020204" pitchFamily="34" charset="0"/>
              <a:buChar char="•"/>
            </a:pPr>
            <a:r>
              <a:rPr lang="en-CA" sz="2000" b="1" dirty="0"/>
              <a:t>Suitability Maps: </a:t>
            </a:r>
            <a:r>
              <a:rPr lang="en-CA" sz="2000" dirty="0"/>
              <a:t>Clear differentiation was observed between crop-suitable and non-suitable areas.</a:t>
            </a:r>
          </a:p>
          <a:p>
            <a:pPr>
              <a:buFont typeface="Arial" panose="020B0604020202020204" pitchFamily="34" charset="0"/>
              <a:buChar char="•"/>
            </a:pPr>
            <a:r>
              <a:rPr lang="en-CA" sz="2000" b="1" dirty="0"/>
              <a:t>Practical Application: </a:t>
            </a:r>
            <a:r>
              <a:rPr lang="en-CA" sz="2000" dirty="0"/>
              <a:t>The system can help farmers decide optimal crop placement and support data-driven decisions.</a:t>
            </a:r>
          </a:p>
          <a:p>
            <a:pPr>
              <a:buFont typeface="Arial" panose="020B0604020202020204" pitchFamily="34" charset="0"/>
              <a:buChar char="•"/>
            </a:pPr>
            <a:r>
              <a:rPr lang="en-CA" sz="2000" b="1" dirty="0"/>
              <a:t>Limitations: </a:t>
            </a:r>
            <a:r>
              <a:rPr lang="en-CA" sz="2000" dirty="0"/>
              <a:t>Discuss any data quality issues, model limitations, or scalability concerns.</a:t>
            </a:r>
          </a:p>
          <a:p>
            <a:pPr>
              <a:buFont typeface="Arial" panose="020B0604020202020204" pitchFamily="34" charset="0"/>
              <a:buChar char="•"/>
            </a:pPr>
            <a:r>
              <a:rPr lang="en-CA" sz="2000" b="1" dirty="0"/>
              <a:t>Future Work: </a:t>
            </a:r>
            <a:r>
              <a:rPr lang="en-CA" sz="2000" dirty="0"/>
              <a:t>Suggest extending the system with additional data sources or advanced ML techniques.</a:t>
            </a:r>
            <a:endParaRPr lang="tr-TR" sz="2000" dirty="0"/>
          </a:p>
        </p:txBody>
      </p:sp>
    </p:spTree>
    <p:extLst>
      <p:ext uri="{BB962C8B-B14F-4D97-AF65-F5344CB8AC3E}">
        <p14:creationId xmlns:p14="http://schemas.microsoft.com/office/powerpoint/2010/main" val="25619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34864-9A61-1C96-37F8-AB9A3AFB7D23}"/>
              </a:ext>
            </a:extLst>
          </p:cNvPr>
          <p:cNvSpPr>
            <a:spLocks noGrp="1"/>
          </p:cNvSpPr>
          <p:nvPr>
            <p:ph type="title"/>
          </p:nvPr>
        </p:nvSpPr>
        <p:spPr/>
        <p:txBody>
          <a:bodyPr/>
          <a:lstStyle/>
          <a:p>
            <a:r>
              <a:rPr lang="en-CA" dirty="0"/>
              <a:t>9. Conclusion</a:t>
            </a:r>
          </a:p>
        </p:txBody>
      </p:sp>
      <p:sp>
        <p:nvSpPr>
          <p:cNvPr id="3" name="İçerik Yer Tutucusu 2">
            <a:extLst>
              <a:ext uri="{FF2B5EF4-FFF2-40B4-BE49-F238E27FC236}">
                <a16:creationId xmlns:a16="http://schemas.microsoft.com/office/drawing/2014/main" id="{F69CDEC6-5717-D043-5185-132230A035A6}"/>
              </a:ext>
            </a:extLst>
          </p:cNvPr>
          <p:cNvSpPr>
            <a:spLocks noGrp="1"/>
          </p:cNvSpPr>
          <p:nvPr>
            <p:ph idx="1"/>
          </p:nvPr>
        </p:nvSpPr>
        <p:spPr/>
        <p:txBody>
          <a:bodyPr/>
          <a:lstStyle/>
          <a:p>
            <a:pPr marL="0" indent="0">
              <a:buNone/>
            </a:pPr>
            <a:r>
              <a:rPr lang="en-CA" dirty="0"/>
              <a:t>This project successfully developed a GIS-ML-based crop recommendation system for Antalya, Turkey. By utilizing spatial data and machine learning, the system can predict crop suitability and assist farmers in making informed decisions. The system's web interface provides an accessible tool for farmers to receive tailored recommendations, promoting more sustainable agricultural practices.</a:t>
            </a:r>
          </a:p>
        </p:txBody>
      </p:sp>
    </p:spTree>
    <p:extLst>
      <p:ext uri="{BB962C8B-B14F-4D97-AF65-F5344CB8AC3E}">
        <p14:creationId xmlns:p14="http://schemas.microsoft.com/office/powerpoint/2010/main" val="4059286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E9F01-3F1D-3726-6AA5-DAE54DE3AF99}"/>
              </a:ext>
            </a:extLst>
          </p:cNvPr>
          <p:cNvSpPr>
            <a:spLocks noGrp="1"/>
          </p:cNvSpPr>
          <p:nvPr>
            <p:ph type="title"/>
          </p:nvPr>
        </p:nvSpPr>
        <p:spPr/>
        <p:txBody>
          <a:bodyPr/>
          <a:lstStyle/>
          <a:p>
            <a:r>
              <a:rPr lang="en-CA" dirty="0"/>
              <a:t>10. Appendices</a:t>
            </a:r>
          </a:p>
        </p:txBody>
      </p:sp>
      <p:sp>
        <p:nvSpPr>
          <p:cNvPr id="3" name="İçerik Yer Tutucusu 2">
            <a:extLst>
              <a:ext uri="{FF2B5EF4-FFF2-40B4-BE49-F238E27FC236}">
                <a16:creationId xmlns:a16="http://schemas.microsoft.com/office/drawing/2014/main" id="{AEA24BC0-A06E-F2CF-DB65-07ED7E71F278}"/>
              </a:ext>
            </a:extLst>
          </p:cNvPr>
          <p:cNvSpPr>
            <a:spLocks noGrp="1"/>
          </p:cNvSpPr>
          <p:nvPr>
            <p:ph idx="1"/>
          </p:nvPr>
        </p:nvSpPr>
        <p:spPr>
          <a:xfrm>
            <a:off x="1295402" y="2167187"/>
            <a:ext cx="9601196" cy="3318936"/>
          </a:xfrm>
        </p:spPr>
        <p:txBody>
          <a:bodyPr>
            <a:normAutofit fontScale="77500" lnSpcReduction="20000"/>
          </a:bodyPr>
          <a:lstStyle/>
          <a:p>
            <a:pPr marL="457200" indent="-457200">
              <a:buAutoNum type="alphaUcPeriod"/>
            </a:pPr>
            <a:r>
              <a:rPr lang="en-CA" b="1" dirty="0"/>
              <a:t>Code Snippets</a:t>
            </a:r>
          </a:p>
          <a:p>
            <a:pPr>
              <a:buFont typeface="Arial" panose="020B0604020202020204" pitchFamily="34" charset="0"/>
              <a:buChar char="•"/>
            </a:pPr>
            <a:r>
              <a:rPr lang="en-CA" dirty="0"/>
              <a:t>Full Google Earth Engine scripts for data acquisition and feature extraction.</a:t>
            </a:r>
          </a:p>
          <a:p>
            <a:pPr>
              <a:buFont typeface="Arial" panose="020B0604020202020204" pitchFamily="34" charset="0"/>
              <a:buChar char="•"/>
            </a:pPr>
            <a:r>
              <a:rPr lang="en-CA" dirty="0"/>
              <a:t>Python (</a:t>
            </a:r>
            <a:r>
              <a:rPr lang="en-CA" dirty="0" err="1"/>
              <a:t>Colab</a:t>
            </a:r>
            <a:r>
              <a:rPr lang="en-CA" dirty="0"/>
              <a:t>) scripts for data preprocessing, model training, evaluation, and suitability mapping.</a:t>
            </a:r>
          </a:p>
          <a:p>
            <a:pPr>
              <a:buFont typeface="Arial" panose="020B0604020202020204" pitchFamily="34" charset="0"/>
              <a:buChar char="•"/>
            </a:pPr>
            <a:r>
              <a:rPr lang="en-CA" dirty="0"/>
              <a:t>Flask/Leaflet application source code</a:t>
            </a:r>
            <a:r>
              <a:rPr lang="tr-TR" dirty="0"/>
              <a:t>.</a:t>
            </a:r>
          </a:p>
          <a:p>
            <a:pPr marL="0" indent="0">
              <a:buNone/>
            </a:pPr>
            <a:endParaRPr lang="en-CA" dirty="0"/>
          </a:p>
          <a:p>
            <a:pPr marL="0" indent="0">
              <a:buNone/>
            </a:pPr>
            <a:r>
              <a:rPr lang="en-CA" b="1" dirty="0"/>
              <a:t>B. Maps and Figures</a:t>
            </a:r>
          </a:p>
          <a:p>
            <a:pPr>
              <a:buFont typeface="Arial" panose="020B0604020202020204" pitchFamily="34" charset="0"/>
              <a:buChar char="•"/>
            </a:pPr>
            <a:r>
              <a:rPr lang="en-CA" dirty="0"/>
              <a:t>Sample satellite images with date annotation.</a:t>
            </a:r>
          </a:p>
          <a:p>
            <a:pPr>
              <a:buFont typeface="Arial" panose="020B0604020202020204" pitchFamily="34" charset="0"/>
              <a:buChar char="•"/>
            </a:pPr>
            <a:r>
              <a:rPr lang="en-CA" dirty="0"/>
              <a:t>Visualization of feature layers and final suitability map.</a:t>
            </a:r>
          </a:p>
          <a:p>
            <a:endParaRPr lang="en-CA" dirty="0"/>
          </a:p>
        </p:txBody>
      </p:sp>
    </p:spTree>
    <p:extLst>
      <p:ext uri="{BB962C8B-B14F-4D97-AF65-F5344CB8AC3E}">
        <p14:creationId xmlns:p14="http://schemas.microsoft.com/office/powerpoint/2010/main" val="1621008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4E8CB5-A9C5-B343-E656-C18CCFF78147}"/>
              </a:ext>
            </a:extLst>
          </p:cNvPr>
          <p:cNvSpPr>
            <a:spLocks noGrp="1"/>
          </p:cNvSpPr>
          <p:nvPr>
            <p:ph type="title"/>
          </p:nvPr>
        </p:nvSpPr>
        <p:spPr/>
        <p:txBody>
          <a:bodyPr/>
          <a:lstStyle/>
          <a:p>
            <a:pPr algn="ctr"/>
            <a:r>
              <a:rPr lang="en-CA" b="1" dirty="0"/>
              <a:t>1</a:t>
            </a:r>
            <a:r>
              <a:rPr lang="tr-TR" b="1" dirty="0"/>
              <a:t>1</a:t>
            </a:r>
            <a:r>
              <a:rPr lang="en-CA" b="1" dirty="0"/>
              <a:t>. References</a:t>
            </a:r>
            <a:endParaRPr lang="en-CA" dirty="0"/>
          </a:p>
        </p:txBody>
      </p:sp>
      <p:sp>
        <p:nvSpPr>
          <p:cNvPr id="4" name="Rectangle 1">
            <a:extLst>
              <a:ext uri="{FF2B5EF4-FFF2-40B4-BE49-F238E27FC236}">
                <a16:creationId xmlns:a16="http://schemas.microsoft.com/office/drawing/2014/main" id="{55FC86D2-0D8F-B9EF-CFD9-DE4A1BFEBA08}"/>
              </a:ext>
            </a:extLst>
          </p:cNvPr>
          <p:cNvSpPr>
            <a:spLocks noGrp="1" noChangeArrowheads="1"/>
          </p:cNvSpPr>
          <p:nvPr>
            <p:ph idx="1"/>
          </p:nvPr>
        </p:nvSpPr>
        <p:spPr bwMode="auto">
          <a:xfrm>
            <a:off x="1633929" y="2459548"/>
            <a:ext cx="81696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[1] Google Earth Engine. </a:t>
            </a:r>
            <a:r>
              <a:rPr kumimoji="0" lang="en-US" altLang="en-US" b="0" i="0" u="none" strike="noStrike" cap="none" normalizeH="0" baseline="0" dirty="0">
                <a:ln>
                  <a:noFill/>
                </a:ln>
                <a:solidFill>
                  <a:schemeClr val="tx1"/>
                </a:solidFill>
                <a:effectLst/>
                <a:hlinkClick r:id="rId2"/>
              </a:rPr>
              <a:t>https://earthengine.google.com/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[2] FAO Soil Data. </a:t>
            </a:r>
            <a:r>
              <a:rPr kumimoji="0" lang="en-US" altLang="en-US" b="0" i="0" u="none" strike="noStrike" cap="none" normalizeH="0" baseline="0" dirty="0">
                <a:ln>
                  <a:noFill/>
                </a:ln>
                <a:solidFill>
                  <a:schemeClr val="tx1"/>
                </a:solidFill>
                <a:effectLst/>
                <a:hlinkClick r:id="rId3"/>
              </a:rPr>
              <a:t>https://www.fao.org/soils-portal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[3] </a:t>
            </a:r>
            <a:r>
              <a:rPr kumimoji="0" lang="en-US" altLang="en-US" b="0" i="0" u="none" strike="noStrike" cap="none" normalizeH="0" baseline="0" noProof="1">
                <a:ln>
                  <a:noFill/>
                </a:ln>
                <a:solidFill>
                  <a:schemeClr val="tx1"/>
                </a:solidFill>
                <a:effectLst/>
              </a:rPr>
              <a:t>Breiman</a:t>
            </a:r>
            <a:r>
              <a:rPr kumimoji="0" lang="en-US" altLang="en-US" b="0" i="0" u="none" strike="noStrike" cap="none" normalizeH="0" baseline="0" dirty="0">
                <a:ln>
                  <a:noFill/>
                </a:ln>
                <a:solidFill>
                  <a:schemeClr val="tx1"/>
                </a:solidFill>
                <a:effectLst/>
              </a:rPr>
              <a:t>, L. (2001). Random Forests. Machine Learning.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[4] </a:t>
            </a:r>
            <a:r>
              <a:rPr kumimoji="0" lang="en-US" altLang="en-US" b="0" i="0" u="none" strike="noStrike" cap="none" normalizeH="0" baseline="0" noProof="1">
                <a:ln>
                  <a:noFill/>
                </a:ln>
                <a:solidFill>
                  <a:schemeClr val="tx1"/>
                </a:solidFill>
                <a:effectLst/>
              </a:rPr>
              <a:t>XGBoost</a:t>
            </a:r>
            <a:r>
              <a:rPr kumimoji="0" lang="en-US" altLang="en-US" b="0" i="0" u="none" strike="noStrike" cap="none" normalizeH="0" baseline="0" dirty="0">
                <a:ln>
                  <a:noFill/>
                </a:ln>
                <a:solidFill>
                  <a:schemeClr val="tx1"/>
                </a:solidFill>
                <a:effectLst/>
              </a:rPr>
              <a:t> Documentation. </a:t>
            </a:r>
            <a:r>
              <a:rPr kumimoji="0" lang="en-US" altLang="en-US" b="0" i="0" u="none" strike="noStrike" cap="none" normalizeH="0" baseline="0" dirty="0">
                <a:ln>
                  <a:noFill/>
                </a:ln>
                <a:solidFill>
                  <a:schemeClr val="tx1"/>
                </a:solidFill>
                <a:effectLst/>
                <a:hlinkClick r:id="rId4"/>
              </a:rPr>
              <a:t>https://xgboost.readthedocs.io/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[5] Sentinel-2 Data Hub. https://scihub.copernicus.eu/</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t>
            </a:r>
            <a:r>
              <a:rPr kumimoji="0" lang="en-US" altLang="en-US" b="0" i="1" u="none" strike="noStrike" cap="none" normalizeH="0" baseline="0" dirty="0">
                <a:ln>
                  <a:noFill/>
                </a:ln>
                <a:solidFill>
                  <a:schemeClr val="tx1"/>
                </a:solidFill>
                <a:effectLst/>
              </a:rPr>
              <a:t>Add all relevant sources used</a:t>
            </a:r>
            <a:r>
              <a:rPr kumimoji="0" lang="en-US" altLang="en-US" b="0" i="0" u="none" strike="noStrike" cap="none" normalizeH="0" baseline="0" dirty="0">
                <a:ln>
                  <a:noFill/>
                </a:ln>
                <a:solidFill>
                  <a:schemeClr val="tx1"/>
                </a:solidFill>
                <a:effectLst/>
              </a:rPr>
              <a:t>)</a:t>
            </a:r>
            <a:endParaRPr kumimoji="0" lang="tr-TR"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6</a:t>
            </a: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 </a:t>
            </a:r>
            <a:r>
              <a:rPr lang="en-CA" dirty="0"/>
              <a:t>Random Forest, </a:t>
            </a:r>
            <a:r>
              <a:rPr lang="en-CA" noProof="1"/>
              <a:t>LightGBM</a:t>
            </a:r>
            <a:r>
              <a:rPr lang="en-CA" dirty="0"/>
              <a:t> documentation.</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7</a:t>
            </a:r>
            <a:r>
              <a:rPr kumimoji="0" lang="en-US" altLang="en-US" b="0" i="0" u="none" strike="noStrike" cap="none" normalizeH="0" baseline="0" dirty="0">
                <a:ln>
                  <a:noFill/>
                </a:ln>
                <a:solidFill>
                  <a:schemeClr val="tx1"/>
                </a:solidFill>
                <a:effectLst/>
              </a:rPr>
              <a:t>] </a:t>
            </a:r>
            <a:r>
              <a:rPr lang="en-CA" dirty="0"/>
              <a:t>Sentinel-2 and MODIS Data Catalog.</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8</a:t>
            </a:r>
            <a:r>
              <a:rPr kumimoji="0" lang="en-US" altLang="en-US" b="0" i="0" u="none" strike="noStrike" cap="none" normalizeH="0" baseline="0" dirty="0">
                <a:ln>
                  <a:noFill/>
                </a:ln>
                <a:solidFill>
                  <a:schemeClr val="tx1"/>
                </a:solidFill>
                <a:effectLst/>
              </a:rPr>
              <a:t>] </a:t>
            </a:r>
            <a:r>
              <a:rPr lang="en-CA" dirty="0"/>
              <a:t>ISRIC </a:t>
            </a:r>
            <a:r>
              <a:rPr lang="en-CA" noProof="1"/>
              <a:t>SoilGrids</a:t>
            </a:r>
            <a:endParaRPr kumimoji="0" lang="en-CA" altLang="en-US" b="0" i="0" u="none" strike="noStrike" cap="none" normalizeH="0" baseline="0" noProof="1">
              <a:ln>
                <a:noFill/>
              </a:ln>
              <a:solidFill>
                <a:schemeClr val="tx1"/>
              </a:solidFill>
              <a:effectLst/>
            </a:endParaRPr>
          </a:p>
        </p:txBody>
      </p:sp>
    </p:spTree>
    <p:extLst>
      <p:ext uri="{BB962C8B-B14F-4D97-AF65-F5344CB8AC3E}">
        <p14:creationId xmlns:p14="http://schemas.microsoft.com/office/powerpoint/2010/main" val="366432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25BF1D-182C-7B5A-555E-3DAFA60CAC36}"/>
              </a:ext>
            </a:extLst>
          </p:cNvPr>
          <p:cNvSpPr>
            <a:spLocks noGrp="1"/>
          </p:cNvSpPr>
          <p:nvPr>
            <p:ph type="ctrTitle"/>
          </p:nvPr>
        </p:nvSpPr>
        <p:spPr>
          <a:xfrm>
            <a:off x="978090" y="491320"/>
            <a:ext cx="4085230" cy="822278"/>
          </a:xfrm>
        </p:spPr>
        <p:txBody>
          <a:bodyPr>
            <a:normAutofit fontScale="90000"/>
          </a:bodyPr>
          <a:lstStyle/>
          <a:p>
            <a:r>
              <a:rPr lang="en-CA" dirty="0"/>
              <a:t>Abstract</a:t>
            </a:r>
          </a:p>
        </p:txBody>
      </p:sp>
      <p:sp>
        <p:nvSpPr>
          <p:cNvPr id="3" name="Alt Başlık 2">
            <a:extLst>
              <a:ext uri="{FF2B5EF4-FFF2-40B4-BE49-F238E27FC236}">
                <a16:creationId xmlns:a16="http://schemas.microsoft.com/office/drawing/2014/main" id="{F3C476A4-D9C1-4749-F8B7-274333A4AC01}"/>
              </a:ext>
            </a:extLst>
          </p:cNvPr>
          <p:cNvSpPr>
            <a:spLocks noGrp="1"/>
          </p:cNvSpPr>
          <p:nvPr>
            <p:ph type="subTitle" idx="1"/>
          </p:nvPr>
        </p:nvSpPr>
        <p:spPr>
          <a:xfrm>
            <a:off x="2578308" y="1663909"/>
            <a:ext cx="7105338" cy="3642610"/>
          </a:xfrm>
        </p:spPr>
        <p:txBody>
          <a:bodyPr>
            <a:normAutofit fontScale="92500" lnSpcReduction="10000"/>
          </a:bodyPr>
          <a:lstStyle/>
          <a:p>
            <a:pPr algn="l"/>
            <a:r>
              <a:rPr lang="en-CA" dirty="0"/>
              <a:t>This project aims to develop an advanced GIS-ML-based crop recommendation system to aid in sustainable agricultural practices in Antalya, Turkey. The system integrates various spatial datasets, including satellite imagery, climate data, soil properties, and land-use information, using machine learning models to predict crop suitability. The project focuses on recommending greenhouse banana cultivation in the region, incorporating data from multiple sources such as Google Earth Engine (GEE), MODIS, ISRIC, and local datasets. Machine learning models such as Random Forest (RF), </a:t>
            </a:r>
            <a:r>
              <a:rPr lang="en-CA" dirty="0" err="1"/>
              <a:t>XGBoost</a:t>
            </a:r>
            <a:r>
              <a:rPr lang="en-CA" dirty="0"/>
              <a:t>, and </a:t>
            </a:r>
            <a:r>
              <a:rPr lang="en-CA" dirty="0" err="1"/>
              <a:t>LightGBM</a:t>
            </a:r>
            <a:r>
              <a:rPr lang="en-CA" dirty="0"/>
              <a:t> are employed to create suitability maps, which are then visualized in an interactive web application for farmers and agricultural planners. The recommendations are designed to optimize crop yield and resource usage, contributing to more sustainable agriculture and decision-making in the region.</a:t>
            </a:r>
          </a:p>
          <a:p>
            <a:endParaRPr lang="en-CA" dirty="0"/>
          </a:p>
        </p:txBody>
      </p:sp>
    </p:spTree>
    <p:extLst>
      <p:ext uri="{BB962C8B-B14F-4D97-AF65-F5344CB8AC3E}">
        <p14:creationId xmlns:p14="http://schemas.microsoft.com/office/powerpoint/2010/main" val="15601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8E418-5828-B7FC-4635-057CD5A9FC11}"/>
              </a:ext>
            </a:extLst>
          </p:cNvPr>
          <p:cNvSpPr>
            <a:spLocks noGrp="1"/>
          </p:cNvSpPr>
          <p:nvPr>
            <p:ph type="title"/>
          </p:nvPr>
        </p:nvSpPr>
        <p:spPr/>
        <p:txBody>
          <a:bodyPr/>
          <a:lstStyle/>
          <a:p>
            <a:pPr algn="ctr"/>
            <a:r>
              <a:rPr lang="en-CA" dirty="0"/>
              <a:t>1. Introduction</a:t>
            </a:r>
          </a:p>
        </p:txBody>
      </p:sp>
      <p:sp>
        <p:nvSpPr>
          <p:cNvPr id="3" name="İçerik Yer Tutucusu 2">
            <a:extLst>
              <a:ext uri="{FF2B5EF4-FFF2-40B4-BE49-F238E27FC236}">
                <a16:creationId xmlns:a16="http://schemas.microsoft.com/office/drawing/2014/main" id="{6CF96C7C-7D7E-7E39-9BD9-1E9DF620B971}"/>
              </a:ext>
            </a:extLst>
          </p:cNvPr>
          <p:cNvSpPr>
            <a:spLocks noGrp="1"/>
          </p:cNvSpPr>
          <p:nvPr>
            <p:ph idx="1"/>
          </p:nvPr>
        </p:nvSpPr>
        <p:spPr/>
        <p:txBody>
          <a:bodyPr/>
          <a:lstStyle/>
          <a:p>
            <a:pPr marL="0" indent="0">
              <a:buNone/>
            </a:pPr>
            <a:r>
              <a:rPr lang="en-CA" dirty="0"/>
              <a:t>Antalya, located on the Mediterranean coast of Turkey, is known for its diverse agricultural production, including the significant cultivation of greenhouse crops. The aim of this project is to develop a machine learning-based crop recommendation system that predicts crop suitability based on environmental, soil, and climatic factors. The system is intended to assist farmers and agricultural planners in making informed decisions regarding crop cultivation, leading to enhanced productivity, reduced resource wastage, and sustainable agricultural practices.</a:t>
            </a:r>
          </a:p>
        </p:txBody>
      </p:sp>
    </p:spTree>
    <p:extLst>
      <p:ext uri="{BB962C8B-B14F-4D97-AF65-F5344CB8AC3E}">
        <p14:creationId xmlns:p14="http://schemas.microsoft.com/office/powerpoint/2010/main" val="393525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6ECF6-CBC2-D748-4774-E7A80FFC69A1}"/>
              </a:ext>
            </a:extLst>
          </p:cNvPr>
          <p:cNvSpPr>
            <a:spLocks noGrp="1"/>
          </p:cNvSpPr>
          <p:nvPr>
            <p:ph type="title"/>
          </p:nvPr>
        </p:nvSpPr>
        <p:spPr/>
        <p:txBody>
          <a:bodyPr/>
          <a:lstStyle/>
          <a:p>
            <a:r>
              <a:rPr lang="en-CA" dirty="0"/>
              <a:t>1.2 Project Objectives</a:t>
            </a:r>
          </a:p>
        </p:txBody>
      </p:sp>
      <p:sp>
        <p:nvSpPr>
          <p:cNvPr id="3" name="İçerik Yer Tutucusu 2">
            <a:extLst>
              <a:ext uri="{FF2B5EF4-FFF2-40B4-BE49-F238E27FC236}">
                <a16:creationId xmlns:a16="http://schemas.microsoft.com/office/drawing/2014/main" id="{A467DE70-CD70-515F-56F3-1D18248BA6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CA" sz="2000" b="1" dirty="0"/>
              <a:t>Data Integration:</a:t>
            </a:r>
            <a:r>
              <a:rPr lang="en-CA" sz="2000" dirty="0"/>
              <a:t> Combine satellite imagery, soil and climate data, and demographic statistics to create a comprehensive geospatial database for Antalya.</a:t>
            </a:r>
          </a:p>
          <a:p>
            <a:pPr>
              <a:buFont typeface="Arial" panose="020B0604020202020204" pitchFamily="34" charset="0"/>
              <a:buChar char="•"/>
            </a:pPr>
            <a:r>
              <a:rPr lang="en-CA" sz="2000" b="1" dirty="0"/>
              <a:t>Feature Extraction:</a:t>
            </a:r>
            <a:r>
              <a:rPr lang="en-CA" sz="2000" dirty="0"/>
              <a:t> Identify and extract 15 relevant features related to crop suitability.</a:t>
            </a:r>
          </a:p>
          <a:p>
            <a:pPr>
              <a:buFont typeface="Arial" panose="020B0604020202020204" pitchFamily="34" charset="0"/>
              <a:buChar char="•"/>
            </a:pPr>
            <a:r>
              <a:rPr lang="en-CA" sz="2000" b="1" dirty="0"/>
              <a:t>Modeling:</a:t>
            </a:r>
            <a:r>
              <a:rPr lang="en-CA" sz="2000" dirty="0"/>
              <a:t> Train and compare multiple machine learning models (Random Forest, </a:t>
            </a:r>
            <a:r>
              <a:rPr lang="en-CA" sz="2000" dirty="0" err="1"/>
              <a:t>XGBoost</a:t>
            </a:r>
            <a:r>
              <a:rPr lang="en-CA" sz="2000" dirty="0"/>
              <a:t>, </a:t>
            </a:r>
            <a:r>
              <a:rPr lang="en-CA" sz="2000" dirty="0" err="1"/>
              <a:t>LightGBM</a:t>
            </a:r>
            <a:r>
              <a:rPr lang="en-CA" sz="2000" dirty="0"/>
              <a:t>, Neural Networks) using a labeled dataset derived from manually annotated points.</a:t>
            </a:r>
          </a:p>
          <a:p>
            <a:pPr>
              <a:buFont typeface="Arial" panose="020B0604020202020204" pitchFamily="34" charset="0"/>
              <a:buChar char="•"/>
            </a:pPr>
            <a:r>
              <a:rPr lang="en-CA" sz="2000" b="1" dirty="0"/>
              <a:t>Suitability Mapping:</a:t>
            </a:r>
            <a:r>
              <a:rPr lang="en-CA" sz="2000" dirty="0"/>
              <a:t> Generate high-resolution crop suitability maps, particularly to differentiate between suitable areas for greenhouse banana cultivation (</a:t>
            </a:r>
            <a:r>
              <a:rPr lang="en-CA" sz="2000" dirty="0" err="1"/>
              <a:t>CropPoints</a:t>
            </a:r>
            <a:r>
              <a:rPr lang="en-CA" sz="2000" dirty="0"/>
              <a:t>) and non-suitable areas (</a:t>
            </a:r>
            <a:r>
              <a:rPr lang="en-CA" sz="2000" dirty="0" err="1"/>
              <a:t>OtherPoints</a:t>
            </a:r>
            <a:r>
              <a:rPr lang="en-CA" sz="2000" dirty="0"/>
              <a:t>).</a:t>
            </a:r>
          </a:p>
          <a:p>
            <a:pPr>
              <a:buFont typeface="Arial" panose="020B0604020202020204" pitchFamily="34" charset="0"/>
              <a:buChar char="•"/>
            </a:pPr>
            <a:r>
              <a:rPr lang="en-CA" sz="2000" b="1" dirty="0"/>
              <a:t>Web Application:</a:t>
            </a:r>
            <a:r>
              <a:rPr lang="en-CA" sz="2000" dirty="0"/>
              <a:t> Develop a user-friendly web interface that allows stakeholders to visualize predictions and simulate different scenarios.</a:t>
            </a:r>
          </a:p>
        </p:txBody>
      </p:sp>
    </p:spTree>
    <p:extLst>
      <p:ext uri="{BB962C8B-B14F-4D97-AF65-F5344CB8AC3E}">
        <p14:creationId xmlns:p14="http://schemas.microsoft.com/office/powerpoint/2010/main" val="17258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75659-A772-1A2E-AD7A-DF6048B00975}"/>
              </a:ext>
            </a:extLst>
          </p:cNvPr>
          <p:cNvSpPr>
            <a:spLocks noGrp="1"/>
          </p:cNvSpPr>
          <p:nvPr>
            <p:ph type="title"/>
          </p:nvPr>
        </p:nvSpPr>
        <p:spPr/>
        <p:txBody>
          <a:bodyPr>
            <a:normAutofit fontScale="90000"/>
          </a:bodyPr>
          <a:lstStyle/>
          <a:p>
            <a:pPr algn="ctr"/>
            <a:r>
              <a:rPr lang="en-CA" dirty="0"/>
              <a:t>2. Study Area</a:t>
            </a:r>
            <a:br>
              <a:rPr lang="tr-TR" dirty="0"/>
            </a:br>
            <a:r>
              <a:rPr lang="en-CA" dirty="0"/>
              <a:t>2.1 Geographic Location</a:t>
            </a:r>
          </a:p>
        </p:txBody>
      </p:sp>
      <p:sp>
        <p:nvSpPr>
          <p:cNvPr id="3" name="İçerik Yer Tutucusu 2">
            <a:extLst>
              <a:ext uri="{FF2B5EF4-FFF2-40B4-BE49-F238E27FC236}">
                <a16:creationId xmlns:a16="http://schemas.microsoft.com/office/drawing/2014/main" id="{C166EDEC-D982-3B88-5832-8A4F95F90DC5}"/>
              </a:ext>
            </a:extLst>
          </p:cNvPr>
          <p:cNvSpPr>
            <a:spLocks noGrp="1"/>
          </p:cNvSpPr>
          <p:nvPr>
            <p:ph idx="1"/>
          </p:nvPr>
        </p:nvSpPr>
        <p:spPr/>
        <p:txBody>
          <a:bodyPr>
            <a:normAutofit lnSpcReduction="10000"/>
          </a:bodyPr>
          <a:lstStyle/>
          <a:p>
            <a:pPr>
              <a:buFont typeface="Arial" panose="020B0604020202020204" pitchFamily="34" charset="0"/>
              <a:buChar char="•"/>
            </a:pPr>
            <a:r>
              <a:rPr lang="en-CA" b="1" dirty="0"/>
              <a:t>Location:</a:t>
            </a:r>
            <a:r>
              <a:rPr lang="en-CA" dirty="0"/>
              <a:t> Antalya, Turkey</a:t>
            </a:r>
          </a:p>
          <a:p>
            <a:pPr>
              <a:buFont typeface="Arial" panose="020B0604020202020204" pitchFamily="34" charset="0"/>
              <a:buChar char="•"/>
            </a:pPr>
            <a:r>
              <a:rPr lang="en-CA" b="1" dirty="0"/>
              <a:t>Region Characteristics:</a:t>
            </a:r>
            <a:r>
              <a:rPr lang="en-CA" dirty="0"/>
              <a:t> Antalya has a favorable climate for various crops, including greenhouse bananas, with mild winters and hot summers. The region is characterized by a Mediterranean climate, diverse topography, and fertile soils, making it ideal for intensive agriculture.</a:t>
            </a:r>
          </a:p>
          <a:p>
            <a:pPr>
              <a:buFont typeface="Arial" panose="020B0604020202020204" pitchFamily="34" charset="0"/>
              <a:buChar char="•"/>
            </a:pPr>
            <a:r>
              <a:rPr lang="en-CA" b="1" dirty="0"/>
              <a:t>Crop Focus:</a:t>
            </a:r>
            <a:r>
              <a:rPr lang="en-CA" dirty="0"/>
              <a:t> Greenhouse Banana Cultivation</a:t>
            </a:r>
          </a:p>
          <a:p>
            <a:pPr>
              <a:buFont typeface="Arial" panose="020B0604020202020204" pitchFamily="34" charset="0"/>
              <a:buChar char="•"/>
            </a:pPr>
            <a:r>
              <a:rPr lang="en-CA" b="1" dirty="0"/>
              <a:t>Key Factors for Suitability:</a:t>
            </a:r>
            <a:r>
              <a:rPr lang="en-CA" dirty="0"/>
              <a:t> Temperature, precipitation, soil properties, elevation, and land cover.</a:t>
            </a:r>
          </a:p>
          <a:p>
            <a:endParaRPr lang="en-CA" dirty="0"/>
          </a:p>
        </p:txBody>
      </p:sp>
    </p:spTree>
    <p:extLst>
      <p:ext uri="{BB962C8B-B14F-4D97-AF65-F5344CB8AC3E}">
        <p14:creationId xmlns:p14="http://schemas.microsoft.com/office/powerpoint/2010/main" val="23706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B39D-F5EE-D4E0-686D-E241B686DD15}"/>
              </a:ext>
            </a:extLst>
          </p:cNvPr>
          <p:cNvSpPr>
            <a:spLocks noGrp="1"/>
          </p:cNvSpPr>
          <p:nvPr>
            <p:ph type="title"/>
          </p:nvPr>
        </p:nvSpPr>
        <p:spPr>
          <a:xfrm>
            <a:off x="838200" y="668868"/>
            <a:ext cx="10003812" cy="931412"/>
          </a:xfrm>
        </p:spPr>
        <p:txBody>
          <a:bodyPr/>
          <a:lstStyle/>
          <a:p>
            <a:pPr algn="ctr"/>
            <a:r>
              <a:rPr lang="en-CA" dirty="0"/>
              <a:t>3. Data Sources and Acquisition</a:t>
            </a:r>
          </a:p>
        </p:txBody>
      </p:sp>
      <p:sp>
        <p:nvSpPr>
          <p:cNvPr id="3" name="İçerik Yer Tutucusu 2">
            <a:extLst>
              <a:ext uri="{FF2B5EF4-FFF2-40B4-BE49-F238E27FC236}">
                <a16:creationId xmlns:a16="http://schemas.microsoft.com/office/drawing/2014/main" id="{B3E89F79-0549-1AAC-1AE5-0CC5F29293AC}"/>
              </a:ext>
            </a:extLst>
          </p:cNvPr>
          <p:cNvSpPr>
            <a:spLocks noGrp="1"/>
          </p:cNvSpPr>
          <p:nvPr>
            <p:ph idx="1"/>
          </p:nvPr>
        </p:nvSpPr>
        <p:spPr>
          <a:xfrm>
            <a:off x="838200" y="1419722"/>
            <a:ext cx="9261143" cy="480847"/>
          </a:xfrm>
        </p:spPr>
        <p:txBody>
          <a:bodyPr>
            <a:normAutofit fontScale="92500" lnSpcReduction="10000"/>
          </a:bodyPr>
          <a:lstStyle/>
          <a:p>
            <a:pPr marL="0" indent="0">
              <a:buNone/>
            </a:pPr>
            <a:r>
              <a:rPr lang="en-CA" b="1" dirty="0"/>
              <a:t>3.1 Satellite Imagery and Environmental Data</a:t>
            </a:r>
            <a:endParaRPr lang="tr-TR" b="1" dirty="0"/>
          </a:p>
          <a:p>
            <a:pPr marL="0" indent="0">
              <a:buNone/>
            </a:pPr>
            <a:endParaRPr lang="en-CA" dirty="0"/>
          </a:p>
        </p:txBody>
      </p:sp>
      <p:graphicFrame>
        <p:nvGraphicFramePr>
          <p:cNvPr id="4" name="Tablo 3">
            <a:extLst>
              <a:ext uri="{FF2B5EF4-FFF2-40B4-BE49-F238E27FC236}">
                <a16:creationId xmlns:a16="http://schemas.microsoft.com/office/drawing/2014/main" id="{E6F587F1-5937-7CB2-0D9E-0EB8635E0918}"/>
              </a:ext>
            </a:extLst>
          </p:cNvPr>
          <p:cNvGraphicFramePr>
            <a:graphicFrameLocks noGrp="1"/>
          </p:cNvGraphicFramePr>
          <p:nvPr>
            <p:extLst>
              <p:ext uri="{D42A27DB-BD31-4B8C-83A1-F6EECF244321}">
                <p14:modId xmlns:p14="http://schemas.microsoft.com/office/powerpoint/2010/main" val="14044233"/>
              </p:ext>
            </p:extLst>
          </p:nvPr>
        </p:nvGraphicFramePr>
        <p:xfrm>
          <a:off x="1300020" y="1881911"/>
          <a:ext cx="10227416" cy="4413360"/>
        </p:xfrm>
        <a:graphic>
          <a:graphicData uri="http://schemas.openxmlformats.org/drawingml/2006/table">
            <a:tbl>
              <a:tblPr/>
              <a:tblGrid>
                <a:gridCol w="2556854">
                  <a:extLst>
                    <a:ext uri="{9D8B030D-6E8A-4147-A177-3AD203B41FA5}">
                      <a16:colId xmlns:a16="http://schemas.microsoft.com/office/drawing/2014/main" val="3625535510"/>
                    </a:ext>
                  </a:extLst>
                </a:gridCol>
                <a:gridCol w="2556854">
                  <a:extLst>
                    <a:ext uri="{9D8B030D-6E8A-4147-A177-3AD203B41FA5}">
                      <a16:colId xmlns:a16="http://schemas.microsoft.com/office/drawing/2014/main" val="758618352"/>
                    </a:ext>
                  </a:extLst>
                </a:gridCol>
                <a:gridCol w="2556854">
                  <a:extLst>
                    <a:ext uri="{9D8B030D-6E8A-4147-A177-3AD203B41FA5}">
                      <a16:colId xmlns:a16="http://schemas.microsoft.com/office/drawing/2014/main" val="848194961"/>
                    </a:ext>
                  </a:extLst>
                </a:gridCol>
                <a:gridCol w="2556854">
                  <a:extLst>
                    <a:ext uri="{9D8B030D-6E8A-4147-A177-3AD203B41FA5}">
                      <a16:colId xmlns:a16="http://schemas.microsoft.com/office/drawing/2014/main" val="1585614793"/>
                    </a:ext>
                  </a:extLst>
                </a:gridCol>
              </a:tblGrid>
              <a:tr h="261963">
                <a:tc>
                  <a:txBody>
                    <a:bodyPr/>
                    <a:lstStyle/>
                    <a:p>
                      <a:r>
                        <a:rPr lang="en-CA" sz="1600" b="1"/>
                        <a:t>Dataset</a:t>
                      </a:r>
                    </a:p>
                  </a:txBody>
                  <a:tcPr marL="63990" marR="63990" marT="31995" marB="31995" anchor="ctr">
                    <a:lnL>
                      <a:noFill/>
                    </a:lnL>
                    <a:lnR>
                      <a:noFill/>
                    </a:lnR>
                    <a:lnT>
                      <a:noFill/>
                    </a:lnT>
                    <a:lnB>
                      <a:noFill/>
                    </a:lnB>
                    <a:noFill/>
                  </a:tcPr>
                </a:tc>
                <a:tc>
                  <a:txBody>
                    <a:bodyPr/>
                    <a:lstStyle/>
                    <a:p>
                      <a:r>
                        <a:rPr lang="en-CA" sz="1600" b="1"/>
                        <a:t>Source</a:t>
                      </a:r>
                    </a:p>
                  </a:txBody>
                  <a:tcPr marL="63990" marR="63990" marT="31995" marB="31995" anchor="ctr">
                    <a:lnL>
                      <a:noFill/>
                    </a:lnL>
                    <a:lnR>
                      <a:noFill/>
                    </a:lnR>
                    <a:lnT>
                      <a:noFill/>
                    </a:lnT>
                    <a:lnB>
                      <a:noFill/>
                    </a:lnB>
                    <a:noFill/>
                  </a:tcPr>
                </a:tc>
                <a:tc>
                  <a:txBody>
                    <a:bodyPr/>
                    <a:lstStyle/>
                    <a:p>
                      <a:r>
                        <a:rPr lang="en-CA" sz="1600" b="1"/>
                        <a:t>Description</a:t>
                      </a:r>
                    </a:p>
                  </a:txBody>
                  <a:tcPr marL="63990" marR="63990" marT="31995" marB="31995" anchor="ctr">
                    <a:lnL>
                      <a:noFill/>
                    </a:lnL>
                    <a:lnR>
                      <a:noFill/>
                    </a:lnR>
                    <a:lnT>
                      <a:noFill/>
                    </a:lnT>
                    <a:lnB>
                      <a:noFill/>
                    </a:lnB>
                    <a:noFill/>
                  </a:tcPr>
                </a:tc>
                <a:tc>
                  <a:txBody>
                    <a:bodyPr/>
                    <a:lstStyle/>
                    <a:p>
                      <a:r>
                        <a:rPr lang="en-CA" sz="1600" b="1" dirty="0"/>
                        <a:t>Format</a:t>
                      </a:r>
                    </a:p>
                  </a:txBody>
                  <a:tcPr marL="63990" marR="63990" marT="31995" marB="31995" anchor="ctr">
                    <a:lnL>
                      <a:noFill/>
                    </a:lnL>
                    <a:lnR>
                      <a:noFill/>
                    </a:lnR>
                    <a:lnT>
                      <a:noFill/>
                    </a:lnT>
                    <a:lnB>
                      <a:noFill/>
                    </a:lnB>
                    <a:noFill/>
                  </a:tcPr>
                </a:tc>
                <a:extLst>
                  <a:ext uri="{0D108BD9-81ED-4DB2-BD59-A6C34878D82A}">
                    <a16:rowId xmlns:a16="http://schemas.microsoft.com/office/drawing/2014/main" val="1561789729"/>
                  </a:ext>
                </a:extLst>
              </a:tr>
              <a:tr h="676979">
                <a:tc>
                  <a:txBody>
                    <a:bodyPr/>
                    <a:lstStyle/>
                    <a:p>
                      <a:r>
                        <a:rPr lang="en-CA" sz="1600" b="0"/>
                        <a:t>Sentinel-2 RGB</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High-resolution imagery for crop identification and spatial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770052713"/>
                  </a:ext>
                </a:extLst>
              </a:tr>
              <a:tr h="469471">
                <a:tc>
                  <a:txBody>
                    <a:bodyPr/>
                    <a:lstStyle/>
                    <a:p>
                      <a:r>
                        <a:rPr lang="en-CA" sz="1600" b="0"/>
                        <a:t>MODIS LST</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dirty="0"/>
                        <a:t>Land Surface Temperature for thermal profile</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026408217"/>
                  </a:ext>
                </a:extLst>
              </a:tr>
              <a:tr h="513064">
                <a:tc>
                  <a:txBody>
                    <a:bodyPr/>
                    <a:lstStyle/>
                    <a:p>
                      <a:r>
                        <a:rPr lang="en-CA" sz="1600" b="0"/>
                        <a:t>Soil Organic Carbon</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dirty="0"/>
                        <a:t>Topsoil organic carbon content, important for fertility</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57448192"/>
                  </a:ext>
                </a:extLst>
              </a:tr>
              <a:tr h="469471">
                <a:tc>
                  <a:txBody>
                    <a:bodyPr/>
                    <a:lstStyle/>
                    <a:p>
                      <a:r>
                        <a:rPr lang="en-CA" sz="1600" b="0"/>
                        <a:t>Annual Temperature</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Average yearly temperature for climatic analysis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189535129"/>
                  </a:ext>
                </a:extLst>
              </a:tr>
              <a:tr h="469471">
                <a:tc>
                  <a:txBody>
                    <a:bodyPr/>
                    <a:lstStyle/>
                    <a:p>
                      <a:r>
                        <a:rPr lang="en-CA" sz="1600" b="0"/>
                        <a:t>Precipitation</a:t>
                      </a:r>
                    </a:p>
                  </a:txBody>
                  <a:tcPr marL="63990" marR="63990" marT="31995" marB="31995" anchor="ctr">
                    <a:lnL>
                      <a:noFill/>
                    </a:lnL>
                    <a:lnR>
                      <a:noFill/>
                    </a:lnR>
                    <a:lnT>
                      <a:noFill/>
                    </a:lnT>
                    <a:lnB>
                      <a:noFill/>
                    </a:lnB>
                    <a:noFill/>
                  </a:tcPr>
                </a:tc>
                <a:tc>
                  <a:txBody>
                    <a:bodyPr/>
                    <a:lstStyle/>
                    <a:p>
                      <a:r>
                        <a:rPr lang="en-CA" sz="1600" b="0"/>
                        <a:t>CHIRPS/GEE</a:t>
                      </a:r>
                    </a:p>
                  </a:txBody>
                  <a:tcPr marL="63990" marR="63990" marT="31995" marB="31995" anchor="ctr">
                    <a:lnL>
                      <a:noFill/>
                    </a:lnL>
                    <a:lnR>
                      <a:noFill/>
                    </a:lnR>
                    <a:lnT>
                      <a:noFill/>
                    </a:lnT>
                    <a:lnB>
                      <a:noFill/>
                    </a:lnB>
                    <a:noFill/>
                  </a:tcPr>
                </a:tc>
                <a:tc>
                  <a:txBody>
                    <a:bodyPr/>
                    <a:lstStyle/>
                    <a:p>
                      <a:r>
                        <a:rPr lang="en-CA" sz="1600" b="0"/>
                        <a:t>Total precipitation data for rainfall patterns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3769273"/>
                  </a:ext>
                </a:extLst>
              </a:tr>
              <a:tr h="469471">
                <a:tc>
                  <a:txBody>
                    <a:bodyPr/>
                    <a:lstStyle/>
                    <a:p>
                      <a:r>
                        <a:rPr lang="en-CA" sz="1600" b="0"/>
                        <a:t>Soil pH</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a:t>Soil acidity levels, important for crop growth</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3456227890"/>
                  </a:ext>
                </a:extLst>
              </a:tr>
              <a:tr h="469471">
                <a:tc>
                  <a:txBody>
                    <a:bodyPr/>
                    <a:lstStyle/>
                    <a:p>
                      <a:r>
                        <a:rPr lang="en-CA" sz="1600" b="0"/>
                        <a:t>DEM (Digital Elevation Model)</a:t>
                      </a:r>
                    </a:p>
                  </a:txBody>
                  <a:tcPr marL="63990" marR="63990" marT="31995" marB="31995" anchor="ctr">
                    <a:lnL>
                      <a:noFill/>
                    </a:lnL>
                    <a:lnR>
                      <a:noFill/>
                    </a:lnR>
                    <a:lnT>
                      <a:noFill/>
                    </a:lnT>
                    <a:lnB>
                      <a:noFill/>
                    </a:lnB>
                    <a:noFill/>
                  </a:tcPr>
                </a:tc>
                <a:tc>
                  <a:txBody>
                    <a:bodyPr/>
                    <a:lstStyle/>
                    <a:p>
                      <a:r>
                        <a:rPr lang="en-CA" sz="1600" b="0"/>
                        <a:t>USGS</a:t>
                      </a:r>
                    </a:p>
                  </a:txBody>
                  <a:tcPr marL="63990" marR="63990" marT="31995" marB="31995" anchor="ctr">
                    <a:lnL>
                      <a:noFill/>
                    </a:lnL>
                    <a:lnR>
                      <a:noFill/>
                    </a:lnR>
                    <a:lnT>
                      <a:noFill/>
                    </a:lnT>
                    <a:lnB>
                      <a:noFill/>
                    </a:lnB>
                    <a:noFill/>
                  </a:tcPr>
                </a:tc>
                <a:tc>
                  <a:txBody>
                    <a:bodyPr/>
                    <a:lstStyle/>
                    <a:p>
                      <a:r>
                        <a:rPr lang="en-CA" sz="1600" b="0"/>
                        <a:t>Elevation data for terrain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1469276991"/>
                  </a:ext>
                </a:extLst>
              </a:tr>
            </a:tbl>
          </a:graphicData>
        </a:graphic>
      </p:graphicFrame>
    </p:spTree>
    <p:extLst>
      <p:ext uri="{BB962C8B-B14F-4D97-AF65-F5344CB8AC3E}">
        <p14:creationId xmlns:p14="http://schemas.microsoft.com/office/powerpoint/2010/main" val="740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7FA015-160F-A177-890D-0664F95F8F0A}"/>
              </a:ext>
            </a:extLst>
          </p:cNvPr>
          <p:cNvSpPr>
            <a:spLocks noGrp="1"/>
          </p:cNvSpPr>
          <p:nvPr>
            <p:ph type="title"/>
          </p:nvPr>
        </p:nvSpPr>
        <p:spPr>
          <a:xfrm>
            <a:off x="1295402" y="1611720"/>
            <a:ext cx="9601196" cy="651796"/>
          </a:xfrm>
        </p:spPr>
        <p:txBody>
          <a:bodyPr>
            <a:normAutofit fontScale="90000"/>
          </a:bodyPr>
          <a:lstStyle/>
          <a:p>
            <a:r>
              <a:rPr lang="en-CA" b="1" dirty="0"/>
              <a:t>3.</a:t>
            </a:r>
            <a:r>
              <a:rPr lang="tr-TR" b="1" dirty="0"/>
              <a:t>2</a:t>
            </a:r>
            <a:r>
              <a:rPr lang="en-CA" b="1" dirty="0"/>
              <a:t> Satellite Imagery</a:t>
            </a:r>
            <a:endParaRPr lang="en-CA" dirty="0"/>
          </a:p>
        </p:txBody>
      </p:sp>
      <p:sp>
        <p:nvSpPr>
          <p:cNvPr id="3" name="İçerik Yer Tutucusu 2">
            <a:extLst>
              <a:ext uri="{FF2B5EF4-FFF2-40B4-BE49-F238E27FC236}">
                <a16:creationId xmlns:a16="http://schemas.microsoft.com/office/drawing/2014/main" id="{1A66F6F5-1374-5723-7524-7DA6145E5613}"/>
              </a:ext>
            </a:extLst>
          </p:cNvPr>
          <p:cNvSpPr>
            <a:spLocks noGrp="1"/>
          </p:cNvSpPr>
          <p:nvPr>
            <p:ph idx="1"/>
          </p:nvPr>
        </p:nvSpPr>
        <p:spPr>
          <a:xfrm>
            <a:off x="1460294" y="2975824"/>
            <a:ext cx="9601196" cy="1274162"/>
          </a:xfrm>
        </p:spPr>
        <p:txBody>
          <a:bodyPr>
            <a:normAutofit/>
          </a:bodyPr>
          <a:lstStyle/>
          <a:p>
            <a:pPr marL="0" indent="0">
              <a:buNone/>
            </a:pPr>
            <a:r>
              <a:rPr lang="en-CA" b="1" dirty="0"/>
              <a:t>Sentinel-2 RGB Imagery:</a:t>
            </a:r>
            <a:r>
              <a:rPr lang="en-CA" dirty="0"/>
              <a:t> Obtained via Google Earth Engine for high-resolution visualization of the agricultural area and temporal context (June–August 2024).</a:t>
            </a:r>
            <a:endParaRPr lang="tr-TR" dirty="0"/>
          </a:p>
          <a:p>
            <a:endParaRPr lang="en-CA" dirty="0"/>
          </a:p>
        </p:txBody>
      </p:sp>
    </p:spTree>
    <p:extLst>
      <p:ext uri="{BB962C8B-B14F-4D97-AF65-F5344CB8AC3E}">
        <p14:creationId xmlns:p14="http://schemas.microsoft.com/office/powerpoint/2010/main" val="295419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F27F9-8E44-630C-3F9E-EB52F0270843}"/>
              </a:ext>
            </a:extLst>
          </p:cNvPr>
          <p:cNvSpPr>
            <a:spLocks noGrp="1"/>
          </p:cNvSpPr>
          <p:nvPr>
            <p:ph type="title"/>
          </p:nvPr>
        </p:nvSpPr>
        <p:spPr>
          <a:xfrm>
            <a:off x="1295402" y="663451"/>
            <a:ext cx="9601196" cy="396963"/>
          </a:xfrm>
        </p:spPr>
        <p:txBody>
          <a:bodyPr>
            <a:normAutofit fontScale="90000"/>
          </a:bodyPr>
          <a:lstStyle/>
          <a:p>
            <a:r>
              <a:rPr lang="en-CA" dirty="0"/>
              <a:t>3.</a:t>
            </a:r>
            <a:r>
              <a:rPr lang="tr-TR" dirty="0"/>
              <a:t>3</a:t>
            </a:r>
            <a:r>
              <a:rPr lang="en-CA" dirty="0"/>
              <a:t> Raster Layers</a:t>
            </a:r>
          </a:p>
        </p:txBody>
      </p:sp>
      <p:graphicFrame>
        <p:nvGraphicFramePr>
          <p:cNvPr id="4" name="İçerik Yer Tutucusu 3">
            <a:extLst>
              <a:ext uri="{FF2B5EF4-FFF2-40B4-BE49-F238E27FC236}">
                <a16:creationId xmlns:a16="http://schemas.microsoft.com/office/drawing/2014/main" id="{108F8463-8FA1-D5B1-CE2E-EF5D0C189ECD}"/>
              </a:ext>
            </a:extLst>
          </p:cNvPr>
          <p:cNvGraphicFramePr>
            <a:graphicFrameLocks noGrp="1"/>
          </p:cNvGraphicFramePr>
          <p:nvPr>
            <p:ph idx="1"/>
            <p:extLst>
              <p:ext uri="{D42A27DB-BD31-4B8C-83A1-F6EECF244321}">
                <p14:modId xmlns:p14="http://schemas.microsoft.com/office/powerpoint/2010/main" val="4198349793"/>
              </p:ext>
            </p:extLst>
          </p:nvPr>
        </p:nvGraphicFramePr>
        <p:xfrm>
          <a:off x="1049312" y="1131477"/>
          <a:ext cx="10598046" cy="5179080"/>
        </p:xfrm>
        <a:graphic>
          <a:graphicData uri="http://schemas.openxmlformats.org/drawingml/2006/table">
            <a:tbl>
              <a:tblPr/>
              <a:tblGrid>
                <a:gridCol w="3532682">
                  <a:extLst>
                    <a:ext uri="{9D8B030D-6E8A-4147-A177-3AD203B41FA5}">
                      <a16:colId xmlns:a16="http://schemas.microsoft.com/office/drawing/2014/main" val="2873747357"/>
                    </a:ext>
                  </a:extLst>
                </a:gridCol>
                <a:gridCol w="3532682">
                  <a:extLst>
                    <a:ext uri="{9D8B030D-6E8A-4147-A177-3AD203B41FA5}">
                      <a16:colId xmlns:a16="http://schemas.microsoft.com/office/drawing/2014/main" val="971853612"/>
                    </a:ext>
                  </a:extLst>
                </a:gridCol>
                <a:gridCol w="3532682">
                  <a:extLst>
                    <a:ext uri="{9D8B030D-6E8A-4147-A177-3AD203B41FA5}">
                      <a16:colId xmlns:a16="http://schemas.microsoft.com/office/drawing/2014/main" val="1303291392"/>
                    </a:ext>
                  </a:extLst>
                </a:gridCol>
              </a:tblGrid>
              <a:tr h="302133">
                <a:tc>
                  <a:txBody>
                    <a:bodyPr/>
                    <a:lstStyle/>
                    <a:p>
                      <a:r>
                        <a:rPr lang="en-CA" sz="1800" b="1"/>
                        <a:t>Layer</a:t>
                      </a:r>
                      <a:endParaRPr lang="en-CA" sz="1800"/>
                    </a:p>
                  </a:txBody>
                  <a:tcPr marL="52665" marR="52665" marT="26332" marB="26332" anchor="ctr">
                    <a:lnL>
                      <a:noFill/>
                    </a:lnL>
                    <a:lnR>
                      <a:noFill/>
                    </a:lnR>
                    <a:lnT>
                      <a:noFill/>
                    </a:lnT>
                    <a:lnB>
                      <a:noFill/>
                    </a:lnB>
                    <a:noFill/>
                  </a:tcPr>
                </a:tc>
                <a:tc>
                  <a:txBody>
                    <a:bodyPr/>
                    <a:lstStyle/>
                    <a:p>
                      <a:r>
                        <a:rPr lang="en-CA" sz="1800" b="1" dirty="0"/>
                        <a:t>Source</a:t>
                      </a:r>
                      <a:endParaRPr lang="en-CA" sz="1800" dirty="0"/>
                    </a:p>
                  </a:txBody>
                  <a:tcPr marL="52665" marR="52665" marT="26332" marB="26332" anchor="ctr">
                    <a:lnL>
                      <a:noFill/>
                    </a:lnL>
                    <a:lnR>
                      <a:noFill/>
                    </a:lnR>
                    <a:lnT>
                      <a:noFill/>
                    </a:lnT>
                    <a:lnB>
                      <a:noFill/>
                    </a:lnB>
                    <a:noFill/>
                  </a:tcPr>
                </a:tc>
                <a:tc>
                  <a:txBody>
                    <a:bodyPr/>
                    <a:lstStyle/>
                    <a:p>
                      <a:r>
                        <a:rPr lang="en-CA" sz="1800" b="1"/>
                        <a:t>Description</a:t>
                      </a:r>
                      <a:endParaRPr lang="en-CA" sz="1800"/>
                    </a:p>
                  </a:txBody>
                  <a:tcPr marL="52665" marR="52665" marT="26332" marB="26332" anchor="ctr">
                    <a:lnL>
                      <a:noFill/>
                    </a:lnL>
                    <a:lnR>
                      <a:noFill/>
                    </a:lnR>
                    <a:lnT>
                      <a:noFill/>
                    </a:lnT>
                    <a:lnB>
                      <a:noFill/>
                    </a:lnB>
                    <a:noFill/>
                  </a:tcPr>
                </a:tc>
                <a:extLst>
                  <a:ext uri="{0D108BD9-81ED-4DB2-BD59-A6C34878D82A}">
                    <a16:rowId xmlns:a16="http://schemas.microsoft.com/office/drawing/2014/main" val="831598964"/>
                  </a:ext>
                </a:extLst>
              </a:tr>
              <a:tr h="555605">
                <a:tc>
                  <a:txBody>
                    <a:bodyPr/>
                    <a:lstStyle/>
                    <a:p>
                      <a:r>
                        <a:rPr lang="en-CA" sz="1800" b="1"/>
                        <a:t>Albedo.tif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Surface reflectance indicating energy balance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56885440"/>
                  </a:ext>
                </a:extLst>
              </a:tr>
              <a:tr h="302133">
                <a:tc>
                  <a:txBody>
                    <a:bodyPr/>
                    <a:lstStyle/>
                    <a:p>
                      <a:r>
                        <a:rPr lang="en-CA" sz="1800" b="1"/>
                        <a:t>Annual_Temperature.tif</a:t>
                      </a:r>
                      <a:endParaRPr lang="en-CA" sz="1800"/>
                    </a:p>
                  </a:txBody>
                  <a:tcPr marL="52665" marR="52665" marT="26332" marB="26332" anchor="ctr">
                    <a:lnL>
                      <a:noFill/>
                    </a:lnL>
                    <a:lnR>
                      <a:noFill/>
                    </a:lnR>
                    <a:lnT>
                      <a:noFill/>
                    </a:lnT>
                    <a:lnB>
                      <a:noFill/>
                    </a:lnB>
                    <a:noFill/>
                  </a:tcPr>
                </a:tc>
                <a:tc>
                  <a:txBody>
                    <a:bodyPr/>
                    <a:lstStyle/>
                    <a:p>
                      <a:r>
                        <a:rPr lang="en-CA" sz="1800" dirty="0"/>
                        <a:t>Derived from local climate data</a:t>
                      </a:r>
                    </a:p>
                  </a:txBody>
                  <a:tcPr marL="52665" marR="52665" marT="26332" marB="26332" anchor="ctr">
                    <a:lnL>
                      <a:noFill/>
                    </a:lnL>
                    <a:lnR>
                      <a:noFill/>
                    </a:lnR>
                    <a:lnT>
                      <a:noFill/>
                    </a:lnT>
                    <a:lnB>
                      <a:noFill/>
                    </a:lnB>
                    <a:noFill/>
                  </a:tcPr>
                </a:tc>
                <a:tc>
                  <a:txBody>
                    <a:bodyPr/>
                    <a:lstStyle/>
                    <a:p>
                      <a:r>
                        <a:rPr lang="en-CA" sz="1800"/>
                        <a:t>Average annual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79545248"/>
                  </a:ext>
                </a:extLst>
              </a:tr>
              <a:tr h="302133">
                <a:tc>
                  <a:txBody>
                    <a:bodyPr/>
                    <a:lstStyle/>
                    <a:p>
                      <a:r>
                        <a:rPr lang="en-CA" sz="1800" b="1"/>
                        <a:t>DEM_Antalya.tif</a:t>
                      </a:r>
                      <a:endParaRPr lang="en-CA" sz="1800"/>
                    </a:p>
                  </a:txBody>
                  <a:tcPr marL="52665" marR="52665" marT="26332" marB="26332" anchor="ctr">
                    <a:lnL>
                      <a:noFill/>
                    </a:lnL>
                    <a:lnR>
                      <a:noFill/>
                    </a:lnR>
                    <a:lnT>
                      <a:noFill/>
                    </a:lnT>
                    <a:lnB>
                      <a:noFill/>
                    </a:lnB>
                    <a:noFill/>
                  </a:tcPr>
                </a:tc>
                <a:tc>
                  <a:txBody>
                    <a:bodyPr/>
                    <a:lstStyle/>
                    <a:p>
                      <a:r>
                        <a:rPr lang="en-CA" sz="1800"/>
                        <a:t>USGS SRTM</a:t>
                      </a:r>
                    </a:p>
                  </a:txBody>
                  <a:tcPr marL="52665" marR="52665" marT="26332" marB="26332" anchor="ctr">
                    <a:lnL>
                      <a:noFill/>
                    </a:lnL>
                    <a:lnR>
                      <a:noFill/>
                    </a:lnR>
                    <a:lnT>
                      <a:noFill/>
                    </a:lnT>
                    <a:lnB>
                      <a:noFill/>
                    </a:lnB>
                    <a:noFill/>
                  </a:tcPr>
                </a:tc>
                <a:tc>
                  <a:txBody>
                    <a:bodyPr/>
                    <a:lstStyle/>
                    <a:p>
                      <a:r>
                        <a:rPr lang="en-CA" sz="1800"/>
                        <a:t>Digital Elevation Model</a:t>
                      </a:r>
                    </a:p>
                  </a:txBody>
                  <a:tcPr marL="52665" marR="52665" marT="26332" marB="26332" anchor="ctr">
                    <a:lnL>
                      <a:noFill/>
                    </a:lnL>
                    <a:lnR>
                      <a:noFill/>
                    </a:lnR>
                    <a:lnT>
                      <a:noFill/>
                    </a:lnT>
                    <a:lnB>
                      <a:noFill/>
                    </a:lnB>
                    <a:noFill/>
                  </a:tcPr>
                </a:tc>
                <a:extLst>
                  <a:ext uri="{0D108BD9-81ED-4DB2-BD59-A6C34878D82A}">
                    <a16:rowId xmlns:a16="http://schemas.microsoft.com/office/drawing/2014/main" val="552139249"/>
                  </a:ext>
                </a:extLst>
              </a:tr>
              <a:tr h="302133">
                <a:tc>
                  <a:txBody>
                    <a:bodyPr/>
                    <a:lstStyle/>
                    <a:p>
                      <a:r>
                        <a:rPr lang="en-CA" sz="1800" b="1"/>
                        <a:t>Slope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a:t>Terrain slope</a:t>
                      </a:r>
                    </a:p>
                  </a:txBody>
                  <a:tcPr marL="52665" marR="52665" marT="26332" marB="26332" anchor="ctr">
                    <a:lnL>
                      <a:noFill/>
                    </a:lnL>
                    <a:lnR>
                      <a:noFill/>
                    </a:lnR>
                    <a:lnT>
                      <a:noFill/>
                    </a:lnT>
                    <a:lnB>
                      <a:noFill/>
                    </a:lnB>
                    <a:noFill/>
                  </a:tcPr>
                </a:tc>
                <a:extLst>
                  <a:ext uri="{0D108BD9-81ED-4DB2-BD59-A6C34878D82A}">
                    <a16:rowId xmlns:a16="http://schemas.microsoft.com/office/drawing/2014/main" val="211728098"/>
                  </a:ext>
                </a:extLst>
              </a:tr>
              <a:tr h="302133">
                <a:tc>
                  <a:txBody>
                    <a:bodyPr/>
                    <a:lstStyle/>
                    <a:p>
                      <a:r>
                        <a:rPr lang="en-CA" sz="1800" b="1"/>
                        <a:t>Aspect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dirty="0"/>
                        <a:t>Slope orientation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1971119324"/>
                  </a:ext>
                </a:extLst>
              </a:tr>
              <a:tr h="302133">
                <a:tc>
                  <a:txBody>
                    <a:bodyPr/>
                    <a:lstStyle/>
                    <a:p>
                      <a:r>
                        <a:rPr lang="en-CA" sz="1800" b="1"/>
                        <a:t>Precipitation_Antalya_2023.tif</a:t>
                      </a:r>
                      <a:endParaRPr lang="en-CA" sz="1800"/>
                    </a:p>
                  </a:txBody>
                  <a:tcPr marL="52665" marR="52665" marT="26332" marB="26332" anchor="ctr">
                    <a:lnL>
                      <a:noFill/>
                    </a:lnL>
                    <a:lnR>
                      <a:noFill/>
                    </a:lnR>
                    <a:lnT>
                      <a:noFill/>
                    </a:lnT>
                    <a:lnB>
                      <a:noFill/>
                    </a:lnB>
                    <a:noFill/>
                  </a:tcPr>
                </a:tc>
                <a:tc>
                  <a:txBody>
                    <a:bodyPr/>
                    <a:lstStyle/>
                    <a:p>
                      <a:r>
                        <a:rPr lang="en-CA" sz="1800"/>
                        <a:t>CHIRPS via GEE</a:t>
                      </a:r>
                    </a:p>
                  </a:txBody>
                  <a:tcPr marL="52665" marR="52665" marT="26332" marB="26332" anchor="ctr">
                    <a:lnL>
                      <a:noFill/>
                    </a:lnL>
                    <a:lnR>
                      <a:noFill/>
                    </a:lnR>
                    <a:lnT>
                      <a:noFill/>
                    </a:lnT>
                    <a:lnB>
                      <a:noFill/>
                    </a:lnB>
                    <a:noFill/>
                  </a:tcPr>
                </a:tc>
                <a:tc>
                  <a:txBody>
                    <a:bodyPr/>
                    <a:lstStyle/>
                    <a:p>
                      <a:r>
                        <a:rPr lang="en-CA" sz="1800"/>
                        <a:t>Total precipitation for 2023</a:t>
                      </a:r>
                    </a:p>
                  </a:txBody>
                  <a:tcPr marL="52665" marR="52665" marT="26332" marB="26332" anchor="ctr">
                    <a:lnL>
                      <a:noFill/>
                    </a:lnL>
                    <a:lnR>
                      <a:noFill/>
                    </a:lnR>
                    <a:lnT>
                      <a:noFill/>
                    </a:lnT>
                    <a:lnB>
                      <a:noFill/>
                    </a:lnB>
                    <a:noFill/>
                  </a:tcPr>
                </a:tc>
                <a:extLst>
                  <a:ext uri="{0D108BD9-81ED-4DB2-BD59-A6C34878D82A}">
                    <a16:rowId xmlns:a16="http://schemas.microsoft.com/office/drawing/2014/main" val="2448888953"/>
                  </a:ext>
                </a:extLst>
              </a:tr>
              <a:tr h="302133">
                <a:tc>
                  <a:txBody>
                    <a:bodyPr/>
                    <a:lstStyle/>
                    <a:p>
                      <a:r>
                        <a:rPr lang="en-CA" sz="1800" b="1"/>
                        <a:t>Soil_Organic_Carbon.tif</a:t>
                      </a:r>
                      <a:endParaRPr lang="en-CA" sz="1800"/>
                    </a:p>
                  </a:txBody>
                  <a:tcPr marL="52665" marR="52665" marT="26332" marB="26332" anchor="ctr">
                    <a:lnL>
                      <a:noFill/>
                    </a:lnL>
                    <a:lnR>
                      <a:noFill/>
                    </a:lnR>
                    <a:lnT>
                      <a:noFill/>
                    </a:lnT>
                    <a:lnB>
                      <a:noFill/>
                    </a:lnB>
                    <a:noFill/>
                  </a:tcPr>
                </a:tc>
                <a:tc>
                  <a:txBody>
                    <a:bodyPr/>
                    <a:lstStyle/>
                    <a:p>
                      <a:r>
                        <a:rPr lang="en-CA" sz="1800"/>
                        <a:t>ISRIC SoilGrids</a:t>
                      </a:r>
                    </a:p>
                  </a:txBody>
                  <a:tcPr marL="52665" marR="52665" marT="26332" marB="26332" anchor="ctr">
                    <a:lnL>
                      <a:noFill/>
                    </a:lnL>
                    <a:lnR>
                      <a:noFill/>
                    </a:lnR>
                    <a:lnT>
                      <a:noFill/>
                    </a:lnT>
                    <a:lnB>
                      <a:noFill/>
                    </a:lnB>
                    <a:noFill/>
                  </a:tcPr>
                </a:tc>
                <a:tc>
                  <a:txBody>
                    <a:bodyPr/>
                    <a:lstStyle/>
                    <a:p>
                      <a:r>
                        <a:rPr lang="en-CA" sz="1800"/>
                        <a:t>Organic carbon content in topsoil</a:t>
                      </a:r>
                    </a:p>
                  </a:txBody>
                  <a:tcPr marL="52665" marR="52665" marT="26332" marB="26332" anchor="ctr">
                    <a:lnL>
                      <a:noFill/>
                    </a:lnL>
                    <a:lnR>
                      <a:noFill/>
                    </a:lnR>
                    <a:lnT>
                      <a:noFill/>
                    </a:lnT>
                    <a:lnB>
                      <a:noFill/>
                    </a:lnB>
                    <a:noFill/>
                  </a:tcPr>
                </a:tc>
                <a:extLst>
                  <a:ext uri="{0D108BD9-81ED-4DB2-BD59-A6C34878D82A}">
                    <a16:rowId xmlns:a16="http://schemas.microsoft.com/office/drawing/2014/main" val="2220081514"/>
                  </a:ext>
                </a:extLst>
              </a:tr>
              <a:tr h="302133">
                <a:tc>
                  <a:txBody>
                    <a:bodyPr/>
                    <a:lstStyle/>
                    <a:p>
                      <a:r>
                        <a:rPr lang="en-CA" sz="1800" b="1"/>
                        <a:t>Soil_pH.tif / SoilpH.tif</a:t>
                      </a:r>
                      <a:endParaRPr lang="en-CA" sz="1800"/>
                    </a:p>
                  </a:txBody>
                  <a:tcPr marL="52665" marR="52665" marT="26332" marB="26332" anchor="ctr">
                    <a:lnL>
                      <a:noFill/>
                    </a:lnL>
                    <a:lnR>
                      <a:noFill/>
                    </a:lnR>
                    <a:lnT>
                      <a:noFill/>
                    </a:lnT>
                    <a:lnB>
                      <a:noFill/>
                    </a:lnB>
                    <a:noFill/>
                  </a:tcPr>
                </a:tc>
                <a:tc>
                  <a:txBody>
                    <a:bodyPr/>
                    <a:lstStyle/>
                    <a:p>
                      <a:r>
                        <a:rPr lang="en-CA" sz="1800" dirty="0" err="1"/>
                        <a:t>SoilGrids</a:t>
                      </a:r>
                      <a:r>
                        <a:rPr lang="en-CA" sz="1800" dirty="0"/>
                        <a:t> or </a:t>
                      </a:r>
                      <a:r>
                        <a:rPr lang="en-CA" sz="1800" dirty="0" err="1"/>
                        <a:t>OpenLandMap</a:t>
                      </a:r>
                      <a:endParaRPr lang="en-CA" sz="1800" dirty="0"/>
                    </a:p>
                  </a:txBody>
                  <a:tcPr marL="52665" marR="52665" marT="26332" marB="26332" anchor="ctr">
                    <a:lnL>
                      <a:noFill/>
                    </a:lnL>
                    <a:lnR>
                      <a:noFill/>
                    </a:lnR>
                    <a:lnT>
                      <a:noFill/>
                    </a:lnT>
                    <a:lnB>
                      <a:noFill/>
                    </a:lnB>
                    <a:noFill/>
                  </a:tcPr>
                </a:tc>
                <a:tc>
                  <a:txBody>
                    <a:bodyPr/>
                    <a:lstStyle/>
                    <a:p>
                      <a:r>
                        <a:rPr lang="en-CA" sz="1800" dirty="0"/>
                        <a:t>Soil acidity/alkalinity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1502823012"/>
                  </a:ext>
                </a:extLst>
              </a:tr>
              <a:tr h="302133">
                <a:tc>
                  <a:txBody>
                    <a:bodyPr/>
                    <a:lstStyle/>
                    <a:p>
                      <a:r>
                        <a:rPr lang="en-CA" sz="1800" b="1"/>
                        <a:t>Clay_Content.tif</a:t>
                      </a:r>
                      <a:endParaRPr lang="en-CA" sz="1800"/>
                    </a:p>
                  </a:txBody>
                  <a:tcPr marL="52665" marR="52665" marT="26332" marB="26332" anchor="ctr">
                    <a:lnL>
                      <a:noFill/>
                    </a:lnL>
                    <a:lnR>
                      <a:noFill/>
                    </a:lnR>
                    <a:lnT>
                      <a:noFill/>
                    </a:lnT>
                    <a:lnB>
                      <a:noFill/>
                    </a:lnB>
                    <a:noFill/>
                  </a:tcPr>
                </a:tc>
                <a:tc>
                  <a:txBody>
                    <a:bodyPr/>
                    <a:lstStyle/>
                    <a:p>
                      <a:r>
                        <a:rPr lang="en-CA" sz="1800"/>
                        <a:t>ISRIC or OpenLandMap</a:t>
                      </a:r>
                    </a:p>
                  </a:txBody>
                  <a:tcPr marL="52665" marR="52665" marT="26332" marB="26332" anchor="ctr">
                    <a:lnL>
                      <a:noFill/>
                    </a:lnL>
                    <a:lnR>
                      <a:noFill/>
                    </a:lnR>
                    <a:lnT>
                      <a:noFill/>
                    </a:lnT>
                    <a:lnB>
                      <a:noFill/>
                    </a:lnB>
                    <a:noFill/>
                  </a:tcPr>
                </a:tc>
                <a:tc>
                  <a:txBody>
                    <a:bodyPr/>
                    <a:lstStyle/>
                    <a:p>
                      <a:r>
                        <a:rPr lang="en-CA" sz="1800"/>
                        <a:t>Percentage of clay content</a:t>
                      </a:r>
                    </a:p>
                  </a:txBody>
                  <a:tcPr marL="52665" marR="52665" marT="26332" marB="26332" anchor="ctr">
                    <a:lnL>
                      <a:noFill/>
                    </a:lnL>
                    <a:lnR>
                      <a:noFill/>
                    </a:lnR>
                    <a:lnT>
                      <a:noFill/>
                    </a:lnT>
                    <a:lnB>
                      <a:noFill/>
                    </a:lnB>
                    <a:noFill/>
                  </a:tcPr>
                </a:tc>
                <a:extLst>
                  <a:ext uri="{0D108BD9-81ED-4DB2-BD59-A6C34878D82A}">
                    <a16:rowId xmlns:a16="http://schemas.microsoft.com/office/drawing/2014/main" val="3093057433"/>
                  </a:ext>
                </a:extLst>
              </a:tr>
              <a:tr h="302133">
                <a:tc>
                  <a:txBody>
                    <a:bodyPr/>
                    <a:lstStyle/>
                    <a:p>
                      <a:r>
                        <a:rPr lang="en-CA" sz="1800" b="1"/>
                        <a:t>SoilTexture.tif</a:t>
                      </a:r>
                      <a:endParaRPr lang="en-CA" sz="1800"/>
                    </a:p>
                  </a:txBody>
                  <a:tcPr marL="52665" marR="52665" marT="26332" marB="26332" anchor="ctr">
                    <a:lnL>
                      <a:noFill/>
                    </a:lnL>
                    <a:lnR>
                      <a:noFill/>
                    </a:lnR>
                    <a:lnT>
                      <a:noFill/>
                    </a:lnT>
                    <a:lnB>
                      <a:noFill/>
                    </a:lnB>
                    <a:noFill/>
                  </a:tcPr>
                </a:tc>
                <a:tc>
                  <a:txBody>
                    <a:bodyPr/>
                    <a:lstStyle/>
                    <a:p>
                      <a:r>
                        <a:rPr lang="en-CA" sz="1800"/>
                        <a:t>OpenLandMap/Soil</a:t>
                      </a:r>
                    </a:p>
                  </a:txBody>
                  <a:tcPr marL="52665" marR="52665" marT="26332" marB="26332" anchor="ctr">
                    <a:lnL>
                      <a:noFill/>
                    </a:lnL>
                    <a:lnR>
                      <a:noFill/>
                    </a:lnR>
                    <a:lnT>
                      <a:noFill/>
                    </a:lnT>
                    <a:lnB>
                      <a:noFill/>
                    </a:lnB>
                    <a:noFill/>
                  </a:tcPr>
                </a:tc>
                <a:tc>
                  <a:txBody>
                    <a:bodyPr/>
                    <a:lstStyle/>
                    <a:p>
                      <a:r>
                        <a:rPr lang="en-CA" sz="1800"/>
                        <a:t>Soil texture classification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3822069196"/>
                  </a:ext>
                </a:extLst>
              </a:tr>
              <a:tr h="302133">
                <a:tc>
                  <a:txBody>
                    <a:bodyPr/>
                    <a:lstStyle/>
                    <a:p>
                      <a:r>
                        <a:rPr lang="en-CA" sz="1800" b="1"/>
                        <a:t>Land_Cover.tif</a:t>
                      </a:r>
                      <a:endParaRPr lang="en-CA" sz="1800"/>
                    </a:p>
                  </a:txBody>
                  <a:tcPr marL="52665" marR="52665" marT="26332" marB="26332" anchor="ctr">
                    <a:lnL>
                      <a:noFill/>
                    </a:lnL>
                    <a:lnR>
                      <a:noFill/>
                    </a:lnR>
                    <a:lnT>
                      <a:noFill/>
                    </a:lnT>
                    <a:lnB>
                      <a:noFill/>
                    </a:lnB>
                    <a:noFill/>
                  </a:tcPr>
                </a:tc>
                <a:tc>
                  <a:txBody>
                    <a:bodyPr/>
                    <a:lstStyle/>
                    <a:p>
                      <a:r>
                        <a:rPr lang="en-CA" sz="1800"/>
                        <a:t>Copernicus or CORINE</a:t>
                      </a:r>
                    </a:p>
                  </a:txBody>
                  <a:tcPr marL="52665" marR="52665" marT="26332" marB="26332" anchor="ctr">
                    <a:lnL>
                      <a:noFill/>
                    </a:lnL>
                    <a:lnR>
                      <a:noFill/>
                    </a:lnR>
                    <a:lnT>
                      <a:noFill/>
                    </a:lnT>
                    <a:lnB>
                      <a:noFill/>
                    </a:lnB>
                    <a:noFill/>
                  </a:tcPr>
                </a:tc>
                <a:tc>
                  <a:txBody>
                    <a:bodyPr/>
                    <a:lstStyle/>
                    <a:p>
                      <a:r>
                        <a:rPr lang="en-CA" sz="1800"/>
                        <a:t>Land cover categories</a:t>
                      </a:r>
                    </a:p>
                  </a:txBody>
                  <a:tcPr marL="52665" marR="52665" marT="26332" marB="26332" anchor="ctr">
                    <a:lnL>
                      <a:noFill/>
                    </a:lnL>
                    <a:lnR>
                      <a:noFill/>
                    </a:lnR>
                    <a:lnT>
                      <a:noFill/>
                    </a:lnT>
                    <a:lnB>
                      <a:noFill/>
                    </a:lnB>
                    <a:noFill/>
                  </a:tcPr>
                </a:tc>
                <a:extLst>
                  <a:ext uri="{0D108BD9-81ED-4DB2-BD59-A6C34878D82A}">
                    <a16:rowId xmlns:a16="http://schemas.microsoft.com/office/drawing/2014/main" val="1130838342"/>
                  </a:ext>
                </a:extLst>
              </a:tr>
              <a:tr h="302133">
                <a:tc>
                  <a:txBody>
                    <a:bodyPr/>
                    <a:lstStyle/>
                    <a:p>
                      <a:r>
                        <a:rPr lang="en-CA" sz="1800" b="1"/>
                        <a:t>LandUse.tif</a:t>
                      </a:r>
                      <a:endParaRPr lang="en-CA" sz="1800"/>
                    </a:p>
                  </a:txBody>
                  <a:tcPr marL="52665" marR="52665" marT="26332" marB="26332" anchor="ctr">
                    <a:lnL>
                      <a:noFill/>
                    </a:lnL>
                    <a:lnR>
                      <a:noFill/>
                    </a:lnR>
                    <a:lnT>
                      <a:noFill/>
                    </a:lnT>
                    <a:lnB>
                      <a:noFill/>
                    </a:lnB>
                    <a:noFill/>
                  </a:tcPr>
                </a:tc>
                <a:tc>
                  <a:txBody>
                    <a:bodyPr/>
                    <a:lstStyle/>
                    <a:p>
                      <a:r>
                        <a:rPr lang="en-CA" sz="1800"/>
                        <a:t>Turkish governmental dataset</a:t>
                      </a:r>
                    </a:p>
                  </a:txBody>
                  <a:tcPr marL="52665" marR="52665" marT="26332" marB="26332" anchor="ctr">
                    <a:lnL>
                      <a:noFill/>
                    </a:lnL>
                    <a:lnR>
                      <a:noFill/>
                    </a:lnR>
                    <a:lnT>
                      <a:noFill/>
                    </a:lnT>
                    <a:lnB>
                      <a:noFill/>
                    </a:lnB>
                    <a:noFill/>
                  </a:tcPr>
                </a:tc>
                <a:tc>
                  <a:txBody>
                    <a:bodyPr/>
                    <a:lstStyle/>
                    <a:p>
                      <a:r>
                        <a:rPr lang="en-CA" sz="1800"/>
                        <a:t>Land use types</a:t>
                      </a:r>
                    </a:p>
                  </a:txBody>
                  <a:tcPr marL="52665" marR="52665" marT="26332" marB="26332" anchor="ctr">
                    <a:lnL>
                      <a:noFill/>
                    </a:lnL>
                    <a:lnR>
                      <a:noFill/>
                    </a:lnR>
                    <a:lnT>
                      <a:noFill/>
                    </a:lnT>
                    <a:lnB>
                      <a:noFill/>
                    </a:lnB>
                    <a:noFill/>
                  </a:tcPr>
                </a:tc>
                <a:extLst>
                  <a:ext uri="{0D108BD9-81ED-4DB2-BD59-A6C34878D82A}">
                    <a16:rowId xmlns:a16="http://schemas.microsoft.com/office/drawing/2014/main" val="2328963842"/>
                  </a:ext>
                </a:extLst>
              </a:tr>
              <a:tr h="302133">
                <a:tc>
                  <a:txBody>
                    <a:bodyPr/>
                    <a:lstStyle/>
                    <a:p>
                      <a:r>
                        <a:rPr lang="en-CA" sz="1800" b="1"/>
                        <a:t>LST (2).tif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Land surface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412797887"/>
                  </a:ext>
                </a:extLst>
              </a:tr>
              <a:tr h="302133">
                <a:tc>
                  <a:txBody>
                    <a:bodyPr/>
                    <a:lstStyle/>
                    <a:p>
                      <a:r>
                        <a:rPr lang="en-CA" sz="1800" b="1"/>
                        <a:t>NDVI_StdDev_Antalya.tif</a:t>
                      </a:r>
                      <a:endParaRPr lang="en-CA" sz="1800"/>
                    </a:p>
                  </a:txBody>
                  <a:tcPr marL="52665" marR="52665" marT="26332" marB="26332" anchor="ctr">
                    <a:lnL>
                      <a:noFill/>
                    </a:lnL>
                    <a:lnR>
                      <a:noFill/>
                    </a:lnR>
                    <a:lnT>
                      <a:noFill/>
                    </a:lnT>
                    <a:lnB>
                      <a:noFill/>
                    </a:lnB>
                    <a:noFill/>
                  </a:tcPr>
                </a:tc>
                <a:tc>
                  <a:txBody>
                    <a:bodyPr/>
                    <a:lstStyle/>
                    <a:p>
                      <a:r>
                        <a:rPr lang="en-CA" sz="1800"/>
                        <a:t>Derived from Sentinel-2 imagery</a:t>
                      </a:r>
                    </a:p>
                  </a:txBody>
                  <a:tcPr marL="52665" marR="52665" marT="26332" marB="26332" anchor="ctr">
                    <a:lnL>
                      <a:noFill/>
                    </a:lnL>
                    <a:lnR>
                      <a:noFill/>
                    </a:lnR>
                    <a:lnT>
                      <a:noFill/>
                    </a:lnT>
                    <a:lnB>
                      <a:noFill/>
                    </a:lnB>
                    <a:noFill/>
                  </a:tcPr>
                </a:tc>
                <a:tc>
                  <a:txBody>
                    <a:bodyPr/>
                    <a:lstStyle/>
                    <a:p>
                      <a:r>
                        <a:rPr lang="en-CA" sz="1800" dirty="0"/>
                        <a:t>Vegetation variability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3888243415"/>
                  </a:ext>
                </a:extLst>
              </a:tr>
            </a:tbl>
          </a:graphicData>
        </a:graphic>
      </p:graphicFrame>
    </p:spTree>
    <p:extLst>
      <p:ext uri="{BB962C8B-B14F-4D97-AF65-F5344CB8AC3E}">
        <p14:creationId xmlns:p14="http://schemas.microsoft.com/office/powerpoint/2010/main" val="1758865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408</TotalTime>
  <Words>2010</Words>
  <Application>Microsoft Office PowerPoint</Application>
  <PresentationFormat>Geniş ekran</PresentationFormat>
  <Paragraphs>239</Paragraphs>
  <Slides>26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26</vt:i4>
      </vt:variant>
    </vt:vector>
  </HeadingPairs>
  <TitlesOfParts>
    <vt:vector size="31" baseType="lpstr">
      <vt:lpstr>Arial</vt:lpstr>
      <vt:lpstr>Calibri</vt:lpstr>
      <vt:lpstr>Garamond</vt:lpstr>
      <vt:lpstr>Wingdings</vt:lpstr>
      <vt:lpstr>Organik</vt:lpstr>
      <vt:lpstr>Advanced GIS-ML Based Crop Recommendation System for Sustainable Agriculture in Antalya, Turkey</vt:lpstr>
      <vt:lpstr>KARABUK UNIVERSITY  DEPARTMENT OF COMPUTER  ENGINEERING</vt:lpstr>
      <vt:lpstr>Abstract</vt:lpstr>
      <vt:lpstr>1. Introduction</vt:lpstr>
      <vt:lpstr>1.2 Project Objectives</vt:lpstr>
      <vt:lpstr>2. Study Area 2.1 Geographic Location</vt:lpstr>
      <vt:lpstr>3. Data Sources and Acquisition</vt:lpstr>
      <vt:lpstr>3.2 Satellite Imagery</vt:lpstr>
      <vt:lpstr>3.3 Raster Layers</vt:lpstr>
      <vt:lpstr>3.4 Vector Data</vt:lpstr>
      <vt:lpstr>3.5 Data Integration</vt:lpstr>
      <vt:lpstr>4. Preprocessing and Feature Extraction</vt:lpstr>
      <vt:lpstr>4.1 Preprocessing Satellite Imagery in Google Earth Engine</vt:lpstr>
      <vt:lpstr>4.2 Feature Extraction</vt:lpstr>
      <vt:lpstr>5. Machine Learning Model Development, Training, and Evaluation</vt:lpstr>
      <vt:lpstr>5.2 Hyperparameter Tuning</vt:lpstr>
      <vt:lpstr>5.3 Model Training</vt:lpstr>
      <vt:lpstr>5.3 Model Evaluation</vt:lpstr>
      <vt:lpstr>6. Suitability Mapping and Visualization</vt:lpstr>
      <vt:lpstr>6.3 Raster Prediction Process</vt:lpstr>
      <vt:lpstr>7. Web Application Design and Implementation</vt:lpstr>
      <vt:lpstr>PowerPoint Sunusu</vt:lpstr>
      <vt:lpstr>8. Results and Discussion</vt:lpstr>
      <vt:lpstr>9. Conclusion</vt:lpstr>
      <vt:lpstr>10. Appendices</vt:lpstr>
      <vt:lpstr>11.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ABDRAMANE MAHAMAT ALI</dc:creator>
  <cp:lastModifiedBy>ABDRAMANE MAHAMAT ALI</cp:lastModifiedBy>
  <cp:revision>3</cp:revision>
  <dcterms:created xsi:type="dcterms:W3CDTF">2025-05-24T11:35:58Z</dcterms:created>
  <dcterms:modified xsi:type="dcterms:W3CDTF">2025-05-24T18:24:44Z</dcterms:modified>
</cp:coreProperties>
</file>