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91" r:id="rId3"/>
    <p:sldId id="272" r:id="rId4"/>
    <p:sldId id="257" r:id="rId5"/>
    <p:sldId id="258" r:id="rId6"/>
    <p:sldId id="263" r:id="rId7"/>
    <p:sldId id="264" r:id="rId8"/>
    <p:sldId id="262" r:id="rId9"/>
    <p:sldId id="259" r:id="rId10"/>
    <p:sldId id="286" r:id="rId11"/>
    <p:sldId id="292" r:id="rId12"/>
    <p:sldId id="266" r:id="rId13"/>
    <p:sldId id="267" r:id="rId14"/>
    <p:sldId id="268" r:id="rId15"/>
    <p:sldId id="287" r:id="rId16"/>
    <p:sldId id="288" r:id="rId17"/>
    <p:sldId id="269" r:id="rId18"/>
    <p:sldId id="270" r:id="rId19"/>
    <p:sldId id="273" r:id="rId20"/>
    <p:sldId id="274" r:id="rId21"/>
    <p:sldId id="275" r:id="rId22"/>
    <p:sldId id="276" r:id="rId23"/>
    <p:sldId id="277" r:id="rId24"/>
    <p:sldId id="278" r:id="rId25"/>
    <p:sldId id="279" r:id="rId26"/>
    <p:sldId id="289" r:id="rId27"/>
    <p:sldId id="280" r:id="rId28"/>
    <p:sldId id="281" r:id="rId29"/>
    <p:sldId id="293" r:id="rId30"/>
    <p:sldId id="282" r:id="rId31"/>
    <p:sldId id="283" r:id="rId32"/>
    <p:sldId id="300" r:id="rId33"/>
    <p:sldId id="297" r:id="rId34"/>
    <p:sldId id="294" r:id="rId35"/>
    <p:sldId id="295" r:id="rId36"/>
    <p:sldId id="298" r:id="rId37"/>
    <p:sldId id="299" r:id="rId38"/>
    <p:sldId id="284" r:id="rId39"/>
    <p:sldId id="285" r:id="rId40"/>
    <p:sldId id="265" r:id="rId41"/>
    <p:sldId id="261"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FB09776-EB5F-4DA4-8D1C-F2E65C3B8DC4}">
          <p14:sldIdLst>
            <p14:sldId id="256"/>
            <p14:sldId id="291"/>
            <p14:sldId id="272"/>
            <p14:sldId id="257"/>
            <p14:sldId id="258"/>
            <p14:sldId id="263"/>
            <p14:sldId id="264"/>
            <p14:sldId id="262"/>
            <p14:sldId id="259"/>
            <p14:sldId id="286"/>
          </p14:sldIdLst>
        </p14:section>
        <p14:section name="Untitled Section" id="{0959C382-26BA-4C31-9313-CD0C3D1F7242}">
          <p14:sldIdLst>
            <p14:sldId id="292"/>
            <p14:sldId id="266"/>
            <p14:sldId id="267"/>
            <p14:sldId id="268"/>
            <p14:sldId id="287"/>
            <p14:sldId id="288"/>
            <p14:sldId id="269"/>
            <p14:sldId id="270"/>
            <p14:sldId id="273"/>
            <p14:sldId id="274"/>
            <p14:sldId id="275"/>
            <p14:sldId id="276"/>
            <p14:sldId id="277"/>
            <p14:sldId id="278"/>
            <p14:sldId id="279"/>
            <p14:sldId id="289"/>
            <p14:sldId id="280"/>
            <p14:sldId id="281"/>
            <p14:sldId id="293"/>
            <p14:sldId id="282"/>
            <p14:sldId id="283"/>
            <p14:sldId id="300"/>
            <p14:sldId id="297"/>
            <p14:sldId id="294"/>
            <p14:sldId id="295"/>
            <p14:sldId id="298"/>
            <p14:sldId id="299"/>
            <p14:sldId id="284"/>
            <p14:sldId id="285"/>
            <p14:sldId id="265"/>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A2E1C-FDC6-4D0E-80D0-D83F1DC9AF61}" type="datetimeFigureOut">
              <a:rPr lang="en-IN" smtClean="0"/>
              <a:t>25-06-2025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FA0252-EFE0-48F5-B2D7-4B2A846A665B}" type="slidenum">
              <a:rPr lang="en-IN" smtClean="0"/>
              <a:t>‹#›</a:t>
            </a:fld>
            <a:endParaRPr lang="en-IN"/>
          </a:p>
        </p:txBody>
      </p:sp>
    </p:spTree>
    <p:extLst>
      <p:ext uri="{BB962C8B-B14F-4D97-AF65-F5344CB8AC3E}">
        <p14:creationId xmlns:p14="http://schemas.microsoft.com/office/powerpoint/2010/main" val="3946661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FA0252-EFE0-48F5-B2D7-4B2A846A665B}" type="slidenum">
              <a:rPr lang="en-IN" smtClean="0"/>
              <a:t>27</a:t>
            </a:fld>
            <a:endParaRPr lang="en-IN"/>
          </a:p>
        </p:txBody>
      </p:sp>
    </p:spTree>
    <p:extLst>
      <p:ext uri="{BB962C8B-B14F-4D97-AF65-F5344CB8AC3E}">
        <p14:creationId xmlns:p14="http://schemas.microsoft.com/office/powerpoint/2010/main" val="26592705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FA0252-EFE0-48F5-B2D7-4B2A846A665B}" type="slidenum">
              <a:rPr lang="en-IN" smtClean="0"/>
              <a:t>28</a:t>
            </a:fld>
            <a:endParaRPr lang="en-IN"/>
          </a:p>
        </p:txBody>
      </p:sp>
    </p:spTree>
    <p:extLst>
      <p:ext uri="{BB962C8B-B14F-4D97-AF65-F5344CB8AC3E}">
        <p14:creationId xmlns:p14="http://schemas.microsoft.com/office/powerpoint/2010/main" val="491710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FA0252-EFE0-48F5-B2D7-4B2A846A665B}" type="slidenum">
              <a:rPr lang="en-IN" smtClean="0"/>
              <a:t>29</a:t>
            </a:fld>
            <a:endParaRPr lang="en-IN"/>
          </a:p>
        </p:txBody>
      </p:sp>
    </p:spTree>
    <p:extLst>
      <p:ext uri="{BB962C8B-B14F-4D97-AF65-F5344CB8AC3E}">
        <p14:creationId xmlns:p14="http://schemas.microsoft.com/office/powerpoint/2010/main" val="3866166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FA0252-EFE0-48F5-B2D7-4B2A846A665B}" type="slidenum">
              <a:rPr lang="en-IN" smtClean="0"/>
              <a:t>31</a:t>
            </a:fld>
            <a:endParaRPr lang="en-IN"/>
          </a:p>
        </p:txBody>
      </p:sp>
    </p:spTree>
    <p:extLst>
      <p:ext uri="{BB962C8B-B14F-4D97-AF65-F5344CB8AC3E}">
        <p14:creationId xmlns:p14="http://schemas.microsoft.com/office/powerpoint/2010/main" val="1389071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8FA0252-EFE0-48F5-B2D7-4B2A846A665B}" type="slidenum">
              <a:rPr lang="en-IN" smtClean="0"/>
              <a:t>33</a:t>
            </a:fld>
            <a:endParaRPr lang="en-IN"/>
          </a:p>
        </p:txBody>
      </p:sp>
    </p:spTree>
    <p:extLst>
      <p:ext uri="{BB962C8B-B14F-4D97-AF65-F5344CB8AC3E}">
        <p14:creationId xmlns:p14="http://schemas.microsoft.com/office/powerpoint/2010/main" val="1564558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9BA8F-D8C5-EBF9-7754-AB34CF4DDE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9403C75-AA8E-E99F-2980-7640EADDEC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D2A823-B4A3-4FC4-3846-D82DE416CC80}"/>
              </a:ext>
            </a:extLst>
          </p:cNvPr>
          <p:cNvSpPr>
            <a:spLocks noGrp="1"/>
          </p:cNvSpPr>
          <p:nvPr>
            <p:ph type="dt" sz="half" idx="10"/>
          </p:nvPr>
        </p:nvSpPr>
        <p:spPr/>
        <p:txBody>
          <a:bodyPr/>
          <a:lstStyle/>
          <a:p>
            <a:fld id="{49B0E2A7-A8BC-4569-81B0-96C25F7BE1A1}" type="datetimeFigureOut">
              <a:rPr lang="en-IN" smtClean="0"/>
              <a:t>25-06-2025</a:t>
            </a:fld>
            <a:endParaRPr lang="en-IN"/>
          </a:p>
        </p:txBody>
      </p:sp>
      <p:sp>
        <p:nvSpPr>
          <p:cNvPr id="5" name="Footer Placeholder 4">
            <a:extLst>
              <a:ext uri="{FF2B5EF4-FFF2-40B4-BE49-F238E27FC236}">
                <a16:creationId xmlns:a16="http://schemas.microsoft.com/office/drawing/2014/main" id="{E386F46B-2796-474C-C48B-68D0AAE648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51CD11-DF7B-0A4A-2587-3FE0A942E085}"/>
              </a:ext>
            </a:extLst>
          </p:cNvPr>
          <p:cNvSpPr>
            <a:spLocks noGrp="1"/>
          </p:cNvSpPr>
          <p:nvPr>
            <p:ph type="sldNum" sz="quarter" idx="12"/>
          </p:nvPr>
        </p:nvSpPr>
        <p:spPr/>
        <p:txBody>
          <a:bodyPr/>
          <a:lstStyle/>
          <a:p>
            <a:fld id="{CD5F275C-0D92-418C-B397-52D81C8B82AD}" type="slidenum">
              <a:rPr lang="en-IN" smtClean="0"/>
              <a:t>‹#›</a:t>
            </a:fld>
            <a:endParaRPr lang="en-IN"/>
          </a:p>
        </p:txBody>
      </p:sp>
    </p:spTree>
    <p:extLst>
      <p:ext uri="{BB962C8B-B14F-4D97-AF65-F5344CB8AC3E}">
        <p14:creationId xmlns:p14="http://schemas.microsoft.com/office/powerpoint/2010/main" val="4246740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73817-5DC1-02DA-2B58-807FECB5FD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250228-A7C4-481A-F471-00F37FE2A1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6369B1-C142-025B-DC77-560E5110AE20}"/>
              </a:ext>
            </a:extLst>
          </p:cNvPr>
          <p:cNvSpPr>
            <a:spLocks noGrp="1"/>
          </p:cNvSpPr>
          <p:nvPr>
            <p:ph type="dt" sz="half" idx="10"/>
          </p:nvPr>
        </p:nvSpPr>
        <p:spPr/>
        <p:txBody>
          <a:bodyPr/>
          <a:lstStyle/>
          <a:p>
            <a:fld id="{49B0E2A7-A8BC-4569-81B0-96C25F7BE1A1}" type="datetimeFigureOut">
              <a:rPr lang="en-IN" smtClean="0"/>
              <a:t>25-06-2025</a:t>
            </a:fld>
            <a:endParaRPr lang="en-IN"/>
          </a:p>
        </p:txBody>
      </p:sp>
      <p:sp>
        <p:nvSpPr>
          <p:cNvPr id="5" name="Footer Placeholder 4">
            <a:extLst>
              <a:ext uri="{FF2B5EF4-FFF2-40B4-BE49-F238E27FC236}">
                <a16:creationId xmlns:a16="http://schemas.microsoft.com/office/drawing/2014/main" id="{6FE58044-E7D5-1097-95AB-DCA0A4743D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501EEA-1673-901D-E709-D82B1B12C933}"/>
              </a:ext>
            </a:extLst>
          </p:cNvPr>
          <p:cNvSpPr>
            <a:spLocks noGrp="1"/>
          </p:cNvSpPr>
          <p:nvPr>
            <p:ph type="sldNum" sz="quarter" idx="12"/>
          </p:nvPr>
        </p:nvSpPr>
        <p:spPr/>
        <p:txBody>
          <a:bodyPr/>
          <a:lstStyle/>
          <a:p>
            <a:fld id="{CD5F275C-0D92-418C-B397-52D81C8B82AD}" type="slidenum">
              <a:rPr lang="en-IN" smtClean="0"/>
              <a:t>‹#›</a:t>
            </a:fld>
            <a:endParaRPr lang="en-IN"/>
          </a:p>
        </p:txBody>
      </p:sp>
    </p:spTree>
    <p:extLst>
      <p:ext uri="{BB962C8B-B14F-4D97-AF65-F5344CB8AC3E}">
        <p14:creationId xmlns:p14="http://schemas.microsoft.com/office/powerpoint/2010/main" val="3666555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1765A-200A-FD36-1198-A8E897C1E4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849A24-9BE8-59A2-C445-AD52429CDD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0AD137-AC28-08A8-8C44-E72537082CF4}"/>
              </a:ext>
            </a:extLst>
          </p:cNvPr>
          <p:cNvSpPr>
            <a:spLocks noGrp="1"/>
          </p:cNvSpPr>
          <p:nvPr>
            <p:ph type="dt" sz="half" idx="10"/>
          </p:nvPr>
        </p:nvSpPr>
        <p:spPr/>
        <p:txBody>
          <a:bodyPr/>
          <a:lstStyle/>
          <a:p>
            <a:fld id="{49B0E2A7-A8BC-4569-81B0-96C25F7BE1A1}" type="datetimeFigureOut">
              <a:rPr lang="en-IN" smtClean="0"/>
              <a:t>25-06-2025</a:t>
            </a:fld>
            <a:endParaRPr lang="en-IN"/>
          </a:p>
        </p:txBody>
      </p:sp>
      <p:sp>
        <p:nvSpPr>
          <p:cNvPr id="5" name="Footer Placeholder 4">
            <a:extLst>
              <a:ext uri="{FF2B5EF4-FFF2-40B4-BE49-F238E27FC236}">
                <a16:creationId xmlns:a16="http://schemas.microsoft.com/office/drawing/2014/main" id="{6D65E5B5-0F04-7CAB-A51A-07440A53B1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A4607F-97FD-801B-2C49-7211C7511A19}"/>
              </a:ext>
            </a:extLst>
          </p:cNvPr>
          <p:cNvSpPr>
            <a:spLocks noGrp="1"/>
          </p:cNvSpPr>
          <p:nvPr>
            <p:ph type="sldNum" sz="quarter" idx="12"/>
          </p:nvPr>
        </p:nvSpPr>
        <p:spPr/>
        <p:txBody>
          <a:bodyPr/>
          <a:lstStyle/>
          <a:p>
            <a:fld id="{CD5F275C-0D92-418C-B397-52D81C8B82AD}" type="slidenum">
              <a:rPr lang="en-IN" smtClean="0"/>
              <a:t>‹#›</a:t>
            </a:fld>
            <a:endParaRPr lang="en-IN"/>
          </a:p>
        </p:txBody>
      </p:sp>
    </p:spTree>
    <p:extLst>
      <p:ext uri="{BB962C8B-B14F-4D97-AF65-F5344CB8AC3E}">
        <p14:creationId xmlns:p14="http://schemas.microsoft.com/office/powerpoint/2010/main" val="331303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45F12-8857-5749-745E-D9E3BD96E8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631BD3-0167-D5D0-6AFF-F07DA36D8C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A7C001-F2B1-250A-D0E5-8DF1C46D4F20}"/>
              </a:ext>
            </a:extLst>
          </p:cNvPr>
          <p:cNvSpPr>
            <a:spLocks noGrp="1"/>
          </p:cNvSpPr>
          <p:nvPr>
            <p:ph type="dt" sz="half" idx="10"/>
          </p:nvPr>
        </p:nvSpPr>
        <p:spPr/>
        <p:txBody>
          <a:bodyPr/>
          <a:lstStyle/>
          <a:p>
            <a:fld id="{49B0E2A7-A8BC-4569-81B0-96C25F7BE1A1}" type="datetimeFigureOut">
              <a:rPr lang="en-IN" smtClean="0"/>
              <a:t>25-06-2025</a:t>
            </a:fld>
            <a:endParaRPr lang="en-IN"/>
          </a:p>
        </p:txBody>
      </p:sp>
      <p:sp>
        <p:nvSpPr>
          <p:cNvPr id="5" name="Footer Placeholder 4">
            <a:extLst>
              <a:ext uri="{FF2B5EF4-FFF2-40B4-BE49-F238E27FC236}">
                <a16:creationId xmlns:a16="http://schemas.microsoft.com/office/drawing/2014/main" id="{E94583FE-02A5-75C7-A3DF-C398DA2A41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8AA9DE-964A-9E5F-AAE5-52C0DBA722C3}"/>
              </a:ext>
            </a:extLst>
          </p:cNvPr>
          <p:cNvSpPr>
            <a:spLocks noGrp="1"/>
          </p:cNvSpPr>
          <p:nvPr>
            <p:ph type="sldNum" sz="quarter" idx="12"/>
          </p:nvPr>
        </p:nvSpPr>
        <p:spPr/>
        <p:txBody>
          <a:bodyPr/>
          <a:lstStyle/>
          <a:p>
            <a:fld id="{CD5F275C-0D92-418C-B397-52D81C8B82AD}" type="slidenum">
              <a:rPr lang="en-IN" smtClean="0"/>
              <a:t>‹#›</a:t>
            </a:fld>
            <a:endParaRPr lang="en-IN"/>
          </a:p>
        </p:txBody>
      </p:sp>
    </p:spTree>
    <p:extLst>
      <p:ext uri="{BB962C8B-B14F-4D97-AF65-F5344CB8AC3E}">
        <p14:creationId xmlns:p14="http://schemas.microsoft.com/office/powerpoint/2010/main" val="632232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9B4F-197A-3709-BA6B-A6588B4324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C053CE-A284-1FC1-F090-1492E90817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011F9E-36E6-DAEB-D230-E5C859111BA3}"/>
              </a:ext>
            </a:extLst>
          </p:cNvPr>
          <p:cNvSpPr>
            <a:spLocks noGrp="1"/>
          </p:cNvSpPr>
          <p:nvPr>
            <p:ph type="dt" sz="half" idx="10"/>
          </p:nvPr>
        </p:nvSpPr>
        <p:spPr/>
        <p:txBody>
          <a:bodyPr/>
          <a:lstStyle/>
          <a:p>
            <a:fld id="{49B0E2A7-A8BC-4569-81B0-96C25F7BE1A1}" type="datetimeFigureOut">
              <a:rPr lang="en-IN" smtClean="0"/>
              <a:t>25-06-2025</a:t>
            </a:fld>
            <a:endParaRPr lang="en-IN"/>
          </a:p>
        </p:txBody>
      </p:sp>
      <p:sp>
        <p:nvSpPr>
          <p:cNvPr id="5" name="Footer Placeholder 4">
            <a:extLst>
              <a:ext uri="{FF2B5EF4-FFF2-40B4-BE49-F238E27FC236}">
                <a16:creationId xmlns:a16="http://schemas.microsoft.com/office/drawing/2014/main" id="{5ABFBDE0-43DF-2481-3F42-604C189394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46C719-4F63-3384-393E-88E4E66078EC}"/>
              </a:ext>
            </a:extLst>
          </p:cNvPr>
          <p:cNvSpPr>
            <a:spLocks noGrp="1"/>
          </p:cNvSpPr>
          <p:nvPr>
            <p:ph type="sldNum" sz="quarter" idx="12"/>
          </p:nvPr>
        </p:nvSpPr>
        <p:spPr/>
        <p:txBody>
          <a:bodyPr/>
          <a:lstStyle/>
          <a:p>
            <a:fld id="{CD5F275C-0D92-418C-B397-52D81C8B82AD}" type="slidenum">
              <a:rPr lang="en-IN" smtClean="0"/>
              <a:t>‹#›</a:t>
            </a:fld>
            <a:endParaRPr lang="en-IN"/>
          </a:p>
        </p:txBody>
      </p:sp>
    </p:spTree>
    <p:extLst>
      <p:ext uri="{BB962C8B-B14F-4D97-AF65-F5344CB8AC3E}">
        <p14:creationId xmlns:p14="http://schemas.microsoft.com/office/powerpoint/2010/main" val="4047209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0189-3546-97CF-29B4-2C1A4B6725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7A0BA6-4ADA-9CF7-F627-58DC8083BB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97CFDD7-549B-8BD5-0BDF-13F267A036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3B50BC-BD5E-C426-386C-6663F5814FF4}"/>
              </a:ext>
            </a:extLst>
          </p:cNvPr>
          <p:cNvSpPr>
            <a:spLocks noGrp="1"/>
          </p:cNvSpPr>
          <p:nvPr>
            <p:ph type="dt" sz="half" idx="10"/>
          </p:nvPr>
        </p:nvSpPr>
        <p:spPr/>
        <p:txBody>
          <a:bodyPr/>
          <a:lstStyle/>
          <a:p>
            <a:fld id="{49B0E2A7-A8BC-4569-81B0-96C25F7BE1A1}" type="datetimeFigureOut">
              <a:rPr lang="en-IN" smtClean="0"/>
              <a:t>25-06-2025</a:t>
            </a:fld>
            <a:endParaRPr lang="en-IN"/>
          </a:p>
        </p:txBody>
      </p:sp>
      <p:sp>
        <p:nvSpPr>
          <p:cNvPr id="6" name="Footer Placeholder 5">
            <a:extLst>
              <a:ext uri="{FF2B5EF4-FFF2-40B4-BE49-F238E27FC236}">
                <a16:creationId xmlns:a16="http://schemas.microsoft.com/office/drawing/2014/main" id="{DA78BAE3-F3E2-F030-E736-80D2BE2049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4B774E-320C-300C-8C7B-301A6CC0D3BF}"/>
              </a:ext>
            </a:extLst>
          </p:cNvPr>
          <p:cNvSpPr>
            <a:spLocks noGrp="1"/>
          </p:cNvSpPr>
          <p:nvPr>
            <p:ph type="sldNum" sz="quarter" idx="12"/>
          </p:nvPr>
        </p:nvSpPr>
        <p:spPr/>
        <p:txBody>
          <a:bodyPr/>
          <a:lstStyle/>
          <a:p>
            <a:fld id="{CD5F275C-0D92-418C-B397-52D81C8B82AD}" type="slidenum">
              <a:rPr lang="en-IN" smtClean="0"/>
              <a:t>‹#›</a:t>
            </a:fld>
            <a:endParaRPr lang="en-IN"/>
          </a:p>
        </p:txBody>
      </p:sp>
    </p:spTree>
    <p:extLst>
      <p:ext uri="{BB962C8B-B14F-4D97-AF65-F5344CB8AC3E}">
        <p14:creationId xmlns:p14="http://schemas.microsoft.com/office/powerpoint/2010/main" val="1576622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8556-8C6F-E7E8-B36D-DE7B44EF00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C4F549-A66F-770E-BC19-D473300820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62612B-D857-DF0B-8CB2-2110F13CCD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87F6C6-BE8A-3C93-17E1-B6AC41C159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E723A2-171D-9106-1C67-76A3B5A772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5B06C5-A75F-D62E-21AA-D9EABAA14AB5}"/>
              </a:ext>
            </a:extLst>
          </p:cNvPr>
          <p:cNvSpPr>
            <a:spLocks noGrp="1"/>
          </p:cNvSpPr>
          <p:nvPr>
            <p:ph type="dt" sz="half" idx="10"/>
          </p:nvPr>
        </p:nvSpPr>
        <p:spPr/>
        <p:txBody>
          <a:bodyPr/>
          <a:lstStyle/>
          <a:p>
            <a:fld id="{49B0E2A7-A8BC-4569-81B0-96C25F7BE1A1}" type="datetimeFigureOut">
              <a:rPr lang="en-IN" smtClean="0"/>
              <a:t>25-06-2025</a:t>
            </a:fld>
            <a:endParaRPr lang="en-IN"/>
          </a:p>
        </p:txBody>
      </p:sp>
      <p:sp>
        <p:nvSpPr>
          <p:cNvPr id="8" name="Footer Placeholder 7">
            <a:extLst>
              <a:ext uri="{FF2B5EF4-FFF2-40B4-BE49-F238E27FC236}">
                <a16:creationId xmlns:a16="http://schemas.microsoft.com/office/drawing/2014/main" id="{DDAED099-060A-E73D-13DB-1F59BE1546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5FE692B-A15D-F134-5688-FFDCB0E1C7B8}"/>
              </a:ext>
            </a:extLst>
          </p:cNvPr>
          <p:cNvSpPr>
            <a:spLocks noGrp="1"/>
          </p:cNvSpPr>
          <p:nvPr>
            <p:ph type="sldNum" sz="quarter" idx="12"/>
          </p:nvPr>
        </p:nvSpPr>
        <p:spPr/>
        <p:txBody>
          <a:bodyPr/>
          <a:lstStyle/>
          <a:p>
            <a:fld id="{CD5F275C-0D92-418C-B397-52D81C8B82AD}" type="slidenum">
              <a:rPr lang="en-IN" smtClean="0"/>
              <a:t>‹#›</a:t>
            </a:fld>
            <a:endParaRPr lang="en-IN"/>
          </a:p>
        </p:txBody>
      </p:sp>
    </p:spTree>
    <p:extLst>
      <p:ext uri="{BB962C8B-B14F-4D97-AF65-F5344CB8AC3E}">
        <p14:creationId xmlns:p14="http://schemas.microsoft.com/office/powerpoint/2010/main" val="25674801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2DB3-9C7B-FDE8-D6A3-3091DB098EE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00420B-211D-5A88-30A0-06D623A69E4B}"/>
              </a:ext>
            </a:extLst>
          </p:cNvPr>
          <p:cNvSpPr>
            <a:spLocks noGrp="1"/>
          </p:cNvSpPr>
          <p:nvPr>
            <p:ph type="dt" sz="half" idx="10"/>
          </p:nvPr>
        </p:nvSpPr>
        <p:spPr/>
        <p:txBody>
          <a:bodyPr/>
          <a:lstStyle/>
          <a:p>
            <a:fld id="{49B0E2A7-A8BC-4569-81B0-96C25F7BE1A1}" type="datetimeFigureOut">
              <a:rPr lang="en-IN" smtClean="0"/>
              <a:t>25-06-2025</a:t>
            </a:fld>
            <a:endParaRPr lang="en-IN"/>
          </a:p>
        </p:txBody>
      </p:sp>
      <p:sp>
        <p:nvSpPr>
          <p:cNvPr id="4" name="Footer Placeholder 3">
            <a:extLst>
              <a:ext uri="{FF2B5EF4-FFF2-40B4-BE49-F238E27FC236}">
                <a16:creationId xmlns:a16="http://schemas.microsoft.com/office/drawing/2014/main" id="{EB4EE746-E3B0-3A9F-2295-072DB5CE360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1AD222-942E-ECF8-2D4E-B226EBC2D33A}"/>
              </a:ext>
            </a:extLst>
          </p:cNvPr>
          <p:cNvSpPr>
            <a:spLocks noGrp="1"/>
          </p:cNvSpPr>
          <p:nvPr>
            <p:ph type="sldNum" sz="quarter" idx="12"/>
          </p:nvPr>
        </p:nvSpPr>
        <p:spPr/>
        <p:txBody>
          <a:bodyPr/>
          <a:lstStyle/>
          <a:p>
            <a:fld id="{CD5F275C-0D92-418C-B397-52D81C8B82AD}" type="slidenum">
              <a:rPr lang="en-IN" smtClean="0"/>
              <a:t>‹#›</a:t>
            </a:fld>
            <a:endParaRPr lang="en-IN"/>
          </a:p>
        </p:txBody>
      </p:sp>
    </p:spTree>
    <p:extLst>
      <p:ext uri="{BB962C8B-B14F-4D97-AF65-F5344CB8AC3E}">
        <p14:creationId xmlns:p14="http://schemas.microsoft.com/office/powerpoint/2010/main" val="1381682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8BCE22-B0A5-E892-2A8C-AF571CB36F98}"/>
              </a:ext>
            </a:extLst>
          </p:cNvPr>
          <p:cNvSpPr>
            <a:spLocks noGrp="1"/>
          </p:cNvSpPr>
          <p:nvPr>
            <p:ph type="dt" sz="half" idx="10"/>
          </p:nvPr>
        </p:nvSpPr>
        <p:spPr/>
        <p:txBody>
          <a:bodyPr/>
          <a:lstStyle/>
          <a:p>
            <a:fld id="{49B0E2A7-A8BC-4569-81B0-96C25F7BE1A1}" type="datetimeFigureOut">
              <a:rPr lang="en-IN" smtClean="0"/>
              <a:t>25-06-2025</a:t>
            </a:fld>
            <a:endParaRPr lang="en-IN"/>
          </a:p>
        </p:txBody>
      </p:sp>
      <p:sp>
        <p:nvSpPr>
          <p:cNvPr id="3" name="Footer Placeholder 2">
            <a:extLst>
              <a:ext uri="{FF2B5EF4-FFF2-40B4-BE49-F238E27FC236}">
                <a16:creationId xmlns:a16="http://schemas.microsoft.com/office/drawing/2014/main" id="{918016F6-3872-17F1-E6AB-77D9A212B4D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A3CE2E-0395-D271-98F7-A462137BD6AD}"/>
              </a:ext>
            </a:extLst>
          </p:cNvPr>
          <p:cNvSpPr>
            <a:spLocks noGrp="1"/>
          </p:cNvSpPr>
          <p:nvPr>
            <p:ph type="sldNum" sz="quarter" idx="12"/>
          </p:nvPr>
        </p:nvSpPr>
        <p:spPr/>
        <p:txBody>
          <a:bodyPr/>
          <a:lstStyle/>
          <a:p>
            <a:fld id="{CD5F275C-0D92-418C-B397-52D81C8B82AD}" type="slidenum">
              <a:rPr lang="en-IN" smtClean="0"/>
              <a:t>‹#›</a:t>
            </a:fld>
            <a:endParaRPr lang="en-IN"/>
          </a:p>
        </p:txBody>
      </p:sp>
    </p:spTree>
    <p:extLst>
      <p:ext uri="{BB962C8B-B14F-4D97-AF65-F5344CB8AC3E}">
        <p14:creationId xmlns:p14="http://schemas.microsoft.com/office/powerpoint/2010/main" val="23788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71DB9-2F0E-AE88-A7D9-A8330F6E1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B089660-39E0-A13F-0F4E-2029E05978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2ADDB4D-8FBD-D088-7859-AEB1A8DE40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AB551A-59CE-485C-7C6D-44195E371B6B}"/>
              </a:ext>
            </a:extLst>
          </p:cNvPr>
          <p:cNvSpPr>
            <a:spLocks noGrp="1"/>
          </p:cNvSpPr>
          <p:nvPr>
            <p:ph type="dt" sz="half" idx="10"/>
          </p:nvPr>
        </p:nvSpPr>
        <p:spPr/>
        <p:txBody>
          <a:bodyPr/>
          <a:lstStyle/>
          <a:p>
            <a:fld id="{49B0E2A7-A8BC-4569-81B0-96C25F7BE1A1}" type="datetimeFigureOut">
              <a:rPr lang="en-IN" smtClean="0"/>
              <a:t>25-06-2025</a:t>
            </a:fld>
            <a:endParaRPr lang="en-IN"/>
          </a:p>
        </p:txBody>
      </p:sp>
      <p:sp>
        <p:nvSpPr>
          <p:cNvPr id="6" name="Footer Placeholder 5">
            <a:extLst>
              <a:ext uri="{FF2B5EF4-FFF2-40B4-BE49-F238E27FC236}">
                <a16:creationId xmlns:a16="http://schemas.microsoft.com/office/drawing/2014/main" id="{A2464310-C52F-C701-86AF-609882423D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58AA67-FA06-6177-B067-518E0626E410}"/>
              </a:ext>
            </a:extLst>
          </p:cNvPr>
          <p:cNvSpPr>
            <a:spLocks noGrp="1"/>
          </p:cNvSpPr>
          <p:nvPr>
            <p:ph type="sldNum" sz="quarter" idx="12"/>
          </p:nvPr>
        </p:nvSpPr>
        <p:spPr/>
        <p:txBody>
          <a:bodyPr/>
          <a:lstStyle/>
          <a:p>
            <a:fld id="{CD5F275C-0D92-418C-B397-52D81C8B82AD}" type="slidenum">
              <a:rPr lang="en-IN" smtClean="0"/>
              <a:t>‹#›</a:t>
            </a:fld>
            <a:endParaRPr lang="en-IN"/>
          </a:p>
        </p:txBody>
      </p:sp>
    </p:spTree>
    <p:extLst>
      <p:ext uri="{BB962C8B-B14F-4D97-AF65-F5344CB8AC3E}">
        <p14:creationId xmlns:p14="http://schemas.microsoft.com/office/powerpoint/2010/main" val="798462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9D537-90E0-3F69-20D7-5B8883A078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00D6A7E-BEBC-2173-8717-875FD017E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5E53A0F-0B0C-93DC-4439-90DD64893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F78BCC-4052-10A7-E0DB-42F0DFE3DB7D}"/>
              </a:ext>
            </a:extLst>
          </p:cNvPr>
          <p:cNvSpPr>
            <a:spLocks noGrp="1"/>
          </p:cNvSpPr>
          <p:nvPr>
            <p:ph type="dt" sz="half" idx="10"/>
          </p:nvPr>
        </p:nvSpPr>
        <p:spPr/>
        <p:txBody>
          <a:bodyPr/>
          <a:lstStyle/>
          <a:p>
            <a:fld id="{49B0E2A7-A8BC-4569-81B0-96C25F7BE1A1}" type="datetimeFigureOut">
              <a:rPr lang="en-IN" smtClean="0"/>
              <a:t>25-06-2025</a:t>
            </a:fld>
            <a:endParaRPr lang="en-IN"/>
          </a:p>
        </p:txBody>
      </p:sp>
      <p:sp>
        <p:nvSpPr>
          <p:cNvPr id="6" name="Footer Placeholder 5">
            <a:extLst>
              <a:ext uri="{FF2B5EF4-FFF2-40B4-BE49-F238E27FC236}">
                <a16:creationId xmlns:a16="http://schemas.microsoft.com/office/drawing/2014/main" id="{0073518A-6569-389E-C0E3-8EEBBF146A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C04A42-E553-95A0-C904-5105DAA7990F}"/>
              </a:ext>
            </a:extLst>
          </p:cNvPr>
          <p:cNvSpPr>
            <a:spLocks noGrp="1"/>
          </p:cNvSpPr>
          <p:nvPr>
            <p:ph type="sldNum" sz="quarter" idx="12"/>
          </p:nvPr>
        </p:nvSpPr>
        <p:spPr/>
        <p:txBody>
          <a:bodyPr/>
          <a:lstStyle/>
          <a:p>
            <a:fld id="{CD5F275C-0D92-418C-B397-52D81C8B82AD}" type="slidenum">
              <a:rPr lang="en-IN" smtClean="0"/>
              <a:t>‹#›</a:t>
            </a:fld>
            <a:endParaRPr lang="en-IN"/>
          </a:p>
        </p:txBody>
      </p:sp>
    </p:spTree>
    <p:extLst>
      <p:ext uri="{BB962C8B-B14F-4D97-AF65-F5344CB8AC3E}">
        <p14:creationId xmlns:p14="http://schemas.microsoft.com/office/powerpoint/2010/main" val="1803366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76E3D8-46FC-E924-A631-5A48737D56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DCBDC9-7347-E64E-B10E-CC59D9D53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E1DDE5-52A9-4EFD-7184-C43EFD2D0A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B0E2A7-A8BC-4569-81B0-96C25F7BE1A1}" type="datetimeFigureOut">
              <a:rPr lang="en-IN" smtClean="0"/>
              <a:t>25-06-2025</a:t>
            </a:fld>
            <a:endParaRPr lang="en-IN"/>
          </a:p>
        </p:txBody>
      </p:sp>
      <p:sp>
        <p:nvSpPr>
          <p:cNvPr id="5" name="Footer Placeholder 4">
            <a:extLst>
              <a:ext uri="{FF2B5EF4-FFF2-40B4-BE49-F238E27FC236}">
                <a16:creationId xmlns:a16="http://schemas.microsoft.com/office/drawing/2014/main" id="{7DA9B053-131E-DA0D-F6E0-9F5E838D5B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7A5E3EB-27D4-5D2E-DF31-37364F2AAB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5F275C-0D92-418C-B397-52D81C8B82AD}" type="slidenum">
              <a:rPr lang="en-IN" smtClean="0"/>
              <a:t>‹#›</a:t>
            </a:fld>
            <a:endParaRPr lang="en-IN"/>
          </a:p>
        </p:txBody>
      </p:sp>
    </p:spTree>
    <p:extLst>
      <p:ext uri="{BB962C8B-B14F-4D97-AF65-F5344CB8AC3E}">
        <p14:creationId xmlns:p14="http://schemas.microsoft.com/office/powerpoint/2010/main" val="4176357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hyperlink" Target="https://mgit.ac.in/regulations-syllabus2/" TargetMode="Externa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96D035-5EF6-FD60-83A2-4E56F94DBED2}"/>
              </a:ext>
            </a:extLst>
          </p:cNvPr>
          <p:cNvSpPr>
            <a:spLocks noGrp="1"/>
          </p:cNvSpPr>
          <p:nvPr>
            <p:ph type="title"/>
          </p:nvPr>
        </p:nvSpPr>
        <p:spPr>
          <a:xfrm>
            <a:off x="1452656" y="1444741"/>
            <a:ext cx="9357865" cy="1347620"/>
          </a:xfrm>
        </p:spPr>
        <p:txBody>
          <a:bodyPr>
            <a:normAutofit/>
          </a:bodyPr>
          <a:lstStyle/>
          <a:p>
            <a:br>
              <a:rPr lang="en-IN" sz="2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800" dirty="0"/>
          </a:p>
        </p:txBody>
      </p:sp>
      <p:sp>
        <p:nvSpPr>
          <p:cNvPr id="3" name="Subtitle 2">
            <a:extLst>
              <a:ext uri="{FF2B5EF4-FFF2-40B4-BE49-F238E27FC236}">
                <a16:creationId xmlns:a16="http://schemas.microsoft.com/office/drawing/2014/main" id="{BD987EC5-6881-BE78-9F9D-750F19061C53}"/>
              </a:ext>
            </a:extLst>
          </p:cNvPr>
          <p:cNvSpPr>
            <a:spLocks noGrp="1"/>
          </p:cNvSpPr>
          <p:nvPr>
            <p:ph sz="half" idx="1"/>
          </p:nvPr>
        </p:nvSpPr>
        <p:spPr>
          <a:xfrm>
            <a:off x="3854338" y="3277639"/>
            <a:ext cx="4483324" cy="1401285"/>
          </a:xfrm>
        </p:spPr>
        <p:txBody>
          <a:bodyPr>
            <a:normAutofit/>
          </a:bodyPr>
          <a:lstStyle/>
          <a:p>
            <a:pPr marL="0" indent="0">
              <a:buNone/>
            </a:pPr>
            <a:r>
              <a:rPr lang="en-US" sz="1700" dirty="0">
                <a:latin typeface="Times New Roman" panose="02020603050405020304" pitchFamily="18" charset="0"/>
                <a:ea typeface="Calibri" panose="020F0502020204030204" pitchFamily="34" charset="0"/>
                <a:cs typeface="Times New Roman" panose="02020603050405020304" pitchFamily="18" charset="0"/>
              </a:rPr>
              <a:t>ABDUL RASHEED(22261A1202)</a:t>
            </a:r>
          </a:p>
          <a:p>
            <a:pPr marL="0" indent="0">
              <a:buNone/>
            </a:pPr>
            <a:r>
              <a:rPr lang="en-US" sz="1700" dirty="0">
                <a:latin typeface="Times New Roman" panose="02020603050405020304" pitchFamily="18" charset="0"/>
                <a:ea typeface="Calibri" panose="020F0502020204030204" pitchFamily="34" charset="0"/>
                <a:cs typeface="Times New Roman" panose="02020603050405020304" pitchFamily="18" charset="0"/>
              </a:rPr>
              <a:t>KANAKA SHARON(22261A1229)</a:t>
            </a:r>
          </a:p>
          <a:p>
            <a:pPr marL="0" indent="0">
              <a:buNone/>
            </a:pPr>
            <a:r>
              <a:rPr lang="en-US" sz="1700" b="1" dirty="0">
                <a:effectLst/>
                <a:latin typeface="Times New Roman" panose="02020603050405020304" pitchFamily="18" charset="0"/>
                <a:ea typeface="Calibri" panose="020F0502020204030204" pitchFamily="34" charset="0"/>
                <a:cs typeface="Times New Roman" panose="02020603050405020304" pitchFamily="18" charset="0"/>
              </a:rPr>
              <a:t>IOMP ID:</a:t>
            </a:r>
            <a:r>
              <a:rPr lang="en-US" sz="1700" dirty="0">
                <a:effectLst/>
                <a:latin typeface="Times New Roman" panose="02020603050405020304" pitchFamily="18" charset="0"/>
                <a:ea typeface="Calibri" panose="020F0502020204030204" pitchFamily="34" charset="0"/>
                <a:cs typeface="Times New Roman" panose="02020603050405020304" pitchFamily="18" charset="0"/>
              </a:rPr>
              <a:t>IT-25-22</a:t>
            </a:r>
          </a:p>
        </p:txBody>
      </p:sp>
      <p:sp>
        <p:nvSpPr>
          <p:cNvPr id="7" name="Content Placeholder 6">
            <a:extLst>
              <a:ext uri="{FF2B5EF4-FFF2-40B4-BE49-F238E27FC236}">
                <a16:creationId xmlns:a16="http://schemas.microsoft.com/office/drawing/2014/main" id="{8511C7DC-3AAC-C9CA-E0F7-79EC4B88C30E}"/>
              </a:ext>
            </a:extLst>
          </p:cNvPr>
          <p:cNvSpPr>
            <a:spLocks noGrp="1"/>
          </p:cNvSpPr>
          <p:nvPr>
            <p:ph sz="half" idx="2"/>
          </p:nvPr>
        </p:nvSpPr>
        <p:spPr>
          <a:xfrm>
            <a:off x="1033291" y="4998953"/>
            <a:ext cx="3184748" cy="789434"/>
          </a:xfrm>
        </p:spPr>
        <p:txBody>
          <a:bodyPr>
            <a:normAutofit/>
          </a:bodyPr>
          <a:lstStyle/>
          <a:p>
            <a:pPr marL="0" indent="0">
              <a:buNone/>
            </a:pPr>
            <a:r>
              <a:rPr lang="en-IN" sz="1700" b="1" dirty="0">
                <a:latin typeface="Times New Roman" panose="02020603050405020304" pitchFamily="18" charset="0"/>
                <a:cs typeface="Times New Roman" panose="02020603050405020304" pitchFamily="18" charset="0"/>
              </a:rPr>
              <a:t>INTERNAL SUPERVISOR:-</a:t>
            </a:r>
          </a:p>
          <a:p>
            <a:pPr marL="0" indent="0">
              <a:buNone/>
            </a:pPr>
            <a:r>
              <a:rPr lang="en-IN" sz="1700" dirty="0">
                <a:latin typeface="Times New Roman" panose="02020603050405020304" pitchFamily="18" charset="0"/>
                <a:cs typeface="Times New Roman" panose="02020603050405020304" pitchFamily="18" charset="0"/>
              </a:rPr>
              <a:t>Dr. M. RUDRA KUMAR</a:t>
            </a:r>
          </a:p>
          <a:p>
            <a:pPr marL="0" indent="0">
              <a:buNone/>
            </a:pPr>
            <a:endParaRPr lang="en-IN" sz="2000" dirty="0"/>
          </a:p>
        </p:txBody>
      </p:sp>
      <p:pic>
        <p:nvPicPr>
          <p:cNvPr id="1028" name="Picture 4" descr="MGIT - Apps on Google Play">
            <a:extLst>
              <a:ext uri="{FF2B5EF4-FFF2-40B4-BE49-F238E27FC236}">
                <a16:creationId xmlns:a16="http://schemas.microsoft.com/office/drawing/2014/main" id="{D689CBEF-76AA-5C8E-6DA7-0A83BD7DD5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4066" y="995576"/>
            <a:ext cx="1548167" cy="1514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0D715C-AAAB-E258-8964-A2895AB73030}"/>
              </a:ext>
            </a:extLst>
          </p:cNvPr>
          <p:cNvSpPr txBox="1"/>
          <p:nvPr/>
        </p:nvSpPr>
        <p:spPr>
          <a:xfrm>
            <a:off x="3190193" y="1133439"/>
            <a:ext cx="5874493"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MAHATMA GANDHI INSTITUTE OF TECHNOLOGY(A)</a:t>
            </a:r>
          </a:p>
          <a:p>
            <a:r>
              <a:rPr lang="en-IN" dirty="0">
                <a:latin typeface="Times New Roman" panose="02020603050405020304" pitchFamily="18" charset="0"/>
                <a:cs typeface="Times New Roman" panose="02020603050405020304" pitchFamily="18" charset="0"/>
              </a:rPr>
              <a:t>DEPARTMENT OF INFORMATION TECHNOLOGY</a:t>
            </a:r>
          </a:p>
        </p:txBody>
      </p:sp>
      <p:sp>
        <p:nvSpPr>
          <p:cNvPr id="5" name="TextBox 4">
            <a:extLst>
              <a:ext uri="{FF2B5EF4-FFF2-40B4-BE49-F238E27FC236}">
                <a16:creationId xmlns:a16="http://schemas.microsoft.com/office/drawing/2014/main" id="{B163317C-BE54-549E-83AB-F9C9F4B5FDB9}"/>
              </a:ext>
            </a:extLst>
          </p:cNvPr>
          <p:cNvSpPr txBox="1"/>
          <p:nvPr/>
        </p:nvSpPr>
        <p:spPr>
          <a:xfrm>
            <a:off x="3466680" y="1941236"/>
            <a:ext cx="4413772"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An Industry Oriented Mini Project(IT652PC)</a:t>
            </a:r>
          </a:p>
          <a:p>
            <a:pPr algn="ctr"/>
            <a:r>
              <a:rPr lang="en-IN" dirty="0">
                <a:latin typeface="Times New Roman" panose="02020603050405020304" pitchFamily="18" charset="0"/>
                <a:cs typeface="Times New Roman" panose="02020603050405020304" pitchFamily="18" charset="0"/>
              </a:rPr>
              <a:t>on</a:t>
            </a:r>
          </a:p>
        </p:txBody>
      </p:sp>
      <p:sp>
        <p:nvSpPr>
          <p:cNvPr id="6" name="TextBox 5">
            <a:extLst>
              <a:ext uri="{FF2B5EF4-FFF2-40B4-BE49-F238E27FC236}">
                <a16:creationId xmlns:a16="http://schemas.microsoft.com/office/drawing/2014/main" id="{45FE09CE-8285-2A49-97E8-41CBCD700716}"/>
              </a:ext>
            </a:extLst>
          </p:cNvPr>
          <p:cNvSpPr txBox="1"/>
          <p:nvPr/>
        </p:nvSpPr>
        <p:spPr>
          <a:xfrm>
            <a:off x="2542233" y="2630662"/>
            <a:ext cx="7691336"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AI-POWERED CHAT BOT FOR STREAMLINING ADMISSION ENQUIRIES</a:t>
            </a:r>
          </a:p>
          <a:p>
            <a:r>
              <a:rPr lang="en-IN" dirty="0">
                <a:latin typeface="Times New Roman" panose="02020603050405020304" pitchFamily="18" charset="0"/>
                <a:cs typeface="Times New Roman" panose="02020603050405020304" pitchFamily="18" charset="0"/>
              </a:rPr>
              <a:t>                                                    by</a:t>
            </a:r>
          </a:p>
        </p:txBody>
      </p:sp>
      <p:sp>
        <p:nvSpPr>
          <p:cNvPr id="8" name="TextBox 7">
            <a:extLst>
              <a:ext uri="{FF2B5EF4-FFF2-40B4-BE49-F238E27FC236}">
                <a16:creationId xmlns:a16="http://schemas.microsoft.com/office/drawing/2014/main" id="{256BA7D1-B81D-4310-A8A5-605F2BAA16A3}"/>
              </a:ext>
            </a:extLst>
          </p:cNvPr>
          <p:cNvSpPr txBox="1"/>
          <p:nvPr/>
        </p:nvSpPr>
        <p:spPr>
          <a:xfrm>
            <a:off x="9319488" y="5142056"/>
            <a:ext cx="1935210" cy="646331"/>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IOMP Supervisor</a:t>
            </a:r>
          </a:p>
          <a:p>
            <a:r>
              <a:rPr lang="en-IN" dirty="0">
                <a:latin typeface="Times New Roman" panose="02020603050405020304" pitchFamily="18" charset="0"/>
                <a:cs typeface="Times New Roman" panose="02020603050405020304" pitchFamily="18" charset="0"/>
              </a:rPr>
              <a:t>Dr. U Chaitanya</a:t>
            </a:r>
          </a:p>
        </p:txBody>
      </p:sp>
    </p:spTree>
    <p:extLst>
      <p:ext uri="{BB962C8B-B14F-4D97-AF65-F5344CB8AC3E}">
        <p14:creationId xmlns:p14="http://schemas.microsoft.com/office/powerpoint/2010/main" val="34509687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4ABB8CF-7B20-9A68-7504-30F15D59AFCB}"/>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effectLst/>
                <a:latin typeface="+mj-lt"/>
                <a:ea typeface="+mj-ea"/>
                <a:cs typeface="+mj-cs"/>
              </a:rPr>
              <a:t>LITERATURE SURVEY: </a:t>
            </a:r>
            <a:endParaRPr lang="en-US" sz="4000" kern="1200" dirty="0">
              <a:solidFill>
                <a:srgbClr val="FFFFFF"/>
              </a:solidFill>
              <a:latin typeface="+mj-lt"/>
              <a:ea typeface="+mj-ea"/>
              <a:cs typeface="+mj-cs"/>
            </a:endParaRPr>
          </a:p>
        </p:txBody>
      </p:sp>
      <p:graphicFrame>
        <p:nvGraphicFramePr>
          <p:cNvPr id="2" name="Table 1">
            <a:extLst>
              <a:ext uri="{FF2B5EF4-FFF2-40B4-BE49-F238E27FC236}">
                <a16:creationId xmlns:a16="http://schemas.microsoft.com/office/drawing/2014/main" id="{961D4C5C-C60A-41B7-B26C-32A7D6E38B21}"/>
              </a:ext>
            </a:extLst>
          </p:cNvPr>
          <p:cNvGraphicFramePr>
            <a:graphicFrameLocks noGrp="1"/>
          </p:cNvGraphicFramePr>
          <p:nvPr>
            <p:extLst>
              <p:ext uri="{D42A27DB-BD31-4B8C-83A1-F6EECF244321}">
                <p14:modId xmlns:p14="http://schemas.microsoft.com/office/powerpoint/2010/main" val="2771673819"/>
              </p:ext>
            </p:extLst>
          </p:nvPr>
        </p:nvGraphicFramePr>
        <p:xfrm>
          <a:off x="432225" y="1822348"/>
          <a:ext cx="11327554" cy="4133070"/>
        </p:xfrm>
        <a:graphic>
          <a:graphicData uri="http://schemas.openxmlformats.org/drawingml/2006/table">
            <a:tbl>
              <a:tblPr firstRow="1" bandRow="1"/>
              <a:tblGrid>
                <a:gridCol w="540616">
                  <a:extLst>
                    <a:ext uri="{9D8B030D-6E8A-4147-A177-3AD203B41FA5}">
                      <a16:colId xmlns:a16="http://schemas.microsoft.com/office/drawing/2014/main" val="3910899747"/>
                    </a:ext>
                  </a:extLst>
                </a:gridCol>
                <a:gridCol w="1308597">
                  <a:extLst>
                    <a:ext uri="{9D8B030D-6E8A-4147-A177-3AD203B41FA5}">
                      <a16:colId xmlns:a16="http://schemas.microsoft.com/office/drawing/2014/main" val="2353487274"/>
                    </a:ext>
                  </a:extLst>
                </a:gridCol>
                <a:gridCol w="1888574">
                  <a:extLst>
                    <a:ext uri="{9D8B030D-6E8A-4147-A177-3AD203B41FA5}">
                      <a16:colId xmlns:a16="http://schemas.microsoft.com/office/drawing/2014/main" val="2895890874"/>
                    </a:ext>
                  </a:extLst>
                </a:gridCol>
                <a:gridCol w="1739589">
                  <a:extLst>
                    <a:ext uri="{9D8B030D-6E8A-4147-A177-3AD203B41FA5}">
                      <a16:colId xmlns:a16="http://schemas.microsoft.com/office/drawing/2014/main" val="3533920870"/>
                    </a:ext>
                  </a:extLst>
                </a:gridCol>
                <a:gridCol w="1998539">
                  <a:extLst>
                    <a:ext uri="{9D8B030D-6E8A-4147-A177-3AD203B41FA5}">
                      <a16:colId xmlns:a16="http://schemas.microsoft.com/office/drawing/2014/main" val="1926068071"/>
                    </a:ext>
                  </a:extLst>
                </a:gridCol>
                <a:gridCol w="1918725">
                  <a:extLst>
                    <a:ext uri="{9D8B030D-6E8A-4147-A177-3AD203B41FA5}">
                      <a16:colId xmlns:a16="http://schemas.microsoft.com/office/drawing/2014/main" val="3902501156"/>
                    </a:ext>
                  </a:extLst>
                </a:gridCol>
                <a:gridCol w="1932914">
                  <a:extLst>
                    <a:ext uri="{9D8B030D-6E8A-4147-A177-3AD203B41FA5}">
                      <a16:colId xmlns:a16="http://schemas.microsoft.com/office/drawing/2014/main" val="2879463308"/>
                    </a:ext>
                  </a:extLst>
                </a:gridCol>
              </a:tblGrid>
              <a:tr h="489267">
                <a:tc>
                  <a:txBody>
                    <a:bodyPr/>
                    <a:lstStyle/>
                    <a:p>
                      <a:r>
                        <a:rPr lang="en-IN" sz="1000" dirty="0">
                          <a:latin typeface="Times New Roman" panose="02020603050405020304" pitchFamily="18" charset="0"/>
                          <a:cs typeface="Times New Roman" panose="02020603050405020304" pitchFamily="18" charset="0"/>
                        </a:rPr>
                        <a:t>S. No</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Author Names, Year</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latin typeface="Times New Roman" panose="02020603050405020304" pitchFamily="18" charset="0"/>
                          <a:cs typeface="Times New Roman" panose="02020603050405020304" pitchFamily="18" charset="0"/>
                        </a:rPr>
                        <a:t>Journal / Conference Name &amp; Publisher</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Methodology / Algorithms Used</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latin typeface="Times New Roman" panose="02020603050405020304" pitchFamily="18" charset="0"/>
                          <a:cs typeface="Times New Roman" panose="02020603050405020304" pitchFamily="18" charset="0"/>
                        </a:rPr>
                        <a:t>Merits</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latin typeface="Times New Roman" panose="02020603050405020304" pitchFamily="18" charset="0"/>
                          <a:cs typeface="Times New Roman" panose="02020603050405020304" pitchFamily="18" charset="0"/>
                        </a:rPr>
                        <a:t>Demerits</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latin typeface="Times New Roman" panose="02020603050405020304" pitchFamily="18" charset="0"/>
                          <a:cs typeface="Times New Roman" panose="02020603050405020304" pitchFamily="18" charset="0"/>
                        </a:rPr>
                        <a:t>Research Gaps</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0392529"/>
                  </a:ext>
                </a:extLst>
              </a:tr>
              <a:tr h="688845">
                <a:tc>
                  <a:txBody>
                    <a:bodyPr/>
                    <a:lstStyle/>
                    <a:p>
                      <a:r>
                        <a:rPr lang="en-IN" sz="1000">
                          <a:latin typeface="Times New Roman" panose="02020603050405020304" pitchFamily="18" charset="0"/>
                          <a:cs typeface="Times New Roman" panose="02020603050405020304" pitchFamily="18" charset="0"/>
                        </a:rPr>
                        <a:t>1</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Umair Hasan Khan et al., 2025</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Procedia Computer Science (Elsevier)</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latin typeface="Times New Roman" panose="02020603050405020304" pitchFamily="18" charset="0"/>
                          <a:cs typeface="Times New Roman" panose="02020603050405020304" pitchFamily="18" charset="0"/>
                        </a:rPr>
                        <a:t>Transformer-based LLMs (LLaMA-2, Mistral), RAG framework</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Times New Roman" panose="02020603050405020304" pitchFamily="18" charset="0"/>
                          <a:cs typeface="Times New Roman" panose="02020603050405020304" pitchFamily="18" charset="0"/>
                        </a:rPr>
                        <a:t>High BLEU scores; scalable; real-time retrieval enhances ~95% accuracy</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Times New Roman" panose="02020603050405020304" pitchFamily="18" charset="0"/>
                          <a:cs typeface="Times New Roman" panose="02020603050405020304" pitchFamily="18" charset="0"/>
                        </a:rPr>
                        <a:t>High computational cost; occasional factual errors</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Times New Roman" panose="02020603050405020304" pitchFamily="18" charset="0"/>
                          <a:cs typeface="Times New Roman" panose="02020603050405020304" pitchFamily="18" charset="0"/>
                        </a:rPr>
                        <a:t>Needs fine-tuning for accuracy and low-latency optimization</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9459253"/>
                  </a:ext>
                </a:extLst>
              </a:tr>
              <a:tr h="688845">
                <a:tc>
                  <a:txBody>
                    <a:bodyPr/>
                    <a:lstStyle/>
                    <a:p>
                      <a:r>
                        <a:rPr lang="en-IN" sz="1000" dirty="0">
                          <a:latin typeface="Times New Roman" panose="02020603050405020304" pitchFamily="18" charset="0"/>
                          <a:cs typeface="Times New Roman" panose="02020603050405020304" pitchFamily="18" charset="0"/>
                        </a:rPr>
                        <a:t>2</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Mansur A. Sulaiman, 2025</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ABU Easy-Go! (Preprint)</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RNN, BERT, NLP, </a:t>
                      </a:r>
                      <a:r>
                        <a:rPr lang="en-IN" sz="1000" dirty="0" err="1">
                          <a:latin typeface="Times New Roman" panose="02020603050405020304" pitchFamily="18" charset="0"/>
                          <a:cs typeface="Times New Roman" panose="02020603050405020304" pitchFamily="18" charset="0"/>
                        </a:rPr>
                        <a:t>Dialogflow</a:t>
                      </a:r>
                      <a:r>
                        <a:rPr lang="en-IN" sz="1000" dirty="0">
                          <a:latin typeface="Times New Roman" panose="02020603050405020304" pitchFamily="18" charset="0"/>
                          <a:cs typeface="Times New Roman" panose="02020603050405020304" pitchFamily="18" charset="0"/>
                        </a:rPr>
                        <a:t>, CMS integration</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95% accuracy post-optimization; 24/7 FAQ automation</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May misinterpret nuanced queries; fixed intent limitations</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Focus on reinforcement learning and multimodal input</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7681509"/>
                  </a:ext>
                </a:extLst>
              </a:tr>
              <a:tr h="688845">
                <a:tc>
                  <a:txBody>
                    <a:bodyPr/>
                    <a:lstStyle/>
                    <a:p>
                      <a:r>
                        <a:rPr lang="en-IN" sz="1000">
                          <a:latin typeface="Times New Roman" panose="02020603050405020304" pitchFamily="18" charset="0"/>
                          <a:cs typeface="Times New Roman" panose="02020603050405020304" pitchFamily="18" charset="0"/>
                        </a:rPr>
                        <a:t>3</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latin typeface="Times New Roman" panose="02020603050405020304" pitchFamily="18" charset="0"/>
                          <a:cs typeface="Times New Roman" panose="02020603050405020304" pitchFamily="18" charset="0"/>
                        </a:rPr>
                        <a:t>Franklin Parrales-Bravo et al., 2024</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latin typeface="Times New Roman" panose="02020603050405020304" pitchFamily="18" charset="0"/>
                          <a:cs typeface="Times New Roman" panose="02020603050405020304" pitchFamily="18" charset="0"/>
                        </a:rPr>
                        <a:t>IEEE Access</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ANN, NLP, intent-based model, Telegram interface</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93–95% accuracy; well-accepted by students; evaluated via surveys</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Times New Roman" panose="02020603050405020304" pitchFamily="18" charset="0"/>
                          <a:cs typeface="Times New Roman" panose="02020603050405020304" pitchFamily="18" charset="0"/>
                        </a:rPr>
                        <a:t>Platform limitation (Telegram-only); less effective for unseen queries</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Times New Roman" panose="02020603050405020304" pitchFamily="18" charset="0"/>
                          <a:cs typeface="Times New Roman" panose="02020603050405020304" pitchFamily="18" charset="0"/>
                        </a:rPr>
                        <a:t>Needs multi-platform integration and improved handling of unknown intents</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4518966"/>
                  </a:ext>
                </a:extLst>
              </a:tr>
              <a:tr h="888423">
                <a:tc>
                  <a:txBody>
                    <a:bodyPr/>
                    <a:lstStyle/>
                    <a:p>
                      <a:r>
                        <a:rPr lang="en-IN" sz="1000">
                          <a:latin typeface="Times New Roman" panose="02020603050405020304" pitchFamily="18" charset="0"/>
                          <a:cs typeface="Times New Roman" panose="02020603050405020304" pitchFamily="18" charset="0"/>
                        </a:rPr>
                        <a:t>4</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a-DK" sz="1000">
                          <a:latin typeface="Times New Roman" panose="02020603050405020304" pitchFamily="18" charset="0"/>
                          <a:cs typeface="Times New Roman" panose="02020603050405020304" pitchFamily="18" charset="0"/>
                        </a:rPr>
                        <a:t>Dhruv Patel et al., 2023</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latin typeface="Times New Roman" panose="02020603050405020304" pitchFamily="18" charset="0"/>
                          <a:cs typeface="Times New Roman" panose="02020603050405020304" pitchFamily="18" charset="0"/>
                        </a:rPr>
                        <a:t>IJRASET, India</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NLP (tokenization, NER), rule-based vs ML chatbots, Azure deployment</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Compared chatbot types; improved user experience; Azure-based system; ~90% accuracy</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Limited real-time adaptability; simple dataset scope</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Needs deep learning integration and real-time multi-platform scalability</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7814538"/>
                  </a:ext>
                </a:extLst>
              </a:tr>
              <a:tr h="688845">
                <a:tc>
                  <a:txBody>
                    <a:bodyPr/>
                    <a:lstStyle/>
                    <a:p>
                      <a:r>
                        <a:rPr lang="en-IN" sz="1000">
                          <a:latin typeface="Times New Roman" panose="02020603050405020304" pitchFamily="18" charset="0"/>
                          <a:cs typeface="Times New Roman" panose="02020603050405020304" pitchFamily="18" charset="0"/>
                        </a:rPr>
                        <a:t>5</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latin typeface="Times New Roman" panose="02020603050405020304" pitchFamily="18" charset="0"/>
                          <a:cs typeface="Times New Roman" panose="02020603050405020304" pitchFamily="18" charset="0"/>
                        </a:rPr>
                        <a:t>Trung T. Nguyen et al., 2021</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latin typeface="Times New Roman" panose="02020603050405020304" pitchFamily="18" charset="0"/>
                          <a:cs typeface="Times New Roman" panose="02020603050405020304" pitchFamily="18" charset="0"/>
                        </a:rPr>
                        <a:t>Computers &amp; Education: AI (Elsevier)</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Rasa framework, RNN, BERT, retrieval-based bot</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97.1% accuracy; effective for Facebook-based admission FAQ</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Limited to retrieval logic; lacks generative flexibility</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Needs generative enhancements and multi-language support</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0762395"/>
                  </a:ext>
                </a:extLst>
              </a:tr>
            </a:tbl>
          </a:graphicData>
        </a:graphic>
      </p:graphicFrame>
    </p:spTree>
    <p:extLst>
      <p:ext uri="{BB962C8B-B14F-4D97-AF65-F5344CB8AC3E}">
        <p14:creationId xmlns:p14="http://schemas.microsoft.com/office/powerpoint/2010/main" val="512289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C8836B-0E94-7DA5-A3BD-6029240C4567}"/>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A5FCC1-FE65-BF88-029F-B925D672A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FA1CC2-D7AA-DB4F-C6F9-3D53C6C38B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3D29876-DC70-0E47-64D8-A7ACC3DDB0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0D39EB-8069-EF71-D9D2-7007154952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7137EE8-B581-F086-01A5-0505B38421DD}"/>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effectLst/>
                <a:latin typeface="+mj-lt"/>
                <a:ea typeface="+mj-ea"/>
                <a:cs typeface="+mj-cs"/>
              </a:rPr>
              <a:t>LITERATURE SURVEY: </a:t>
            </a:r>
            <a:endParaRPr lang="en-US" sz="4000" kern="1200" dirty="0">
              <a:solidFill>
                <a:srgbClr val="FFFFFF"/>
              </a:solidFill>
              <a:latin typeface="+mj-lt"/>
              <a:ea typeface="+mj-ea"/>
              <a:cs typeface="+mj-cs"/>
            </a:endParaRPr>
          </a:p>
        </p:txBody>
      </p:sp>
      <p:graphicFrame>
        <p:nvGraphicFramePr>
          <p:cNvPr id="2" name="Table 1">
            <a:extLst>
              <a:ext uri="{FF2B5EF4-FFF2-40B4-BE49-F238E27FC236}">
                <a16:creationId xmlns:a16="http://schemas.microsoft.com/office/drawing/2014/main" id="{99C94E7C-26EF-7DF3-7427-340359761362}"/>
              </a:ext>
            </a:extLst>
          </p:cNvPr>
          <p:cNvGraphicFramePr>
            <a:graphicFrameLocks noGrp="1"/>
          </p:cNvGraphicFramePr>
          <p:nvPr>
            <p:extLst>
              <p:ext uri="{D42A27DB-BD31-4B8C-83A1-F6EECF244321}">
                <p14:modId xmlns:p14="http://schemas.microsoft.com/office/powerpoint/2010/main" val="3490456139"/>
              </p:ext>
            </p:extLst>
          </p:nvPr>
        </p:nvGraphicFramePr>
        <p:xfrm>
          <a:off x="432225" y="1822348"/>
          <a:ext cx="11327554" cy="3444225"/>
        </p:xfrm>
        <a:graphic>
          <a:graphicData uri="http://schemas.openxmlformats.org/drawingml/2006/table">
            <a:tbl>
              <a:tblPr firstRow="1" bandRow="1"/>
              <a:tblGrid>
                <a:gridCol w="540616">
                  <a:extLst>
                    <a:ext uri="{9D8B030D-6E8A-4147-A177-3AD203B41FA5}">
                      <a16:colId xmlns:a16="http://schemas.microsoft.com/office/drawing/2014/main" val="3910899747"/>
                    </a:ext>
                  </a:extLst>
                </a:gridCol>
                <a:gridCol w="1308597">
                  <a:extLst>
                    <a:ext uri="{9D8B030D-6E8A-4147-A177-3AD203B41FA5}">
                      <a16:colId xmlns:a16="http://schemas.microsoft.com/office/drawing/2014/main" val="2353487274"/>
                    </a:ext>
                  </a:extLst>
                </a:gridCol>
                <a:gridCol w="1888574">
                  <a:extLst>
                    <a:ext uri="{9D8B030D-6E8A-4147-A177-3AD203B41FA5}">
                      <a16:colId xmlns:a16="http://schemas.microsoft.com/office/drawing/2014/main" val="2895890874"/>
                    </a:ext>
                  </a:extLst>
                </a:gridCol>
                <a:gridCol w="1739589">
                  <a:extLst>
                    <a:ext uri="{9D8B030D-6E8A-4147-A177-3AD203B41FA5}">
                      <a16:colId xmlns:a16="http://schemas.microsoft.com/office/drawing/2014/main" val="3533920870"/>
                    </a:ext>
                  </a:extLst>
                </a:gridCol>
                <a:gridCol w="1998539">
                  <a:extLst>
                    <a:ext uri="{9D8B030D-6E8A-4147-A177-3AD203B41FA5}">
                      <a16:colId xmlns:a16="http://schemas.microsoft.com/office/drawing/2014/main" val="1926068071"/>
                    </a:ext>
                  </a:extLst>
                </a:gridCol>
                <a:gridCol w="1918725">
                  <a:extLst>
                    <a:ext uri="{9D8B030D-6E8A-4147-A177-3AD203B41FA5}">
                      <a16:colId xmlns:a16="http://schemas.microsoft.com/office/drawing/2014/main" val="3902501156"/>
                    </a:ext>
                  </a:extLst>
                </a:gridCol>
                <a:gridCol w="1932914">
                  <a:extLst>
                    <a:ext uri="{9D8B030D-6E8A-4147-A177-3AD203B41FA5}">
                      <a16:colId xmlns:a16="http://schemas.microsoft.com/office/drawing/2014/main" val="2879463308"/>
                    </a:ext>
                  </a:extLst>
                </a:gridCol>
              </a:tblGrid>
              <a:tr h="489267">
                <a:tc>
                  <a:txBody>
                    <a:bodyPr/>
                    <a:lstStyle/>
                    <a:p>
                      <a:r>
                        <a:rPr lang="en-IN" sz="1000" dirty="0">
                          <a:latin typeface="Times New Roman" panose="02020603050405020304" pitchFamily="18" charset="0"/>
                          <a:cs typeface="Times New Roman" panose="02020603050405020304" pitchFamily="18" charset="0"/>
                        </a:rPr>
                        <a:t>S. No</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Author Names, Year</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latin typeface="Times New Roman" panose="02020603050405020304" pitchFamily="18" charset="0"/>
                          <a:cs typeface="Times New Roman" panose="02020603050405020304" pitchFamily="18" charset="0"/>
                        </a:rPr>
                        <a:t>Journal / Conference Name &amp; Publisher</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Methodology / Algorithms Used</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latin typeface="Times New Roman" panose="02020603050405020304" pitchFamily="18" charset="0"/>
                          <a:cs typeface="Times New Roman" panose="02020603050405020304" pitchFamily="18" charset="0"/>
                        </a:rPr>
                        <a:t>Merits</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latin typeface="Times New Roman" panose="02020603050405020304" pitchFamily="18" charset="0"/>
                          <a:cs typeface="Times New Roman" panose="02020603050405020304" pitchFamily="18" charset="0"/>
                        </a:rPr>
                        <a:t>Demerits</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latin typeface="Times New Roman" panose="02020603050405020304" pitchFamily="18" charset="0"/>
                          <a:cs typeface="Times New Roman" panose="02020603050405020304" pitchFamily="18" charset="0"/>
                        </a:rPr>
                        <a:t>Research Gaps</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0392529"/>
                  </a:ext>
                </a:extLst>
              </a:tr>
              <a:tr h="688845">
                <a:tc>
                  <a:txBody>
                    <a:bodyPr/>
                    <a:lstStyle/>
                    <a:p>
                      <a:r>
                        <a:rPr lang="en-IN" sz="1000">
                          <a:latin typeface="Times New Roman" panose="02020603050405020304" pitchFamily="18" charset="0"/>
                          <a:cs typeface="Times New Roman" panose="02020603050405020304" pitchFamily="18" charset="0"/>
                        </a:rPr>
                        <a:t>1</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Umair Hasan Khan et al., 2025</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Procedia Computer Science (Elsevier),Conference</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Transformer-based LLMs (LLaMA-2, Mistral), RAG framework</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Times New Roman" panose="02020603050405020304" pitchFamily="18" charset="0"/>
                          <a:cs typeface="Times New Roman" panose="02020603050405020304" pitchFamily="18" charset="0"/>
                        </a:rPr>
                        <a:t>High BLEU scores; scalable; real-time retrieval enhances ~95% accuracy</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Times New Roman" panose="02020603050405020304" pitchFamily="18" charset="0"/>
                          <a:cs typeface="Times New Roman" panose="02020603050405020304" pitchFamily="18" charset="0"/>
                        </a:rPr>
                        <a:t>High computational cost; occasional factual errors</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a:latin typeface="Times New Roman" panose="02020603050405020304" pitchFamily="18" charset="0"/>
                          <a:cs typeface="Times New Roman" panose="02020603050405020304" pitchFamily="18" charset="0"/>
                        </a:rPr>
                        <a:t>Needs fine-tuning for accuracy and low-latency optimization</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9459253"/>
                  </a:ext>
                </a:extLst>
              </a:tr>
              <a:tr h="688845">
                <a:tc>
                  <a:txBody>
                    <a:bodyPr/>
                    <a:lstStyle/>
                    <a:p>
                      <a:r>
                        <a:rPr lang="en-IN" sz="1000" dirty="0">
                          <a:latin typeface="Times New Roman" panose="02020603050405020304" pitchFamily="18" charset="0"/>
                          <a:cs typeface="Times New Roman" panose="02020603050405020304" pitchFamily="18" charset="0"/>
                        </a:rPr>
                        <a:t>2</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latin typeface="Times New Roman" panose="02020603050405020304" pitchFamily="18" charset="0"/>
                          <a:cs typeface="Times New Roman" panose="02020603050405020304" pitchFamily="18" charset="0"/>
                        </a:rPr>
                        <a:t>Franklin Parrales-Bravo et al., 2024</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IEEE </a:t>
                      </a:r>
                      <a:r>
                        <a:rPr lang="en-IN" sz="1000" dirty="0" err="1">
                          <a:latin typeface="Times New Roman" panose="02020603050405020304" pitchFamily="18" charset="0"/>
                          <a:cs typeface="Times New Roman" panose="02020603050405020304" pitchFamily="18" charset="0"/>
                        </a:rPr>
                        <a:t>Access,Journal</a:t>
                      </a:r>
                      <a:endParaRPr lang="en-IN" sz="1000" dirty="0">
                        <a:latin typeface="Times New Roman" panose="02020603050405020304" pitchFamily="18" charset="0"/>
                        <a:cs typeface="Times New Roman" panose="02020603050405020304" pitchFamily="18" charset="0"/>
                      </a:endParaRP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ANN, NLP, intent-based model, Telegram interface</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93–95% accuracy; well-accepted by students; evaluated via surveys</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Platform limitation (Telegram-only); less effective for unseen queries</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Needs multi-platform integration and improved handling of unknown intents</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4518966"/>
                  </a:ext>
                </a:extLst>
              </a:tr>
              <a:tr h="888423">
                <a:tc>
                  <a:txBody>
                    <a:bodyPr/>
                    <a:lstStyle/>
                    <a:p>
                      <a:r>
                        <a:rPr lang="en-IN" sz="1000" dirty="0">
                          <a:latin typeface="Times New Roman" panose="02020603050405020304" pitchFamily="18" charset="0"/>
                          <a:cs typeface="Times New Roman" panose="02020603050405020304" pitchFamily="18" charset="0"/>
                        </a:rPr>
                        <a:t>3</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da-DK" sz="1000">
                          <a:latin typeface="Times New Roman" panose="02020603050405020304" pitchFamily="18" charset="0"/>
                          <a:cs typeface="Times New Roman" panose="02020603050405020304" pitchFamily="18" charset="0"/>
                        </a:rPr>
                        <a:t>Dhruv Patel et al., 2023</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IJRASET, India, Journal</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NLP (tokenization, NER), rule-based vs ML chatbots, Azure deployment</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Compared chatbot types; improved user experience; Azure-based system; ~90% accuracy</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Limited real-time adaptability; simple dataset scope</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Needs deep learning integration and real-time multi-platform scalability</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7814538"/>
                  </a:ext>
                </a:extLst>
              </a:tr>
              <a:tr h="688845">
                <a:tc>
                  <a:txBody>
                    <a:bodyPr/>
                    <a:lstStyle/>
                    <a:p>
                      <a:r>
                        <a:rPr lang="en-IN" sz="1000" dirty="0">
                          <a:latin typeface="Times New Roman" panose="02020603050405020304" pitchFamily="18" charset="0"/>
                          <a:cs typeface="Times New Roman" panose="02020603050405020304" pitchFamily="18" charset="0"/>
                        </a:rPr>
                        <a:t>4</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a:latin typeface="Times New Roman" panose="02020603050405020304" pitchFamily="18" charset="0"/>
                          <a:cs typeface="Times New Roman" panose="02020603050405020304" pitchFamily="18" charset="0"/>
                        </a:rPr>
                        <a:t>Trung T. Nguyen et al., 2021</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Computers &amp; Education: AI (Elsevier),</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000" dirty="0">
                          <a:latin typeface="Times New Roman" panose="02020603050405020304" pitchFamily="18" charset="0"/>
                          <a:cs typeface="Times New Roman" panose="02020603050405020304" pitchFamily="18" charset="0"/>
                        </a:rPr>
                        <a:t>Rasa framework, RNN, BERT, retrieval-based bot</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97.1% accuracy; effective for Facebook-based admission FAQ</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Limited to retrieval logic; lacks generative flexibility</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000" dirty="0">
                          <a:latin typeface="Times New Roman" panose="02020603050405020304" pitchFamily="18" charset="0"/>
                          <a:cs typeface="Times New Roman" panose="02020603050405020304" pitchFamily="18" charset="0"/>
                        </a:rPr>
                        <a:t>Needs generative enhancements and multi-language support</a:t>
                      </a:r>
                    </a:p>
                  </a:txBody>
                  <a:tcPr marL="36011" marR="36011" marT="18006" marB="180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0762395"/>
                  </a:ext>
                </a:extLst>
              </a:tr>
            </a:tbl>
          </a:graphicData>
        </a:graphic>
      </p:graphicFrame>
    </p:spTree>
    <p:extLst>
      <p:ext uri="{BB962C8B-B14F-4D97-AF65-F5344CB8AC3E}">
        <p14:creationId xmlns:p14="http://schemas.microsoft.com/office/powerpoint/2010/main" val="758792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54E6FA-93A4-5B9D-F5FE-D1466D904B2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2878FB64-D10F-AE6B-D2D0-17B13EB921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C04D11-4C6C-76BF-0DC4-B04E7A8B2AB8}"/>
              </a:ext>
            </a:extLst>
          </p:cNvPr>
          <p:cNvSpPr>
            <a:spLocks noGrp="1"/>
          </p:cNvSpPr>
          <p:nvPr>
            <p:ph type="title"/>
          </p:nvPr>
        </p:nvSpPr>
        <p:spPr>
          <a:xfrm>
            <a:off x="1156851" y="637762"/>
            <a:ext cx="9888496" cy="900131"/>
          </a:xfrm>
        </p:spPr>
        <p:txBody>
          <a:bodyPr anchor="t">
            <a:normAutofit/>
          </a:bodyPr>
          <a:lstStyle/>
          <a:p>
            <a:r>
              <a:rPr lang="en-IN" dirty="0">
                <a:solidFill>
                  <a:schemeClr val="bg1"/>
                </a:solidFill>
                <a:latin typeface="Times New Roman" panose="02020603050405020304" pitchFamily="18" charset="0"/>
                <a:cs typeface="Times New Roman" panose="02020603050405020304" pitchFamily="18" charset="0"/>
              </a:rPr>
              <a:t>PROBLEM STATEMENT</a:t>
            </a:r>
          </a:p>
        </p:txBody>
      </p:sp>
      <p:sp>
        <p:nvSpPr>
          <p:cNvPr id="11" name="Rectangle 10">
            <a:extLst>
              <a:ext uri="{FF2B5EF4-FFF2-40B4-BE49-F238E27FC236}">
                <a16:creationId xmlns:a16="http://schemas.microsoft.com/office/drawing/2014/main" id="{065E7132-5763-4686-1864-B49DCF76A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41306F5-CB59-B418-E9F5-421C2B1A8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E552F724-458E-3E00-C959-21B39BC3D338}"/>
              </a:ext>
            </a:extLst>
          </p:cNvPr>
          <p:cNvSpPr>
            <a:spLocks noGrp="1" noChangeArrowheads="1"/>
          </p:cNvSpPr>
          <p:nvPr>
            <p:ph idx="1"/>
          </p:nvPr>
        </p:nvSpPr>
        <p:spPr bwMode="auto">
          <a:xfrm>
            <a:off x="1155548" y="2217343"/>
            <a:ext cx="9880893" cy="45570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algn="just" eaLnBrk="0" fontAlgn="base" hangingPunct="0">
              <a:lnSpc>
                <a:spcPct val="110000"/>
              </a:lnSpc>
              <a:spcBef>
                <a:spcPct val="0"/>
              </a:spcBef>
              <a:spcAft>
                <a:spcPts val="600"/>
              </a:spcAft>
            </a:pPr>
            <a:r>
              <a:rPr lang="en-US" sz="1800" dirty="0">
                <a:latin typeface="Times New Roman" panose="02020603050405020304" pitchFamily="18" charset="0"/>
                <a:cs typeface="Times New Roman" panose="02020603050405020304" pitchFamily="18" charset="0"/>
              </a:rPr>
              <a:t>Across India, engineering  colleges experience a surge in admission-related queries from students, parents, and other stakeholders—covering eligibility, fees, scholarships, placements, and more. Currently, these queries are handled through phone calls, emails, or personal visits, which are time-consuming and strain administrative resources. </a:t>
            </a:r>
          </a:p>
          <a:p>
            <a:pPr algn="just" eaLnBrk="0" fontAlgn="base" hangingPunct="0">
              <a:lnSpc>
                <a:spcPct val="110000"/>
              </a:lnSpc>
              <a:spcBef>
                <a:spcPct val="0"/>
              </a:spcBef>
              <a:spcAft>
                <a:spcPts val="600"/>
              </a:spcAft>
            </a:pPr>
            <a:r>
              <a:rPr lang="en-US" sz="1800" dirty="0">
                <a:latin typeface="Times New Roman" panose="02020603050405020304" pitchFamily="18" charset="0"/>
                <a:cs typeface="Times New Roman" panose="02020603050405020304" pitchFamily="18" charset="0"/>
              </a:rPr>
              <a:t>To address this, a centralized AI-powered chatbot is proposed as a 24/7 virtual assistant that instantly responds to common queries in English. It will be accessible via web, offering a user-friendly interface for natural interactions. This solution will improve access to accurate information while significantly reducing the workload on college staff.</a:t>
            </a:r>
          </a:p>
          <a:p>
            <a:pPr marL="0" marR="0" lvl="0" indent="0" algn="just" defTabSz="914400" rtl="0" eaLnBrk="0" fontAlgn="base" latinLnBrk="0" hangingPunct="0">
              <a:lnSpc>
                <a:spcPct val="110000"/>
              </a:lnSpc>
              <a:spcBef>
                <a:spcPct val="0"/>
              </a:spcBef>
              <a:spcAft>
                <a:spcPts val="600"/>
              </a:spcAft>
              <a:buClrTx/>
              <a:buSzTx/>
              <a:buFontTx/>
              <a:buNone/>
              <a:tabLst/>
            </a:pPr>
            <a:endParaRPr 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600"/>
              </a:spcAft>
              <a:buClrTx/>
              <a:buSzTx/>
              <a:buFontTx/>
              <a:buNone/>
              <a:tabLst/>
            </a:pPr>
            <a:endParaRPr 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600"/>
              </a:spcAft>
              <a:buClrTx/>
              <a:buSzTx/>
              <a:buFontTx/>
              <a:buNone/>
              <a:tabLst/>
            </a:pPr>
            <a:endParaRPr 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600"/>
              </a:spcAft>
              <a:buClrTx/>
              <a:buSzTx/>
              <a:buFontTx/>
              <a:buNone/>
              <a:tabLst/>
            </a:pPr>
            <a:endParaRPr 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600"/>
              </a:spcAft>
              <a:buClrTx/>
              <a:buSzTx/>
              <a:buFontTx/>
              <a:buNone/>
              <a:tabLst/>
            </a:pPr>
            <a:endParaRPr 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10000"/>
              </a:lnSpc>
              <a:spcBef>
                <a:spcPct val="0"/>
              </a:spcBef>
              <a:spcAft>
                <a:spcPts val="600"/>
              </a:spcAft>
              <a:buClrTx/>
              <a:buSzTx/>
              <a:buFontTx/>
              <a:buNone/>
              <a:tabLst/>
            </a:pPr>
            <a:endPar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0563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F7FD9B-11CB-4040-B5A3-F2E036731F0F}"/>
              </a:ext>
            </a:extLst>
          </p:cNvPr>
          <p:cNvSpPr>
            <a:spLocks noGrp="1"/>
          </p:cNvSpPr>
          <p:nvPr>
            <p:ph type="title"/>
          </p:nvPr>
        </p:nvSpPr>
        <p:spPr>
          <a:xfrm>
            <a:off x="176981" y="586855"/>
            <a:ext cx="3860845" cy="3387497"/>
          </a:xfrm>
        </p:spPr>
        <p:txBody>
          <a:bodyPr anchor="b">
            <a:normAutofit/>
          </a:bodyPr>
          <a:lstStyle/>
          <a:p>
            <a:pPr algn="r"/>
            <a:r>
              <a:rPr lang="en-IN" dirty="0">
                <a:solidFill>
                  <a:srgbClr val="FFFFFF"/>
                </a:solidFill>
                <a:latin typeface="Times New Roman" panose="02020603050405020304" pitchFamily="18" charset="0"/>
                <a:cs typeface="Times New Roman" panose="02020603050405020304" pitchFamily="18" charset="0"/>
              </a:rPr>
              <a:t>OBJECTIVES</a:t>
            </a:r>
          </a:p>
        </p:txBody>
      </p:sp>
      <p:sp>
        <p:nvSpPr>
          <p:cNvPr id="3" name="Content Placeholder 2">
            <a:extLst>
              <a:ext uri="{FF2B5EF4-FFF2-40B4-BE49-F238E27FC236}">
                <a16:creationId xmlns:a16="http://schemas.microsoft.com/office/drawing/2014/main" id="{8B770CB1-3322-DC94-B042-8A988AF2FCE9}"/>
              </a:ext>
            </a:extLst>
          </p:cNvPr>
          <p:cNvSpPr>
            <a:spLocks noGrp="1"/>
          </p:cNvSpPr>
          <p:nvPr>
            <p:ph idx="1"/>
          </p:nvPr>
        </p:nvSpPr>
        <p:spPr>
          <a:xfrm>
            <a:off x="4810259" y="649480"/>
            <a:ext cx="6555347" cy="5546047"/>
          </a:xfrm>
        </p:spPr>
        <p:txBody>
          <a:bodyPr anchor="ctr">
            <a:normAutofit/>
          </a:bodyPr>
          <a:lstStyle/>
          <a:p>
            <a:pPr algn="just">
              <a:buFont typeface="+mj-lt"/>
              <a:buAutoNum type="arabicPeriod"/>
            </a:pPr>
            <a:r>
              <a:rPr lang="en-US" sz="1800" dirty="0">
                <a:latin typeface="Times New Roman" panose="02020603050405020304" pitchFamily="18" charset="0"/>
                <a:cs typeface="Times New Roman" panose="02020603050405020304" pitchFamily="18" charset="0"/>
              </a:rPr>
              <a:t>To develop an AI-based chatbot system capable of accurately answering admission-related queries using RAG</a:t>
            </a:r>
          </a:p>
          <a:p>
            <a:pPr algn="just">
              <a:buFont typeface="+mj-lt"/>
              <a:buAutoNum type="arabicPeriod"/>
            </a:pPr>
            <a:r>
              <a:rPr lang="en-US" sz="1800" dirty="0">
                <a:latin typeface="Times New Roman" panose="02020603050405020304" pitchFamily="18" charset="0"/>
                <a:cs typeface="Times New Roman" panose="02020603050405020304" pitchFamily="18" charset="0"/>
              </a:rPr>
              <a:t>To provide 24/7 automated assistance to students for admission procedures, eligibility, important dates, and required documents.</a:t>
            </a:r>
          </a:p>
          <a:p>
            <a:pPr marL="0" indent="0" algn="just">
              <a:buNone/>
            </a:pPr>
            <a:endParaRPr lang="en-IN" sz="2000" dirty="0"/>
          </a:p>
        </p:txBody>
      </p:sp>
    </p:spTree>
    <p:extLst>
      <p:ext uri="{BB962C8B-B14F-4D97-AF65-F5344CB8AC3E}">
        <p14:creationId xmlns:p14="http://schemas.microsoft.com/office/powerpoint/2010/main" val="3137993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D63286-8514-1DB3-2567-E11F2334178C}"/>
              </a:ext>
            </a:extLst>
          </p:cNvPr>
          <p:cNvSpPr>
            <a:spLocks noGrp="1"/>
          </p:cNvSpPr>
          <p:nvPr>
            <p:ph type="title"/>
          </p:nvPr>
        </p:nvSpPr>
        <p:spPr>
          <a:xfrm>
            <a:off x="1371599" y="294538"/>
            <a:ext cx="9895951" cy="1033669"/>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MODULES</a:t>
            </a:r>
          </a:p>
        </p:txBody>
      </p:sp>
      <p:sp>
        <p:nvSpPr>
          <p:cNvPr id="4" name="Rectangle 1">
            <a:extLst>
              <a:ext uri="{FF2B5EF4-FFF2-40B4-BE49-F238E27FC236}">
                <a16:creationId xmlns:a16="http://schemas.microsoft.com/office/drawing/2014/main" id="{CEDEA46E-C967-634C-9637-EC095035AE21}"/>
              </a:ext>
            </a:extLst>
          </p:cNvPr>
          <p:cNvSpPr>
            <a:spLocks noGrp="1" noChangeArrowheads="1"/>
          </p:cNvSpPr>
          <p:nvPr>
            <p:ph idx="1"/>
          </p:nvPr>
        </p:nvSpPr>
        <p:spPr bwMode="auto">
          <a:xfrm>
            <a:off x="1371599" y="2318197"/>
            <a:ext cx="9724031"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a:buNone/>
            </a:pPr>
            <a:r>
              <a:rPr lang="en-US" sz="1200" b="1" dirty="0">
                <a:latin typeface="Times New Roman" panose="02020603050405020304" pitchFamily="18" charset="0"/>
                <a:cs typeface="Times New Roman" panose="02020603050405020304" pitchFamily="18" charset="0"/>
              </a:rPr>
              <a:t>Query Understanding &amp; Preprocessing Module</a:t>
            </a:r>
          </a:p>
          <a:p>
            <a:pPr>
              <a:buNone/>
            </a:pPr>
            <a:r>
              <a:rPr lang="en-US" sz="1200" b="1" dirty="0">
                <a:latin typeface="Times New Roman" panose="02020603050405020304" pitchFamily="18" charset="0"/>
                <a:cs typeface="Times New Roman" panose="02020603050405020304" pitchFamily="18" charset="0"/>
              </a:rPr>
              <a:t>Functions</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Improves the question asked by the user. It creates different versions of the same question to understand it better and improve the chances of finding the right answer.</a:t>
            </a:r>
          </a:p>
          <a:p>
            <a:pPr>
              <a:buNone/>
            </a:pPr>
            <a:r>
              <a:rPr lang="en-US" sz="1200" b="1" dirty="0">
                <a:latin typeface="Times New Roman" panose="02020603050405020304" pitchFamily="18" charset="0"/>
                <a:cs typeface="Times New Roman" panose="02020603050405020304" pitchFamily="18" charset="0"/>
              </a:rPr>
              <a:t>Input</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User's question</a:t>
            </a:r>
          </a:p>
          <a:p>
            <a:pPr marL="0" indent="0">
              <a:buNone/>
            </a:pPr>
            <a:r>
              <a:rPr lang="en-US" sz="1200" b="1" dirty="0">
                <a:latin typeface="Times New Roman" panose="02020603050405020304" pitchFamily="18" charset="0"/>
                <a:cs typeface="Times New Roman" panose="02020603050405020304" pitchFamily="18" charset="0"/>
              </a:rPr>
              <a:t>Output</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Several rewritten versions of the question</a:t>
            </a:r>
          </a:p>
          <a:p>
            <a:pPr>
              <a:buNone/>
            </a:pPr>
            <a:r>
              <a:rPr lang="en-IN" sz="1200" b="1" dirty="0">
                <a:latin typeface="Times New Roman" panose="02020603050405020304" pitchFamily="18" charset="0"/>
                <a:cs typeface="Times New Roman" panose="02020603050405020304" pitchFamily="18" charset="0"/>
              </a:rPr>
              <a:t>Information Retrieval Module</a:t>
            </a:r>
          </a:p>
          <a:p>
            <a:pPr>
              <a:buNone/>
            </a:pPr>
            <a:r>
              <a:rPr lang="en-US" sz="1200" b="1" dirty="0">
                <a:latin typeface="Times New Roman" panose="02020603050405020304" pitchFamily="18" charset="0"/>
                <a:cs typeface="Times New Roman" panose="02020603050405020304" pitchFamily="18" charset="0"/>
              </a:rPr>
              <a:t>Functions</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Searches the stored data to find the most relevant information that matches the user’s question. It collects helpful pieces of text to answer the question.</a:t>
            </a:r>
          </a:p>
          <a:p>
            <a:pPr>
              <a:buNone/>
            </a:pPr>
            <a:r>
              <a:rPr lang="en-US" sz="1200" b="1" dirty="0">
                <a:latin typeface="Times New Roman" panose="02020603050405020304" pitchFamily="18" charset="0"/>
                <a:cs typeface="Times New Roman" panose="02020603050405020304" pitchFamily="18" charset="0"/>
              </a:rPr>
              <a:t>Input</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Rewritten questions, Stored information</a:t>
            </a:r>
          </a:p>
          <a:p>
            <a:pPr marL="0" indent="0">
              <a:buNone/>
            </a:pPr>
            <a:r>
              <a:rPr lang="en-US" sz="1200" b="1" dirty="0">
                <a:latin typeface="Times New Roman" panose="02020603050405020304" pitchFamily="18" charset="0"/>
                <a:cs typeface="Times New Roman" panose="02020603050405020304" pitchFamily="18" charset="0"/>
              </a:rPr>
              <a:t>Output</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Useful pieces of content related to the question</a:t>
            </a:r>
          </a:p>
          <a:p>
            <a:pPr>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8466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FA1102-F240-0F8E-74E6-4A8282306BF6}"/>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C73FB42-D116-DC8C-3F4A-E5B7520186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EBB215D-B5C4-DDBF-1F1F-D5F1A1E70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FD8D290-AE1E-ECF7-F3F3-BBF8D5A3ED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47CA12F-00FD-DE8E-395C-DA08DCDF7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BC1A3E9-EA7A-BAA2-83CD-906D91C7B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3519A8-A8F6-3DF6-5EE5-5FBF9BD4C9A8}"/>
              </a:ext>
            </a:extLst>
          </p:cNvPr>
          <p:cNvSpPr>
            <a:spLocks noGrp="1"/>
          </p:cNvSpPr>
          <p:nvPr>
            <p:ph type="title"/>
          </p:nvPr>
        </p:nvSpPr>
        <p:spPr>
          <a:xfrm>
            <a:off x="1371599" y="294538"/>
            <a:ext cx="9895951" cy="1033669"/>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MODULES</a:t>
            </a:r>
          </a:p>
        </p:txBody>
      </p:sp>
      <p:sp>
        <p:nvSpPr>
          <p:cNvPr id="4" name="Rectangle 1">
            <a:extLst>
              <a:ext uri="{FF2B5EF4-FFF2-40B4-BE49-F238E27FC236}">
                <a16:creationId xmlns:a16="http://schemas.microsoft.com/office/drawing/2014/main" id="{63C5C660-5FCB-030C-2520-F017834A6F0F}"/>
              </a:ext>
            </a:extLst>
          </p:cNvPr>
          <p:cNvSpPr>
            <a:spLocks noGrp="1" noChangeArrowheads="1"/>
          </p:cNvSpPr>
          <p:nvPr>
            <p:ph idx="1"/>
          </p:nvPr>
        </p:nvSpPr>
        <p:spPr bwMode="auto">
          <a:xfrm>
            <a:off x="1371599" y="2318197"/>
            <a:ext cx="9724031" cy="36833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a:buNone/>
            </a:pPr>
            <a:r>
              <a:rPr lang="en-US" sz="1600" b="1" dirty="0">
                <a:latin typeface="Times New Roman" panose="02020603050405020304" pitchFamily="18" charset="0"/>
                <a:cs typeface="Times New Roman" panose="02020603050405020304" pitchFamily="18" charset="0"/>
              </a:rPr>
              <a:t>Response Generation Module</a:t>
            </a:r>
          </a:p>
          <a:p>
            <a:pPr>
              <a:buNone/>
            </a:pPr>
            <a:r>
              <a:rPr lang="en-US" sz="1200" b="1" dirty="0">
                <a:latin typeface="Times New Roman" panose="02020603050405020304" pitchFamily="18" charset="0"/>
                <a:cs typeface="Times New Roman" panose="02020603050405020304" pitchFamily="18" charset="0"/>
              </a:rPr>
              <a:t>Functions</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Creates a final answer based on the information found. It writes a clear and helpful response using the collected content and the original question.</a:t>
            </a:r>
          </a:p>
          <a:p>
            <a:pPr>
              <a:buNone/>
            </a:pPr>
            <a:r>
              <a:rPr lang="en-US" sz="1200" b="1" dirty="0">
                <a:latin typeface="Times New Roman" panose="02020603050405020304" pitchFamily="18" charset="0"/>
                <a:cs typeface="Times New Roman" panose="02020603050405020304" pitchFamily="18" charset="0"/>
              </a:rPr>
              <a:t>Input</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User’s question, Information found</a:t>
            </a:r>
          </a:p>
          <a:p>
            <a:pPr marL="0" indent="0">
              <a:buNone/>
            </a:pPr>
            <a:r>
              <a:rPr lang="en-US" sz="1200" b="1" dirty="0">
                <a:latin typeface="Times New Roman" panose="02020603050405020304" pitchFamily="18" charset="0"/>
                <a:cs typeface="Times New Roman" panose="02020603050405020304" pitchFamily="18" charset="0"/>
              </a:rPr>
              <a:t>Output</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 complete answer for the user</a:t>
            </a:r>
          </a:p>
          <a:p>
            <a:pPr>
              <a:buNone/>
            </a:pPr>
            <a:r>
              <a:rPr lang="en-US" sz="1200" b="1" dirty="0">
                <a:latin typeface="Times New Roman" panose="02020603050405020304" pitchFamily="18" charset="0"/>
                <a:cs typeface="Times New Roman" panose="02020603050405020304" pitchFamily="18" charset="0"/>
              </a:rPr>
              <a:t>User Interaction Module</a:t>
            </a:r>
          </a:p>
          <a:p>
            <a:pPr>
              <a:buNone/>
            </a:pPr>
            <a:r>
              <a:rPr lang="en-US" sz="1200" b="1" dirty="0">
                <a:latin typeface="Times New Roman" panose="02020603050405020304" pitchFamily="18" charset="0"/>
                <a:cs typeface="Times New Roman" panose="02020603050405020304" pitchFamily="18" charset="0"/>
              </a:rPr>
              <a:t>Functions</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Handles the communication between the user and the system. It receives the question from the user and sends back the answer.</a:t>
            </a:r>
          </a:p>
          <a:p>
            <a:pPr>
              <a:buNone/>
            </a:pPr>
            <a:r>
              <a:rPr lang="en-US" sz="1200" b="1" dirty="0">
                <a:latin typeface="Times New Roman" panose="02020603050405020304" pitchFamily="18" charset="0"/>
                <a:cs typeface="Times New Roman" panose="02020603050405020304" pitchFamily="18" charset="0"/>
              </a:rPr>
              <a:t>Input</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Question asked by the user</a:t>
            </a:r>
          </a:p>
          <a:p>
            <a:pPr marL="0" indent="0">
              <a:buNone/>
            </a:pPr>
            <a:r>
              <a:rPr lang="en-US" sz="1200" b="1" dirty="0">
                <a:latin typeface="Times New Roman" panose="02020603050405020304" pitchFamily="18" charset="0"/>
                <a:cs typeface="Times New Roman" panose="02020603050405020304" pitchFamily="18" charset="0"/>
              </a:rPr>
              <a:t>Output</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Answer shown to the user</a:t>
            </a:r>
          </a:p>
          <a:p>
            <a:pPr>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3712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979478-3753-5030-68A2-10AF0E5D0E54}"/>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5558259-FBEA-AAA9-1991-19FDC7038A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088672C-BF1C-A60E-BD2B-B62330E7F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74B4F09-6FFB-D61C-7A8D-1DE579F31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64C4545-9703-B668-53FF-C2541EFF5B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AA78D18-E4D6-F708-25F9-14CD9794C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3F881E-8A77-45CD-2063-779D61310648}"/>
              </a:ext>
            </a:extLst>
          </p:cNvPr>
          <p:cNvSpPr>
            <a:spLocks noGrp="1"/>
          </p:cNvSpPr>
          <p:nvPr>
            <p:ph type="title"/>
          </p:nvPr>
        </p:nvSpPr>
        <p:spPr>
          <a:xfrm>
            <a:off x="1371599" y="294538"/>
            <a:ext cx="9895951" cy="1033669"/>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MODULES</a:t>
            </a:r>
          </a:p>
        </p:txBody>
      </p:sp>
      <p:sp>
        <p:nvSpPr>
          <p:cNvPr id="4" name="Rectangle 1">
            <a:extLst>
              <a:ext uri="{FF2B5EF4-FFF2-40B4-BE49-F238E27FC236}">
                <a16:creationId xmlns:a16="http://schemas.microsoft.com/office/drawing/2014/main" id="{B73EC34F-EF65-A6BE-C2F7-F8FE4AAB9E1D}"/>
              </a:ext>
            </a:extLst>
          </p:cNvPr>
          <p:cNvSpPr>
            <a:spLocks noGrp="1" noChangeArrowheads="1"/>
          </p:cNvSpPr>
          <p:nvPr>
            <p:ph idx="1"/>
          </p:nvPr>
        </p:nvSpPr>
        <p:spPr bwMode="auto">
          <a:xfrm>
            <a:off x="565354" y="1809136"/>
            <a:ext cx="9724031" cy="17894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a:buNone/>
            </a:pPr>
            <a:r>
              <a:rPr lang="en-US" sz="1200" b="1" dirty="0">
                <a:latin typeface="Times New Roman" panose="02020603050405020304" pitchFamily="18" charset="0"/>
                <a:cs typeface="Times New Roman" panose="02020603050405020304" pitchFamily="18" charset="0"/>
              </a:rPr>
              <a:t>System Setup Module</a:t>
            </a:r>
          </a:p>
          <a:p>
            <a:pPr>
              <a:buNone/>
            </a:pPr>
            <a:r>
              <a:rPr lang="en-US" sz="1200" b="1" dirty="0">
                <a:latin typeface="Times New Roman" panose="02020603050405020304" pitchFamily="18" charset="0"/>
                <a:cs typeface="Times New Roman" panose="02020603050405020304" pitchFamily="18" charset="0"/>
              </a:rPr>
              <a:t>Functions</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Prepares everything when the system starts. It loads the information and gets the tools ready to answer questions.</a:t>
            </a:r>
          </a:p>
          <a:p>
            <a:pPr>
              <a:buNone/>
            </a:pPr>
            <a:r>
              <a:rPr lang="en-US" sz="1200" b="1" dirty="0">
                <a:latin typeface="Times New Roman" panose="02020603050405020304" pitchFamily="18" charset="0"/>
                <a:cs typeface="Times New Roman" panose="02020603050405020304" pitchFamily="18" charset="0"/>
              </a:rPr>
              <a:t>Input</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Stored information file, access to tools</a:t>
            </a:r>
          </a:p>
          <a:p>
            <a:pPr marL="0" indent="0">
              <a:buNone/>
            </a:pPr>
            <a:r>
              <a:rPr lang="en-US" sz="1200" b="1" dirty="0">
                <a:latin typeface="Times New Roman" panose="02020603050405020304" pitchFamily="18" charset="0"/>
                <a:cs typeface="Times New Roman" panose="02020603050405020304" pitchFamily="18" charset="0"/>
              </a:rPr>
              <a:t>Output</a:t>
            </a:r>
            <a:r>
              <a:rPr lang="en-US" sz="1200" dirty="0">
                <a:latin typeface="Times New Roman" panose="02020603050405020304" pitchFamily="18" charset="0"/>
                <a:cs typeface="Times New Roman" panose="02020603050405020304" pitchFamily="18" charset="0"/>
              </a:rPr>
              <a:t>:</a:t>
            </a:r>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cs typeface="Times New Roman" panose="02020603050405020304" pitchFamily="18" charset="0"/>
              </a:rPr>
              <a:t>       A ready system that can understand questions and find answers</a:t>
            </a:r>
          </a:p>
          <a:p>
            <a:pPr>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186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D6D60-FA2C-C7DA-156B-DDBB96437A27}"/>
              </a:ext>
            </a:extLst>
          </p:cNvPr>
          <p:cNvSpPr>
            <a:spLocks noGrp="1"/>
          </p:cNvSpPr>
          <p:nvPr>
            <p:ph type="title"/>
          </p:nvPr>
        </p:nvSpPr>
        <p:spPr>
          <a:xfrm>
            <a:off x="1371599" y="294538"/>
            <a:ext cx="9895951" cy="1033669"/>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ALGORITHM</a:t>
            </a:r>
          </a:p>
        </p:txBody>
      </p:sp>
      <p:sp>
        <p:nvSpPr>
          <p:cNvPr id="49" name="TextBox 48">
            <a:extLst>
              <a:ext uri="{FF2B5EF4-FFF2-40B4-BE49-F238E27FC236}">
                <a16:creationId xmlns:a16="http://schemas.microsoft.com/office/drawing/2014/main" id="{1C6F1E49-3269-83C7-64FA-76B158545AF9}"/>
              </a:ext>
            </a:extLst>
          </p:cNvPr>
          <p:cNvSpPr txBox="1"/>
          <p:nvPr/>
        </p:nvSpPr>
        <p:spPr>
          <a:xfrm>
            <a:off x="459350" y="1891970"/>
            <a:ext cx="9844856" cy="2031325"/>
          </a:xfrm>
          <a:prstGeom prst="rect">
            <a:avLst/>
          </a:prstGeom>
          <a:noFill/>
        </p:spPr>
        <p:txBody>
          <a:bodyPr wrap="square">
            <a:spAutoFit/>
          </a:bodyPr>
          <a:lstStyle/>
          <a:p>
            <a:pPr>
              <a:buNone/>
            </a:pPr>
            <a:r>
              <a:rPr lang="en-US" sz="1400" b="1" dirty="0">
                <a:latin typeface="Times New Roman" panose="02020603050405020304" pitchFamily="18" charset="0"/>
                <a:cs typeface="Times New Roman" panose="02020603050405020304" pitchFamily="18" charset="0"/>
              </a:rPr>
              <a:t>Retrieval-Augmented Generation (RAG):</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Load and prepare the data with important question-answer information.</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Split the data into smaller parts for better matching.</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Accept the user's question.</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Generate multiple rewritten versions of the question.</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Retrieve the most relevant information using all versions.</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Combine the retrieved content into a useful context.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Generate the final answer using the original question and the context.</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Display the answer to the user.</a:t>
            </a:r>
          </a:p>
        </p:txBody>
      </p:sp>
    </p:spTree>
    <p:extLst>
      <p:ext uri="{BB962C8B-B14F-4D97-AF65-F5344CB8AC3E}">
        <p14:creationId xmlns:p14="http://schemas.microsoft.com/office/powerpoint/2010/main" val="2357613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3">
            <a:extLst>
              <a:ext uri="{FF2B5EF4-FFF2-40B4-BE49-F238E27FC236}">
                <a16:creationId xmlns:a16="http://schemas.microsoft.com/office/drawing/2014/main" id="{58417822-4529-5679-D4CB-06998A6A9F1D}"/>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1400" b="1" dirty="0">
                <a:solidFill>
                  <a:schemeClr val="bg1"/>
                </a:solidFill>
                <a:latin typeface="Times New Roman" panose="02020603050405020304" pitchFamily="18" charset="0"/>
                <a:cs typeface="Times New Roman" panose="02020603050405020304" pitchFamily="18" charset="0"/>
              </a:rPr>
              <a:t>3. Hidden Layer (Intent Recognition Logic)</a:t>
            </a:r>
            <a:br>
              <a:rPr lang="en-US" sz="1400" b="1" dirty="0">
                <a:solidFill>
                  <a:schemeClr val="bg1"/>
                </a:solidFill>
                <a:latin typeface="Times New Roman" panose="02020603050405020304" pitchFamily="18" charset="0"/>
                <a:cs typeface="Times New Roman" panose="02020603050405020304" pitchFamily="18" charset="0"/>
              </a:rPr>
            </a:br>
            <a:r>
              <a:rPr lang="en-US" sz="1400" b="1" dirty="0">
                <a:solidFill>
                  <a:schemeClr val="bg1"/>
                </a:solidFill>
                <a:latin typeface="Times New Roman" panose="02020603050405020304" pitchFamily="18" charset="0"/>
                <a:cs typeface="Times New Roman" panose="02020603050405020304" pitchFamily="18" charset="0"/>
              </a:rPr>
              <a:t>Purpose</a:t>
            </a:r>
            <a:r>
              <a:rPr lang="en-US" sz="1400" dirty="0">
                <a:solidFill>
                  <a:schemeClr val="bg1"/>
                </a:solidFill>
                <a:latin typeface="Times New Roman" panose="02020603050405020304" pitchFamily="18" charset="0"/>
                <a:cs typeface="Times New Roman" panose="02020603050405020304" pitchFamily="18" charset="0"/>
              </a:rPr>
              <a:t>: Determine the </a:t>
            </a:r>
            <a:r>
              <a:rPr lang="en-US" sz="1400" b="1" dirty="0">
                <a:solidFill>
                  <a:schemeClr val="bg1"/>
                </a:solidFill>
                <a:latin typeface="Times New Roman" panose="02020603050405020304" pitchFamily="18" charset="0"/>
                <a:cs typeface="Times New Roman" panose="02020603050405020304" pitchFamily="18" charset="0"/>
              </a:rPr>
              <a:t>user’s intent</a:t>
            </a:r>
            <a:r>
              <a:rPr lang="en-US" sz="1400" dirty="0">
                <a:solidFill>
                  <a:schemeClr val="bg1"/>
                </a:solidFill>
                <a:latin typeface="Times New Roman" panose="02020603050405020304" pitchFamily="18" charset="0"/>
                <a:cs typeface="Times New Roman" panose="02020603050405020304" pitchFamily="18" charset="0"/>
              </a:rPr>
              <a:t> using rule-based logic.</a:t>
            </a:r>
            <a:br>
              <a:rPr lang="en-US" sz="1400" dirty="0">
                <a:solidFill>
                  <a:schemeClr val="bg1"/>
                </a:solidFill>
                <a:latin typeface="Times New Roman" panose="02020603050405020304" pitchFamily="18" charset="0"/>
                <a:cs typeface="Times New Roman" panose="02020603050405020304" pitchFamily="18" charset="0"/>
              </a:rPr>
            </a:br>
            <a:r>
              <a:rPr lang="en-US" sz="1400" dirty="0">
                <a:solidFill>
                  <a:schemeClr val="bg1"/>
                </a:solidFill>
                <a:latin typeface="Times New Roman" panose="02020603050405020304" pitchFamily="18" charset="0"/>
                <a:cs typeface="Times New Roman" panose="02020603050405020304" pitchFamily="18" charset="0"/>
              </a:rPr>
              <a:t>We define categories (intents) like:</a:t>
            </a:r>
            <a:br>
              <a:rPr lang="en-US" sz="1400" dirty="0">
                <a:solidFill>
                  <a:schemeClr val="bg1"/>
                </a:solidFill>
                <a:latin typeface="Times New Roman" panose="02020603050405020304" pitchFamily="18" charset="0"/>
                <a:cs typeface="Times New Roman" panose="02020603050405020304" pitchFamily="18" charset="0"/>
              </a:rPr>
            </a:br>
            <a:r>
              <a:rPr lang="en-US" sz="1400" dirty="0">
                <a:solidFill>
                  <a:schemeClr val="bg1"/>
                </a:solidFill>
                <a:latin typeface="Times New Roman" panose="02020603050405020304" pitchFamily="18" charset="0"/>
                <a:cs typeface="Times New Roman" panose="02020603050405020304" pitchFamily="18" charset="0"/>
              </a:rPr>
              <a:t>Courses</a:t>
            </a:r>
            <a:br>
              <a:rPr lang="en-US" sz="1400" dirty="0">
                <a:solidFill>
                  <a:schemeClr val="bg1"/>
                </a:solidFill>
                <a:latin typeface="Times New Roman" panose="02020603050405020304" pitchFamily="18" charset="0"/>
                <a:cs typeface="Times New Roman" panose="02020603050405020304" pitchFamily="18" charset="0"/>
              </a:rPr>
            </a:br>
            <a:r>
              <a:rPr lang="en-US" sz="1400" dirty="0">
                <a:solidFill>
                  <a:schemeClr val="bg1"/>
                </a:solidFill>
                <a:latin typeface="Times New Roman" panose="02020603050405020304" pitchFamily="18" charset="0"/>
                <a:cs typeface="Times New Roman" panose="02020603050405020304" pitchFamily="18" charset="0"/>
              </a:rPr>
              <a:t>Fees</a:t>
            </a:r>
            <a:br>
              <a:rPr lang="en-US" sz="1400" dirty="0">
                <a:solidFill>
                  <a:schemeClr val="bg1"/>
                </a:solidFill>
                <a:latin typeface="Times New Roman" panose="02020603050405020304" pitchFamily="18" charset="0"/>
                <a:cs typeface="Times New Roman" panose="02020603050405020304" pitchFamily="18" charset="0"/>
              </a:rPr>
            </a:br>
            <a:r>
              <a:rPr lang="en-US" sz="1400" dirty="0">
                <a:solidFill>
                  <a:schemeClr val="bg1"/>
                </a:solidFill>
                <a:latin typeface="Times New Roman" panose="02020603050405020304" pitchFamily="18" charset="0"/>
                <a:cs typeface="Times New Roman" panose="02020603050405020304" pitchFamily="18" charset="0"/>
              </a:rPr>
              <a:t>Admissions</a:t>
            </a:r>
            <a:br>
              <a:rPr lang="en-US" sz="1400" dirty="0">
                <a:solidFill>
                  <a:schemeClr val="bg1"/>
                </a:solidFill>
                <a:latin typeface="Times New Roman" panose="02020603050405020304" pitchFamily="18" charset="0"/>
                <a:cs typeface="Times New Roman" panose="02020603050405020304" pitchFamily="18" charset="0"/>
              </a:rPr>
            </a:br>
            <a:r>
              <a:rPr lang="en-US" sz="1400" dirty="0">
                <a:solidFill>
                  <a:schemeClr val="bg1"/>
                </a:solidFill>
                <a:latin typeface="Times New Roman" panose="02020603050405020304" pitchFamily="18" charset="0"/>
                <a:cs typeface="Times New Roman" panose="02020603050405020304" pitchFamily="18" charset="0"/>
              </a:rPr>
              <a:t>Eligibility</a:t>
            </a:r>
            <a:br>
              <a:rPr lang="en-US" sz="1400" dirty="0">
                <a:solidFill>
                  <a:schemeClr val="bg1"/>
                </a:solidFill>
                <a:latin typeface="Times New Roman" panose="02020603050405020304" pitchFamily="18" charset="0"/>
                <a:cs typeface="Times New Roman" panose="02020603050405020304" pitchFamily="18" charset="0"/>
              </a:rPr>
            </a:br>
            <a:r>
              <a:rPr lang="en-US" sz="1400" dirty="0">
                <a:solidFill>
                  <a:schemeClr val="bg1"/>
                </a:solidFill>
                <a:latin typeface="Times New Roman" panose="02020603050405020304" pitchFamily="18" charset="0"/>
                <a:cs typeface="Times New Roman" panose="02020603050405020304" pitchFamily="18" charset="0"/>
              </a:rPr>
              <a:t>Deadlines</a:t>
            </a:r>
            <a:br>
              <a:rPr lang="en-US" sz="1400" dirty="0">
                <a:solidFill>
                  <a:schemeClr val="bg1"/>
                </a:solidFill>
                <a:latin typeface="Times New Roman" panose="02020603050405020304" pitchFamily="18" charset="0"/>
                <a:cs typeface="Times New Roman" panose="02020603050405020304" pitchFamily="18" charset="0"/>
              </a:rPr>
            </a:br>
            <a:r>
              <a:rPr lang="en-US" sz="1400" dirty="0">
                <a:solidFill>
                  <a:schemeClr val="bg1"/>
                </a:solidFill>
                <a:latin typeface="Times New Roman" panose="02020603050405020304" pitchFamily="18" charset="0"/>
                <a:cs typeface="Times New Roman" panose="02020603050405020304" pitchFamily="18" charset="0"/>
              </a:rPr>
              <a:t>Hostel</a:t>
            </a:r>
            <a:br>
              <a:rPr lang="en-US" sz="1400" dirty="0">
                <a:solidFill>
                  <a:schemeClr val="bg1"/>
                </a:solidFill>
                <a:latin typeface="Times New Roman" panose="02020603050405020304" pitchFamily="18" charset="0"/>
                <a:cs typeface="Times New Roman" panose="02020603050405020304" pitchFamily="18" charset="0"/>
              </a:rPr>
            </a:br>
            <a:r>
              <a:rPr lang="en-US" sz="1400" dirty="0">
                <a:solidFill>
                  <a:schemeClr val="bg1"/>
                </a:solidFill>
                <a:latin typeface="Times New Roman" panose="02020603050405020304" pitchFamily="18" charset="0"/>
                <a:cs typeface="Times New Roman" panose="02020603050405020304" pitchFamily="18" charset="0"/>
              </a:rPr>
              <a:t>Contact</a:t>
            </a:r>
            <a:br>
              <a:rPr lang="en-US" sz="1400" dirty="0">
                <a:solidFill>
                  <a:schemeClr val="bg1"/>
                </a:solidFill>
                <a:latin typeface="Times New Roman" panose="02020603050405020304" pitchFamily="18" charset="0"/>
                <a:cs typeface="Times New Roman" panose="02020603050405020304" pitchFamily="18" charset="0"/>
              </a:rPr>
            </a:br>
            <a:r>
              <a:rPr lang="en-US" sz="1400" b="1" dirty="0">
                <a:solidFill>
                  <a:schemeClr val="bg1"/>
                </a:solidFill>
                <a:latin typeface="Times New Roman" panose="02020603050405020304" pitchFamily="18" charset="0"/>
                <a:cs typeface="Times New Roman" panose="02020603050405020304" pitchFamily="18" charset="0"/>
              </a:rPr>
              <a:t>Method:</a:t>
            </a:r>
            <a:br>
              <a:rPr lang="en-US" sz="1400" b="1" dirty="0">
                <a:solidFill>
                  <a:schemeClr val="bg1"/>
                </a:solidFill>
                <a:latin typeface="Times New Roman" panose="02020603050405020304" pitchFamily="18" charset="0"/>
                <a:cs typeface="Times New Roman" panose="02020603050405020304" pitchFamily="18" charset="0"/>
              </a:rPr>
            </a:br>
            <a:r>
              <a:rPr lang="en-US" sz="1400" dirty="0">
                <a:solidFill>
                  <a:schemeClr val="bg1"/>
                </a:solidFill>
                <a:latin typeface="Times New Roman" panose="02020603050405020304" pitchFamily="18" charset="0"/>
                <a:cs typeface="Times New Roman" panose="02020603050405020304" pitchFamily="18" charset="0"/>
              </a:rPr>
              <a:t>We match the </a:t>
            </a:r>
            <a:r>
              <a:rPr lang="en-US" sz="1400" b="1" dirty="0">
                <a:solidFill>
                  <a:schemeClr val="bg1"/>
                </a:solidFill>
                <a:latin typeface="Times New Roman" panose="02020603050405020304" pitchFamily="18" charset="0"/>
                <a:cs typeface="Times New Roman" panose="02020603050405020304" pitchFamily="18" charset="0"/>
              </a:rPr>
              <a:t>lemmatized tokens</a:t>
            </a:r>
            <a:r>
              <a:rPr lang="en-US" sz="1400" dirty="0">
                <a:solidFill>
                  <a:schemeClr val="bg1"/>
                </a:solidFill>
                <a:latin typeface="Times New Roman" panose="02020603050405020304" pitchFamily="18" charset="0"/>
                <a:cs typeface="Times New Roman" panose="02020603050405020304" pitchFamily="18" charset="0"/>
              </a:rPr>
              <a:t> from user input with </a:t>
            </a:r>
            <a:r>
              <a:rPr lang="en-US" sz="1400" b="1" dirty="0">
                <a:solidFill>
                  <a:schemeClr val="bg1"/>
                </a:solidFill>
                <a:latin typeface="Times New Roman" panose="02020603050405020304" pitchFamily="18" charset="0"/>
                <a:cs typeface="Times New Roman" panose="02020603050405020304" pitchFamily="18" charset="0"/>
              </a:rPr>
              <a:t>predefined keywords</a:t>
            </a:r>
            <a:r>
              <a:rPr lang="en-US" sz="1400" dirty="0">
                <a:solidFill>
                  <a:schemeClr val="bg1"/>
                </a:solidFill>
                <a:latin typeface="Times New Roman" panose="02020603050405020304" pitchFamily="18" charset="0"/>
                <a:cs typeface="Times New Roman" panose="02020603050405020304" pitchFamily="18" charset="0"/>
              </a:rPr>
              <a:t> under each intent.</a:t>
            </a:r>
            <a:br>
              <a:rPr lang="en-US" sz="1400" dirty="0">
                <a:solidFill>
                  <a:schemeClr val="bg1"/>
                </a:solidFill>
                <a:latin typeface="Times New Roman" panose="02020603050405020304" pitchFamily="18" charset="0"/>
                <a:cs typeface="Times New Roman" panose="02020603050405020304" pitchFamily="18" charset="0"/>
              </a:rPr>
            </a:br>
            <a:r>
              <a:rPr lang="en-US" sz="1400" dirty="0">
                <a:solidFill>
                  <a:schemeClr val="bg1"/>
                </a:solidFill>
                <a:latin typeface="Times New Roman" panose="02020603050405020304" pitchFamily="18" charset="0"/>
                <a:cs typeface="Times New Roman" panose="02020603050405020304" pitchFamily="18" charset="0"/>
              </a:rPr>
              <a:t>If a match is found, we return a relevant response.</a:t>
            </a:r>
            <a:br>
              <a:rPr lang="en-US" sz="1400" dirty="0">
                <a:solidFill>
                  <a:schemeClr val="bg1"/>
                </a:solidFill>
                <a:latin typeface="Times New Roman" panose="02020603050405020304" pitchFamily="18" charset="0"/>
                <a:cs typeface="Times New Roman" panose="02020603050405020304" pitchFamily="18" charset="0"/>
              </a:rPr>
            </a:br>
            <a:endParaRPr lang="en-US" sz="1400" kern="1200" dirty="0">
              <a:solidFill>
                <a:schemeClr val="bg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522628B-24A4-FE10-7D94-AB5D244B16BA}"/>
              </a:ext>
            </a:extLst>
          </p:cNvPr>
          <p:cNvSpPr txBox="1"/>
          <p:nvPr/>
        </p:nvSpPr>
        <p:spPr>
          <a:xfrm>
            <a:off x="1130709" y="4669925"/>
            <a:ext cx="8504903" cy="738664"/>
          </a:xfrm>
          <a:prstGeom prst="rect">
            <a:avLst/>
          </a:prstGeom>
          <a:noFill/>
        </p:spPr>
        <p:txBody>
          <a:bodyPr wrap="square">
            <a:spAutoFit/>
          </a:bodyPr>
          <a:lstStyle/>
          <a:p>
            <a:pPr>
              <a:buNone/>
            </a:pPr>
            <a:r>
              <a:rPr lang="en-US" sz="1400" b="1" dirty="0">
                <a:latin typeface="Times New Roman" panose="02020603050405020304" pitchFamily="18" charset="0"/>
                <a:cs typeface="Times New Roman" panose="02020603050405020304" pitchFamily="18" charset="0"/>
              </a:rPr>
              <a:t>4. Response Layer (Knowledge Base)</a:t>
            </a:r>
          </a:p>
          <a:p>
            <a:pPr>
              <a:buNone/>
            </a:pPr>
            <a:r>
              <a:rPr lang="en-US" sz="1400" b="1" dirty="0">
                <a:latin typeface="Times New Roman" panose="02020603050405020304" pitchFamily="18" charset="0"/>
                <a:cs typeface="Times New Roman" panose="02020603050405020304" pitchFamily="18" charset="0"/>
              </a:rPr>
              <a:t>Purpose</a:t>
            </a:r>
            <a:r>
              <a:rPr lang="en-US" sz="1400" dirty="0">
                <a:latin typeface="Times New Roman" panose="02020603050405020304" pitchFamily="18" charset="0"/>
                <a:cs typeface="Times New Roman" panose="02020603050405020304" pitchFamily="18" charset="0"/>
              </a:rPr>
              <a:t>: Provide a relevant, static response based on matched intent.</a:t>
            </a:r>
          </a:p>
          <a:p>
            <a:r>
              <a:rPr lang="en-US" sz="1400" dirty="0">
                <a:latin typeface="Times New Roman" panose="02020603050405020304" pitchFamily="18" charset="0"/>
                <a:cs typeface="Times New Roman" panose="02020603050405020304" pitchFamily="18" charset="0"/>
              </a:rPr>
              <a:t>Each intent has a corresponding reply, stored in a csv file</a:t>
            </a:r>
          </a:p>
        </p:txBody>
      </p:sp>
    </p:spTree>
    <p:extLst>
      <p:ext uri="{BB962C8B-B14F-4D97-AF65-F5344CB8AC3E}">
        <p14:creationId xmlns:p14="http://schemas.microsoft.com/office/powerpoint/2010/main" val="2487561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79A28DBB-F444-26BE-37BC-6B3104B9D7E2}"/>
              </a:ext>
            </a:extLst>
          </p:cNvPr>
          <p:cNvSpPr txBox="1"/>
          <p:nvPr/>
        </p:nvSpPr>
        <p:spPr>
          <a:xfrm>
            <a:off x="1155548" y="2217343"/>
            <a:ext cx="9880893" cy="3959619"/>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5. Output Layer (Response Delivery)</a:t>
            </a:r>
          </a:p>
          <a:p>
            <a:pPr indent="-228600">
              <a:lnSpc>
                <a:spcPct val="90000"/>
              </a:lnSpc>
              <a:spcAft>
                <a:spcPts val="60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Display chatbot response on the web UI.</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chatbot returns a message like “The last date for admission is 30th June 2025.”</a:t>
            </a:r>
          </a:p>
          <a:p>
            <a:pPr indent="-228600">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Response is sent as JSON from Flask backend to the frontend.</a:t>
            </a:r>
          </a:p>
        </p:txBody>
      </p:sp>
    </p:spTree>
    <p:extLst>
      <p:ext uri="{BB962C8B-B14F-4D97-AF65-F5344CB8AC3E}">
        <p14:creationId xmlns:p14="http://schemas.microsoft.com/office/powerpoint/2010/main" val="1466800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descr="MGIT - Apps on Google Play">
            <a:extLst>
              <a:ext uri="{FF2B5EF4-FFF2-40B4-BE49-F238E27FC236}">
                <a16:creationId xmlns:a16="http://schemas.microsoft.com/office/drawing/2014/main" id="{41A5AA46-EB0B-C0C9-5F4D-889A9B2F15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292" y="127528"/>
            <a:ext cx="1548167" cy="15144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522D970-0677-22E6-8C6B-EE778B5D19F2}"/>
              </a:ext>
            </a:extLst>
          </p:cNvPr>
          <p:cNvSpPr txBox="1"/>
          <p:nvPr/>
        </p:nvSpPr>
        <p:spPr>
          <a:xfrm>
            <a:off x="3048838" y="453637"/>
            <a:ext cx="6094324"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MAHATMA GANDHI INSTITUTE OF TECHNOLOGY(A)</a:t>
            </a:r>
          </a:p>
          <a:p>
            <a:r>
              <a:rPr lang="en-IN" dirty="0">
                <a:latin typeface="Times New Roman" panose="02020603050405020304" pitchFamily="18" charset="0"/>
                <a:cs typeface="Times New Roman" panose="02020603050405020304" pitchFamily="18" charset="0"/>
              </a:rPr>
              <a:t>DEPARTMENT OF INFORMATION TECHNOLOGY</a:t>
            </a:r>
          </a:p>
        </p:txBody>
      </p:sp>
      <p:sp>
        <p:nvSpPr>
          <p:cNvPr id="7" name="TextBox 6">
            <a:extLst>
              <a:ext uri="{FF2B5EF4-FFF2-40B4-BE49-F238E27FC236}">
                <a16:creationId xmlns:a16="http://schemas.microsoft.com/office/drawing/2014/main" id="{1D6C8A5E-7329-7EF5-FCCC-624FE0E63B1B}"/>
              </a:ext>
            </a:extLst>
          </p:cNvPr>
          <p:cNvSpPr txBox="1"/>
          <p:nvPr/>
        </p:nvSpPr>
        <p:spPr>
          <a:xfrm>
            <a:off x="1715460" y="1210667"/>
            <a:ext cx="9503146" cy="2308324"/>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An Industry Oriented Mini Project(IT653PC)</a:t>
            </a:r>
          </a:p>
          <a:p>
            <a:pPr algn="ctr"/>
            <a:r>
              <a:rPr lang="en-IN" dirty="0">
                <a:latin typeface="Times New Roman" panose="02020603050405020304" pitchFamily="18" charset="0"/>
                <a:cs typeface="Times New Roman" panose="02020603050405020304" pitchFamily="18" charset="0"/>
              </a:rPr>
              <a:t>On</a:t>
            </a:r>
          </a:p>
          <a:p>
            <a:pPr algn="ctr"/>
            <a:r>
              <a:rPr lang="en-IN" dirty="0">
                <a:latin typeface="Times New Roman" panose="02020603050405020304" pitchFamily="18" charset="0"/>
                <a:cs typeface="Times New Roman" panose="02020603050405020304" pitchFamily="18" charset="0"/>
              </a:rPr>
              <a:t>AI-POWERED CHAT BOT FOR STREAMLINING ADMISSION ENQUIRIES </a:t>
            </a:r>
          </a:p>
          <a:p>
            <a:pPr algn="ctr"/>
            <a:r>
              <a:rPr lang="en-IN" dirty="0">
                <a:latin typeface="Times New Roman" panose="02020603050405020304" pitchFamily="18" charset="0"/>
                <a:cs typeface="Times New Roman" panose="02020603050405020304" pitchFamily="18" charset="0"/>
              </a:rPr>
              <a:t>by</a:t>
            </a:r>
          </a:p>
          <a:p>
            <a:pPr algn="ctr"/>
            <a:r>
              <a:rPr lang="en-US" dirty="0">
                <a:latin typeface="Times New Roman" panose="02020603050405020304" pitchFamily="18" charset="0"/>
                <a:ea typeface="Calibri" panose="020F0502020204030204" pitchFamily="34" charset="0"/>
                <a:cs typeface="Times New Roman" panose="02020603050405020304" pitchFamily="18" charset="0"/>
              </a:rPr>
              <a:t>ABDUL RASHEED(22261A1202)</a:t>
            </a:r>
          </a:p>
          <a:p>
            <a:pPr algn="ctr"/>
            <a:r>
              <a:rPr lang="en-US" dirty="0">
                <a:latin typeface="Times New Roman" panose="02020603050405020304" pitchFamily="18" charset="0"/>
                <a:ea typeface="Calibri" panose="020F0502020204030204" pitchFamily="34" charset="0"/>
                <a:cs typeface="Times New Roman" panose="02020603050405020304" pitchFamily="18" charset="0"/>
              </a:rPr>
              <a:t>KANAKA SHARON(22261A1229)</a:t>
            </a:r>
          </a:p>
          <a:p>
            <a:pPr algn="ctr"/>
            <a:r>
              <a:rPr lang="en-US" b="1" dirty="0">
                <a:latin typeface="Times New Roman" panose="02020603050405020304" pitchFamily="18" charset="0"/>
                <a:ea typeface="Calibri" panose="020F0502020204030204" pitchFamily="34" charset="0"/>
                <a:cs typeface="Times New Roman" panose="02020603050405020304" pitchFamily="18" charset="0"/>
              </a:rPr>
              <a:t>IOMP ID:</a:t>
            </a:r>
            <a:r>
              <a:rPr lang="en-US" dirty="0">
                <a:latin typeface="Times New Roman" panose="02020603050405020304" pitchFamily="18" charset="0"/>
                <a:ea typeface="Calibri" panose="020F0502020204030204" pitchFamily="34" charset="0"/>
                <a:cs typeface="Times New Roman" panose="02020603050405020304" pitchFamily="18" charset="0"/>
              </a:rPr>
              <a:t>IT-25-22</a:t>
            </a:r>
          </a:p>
          <a:p>
            <a:pPr algn="ctr"/>
            <a:endParaRPr lang="en-IN" dirty="0"/>
          </a:p>
        </p:txBody>
      </p:sp>
      <p:sp>
        <p:nvSpPr>
          <p:cNvPr id="9" name="TextBox 8">
            <a:extLst>
              <a:ext uri="{FF2B5EF4-FFF2-40B4-BE49-F238E27FC236}">
                <a16:creationId xmlns:a16="http://schemas.microsoft.com/office/drawing/2014/main" id="{0A6FAEE8-6D6E-880E-3CDD-8FD5625B3F00}"/>
              </a:ext>
            </a:extLst>
          </p:cNvPr>
          <p:cNvSpPr txBox="1"/>
          <p:nvPr/>
        </p:nvSpPr>
        <p:spPr>
          <a:xfrm>
            <a:off x="285279" y="5368017"/>
            <a:ext cx="6096000" cy="1323439"/>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INTERNAL SUPERVISOR :</a:t>
            </a:r>
          </a:p>
          <a:p>
            <a:r>
              <a:rPr lang="en-IN" sz="1800" dirty="0">
                <a:latin typeface="Times New Roman" panose="02020603050405020304" pitchFamily="18" charset="0"/>
                <a:cs typeface="Times New Roman" panose="02020603050405020304" pitchFamily="18" charset="0"/>
              </a:rPr>
              <a:t>Dr. M. Rudra </a:t>
            </a:r>
            <a:r>
              <a:rPr lang="en-IN" dirty="0">
                <a:latin typeface="Times New Roman" panose="02020603050405020304" pitchFamily="18" charset="0"/>
                <a:cs typeface="Times New Roman" panose="02020603050405020304" pitchFamily="18" charset="0"/>
              </a:rPr>
              <a:t>K</a:t>
            </a:r>
            <a:r>
              <a:rPr lang="en-IN" sz="1800" dirty="0">
                <a:latin typeface="Times New Roman" panose="02020603050405020304" pitchFamily="18" charset="0"/>
                <a:cs typeface="Times New Roman" panose="02020603050405020304" pitchFamily="18" charset="0"/>
              </a:rPr>
              <a:t>umar</a:t>
            </a:r>
            <a:endParaRPr lang="en-IN"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Professor</a:t>
            </a:r>
          </a:p>
          <a:p>
            <a:pPr marL="0" indent="0">
              <a:buNone/>
            </a:pPr>
            <a:endParaRPr lang="en-IN" sz="2400" dirty="0"/>
          </a:p>
        </p:txBody>
      </p:sp>
      <p:sp>
        <p:nvSpPr>
          <p:cNvPr id="11" name="TextBox 10">
            <a:extLst>
              <a:ext uri="{FF2B5EF4-FFF2-40B4-BE49-F238E27FC236}">
                <a16:creationId xmlns:a16="http://schemas.microsoft.com/office/drawing/2014/main" id="{266E9D45-6CF6-5FA3-789A-D0CC483468D9}"/>
              </a:ext>
            </a:extLst>
          </p:cNvPr>
          <p:cNvSpPr txBox="1"/>
          <p:nvPr/>
        </p:nvSpPr>
        <p:spPr>
          <a:xfrm>
            <a:off x="9989574" y="5460350"/>
            <a:ext cx="2202426" cy="1231106"/>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IOMP Supervisor</a:t>
            </a:r>
          </a:p>
          <a:p>
            <a:r>
              <a:rPr lang="en-IN" dirty="0">
                <a:latin typeface="Times New Roman" panose="02020603050405020304" pitchFamily="18" charset="0"/>
                <a:cs typeface="Times New Roman" panose="02020603050405020304" pitchFamily="18" charset="0"/>
              </a:rPr>
              <a:t>Dr. U Chaitanya</a:t>
            </a:r>
          </a:p>
          <a:p>
            <a:r>
              <a:rPr lang="en-US" dirty="0">
                <a:latin typeface="Times New Roman" panose="02020603050405020304" pitchFamily="18" charset="0"/>
                <a:cs typeface="Times New Roman" panose="02020603050405020304" pitchFamily="18" charset="0"/>
              </a:rPr>
              <a:t>Assistant Professor</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230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069633-2506-1315-95F9-F131E5DDFAC3}"/>
            </a:ext>
          </a:extLst>
        </p:cNvPr>
        <p:cNvGrpSpPr/>
        <p:nvPr/>
      </p:nvGrpSpPr>
      <p:grpSpPr>
        <a:xfrm>
          <a:off x="0" y="0"/>
          <a:ext cx="0" cy="0"/>
          <a:chOff x="0" y="0"/>
          <a:chExt cx="0" cy="0"/>
        </a:xfrm>
      </p:grpSpPr>
      <p:sp>
        <p:nvSpPr>
          <p:cNvPr id="2064" name="Rectangle 206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CA9272-A22D-8A81-D768-5D32F8846324}"/>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Architecture </a:t>
            </a:r>
          </a:p>
        </p:txBody>
      </p:sp>
      <p:pic>
        <p:nvPicPr>
          <p:cNvPr id="4" name="Picture 3" descr="A diagram of a process&#10;&#10;AI-generated content may be incorrect.">
            <a:extLst>
              <a:ext uri="{FF2B5EF4-FFF2-40B4-BE49-F238E27FC236}">
                <a16:creationId xmlns:a16="http://schemas.microsoft.com/office/drawing/2014/main" id="{ABB3A500-74FC-3A9E-1A21-C1CFFCF1B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0106" y="1848925"/>
            <a:ext cx="7343775" cy="3533775"/>
          </a:xfrm>
          <a:prstGeom prst="rect">
            <a:avLst/>
          </a:prstGeom>
        </p:spPr>
      </p:pic>
    </p:spTree>
    <p:extLst>
      <p:ext uri="{BB962C8B-B14F-4D97-AF65-F5344CB8AC3E}">
        <p14:creationId xmlns:p14="http://schemas.microsoft.com/office/powerpoint/2010/main" val="2183187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2E8CD7-019E-8F64-686B-CD227D5F299F}"/>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CBE3D4-1E67-F424-8F26-9A8AE36035F0}"/>
              </a:ext>
            </a:extLst>
          </p:cNvPr>
          <p:cNvSpPr>
            <a:spLocks noGrp="1"/>
          </p:cNvSpPr>
          <p:nvPr>
            <p:ph type="title"/>
          </p:nvPr>
        </p:nvSpPr>
        <p:spPr>
          <a:xfrm>
            <a:off x="-27634" y="992093"/>
            <a:ext cx="3616913" cy="2795160"/>
          </a:xfrm>
        </p:spPr>
        <p:txBody>
          <a:bodyPr vert="horz" lIns="91440" tIns="45720" rIns="91440" bIns="45720" rtlCol="0" anchor="b">
            <a:normAutofit/>
          </a:bodyPr>
          <a:lstStyle/>
          <a:p>
            <a:pPr algn="ctr"/>
            <a:r>
              <a:rPr lang="en-US" kern="1200">
                <a:solidFill>
                  <a:schemeClr val="tx1"/>
                </a:solidFill>
                <a:latin typeface="+mj-lt"/>
                <a:ea typeface="+mj-ea"/>
                <a:cs typeface="+mj-cs"/>
              </a:rPr>
              <a:t> </a:t>
            </a:r>
          </a:p>
        </p:txBody>
      </p:sp>
      <p:sp>
        <p:nvSpPr>
          <p:cNvPr id="6" name="TextBox 5">
            <a:extLst>
              <a:ext uri="{FF2B5EF4-FFF2-40B4-BE49-F238E27FC236}">
                <a16:creationId xmlns:a16="http://schemas.microsoft.com/office/drawing/2014/main" id="{A1C2BA14-32ED-E9E4-16A4-701352E5FD3D}"/>
              </a:ext>
            </a:extLst>
          </p:cNvPr>
          <p:cNvSpPr txBox="1"/>
          <p:nvPr/>
        </p:nvSpPr>
        <p:spPr>
          <a:xfrm>
            <a:off x="996287" y="4121253"/>
            <a:ext cx="3125337" cy="1136843"/>
          </a:xfrm>
          <a:prstGeom prst="rect">
            <a:avLst/>
          </a:prstGeom>
        </p:spPr>
        <p:txBody>
          <a:bodyPr vert="horz" lIns="91440" tIns="45720" rIns="91440" bIns="45720" rtlCol="0">
            <a:normAutofit/>
          </a:bodyPr>
          <a:lstStyle/>
          <a:p>
            <a:pPr algn="ctr">
              <a:lnSpc>
                <a:spcPct val="90000"/>
              </a:lnSpc>
              <a:spcBef>
                <a:spcPts val="1000"/>
              </a:spcBef>
            </a:pPr>
            <a:r>
              <a:rPr lang="en-US" kern="1200">
                <a:solidFill>
                  <a:schemeClr val="tx1"/>
                </a:solidFill>
                <a:latin typeface="+mn-lt"/>
                <a:ea typeface="+mn-ea"/>
                <a:cs typeface="+mn-cs"/>
              </a:rPr>
              <a:t> USE CASE DIAGRAM</a:t>
            </a:r>
          </a:p>
        </p:txBody>
      </p:sp>
      <p:pic>
        <p:nvPicPr>
          <p:cNvPr id="1028" name="Picture 4" descr="PlantUML diagram">
            <a:extLst>
              <a:ext uri="{FF2B5EF4-FFF2-40B4-BE49-F238E27FC236}">
                <a16:creationId xmlns:a16="http://schemas.microsoft.com/office/drawing/2014/main" id="{0773EFE0-2C02-4766-324C-9583ED0CB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0391" y="10048"/>
            <a:ext cx="428466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4385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B768FEBA-B296-CB4C-130B-2BDC1FC68CA6}"/>
              </a:ext>
            </a:extLst>
          </p:cNvPr>
          <p:cNvSpPr txBox="1"/>
          <p:nvPr/>
        </p:nvSpPr>
        <p:spPr>
          <a:xfrm>
            <a:off x="407272" y="3213431"/>
            <a:ext cx="3427001" cy="39085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 CLASS DIAGRAM</a:t>
            </a:r>
          </a:p>
        </p:txBody>
      </p:sp>
      <p:pic>
        <p:nvPicPr>
          <p:cNvPr id="2" name="Picture 1" descr="PlantUML diagram">
            <a:extLst>
              <a:ext uri="{FF2B5EF4-FFF2-40B4-BE49-F238E27FC236}">
                <a16:creationId xmlns:a16="http://schemas.microsoft.com/office/drawing/2014/main" id="{11244276-1B21-4D04-2CBB-9526133C4F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91974" y="1441146"/>
            <a:ext cx="5731510" cy="3544570"/>
          </a:xfrm>
          <a:prstGeom prst="rect">
            <a:avLst/>
          </a:prstGeom>
          <a:noFill/>
          <a:ln>
            <a:noFill/>
          </a:ln>
        </p:spPr>
      </p:pic>
    </p:spTree>
    <p:extLst>
      <p:ext uri="{BB962C8B-B14F-4D97-AF65-F5344CB8AC3E}">
        <p14:creationId xmlns:p14="http://schemas.microsoft.com/office/powerpoint/2010/main" val="1216568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95990"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79848" y="237994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94A7FF4-FC4C-ADB4-7D59-B3339F28489B}"/>
              </a:ext>
            </a:extLst>
          </p:cNvPr>
          <p:cNvSpPr txBox="1"/>
          <p:nvPr/>
        </p:nvSpPr>
        <p:spPr>
          <a:xfrm>
            <a:off x="6733361" y="2580829"/>
            <a:ext cx="4311983" cy="363369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ACTIVITY DIAGRAM</a:t>
            </a:r>
          </a:p>
        </p:txBody>
      </p:sp>
      <p:pic>
        <p:nvPicPr>
          <p:cNvPr id="5122" name="Picture 2" descr="PlantUML diagram">
            <a:extLst>
              <a:ext uri="{FF2B5EF4-FFF2-40B4-BE49-F238E27FC236}">
                <a16:creationId xmlns:a16="http://schemas.microsoft.com/office/drawing/2014/main" id="{EA249103-1B99-57CE-5EA5-5B0A07786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864" y="1091381"/>
            <a:ext cx="3578941" cy="42868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7767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D3C18D6-3B3B-0C24-1F90-5B5A10C1EAA5}"/>
              </a:ext>
            </a:extLst>
          </p:cNvPr>
          <p:cNvSpPr txBox="1"/>
          <p:nvPr/>
        </p:nvSpPr>
        <p:spPr>
          <a:xfrm>
            <a:off x="645066" y="2031101"/>
            <a:ext cx="4282984" cy="351194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a:t>COMPONENT DIAGRAM</a:t>
            </a:r>
          </a:p>
        </p:txBody>
      </p:sp>
      <p:sp>
        <p:nvSpPr>
          <p:cNvPr id="6155" name="Rectangle 615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Rectangle 615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PlantUML diagram">
            <a:extLst>
              <a:ext uri="{FF2B5EF4-FFF2-40B4-BE49-F238E27FC236}">
                <a16:creationId xmlns:a16="http://schemas.microsoft.com/office/drawing/2014/main" id="{09699D2A-6462-D818-8B2E-A763097443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75255" y="858369"/>
            <a:ext cx="5524500" cy="4076700"/>
          </a:xfrm>
          <a:prstGeom prst="rect">
            <a:avLst/>
          </a:prstGeom>
          <a:noFill/>
          <a:ln>
            <a:noFill/>
          </a:ln>
        </p:spPr>
      </p:pic>
    </p:spTree>
    <p:extLst>
      <p:ext uri="{BB962C8B-B14F-4D97-AF65-F5344CB8AC3E}">
        <p14:creationId xmlns:p14="http://schemas.microsoft.com/office/powerpoint/2010/main" val="1835216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FFF153E-BA21-5932-37E1-65AEB26AFD95}"/>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dirty="0">
                <a:solidFill>
                  <a:srgbClr val="FFFFFF"/>
                </a:solidFill>
                <a:latin typeface="+mj-lt"/>
                <a:ea typeface="+mj-ea"/>
                <a:cs typeface="+mj-cs"/>
              </a:rPr>
              <a:t>SEQUENCE DIAGRAM</a:t>
            </a:r>
          </a:p>
        </p:txBody>
      </p:sp>
      <p:pic>
        <p:nvPicPr>
          <p:cNvPr id="7170" name="Picture 2" descr="PlantUML diagram">
            <a:extLst>
              <a:ext uri="{FF2B5EF4-FFF2-40B4-BE49-F238E27FC236}">
                <a16:creationId xmlns:a16="http://schemas.microsoft.com/office/drawing/2014/main" id="{A4EEB3DE-A2C9-C205-25E0-6DF65F2B0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460" y="1928813"/>
            <a:ext cx="1012507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6338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F2A0B1-949F-0696-5F1D-079FA70488C3}"/>
            </a:ext>
          </a:extLst>
        </p:cNvPr>
        <p:cNvGrpSpPr/>
        <p:nvPr/>
      </p:nvGrpSpPr>
      <p:grpSpPr>
        <a:xfrm>
          <a:off x="0" y="0"/>
          <a:ext cx="0" cy="0"/>
          <a:chOff x="0" y="0"/>
          <a:chExt cx="0" cy="0"/>
        </a:xfrm>
      </p:grpSpPr>
      <p:sp>
        <p:nvSpPr>
          <p:cNvPr id="2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C7D219D-F347-F090-C683-0A62805792EF}"/>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Deployment </a:t>
            </a:r>
          </a:p>
          <a:p>
            <a:pPr algn="ctr">
              <a:lnSpc>
                <a:spcPct val="90000"/>
              </a:lnSpc>
              <a:spcBef>
                <a:spcPct val="0"/>
              </a:spcBef>
              <a:spcAft>
                <a:spcPts val="600"/>
              </a:spcAft>
            </a:pPr>
            <a:r>
              <a:rPr lang="en-US" sz="3600" kern="1200">
                <a:solidFill>
                  <a:srgbClr val="FFFFFF"/>
                </a:solidFill>
                <a:latin typeface="+mj-lt"/>
                <a:ea typeface="+mj-ea"/>
                <a:cs typeface="+mj-cs"/>
              </a:rPr>
              <a:t>Diagram</a:t>
            </a:r>
            <a:endParaRPr lang="en-US" sz="3600" kern="1200" dirty="0">
              <a:solidFill>
                <a:srgbClr val="FFFFFF"/>
              </a:solidFill>
              <a:latin typeface="+mj-lt"/>
              <a:ea typeface="+mj-ea"/>
              <a:cs typeface="+mj-cs"/>
            </a:endParaRPr>
          </a:p>
        </p:txBody>
      </p:sp>
      <p:pic>
        <p:nvPicPr>
          <p:cNvPr id="2" name="Picture 1" descr="PlantUML diagram">
            <a:extLst>
              <a:ext uri="{FF2B5EF4-FFF2-40B4-BE49-F238E27FC236}">
                <a16:creationId xmlns:a16="http://schemas.microsoft.com/office/drawing/2014/main" id="{21B05D03-075B-4F77-365E-E1F273AF3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5432023" y="643466"/>
            <a:ext cx="5471285" cy="5568739"/>
          </a:xfrm>
          <a:prstGeom prst="rect">
            <a:avLst/>
          </a:prstGeom>
          <a:noFill/>
        </p:spPr>
      </p:pic>
    </p:spTree>
    <p:extLst>
      <p:ext uri="{BB962C8B-B14F-4D97-AF65-F5344CB8AC3E}">
        <p14:creationId xmlns:p14="http://schemas.microsoft.com/office/powerpoint/2010/main" val="32279789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7D0314-0F96-5701-A7E9-FBDDE9F253D0}"/>
              </a:ext>
            </a:extLst>
          </p:cNvPr>
          <p:cNvSpPr txBox="1"/>
          <p:nvPr/>
        </p:nvSpPr>
        <p:spPr>
          <a:xfrm>
            <a:off x="699713" y="248038"/>
            <a:ext cx="7063721" cy="11592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kern="1200">
                <a:solidFill>
                  <a:srgbClr val="FFFFFF"/>
                </a:solidFill>
                <a:latin typeface="+mj-lt"/>
                <a:ea typeface="+mj-ea"/>
                <a:cs typeface="+mj-cs"/>
              </a:rPr>
              <a:t>RESULTS</a:t>
            </a:r>
          </a:p>
        </p:txBody>
      </p:sp>
      <p:pic>
        <p:nvPicPr>
          <p:cNvPr id="5" name="Picture 4" descr="A screen shot of a computer&#10;&#10;AI-generated content may be incorrect.">
            <a:extLst>
              <a:ext uri="{FF2B5EF4-FFF2-40B4-BE49-F238E27FC236}">
                <a16:creationId xmlns:a16="http://schemas.microsoft.com/office/drawing/2014/main" id="{6A5AB149-2C96-F72D-E341-4B5BAB037D44}"/>
              </a:ext>
            </a:extLst>
          </p:cNvPr>
          <p:cNvPicPr>
            <a:picLocks noChangeAspect="1"/>
          </p:cNvPicPr>
          <p:nvPr/>
        </p:nvPicPr>
        <p:blipFill>
          <a:blip r:embed="rId3">
            <a:extLst>
              <a:ext uri="{28A0092B-C50C-407E-A947-70E740481C1C}">
                <a14:useLocalDpi xmlns:a14="http://schemas.microsoft.com/office/drawing/2010/main" val="0"/>
              </a:ext>
            </a:extLst>
          </a:blip>
          <a:srcRect t="-521" b="5403"/>
          <a:stretch>
            <a:fillRect/>
          </a:stretch>
        </p:blipFill>
        <p:spPr>
          <a:xfrm>
            <a:off x="408547" y="2004044"/>
            <a:ext cx="11409827" cy="4053114"/>
          </a:xfrm>
          <a:prstGeom prst="rect">
            <a:avLst/>
          </a:prstGeom>
        </p:spPr>
      </p:pic>
      <p:sp>
        <p:nvSpPr>
          <p:cNvPr id="3" name="TextBox 2">
            <a:extLst>
              <a:ext uri="{FF2B5EF4-FFF2-40B4-BE49-F238E27FC236}">
                <a16:creationId xmlns:a16="http://schemas.microsoft.com/office/drawing/2014/main" id="{47520E1C-4A87-0C91-8D9C-EE70BD7990EA}"/>
              </a:ext>
            </a:extLst>
          </p:cNvPr>
          <p:cNvSpPr txBox="1"/>
          <p:nvPr/>
        </p:nvSpPr>
        <p:spPr>
          <a:xfrm>
            <a:off x="1399882" y="6118884"/>
            <a:ext cx="10251344"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Fig1:Running the Backend</a:t>
            </a:r>
          </a:p>
        </p:txBody>
      </p:sp>
      <p:sp>
        <p:nvSpPr>
          <p:cNvPr id="9" name="TextBox 8">
            <a:extLst>
              <a:ext uri="{FF2B5EF4-FFF2-40B4-BE49-F238E27FC236}">
                <a16:creationId xmlns:a16="http://schemas.microsoft.com/office/drawing/2014/main" id="{FF311CA4-7427-06DA-B1AF-25C84AA9E3CA}"/>
              </a:ext>
            </a:extLst>
          </p:cNvPr>
          <p:cNvSpPr txBox="1"/>
          <p:nvPr/>
        </p:nvSpPr>
        <p:spPr>
          <a:xfrm>
            <a:off x="34703" y="1482289"/>
            <a:ext cx="12058974" cy="73866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Video Demonstration :</a:t>
            </a:r>
            <a:r>
              <a:rPr lang="en-IN" dirty="0">
                <a:latin typeface="Times New Roman" panose="02020603050405020304" pitchFamily="18" charset="0"/>
                <a:cs typeface="Times New Roman" panose="02020603050405020304" pitchFamily="18" charset="0"/>
              </a:rPr>
              <a:t>https://drive.google.com/file/d/1KxrK78EL4Wvh8qy8nPjxUUhFPmFopkuB/view?usp=sharing</a:t>
            </a:r>
          </a:p>
          <a:p>
            <a:endParaRPr lang="en-IN" dirty="0"/>
          </a:p>
        </p:txBody>
      </p:sp>
    </p:spTree>
    <p:extLst>
      <p:ext uri="{BB962C8B-B14F-4D97-AF65-F5344CB8AC3E}">
        <p14:creationId xmlns:p14="http://schemas.microsoft.com/office/powerpoint/2010/main" val="17102773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Isosceles Triangle 4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computer&#10;&#10;AI-generated content may be incorrect.">
            <a:extLst>
              <a:ext uri="{FF2B5EF4-FFF2-40B4-BE49-F238E27FC236}">
                <a16:creationId xmlns:a16="http://schemas.microsoft.com/office/drawing/2014/main" id="{BF6CBE13-5AB5-750C-CA77-99284C865607}"/>
              </a:ext>
            </a:extLst>
          </p:cNvPr>
          <p:cNvPicPr>
            <a:picLocks noChangeAspect="1"/>
          </p:cNvPicPr>
          <p:nvPr/>
        </p:nvPicPr>
        <p:blipFill>
          <a:blip r:embed="rId3">
            <a:extLst>
              <a:ext uri="{28A0092B-C50C-407E-A947-70E740481C1C}">
                <a14:useLocalDpi xmlns:a14="http://schemas.microsoft.com/office/drawing/2010/main" val="0"/>
              </a:ext>
            </a:extLst>
          </a:blip>
          <a:srcRect t="19" b="5594"/>
          <a:stretch>
            <a:fillRect/>
          </a:stretch>
        </p:blipFill>
        <p:spPr>
          <a:xfrm>
            <a:off x="849451" y="643467"/>
            <a:ext cx="10493097" cy="5571065"/>
          </a:xfrm>
          <a:prstGeom prst="rect">
            <a:avLst/>
          </a:prstGeom>
          <a:ln>
            <a:noFill/>
          </a:ln>
        </p:spPr>
      </p:pic>
      <p:sp>
        <p:nvSpPr>
          <p:cNvPr id="45" name="Isosceles Triangle 4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E0E2EC8-238B-7484-FC8C-26781EEBC310}"/>
              </a:ext>
            </a:extLst>
          </p:cNvPr>
          <p:cNvSpPr txBox="1"/>
          <p:nvPr/>
        </p:nvSpPr>
        <p:spPr>
          <a:xfrm>
            <a:off x="5188758" y="6345240"/>
            <a:ext cx="3126658"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Fig2: Running the Front end</a:t>
            </a:r>
          </a:p>
        </p:txBody>
      </p:sp>
    </p:spTree>
    <p:extLst>
      <p:ext uri="{BB962C8B-B14F-4D97-AF65-F5344CB8AC3E}">
        <p14:creationId xmlns:p14="http://schemas.microsoft.com/office/powerpoint/2010/main" val="1493637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10;&#10;AI-generated content may be incorrect.">
            <a:extLst>
              <a:ext uri="{FF2B5EF4-FFF2-40B4-BE49-F238E27FC236}">
                <a16:creationId xmlns:a16="http://schemas.microsoft.com/office/drawing/2014/main" id="{AB705278-5F9A-C6AA-FBB8-DCB54B60E755}"/>
              </a:ext>
            </a:extLst>
          </p:cNvPr>
          <p:cNvPicPr>
            <a:picLocks noChangeAspect="1"/>
          </p:cNvPicPr>
          <p:nvPr/>
        </p:nvPicPr>
        <p:blipFill>
          <a:blip r:embed="rId3">
            <a:extLst>
              <a:ext uri="{28A0092B-C50C-407E-A947-70E740481C1C}">
                <a14:useLocalDpi xmlns:a14="http://schemas.microsoft.com/office/drawing/2010/main" val="0"/>
              </a:ext>
            </a:extLst>
          </a:blip>
          <a:srcRect b="5901"/>
          <a:stretch>
            <a:fillRect/>
          </a:stretch>
        </p:blipFill>
        <p:spPr>
          <a:xfrm>
            <a:off x="0" y="1"/>
            <a:ext cx="12192000" cy="6105831"/>
          </a:xfrm>
          <a:prstGeom prst="rect">
            <a:avLst/>
          </a:prstGeom>
        </p:spPr>
      </p:pic>
      <p:sp>
        <p:nvSpPr>
          <p:cNvPr id="2" name="TextBox 1">
            <a:extLst>
              <a:ext uri="{FF2B5EF4-FFF2-40B4-BE49-F238E27FC236}">
                <a16:creationId xmlns:a16="http://schemas.microsoft.com/office/drawing/2014/main" id="{79147B49-8F8C-45B1-5FBD-78132BD65E3A}"/>
              </a:ext>
            </a:extLst>
          </p:cNvPr>
          <p:cNvSpPr txBox="1"/>
          <p:nvPr/>
        </p:nvSpPr>
        <p:spPr>
          <a:xfrm>
            <a:off x="3903407" y="6233651"/>
            <a:ext cx="4608954"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Fig 3:Backend Operation when we ask queries  </a:t>
            </a:r>
          </a:p>
        </p:txBody>
      </p:sp>
    </p:spTree>
    <p:extLst>
      <p:ext uri="{BB962C8B-B14F-4D97-AF65-F5344CB8AC3E}">
        <p14:creationId xmlns:p14="http://schemas.microsoft.com/office/powerpoint/2010/main" val="442080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descr="Blue blocks and networks technology background">
            <a:extLst>
              <a:ext uri="{FF2B5EF4-FFF2-40B4-BE49-F238E27FC236}">
                <a16:creationId xmlns:a16="http://schemas.microsoft.com/office/drawing/2014/main" id="{C4830F89-E9F0-05BF-3F57-37EF149C82CD}"/>
              </a:ext>
            </a:extLst>
          </p:cNvPr>
          <p:cNvPicPr>
            <a:picLocks noChangeAspect="1"/>
          </p:cNvPicPr>
          <p:nvPr/>
        </p:nvPicPr>
        <p:blipFill>
          <a:blip r:embed="rId2">
            <a:alphaModFix amt="55000"/>
          </a:blip>
          <a:srcRect b="-446"/>
          <a:stretch/>
        </p:blipFill>
        <p:spPr>
          <a:xfrm>
            <a:off x="20" y="-9107"/>
            <a:ext cx="12191980" cy="6858000"/>
          </a:xfrm>
          <a:prstGeom prst="rect">
            <a:avLst/>
          </a:prstGeom>
        </p:spPr>
      </p:pic>
      <p:sp>
        <p:nvSpPr>
          <p:cNvPr id="7" name="Title 6">
            <a:extLst>
              <a:ext uri="{FF2B5EF4-FFF2-40B4-BE49-F238E27FC236}">
                <a16:creationId xmlns:a16="http://schemas.microsoft.com/office/drawing/2014/main" id="{D8602404-1C6D-6104-DF7B-44AC3C434B3A}"/>
              </a:ext>
            </a:extLst>
          </p:cNvPr>
          <p:cNvSpPr>
            <a:spLocks noGrp="1"/>
          </p:cNvSpPr>
          <p:nvPr>
            <p:ph type="title"/>
          </p:nvPr>
        </p:nvSpPr>
        <p:spPr>
          <a:xfrm>
            <a:off x="686834" y="591344"/>
            <a:ext cx="3200400" cy="5585619"/>
          </a:xfrm>
        </p:spPr>
        <p:txBody>
          <a:bodyPr>
            <a:normAutofit/>
          </a:bodyPr>
          <a:lstStyle/>
          <a:p>
            <a:r>
              <a:rPr lang="en-IN" dirty="0">
                <a:solidFill>
                  <a:srgbClr val="FFFFFF"/>
                </a:solidFill>
                <a:latin typeface="Times New Roman" panose="02020603050405020304" pitchFamily="18" charset="0"/>
                <a:cs typeface="Times New Roman" panose="02020603050405020304" pitchFamily="18" charset="0"/>
              </a:rPr>
              <a:t>OUTLINE</a:t>
            </a:r>
            <a:br>
              <a:rPr lang="en-IN" dirty="0">
                <a:solidFill>
                  <a:srgbClr val="FFFFFF"/>
                </a:solidFill>
                <a:latin typeface="Times New Roman" panose="02020603050405020304" pitchFamily="18" charset="0"/>
                <a:cs typeface="Times New Roman" panose="02020603050405020304" pitchFamily="18" charset="0"/>
              </a:rPr>
            </a:br>
            <a:endParaRPr lang="en-IN" dirty="0">
              <a:solidFill>
                <a:srgbClr val="FFFFFF"/>
              </a:solidFill>
            </a:endParaRP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C3F57677-58EC-E3F0-AB4C-2215896C248B}"/>
              </a:ext>
            </a:extLst>
          </p:cNvPr>
          <p:cNvSpPr>
            <a:spLocks noGrp="1"/>
          </p:cNvSpPr>
          <p:nvPr>
            <p:ph idx="1"/>
          </p:nvPr>
        </p:nvSpPr>
        <p:spPr>
          <a:xfrm>
            <a:off x="4447308" y="591344"/>
            <a:ext cx="6906491" cy="5585619"/>
          </a:xfrm>
        </p:spPr>
        <p:txBody>
          <a:bodyPr anchor="ctr">
            <a:normAutofit/>
          </a:bodyPr>
          <a:lstStyle/>
          <a:p>
            <a:pPr marL="342900" indent="-342900">
              <a:buFont typeface="+mj-lt"/>
              <a:buAutoNum type="arabicPeriod"/>
            </a:pPr>
            <a:r>
              <a:rPr lang="en-US" sz="1800" dirty="0">
                <a:solidFill>
                  <a:srgbClr val="FFFFFF"/>
                </a:solidFill>
                <a:latin typeface="Times New Roman" panose="02020603050405020304" pitchFamily="18" charset="0"/>
              </a:rPr>
              <a:t>ABSTRACT</a:t>
            </a:r>
          </a:p>
          <a:p>
            <a:pPr marL="342900" indent="-342900">
              <a:buFont typeface="+mj-lt"/>
              <a:buAutoNum type="arabicPeriod"/>
            </a:pPr>
            <a:r>
              <a:rPr lang="en-US" sz="1800" dirty="0">
                <a:solidFill>
                  <a:srgbClr val="FFFFFF"/>
                </a:solidFill>
                <a:latin typeface="Times New Roman" panose="02020603050405020304" pitchFamily="18" charset="0"/>
              </a:rPr>
              <a:t>INTRODUCTION</a:t>
            </a:r>
          </a:p>
          <a:p>
            <a:pPr marL="342900" indent="-342900">
              <a:buFont typeface="+mj-lt"/>
              <a:buAutoNum type="arabicPeriod"/>
            </a:pPr>
            <a:r>
              <a:rPr lang="en-US" sz="1800" dirty="0">
                <a:solidFill>
                  <a:srgbClr val="FFFFFF"/>
                </a:solidFill>
                <a:latin typeface="Times New Roman" panose="02020603050405020304" pitchFamily="18" charset="0"/>
              </a:rPr>
              <a:t>EXISTING SYSTEM</a:t>
            </a:r>
          </a:p>
          <a:p>
            <a:pPr marL="342900" indent="-342900">
              <a:buFont typeface="+mj-lt"/>
              <a:buAutoNum type="arabicPeriod"/>
            </a:pPr>
            <a:r>
              <a:rPr lang="en-US" sz="1800" dirty="0">
                <a:solidFill>
                  <a:srgbClr val="FFFFFF"/>
                </a:solidFill>
                <a:latin typeface="Times New Roman" panose="02020603050405020304" pitchFamily="18" charset="0"/>
              </a:rPr>
              <a:t>PROPOSED SYSTEM</a:t>
            </a:r>
          </a:p>
          <a:p>
            <a:pPr marL="342900" indent="-342900">
              <a:buFont typeface="+mj-lt"/>
              <a:buAutoNum type="arabicPeriod"/>
            </a:pPr>
            <a:r>
              <a:rPr lang="en-IN" sz="1800" dirty="0">
                <a:solidFill>
                  <a:srgbClr val="FFFFFF"/>
                </a:solidFill>
                <a:latin typeface="Times New Roman" panose="02020603050405020304" pitchFamily="18" charset="0"/>
              </a:rPr>
              <a:t>APPLICATIONS</a:t>
            </a:r>
          </a:p>
          <a:p>
            <a:pPr marL="342900" indent="-342900">
              <a:buFont typeface="+mj-lt"/>
              <a:buAutoNum type="arabicPeriod"/>
            </a:pPr>
            <a:r>
              <a:rPr lang="en-IN" sz="1800" dirty="0">
                <a:solidFill>
                  <a:srgbClr val="FFFFFF"/>
                </a:solidFill>
                <a:latin typeface="Times New Roman" panose="02020603050405020304" pitchFamily="18" charset="0"/>
              </a:rPr>
              <a:t>REQUIREMENTS</a:t>
            </a:r>
          </a:p>
          <a:p>
            <a:pPr marL="342900" indent="-342900">
              <a:buFont typeface="+mj-lt"/>
              <a:buAutoNum type="arabicPeriod"/>
            </a:pPr>
            <a:r>
              <a:rPr lang="en-IN" sz="1800" dirty="0">
                <a:solidFill>
                  <a:srgbClr val="FFFFFF"/>
                </a:solidFill>
                <a:latin typeface="Times New Roman" panose="02020603050405020304" pitchFamily="18" charset="0"/>
              </a:rPr>
              <a:t>LITERATURE SURVERY</a:t>
            </a:r>
          </a:p>
          <a:p>
            <a:pPr marL="342900" indent="-342900">
              <a:buFont typeface="+mj-lt"/>
              <a:buAutoNum type="arabicPeriod"/>
            </a:pPr>
            <a:r>
              <a:rPr lang="en-IN" sz="1800" dirty="0">
                <a:solidFill>
                  <a:srgbClr val="FFFFFF"/>
                </a:solidFill>
                <a:latin typeface="Times New Roman" panose="02020603050405020304" pitchFamily="18" charset="0"/>
              </a:rPr>
              <a:t>PROBLEM STATEMENT</a:t>
            </a:r>
          </a:p>
          <a:p>
            <a:pPr marL="342900" indent="-342900">
              <a:buFont typeface="+mj-lt"/>
              <a:buAutoNum type="arabicPeriod"/>
            </a:pPr>
            <a:r>
              <a:rPr lang="en-IN" sz="1800" dirty="0">
                <a:solidFill>
                  <a:srgbClr val="FFFFFF"/>
                </a:solidFill>
                <a:latin typeface="Times New Roman" panose="02020603050405020304" pitchFamily="18" charset="0"/>
              </a:rPr>
              <a:t>OBJECTIVES</a:t>
            </a:r>
          </a:p>
          <a:p>
            <a:pPr marL="342900" indent="-342900">
              <a:buFont typeface="+mj-lt"/>
              <a:buAutoNum type="arabicPeriod"/>
            </a:pPr>
            <a:r>
              <a:rPr lang="en-IN" sz="1800" dirty="0">
                <a:solidFill>
                  <a:srgbClr val="FFFFFF"/>
                </a:solidFill>
                <a:latin typeface="Times New Roman" panose="02020603050405020304" pitchFamily="18" charset="0"/>
              </a:rPr>
              <a:t>MODULES DESCRIPTION</a:t>
            </a:r>
          </a:p>
          <a:p>
            <a:pPr marL="342900" indent="-342900">
              <a:buFont typeface="+mj-lt"/>
              <a:buAutoNum type="arabicPeriod"/>
            </a:pPr>
            <a:r>
              <a:rPr lang="en-IN" sz="1800" dirty="0">
                <a:solidFill>
                  <a:srgbClr val="FFFFFF"/>
                </a:solidFill>
                <a:latin typeface="Times New Roman" panose="02020603050405020304" pitchFamily="18" charset="0"/>
              </a:rPr>
              <a:t>ALGORITHM </a:t>
            </a:r>
          </a:p>
          <a:p>
            <a:pPr marL="342900" indent="-342900">
              <a:buFont typeface="+mj-lt"/>
              <a:buAutoNum type="arabicPeriod"/>
            </a:pPr>
            <a:r>
              <a:rPr lang="en-IN" sz="1800" dirty="0">
                <a:solidFill>
                  <a:srgbClr val="FFFFFF"/>
                </a:solidFill>
                <a:latin typeface="Times New Roman" panose="02020603050405020304" pitchFamily="18" charset="0"/>
              </a:rPr>
              <a:t>DESIGN ARCHITECTURE&amp;UML DIAGRAMS</a:t>
            </a:r>
          </a:p>
          <a:p>
            <a:pPr marL="342900" indent="-342900">
              <a:buFont typeface="+mj-lt"/>
              <a:buAutoNum type="arabicPeriod"/>
            </a:pPr>
            <a:r>
              <a:rPr lang="en-IN" sz="1800" dirty="0">
                <a:solidFill>
                  <a:srgbClr val="FFFFFF"/>
                </a:solidFill>
                <a:latin typeface="Times New Roman" panose="02020603050405020304" pitchFamily="18" charset="0"/>
              </a:rPr>
              <a:t>REFERENCES</a:t>
            </a:r>
          </a:p>
          <a:p>
            <a:pPr marL="0" indent="0">
              <a:buNone/>
            </a:pPr>
            <a:endParaRPr lang="en-IN" sz="1800" dirty="0">
              <a:solidFill>
                <a:srgbClr val="FFFFFF"/>
              </a:solidFill>
            </a:endParaRPr>
          </a:p>
        </p:txBody>
      </p:sp>
    </p:spTree>
    <p:extLst>
      <p:ext uri="{BB962C8B-B14F-4D97-AF65-F5344CB8AC3E}">
        <p14:creationId xmlns:p14="http://schemas.microsoft.com/office/powerpoint/2010/main" val="1409402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5616F11-C9C2-1C87-A882-268E9F645144}"/>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dirty="0">
                <a:solidFill>
                  <a:schemeClr val="bg1"/>
                </a:solidFill>
                <a:latin typeface="Times New Roman" panose="02020603050405020304" pitchFamily="18" charset="0"/>
                <a:ea typeface="+mj-ea"/>
                <a:cs typeface="Times New Roman" panose="02020603050405020304" pitchFamily="18" charset="0"/>
              </a:rPr>
              <a:t>TEST CASES</a:t>
            </a:r>
          </a:p>
        </p:txBody>
      </p:sp>
      <p:graphicFrame>
        <p:nvGraphicFramePr>
          <p:cNvPr id="2" name="Table 1">
            <a:extLst>
              <a:ext uri="{FF2B5EF4-FFF2-40B4-BE49-F238E27FC236}">
                <a16:creationId xmlns:a16="http://schemas.microsoft.com/office/drawing/2014/main" id="{721886E8-94BD-6592-9660-B6E1484ECF68}"/>
              </a:ext>
            </a:extLst>
          </p:cNvPr>
          <p:cNvGraphicFramePr>
            <a:graphicFrameLocks noGrp="1"/>
          </p:cNvGraphicFramePr>
          <p:nvPr>
            <p:extLst>
              <p:ext uri="{D42A27DB-BD31-4B8C-83A1-F6EECF244321}">
                <p14:modId xmlns:p14="http://schemas.microsoft.com/office/powerpoint/2010/main" val="2867755566"/>
              </p:ext>
            </p:extLst>
          </p:nvPr>
        </p:nvGraphicFramePr>
        <p:xfrm>
          <a:off x="80211" y="1553496"/>
          <a:ext cx="11687246" cy="5008306"/>
        </p:xfrm>
        <a:graphic>
          <a:graphicData uri="http://schemas.openxmlformats.org/drawingml/2006/table">
            <a:tbl>
              <a:tblPr firstRow="1" bandRow="1">
                <a:tableStyleId>{2D5ABB26-0587-4C30-8999-92F81FD0307C}</a:tableStyleId>
              </a:tblPr>
              <a:tblGrid>
                <a:gridCol w="753177">
                  <a:extLst>
                    <a:ext uri="{9D8B030D-6E8A-4147-A177-3AD203B41FA5}">
                      <a16:colId xmlns:a16="http://schemas.microsoft.com/office/drawing/2014/main" val="2222259888"/>
                    </a:ext>
                  </a:extLst>
                </a:gridCol>
                <a:gridCol w="2272519">
                  <a:extLst>
                    <a:ext uri="{9D8B030D-6E8A-4147-A177-3AD203B41FA5}">
                      <a16:colId xmlns:a16="http://schemas.microsoft.com/office/drawing/2014/main" val="3569724315"/>
                    </a:ext>
                  </a:extLst>
                </a:gridCol>
                <a:gridCol w="1545313">
                  <a:extLst>
                    <a:ext uri="{9D8B030D-6E8A-4147-A177-3AD203B41FA5}">
                      <a16:colId xmlns:a16="http://schemas.microsoft.com/office/drawing/2014/main" val="4238099639"/>
                    </a:ext>
                  </a:extLst>
                </a:gridCol>
                <a:gridCol w="2480293">
                  <a:extLst>
                    <a:ext uri="{9D8B030D-6E8A-4147-A177-3AD203B41FA5}">
                      <a16:colId xmlns:a16="http://schemas.microsoft.com/office/drawing/2014/main" val="1946885168"/>
                    </a:ext>
                  </a:extLst>
                </a:gridCol>
                <a:gridCol w="2688069">
                  <a:extLst>
                    <a:ext uri="{9D8B030D-6E8A-4147-A177-3AD203B41FA5}">
                      <a16:colId xmlns:a16="http://schemas.microsoft.com/office/drawing/2014/main" val="2691928779"/>
                    </a:ext>
                  </a:extLst>
                </a:gridCol>
                <a:gridCol w="1947875">
                  <a:extLst>
                    <a:ext uri="{9D8B030D-6E8A-4147-A177-3AD203B41FA5}">
                      <a16:colId xmlns:a16="http://schemas.microsoft.com/office/drawing/2014/main" val="2777703178"/>
                    </a:ext>
                  </a:extLst>
                </a:gridCol>
              </a:tblGrid>
              <a:tr h="598581">
                <a:tc>
                  <a:txBody>
                    <a:bodyPr/>
                    <a:lstStyle/>
                    <a:p>
                      <a:r>
                        <a:rPr lang="en-IN" sz="1000" dirty="0" err="1">
                          <a:latin typeface="Times New Roman" panose="02020603050405020304" pitchFamily="18" charset="0"/>
                          <a:cs typeface="Times New Roman" panose="02020603050405020304" pitchFamily="18" charset="0"/>
                        </a:rPr>
                        <a:t>SNo</a:t>
                      </a:r>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TEST CASE</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INPUT</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EXPECTED OUPUT</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ACTUAL OUTPUT</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REMARKS</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1888318"/>
                  </a:ext>
                </a:extLst>
              </a:tr>
              <a:tr h="604428">
                <a:tc>
                  <a:txBody>
                    <a:bodyPr/>
                    <a:lstStyle/>
                    <a:p>
                      <a:r>
                        <a:rPr lang="en-IN" sz="1000" dirty="0">
                          <a:latin typeface="Times New Roman" panose="02020603050405020304" pitchFamily="18" charset="0"/>
                          <a:cs typeface="Times New Roman" panose="02020603050405020304" pitchFamily="18" charset="0"/>
                        </a:rPr>
                        <a:t>1</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Enquiry about admission process</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Admission</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latin typeface="Times New Roman" panose="02020603050405020304" pitchFamily="18" charset="0"/>
                          <a:cs typeface="Times New Roman" panose="02020603050405020304" pitchFamily="18" charset="0"/>
                        </a:rPr>
                        <a:t>Admission to </a:t>
                      </a:r>
                      <a:r>
                        <a:rPr lang="en-US" sz="1000" dirty="0" err="1">
                          <a:latin typeface="Times New Roman" panose="02020603050405020304" pitchFamily="18" charset="0"/>
                          <a:cs typeface="Times New Roman" panose="02020603050405020304" pitchFamily="18" charset="0"/>
                        </a:rPr>
                        <a:t>B.Tech</a:t>
                      </a:r>
                      <a:r>
                        <a:rPr lang="en-US" sz="1000" dirty="0">
                          <a:latin typeface="Times New Roman" panose="02020603050405020304" pitchFamily="18" charset="0"/>
                          <a:cs typeface="Times New Roman" panose="02020603050405020304" pitchFamily="18" charset="0"/>
                        </a:rPr>
                        <a:t> programs at MGIT is through TS EAMCET. Candidates must qualify and participate in counseling</a:t>
                      </a:r>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Admission to </a:t>
                      </a:r>
                      <a:r>
                        <a:rPr lang="en-US" sz="1000" b="0" i="0" kern="1200" dirty="0" err="1">
                          <a:solidFill>
                            <a:schemeClr val="tx1"/>
                          </a:solidFill>
                          <a:effectLst/>
                          <a:latin typeface="Times New Roman" panose="02020603050405020304" pitchFamily="18" charset="0"/>
                          <a:ea typeface="+mn-ea"/>
                          <a:cs typeface="Times New Roman" panose="02020603050405020304" pitchFamily="18" charset="0"/>
                        </a:rPr>
                        <a:t>B.Tech</a:t>
                      </a:r>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 programs at MGIT is through TS EAMCET. Candidates must qualify and participate in counseling.</a:t>
                      </a:r>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Successful</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4836606"/>
                  </a:ext>
                </a:extLst>
              </a:tr>
              <a:tr h="434009">
                <a:tc>
                  <a:txBody>
                    <a:bodyPr/>
                    <a:lstStyle/>
                    <a:p>
                      <a:r>
                        <a:rPr lang="en-IN" sz="1000" dirty="0">
                          <a:latin typeface="Times New Roman" panose="02020603050405020304" pitchFamily="18" charset="0"/>
                          <a:cs typeface="Times New Roman" panose="02020603050405020304" pitchFamily="18" charset="0"/>
                        </a:rPr>
                        <a:t>2</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Enquiry about hostel</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Hostel fee</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₹84,960 per year including accommodation and food.</a:t>
                      </a:r>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₹84,960 per year including accommodation and food.</a:t>
                      </a:r>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Successful</a:t>
                      </a:r>
                    </a:p>
                    <a:p>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913073"/>
                  </a:ext>
                </a:extLst>
              </a:tr>
              <a:tr h="434009">
                <a:tc>
                  <a:txBody>
                    <a:bodyPr/>
                    <a:lstStyle/>
                    <a:p>
                      <a:r>
                        <a:rPr lang="en-IN" sz="1000" dirty="0">
                          <a:latin typeface="Times New Roman" panose="02020603050405020304" pitchFamily="18" charset="0"/>
                          <a:cs typeface="Times New Roman" panose="02020603050405020304" pitchFamily="18" charset="0"/>
                        </a:rPr>
                        <a:t>3</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 Enquiry about Fee Structure</a:t>
                      </a:r>
                    </a:p>
                    <a:p>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fees</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The fees per annum is Rs 1,60,000 plus 5,500 library fees.</a:t>
                      </a:r>
                      <a:endParaRPr lang="en-IN" sz="4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The fees per annum is Rs 1,60,000 plus 5,500 library fees.</a:t>
                      </a:r>
                      <a:endParaRPr lang="en-IN" sz="4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Successful</a:t>
                      </a:r>
                    </a:p>
                    <a:p>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1541006"/>
                  </a:ext>
                </a:extLst>
              </a:tr>
              <a:tr h="542217">
                <a:tc>
                  <a:txBody>
                    <a:bodyPr/>
                    <a:lstStyle/>
                    <a:p>
                      <a:r>
                        <a:rPr lang="en-IN" sz="1000" dirty="0">
                          <a:latin typeface="Times New Roman" panose="02020603050405020304" pitchFamily="18" charset="0"/>
                          <a:cs typeface="Times New Roman" panose="02020603050405020304" pitchFamily="18" charset="0"/>
                        </a:rPr>
                        <a:t>4</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Enquiry about scholarship</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scholarship</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latin typeface="Times New Roman" panose="02020603050405020304" pitchFamily="18" charset="0"/>
                          <a:cs typeface="Times New Roman" panose="02020603050405020304" pitchFamily="18" charset="0"/>
                        </a:rPr>
                        <a:t>Yes, MGIT supports government scholarships like E-PASS and private scholarships based on merit.</a:t>
                      </a:r>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latin typeface="Times New Roman" panose="02020603050405020304" pitchFamily="18" charset="0"/>
                          <a:cs typeface="Times New Roman" panose="02020603050405020304" pitchFamily="18" charset="0"/>
                        </a:rPr>
                        <a:t>Yes, MGIT supports government scholarships like E-PASS and private scholarships based on merit.</a:t>
                      </a:r>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Successful</a:t>
                      </a:r>
                    </a:p>
                    <a:p>
                      <a:endParaRPr lang="en-IN" sz="1000" dirty="0">
                        <a:latin typeface="Times New Roman" panose="02020603050405020304" pitchFamily="18" charset="0"/>
                        <a:cs typeface="Times New Roman" panose="02020603050405020304" pitchFamily="18" charset="0"/>
                      </a:endParaRPr>
                    </a:p>
                    <a:p>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196315"/>
                  </a:ext>
                </a:extLst>
              </a:tr>
              <a:tr h="542217">
                <a:tc>
                  <a:txBody>
                    <a:bodyPr/>
                    <a:lstStyle/>
                    <a:p>
                      <a:r>
                        <a:rPr lang="en-IN" sz="1000" dirty="0">
                          <a:latin typeface="Times New Roman" panose="02020603050405020304" pitchFamily="18" charset="0"/>
                          <a:cs typeface="Times New Roman" panose="02020603050405020304" pitchFamily="18" charset="0"/>
                        </a:rPr>
                        <a:t>5</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Fee circular</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Fees circular </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Link for the circular</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https://mgit.ac.in/wp-content/uploads/2024/07/FEE-CIRCULARS-IV-SEMESTER-III-YEAR-2022-23</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Successful</a:t>
                      </a:r>
                    </a:p>
                    <a:p>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5594719"/>
                  </a:ext>
                </a:extLst>
              </a:tr>
              <a:tr h="542217">
                <a:tc>
                  <a:txBody>
                    <a:bodyPr/>
                    <a:lstStyle/>
                    <a:p>
                      <a:r>
                        <a:rPr lang="en-IN" sz="1000" dirty="0">
                          <a:latin typeface="Times New Roman" panose="02020603050405020304" pitchFamily="18" charset="0"/>
                          <a:cs typeface="Times New Roman" panose="02020603050405020304" pitchFamily="18" charset="0"/>
                        </a:rPr>
                        <a:t>6</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Enquiry for ranks</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err="1">
                          <a:latin typeface="Times New Roman" panose="02020603050405020304" pitchFamily="18" charset="0"/>
                          <a:cs typeface="Times New Roman" panose="02020603050405020304" pitchFamily="18" charset="0"/>
                        </a:rPr>
                        <a:t>TSEamcet</a:t>
                      </a:r>
                      <a:r>
                        <a:rPr lang="en-IN" sz="1000" dirty="0">
                          <a:latin typeface="Times New Roman" panose="02020603050405020304" pitchFamily="18" charset="0"/>
                          <a:cs typeface="Times New Roman" panose="02020603050405020304" pitchFamily="18" charset="0"/>
                        </a:rPr>
                        <a:t> cutoff</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Link for the circular</a:t>
                      </a:r>
                    </a:p>
                    <a:p>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https://mgit.ac.in/wp-content/uploads/2025/03/TSEAMCET-2024-BATCH-FIRST-AND-LAST-RANK.pdf</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Successful</a:t>
                      </a:r>
                    </a:p>
                    <a:p>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2616330"/>
                  </a:ext>
                </a:extLst>
              </a:tr>
              <a:tr h="434009">
                <a:tc>
                  <a:txBody>
                    <a:bodyPr/>
                    <a:lstStyle/>
                    <a:p>
                      <a:r>
                        <a:rPr lang="en-IN" sz="1000" dirty="0">
                          <a:latin typeface="Times New Roman" panose="02020603050405020304" pitchFamily="18" charset="0"/>
                          <a:cs typeface="Times New Roman" panose="02020603050405020304" pitchFamily="18" charset="0"/>
                        </a:rPr>
                        <a:t>7</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Invalid Question</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Tell me a joke</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No answer</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00" dirty="0">
                          <a:latin typeface="Times New Roman" panose="02020603050405020304" pitchFamily="18" charset="0"/>
                          <a:cs typeface="Times New Roman" panose="02020603050405020304" pitchFamily="18" charset="0"/>
                        </a:rPr>
                        <a:t>I don't have an answer for that. Can you please ask something else?</a:t>
                      </a:r>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Successful</a:t>
                      </a:r>
                    </a:p>
                    <a:p>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3358862"/>
                  </a:ext>
                </a:extLst>
              </a:tr>
              <a:tr h="434009">
                <a:tc>
                  <a:txBody>
                    <a:bodyPr/>
                    <a:lstStyle/>
                    <a:p>
                      <a:r>
                        <a:rPr lang="en-IN" sz="1000" dirty="0">
                          <a:latin typeface="Times New Roman" panose="02020603050405020304" pitchFamily="18" charset="0"/>
                          <a:cs typeface="Times New Roman" panose="02020603050405020304" pitchFamily="18" charset="0"/>
                        </a:rPr>
                        <a:t>8</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 Enquiry about Syllabus</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syllabus</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Link for the syllabus</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00" dirty="0">
                          <a:latin typeface="Times New Roman" panose="02020603050405020304" pitchFamily="18" charset="0"/>
                          <a:cs typeface="Times New Roman" panose="02020603050405020304" pitchFamily="18" charset="0"/>
                        </a:rPr>
                        <a:t>https://mgit.ac.in/regulations-syllabus2/</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0" dirty="0">
                          <a:latin typeface="Times New Roman" panose="02020603050405020304" pitchFamily="18" charset="0"/>
                          <a:cs typeface="Times New Roman" panose="02020603050405020304" pitchFamily="18" charset="0"/>
                        </a:rPr>
                        <a:t>Successful</a:t>
                      </a:r>
                    </a:p>
                    <a:p>
                      <a:endParaRPr lang="en-IN" sz="10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2451468"/>
                  </a:ext>
                </a:extLst>
              </a:tr>
              <a:tr h="434009">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7915341"/>
                  </a:ext>
                </a:extLst>
              </a:tr>
            </a:tbl>
          </a:graphicData>
        </a:graphic>
      </p:graphicFrame>
    </p:spTree>
    <p:extLst>
      <p:ext uri="{BB962C8B-B14F-4D97-AF65-F5344CB8AC3E}">
        <p14:creationId xmlns:p14="http://schemas.microsoft.com/office/powerpoint/2010/main" val="22332163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42984E-778C-BE17-28BE-6247D8E59009}"/>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BBF1AA56-CA90-D828-8CFA-2FC1AE498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0633077-FBF3-DCFD-574A-BEDE91CDF751}"/>
              </a:ext>
            </a:extLst>
          </p:cNvPr>
          <p:cNvSpPr txBox="1"/>
          <p:nvPr/>
        </p:nvSpPr>
        <p:spPr>
          <a:xfrm>
            <a:off x="556532" y="643467"/>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200" kern="1200" dirty="0">
                <a:solidFill>
                  <a:schemeClr val="bg1"/>
                </a:solidFill>
                <a:latin typeface="Times New Roman" panose="02020603050405020304" pitchFamily="18" charset="0"/>
                <a:ea typeface="+mj-ea"/>
                <a:cs typeface="Times New Roman" panose="02020603050405020304" pitchFamily="18" charset="0"/>
              </a:rPr>
              <a:t>TEST CASES</a:t>
            </a:r>
          </a:p>
        </p:txBody>
      </p:sp>
      <p:graphicFrame>
        <p:nvGraphicFramePr>
          <p:cNvPr id="2" name="Table 1">
            <a:extLst>
              <a:ext uri="{FF2B5EF4-FFF2-40B4-BE49-F238E27FC236}">
                <a16:creationId xmlns:a16="http://schemas.microsoft.com/office/drawing/2014/main" id="{3CA10A49-CEFF-EAAA-2B63-90602B9BBEFB}"/>
              </a:ext>
            </a:extLst>
          </p:cNvPr>
          <p:cNvGraphicFramePr>
            <a:graphicFrameLocks noGrp="1"/>
          </p:cNvGraphicFramePr>
          <p:nvPr>
            <p:extLst>
              <p:ext uri="{D42A27DB-BD31-4B8C-83A1-F6EECF244321}">
                <p14:modId xmlns:p14="http://schemas.microsoft.com/office/powerpoint/2010/main" val="2842897204"/>
              </p:ext>
            </p:extLst>
          </p:nvPr>
        </p:nvGraphicFramePr>
        <p:xfrm>
          <a:off x="98323" y="1609643"/>
          <a:ext cx="11669134" cy="5250449"/>
        </p:xfrm>
        <a:graphic>
          <a:graphicData uri="http://schemas.openxmlformats.org/drawingml/2006/table">
            <a:tbl>
              <a:tblPr firstRow="1" bandRow="1">
                <a:tableStyleId>{2D5ABB26-0587-4C30-8999-92F81FD0307C}</a:tableStyleId>
              </a:tblPr>
              <a:tblGrid>
                <a:gridCol w="735065">
                  <a:extLst>
                    <a:ext uri="{9D8B030D-6E8A-4147-A177-3AD203B41FA5}">
                      <a16:colId xmlns:a16="http://schemas.microsoft.com/office/drawing/2014/main" val="2222259888"/>
                    </a:ext>
                  </a:extLst>
                </a:gridCol>
                <a:gridCol w="2272519">
                  <a:extLst>
                    <a:ext uri="{9D8B030D-6E8A-4147-A177-3AD203B41FA5}">
                      <a16:colId xmlns:a16="http://schemas.microsoft.com/office/drawing/2014/main" val="3569724315"/>
                    </a:ext>
                  </a:extLst>
                </a:gridCol>
                <a:gridCol w="1545313">
                  <a:extLst>
                    <a:ext uri="{9D8B030D-6E8A-4147-A177-3AD203B41FA5}">
                      <a16:colId xmlns:a16="http://schemas.microsoft.com/office/drawing/2014/main" val="4238099639"/>
                    </a:ext>
                  </a:extLst>
                </a:gridCol>
                <a:gridCol w="2480293">
                  <a:extLst>
                    <a:ext uri="{9D8B030D-6E8A-4147-A177-3AD203B41FA5}">
                      <a16:colId xmlns:a16="http://schemas.microsoft.com/office/drawing/2014/main" val="1946885168"/>
                    </a:ext>
                  </a:extLst>
                </a:gridCol>
                <a:gridCol w="2688069">
                  <a:extLst>
                    <a:ext uri="{9D8B030D-6E8A-4147-A177-3AD203B41FA5}">
                      <a16:colId xmlns:a16="http://schemas.microsoft.com/office/drawing/2014/main" val="2691928779"/>
                    </a:ext>
                  </a:extLst>
                </a:gridCol>
                <a:gridCol w="1947875">
                  <a:extLst>
                    <a:ext uri="{9D8B030D-6E8A-4147-A177-3AD203B41FA5}">
                      <a16:colId xmlns:a16="http://schemas.microsoft.com/office/drawing/2014/main" val="2777703178"/>
                    </a:ext>
                  </a:extLst>
                </a:gridCol>
              </a:tblGrid>
              <a:tr h="598581">
                <a:tc>
                  <a:txBody>
                    <a:bodyPr/>
                    <a:lstStyle/>
                    <a:p>
                      <a:r>
                        <a:rPr lang="en-IN" sz="1050" dirty="0" err="1">
                          <a:latin typeface="Times New Roman" panose="02020603050405020304" pitchFamily="18" charset="0"/>
                          <a:cs typeface="Times New Roman" panose="02020603050405020304" pitchFamily="18" charset="0"/>
                        </a:rPr>
                        <a:t>SNo</a:t>
                      </a:r>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latin typeface="Times New Roman" panose="02020603050405020304" pitchFamily="18" charset="0"/>
                          <a:cs typeface="Times New Roman" panose="02020603050405020304" pitchFamily="18" charset="0"/>
                        </a:rPr>
                        <a:t>TEST CASE</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latin typeface="Times New Roman" panose="02020603050405020304" pitchFamily="18" charset="0"/>
                          <a:cs typeface="Times New Roman" panose="02020603050405020304" pitchFamily="18" charset="0"/>
                        </a:rPr>
                        <a:t>INPUT</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latin typeface="Times New Roman" panose="02020603050405020304" pitchFamily="18" charset="0"/>
                          <a:cs typeface="Times New Roman" panose="02020603050405020304" pitchFamily="18" charset="0"/>
                        </a:rPr>
                        <a:t>EXPECTED OUPUT</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a:latin typeface="Times New Roman" panose="02020603050405020304" pitchFamily="18" charset="0"/>
                          <a:cs typeface="Times New Roman" panose="02020603050405020304" pitchFamily="18" charset="0"/>
                        </a:rPr>
                        <a:t>ACTUAL OUTPUT</a:t>
                      </a:r>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a:latin typeface="Times New Roman" panose="02020603050405020304" pitchFamily="18" charset="0"/>
                          <a:cs typeface="Times New Roman" panose="02020603050405020304" pitchFamily="18" charset="0"/>
                        </a:rPr>
                        <a:t>REMARKS</a:t>
                      </a:r>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1888318"/>
                  </a:ext>
                </a:extLst>
              </a:tr>
              <a:tr h="604428">
                <a:tc>
                  <a:txBody>
                    <a:bodyPr/>
                    <a:lstStyle/>
                    <a:p>
                      <a:r>
                        <a:rPr lang="en-IN" sz="1050" dirty="0">
                          <a:latin typeface="Times New Roman" panose="02020603050405020304" pitchFamily="18" charset="0"/>
                          <a:cs typeface="Times New Roman" panose="02020603050405020304" pitchFamily="18" charset="0"/>
                        </a:rPr>
                        <a:t>1</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latin typeface="Times New Roman" panose="02020603050405020304" pitchFamily="18" charset="0"/>
                          <a:cs typeface="Times New Roman" panose="02020603050405020304" pitchFamily="18" charset="0"/>
                        </a:rPr>
                        <a:t>Bunking classes</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Times New Roman" panose="02020603050405020304" pitchFamily="18" charset="0"/>
                          <a:cs typeface="Times New Roman" panose="02020603050405020304" pitchFamily="18" charset="0"/>
                        </a:rPr>
                        <a:t>Can we bunk the classes?</a:t>
                      </a:r>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Times New Roman" panose="02020603050405020304" pitchFamily="18" charset="0"/>
                          <a:cs typeface="Times New Roman" panose="02020603050405020304" pitchFamily="18" charset="0"/>
                        </a:rPr>
                        <a:t>Regular attendance is important at MGIT for academic success. It is advised to attend all classes.</a:t>
                      </a:r>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Times New Roman" panose="02020603050405020304" pitchFamily="18" charset="0"/>
                          <a:cs typeface="Times New Roman" panose="02020603050405020304" pitchFamily="18" charset="0"/>
                        </a:rPr>
                        <a:t>Regular attendance is important at MGIT for academic success. It is advised to attend all classes.</a:t>
                      </a:r>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latin typeface="Times New Roman" panose="02020603050405020304" pitchFamily="18" charset="0"/>
                          <a:cs typeface="Times New Roman" panose="02020603050405020304" pitchFamily="18" charset="0"/>
                        </a:rPr>
                        <a:t>Successful</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4836606"/>
                  </a:ext>
                </a:extLst>
              </a:tr>
              <a:tr h="434009">
                <a:tc>
                  <a:txBody>
                    <a:bodyPr/>
                    <a:lstStyle/>
                    <a:p>
                      <a:r>
                        <a:rPr lang="en-IN" sz="1050" dirty="0">
                          <a:latin typeface="Times New Roman" panose="02020603050405020304" pitchFamily="18" charset="0"/>
                          <a:cs typeface="Times New Roman" panose="02020603050405020304" pitchFamily="18" charset="0"/>
                        </a:rPr>
                        <a:t>2</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latin typeface="Times New Roman" panose="02020603050405020304" pitchFamily="18" charset="0"/>
                          <a:cs typeface="Times New Roman" panose="02020603050405020304" pitchFamily="18" charset="0"/>
                        </a:rPr>
                        <a:t>MGIT bad college</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Times New Roman" panose="02020603050405020304" pitchFamily="18" charset="0"/>
                          <a:cs typeface="Times New Roman" panose="02020603050405020304" pitchFamily="18" charset="0"/>
                        </a:rPr>
                        <a:t>Is MGIT a bad college?</a:t>
                      </a:r>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Times New Roman" panose="02020603050405020304" pitchFamily="18" charset="0"/>
                          <a:cs typeface="Times New Roman" panose="02020603050405020304" pitchFamily="18" charset="0"/>
                        </a:rPr>
                        <a:t>MGIT is ranked among the top engineering colleges in Telangana with excellent faculty and infrastructure.</a:t>
                      </a:r>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Times New Roman" panose="02020603050405020304" pitchFamily="18" charset="0"/>
                          <a:cs typeface="Times New Roman" panose="02020603050405020304" pitchFamily="18" charset="0"/>
                        </a:rPr>
                        <a:t>MGIT is ranked among the top engineering colleges in Telangana with excellent faculty and infrastructure</a:t>
                      </a:r>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latin typeface="Times New Roman" panose="02020603050405020304" pitchFamily="18" charset="0"/>
                          <a:cs typeface="Times New Roman" panose="02020603050405020304" pitchFamily="18" charset="0"/>
                        </a:rPr>
                        <a:t>Successful</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3913073"/>
                  </a:ext>
                </a:extLst>
              </a:tr>
              <a:tr h="434009">
                <a:tc>
                  <a:txBody>
                    <a:bodyPr/>
                    <a:lstStyle/>
                    <a:p>
                      <a:r>
                        <a:rPr lang="en-IN" sz="1050">
                          <a:latin typeface="Times New Roman" panose="02020603050405020304" pitchFamily="18" charset="0"/>
                          <a:cs typeface="Times New Roman" panose="02020603050405020304" pitchFamily="18" charset="0"/>
                        </a:rPr>
                        <a:t>3</a:t>
                      </a:r>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latin typeface="Times New Roman" panose="02020603050405020304" pitchFamily="18" charset="0"/>
                          <a:cs typeface="Times New Roman" panose="02020603050405020304" pitchFamily="18" charset="0"/>
                        </a:rPr>
                        <a:t>Ragging at MGIT</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Times New Roman" panose="02020603050405020304" pitchFamily="18" charset="0"/>
                          <a:cs typeface="Times New Roman" panose="02020603050405020304" pitchFamily="18" charset="0"/>
                        </a:rPr>
                        <a:t>Is ragging allowed at MGIT?</a:t>
                      </a:r>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900" dirty="0">
                          <a:latin typeface="Times New Roman" panose="02020603050405020304" pitchFamily="18" charset="0"/>
                          <a:cs typeface="Times New Roman" panose="02020603050405020304" pitchFamily="18" charset="0"/>
                        </a:rPr>
                        <a:t>No. MGIT strictly follows anti-ragging laws to ensure student safety and a healthy campus environment.</a:t>
                      </a:r>
                      <a:endParaRPr lang="en-IN" sz="5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800" dirty="0">
                          <a:latin typeface="Times New Roman" panose="02020603050405020304" pitchFamily="18" charset="0"/>
                          <a:cs typeface="Times New Roman" panose="02020603050405020304" pitchFamily="18" charset="0"/>
                        </a:rPr>
                        <a:t>No. MGIT strictly follows anti-ragging laws to ensure student safety and a healthy campus environment</a:t>
                      </a:r>
                      <a:endParaRPr lang="en-IN" sz="50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latin typeface="Times New Roman" panose="02020603050405020304" pitchFamily="18" charset="0"/>
                          <a:cs typeface="Times New Roman" panose="02020603050405020304" pitchFamily="18" charset="0"/>
                        </a:rPr>
                        <a:t>Successful</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1541006"/>
                  </a:ext>
                </a:extLst>
              </a:tr>
              <a:tr h="542217">
                <a:tc>
                  <a:txBody>
                    <a:bodyPr/>
                    <a:lstStyle/>
                    <a:p>
                      <a:r>
                        <a:rPr lang="en-IN" sz="1050">
                          <a:latin typeface="Times New Roman" panose="02020603050405020304" pitchFamily="18" charset="0"/>
                          <a:cs typeface="Times New Roman" panose="02020603050405020304" pitchFamily="18" charset="0"/>
                        </a:rPr>
                        <a:t>4</a:t>
                      </a:r>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latin typeface="Times New Roman" panose="02020603050405020304" pitchFamily="18" charset="0"/>
                          <a:cs typeface="Times New Roman" panose="02020603050405020304" pitchFamily="18" charset="0"/>
                        </a:rPr>
                        <a:t>Mass bunking</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Times New Roman" panose="02020603050405020304" pitchFamily="18" charset="0"/>
                          <a:cs typeface="Times New Roman" panose="02020603050405020304" pitchFamily="18" charset="0"/>
                        </a:rPr>
                        <a:t>Do teachers allow mass bunk at MGIT?</a:t>
                      </a:r>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Times New Roman" panose="02020603050405020304" pitchFamily="18" charset="0"/>
                          <a:cs typeface="Times New Roman" panose="02020603050405020304" pitchFamily="18" charset="0"/>
                        </a:rPr>
                        <a:t>No. Regular attendance is mandatory for students.</a:t>
                      </a:r>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No. Regular attendance is mandatory for students.</a:t>
                      </a:r>
                      <a:endParaRPr lang="en-IN" sz="1050" dirty="0">
                        <a:latin typeface="Times New Roman" panose="02020603050405020304" pitchFamily="18" charset="0"/>
                        <a:cs typeface="Times New Roman" panose="02020603050405020304" pitchFamily="18" charset="0"/>
                      </a:endParaRPr>
                    </a:p>
                    <a:p>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latin typeface="Times New Roman" panose="02020603050405020304" pitchFamily="18" charset="0"/>
                          <a:cs typeface="Times New Roman" panose="02020603050405020304" pitchFamily="18" charset="0"/>
                        </a:rPr>
                        <a:t>Successful</a:t>
                      </a:r>
                    </a:p>
                    <a:p>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6196315"/>
                  </a:ext>
                </a:extLst>
              </a:tr>
              <a:tr h="542217">
                <a:tc>
                  <a:txBody>
                    <a:bodyPr/>
                    <a:lstStyle/>
                    <a:p>
                      <a:r>
                        <a:rPr lang="en-IN" sz="1050" dirty="0">
                          <a:latin typeface="Times New Roman" panose="02020603050405020304" pitchFamily="18" charset="0"/>
                          <a:cs typeface="Times New Roman" panose="02020603050405020304" pitchFamily="18" charset="0"/>
                        </a:rPr>
                        <a:t>5</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050" dirty="0">
                          <a:latin typeface="Times New Roman" panose="02020603050405020304" pitchFamily="18" charset="0"/>
                          <a:cs typeface="Times New Roman" panose="02020603050405020304" pitchFamily="18" charset="0"/>
                        </a:rPr>
                        <a:t>Mobile phone usage</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Times New Roman" panose="02020603050405020304" pitchFamily="18" charset="0"/>
                          <a:cs typeface="Times New Roman" panose="02020603050405020304" pitchFamily="18" charset="0"/>
                        </a:rPr>
                        <a:t>Are mobile phones allowed in classes at MGIT?</a:t>
                      </a:r>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050" dirty="0">
                          <a:latin typeface="Times New Roman" panose="02020603050405020304" pitchFamily="18" charset="0"/>
                          <a:cs typeface="Times New Roman" panose="02020603050405020304" pitchFamily="18" charset="0"/>
                        </a:rPr>
                        <a:t>Mobile phones are restricted during lectures to maintain focus.</a:t>
                      </a:r>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latin typeface="Times New Roman" panose="02020603050405020304" pitchFamily="18" charset="0"/>
                          <a:cs typeface="Times New Roman" panose="02020603050405020304" pitchFamily="18" charset="0"/>
                        </a:rPr>
                        <a:t>Mobile phones are restricted during lectures to maintain focus.</a:t>
                      </a:r>
                      <a:endParaRPr lang="en-IN" sz="1050" dirty="0">
                        <a:latin typeface="Times New Roman" panose="02020603050405020304" pitchFamily="18" charset="0"/>
                        <a:cs typeface="Times New Roman" panose="02020603050405020304" pitchFamily="18" charset="0"/>
                      </a:endParaRPr>
                    </a:p>
                    <a:p>
                      <a:endParaRPr lang="en-IN" sz="1050" dirty="0">
                        <a:latin typeface="Times New Roman" panose="02020603050405020304" pitchFamily="18" charset="0"/>
                        <a:cs typeface="Times New Roman" panose="02020603050405020304" pitchFamily="18" charset="0"/>
                      </a:endParaRP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50" dirty="0">
                          <a:latin typeface="Times New Roman" panose="02020603050405020304" pitchFamily="18" charset="0"/>
                          <a:cs typeface="Times New Roman" panose="02020603050405020304" pitchFamily="18" charset="0"/>
                        </a:rPr>
                        <a:t>Successful</a:t>
                      </a:r>
                    </a:p>
                  </a:txBody>
                  <a:tcPr marL="87884" marR="87884" marT="43942" marB="4394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5594719"/>
                  </a:ext>
                </a:extLst>
              </a:tr>
              <a:tr h="542217">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2616330"/>
                  </a:ext>
                </a:extLst>
              </a:tr>
              <a:tr h="434009">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83358862"/>
                  </a:ext>
                </a:extLst>
              </a:tr>
              <a:tr h="434009">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2451468"/>
                  </a:ext>
                </a:extLst>
              </a:tr>
              <a:tr h="434009">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sz="1000" dirty="0"/>
                    </a:p>
                  </a:txBody>
                  <a:tcPr marL="87884" marR="87884" marT="43942" marB="43942">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7915341"/>
                  </a:ext>
                </a:extLst>
              </a:tr>
            </a:tbl>
          </a:graphicData>
        </a:graphic>
      </p:graphicFrame>
    </p:spTree>
    <p:extLst>
      <p:ext uri="{BB962C8B-B14F-4D97-AF65-F5344CB8AC3E}">
        <p14:creationId xmlns:p14="http://schemas.microsoft.com/office/powerpoint/2010/main" val="2127812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7E73D1-6C25-FB43-131C-300EE6485239}"/>
              </a:ext>
            </a:extLst>
          </p:cNvPr>
          <p:cNvSpPr txBox="1"/>
          <p:nvPr/>
        </p:nvSpPr>
        <p:spPr>
          <a:xfrm>
            <a:off x="3126658" y="373625"/>
            <a:ext cx="4898842" cy="1046440"/>
          </a:xfrm>
          <a:prstGeom prst="rect">
            <a:avLst/>
          </a:prstGeom>
          <a:noFill/>
        </p:spPr>
        <p:txBody>
          <a:bodyPr wrap="none" rtlCol="0">
            <a:spAutoFit/>
          </a:bodyPr>
          <a:lstStyle/>
          <a:p>
            <a:r>
              <a:rPr lang="en-IN" sz="4400" dirty="0">
                <a:latin typeface="Times New Roman" panose="02020603050405020304" pitchFamily="18" charset="0"/>
                <a:cs typeface="Times New Roman" panose="02020603050405020304" pitchFamily="18" charset="0"/>
              </a:rPr>
              <a:t>Video demonstration</a:t>
            </a:r>
          </a:p>
          <a:p>
            <a:endParaRPr lang="en-IN" dirty="0"/>
          </a:p>
        </p:txBody>
      </p:sp>
      <p:sp>
        <p:nvSpPr>
          <p:cNvPr id="4" name="TextBox 3">
            <a:extLst>
              <a:ext uri="{FF2B5EF4-FFF2-40B4-BE49-F238E27FC236}">
                <a16:creationId xmlns:a16="http://schemas.microsoft.com/office/drawing/2014/main" id="{E3DCE5AC-3ACC-6EB6-D164-3E51CACE6C2F}"/>
              </a:ext>
            </a:extLst>
          </p:cNvPr>
          <p:cNvSpPr txBox="1"/>
          <p:nvPr/>
        </p:nvSpPr>
        <p:spPr>
          <a:xfrm>
            <a:off x="108155" y="3108293"/>
            <a:ext cx="11798709"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https://drive.google.com/file/d/1KxrK78EL4Wvh8qy8nPjxUUhFPmFopkuB/view?usp=sharing</a:t>
            </a:r>
          </a:p>
        </p:txBody>
      </p:sp>
    </p:spTree>
    <p:extLst>
      <p:ext uri="{BB962C8B-B14F-4D97-AF65-F5344CB8AC3E}">
        <p14:creationId xmlns:p14="http://schemas.microsoft.com/office/powerpoint/2010/main" val="1814724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CE9EF793-EC1A-EB03-D470-750A9C5BDEBA}"/>
              </a:ext>
            </a:extLst>
          </p:cNvPr>
          <p:cNvPicPr>
            <a:picLocks noChangeAspect="1"/>
          </p:cNvPicPr>
          <p:nvPr/>
        </p:nvPicPr>
        <p:blipFill>
          <a:blip r:embed="rId3">
            <a:extLst>
              <a:ext uri="{28A0092B-C50C-407E-A947-70E740481C1C}">
                <a14:useLocalDpi xmlns:a14="http://schemas.microsoft.com/office/drawing/2010/main" val="0"/>
              </a:ext>
            </a:extLst>
          </a:blip>
          <a:srcRect b="6093"/>
          <a:stretch>
            <a:fillRect/>
          </a:stretch>
        </p:blipFill>
        <p:spPr>
          <a:xfrm>
            <a:off x="0" y="0"/>
            <a:ext cx="12279086" cy="5466303"/>
          </a:xfrm>
          <a:prstGeom prst="rect">
            <a:avLst/>
          </a:prstGeom>
        </p:spPr>
      </p:pic>
      <p:sp>
        <p:nvSpPr>
          <p:cNvPr id="4" name="TextBox 3">
            <a:extLst>
              <a:ext uri="{FF2B5EF4-FFF2-40B4-BE49-F238E27FC236}">
                <a16:creationId xmlns:a16="http://schemas.microsoft.com/office/drawing/2014/main" id="{D42EB13E-14D7-5DB2-B314-E4287EFDEC60}"/>
              </a:ext>
            </a:extLst>
          </p:cNvPr>
          <p:cNvSpPr txBox="1"/>
          <p:nvPr/>
        </p:nvSpPr>
        <p:spPr>
          <a:xfrm>
            <a:off x="3128387" y="5380672"/>
            <a:ext cx="6096000" cy="553998"/>
          </a:xfrm>
          <a:prstGeom prst="rect">
            <a:avLst/>
          </a:prstGeom>
          <a:noFill/>
        </p:spPr>
        <p:txBody>
          <a:bodyPr wrap="square">
            <a:spAutoFit/>
          </a:bodyPr>
          <a:lstStyle/>
          <a:p>
            <a:pPr algn="ctr">
              <a:lnSpc>
                <a:spcPct val="150000"/>
              </a:lnSpc>
              <a:buNone/>
            </a:pPr>
            <a:r>
              <a:rPr lang="en-IN" sz="1200" dirty="0">
                <a:effectLst/>
                <a:latin typeface="Times New Roman" panose="02020603050405020304" pitchFamily="18" charset="0"/>
                <a:ea typeface="Times New Roman" panose="02020603050405020304" pitchFamily="18" charset="0"/>
              </a:rPr>
              <a:t>Fig4 Initial page</a:t>
            </a:r>
          </a:p>
          <a:p>
            <a:pPr>
              <a:buNone/>
            </a:pPr>
            <a:r>
              <a:rPr lang="en-IN" sz="1200" kern="0" dirty="0">
                <a:effectLst/>
                <a:latin typeface="Times New Roman" panose="02020603050405020304" pitchFamily="18" charset="0"/>
                <a:ea typeface="Times New Roman" panose="02020603050405020304" pitchFamily="18" charset="0"/>
              </a:rPr>
              <a:t>Fig shows the initial page displayed upon initially loading the local host address</a:t>
            </a:r>
            <a:endParaRPr lang="en-IN" sz="1200" dirty="0"/>
          </a:p>
        </p:txBody>
      </p:sp>
    </p:spTree>
    <p:extLst>
      <p:ext uri="{BB962C8B-B14F-4D97-AF65-F5344CB8AC3E}">
        <p14:creationId xmlns:p14="http://schemas.microsoft.com/office/powerpoint/2010/main" val="191871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0BC88DB1-E9D9-8890-E6BF-C0C58713A684}"/>
              </a:ext>
            </a:extLst>
          </p:cNvPr>
          <p:cNvPicPr>
            <a:picLocks noChangeAspect="1"/>
          </p:cNvPicPr>
          <p:nvPr/>
        </p:nvPicPr>
        <p:blipFill>
          <a:blip r:embed="rId2">
            <a:extLst>
              <a:ext uri="{28A0092B-C50C-407E-A947-70E740481C1C}">
                <a14:useLocalDpi xmlns:a14="http://schemas.microsoft.com/office/drawing/2010/main" val="0"/>
              </a:ext>
            </a:extLst>
          </a:blip>
          <a:srcRect b="5594"/>
          <a:stretch>
            <a:fillRect/>
          </a:stretch>
        </p:blipFill>
        <p:spPr>
          <a:xfrm>
            <a:off x="0" y="0"/>
            <a:ext cx="12192000" cy="5842337"/>
          </a:xfrm>
          <a:prstGeom prst="rect">
            <a:avLst/>
          </a:prstGeom>
        </p:spPr>
      </p:pic>
      <p:sp>
        <p:nvSpPr>
          <p:cNvPr id="6" name="TextBox 5">
            <a:extLst>
              <a:ext uri="{FF2B5EF4-FFF2-40B4-BE49-F238E27FC236}">
                <a16:creationId xmlns:a16="http://schemas.microsoft.com/office/drawing/2014/main" id="{1265F5CC-B8F6-934C-E558-7AEF3CA5DB24}"/>
              </a:ext>
            </a:extLst>
          </p:cNvPr>
          <p:cNvSpPr txBox="1"/>
          <p:nvPr/>
        </p:nvSpPr>
        <p:spPr>
          <a:xfrm>
            <a:off x="727587" y="5842337"/>
            <a:ext cx="11297265" cy="646331"/>
          </a:xfrm>
          <a:prstGeom prst="rect">
            <a:avLst/>
          </a:prstGeom>
          <a:noFill/>
        </p:spPr>
        <p:txBody>
          <a:bodyPr wrap="square">
            <a:spAutoFit/>
          </a:bodyPr>
          <a:lstStyle/>
          <a:p>
            <a:pPr algn="ctr"/>
            <a:r>
              <a:rPr lang="en-IN" sz="1200" dirty="0">
                <a:latin typeface="Times New Roman" panose="02020603050405020304" pitchFamily="18" charset="0"/>
                <a:cs typeface="Times New Roman" panose="02020603050405020304" pitchFamily="18" charset="0"/>
              </a:rPr>
              <a:t>Fig. 5 Greetings</a:t>
            </a:r>
          </a:p>
          <a:p>
            <a:r>
              <a:rPr lang="en-IN" sz="1200" dirty="0">
                <a:latin typeface="Times New Roman" panose="02020603050405020304" pitchFamily="18" charset="0"/>
                <a:cs typeface="Times New Roman" panose="02020603050405020304" pitchFamily="18" charset="0"/>
              </a:rPr>
              <a:t>Fig.5 illustrates the initial interaction screen of the MGIT Admission Bot, showcasing a clean and intuitive chatbot interface. Upon launching the chat, the user inputs a greeting (“hi”), which triggers a predefined welcome message from the bot: </a:t>
            </a:r>
            <a:r>
              <a:rPr lang="en-IN" sz="1200" i="1" dirty="0">
                <a:latin typeface="Times New Roman" panose="02020603050405020304" pitchFamily="18" charset="0"/>
                <a:cs typeface="Times New Roman" panose="02020603050405020304" pitchFamily="18" charset="0"/>
              </a:rPr>
              <a:t>“Welcome to MGIT Admission Bot! How can I assist you?”</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5191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47DE46D3-E554-8838-85AB-EBC1348635BA}"/>
              </a:ext>
            </a:extLst>
          </p:cNvPr>
          <p:cNvPicPr>
            <a:picLocks noChangeAspect="1"/>
          </p:cNvPicPr>
          <p:nvPr/>
        </p:nvPicPr>
        <p:blipFill>
          <a:blip r:embed="rId2">
            <a:extLst>
              <a:ext uri="{28A0092B-C50C-407E-A947-70E740481C1C}">
                <a14:useLocalDpi xmlns:a14="http://schemas.microsoft.com/office/drawing/2010/main" val="0"/>
              </a:ext>
            </a:extLst>
          </a:blip>
          <a:srcRect b="5594"/>
          <a:stretch>
            <a:fillRect/>
          </a:stretch>
        </p:blipFill>
        <p:spPr>
          <a:xfrm>
            <a:off x="0" y="0"/>
            <a:ext cx="12192000" cy="5413887"/>
          </a:xfrm>
          <a:prstGeom prst="rect">
            <a:avLst/>
          </a:prstGeom>
        </p:spPr>
      </p:pic>
      <p:sp>
        <p:nvSpPr>
          <p:cNvPr id="4" name="TextBox 3">
            <a:extLst>
              <a:ext uri="{FF2B5EF4-FFF2-40B4-BE49-F238E27FC236}">
                <a16:creationId xmlns:a16="http://schemas.microsoft.com/office/drawing/2014/main" id="{DCC0805C-C199-6460-5B4C-E77707E20F49}"/>
              </a:ext>
            </a:extLst>
          </p:cNvPr>
          <p:cNvSpPr txBox="1"/>
          <p:nvPr/>
        </p:nvSpPr>
        <p:spPr>
          <a:xfrm>
            <a:off x="78658" y="5413887"/>
            <a:ext cx="12113342" cy="1269707"/>
          </a:xfrm>
          <a:prstGeom prst="rect">
            <a:avLst/>
          </a:prstGeom>
          <a:noFill/>
        </p:spPr>
        <p:txBody>
          <a:bodyPr wrap="square">
            <a:spAutoFit/>
          </a:bodyPr>
          <a:lstStyle/>
          <a:p>
            <a:pPr algn="ctr">
              <a:lnSpc>
                <a:spcPct val="150000"/>
              </a:lnSpc>
              <a:spcAft>
                <a:spcPts val="800"/>
              </a:spcAft>
            </a:pPr>
            <a:r>
              <a:rPr lang="en-IN" sz="1200" dirty="0">
                <a:effectLst/>
                <a:latin typeface="Times New Roman" panose="02020603050405020304" pitchFamily="18" charset="0"/>
                <a:ea typeface="Times New Roman" panose="02020603050405020304" pitchFamily="18" charset="0"/>
              </a:rPr>
              <a:t>Fig 6:Fees </a:t>
            </a:r>
          </a:p>
          <a:p>
            <a:pPr algn="just">
              <a:lnSpc>
                <a:spcPct val="150000"/>
              </a:lnSpc>
              <a:spcAft>
                <a:spcPts val="800"/>
              </a:spcAft>
            </a:pPr>
            <a:r>
              <a:rPr lang="en-IN" sz="1200" dirty="0">
                <a:effectLst/>
                <a:latin typeface="Times New Roman" panose="02020603050405020304" pitchFamily="18" charset="0"/>
                <a:ea typeface="Times New Roman" panose="02020603050405020304" pitchFamily="18" charset="0"/>
              </a:rPr>
              <a:t>Fig.</a:t>
            </a:r>
            <a:r>
              <a:rPr lang="en-IN" sz="1200" dirty="0">
                <a:latin typeface="Times New Roman" panose="02020603050405020304" pitchFamily="18" charset="0"/>
                <a:ea typeface="Times New Roman" panose="02020603050405020304" pitchFamily="18" charset="0"/>
              </a:rPr>
              <a:t>6</a:t>
            </a:r>
            <a:r>
              <a:rPr lang="en-IN" sz="1200" dirty="0">
                <a:effectLst/>
                <a:latin typeface="Times New Roman" panose="02020603050405020304" pitchFamily="18" charset="0"/>
                <a:ea typeface="Times New Roman" panose="02020603050405020304" pitchFamily="18" charset="0"/>
              </a:rPr>
              <a:t> displays an informative interaction with the MGIT Admission Bot, showcasing its ability to handle domain-specific queries accurately. When the user types “fees,” the bot seeks clarification by asking, “Please specify what information about fees you are looking for.” Upon receiving the refined query “transport fees,” the chatbot responds with the specific answer: “The transport fees is 42,000.”</a:t>
            </a:r>
          </a:p>
        </p:txBody>
      </p:sp>
    </p:spTree>
    <p:extLst>
      <p:ext uri="{BB962C8B-B14F-4D97-AF65-F5344CB8AC3E}">
        <p14:creationId xmlns:p14="http://schemas.microsoft.com/office/powerpoint/2010/main" val="27022236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285"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2B3290A-D3BF-4B87-B55B-FD9A98B4972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9030" cy="1576446"/>
            <a:chOff x="0" y="0"/>
            <a:chExt cx="12192002" cy="1576446"/>
          </a:xfrm>
        </p:grpSpPr>
        <p:sp>
          <p:nvSpPr>
            <p:cNvPr id="14" name="Rectangle 13">
              <a:extLst>
                <a:ext uri="{FF2B5EF4-FFF2-40B4-BE49-F238E27FC236}">
                  <a16:creationId xmlns:a16="http://schemas.microsoft.com/office/drawing/2014/main" id="{033A715A-0686-440A-8F40-441B42A660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761657F-19F2-425B-B7E9-0118CD13C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E27B6634-79D3-4EDD-A77A-1065D6F3A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A screenshot of a computer&#10;&#10;AI-generated content may be incorrect.">
            <a:extLst>
              <a:ext uri="{FF2B5EF4-FFF2-40B4-BE49-F238E27FC236}">
                <a16:creationId xmlns:a16="http://schemas.microsoft.com/office/drawing/2014/main" id="{35A8FC6E-64B7-EF3A-40D3-7AE58E24FAC9}"/>
              </a:ext>
            </a:extLst>
          </p:cNvPr>
          <p:cNvPicPr>
            <a:picLocks noChangeAspect="1"/>
          </p:cNvPicPr>
          <p:nvPr/>
        </p:nvPicPr>
        <p:blipFill>
          <a:blip r:embed="rId2">
            <a:extLst>
              <a:ext uri="{28A0092B-C50C-407E-A947-70E740481C1C}">
                <a14:useLocalDpi xmlns:a14="http://schemas.microsoft.com/office/drawing/2010/main" val="0"/>
              </a:ext>
            </a:extLst>
          </a:blip>
          <a:srcRect b="5469"/>
          <a:stretch>
            <a:fillRect/>
          </a:stretch>
        </p:blipFill>
        <p:spPr>
          <a:xfrm>
            <a:off x="1371598" y="2145522"/>
            <a:ext cx="4565251" cy="2427511"/>
          </a:xfrm>
          <a:prstGeom prst="rect">
            <a:avLst/>
          </a:prstGeom>
        </p:spPr>
      </p:pic>
      <p:pic>
        <p:nvPicPr>
          <p:cNvPr id="6" name="Picture 5">
            <a:extLst>
              <a:ext uri="{FF2B5EF4-FFF2-40B4-BE49-F238E27FC236}">
                <a16:creationId xmlns:a16="http://schemas.microsoft.com/office/drawing/2014/main" id="{EDE93B5D-9540-9F7D-2C42-B3885578F302}"/>
              </a:ext>
            </a:extLst>
          </p:cNvPr>
          <p:cNvPicPr>
            <a:picLocks noChangeAspect="1"/>
          </p:cNvPicPr>
          <p:nvPr/>
        </p:nvPicPr>
        <p:blipFill>
          <a:blip r:embed="rId3"/>
          <a:srcRect b="6190"/>
          <a:stretch>
            <a:fillRect/>
          </a:stretch>
        </p:blipFill>
        <p:spPr>
          <a:xfrm>
            <a:off x="6267671" y="2088963"/>
            <a:ext cx="4600354" cy="2427511"/>
          </a:xfrm>
          <a:prstGeom prst="rect">
            <a:avLst/>
          </a:prstGeom>
        </p:spPr>
      </p:pic>
      <p:sp>
        <p:nvSpPr>
          <p:cNvPr id="4" name="TextBox 3">
            <a:extLst>
              <a:ext uri="{FF2B5EF4-FFF2-40B4-BE49-F238E27FC236}">
                <a16:creationId xmlns:a16="http://schemas.microsoft.com/office/drawing/2014/main" id="{25952AB4-8EC5-5E26-37B7-58DF8217303B}"/>
              </a:ext>
            </a:extLst>
          </p:cNvPr>
          <p:cNvSpPr txBox="1"/>
          <p:nvPr/>
        </p:nvSpPr>
        <p:spPr>
          <a:xfrm>
            <a:off x="1371598" y="5070346"/>
            <a:ext cx="4565251" cy="1385266"/>
          </a:xfrm>
          <a:prstGeom prst="rect">
            <a:avLst/>
          </a:prstGeom>
        </p:spPr>
        <p:txBody>
          <a:bodyPr vert="horz" lIns="91440" tIns="45720" rIns="91440" bIns="45720" rtlCol="0">
            <a:normAutofit fontScale="77500" lnSpcReduction="20000"/>
          </a:bodyPr>
          <a:lstStyle/>
          <a:p>
            <a:pPr algn="ctr">
              <a:lnSpc>
                <a:spcPct val="90000"/>
              </a:lnSpc>
              <a:spcAft>
                <a:spcPts val="600"/>
              </a:spcAft>
            </a:pPr>
            <a:r>
              <a:rPr lang="en-US" sz="1600" dirty="0">
                <a:latin typeface="Times New Roman" panose="02020603050405020304" pitchFamily="18" charset="0"/>
                <a:cs typeface="Times New Roman" panose="02020603050405020304" pitchFamily="18" charset="0"/>
              </a:rPr>
              <a:t>Fig. 7Main page</a:t>
            </a:r>
          </a:p>
          <a:p>
            <a:pPr algn="just">
              <a:lnSpc>
                <a:spcPct val="90000"/>
              </a:lnSpc>
              <a:spcAft>
                <a:spcPts val="600"/>
              </a:spcAft>
            </a:pPr>
            <a:r>
              <a:rPr lang="en-US" sz="1600" dirty="0">
                <a:latin typeface="Times New Roman" panose="02020603050405020304" pitchFamily="18" charset="0"/>
                <a:cs typeface="Times New Roman" panose="02020603050405020304" pitchFamily="18" charset="0"/>
              </a:rPr>
              <a:t>Fig 7 displays an informative interaction with the MGIT Admission Bot, highlighting its ability to respond accurately to domain-specific queries. After the user greets the bot with a “hi,” the chatbot replies with a welcome message. The user then asks, </a:t>
            </a:r>
            <a:r>
              <a:rPr lang="en-US" sz="1600" i="1" dirty="0">
                <a:latin typeface="Times New Roman" panose="02020603050405020304" pitchFamily="18" charset="0"/>
                <a:cs typeface="Times New Roman" panose="02020603050405020304" pitchFamily="18" charset="0"/>
              </a:rPr>
              <a:t>“Where can I find the syllabus and regulations for MGIT?”</a:t>
            </a:r>
            <a:r>
              <a:rPr lang="en-US" sz="1600" dirty="0">
                <a:latin typeface="Times New Roman" panose="02020603050405020304" pitchFamily="18" charset="0"/>
                <a:cs typeface="Times New Roman" panose="02020603050405020304" pitchFamily="18" charset="0"/>
              </a:rPr>
              <a:t> The bot promptly provides a relevant and clickable </a:t>
            </a:r>
            <a:r>
              <a:rPr lang="en-US" sz="1600" u="sng" dirty="0">
                <a:latin typeface="Times New Roman" panose="02020603050405020304" pitchFamily="18" charset="0"/>
                <a:cs typeface="Times New Roman" panose="02020603050405020304" pitchFamily="18" charset="0"/>
                <a:hlinkClick r:id="rId4"/>
              </a:rPr>
              <a:t>URL:</a:t>
            </a:r>
            <a:r>
              <a:rPr lang="en-US" sz="1600" b="1" u="sng" dirty="0">
                <a:latin typeface="Times New Roman" panose="02020603050405020304" pitchFamily="18" charset="0"/>
                <a:cs typeface="Times New Roman" panose="02020603050405020304" pitchFamily="18" charset="0"/>
                <a:hlinkClick r:id="rId4"/>
              </a:rPr>
              <a:t>https://mgit.ac.in/regulations-syllabus2/</a:t>
            </a:r>
            <a:endParaRPr lang="en-US" sz="1600" dirty="0">
              <a:latin typeface="Times New Roman" panose="02020603050405020304" pitchFamily="18" charset="0"/>
              <a:cs typeface="Times New Roman" panose="02020603050405020304" pitchFamily="18" charset="0"/>
            </a:endParaRPr>
          </a:p>
          <a:p>
            <a:pPr indent="-228600" algn="just">
              <a:lnSpc>
                <a:spcPct val="90000"/>
              </a:lnSpc>
              <a:spcAft>
                <a:spcPts val="600"/>
              </a:spcAft>
              <a:buFont typeface="Arial" panose="020B0604020202020204" pitchFamily="34" charset="0"/>
              <a:buChar char="•"/>
            </a:pPr>
            <a:endParaRPr lang="en-US" sz="1600" dirty="0">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DD008CD-7139-C846-AD39-B603B3B14C6F}"/>
              </a:ext>
            </a:extLst>
          </p:cNvPr>
          <p:cNvSpPr txBox="1"/>
          <p:nvPr/>
        </p:nvSpPr>
        <p:spPr>
          <a:xfrm>
            <a:off x="7294162" y="4890490"/>
            <a:ext cx="3431457" cy="276999"/>
          </a:xfrm>
          <a:prstGeom prst="rect">
            <a:avLst/>
          </a:prstGeom>
          <a:noFill/>
        </p:spPr>
        <p:txBody>
          <a:bodyPr wrap="square" rtlCol="0">
            <a:spAutoFit/>
          </a:bodyPr>
          <a:lstStyle/>
          <a:p>
            <a:r>
              <a:rPr lang="en-IN" sz="1200" dirty="0">
                <a:latin typeface="Times New Roman" panose="02020603050405020304" pitchFamily="18" charset="0"/>
                <a:cs typeface="Times New Roman" panose="02020603050405020304" pitchFamily="18" charset="0"/>
              </a:rPr>
              <a:t>Fig 8: Output if we follow the link </a:t>
            </a:r>
          </a:p>
        </p:txBody>
      </p:sp>
    </p:spTree>
    <p:extLst>
      <p:ext uri="{BB962C8B-B14F-4D97-AF65-F5344CB8AC3E}">
        <p14:creationId xmlns:p14="http://schemas.microsoft.com/office/powerpoint/2010/main" val="16781425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9CE7D8A8-2FA0-1941-0804-F7406EF78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0096"/>
            <a:ext cx="12192000" cy="5201696"/>
          </a:xfrm>
          <a:prstGeom prst="rect">
            <a:avLst/>
          </a:prstGeom>
        </p:spPr>
      </p:pic>
      <p:sp>
        <p:nvSpPr>
          <p:cNvPr id="7" name="TextBox 6">
            <a:extLst>
              <a:ext uri="{FF2B5EF4-FFF2-40B4-BE49-F238E27FC236}">
                <a16:creationId xmlns:a16="http://schemas.microsoft.com/office/drawing/2014/main" id="{1EE72693-8A7D-227F-517F-E99A7DC0987B}"/>
              </a:ext>
            </a:extLst>
          </p:cNvPr>
          <p:cNvSpPr txBox="1"/>
          <p:nvPr/>
        </p:nvSpPr>
        <p:spPr>
          <a:xfrm>
            <a:off x="285135" y="5181600"/>
            <a:ext cx="12083845" cy="890115"/>
          </a:xfrm>
          <a:prstGeom prst="rect">
            <a:avLst/>
          </a:prstGeom>
          <a:noFill/>
        </p:spPr>
        <p:txBody>
          <a:bodyPr wrap="square">
            <a:spAutoFit/>
          </a:bodyPr>
          <a:lstStyle/>
          <a:p>
            <a:pPr algn="ctr">
              <a:lnSpc>
                <a:spcPct val="150000"/>
              </a:lnSpc>
              <a:buNone/>
            </a:pPr>
            <a:r>
              <a:rPr lang="en-IN" sz="1200" dirty="0">
                <a:effectLst/>
                <a:latin typeface="Times New Roman" panose="02020603050405020304" pitchFamily="18" charset="0"/>
                <a:ea typeface="Times New Roman" panose="02020603050405020304" pitchFamily="18" charset="0"/>
              </a:rPr>
              <a:t>Fig. 8 Irrelevant Question </a:t>
            </a:r>
          </a:p>
          <a:p>
            <a:pPr algn="just">
              <a:lnSpc>
                <a:spcPct val="150000"/>
              </a:lnSpc>
            </a:pPr>
            <a:r>
              <a:rPr lang="en-IN" sz="1200" dirty="0">
                <a:effectLst/>
                <a:latin typeface="Times New Roman" panose="02020603050405020304" pitchFamily="18" charset="0"/>
                <a:ea typeface="Times New Roman" panose="02020603050405020304" pitchFamily="18" charset="0"/>
              </a:rPr>
              <a:t>Fig. 8 Upon greeting the bot with a simple “hi,” the system responds with a welcoming message. However, when the user asks a non-domain-specific question like “tell me a joke,” the bot replies with a default message: </a:t>
            </a:r>
            <a:r>
              <a:rPr lang="en-IN" sz="1200" i="1" dirty="0">
                <a:effectLst/>
                <a:latin typeface="Times New Roman" panose="02020603050405020304" pitchFamily="18" charset="0"/>
                <a:ea typeface="Times New Roman" panose="02020603050405020304" pitchFamily="18" charset="0"/>
              </a:rPr>
              <a:t>“There is no information about this.”</a:t>
            </a:r>
            <a:endParaRPr lang="en-IN" sz="1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4808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C8BE4E-D1E7-2CDE-92B3-7A118F218DD7}"/>
              </a:ext>
            </a:extLst>
          </p:cNvPr>
          <p:cNvSpPr>
            <a:spLocks noGrp="1"/>
          </p:cNvSpPr>
          <p:nvPr>
            <p:ph type="title"/>
          </p:nvPr>
        </p:nvSpPr>
        <p:spPr>
          <a:xfrm>
            <a:off x="466722" y="586855"/>
            <a:ext cx="3201366" cy="3387497"/>
          </a:xfrm>
        </p:spPr>
        <p:txBody>
          <a:bodyPr anchor="b">
            <a:normAutofit/>
          </a:bodyPr>
          <a:lstStyle/>
          <a:p>
            <a:pPr algn="r"/>
            <a:r>
              <a:rPr lang="en-IN" sz="3400">
                <a:solidFill>
                  <a:srgbClr val="FFFFFF"/>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EFBF51B-9ECB-1769-A5F5-72C96F8DAA2C}"/>
              </a:ext>
            </a:extLst>
          </p:cNvPr>
          <p:cNvSpPr>
            <a:spLocks noGrp="1"/>
          </p:cNvSpPr>
          <p:nvPr>
            <p:ph idx="1"/>
          </p:nvPr>
        </p:nvSpPr>
        <p:spPr>
          <a:xfrm>
            <a:off x="4810259" y="649480"/>
            <a:ext cx="6555347" cy="5546047"/>
          </a:xfrm>
        </p:spPr>
        <p:txBody>
          <a:bodyPr anchor="ctr">
            <a:normAutofit/>
          </a:bodyPr>
          <a:lstStyle/>
          <a:p>
            <a:pPr marL="0" indent="0" algn="just">
              <a:buNone/>
            </a:pPr>
            <a:r>
              <a:rPr lang="en-US" sz="1800" dirty="0">
                <a:latin typeface="Times New Roman" panose="02020603050405020304" pitchFamily="18" charset="0"/>
                <a:cs typeface="Times New Roman" panose="02020603050405020304" pitchFamily="18" charset="0"/>
              </a:rPr>
              <a:t>The Admission Query Chatbot has been successfully developed to provide quick, accurate, and user-friendly responses to common queries related to the admission process at MGIT. It covers essential information such as fee details, admission ranks, syllabus links, academic calendar, and general campus-related queries. The chatbot is designed to handle frequently asked questions (FAQs) efficiently, guide users by providing direct links to official documents and resources, manage inappropriate or casual queries politely and professionally, and reduce the workload on human admission counselors by automating common query handling. By providing instant and consistent responses, the chatbot enhances the admission experience for prospective students and improves communication efficiency for the institution.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2674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958AB7-B5A2-C1D4-70E2-24F64038EC7A}"/>
              </a:ext>
            </a:extLst>
          </p:cNvPr>
          <p:cNvSpPr>
            <a:spLocks noGrp="1"/>
          </p:cNvSpPr>
          <p:nvPr>
            <p:ph type="title"/>
          </p:nvPr>
        </p:nvSpPr>
        <p:spPr>
          <a:xfrm>
            <a:off x="826396" y="586855"/>
            <a:ext cx="4230100" cy="3387497"/>
          </a:xfrm>
        </p:spPr>
        <p:txBody>
          <a:bodyPr anchor="b">
            <a:normAutofit/>
          </a:bodyPr>
          <a:lstStyle/>
          <a:p>
            <a:pPr algn="r"/>
            <a:r>
              <a:rPr lang="en-IN" sz="3700" dirty="0">
                <a:solidFill>
                  <a:srgbClr val="FFFFFF"/>
                </a:solidFill>
                <a:latin typeface="Times New Roman" panose="02020603050405020304" pitchFamily="18" charset="0"/>
                <a:cs typeface="Times New Roman" panose="02020603050405020304" pitchFamily="18" charset="0"/>
              </a:rPr>
              <a:t>FUTURE ENCHANCEMENT</a:t>
            </a:r>
          </a:p>
        </p:txBody>
      </p:sp>
      <p:sp>
        <p:nvSpPr>
          <p:cNvPr id="3" name="Content Placeholder 2">
            <a:extLst>
              <a:ext uri="{FF2B5EF4-FFF2-40B4-BE49-F238E27FC236}">
                <a16:creationId xmlns:a16="http://schemas.microsoft.com/office/drawing/2014/main" id="{59189C78-52D0-72FA-E5A9-BB141EFB170E}"/>
              </a:ext>
            </a:extLst>
          </p:cNvPr>
          <p:cNvSpPr>
            <a:spLocks noGrp="1"/>
          </p:cNvSpPr>
          <p:nvPr>
            <p:ph idx="1"/>
          </p:nvPr>
        </p:nvSpPr>
        <p:spPr>
          <a:xfrm>
            <a:off x="6503158" y="649480"/>
            <a:ext cx="4862447" cy="5546047"/>
          </a:xfrm>
        </p:spPr>
        <p:txBody>
          <a:bodyPr anchor="ctr">
            <a:normAutofit/>
          </a:bodyPr>
          <a:lstStyle/>
          <a:p>
            <a:pPr algn="just"/>
            <a:r>
              <a:rPr lang="en-US" sz="2000" b="1" dirty="0">
                <a:latin typeface="Times New Roman" panose="02020603050405020304" pitchFamily="18" charset="0"/>
                <a:cs typeface="Times New Roman" panose="02020603050405020304" pitchFamily="18" charset="0"/>
              </a:rPr>
              <a:t>Multilingual Support</a:t>
            </a:r>
            <a:r>
              <a:rPr lang="en-US" sz="2000" dirty="0">
                <a:latin typeface="Times New Roman" panose="02020603050405020304" pitchFamily="18" charset="0"/>
                <a:cs typeface="Times New Roman" panose="02020603050405020304" pitchFamily="18" charset="0"/>
              </a:rPr>
              <a:t> (English, Telugu, Hindi).</a:t>
            </a:r>
          </a:p>
          <a:p>
            <a:pPr algn="just"/>
            <a:r>
              <a:rPr lang="en-US" sz="2000" b="1" dirty="0">
                <a:latin typeface="Times New Roman" panose="02020603050405020304" pitchFamily="18" charset="0"/>
                <a:cs typeface="Times New Roman" panose="02020603050405020304" pitchFamily="18" charset="0"/>
              </a:rPr>
              <a:t>Voice-Based Interaction</a:t>
            </a:r>
            <a:r>
              <a:rPr lang="en-US" sz="2000" dirty="0">
                <a:latin typeface="Times New Roman" panose="02020603050405020304" pitchFamily="18" charset="0"/>
                <a:cs typeface="Times New Roman" panose="02020603050405020304" pitchFamily="18" charset="0"/>
              </a:rPr>
              <a:t> with speech-to-text and text-to-speech.</a:t>
            </a:r>
          </a:p>
          <a:p>
            <a:pPr algn="just"/>
            <a:r>
              <a:rPr lang="en-US" sz="2000" b="1" dirty="0">
                <a:latin typeface="Times New Roman" panose="02020603050405020304" pitchFamily="18" charset="0"/>
                <a:cs typeface="Times New Roman" panose="02020603050405020304" pitchFamily="18" charset="0"/>
              </a:rPr>
              <a:t>Real-time Application Tracking</a:t>
            </a:r>
            <a:r>
              <a:rPr lang="en-US" sz="2000" dirty="0">
                <a:latin typeface="Times New Roman" panose="02020603050405020304" pitchFamily="18" charset="0"/>
                <a:cs typeface="Times New Roman" panose="02020603050405020304" pitchFamily="18" charset="0"/>
              </a:rPr>
              <a:t> and document updates.</a:t>
            </a:r>
          </a:p>
          <a:p>
            <a:pPr algn="just"/>
            <a:r>
              <a:rPr lang="en-US" sz="2000" b="1" dirty="0">
                <a:latin typeface="Times New Roman" panose="02020603050405020304" pitchFamily="18" charset="0"/>
                <a:cs typeface="Times New Roman" panose="02020603050405020304" pitchFamily="18" charset="0"/>
              </a:rPr>
              <a:t>Integration with WhatsApp/Telegram</a:t>
            </a:r>
            <a:r>
              <a:rPr lang="en-US" sz="2000" dirty="0">
                <a:latin typeface="Times New Roman" panose="02020603050405020304" pitchFamily="18" charset="0"/>
                <a:cs typeface="Times New Roman" panose="02020603050405020304" pitchFamily="18" charset="0"/>
              </a:rPr>
              <a:t> for wider access.</a:t>
            </a:r>
          </a:p>
          <a:p>
            <a:pPr algn="just"/>
            <a:r>
              <a:rPr lang="en-US" sz="2000" b="1" dirty="0">
                <a:latin typeface="Times New Roman" panose="02020603050405020304" pitchFamily="18" charset="0"/>
                <a:cs typeface="Times New Roman" panose="02020603050405020304" pitchFamily="18" charset="0"/>
              </a:rPr>
              <a:t>Document Upload and Verification</a:t>
            </a:r>
            <a:r>
              <a:rPr lang="en-US" sz="2000" dirty="0">
                <a:latin typeface="Times New Roman" panose="02020603050405020304" pitchFamily="18" charset="0"/>
                <a:cs typeface="Times New Roman" panose="02020603050405020304" pitchFamily="18" charset="0"/>
              </a:rPr>
              <a:t> during the admission process.</a:t>
            </a:r>
          </a:p>
          <a:p>
            <a:pPr marL="0" indent="0" algn="just">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397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033C60-8AEE-B470-AB03-918836B9584E}"/>
              </a:ext>
            </a:extLst>
          </p:cNvPr>
          <p:cNvSpPr>
            <a:spLocks noGrp="1"/>
          </p:cNvSpPr>
          <p:nvPr>
            <p:ph type="ctrTitle"/>
          </p:nvPr>
        </p:nvSpPr>
        <p:spPr>
          <a:xfrm>
            <a:off x="1156851" y="637762"/>
            <a:ext cx="9888496" cy="900131"/>
          </a:xfrm>
        </p:spPr>
        <p:txBody>
          <a:bodyPr vert="horz" lIns="91440" tIns="45720" rIns="91440" bIns="45720" rtlCol="0" anchor="t">
            <a:normAutofit/>
          </a:bodyPr>
          <a:lstStyle/>
          <a:p>
            <a:r>
              <a:rPr lang="en-US" sz="4400" b="1" kern="1200" dirty="0">
                <a:solidFill>
                  <a:schemeClr val="bg1"/>
                </a:solidFill>
                <a:latin typeface="Times New Roman" panose="02020603050405020304" pitchFamily="18" charset="0"/>
                <a:cs typeface="Times New Roman" panose="02020603050405020304" pitchFamily="18" charset="0"/>
              </a:rPr>
              <a:t>ABSTRACT</a:t>
            </a:r>
            <a:endParaRPr lang="en-US" sz="4400" kern="1200" dirty="0">
              <a:solidFill>
                <a:schemeClr val="bg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07DFCBFF-CD9C-3138-E3AC-61545407DEB0}"/>
              </a:ext>
            </a:extLst>
          </p:cNvPr>
          <p:cNvSpPr>
            <a:spLocks noGrp="1" noChangeArrowheads="1"/>
          </p:cNvSpPr>
          <p:nvPr>
            <p:ph type="subTitle" idx="1"/>
          </p:nvPr>
        </p:nvSpPr>
        <p:spPr bwMode="auto">
          <a:xfrm>
            <a:off x="1155548" y="2217343"/>
            <a:ext cx="9880893" cy="3959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algn="just" fontAlgn="base">
              <a:spcBef>
                <a:spcPct val="0"/>
              </a:spcBef>
              <a:spcAft>
                <a:spcPts val="600"/>
              </a:spcAft>
              <a:buClrTx/>
              <a:buSzTx/>
              <a:tabLst/>
            </a:pPr>
            <a:endParaRPr kumimoji="0" lang="en-US" altLang="en-US" sz="2000" b="0" i="0" u="none" strike="noStrike" cap="none" normalizeH="0" baseline="0" dirty="0">
              <a:ln>
                <a:noFill/>
              </a:ln>
              <a:effectLst/>
            </a:endParaRPr>
          </a:p>
          <a:p>
            <a:pPr marL="0" marR="0" lvl="0" indent="-228600" algn="just" fontAlgn="base">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 increasing volume of admission-related inquiries in engineering </a:t>
            </a:r>
            <a:r>
              <a:rPr lang="en-US" altLang="en-US" sz="2000" dirty="0">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nstitutes makes the </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process cumbersome for students, parents, and administration.</a:t>
            </a:r>
          </a:p>
          <a:p>
            <a:pPr marL="0" marR="0" lvl="0" indent="-228600" algn="just" fontAlgn="base">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This project proposes an AI-powered chatbot to provide instant responses to FAQs on </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admission procedures, eligibility, fees, scholarships, curriculum, hostel facilities, cutoffs, and </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placements.</a:t>
            </a:r>
          </a:p>
          <a:p>
            <a:pPr marL="0" marR="0" lvl="0" indent="-228600" algn="just" fontAlgn="base">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 chatbot will </a:t>
            </a:r>
            <a:r>
              <a:rPr lang="en-US" altLang="en-US" sz="2000" dirty="0">
                <a:latin typeface="Times New Roman" panose="02020603050405020304" pitchFamily="18" charset="0"/>
                <a:cs typeface="Times New Roman" panose="02020603050405020304" pitchFamily="18" charset="0"/>
              </a:rPr>
              <a:t>RAG</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to handle text queries in English, ensuring quick and accurate </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information retrieval.</a:t>
            </a:r>
          </a:p>
          <a:p>
            <a:pPr marL="0" marR="0" lvl="0" indent="-228600" algn="just" fontAlgn="base">
              <a:spcBef>
                <a:spcPct val="0"/>
              </a:spcBef>
              <a:spcAft>
                <a:spcPts val="600"/>
              </a:spcAft>
              <a:buClrTx/>
              <a:buSzTx/>
              <a:buFont typeface="Arial" panose="020B0604020202020204" pitchFamily="34" charset="0"/>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Automating responses will reduce administrative workload, enhance user experience, and </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provide data-driven insights for institutions to improve their services. </a:t>
            </a:r>
          </a:p>
        </p:txBody>
      </p:sp>
    </p:spTree>
    <p:extLst>
      <p:ext uri="{BB962C8B-B14F-4D97-AF65-F5344CB8AC3E}">
        <p14:creationId xmlns:p14="http://schemas.microsoft.com/office/powerpoint/2010/main" val="1153477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95BD3CA-0DFB-EF2E-FEC5-4877C77A5C77}"/>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6ABA9AC-9EC2-40B6-F4C5-141DF5EA29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E125451-EFA8-53B7-F846-4333712E0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3CF555F-6DC4-CC7E-8468-2F9F93E86E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94DDF5E-9EC0-0259-3D58-70AF9AE28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5F06D0E1-F0BE-2620-BA96-FDC276816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62BAA9-5BFD-9FCF-BDCE-CE773308CE04}"/>
              </a:ext>
            </a:extLst>
          </p:cNvPr>
          <p:cNvSpPr>
            <a:spLocks noGrp="1"/>
          </p:cNvSpPr>
          <p:nvPr>
            <p:ph type="title"/>
          </p:nvPr>
        </p:nvSpPr>
        <p:spPr>
          <a:xfrm>
            <a:off x="1371599" y="294538"/>
            <a:ext cx="9895951" cy="1033669"/>
          </a:xfrm>
        </p:spPr>
        <p:txBody>
          <a:bodyPr>
            <a:normAutofit/>
          </a:bodyPr>
          <a:lstStyle/>
          <a:p>
            <a:r>
              <a:rPr lang="en-IN" sz="4800" b="1" dirty="0">
                <a:solidFill>
                  <a:srgbClr val="FFFFFF"/>
                </a:solidFill>
                <a:latin typeface="Times New Roman" panose="02020603050405020304" pitchFamily="18" charset="0"/>
                <a:cs typeface="Times New Roman" panose="02020603050405020304" pitchFamily="18" charset="0"/>
              </a:rPr>
              <a:t>REFERNECES</a:t>
            </a:r>
            <a:endParaRPr lang="en-IN" sz="4800" dirty="0">
              <a:solidFill>
                <a:srgbClr val="FFFFFF"/>
              </a:solidFill>
            </a:endParaRPr>
          </a:p>
        </p:txBody>
      </p:sp>
      <p:sp>
        <p:nvSpPr>
          <p:cNvPr id="6" name="Rectangle 3">
            <a:extLst>
              <a:ext uri="{FF2B5EF4-FFF2-40B4-BE49-F238E27FC236}">
                <a16:creationId xmlns:a16="http://schemas.microsoft.com/office/drawing/2014/main" id="{3502D6CD-5622-3D7C-9207-2EB2E6EFBEC5}"/>
              </a:ext>
            </a:extLst>
          </p:cNvPr>
          <p:cNvSpPr>
            <a:spLocks noGrp="1" noChangeArrowheads="1"/>
          </p:cNvSpPr>
          <p:nvPr>
            <p:ph idx="1"/>
          </p:nvPr>
        </p:nvSpPr>
        <p:spPr bwMode="auto">
          <a:xfrm>
            <a:off x="796413" y="1720645"/>
            <a:ext cx="10299217" cy="43458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indent="0">
              <a:lnSpc>
                <a:spcPct val="100000"/>
              </a:lnSpc>
              <a:buNone/>
            </a:pPr>
            <a:r>
              <a:rPr lang="en-IN" sz="1800" dirty="0">
                <a:latin typeface="Times New Roman" panose="02020603050405020304" pitchFamily="18" charset="0"/>
                <a:cs typeface="Times New Roman" panose="02020603050405020304" pitchFamily="18" charset="0"/>
              </a:rPr>
              <a:t>[1] </a:t>
            </a:r>
            <a:r>
              <a:rPr lang="en-IN" sz="1800" dirty="0">
                <a:solidFill>
                  <a:srgbClr val="222222"/>
                </a:solidFill>
                <a:latin typeface="Times New Roman" panose="02020603050405020304" pitchFamily="18" charset="0"/>
                <a:cs typeface="Times New Roman" panose="02020603050405020304" pitchFamily="18" charset="0"/>
              </a:rPr>
              <a:t>Khan UH, Khan MH, Ali R. Large Language Model based Educational Virtual Assistant using RAG </a:t>
            </a:r>
            <a:br>
              <a:rPr lang="en-IN" sz="1800" dirty="0">
                <a:solidFill>
                  <a:srgbClr val="222222"/>
                </a:solidFill>
                <a:latin typeface="Times New Roman" panose="02020603050405020304" pitchFamily="18" charset="0"/>
                <a:cs typeface="Times New Roman" panose="02020603050405020304" pitchFamily="18" charset="0"/>
              </a:rPr>
            </a:br>
            <a:r>
              <a:rPr lang="en-IN" sz="1800" dirty="0">
                <a:solidFill>
                  <a:srgbClr val="222222"/>
                </a:solidFill>
                <a:latin typeface="Times New Roman" panose="02020603050405020304" pitchFamily="18" charset="0"/>
                <a:cs typeface="Times New Roman" panose="02020603050405020304" pitchFamily="18" charset="0"/>
              </a:rPr>
              <a:t>       Framework. Procedia Computer Science. 2025 Jan 1;25</a:t>
            </a:r>
            <a:endParaRPr lang="en-IN" sz="1800" dirty="0">
              <a:latin typeface="Times New Roman" panose="02020603050405020304" pitchFamily="18" charset="0"/>
              <a:cs typeface="Times New Roman" panose="02020603050405020304" pitchFamily="18" charset="0"/>
            </a:endParaRPr>
          </a:p>
          <a:p>
            <a:pPr marL="0" indent="0">
              <a:lnSpc>
                <a:spcPct val="100000"/>
              </a:lnSpc>
              <a:buNone/>
            </a:pPr>
            <a:r>
              <a:rPr lang="en-IN" sz="1800" dirty="0">
                <a:latin typeface="Times New Roman" panose="02020603050405020304" pitchFamily="18" charset="0"/>
                <a:cs typeface="Times New Roman" panose="02020603050405020304" pitchFamily="18" charset="0"/>
              </a:rPr>
              <a:t>[2] </a:t>
            </a:r>
            <a:r>
              <a:rPr lang="en-IN" sz="1800" b="0" i="0" dirty="0">
                <a:solidFill>
                  <a:srgbClr val="222222"/>
                </a:solidFill>
                <a:effectLst/>
                <a:latin typeface="Times New Roman" panose="02020603050405020304" pitchFamily="18" charset="0"/>
                <a:cs typeface="Times New Roman" panose="02020603050405020304" pitchFamily="18" charset="0"/>
              </a:rPr>
              <a:t>Parrales-Bravo F, Caicedo-Quiroz R, Barzola-</a:t>
            </a:r>
            <a:r>
              <a:rPr lang="en-IN" sz="1800" b="0" i="0" dirty="0" err="1">
                <a:solidFill>
                  <a:srgbClr val="222222"/>
                </a:solidFill>
                <a:effectLst/>
                <a:latin typeface="Times New Roman" panose="02020603050405020304" pitchFamily="18" charset="0"/>
                <a:cs typeface="Times New Roman" panose="02020603050405020304" pitchFamily="18" charset="0"/>
              </a:rPr>
              <a:t>Monteses</a:t>
            </a:r>
            <a:r>
              <a:rPr lang="en-IN" sz="1800" b="0" i="0" dirty="0">
                <a:solidFill>
                  <a:srgbClr val="222222"/>
                </a:solidFill>
                <a:effectLst/>
                <a:latin typeface="Times New Roman" panose="02020603050405020304" pitchFamily="18" charset="0"/>
                <a:cs typeface="Times New Roman" panose="02020603050405020304" pitchFamily="18" charset="0"/>
              </a:rPr>
              <a:t> J, Guillén-</a:t>
            </a:r>
            <a:r>
              <a:rPr lang="en-IN" sz="1800" b="0" i="0" dirty="0" err="1">
                <a:solidFill>
                  <a:srgbClr val="222222"/>
                </a:solidFill>
                <a:effectLst/>
                <a:latin typeface="Times New Roman" panose="02020603050405020304" pitchFamily="18" charset="0"/>
                <a:cs typeface="Times New Roman" panose="02020603050405020304" pitchFamily="18" charset="0"/>
              </a:rPr>
              <a:t>Mirabá</a:t>
            </a:r>
            <a:r>
              <a:rPr lang="en-IN" sz="1800" b="0" i="0" dirty="0">
                <a:solidFill>
                  <a:srgbClr val="222222"/>
                </a:solidFill>
                <a:effectLst/>
                <a:latin typeface="Times New Roman" panose="02020603050405020304" pitchFamily="18" charset="0"/>
                <a:cs typeface="Times New Roman" panose="02020603050405020304" pitchFamily="18" charset="0"/>
              </a:rPr>
              <a:t> J, Guzmán-Bedor O. </a:t>
            </a:r>
            <a:r>
              <a:rPr lang="en-IN" sz="1800" b="0" i="0" dirty="0" err="1">
                <a:solidFill>
                  <a:srgbClr val="222222"/>
                </a:solidFill>
                <a:effectLst/>
                <a:latin typeface="Times New Roman" panose="02020603050405020304" pitchFamily="18" charset="0"/>
                <a:cs typeface="Times New Roman" panose="02020603050405020304" pitchFamily="18" charset="0"/>
              </a:rPr>
              <a:t>Csm</a:t>
            </a:r>
            <a:r>
              <a:rPr lang="en-IN" sz="1800" b="0" i="0" dirty="0">
                <a:solidFill>
                  <a:srgbClr val="222222"/>
                </a:solidFill>
                <a:effectLst/>
                <a:latin typeface="Times New Roman" panose="02020603050405020304" pitchFamily="18" charset="0"/>
                <a:cs typeface="Times New Roman" panose="02020603050405020304" pitchFamily="18" charset="0"/>
              </a:rPr>
              <a:t>: a</a:t>
            </a:r>
            <a:br>
              <a:rPr lang="en-IN" sz="1800" b="0" i="0" dirty="0">
                <a:solidFill>
                  <a:srgbClr val="222222"/>
                </a:solidFill>
                <a:effectLst/>
                <a:latin typeface="Times New Roman" panose="02020603050405020304" pitchFamily="18" charset="0"/>
                <a:cs typeface="Times New Roman" panose="02020603050405020304" pitchFamily="18" charset="0"/>
              </a:rPr>
            </a:br>
            <a:r>
              <a:rPr lang="en-IN" sz="1800" b="0" i="0" dirty="0">
                <a:solidFill>
                  <a:srgbClr val="222222"/>
                </a:solidFill>
                <a:effectLst/>
                <a:latin typeface="Times New Roman" panose="02020603050405020304" pitchFamily="18" charset="0"/>
                <a:cs typeface="Times New Roman" panose="02020603050405020304" pitchFamily="18" charset="0"/>
              </a:rPr>
              <a:t>      chatbot solution to manage student questions about payments and </a:t>
            </a:r>
            <a:r>
              <a:rPr lang="en-IN" sz="1800" b="0" i="0" dirty="0" err="1">
                <a:solidFill>
                  <a:srgbClr val="222222"/>
                </a:solidFill>
                <a:effectLst/>
                <a:latin typeface="Times New Roman" panose="02020603050405020304" pitchFamily="18" charset="0"/>
                <a:cs typeface="Times New Roman" panose="02020603050405020304" pitchFamily="18" charset="0"/>
              </a:rPr>
              <a:t>enrollment</a:t>
            </a:r>
            <a:r>
              <a:rPr lang="en-IN" sz="1800" b="0" i="0" dirty="0">
                <a:solidFill>
                  <a:srgbClr val="222222"/>
                </a:solidFill>
                <a:effectLst/>
                <a:latin typeface="Times New Roman" panose="02020603050405020304" pitchFamily="18" charset="0"/>
                <a:cs typeface="Times New Roman" panose="02020603050405020304" pitchFamily="18" charset="0"/>
              </a:rPr>
              <a:t> in university. IEEE Access.    </a:t>
            </a:r>
            <a:br>
              <a:rPr lang="en-IN" sz="1800" b="0" i="0" dirty="0">
                <a:solidFill>
                  <a:srgbClr val="222222"/>
                </a:solidFill>
                <a:effectLst/>
                <a:latin typeface="Times New Roman" panose="02020603050405020304" pitchFamily="18" charset="0"/>
                <a:cs typeface="Times New Roman" panose="02020603050405020304" pitchFamily="18" charset="0"/>
              </a:rPr>
            </a:br>
            <a:r>
              <a:rPr lang="en-IN" sz="1800" b="0" i="0" dirty="0">
                <a:solidFill>
                  <a:srgbClr val="222222"/>
                </a:solidFill>
                <a:effectLst/>
                <a:latin typeface="Times New Roman" panose="02020603050405020304" pitchFamily="18" charset="0"/>
                <a:cs typeface="Times New Roman" panose="02020603050405020304" pitchFamily="18" charset="0"/>
              </a:rPr>
              <a:t>      2024 May 22.</a:t>
            </a:r>
            <a:r>
              <a:rPr lang="en-IN" sz="1800" dirty="0">
                <a:latin typeface="Times New Roman" panose="02020603050405020304" pitchFamily="18" charset="0"/>
                <a:cs typeface="Times New Roman" panose="02020603050405020304" pitchFamily="18" charset="0"/>
              </a:rPr>
              <a:t>.  </a:t>
            </a:r>
          </a:p>
          <a:p>
            <a:pPr marL="0" indent="0" eaLnBrk="0" fontAlgn="base" hangingPunct="0">
              <a:lnSpc>
                <a:spcPct val="100000"/>
              </a:lnSpc>
              <a:spcBef>
                <a:spcPct val="0"/>
              </a:spcBef>
              <a:spcAft>
                <a:spcPts val="600"/>
              </a:spcAft>
              <a:buNone/>
            </a:pPr>
            <a:r>
              <a:rPr lang="en-IN" sz="1800" dirty="0">
                <a:latin typeface="Times New Roman" panose="02020603050405020304" pitchFamily="18" charset="0"/>
                <a:cs typeface="Times New Roman" panose="02020603050405020304" pitchFamily="18" charset="0"/>
              </a:rPr>
              <a:t>[3] </a:t>
            </a:r>
            <a:r>
              <a:rPr lang="en-IN" sz="1800" b="0" i="0" dirty="0">
                <a:solidFill>
                  <a:srgbClr val="222222"/>
                </a:solidFill>
                <a:effectLst/>
                <a:latin typeface="Times New Roman" panose="02020603050405020304" pitchFamily="18" charset="0"/>
                <a:cs typeface="Times New Roman" panose="02020603050405020304" pitchFamily="18" charset="0"/>
              </a:rPr>
              <a:t>Patel D, Shetty N, Kapasi P, </a:t>
            </a:r>
            <a:r>
              <a:rPr lang="en-IN" sz="1800" b="0" i="0" dirty="0" err="1">
                <a:solidFill>
                  <a:srgbClr val="222222"/>
                </a:solidFill>
                <a:effectLst/>
                <a:latin typeface="Times New Roman" panose="02020603050405020304" pitchFamily="18" charset="0"/>
                <a:cs typeface="Times New Roman" panose="02020603050405020304" pitchFamily="18" charset="0"/>
              </a:rPr>
              <a:t>Kangriwala</a:t>
            </a:r>
            <a:r>
              <a:rPr lang="en-IN" sz="1800" b="0" i="0" dirty="0">
                <a:solidFill>
                  <a:srgbClr val="222222"/>
                </a:solidFill>
                <a:effectLst/>
                <a:latin typeface="Times New Roman" panose="02020603050405020304" pitchFamily="18" charset="0"/>
                <a:cs typeface="Times New Roman" panose="02020603050405020304" pitchFamily="18" charset="0"/>
              </a:rPr>
              <a:t> I. College enquiry chatbot using conversational AI. International</a:t>
            </a:r>
            <a:br>
              <a:rPr lang="en-IN" sz="1800" b="0" i="0" dirty="0">
                <a:solidFill>
                  <a:srgbClr val="222222"/>
                </a:solidFill>
                <a:effectLst/>
                <a:latin typeface="Times New Roman" panose="02020603050405020304" pitchFamily="18" charset="0"/>
                <a:cs typeface="Times New Roman" panose="02020603050405020304" pitchFamily="18" charset="0"/>
              </a:rPr>
            </a:br>
            <a:r>
              <a:rPr lang="en-IN" sz="1800" b="0" i="0" dirty="0">
                <a:solidFill>
                  <a:srgbClr val="222222"/>
                </a:solidFill>
                <a:effectLst/>
                <a:latin typeface="Times New Roman" panose="02020603050405020304" pitchFamily="18" charset="0"/>
                <a:cs typeface="Times New Roman" panose="02020603050405020304" pitchFamily="18" charset="0"/>
              </a:rPr>
              <a:t>      Journal </a:t>
            </a:r>
            <a:r>
              <a:rPr lang="en-IN" sz="1800" b="0" i="0" dirty="0" err="1">
                <a:solidFill>
                  <a:srgbClr val="222222"/>
                </a:solidFill>
                <a:effectLst/>
                <a:latin typeface="Times New Roman" panose="02020603050405020304" pitchFamily="18" charset="0"/>
                <a:cs typeface="Times New Roman" panose="02020603050405020304" pitchFamily="18" charset="0"/>
              </a:rPr>
              <a:t>forResearch</a:t>
            </a:r>
            <a:r>
              <a:rPr lang="en-IN" sz="1800" b="0" i="0" dirty="0">
                <a:solidFill>
                  <a:srgbClr val="222222"/>
                </a:solidFill>
                <a:effectLst/>
                <a:latin typeface="Times New Roman" panose="02020603050405020304" pitchFamily="18" charset="0"/>
                <a:cs typeface="Times New Roman" panose="02020603050405020304" pitchFamily="18" charset="0"/>
              </a:rPr>
              <a:t> in Applied Science</a:t>
            </a:r>
            <a:r>
              <a:rPr lang="en-IN" sz="1800" dirty="0">
                <a:solidFill>
                  <a:srgbClr val="222222"/>
                </a:solidFill>
                <a:latin typeface="Times New Roman" panose="02020603050405020304" pitchFamily="18" charset="0"/>
                <a:cs typeface="Times New Roman" panose="02020603050405020304" pitchFamily="18" charset="0"/>
              </a:rPr>
              <a:t> </a:t>
            </a:r>
            <a:r>
              <a:rPr lang="en-IN" sz="1800" b="0" i="0" dirty="0">
                <a:solidFill>
                  <a:srgbClr val="222222"/>
                </a:solidFill>
                <a:effectLst/>
                <a:latin typeface="Times New Roman" panose="02020603050405020304" pitchFamily="18" charset="0"/>
                <a:cs typeface="Times New Roman" panose="02020603050405020304" pitchFamily="18" charset="0"/>
              </a:rPr>
              <a:t>&amp; Engineering Technology (IJRASET). 2023 May;11(5):2023.</a:t>
            </a:r>
          </a:p>
          <a:p>
            <a:pPr marL="0" indent="0" eaLnBrk="0" fontAlgn="base" hangingPunct="0">
              <a:lnSpc>
                <a:spcPct val="100000"/>
              </a:lnSpc>
              <a:spcBef>
                <a:spcPct val="0"/>
              </a:spcBef>
              <a:spcAft>
                <a:spcPts val="600"/>
              </a:spcAft>
              <a:buNone/>
            </a:pPr>
            <a:r>
              <a:rPr lang="en-IN" sz="1800" dirty="0">
                <a:latin typeface="Times New Roman" panose="02020603050405020304" pitchFamily="18" charset="0"/>
                <a:cs typeface="Times New Roman" panose="02020603050405020304" pitchFamily="18" charset="0"/>
              </a:rPr>
              <a:t>[4] </a:t>
            </a:r>
            <a:r>
              <a:rPr lang="en-IN" sz="1800" b="0" i="0" dirty="0">
                <a:solidFill>
                  <a:srgbClr val="222222"/>
                </a:solidFill>
                <a:effectLst/>
                <a:latin typeface="Times New Roman" panose="02020603050405020304" pitchFamily="18" charset="0"/>
                <a:cs typeface="Times New Roman" panose="02020603050405020304" pitchFamily="18" charset="0"/>
              </a:rPr>
              <a:t>Nguyen TT, Le AD, Hoang HT, Nguyen T. NEU-chatbot: Chatbot for admission of National Economics </a:t>
            </a:r>
            <a:br>
              <a:rPr lang="en-IN" sz="1800" b="0" i="0" dirty="0">
                <a:solidFill>
                  <a:srgbClr val="222222"/>
                </a:solidFill>
                <a:effectLst/>
                <a:latin typeface="Times New Roman" panose="02020603050405020304" pitchFamily="18" charset="0"/>
                <a:cs typeface="Times New Roman" panose="02020603050405020304" pitchFamily="18" charset="0"/>
              </a:rPr>
            </a:br>
            <a:r>
              <a:rPr lang="en-IN" sz="1800" b="0" i="0" dirty="0">
                <a:solidFill>
                  <a:srgbClr val="222222"/>
                </a:solidFill>
                <a:effectLst/>
                <a:latin typeface="Times New Roman" panose="02020603050405020304" pitchFamily="18" charset="0"/>
                <a:cs typeface="Times New Roman" panose="02020603050405020304" pitchFamily="18" charset="0"/>
              </a:rPr>
              <a:t>      University. Computers and Education: Artificial Intelligence. 2021 Jan 1;2:100036.</a:t>
            </a:r>
          </a:p>
          <a:p>
            <a:pPr marL="0" indent="0" algn="just">
              <a:lnSpc>
                <a:spcPct val="100000"/>
              </a:lnSpc>
              <a:buNone/>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959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1C3CD0-764D-1770-39CC-C7120858F685}"/>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kern="1200" dirty="0">
                <a:solidFill>
                  <a:schemeClr val="tx2"/>
                </a:solidFill>
                <a:latin typeface="Times New Roman" panose="02020603050405020304" pitchFamily="18" charset="0"/>
                <a:cs typeface="Times New Roman" panose="02020603050405020304" pitchFamily="18" charset="0"/>
              </a:rPr>
              <a:t>Thank you</a:t>
            </a:r>
          </a:p>
        </p:txBody>
      </p:sp>
      <p:pic>
        <p:nvPicPr>
          <p:cNvPr id="15" name="Graphic 14" descr="Handshake">
            <a:extLst>
              <a:ext uri="{FF2B5EF4-FFF2-40B4-BE49-F238E27FC236}">
                <a16:creationId xmlns:a16="http://schemas.microsoft.com/office/drawing/2014/main" id="{A95F789F-80AB-5C01-BDA9-BFBE6580091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2" name="Group 21">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3" name="Freeform: Shape 22">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53257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8" name="Rectangle 207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C3867-8B4A-8F7B-EDEA-AF4C3B059AC0}"/>
              </a:ext>
            </a:extLst>
          </p:cNvPr>
          <p:cNvSpPr>
            <a:spLocks noGrp="1"/>
          </p:cNvSpPr>
          <p:nvPr>
            <p:ph type="title"/>
          </p:nvPr>
        </p:nvSpPr>
        <p:spPr>
          <a:xfrm>
            <a:off x="572493" y="238539"/>
            <a:ext cx="11018520" cy="1434415"/>
          </a:xfrm>
        </p:spPr>
        <p:txBody>
          <a:bodyPr anchor="b">
            <a:normAutofit/>
          </a:bodyPr>
          <a:lstStyle/>
          <a:p>
            <a:r>
              <a:rPr lang="en-IN" sz="5400" b="1">
                <a:latin typeface="Times New Roman" panose="02020603050405020304" pitchFamily="18" charset="0"/>
                <a:cs typeface="Times New Roman" panose="02020603050405020304" pitchFamily="18" charset="0"/>
              </a:rPr>
              <a:t>INTRODUCTION</a:t>
            </a:r>
            <a:endParaRPr lang="en-IN" sz="5400"/>
          </a:p>
        </p:txBody>
      </p:sp>
      <p:sp>
        <p:nvSpPr>
          <p:cNvPr id="208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1933CEA4-C8E1-5E8E-A653-76027495A2FE}"/>
              </a:ext>
            </a:extLst>
          </p:cNvPr>
          <p:cNvSpPr>
            <a:spLocks noGrp="1" noChangeArrowheads="1"/>
          </p:cNvSpPr>
          <p:nvPr>
            <p:ph idx="1"/>
          </p:nvPr>
        </p:nvSpPr>
        <p:spPr bwMode="auto">
          <a:xfrm>
            <a:off x="572493" y="2071316"/>
            <a:ext cx="6713552" cy="41191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FontTx/>
              <a:buNone/>
              <a:tabLst/>
            </a:pP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Students and parents often have numerous queries regarding </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the admission process, eligibility, fees, and other college-</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related details.</a:t>
            </a:r>
          </a:p>
          <a:p>
            <a:pPr marL="0" marR="0" lvl="0" indent="0" algn="just"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Manually addressing each inquiry can be time-consuming and </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inefficient for college administration.</a:t>
            </a:r>
          </a:p>
          <a:p>
            <a:pPr marL="0" marR="0" lvl="0" indent="0" algn="just"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To streamline the process, integrating technology with the </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admission system is essential.</a:t>
            </a:r>
          </a:p>
          <a:p>
            <a:pPr marL="0" marR="0" lvl="0" indent="0" algn="just"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With the help of AI and </a:t>
            </a:r>
            <a:r>
              <a:rPr lang="en-US" altLang="en-US" sz="2000" dirty="0">
                <a:latin typeface="Times New Roman" panose="02020603050405020304" pitchFamily="18" charset="0"/>
                <a:cs typeface="Times New Roman" panose="02020603050405020304" pitchFamily="18" charset="0"/>
              </a:rPr>
              <a:t>RAG</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we can develop a chatbot to </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handle and automate responses to common queries.</a:t>
            </a:r>
          </a:p>
          <a:p>
            <a:pPr marL="0" marR="0" lvl="0" indent="0" algn="just" defTabSz="914400" rtl="0" eaLnBrk="0" fontAlgn="base" latinLnBrk="0" hangingPunct="0">
              <a:spcBef>
                <a:spcPct val="0"/>
              </a:spcBef>
              <a:spcAft>
                <a:spcPts val="600"/>
              </a:spcAft>
              <a:buClrTx/>
              <a:buSzTx/>
              <a:buFontTx/>
              <a:buChar char="•"/>
              <a:tabLst/>
            </a:pP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The chatbot will assist users by providing instant answers, </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reducing workload, and improving the overall admission </a:t>
            </a:r>
            <a:b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  experience. </a:t>
            </a:r>
          </a:p>
        </p:txBody>
      </p:sp>
      <p:pic>
        <p:nvPicPr>
          <p:cNvPr id="2051" name="Picture 3" descr="University Chatbots">
            <a:extLst>
              <a:ext uri="{FF2B5EF4-FFF2-40B4-BE49-F238E27FC236}">
                <a16:creationId xmlns:a16="http://schemas.microsoft.com/office/drawing/2014/main" id="{BD89779C-653B-4964-DC7D-9F07D4465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4785" r="21237" b="-3"/>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8655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28A7B7-BD05-13D9-642E-8DECA5F3BD6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5082676-41ED-E0E1-DE71-0F064C83B5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1A54E7-9266-87AD-2EE1-5DFF6D06F106}"/>
              </a:ext>
            </a:extLst>
          </p:cNvPr>
          <p:cNvSpPr>
            <a:spLocks noGrp="1"/>
          </p:cNvSpPr>
          <p:nvPr>
            <p:ph type="title"/>
          </p:nvPr>
        </p:nvSpPr>
        <p:spPr>
          <a:xfrm>
            <a:off x="1156851" y="637762"/>
            <a:ext cx="9888496" cy="900131"/>
          </a:xfrm>
        </p:spPr>
        <p:txBody>
          <a:bodyPr anchor="t">
            <a:normAutofit/>
          </a:bodyPr>
          <a:lstStyle/>
          <a:p>
            <a:r>
              <a:rPr lang="en-US" b="1" dirty="0">
                <a:solidFill>
                  <a:schemeClr val="bg1"/>
                </a:solidFill>
                <a:latin typeface="Times New Roman" panose="02020603050405020304" pitchFamily="18" charset="0"/>
                <a:cs typeface="Times New Roman" panose="02020603050405020304" pitchFamily="18" charset="0"/>
              </a:rPr>
              <a:t>EXISTING SYSTEM</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68E670EA-DFF7-9BCD-E903-2E5EB83B1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847EFE2-FAFF-9695-808D-7C2BE0743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187331F5-87A1-D0B1-2DF2-F198ADAF892D}"/>
              </a:ext>
            </a:extLst>
          </p:cNvPr>
          <p:cNvSpPr>
            <a:spLocks noGrp="1" noChangeArrowheads="1"/>
          </p:cNvSpPr>
          <p:nvPr>
            <p:ph idx="1"/>
          </p:nvPr>
        </p:nvSpPr>
        <p:spPr bwMode="auto">
          <a:xfrm>
            <a:off x="1155548" y="2217343"/>
            <a:ext cx="9880893" cy="455708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342900" marR="0" lvl="0" indent="-342900" defTabSz="914400" rtl="0" eaLnBrk="0" fontAlgn="base" latinLnBrk="0" hangingPunct="0">
              <a:lnSpc>
                <a:spcPct val="110000"/>
              </a:lnSpc>
              <a:spcBef>
                <a:spcPct val="0"/>
              </a:spcBef>
              <a:spcAft>
                <a:spcPts val="600"/>
              </a:spcAft>
              <a:buClrTx/>
              <a:buSzTx/>
              <a:buFontTx/>
              <a:buAutoNum type="arabicPeriod"/>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Shiksha :</a:t>
            </a:r>
          </a:p>
          <a:p>
            <a:pPr marL="0" marR="0" lvl="0" indent="0" defTabSz="914400" rtl="0" eaLnBrk="0" fontAlgn="base" latinLnBrk="0" hangingPunct="0">
              <a:lnSpc>
                <a:spcPct val="110000"/>
              </a:lnSpc>
              <a:spcBef>
                <a:spcPct val="0"/>
              </a:spcBef>
              <a:spcAft>
                <a:spcPts val="600"/>
              </a:spcAft>
              <a:buClrTx/>
              <a:buSzTx/>
              <a:buNone/>
              <a:tabLst/>
            </a:pPr>
            <a:r>
              <a:rPr kumimoji="0" lang="en-US" altLang="en-US" sz="1800" b="0" i="0" u="none" strike="noStrike" cap="none" normalizeH="0" baseline="0" dirty="0" err="1">
                <a:ln>
                  <a:noFill/>
                </a:ln>
                <a:effectLst/>
                <a:latin typeface="Times New Roman" panose="02020603050405020304" pitchFamily="18" charset="0"/>
                <a:cs typeface="Times New Roman" panose="02020603050405020304" pitchFamily="18" charset="0"/>
              </a:rPr>
              <a:t>ChatbotHelps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users explore colleges, entrance exams, and deadlines.</a:t>
            </a:r>
          </a:p>
          <a:p>
            <a:pPr marL="0" marR="0" lvl="0" indent="0" defTabSz="914400" rtl="0" eaLnBrk="0" fontAlgn="base" latinLnBrk="0" hangingPunct="0">
              <a:lnSpc>
                <a:spcPct val="110000"/>
              </a:lnSpc>
              <a:spcBef>
                <a:spcPct val="0"/>
              </a:spcBef>
              <a:spcAft>
                <a:spcPts val="600"/>
              </a:spcAft>
              <a:buClrTx/>
              <a:buSz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Tech</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Web-based, with basic conversational flow.</a:t>
            </a:r>
          </a:p>
          <a:p>
            <a:pPr marL="0" marR="0" lvl="0" indent="0" defTabSz="914400" rtl="0" eaLnBrk="0" fontAlgn="base" latinLnBrk="0" hangingPunct="0">
              <a:lnSpc>
                <a:spcPct val="110000"/>
              </a:lnSpc>
              <a:spcBef>
                <a:spcPct val="0"/>
              </a:spcBef>
              <a:spcAft>
                <a:spcPts val="600"/>
              </a:spcAft>
              <a:buClrTx/>
              <a:buSz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Limitations:</a:t>
            </a:r>
          </a:p>
          <a:p>
            <a:pPr eaLnBrk="0" fontAlgn="base" hangingPunct="0">
              <a:lnSpc>
                <a:spcPct val="110000"/>
              </a:lnSpc>
              <a:spcBef>
                <a:spcPct val="0"/>
              </a:spcBef>
              <a:spcAft>
                <a:spcPts val="600"/>
              </a:spcAf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Not personalized.</a:t>
            </a:r>
          </a:p>
          <a:p>
            <a:pPr eaLnBrk="0" fontAlgn="base" hangingPunct="0">
              <a:lnSpc>
                <a:spcPct val="110000"/>
              </a:lnSpc>
              <a:spcBef>
                <a:spcPct val="0"/>
              </a:spcBef>
              <a:spcAft>
                <a:spcPts val="600"/>
              </a:spcAf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Doesn’t offer real-time human support.</a:t>
            </a:r>
          </a:p>
          <a:p>
            <a:pPr marL="0" marR="0" lvl="0" indent="0" defTabSz="914400" rtl="0" eaLnBrk="0" fontAlgn="base" latinLnBrk="0" hangingPunct="0">
              <a:lnSpc>
                <a:spcPct val="110000"/>
              </a:lnSpc>
              <a:spcBef>
                <a:spcPct val="0"/>
              </a:spcBef>
              <a:spcAft>
                <a:spcPts val="600"/>
              </a:spcAft>
              <a:buClrTx/>
              <a:buSzTx/>
              <a:buFontTx/>
              <a:buNone/>
              <a:tabLst/>
            </a:pPr>
            <a:r>
              <a:rPr lang="en-US" altLang="en-US" sz="1800" dirty="0">
                <a:latin typeface="Times New Roman" panose="02020603050405020304" pitchFamily="18" charset="0"/>
                <a:cs typeface="Times New Roman" panose="02020603050405020304" pitchFamily="18" charset="0"/>
              </a:rPr>
              <a:t>2.</a:t>
            </a: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Chatbot on University Websites :</a:t>
            </a: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Provides basic admission-related FAQs through a chatbot on their official site.</a:t>
            </a: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Tech</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 Mostly rule-based or scripted.</a:t>
            </a:r>
          </a:p>
          <a:p>
            <a:pPr marL="0" marR="0" lvl="0" indent="0" defTabSz="914400" rtl="0" eaLnBrk="0" fontAlgn="base" latinLnBrk="0" hangingPunct="0">
              <a:lnSpc>
                <a:spcPct val="110000"/>
              </a:lnSpc>
              <a:spcBef>
                <a:spcPct val="0"/>
              </a:spcBef>
              <a:spcAft>
                <a:spcPts val="600"/>
              </a:spcAft>
              <a:buClrTx/>
              <a:buSzTx/>
              <a:buFont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Limitations:</a:t>
            </a:r>
          </a:p>
          <a:p>
            <a:pPr eaLnBrk="0" fontAlgn="base" hangingPunct="0">
              <a:lnSpc>
                <a:spcPct val="110000"/>
              </a:lnSpc>
              <a:spcBef>
                <a:spcPct val="0"/>
              </a:spcBef>
              <a:spcAft>
                <a:spcPts val="600"/>
              </a:spcAf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Static responses.</a:t>
            </a:r>
          </a:p>
          <a:p>
            <a:pPr eaLnBrk="0" fontAlgn="base" hangingPunct="0">
              <a:lnSpc>
                <a:spcPct val="110000"/>
              </a:lnSpc>
              <a:spcBef>
                <a:spcPct val="0"/>
              </a:spcBef>
              <a:spcAft>
                <a:spcPts val="600"/>
              </a:spcAft>
            </a:pP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Doesn’t adapt or learn from user behavior.</a:t>
            </a:r>
          </a:p>
        </p:txBody>
      </p:sp>
    </p:spTree>
    <p:extLst>
      <p:ext uri="{BB962C8B-B14F-4D97-AF65-F5344CB8AC3E}">
        <p14:creationId xmlns:p14="http://schemas.microsoft.com/office/powerpoint/2010/main" val="1088222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0E7C8C-3ED1-1613-7267-0DFF48AF7FEF}"/>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1DAFD9B-73C4-9A86-68E1-DC75757F2B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CE24F0-59BA-EA39-474F-27376629C924}"/>
              </a:ext>
            </a:extLst>
          </p:cNvPr>
          <p:cNvSpPr>
            <a:spLocks noGrp="1"/>
          </p:cNvSpPr>
          <p:nvPr>
            <p:ph type="title"/>
          </p:nvPr>
        </p:nvSpPr>
        <p:spPr>
          <a:xfrm>
            <a:off x="1156851" y="637762"/>
            <a:ext cx="9888496" cy="900131"/>
          </a:xfrm>
        </p:spPr>
        <p:txBody>
          <a:bodyPr anchor="t">
            <a:normAutofit/>
          </a:bodyPr>
          <a:lstStyle/>
          <a:p>
            <a:r>
              <a:rPr lang="en-US" b="1" dirty="0">
                <a:solidFill>
                  <a:schemeClr val="bg1"/>
                </a:solidFill>
                <a:latin typeface="Times New Roman" panose="02020603050405020304" pitchFamily="18" charset="0"/>
                <a:cs typeface="Times New Roman" panose="02020603050405020304" pitchFamily="18" charset="0"/>
              </a:rPr>
              <a:t>PROPOSED SYSTEM</a:t>
            </a:r>
            <a:endParaRPr lang="en-IN" sz="4000" dirty="0">
              <a:solidFill>
                <a:schemeClr val="bg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8AC7FBD-FCFB-3FC7-0C42-AC68AAD0BE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B21F15E-B179-D219-82CE-5E875827AA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103B36D4-856A-97D7-B34E-FE415415FEB4}"/>
              </a:ext>
            </a:extLst>
          </p:cNvPr>
          <p:cNvSpPr>
            <a:spLocks noGrp="1" noChangeArrowheads="1"/>
          </p:cNvSpPr>
          <p:nvPr>
            <p:ph idx="1"/>
          </p:nvPr>
        </p:nvSpPr>
        <p:spPr bwMode="auto">
          <a:xfrm>
            <a:off x="335624" y="2616050"/>
            <a:ext cx="110700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introduces an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chatbot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automatically responds to admission-related queries, reducing the need  for manual intervention. It is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available 24/7</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through a user-friendly web interface and can be accessed on both desktops </a:t>
            </a:r>
            <a:r>
              <a:rPr lang="en-US" altLang="en-US" sz="1800" dirty="0">
                <a:latin typeface="Times New Roman" panose="02020603050405020304" pitchFamily="18" charset="0"/>
                <a:cs typeface="Times New Roman" panose="02020603050405020304" pitchFamily="18" charset="0"/>
              </a:rPr>
              <a:t>and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ensuring continuous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support.The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chatbot handles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frequently asked questions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admission procedures, eligibility, fees, scholarships, hostel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facilities,and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placements, offering instant and accurate responses.</a:t>
            </a:r>
            <a:endParaRPr lang="en-US" altLang="en-US" sz="18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975297C0-277B-D9A8-D17A-7C1F4FD805C9}"/>
              </a:ext>
            </a:extLst>
          </p:cNvPr>
          <p:cNvSpPr>
            <a:spLocks noChangeArrowheads="1"/>
          </p:cNvSpPr>
          <p:nvPr/>
        </p:nvSpPr>
        <p:spPr bwMode="auto">
          <a:xfrm>
            <a:off x="335624" y="4448896"/>
            <a:ext cx="115053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uses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Retrieval-Augmented Generation (RAG)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understand and respond to user queries in a conversational manner, combining relevant information from institutional data with the power of language models. This enhances the accuracy and context-awareness of responses, improving user experience. All user interactions are logged and stored in CSV files, enabling institutions to analyze query trends and improve their services based on real user concerns.</a:t>
            </a:r>
          </a:p>
        </p:txBody>
      </p:sp>
    </p:spTree>
    <p:extLst>
      <p:ext uri="{BB962C8B-B14F-4D97-AF65-F5344CB8AC3E}">
        <p14:creationId xmlns:p14="http://schemas.microsoft.com/office/powerpoint/2010/main" val="264180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F59C57-4E1A-C93E-5715-9206B2F38D4D}"/>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C87044D-C813-C140-1790-53DF7C11D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58D8F87-574B-5486-0883-79DB23141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907AB765-2D38-B217-62D9-C3FCFA320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323662C-0ECE-AE7D-6736-62C658E4A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C63E16A-4500-0305-8304-9E2CA1299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70DC0F-7DC2-6A88-E569-7F704DB38DAF}"/>
              </a:ext>
            </a:extLst>
          </p:cNvPr>
          <p:cNvSpPr>
            <a:spLocks noGrp="1"/>
          </p:cNvSpPr>
          <p:nvPr>
            <p:ph type="title"/>
          </p:nvPr>
        </p:nvSpPr>
        <p:spPr>
          <a:xfrm>
            <a:off x="1371599" y="294538"/>
            <a:ext cx="9895951" cy="1033669"/>
          </a:xfrm>
        </p:spPr>
        <p:txBody>
          <a:bodyPr>
            <a:normAutofit/>
          </a:bodyPr>
          <a:lstStyle/>
          <a:p>
            <a:r>
              <a:rPr lang="en-IN" b="1" dirty="0">
                <a:solidFill>
                  <a:srgbClr val="FFFFFF"/>
                </a:solidFill>
                <a:latin typeface="Times New Roman" panose="02020603050405020304" pitchFamily="18" charset="0"/>
                <a:cs typeface="Times New Roman" panose="02020603050405020304" pitchFamily="18" charset="0"/>
              </a:rPr>
              <a:t>APPLICATIONS</a:t>
            </a:r>
            <a:endParaRPr lang="en-IN" dirty="0">
              <a:solidFill>
                <a:srgbClr val="FFFFFF"/>
              </a:solidFill>
            </a:endParaRPr>
          </a:p>
        </p:txBody>
      </p:sp>
      <p:sp>
        <p:nvSpPr>
          <p:cNvPr id="6" name="Rectangle 3">
            <a:extLst>
              <a:ext uri="{FF2B5EF4-FFF2-40B4-BE49-F238E27FC236}">
                <a16:creationId xmlns:a16="http://schemas.microsoft.com/office/drawing/2014/main" id="{11A11D5A-5314-F9A8-905E-53B9F65DF87B}"/>
              </a:ext>
            </a:extLst>
          </p:cNvPr>
          <p:cNvSpPr>
            <a:spLocks noGrp="1" noChangeArrowheads="1"/>
          </p:cNvSpPr>
          <p:nvPr>
            <p:ph idx="1"/>
          </p:nvPr>
        </p:nvSpPr>
        <p:spPr bwMode="auto">
          <a:xfrm>
            <a:off x="796413" y="1891970"/>
            <a:ext cx="10299217" cy="417453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a:buFont typeface="+mj-lt"/>
              <a:buAutoNum type="arabicPeriod"/>
            </a:pPr>
            <a:r>
              <a:rPr lang="en-US" sz="1800" dirty="0">
                <a:latin typeface="Times New Roman" panose="02020603050405020304" pitchFamily="18" charset="0"/>
                <a:cs typeface="Times New Roman" panose="02020603050405020304" pitchFamily="18" charset="0"/>
              </a:rPr>
              <a:t>24/7 Admission Support</a:t>
            </a:r>
          </a:p>
          <a:p>
            <a:pPr>
              <a:buFont typeface="+mj-lt"/>
              <a:buAutoNum type="arabicPeriod"/>
            </a:pPr>
            <a:r>
              <a:rPr lang="en-US" sz="1800" dirty="0">
                <a:latin typeface="Times New Roman" panose="02020603050405020304" pitchFamily="18" charset="0"/>
                <a:cs typeface="Times New Roman" panose="02020603050405020304" pitchFamily="18" charset="0"/>
              </a:rPr>
              <a:t>Automated FAQ Handling</a:t>
            </a:r>
          </a:p>
          <a:p>
            <a:pPr>
              <a:buFont typeface="+mj-lt"/>
              <a:buAutoNum type="arabicPeriod"/>
            </a:pPr>
            <a:r>
              <a:rPr lang="en-US" sz="1800" dirty="0">
                <a:latin typeface="Times New Roman" panose="02020603050405020304" pitchFamily="18" charset="0"/>
                <a:cs typeface="Times New Roman" panose="02020603050405020304" pitchFamily="18" charset="0"/>
              </a:rPr>
              <a:t>Admission Process Guidance</a:t>
            </a:r>
          </a:p>
          <a:p>
            <a:pPr>
              <a:buFont typeface="+mj-lt"/>
              <a:buAutoNum type="arabicPeriod"/>
            </a:pPr>
            <a:r>
              <a:rPr lang="en-US" sz="1800" dirty="0">
                <a:latin typeface="Times New Roman" panose="02020603050405020304" pitchFamily="18" charset="0"/>
                <a:cs typeface="Times New Roman" panose="02020603050405020304" pitchFamily="18" charset="0"/>
              </a:rPr>
              <a:t>College Information Access</a:t>
            </a:r>
          </a:p>
          <a:p>
            <a:pPr>
              <a:buFont typeface="+mj-lt"/>
              <a:buAutoNum type="arabicPeriod"/>
            </a:pPr>
            <a:r>
              <a:rPr lang="en-US" sz="1800" dirty="0">
                <a:latin typeface="Times New Roman" panose="02020603050405020304" pitchFamily="18" charset="0"/>
                <a:cs typeface="Times New Roman" panose="02020603050405020304" pitchFamily="18" charset="0"/>
              </a:rPr>
              <a:t>Reduced Administrative Workload</a:t>
            </a: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473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5" name="Picture 14" descr="Computer script on a screen">
            <a:extLst>
              <a:ext uri="{FF2B5EF4-FFF2-40B4-BE49-F238E27FC236}">
                <a16:creationId xmlns:a16="http://schemas.microsoft.com/office/drawing/2014/main" id="{6EC7A7CE-9C35-FD8D-E791-EFA97A212AE7}"/>
              </a:ext>
            </a:extLst>
          </p:cNvPr>
          <p:cNvPicPr>
            <a:picLocks noChangeAspect="1"/>
          </p:cNvPicPr>
          <p:nvPr/>
        </p:nvPicPr>
        <p:blipFill>
          <a:blip r:embed="rId2">
            <a:alphaModFix amt="55000"/>
          </a:blip>
          <a:srcRect t="5981" b="9749"/>
          <a:stretch/>
        </p:blipFill>
        <p:spPr>
          <a:xfrm>
            <a:off x="20" y="-9107"/>
            <a:ext cx="12191980" cy="6858000"/>
          </a:xfrm>
          <a:prstGeom prst="rect">
            <a:avLst/>
          </a:prstGeom>
        </p:spPr>
      </p:pic>
      <p:sp>
        <p:nvSpPr>
          <p:cNvPr id="2" name="Title 1">
            <a:extLst>
              <a:ext uri="{FF2B5EF4-FFF2-40B4-BE49-F238E27FC236}">
                <a16:creationId xmlns:a16="http://schemas.microsoft.com/office/drawing/2014/main" id="{064BD78D-3CD9-C8D1-9C23-B2E75A45C5F1}"/>
              </a:ext>
            </a:extLst>
          </p:cNvPr>
          <p:cNvSpPr>
            <a:spLocks noGrp="1"/>
          </p:cNvSpPr>
          <p:nvPr>
            <p:ph type="title"/>
          </p:nvPr>
        </p:nvSpPr>
        <p:spPr>
          <a:xfrm>
            <a:off x="686834" y="591344"/>
            <a:ext cx="3200400" cy="5585619"/>
          </a:xfrm>
        </p:spPr>
        <p:txBody>
          <a:bodyPr>
            <a:normAutofit/>
          </a:bodyPr>
          <a:lstStyle/>
          <a:p>
            <a:r>
              <a:rPr lang="en-IN" sz="2800" b="1" dirty="0">
                <a:solidFill>
                  <a:srgbClr val="FFFFFF"/>
                </a:solidFill>
                <a:latin typeface="Times New Roman" panose="02020603050405020304" pitchFamily="18" charset="0"/>
                <a:cs typeface="Times New Roman" panose="02020603050405020304" pitchFamily="18" charset="0"/>
              </a:rPr>
              <a:t>HARDWARE AND SOFTWARE SPECIFICATIONS</a:t>
            </a:r>
            <a:endParaRPr lang="en-IN" sz="2800" dirty="0">
              <a:solidFill>
                <a:srgbClr val="FFFFFF"/>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5A9EE323-8042-2FB8-C96A-272D0D25EE6B}"/>
              </a:ext>
            </a:extLst>
          </p:cNvPr>
          <p:cNvSpPr>
            <a:spLocks noGrp="1" noChangeArrowheads="1"/>
          </p:cNvSpPr>
          <p:nvPr>
            <p:ph idx="1"/>
          </p:nvPr>
        </p:nvSpPr>
        <p:spPr bwMode="auto">
          <a:xfrm>
            <a:off x="4447308" y="591344"/>
            <a:ext cx="6906491" cy="5585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indent="0" algn="just">
              <a:buNone/>
            </a:pPr>
            <a:r>
              <a:rPr lang="en-IN" sz="2000" b="1" dirty="0">
                <a:solidFill>
                  <a:schemeClr val="bg1"/>
                </a:solidFill>
                <a:latin typeface="Times New Roman" panose="02020603050405020304" pitchFamily="18" charset="0"/>
                <a:cs typeface="Times New Roman" panose="02020603050405020304" pitchFamily="18" charset="0"/>
              </a:rPr>
              <a:t>Software Specification:</a:t>
            </a:r>
          </a:p>
          <a:p>
            <a:pPr algn="just"/>
            <a:r>
              <a:rPr lang="en-IN" sz="2000" b="1" dirty="0">
                <a:solidFill>
                  <a:schemeClr val="bg1"/>
                </a:solidFill>
                <a:latin typeface="Times New Roman" panose="02020603050405020304" pitchFamily="18" charset="0"/>
                <a:cs typeface="Times New Roman" panose="02020603050405020304" pitchFamily="18" charset="0"/>
              </a:rPr>
              <a:t>Backend</a:t>
            </a:r>
            <a:r>
              <a:rPr lang="en-IN" sz="2000" dirty="0">
                <a:solidFill>
                  <a:schemeClr val="bg1"/>
                </a:solidFill>
                <a:latin typeface="Times New Roman" panose="02020603050405020304" pitchFamily="18" charset="0"/>
                <a:cs typeface="Times New Roman" panose="02020603050405020304" pitchFamily="18" charset="0"/>
              </a:rPr>
              <a:t>: Python with </a:t>
            </a:r>
            <a:r>
              <a:rPr lang="en-IN" sz="2000" b="1" dirty="0" err="1">
                <a:solidFill>
                  <a:schemeClr val="bg1"/>
                </a:solidFill>
                <a:latin typeface="Times New Roman" panose="02020603050405020304" pitchFamily="18" charset="0"/>
                <a:cs typeface="Times New Roman" panose="02020603050405020304" pitchFamily="18" charset="0"/>
              </a:rPr>
              <a:t>FastAPI</a:t>
            </a:r>
            <a:r>
              <a:rPr lang="en-IN" sz="2000" dirty="0">
                <a:solidFill>
                  <a:schemeClr val="bg1"/>
                </a:solidFill>
                <a:latin typeface="Times New Roman" panose="02020603050405020304" pitchFamily="18" charset="0"/>
                <a:cs typeface="Times New Roman" panose="02020603050405020304" pitchFamily="18" charset="0"/>
              </a:rPr>
              <a:t> Framework</a:t>
            </a:r>
          </a:p>
          <a:p>
            <a:pPr algn="just">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Data Handling</a:t>
            </a:r>
            <a:r>
              <a:rPr lang="en-IN" sz="2000"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Pandas</a:t>
            </a:r>
            <a:r>
              <a:rPr lang="en-IN" sz="2000" dirty="0">
                <a:solidFill>
                  <a:schemeClr val="bg1"/>
                </a:solidFill>
                <a:latin typeface="Times New Roman" panose="02020603050405020304" pitchFamily="18" charset="0"/>
                <a:cs typeface="Times New Roman" panose="02020603050405020304" pitchFamily="18" charset="0"/>
              </a:rPr>
              <a:t> for CSV Data Management</a:t>
            </a:r>
          </a:p>
          <a:p>
            <a:pPr algn="just">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Intelligence Layer</a:t>
            </a:r>
            <a:r>
              <a:rPr lang="en-IN" sz="2000"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Retrieval-Augmented Generation (RAG)</a:t>
            </a:r>
            <a:r>
              <a:rPr lang="en-IN" sz="2000" dirty="0">
                <a:solidFill>
                  <a:schemeClr val="bg1"/>
                </a:solidFill>
                <a:latin typeface="Times New Roman" panose="02020603050405020304" pitchFamily="18" charset="0"/>
                <a:cs typeface="Times New Roman" panose="02020603050405020304" pitchFamily="18" charset="0"/>
              </a:rPr>
              <a:t> using </a:t>
            </a:r>
            <a:r>
              <a:rPr lang="en-IN" sz="2000" b="1" dirty="0" err="1">
                <a:solidFill>
                  <a:schemeClr val="bg1"/>
                </a:solidFill>
                <a:latin typeface="Times New Roman" panose="02020603050405020304" pitchFamily="18" charset="0"/>
                <a:cs typeface="Times New Roman" panose="02020603050405020304" pitchFamily="18" charset="0"/>
              </a:rPr>
              <a:t>LangChain</a:t>
            </a:r>
            <a:r>
              <a:rPr lang="en-IN" sz="2000" dirty="0">
                <a:solidFill>
                  <a:schemeClr val="bg1"/>
                </a:solidFill>
                <a:latin typeface="Times New Roman" panose="02020603050405020304" pitchFamily="18" charset="0"/>
                <a:cs typeface="Times New Roman" panose="02020603050405020304" pitchFamily="18" charset="0"/>
              </a:rPr>
              <a:t>, </a:t>
            </a:r>
            <a:r>
              <a:rPr lang="en-IN" sz="2000" b="1" dirty="0" err="1">
                <a:solidFill>
                  <a:schemeClr val="bg1"/>
                </a:solidFill>
                <a:latin typeface="Times New Roman" panose="02020603050405020304" pitchFamily="18" charset="0"/>
                <a:cs typeface="Times New Roman" panose="02020603050405020304" pitchFamily="18" charset="0"/>
              </a:rPr>
              <a:t>Qdrant</a:t>
            </a:r>
            <a:r>
              <a:rPr lang="en-IN" sz="2000" dirty="0">
                <a:solidFill>
                  <a:schemeClr val="bg1"/>
                </a:solidFill>
                <a:latin typeface="Times New Roman" panose="02020603050405020304" pitchFamily="18" charset="0"/>
                <a:cs typeface="Times New Roman" panose="02020603050405020304" pitchFamily="18" charset="0"/>
              </a:rPr>
              <a:t>, and </a:t>
            </a:r>
            <a:r>
              <a:rPr lang="en-IN" sz="2000" b="1" dirty="0">
                <a:solidFill>
                  <a:schemeClr val="bg1"/>
                </a:solidFill>
                <a:latin typeface="Times New Roman" panose="02020603050405020304" pitchFamily="18" charset="0"/>
                <a:cs typeface="Times New Roman" panose="02020603050405020304" pitchFamily="18" charset="0"/>
              </a:rPr>
              <a:t>Gemini Model</a:t>
            </a:r>
            <a:endParaRPr lang="en-IN" sz="2000" dirty="0">
              <a:solidFill>
                <a:schemeClr val="bg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Vector Database</a:t>
            </a:r>
            <a:r>
              <a:rPr lang="en-IN" sz="2000" dirty="0">
                <a:solidFill>
                  <a:schemeClr val="bg1"/>
                </a:solidFill>
                <a:latin typeface="Times New Roman" panose="02020603050405020304" pitchFamily="18" charset="0"/>
                <a:cs typeface="Times New Roman" panose="02020603050405020304" pitchFamily="18" charset="0"/>
              </a:rPr>
              <a:t>: </a:t>
            </a:r>
            <a:r>
              <a:rPr lang="en-IN" sz="2000" b="1" dirty="0" err="1">
                <a:solidFill>
                  <a:schemeClr val="bg1"/>
                </a:solidFill>
                <a:latin typeface="Times New Roman" panose="02020603050405020304" pitchFamily="18" charset="0"/>
                <a:cs typeface="Times New Roman" panose="02020603050405020304" pitchFamily="18" charset="0"/>
              </a:rPr>
              <a:t>Qdrant</a:t>
            </a:r>
            <a:r>
              <a:rPr lang="en-IN" sz="2000" dirty="0">
                <a:solidFill>
                  <a:schemeClr val="bg1"/>
                </a:solidFill>
                <a:latin typeface="Times New Roman" panose="02020603050405020304" pitchFamily="18" charset="0"/>
                <a:cs typeface="Times New Roman" panose="02020603050405020304" pitchFamily="18" charset="0"/>
              </a:rPr>
              <a:t> for efficient vector-based similarity search</a:t>
            </a:r>
          </a:p>
          <a:p>
            <a:pPr algn="just">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Storage</a:t>
            </a:r>
            <a:r>
              <a:rPr lang="en-IN" sz="2000"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CSV files</a:t>
            </a:r>
            <a:r>
              <a:rPr lang="en-IN" sz="2000" dirty="0">
                <a:solidFill>
                  <a:schemeClr val="bg1"/>
                </a:solidFill>
                <a:latin typeface="Times New Roman" panose="02020603050405020304" pitchFamily="18" charset="0"/>
                <a:cs typeface="Times New Roman" panose="02020603050405020304" pitchFamily="18" charset="0"/>
              </a:rPr>
              <a:t> for logging user queries and responses</a:t>
            </a:r>
          </a:p>
          <a:p>
            <a:pPr algn="just">
              <a:buFont typeface="Arial" panose="020B0604020202020204" pitchFamily="34" charset="0"/>
              <a:buChar char="•"/>
            </a:pPr>
            <a:r>
              <a:rPr lang="en-IN" sz="2000" b="1" dirty="0">
                <a:solidFill>
                  <a:schemeClr val="bg1"/>
                </a:solidFill>
                <a:latin typeface="Times New Roman" panose="02020603050405020304" pitchFamily="18" charset="0"/>
                <a:cs typeface="Times New Roman" panose="02020603050405020304" pitchFamily="18" charset="0"/>
              </a:rPr>
              <a:t>Frontend</a:t>
            </a:r>
            <a:r>
              <a:rPr lang="en-IN" sz="2000" dirty="0">
                <a:solidFill>
                  <a:schemeClr val="bg1"/>
                </a:solidFill>
                <a:latin typeface="Times New Roman" panose="02020603050405020304" pitchFamily="18" charset="0"/>
                <a:cs typeface="Times New Roman" panose="02020603050405020304" pitchFamily="18" charset="0"/>
              </a:rPr>
              <a:t>: </a:t>
            </a:r>
            <a:r>
              <a:rPr lang="en-IN" sz="2000" b="1" dirty="0">
                <a:solidFill>
                  <a:schemeClr val="bg1"/>
                </a:solidFill>
                <a:latin typeface="Times New Roman" panose="02020603050405020304" pitchFamily="18" charset="0"/>
                <a:cs typeface="Times New Roman" panose="02020603050405020304" pitchFamily="18" charset="0"/>
              </a:rPr>
              <a:t>React</a:t>
            </a:r>
            <a:r>
              <a:rPr lang="en-IN" sz="2000" dirty="0">
                <a:solidFill>
                  <a:schemeClr val="bg1"/>
                </a:solidFill>
                <a:latin typeface="Times New Roman" panose="02020603050405020304" pitchFamily="18" charset="0"/>
                <a:cs typeface="Times New Roman" panose="02020603050405020304" pitchFamily="18" charset="0"/>
              </a:rPr>
              <a:t> (React.js), with </a:t>
            </a:r>
            <a:r>
              <a:rPr lang="en-IN" sz="2000" b="1" dirty="0">
                <a:solidFill>
                  <a:schemeClr val="bg1"/>
                </a:solidFill>
                <a:latin typeface="Times New Roman" panose="02020603050405020304" pitchFamily="18" charset="0"/>
                <a:cs typeface="Times New Roman" panose="02020603050405020304" pitchFamily="18" charset="0"/>
              </a:rPr>
              <a:t>HTML</a:t>
            </a:r>
            <a:r>
              <a:rPr lang="en-IN" sz="2000" dirty="0">
                <a:solidFill>
                  <a:schemeClr val="bg1"/>
                </a:solidFill>
                <a:latin typeface="Times New Roman" panose="02020603050405020304" pitchFamily="18" charset="0"/>
                <a:cs typeface="Times New Roman" panose="02020603050405020304" pitchFamily="18" charset="0"/>
              </a:rPr>
              <a:t> and </a:t>
            </a:r>
            <a:r>
              <a:rPr lang="en-IN" sz="2000" b="1" dirty="0">
                <a:solidFill>
                  <a:schemeClr val="bg1"/>
                </a:solidFill>
                <a:latin typeface="Times New Roman" panose="02020603050405020304" pitchFamily="18" charset="0"/>
                <a:cs typeface="Times New Roman" panose="02020603050405020304" pitchFamily="18" charset="0"/>
              </a:rPr>
              <a:t>CSS</a:t>
            </a:r>
            <a:r>
              <a:rPr lang="en-IN" sz="2000" dirty="0">
                <a:solidFill>
                  <a:schemeClr val="bg1"/>
                </a:solidFill>
                <a:latin typeface="Times New Roman" panose="02020603050405020304" pitchFamily="18" charset="0"/>
                <a:cs typeface="Times New Roman" panose="02020603050405020304" pitchFamily="18" charset="0"/>
              </a:rPr>
              <a:t> for styling</a:t>
            </a:r>
          </a:p>
          <a:p>
            <a:pPr marL="0" marR="0" lvl="0" indent="0" algn="just"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Hardware Specifications</a:t>
            </a:r>
            <a:endParaRPr lang="en-US" altLang="en-US" sz="2000" b="1" dirty="0">
              <a:solidFill>
                <a:schemeClr val="bg1"/>
              </a:solidFill>
              <a:latin typeface="Times New Roman" panose="02020603050405020304" pitchFamily="18" charset="0"/>
              <a:cs typeface="Times New Roman" panose="02020603050405020304" pitchFamily="18" charset="0"/>
            </a:endParaRPr>
          </a:p>
          <a:p>
            <a:pPr algn="just" eaLnBrk="0" fontAlgn="base" hangingPunct="0">
              <a:spcBef>
                <a:spcPct val="0"/>
              </a:spcBef>
              <a:spcAft>
                <a:spcPts val="600"/>
              </a:spcAft>
            </a:pPr>
            <a:r>
              <a:rPr kumimoji="0" lang="en-US" altLang="en-US" sz="20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Processor:</a:t>
            </a:r>
            <a:r>
              <a:rPr kumimoji="0" lang="en-US" altLang="en-US" sz="20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Intel i5 or higher.</a:t>
            </a:r>
          </a:p>
          <a:p>
            <a:pPr algn="just" eaLnBrk="0" fontAlgn="base" hangingPunct="0">
              <a:spcBef>
                <a:spcPct val="0"/>
              </a:spcBef>
              <a:spcAft>
                <a:spcPts val="600"/>
              </a:spcAft>
            </a:pPr>
            <a:r>
              <a:rPr kumimoji="0" lang="en-US" altLang="en-US" sz="20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RAM:</a:t>
            </a:r>
            <a:r>
              <a:rPr kumimoji="0" lang="en-US" altLang="en-US" sz="20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Minimum 8GB (16GB recommended).</a:t>
            </a:r>
          </a:p>
          <a:p>
            <a:pPr marL="0" marR="0" lvl="0" indent="0" algn="just" defTabSz="914400" rtl="0" eaLnBrk="0" fontAlgn="base" latinLnBrk="0" hangingPunct="0">
              <a:spcBef>
                <a:spcPct val="0"/>
              </a:spcBef>
              <a:spcAft>
                <a:spcPts val="600"/>
              </a:spcAft>
              <a:buClrTx/>
              <a:buSzTx/>
              <a:buNone/>
              <a:tabLst/>
            </a:pPr>
            <a:endParaRPr kumimoji="0" lang="en-US" altLang="en-US" sz="24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spcBef>
                <a:spcPct val="0"/>
              </a:spcBef>
              <a:spcAft>
                <a:spcPts val="600"/>
              </a:spcAft>
              <a:buClrTx/>
              <a:buSzTx/>
              <a:buFontTx/>
              <a:buNone/>
              <a:tabLst/>
            </a:pPr>
            <a:endParaRPr kumimoji="0" lang="en-US" altLang="en-US" sz="24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629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0DDCCC7-94E8-437F-911F-B641F3DEE9CC}">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1637</TotalTime>
  <Words>2987</Words>
  <Application>Microsoft Office PowerPoint</Application>
  <PresentationFormat>Widescreen</PresentationFormat>
  <Paragraphs>357</Paragraphs>
  <Slides>41</Slides>
  <Notes>5</Notes>
  <HiddenSlides>3</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Aptos</vt:lpstr>
      <vt:lpstr>Aptos Display</vt:lpstr>
      <vt:lpstr>Arial</vt:lpstr>
      <vt:lpstr>Calibri</vt:lpstr>
      <vt:lpstr>Times New Roman</vt:lpstr>
      <vt:lpstr>Office Theme</vt:lpstr>
      <vt:lpstr> </vt:lpstr>
      <vt:lpstr>PowerPoint Presentation</vt:lpstr>
      <vt:lpstr>OUTLINE </vt:lpstr>
      <vt:lpstr>ABSTRACT</vt:lpstr>
      <vt:lpstr>INTRODUCTION</vt:lpstr>
      <vt:lpstr>EXISTING SYSTEM</vt:lpstr>
      <vt:lpstr>PROPOSED SYSTEM</vt:lpstr>
      <vt:lpstr>APPLICATIONS</vt:lpstr>
      <vt:lpstr>HARDWARE AND SOFTWARE SPECIFICATIONS</vt:lpstr>
      <vt:lpstr>PowerPoint Presentation</vt:lpstr>
      <vt:lpstr>PowerPoint Presentation</vt:lpstr>
      <vt:lpstr>PROBLEM STATEMENT</vt:lpstr>
      <vt:lpstr>OBJECTIVES</vt:lpstr>
      <vt:lpstr>MODULES</vt:lpstr>
      <vt:lpstr>MODULES</vt:lpstr>
      <vt:lpstr>MODULES</vt:lpstr>
      <vt:lpstr>ALGORITHM</vt:lpstr>
      <vt:lpstr>3. Hidden Layer (Intent Recognition Logic) Purpose: Determine the user’s intent using rule-based logic. We define categories (intents) like: Courses Fees Admissions Eligibility Deadlines Hostel Contact Method: We match the lemmatized tokens from user input with predefined keywords under each intent. If a match is found, we return a relevant response. </vt:lpstr>
      <vt:lpstr>PowerPoint Presentation</vt:lpstr>
      <vt:lpstr>Architecture </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ENCHANCEMENT</vt:lpstr>
      <vt:lpstr>REFERNECES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 Rasheed</dc:creator>
  <cp:lastModifiedBy>Abdul Rasheed</cp:lastModifiedBy>
  <cp:revision>39</cp:revision>
  <dcterms:created xsi:type="dcterms:W3CDTF">2025-03-02T16:35:15Z</dcterms:created>
  <dcterms:modified xsi:type="dcterms:W3CDTF">2025-06-25T14:52:18Z</dcterms:modified>
</cp:coreProperties>
</file>