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5143500" cx="9144000"/>
  <p:notesSz cx="6858000" cy="9144000"/>
  <p:embeddedFontLst>
    <p:embeddedFont>
      <p:font typeface="Maven Pro SemiBold"/>
      <p:regular r:id="rId40"/>
      <p:bold r:id="rId41"/>
    </p:embeddedFont>
    <p:embeddedFont>
      <p:font typeface="PT Sans Narrow"/>
      <p:regular r:id="rId42"/>
      <p:bold r:id="rId43"/>
    </p:embeddedFont>
    <p:embeddedFont>
      <p:font typeface="Maven Pro"/>
      <p:regular r:id="rId44"/>
      <p:bold r:id="rId45"/>
    </p:embeddedFont>
    <p:embeddedFont>
      <p:font typeface="Open Sans SemiBold"/>
      <p:regular r:id="rId46"/>
      <p:bold r:id="rId47"/>
      <p:italic r:id="rId48"/>
      <p:boldItalic r:id="rId49"/>
    </p:embeddedFont>
    <p:embeddedFont>
      <p:font typeface="Maven Pro Medium"/>
      <p:regular r:id="rId50"/>
      <p:bold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735BBE-9A2D-4B58-9548-383EB23B9B55}">
  <a:tblStyle styleId="{53735BBE-9A2D-4B58-9548-383EB23B9B5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SemiBold-regular.fntdata"/><Relationship Id="rId42" Type="http://schemas.openxmlformats.org/officeDocument/2006/relationships/font" Target="fonts/PTSansNarrow-regular.fntdata"/><Relationship Id="rId41" Type="http://schemas.openxmlformats.org/officeDocument/2006/relationships/font" Target="fonts/MavenProSemiBold-bold.fntdata"/><Relationship Id="rId44" Type="http://schemas.openxmlformats.org/officeDocument/2006/relationships/font" Target="fonts/MavenPro-regular.fntdata"/><Relationship Id="rId43" Type="http://schemas.openxmlformats.org/officeDocument/2006/relationships/font" Target="fonts/PTSansNarrow-bold.fntdata"/><Relationship Id="rId46" Type="http://schemas.openxmlformats.org/officeDocument/2006/relationships/font" Target="fonts/OpenSansSemiBold-regular.fntdata"/><Relationship Id="rId45"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OpenSansSemiBold-italic.fntdata"/><Relationship Id="rId47" Type="http://schemas.openxmlformats.org/officeDocument/2006/relationships/font" Target="fonts/OpenSansSemiBold-bold.fntdata"/><Relationship Id="rId49" Type="http://schemas.openxmlformats.org/officeDocument/2006/relationships/font" Target="fonts/OpenSansSemiBold-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MavenProMedium-bold.fntdata"/><Relationship Id="rId50" Type="http://schemas.openxmlformats.org/officeDocument/2006/relationships/font" Target="fonts/MavenProMedium-regular.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4.xml"/><Relationship Id="rId55" Type="http://schemas.openxmlformats.org/officeDocument/2006/relationships/font" Target="fonts/OpenSans-boldItalic.fntdata"/><Relationship Id="rId10" Type="http://schemas.openxmlformats.org/officeDocument/2006/relationships/slide" Target="slides/slide3.xml"/><Relationship Id="rId54" Type="http://schemas.openxmlformats.org/officeDocument/2006/relationships/font" Target="fonts/OpenSans-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deb342b17c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deb342b17c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deb342b17c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deb342b17c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deb342b17c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deb342b17c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deb342b17c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deb342b17c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deb342b17c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eb342b17c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deb342b17c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deb342b17c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deb342b17c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deb342b17c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deb342b17c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deb342b17c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deb342b17c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eb342b17c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deb342b17c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deb342b17c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deb19f08f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eb19f08f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deb342b17c_1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deb342b17c_1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deb342b17c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deb342b17c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deb342b17c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deb342b17c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deb342b17c_1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deb342b17c_1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deb342b17c_1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deb342b17c_1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deb342b17c_1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deb342b17c_1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deb19f08ff_3_8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textbox</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LAST REVIEW</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NEXT REVIEW</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Satisfaction Levels</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Rating Levels</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Manager Rating</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Self Rating</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Job Satisfaction</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Environment Satisfaction</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Relationships Satisfaction</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Work Life Balance Satisfaction</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START HIRE DATE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Select Employee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textbox</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Navegator</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p:txBody>
      </p:sp>
      <p:sp>
        <p:nvSpPr>
          <p:cNvPr id="294" name="Google Shape;294;g1deb19f08ff_3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deb19f08ff_3_9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textbox</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 EMPLOYEES</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 INACTIVE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YOUNGEST EMPLOYEES</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OLDEST EMPLOYEES</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AVERAGE SALARY</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ACTIVE EMPLOYEES</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Employee Status Frequency</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lineStackedColumnComboChart</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Employee Overtime Frequency</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Employees by Age and Gender</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slicer</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textbox</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Navegator</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p:txBody>
      </p:sp>
      <p:sp>
        <p:nvSpPr>
          <p:cNvPr id="299" name="Google Shape;299;g1deb19f08ff_3_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deb19f08ff_3_9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textbox</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 EMPLOYEES</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 INACTIVE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YOUNGEST EMPLOYEES</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OLDEST EMPLOYEES</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AVERAGE SALARY</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 ATTRITION RATE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ACTIVE EMPLOYEES</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Active Employees by Department and Job Role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Employees Hiring Trends</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Navegator</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p:txBody>
      </p:sp>
      <p:sp>
        <p:nvSpPr>
          <p:cNvPr id="304" name="Google Shape;304;g1deb19f08ff_3_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deb19f08ff_3_9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textbox</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Navegator</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Attrition by Overtime Requirement</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Attrition Rate by Year</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 ATTRITION RATE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Attrition Rate by Year at Company</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shape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Attrition by Travel Frequency</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Attrition Rate by Department and JobRole</a:t>
            </a:r>
            <a:endParaRPr sz="1800"/>
          </a:p>
          <a:p>
            <a:pPr indent="0" lvl="0" marL="0" rtl="0" algn="l">
              <a:spcBef>
                <a:spcPts val="0"/>
              </a:spcBef>
              <a:spcAft>
                <a:spcPts val="0"/>
              </a:spcAft>
              <a:buNone/>
            </a:pPr>
            <a:r>
              <a:rPr b="0" lang="en" sz="1800"/>
              <a:t>No alt text provided</a:t>
            </a:r>
            <a:endParaRPr sz="1800"/>
          </a:p>
          <a:p>
            <a:pPr indent="0" lvl="0" marL="0" rtl="0" algn="l">
              <a:spcBef>
                <a:spcPts val="0"/>
              </a:spcBef>
              <a:spcAft>
                <a:spcPts val="0"/>
              </a:spcAft>
              <a:buNone/>
            </a:pPr>
            <a:r>
              <a:t/>
            </a:r>
            <a:endParaRPr sz="1800"/>
          </a:p>
        </p:txBody>
      </p:sp>
      <p:sp>
        <p:nvSpPr>
          <p:cNvPr id="309" name="Google Shape;309;g1deb19f08ff_3_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deb19f08f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deb19f08f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deb342b17c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deb342b17c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deb342b17c_1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deb342b17c_1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deb342b17c_1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deb342b17c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deb19f08f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deb19f08f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eb342b17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eb342b1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deb342b17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deb342b17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deb342b17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deb342b17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deb342b17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deb342b17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deb342b17c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deb342b17c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15"/>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5"/>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75" name="Google Shape;75;p15"/>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6" name="Google Shape;76;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9" name="Shape 79"/>
        <p:cNvGrpSpPr/>
        <p:nvPr/>
      </p:nvGrpSpPr>
      <p:grpSpPr>
        <a:xfrm>
          <a:off x="0" y="0"/>
          <a:ext cx="0" cy="0"/>
          <a:chOff x="0" y="0"/>
          <a:chExt cx="0" cy="0"/>
        </a:xfrm>
      </p:grpSpPr>
      <p:sp>
        <p:nvSpPr>
          <p:cNvPr id="80" name="Google Shape;80;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6"/>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82" name="Google Shape;82;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5" name="Shape 85"/>
        <p:cNvGrpSpPr/>
        <p:nvPr/>
      </p:nvGrpSpPr>
      <p:grpSpPr>
        <a:xfrm>
          <a:off x="0" y="0"/>
          <a:ext cx="0" cy="0"/>
          <a:chOff x="0" y="0"/>
          <a:chExt cx="0" cy="0"/>
        </a:xfrm>
      </p:grpSpPr>
      <p:sp>
        <p:nvSpPr>
          <p:cNvPr id="86" name="Google Shape;86;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1" name="Shape 91"/>
        <p:cNvGrpSpPr/>
        <p:nvPr/>
      </p:nvGrpSpPr>
      <p:grpSpPr>
        <a:xfrm>
          <a:off x="0" y="0"/>
          <a:ext cx="0" cy="0"/>
          <a:chOff x="0" y="0"/>
          <a:chExt cx="0" cy="0"/>
        </a:xfrm>
      </p:grpSpPr>
      <p:sp>
        <p:nvSpPr>
          <p:cNvPr id="92" name="Google Shape;92;p18"/>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18"/>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94" name="Google Shape;94;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7" name="Shape 97"/>
        <p:cNvGrpSpPr/>
        <p:nvPr/>
      </p:nvGrpSpPr>
      <p:grpSpPr>
        <a:xfrm>
          <a:off x="0" y="0"/>
          <a:ext cx="0" cy="0"/>
          <a:chOff x="0" y="0"/>
          <a:chExt cx="0" cy="0"/>
        </a:xfrm>
      </p:grpSpPr>
      <p:sp>
        <p:nvSpPr>
          <p:cNvPr id="98" name="Google Shape;98;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9" name="Google Shape;99;p1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0" name="Google Shape;100;p1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1" name="Google Shape;10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4" name="Shape 104"/>
        <p:cNvGrpSpPr/>
        <p:nvPr/>
      </p:nvGrpSpPr>
      <p:grpSpPr>
        <a:xfrm>
          <a:off x="0" y="0"/>
          <a:ext cx="0" cy="0"/>
          <a:chOff x="0" y="0"/>
          <a:chExt cx="0" cy="0"/>
        </a:xfrm>
      </p:grpSpPr>
      <p:sp>
        <p:nvSpPr>
          <p:cNvPr id="105" name="Google Shape;105;p2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6" name="Google Shape;106;p20"/>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7" name="Google Shape;107;p20"/>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8" name="Google Shape;108;p20"/>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9" name="Google Shape;109;p20"/>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0" name="Google Shape;110;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8" name="Shape 118"/>
        <p:cNvGrpSpPr/>
        <p:nvPr/>
      </p:nvGrpSpPr>
      <p:grpSpPr>
        <a:xfrm>
          <a:off x="0" y="0"/>
          <a:ext cx="0" cy="0"/>
          <a:chOff x="0" y="0"/>
          <a:chExt cx="0" cy="0"/>
        </a:xfrm>
      </p:grpSpPr>
      <p:sp>
        <p:nvSpPr>
          <p:cNvPr id="119" name="Google Shape;119;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0" name="Google Shape;120;p22"/>
          <p:cNvSpPr/>
          <p:nvPr>
            <p:ph idx="2" type="pic"/>
          </p:nvPr>
        </p:nvSpPr>
        <p:spPr>
          <a:xfrm>
            <a:off x="3887391" y="740569"/>
            <a:ext cx="4629150" cy="3655219"/>
          </a:xfrm>
          <a:prstGeom prst="rect">
            <a:avLst/>
          </a:prstGeom>
          <a:noFill/>
          <a:ln>
            <a:noFill/>
          </a:ln>
        </p:spPr>
      </p:sp>
      <p:sp>
        <p:nvSpPr>
          <p:cNvPr id="121" name="Google Shape;121;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2" name="Google Shape;122;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5" name="Shape 125"/>
        <p:cNvGrpSpPr/>
        <p:nvPr/>
      </p:nvGrpSpPr>
      <p:grpSpPr>
        <a:xfrm>
          <a:off x="0" y="0"/>
          <a:ext cx="0" cy="0"/>
          <a:chOff x="0" y="0"/>
          <a:chExt cx="0" cy="0"/>
        </a:xfrm>
      </p:grpSpPr>
      <p:sp>
        <p:nvSpPr>
          <p:cNvPr id="126" name="Google Shape;126;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7" name="Google Shape;127;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8" name="Google Shape;128;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1" name="Shape 131"/>
        <p:cNvGrpSpPr/>
        <p:nvPr/>
      </p:nvGrpSpPr>
      <p:grpSpPr>
        <a:xfrm>
          <a:off x="0" y="0"/>
          <a:ext cx="0" cy="0"/>
          <a:chOff x="0" y="0"/>
          <a:chExt cx="0" cy="0"/>
        </a:xfrm>
      </p:grpSpPr>
      <p:sp>
        <p:nvSpPr>
          <p:cNvPr id="132" name="Google Shape;132;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3" name="Google Shape;133;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4" name="Google Shape;134;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4" name="Google Shape;64;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5" name="Google Shape;65;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6" name="Google Shape;66;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7" name="Google Shape;67;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s://app.powerbi.com/groups/me/reports/a2cc8ba6-628d-40d4-9c0d-d8fbb4a78ec8/?pbi_source=PowerPoint" TargetMode="Externa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hyperlink" Target="https://app.powerbi.com/groups/me/reports/a2cc8ba6-628d-40d4-9c0d-d8fbb4a78ec8/?pbi_source=PowerPoint" TargetMode="Externa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hyperlink" Target="https://app.powerbi.com/groups/me/reports/a2cc8ba6-628d-40d4-9c0d-d8fbb4a78ec8/?pbi_source=PowerPoint" TargetMode="Externa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hyperlink" Target="https://app.powerbi.com/groups/me/reports/a2cc8ba6-628d-40d4-9c0d-d8fbb4a78ec8/?pbi_source=PowerPoint"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abdrasheed/Alta-Labs-HR-Dashboard/tree/main/Power%20BI%20Files" TargetMode="External"/><Relationship Id="rId4" Type="http://schemas.openxmlformats.org/officeDocument/2006/relationships/hyperlink" Target="https://github.com/abdrasheed/Alta-Labs-HR-Dashboard/tree/main/Power%20BI%20Files" TargetMode="External"/><Relationship Id="rId5" Type="http://schemas.openxmlformats.org/officeDocument/2006/relationships/hyperlink" Target="https://github.com/abdrasheed/Alta-Labs-HR-Dashboard/tree/main/Datasets" TargetMode="External"/><Relationship Id="rId6" Type="http://schemas.openxmlformats.org/officeDocument/2006/relationships/hyperlink" Target="https://github.com/abdrasheed/Alta-Labs-HR-Dashboard/blob/main/Alta_Labs_HR_Dashboard.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Alta Labs </a:t>
            </a:r>
            <a:r>
              <a:rPr lang="en">
                <a:solidFill>
                  <a:srgbClr val="000D3B"/>
                </a:solidFill>
              </a:rPr>
              <a:t>HR Dashboard</a:t>
            </a:r>
            <a:endParaRPr>
              <a:solidFill>
                <a:srgbClr val="000D3B"/>
              </a:solidFill>
            </a:endParaRPr>
          </a:p>
        </p:txBody>
      </p:sp>
      <p:sp>
        <p:nvSpPr>
          <p:cNvPr id="142" name="Google Shape;142;p25"/>
          <p:cNvSpPr txBox="1"/>
          <p:nvPr>
            <p:ph idx="1" type="subTitle"/>
          </p:nvPr>
        </p:nvSpPr>
        <p:spPr>
          <a:xfrm>
            <a:off x="2137225" y="2697651"/>
            <a:ext cx="4870500" cy="10224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2200">
                <a:solidFill>
                  <a:srgbClr val="000D3B"/>
                </a:solidFill>
              </a:rPr>
              <a:t>Data Analysis Life Cycle Project</a:t>
            </a:r>
            <a:endParaRPr sz="2200">
              <a:solidFill>
                <a:srgbClr val="000D3B"/>
              </a:solidFill>
            </a:endParaRPr>
          </a:p>
          <a:p>
            <a:pPr indent="0" lvl="0" marL="0" rtl="0" algn="ctr">
              <a:lnSpc>
                <a:spcPct val="150000"/>
              </a:lnSpc>
              <a:spcBef>
                <a:spcPts val="0"/>
              </a:spcBef>
              <a:spcAft>
                <a:spcPts val="0"/>
              </a:spcAft>
              <a:buNone/>
            </a:pPr>
            <a:r>
              <a:rPr b="1" lang="en" sz="1691">
                <a:solidFill>
                  <a:srgbClr val="000D3B"/>
                </a:solidFill>
              </a:rPr>
              <a:t>Created by:</a:t>
            </a:r>
            <a:r>
              <a:rPr lang="en" sz="1691">
                <a:solidFill>
                  <a:srgbClr val="000D3B"/>
                </a:solidFill>
              </a:rPr>
              <a:t> Abdelrahman Alarqan</a:t>
            </a:r>
            <a:endParaRPr sz="1691">
              <a:solidFill>
                <a:srgbClr val="000D3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aphicFrame>
        <p:nvGraphicFramePr>
          <p:cNvPr id="197" name="Google Shape;197;p34"/>
          <p:cNvGraphicFramePr/>
          <p:nvPr/>
        </p:nvGraphicFramePr>
        <p:xfrm>
          <a:off x="402750" y="415600"/>
          <a:ext cx="3000000" cy="3000000"/>
        </p:xfrm>
        <a:graphic>
          <a:graphicData uri="http://schemas.openxmlformats.org/drawingml/2006/table">
            <a:tbl>
              <a:tblPr>
                <a:noFill/>
                <a:tableStyleId>{53735BBE-9A2D-4B58-9548-383EB23B9B55}</a:tableStyleId>
              </a:tblPr>
              <a:tblGrid>
                <a:gridCol w="1943475"/>
                <a:gridCol w="5245000"/>
                <a:gridCol w="1150025"/>
              </a:tblGrid>
              <a:tr h="381000">
                <a:tc gridSpan="3">
                  <a:txBody>
                    <a:bodyPr/>
                    <a:lstStyle/>
                    <a:p>
                      <a:pPr indent="0" lvl="0" marL="0" rtl="0" algn="l">
                        <a:spcBef>
                          <a:spcPts val="0"/>
                        </a:spcBef>
                        <a:spcAft>
                          <a:spcPts val="0"/>
                        </a:spcAft>
                        <a:buNone/>
                      </a:pPr>
                      <a:r>
                        <a:rPr b="1" lang="en" sz="1800">
                          <a:solidFill>
                            <a:schemeClr val="lt1"/>
                          </a:solidFill>
                          <a:highlight>
                            <a:srgbClr val="000D3B"/>
                          </a:highlight>
                          <a:latin typeface="Maven Pro"/>
                          <a:ea typeface="Maven Pro"/>
                          <a:cs typeface="Maven Pro"/>
                          <a:sym typeface="Maven Pro"/>
                        </a:rPr>
                        <a:t>Employee </a:t>
                      </a:r>
                      <a:r>
                        <a:rPr b="1" lang="en" sz="1800">
                          <a:solidFill>
                            <a:schemeClr val="lt1"/>
                          </a:solidFill>
                          <a:highlight>
                            <a:srgbClr val="000D3B"/>
                          </a:highlight>
                          <a:latin typeface="Maven Pro"/>
                          <a:ea typeface="Maven Pro"/>
                          <a:cs typeface="Maven Pro"/>
                          <a:sym typeface="Maven Pro"/>
                        </a:rPr>
                        <a:t>Table 02 </a:t>
                      </a:r>
                      <a:r>
                        <a:rPr b="1" lang="en" sz="1800">
                          <a:solidFill>
                            <a:schemeClr val="lt1"/>
                          </a:solidFill>
                          <a:highlight>
                            <a:srgbClr val="000D3B"/>
                          </a:highlight>
                          <a:latin typeface="Maven Pro"/>
                          <a:ea typeface="Maven Pro"/>
                          <a:cs typeface="Maven Pro"/>
                          <a:sym typeface="Maven Pro"/>
                        </a:rPr>
                        <a:t>(Dimensional)</a:t>
                      </a:r>
                      <a:endParaRPr b="1" sz="1800">
                        <a:solidFill>
                          <a:schemeClr val="lt1"/>
                        </a:solidFill>
                        <a:highlight>
                          <a:srgbClr val="000D3B"/>
                        </a:highlight>
                        <a:latin typeface="Maven Pro"/>
                        <a:ea typeface="Maven Pro"/>
                        <a:cs typeface="Maven Pro"/>
                        <a:sym typeface="Maven Pro"/>
                      </a:endParaRPr>
                    </a:p>
                  </a:txBody>
                  <a:tcPr marT="91425" marB="91425" marR="91425" marL="91425">
                    <a:solidFill>
                      <a:srgbClr val="000D3B"/>
                    </a:solidFill>
                  </a:tcPr>
                </a:tc>
                <a:tc hMerge="1"/>
                <a:tc hMerge="1"/>
              </a:tr>
              <a:tr h="381000">
                <a:tc>
                  <a:txBody>
                    <a:bodyPr/>
                    <a:lstStyle/>
                    <a:p>
                      <a:pPr indent="0" lvl="0" marL="0" rtl="0" algn="l">
                        <a:spcBef>
                          <a:spcPts val="0"/>
                        </a:spcBef>
                        <a:spcAft>
                          <a:spcPts val="0"/>
                        </a:spcAft>
                        <a:buNone/>
                      </a:pPr>
                      <a:r>
                        <a:rPr lang="en">
                          <a:latin typeface="Open Sans SemiBold"/>
                          <a:ea typeface="Open Sans SemiBold"/>
                          <a:cs typeface="Open Sans SemiBold"/>
                          <a:sym typeface="Open Sans SemiBold"/>
                        </a:rPr>
                        <a:t>Column</a:t>
                      </a:r>
                      <a:endParaRPr>
                        <a:latin typeface="Open Sans SemiBold"/>
                        <a:ea typeface="Open Sans SemiBold"/>
                        <a:cs typeface="Open Sans SemiBold"/>
                        <a:sym typeface="Open Sans SemiBold"/>
                      </a:endParaRPr>
                    </a:p>
                  </a:txBody>
                  <a:tcPr marT="91425" marB="91425" marR="91425" marL="91425">
                    <a:solidFill>
                      <a:schemeClr val="accent4"/>
                    </a:solidFill>
                  </a:tcPr>
                </a:tc>
                <a:tc>
                  <a:txBody>
                    <a:bodyPr/>
                    <a:lstStyle/>
                    <a:p>
                      <a:pPr indent="0" lvl="0" marL="0" rtl="0" algn="l">
                        <a:spcBef>
                          <a:spcPts val="0"/>
                        </a:spcBef>
                        <a:spcAft>
                          <a:spcPts val="0"/>
                        </a:spcAft>
                        <a:buNone/>
                      </a:pPr>
                      <a:r>
                        <a:rPr lang="en">
                          <a:latin typeface="Open Sans SemiBold"/>
                          <a:ea typeface="Open Sans SemiBold"/>
                          <a:cs typeface="Open Sans SemiBold"/>
                          <a:sym typeface="Open Sans SemiBold"/>
                        </a:rPr>
                        <a:t>Description</a:t>
                      </a:r>
                      <a:endParaRPr>
                        <a:latin typeface="Open Sans SemiBold"/>
                        <a:ea typeface="Open Sans SemiBold"/>
                        <a:cs typeface="Open Sans SemiBold"/>
                        <a:sym typeface="Open Sans SemiBold"/>
                      </a:endParaRPr>
                    </a:p>
                  </a:txBody>
                  <a:tcPr marT="91425" marB="91425" marR="91425" marL="91425">
                    <a:solidFill>
                      <a:schemeClr val="accent4"/>
                    </a:solidFill>
                  </a:tcPr>
                </a:tc>
                <a:tc>
                  <a:txBody>
                    <a:bodyPr/>
                    <a:lstStyle/>
                    <a:p>
                      <a:pPr indent="0" lvl="0" marL="0" rtl="0" algn="l">
                        <a:spcBef>
                          <a:spcPts val="0"/>
                        </a:spcBef>
                        <a:spcAft>
                          <a:spcPts val="0"/>
                        </a:spcAft>
                        <a:buNone/>
                      </a:pPr>
                      <a:r>
                        <a:rPr lang="en">
                          <a:latin typeface="Open Sans SemiBold"/>
                          <a:ea typeface="Open Sans SemiBold"/>
                          <a:cs typeface="Open Sans SemiBold"/>
                          <a:sym typeface="Open Sans SemiBold"/>
                        </a:rPr>
                        <a:t>Datatype</a:t>
                      </a:r>
                      <a:endParaRPr>
                        <a:latin typeface="Open Sans SemiBold"/>
                        <a:ea typeface="Open Sans SemiBold"/>
                        <a:cs typeface="Open Sans SemiBold"/>
                        <a:sym typeface="Open Sans SemiBold"/>
                      </a:endParaRPr>
                    </a:p>
                  </a:txBody>
                  <a:tcPr marT="91425" marB="91425" marR="91425" marL="91425">
                    <a:solidFill>
                      <a:schemeClr val="accent4"/>
                    </a:solidFill>
                  </a:tcPr>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EmployeeID</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A unique ID that identifies an employee. </a:t>
                      </a:r>
                      <a:endParaRPr sz="1300">
                        <a:solidFill>
                          <a:srgbClr val="0E3051"/>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text</a:t>
                      </a:r>
                      <a:endParaRPr sz="1300">
                        <a:solidFill>
                          <a:srgbClr val="0E3051"/>
                        </a:solidFill>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FirstName</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First name of an employee.</a:t>
                      </a:r>
                      <a:endParaRPr sz="1300">
                        <a:solidFill>
                          <a:srgbClr val="0E3051"/>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text</a:t>
                      </a:r>
                      <a:endParaRPr sz="1300">
                        <a:solidFill>
                          <a:srgbClr val="0E3051"/>
                        </a:solidFill>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LastName</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Last name of an employee.</a:t>
                      </a:r>
                      <a:endParaRPr sz="1300">
                        <a:solidFill>
                          <a:srgbClr val="0E3051"/>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text</a:t>
                      </a:r>
                      <a:endParaRPr sz="1300">
                        <a:solidFill>
                          <a:srgbClr val="0E3051"/>
                        </a:solidFill>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Gender</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Self-defined employee gender identity.</a:t>
                      </a:r>
                      <a:endParaRPr sz="1300">
                        <a:solidFill>
                          <a:srgbClr val="0E3051"/>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text</a:t>
                      </a:r>
                      <a:endParaRPr sz="1300">
                        <a:solidFill>
                          <a:srgbClr val="0E3051"/>
                        </a:solidFill>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Age</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Current age of an employee.</a:t>
                      </a:r>
                      <a:endParaRPr sz="1300">
                        <a:solidFill>
                          <a:srgbClr val="0E3051"/>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number</a:t>
                      </a:r>
                      <a:endParaRPr sz="1300">
                        <a:solidFill>
                          <a:srgbClr val="0E3051"/>
                        </a:solidFill>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BusinessTravel</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Frequency of business travel - three categories: Frequent Traveller, Some Travel, and No Travel.</a:t>
                      </a:r>
                      <a:endParaRPr sz="1300">
                        <a:solidFill>
                          <a:srgbClr val="0E3051"/>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text</a:t>
                      </a:r>
                      <a:endParaRPr sz="1300">
                        <a:solidFill>
                          <a:srgbClr val="0E3051"/>
                        </a:solidFill>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Department</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Department an employee works in - three categories: Technology, HR, and Sales. </a:t>
                      </a:r>
                      <a:endParaRPr sz="1300">
                        <a:solidFill>
                          <a:srgbClr val="0E3051"/>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text</a:t>
                      </a:r>
                      <a:endParaRPr sz="1300">
                        <a:solidFill>
                          <a:srgbClr val="0E3051"/>
                        </a:solidFill>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DistanceFromHome</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Kilometer distance between an employee’s home and their office. </a:t>
                      </a:r>
                      <a:endParaRPr sz="1300">
                        <a:solidFill>
                          <a:srgbClr val="0E3051"/>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number</a:t>
                      </a:r>
                      <a:endParaRPr sz="1300">
                        <a:solidFill>
                          <a:srgbClr val="0E3051"/>
                        </a:solidFill>
                        <a:latin typeface="Maven Pro"/>
                        <a:ea typeface="Maven Pro"/>
                        <a:cs typeface="Maven Pro"/>
                        <a:sym typeface="Maven Pro"/>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aphicFrame>
        <p:nvGraphicFramePr>
          <p:cNvPr id="202" name="Google Shape;202;p35"/>
          <p:cNvGraphicFramePr/>
          <p:nvPr/>
        </p:nvGraphicFramePr>
        <p:xfrm>
          <a:off x="402750" y="220700"/>
          <a:ext cx="3000000" cy="3000000"/>
        </p:xfrm>
        <a:graphic>
          <a:graphicData uri="http://schemas.openxmlformats.org/drawingml/2006/table">
            <a:tbl>
              <a:tblPr>
                <a:noFill/>
                <a:tableStyleId>{53735BBE-9A2D-4B58-9548-383EB23B9B55}</a:tableStyleId>
              </a:tblPr>
              <a:tblGrid>
                <a:gridCol w="2127700"/>
                <a:gridCol w="5060775"/>
                <a:gridCol w="1150025"/>
              </a:tblGrid>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State</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State where the employee lives. </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text</a:t>
                      </a:r>
                      <a:endParaRPr sz="1300">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Ethnicity</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Self-defined employee ethnicity. </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text</a:t>
                      </a:r>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Education</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Education level for employees'. Connects to DimEducationLevel.</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a:t>
                      </a:r>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EducationField</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Employee field of study. </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text</a:t>
                      </a:r>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Job Role</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Current/latest employee job role.</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text</a:t>
                      </a:r>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MaritalStatus</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Current/latest employee marital status. </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text</a:t>
                      </a:r>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Salary</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Current/latest employee salary. </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a:t>
                      </a:r>
                      <a:endParaRPr sz="1300">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StockOptionLevel</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The banding level for stock options that the employee has. </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a:t>
                      </a:r>
                      <a:endParaRPr sz="1300">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Overtime</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Contains "Yes and No to indicate whether an employee is expected to work overtime in their role. </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text</a:t>
                      </a:r>
                      <a:endParaRPr sz="1300">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HireDate</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Date the employee joined the company. </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date</a:t>
                      </a:r>
                      <a:endParaRPr sz="1300">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Attrition</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Contains "Yes and No to indicate whether an employee has left the organization.</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text</a:t>
                      </a:r>
                      <a:endParaRPr sz="1300">
                        <a:latin typeface="Maven Pro"/>
                        <a:ea typeface="Maven Pro"/>
                        <a:cs typeface="Maven Pro"/>
                        <a:sym typeface="Maven Pro"/>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aphicFrame>
        <p:nvGraphicFramePr>
          <p:cNvPr id="207" name="Google Shape;207;p36"/>
          <p:cNvGraphicFramePr/>
          <p:nvPr/>
        </p:nvGraphicFramePr>
        <p:xfrm>
          <a:off x="402750" y="449300"/>
          <a:ext cx="3000000" cy="3000000"/>
        </p:xfrm>
        <a:graphic>
          <a:graphicData uri="http://schemas.openxmlformats.org/drawingml/2006/table">
            <a:tbl>
              <a:tblPr>
                <a:noFill/>
                <a:tableStyleId>{53735BBE-9A2D-4B58-9548-383EB23B9B55}</a:tableStyleId>
              </a:tblPr>
              <a:tblGrid>
                <a:gridCol w="2269400"/>
                <a:gridCol w="4919075"/>
                <a:gridCol w="1150025"/>
              </a:tblGrid>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YearsAtCompany</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 of years since the employee joined the organization. </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a:t>
                      </a:r>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YearsInMostRecentRole</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 of years the employee has been in their most recent role. </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a:t>
                      </a:r>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YearsSinceLastPromotion</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 of years since the employee last got promoted.</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a:t>
                      </a:r>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YearsWithCurrManager</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 of years the employee has been with their current manager </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aphicFrame>
        <p:nvGraphicFramePr>
          <p:cNvPr id="212" name="Google Shape;212;p37"/>
          <p:cNvGraphicFramePr/>
          <p:nvPr/>
        </p:nvGraphicFramePr>
        <p:xfrm>
          <a:off x="402750" y="263200"/>
          <a:ext cx="3000000" cy="3000000"/>
        </p:xfrm>
        <a:graphic>
          <a:graphicData uri="http://schemas.openxmlformats.org/drawingml/2006/table">
            <a:tbl>
              <a:tblPr>
                <a:noFill/>
                <a:tableStyleId>{53735BBE-9A2D-4B58-9548-383EB23B9B55}</a:tableStyleId>
              </a:tblPr>
              <a:tblGrid>
                <a:gridCol w="1603400"/>
                <a:gridCol w="5585075"/>
                <a:gridCol w="1150025"/>
              </a:tblGrid>
              <a:tr h="381000">
                <a:tc gridSpan="3">
                  <a:txBody>
                    <a:bodyPr/>
                    <a:lstStyle/>
                    <a:p>
                      <a:pPr indent="0" lvl="0" marL="0" rtl="0" algn="l">
                        <a:spcBef>
                          <a:spcPts val="0"/>
                        </a:spcBef>
                        <a:spcAft>
                          <a:spcPts val="0"/>
                        </a:spcAft>
                        <a:buNone/>
                      </a:pPr>
                      <a:r>
                        <a:rPr b="1" lang="en" sz="1800">
                          <a:solidFill>
                            <a:schemeClr val="lt1"/>
                          </a:solidFill>
                          <a:highlight>
                            <a:srgbClr val="000D3B"/>
                          </a:highlight>
                          <a:latin typeface="Maven Pro"/>
                          <a:ea typeface="Maven Pro"/>
                          <a:cs typeface="Maven Pro"/>
                          <a:sym typeface="Maven Pro"/>
                        </a:rPr>
                        <a:t>Satisfied Level </a:t>
                      </a:r>
                      <a:r>
                        <a:rPr b="1" lang="en" sz="1800">
                          <a:solidFill>
                            <a:schemeClr val="lt1"/>
                          </a:solidFill>
                          <a:highlight>
                            <a:srgbClr val="000D3B"/>
                          </a:highlight>
                          <a:latin typeface="Maven Pro"/>
                          <a:ea typeface="Maven Pro"/>
                          <a:cs typeface="Maven Pro"/>
                          <a:sym typeface="Maven Pro"/>
                        </a:rPr>
                        <a:t>Table 03 (</a:t>
                      </a:r>
                      <a:r>
                        <a:rPr b="1" lang="en" sz="1800">
                          <a:solidFill>
                            <a:schemeClr val="lt1"/>
                          </a:solidFill>
                          <a:highlight>
                            <a:srgbClr val="000D3B"/>
                          </a:highlight>
                          <a:latin typeface="Maven Pro"/>
                          <a:ea typeface="Maven Pro"/>
                          <a:cs typeface="Maven Pro"/>
                          <a:sym typeface="Maven Pro"/>
                        </a:rPr>
                        <a:t>Dimensional</a:t>
                      </a:r>
                      <a:r>
                        <a:rPr b="1" lang="en" sz="1800">
                          <a:solidFill>
                            <a:schemeClr val="lt1"/>
                          </a:solidFill>
                          <a:highlight>
                            <a:srgbClr val="000D3B"/>
                          </a:highlight>
                          <a:latin typeface="Maven Pro"/>
                          <a:ea typeface="Maven Pro"/>
                          <a:cs typeface="Maven Pro"/>
                          <a:sym typeface="Maven Pro"/>
                        </a:rPr>
                        <a:t>)</a:t>
                      </a:r>
                      <a:endParaRPr b="1" sz="1800">
                        <a:solidFill>
                          <a:schemeClr val="lt1"/>
                        </a:solidFill>
                        <a:highlight>
                          <a:srgbClr val="000D3B"/>
                        </a:highlight>
                        <a:latin typeface="Maven Pro"/>
                        <a:ea typeface="Maven Pro"/>
                        <a:cs typeface="Maven Pro"/>
                        <a:sym typeface="Maven Pro"/>
                      </a:endParaRPr>
                    </a:p>
                  </a:txBody>
                  <a:tcPr marT="91425" marB="91425" marR="91425" marL="91425">
                    <a:solidFill>
                      <a:srgbClr val="000D3B"/>
                    </a:solidFill>
                  </a:tcPr>
                </a:tc>
                <a:tc hMerge="1"/>
                <a:tc hMerge="1"/>
              </a:tr>
              <a:tr h="381000">
                <a:tc>
                  <a:txBody>
                    <a:bodyPr/>
                    <a:lstStyle/>
                    <a:p>
                      <a:pPr indent="0" lvl="0" marL="0" rtl="0" algn="l">
                        <a:spcBef>
                          <a:spcPts val="0"/>
                        </a:spcBef>
                        <a:spcAft>
                          <a:spcPts val="0"/>
                        </a:spcAft>
                        <a:buNone/>
                      </a:pPr>
                      <a:r>
                        <a:rPr lang="en">
                          <a:latin typeface="Open Sans SemiBold"/>
                          <a:ea typeface="Open Sans SemiBold"/>
                          <a:cs typeface="Open Sans SemiBold"/>
                          <a:sym typeface="Open Sans SemiBold"/>
                        </a:rPr>
                        <a:t>Column</a:t>
                      </a:r>
                      <a:endParaRPr>
                        <a:latin typeface="Open Sans SemiBold"/>
                        <a:ea typeface="Open Sans SemiBold"/>
                        <a:cs typeface="Open Sans SemiBold"/>
                        <a:sym typeface="Open Sans SemiBold"/>
                      </a:endParaRPr>
                    </a:p>
                  </a:txBody>
                  <a:tcPr marT="91425" marB="91425" marR="91425" marL="91425">
                    <a:solidFill>
                      <a:schemeClr val="accent4"/>
                    </a:solidFill>
                  </a:tcPr>
                </a:tc>
                <a:tc>
                  <a:txBody>
                    <a:bodyPr/>
                    <a:lstStyle/>
                    <a:p>
                      <a:pPr indent="0" lvl="0" marL="0" rtl="0" algn="l">
                        <a:spcBef>
                          <a:spcPts val="0"/>
                        </a:spcBef>
                        <a:spcAft>
                          <a:spcPts val="0"/>
                        </a:spcAft>
                        <a:buNone/>
                      </a:pPr>
                      <a:r>
                        <a:rPr lang="en">
                          <a:latin typeface="Open Sans SemiBold"/>
                          <a:ea typeface="Open Sans SemiBold"/>
                          <a:cs typeface="Open Sans SemiBold"/>
                          <a:sym typeface="Open Sans SemiBold"/>
                        </a:rPr>
                        <a:t>Description</a:t>
                      </a:r>
                      <a:endParaRPr>
                        <a:latin typeface="Open Sans SemiBold"/>
                        <a:ea typeface="Open Sans SemiBold"/>
                        <a:cs typeface="Open Sans SemiBold"/>
                        <a:sym typeface="Open Sans SemiBold"/>
                      </a:endParaRPr>
                    </a:p>
                  </a:txBody>
                  <a:tcPr marT="91425" marB="91425" marR="91425" marL="91425">
                    <a:solidFill>
                      <a:schemeClr val="accent4"/>
                    </a:solidFill>
                  </a:tcPr>
                </a:tc>
                <a:tc>
                  <a:txBody>
                    <a:bodyPr/>
                    <a:lstStyle/>
                    <a:p>
                      <a:pPr indent="0" lvl="0" marL="0" rtl="0" algn="l">
                        <a:spcBef>
                          <a:spcPts val="0"/>
                        </a:spcBef>
                        <a:spcAft>
                          <a:spcPts val="0"/>
                        </a:spcAft>
                        <a:buNone/>
                      </a:pPr>
                      <a:r>
                        <a:rPr lang="en">
                          <a:latin typeface="Open Sans SemiBold"/>
                          <a:ea typeface="Open Sans SemiBold"/>
                          <a:cs typeface="Open Sans SemiBold"/>
                          <a:sym typeface="Open Sans SemiBold"/>
                        </a:rPr>
                        <a:t>Datatype</a:t>
                      </a:r>
                      <a:endParaRPr>
                        <a:latin typeface="Open Sans SemiBold"/>
                        <a:ea typeface="Open Sans SemiBold"/>
                        <a:cs typeface="Open Sans SemiBold"/>
                        <a:sym typeface="Open Sans SemiBold"/>
                      </a:endParaRPr>
                    </a:p>
                  </a:txBody>
                  <a:tcPr marT="91425" marB="91425" marR="91425" marL="91425">
                    <a:solidFill>
                      <a:schemeClr val="accent4"/>
                    </a:solidFill>
                  </a:tcPr>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SatisfactionID</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A unique ID that connects to EnvironmentSatisfaction, JobSatisfaction, RelationshipSatisfaction, and Work-Life Balance in FactPerformanceRating. </a:t>
                      </a:r>
                      <a:endParaRPr sz="1300">
                        <a:solidFill>
                          <a:srgbClr val="0E3051"/>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a:t>
                      </a:r>
                      <a:endParaRPr sz="1300">
                        <a:solidFill>
                          <a:srgbClr val="0E3051"/>
                        </a:solidFill>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SatisfactionLevel</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Provides meaning to the satisfaction level: Very Satisfied, Satisfied, Neutral, Dissatisfied, and Very Dissatisfied</a:t>
                      </a:r>
                      <a:endParaRPr sz="1300">
                        <a:solidFill>
                          <a:srgbClr val="0E3051"/>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text</a:t>
                      </a:r>
                      <a:endParaRPr sz="1300">
                        <a:solidFill>
                          <a:srgbClr val="0E3051"/>
                        </a:solidFill>
                        <a:latin typeface="Maven Pro"/>
                        <a:ea typeface="Maven Pro"/>
                        <a:cs typeface="Maven Pro"/>
                        <a:sym typeface="Maven Pro"/>
                      </a:endParaRPr>
                    </a:p>
                  </a:txBody>
                  <a:tcPr marT="91425" marB="91425" marR="91425" marL="91425"/>
                </a:tc>
              </a:tr>
            </a:tbl>
          </a:graphicData>
        </a:graphic>
      </p:graphicFrame>
      <p:graphicFrame>
        <p:nvGraphicFramePr>
          <p:cNvPr id="213" name="Google Shape;213;p37"/>
          <p:cNvGraphicFramePr/>
          <p:nvPr/>
        </p:nvGraphicFramePr>
        <p:xfrm>
          <a:off x="402750" y="2812125"/>
          <a:ext cx="3000000" cy="3000000"/>
        </p:xfrm>
        <a:graphic>
          <a:graphicData uri="http://schemas.openxmlformats.org/drawingml/2006/table">
            <a:tbl>
              <a:tblPr>
                <a:noFill/>
                <a:tableStyleId>{53735BBE-9A2D-4B58-9548-383EB23B9B55}</a:tableStyleId>
              </a:tblPr>
              <a:tblGrid>
                <a:gridCol w="1192475"/>
                <a:gridCol w="5996000"/>
                <a:gridCol w="1150025"/>
              </a:tblGrid>
              <a:tr h="381000">
                <a:tc gridSpan="3">
                  <a:txBody>
                    <a:bodyPr/>
                    <a:lstStyle/>
                    <a:p>
                      <a:pPr indent="0" lvl="0" marL="0" rtl="0" algn="l">
                        <a:spcBef>
                          <a:spcPts val="0"/>
                        </a:spcBef>
                        <a:spcAft>
                          <a:spcPts val="0"/>
                        </a:spcAft>
                        <a:buNone/>
                      </a:pPr>
                      <a:r>
                        <a:rPr b="1" lang="en" sz="1800">
                          <a:solidFill>
                            <a:schemeClr val="lt1"/>
                          </a:solidFill>
                          <a:highlight>
                            <a:srgbClr val="000D3B"/>
                          </a:highlight>
                          <a:latin typeface="Maven Pro"/>
                          <a:ea typeface="Maven Pro"/>
                          <a:cs typeface="Maven Pro"/>
                          <a:sym typeface="Maven Pro"/>
                        </a:rPr>
                        <a:t>Rating Level </a:t>
                      </a:r>
                      <a:r>
                        <a:rPr b="1" lang="en" sz="1800">
                          <a:solidFill>
                            <a:schemeClr val="lt1"/>
                          </a:solidFill>
                          <a:highlight>
                            <a:srgbClr val="000D3B"/>
                          </a:highlight>
                          <a:latin typeface="Maven Pro"/>
                          <a:ea typeface="Maven Pro"/>
                          <a:cs typeface="Maven Pro"/>
                          <a:sym typeface="Maven Pro"/>
                        </a:rPr>
                        <a:t>Table 04 (Dimensional)</a:t>
                      </a:r>
                      <a:endParaRPr b="1" sz="1800">
                        <a:solidFill>
                          <a:schemeClr val="lt1"/>
                        </a:solidFill>
                        <a:highlight>
                          <a:srgbClr val="000D3B"/>
                        </a:highlight>
                        <a:latin typeface="Maven Pro"/>
                        <a:ea typeface="Maven Pro"/>
                        <a:cs typeface="Maven Pro"/>
                        <a:sym typeface="Maven Pro"/>
                      </a:endParaRPr>
                    </a:p>
                  </a:txBody>
                  <a:tcPr marT="91425" marB="91425" marR="91425" marL="91425">
                    <a:solidFill>
                      <a:srgbClr val="000D3B"/>
                    </a:solidFill>
                  </a:tcPr>
                </a:tc>
                <a:tc hMerge="1"/>
                <a:tc hMerge="1"/>
              </a:tr>
              <a:tr h="381000">
                <a:tc>
                  <a:txBody>
                    <a:bodyPr/>
                    <a:lstStyle/>
                    <a:p>
                      <a:pPr indent="0" lvl="0" marL="0" rtl="0" algn="l">
                        <a:spcBef>
                          <a:spcPts val="0"/>
                        </a:spcBef>
                        <a:spcAft>
                          <a:spcPts val="0"/>
                        </a:spcAft>
                        <a:buNone/>
                      </a:pPr>
                      <a:r>
                        <a:rPr lang="en">
                          <a:latin typeface="Open Sans SemiBold"/>
                          <a:ea typeface="Open Sans SemiBold"/>
                          <a:cs typeface="Open Sans SemiBold"/>
                          <a:sym typeface="Open Sans SemiBold"/>
                        </a:rPr>
                        <a:t>Column</a:t>
                      </a:r>
                      <a:endParaRPr>
                        <a:latin typeface="Open Sans SemiBold"/>
                        <a:ea typeface="Open Sans SemiBold"/>
                        <a:cs typeface="Open Sans SemiBold"/>
                        <a:sym typeface="Open Sans SemiBold"/>
                      </a:endParaRPr>
                    </a:p>
                  </a:txBody>
                  <a:tcPr marT="91425" marB="91425" marR="91425" marL="91425">
                    <a:solidFill>
                      <a:schemeClr val="accent4"/>
                    </a:solidFill>
                  </a:tcPr>
                </a:tc>
                <a:tc>
                  <a:txBody>
                    <a:bodyPr/>
                    <a:lstStyle/>
                    <a:p>
                      <a:pPr indent="0" lvl="0" marL="0" rtl="0" algn="l">
                        <a:spcBef>
                          <a:spcPts val="0"/>
                        </a:spcBef>
                        <a:spcAft>
                          <a:spcPts val="0"/>
                        </a:spcAft>
                        <a:buNone/>
                      </a:pPr>
                      <a:r>
                        <a:rPr lang="en">
                          <a:latin typeface="Open Sans SemiBold"/>
                          <a:ea typeface="Open Sans SemiBold"/>
                          <a:cs typeface="Open Sans SemiBold"/>
                          <a:sym typeface="Open Sans SemiBold"/>
                        </a:rPr>
                        <a:t>Description</a:t>
                      </a:r>
                      <a:endParaRPr>
                        <a:latin typeface="Open Sans SemiBold"/>
                        <a:ea typeface="Open Sans SemiBold"/>
                        <a:cs typeface="Open Sans SemiBold"/>
                        <a:sym typeface="Open Sans SemiBold"/>
                      </a:endParaRPr>
                    </a:p>
                  </a:txBody>
                  <a:tcPr marT="91425" marB="91425" marR="91425" marL="91425">
                    <a:solidFill>
                      <a:schemeClr val="accent4"/>
                    </a:solidFill>
                  </a:tcPr>
                </a:tc>
                <a:tc>
                  <a:txBody>
                    <a:bodyPr/>
                    <a:lstStyle/>
                    <a:p>
                      <a:pPr indent="0" lvl="0" marL="0" rtl="0" algn="l">
                        <a:spcBef>
                          <a:spcPts val="0"/>
                        </a:spcBef>
                        <a:spcAft>
                          <a:spcPts val="0"/>
                        </a:spcAft>
                        <a:buNone/>
                      </a:pPr>
                      <a:r>
                        <a:rPr lang="en">
                          <a:latin typeface="Open Sans SemiBold"/>
                          <a:ea typeface="Open Sans SemiBold"/>
                          <a:cs typeface="Open Sans SemiBold"/>
                          <a:sym typeface="Open Sans SemiBold"/>
                        </a:rPr>
                        <a:t>Datatype</a:t>
                      </a:r>
                      <a:endParaRPr>
                        <a:latin typeface="Open Sans SemiBold"/>
                        <a:ea typeface="Open Sans SemiBold"/>
                        <a:cs typeface="Open Sans SemiBold"/>
                        <a:sym typeface="Open Sans SemiBold"/>
                      </a:endParaRPr>
                    </a:p>
                  </a:txBody>
                  <a:tcPr marT="91425" marB="91425" marR="91425" marL="91425">
                    <a:solidFill>
                      <a:schemeClr val="accent4"/>
                    </a:solidFill>
                  </a:tcPr>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RatingID</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A unique ID that connects to SelfRating and ManagerRating in FactPerformanceRating </a:t>
                      </a:r>
                      <a:endParaRPr sz="1300">
                        <a:solidFill>
                          <a:srgbClr val="0E3051"/>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a:t>
                      </a:r>
                      <a:endParaRPr sz="1300">
                        <a:solidFill>
                          <a:srgbClr val="0E3051"/>
                        </a:solidFill>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RatingLevel</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Provides meaning to the rating level: Above and Beyond, Exceeds Expectation, Meets Expectation, Needs Improvement, and Unacceptable. </a:t>
                      </a:r>
                      <a:endParaRPr sz="1300">
                        <a:solidFill>
                          <a:srgbClr val="0E3051"/>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text</a:t>
                      </a:r>
                      <a:endParaRPr sz="1300">
                        <a:solidFill>
                          <a:srgbClr val="0E3051"/>
                        </a:solidFill>
                        <a:latin typeface="Maven Pro"/>
                        <a:ea typeface="Maven Pro"/>
                        <a:cs typeface="Maven Pro"/>
                        <a:sym typeface="Maven Pro"/>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aphicFrame>
        <p:nvGraphicFramePr>
          <p:cNvPr id="218" name="Google Shape;218;p38"/>
          <p:cNvGraphicFramePr/>
          <p:nvPr/>
        </p:nvGraphicFramePr>
        <p:xfrm>
          <a:off x="402750" y="415600"/>
          <a:ext cx="3000000" cy="3000000"/>
        </p:xfrm>
        <a:graphic>
          <a:graphicData uri="http://schemas.openxmlformats.org/drawingml/2006/table">
            <a:tbl>
              <a:tblPr>
                <a:noFill/>
                <a:tableStyleId>{53735BBE-9A2D-4B58-9548-383EB23B9B55}</a:tableStyleId>
              </a:tblPr>
              <a:tblGrid>
                <a:gridCol w="1603400"/>
                <a:gridCol w="5585075"/>
                <a:gridCol w="1150025"/>
              </a:tblGrid>
              <a:tr h="381000">
                <a:tc gridSpan="3">
                  <a:txBody>
                    <a:bodyPr/>
                    <a:lstStyle/>
                    <a:p>
                      <a:pPr indent="0" lvl="0" marL="0" rtl="0" algn="l">
                        <a:spcBef>
                          <a:spcPts val="0"/>
                        </a:spcBef>
                        <a:spcAft>
                          <a:spcPts val="0"/>
                        </a:spcAft>
                        <a:buNone/>
                      </a:pPr>
                      <a:r>
                        <a:rPr b="1" lang="en" sz="1800">
                          <a:solidFill>
                            <a:schemeClr val="lt1"/>
                          </a:solidFill>
                          <a:highlight>
                            <a:srgbClr val="000D3B"/>
                          </a:highlight>
                          <a:latin typeface="Maven Pro"/>
                          <a:ea typeface="Maven Pro"/>
                          <a:cs typeface="Maven Pro"/>
                          <a:sym typeface="Maven Pro"/>
                        </a:rPr>
                        <a:t>Education Level</a:t>
                      </a:r>
                      <a:r>
                        <a:rPr b="1" lang="en" sz="1800">
                          <a:solidFill>
                            <a:schemeClr val="lt1"/>
                          </a:solidFill>
                          <a:highlight>
                            <a:srgbClr val="000D3B"/>
                          </a:highlight>
                          <a:latin typeface="Maven Pro"/>
                          <a:ea typeface="Maven Pro"/>
                          <a:cs typeface="Maven Pro"/>
                          <a:sym typeface="Maven Pro"/>
                        </a:rPr>
                        <a:t> Table 05 (Dimensional)</a:t>
                      </a:r>
                      <a:endParaRPr b="1" sz="1800">
                        <a:solidFill>
                          <a:schemeClr val="lt1"/>
                        </a:solidFill>
                        <a:highlight>
                          <a:srgbClr val="000D3B"/>
                        </a:highlight>
                        <a:latin typeface="Maven Pro"/>
                        <a:ea typeface="Maven Pro"/>
                        <a:cs typeface="Maven Pro"/>
                        <a:sym typeface="Maven Pro"/>
                      </a:endParaRPr>
                    </a:p>
                  </a:txBody>
                  <a:tcPr marT="91425" marB="91425" marR="91425" marL="91425">
                    <a:solidFill>
                      <a:srgbClr val="000D3B"/>
                    </a:solidFill>
                  </a:tcPr>
                </a:tc>
                <a:tc hMerge="1"/>
                <a:tc hMerge="1"/>
              </a:tr>
              <a:tr h="381000">
                <a:tc>
                  <a:txBody>
                    <a:bodyPr/>
                    <a:lstStyle/>
                    <a:p>
                      <a:pPr indent="0" lvl="0" marL="0" rtl="0" algn="l">
                        <a:spcBef>
                          <a:spcPts val="0"/>
                        </a:spcBef>
                        <a:spcAft>
                          <a:spcPts val="0"/>
                        </a:spcAft>
                        <a:buNone/>
                      </a:pPr>
                      <a:r>
                        <a:rPr lang="en">
                          <a:latin typeface="Open Sans SemiBold"/>
                          <a:ea typeface="Open Sans SemiBold"/>
                          <a:cs typeface="Open Sans SemiBold"/>
                          <a:sym typeface="Open Sans SemiBold"/>
                        </a:rPr>
                        <a:t>Column</a:t>
                      </a:r>
                      <a:endParaRPr>
                        <a:latin typeface="Open Sans SemiBold"/>
                        <a:ea typeface="Open Sans SemiBold"/>
                        <a:cs typeface="Open Sans SemiBold"/>
                        <a:sym typeface="Open Sans SemiBold"/>
                      </a:endParaRPr>
                    </a:p>
                  </a:txBody>
                  <a:tcPr marT="91425" marB="91425" marR="91425" marL="91425">
                    <a:solidFill>
                      <a:schemeClr val="accent4"/>
                    </a:solidFill>
                  </a:tcPr>
                </a:tc>
                <a:tc>
                  <a:txBody>
                    <a:bodyPr/>
                    <a:lstStyle/>
                    <a:p>
                      <a:pPr indent="0" lvl="0" marL="0" rtl="0" algn="l">
                        <a:spcBef>
                          <a:spcPts val="0"/>
                        </a:spcBef>
                        <a:spcAft>
                          <a:spcPts val="0"/>
                        </a:spcAft>
                        <a:buNone/>
                      </a:pPr>
                      <a:r>
                        <a:rPr lang="en">
                          <a:latin typeface="Open Sans SemiBold"/>
                          <a:ea typeface="Open Sans SemiBold"/>
                          <a:cs typeface="Open Sans SemiBold"/>
                          <a:sym typeface="Open Sans SemiBold"/>
                        </a:rPr>
                        <a:t>Description</a:t>
                      </a:r>
                      <a:endParaRPr>
                        <a:latin typeface="Open Sans SemiBold"/>
                        <a:ea typeface="Open Sans SemiBold"/>
                        <a:cs typeface="Open Sans SemiBold"/>
                        <a:sym typeface="Open Sans SemiBold"/>
                      </a:endParaRPr>
                    </a:p>
                  </a:txBody>
                  <a:tcPr marT="91425" marB="91425" marR="91425" marL="91425">
                    <a:solidFill>
                      <a:schemeClr val="accent4"/>
                    </a:solidFill>
                  </a:tcPr>
                </a:tc>
                <a:tc>
                  <a:txBody>
                    <a:bodyPr/>
                    <a:lstStyle/>
                    <a:p>
                      <a:pPr indent="0" lvl="0" marL="0" rtl="0" algn="l">
                        <a:spcBef>
                          <a:spcPts val="0"/>
                        </a:spcBef>
                        <a:spcAft>
                          <a:spcPts val="0"/>
                        </a:spcAft>
                        <a:buNone/>
                      </a:pPr>
                      <a:r>
                        <a:rPr lang="en">
                          <a:latin typeface="Open Sans SemiBold"/>
                          <a:ea typeface="Open Sans SemiBold"/>
                          <a:cs typeface="Open Sans SemiBold"/>
                          <a:sym typeface="Open Sans SemiBold"/>
                        </a:rPr>
                        <a:t>Datatype</a:t>
                      </a:r>
                      <a:endParaRPr>
                        <a:latin typeface="Open Sans SemiBold"/>
                        <a:ea typeface="Open Sans SemiBold"/>
                        <a:cs typeface="Open Sans SemiBold"/>
                        <a:sym typeface="Open Sans SemiBold"/>
                      </a:endParaRPr>
                    </a:p>
                  </a:txBody>
                  <a:tcPr marT="91425" marB="91425" marR="91425" marL="91425">
                    <a:solidFill>
                      <a:schemeClr val="accent4"/>
                    </a:solidFill>
                  </a:tcPr>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EducationLevelID</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A unique ID that connects to Education in DimEmployee. </a:t>
                      </a:r>
                      <a:endParaRPr sz="1300">
                        <a:solidFill>
                          <a:srgbClr val="0E3051"/>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a:t>
                      </a:r>
                      <a:endParaRPr sz="1300">
                        <a:solidFill>
                          <a:srgbClr val="0E3051"/>
                        </a:solidFill>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EducationLevel</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Provides meaning to the education level: Doctorate, Masters, Bachelors, High School, and No Formal Qualifications. </a:t>
                      </a:r>
                      <a:endParaRPr sz="1300">
                        <a:solidFill>
                          <a:srgbClr val="0E3051"/>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text</a:t>
                      </a:r>
                      <a:endParaRPr sz="1300">
                        <a:solidFill>
                          <a:srgbClr val="0E3051"/>
                        </a:solidFill>
                        <a:latin typeface="Maven Pro"/>
                        <a:ea typeface="Maven Pro"/>
                        <a:cs typeface="Maven Pro"/>
                        <a:sym typeface="Maven Pro"/>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nvSpPr>
        <p:spPr>
          <a:xfrm>
            <a:off x="2252275" y="1322400"/>
            <a:ext cx="6704100" cy="249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0">
                <a:solidFill>
                  <a:srgbClr val="0E3051"/>
                </a:solidFill>
                <a:highlight>
                  <a:srgbClr val="FFFFFF"/>
                </a:highlight>
                <a:latin typeface="Maven Pro SemiBold"/>
                <a:ea typeface="Maven Pro SemiBold"/>
                <a:cs typeface="Maven Pro SemiBold"/>
                <a:sym typeface="Maven Pro SemiBold"/>
              </a:rPr>
              <a:t>Data </a:t>
            </a:r>
            <a:endParaRPr sz="7000">
              <a:solidFill>
                <a:srgbClr val="0E3051"/>
              </a:solidFill>
              <a:highlight>
                <a:srgbClr val="FFFFFF"/>
              </a:highlight>
              <a:latin typeface="Maven Pro SemiBold"/>
              <a:ea typeface="Maven Pro SemiBold"/>
              <a:cs typeface="Maven Pro SemiBold"/>
              <a:sym typeface="Maven Pro SemiBold"/>
            </a:endParaRPr>
          </a:p>
          <a:p>
            <a:pPr indent="0" lvl="0" marL="0" rtl="0" algn="l">
              <a:lnSpc>
                <a:spcPct val="115000"/>
              </a:lnSpc>
              <a:spcBef>
                <a:spcPts val="1700"/>
              </a:spcBef>
              <a:spcAft>
                <a:spcPts val="1700"/>
              </a:spcAft>
              <a:buNone/>
            </a:pPr>
            <a:r>
              <a:rPr lang="en" sz="7000">
                <a:solidFill>
                  <a:srgbClr val="0E3051"/>
                </a:solidFill>
                <a:highlight>
                  <a:srgbClr val="FFFFFF"/>
                </a:highlight>
                <a:latin typeface="Maven Pro SemiBold"/>
                <a:ea typeface="Maven Pro SemiBold"/>
                <a:cs typeface="Maven Pro SemiBold"/>
                <a:sym typeface="Maven Pro SemiBold"/>
              </a:rPr>
              <a:t>Modelling</a:t>
            </a:r>
            <a:endParaRPr sz="7000">
              <a:solidFill>
                <a:schemeClr val="accent1"/>
              </a:solidFill>
              <a:highlight>
                <a:srgbClr val="FFFFFF"/>
              </a:highlight>
              <a:latin typeface="Maven Pro SemiBold"/>
              <a:ea typeface="Maven Pro SemiBold"/>
              <a:cs typeface="Maven Pro SemiBold"/>
              <a:sym typeface="Maven Pro SemiBold"/>
            </a:endParaRPr>
          </a:p>
        </p:txBody>
      </p:sp>
      <p:cxnSp>
        <p:nvCxnSpPr>
          <p:cNvPr id="224" name="Google Shape;224;p39"/>
          <p:cNvCxnSpPr/>
          <p:nvPr/>
        </p:nvCxnSpPr>
        <p:spPr>
          <a:xfrm>
            <a:off x="2076100" y="1305750"/>
            <a:ext cx="0" cy="2532000"/>
          </a:xfrm>
          <a:prstGeom prst="straightConnector1">
            <a:avLst/>
          </a:prstGeom>
          <a:noFill/>
          <a:ln cap="flat" cmpd="sng" w="38100">
            <a:solidFill>
              <a:schemeClr val="accent1"/>
            </a:solidFill>
            <a:prstDash val="solid"/>
            <a:round/>
            <a:headEnd len="med" w="med" type="none"/>
            <a:tailEnd len="med" w="med" type="none"/>
          </a:ln>
        </p:spPr>
      </p:cxnSp>
      <p:sp>
        <p:nvSpPr>
          <p:cNvPr id="225" name="Google Shape;225;p39"/>
          <p:cNvSpPr txBox="1"/>
          <p:nvPr/>
        </p:nvSpPr>
        <p:spPr>
          <a:xfrm>
            <a:off x="227954" y="1322400"/>
            <a:ext cx="1656000" cy="2498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700"/>
              </a:spcAft>
              <a:buNone/>
            </a:pPr>
            <a:r>
              <a:rPr lang="en" sz="7000">
                <a:solidFill>
                  <a:srgbClr val="0E3051"/>
                </a:solidFill>
                <a:highlight>
                  <a:srgbClr val="FFFFFF"/>
                </a:highlight>
                <a:latin typeface="Maven Pro SemiBold"/>
                <a:ea typeface="Maven Pro SemiBold"/>
                <a:cs typeface="Maven Pro SemiBold"/>
                <a:sym typeface="Maven Pro SemiBold"/>
              </a:rPr>
              <a:t>04</a:t>
            </a:r>
            <a:endParaRPr sz="7000">
              <a:solidFill>
                <a:srgbClr val="0E3051"/>
              </a:solidFill>
              <a:highlight>
                <a:srgbClr val="FFFFFF"/>
              </a:highlight>
              <a:latin typeface="Maven Pro SemiBold"/>
              <a:ea typeface="Maven Pro SemiBold"/>
              <a:cs typeface="Maven Pro SemiBold"/>
              <a:sym typeface="Maven Pro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Modelling</a:t>
            </a:r>
            <a:endParaRPr/>
          </a:p>
        </p:txBody>
      </p:sp>
      <p:pic>
        <p:nvPicPr>
          <p:cNvPr id="231" name="Google Shape;231;p40"/>
          <p:cNvPicPr preferRelativeResize="0"/>
          <p:nvPr/>
        </p:nvPicPr>
        <p:blipFill>
          <a:blip r:embed="rId3">
            <a:alphaModFix/>
          </a:blip>
          <a:stretch>
            <a:fillRect/>
          </a:stretch>
        </p:blipFill>
        <p:spPr>
          <a:xfrm>
            <a:off x="2888250" y="445026"/>
            <a:ext cx="6142401" cy="4486624"/>
          </a:xfrm>
          <a:prstGeom prst="rect">
            <a:avLst/>
          </a:prstGeom>
          <a:noFill/>
          <a:ln>
            <a:noFill/>
          </a:ln>
        </p:spPr>
      </p:pic>
      <p:sp>
        <p:nvSpPr>
          <p:cNvPr id="232" name="Google Shape;232;p40"/>
          <p:cNvSpPr txBox="1"/>
          <p:nvPr/>
        </p:nvSpPr>
        <p:spPr>
          <a:xfrm>
            <a:off x="370725" y="1147750"/>
            <a:ext cx="2457300" cy="29214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
                <a:solidFill>
                  <a:srgbClr val="000D3B"/>
                </a:solidFill>
                <a:latin typeface="Maven Pro Medium"/>
                <a:ea typeface="Maven Pro Medium"/>
                <a:cs typeface="Maven Pro Medium"/>
                <a:sym typeface="Maven Pro Medium"/>
              </a:rPr>
              <a:t>Dim Tables connects with fact table with </a:t>
            </a:r>
            <a:r>
              <a:rPr b="1" lang="en">
                <a:solidFill>
                  <a:srgbClr val="000D3B"/>
                </a:solidFill>
                <a:latin typeface="Maven Pro"/>
                <a:ea typeface="Maven Pro"/>
                <a:cs typeface="Maven Pro"/>
                <a:sym typeface="Maven Pro"/>
              </a:rPr>
              <a:t>one to many</a:t>
            </a:r>
            <a:r>
              <a:rPr lang="en">
                <a:solidFill>
                  <a:srgbClr val="000D3B"/>
                </a:solidFill>
                <a:latin typeface="Maven Pro Medium"/>
                <a:ea typeface="Maven Pro Medium"/>
                <a:cs typeface="Maven Pro Medium"/>
                <a:sym typeface="Maven Pro Medium"/>
              </a:rPr>
              <a:t> relationship, Example:</a:t>
            </a:r>
            <a:endParaRPr>
              <a:solidFill>
                <a:srgbClr val="000D3B"/>
              </a:solidFill>
              <a:latin typeface="Maven Pro Medium"/>
              <a:ea typeface="Maven Pro Medium"/>
              <a:cs typeface="Maven Pro Medium"/>
              <a:sym typeface="Maven Pro Medium"/>
            </a:endParaRPr>
          </a:p>
          <a:p>
            <a:pPr indent="0" lvl="0" marL="0" rtl="0" algn="l">
              <a:lnSpc>
                <a:spcPct val="130000"/>
              </a:lnSpc>
              <a:spcBef>
                <a:spcPts val="0"/>
              </a:spcBef>
              <a:spcAft>
                <a:spcPts val="0"/>
              </a:spcAft>
              <a:buNone/>
            </a:pPr>
            <a:r>
              <a:rPr lang="en">
                <a:solidFill>
                  <a:srgbClr val="000D3B"/>
                </a:solidFill>
                <a:latin typeface="Maven Pro Medium"/>
                <a:ea typeface="Maven Pro Medium"/>
                <a:cs typeface="Maven Pro Medium"/>
                <a:sym typeface="Maven Pro Medium"/>
              </a:rPr>
              <a:t>DimRatingLevel Table and FactPerformanceTable, these tables connect together by </a:t>
            </a:r>
            <a:r>
              <a:rPr b="1" lang="en">
                <a:solidFill>
                  <a:srgbClr val="000D3B"/>
                </a:solidFill>
                <a:latin typeface="Maven Pro"/>
                <a:ea typeface="Maven Pro"/>
                <a:cs typeface="Maven Pro"/>
                <a:sym typeface="Maven Pro"/>
              </a:rPr>
              <a:t>one Dim and many Facts</a:t>
            </a:r>
            <a:endParaRPr b="1">
              <a:solidFill>
                <a:srgbClr val="000D3B"/>
              </a:solidFill>
              <a:latin typeface="Maven Pro"/>
              <a:ea typeface="Maven Pro"/>
              <a:cs typeface="Maven Pro"/>
              <a:sym typeface="Maven Pro"/>
            </a:endParaRPr>
          </a:p>
          <a:p>
            <a:pPr indent="0" lvl="0" marL="0" rtl="0" algn="l">
              <a:lnSpc>
                <a:spcPct val="130000"/>
              </a:lnSpc>
              <a:spcBef>
                <a:spcPts val="0"/>
              </a:spcBef>
              <a:spcAft>
                <a:spcPts val="0"/>
              </a:spcAft>
              <a:buNone/>
            </a:pPr>
            <a:r>
              <a:rPr lang="en">
                <a:solidFill>
                  <a:srgbClr val="000D3B"/>
                </a:solidFill>
                <a:latin typeface="Maven Pro Medium"/>
                <a:ea typeface="Maven Pro Medium"/>
                <a:cs typeface="Maven Pro Medium"/>
                <a:sym typeface="Maven Pro Medium"/>
              </a:rPr>
              <a:t>Live Example:</a:t>
            </a:r>
            <a:endParaRPr>
              <a:solidFill>
                <a:srgbClr val="000D3B"/>
              </a:solidFill>
              <a:latin typeface="Maven Pro Medium"/>
              <a:ea typeface="Maven Pro Medium"/>
              <a:cs typeface="Maven Pro Medium"/>
              <a:sym typeface="Maven Pro Medium"/>
            </a:endParaRPr>
          </a:p>
        </p:txBody>
      </p:sp>
      <p:graphicFrame>
        <p:nvGraphicFramePr>
          <p:cNvPr id="233" name="Google Shape;233;p40"/>
          <p:cNvGraphicFramePr/>
          <p:nvPr/>
        </p:nvGraphicFramePr>
        <p:xfrm>
          <a:off x="440550" y="4199460"/>
          <a:ext cx="3000000" cy="3000000"/>
        </p:xfrm>
        <a:graphic>
          <a:graphicData uri="http://schemas.openxmlformats.org/drawingml/2006/table">
            <a:tbl>
              <a:tblPr>
                <a:noFill/>
                <a:tableStyleId>{53735BBE-9A2D-4B58-9548-383EB23B9B55}</a:tableStyleId>
              </a:tblPr>
              <a:tblGrid>
                <a:gridCol w="871575"/>
                <a:gridCol w="1446050"/>
              </a:tblGrid>
              <a:tr h="365750">
                <a:tc>
                  <a:txBody>
                    <a:bodyPr/>
                    <a:lstStyle/>
                    <a:p>
                      <a:pPr indent="0" lvl="0" marL="0" rtl="0" algn="l">
                        <a:spcBef>
                          <a:spcPts val="0"/>
                        </a:spcBef>
                        <a:spcAft>
                          <a:spcPts val="0"/>
                        </a:spcAft>
                        <a:buNone/>
                      </a:pPr>
                      <a:r>
                        <a:rPr lang="en" sz="1200">
                          <a:solidFill>
                            <a:srgbClr val="000D3B"/>
                          </a:solidFill>
                          <a:latin typeface="Maven Pro SemiBold"/>
                          <a:ea typeface="Maven Pro SemiBold"/>
                          <a:cs typeface="Maven Pro SemiBold"/>
                          <a:sym typeface="Maven Pro SemiBold"/>
                        </a:rPr>
                        <a:t>One</a:t>
                      </a:r>
                      <a:endParaRPr sz="1200">
                        <a:solidFill>
                          <a:srgbClr val="000D3B"/>
                        </a:solidFill>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200">
                          <a:solidFill>
                            <a:srgbClr val="000D3B"/>
                          </a:solidFill>
                          <a:latin typeface="Maven Pro SemiBold"/>
                          <a:ea typeface="Maven Pro SemiBold"/>
                          <a:cs typeface="Maven Pro SemiBold"/>
                          <a:sym typeface="Maven Pro SemiBold"/>
                        </a:rPr>
                        <a:t>Many</a:t>
                      </a:r>
                      <a:endParaRPr sz="1200">
                        <a:solidFill>
                          <a:srgbClr val="000D3B"/>
                        </a:solidFill>
                        <a:latin typeface="Maven Pro SemiBold"/>
                        <a:ea typeface="Maven Pro SemiBold"/>
                        <a:cs typeface="Maven Pro SemiBold"/>
                        <a:sym typeface="Maven Pro SemiBold"/>
                      </a:endParaRPr>
                    </a:p>
                  </a:txBody>
                  <a:tcPr marT="91425" marB="91425" marR="91425" marL="91425"/>
                </a:tc>
              </a:tr>
              <a:tr h="365750">
                <a:tc>
                  <a:txBody>
                    <a:bodyPr/>
                    <a:lstStyle/>
                    <a:p>
                      <a:pPr indent="0" lvl="0" marL="0" rtl="0" algn="l">
                        <a:spcBef>
                          <a:spcPts val="0"/>
                        </a:spcBef>
                        <a:spcAft>
                          <a:spcPts val="0"/>
                        </a:spcAft>
                        <a:buNone/>
                      </a:pPr>
                      <a:r>
                        <a:rPr lang="en" sz="1200">
                          <a:solidFill>
                            <a:srgbClr val="000D3B"/>
                          </a:solidFill>
                          <a:latin typeface="Maven Pro"/>
                          <a:ea typeface="Maven Pro"/>
                          <a:cs typeface="Maven Pro"/>
                          <a:sym typeface="Maven Pro"/>
                        </a:rPr>
                        <a:t>RatingID</a:t>
                      </a:r>
                      <a:endParaRPr sz="1200">
                        <a:solidFill>
                          <a:srgbClr val="000D3B"/>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200">
                          <a:solidFill>
                            <a:srgbClr val="000D3B"/>
                          </a:solidFill>
                          <a:latin typeface="Maven Pro"/>
                          <a:ea typeface="Maven Pro"/>
                          <a:cs typeface="Maven Pro"/>
                          <a:sym typeface="Maven Pro"/>
                        </a:rPr>
                        <a:t>ManagerRating</a:t>
                      </a:r>
                      <a:endParaRPr sz="1200">
                        <a:solidFill>
                          <a:srgbClr val="000D3B"/>
                        </a:solidFill>
                        <a:latin typeface="Maven Pro"/>
                        <a:ea typeface="Maven Pro"/>
                        <a:cs typeface="Maven Pro"/>
                        <a:sym typeface="Maven Pro"/>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nvSpPr>
        <p:spPr>
          <a:xfrm>
            <a:off x="2252275" y="1322400"/>
            <a:ext cx="6704100" cy="249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700"/>
              </a:spcAft>
              <a:buNone/>
            </a:pPr>
            <a:r>
              <a:rPr lang="en" sz="7000">
                <a:solidFill>
                  <a:srgbClr val="0E3051"/>
                </a:solidFill>
                <a:highlight>
                  <a:srgbClr val="FFFFFF"/>
                </a:highlight>
                <a:latin typeface="Maven Pro SemiBold"/>
                <a:ea typeface="Maven Pro SemiBold"/>
                <a:cs typeface="Maven Pro SemiBold"/>
                <a:sym typeface="Maven Pro SemiBold"/>
              </a:rPr>
              <a:t>Data Transformation</a:t>
            </a:r>
            <a:endParaRPr sz="7000">
              <a:solidFill>
                <a:schemeClr val="accent1"/>
              </a:solidFill>
              <a:highlight>
                <a:srgbClr val="FFFFFF"/>
              </a:highlight>
              <a:latin typeface="Maven Pro SemiBold"/>
              <a:ea typeface="Maven Pro SemiBold"/>
              <a:cs typeface="Maven Pro SemiBold"/>
              <a:sym typeface="Maven Pro SemiBold"/>
            </a:endParaRPr>
          </a:p>
        </p:txBody>
      </p:sp>
      <p:cxnSp>
        <p:nvCxnSpPr>
          <p:cNvPr id="239" name="Google Shape;239;p41"/>
          <p:cNvCxnSpPr/>
          <p:nvPr/>
        </p:nvCxnSpPr>
        <p:spPr>
          <a:xfrm>
            <a:off x="2076100" y="1305750"/>
            <a:ext cx="0" cy="2532000"/>
          </a:xfrm>
          <a:prstGeom prst="straightConnector1">
            <a:avLst/>
          </a:prstGeom>
          <a:noFill/>
          <a:ln cap="flat" cmpd="sng" w="38100">
            <a:solidFill>
              <a:schemeClr val="accent1"/>
            </a:solidFill>
            <a:prstDash val="solid"/>
            <a:round/>
            <a:headEnd len="med" w="med" type="none"/>
            <a:tailEnd len="med" w="med" type="none"/>
          </a:ln>
        </p:spPr>
      </p:cxnSp>
      <p:sp>
        <p:nvSpPr>
          <p:cNvPr id="240" name="Google Shape;240;p41"/>
          <p:cNvSpPr txBox="1"/>
          <p:nvPr/>
        </p:nvSpPr>
        <p:spPr>
          <a:xfrm>
            <a:off x="227954" y="1322400"/>
            <a:ext cx="1656000" cy="2498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700"/>
              </a:spcAft>
              <a:buNone/>
            </a:pPr>
            <a:r>
              <a:rPr lang="en" sz="7000">
                <a:solidFill>
                  <a:srgbClr val="0E3051"/>
                </a:solidFill>
                <a:highlight>
                  <a:srgbClr val="FFFFFF"/>
                </a:highlight>
                <a:latin typeface="Maven Pro SemiBold"/>
                <a:ea typeface="Maven Pro SemiBold"/>
                <a:cs typeface="Maven Pro SemiBold"/>
                <a:sym typeface="Maven Pro SemiBold"/>
              </a:rPr>
              <a:t>05</a:t>
            </a:r>
            <a:endParaRPr sz="7000">
              <a:solidFill>
                <a:srgbClr val="0E3051"/>
              </a:solidFill>
              <a:highlight>
                <a:srgbClr val="FFFFFF"/>
              </a:highlight>
              <a:latin typeface="Maven Pro SemiBold"/>
              <a:ea typeface="Maven Pro SemiBold"/>
              <a:cs typeface="Maven Pro SemiBold"/>
              <a:sym typeface="Maven Pro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Transformation 01</a:t>
            </a:r>
            <a:endParaRPr/>
          </a:p>
        </p:txBody>
      </p:sp>
      <p:sp>
        <p:nvSpPr>
          <p:cNvPr id="246" name="Google Shape;246;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D3B"/>
              </a:buClr>
              <a:buSzPts val="1800"/>
              <a:buFont typeface="Maven Pro SemiBold"/>
              <a:buChar char="●"/>
            </a:pPr>
            <a:r>
              <a:rPr lang="en">
                <a:solidFill>
                  <a:srgbClr val="000D3B"/>
                </a:solidFill>
                <a:latin typeface="Maven Pro SemiBold"/>
                <a:ea typeface="Maven Pro SemiBold"/>
                <a:cs typeface="Maven Pro SemiBold"/>
                <a:sym typeface="Maven Pro SemiBold"/>
              </a:rPr>
              <a:t>Create sixteen Measures (Calculated Measures)</a:t>
            </a:r>
            <a:endParaRPr>
              <a:solidFill>
                <a:srgbClr val="000D3B"/>
              </a:solidFill>
            </a:endParaRPr>
          </a:p>
        </p:txBody>
      </p:sp>
      <p:graphicFrame>
        <p:nvGraphicFramePr>
          <p:cNvPr id="247" name="Google Shape;247;p42"/>
          <p:cNvGraphicFramePr/>
          <p:nvPr/>
        </p:nvGraphicFramePr>
        <p:xfrm>
          <a:off x="875900" y="1904550"/>
          <a:ext cx="3000000" cy="3000000"/>
        </p:xfrm>
        <a:graphic>
          <a:graphicData uri="http://schemas.openxmlformats.org/drawingml/2006/table">
            <a:tbl>
              <a:tblPr>
                <a:noFill/>
                <a:tableStyleId>{53735BBE-9A2D-4B58-9548-383EB23B9B55}</a:tableStyleId>
              </a:tblPr>
              <a:tblGrid>
                <a:gridCol w="2264425"/>
                <a:gridCol w="2676750"/>
                <a:gridCol w="2470575"/>
              </a:tblGrid>
              <a:tr h="428700">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 Attrition Rate</a:t>
                      </a:r>
                      <a:endParaRPr sz="13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Relationships </a:t>
                      </a:r>
                      <a:r>
                        <a:rPr lang="en" sz="1300">
                          <a:latin typeface="Maven Pro Medium"/>
                          <a:ea typeface="Maven Pro Medium"/>
                          <a:cs typeface="Maven Pro Medium"/>
                          <a:sym typeface="Maven Pro Medium"/>
                        </a:rPr>
                        <a:t>Satisfaction</a:t>
                      </a:r>
                      <a:endParaRPr sz="13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Last Review Date</a:t>
                      </a:r>
                      <a:endParaRPr sz="1300">
                        <a:latin typeface="Maven Pro Medium"/>
                        <a:ea typeface="Maven Pro Medium"/>
                        <a:cs typeface="Maven Pro Medium"/>
                        <a:sym typeface="Maven Pro Medium"/>
                      </a:endParaRPr>
                    </a:p>
                  </a:txBody>
                  <a:tcPr marT="91425" marB="91425" marR="91425" marL="91425"/>
                </a:tc>
              </a:tr>
              <a:tr h="428700">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 Attrition Rate Date</a:t>
                      </a:r>
                      <a:endParaRPr sz="13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Environment Satisfaction</a:t>
                      </a:r>
                      <a:endParaRPr sz="13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Next Review Date</a:t>
                      </a:r>
                      <a:endParaRPr sz="1300">
                        <a:latin typeface="Maven Pro Medium"/>
                        <a:ea typeface="Maven Pro Medium"/>
                        <a:cs typeface="Maven Pro Medium"/>
                        <a:sym typeface="Maven Pro Medium"/>
                      </a:endParaRPr>
                    </a:p>
                  </a:txBody>
                  <a:tcPr marT="91425" marB="91425" marR="91425" marL="91425"/>
                </a:tc>
              </a:tr>
              <a:tr h="428700">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Active Employees</a:t>
                      </a:r>
                      <a:endParaRPr sz="13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Job Satisfaction</a:t>
                      </a:r>
                      <a:endParaRPr sz="13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Total Employees</a:t>
                      </a:r>
                      <a:endParaRPr sz="1300">
                        <a:latin typeface="Maven Pro Medium"/>
                        <a:ea typeface="Maven Pro Medium"/>
                        <a:cs typeface="Maven Pro Medium"/>
                        <a:sym typeface="Maven Pro Medium"/>
                      </a:endParaRPr>
                    </a:p>
                  </a:txBody>
                  <a:tcPr marT="91425" marB="91425" marR="91425" marL="91425"/>
                </a:tc>
              </a:tr>
              <a:tr h="428700">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Inactive Employees</a:t>
                      </a:r>
                      <a:endParaRPr sz="13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Manager Raring</a:t>
                      </a:r>
                      <a:endParaRPr sz="13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Total Employees Date</a:t>
                      </a:r>
                      <a:endParaRPr sz="1300">
                        <a:latin typeface="Maven Pro Medium"/>
                        <a:ea typeface="Maven Pro Medium"/>
                        <a:cs typeface="Maven Pro Medium"/>
                        <a:sym typeface="Maven Pro Medium"/>
                      </a:endParaRPr>
                    </a:p>
                  </a:txBody>
                  <a:tcPr marT="91425" marB="91425" marR="91425" marL="91425"/>
                </a:tc>
              </a:tr>
              <a:tr h="428700">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Inactive Employees Date</a:t>
                      </a:r>
                      <a:endParaRPr sz="13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Self Rating</a:t>
                      </a:r>
                      <a:endParaRPr sz="13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t/>
                      </a:r>
                      <a:endParaRPr sz="1300">
                        <a:latin typeface="Maven Pro Medium"/>
                        <a:ea typeface="Maven Pro Medium"/>
                        <a:cs typeface="Maven Pro Medium"/>
                        <a:sym typeface="Maven Pro Medium"/>
                      </a:endParaRPr>
                    </a:p>
                  </a:txBody>
                  <a:tcPr marT="91425" marB="91425" marR="91425" marL="91425"/>
                </a:tc>
              </a:tr>
              <a:tr h="428700">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Average Salary</a:t>
                      </a:r>
                      <a:endParaRPr sz="13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Work Life Balance</a:t>
                      </a:r>
                      <a:endParaRPr sz="13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t/>
                      </a:r>
                      <a:endParaRPr sz="1300">
                        <a:latin typeface="Maven Pro Medium"/>
                        <a:ea typeface="Maven Pro Medium"/>
                        <a:cs typeface="Maven Pro Medium"/>
                        <a:sym typeface="Maven Pro Medium"/>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Transformation 02</a:t>
            </a:r>
            <a:endParaRPr/>
          </a:p>
        </p:txBody>
      </p:sp>
      <p:sp>
        <p:nvSpPr>
          <p:cNvPr id="253" name="Google Shape;253;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D3B"/>
              </a:buClr>
              <a:buSzPts val="1800"/>
              <a:buFont typeface="Maven Pro SemiBold"/>
              <a:buChar char="●"/>
            </a:pPr>
            <a:r>
              <a:rPr lang="en">
                <a:solidFill>
                  <a:srgbClr val="000D3B"/>
                </a:solidFill>
                <a:latin typeface="Maven Pro SemiBold"/>
                <a:ea typeface="Maven Pro SemiBold"/>
                <a:cs typeface="Maven Pro SemiBold"/>
                <a:sym typeface="Maven Pro SemiBold"/>
              </a:rPr>
              <a:t>Classify the tables to (Dimensional, Fact) Tables, Example:</a:t>
            </a:r>
            <a:endParaRPr>
              <a:solidFill>
                <a:srgbClr val="000D3B"/>
              </a:solidFill>
              <a:latin typeface="Maven Pro SemiBold"/>
              <a:ea typeface="Maven Pro SemiBold"/>
              <a:cs typeface="Maven Pro SemiBold"/>
              <a:sym typeface="Maven Pro SemiBold"/>
            </a:endParaRPr>
          </a:p>
          <a:p>
            <a:pPr indent="-317500" lvl="1" marL="914400" rtl="0" algn="l">
              <a:lnSpc>
                <a:spcPct val="150000"/>
              </a:lnSpc>
              <a:spcBef>
                <a:spcPts val="0"/>
              </a:spcBef>
              <a:spcAft>
                <a:spcPts val="0"/>
              </a:spcAft>
              <a:buClr>
                <a:srgbClr val="000D3B"/>
              </a:buClr>
              <a:buSzPts val="1400"/>
              <a:buFont typeface="Maven Pro Medium"/>
              <a:buChar char="○"/>
            </a:pPr>
            <a:r>
              <a:rPr lang="en">
                <a:solidFill>
                  <a:srgbClr val="000D3B"/>
                </a:solidFill>
                <a:latin typeface="Maven Pro Medium"/>
                <a:ea typeface="Maven Pro Medium"/>
                <a:cs typeface="Maven Pro Medium"/>
                <a:sym typeface="Maven Pro Medium"/>
              </a:rPr>
              <a:t>Performance =&gt; </a:t>
            </a:r>
            <a:r>
              <a:rPr b="1" lang="en">
                <a:solidFill>
                  <a:srgbClr val="000D3B"/>
                </a:solidFill>
                <a:latin typeface="Maven Pro"/>
                <a:ea typeface="Maven Pro"/>
                <a:cs typeface="Maven Pro"/>
                <a:sym typeface="Maven Pro"/>
              </a:rPr>
              <a:t>FactPerformance</a:t>
            </a:r>
            <a:endParaRPr b="1">
              <a:solidFill>
                <a:srgbClr val="000D3B"/>
              </a:solidFill>
              <a:latin typeface="Maven Pro"/>
              <a:ea typeface="Maven Pro"/>
              <a:cs typeface="Maven Pro"/>
              <a:sym typeface="Maven Pro"/>
            </a:endParaRPr>
          </a:p>
          <a:p>
            <a:pPr indent="-317500" lvl="1" marL="914400" rtl="0" algn="l">
              <a:lnSpc>
                <a:spcPct val="150000"/>
              </a:lnSpc>
              <a:spcBef>
                <a:spcPts val="0"/>
              </a:spcBef>
              <a:spcAft>
                <a:spcPts val="0"/>
              </a:spcAft>
              <a:buClr>
                <a:srgbClr val="000D3B"/>
              </a:buClr>
              <a:buSzPts val="1400"/>
              <a:buFont typeface="Maven Pro Medium"/>
              <a:buChar char="○"/>
            </a:pPr>
            <a:r>
              <a:rPr lang="en">
                <a:solidFill>
                  <a:srgbClr val="000D3B"/>
                </a:solidFill>
                <a:latin typeface="Maven Pro Medium"/>
                <a:ea typeface="Maven Pro Medium"/>
                <a:cs typeface="Maven Pro Medium"/>
                <a:sym typeface="Maven Pro Medium"/>
              </a:rPr>
              <a:t>RatingLevel =&gt; </a:t>
            </a:r>
            <a:r>
              <a:rPr b="1" lang="en">
                <a:solidFill>
                  <a:srgbClr val="000D3B"/>
                </a:solidFill>
                <a:latin typeface="Maven Pro"/>
                <a:ea typeface="Maven Pro"/>
                <a:cs typeface="Maven Pro"/>
                <a:sym typeface="Maven Pro"/>
              </a:rPr>
              <a:t>DimRatingLevel</a:t>
            </a:r>
            <a:endParaRPr b="1">
              <a:solidFill>
                <a:srgbClr val="000D3B"/>
              </a:solidFill>
              <a:latin typeface="Maven Pro"/>
              <a:ea typeface="Maven Pro"/>
              <a:cs typeface="Maven Pro"/>
              <a:sym typeface="Maven Pro"/>
            </a:endParaRPr>
          </a:p>
          <a:p>
            <a:pPr indent="-342900" lvl="0" marL="457200" rtl="0" algn="l">
              <a:lnSpc>
                <a:spcPct val="150000"/>
              </a:lnSpc>
              <a:spcBef>
                <a:spcPts val="0"/>
              </a:spcBef>
              <a:spcAft>
                <a:spcPts val="0"/>
              </a:spcAft>
              <a:buClr>
                <a:srgbClr val="000D3B"/>
              </a:buClr>
              <a:buSzPts val="1800"/>
              <a:buFont typeface="Maven Pro SemiBold"/>
              <a:buChar char="●"/>
            </a:pPr>
            <a:r>
              <a:rPr lang="en">
                <a:solidFill>
                  <a:srgbClr val="000D3B"/>
                </a:solidFill>
                <a:latin typeface="Maven Pro SemiBold"/>
                <a:ea typeface="Maven Pro SemiBold"/>
                <a:cs typeface="Maven Pro SemiBold"/>
                <a:sym typeface="Maven Pro SemiBold"/>
              </a:rPr>
              <a:t>Add conditional column which classify the ages, Example:</a:t>
            </a:r>
            <a:endParaRPr>
              <a:solidFill>
                <a:srgbClr val="000D3B"/>
              </a:solidFill>
              <a:latin typeface="Maven Pro SemiBold"/>
              <a:ea typeface="Maven Pro SemiBold"/>
              <a:cs typeface="Maven Pro SemiBold"/>
              <a:sym typeface="Maven Pro SemiBold"/>
            </a:endParaRPr>
          </a:p>
          <a:p>
            <a:pPr indent="-317500" lvl="1" marL="914400" rtl="0" algn="l">
              <a:lnSpc>
                <a:spcPct val="150000"/>
              </a:lnSpc>
              <a:spcBef>
                <a:spcPts val="0"/>
              </a:spcBef>
              <a:spcAft>
                <a:spcPts val="0"/>
              </a:spcAft>
              <a:buClr>
                <a:srgbClr val="000D3B"/>
              </a:buClr>
              <a:buSzPts val="1400"/>
              <a:buChar char="○"/>
            </a:pPr>
            <a:r>
              <a:rPr lang="en">
                <a:solidFill>
                  <a:srgbClr val="000D3B"/>
                </a:solidFill>
                <a:latin typeface="Maven Pro Medium"/>
                <a:ea typeface="Maven Pro Medium"/>
                <a:cs typeface="Maven Pro Medium"/>
                <a:sym typeface="Maven Pro Medium"/>
              </a:rPr>
              <a:t>Age between 20 and 30 =&gt; </a:t>
            </a:r>
            <a:r>
              <a:rPr b="1" lang="en">
                <a:solidFill>
                  <a:srgbClr val="000D3B"/>
                </a:solidFill>
                <a:latin typeface="Maven Pro"/>
                <a:ea typeface="Maven Pro"/>
                <a:cs typeface="Maven Pro"/>
                <a:sym typeface="Maven Pro"/>
              </a:rPr>
              <a:t>20-30</a:t>
            </a:r>
            <a:endParaRPr b="1">
              <a:solidFill>
                <a:srgbClr val="000D3B"/>
              </a:solidFill>
              <a:latin typeface="Maven Pro"/>
              <a:ea typeface="Maven Pro"/>
              <a:cs typeface="Maven Pro"/>
              <a:sym typeface="Maven Pro"/>
            </a:endParaRPr>
          </a:p>
          <a:p>
            <a:pPr indent="-317500" lvl="1" marL="914400" rtl="0" algn="l">
              <a:lnSpc>
                <a:spcPct val="150000"/>
              </a:lnSpc>
              <a:spcBef>
                <a:spcPts val="0"/>
              </a:spcBef>
              <a:spcAft>
                <a:spcPts val="0"/>
              </a:spcAft>
              <a:buClr>
                <a:srgbClr val="000D3B"/>
              </a:buClr>
              <a:buSzPts val="1400"/>
              <a:buChar char="○"/>
            </a:pPr>
            <a:r>
              <a:rPr lang="en">
                <a:solidFill>
                  <a:srgbClr val="000D3B"/>
                </a:solidFill>
                <a:latin typeface="Maven Pro Medium"/>
                <a:ea typeface="Maven Pro Medium"/>
                <a:cs typeface="Maven Pro Medium"/>
                <a:sym typeface="Maven Pro Medium"/>
              </a:rPr>
              <a:t>Age between 30 and 40 =&gt; </a:t>
            </a:r>
            <a:r>
              <a:rPr b="1" lang="en">
                <a:solidFill>
                  <a:srgbClr val="000D3B"/>
                </a:solidFill>
                <a:latin typeface="Maven Pro"/>
                <a:ea typeface="Maven Pro"/>
                <a:cs typeface="Maven Pro"/>
                <a:sym typeface="Maven Pro"/>
              </a:rPr>
              <a:t>30-40</a:t>
            </a:r>
            <a:endParaRPr b="1">
              <a:solidFill>
                <a:srgbClr val="000D3B"/>
              </a:solidFill>
              <a:latin typeface="Maven Pro"/>
              <a:ea typeface="Maven Pro"/>
              <a:cs typeface="Maven Pro"/>
              <a:sym typeface="Maven Pro"/>
            </a:endParaRPr>
          </a:p>
          <a:p>
            <a:pPr indent="-317500" lvl="1" marL="914400" rtl="0" algn="l">
              <a:lnSpc>
                <a:spcPct val="150000"/>
              </a:lnSpc>
              <a:spcBef>
                <a:spcPts val="0"/>
              </a:spcBef>
              <a:spcAft>
                <a:spcPts val="0"/>
              </a:spcAft>
              <a:buClr>
                <a:srgbClr val="000D3B"/>
              </a:buClr>
              <a:buSzPts val="1400"/>
              <a:buChar char="○"/>
            </a:pPr>
            <a:r>
              <a:rPr lang="en">
                <a:solidFill>
                  <a:srgbClr val="000D3B"/>
                </a:solidFill>
                <a:latin typeface="Maven Pro Medium"/>
                <a:ea typeface="Maven Pro Medium"/>
                <a:cs typeface="Maven Pro Medium"/>
                <a:sym typeface="Maven Pro Medium"/>
              </a:rPr>
              <a:t>Age older than 50 =&gt;  </a:t>
            </a:r>
            <a:r>
              <a:rPr b="1" lang="en">
                <a:solidFill>
                  <a:srgbClr val="000D3B"/>
                </a:solidFill>
                <a:latin typeface="Maven Pro"/>
                <a:ea typeface="Maven Pro"/>
                <a:cs typeface="Maven Pro"/>
                <a:sym typeface="Maven Pro"/>
              </a:rPr>
              <a:t>&gt;50</a:t>
            </a:r>
            <a:endParaRPr b="1">
              <a:solidFill>
                <a:srgbClr val="000D3B"/>
              </a:solidFill>
              <a:latin typeface="Maven Pro"/>
              <a:ea typeface="Maven Pro"/>
              <a:cs typeface="Maven Pro"/>
              <a:sym typeface="Maven Pro"/>
            </a:endParaRPr>
          </a:p>
          <a:p>
            <a:pPr indent="-342900" lvl="0" marL="457200" rtl="0" algn="l">
              <a:lnSpc>
                <a:spcPct val="150000"/>
              </a:lnSpc>
              <a:spcBef>
                <a:spcPts val="0"/>
              </a:spcBef>
              <a:spcAft>
                <a:spcPts val="0"/>
              </a:spcAft>
              <a:buClr>
                <a:srgbClr val="000D3B"/>
              </a:buClr>
              <a:buSzPts val="1800"/>
              <a:buFont typeface="Maven Pro SemiBold"/>
              <a:buChar char="●"/>
            </a:pPr>
            <a:r>
              <a:rPr lang="en">
                <a:solidFill>
                  <a:srgbClr val="000D3B"/>
                </a:solidFill>
                <a:latin typeface="Maven Pro SemiBold"/>
                <a:ea typeface="Maven Pro SemiBold"/>
                <a:cs typeface="Maven Pro SemiBold"/>
                <a:sym typeface="Maven Pro SemiBold"/>
              </a:rPr>
              <a:t>Merge two columns (First Name, Last Name) =&gt; Full Name</a:t>
            </a:r>
            <a:endParaRPr>
              <a:solidFill>
                <a:srgbClr val="000D3B"/>
              </a:solidFill>
              <a:latin typeface="Maven Pro SemiBold"/>
              <a:ea typeface="Maven Pro SemiBold"/>
              <a:cs typeface="Maven Pro SemiBold"/>
              <a:sym typeface="Maven Pro SemiBold"/>
            </a:endParaRPr>
          </a:p>
          <a:p>
            <a:pPr indent="-342900" lvl="0" marL="457200" rtl="0" algn="l">
              <a:lnSpc>
                <a:spcPct val="150000"/>
              </a:lnSpc>
              <a:spcBef>
                <a:spcPts val="0"/>
              </a:spcBef>
              <a:spcAft>
                <a:spcPts val="0"/>
              </a:spcAft>
              <a:buClr>
                <a:srgbClr val="000D3B"/>
              </a:buClr>
              <a:buSzPts val="1800"/>
              <a:buFont typeface="Maven Pro SemiBold"/>
              <a:buChar char="●"/>
            </a:pPr>
            <a:r>
              <a:rPr lang="en">
                <a:solidFill>
                  <a:srgbClr val="000D3B"/>
                </a:solidFill>
                <a:latin typeface="Maven Pro SemiBold"/>
                <a:ea typeface="Maven Pro SemiBold"/>
                <a:cs typeface="Maven Pro SemiBold"/>
                <a:sym typeface="Maven Pro SemiBold"/>
              </a:rPr>
              <a:t>Create </a:t>
            </a:r>
            <a:r>
              <a:rPr lang="en">
                <a:solidFill>
                  <a:srgbClr val="000D3B"/>
                </a:solidFill>
                <a:latin typeface="Maven Pro SemiBold"/>
                <a:ea typeface="Maven Pro SemiBold"/>
                <a:cs typeface="Maven Pro SemiBold"/>
                <a:sym typeface="Maven Pro SemiBold"/>
              </a:rPr>
              <a:t>D</a:t>
            </a:r>
            <a:r>
              <a:rPr lang="en">
                <a:solidFill>
                  <a:srgbClr val="000D3B"/>
                </a:solidFill>
                <a:latin typeface="Maven Pro SemiBold"/>
                <a:ea typeface="Maven Pro SemiBold"/>
                <a:cs typeface="Maven Pro SemiBold"/>
                <a:sym typeface="Maven Pro SemiBold"/>
              </a:rPr>
              <a:t>imensional Date Table</a:t>
            </a:r>
            <a:endParaRPr>
              <a:solidFill>
                <a:srgbClr val="000D3B"/>
              </a:solidFill>
              <a:latin typeface="Maven Pro SemiBold"/>
              <a:ea typeface="Maven Pro SemiBold"/>
              <a:cs typeface="Maven Pro SemiBold"/>
              <a:sym typeface="Maven Pro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400475" y="627175"/>
            <a:ext cx="7030500" cy="616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700"/>
              </a:spcAft>
              <a:buNone/>
            </a:pPr>
            <a:r>
              <a:rPr lang="en" sz="2500">
                <a:highlight>
                  <a:srgbClr val="FFFFFF"/>
                </a:highlight>
              </a:rPr>
              <a:t>Table of Content</a:t>
            </a:r>
            <a:endParaRPr/>
          </a:p>
        </p:txBody>
      </p:sp>
      <p:sp>
        <p:nvSpPr>
          <p:cNvPr id="148" name="Google Shape;148;p26"/>
          <p:cNvSpPr txBox="1"/>
          <p:nvPr>
            <p:ph idx="1" type="body"/>
          </p:nvPr>
        </p:nvSpPr>
        <p:spPr>
          <a:xfrm>
            <a:off x="575700" y="1243975"/>
            <a:ext cx="7030500" cy="3379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D3B"/>
              </a:buClr>
              <a:buSzPts val="1800"/>
              <a:buFont typeface="Maven Pro"/>
              <a:buAutoNum type="arabicPeriod"/>
            </a:pPr>
            <a:r>
              <a:rPr b="1" lang="en">
                <a:solidFill>
                  <a:srgbClr val="000D3B"/>
                </a:solidFill>
                <a:latin typeface="Maven Pro"/>
                <a:ea typeface="Maven Pro"/>
                <a:cs typeface="Maven Pro"/>
                <a:sym typeface="Maven Pro"/>
              </a:rPr>
              <a:t>Who is Alta Labs</a:t>
            </a:r>
            <a:endParaRPr b="1">
              <a:solidFill>
                <a:srgbClr val="000D3B"/>
              </a:solidFill>
              <a:latin typeface="Maven Pro"/>
              <a:ea typeface="Maven Pro"/>
              <a:cs typeface="Maven Pro"/>
              <a:sym typeface="Maven Pro"/>
            </a:endParaRPr>
          </a:p>
          <a:p>
            <a:pPr indent="-342900" lvl="0" marL="457200" rtl="0" algn="l">
              <a:lnSpc>
                <a:spcPct val="150000"/>
              </a:lnSpc>
              <a:spcBef>
                <a:spcPts val="0"/>
              </a:spcBef>
              <a:spcAft>
                <a:spcPts val="0"/>
              </a:spcAft>
              <a:buClr>
                <a:srgbClr val="000D3B"/>
              </a:buClr>
              <a:buSzPts val="1800"/>
              <a:buFont typeface="Maven Pro"/>
              <a:buAutoNum type="arabicPeriod"/>
            </a:pPr>
            <a:r>
              <a:rPr b="1" lang="en">
                <a:solidFill>
                  <a:srgbClr val="000D3B"/>
                </a:solidFill>
                <a:latin typeface="Maven Pro"/>
                <a:ea typeface="Maven Pro"/>
                <a:cs typeface="Maven Pro"/>
                <a:sym typeface="Maven Pro"/>
              </a:rPr>
              <a:t>Business Understanding</a:t>
            </a:r>
            <a:endParaRPr b="1">
              <a:solidFill>
                <a:srgbClr val="000D3B"/>
              </a:solidFill>
              <a:latin typeface="Maven Pro"/>
              <a:ea typeface="Maven Pro"/>
              <a:cs typeface="Maven Pro"/>
              <a:sym typeface="Maven Pro"/>
            </a:endParaRPr>
          </a:p>
          <a:p>
            <a:pPr indent="-342900" lvl="0" marL="457200" rtl="0" algn="l">
              <a:lnSpc>
                <a:spcPct val="150000"/>
              </a:lnSpc>
              <a:spcBef>
                <a:spcPts val="0"/>
              </a:spcBef>
              <a:spcAft>
                <a:spcPts val="0"/>
              </a:spcAft>
              <a:buClr>
                <a:srgbClr val="000D3B"/>
              </a:buClr>
              <a:buSzPts val="1800"/>
              <a:buFont typeface="Maven Pro"/>
              <a:buAutoNum type="arabicPeriod"/>
            </a:pPr>
            <a:r>
              <a:rPr b="1" lang="en">
                <a:solidFill>
                  <a:srgbClr val="000D3B"/>
                </a:solidFill>
                <a:latin typeface="Maven Pro"/>
                <a:ea typeface="Maven Pro"/>
                <a:cs typeface="Maven Pro"/>
                <a:sym typeface="Maven Pro"/>
              </a:rPr>
              <a:t>Data Understanding</a:t>
            </a:r>
            <a:endParaRPr b="1">
              <a:solidFill>
                <a:srgbClr val="000D3B"/>
              </a:solidFill>
              <a:latin typeface="Maven Pro"/>
              <a:ea typeface="Maven Pro"/>
              <a:cs typeface="Maven Pro"/>
              <a:sym typeface="Maven Pro"/>
            </a:endParaRPr>
          </a:p>
          <a:p>
            <a:pPr indent="-342900" lvl="0" marL="457200" rtl="0" algn="l">
              <a:lnSpc>
                <a:spcPct val="150000"/>
              </a:lnSpc>
              <a:spcBef>
                <a:spcPts val="0"/>
              </a:spcBef>
              <a:spcAft>
                <a:spcPts val="0"/>
              </a:spcAft>
              <a:buClr>
                <a:srgbClr val="000D3B"/>
              </a:buClr>
              <a:buSzPts val="1800"/>
              <a:buFont typeface="Maven Pro"/>
              <a:buAutoNum type="arabicPeriod"/>
            </a:pPr>
            <a:r>
              <a:rPr b="1" lang="en">
                <a:solidFill>
                  <a:srgbClr val="000D3B"/>
                </a:solidFill>
                <a:latin typeface="Maven Pro"/>
                <a:ea typeface="Maven Pro"/>
                <a:cs typeface="Maven Pro"/>
                <a:sym typeface="Maven Pro"/>
              </a:rPr>
              <a:t>Data </a:t>
            </a:r>
            <a:r>
              <a:rPr b="1" lang="en">
                <a:solidFill>
                  <a:srgbClr val="000D3B"/>
                </a:solidFill>
                <a:latin typeface="Maven Pro"/>
                <a:ea typeface="Maven Pro"/>
                <a:cs typeface="Maven Pro"/>
                <a:sym typeface="Maven Pro"/>
              </a:rPr>
              <a:t>Modeling</a:t>
            </a:r>
            <a:endParaRPr b="1">
              <a:solidFill>
                <a:srgbClr val="000D3B"/>
              </a:solidFill>
              <a:latin typeface="Maven Pro"/>
              <a:ea typeface="Maven Pro"/>
              <a:cs typeface="Maven Pro"/>
              <a:sym typeface="Maven Pro"/>
            </a:endParaRPr>
          </a:p>
          <a:p>
            <a:pPr indent="-342900" lvl="0" marL="457200" rtl="0" algn="l">
              <a:lnSpc>
                <a:spcPct val="150000"/>
              </a:lnSpc>
              <a:spcBef>
                <a:spcPts val="0"/>
              </a:spcBef>
              <a:spcAft>
                <a:spcPts val="0"/>
              </a:spcAft>
              <a:buClr>
                <a:srgbClr val="000D3B"/>
              </a:buClr>
              <a:buSzPts val="1800"/>
              <a:buFont typeface="Maven Pro"/>
              <a:buAutoNum type="arabicPeriod"/>
            </a:pPr>
            <a:r>
              <a:rPr b="1" lang="en">
                <a:solidFill>
                  <a:srgbClr val="000D3B"/>
                </a:solidFill>
                <a:latin typeface="Maven Pro"/>
                <a:ea typeface="Maven Pro"/>
                <a:cs typeface="Maven Pro"/>
                <a:sym typeface="Maven Pro"/>
              </a:rPr>
              <a:t>Data Transformation</a:t>
            </a:r>
            <a:endParaRPr b="1">
              <a:solidFill>
                <a:srgbClr val="000D3B"/>
              </a:solidFill>
              <a:latin typeface="Maven Pro"/>
              <a:ea typeface="Maven Pro"/>
              <a:cs typeface="Maven Pro"/>
              <a:sym typeface="Maven Pro"/>
            </a:endParaRPr>
          </a:p>
          <a:p>
            <a:pPr indent="-342900" lvl="0" marL="457200" rtl="0" algn="l">
              <a:lnSpc>
                <a:spcPct val="150000"/>
              </a:lnSpc>
              <a:spcBef>
                <a:spcPts val="0"/>
              </a:spcBef>
              <a:spcAft>
                <a:spcPts val="0"/>
              </a:spcAft>
              <a:buClr>
                <a:srgbClr val="000D3B"/>
              </a:buClr>
              <a:buSzPts val="1800"/>
              <a:buFont typeface="Maven Pro"/>
              <a:buAutoNum type="arabicPeriod"/>
            </a:pPr>
            <a:r>
              <a:rPr b="1" lang="en">
                <a:solidFill>
                  <a:srgbClr val="000D3B"/>
                </a:solidFill>
                <a:latin typeface="Maven Pro"/>
                <a:ea typeface="Maven Pro"/>
                <a:cs typeface="Maven Pro"/>
                <a:sym typeface="Maven Pro"/>
              </a:rPr>
              <a:t>Data Visualization</a:t>
            </a:r>
            <a:endParaRPr b="1">
              <a:solidFill>
                <a:srgbClr val="000D3B"/>
              </a:solidFill>
              <a:latin typeface="Maven Pro"/>
              <a:ea typeface="Maven Pro"/>
              <a:cs typeface="Maven Pro"/>
              <a:sym typeface="Maven Pro"/>
            </a:endParaRPr>
          </a:p>
          <a:p>
            <a:pPr indent="-342900" lvl="0" marL="457200" rtl="0" algn="l">
              <a:lnSpc>
                <a:spcPct val="150000"/>
              </a:lnSpc>
              <a:spcBef>
                <a:spcPts val="0"/>
              </a:spcBef>
              <a:spcAft>
                <a:spcPts val="0"/>
              </a:spcAft>
              <a:buClr>
                <a:srgbClr val="000D3B"/>
              </a:buClr>
              <a:buSzPts val="1800"/>
              <a:buFont typeface="Maven Pro"/>
              <a:buAutoNum type="arabicPeriod"/>
            </a:pPr>
            <a:r>
              <a:rPr b="1" lang="en">
                <a:solidFill>
                  <a:srgbClr val="000D3B"/>
                </a:solidFill>
                <a:latin typeface="Maven Pro"/>
                <a:ea typeface="Maven Pro"/>
                <a:cs typeface="Maven Pro"/>
                <a:sym typeface="Maven Pro"/>
              </a:rPr>
              <a:t>Put it all together (Dashboard)</a:t>
            </a:r>
            <a:endParaRPr b="1">
              <a:solidFill>
                <a:srgbClr val="000D3B"/>
              </a:solidFill>
              <a:latin typeface="Maven Pro"/>
              <a:ea typeface="Maven Pro"/>
              <a:cs typeface="Maven Pro"/>
              <a:sym typeface="Maven Pro"/>
            </a:endParaRPr>
          </a:p>
          <a:p>
            <a:pPr indent="-342900" lvl="0" marL="457200" rtl="0" algn="l">
              <a:lnSpc>
                <a:spcPct val="150000"/>
              </a:lnSpc>
              <a:spcBef>
                <a:spcPts val="0"/>
              </a:spcBef>
              <a:spcAft>
                <a:spcPts val="0"/>
              </a:spcAft>
              <a:buClr>
                <a:srgbClr val="000D3B"/>
              </a:buClr>
              <a:buSzPts val="1800"/>
              <a:buFont typeface="Maven Pro"/>
              <a:buAutoNum type="arabicPeriod"/>
            </a:pPr>
            <a:r>
              <a:rPr b="1" lang="en">
                <a:solidFill>
                  <a:srgbClr val="000D3B"/>
                </a:solidFill>
                <a:latin typeface="Maven Pro"/>
                <a:ea typeface="Maven Pro"/>
                <a:cs typeface="Maven Pro"/>
                <a:sym typeface="Maven Pro"/>
              </a:rPr>
              <a:t>Tools and Project Sources</a:t>
            </a:r>
            <a:endParaRPr b="1">
              <a:solidFill>
                <a:srgbClr val="000D3B"/>
              </a:solidFill>
              <a:latin typeface="Maven Pro"/>
              <a:ea typeface="Maven Pro"/>
              <a:cs typeface="Maven Pro"/>
              <a:sym typeface="Maven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nvSpPr>
        <p:spPr>
          <a:xfrm>
            <a:off x="2252275" y="1322400"/>
            <a:ext cx="6704100" cy="249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700"/>
              </a:spcAft>
              <a:buNone/>
            </a:pPr>
            <a:r>
              <a:rPr lang="en" sz="7000">
                <a:solidFill>
                  <a:srgbClr val="0E3051"/>
                </a:solidFill>
                <a:highlight>
                  <a:srgbClr val="FFFFFF"/>
                </a:highlight>
                <a:latin typeface="Maven Pro SemiBold"/>
                <a:ea typeface="Maven Pro SemiBold"/>
                <a:cs typeface="Maven Pro SemiBold"/>
                <a:sym typeface="Maven Pro SemiBold"/>
              </a:rPr>
              <a:t>Data Visualization</a:t>
            </a:r>
            <a:endParaRPr sz="7000">
              <a:solidFill>
                <a:schemeClr val="accent1"/>
              </a:solidFill>
              <a:highlight>
                <a:srgbClr val="FFFFFF"/>
              </a:highlight>
              <a:latin typeface="Maven Pro SemiBold"/>
              <a:ea typeface="Maven Pro SemiBold"/>
              <a:cs typeface="Maven Pro SemiBold"/>
              <a:sym typeface="Maven Pro SemiBold"/>
            </a:endParaRPr>
          </a:p>
        </p:txBody>
      </p:sp>
      <p:cxnSp>
        <p:nvCxnSpPr>
          <p:cNvPr id="259" name="Google Shape;259;p44"/>
          <p:cNvCxnSpPr/>
          <p:nvPr/>
        </p:nvCxnSpPr>
        <p:spPr>
          <a:xfrm>
            <a:off x="2076100" y="1305750"/>
            <a:ext cx="0" cy="2532000"/>
          </a:xfrm>
          <a:prstGeom prst="straightConnector1">
            <a:avLst/>
          </a:prstGeom>
          <a:noFill/>
          <a:ln cap="flat" cmpd="sng" w="38100">
            <a:solidFill>
              <a:schemeClr val="accent1"/>
            </a:solidFill>
            <a:prstDash val="solid"/>
            <a:round/>
            <a:headEnd len="med" w="med" type="none"/>
            <a:tailEnd len="med" w="med" type="none"/>
          </a:ln>
        </p:spPr>
      </p:cxnSp>
      <p:sp>
        <p:nvSpPr>
          <p:cNvPr id="260" name="Google Shape;260;p44"/>
          <p:cNvSpPr txBox="1"/>
          <p:nvPr/>
        </p:nvSpPr>
        <p:spPr>
          <a:xfrm>
            <a:off x="227954" y="1322400"/>
            <a:ext cx="1656000" cy="2498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700"/>
              </a:spcAft>
              <a:buNone/>
            </a:pPr>
            <a:r>
              <a:rPr lang="en" sz="7000">
                <a:solidFill>
                  <a:srgbClr val="0E3051"/>
                </a:solidFill>
                <a:highlight>
                  <a:srgbClr val="FFFFFF"/>
                </a:highlight>
                <a:latin typeface="Maven Pro SemiBold"/>
                <a:ea typeface="Maven Pro SemiBold"/>
                <a:cs typeface="Maven Pro SemiBold"/>
                <a:sym typeface="Maven Pro SemiBold"/>
              </a:rPr>
              <a:t>06</a:t>
            </a:r>
            <a:endParaRPr sz="7000">
              <a:solidFill>
                <a:srgbClr val="0E3051"/>
              </a:solidFill>
              <a:highlight>
                <a:srgbClr val="FFFFFF"/>
              </a:highlight>
              <a:latin typeface="Maven Pro SemiBold"/>
              <a:ea typeface="Maven Pro SemiBold"/>
              <a:cs typeface="Maven Pro SemiBold"/>
              <a:sym typeface="Maven Pro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01 </a:t>
            </a:r>
            <a:r>
              <a:rPr lang="en">
                <a:solidFill>
                  <a:srgbClr val="0E3051"/>
                </a:solidFill>
              </a:rPr>
              <a:t>(Performance Tracker)</a:t>
            </a:r>
            <a:endParaRPr>
              <a:solidFill>
                <a:srgbClr val="0E3051"/>
              </a:solidFill>
            </a:endParaRPr>
          </a:p>
        </p:txBody>
      </p:sp>
      <p:pic>
        <p:nvPicPr>
          <p:cNvPr id="266" name="Google Shape;266;p45"/>
          <p:cNvPicPr preferRelativeResize="0"/>
          <p:nvPr/>
        </p:nvPicPr>
        <p:blipFill>
          <a:blip r:embed="rId3">
            <a:alphaModFix/>
          </a:blip>
          <a:stretch>
            <a:fillRect/>
          </a:stretch>
        </p:blipFill>
        <p:spPr>
          <a:xfrm>
            <a:off x="429450" y="1152425"/>
            <a:ext cx="7078426" cy="3729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02 </a:t>
            </a:r>
            <a:r>
              <a:rPr lang="en">
                <a:solidFill>
                  <a:srgbClr val="0E3051"/>
                </a:solidFill>
              </a:rPr>
              <a:t>(Demographics)</a:t>
            </a:r>
            <a:endParaRPr>
              <a:solidFill>
                <a:srgbClr val="0E3051"/>
              </a:solidFill>
            </a:endParaRPr>
          </a:p>
        </p:txBody>
      </p:sp>
      <p:pic>
        <p:nvPicPr>
          <p:cNvPr id="272" name="Google Shape;272;p46"/>
          <p:cNvPicPr preferRelativeResize="0"/>
          <p:nvPr/>
        </p:nvPicPr>
        <p:blipFill>
          <a:blip r:embed="rId3">
            <a:alphaModFix/>
          </a:blip>
          <a:stretch>
            <a:fillRect/>
          </a:stretch>
        </p:blipFill>
        <p:spPr>
          <a:xfrm>
            <a:off x="429450" y="1152425"/>
            <a:ext cx="7100468" cy="3686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03 </a:t>
            </a:r>
            <a:r>
              <a:rPr lang="en">
                <a:solidFill>
                  <a:srgbClr val="0E3051"/>
                </a:solidFill>
              </a:rPr>
              <a:t>(Overview)</a:t>
            </a:r>
            <a:endParaRPr>
              <a:solidFill>
                <a:srgbClr val="0E3051"/>
              </a:solidFill>
            </a:endParaRPr>
          </a:p>
        </p:txBody>
      </p:sp>
      <p:pic>
        <p:nvPicPr>
          <p:cNvPr id="278" name="Google Shape;278;p47"/>
          <p:cNvPicPr preferRelativeResize="0"/>
          <p:nvPr/>
        </p:nvPicPr>
        <p:blipFill>
          <a:blip r:embed="rId3">
            <a:alphaModFix/>
          </a:blip>
          <a:stretch>
            <a:fillRect/>
          </a:stretch>
        </p:blipFill>
        <p:spPr>
          <a:xfrm>
            <a:off x="429450" y="1152425"/>
            <a:ext cx="7049347" cy="36862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04 </a:t>
            </a:r>
            <a:r>
              <a:rPr lang="en">
                <a:solidFill>
                  <a:srgbClr val="0E3051"/>
                </a:solidFill>
              </a:rPr>
              <a:t>(Attritions)</a:t>
            </a:r>
            <a:endParaRPr>
              <a:solidFill>
                <a:srgbClr val="0E3051"/>
              </a:solidFill>
            </a:endParaRPr>
          </a:p>
        </p:txBody>
      </p:sp>
      <p:pic>
        <p:nvPicPr>
          <p:cNvPr id="284" name="Google Shape;284;p48"/>
          <p:cNvPicPr preferRelativeResize="0"/>
          <p:nvPr/>
        </p:nvPicPr>
        <p:blipFill>
          <a:blip r:embed="rId3">
            <a:alphaModFix/>
          </a:blip>
          <a:stretch>
            <a:fillRect/>
          </a:stretch>
        </p:blipFill>
        <p:spPr>
          <a:xfrm>
            <a:off x="405350" y="1152425"/>
            <a:ext cx="7167756" cy="3686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9"/>
          <p:cNvSpPr txBox="1"/>
          <p:nvPr/>
        </p:nvSpPr>
        <p:spPr>
          <a:xfrm>
            <a:off x="2252275" y="1322400"/>
            <a:ext cx="6704100" cy="249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700"/>
              </a:spcAft>
              <a:buNone/>
            </a:pPr>
            <a:r>
              <a:rPr lang="en" sz="6100">
                <a:solidFill>
                  <a:srgbClr val="0E3051"/>
                </a:solidFill>
                <a:highlight>
                  <a:srgbClr val="FFFFFF"/>
                </a:highlight>
                <a:latin typeface="Maven Pro SemiBold"/>
                <a:ea typeface="Maven Pro SemiBold"/>
                <a:cs typeface="Maven Pro SemiBold"/>
                <a:sym typeface="Maven Pro SemiBold"/>
              </a:rPr>
              <a:t>Put it all</a:t>
            </a:r>
            <a:r>
              <a:rPr lang="en" sz="6100">
                <a:solidFill>
                  <a:srgbClr val="0E3051"/>
                </a:solidFill>
                <a:highlight>
                  <a:srgbClr val="FFFFFF"/>
                </a:highlight>
                <a:latin typeface="Maven Pro SemiBold"/>
                <a:ea typeface="Maven Pro SemiBold"/>
                <a:cs typeface="Maven Pro SemiBold"/>
                <a:sym typeface="Maven Pro SemiBold"/>
              </a:rPr>
              <a:t> </a:t>
            </a:r>
            <a:r>
              <a:rPr lang="en" sz="6100">
                <a:solidFill>
                  <a:srgbClr val="0E3051"/>
                </a:solidFill>
                <a:highlight>
                  <a:srgbClr val="FFFFFF"/>
                </a:highlight>
                <a:latin typeface="Maven Pro SemiBold"/>
                <a:ea typeface="Maven Pro SemiBold"/>
                <a:cs typeface="Maven Pro SemiBold"/>
                <a:sym typeface="Maven Pro SemiBold"/>
              </a:rPr>
              <a:t>together (Dashboard)</a:t>
            </a:r>
            <a:endParaRPr sz="6100">
              <a:solidFill>
                <a:schemeClr val="accent1"/>
              </a:solidFill>
              <a:highlight>
                <a:srgbClr val="FFFFFF"/>
              </a:highlight>
              <a:latin typeface="Maven Pro SemiBold"/>
              <a:ea typeface="Maven Pro SemiBold"/>
              <a:cs typeface="Maven Pro SemiBold"/>
              <a:sym typeface="Maven Pro SemiBold"/>
            </a:endParaRPr>
          </a:p>
        </p:txBody>
      </p:sp>
      <p:cxnSp>
        <p:nvCxnSpPr>
          <p:cNvPr id="290" name="Google Shape;290;p49"/>
          <p:cNvCxnSpPr/>
          <p:nvPr/>
        </p:nvCxnSpPr>
        <p:spPr>
          <a:xfrm>
            <a:off x="2076100" y="1305750"/>
            <a:ext cx="0" cy="2532000"/>
          </a:xfrm>
          <a:prstGeom prst="straightConnector1">
            <a:avLst/>
          </a:prstGeom>
          <a:noFill/>
          <a:ln cap="flat" cmpd="sng" w="38100">
            <a:solidFill>
              <a:schemeClr val="accent1"/>
            </a:solidFill>
            <a:prstDash val="solid"/>
            <a:round/>
            <a:headEnd len="med" w="med" type="none"/>
            <a:tailEnd len="med" w="med" type="none"/>
          </a:ln>
        </p:spPr>
      </p:cxnSp>
      <p:sp>
        <p:nvSpPr>
          <p:cNvPr id="291" name="Google Shape;291;p49"/>
          <p:cNvSpPr txBox="1"/>
          <p:nvPr/>
        </p:nvSpPr>
        <p:spPr>
          <a:xfrm>
            <a:off x="227954" y="1322400"/>
            <a:ext cx="1656000" cy="2498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700"/>
              </a:spcAft>
              <a:buNone/>
            </a:pPr>
            <a:r>
              <a:rPr lang="en" sz="7000">
                <a:solidFill>
                  <a:srgbClr val="0E3051"/>
                </a:solidFill>
                <a:highlight>
                  <a:srgbClr val="FFFFFF"/>
                </a:highlight>
                <a:latin typeface="Maven Pro SemiBold"/>
                <a:ea typeface="Maven Pro SemiBold"/>
                <a:cs typeface="Maven Pro SemiBold"/>
                <a:sym typeface="Maven Pro SemiBold"/>
              </a:rPr>
              <a:t>07</a:t>
            </a:r>
            <a:endParaRPr sz="7000">
              <a:solidFill>
                <a:srgbClr val="0E3051"/>
              </a:solidFill>
              <a:highlight>
                <a:srgbClr val="FFFFFF"/>
              </a:highlight>
              <a:latin typeface="Maven Pro SemiBold"/>
              <a:ea typeface="Maven Pro SemiBold"/>
              <a:cs typeface="Maven Pro SemiBold"/>
              <a:sym typeface="Maven Pro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50" title="This slide contains the following visuals: shape ,textbox ,shape ,shape ,shape ,shape ,LAST REVIEW ,shape ,shape ,shape ,shape ,NEXT REVIEW ,Satisfaction Levels ,Rating Levels ,shape ,shape ,Manager Rating ,shape ,shape ,shape ,shape ,Self Rating ,Job Satisfaction ,Environment Satisfaction ,Relationships Satisfaction ,Work Life Balance Satisfaction ,START HIRE DATE ,shape ,Select Employee ,textbox ,Navegator. Please refer to the notes on this slide for details">
            <a:hlinkClick r:id="rId3"/>
          </p:cNvPr>
          <p:cNvPicPr preferRelativeResize="0"/>
          <p:nvPr/>
        </p:nvPicPr>
        <p:blipFill rotWithShape="1">
          <a:blip r:embed="rId4">
            <a:alphaModFix/>
          </a:blip>
          <a:srcRect b="0" l="0" r="0" t="0"/>
          <a:stretch/>
        </p:blipFill>
        <p:spPr>
          <a:xfrm>
            <a:off x="228600" y="0"/>
            <a:ext cx="8679656"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51" title="This slide contains the following visuals: shape ,textbox ,shape ,# EMPLOYEES ,shape ,shape ,shape ,# INACTIVE ,YOUNGEST EMPLOYEES ,OLDEST EMPLOYEES ,shape ,AVERAGE SALARY ,shape ,shape ,ACTIVE EMPLOYEES ,shape ,shape ,shape ,shape ,shape ,shape ,shape ,shape ,Employee Status Frequency ,lineStackedColumnComboChart ,Employee Overtime Frequency ,shape ,shape ,Employees by Age and Gender ,slicer ,textbox ,Navegator. Please refer to the notes on this slide for details">
            <a:hlinkClick r:id="rId3"/>
          </p:cNvPr>
          <p:cNvPicPr preferRelativeResize="0"/>
          <p:nvPr/>
        </p:nvPicPr>
        <p:blipFill rotWithShape="1">
          <a:blip r:embed="rId4">
            <a:alphaModFix/>
          </a:blip>
          <a:srcRect b="0" l="0" r="0" t="0"/>
          <a:stretch/>
        </p:blipFill>
        <p:spPr>
          <a:xfrm>
            <a:off x="228600" y="0"/>
            <a:ext cx="8679656"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52" title="This slide contains the following visuals: shape ,textbox ,shape ,# EMPLOYEES ,shape ,shape ,shape ,# INACTIVE ,YOUNGEST EMPLOYEES ,OLDEST EMPLOYEES ,shape ,AVERAGE SALARY ,shape ,% ATTRITION RATE ,shape ,ACTIVE EMPLOYEES ,shape ,Active Employees by Department and Job Role ,shape ,Employees Hiring Trends ,shape ,shape ,shape ,shape ,shape ,shape ,shape ,Navegator. Please refer to the notes on this slide for details">
            <a:hlinkClick r:id="rId3"/>
          </p:cNvPr>
          <p:cNvPicPr preferRelativeResize="0"/>
          <p:nvPr/>
        </p:nvPicPr>
        <p:blipFill rotWithShape="1">
          <a:blip r:embed="rId4">
            <a:alphaModFix/>
          </a:blip>
          <a:srcRect b="0" l="0" r="0" t="0"/>
          <a:stretch/>
        </p:blipFill>
        <p:spPr>
          <a:xfrm>
            <a:off x="228600" y="0"/>
            <a:ext cx="8679656"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53" title="This slide contains the following visuals: shape ,textbox ,Navegator ,shape ,shape ,shape ,Attrition by Overtime Requirement ,Attrition Rate by Year ,shape ,% ATTRITION RATE ,shape ,Attrition Rate by Year at Company ,shape ,shape ,Attrition by Travel Frequency ,Attrition Rate by Department and JobRole. Please refer to the notes on this slide for details">
            <a:hlinkClick r:id="rId3"/>
          </p:cNvPr>
          <p:cNvPicPr preferRelativeResize="0"/>
          <p:nvPr/>
        </p:nvPicPr>
        <p:blipFill rotWithShape="1">
          <a:blip r:embed="rId4">
            <a:alphaModFix/>
          </a:blip>
          <a:srcRect b="0" l="0" r="0" t="0"/>
          <a:stretch/>
        </p:blipFill>
        <p:spPr>
          <a:xfrm>
            <a:off x="228600" y="0"/>
            <a:ext cx="8679656"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nvSpPr>
        <p:spPr>
          <a:xfrm>
            <a:off x="2252281" y="1322400"/>
            <a:ext cx="6427800" cy="249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700"/>
              </a:spcAft>
              <a:buNone/>
            </a:pPr>
            <a:r>
              <a:rPr lang="en" sz="7000">
                <a:solidFill>
                  <a:srgbClr val="0E3051"/>
                </a:solidFill>
                <a:highlight>
                  <a:srgbClr val="FFFFFF"/>
                </a:highlight>
                <a:latin typeface="Maven Pro SemiBold"/>
                <a:ea typeface="Maven Pro SemiBold"/>
                <a:cs typeface="Maven Pro SemiBold"/>
                <a:sym typeface="Maven Pro SemiBold"/>
              </a:rPr>
              <a:t>Who is </a:t>
            </a:r>
            <a:r>
              <a:rPr lang="en" sz="7000">
                <a:solidFill>
                  <a:schemeClr val="accent1"/>
                </a:solidFill>
                <a:highlight>
                  <a:srgbClr val="FFFFFF"/>
                </a:highlight>
                <a:latin typeface="Maven Pro SemiBold"/>
                <a:ea typeface="Maven Pro SemiBold"/>
                <a:cs typeface="Maven Pro SemiBold"/>
                <a:sym typeface="Maven Pro SemiBold"/>
              </a:rPr>
              <a:t>Alta Labs</a:t>
            </a:r>
            <a:endParaRPr sz="7000">
              <a:solidFill>
                <a:schemeClr val="accent1"/>
              </a:solidFill>
              <a:highlight>
                <a:srgbClr val="FFFFFF"/>
              </a:highlight>
              <a:latin typeface="Maven Pro SemiBold"/>
              <a:ea typeface="Maven Pro SemiBold"/>
              <a:cs typeface="Maven Pro SemiBold"/>
              <a:sym typeface="Maven Pro SemiBold"/>
            </a:endParaRPr>
          </a:p>
        </p:txBody>
      </p:sp>
      <p:cxnSp>
        <p:nvCxnSpPr>
          <p:cNvPr id="154" name="Google Shape;154;p27"/>
          <p:cNvCxnSpPr/>
          <p:nvPr/>
        </p:nvCxnSpPr>
        <p:spPr>
          <a:xfrm>
            <a:off x="2076100" y="1305750"/>
            <a:ext cx="0" cy="2532000"/>
          </a:xfrm>
          <a:prstGeom prst="straightConnector1">
            <a:avLst/>
          </a:prstGeom>
          <a:noFill/>
          <a:ln cap="flat" cmpd="sng" w="38100">
            <a:solidFill>
              <a:schemeClr val="accent1"/>
            </a:solidFill>
            <a:prstDash val="solid"/>
            <a:round/>
            <a:headEnd len="med" w="med" type="none"/>
            <a:tailEnd len="med" w="med" type="none"/>
          </a:ln>
        </p:spPr>
      </p:cxnSp>
      <p:sp>
        <p:nvSpPr>
          <p:cNvPr id="155" name="Google Shape;155;p27"/>
          <p:cNvSpPr txBox="1"/>
          <p:nvPr/>
        </p:nvSpPr>
        <p:spPr>
          <a:xfrm>
            <a:off x="227954" y="1322400"/>
            <a:ext cx="1656000" cy="2498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700"/>
              </a:spcAft>
              <a:buNone/>
            </a:pPr>
            <a:r>
              <a:rPr lang="en" sz="7000">
                <a:solidFill>
                  <a:srgbClr val="0E3051"/>
                </a:solidFill>
                <a:highlight>
                  <a:srgbClr val="FFFFFF"/>
                </a:highlight>
                <a:latin typeface="Maven Pro SemiBold"/>
                <a:ea typeface="Maven Pro SemiBold"/>
                <a:cs typeface="Maven Pro SemiBold"/>
                <a:sym typeface="Maven Pro SemiBold"/>
              </a:rPr>
              <a:t>01</a:t>
            </a:r>
            <a:endParaRPr sz="7000">
              <a:solidFill>
                <a:srgbClr val="0E3051"/>
              </a:solidFill>
              <a:highlight>
                <a:srgbClr val="FFFFFF"/>
              </a:highlight>
              <a:latin typeface="Maven Pro SemiBold"/>
              <a:ea typeface="Maven Pro SemiBold"/>
              <a:cs typeface="Maven Pro SemiBold"/>
              <a:sym typeface="Maven Pro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4"/>
          <p:cNvSpPr txBox="1"/>
          <p:nvPr/>
        </p:nvSpPr>
        <p:spPr>
          <a:xfrm>
            <a:off x="2252275" y="1322400"/>
            <a:ext cx="6704100" cy="249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700"/>
              </a:spcAft>
              <a:buNone/>
            </a:pPr>
            <a:r>
              <a:rPr lang="en" sz="6100">
                <a:solidFill>
                  <a:srgbClr val="0E3051"/>
                </a:solidFill>
                <a:highlight>
                  <a:srgbClr val="FFFFFF"/>
                </a:highlight>
                <a:latin typeface="Maven Pro SemiBold"/>
                <a:ea typeface="Maven Pro SemiBold"/>
                <a:cs typeface="Maven Pro SemiBold"/>
                <a:sym typeface="Maven Pro SemiBold"/>
              </a:rPr>
              <a:t>Tools and Project Sources</a:t>
            </a:r>
            <a:endParaRPr sz="6100">
              <a:solidFill>
                <a:schemeClr val="accent1"/>
              </a:solidFill>
              <a:highlight>
                <a:srgbClr val="FFFFFF"/>
              </a:highlight>
              <a:latin typeface="Maven Pro SemiBold"/>
              <a:ea typeface="Maven Pro SemiBold"/>
              <a:cs typeface="Maven Pro SemiBold"/>
              <a:sym typeface="Maven Pro SemiBold"/>
            </a:endParaRPr>
          </a:p>
        </p:txBody>
      </p:sp>
      <p:cxnSp>
        <p:nvCxnSpPr>
          <p:cNvPr id="317" name="Google Shape;317;p54"/>
          <p:cNvCxnSpPr/>
          <p:nvPr/>
        </p:nvCxnSpPr>
        <p:spPr>
          <a:xfrm>
            <a:off x="2076100" y="1305750"/>
            <a:ext cx="0" cy="2532000"/>
          </a:xfrm>
          <a:prstGeom prst="straightConnector1">
            <a:avLst/>
          </a:prstGeom>
          <a:noFill/>
          <a:ln cap="flat" cmpd="sng" w="38100">
            <a:solidFill>
              <a:schemeClr val="accent1"/>
            </a:solidFill>
            <a:prstDash val="solid"/>
            <a:round/>
            <a:headEnd len="med" w="med" type="none"/>
            <a:tailEnd len="med" w="med" type="none"/>
          </a:ln>
        </p:spPr>
      </p:cxnSp>
      <p:sp>
        <p:nvSpPr>
          <p:cNvPr id="318" name="Google Shape;318;p54"/>
          <p:cNvSpPr txBox="1"/>
          <p:nvPr/>
        </p:nvSpPr>
        <p:spPr>
          <a:xfrm>
            <a:off x="227954" y="1322400"/>
            <a:ext cx="1656000" cy="2498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700"/>
              </a:spcAft>
              <a:buNone/>
            </a:pPr>
            <a:r>
              <a:rPr lang="en" sz="7000">
                <a:solidFill>
                  <a:srgbClr val="0E3051"/>
                </a:solidFill>
                <a:highlight>
                  <a:srgbClr val="FFFFFF"/>
                </a:highlight>
                <a:latin typeface="Maven Pro SemiBold"/>
                <a:ea typeface="Maven Pro SemiBold"/>
                <a:cs typeface="Maven Pro SemiBold"/>
                <a:sym typeface="Maven Pro SemiBold"/>
              </a:rPr>
              <a:t>08</a:t>
            </a:r>
            <a:endParaRPr sz="7000">
              <a:solidFill>
                <a:srgbClr val="0E3051"/>
              </a:solidFill>
              <a:highlight>
                <a:srgbClr val="FFFFFF"/>
              </a:highlight>
              <a:latin typeface="Maven Pro SemiBold"/>
              <a:ea typeface="Maven Pro SemiBold"/>
              <a:cs typeface="Maven Pro SemiBold"/>
              <a:sym typeface="Maven Pro Semi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And Data Sources</a:t>
            </a:r>
            <a:endParaRPr/>
          </a:p>
        </p:txBody>
      </p:sp>
      <p:graphicFrame>
        <p:nvGraphicFramePr>
          <p:cNvPr id="324" name="Google Shape;324;p55"/>
          <p:cNvGraphicFramePr/>
          <p:nvPr/>
        </p:nvGraphicFramePr>
        <p:xfrm>
          <a:off x="470250" y="1152425"/>
          <a:ext cx="3000000" cy="3000000"/>
        </p:xfrm>
        <a:graphic>
          <a:graphicData uri="http://schemas.openxmlformats.org/drawingml/2006/table">
            <a:tbl>
              <a:tblPr>
                <a:noFill/>
                <a:tableStyleId>{53735BBE-9A2D-4B58-9548-383EB23B9B55}</a:tableStyleId>
              </a:tblPr>
              <a:tblGrid>
                <a:gridCol w="2333900"/>
                <a:gridCol w="5674475"/>
              </a:tblGrid>
              <a:tr h="383325">
                <a:tc>
                  <a:txBody>
                    <a:bodyPr/>
                    <a:lstStyle/>
                    <a:p>
                      <a:pPr indent="0" lvl="0" marL="0" rtl="0" algn="l">
                        <a:spcBef>
                          <a:spcPts val="0"/>
                        </a:spcBef>
                        <a:spcAft>
                          <a:spcPts val="0"/>
                        </a:spcAft>
                        <a:buNone/>
                      </a:pPr>
                      <a:r>
                        <a:rPr lang="en">
                          <a:latin typeface="Open Sans SemiBold"/>
                          <a:ea typeface="Open Sans SemiBold"/>
                          <a:cs typeface="Open Sans SemiBold"/>
                          <a:sym typeface="Open Sans SemiBold"/>
                        </a:rPr>
                        <a:t>Tool</a:t>
                      </a:r>
                      <a:endParaRPr>
                        <a:latin typeface="Open Sans SemiBold"/>
                        <a:ea typeface="Open Sans SemiBold"/>
                        <a:cs typeface="Open Sans SemiBold"/>
                        <a:sym typeface="Open Sans SemiBold"/>
                      </a:endParaRPr>
                    </a:p>
                  </a:txBody>
                  <a:tcPr marT="91425" marB="91425" marR="91425" marL="91425">
                    <a:solidFill>
                      <a:schemeClr val="accent4"/>
                    </a:solidFill>
                  </a:tcPr>
                </a:tc>
                <a:tc>
                  <a:txBody>
                    <a:bodyPr/>
                    <a:lstStyle/>
                    <a:p>
                      <a:pPr indent="0" lvl="0" marL="0" rtl="0" algn="l">
                        <a:spcBef>
                          <a:spcPts val="0"/>
                        </a:spcBef>
                        <a:spcAft>
                          <a:spcPts val="0"/>
                        </a:spcAft>
                        <a:buNone/>
                      </a:pPr>
                      <a:r>
                        <a:rPr lang="en">
                          <a:latin typeface="Open Sans SemiBold"/>
                          <a:ea typeface="Open Sans SemiBold"/>
                          <a:cs typeface="Open Sans SemiBold"/>
                          <a:sym typeface="Open Sans SemiBold"/>
                        </a:rPr>
                        <a:t>Used for</a:t>
                      </a:r>
                      <a:endParaRPr>
                        <a:latin typeface="Open Sans SemiBold"/>
                        <a:ea typeface="Open Sans SemiBold"/>
                        <a:cs typeface="Open Sans SemiBold"/>
                        <a:sym typeface="Open Sans SemiBold"/>
                      </a:endParaRPr>
                    </a:p>
                  </a:txBody>
                  <a:tcPr marT="91425" marB="91425" marR="91425" marL="91425">
                    <a:solidFill>
                      <a:schemeClr val="accent4"/>
                    </a:solidFill>
                  </a:tcPr>
                </a:tc>
              </a:tr>
              <a:tr h="368575">
                <a:tc>
                  <a:txBody>
                    <a:bodyPr/>
                    <a:lstStyle/>
                    <a:p>
                      <a:pPr indent="0" lvl="0" marL="0" rtl="0" algn="l">
                        <a:spcBef>
                          <a:spcPts val="0"/>
                        </a:spcBef>
                        <a:spcAft>
                          <a:spcPts val="0"/>
                        </a:spcAft>
                        <a:buNone/>
                      </a:pPr>
                      <a:r>
                        <a:rPr lang="en" sz="1300">
                          <a:solidFill>
                            <a:srgbClr val="000D3B"/>
                          </a:solidFill>
                          <a:latin typeface="Maven Pro SemiBold"/>
                          <a:ea typeface="Maven Pro SemiBold"/>
                          <a:cs typeface="Maven Pro SemiBold"/>
                          <a:sym typeface="Maven Pro SemiBold"/>
                        </a:rPr>
                        <a:t>Google Slides</a:t>
                      </a:r>
                      <a:endParaRPr sz="1300">
                        <a:solidFill>
                          <a:srgbClr val="000D3B"/>
                        </a:solidFill>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00D3B"/>
                          </a:solidFill>
                          <a:latin typeface="Maven Pro"/>
                          <a:ea typeface="Maven Pro"/>
                          <a:cs typeface="Maven Pro"/>
                          <a:sym typeface="Maven Pro"/>
                        </a:rPr>
                        <a:t>Presentation</a:t>
                      </a:r>
                      <a:endParaRPr sz="1300">
                        <a:solidFill>
                          <a:srgbClr val="000D3B"/>
                        </a:solidFill>
                        <a:latin typeface="Maven Pro"/>
                        <a:ea typeface="Maven Pro"/>
                        <a:cs typeface="Maven Pro"/>
                        <a:sym typeface="Maven Pro"/>
                      </a:endParaRPr>
                    </a:p>
                  </a:txBody>
                  <a:tcPr marT="91425" marB="91425" marR="91425" marL="91425"/>
                </a:tc>
              </a:tr>
              <a:tr h="368575">
                <a:tc>
                  <a:txBody>
                    <a:bodyPr/>
                    <a:lstStyle/>
                    <a:p>
                      <a:pPr indent="0" lvl="0" marL="0" rtl="0" algn="l">
                        <a:spcBef>
                          <a:spcPts val="0"/>
                        </a:spcBef>
                        <a:spcAft>
                          <a:spcPts val="0"/>
                        </a:spcAft>
                        <a:buNone/>
                      </a:pPr>
                      <a:r>
                        <a:rPr lang="en" sz="1300">
                          <a:solidFill>
                            <a:srgbClr val="000D3B"/>
                          </a:solidFill>
                          <a:latin typeface="Maven Pro SemiBold"/>
                          <a:ea typeface="Maven Pro SemiBold"/>
                          <a:cs typeface="Maven Pro SemiBold"/>
                          <a:sym typeface="Maven Pro SemiBold"/>
                        </a:rPr>
                        <a:t>Power BI (Model View)</a:t>
                      </a:r>
                      <a:endParaRPr sz="1300">
                        <a:solidFill>
                          <a:srgbClr val="000D3B"/>
                        </a:solidFill>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00D3B"/>
                          </a:solidFill>
                          <a:latin typeface="Maven Pro"/>
                          <a:ea typeface="Maven Pro"/>
                          <a:cs typeface="Maven Pro"/>
                          <a:sym typeface="Maven Pro"/>
                        </a:rPr>
                        <a:t>Create Data Model and Relationships</a:t>
                      </a:r>
                      <a:endParaRPr sz="1300">
                        <a:solidFill>
                          <a:srgbClr val="000D3B"/>
                        </a:solidFill>
                        <a:latin typeface="Maven Pro"/>
                        <a:ea typeface="Maven Pro"/>
                        <a:cs typeface="Maven Pro"/>
                        <a:sym typeface="Maven Pro"/>
                      </a:endParaRPr>
                    </a:p>
                  </a:txBody>
                  <a:tcPr marT="91425" marB="91425" marR="91425" marL="91425"/>
                </a:tc>
              </a:tr>
              <a:tr h="368575">
                <a:tc>
                  <a:txBody>
                    <a:bodyPr/>
                    <a:lstStyle/>
                    <a:p>
                      <a:pPr indent="0" lvl="0" marL="0" rtl="0" algn="l">
                        <a:spcBef>
                          <a:spcPts val="0"/>
                        </a:spcBef>
                        <a:spcAft>
                          <a:spcPts val="0"/>
                        </a:spcAft>
                        <a:buNone/>
                      </a:pPr>
                      <a:r>
                        <a:rPr lang="en" sz="1300">
                          <a:solidFill>
                            <a:srgbClr val="000D3B"/>
                          </a:solidFill>
                          <a:latin typeface="Maven Pro SemiBold"/>
                          <a:ea typeface="Maven Pro SemiBold"/>
                          <a:cs typeface="Maven Pro SemiBold"/>
                          <a:sym typeface="Maven Pro SemiBold"/>
                        </a:rPr>
                        <a:t>Power BI (</a:t>
                      </a:r>
                      <a:r>
                        <a:rPr lang="en" sz="1300">
                          <a:solidFill>
                            <a:srgbClr val="000D3B"/>
                          </a:solidFill>
                          <a:latin typeface="Maven Pro SemiBold"/>
                          <a:ea typeface="Maven Pro SemiBold"/>
                          <a:cs typeface="Maven Pro SemiBold"/>
                          <a:sym typeface="Maven Pro SemiBold"/>
                        </a:rPr>
                        <a:t>Power Query)</a:t>
                      </a:r>
                      <a:endParaRPr sz="1300">
                        <a:solidFill>
                          <a:srgbClr val="000D3B"/>
                        </a:solidFill>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00D3B"/>
                          </a:solidFill>
                          <a:latin typeface="Maven Pro"/>
                          <a:ea typeface="Maven Pro"/>
                          <a:cs typeface="Maven Pro"/>
                          <a:sym typeface="Maven Pro"/>
                        </a:rPr>
                        <a:t>Transforming the Data</a:t>
                      </a:r>
                      <a:endParaRPr sz="1300">
                        <a:solidFill>
                          <a:srgbClr val="000D3B"/>
                        </a:solidFill>
                        <a:latin typeface="Maven Pro"/>
                        <a:ea typeface="Maven Pro"/>
                        <a:cs typeface="Maven Pro"/>
                        <a:sym typeface="Maven Pro"/>
                      </a:endParaRPr>
                    </a:p>
                  </a:txBody>
                  <a:tcPr marT="91425" marB="91425" marR="91425" marL="91425"/>
                </a:tc>
              </a:tr>
              <a:tr h="368575">
                <a:tc>
                  <a:txBody>
                    <a:bodyPr/>
                    <a:lstStyle/>
                    <a:p>
                      <a:pPr indent="0" lvl="0" marL="0" rtl="0" algn="l">
                        <a:spcBef>
                          <a:spcPts val="0"/>
                        </a:spcBef>
                        <a:spcAft>
                          <a:spcPts val="0"/>
                        </a:spcAft>
                        <a:buNone/>
                      </a:pPr>
                      <a:r>
                        <a:rPr lang="en" sz="1300">
                          <a:solidFill>
                            <a:srgbClr val="000D3B"/>
                          </a:solidFill>
                          <a:latin typeface="Maven Pro SemiBold"/>
                          <a:ea typeface="Maven Pro SemiBold"/>
                          <a:cs typeface="Maven Pro SemiBold"/>
                          <a:sym typeface="Maven Pro SemiBold"/>
                        </a:rPr>
                        <a:t>Power BI (</a:t>
                      </a:r>
                      <a:r>
                        <a:rPr lang="en" sz="1300">
                          <a:solidFill>
                            <a:srgbClr val="000D3B"/>
                          </a:solidFill>
                          <a:latin typeface="Maven Pro SemiBold"/>
                          <a:ea typeface="Maven Pro SemiBold"/>
                          <a:cs typeface="Maven Pro SemiBold"/>
                          <a:sym typeface="Maven Pro SemiBold"/>
                        </a:rPr>
                        <a:t>Report View)</a:t>
                      </a:r>
                      <a:endParaRPr sz="1300">
                        <a:solidFill>
                          <a:srgbClr val="000D3B"/>
                        </a:solidFill>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00D3B"/>
                          </a:solidFill>
                          <a:latin typeface="Maven Pro"/>
                          <a:ea typeface="Maven Pro"/>
                          <a:cs typeface="Maven Pro"/>
                          <a:sym typeface="Maven Pro"/>
                        </a:rPr>
                        <a:t>Create visualization</a:t>
                      </a:r>
                      <a:endParaRPr sz="1300">
                        <a:solidFill>
                          <a:srgbClr val="000D3B"/>
                        </a:solidFill>
                        <a:latin typeface="Maven Pro"/>
                        <a:ea typeface="Maven Pro"/>
                        <a:cs typeface="Maven Pro"/>
                        <a:sym typeface="Maven Pro"/>
                      </a:endParaRPr>
                    </a:p>
                  </a:txBody>
                  <a:tcPr marT="91425" marB="91425" marR="91425" marL="91425"/>
                </a:tc>
              </a:tr>
              <a:tr h="368575">
                <a:tc>
                  <a:txBody>
                    <a:bodyPr/>
                    <a:lstStyle/>
                    <a:p>
                      <a:pPr indent="0" lvl="0" marL="0" rtl="0" algn="l">
                        <a:spcBef>
                          <a:spcPts val="0"/>
                        </a:spcBef>
                        <a:spcAft>
                          <a:spcPts val="0"/>
                        </a:spcAft>
                        <a:buNone/>
                      </a:pPr>
                      <a:r>
                        <a:rPr lang="en" sz="1300">
                          <a:solidFill>
                            <a:srgbClr val="000D3B"/>
                          </a:solidFill>
                          <a:latin typeface="Maven Pro SemiBold"/>
                          <a:ea typeface="Maven Pro SemiBold"/>
                          <a:cs typeface="Maven Pro SemiBold"/>
                          <a:sym typeface="Maven Pro SemiBold"/>
                        </a:rPr>
                        <a:t>Github</a:t>
                      </a:r>
                      <a:endParaRPr sz="1300">
                        <a:solidFill>
                          <a:srgbClr val="000D3B"/>
                        </a:solidFill>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00D3B"/>
                          </a:solidFill>
                          <a:latin typeface="Maven Pro"/>
                          <a:ea typeface="Maven Pro"/>
                          <a:cs typeface="Maven Pro"/>
                          <a:sym typeface="Maven Pro"/>
                        </a:rPr>
                        <a:t>Host the Project Files</a:t>
                      </a:r>
                      <a:endParaRPr sz="1300">
                        <a:solidFill>
                          <a:srgbClr val="000D3B"/>
                        </a:solidFill>
                        <a:latin typeface="Maven Pro"/>
                        <a:ea typeface="Maven Pro"/>
                        <a:cs typeface="Maven Pro"/>
                        <a:sym typeface="Maven Pro"/>
                      </a:endParaRPr>
                    </a:p>
                  </a:txBody>
                  <a:tcPr marT="91425" marB="91425" marR="91425" marL="91425"/>
                </a:tc>
              </a:tr>
            </a:tbl>
          </a:graphicData>
        </a:graphic>
      </p:graphicFrame>
      <p:sp>
        <p:nvSpPr>
          <p:cNvPr id="325" name="Google Shape;325;p55"/>
          <p:cNvSpPr txBox="1"/>
          <p:nvPr>
            <p:ph idx="1" type="body"/>
          </p:nvPr>
        </p:nvSpPr>
        <p:spPr>
          <a:xfrm>
            <a:off x="470250" y="3721400"/>
            <a:ext cx="8008500" cy="12327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en" sz="1400">
                <a:solidFill>
                  <a:srgbClr val="000D3B"/>
                </a:solidFill>
                <a:latin typeface="Maven Pro SemiBold"/>
                <a:ea typeface="Maven Pro SemiBold"/>
                <a:cs typeface="Maven Pro SemiBold"/>
                <a:sym typeface="Maven Pro SemiBold"/>
              </a:rPr>
              <a:t>Power BI Files: </a:t>
            </a:r>
            <a:r>
              <a:rPr lang="en" sz="1400" u="sng">
                <a:solidFill>
                  <a:srgbClr val="0000FF"/>
                </a:solidFill>
                <a:latin typeface="Maven Pro SemiBold"/>
                <a:ea typeface="Maven Pro SemiBold"/>
                <a:cs typeface="Maven Pro SemiBold"/>
                <a:sym typeface="Maven Pro SemiBold"/>
                <a:hlinkClick r:id="rId3">
                  <a:extLst>
                    <a:ext uri="{A12FA001-AC4F-418D-AE19-62706E023703}">
                      <ahyp:hlinkClr val="tx"/>
                    </a:ext>
                  </a:extLst>
                </a:hlinkClick>
              </a:rPr>
              <a:t>Github Alta-Labs-HR-Repo</a:t>
            </a:r>
            <a:r>
              <a:rPr lang="en" sz="1400" u="sng">
                <a:solidFill>
                  <a:srgbClr val="0000FF"/>
                </a:solidFill>
                <a:latin typeface="Maven Pro SemiBold"/>
                <a:ea typeface="Maven Pro SemiBold"/>
                <a:cs typeface="Maven Pro SemiBold"/>
                <a:sym typeface="Maven Pro SemiBold"/>
                <a:hlinkClick r:id="rId4">
                  <a:extLst>
                    <a:ext uri="{A12FA001-AC4F-418D-AE19-62706E023703}">
                      <ahyp:hlinkClr val="tx"/>
                    </a:ext>
                  </a:extLst>
                </a:hlinkClick>
              </a:rPr>
              <a:t> Power BI Files</a:t>
            </a:r>
            <a:endParaRPr sz="1400">
              <a:solidFill>
                <a:srgbClr val="0000FF"/>
              </a:solidFill>
              <a:latin typeface="Maven Pro SemiBold"/>
              <a:ea typeface="Maven Pro SemiBold"/>
              <a:cs typeface="Maven Pro SemiBold"/>
              <a:sym typeface="Maven Pro SemiBold"/>
            </a:endParaRPr>
          </a:p>
          <a:p>
            <a:pPr indent="0" lvl="0" marL="0" rtl="0" algn="l">
              <a:lnSpc>
                <a:spcPct val="150000"/>
              </a:lnSpc>
              <a:spcBef>
                <a:spcPts val="1200"/>
              </a:spcBef>
              <a:spcAft>
                <a:spcPts val="0"/>
              </a:spcAft>
              <a:buNone/>
            </a:pPr>
            <a:r>
              <a:rPr lang="en" sz="1400">
                <a:solidFill>
                  <a:srgbClr val="000D3B"/>
                </a:solidFill>
                <a:latin typeface="Maven Pro SemiBold"/>
                <a:ea typeface="Maven Pro SemiBold"/>
                <a:cs typeface="Maven Pro SemiBold"/>
                <a:sym typeface="Maven Pro SemiBold"/>
              </a:rPr>
              <a:t>Dataset</a:t>
            </a:r>
            <a:r>
              <a:rPr lang="en" sz="1400">
                <a:solidFill>
                  <a:srgbClr val="000D3B"/>
                </a:solidFill>
                <a:latin typeface="Maven Pro SemiBold"/>
                <a:ea typeface="Maven Pro SemiBold"/>
                <a:cs typeface="Maven Pro SemiBold"/>
                <a:sym typeface="Maven Pro SemiBold"/>
              </a:rPr>
              <a:t> Files:</a:t>
            </a:r>
            <a:r>
              <a:rPr lang="en" sz="1400">
                <a:latin typeface="Maven Pro SemiBold"/>
                <a:ea typeface="Maven Pro SemiBold"/>
                <a:cs typeface="Maven Pro SemiBold"/>
                <a:sym typeface="Maven Pro SemiBold"/>
              </a:rPr>
              <a:t> </a:t>
            </a:r>
            <a:r>
              <a:rPr lang="en" sz="1400" u="sng">
                <a:solidFill>
                  <a:srgbClr val="0000FF"/>
                </a:solidFill>
                <a:latin typeface="Maven Pro SemiBold"/>
                <a:ea typeface="Maven Pro SemiBold"/>
                <a:cs typeface="Maven Pro SemiBold"/>
                <a:sym typeface="Maven Pro SemiBold"/>
                <a:hlinkClick r:id="rId5">
                  <a:extLst>
                    <a:ext uri="{A12FA001-AC4F-418D-AE19-62706E023703}">
                      <ahyp:hlinkClr val="tx"/>
                    </a:ext>
                  </a:extLst>
                </a:hlinkClick>
              </a:rPr>
              <a:t>Github Alta-Labs-HR-Repo Dataset Files</a:t>
            </a:r>
            <a:endParaRPr sz="1400">
              <a:solidFill>
                <a:srgbClr val="0000FF"/>
              </a:solidFill>
              <a:latin typeface="Maven Pro SemiBold"/>
              <a:ea typeface="Maven Pro SemiBold"/>
              <a:cs typeface="Maven Pro SemiBold"/>
              <a:sym typeface="Maven Pro SemiBold"/>
            </a:endParaRPr>
          </a:p>
          <a:p>
            <a:pPr indent="0" lvl="0" marL="0" rtl="0" algn="l">
              <a:lnSpc>
                <a:spcPct val="150000"/>
              </a:lnSpc>
              <a:spcBef>
                <a:spcPts val="1200"/>
              </a:spcBef>
              <a:spcAft>
                <a:spcPts val="1200"/>
              </a:spcAft>
              <a:buNone/>
            </a:pPr>
            <a:r>
              <a:rPr lang="en" sz="1400">
                <a:solidFill>
                  <a:srgbClr val="000D3B"/>
                </a:solidFill>
                <a:latin typeface="Maven Pro SemiBold"/>
                <a:ea typeface="Maven Pro SemiBold"/>
                <a:cs typeface="Maven Pro SemiBold"/>
                <a:sym typeface="Maven Pro SemiBold"/>
              </a:rPr>
              <a:t>Dashboard PDF File:</a:t>
            </a:r>
            <a:r>
              <a:rPr lang="en" sz="1400">
                <a:latin typeface="Maven Pro SemiBold"/>
                <a:ea typeface="Maven Pro SemiBold"/>
                <a:cs typeface="Maven Pro SemiBold"/>
                <a:sym typeface="Maven Pro SemiBold"/>
              </a:rPr>
              <a:t> </a:t>
            </a:r>
            <a:r>
              <a:rPr lang="en" sz="1400" u="sng">
                <a:solidFill>
                  <a:srgbClr val="0000FF"/>
                </a:solidFill>
                <a:latin typeface="Maven Pro SemiBold"/>
                <a:ea typeface="Maven Pro SemiBold"/>
                <a:cs typeface="Maven Pro SemiBold"/>
                <a:sym typeface="Maven Pro SemiBold"/>
                <a:hlinkClick r:id="rId6">
                  <a:extLst>
                    <a:ext uri="{A12FA001-AC4F-418D-AE19-62706E023703}">
                      <ahyp:hlinkClr val="tx"/>
                    </a:ext>
                  </a:extLst>
                </a:hlinkClick>
              </a:rPr>
              <a:t>Github Alta-Labs-HR-Repo Dashboard PDF File</a:t>
            </a:r>
            <a:endParaRPr sz="1400">
              <a:solidFill>
                <a:srgbClr val="0000FF"/>
              </a:solidFill>
              <a:latin typeface="Maven Pro SemiBold"/>
              <a:ea typeface="Maven Pro SemiBold"/>
              <a:cs typeface="Maven Pro SemiBold"/>
              <a:sym typeface="Maven Pro SemiBo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6"/>
          <p:cNvSpPr txBox="1"/>
          <p:nvPr/>
        </p:nvSpPr>
        <p:spPr>
          <a:xfrm>
            <a:off x="575875" y="1322400"/>
            <a:ext cx="8037900" cy="249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700"/>
              </a:spcAft>
              <a:buNone/>
            </a:pPr>
            <a:r>
              <a:rPr lang="en" sz="6100">
                <a:solidFill>
                  <a:srgbClr val="0E3051"/>
                </a:solidFill>
                <a:highlight>
                  <a:srgbClr val="FFFFFF"/>
                </a:highlight>
                <a:latin typeface="Maven Pro SemiBold"/>
                <a:ea typeface="Maven Pro SemiBold"/>
                <a:cs typeface="Maven Pro SemiBold"/>
                <a:sym typeface="Maven Pro SemiBold"/>
              </a:rPr>
              <a:t>THANKS FOR YOUR INTEREST</a:t>
            </a:r>
            <a:endParaRPr sz="6100">
              <a:solidFill>
                <a:schemeClr val="accent1"/>
              </a:solidFill>
              <a:highlight>
                <a:srgbClr val="FFFFFF"/>
              </a:highlight>
              <a:latin typeface="Maven Pro SemiBold"/>
              <a:ea typeface="Maven Pro SemiBold"/>
              <a:cs typeface="Maven Pro SemiBold"/>
              <a:sym typeface="Maven Pro SemiBold"/>
            </a:endParaRPr>
          </a:p>
        </p:txBody>
      </p:sp>
      <p:cxnSp>
        <p:nvCxnSpPr>
          <p:cNvPr id="331" name="Google Shape;331;p56"/>
          <p:cNvCxnSpPr/>
          <p:nvPr/>
        </p:nvCxnSpPr>
        <p:spPr>
          <a:xfrm>
            <a:off x="399700" y="1305750"/>
            <a:ext cx="0" cy="253200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is Alta Labs</a:t>
            </a:r>
            <a:endParaRPr/>
          </a:p>
        </p:txBody>
      </p:sp>
      <p:sp>
        <p:nvSpPr>
          <p:cNvPr id="161" name="Google Shape;161;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D3B"/>
                </a:solidFill>
                <a:latin typeface="Maven Pro SemiBold"/>
                <a:ea typeface="Maven Pro SemiBold"/>
                <a:cs typeface="Maven Pro SemiBold"/>
                <a:sym typeface="Maven Pro SemiBold"/>
              </a:rPr>
              <a:t>It is a software company specialized in sales and software development. There are a large number of employees in this company and it has three departments:</a:t>
            </a:r>
            <a:endParaRPr>
              <a:solidFill>
                <a:srgbClr val="000D3B"/>
              </a:solidFill>
              <a:latin typeface="Maven Pro SemiBold"/>
              <a:ea typeface="Maven Pro SemiBold"/>
              <a:cs typeface="Maven Pro SemiBold"/>
              <a:sym typeface="Maven Pro SemiBold"/>
            </a:endParaRPr>
          </a:p>
          <a:p>
            <a:pPr indent="-342900" lvl="0" marL="457200" rtl="0" algn="l">
              <a:spcBef>
                <a:spcPts val="1200"/>
              </a:spcBef>
              <a:spcAft>
                <a:spcPts val="0"/>
              </a:spcAft>
              <a:buClr>
                <a:schemeClr val="accent1"/>
              </a:buClr>
              <a:buSzPts val="1800"/>
              <a:buFont typeface="Maven Pro SemiBold"/>
              <a:buChar char="●"/>
            </a:pPr>
            <a:r>
              <a:rPr lang="en">
                <a:solidFill>
                  <a:schemeClr val="accent1"/>
                </a:solidFill>
                <a:latin typeface="Maven Pro SemiBold"/>
                <a:ea typeface="Maven Pro SemiBold"/>
                <a:cs typeface="Maven Pro SemiBold"/>
                <a:sym typeface="Maven Pro SemiBold"/>
              </a:rPr>
              <a:t>Sales</a:t>
            </a:r>
            <a:endParaRPr>
              <a:solidFill>
                <a:schemeClr val="accent1"/>
              </a:solidFill>
              <a:latin typeface="Maven Pro SemiBold"/>
              <a:ea typeface="Maven Pro SemiBold"/>
              <a:cs typeface="Maven Pro SemiBold"/>
              <a:sym typeface="Maven Pro SemiBold"/>
            </a:endParaRPr>
          </a:p>
          <a:p>
            <a:pPr indent="-342900" lvl="0" marL="457200" rtl="0" algn="l">
              <a:spcBef>
                <a:spcPts val="0"/>
              </a:spcBef>
              <a:spcAft>
                <a:spcPts val="0"/>
              </a:spcAft>
              <a:buClr>
                <a:schemeClr val="accent1"/>
              </a:buClr>
              <a:buSzPts val="1800"/>
              <a:buFont typeface="Maven Pro SemiBold"/>
              <a:buChar char="●"/>
            </a:pPr>
            <a:r>
              <a:rPr lang="en">
                <a:solidFill>
                  <a:schemeClr val="accent1"/>
                </a:solidFill>
                <a:latin typeface="Maven Pro SemiBold"/>
                <a:ea typeface="Maven Pro SemiBold"/>
                <a:cs typeface="Maven Pro SemiBold"/>
                <a:sym typeface="Maven Pro SemiBold"/>
              </a:rPr>
              <a:t>HR</a:t>
            </a:r>
            <a:endParaRPr>
              <a:solidFill>
                <a:schemeClr val="accent1"/>
              </a:solidFill>
              <a:latin typeface="Maven Pro SemiBold"/>
              <a:ea typeface="Maven Pro SemiBold"/>
              <a:cs typeface="Maven Pro SemiBold"/>
              <a:sym typeface="Maven Pro SemiBold"/>
            </a:endParaRPr>
          </a:p>
          <a:p>
            <a:pPr indent="-342900" lvl="0" marL="457200" rtl="0" algn="l">
              <a:spcBef>
                <a:spcPts val="0"/>
              </a:spcBef>
              <a:spcAft>
                <a:spcPts val="0"/>
              </a:spcAft>
              <a:buClr>
                <a:schemeClr val="accent1"/>
              </a:buClr>
              <a:buSzPts val="1800"/>
              <a:buFont typeface="Maven Pro SemiBold"/>
              <a:buChar char="●"/>
            </a:pPr>
            <a:r>
              <a:rPr lang="en">
                <a:solidFill>
                  <a:schemeClr val="accent1"/>
                </a:solidFill>
                <a:latin typeface="Maven Pro SemiBold"/>
                <a:ea typeface="Maven Pro SemiBold"/>
                <a:cs typeface="Maven Pro SemiBold"/>
                <a:sym typeface="Maven Pro SemiBold"/>
              </a:rPr>
              <a:t>Technology</a:t>
            </a:r>
            <a:endParaRPr>
              <a:solidFill>
                <a:schemeClr val="accent1"/>
              </a:solidFill>
              <a:latin typeface="Maven Pro SemiBold"/>
              <a:ea typeface="Maven Pro SemiBold"/>
              <a:cs typeface="Maven Pro SemiBold"/>
              <a:sym typeface="Maven Pro SemiBold"/>
            </a:endParaRPr>
          </a:p>
          <a:p>
            <a:pPr indent="0" lvl="0" marL="0" rtl="0" algn="l">
              <a:spcBef>
                <a:spcPts val="1200"/>
              </a:spcBef>
              <a:spcAft>
                <a:spcPts val="1200"/>
              </a:spcAft>
              <a:buNone/>
            </a:pPr>
            <a:r>
              <a:t/>
            </a:r>
            <a:endParaRPr>
              <a:solidFill>
                <a:srgbClr val="000D3B"/>
              </a:solidFill>
              <a:latin typeface="Maven Pro SemiBold"/>
              <a:ea typeface="Maven Pro SemiBold"/>
              <a:cs typeface="Maven Pro SemiBold"/>
              <a:sym typeface="Maven Pro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nvSpPr>
        <p:spPr>
          <a:xfrm>
            <a:off x="2252281" y="1322400"/>
            <a:ext cx="6427800" cy="249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700"/>
              </a:spcAft>
              <a:buNone/>
            </a:pPr>
            <a:r>
              <a:rPr lang="en" sz="7000">
                <a:solidFill>
                  <a:srgbClr val="0E3051"/>
                </a:solidFill>
                <a:highlight>
                  <a:srgbClr val="FFFFFF"/>
                </a:highlight>
                <a:latin typeface="Maven Pro SemiBold"/>
                <a:ea typeface="Maven Pro SemiBold"/>
                <a:cs typeface="Maven Pro SemiBold"/>
                <a:sym typeface="Maven Pro SemiBold"/>
              </a:rPr>
              <a:t>Business Understanding</a:t>
            </a:r>
            <a:endParaRPr sz="7000">
              <a:solidFill>
                <a:schemeClr val="accent1"/>
              </a:solidFill>
              <a:highlight>
                <a:srgbClr val="FFFFFF"/>
              </a:highlight>
              <a:latin typeface="Maven Pro SemiBold"/>
              <a:ea typeface="Maven Pro SemiBold"/>
              <a:cs typeface="Maven Pro SemiBold"/>
              <a:sym typeface="Maven Pro SemiBold"/>
            </a:endParaRPr>
          </a:p>
        </p:txBody>
      </p:sp>
      <p:cxnSp>
        <p:nvCxnSpPr>
          <p:cNvPr id="167" name="Google Shape;167;p29"/>
          <p:cNvCxnSpPr/>
          <p:nvPr/>
        </p:nvCxnSpPr>
        <p:spPr>
          <a:xfrm>
            <a:off x="2076100" y="1305750"/>
            <a:ext cx="0" cy="2532000"/>
          </a:xfrm>
          <a:prstGeom prst="straightConnector1">
            <a:avLst/>
          </a:prstGeom>
          <a:noFill/>
          <a:ln cap="flat" cmpd="sng" w="38100">
            <a:solidFill>
              <a:schemeClr val="accent1"/>
            </a:solidFill>
            <a:prstDash val="solid"/>
            <a:round/>
            <a:headEnd len="med" w="med" type="none"/>
            <a:tailEnd len="med" w="med" type="none"/>
          </a:ln>
        </p:spPr>
      </p:cxnSp>
      <p:sp>
        <p:nvSpPr>
          <p:cNvPr id="168" name="Google Shape;168;p29"/>
          <p:cNvSpPr txBox="1"/>
          <p:nvPr/>
        </p:nvSpPr>
        <p:spPr>
          <a:xfrm>
            <a:off x="227954" y="1322400"/>
            <a:ext cx="1656000" cy="2498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700"/>
              </a:spcAft>
              <a:buNone/>
            </a:pPr>
            <a:r>
              <a:rPr lang="en" sz="7000">
                <a:solidFill>
                  <a:srgbClr val="0E3051"/>
                </a:solidFill>
                <a:highlight>
                  <a:srgbClr val="FFFFFF"/>
                </a:highlight>
                <a:latin typeface="Maven Pro SemiBold"/>
                <a:ea typeface="Maven Pro SemiBold"/>
                <a:cs typeface="Maven Pro SemiBold"/>
                <a:sym typeface="Maven Pro SemiBold"/>
              </a:rPr>
              <a:t>02</a:t>
            </a:r>
            <a:endParaRPr sz="7000">
              <a:solidFill>
                <a:srgbClr val="0E3051"/>
              </a:solidFill>
              <a:highlight>
                <a:srgbClr val="FFFFFF"/>
              </a:highlight>
              <a:latin typeface="Maven Pro SemiBold"/>
              <a:ea typeface="Maven Pro SemiBold"/>
              <a:cs typeface="Maven Pro SemiBold"/>
              <a:sym typeface="Maven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Understanding</a:t>
            </a:r>
            <a:endParaRPr/>
          </a:p>
        </p:txBody>
      </p:sp>
      <p:sp>
        <p:nvSpPr>
          <p:cNvPr id="174" name="Google Shape;174;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D3B"/>
              </a:buClr>
              <a:buSzPts val="1800"/>
              <a:buFont typeface="Maven Pro SemiBold"/>
              <a:buChar char="●"/>
            </a:pPr>
            <a:r>
              <a:rPr lang="en">
                <a:solidFill>
                  <a:srgbClr val="000D3B"/>
                </a:solidFill>
                <a:latin typeface="Maven Pro SemiBold"/>
                <a:ea typeface="Maven Pro SemiBold"/>
                <a:cs typeface="Maven Pro SemiBold"/>
                <a:sym typeface="Maven Pro SemiBold"/>
              </a:rPr>
              <a:t>Display</a:t>
            </a:r>
            <a:r>
              <a:rPr lang="en">
                <a:solidFill>
                  <a:srgbClr val="000D3B"/>
                </a:solidFill>
                <a:latin typeface="Maven Pro SemiBold"/>
                <a:ea typeface="Maven Pro SemiBold"/>
                <a:cs typeface="Maven Pro SemiBold"/>
                <a:sym typeface="Maven Pro SemiBold"/>
              </a:rPr>
              <a:t> the performance and rating of employees.</a:t>
            </a:r>
            <a:endParaRPr>
              <a:solidFill>
                <a:srgbClr val="000D3B"/>
              </a:solidFill>
              <a:latin typeface="Maven Pro SemiBold"/>
              <a:ea typeface="Maven Pro SemiBold"/>
              <a:cs typeface="Maven Pro SemiBold"/>
              <a:sym typeface="Maven Pro SemiBold"/>
            </a:endParaRPr>
          </a:p>
          <a:p>
            <a:pPr indent="-342900" lvl="0" marL="457200" rtl="0" algn="l">
              <a:lnSpc>
                <a:spcPct val="150000"/>
              </a:lnSpc>
              <a:spcBef>
                <a:spcPts val="0"/>
              </a:spcBef>
              <a:spcAft>
                <a:spcPts val="0"/>
              </a:spcAft>
              <a:buClr>
                <a:srgbClr val="000D3B"/>
              </a:buClr>
              <a:buSzPts val="1800"/>
              <a:buFont typeface="Maven Pro SemiBold"/>
              <a:buChar char="●"/>
            </a:pPr>
            <a:r>
              <a:rPr lang="en">
                <a:solidFill>
                  <a:srgbClr val="000D3B"/>
                </a:solidFill>
                <a:latin typeface="Maven Pro SemiBold"/>
                <a:ea typeface="Maven Pro SemiBold"/>
                <a:cs typeface="Maven Pro SemiBold"/>
                <a:sym typeface="Maven Pro SemiBold"/>
              </a:rPr>
              <a:t>Display the attrition rates for all departments and job roles.</a:t>
            </a:r>
            <a:endParaRPr>
              <a:solidFill>
                <a:srgbClr val="000D3B"/>
              </a:solidFill>
              <a:latin typeface="Maven Pro SemiBold"/>
              <a:ea typeface="Maven Pro SemiBold"/>
              <a:cs typeface="Maven Pro SemiBold"/>
              <a:sym typeface="Maven Pro SemiBold"/>
            </a:endParaRPr>
          </a:p>
          <a:p>
            <a:pPr indent="-342900" lvl="0" marL="457200" rtl="0" algn="l">
              <a:lnSpc>
                <a:spcPct val="150000"/>
              </a:lnSpc>
              <a:spcBef>
                <a:spcPts val="0"/>
              </a:spcBef>
              <a:spcAft>
                <a:spcPts val="0"/>
              </a:spcAft>
              <a:buClr>
                <a:srgbClr val="000D3B"/>
              </a:buClr>
              <a:buSzPts val="1800"/>
              <a:buFont typeface="Maven Pro SemiBold"/>
              <a:buChar char="●"/>
            </a:pPr>
            <a:r>
              <a:rPr lang="en">
                <a:solidFill>
                  <a:srgbClr val="000D3B"/>
                </a:solidFill>
                <a:latin typeface="Maven Pro SemiBold"/>
                <a:ea typeface="Maven Pro SemiBold"/>
                <a:cs typeface="Maven Pro SemiBold"/>
                <a:sym typeface="Maven Pro SemiBold"/>
              </a:rPr>
              <a:t>Make some statistics and show insights.</a:t>
            </a:r>
            <a:endParaRPr>
              <a:solidFill>
                <a:srgbClr val="000D3B"/>
              </a:solidFill>
              <a:latin typeface="Maven Pro SemiBold"/>
              <a:ea typeface="Maven Pro SemiBold"/>
              <a:cs typeface="Maven Pro SemiBold"/>
              <a:sym typeface="Maven Pro SemiBold"/>
            </a:endParaRPr>
          </a:p>
          <a:p>
            <a:pPr indent="-342900" lvl="0" marL="457200" rtl="0" algn="l">
              <a:lnSpc>
                <a:spcPct val="150000"/>
              </a:lnSpc>
              <a:spcBef>
                <a:spcPts val="0"/>
              </a:spcBef>
              <a:spcAft>
                <a:spcPts val="0"/>
              </a:spcAft>
              <a:buClr>
                <a:srgbClr val="000D3B"/>
              </a:buClr>
              <a:buSzPts val="1800"/>
              <a:buFont typeface="Maven Pro SemiBold"/>
              <a:buChar char="●"/>
            </a:pPr>
            <a:r>
              <a:rPr lang="en">
                <a:solidFill>
                  <a:srgbClr val="000D3B"/>
                </a:solidFill>
                <a:latin typeface="Maven Pro SemiBold"/>
                <a:ea typeface="Maven Pro SemiBold"/>
                <a:cs typeface="Maven Pro SemiBold"/>
                <a:sym typeface="Maven Pro SemiBold"/>
              </a:rPr>
              <a:t>Display the distribution of ages, attrition, salaries, …ETC</a:t>
            </a:r>
            <a:endParaRPr>
              <a:solidFill>
                <a:srgbClr val="000D3B"/>
              </a:solidFill>
              <a:latin typeface="Maven Pro SemiBold"/>
              <a:ea typeface="Maven Pro SemiBold"/>
              <a:cs typeface="Maven Pro SemiBold"/>
              <a:sym typeface="Maven Pro SemiBold"/>
            </a:endParaRPr>
          </a:p>
          <a:p>
            <a:pPr indent="-342900" lvl="0" marL="457200" rtl="0" algn="l">
              <a:lnSpc>
                <a:spcPct val="150000"/>
              </a:lnSpc>
              <a:spcBef>
                <a:spcPts val="0"/>
              </a:spcBef>
              <a:spcAft>
                <a:spcPts val="0"/>
              </a:spcAft>
              <a:buClr>
                <a:srgbClr val="000D3B"/>
              </a:buClr>
              <a:buSzPts val="1800"/>
              <a:buFont typeface="Maven Pro SemiBold"/>
              <a:buChar char="●"/>
            </a:pPr>
            <a:r>
              <a:rPr lang="en">
                <a:solidFill>
                  <a:srgbClr val="000D3B"/>
                </a:solidFill>
                <a:latin typeface="Maven Pro SemiBold"/>
                <a:ea typeface="Maven Pro SemiBold"/>
                <a:cs typeface="Maven Pro SemiBold"/>
                <a:sym typeface="Maven Pro SemiBold"/>
              </a:rPr>
              <a:t>Employees hiring trends.</a:t>
            </a:r>
            <a:endParaRPr>
              <a:solidFill>
                <a:srgbClr val="000D3B"/>
              </a:solidFill>
              <a:latin typeface="Maven Pro SemiBold"/>
              <a:ea typeface="Maven Pro SemiBold"/>
              <a:cs typeface="Maven Pro SemiBold"/>
              <a:sym typeface="Maven Pro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nvSpPr>
        <p:spPr>
          <a:xfrm>
            <a:off x="2252281" y="1322400"/>
            <a:ext cx="6427800" cy="249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700"/>
              </a:spcAft>
              <a:buNone/>
            </a:pPr>
            <a:r>
              <a:rPr lang="en" sz="7000">
                <a:solidFill>
                  <a:srgbClr val="0E3051"/>
                </a:solidFill>
                <a:highlight>
                  <a:srgbClr val="FFFFFF"/>
                </a:highlight>
                <a:latin typeface="Maven Pro SemiBold"/>
                <a:ea typeface="Maven Pro SemiBold"/>
                <a:cs typeface="Maven Pro SemiBold"/>
                <a:sym typeface="Maven Pro SemiBold"/>
              </a:rPr>
              <a:t>Data Understanding</a:t>
            </a:r>
            <a:endParaRPr sz="7000">
              <a:solidFill>
                <a:schemeClr val="accent1"/>
              </a:solidFill>
              <a:highlight>
                <a:srgbClr val="FFFFFF"/>
              </a:highlight>
              <a:latin typeface="Maven Pro SemiBold"/>
              <a:ea typeface="Maven Pro SemiBold"/>
              <a:cs typeface="Maven Pro SemiBold"/>
              <a:sym typeface="Maven Pro SemiBold"/>
            </a:endParaRPr>
          </a:p>
        </p:txBody>
      </p:sp>
      <p:cxnSp>
        <p:nvCxnSpPr>
          <p:cNvPr id="180" name="Google Shape;180;p31"/>
          <p:cNvCxnSpPr/>
          <p:nvPr/>
        </p:nvCxnSpPr>
        <p:spPr>
          <a:xfrm>
            <a:off x="2076100" y="1305750"/>
            <a:ext cx="0" cy="2532000"/>
          </a:xfrm>
          <a:prstGeom prst="straightConnector1">
            <a:avLst/>
          </a:prstGeom>
          <a:noFill/>
          <a:ln cap="flat" cmpd="sng" w="38100">
            <a:solidFill>
              <a:schemeClr val="accent1"/>
            </a:solidFill>
            <a:prstDash val="solid"/>
            <a:round/>
            <a:headEnd len="med" w="med" type="none"/>
            <a:tailEnd len="med" w="med" type="none"/>
          </a:ln>
        </p:spPr>
      </p:cxnSp>
      <p:sp>
        <p:nvSpPr>
          <p:cNvPr id="181" name="Google Shape;181;p31"/>
          <p:cNvSpPr txBox="1"/>
          <p:nvPr/>
        </p:nvSpPr>
        <p:spPr>
          <a:xfrm>
            <a:off x="227954" y="1322400"/>
            <a:ext cx="1656000" cy="2498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700"/>
              </a:spcAft>
              <a:buNone/>
            </a:pPr>
            <a:r>
              <a:rPr lang="en" sz="7000">
                <a:solidFill>
                  <a:srgbClr val="0E3051"/>
                </a:solidFill>
                <a:highlight>
                  <a:srgbClr val="FFFFFF"/>
                </a:highlight>
                <a:latin typeface="Maven Pro SemiBold"/>
                <a:ea typeface="Maven Pro SemiBold"/>
                <a:cs typeface="Maven Pro SemiBold"/>
                <a:sym typeface="Maven Pro SemiBold"/>
              </a:rPr>
              <a:t>03</a:t>
            </a:r>
            <a:endParaRPr sz="7000">
              <a:solidFill>
                <a:srgbClr val="0E3051"/>
              </a:solidFill>
              <a:highlight>
                <a:srgbClr val="FFFFFF"/>
              </a:highlight>
              <a:latin typeface="Maven Pro SemiBold"/>
              <a:ea typeface="Maven Pro SemiBold"/>
              <a:cs typeface="Maven Pro SemiBold"/>
              <a:sym typeface="Maven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Understanding</a:t>
            </a:r>
            <a:endParaRPr/>
          </a:p>
          <a:p>
            <a:pPr indent="0" lvl="0" marL="0" rtl="0" algn="l">
              <a:spcBef>
                <a:spcPts val="0"/>
              </a:spcBef>
              <a:spcAft>
                <a:spcPts val="0"/>
              </a:spcAft>
              <a:buNone/>
            </a:pPr>
            <a:r>
              <a:rPr lang="en" sz="3044">
                <a:solidFill>
                  <a:srgbClr val="000D3B"/>
                </a:solidFill>
              </a:rPr>
              <a:t>Meta Data</a:t>
            </a:r>
            <a:endParaRPr sz="3044">
              <a:solidFill>
                <a:srgbClr val="000D3B"/>
              </a:solidFill>
            </a:endParaRPr>
          </a:p>
        </p:txBody>
      </p:sp>
      <p:graphicFrame>
        <p:nvGraphicFramePr>
          <p:cNvPr id="187" name="Google Shape;187;p32"/>
          <p:cNvGraphicFramePr/>
          <p:nvPr/>
        </p:nvGraphicFramePr>
        <p:xfrm>
          <a:off x="402750" y="1577500"/>
          <a:ext cx="3000000" cy="3000000"/>
        </p:xfrm>
        <a:graphic>
          <a:graphicData uri="http://schemas.openxmlformats.org/drawingml/2006/table">
            <a:tbl>
              <a:tblPr>
                <a:noFill/>
                <a:tableStyleId>{53735BBE-9A2D-4B58-9548-383EB23B9B55}</a:tableStyleId>
              </a:tblPr>
              <a:tblGrid>
                <a:gridCol w="2127700"/>
                <a:gridCol w="5060775"/>
                <a:gridCol w="1150025"/>
              </a:tblGrid>
              <a:tr h="381000">
                <a:tc gridSpan="3">
                  <a:txBody>
                    <a:bodyPr/>
                    <a:lstStyle/>
                    <a:p>
                      <a:pPr indent="0" lvl="0" marL="0" rtl="0" algn="l">
                        <a:spcBef>
                          <a:spcPts val="0"/>
                        </a:spcBef>
                        <a:spcAft>
                          <a:spcPts val="0"/>
                        </a:spcAft>
                        <a:buNone/>
                      </a:pPr>
                      <a:r>
                        <a:rPr b="1" lang="en" sz="1800">
                          <a:solidFill>
                            <a:schemeClr val="lt1"/>
                          </a:solidFill>
                          <a:highlight>
                            <a:srgbClr val="000D3B"/>
                          </a:highlight>
                          <a:latin typeface="Maven Pro"/>
                          <a:ea typeface="Maven Pro"/>
                          <a:cs typeface="Maven Pro"/>
                          <a:sym typeface="Maven Pro"/>
                        </a:rPr>
                        <a:t>Performance Table 01 (Fact)</a:t>
                      </a:r>
                      <a:endParaRPr b="1" sz="1800">
                        <a:solidFill>
                          <a:schemeClr val="lt1"/>
                        </a:solidFill>
                        <a:highlight>
                          <a:srgbClr val="000D3B"/>
                        </a:highlight>
                        <a:latin typeface="Maven Pro"/>
                        <a:ea typeface="Maven Pro"/>
                        <a:cs typeface="Maven Pro"/>
                        <a:sym typeface="Maven Pro"/>
                      </a:endParaRPr>
                    </a:p>
                  </a:txBody>
                  <a:tcPr marT="91425" marB="91425" marR="91425" marL="91425">
                    <a:solidFill>
                      <a:srgbClr val="000D3B"/>
                    </a:solidFill>
                  </a:tcPr>
                </a:tc>
                <a:tc hMerge="1"/>
                <a:tc hMerge="1"/>
              </a:tr>
              <a:tr h="381000">
                <a:tc>
                  <a:txBody>
                    <a:bodyPr/>
                    <a:lstStyle/>
                    <a:p>
                      <a:pPr indent="0" lvl="0" marL="0" rtl="0" algn="l">
                        <a:spcBef>
                          <a:spcPts val="0"/>
                        </a:spcBef>
                        <a:spcAft>
                          <a:spcPts val="0"/>
                        </a:spcAft>
                        <a:buNone/>
                      </a:pPr>
                      <a:r>
                        <a:rPr lang="en">
                          <a:latin typeface="Open Sans SemiBold"/>
                          <a:ea typeface="Open Sans SemiBold"/>
                          <a:cs typeface="Open Sans SemiBold"/>
                          <a:sym typeface="Open Sans SemiBold"/>
                        </a:rPr>
                        <a:t>Column</a:t>
                      </a:r>
                      <a:endParaRPr>
                        <a:latin typeface="Open Sans SemiBold"/>
                        <a:ea typeface="Open Sans SemiBold"/>
                        <a:cs typeface="Open Sans SemiBold"/>
                        <a:sym typeface="Open Sans SemiBold"/>
                      </a:endParaRPr>
                    </a:p>
                  </a:txBody>
                  <a:tcPr marT="91425" marB="91425" marR="91425" marL="91425">
                    <a:solidFill>
                      <a:schemeClr val="accent4"/>
                    </a:solidFill>
                  </a:tcPr>
                </a:tc>
                <a:tc>
                  <a:txBody>
                    <a:bodyPr/>
                    <a:lstStyle/>
                    <a:p>
                      <a:pPr indent="0" lvl="0" marL="0" rtl="0" algn="l">
                        <a:spcBef>
                          <a:spcPts val="0"/>
                        </a:spcBef>
                        <a:spcAft>
                          <a:spcPts val="0"/>
                        </a:spcAft>
                        <a:buNone/>
                      </a:pPr>
                      <a:r>
                        <a:rPr lang="en">
                          <a:latin typeface="Open Sans SemiBold"/>
                          <a:ea typeface="Open Sans SemiBold"/>
                          <a:cs typeface="Open Sans SemiBold"/>
                          <a:sym typeface="Open Sans SemiBold"/>
                        </a:rPr>
                        <a:t>Description</a:t>
                      </a:r>
                      <a:endParaRPr>
                        <a:latin typeface="Open Sans SemiBold"/>
                        <a:ea typeface="Open Sans SemiBold"/>
                        <a:cs typeface="Open Sans SemiBold"/>
                        <a:sym typeface="Open Sans SemiBold"/>
                      </a:endParaRPr>
                    </a:p>
                  </a:txBody>
                  <a:tcPr marT="91425" marB="91425" marR="91425" marL="91425">
                    <a:solidFill>
                      <a:schemeClr val="accent4"/>
                    </a:solidFill>
                  </a:tcPr>
                </a:tc>
                <a:tc>
                  <a:txBody>
                    <a:bodyPr/>
                    <a:lstStyle/>
                    <a:p>
                      <a:pPr indent="0" lvl="0" marL="0" rtl="0" algn="l">
                        <a:spcBef>
                          <a:spcPts val="0"/>
                        </a:spcBef>
                        <a:spcAft>
                          <a:spcPts val="0"/>
                        </a:spcAft>
                        <a:buNone/>
                      </a:pPr>
                      <a:r>
                        <a:rPr lang="en">
                          <a:latin typeface="Open Sans SemiBold"/>
                          <a:ea typeface="Open Sans SemiBold"/>
                          <a:cs typeface="Open Sans SemiBold"/>
                          <a:sym typeface="Open Sans SemiBold"/>
                        </a:rPr>
                        <a:t>Datatype</a:t>
                      </a:r>
                      <a:endParaRPr>
                        <a:latin typeface="Open Sans SemiBold"/>
                        <a:ea typeface="Open Sans SemiBold"/>
                        <a:cs typeface="Open Sans SemiBold"/>
                        <a:sym typeface="Open Sans SemiBold"/>
                      </a:endParaRPr>
                    </a:p>
                  </a:txBody>
                  <a:tcPr marT="91425" marB="91425" marR="91425" marL="91425">
                    <a:solidFill>
                      <a:schemeClr val="accent4"/>
                    </a:solidFill>
                  </a:tcPr>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PerformanceID</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A unique ID that identifies an individual performance review.</a:t>
                      </a:r>
                      <a:endParaRPr sz="1300">
                        <a:solidFill>
                          <a:srgbClr val="0E3051"/>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text</a:t>
                      </a:r>
                      <a:endParaRPr sz="1300">
                        <a:solidFill>
                          <a:srgbClr val="0E3051"/>
                        </a:solidFill>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EmployeeID</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A unique ID that identifies an employee. Connects to DimEmployee.</a:t>
                      </a:r>
                      <a:endParaRPr sz="1300">
                        <a:solidFill>
                          <a:srgbClr val="0E3051"/>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text</a:t>
                      </a:r>
                      <a:endParaRPr sz="1300">
                        <a:solidFill>
                          <a:srgbClr val="0E3051"/>
                        </a:solidFill>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ReviewDate</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Date an employee’s review took place. </a:t>
                      </a:r>
                      <a:endParaRPr sz="1300">
                        <a:solidFill>
                          <a:srgbClr val="0E3051"/>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date</a:t>
                      </a:r>
                      <a:endParaRPr sz="1300">
                        <a:solidFill>
                          <a:srgbClr val="0E3051"/>
                        </a:solidFill>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EnvironmentSatisfaction</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Rating for employees' satisfaction with their environment. Connects to DimSatisfiedLevel.</a:t>
                      </a:r>
                      <a:endParaRPr sz="1300">
                        <a:solidFill>
                          <a:srgbClr val="0E3051"/>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number</a:t>
                      </a:r>
                      <a:endParaRPr sz="1300">
                        <a:solidFill>
                          <a:srgbClr val="0E3051"/>
                        </a:solidFill>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JobSatisfaction</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Rating for employees' satisfaction with their job role. Connects to DimSatisfiedLevel.</a:t>
                      </a:r>
                      <a:endParaRPr sz="1300">
                        <a:solidFill>
                          <a:srgbClr val="0E3051"/>
                        </a:solidFill>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solidFill>
                            <a:srgbClr val="0E3051"/>
                          </a:solidFill>
                          <a:latin typeface="Maven Pro"/>
                          <a:ea typeface="Maven Pro"/>
                          <a:cs typeface="Maven Pro"/>
                          <a:sym typeface="Maven Pro"/>
                        </a:rPr>
                        <a:t>number</a:t>
                      </a:r>
                      <a:endParaRPr sz="1300">
                        <a:solidFill>
                          <a:srgbClr val="0E3051"/>
                        </a:solidFill>
                        <a:latin typeface="Maven Pro"/>
                        <a:ea typeface="Maven Pro"/>
                        <a:cs typeface="Maven Pro"/>
                        <a:sym typeface="Maven Pro"/>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aphicFrame>
        <p:nvGraphicFramePr>
          <p:cNvPr id="192" name="Google Shape;192;p33"/>
          <p:cNvGraphicFramePr/>
          <p:nvPr/>
        </p:nvGraphicFramePr>
        <p:xfrm>
          <a:off x="402750" y="449300"/>
          <a:ext cx="3000000" cy="3000000"/>
        </p:xfrm>
        <a:graphic>
          <a:graphicData uri="http://schemas.openxmlformats.org/drawingml/2006/table">
            <a:tbl>
              <a:tblPr>
                <a:noFill/>
                <a:tableStyleId>{53735BBE-9A2D-4B58-9548-383EB23B9B55}</a:tableStyleId>
              </a:tblPr>
              <a:tblGrid>
                <a:gridCol w="2127700"/>
                <a:gridCol w="5060775"/>
                <a:gridCol w="1150025"/>
              </a:tblGrid>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RelationshipSatisfaction</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Rating for employees' satisfaction with their relationships at work. Connects to DimSatisfiedLevel.</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a:t>
                      </a:r>
                      <a:endParaRPr sz="1300">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WorkLifeBalance</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Rating for employees' satisfaction with their work-life balance. Connects to DimSatisfiedLevel.</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a:t>
                      </a:r>
                      <a:endParaRPr sz="1300">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SelfRating</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Rating for employees' performance based on their own view. Connects to DimRatingLevel.</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a:t>
                      </a:r>
                      <a:endParaRPr sz="1300">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ManagerRating</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Rating for employees' performance based on their manager’s view. Connects to DimRatingLevel.</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a:t>
                      </a:r>
                      <a:endParaRPr sz="1300">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TrainingOpportunitiesWithinYear</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 of training opportunities offered in the last 12 months.</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a:t>
                      </a:r>
                      <a:endParaRPr sz="1300">
                        <a:latin typeface="Maven Pro"/>
                        <a:ea typeface="Maven Pro"/>
                        <a:cs typeface="Maven Pro"/>
                        <a:sym typeface="Maven Pro"/>
                      </a:endParaRPr>
                    </a:p>
                  </a:txBody>
                  <a:tcPr marT="91425" marB="91425" marR="91425" marL="91425"/>
                </a:tc>
              </a:tr>
              <a:tr h="381000">
                <a:tc>
                  <a:txBody>
                    <a:bodyPr/>
                    <a:lstStyle/>
                    <a:p>
                      <a:pPr indent="0" lvl="0" marL="0" rtl="0" algn="l">
                        <a:spcBef>
                          <a:spcPts val="0"/>
                        </a:spcBef>
                        <a:spcAft>
                          <a:spcPts val="0"/>
                        </a:spcAft>
                        <a:buNone/>
                      </a:pPr>
                      <a:r>
                        <a:rPr lang="en" sz="1300">
                          <a:latin typeface="Maven Pro SemiBold"/>
                          <a:ea typeface="Maven Pro SemiBold"/>
                          <a:cs typeface="Maven Pro SemiBold"/>
                          <a:sym typeface="Maven Pro SemiBold"/>
                        </a:rPr>
                        <a:t>TrainingOpportunitiesTaken</a:t>
                      </a:r>
                      <a:endParaRPr sz="1300">
                        <a:latin typeface="Maven Pro SemiBold"/>
                        <a:ea typeface="Maven Pro SemiBold"/>
                        <a:cs typeface="Maven Pro SemiBold"/>
                        <a:sym typeface="Maven Pro SemiBold"/>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 of training opportunities taken. </a:t>
                      </a:r>
                      <a:endParaRPr sz="13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lang="en" sz="1300">
                          <a:latin typeface="Maven Pro"/>
                          <a:ea typeface="Maven Pro"/>
                          <a:cs typeface="Maven Pro"/>
                          <a:sym typeface="Maven Pro"/>
                        </a:rPr>
                        <a:t>number</a:t>
                      </a:r>
                      <a:endParaRPr sz="1300">
                        <a:latin typeface="Maven Pro"/>
                        <a:ea typeface="Maven Pro"/>
                        <a:cs typeface="Maven Pro"/>
                        <a:sym typeface="Maven Pro"/>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