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8" r:id="rId1"/>
  </p:sldMasterIdLst>
  <p:sldIdLst>
    <p:sldId id="256" r:id="rId2"/>
    <p:sldId id="261" r:id="rId3"/>
    <p:sldId id="264" r:id="rId4"/>
    <p:sldId id="273" r:id="rId5"/>
    <p:sldId id="277" r:id="rId6"/>
    <p:sldId id="281" r:id="rId7"/>
    <p:sldId id="287" r:id="rId8"/>
    <p:sldId id="290" r:id="rId9"/>
    <p:sldId id="284" r:id="rId10"/>
    <p:sldId id="291" r:id="rId11"/>
    <p:sldId id="297" r:id="rId12"/>
    <p:sldId id="298" r:id="rId13"/>
    <p:sldId id="303" r:id="rId14"/>
    <p:sldId id="309" r:id="rId15"/>
    <p:sldId id="310" r:id="rId16"/>
    <p:sldId id="315" r:id="rId17"/>
    <p:sldId id="31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73"/>
    <p:restoredTop sz="96327"/>
  </p:normalViewPr>
  <p:slideViewPr>
    <p:cSldViewPr snapToGrid="0" snapToObjects="1">
      <p:cViewPr varScale="1">
        <p:scale>
          <a:sx n="113" d="100"/>
          <a:sy n="113" d="100"/>
        </p:scale>
        <p:origin x="216" y="9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3C50FA-7BBB-4C33-A06B-36BCE34AE0D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0E2B222B-BFEB-47C5-9E34-810C09431701}">
      <dgm:prSet/>
      <dgm:spPr/>
      <dgm:t>
        <a:bodyPr/>
        <a:lstStyle/>
        <a:p>
          <a:pPr>
            <a:lnSpc>
              <a:spcPct val="100000"/>
            </a:lnSpc>
          </a:pPr>
          <a:r>
            <a:rPr lang="en-US" b="0" i="0"/>
            <a:t>Geographical coordinates of Vancouver will be used to plot </a:t>
          </a:r>
          <a:r>
            <a:rPr lang="en-US" b="0" i="0" dirty="0" err="1"/>
            <a:t>neighbourhoods</a:t>
          </a:r>
          <a:r>
            <a:rPr lang="en-US" b="0" i="0" dirty="0"/>
            <a:t> in a borough that is safe and in the city's vicinity, and finally cluster our neighborhoods and present our findings.</a:t>
          </a:r>
          <a:endParaRPr lang="en-US" dirty="0"/>
        </a:p>
      </dgm:t>
    </dgm:pt>
    <dgm:pt modelId="{3D341247-00E7-4EF0-92CC-A92A37640DBB}" type="parTrans" cxnId="{14C0B0AF-2E1F-49F8-8519-5F802652B378}">
      <dgm:prSet/>
      <dgm:spPr/>
      <dgm:t>
        <a:bodyPr/>
        <a:lstStyle/>
        <a:p>
          <a:endParaRPr lang="en-US"/>
        </a:p>
      </dgm:t>
    </dgm:pt>
    <dgm:pt modelId="{6548F3D8-8B46-4702-A0D4-38B844EF1316}" type="sibTrans" cxnId="{14C0B0AF-2E1F-49F8-8519-5F802652B378}">
      <dgm:prSet/>
      <dgm:spPr/>
      <dgm:t>
        <a:bodyPr/>
        <a:lstStyle/>
        <a:p>
          <a:endParaRPr lang="en-US"/>
        </a:p>
      </dgm:t>
    </dgm:pt>
    <dgm:pt modelId="{B95A1EF9-42F9-4ED0-8BB1-24966EE7858E}">
      <dgm:prSet/>
      <dgm:spPr/>
      <dgm:t>
        <a:bodyPr/>
        <a:lstStyle/>
        <a:p>
          <a:pPr>
            <a:lnSpc>
              <a:spcPct val="100000"/>
            </a:lnSpc>
          </a:pPr>
          <a:r>
            <a:rPr lang="en-US" b="0" i="0" dirty="0"/>
            <a:t>Using a real-world data set from </a:t>
          </a:r>
          <a:r>
            <a:rPr lang="en-US" b="1" i="0" dirty="0"/>
            <a:t>Kaggle</a:t>
          </a:r>
          <a:r>
            <a:rPr lang="en-US" b="0" i="0" dirty="0"/>
            <a:t> containing the Vancouver Crimes from 2003 to 2019:</a:t>
          </a:r>
          <a:br>
            <a:rPr lang="en-US" b="0" i="0" dirty="0"/>
          </a:br>
          <a:r>
            <a:rPr lang="en-US" b="0" i="0" dirty="0"/>
            <a:t>A dataset consisting of the crime statistics of each </a:t>
          </a:r>
          <a:r>
            <a:rPr lang="en-US" b="0" i="0" dirty="0" err="1"/>
            <a:t>neighbourhood</a:t>
          </a:r>
          <a:r>
            <a:rPr lang="en-US" b="0" i="0" dirty="0"/>
            <a:t> in Vancouver along with additional information such as type of crime, recorded year, month and hour.</a:t>
          </a:r>
          <a:endParaRPr lang="en-US" dirty="0"/>
        </a:p>
      </dgm:t>
    </dgm:pt>
    <dgm:pt modelId="{E0675F3A-6797-4D95-8314-858CF3D112A6}" type="parTrans" cxnId="{7ABE5823-E784-4551-89F8-35A989A4F0ED}">
      <dgm:prSet/>
      <dgm:spPr/>
      <dgm:t>
        <a:bodyPr/>
        <a:lstStyle/>
        <a:p>
          <a:endParaRPr lang="en-US"/>
        </a:p>
      </dgm:t>
    </dgm:pt>
    <dgm:pt modelId="{F484B663-3EA9-401D-BDFE-DE71F930BB16}" type="sibTrans" cxnId="{7ABE5823-E784-4551-89F8-35A989A4F0ED}">
      <dgm:prSet/>
      <dgm:spPr/>
      <dgm:t>
        <a:bodyPr/>
        <a:lstStyle/>
        <a:p>
          <a:endParaRPr lang="en-US"/>
        </a:p>
      </dgm:t>
    </dgm:pt>
    <dgm:pt modelId="{FD177EBF-1EC9-43EF-9FBB-8D98A30E5574}">
      <dgm:prSet/>
      <dgm:spPr/>
      <dgm:t>
        <a:bodyPr/>
        <a:lstStyle/>
        <a:p>
          <a:pPr>
            <a:lnSpc>
              <a:spcPct val="100000"/>
            </a:lnSpc>
          </a:pPr>
          <a:r>
            <a:rPr lang="en-US" b="0" i="0"/>
            <a:t>Gathering additional information of the list of officially categorized boroughs in Vancouver from </a:t>
          </a:r>
          <a:r>
            <a:rPr lang="en-US" b="1" i="0"/>
            <a:t>Wikipedia</a:t>
          </a:r>
          <a:r>
            <a:rPr lang="en-US" b="0" i="0"/>
            <a:t>:</a:t>
          </a:r>
          <a:br>
            <a:rPr lang="en-US" b="0" i="0"/>
          </a:br>
          <a:r>
            <a:rPr lang="en-US" b="0" i="0"/>
            <a:t>Borough information will be used to map the existing data where each neighbourhood can be assigned with its respective borough.</a:t>
          </a:r>
          <a:endParaRPr lang="en-US"/>
        </a:p>
      </dgm:t>
    </dgm:pt>
    <dgm:pt modelId="{90447BF8-CA6E-46D0-91C7-C56F012B39FA}" type="parTrans" cxnId="{BF1CFA34-B05F-4E6E-AD46-DC63172F0C3B}">
      <dgm:prSet/>
      <dgm:spPr/>
      <dgm:t>
        <a:bodyPr/>
        <a:lstStyle/>
        <a:p>
          <a:endParaRPr lang="en-US"/>
        </a:p>
      </dgm:t>
    </dgm:pt>
    <dgm:pt modelId="{B12AF59C-FDD5-42CC-BCEC-D41EB00CDC47}" type="sibTrans" cxnId="{BF1CFA34-B05F-4E6E-AD46-DC63172F0C3B}">
      <dgm:prSet/>
      <dgm:spPr/>
      <dgm:t>
        <a:bodyPr/>
        <a:lstStyle/>
        <a:p>
          <a:endParaRPr lang="en-US"/>
        </a:p>
      </dgm:t>
    </dgm:pt>
    <dgm:pt modelId="{6B5110F2-9CFC-41B9-BD88-8565C3B4EA6B}">
      <dgm:prSet/>
      <dgm:spPr/>
      <dgm:t>
        <a:bodyPr/>
        <a:lstStyle/>
        <a:p>
          <a:pPr>
            <a:lnSpc>
              <a:spcPct val="100000"/>
            </a:lnSpc>
          </a:pPr>
          <a:r>
            <a:rPr lang="en-US" b="0" i="0"/>
            <a:t>Creating a new consolidated dataset of the neighborhoods, along with their boroughs, crime data and the respective neighbourhood's co-ordinates: This latitude and longitude data will be fetched using </a:t>
          </a:r>
          <a:r>
            <a:rPr lang="en-US" b="1" i="0"/>
            <a:t>OpenCage Geocoder</a:t>
          </a:r>
          <a:r>
            <a:rPr lang="en-US" b="0" i="0"/>
            <a:t> to explore the neighbourhood by plotting it on maps using </a:t>
          </a:r>
          <a:r>
            <a:rPr lang="en-US" b="1" i="0"/>
            <a:t>Folium</a:t>
          </a:r>
          <a:r>
            <a:rPr lang="en-US" b="0" i="0"/>
            <a:t> and perform exploratory data analysis.</a:t>
          </a:r>
          <a:endParaRPr lang="en-US"/>
        </a:p>
      </dgm:t>
    </dgm:pt>
    <dgm:pt modelId="{9B41AEB7-4F48-47F7-9BEA-E23D3DDDBD4C}" type="parTrans" cxnId="{6A121F58-5800-4D89-818B-03CD30E87033}">
      <dgm:prSet/>
      <dgm:spPr/>
      <dgm:t>
        <a:bodyPr/>
        <a:lstStyle/>
        <a:p>
          <a:endParaRPr lang="en-US"/>
        </a:p>
      </dgm:t>
    </dgm:pt>
    <dgm:pt modelId="{FC3E8F69-9759-418A-8995-95353B1C66B1}" type="sibTrans" cxnId="{6A121F58-5800-4D89-818B-03CD30E87033}">
      <dgm:prSet/>
      <dgm:spPr/>
      <dgm:t>
        <a:bodyPr/>
        <a:lstStyle/>
        <a:p>
          <a:endParaRPr lang="en-US"/>
        </a:p>
      </dgm:t>
    </dgm:pt>
    <dgm:pt modelId="{D71EC20B-F81D-4E6D-9787-FBDA88FBDA78}">
      <dgm:prSet/>
      <dgm:spPr/>
      <dgm:t>
        <a:bodyPr/>
        <a:lstStyle/>
        <a:p>
          <a:pPr>
            <a:lnSpc>
              <a:spcPct val="100000"/>
            </a:lnSpc>
          </a:pPr>
          <a:r>
            <a:rPr lang="en-US" b="0" i="0"/>
            <a:t>Creating a new consolidated dataset of the neighborhoods, boroughs, and the most common venues and the respective neighbourhood along with co-ordinates: This data will be fetched using </a:t>
          </a:r>
          <a:r>
            <a:rPr lang="en-US" b="1" i="0"/>
            <a:t>Foursquare API</a:t>
          </a:r>
          <a:r>
            <a:rPr lang="en-US" b="0" i="0"/>
            <a:t> to explore the neighbourhood venues and to apply machine learning algorithm to cluster the neighbourhoods and present the findings by plotting it on maps using Folium.</a:t>
          </a:r>
          <a:endParaRPr lang="en-US"/>
        </a:p>
      </dgm:t>
    </dgm:pt>
    <dgm:pt modelId="{53C2DD7E-0A07-4C40-BCF2-B23058B67393}" type="parTrans" cxnId="{62FEC981-1CF8-4520-BA60-F4D94AC443AB}">
      <dgm:prSet/>
      <dgm:spPr/>
      <dgm:t>
        <a:bodyPr/>
        <a:lstStyle/>
        <a:p>
          <a:endParaRPr lang="en-US"/>
        </a:p>
      </dgm:t>
    </dgm:pt>
    <dgm:pt modelId="{D0B05699-1FB1-43CF-8401-14B8FE6B2AF9}" type="sibTrans" cxnId="{62FEC981-1CF8-4520-BA60-F4D94AC443AB}">
      <dgm:prSet/>
      <dgm:spPr/>
      <dgm:t>
        <a:bodyPr/>
        <a:lstStyle/>
        <a:p>
          <a:endParaRPr lang="en-US"/>
        </a:p>
      </dgm:t>
    </dgm:pt>
    <dgm:pt modelId="{3ED59DDA-0B2E-EC4B-832C-0AE52D69A8A2}" type="pres">
      <dgm:prSet presAssocID="{183C50FA-7BBB-4C33-A06B-36BCE34AE0D9}" presName="vert0" presStyleCnt="0">
        <dgm:presLayoutVars>
          <dgm:dir/>
          <dgm:animOne val="branch"/>
          <dgm:animLvl val="lvl"/>
        </dgm:presLayoutVars>
      </dgm:prSet>
      <dgm:spPr/>
    </dgm:pt>
    <dgm:pt modelId="{01A92F32-5672-7441-A9C6-C39DE068286E}" type="pres">
      <dgm:prSet presAssocID="{0E2B222B-BFEB-47C5-9E34-810C09431701}" presName="thickLine" presStyleLbl="alignNode1" presStyleIdx="0" presStyleCnt="5"/>
      <dgm:spPr/>
    </dgm:pt>
    <dgm:pt modelId="{957B7CA9-3B6C-374F-8534-46AB01ECA796}" type="pres">
      <dgm:prSet presAssocID="{0E2B222B-BFEB-47C5-9E34-810C09431701}" presName="horz1" presStyleCnt="0"/>
      <dgm:spPr/>
    </dgm:pt>
    <dgm:pt modelId="{63C12833-2325-DB45-B81E-7A00AF03593B}" type="pres">
      <dgm:prSet presAssocID="{0E2B222B-BFEB-47C5-9E34-810C09431701}" presName="tx1" presStyleLbl="revTx" presStyleIdx="0" presStyleCnt="5"/>
      <dgm:spPr/>
    </dgm:pt>
    <dgm:pt modelId="{88BD9754-2BD8-074B-BCC7-29579316AD43}" type="pres">
      <dgm:prSet presAssocID="{0E2B222B-BFEB-47C5-9E34-810C09431701}" presName="vert1" presStyleCnt="0"/>
      <dgm:spPr/>
    </dgm:pt>
    <dgm:pt modelId="{7B48BA56-C07B-5243-8B47-F73F0557B2CB}" type="pres">
      <dgm:prSet presAssocID="{B95A1EF9-42F9-4ED0-8BB1-24966EE7858E}" presName="thickLine" presStyleLbl="alignNode1" presStyleIdx="1" presStyleCnt="5"/>
      <dgm:spPr/>
    </dgm:pt>
    <dgm:pt modelId="{D94ACBFE-50DE-8643-B3A0-A131D53FA6B1}" type="pres">
      <dgm:prSet presAssocID="{B95A1EF9-42F9-4ED0-8BB1-24966EE7858E}" presName="horz1" presStyleCnt="0"/>
      <dgm:spPr/>
    </dgm:pt>
    <dgm:pt modelId="{B795D072-5E4A-414E-B937-E9F5825B987F}" type="pres">
      <dgm:prSet presAssocID="{B95A1EF9-42F9-4ED0-8BB1-24966EE7858E}" presName="tx1" presStyleLbl="revTx" presStyleIdx="1" presStyleCnt="5"/>
      <dgm:spPr/>
    </dgm:pt>
    <dgm:pt modelId="{ECD46967-AB21-9C4C-9EF0-F70E2BD84C3C}" type="pres">
      <dgm:prSet presAssocID="{B95A1EF9-42F9-4ED0-8BB1-24966EE7858E}" presName="vert1" presStyleCnt="0"/>
      <dgm:spPr/>
    </dgm:pt>
    <dgm:pt modelId="{AC8732B2-EE5B-1248-9425-82E7DC3F0C96}" type="pres">
      <dgm:prSet presAssocID="{FD177EBF-1EC9-43EF-9FBB-8D98A30E5574}" presName="thickLine" presStyleLbl="alignNode1" presStyleIdx="2" presStyleCnt="5"/>
      <dgm:spPr/>
    </dgm:pt>
    <dgm:pt modelId="{64C6BF05-B4B7-B142-815F-A4AD2DD949AB}" type="pres">
      <dgm:prSet presAssocID="{FD177EBF-1EC9-43EF-9FBB-8D98A30E5574}" presName="horz1" presStyleCnt="0"/>
      <dgm:spPr/>
    </dgm:pt>
    <dgm:pt modelId="{08CF5702-CBC8-0643-B78C-E7887238EC36}" type="pres">
      <dgm:prSet presAssocID="{FD177EBF-1EC9-43EF-9FBB-8D98A30E5574}" presName="tx1" presStyleLbl="revTx" presStyleIdx="2" presStyleCnt="5"/>
      <dgm:spPr/>
    </dgm:pt>
    <dgm:pt modelId="{B3F4B6D7-6870-EC40-8FF9-47F7A5F82269}" type="pres">
      <dgm:prSet presAssocID="{FD177EBF-1EC9-43EF-9FBB-8D98A30E5574}" presName="vert1" presStyleCnt="0"/>
      <dgm:spPr/>
    </dgm:pt>
    <dgm:pt modelId="{51D278B8-FB7C-3945-A726-EE7C2CCA06E5}" type="pres">
      <dgm:prSet presAssocID="{6B5110F2-9CFC-41B9-BD88-8565C3B4EA6B}" presName="thickLine" presStyleLbl="alignNode1" presStyleIdx="3" presStyleCnt="5"/>
      <dgm:spPr/>
    </dgm:pt>
    <dgm:pt modelId="{BAA1F8AC-9A7D-A945-ADAD-01972F55E3DF}" type="pres">
      <dgm:prSet presAssocID="{6B5110F2-9CFC-41B9-BD88-8565C3B4EA6B}" presName="horz1" presStyleCnt="0"/>
      <dgm:spPr/>
    </dgm:pt>
    <dgm:pt modelId="{90131A48-F1D0-B748-9AAB-1A0BB786BBF7}" type="pres">
      <dgm:prSet presAssocID="{6B5110F2-9CFC-41B9-BD88-8565C3B4EA6B}" presName="tx1" presStyleLbl="revTx" presStyleIdx="3" presStyleCnt="5"/>
      <dgm:spPr/>
    </dgm:pt>
    <dgm:pt modelId="{7F985616-7E99-D542-BB46-88C2B65C5A67}" type="pres">
      <dgm:prSet presAssocID="{6B5110F2-9CFC-41B9-BD88-8565C3B4EA6B}" presName="vert1" presStyleCnt="0"/>
      <dgm:spPr/>
    </dgm:pt>
    <dgm:pt modelId="{32CDE36B-C3BC-9445-B142-E492EE31E34E}" type="pres">
      <dgm:prSet presAssocID="{D71EC20B-F81D-4E6D-9787-FBDA88FBDA78}" presName="thickLine" presStyleLbl="alignNode1" presStyleIdx="4" presStyleCnt="5"/>
      <dgm:spPr/>
    </dgm:pt>
    <dgm:pt modelId="{B2077E90-EF44-9F43-852D-FCC75D2F5871}" type="pres">
      <dgm:prSet presAssocID="{D71EC20B-F81D-4E6D-9787-FBDA88FBDA78}" presName="horz1" presStyleCnt="0"/>
      <dgm:spPr/>
    </dgm:pt>
    <dgm:pt modelId="{632F084D-E351-2046-9866-1573419DD8DB}" type="pres">
      <dgm:prSet presAssocID="{D71EC20B-F81D-4E6D-9787-FBDA88FBDA78}" presName="tx1" presStyleLbl="revTx" presStyleIdx="4" presStyleCnt="5"/>
      <dgm:spPr/>
    </dgm:pt>
    <dgm:pt modelId="{32B0A77E-0858-8947-A0A1-26535E7224CC}" type="pres">
      <dgm:prSet presAssocID="{D71EC20B-F81D-4E6D-9787-FBDA88FBDA78}" presName="vert1" presStyleCnt="0"/>
      <dgm:spPr/>
    </dgm:pt>
  </dgm:ptLst>
  <dgm:cxnLst>
    <dgm:cxn modelId="{7ABE5823-E784-4551-89F8-35A989A4F0ED}" srcId="{183C50FA-7BBB-4C33-A06B-36BCE34AE0D9}" destId="{B95A1EF9-42F9-4ED0-8BB1-24966EE7858E}" srcOrd="1" destOrd="0" parTransId="{E0675F3A-6797-4D95-8314-858CF3D112A6}" sibTransId="{F484B663-3EA9-401D-BDFE-DE71F930BB16}"/>
    <dgm:cxn modelId="{BF1CFA34-B05F-4E6E-AD46-DC63172F0C3B}" srcId="{183C50FA-7BBB-4C33-A06B-36BCE34AE0D9}" destId="{FD177EBF-1EC9-43EF-9FBB-8D98A30E5574}" srcOrd="2" destOrd="0" parTransId="{90447BF8-CA6E-46D0-91C7-C56F012B39FA}" sibTransId="{B12AF59C-FDD5-42CC-BCEC-D41EB00CDC47}"/>
    <dgm:cxn modelId="{DE5B4545-8930-9149-9A78-1D41186C73A0}" type="presOf" srcId="{D71EC20B-F81D-4E6D-9787-FBDA88FBDA78}" destId="{632F084D-E351-2046-9866-1573419DD8DB}" srcOrd="0" destOrd="0" presId="urn:microsoft.com/office/officeart/2008/layout/LinedList"/>
    <dgm:cxn modelId="{36F12C55-1B8E-C348-ABF2-95182507B115}" type="presOf" srcId="{FD177EBF-1EC9-43EF-9FBB-8D98A30E5574}" destId="{08CF5702-CBC8-0643-B78C-E7887238EC36}" srcOrd="0" destOrd="0" presId="urn:microsoft.com/office/officeart/2008/layout/LinedList"/>
    <dgm:cxn modelId="{6A121F58-5800-4D89-818B-03CD30E87033}" srcId="{183C50FA-7BBB-4C33-A06B-36BCE34AE0D9}" destId="{6B5110F2-9CFC-41B9-BD88-8565C3B4EA6B}" srcOrd="3" destOrd="0" parTransId="{9B41AEB7-4F48-47F7-9BEA-E23D3DDDBD4C}" sibTransId="{FC3E8F69-9759-418A-8995-95353B1C66B1}"/>
    <dgm:cxn modelId="{62FEC981-1CF8-4520-BA60-F4D94AC443AB}" srcId="{183C50FA-7BBB-4C33-A06B-36BCE34AE0D9}" destId="{D71EC20B-F81D-4E6D-9787-FBDA88FBDA78}" srcOrd="4" destOrd="0" parTransId="{53C2DD7E-0A07-4C40-BCF2-B23058B67393}" sibTransId="{D0B05699-1FB1-43CF-8401-14B8FE6B2AF9}"/>
    <dgm:cxn modelId="{12F38C8E-21B9-684B-B800-9ED0DA05B618}" type="presOf" srcId="{B95A1EF9-42F9-4ED0-8BB1-24966EE7858E}" destId="{B795D072-5E4A-414E-B937-E9F5825B987F}" srcOrd="0" destOrd="0" presId="urn:microsoft.com/office/officeart/2008/layout/LinedList"/>
    <dgm:cxn modelId="{ED1122A7-7305-1D40-AE9A-5BB5CE08F639}" type="presOf" srcId="{183C50FA-7BBB-4C33-A06B-36BCE34AE0D9}" destId="{3ED59DDA-0B2E-EC4B-832C-0AE52D69A8A2}" srcOrd="0" destOrd="0" presId="urn:microsoft.com/office/officeart/2008/layout/LinedList"/>
    <dgm:cxn modelId="{14C0B0AF-2E1F-49F8-8519-5F802652B378}" srcId="{183C50FA-7BBB-4C33-A06B-36BCE34AE0D9}" destId="{0E2B222B-BFEB-47C5-9E34-810C09431701}" srcOrd="0" destOrd="0" parTransId="{3D341247-00E7-4EF0-92CC-A92A37640DBB}" sibTransId="{6548F3D8-8B46-4702-A0D4-38B844EF1316}"/>
    <dgm:cxn modelId="{23EEB8C0-234B-B14E-8424-5789F681BDE6}" type="presOf" srcId="{0E2B222B-BFEB-47C5-9E34-810C09431701}" destId="{63C12833-2325-DB45-B81E-7A00AF03593B}" srcOrd="0" destOrd="0" presId="urn:microsoft.com/office/officeart/2008/layout/LinedList"/>
    <dgm:cxn modelId="{888D1DFA-4A25-5341-9F93-5DECF7343CFE}" type="presOf" srcId="{6B5110F2-9CFC-41B9-BD88-8565C3B4EA6B}" destId="{90131A48-F1D0-B748-9AAB-1A0BB786BBF7}" srcOrd="0" destOrd="0" presId="urn:microsoft.com/office/officeart/2008/layout/LinedList"/>
    <dgm:cxn modelId="{B15E852D-A667-8B4D-A163-E95C5BA5C858}" type="presParOf" srcId="{3ED59DDA-0B2E-EC4B-832C-0AE52D69A8A2}" destId="{01A92F32-5672-7441-A9C6-C39DE068286E}" srcOrd="0" destOrd="0" presId="urn:microsoft.com/office/officeart/2008/layout/LinedList"/>
    <dgm:cxn modelId="{92DBD443-36D7-AA44-8458-5B14EC8797A6}" type="presParOf" srcId="{3ED59DDA-0B2E-EC4B-832C-0AE52D69A8A2}" destId="{957B7CA9-3B6C-374F-8534-46AB01ECA796}" srcOrd="1" destOrd="0" presId="urn:microsoft.com/office/officeart/2008/layout/LinedList"/>
    <dgm:cxn modelId="{2B9998AE-D4B5-F74E-87B6-B9AF06F7D32F}" type="presParOf" srcId="{957B7CA9-3B6C-374F-8534-46AB01ECA796}" destId="{63C12833-2325-DB45-B81E-7A00AF03593B}" srcOrd="0" destOrd="0" presId="urn:microsoft.com/office/officeart/2008/layout/LinedList"/>
    <dgm:cxn modelId="{34A18F8D-087F-954C-A5A8-9D211AF4F22C}" type="presParOf" srcId="{957B7CA9-3B6C-374F-8534-46AB01ECA796}" destId="{88BD9754-2BD8-074B-BCC7-29579316AD43}" srcOrd="1" destOrd="0" presId="urn:microsoft.com/office/officeart/2008/layout/LinedList"/>
    <dgm:cxn modelId="{E21FB81E-726E-0C4B-93C8-2DD03A49C35F}" type="presParOf" srcId="{3ED59DDA-0B2E-EC4B-832C-0AE52D69A8A2}" destId="{7B48BA56-C07B-5243-8B47-F73F0557B2CB}" srcOrd="2" destOrd="0" presId="urn:microsoft.com/office/officeart/2008/layout/LinedList"/>
    <dgm:cxn modelId="{74EF8A4A-247F-5B43-95B3-F247001169B6}" type="presParOf" srcId="{3ED59DDA-0B2E-EC4B-832C-0AE52D69A8A2}" destId="{D94ACBFE-50DE-8643-B3A0-A131D53FA6B1}" srcOrd="3" destOrd="0" presId="urn:microsoft.com/office/officeart/2008/layout/LinedList"/>
    <dgm:cxn modelId="{498684A8-AAA4-4246-84D4-7AB1ABE521F2}" type="presParOf" srcId="{D94ACBFE-50DE-8643-B3A0-A131D53FA6B1}" destId="{B795D072-5E4A-414E-B937-E9F5825B987F}" srcOrd="0" destOrd="0" presId="urn:microsoft.com/office/officeart/2008/layout/LinedList"/>
    <dgm:cxn modelId="{5AD3C473-BF42-B542-B1D7-8C8DA080251E}" type="presParOf" srcId="{D94ACBFE-50DE-8643-B3A0-A131D53FA6B1}" destId="{ECD46967-AB21-9C4C-9EF0-F70E2BD84C3C}" srcOrd="1" destOrd="0" presId="urn:microsoft.com/office/officeart/2008/layout/LinedList"/>
    <dgm:cxn modelId="{05B8CF9B-7FF1-174C-9A81-7B5BA3748F8A}" type="presParOf" srcId="{3ED59DDA-0B2E-EC4B-832C-0AE52D69A8A2}" destId="{AC8732B2-EE5B-1248-9425-82E7DC3F0C96}" srcOrd="4" destOrd="0" presId="urn:microsoft.com/office/officeart/2008/layout/LinedList"/>
    <dgm:cxn modelId="{B963FD4A-062A-7F42-B415-96C1010AF37F}" type="presParOf" srcId="{3ED59DDA-0B2E-EC4B-832C-0AE52D69A8A2}" destId="{64C6BF05-B4B7-B142-815F-A4AD2DD949AB}" srcOrd="5" destOrd="0" presId="urn:microsoft.com/office/officeart/2008/layout/LinedList"/>
    <dgm:cxn modelId="{E112524D-3AE3-4D42-B3F6-2017C9FCA1D6}" type="presParOf" srcId="{64C6BF05-B4B7-B142-815F-A4AD2DD949AB}" destId="{08CF5702-CBC8-0643-B78C-E7887238EC36}" srcOrd="0" destOrd="0" presId="urn:microsoft.com/office/officeart/2008/layout/LinedList"/>
    <dgm:cxn modelId="{C7791519-CBE2-ED4E-A682-70A0FB3382C8}" type="presParOf" srcId="{64C6BF05-B4B7-B142-815F-A4AD2DD949AB}" destId="{B3F4B6D7-6870-EC40-8FF9-47F7A5F82269}" srcOrd="1" destOrd="0" presId="urn:microsoft.com/office/officeart/2008/layout/LinedList"/>
    <dgm:cxn modelId="{7C66633D-6F4F-DC43-A993-BCD3927344DF}" type="presParOf" srcId="{3ED59DDA-0B2E-EC4B-832C-0AE52D69A8A2}" destId="{51D278B8-FB7C-3945-A726-EE7C2CCA06E5}" srcOrd="6" destOrd="0" presId="urn:microsoft.com/office/officeart/2008/layout/LinedList"/>
    <dgm:cxn modelId="{7BBA1CD3-09A7-3542-9C40-265EE288D85B}" type="presParOf" srcId="{3ED59DDA-0B2E-EC4B-832C-0AE52D69A8A2}" destId="{BAA1F8AC-9A7D-A945-ADAD-01972F55E3DF}" srcOrd="7" destOrd="0" presId="urn:microsoft.com/office/officeart/2008/layout/LinedList"/>
    <dgm:cxn modelId="{5FCE78AE-0DFB-4344-B560-F3780017CA01}" type="presParOf" srcId="{BAA1F8AC-9A7D-A945-ADAD-01972F55E3DF}" destId="{90131A48-F1D0-B748-9AAB-1A0BB786BBF7}" srcOrd="0" destOrd="0" presId="urn:microsoft.com/office/officeart/2008/layout/LinedList"/>
    <dgm:cxn modelId="{D417B84B-A788-F14D-ACCE-4929E19F95F3}" type="presParOf" srcId="{BAA1F8AC-9A7D-A945-ADAD-01972F55E3DF}" destId="{7F985616-7E99-D542-BB46-88C2B65C5A67}" srcOrd="1" destOrd="0" presId="urn:microsoft.com/office/officeart/2008/layout/LinedList"/>
    <dgm:cxn modelId="{3B9AFB5E-D20F-6F4D-BB02-D912AEB3A7E3}" type="presParOf" srcId="{3ED59DDA-0B2E-EC4B-832C-0AE52D69A8A2}" destId="{32CDE36B-C3BC-9445-B142-E492EE31E34E}" srcOrd="8" destOrd="0" presId="urn:microsoft.com/office/officeart/2008/layout/LinedList"/>
    <dgm:cxn modelId="{96C94A85-9D4E-B749-8E4C-039BBC377179}" type="presParOf" srcId="{3ED59DDA-0B2E-EC4B-832C-0AE52D69A8A2}" destId="{B2077E90-EF44-9F43-852D-FCC75D2F5871}" srcOrd="9" destOrd="0" presId="urn:microsoft.com/office/officeart/2008/layout/LinedList"/>
    <dgm:cxn modelId="{0DCA0BFD-1050-6540-9360-344B05567216}" type="presParOf" srcId="{B2077E90-EF44-9F43-852D-FCC75D2F5871}" destId="{632F084D-E351-2046-9866-1573419DD8DB}" srcOrd="0" destOrd="0" presId="urn:microsoft.com/office/officeart/2008/layout/LinedList"/>
    <dgm:cxn modelId="{E6243952-B554-064E-AD8E-4727595B8C7F}" type="presParOf" srcId="{B2077E90-EF44-9F43-852D-FCC75D2F5871}" destId="{32B0A77E-0858-8947-A0A1-26535E7224C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8AEC47-6A81-449D-B417-1E7879BFA41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397D690-CC3B-4AF2-8313-27D72FE65DB0}">
      <dgm:prSet/>
      <dgm:spPr/>
      <dgm:t>
        <a:bodyPr/>
        <a:lstStyle/>
        <a:p>
          <a:r>
            <a:rPr lang="en-US"/>
            <a:t>Categorized the methodology section into two parts:</a:t>
          </a:r>
        </a:p>
      </dgm:t>
    </dgm:pt>
    <dgm:pt modelId="{7EB766C3-4676-4A55-8036-B31085A34686}" type="parTrans" cxnId="{F477F67D-CFF3-41D3-A014-BC5D9579D8AA}">
      <dgm:prSet/>
      <dgm:spPr/>
      <dgm:t>
        <a:bodyPr/>
        <a:lstStyle/>
        <a:p>
          <a:endParaRPr lang="en-US"/>
        </a:p>
      </dgm:t>
    </dgm:pt>
    <dgm:pt modelId="{09B7CC30-9AFE-43E9-95F4-22D4FEE96D37}" type="sibTrans" cxnId="{F477F67D-CFF3-41D3-A014-BC5D9579D8AA}">
      <dgm:prSet/>
      <dgm:spPr/>
      <dgm:t>
        <a:bodyPr/>
        <a:lstStyle/>
        <a:p>
          <a:endParaRPr lang="en-US"/>
        </a:p>
      </dgm:t>
    </dgm:pt>
    <dgm:pt modelId="{46E465AE-F52C-491F-BA4A-0FC54456C7A6}">
      <dgm:prSet/>
      <dgm:spPr/>
      <dgm:t>
        <a:bodyPr/>
        <a:lstStyle/>
        <a:p>
          <a:r>
            <a:rPr lang="en-US" b="1"/>
            <a:t>Exploratory Data Analysis:</a:t>
          </a:r>
          <a:r>
            <a:rPr lang="en-US"/>
            <a:t> Visualise the crime repots in different Vancouver boroughs to idenity the safest borough and normalise the neighborhoods of that borough. We will Use the resulting data and find 10 most common venues in each neighborhood.</a:t>
          </a:r>
        </a:p>
      </dgm:t>
    </dgm:pt>
    <dgm:pt modelId="{97C8FB0B-5D3F-4D4B-9AC8-61B907F3380A}" type="parTrans" cxnId="{6354B27E-FF68-4B9D-8FA7-0600B545A774}">
      <dgm:prSet/>
      <dgm:spPr/>
      <dgm:t>
        <a:bodyPr/>
        <a:lstStyle/>
        <a:p>
          <a:endParaRPr lang="en-US"/>
        </a:p>
      </dgm:t>
    </dgm:pt>
    <dgm:pt modelId="{3D9FE6A1-E029-423D-B12C-27535EDEC0F5}" type="sibTrans" cxnId="{6354B27E-FF68-4B9D-8FA7-0600B545A774}">
      <dgm:prSet/>
      <dgm:spPr/>
      <dgm:t>
        <a:bodyPr/>
        <a:lstStyle/>
        <a:p>
          <a:endParaRPr lang="en-US"/>
        </a:p>
      </dgm:t>
    </dgm:pt>
    <dgm:pt modelId="{19738A17-10A4-4E26-BDEB-3A35D1981741}">
      <dgm:prSet/>
      <dgm:spPr/>
      <dgm:t>
        <a:bodyPr/>
        <a:lstStyle/>
        <a:p>
          <a:r>
            <a:rPr lang="en-US" b="1"/>
            <a:t>Modelling:</a:t>
          </a:r>
          <a:r>
            <a:rPr lang="en-US"/>
            <a:t> To help stakeholders choose the right neighborhood within a borough we will be clustering similar neighborhoods using K - means clustering which is a form of unsupervised machine learning algorithm that clusters data based on predefined cluster size. We will use K-Means clustering to address this problem so as to group data based on existing venues which will help in the decision making process.</a:t>
          </a:r>
        </a:p>
      </dgm:t>
    </dgm:pt>
    <dgm:pt modelId="{91FB5321-BD4B-4BD5-AE6F-2904755926F6}" type="parTrans" cxnId="{A97D4E83-8BD7-4113-B205-198C10AC2C62}">
      <dgm:prSet/>
      <dgm:spPr/>
      <dgm:t>
        <a:bodyPr/>
        <a:lstStyle/>
        <a:p>
          <a:endParaRPr lang="en-US"/>
        </a:p>
      </dgm:t>
    </dgm:pt>
    <dgm:pt modelId="{3E287269-CF25-41F7-B100-2532FE67B323}" type="sibTrans" cxnId="{A97D4E83-8BD7-4113-B205-198C10AC2C62}">
      <dgm:prSet/>
      <dgm:spPr/>
      <dgm:t>
        <a:bodyPr/>
        <a:lstStyle/>
        <a:p>
          <a:endParaRPr lang="en-US"/>
        </a:p>
      </dgm:t>
    </dgm:pt>
    <dgm:pt modelId="{97977F1B-8AA8-9942-A5A6-42E924273FD0}" type="pres">
      <dgm:prSet presAssocID="{2C8AEC47-6A81-449D-B417-1E7879BFA41C}" presName="vert0" presStyleCnt="0">
        <dgm:presLayoutVars>
          <dgm:dir/>
          <dgm:animOne val="branch"/>
          <dgm:animLvl val="lvl"/>
        </dgm:presLayoutVars>
      </dgm:prSet>
      <dgm:spPr/>
    </dgm:pt>
    <dgm:pt modelId="{539DC228-9AED-DB4A-9ABB-541C1C9D721F}" type="pres">
      <dgm:prSet presAssocID="{1397D690-CC3B-4AF2-8313-27D72FE65DB0}" presName="thickLine" presStyleLbl="alignNode1" presStyleIdx="0" presStyleCnt="3"/>
      <dgm:spPr/>
    </dgm:pt>
    <dgm:pt modelId="{E1CD8E5C-BE51-6E4C-9015-03B942B97F88}" type="pres">
      <dgm:prSet presAssocID="{1397D690-CC3B-4AF2-8313-27D72FE65DB0}" presName="horz1" presStyleCnt="0"/>
      <dgm:spPr/>
    </dgm:pt>
    <dgm:pt modelId="{A490F454-7468-5245-8C41-75CFF253BC5A}" type="pres">
      <dgm:prSet presAssocID="{1397D690-CC3B-4AF2-8313-27D72FE65DB0}" presName="tx1" presStyleLbl="revTx" presStyleIdx="0" presStyleCnt="3"/>
      <dgm:spPr/>
    </dgm:pt>
    <dgm:pt modelId="{E146B38F-4F00-EB43-9425-77BE967E10E5}" type="pres">
      <dgm:prSet presAssocID="{1397D690-CC3B-4AF2-8313-27D72FE65DB0}" presName="vert1" presStyleCnt="0"/>
      <dgm:spPr/>
    </dgm:pt>
    <dgm:pt modelId="{5F281FD4-9B29-3D4A-9302-C023E828DBE0}" type="pres">
      <dgm:prSet presAssocID="{46E465AE-F52C-491F-BA4A-0FC54456C7A6}" presName="thickLine" presStyleLbl="alignNode1" presStyleIdx="1" presStyleCnt="3"/>
      <dgm:spPr/>
    </dgm:pt>
    <dgm:pt modelId="{6CC73252-5983-5148-AA58-A44DC23B3726}" type="pres">
      <dgm:prSet presAssocID="{46E465AE-F52C-491F-BA4A-0FC54456C7A6}" presName="horz1" presStyleCnt="0"/>
      <dgm:spPr/>
    </dgm:pt>
    <dgm:pt modelId="{8F9C970F-6EFA-0643-B371-7E54543B251A}" type="pres">
      <dgm:prSet presAssocID="{46E465AE-F52C-491F-BA4A-0FC54456C7A6}" presName="tx1" presStyleLbl="revTx" presStyleIdx="1" presStyleCnt="3"/>
      <dgm:spPr/>
    </dgm:pt>
    <dgm:pt modelId="{9D715535-AF7A-2B4D-9AC6-D4793191A896}" type="pres">
      <dgm:prSet presAssocID="{46E465AE-F52C-491F-BA4A-0FC54456C7A6}" presName="vert1" presStyleCnt="0"/>
      <dgm:spPr/>
    </dgm:pt>
    <dgm:pt modelId="{A13C66BC-B8E2-D04F-99DA-E6436A871323}" type="pres">
      <dgm:prSet presAssocID="{19738A17-10A4-4E26-BDEB-3A35D1981741}" presName="thickLine" presStyleLbl="alignNode1" presStyleIdx="2" presStyleCnt="3"/>
      <dgm:spPr/>
    </dgm:pt>
    <dgm:pt modelId="{9489F8F6-1191-A242-BCAE-88470AFB18CC}" type="pres">
      <dgm:prSet presAssocID="{19738A17-10A4-4E26-BDEB-3A35D1981741}" presName="horz1" presStyleCnt="0"/>
      <dgm:spPr/>
    </dgm:pt>
    <dgm:pt modelId="{9D405A48-999C-054E-9168-DE7ECC5A7022}" type="pres">
      <dgm:prSet presAssocID="{19738A17-10A4-4E26-BDEB-3A35D1981741}" presName="tx1" presStyleLbl="revTx" presStyleIdx="2" presStyleCnt="3"/>
      <dgm:spPr/>
    </dgm:pt>
    <dgm:pt modelId="{6E63D9C1-1507-C64E-9B62-BF3AED80D6EA}" type="pres">
      <dgm:prSet presAssocID="{19738A17-10A4-4E26-BDEB-3A35D1981741}" presName="vert1" presStyleCnt="0"/>
      <dgm:spPr/>
    </dgm:pt>
  </dgm:ptLst>
  <dgm:cxnLst>
    <dgm:cxn modelId="{EDA8BE00-A33E-6943-8152-FB7ADB5DD157}" type="presOf" srcId="{46E465AE-F52C-491F-BA4A-0FC54456C7A6}" destId="{8F9C970F-6EFA-0643-B371-7E54543B251A}" srcOrd="0" destOrd="0" presId="urn:microsoft.com/office/officeart/2008/layout/LinedList"/>
    <dgm:cxn modelId="{F477F67D-CFF3-41D3-A014-BC5D9579D8AA}" srcId="{2C8AEC47-6A81-449D-B417-1E7879BFA41C}" destId="{1397D690-CC3B-4AF2-8313-27D72FE65DB0}" srcOrd="0" destOrd="0" parTransId="{7EB766C3-4676-4A55-8036-B31085A34686}" sibTransId="{09B7CC30-9AFE-43E9-95F4-22D4FEE96D37}"/>
    <dgm:cxn modelId="{6354B27E-FF68-4B9D-8FA7-0600B545A774}" srcId="{2C8AEC47-6A81-449D-B417-1E7879BFA41C}" destId="{46E465AE-F52C-491F-BA4A-0FC54456C7A6}" srcOrd="1" destOrd="0" parTransId="{97C8FB0B-5D3F-4D4B-9AC8-61B907F3380A}" sibTransId="{3D9FE6A1-E029-423D-B12C-27535EDEC0F5}"/>
    <dgm:cxn modelId="{A97D4E83-8BD7-4113-B205-198C10AC2C62}" srcId="{2C8AEC47-6A81-449D-B417-1E7879BFA41C}" destId="{19738A17-10A4-4E26-BDEB-3A35D1981741}" srcOrd="2" destOrd="0" parTransId="{91FB5321-BD4B-4BD5-AE6F-2904755926F6}" sibTransId="{3E287269-CF25-41F7-B100-2532FE67B323}"/>
    <dgm:cxn modelId="{9F0BECB6-FA83-9B42-9FDC-F8C6D504F04B}" type="presOf" srcId="{19738A17-10A4-4E26-BDEB-3A35D1981741}" destId="{9D405A48-999C-054E-9168-DE7ECC5A7022}" srcOrd="0" destOrd="0" presId="urn:microsoft.com/office/officeart/2008/layout/LinedList"/>
    <dgm:cxn modelId="{8DA6A7EE-771F-884B-B21D-3F02EB8C6966}" type="presOf" srcId="{1397D690-CC3B-4AF2-8313-27D72FE65DB0}" destId="{A490F454-7468-5245-8C41-75CFF253BC5A}" srcOrd="0" destOrd="0" presId="urn:microsoft.com/office/officeart/2008/layout/LinedList"/>
    <dgm:cxn modelId="{B32468F5-F101-A64B-8CFF-DB15F81CE1EB}" type="presOf" srcId="{2C8AEC47-6A81-449D-B417-1E7879BFA41C}" destId="{97977F1B-8AA8-9942-A5A6-42E924273FD0}" srcOrd="0" destOrd="0" presId="urn:microsoft.com/office/officeart/2008/layout/LinedList"/>
    <dgm:cxn modelId="{7C8AE19F-2891-4948-BF0F-2033C1B49349}" type="presParOf" srcId="{97977F1B-8AA8-9942-A5A6-42E924273FD0}" destId="{539DC228-9AED-DB4A-9ABB-541C1C9D721F}" srcOrd="0" destOrd="0" presId="urn:microsoft.com/office/officeart/2008/layout/LinedList"/>
    <dgm:cxn modelId="{59E5E84A-C36C-A74E-9BA0-9ABB9A07103A}" type="presParOf" srcId="{97977F1B-8AA8-9942-A5A6-42E924273FD0}" destId="{E1CD8E5C-BE51-6E4C-9015-03B942B97F88}" srcOrd="1" destOrd="0" presId="urn:microsoft.com/office/officeart/2008/layout/LinedList"/>
    <dgm:cxn modelId="{8B99A7A5-9537-F941-A0CC-F3ACF65497F6}" type="presParOf" srcId="{E1CD8E5C-BE51-6E4C-9015-03B942B97F88}" destId="{A490F454-7468-5245-8C41-75CFF253BC5A}" srcOrd="0" destOrd="0" presId="urn:microsoft.com/office/officeart/2008/layout/LinedList"/>
    <dgm:cxn modelId="{E0216D5A-0249-9A46-882F-C2B0DDE03F2E}" type="presParOf" srcId="{E1CD8E5C-BE51-6E4C-9015-03B942B97F88}" destId="{E146B38F-4F00-EB43-9425-77BE967E10E5}" srcOrd="1" destOrd="0" presId="urn:microsoft.com/office/officeart/2008/layout/LinedList"/>
    <dgm:cxn modelId="{B0D88BF8-0EDF-D74B-8985-FA7702C577BF}" type="presParOf" srcId="{97977F1B-8AA8-9942-A5A6-42E924273FD0}" destId="{5F281FD4-9B29-3D4A-9302-C023E828DBE0}" srcOrd="2" destOrd="0" presId="urn:microsoft.com/office/officeart/2008/layout/LinedList"/>
    <dgm:cxn modelId="{2ED28A07-95C2-FD41-89D7-C0AB118313D8}" type="presParOf" srcId="{97977F1B-8AA8-9942-A5A6-42E924273FD0}" destId="{6CC73252-5983-5148-AA58-A44DC23B3726}" srcOrd="3" destOrd="0" presId="urn:microsoft.com/office/officeart/2008/layout/LinedList"/>
    <dgm:cxn modelId="{13AA547F-F80E-7744-8653-916D62D79BA2}" type="presParOf" srcId="{6CC73252-5983-5148-AA58-A44DC23B3726}" destId="{8F9C970F-6EFA-0643-B371-7E54543B251A}" srcOrd="0" destOrd="0" presId="urn:microsoft.com/office/officeart/2008/layout/LinedList"/>
    <dgm:cxn modelId="{4477E7CF-FE83-A541-8BB5-9F650AE6D34C}" type="presParOf" srcId="{6CC73252-5983-5148-AA58-A44DC23B3726}" destId="{9D715535-AF7A-2B4D-9AC6-D4793191A896}" srcOrd="1" destOrd="0" presId="urn:microsoft.com/office/officeart/2008/layout/LinedList"/>
    <dgm:cxn modelId="{9166B049-CF51-CD40-8D45-86B5F1BE9705}" type="presParOf" srcId="{97977F1B-8AA8-9942-A5A6-42E924273FD0}" destId="{A13C66BC-B8E2-D04F-99DA-E6436A871323}" srcOrd="4" destOrd="0" presId="urn:microsoft.com/office/officeart/2008/layout/LinedList"/>
    <dgm:cxn modelId="{DC0B3321-7FD4-9543-B2DA-E5FA57DE8B5B}" type="presParOf" srcId="{97977F1B-8AA8-9942-A5A6-42E924273FD0}" destId="{9489F8F6-1191-A242-BCAE-88470AFB18CC}" srcOrd="5" destOrd="0" presId="urn:microsoft.com/office/officeart/2008/layout/LinedList"/>
    <dgm:cxn modelId="{18944B3F-1C57-F543-AB67-34BD9ED54240}" type="presParOf" srcId="{9489F8F6-1191-A242-BCAE-88470AFB18CC}" destId="{9D405A48-999C-054E-9168-DE7ECC5A7022}" srcOrd="0" destOrd="0" presId="urn:microsoft.com/office/officeart/2008/layout/LinedList"/>
    <dgm:cxn modelId="{CFA2F241-ED4D-DB48-8DCE-14E28E3F2690}" type="presParOf" srcId="{9489F8F6-1191-A242-BCAE-88470AFB18CC}" destId="{6E63D9C1-1507-C64E-9B62-BF3AED80D6E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60FCD3-5813-4A9D-B015-5E29BE67281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6343260-3802-467F-9472-C75EAA5C7322}">
      <dgm:prSet/>
      <dgm:spPr/>
      <dgm:t>
        <a:bodyPr/>
        <a:lstStyle/>
        <a:p>
          <a:r>
            <a:rPr lang="en-US" b="0" i="0" dirty="0"/>
            <a:t>Based on exploratory data analysis it is clear that South Vancouver has the lowest crimes. </a:t>
          </a:r>
          <a:endParaRPr lang="en-US" dirty="0"/>
        </a:p>
      </dgm:t>
    </dgm:pt>
    <dgm:pt modelId="{E0704EBF-9B87-4C93-B6FB-DC7C17DA876D}" type="parTrans" cxnId="{D434275B-E361-4649-B43B-B3AFFC6E3A9A}">
      <dgm:prSet/>
      <dgm:spPr/>
      <dgm:t>
        <a:bodyPr/>
        <a:lstStyle/>
        <a:p>
          <a:endParaRPr lang="en-US"/>
        </a:p>
      </dgm:t>
    </dgm:pt>
    <dgm:pt modelId="{DABEED56-569F-4D92-99D7-53C292A46C07}" type="sibTrans" cxnId="{D434275B-E361-4649-B43B-B3AFFC6E3A9A}">
      <dgm:prSet/>
      <dgm:spPr/>
      <dgm:t>
        <a:bodyPr/>
        <a:lstStyle/>
        <a:p>
          <a:endParaRPr lang="en-US"/>
        </a:p>
      </dgm:t>
    </dgm:pt>
    <dgm:pt modelId="{5AA20FB0-4860-4A50-9EC2-6B59CF64937C}">
      <dgm:prSet/>
      <dgm:spPr/>
      <dgm:t>
        <a:bodyPr/>
        <a:lstStyle/>
        <a:p>
          <a:r>
            <a:rPr lang="en-US" b="0" i="0"/>
            <a:t>Since South Vancouver has very little number of neighborhoods and opening a commercial establishment would not be viable, we can choose the next borough with lowest crime which is West Side.</a:t>
          </a:r>
          <a:endParaRPr lang="en-US"/>
        </a:p>
      </dgm:t>
    </dgm:pt>
    <dgm:pt modelId="{F7474D6E-745D-4FE2-971A-7D2A1088F07C}" type="parTrans" cxnId="{4AC018E3-CE62-4688-81A7-ABAAFA013929}">
      <dgm:prSet/>
      <dgm:spPr/>
      <dgm:t>
        <a:bodyPr/>
        <a:lstStyle/>
        <a:p>
          <a:endParaRPr lang="en-US"/>
        </a:p>
      </dgm:t>
    </dgm:pt>
    <dgm:pt modelId="{273E58AD-EFC6-4E06-AD1E-89BFB07645F6}" type="sibTrans" cxnId="{4AC018E3-CE62-4688-81A7-ABAAFA013929}">
      <dgm:prSet/>
      <dgm:spPr/>
      <dgm:t>
        <a:bodyPr/>
        <a:lstStyle/>
        <a:p>
          <a:endParaRPr lang="en-US"/>
        </a:p>
      </dgm:t>
    </dgm:pt>
    <dgm:pt modelId="{2A0B675D-EF0B-40D7-9B67-A91D7A635E4D}">
      <dgm:prSet/>
      <dgm:spPr/>
      <dgm:t>
        <a:bodyPr/>
        <a:lstStyle/>
        <a:p>
          <a:r>
            <a:rPr lang="en-US" b="0" i="0"/>
            <a:t>Different types of crimes recorded in the West Side Borough</a:t>
          </a:r>
          <a:endParaRPr lang="en-US"/>
        </a:p>
      </dgm:t>
    </dgm:pt>
    <dgm:pt modelId="{167F92FC-E61A-4EF8-85F4-99DCFA42A4C0}" type="parTrans" cxnId="{7D25C053-C27A-41A6-8251-4D2461EDA09C}">
      <dgm:prSet/>
      <dgm:spPr/>
      <dgm:t>
        <a:bodyPr/>
        <a:lstStyle/>
        <a:p>
          <a:endParaRPr lang="en-US"/>
        </a:p>
      </dgm:t>
    </dgm:pt>
    <dgm:pt modelId="{5DA4D95A-BCB2-4EEC-B026-B18AE7196A0A}" type="sibTrans" cxnId="{7D25C053-C27A-41A6-8251-4D2461EDA09C}">
      <dgm:prSet/>
      <dgm:spPr/>
      <dgm:t>
        <a:bodyPr/>
        <a:lstStyle/>
        <a:p>
          <a:endParaRPr lang="en-US"/>
        </a:p>
      </dgm:t>
    </dgm:pt>
    <dgm:pt modelId="{861E8A1F-D841-42CD-BB6D-53A3316E6D1C}">
      <dgm:prSet/>
      <dgm:spPr/>
      <dgm:t>
        <a:bodyPr/>
        <a:lstStyle/>
        <a:p>
          <a:r>
            <a:rPr lang="en-US" b="0" i="0"/>
            <a:t>West side was chosen because crime type Break and enter Commercial is also low amongst other crimes types which makes West Side ideal destination for opening of commercial establishments</a:t>
          </a:r>
          <a:endParaRPr lang="en-US"/>
        </a:p>
      </dgm:t>
    </dgm:pt>
    <dgm:pt modelId="{447392AD-08C2-4F85-A430-C7CE238ED016}" type="parTrans" cxnId="{ED793165-7925-42B8-9551-B20D0F593921}">
      <dgm:prSet/>
      <dgm:spPr/>
      <dgm:t>
        <a:bodyPr/>
        <a:lstStyle/>
        <a:p>
          <a:endParaRPr lang="en-US"/>
        </a:p>
      </dgm:t>
    </dgm:pt>
    <dgm:pt modelId="{77F7F689-813C-49A4-BA0D-43E315D5D847}" type="sibTrans" cxnId="{ED793165-7925-42B8-9551-B20D0F593921}">
      <dgm:prSet/>
      <dgm:spPr/>
      <dgm:t>
        <a:bodyPr/>
        <a:lstStyle/>
        <a:p>
          <a:endParaRPr lang="en-US"/>
        </a:p>
      </dgm:t>
    </dgm:pt>
    <dgm:pt modelId="{E98721F7-63CE-45FB-94A3-4E17A2F572B4}" type="pres">
      <dgm:prSet presAssocID="{DC60FCD3-5813-4A9D-B015-5E29BE672817}" presName="root" presStyleCnt="0">
        <dgm:presLayoutVars>
          <dgm:dir/>
          <dgm:resizeHandles val="exact"/>
        </dgm:presLayoutVars>
      </dgm:prSet>
      <dgm:spPr/>
    </dgm:pt>
    <dgm:pt modelId="{F027468D-B22F-4CBE-AB15-CECF10C8A646}" type="pres">
      <dgm:prSet presAssocID="{C6343260-3802-467F-9472-C75EAA5C7322}" presName="compNode" presStyleCnt="0"/>
      <dgm:spPr/>
    </dgm:pt>
    <dgm:pt modelId="{418DBD57-F649-4136-A591-DC49FDC107ED}" type="pres">
      <dgm:prSet presAssocID="{C6343260-3802-467F-9472-C75EAA5C732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360ED8B0-7766-4B40-AD02-D24160C2D321}" type="pres">
      <dgm:prSet presAssocID="{C6343260-3802-467F-9472-C75EAA5C7322}" presName="spaceRect" presStyleCnt="0"/>
      <dgm:spPr/>
    </dgm:pt>
    <dgm:pt modelId="{F4DEE724-714D-4A9C-80F1-DAE7426EA7A6}" type="pres">
      <dgm:prSet presAssocID="{C6343260-3802-467F-9472-C75EAA5C7322}" presName="textRect" presStyleLbl="revTx" presStyleIdx="0" presStyleCnt="4">
        <dgm:presLayoutVars>
          <dgm:chMax val="1"/>
          <dgm:chPref val="1"/>
        </dgm:presLayoutVars>
      </dgm:prSet>
      <dgm:spPr/>
    </dgm:pt>
    <dgm:pt modelId="{CD7EC7E8-5E85-43B4-9939-F52F686B622B}" type="pres">
      <dgm:prSet presAssocID="{DABEED56-569F-4D92-99D7-53C292A46C07}" presName="sibTrans" presStyleCnt="0"/>
      <dgm:spPr/>
    </dgm:pt>
    <dgm:pt modelId="{4CB73C4B-10BA-43C1-A4A6-0F3361926D0C}" type="pres">
      <dgm:prSet presAssocID="{5AA20FB0-4860-4A50-9EC2-6B59CF64937C}" presName="compNode" presStyleCnt="0"/>
      <dgm:spPr/>
    </dgm:pt>
    <dgm:pt modelId="{EBD30E22-0C90-4CD2-82AD-ABD61C7FA537}" type="pres">
      <dgm:prSet presAssocID="{5AA20FB0-4860-4A50-9EC2-6B59CF64937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DD5E49A7-9D1A-443E-B1F0-0F9C4A726EB1}" type="pres">
      <dgm:prSet presAssocID="{5AA20FB0-4860-4A50-9EC2-6B59CF64937C}" presName="spaceRect" presStyleCnt="0"/>
      <dgm:spPr/>
    </dgm:pt>
    <dgm:pt modelId="{A5430784-ECAA-446E-8103-070F829C96C8}" type="pres">
      <dgm:prSet presAssocID="{5AA20FB0-4860-4A50-9EC2-6B59CF64937C}" presName="textRect" presStyleLbl="revTx" presStyleIdx="1" presStyleCnt="4">
        <dgm:presLayoutVars>
          <dgm:chMax val="1"/>
          <dgm:chPref val="1"/>
        </dgm:presLayoutVars>
      </dgm:prSet>
      <dgm:spPr/>
    </dgm:pt>
    <dgm:pt modelId="{B65E3E01-A443-4AA6-B272-E2D5A79D12CA}" type="pres">
      <dgm:prSet presAssocID="{273E58AD-EFC6-4E06-AD1E-89BFB07645F6}" presName="sibTrans" presStyleCnt="0"/>
      <dgm:spPr/>
    </dgm:pt>
    <dgm:pt modelId="{DDC2D0A4-E552-44D1-A92D-66182240462A}" type="pres">
      <dgm:prSet presAssocID="{2A0B675D-EF0B-40D7-9B67-A91D7A635E4D}" presName="compNode" presStyleCnt="0"/>
      <dgm:spPr/>
    </dgm:pt>
    <dgm:pt modelId="{E38C5BF7-88FD-48FE-AE40-40BF04834DB3}" type="pres">
      <dgm:prSet presAssocID="{2A0B675D-EF0B-40D7-9B67-A91D7A635E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cuffs"/>
        </a:ext>
      </dgm:extLst>
    </dgm:pt>
    <dgm:pt modelId="{524252F4-BA14-4AEA-A9D9-0832A86A565C}" type="pres">
      <dgm:prSet presAssocID="{2A0B675D-EF0B-40D7-9B67-A91D7A635E4D}" presName="spaceRect" presStyleCnt="0"/>
      <dgm:spPr/>
    </dgm:pt>
    <dgm:pt modelId="{DCCB15B9-74FE-4457-AC9B-E12BF373E308}" type="pres">
      <dgm:prSet presAssocID="{2A0B675D-EF0B-40D7-9B67-A91D7A635E4D}" presName="textRect" presStyleLbl="revTx" presStyleIdx="2" presStyleCnt="4">
        <dgm:presLayoutVars>
          <dgm:chMax val="1"/>
          <dgm:chPref val="1"/>
        </dgm:presLayoutVars>
      </dgm:prSet>
      <dgm:spPr/>
    </dgm:pt>
    <dgm:pt modelId="{DC221ECF-6330-435D-B5EE-BA655DBE3E75}" type="pres">
      <dgm:prSet presAssocID="{5DA4D95A-BCB2-4EEC-B026-B18AE7196A0A}" presName="sibTrans" presStyleCnt="0"/>
      <dgm:spPr/>
    </dgm:pt>
    <dgm:pt modelId="{48B9854D-2487-411B-BABC-3B487EE97062}" type="pres">
      <dgm:prSet presAssocID="{861E8A1F-D841-42CD-BB6D-53A3316E6D1C}" presName="compNode" presStyleCnt="0"/>
      <dgm:spPr/>
    </dgm:pt>
    <dgm:pt modelId="{D7F63A73-009D-4923-BCF3-2383837905FA}" type="pres">
      <dgm:prSet presAssocID="{861E8A1F-D841-42CD-BB6D-53A3316E6D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ty"/>
        </a:ext>
      </dgm:extLst>
    </dgm:pt>
    <dgm:pt modelId="{3D082780-AAB8-44F1-9E1C-9512C5554301}" type="pres">
      <dgm:prSet presAssocID="{861E8A1F-D841-42CD-BB6D-53A3316E6D1C}" presName="spaceRect" presStyleCnt="0"/>
      <dgm:spPr/>
    </dgm:pt>
    <dgm:pt modelId="{6A3B030E-2174-46B1-ACE5-FF8A75FBECFC}" type="pres">
      <dgm:prSet presAssocID="{861E8A1F-D841-42CD-BB6D-53A3316E6D1C}" presName="textRect" presStyleLbl="revTx" presStyleIdx="3" presStyleCnt="4">
        <dgm:presLayoutVars>
          <dgm:chMax val="1"/>
          <dgm:chPref val="1"/>
        </dgm:presLayoutVars>
      </dgm:prSet>
      <dgm:spPr/>
    </dgm:pt>
  </dgm:ptLst>
  <dgm:cxnLst>
    <dgm:cxn modelId="{2582F012-9B11-449E-A6E9-9351A59A984D}" type="presOf" srcId="{5AA20FB0-4860-4A50-9EC2-6B59CF64937C}" destId="{A5430784-ECAA-446E-8103-070F829C96C8}" srcOrd="0" destOrd="0" presId="urn:microsoft.com/office/officeart/2018/2/layout/IconLabelList"/>
    <dgm:cxn modelId="{3548801F-E69E-46EC-B160-B2DEB379B3A1}" type="presOf" srcId="{DC60FCD3-5813-4A9D-B015-5E29BE672817}" destId="{E98721F7-63CE-45FB-94A3-4E17A2F572B4}" srcOrd="0" destOrd="0" presId="urn:microsoft.com/office/officeart/2018/2/layout/IconLabelList"/>
    <dgm:cxn modelId="{33554D36-FEDD-4F17-A83B-D34C9B358161}" type="presOf" srcId="{C6343260-3802-467F-9472-C75EAA5C7322}" destId="{F4DEE724-714D-4A9C-80F1-DAE7426EA7A6}" srcOrd="0" destOrd="0" presId="urn:microsoft.com/office/officeart/2018/2/layout/IconLabelList"/>
    <dgm:cxn modelId="{7D25C053-C27A-41A6-8251-4D2461EDA09C}" srcId="{DC60FCD3-5813-4A9D-B015-5E29BE672817}" destId="{2A0B675D-EF0B-40D7-9B67-A91D7A635E4D}" srcOrd="2" destOrd="0" parTransId="{167F92FC-E61A-4EF8-85F4-99DCFA42A4C0}" sibTransId="{5DA4D95A-BCB2-4EEC-B026-B18AE7196A0A}"/>
    <dgm:cxn modelId="{D434275B-E361-4649-B43B-B3AFFC6E3A9A}" srcId="{DC60FCD3-5813-4A9D-B015-5E29BE672817}" destId="{C6343260-3802-467F-9472-C75EAA5C7322}" srcOrd="0" destOrd="0" parTransId="{E0704EBF-9B87-4C93-B6FB-DC7C17DA876D}" sibTransId="{DABEED56-569F-4D92-99D7-53C292A46C07}"/>
    <dgm:cxn modelId="{ED793165-7925-42B8-9551-B20D0F593921}" srcId="{DC60FCD3-5813-4A9D-B015-5E29BE672817}" destId="{861E8A1F-D841-42CD-BB6D-53A3316E6D1C}" srcOrd="3" destOrd="0" parTransId="{447392AD-08C2-4F85-A430-C7CE238ED016}" sibTransId="{77F7F689-813C-49A4-BA0D-43E315D5D847}"/>
    <dgm:cxn modelId="{2C9F0E94-A7A2-4357-8251-2055420D1DF2}" type="presOf" srcId="{861E8A1F-D841-42CD-BB6D-53A3316E6D1C}" destId="{6A3B030E-2174-46B1-ACE5-FF8A75FBECFC}" srcOrd="0" destOrd="0" presId="urn:microsoft.com/office/officeart/2018/2/layout/IconLabelList"/>
    <dgm:cxn modelId="{9E0E7EA8-3B56-43CA-8F7E-8011EDD848A5}" type="presOf" srcId="{2A0B675D-EF0B-40D7-9B67-A91D7A635E4D}" destId="{DCCB15B9-74FE-4457-AC9B-E12BF373E308}" srcOrd="0" destOrd="0" presId="urn:microsoft.com/office/officeart/2018/2/layout/IconLabelList"/>
    <dgm:cxn modelId="{4AC018E3-CE62-4688-81A7-ABAAFA013929}" srcId="{DC60FCD3-5813-4A9D-B015-5E29BE672817}" destId="{5AA20FB0-4860-4A50-9EC2-6B59CF64937C}" srcOrd="1" destOrd="0" parTransId="{F7474D6E-745D-4FE2-971A-7D2A1088F07C}" sibTransId="{273E58AD-EFC6-4E06-AD1E-89BFB07645F6}"/>
    <dgm:cxn modelId="{756964A4-09F4-4DB2-A97F-452B0B9D102D}" type="presParOf" srcId="{E98721F7-63CE-45FB-94A3-4E17A2F572B4}" destId="{F027468D-B22F-4CBE-AB15-CECF10C8A646}" srcOrd="0" destOrd="0" presId="urn:microsoft.com/office/officeart/2018/2/layout/IconLabelList"/>
    <dgm:cxn modelId="{572FD9DC-BFBC-4E8D-AE55-BFB34389A201}" type="presParOf" srcId="{F027468D-B22F-4CBE-AB15-CECF10C8A646}" destId="{418DBD57-F649-4136-A591-DC49FDC107ED}" srcOrd="0" destOrd="0" presId="urn:microsoft.com/office/officeart/2018/2/layout/IconLabelList"/>
    <dgm:cxn modelId="{2438DA29-2CAD-40CE-8957-58900F4F582B}" type="presParOf" srcId="{F027468D-B22F-4CBE-AB15-CECF10C8A646}" destId="{360ED8B0-7766-4B40-AD02-D24160C2D321}" srcOrd="1" destOrd="0" presId="urn:microsoft.com/office/officeart/2018/2/layout/IconLabelList"/>
    <dgm:cxn modelId="{1D82A5AA-0674-4718-9C34-FE72259216DD}" type="presParOf" srcId="{F027468D-B22F-4CBE-AB15-CECF10C8A646}" destId="{F4DEE724-714D-4A9C-80F1-DAE7426EA7A6}" srcOrd="2" destOrd="0" presId="urn:microsoft.com/office/officeart/2018/2/layout/IconLabelList"/>
    <dgm:cxn modelId="{94F93F85-A6C0-46FD-93AA-886CAA59FBB2}" type="presParOf" srcId="{E98721F7-63CE-45FB-94A3-4E17A2F572B4}" destId="{CD7EC7E8-5E85-43B4-9939-F52F686B622B}" srcOrd="1" destOrd="0" presId="urn:microsoft.com/office/officeart/2018/2/layout/IconLabelList"/>
    <dgm:cxn modelId="{8855ACD3-7929-4139-985E-6434A878C406}" type="presParOf" srcId="{E98721F7-63CE-45FB-94A3-4E17A2F572B4}" destId="{4CB73C4B-10BA-43C1-A4A6-0F3361926D0C}" srcOrd="2" destOrd="0" presId="urn:microsoft.com/office/officeart/2018/2/layout/IconLabelList"/>
    <dgm:cxn modelId="{16350B00-85F0-48B9-B168-D9E540C435FF}" type="presParOf" srcId="{4CB73C4B-10BA-43C1-A4A6-0F3361926D0C}" destId="{EBD30E22-0C90-4CD2-82AD-ABD61C7FA537}" srcOrd="0" destOrd="0" presId="urn:microsoft.com/office/officeart/2018/2/layout/IconLabelList"/>
    <dgm:cxn modelId="{D19AC2A6-3E86-4855-B8AE-25A5229FE21A}" type="presParOf" srcId="{4CB73C4B-10BA-43C1-A4A6-0F3361926D0C}" destId="{DD5E49A7-9D1A-443E-B1F0-0F9C4A726EB1}" srcOrd="1" destOrd="0" presId="urn:microsoft.com/office/officeart/2018/2/layout/IconLabelList"/>
    <dgm:cxn modelId="{C3EFB033-D863-414E-8C83-1BBE5799A045}" type="presParOf" srcId="{4CB73C4B-10BA-43C1-A4A6-0F3361926D0C}" destId="{A5430784-ECAA-446E-8103-070F829C96C8}" srcOrd="2" destOrd="0" presId="urn:microsoft.com/office/officeart/2018/2/layout/IconLabelList"/>
    <dgm:cxn modelId="{6C84B489-544A-49F6-82DA-F27901384E1D}" type="presParOf" srcId="{E98721F7-63CE-45FB-94A3-4E17A2F572B4}" destId="{B65E3E01-A443-4AA6-B272-E2D5A79D12CA}" srcOrd="3" destOrd="0" presId="urn:microsoft.com/office/officeart/2018/2/layout/IconLabelList"/>
    <dgm:cxn modelId="{5229B6F0-21AB-4966-9EF3-3EED54DC7A4F}" type="presParOf" srcId="{E98721F7-63CE-45FB-94A3-4E17A2F572B4}" destId="{DDC2D0A4-E552-44D1-A92D-66182240462A}" srcOrd="4" destOrd="0" presId="urn:microsoft.com/office/officeart/2018/2/layout/IconLabelList"/>
    <dgm:cxn modelId="{B967E28F-68BE-4475-9B60-D210F88D60EC}" type="presParOf" srcId="{DDC2D0A4-E552-44D1-A92D-66182240462A}" destId="{E38C5BF7-88FD-48FE-AE40-40BF04834DB3}" srcOrd="0" destOrd="0" presId="urn:microsoft.com/office/officeart/2018/2/layout/IconLabelList"/>
    <dgm:cxn modelId="{9ED6241C-0FA9-4015-95E4-AA428788355F}" type="presParOf" srcId="{DDC2D0A4-E552-44D1-A92D-66182240462A}" destId="{524252F4-BA14-4AEA-A9D9-0832A86A565C}" srcOrd="1" destOrd="0" presId="urn:microsoft.com/office/officeart/2018/2/layout/IconLabelList"/>
    <dgm:cxn modelId="{DF96C579-5E64-450A-8004-AC10BFE90A7F}" type="presParOf" srcId="{DDC2D0A4-E552-44D1-A92D-66182240462A}" destId="{DCCB15B9-74FE-4457-AC9B-E12BF373E308}" srcOrd="2" destOrd="0" presId="urn:microsoft.com/office/officeart/2018/2/layout/IconLabelList"/>
    <dgm:cxn modelId="{D03548B0-9B5C-44C1-8AD2-7DFA9F361901}" type="presParOf" srcId="{E98721F7-63CE-45FB-94A3-4E17A2F572B4}" destId="{DC221ECF-6330-435D-B5EE-BA655DBE3E75}" srcOrd="5" destOrd="0" presId="urn:microsoft.com/office/officeart/2018/2/layout/IconLabelList"/>
    <dgm:cxn modelId="{783C9E9F-D484-4C1C-BB92-03EB46FCAB91}" type="presParOf" srcId="{E98721F7-63CE-45FB-94A3-4E17A2F572B4}" destId="{48B9854D-2487-411B-BABC-3B487EE97062}" srcOrd="6" destOrd="0" presId="urn:microsoft.com/office/officeart/2018/2/layout/IconLabelList"/>
    <dgm:cxn modelId="{41DDCA16-CCB3-4209-97E0-8341C849D516}" type="presParOf" srcId="{48B9854D-2487-411B-BABC-3B487EE97062}" destId="{D7F63A73-009D-4923-BCF3-2383837905FA}" srcOrd="0" destOrd="0" presId="urn:microsoft.com/office/officeart/2018/2/layout/IconLabelList"/>
    <dgm:cxn modelId="{BDC50C7D-B056-4E53-BB14-7175BD318DD3}" type="presParOf" srcId="{48B9854D-2487-411B-BABC-3B487EE97062}" destId="{3D082780-AAB8-44F1-9E1C-9512C5554301}" srcOrd="1" destOrd="0" presId="urn:microsoft.com/office/officeart/2018/2/layout/IconLabelList"/>
    <dgm:cxn modelId="{A59B0DED-0668-49E8-B880-F68B66CD8EED}" type="presParOf" srcId="{48B9854D-2487-411B-BABC-3B487EE97062}" destId="{6A3B030E-2174-46B1-ACE5-FF8A75FBECF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9CBE20-28E7-4096-8CF8-81C2BB046F6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C7EB34-B05C-4BFC-A697-23F9AC106372}">
      <dgm:prSet/>
      <dgm:spPr/>
      <dgm:t>
        <a:bodyPr/>
        <a:lstStyle/>
        <a:p>
          <a:pPr>
            <a:lnSpc>
              <a:spcPct val="100000"/>
            </a:lnSpc>
          </a:pPr>
          <a:r>
            <a:rPr lang="en-US" b="0" i="0"/>
            <a:t>Creating a new consolidated dataset of the Neighborhoods, boroughs, and the most common venues and the respective Neighbourhood along with co-ordinates.</a:t>
          </a:r>
          <a:endParaRPr lang="en-US"/>
        </a:p>
      </dgm:t>
    </dgm:pt>
    <dgm:pt modelId="{1A93B04F-3C50-46C2-8D63-50FE67E9B091}" type="parTrans" cxnId="{151ACAD7-3BFA-4AB6-8E06-9679F7EB70D0}">
      <dgm:prSet/>
      <dgm:spPr/>
      <dgm:t>
        <a:bodyPr/>
        <a:lstStyle/>
        <a:p>
          <a:endParaRPr lang="en-US"/>
        </a:p>
      </dgm:t>
    </dgm:pt>
    <dgm:pt modelId="{8632BC68-E966-47A1-97E0-C20ED7ED007B}" type="sibTrans" cxnId="{151ACAD7-3BFA-4AB6-8E06-9679F7EB70D0}">
      <dgm:prSet/>
      <dgm:spPr/>
      <dgm:t>
        <a:bodyPr/>
        <a:lstStyle/>
        <a:p>
          <a:endParaRPr lang="en-US"/>
        </a:p>
      </dgm:t>
    </dgm:pt>
    <dgm:pt modelId="{ADE526A1-AEBA-4FE9-9DFC-2FBEFA14B372}">
      <dgm:prSet/>
      <dgm:spPr/>
      <dgm:t>
        <a:bodyPr/>
        <a:lstStyle/>
        <a:p>
          <a:pPr>
            <a:lnSpc>
              <a:spcPct val="100000"/>
            </a:lnSpc>
          </a:pPr>
          <a:r>
            <a:rPr lang="en-US" b="0" i="0"/>
            <a:t>This data will be fetched using Foursquare API to explore the neighbourhood venues and to apply machine learning algorithm to cluster the neighbourhoods and present the findings by plotting it on maps using Folium.</a:t>
          </a:r>
          <a:endParaRPr lang="en-US"/>
        </a:p>
      </dgm:t>
    </dgm:pt>
    <dgm:pt modelId="{544D6B97-19D3-433B-AE3B-E0195AAFAD41}" type="parTrans" cxnId="{197A702B-CF8F-4046-8E32-80D4E89EDF79}">
      <dgm:prSet/>
      <dgm:spPr/>
      <dgm:t>
        <a:bodyPr/>
        <a:lstStyle/>
        <a:p>
          <a:endParaRPr lang="en-US"/>
        </a:p>
      </dgm:t>
    </dgm:pt>
    <dgm:pt modelId="{5D2782DE-409F-4275-AA84-21E7CC9E4CFB}" type="sibTrans" cxnId="{197A702B-CF8F-4046-8E32-80D4E89EDF79}">
      <dgm:prSet/>
      <dgm:spPr/>
      <dgm:t>
        <a:bodyPr/>
        <a:lstStyle/>
        <a:p>
          <a:endParaRPr lang="en-US"/>
        </a:p>
      </dgm:t>
    </dgm:pt>
    <dgm:pt modelId="{ED092B18-0217-4258-82D4-C8E3A4BE7F5F}" type="pres">
      <dgm:prSet presAssocID="{319CBE20-28E7-4096-8CF8-81C2BB046F6B}" presName="root" presStyleCnt="0">
        <dgm:presLayoutVars>
          <dgm:dir/>
          <dgm:resizeHandles val="exact"/>
        </dgm:presLayoutVars>
      </dgm:prSet>
      <dgm:spPr/>
    </dgm:pt>
    <dgm:pt modelId="{1ABFB148-16D0-492A-BD87-FF6EACEDFE64}" type="pres">
      <dgm:prSet presAssocID="{3CC7EB34-B05C-4BFC-A697-23F9AC106372}" presName="compNode" presStyleCnt="0"/>
      <dgm:spPr/>
    </dgm:pt>
    <dgm:pt modelId="{85ACD0C7-ACEF-437A-85E5-CA935B9D3E8B}" type="pres">
      <dgm:prSet presAssocID="{3CC7EB34-B05C-4BFC-A697-23F9AC1063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868029C4-86AB-4DE2-B174-DC6AE157F604}" type="pres">
      <dgm:prSet presAssocID="{3CC7EB34-B05C-4BFC-A697-23F9AC106372}" presName="spaceRect" presStyleCnt="0"/>
      <dgm:spPr/>
    </dgm:pt>
    <dgm:pt modelId="{6F42E57E-B0F5-434F-BFDF-51D85317E445}" type="pres">
      <dgm:prSet presAssocID="{3CC7EB34-B05C-4BFC-A697-23F9AC106372}" presName="textRect" presStyleLbl="revTx" presStyleIdx="0" presStyleCnt="2">
        <dgm:presLayoutVars>
          <dgm:chMax val="1"/>
          <dgm:chPref val="1"/>
        </dgm:presLayoutVars>
      </dgm:prSet>
      <dgm:spPr/>
    </dgm:pt>
    <dgm:pt modelId="{4966ACF5-5488-4190-90E8-550BA97FBDF0}" type="pres">
      <dgm:prSet presAssocID="{8632BC68-E966-47A1-97E0-C20ED7ED007B}" presName="sibTrans" presStyleCnt="0"/>
      <dgm:spPr/>
    </dgm:pt>
    <dgm:pt modelId="{A6BA5379-2F16-4B9A-B891-1092ECE669EF}" type="pres">
      <dgm:prSet presAssocID="{ADE526A1-AEBA-4FE9-9DFC-2FBEFA14B372}" presName="compNode" presStyleCnt="0"/>
      <dgm:spPr/>
    </dgm:pt>
    <dgm:pt modelId="{B86136E0-6A0E-44BA-996C-139B3D785095}" type="pres">
      <dgm:prSet presAssocID="{ADE526A1-AEBA-4FE9-9DFC-2FBEFA14B3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19810F59-F14A-4BCB-923A-15298A83C555}" type="pres">
      <dgm:prSet presAssocID="{ADE526A1-AEBA-4FE9-9DFC-2FBEFA14B372}" presName="spaceRect" presStyleCnt="0"/>
      <dgm:spPr/>
    </dgm:pt>
    <dgm:pt modelId="{B1C75EBE-8163-4DBE-ADAA-F87F85E96947}" type="pres">
      <dgm:prSet presAssocID="{ADE526A1-AEBA-4FE9-9DFC-2FBEFA14B372}" presName="textRect" presStyleLbl="revTx" presStyleIdx="1" presStyleCnt="2">
        <dgm:presLayoutVars>
          <dgm:chMax val="1"/>
          <dgm:chPref val="1"/>
        </dgm:presLayoutVars>
      </dgm:prSet>
      <dgm:spPr/>
    </dgm:pt>
  </dgm:ptLst>
  <dgm:cxnLst>
    <dgm:cxn modelId="{63B13509-1BAB-634A-8958-7223FC2C5602}" type="presOf" srcId="{319CBE20-28E7-4096-8CF8-81C2BB046F6B}" destId="{ED092B18-0217-4258-82D4-C8E3A4BE7F5F}" srcOrd="0" destOrd="0" presId="urn:microsoft.com/office/officeart/2018/2/layout/IconLabelList"/>
    <dgm:cxn modelId="{C64B0C1E-7208-7140-AD93-BD566D39B71F}" type="presOf" srcId="{ADE526A1-AEBA-4FE9-9DFC-2FBEFA14B372}" destId="{B1C75EBE-8163-4DBE-ADAA-F87F85E96947}" srcOrd="0" destOrd="0" presId="urn:microsoft.com/office/officeart/2018/2/layout/IconLabelList"/>
    <dgm:cxn modelId="{197A702B-CF8F-4046-8E32-80D4E89EDF79}" srcId="{319CBE20-28E7-4096-8CF8-81C2BB046F6B}" destId="{ADE526A1-AEBA-4FE9-9DFC-2FBEFA14B372}" srcOrd="1" destOrd="0" parTransId="{544D6B97-19D3-433B-AE3B-E0195AAFAD41}" sibTransId="{5D2782DE-409F-4275-AA84-21E7CC9E4CFB}"/>
    <dgm:cxn modelId="{11F9ECBF-5620-9B46-94CF-73A5BEC8422C}" type="presOf" srcId="{3CC7EB34-B05C-4BFC-A697-23F9AC106372}" destId="{6F42E57E-B0F5-434F-BFDF-51D85317E445}" srcOrd="0" destOrd="0" presId="urn:microsoft.com/office/officeart/2018/2/layout/IconLabelList"/>
    <dgm:cxn modelId="{151ACAD7-3BFA-4AB6-8E06-9679F7EB70D0}" srcId="{319CBE20-28E7-4096-8CF8-81C2BB046F6B}" destId="{3CC7EB34-B05C-4BFC-A697-23F9AC106372}" srcOrd="0" destOrd="0" parTransId="{1A93B04F-3C50-46C2-8D63-50FE67E9B091}" sibTransId="{8632BC68-E966-47A1-97E0-C20ED7ED007B}"/>
    <dgm:cxn modelId="{7CE26303-6B46-FD45-8D43-B989B7858B61}" type="presParOf" srcId="{ED092B18-0217-4258-82D4-C8E3A4BE7F5F}" destId="{1ABFB148-16D0-492A-BD87-FF6EACEDFE64}" srcOrd="0" destOrd="0" presId="urn:microsoft.com/office/officeart/2018/2/layout/IconLabelList"/>
    <dgm:cxn modelId="{C2A1B086-F9AE-3F46-8DD0-11F584B1DCCC}" type="presParOf" srcId="{1ABFB148-16D0-492A-BD87-FF6EACEDFE64}" destId="{85ACD0C7-ACEF-437A-85E5-CA935B9D3E8B}" srcOrd="0" destOrd="0" presId="urn:microsoft.com/office/officeart/2018/2/layout/IconLabelList"/>
    <dgm:cxn modelId="{E81B07FD-13A4-494C-89C3-F673CAA31B4C}" type="presParOf" srcId="{1ABFB148-16D0-492A-BD87-FF6EACEDFE64}" destId="{868029C4-86AB-4DE2-B174-DC6AE157F604}" srcOrd="1" destOrd="0" presId="urn:microsoft.com/office/officeart/2018/2/layout/IconLabelList"/>
    <dgm:cxn modelId="{A3A8FF3B-72A7-C640-8C54-6AC4818D2B3A}" type="presParOf" srcId="{1ABFB148-16D0-492A-BD87-FF6EACEDFE64}" destId="{6F42E57E-B0F5-434F-BFDF-51D85317E445}" srcOrd="2" destOrd="0" presId="urn:microsoft.com/office/officeart/2018/2/layout/IconLabelList"/>
    <dgm:cxn modelId="{630AB5D5-B813-3B4E-B323-8B11AB144B91}" type="presParOf" srcId="{ED092B18-0217-4258-82D4-C8E3A4BE7F5F}" destId="{4966ACF5-5488-4190-90E8-550BA97FBDF0}" srcOrd="1" destOrd="0" presId="urn:microsoft.com/office/officeart/2018/2/layout/IconLabelList"/>
    <dgm:cxn modelId="{8A9FA061-DBB4-A743-972E-6236F83E94EF}" type="presParOf" srcId="{ED092B18-0217-4258-82D4-C8E3A4BE7F5F}" destId="{A6BA5379-2F16-4B9A-B891-1092ECE669EF}" srcOrd="2" destOrd="0" presId="urn:microsoft.com/office/officeart/2018/2/layout/IconLabelList"/>
    <dgm:cxn modelId="{289DFD85-D902-1B4C-A4A5-CEFA5CA506A4}" type="presParOf" srcId="{A6BA5379-2F16-4B9A-B891-1092ECE669EF}" destId="{B86136E0-6A0E-44BA-996C-139B3D785095}" srcOrd="0" destOrd="0" presId="urn:microsoft.com/office/officeart/2018/2/layout/IconLabelList"/>
    <dgm:cxn modelId="{9D7241A3-522F-E04B-9BE4-DC06415ADC3E}" type="presParOf" srcId="{A6BA5379-2F16-4B9A-B891-1092ECE669EF}" destId="{19810F59-F14A-4BCB-923A-15298A83C555}" srcOrd="1" destOrd="0" presId="urn:microsoft.com/office/officeart/2018/2/layout/IconLabelList"/>
    <dgm:cxn modelId="{1B270873-DC32-274A-B0F4-CD7563F0F87B}" type="presParOf" srcId="{A6BA5379-2F16-4B9A-B891-1092ECE669EF}" destId="{B1C75EBE-8163-4DBE-ADAA-F87F85E9694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92F32-5672-7441-A9C6-C39DE068286E}">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12833-2325-DB45-B81E-7A00AF03593B}">
      <dsp:nvSpPr>
        <dsp:cNvPr id="0" name=""/>
        <dsp:cNvSpPr/>
      </dsp:nvSpPr>
      <dsp:spPr>
        <a:xfrm>
          <a:off x="0" y="640"/>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0" i="0" kern="1200"/>
            <a:t>Geographical coordinates of Vancouver will be used to plot </a:t>
          </a:r>
          <a:r>
            <a:rPr lang="en-US" sz="1200" b="0" i="0" kern="1200" dirty="0" err="1"/>
            <a:t>neighbourhoods</a:t>
          </a:r>
          <a:r>
            <a:rPr lang="en-US" sz="1200" b="0" i="0" kern="1200" dirty="0"/>
            <a:t> in a borough that is safe and in the city's vicinity, and finally cluster our neighborhoods and present our findings.</a:t>
          </a:r>
          <a:endParaRPr lang="en-US" sz="1200" kern="1200" dirty="0"/>
        </a:p>
      </dsp:txBody>
      <dsp:txXfrm>
        <a:off x="0" y="640"/>
        <a:ext cx="6391275" cy="1049081"/>
      </dsp:txXfrm>
    </dsp:sp>
    <dsp:sp modelId="{7B48BA56-C07B-5243-8B47-F73F0557B2CB}">
      <dsp:nvSpPr>
        <dsp:cNvPr id="0" name=""/>
        <dsp:cNvSpPr/>
      </dsp:nvSpPr>
      <dsp:spPr>
        <a:xfrm>
          <a:off x="0" y="1049721"/>
          <a:ext cx="6391275" cy="0"/>
        </a:xfrm>
        <a:prstGeom prst="line">
          <a:avLst/>
        </a:prstGeom>
        <a:solidFill>
          <a:schemeClr val="accent2">
            <a:hueOff val="338703"/>
            <a:satOff val="-1658"/>
            <a:lumOff val="931"/>
            <a:alphaOff val="0"/>
          </a:schemeClr>
        </a:solidFill>
        <a:ln w="19050" cap="rnd" cmpd="sng" algn="ctr">
          <a:solidFill>
            <a:schemeClr val="accent2">
              <a:hueOff val="338703"/>
              <a:satOff val="-1658"/>
              <a:lumOff val="9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95D072-5E4A-414E-B937-E9F5825B987F}">
      <dsp:nvSpPr>
        <dsp:cNvPr id="0" name=""/>
        <dsp:cNvSpPr/>
      </dsp:nvSpPr>
      <dsp:spPr>
        <a:xfrm>
          <a:off x="0" y="1049721"/>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0" i="0" kern="1200" dirty="0"/>
            <a:t>Using a real-world data set from </a:t>
          </a:r>
          <a:r>
            <a:rPr lang="en-US" sz="1200" b="1" i="0" kern="1200" dirty="0"/>
            <a:t>Kaggle</a:t>
          </a:r>
          <a:r>
            <a:rPr lang="en-US" sz="1200" b="0" i="0" kern="1200" dirty="0"/>
            <a:t> containing the Vancouver Crimes from 2003 to 2019:</a:t>
          </a:r>
          <a:br>
            <a:rPr lang="en-US" sz="1200" b="0" i="0" kern="1200" dirty="0"/>
          </a:br>
          <a:r>
            <a:rPr lang="en-US" sz="1200" b="0" i="0" kern="1200" dirty="0"/>
            <a:t>A dataset consisting of the crime statistics of each </a:t>
          </a:r>
          <a:r>
            <a:rPr lang="en-US" sz="1200" b="0" i="0" kern="1200" dirty="0" err="1"/>
            <a:t>neighbourhood</a:t>
          </a:r>
          <a:r>
            <a:rPr lang="en-US" sz="1200" b="0" i="0" kern="1200" dirty="0"/>
            <a:t> in Vancouver along with additional information such as type of crime, recorded year, month and hour.</a:t>
          </a:r>
          <a:endParaRPr lang="en-US" sz="1200" kern="1200" dirty="0"/>
        </a:p>
      </dsp:txBody>
      <dsp:txXfrm>
        <a:off x="0" y="1049721"/>
        <a:ext cx="6391275" cy="1049081"/>
      </dsp:txXfrm>
    </dsp:sp>
    <dsp:sp modelId="{AC8732B2-EE5B-1248-9425-82E7DC3F0C96}">
      <dsp:nvSpPr>
        <dsp:cNvPr id="0" name=""/>
        <dsp:cNvSpPr/>
      </dsp:nvSpPr>
      <dsp:spPr>
        <a:xfrm>
          <a:off x="0" y="2098802"/>
          <a:ext cx="6391275" cy="0"/>
        </a:xfrm>
        <a:prstGeom prst="line">
          <a:avLst/>
        </a:prstGeom>
        <a:solidFill>
          <a:schemeClr val="accent2">
            <a:hueOff val="677407"/>
            <a:satOff val="-3316"/>
            <a:lumOff val="1862"/>
            <a:alphaOff val="0"/>
          </a:schemeClr>
        </a:solidFill>
        <a:ln w="19050" cap="rnd" cmpd="sng" algn="ctr">
          <a:solidFill>
            <a:schemeClr val="accent2">
              <a:hueOff val="677407"/>
              <a:satOff val="-3316"/>
              <a:lumOff val="18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CF5702-CBC8-0643-B78C-E7887238EC36}">
      <dsp:nvSpPr>
        <dsp:cNvPr id="0" name=""/>
        <dsp:cNvSpPr/>
      </dsp:nvSpPr>
      <dsp:spPr>
        <a:xfrm>
          <a:off x="0" y="2098802"/>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0" i="0" kern="1200"/>
            <a:t>Gathering additional information of the list of officially categorized boroughs in Vancouver from </a:t>
          </a:r>
          <a:r>
            <a:rPr lang="en-US" sz="1200" b="1" i="0" kern="1200"/>
            <a:t>Wikipedia</a:t>
          </a:r>
          <a:r>
            <a:rPr lang="en-US" sz="1200" b="0" i="0" kern="1200"/>
            <a:t>:</a:t>
          </a:r>
          <a:br>
            <a:rPr lang="en-US" sz="1200" b="0" i="0" kern="1200"/>
          </a:br>
          <a:r>
            <a:rPr lang="en-US" sz="1200" b="0" i="0" kern="1200"/>
            <a:t>Borough information will be used to map the existing data where each neighbourhood can be assigned with its respective borough.</a:t>
          </a:r>
          <a:endParaRPr lang="en-US" sz="1200" kern="1200"/>
        </a:p>
      </dsp:txBody>
      <dsp:txXfrm>
        <a:off x="0" y="2098802"/>
        <a:ext cx="6391275" cy="1049081"/>
      </dsp:txXfrm>
    </dsp:sp>
    <dsp:sp modelId="{51D278B8-FB7C-3945-A726-EE7C2CCA06E5}">
      <dsp:nvSpPr>
        <dsp:cNvPr id="0" name=""/>
        <dsp:cNvSpPr/>
      </dsp:nvSpPr>
      <dsp:spPr>
        <a:xfrm>
          <a:off x="0" y="3147884"/>
          <a:ext cx="6391275" cy="0"/>
        </a:xfrm>
        <a:prstGeom prst="line">
          <a:avLst/>
        </a:prstGeom>
        <a:solidFill>
          <a:schemeClr val="accent2">
            <a:hueOff val="1016110"/>
            <a:satOff val="-4974"/>
            <a:lumOff val="2794"/>
            <a:alphaOff val="0"/>
          </a:schemeClr>
        </a:solidFill>
        <a:ln w="19050" cap="rnd" cmpd="sng" algn="ctr">
          <a:solidFill>
            <a:schemeClr val="accent2">
              <a:hueOff val="1016110"/>
              <a:satOff val="-4974"/>
              <a:lumOff val="279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31A48-F1D0-B748-9AAB-1A0BB786BBF7}">
      <dsp:nvSpPr>
        <dsp:cNvPr id="0" name=""/>
        <dsp:cNvSpPr/>
      </dsp:nvSpPr>
      <dsp:spPr>
        <a:xfrm>
          <a:off x="0" y="3147884"/>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0" i="0" kern="1200"/>
            <a:t>Creating a new consolidated dataset of the neighborhoods, along with their boroughs, crime data and the respective neighbourhood's co-ordinates: This latitude and longitude data will be fetched using </a:t>
          </a:r>
          <a:r>
            <a:rPr lang="en-US" sz="1200" b="1" i="0" kern="1200"/>
            <a:t>OpenCage Geocoder</a:t>
          </a:r>
          <a:r>
            <a:rPr lang="en-US" sz="1200" b="0" i="0" kern="1200"/>
            <a:t> to explore the neighbourhood by plotting it on maps using </a:t>
          </a:r>
          <a:r>
            <a:rPr lang="en-US" sz="1200" b="1" i="0" kern="1200"/>
            <a:t>Folium</a:t>
          </a:r>
          <a:r>
            <a:rPr lang="en-US" sz="1200" b="0" i="0" kern="1200"/>
            <a:t> and perform exploratory data analysis.</a:t>
          </a:r>
          <a:endParaRPr lang="en-US" sz="1200" kern="1200"/>
        </a:p>
      </dsp:txBody>
      <dsp:txXfrm>
        <a:off x="0" y="3147884"/>
        <a:ext cx="6391275" cy="1049081"/>
      </dsp:txXfrm>
    </dsp:sp>
    <dsp:sp modelId="{32CDE36B-C3BC-9445-B142-E492EE31E34E}">
      <dsp:nvSpPr>
        <dsp:cNvPr id="0" name=""/>
        <dsp:cNvSpPr/>
      </dsp:nvSpPr>
      <dsp:spPr>
        <a:xfrm>
          <a:off x="0" y="4196965"/>
          <a:ext cx="6391275" cy="0"/>
        </a:xfrm>
        <a:prstGeom prst="line">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2F084D-E351-2046-9866-1573419DD8DB}">
      <dsp:nvSpPr>
        <dsp:cNvPr id="0" name=""/>
        <dsp:cNvSpPr/>
      </dsp:nvSpPr>
      <dsp:spPr>
        <a:xfrm>
          <a:off x="0" y="4196965"/>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b="0" i="0" kern="1200"/>
            <a:t>Creating a new consolidated dataset of the neighborhoods, boroughs, and the most common venues and the respective neighbourhood along with co-ordinates: This data will be fetched using </a:t>
          </a:r>
          <a:r>
            <a:rPr lang="en-US" sz="1200" b="1" i="0" kern="1200"/>
            <a:t>Foursquare API</a:t>
          </a:r>
          <a:r>
            <a:rPr lang="en-US" sz="1200" b="0" i="0" kern="1200"/>
            <a:t> to explore the neighbourhood venues and to apply machine learning algorithm to cluster the neighbourhoods and present the findings by plotting it on maps using Folium.</a:t>
          </a:r>
          <a:endParaRPr lang="en-US" sz="1200" kern="1200"/>
        </a:p>
      </dsp:txBody>
      <dsp:txXfrm>
        <a:off x="0" y="4196965"/>
        <a:ext cx="6391275" cy="10490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DC228-9AED-DB4A-9ABB-541C1C9D721F}">
      <dsp:nvSpPr>
        <dsp:cNvPr id="0" name=""/>
        <dsp:cNvSpPr/>
      </dsp:nvSpPr>
      <dsp:spPr>
        <a:xfrm>
          <a:off x="0" y="2561"/>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90F454-7468-5245-8C41-75CFF253BC5A}">
      <dsp:nvSpPr>
        <dsp:cNvPr id="0" name=""/>
        <dsp:cNvSpPr/>
      </dsp:nvSpPr>
      <dsp:spPr>
        <a:xfrm>
          <a:off x="0" y="2561"/>
          <a:ext cx="6391275" cy="174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Categorized the methodology section into two parts:</a:t>
          </a:r>
        </a:p>
      </dsp:txBody>
      <dsp:txXfrm>
        <a:off x="0" y="2561"/>
        <a:ext cx="6391275" cy="1747187"/>
      </dsp:txXfrm>
    </dsp:sp>
    <dsp:sp modelId="{5F281FD4-9B29-3D4A-9302-C023E828DBE0}">
      <dsp:nvSpPr>
        <dsp:cNvPr id="0" name=""/>
        <dsp:cNvSpPr/>
      </dsp:nvSpPr>
      <dsp:spPr>
        <a:xfrm>
          <a:off x="0" y="1749749"/>
          <a:ext cx="6391275" cy="0"/>
        </a:xfrm>
        <a:prstGeom prst="line">
          <a:avLst/>
        </a:prstGeom>
        <a:solidFill>
          <a:schemeClr val="accent2">
            <a:hueOff val="677407"/>
            <a:satOff val="-3316"/>
            <a:lumOff val="1862"/>
            <a:alphaOff val="0"/>
          </a:schemeClr>
        </a:solidFill>
        <a:ln w="19050" cap="rnd" cmpd="sng" algn="ctr">
          <a:solidFill>
            <a:schemeClr val="accent2">
              <a:hueOff val="677407"/>
              <a:satOff val="-3316"/>
              <a:lumOff val="18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9C970F-6EFA-0643-B371-7E54543B251A}">
      <dsp:nvSpPr>
        <dsp:cNvPr id="0" name=""/>
        <dsp:cNvSpPr/>
      </dsp:nvSpPr>
      <dsp:spPr>
        <a:xfrm>
          <a:off x="0" y="1749749"/>
          <a:ext cx="6391275" cy="174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Exploratory Data Analysis:</a:t>
          </a:r>
          <a:r>
            <a:rPr lang="en-US" sz="1600" kern="1200"/>
            <a:t> Visualise the crime repots in different Vancouver boroughs to idenity the safest borough and normalise the neighborhoods of that borough. We will Use the resulting data and find 10 most common venues in each neighborhood.</a:t>
          </a:r>
        </a:p>
      </dsp:txBody>
      <dsp:txXfrm>
        <a:off x="0" y="1749749"/>
        <a:ext cx="6391275" cy="1747187"/>
      </dsp:txXfrm>
    </dsp:sp>
    <dsp:sp modelId="{A13C66BC-B8E2-D04F-99DA-E6436A871323}">
      <dsp:nvSpPr>
        <dsp:cNvPr id="0" name=""/>
        <dsp:cNvSpPr/>
      </dsp:nvSpPr>
      <dsp:spPr>
        <a:xfrm>
          <a:off x="0" y="3496937"/>
          <a:ext cx="6391275" cy="0"/>
        </a:xfrm>
        <a:prstGeom prst="line">
          <a:avLst/>
        </a:prstGeom>
        <a:solidFill>
          <a:schemeClr val="accent2">
            <a:hueOff val="1354814"/>
            <a:satOff val="-6632"/>
            <a:lumOff val="3725"/>
            <a:alphaOff val="0"/>
          </a:schemeClr>
        </a:solidFill>
        <a:ln w="19050" cap="rnd" cmpd="sng" algn="ctr">
          <a:solidFill>
            <a:schemeClr val="accent2">
              <a:hueOff val="1354814"/>
              <a:satOff val="-6632"/>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405A48-999C-054E-9168-DE7ECC5A7022}">
      <dsp:nvSpPr>
        <dsp:cNvPr id="0" name=""/>
        <dsp:cNvSpPr/>
      </dsp:nvSpPr>
      <dsp:spPr>
        <a:xfrm>
          <a:off x="0" y="3496937"/>
          <a:ext cx="6391275" cy="1747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Modelling:</a:t>
          </a:r>
          <a:r>
            <a:rPr lang="en-US" sz="1600" kern="1200"/>
            <a:t> To help stakeholders choose the right neighborhood within a borough we will be clustering similar neighborhoods using K - means clustering which is a form of unsupervised machine learning algorithm that clusters data based on predefined cluster size. We will use K-Means clustering to address this problem so as to group data based on existing venues which will help in the decision making process.</a:t>
          </a:r>
        </a:p>
      </dsp:txBody>
      <dsp:txXfrm>
        <a:off x="0" y="3496937"/>
        <a:ext cx="6391275" cy="17471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DBD57-F649-4136-A591-DC49FDC107ED}">
      <dsp:nvSpPr>
        <dsp:cNvPr id="0" name=""/>
        <dsp:cNvSpPr/>
      </dsp:nvSpPr>
      <dsp:spPr>
        <a:xfrm>
          <a:off x="749161" y="442178"/>
          <a:ext cx="920044" cy="920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DEE724-714D-4A9C-80F1-DAE7426EA7A6}">
      <dsp:nvSpPr>
        <dsp:cNvPr id="0" name=""/>
        <dsp:cNvSpPr/>
      </dsp:nvSpPr>
      <dsp:spPr>
        <a:xfrm>
          <a:off x="186912" y="1743004"/>
          <a:ext cx="2044543"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dirty="0"/>
            <a:t>Based on exploratory data analysis it is clear that South Vancouver has the lowest crimes. </a:t>
          </a:r>
          <a:endParaRPr lang="en-US" sz="1100" kern="1200" dirty="0"/>
        </a:p>
      </dsp:txBody>
      <dsp:txXfrm>
        <a:off x="186912" y="1743004"/>
        <a:ext cx="2044543" cy="1237500"/>
      </dsp:txXfrm>
    </dsp:sp>
    <dsp:sp modelId="{EBD30E22-0C90-4CD2-82AD-ABD61C7FA537}">
      <dsp:nvSpPr>
        <dsp:cNvPr id="0" name=""/>
        <dsp:cNvSpPr/>
      </dsp:nvSpPr>
      <dsp:spPr>
        <a:xfrm>
          <a:off x="3151500" y="442178"/>
          <a:ext cx="920044" cy="920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5430784-ECAA-446E-8103-070F829C96C8}">
      <dsp:nvSpPr>
        <dsp:cNvPr id="0" name=""/>
        <dsp:cNvSpPr/>
      </dsp:nvSpPr>
      <dsp:spPr>
        <a:xfrm>
          <a:off x="2589250" y="1743004"/>
          <a:ext cx="2044543"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Since South Vancouver has very little number of neighborhoods and opening a commercial establishment would not be viable, we can choose the next borough with lowest crime which is West Side.</a:t>
          </a:r>
          <a:endParaRPr lang="en-US" sz="1100" kern="1200"/>
        </a:p>
      </dsp:txBody>
      <dsp:txXfrm>
        <a:off x="2589250" y="1743004"/>
        <a:ext cx="2044543" cy="1237500"/>
      </dsp:txXfrm>
    </dsp:sp>
    <dsp:sp modelId="{E38C5BF7-88FD-48FE-AE40-40BF04834DB3}">
      <dsp:nvSpPr>
        <dsp:cNvPr id="0" name=""/>
        <dsp:cNvSpPr/>
      </dsp:nvSpPr>
      <dsp:spPr>
        <a:xfrm>
          <a:off x="5553838" y="442178"/>
          <a:ext cx="920044" cy="920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CCB15B9-74FE-4457-AC9B-E12BF373E308}">
      <dsp:nvSpPr>
        <dsp:cNvPr id="0" name=""/>
        <dsp:cNvSpPr/>
      </dsp:nvSpPr>
      <dsp:spPr>
        <a:xfrm>
          <a:off x="4991589" y="1743004"/>
          <a:ext cx="2044543"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Different types of crimes recorded in the West Side Borough</a:t>
          </a:r>
          <a:endParaRPr lang="en-US" sz="1100" kern="1200"/>
        </a:p>
      </dsp:txBody>
      <dsp:txXfrm>
        <a:off x="4991589" y="1743004"/>
        <a:ext cx="2044543" cy="1237500"/>
      </dsp:txXfrm>
    </dsp:sp>
    <dsp:sp modelId="{D7F63A73-009D-4923-BCF3-2383837905FA}">
      <dsp:nvSpPr>
        <dsp:cNvPr id="0" name=""/>
        <dsp:cNvSpPr/>
      </dsp:nvSpPr>
      <dsp:spPr>
        <a:xfrm>
          <a:off x="7956176" y="442178"/>
          <a:ext cx="920044" cy="9200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3B030E-2174-46B1-ACE5-FF8A75FBECFC}">
      <dsp:nvSpPr>
        <dsp:cNvPr id="0" name=""/>
        <dsp:cNvSpPr/>
      </dsp:nvSpPr>
      <dsp:spPr>
        <a:xfrm>
          <a:off x="7393927" y="1743004"/>
          <a:ext cx="2044543" cy="123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West side was chosen because crime type Break and enter Commercial is also low amongst other crimes types which makes West Side ideal destination for opening of commercial establishments</a:t>
          </a:r>
          <a:endParaRPr lang="en-US" sz="1100" kern="1200"/>
        </a:p>
      </dsp:txBody>
      <dsp:txXfrm>
        <a:off x="7393927" y="1743004"/>
        <a:ext cx="2044543" cy="123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CD0C7-ACEF-437A-85E5-CA935B9D3E8B}">
      <dsp:nvSpPr>
        <dsp:cNvPr id="0" name=""/>
        <dsp:cNvSpPr/>
      </dsp:nvSpPr>
      <dsp:spPr>
        <a:xfrm>
          <a:off x="828085" y="1027995"/>
          <a:ext cx="1235250" cy="1235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42E57E-B0F5-434F-BFDF-51D85317E445}">
      <dsp:nvSpPr>
        <dsp:cNvPr id="0" name=""/>
        <dsp:cNvSpPr/>
      </dsp:nvSpPr>
      <dsp:spPr>
        <a:xfrm>
          <a:off x="73210" y="2694169"/>
          <a:ext cx="2745000"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Creating a new consolidated dataset of the Neighborhoods, boroughs, and the most common venues and the respective Neighbourhood along with co-ordinates.</a:t>
          </a:r>
          <a:endParaRPr lang="en-US" sz="1100" kern="1200"/>
        </a:p>
      </dsp:txBody>
      <dsp:txXfrm>
        <a:off x="73210" y="2694169"/>
        <a:ext cx="2745000" cy="1206562"/>
      </dsp:txXfrm>
    </dsp:sp>
    <dsp:sp modelId="{B86136E0-6A0E-44BA-996C-139B3D785095}">
      <dsp:nvSpPr>
        <dsp:cNvPr id="0" name=""/>
        <dsp:cNvSpPr/>
      </dsp:nvSpPr>
      <dsp:spPr>
        <a:xfrm>
          <a:off x="4053460" y="1027995"/>
          <a:ext cx="1235250" cy="1235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C75EBE-8163-4DBE-ADAA-F87F85E96947}">
      <dsp:nvSpPr>
        <dsp:cNvPr id="0" name=""/>
        <dsp:cNvSpPr/>
      </dsp:nvSpPr>
      <dsp:spPr>
        <a:xfrm>
          <a:off x="3298585" y="2694169"/>
          <a:ext cx="2745000" cy="120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This data will be fetched using Foursquare API to explore the neighbourhood venues and to apply machine learning algorithm to cluster the neighbourhoods and present the findings by plotting it on maps using Folium.</a:t>
          </a:r>
          <a:endParaRPr lang="en-US" sz="1100" kern="1200"/>
        </a:p>
      </dsp:txBody>
      <dsp:txXfrm>
        <a:off x="3298585" y="2694169"/>
        <a:ext cx="2745000" cy="12065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78ABE3C1-DBE1-495D-B57B-2849774B866A}" type="datetimeFigureOut">
              <a:rPr lang="en-US" smtClean="0"/>
              <a:t>5/30/20</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2676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93567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65026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33257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5/30/20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845137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5/30/20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4373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5/30/20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1358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5/30/20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580053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5/30/20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582174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5/30/20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7928790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5/30/20</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4180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5/30/20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72191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5/30/20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9856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5/30/20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56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5/30/20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53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69510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5/30/20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8031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D6E9DEC-419B-4CC5-A080-3B06BD5A8291}" type="datetimeFigureOut">
              <a:rPr lang="en-US" smtClean="0"/>
              <a:t>5/30/20</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141726"/>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8E92A9B-56BB-484E-A885-6FF999C15F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9" name="Rectangle 8">
              <a:extLst>
                <a:ext uri="{FF2B5EF4-FFF2-40B4-BE49-F238E27FC236}">
                  <a16:creationId xmlns:a16="http://schemas.microsoft.com/office/drawing/2014/main" id="{882D236D-EC3D-4158-9972-C92C36D60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a:extLst>
                <a:ext uri="{FF2B5EF4-FFF2-40B4-BE49-F238E27FC236}">
                  <a16:creationId xmlns:a16="http://schemas.microsoft.com/office/drawing/2014/main" id="{9F1A34D6-00E0-4160-B42C-C0F61837F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a:extLst>
                <a:ext uri="{FF2B5EF4-FFF2-40B4-BE49-F238E27FC236}">
                  <a16:creationId xmlns:a16="http://schemas.microsoft.com/office/drawing/2014/main" id="{8F0CCB13-1DEC-47CE-B46A-6F8911527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a:extLst>
                <a:ext uri="{FF2B5EF4-FFF2-40B4-BE49-F238E27FC236}">
                  <a16:creationId xmlns:a16="http://schemas.microsoft.com/office/drawing/2014/main" id="{1287698F-BA3C-4B14-8EFD-4BB510CA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E098F9C4-2AE2-4FA4-974F-9C9F4ED35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a:extLst>
                <a:ext uri="{FF2B5EF4-FFF2-40B4-BE49-F238E27FC236}">
                  <a16:creationId xmlns:a16="http://schemas.microsoft.com/office/drawing/2014/main" id="{BD6C01FB-DF9D-42FE-9C82-DEF119DB6A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a:extLst>
                <a:ext uri="{FF2B5EF4-FFF2-40B4-BE49-F238E27FC236}">
                  <a16:creationId xmlns:a16="http://schemas.microsoft.com/office/drawing/2014/main" id="{7B264309-727F-43C4-9E15-AB69155D8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7" name="Rectangle 16">
            <a:extLst>
              <a:ext uri="{FF2B5EF4-FFF2-40B4-BE49-F238E27FC236}">
                <a16:creationId xmlns:a16="http://schemas.microsoft.com/office/drawing/2014/main" id="{3E20E404-0173-46F6-9DC4-C960A5778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2" name="Rectangle 21">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12B5EE2-A0CC-CE40-815A-9F6225F4BDCB}"/>
              </a:ext>
            </a:extLst>
          </p:cNvPr>
          <p:cNvSpPr>
            <a:spLocks noGrp="1"/>
          </p:cNvSpPr>
          <p:nvPr>
            <p:ph type="ctrTitle"/>
          </p:nvPr>
        </p:nvSpPr>
        <p:spPr>
          <a:xfrm>
            <a:off x="836247" y="1085549"/>
            <a:ext cx="3430947" cy="4686903"/>
          </a:xfrm>
        </p:spPr>
        <p:txBody>
          <a:bodyPr vert="horz" lIns="91440" tIns="45720" rIns="91440" bIns="45720" rtlCol="0" anchor="ctr">
            <a:normAutofit/>
          </a:bodyPr>
          <a:lstStyle/>
          <a:p>
            <a:pPr algn="r"/>
            <a:r>
              <a:rPr lang="en-US" sz="3600">
                <a:solidFill>
                  <a:schemeClr val="tx1"/>
                </a:solidFill>
              </a:rPr>
              <a:t>Capstone Project</a:t>
            </a:r>
          </a:p>
        </p:txBody>
      </p:sp>
      <p:cxnSp>
        <p:nvCxnSpPr>
          <p:cNvPr id="25" name="Straight Connector 2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69E7AEE-D191-3340-9784-38ABD17BA049}"/>
              </a:ext>
            </a:extLst>
          </p:cNvPr>
          <p:cNvSpPr>
            <a:spLocks noGrp="1"/>
          </p:cNvSpPr>
          <p:nvPr>
            <p:ph type="subTitle" idx="1"/>
          </p:nvPr>
        </p:nvSpPr>
        <p:spPr>
          <a:xfrm>
            <a:off x="5041399" y="1085549"/>
            <a:ext cx="5579707" cy="4686903"/>
          </a:xfrm>
        </p:spPr>
        <p:txBody>
          <a:bodyPr vert="horz" lIns="91440" tIns="45720" rIns="91440" bIns="45720" rtlCol="0" anchor="ctr">
            <a:normAutofit/>
          </a:bodyPr>
          <a:lstStyle/>
          <a:p>
            <a:pPr>
              <a:buFont typeface="Wingdings 3" charset="2"/>
              <a:buChar char=""/>
            </a:pPr>
            <a:r>
              <a:rPr lang="en-US">
                <a:solidFill>
                  <a:schemeClr val="tx1"/>
                </a:solidFill>
              </a:rPr>
              <a:t>The Battle of the Neighborhoods (Week 2)</a:t>
            </a:r>
          </a:p>
          <a:p>
            <a:pPr>
              <a:buFont typeface="Wingdings 3" charset="2"/>
              <a:buChar char=""/>
            </a:pPr>
            <a:endParaRPr lang="en-US">
              <a:solidFill>
                <a:schemeClr val="tx1"/>
              </a:solidFill>
            </a:endParaRPr>
          </a:p>
          <a:p>
            <a:pPr>
              <a:buFont typeface="Wingdings 3" charset="2"/>
              <a:buChar char=""/>
            </a:pPr>
            <a:r>
              <a:rPr lang="en-US">
                <a:solidFill>
                  <a:schemeClr val="tx1"/>
                </a:solidFill>
              </a:rPr>
              <a:t>Askhat Abdrassilov</a:t>
            </a:r>
            <a:br>
              <a:rPr lang="en-US">
                <a:solidFill>
                  <a:schemeClr val="tx1"/>
                </a:solidFill>
              </a:rPr>
            </a:br>
            <a:r>
              <a:rPr lang="en-US">
                <a:solidFill>
                  <a:schemeClr val="tx1"/>
                </a:solidFill>
              </a:rPr>
              <a:t>May 2020</a:t>
            </a:r>
          </a:p>
        </p:txBody>
      </p:sp>
      <p:sp>
        <p:nvSpPr>
          <p:cNvPr id="27"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29"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5376213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9287DA-5663-D341-95F8-B5E91BF9938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a:t>Different Kind of Crimes in West Side Borough</a:t>
            </a:r>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screenshot of a cell phone&#10;&#10;Description automatically generated">
            <a:extLst>
              <a:ext uri="{FF2B5EF4-FFF2-40B4-BE49-F238E27FC236}">
                <a16:creationId xmlns:a16="http://schemas.microsoft.com/office/drawing/2014/main" id="{AFECE55C-ED9A-C04D-A5C7-BAFF328912D3}"/>
              </a:ext>
            </a:extLst>
          </p:cNvPr>
          <p:cNvPicPr>
            <a:picLocks noGrp="1" noChangeAspect="1"/>
          </p:cNvPicPr>
          <p:nvPr>
            <p:ph idx="1"/>
          </p:nvPr>
        </p:nvPicPr>
        <p:blipFill>
          <a:blip r:embed="rId3"/>
          <a:stretch>
            <a:fillRect/>
          </a:stretch>
        </p:blipFill>
        <p:spPr>
          <a:xfrm>
            <a:off x="1109763" y="1737665"/>
            <a:ext cx="6443180" cy="3382670"/>
          </a:xfrm>
          <a:prstGeom prst="rect">
            <a:avLst/>
          </a:prstGeom>
        </p:spPr>
      </p:pic>
    </p:spTree>
    <p:extLst>
      <p:ext uri="{BB962C8B-B14F-4D97-AF65-F5344CB8AC3E}">
        <p14:creationId xmlns:p14="http://schemas.microsoft.com/office/powerpoint/2010/main" val="368614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2CF139-B7DD-D04D-8292-63F58BB3DE06}"/>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000"/>
              <a:t>Using Folium to plot Vancouver City's West Side Borough and its Neighborhoods</a:t>
            </a:r>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close up of a map&#10;&#10;Description automatically generated">
            <a:extLst>
              <a:ext uri="{FF2B5EF4-FFF2-40B4-BE49-F238E27FC236}">
                <a16:creationId xmlns:a16="http://schemas.microsoft.com/office/drawing/2014/main" id="{90C9C4D9-9A3F-AE44-92CE-D40145334B0F}"/>
              </a:ext>
            </a:extLst>
          </p:cNvPr>
          <p:cNvPicPr>
            <a:picLocks noGrp="1" noChangeAspect="1"/>
          </p:cNvPicPr>
          <p:nvPr>
            <p:ph idx="1"/>
          </p:nvPr>
        </p:nvPicPr>
        <p:blipFill>
          <a:blip r:embed="rId3"/>
          <a:stretch>
            <a:fillRect/>
          </a:stretch>
        </p:blipFill>
        <p:spPr>
          <a:xfrm>
            <a:off x="1109763" y="1471885"/>
            <a:ext cx="6443180" cy="3914230"/>
          </a:xfrm>
          <a:prstGeom prst="rect">
            <a:avLst/>
          </a:prstGeom>
        </p:spPr>
      </p:pic>
    </p:spTree>
    <p:extLst>
      <p:ext uri="{BB962C8B-B14F-4D97-AF65-F5344CB8AC3E}">
        <p14:creationId xmlns:p14="http://schemas.microsoft.com/office/powerpoint/2010/main" val="171715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90E09D7-F1C5-43FE-96CD-3F1A3834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5001DD6-D179-4D98-93F4-A13554CBF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343043" y="402165"/>
            <a:ext cx="673865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B84C9BD-F730-4863-A8E3-7A731080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9519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F3B38B2E-C6A6-4E5B-9A65-94DC43FB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6355223"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6" name="Freeform 5">
            <a:extLst>
              <a:ext uri="{FF2B5EF4-FFF2-40B4-BE49-F238E27FC236}">
                <a16:creationId xmlns:a16="http://schemas.microsoft.com/office/drawing/2014/main" id="{2EB425DF-B52B-4DC5-8652-BF768DFA3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51206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8" name="Oval 27">
            <a:extLst>
              <a:ext uri="{FF2B5EF4-FFF2-40B4-BE49-F238E27FC236}">
                <a16:creationId xmlns:a16="http://schemas.microsoft.com/office/drawing/2014/main" id="{A9DCACD8-3796-4053-AD88-B22C15F980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1884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B310D740-173C-452A-9CE4-4A0FE37C7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662AE174-C0B9-FA4B-BE4B-BF007797068B}"/>
              </a:ext>
            </a:extLst>
          </p:cNvPr>
          <p:cNvSpPr>
            <a:spLocks noGrp="1"/>
          </p:cNvSpPr>
          <p:nvPr>
            <p:ph type="title"/>
          </p:nvPr>
        </p:nvSpPr>
        <p:spPr>
          <a:xfrm>
            <a:off x="8471239" y="973667"/>
            <a:ext cx="2942210" cy="4833745"/>
          </a:xfrm>
        </p:spPr>
        <p:txBody>
          <a:bodyPr>
            <a:normAutofit/>
          </a:bodyPr>
          <a:lstStyle/>
          <a:p>
            <a:endParaRPr lang="en-KZ">
              <a:solidFill>
                <a:srgbClr val="EBEBEB"/>
              </a:solidFill>
            </a:endParaRPr>
          </a:p>
        </p:txBody>
      </p:sp>
      <p:sp>
        <p:nvSpPr>
          <p:cNvPr id="32" name="Rectangle 31">
            <a:extLst>
              <a:ext uri="{FF2B5EF4-FFF2-40B4-BE49-F238E27FC236}">
                <a16:creationId xmlns:a16="http://schemas.microsoft.com/office/drawing/2014/main" id="{2603B99A-AF02-4BA1-999E-2814246A5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72C318-E4B5-4354-AB6B-727B65F0436E}"/>
              </a:ext>
            </a:extLst>
          </p:cNvPr>
          <p:cNvGraphicFramePr>
            <a:graphicFrameLocks noGrp="1"/>
          </p:cNvGraphicFramePr>
          <p:nvPr>
            <p:ph idx="1"/>
            <p:extLst>
              <p:ext uri="{D42A27DB-BD31-4B8C-83A1-F6EECF244321}">
                <p14:modId xmlns:p14="http://schemas.microsoft.com/office/powerpoint/2010/main" val="3955460334"/>
              </p:ext>
            </p:extLst>
          </p:nvPr>
        </p:nvGraphicFramePr>
        <p:xfrm>
          <a:off x="964907" y="973667"/>
          <a:ext cx="6116795" cy="4928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4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Oval 3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Oval 3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6" name="Oval 3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40" name="Rectangle 3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37CC8BF-E1DD-8446-8684-939CAE8134FA}"/>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4600"/>
              <a:t>Modelling</a:t>
            </a:r>
          </a:p>
        </p:txBody>
      </p:sp>
      <p:grpSp>
        <p:nvGrpSpPr>
          <p:cNvPr id="47" name="Group 4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43" name="Rectangle 4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screenshot of a social media post&#10;&#10;Description automatically generated">
            <a:extLst>
              <a:ext uri="{FF2B5EF4-FFF2-40B4-BE49-F238E27FC236}">
                <a16:creationId xmlns:a16="http://schemas.microsoft.com/office/drawing/2014/main" id="{67ED8D32-A7D6-5B4B-845B-2447162000AC}"/>
              </a:ext>
            </a:extLst>
          </p:cNvPr>
          <p:cNvPicPr>
            <a:picLocks noGrp="1" noChangeAspect="1"/>
          </p:cNvPicPr>
          <p:nvPr>
            <p:ph idx="1"/>
          </p:nvPr>
        </p:nvPicPr>
        <p:blipFill>
          <a:blip r:embed="rId3"/>
          <a:stretch>
            <a:fillRect/>
          </a:stretch>
        </p:blipFill>
        <p:spPr>
          <a:xfrm>
            <a:off x="1109763" y="2551116"/>
            <a:ext cx="6443180" cy="1755767"/>
          </a:xfrm>
          <a:prstGeom prst="rect">
            <a:avLst/>
          </a:prstGeom>
        </p:spPr>
      </p:pic>
    </p:spTree>
    <p:extLst>
      <p:ext uri="{BB962C8B-B14F-4D97-AF65-F5344CB8AC3E}">
        <p14:creationId xmlns:p14="http://schemas.microsoft.com/office/powerpoint/2010/main" val="1929788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E4B417F-16CF-F449-AE96-300134D0426A}"/>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2600"/>
              <a:t>Clustering Neighbourhoods</a:t>
            </a:r>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close up of a map&#10;&#10;Description automatically generated">
            <a:extLst>
              <a:ext uri="{FF2B5EF4-FFF2-40B4-BE49-F238E27FC236}">
                <a16:creationId xmlns:a16="http://schemas.microsoft.com/office/drawing/2014/main" id="{1D1D8508-1D0F-544F-B9F4-BF5D05C69C48}"/>
              </a:ext>
            </a:extLst>
          </p:cNvPr>
          <p:cNvPicPr>
            <a:picLocks noGrp="1" noChangeAspect="1"/>
          </p:cNvPicPr>
          <p:nvPr>
            <p:ph idx="1"/>
          </p:nvPr>
        </p:nvPicPr>
        <p:blipFill>
          <a:blip r:embed="rId3"/>
          <a:stretch>
            <a:fillRect/>
          </a:stretch>
        </p:blipFill>
        <p:spPr>
          <a:xfrm>
            <a:off x="1109763" y="1415506"/>
            <a:ext cx="6443180" cy="4026987"/>
          </a:xfrm>
          <a:prstGeom prst="rect">
            <a:avLst/>
          </a:prstGeom>
        </p:spPr>
      </p:pic>
    </p:spTree>
    <p:extLst>
      <p:ext uri="{BB962C8B-B14F-4D97-AF65-F5344CB8AC3E}">
        <p14:creationId xmlns:p14="http://schemas.microsoft.com/office/powerpoint/2010/main" val="263695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0AD38BD-3DD1-2A45-849C-BF3FDE7FE46E}"/>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600"/>
              <a:t>Examining the resulting Clusters</a:t>
            </a:r>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screenshot of a cell phone&#10;&#10;Description automatically generated">
            <a:extLst>
              <a:ext uri="{FF2B5EF4-FFF2-40B4-BE49-F238E27FC236}">
                <a16:creationId xmlns:a16="http://schemas.microsoft.com/office/drawing/2014/main" id="{E690D599-605D-534F-934D-C740125984DA}"/>
              </a:ext>
            </a:extLst>
          </p:cNvPr>
          <p:cNvPicPr>
            <a:picLocks noGrp="1" noChangeAspect="1"/>
          </p:cNvPicPr>
          <p:nvPr>
            <p:ph idx="1"/>
          </p:nvPr>
        </p:nvPicPr>
        <p:blipFill>
          <a:blip r:embed="rId3"/>
          <a:stretch>
            <a:fillRect/>
          </a:stretch>
        </p:blipFill>
        <p:spPr>
          <a:xfrm>
            <a:off x="1109763" y="2639711"/>
            <a:ext cx="6443180" cy="1578578"/>
          </a:xfrm>
          <a:prstGeom prst="rect">
            <a:avLst/>
          </a:prstGeom>
        </p:spPr>
      </p:pic>
    </p:spTree>
    <p:extLst>
      <p:ext uri="{BB962C8B-B14F-4D97-AF65-F5344CB8AC3E}">
        <p14:creationId xmlns:p14="http://schemas.microsoft.com/office/powerpoint/2010/main" val="3311630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628F239-FF82-0240-8A2A-8A36DCFB6444}"/>
              </a:ext>
            </a:extLst>
          </p:cNvPr>
          <p:cNvSpPr>
            <a:spLocks noGrp="1"/>
          </p:cNvSpPr>
          <p:nvPr>
            <p:ph type="title"/>
          </p:nvPr>
        </p:nvSpPr>
        <p:spPr>
          <a:xfrm>
            <a:off x="836247" y="1085549"/>
            <a:ext cx="3430947" cy="4686903"/>
          </a:xfrm>
        </p:spPr>
        <p:txBody>
          <a:bodyPr anchor="ctr">
            <a:normAutofit/>
          </a:bodyPr>
          <a:lstStyle/>
          <a:p>
            <a:pPr algn="r"/>
            <a:r>
              <a:rPr lang="en-US" b="1">
                <a:solidFill>
                  <a:schemeClr val="tx1"/>
                </a:solidFill>
              </a:rPr>
              <a:t>Results and Discussion</a:t>
            </a:r>
            <a:endParaRPr lang="en-KZ" b="1">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AF3B49-0839-424E-B8BD-82C899FF9CCD}"/>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The main business problem was to help to Client to identify safe and secure borough in Vancouver, Canada, and most suitable neighbourhood within the borough in order to set up a commercial establishment, specifically, co-working office. It has been achieved by using open-source data, data analysis tools and technics - based on crime data safest borough with reasonably high number of neigbourhoods was identified. Additionally, by grouping the neighborhoods into clusters to assist the stakeholders, relevant data about venues and safety of a given neighborhood was provided.</a:t>
            </a:r>
            <a:endParaRPr lang="en-KZ">
              <a:solidFill>
                <a:schemeClr val="tx1"/>
              </a:solidFill>
            </a:endParaRPr>
          </a:p>
        </p:txBody>
      </p:sp>
      <p:sp>
        <p:nvSpPr>
          <p:cNvPr id="16"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102529800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1269040C-7BAB-6648-9E9D-77F2157056AB}"/>
              </a:ext>
            </a:extLst>
          </p:cNvPr>
          <p:cNvSpPr>
            <a:spLocks noGrp="1"/>
          </p:cNvSpPr>
          <p:nvPr>
            <p:ph type="title"/>
          </p:nvPr>
        </p:nvSpPr>
        <p:spPr>
          <a:xfrm>
            <a:off x="836247" y="1085549"/>
            <a:ext cx="3430947" cy="4686903"/>
          </a:xfrm>
        </p:spPr>
        <p:txBody>
          <a:bodyPr anchor="ctr">
            <a:normAutofit/>
          </a:bodyPr>
          <a:lstStyle/>
          <a:p>
            <a:pPr algn="r"/>
            <a:r>
              <a:rPr lang="en-US" b="1">
                <a:solidFill>
                  <a:schemeClr val="tx1"/>
                </a:solidFill>
              </a:rPr>
              <a:t>Conclusion</a:t>
            </a:r>
            <a:endParaRPr lang="en-KZ" b="1">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E8E47E-D57C-004D-8933-244083D51148}"/>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Exploring an open-source data overall picture of crime types and location in Vancouver and its neighbourhoods was obtained. By categorizing them into different boroughs by crime rate, safest one was identified and eventually safest neighbourhoods within it  was identified.</a:t>
            </a:r>
            <a:endParaRPr lang="en-KZ">
              <a:solidFill>
                <a:schemeClr val="tx1"/>
              </a:solidFill>
            </a:endParaRPr>
          </a:p>
        </p:txBody>
      </p:sp>
      <p:sp>
        <p:nvSpPr>
          <p:cNvPr id="16" name="Footer Placeholder 4">
            <a:extLst>
              <a:ext uri="{FF2B5EF4-FFF2-40B4-BE49-F238E27FC236}">
                <a16:creationId xmlns:a16="http://schemas.microsoft.com/office/drawing/2014/main" id="{0308D749-5984-4BB8-A788-A85D24304A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61110" y="6391838"/>
            <a:ext cx="3859795" cy="304801"/>
          </a:xfrm>
          <a:prstGeom prst="rect">
            <a:avLst/>
          </a:prstGeom>
        </p:spPr>
        <p:txBody>
          <a:bodyPr vert="horz" lIns="91440" tIns="45720" rIns="91440" bIns="45720" rtlCol="0" anchor="ctr"/>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b="1" dirty="0">
              <a:solidFill>
                <a:srgbClr val="B31166"/>
              </a:solidFill>
            </a:endParaRPr>
          </a:p>
        </p:txBody>
      </p:sp>
      <p:sp>
        <p:nvSpPr>
          <p:cNvPr id="18" name="Date Placeholder 3">
            <a:extLst>
              <a:ext uri="{FF2B5EF4-FFF2-40B4-BE49-F238E27FC236}">
                <a16:creationId xmlns:a16="http://schemas.microsoft.com/office/drawing/2014/main" id="{95B8172D-A4C8-41B4-8991-78BBEC4039D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7718854" y="6391839"/>
            <a:ext cx="2997637" cy="304798"/>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endParaRPr lang="en-US" b="1" dirty="0">
              <a:solidFill>
                <a:srgbClr val="B31166"/>
              </a:solidFill>
            </a:endParaRPr>
          </a:p>
        </p:txBody>
      </p:sp>
    </p:spTree>
    <p:extLst>
      <p:ext uri="{BB962C8B-B14F-4D97-AF65-F5344CB8AC3E}">
        <p14:creationId xmlns:p14="http://schemas.microsoft.com/office/powerpoint/2010/main" val="12857352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E9E30886-05F9-4600-87C6-A496E2500D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88" y="0"/>
            <a:ext cx="12193588" cy="6861555"/>
            <a:chOff x="-1588" y="0"/>
            <a:chExt cx="12193588" cy="6861555"/>
          </a:xfrm>
        </p:grpSpPr>
        <p:sp>
          <p:nvSpPr>
            <p:cNvPr id="40" name="Rectangle 25">
              <a:extLst>
                <a:ext uri="{FF2B5EF4-FFF2-40B4-BE49-F238E27FC236}">
                  <a16:creationId xmlns:a16="http://schemas.microsoft.com/office/drawing/2014/main" id="{76E3D100-B353-443A-A394-8F226FEE7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BD04B277-A9C3-4AA1-A0A0-C6D9B50C8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1" name="Oval 27">
              <a:extLst>
                <a:ext uri="{FF2B5EF4-FFF2-40B4-BE49-F238E27FC236}">
                  <a16:creationId xmlns:a16="http://schemas.microsoft.com/office/drawing/2014/main" id="{60911518-8CE1-4410-806E-3CD2DE1C5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28">
              <a:extLst>
                <a:ext uri="{FF2B5EF4-FFF2-40B4-BE49-F238E27FC236}">
                  <a16:creationId xmlns:a16="http://schemas.microsoft.com/office/drawing/2014/main" id="{D9A3DC92-72B1-41C6-A069-B27430DA3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2" name="Rectangle 29">
              <a:extLst>
                <a:ext uri="{FF2B5EF4-FFF2-40B4-BE49-F238E27FC236}">
                  <a16:creationId xmlns:a16="http://schemas.microsoft.com/office/drawing/2014/main" id="{6248621D-BAC3-4AD3-8A23-B6328BDDA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5E8E1843-4729-4C56-A855-B13ECCBDE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C877DF2C-ED50-4DF6-9732-7A6201BC1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3" name="Freeform 5">
              <a:extLst>
                <a:ext uri="{FF2B5EF4-FFF2-40B4-BE49-F238E27FC236}">
                  <a16:creationId xmlns:a16="http://schemas.microsoft.com/office/drawing/2014/main" id="{0BE473F5-80D8-4045-AED0-28266B6C8C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63E63F97-6C34-6B40-B084-E0D4DC4C78C6}"/>
              </a:ext>
            </a:extLst>
          </p:cNvPr>
          <p:cNvSpPr>
            <a:spLocks noGrp="1"/>
          </p:cNvSpPr>
          <p:nvPr>
            <p:ph type="title"/>
          </p:nvPr>
        </p:nvSpPr>
        <p:spPr>
          <a:xfrm>
            <a:off x="994087" y="1130603"/>
            <a:ext cx="3342442" cy="4596794"/>
          </a:xfrm>
        </p:spPr>
        <p:txBody>
          <a:bodyPr anchor="ctr">
            <a:normAutofit/>
          </a:bodyPr>
          <a:lstStyle/>
          <a:p>
            <a:r>
              <a:rPr lang="en-KZ" sz="3200" b="1">
                <a:solidFill>
                  <a:srgbClr val="EBEBEB"/>
                </a:solidFill>
              </a:rPr>
              <a:t>Introduction</a:t>
            </a:r>
          </a:p>
        </p:txBody>
      </p:sp>
      <p:sp>
        <p:nvSpPr>
          <p:cNvPr id="3" name="Content Placeholder 2">
            <a:extLst>
              <a:ext uri="{FF2B5EF4-FFF2-40B4-BE49-F238E27FC236}">
                <a16:creationId xmlns:a16="http://schemas.microsoft.com/office/drawing/2014/main" id="{DCBD143B-1170-A749-BB3A-415AE914D807}"/>
              </a:ext>
            </a:extLst>
          </p:cNvPr>
          <p:cNvSpPr>
            <a:spLocks noGrp="1"/>
          </p:cNvSpPr>
          <p:nvPr>
            <p:ph idx="1"/>
          </p:nvPr>
        </p:nvSpPr>
        <p:spPr>
          <a:xfrm>
            <a:off x="5290077" y="437513"/>
            <a:ext cx="5502614" cy="5954325"/>
          </a:xfrm>
        </p:spPr>
        <p:txBody>
          <a:bodyPr anchor="ctr">
            <a:normAutofit/>
          </a:bodyPr>
          <a:lstStyle/>
          <a:p>
            <a:pPr>
              <a:lnSpc>
                <a:spcPct val="90000"/>
              </a:lnSpc>
            </a:pPr>
            <a:r>
              <a:rPr lang="en-US" sz="1600" b="1" dirty="0"/>
              <a:t>1.1 Client:</a:t>
            </a:r>
          </a:p>
          <a:p>
            <a:pPr>
              <a:lnSpc>
                <a:spcPct val="90000"/>
              </a:lnSpc>
            </a:pPr>
            <a:r>
              <a:rPr lang="en-US" sz="1600" dirty="0"/>
              <a:t>US based company with main business of letting individuals or small companies rent workplace or even whole rooms in company's so called </a:t>
            </a:r>
            <a:r>
              <a:rPr lang="en-US" sz="1600" b="1" dirty="0"/>
              <a:t>co-working offices</a:t>
            </a:r>
            <a:r>
              <a:rPr lang="en-US" sz="1600" dirty="0"/>
              <a:t>.</a:t>
            </a:r>
          </a:p>
          <a:p>
            <a:pPr>
              <a:lnSpc>
                <a:spcPct val="90000"/>
              </a:lnSpc>
            </a:pPr>
            <a:r>
              <a:rPr lang="en-US" sz="1600" b="1" dirty="0"/>
              <a:t>1.2 Problem:</a:t>
            </a:r>
          </a:p>
          <a:p>
            <a:pPr>
              <a:lnSpc>
                <a:spcPct val="90000"/>
              </a:lnSpc>
            </a:pPr>
            <a:r>
              <a:rPr lang="en-US" sz="1600" dirty="0"/>
              <a:t>Company wants to grow and enter new market. It's required to identify safe and secure location in </a:t>
            </a:r>
            <a:r>
              <a:rPr lang="en-US" sz="1600" b="1" dirty="0"/>
              <a:t>Vancouver, Canada</a:t>
            </a:r>
            <a:r>
              <a:rPr lang="en-US" sz="1600" dirty="0"/>
              <a:t>, to open commercial establishment, specifically, </a:t>
            </a:r>
            <a:r>
              <a:rPr lang="en-US" sz="1600" b="1" dirty="0"/>
              <a:t>co-working office</a:t>
            </a:r>
            <a:r>
              <a:rPr lang="en-US" sz="1600" dirty="0"/>
              <a:t>.</a:t>
            </a:r>
          </a:p>
          <a:p>
            <a:pPr>
              <a:lnSpc>
                <a:spcPct val="90000"/>
              </a:lnSpc>
            </a:pPr>
            <a:r>
              <a:rPr lang="en-US" sz="1600" b="1" dirty="0"/>
              <a:t>1.3 Solution:</a:t>
            </a:r>
          </a:p>
          <a:p>
            <a:pPr>
              <a:lnSpc>
                <a:spcPct val="90000"/>
              </a:lnSpc>
            </a:pPr>
            <a:r>
              <a:rPr lang="en-US" sz="1600" dirty="0"/>
              <a:t>Identification of the safest borough is done thru analyzing crime data and shortlisting </a:t>
            </a:r>
            <a:r>
              <a:rPr lang="en-US" sz="1600" dirty="0" err="1"/>
              <a:t>neighbourhood</a:t>
            </a:r>
            <a:r>
              <a:rPr lang="en-US" sz="1600" dirty="0"/>
              <a:t>, where co-working offices are not amongst the most common venues, and yet as close to the city as possible. Data science tools will be used to analyze data and focus on the safest borough and explore its neighborhoods and the 10 most common venues in each neighborhood so that the best neighborhood where co-working offices are not amongst the most common venue can be selected.</a:t>
            </a:r>
          </a:p>
        </p:txBody>
      </p:sp>
    </p:spTree>
    <p:extLst>
      <p:ext uri="{BB962C8B-B14F-4D97-AF65-F5344CB8AC3E}">
        <p14:creationId xmlns:p14="http://schemas.microsoft.com/office/powerpoint/2010/main" val="348556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Oval 47">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Oval 49">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2"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63" name="Rectangle 53">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4"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65"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9EC48AAA-BB15-3B4E-BE35-0B9E5DC67205}"/>
              </a:ext>
            </a:extLst>
          </p:cNvPr>
          <p:cNvSpPr>
            <a:spLocks noGrp="1"/>
          </p:cNvSpPr>
          <p:nvPr>
            <p:ph type="title"/>
          </p:nvPr>
        </p:nvSpPr>
        <p:spPr>
          <a:xfrm>
            <a:off x="1154955" y="973667"/>
            <a:ext cx="2942210" cy="4833745"/>
          </a:xfrm>
        </p:spPr>
        <p:txBody>
          <a:bodyPr>
            <a:normAutofit/>
          </a:bodyPr>
          <a:lstStyle/>
          <a:p>
            <a:r>
              <a:rPr lang="en-US" b="1">
                <a:solidFill>
                  <a:srgbClr val="EBEBEB"/>
                </a:solidFill>
              </a:rPr>
              <a:t>Data and Strategy</a:t>
            </a:r>
            <a:endParaRPr lang="en-KZ">
              <a:solidFill>
                <a:srgbClr val="EBEBEB"/>
              </a:solidFill>
            </a:endParaRPr>
          </a:p>
        </p:txBody>
      </p:sp>
      <p:sp>
        <p:nvSpPr>
          <p:cNvPr id="66" name="Rectangle 59">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3C684966-E40E-47DF-B63F-071426027108}"/>
              </a:ext>
            </a:extLst>
          </p:cNvPr>
          <p:cNvGraphicFramePr>
            <a:graphicFrameLocks noGrp="1"/>
          </p:cNvGraphicFramePr>
          <p:nvPr>
            <p:ph idx="1"/>
            <p:extLst>
              <p:ext uri="{D42A27DB-BD31-4B8C-83A1-F6EECF244321}">
                <p14:modId xmlns:p14="http://schemas.microsoft.com/office/powerpoint/2010/main" val="235007271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108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682CCCE-534D-4FC6-BF2B-9BEA2F2BB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Oval 32">
            <a:extLst>
              <a:ext uri="{FF2B5EF4-FFF2-40B4-BE49-F238E27FC236}">
                <a16:creationId xmlns:a16="http://schemas.microsoft.com/office/drawing/2014/main" id="{BC664B74-EEBB-416C-9D86-AE1FECC02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5" name="Oval 34">
            <a:extLst>
              <a:ext uri="{FF2B5EF4-FFF2-40B4-BE49-F238E27FC236}">
                <a16:creationId xmlns:a16="http://schemas.microsoft.com/office/drawing/2014/main" id="{52000483-C30E-42A1-8569-E1DE1F55B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7" name="Freeform 5">
            <a:extLst>
              <a:ext uri="{FF2B5EF4-FFF2-40B4-BE49-F238E27FC236}">
                <a16:creationId xmlns:a16="http://schemas.microsoft.com/office/drawing/2014/main" id="{A5ACD7E0-6D9A-4803-8B9B-D4602DC48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9" name="Rectangle 38">
            <a:extLst>
              <a:ext uri="{FF2B5EF4-FFF2-40B4-BE49-F238E27FC236}">
                <a16:creationId xmlns:a16="http://schemas.microsoft.com/office/drawing/2014/main" id="{C238E92D-87E7-4B27-AD36-0E133005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5">
            <a:extLst>
              <a:ext uri="{FF2B5EF4-FFF2-40B4-BE49-F238E27FC236}">
                <a16:creationId xmlns:a16="http://schemas.microsoft.com/office/drawing/2014/main" id="{6D0B958C-B82E-4F4B-945B-6B038D655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43" name="Freeform 5">
            <a:extLst>
              <a:ext uri="{FF2B5EF4-FFF2-40B4-BE49-F238E27FC236}">
                <a16:creationId xmlns:a16="http://schemas.microsoft.com/office/drawing/2014/main" id="{E18F3B2A-BB9B-4FB6-B8A5-2A8E5DB93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807668EF-7A3E-FB49-98EF-F4A7CA285A97}"/>
              </a:ext>
            </a:extLst>
          </p:cNvPr>
          <p:cNvSpPr>
            <a:spLocks noGrp="1"/>
          </p:cNvSpPr>
          <p:nvPr>
            <p:ph type="title"/>
          </p:nvPr>
        </p:nvSpPr>
        <p:spPr>
          <a:xfrm>
            <a:off x="1154955" y="973667"/>
            <a:ext cx="2942210" cy="4833745"/>
          </a:xfrm>
        </p:spPr>
        <p:txBody>
          <a:bodyPr>
            <a:normAutofit/>
          </a:bodyPr>
          <a:lstStyle/>
          <a:p>
            <a:r>
              <a:rPr lang="en-US" sz="3300" b="1">
                <a:solidFill>
                  <a:srgbClr val="EBEBEB"/>
                </a:solidFill>
              </a:rPr>
              <a:t>Methodology</a:t>
            </a:r>
            <a:endParaRPr lang="en-KZ" sz="3300">
              <a:solidFill>
                <a:srgbClr val="EBEBEB"/>
              </a:solidFill>
            </a:endParaRPr>
          </a:p>
        </p:txBody>
      </p:sp>
      <p:sp>
        <p:nvSpPr>
          <p:cNvPr id="45" name="Rectangle 44">
            <a:extLst>
              <a:ext uri="{FF2B5EF4-FFF2-40B4-BE49-F238E27FC236}">
                <a16:creationId xmlns:a16="http://schemas.microsoft.com/office/drawing/2014/main" id="{C4164AEF-861B-41D1-9ED5-B81051DA7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7" name="Content Placeholder 2">
            <a:extLst>
              <a:ext uri="{FF2B5EF4-FFF2-40B4-BE49-F238E27FC236}">
                <a16:creationId xmlns:a16="http://schemas.microsoft.com/office/drawing/2014/main" id="{28B53C47-F5BE-44BB-AB33-C30B391C544A}"/>
              </a:ext>
            </a:extLst>
          </p:cNvPr>
          <p:cNvGraphicFramePr>
            <a:graphicFrameLocks noGrp="1"/>
          </p:cNvGraphicFramePr>
          <p:nvPr>
            <p:ph idx="1"/>
            <p:extLst>
              <p:ext uri="{D42A27DB-BD31-4B8C-83A1-F6EECF244321}">
                <p14:modId xmlns:p14="http://schemas.microsoft.com/office/powerpoint/2010/main" val="80805878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422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5F913BF-E440-BB42-9EF7-5E38390EE86E}"/>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000"/>
              <a:t>Statistical summary of crimes</a:t>
            </a:r>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screenshot of a cell phone&#10;&#10;Description automatically generated">
            <a:extLst>
              <a:ext uri="{FF2B5EF4-FFF2-40B4-BE49-F238E27FC236}">
                <a16:creationId xmlns:a16="http://schemas.microsoft.com/office/drawing/2014/main" id="{3F8E9D19-94C4-7A4E-BED5-29DC420B318F}"/>
              </a:ext>
            </a:extLst>
          </p:cNvPr>
          <p:cNvPicPr>
            <a:picLocks noGrp="1" noChangeAspect="1"/>
          </p:cNvPicPr>
          <p:nvPr>
            <p:ph idx="1"/>
          </p:nvPr>
        </p:nvPicPr>
        <p:blipFill>
          <a:blip r:embed="rId3"/>
          <a:stretch>
            <a:fillRect/>
          </a:stretch>
        </p:blipFill>
        <p:spPr>
          <a:xfrm>
            <a:off x="1109763" y="2792736"/>
            <a:ext cx="6443180" cy="1272528"/>
          </a:xfrm>
          <a:prstGeom prst="rect">
            <a:avLst/>
          </a:prstGeom>
        </p:spPr>
      </p:pic>
    </p:spTree>
    <p:extLst>
      <p:ext uri="{BB962C8B-B14F-4D97-AF65-F5344CB8AC3E}">
        <p14:creationId xmlns:p14="http://schemas.microsoft.com/office/powerpoint/2010/main" val="186233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0" name="Rectangle 19">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06BBBCB-E509-B24E-AAB1-0EEAD18D3044}"/>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000"/>
              <a:t>Five Neighborhoods with highest crime</a:t>
            </a:r>
          </a:p>
        </p:txBody>
      </p:sp>
      <p:grpSp>
        <p:nvGrpSpPr>
          <p:cNvPr id="22" name="Group 21">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3" name="Rectangle 22">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5"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5" name="Content Placeholder 4" descr="A screenshot of a cell phone&#10;&#10;Description automatically generated">
            <a:extLst>
              <a:ext uri="{FF2B5EF4-FFF2-40B4-BE49-F238E27FC236}">
                <a16:creationId xmlns:a16="http://schemas.microsoft.com/office/drawing/2014/main" id="{6A897A56-0EB6-524B-9EB9-795ED7972B9A}"/>
              </a:ext>
            </a:extLst>
          </p:cNvPr>
          <p:cNvPicPr>
            <a:picLocks noGrp="1" noChangeAspect="1"/>
          </p:cNvPicPr>
          <p:nvPr>
            <p:ph idx="1"/>
          </p:nvPr>
        </p:nvPicPr>
        <p:blipFill>
          <a:blip r:embed="rId3"/>
          <a:stretch>
            <a:fillRect/>
          </a:stretch>
        </p:blipFill>
        <p:spPr>
          <a:xfrm>
            <a:off x="1255765" y="1114621"/>
            <a:ext cx="6151175" cy="4628758"/>
          </a:xfrm>
          <a:prstGeom prst="rect">
            <a:avLst/>
          </a:prstGeom>
        </p:spPr>
      </p:pic>
    </p:spTree>
    <p:extLst>
      <p:ext uri="{BB962C8B-B14F-4D97-AF65-F5344CB8AC3E}">
        <p14:creationId xmlns:p14="http://schemas.microsoft.com/office/powerpoint/2010/main" val="597282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2" name="Rectangle 21">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E3B85A2-1302-AC40-A3AE-049F726FD683}"/>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000"/>
              <a:t>Five Neighborhoods with lowest crime</a:t>
            </a:r>
          </a:p>
        </p:txBody>
      </p:sp>
      <p:grpSp>
        <p:nvGrpSpPr>
          <p:cNvPr id="24" name="Group 23">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A picture containing brick&#10;&#10;Description automatically generated">
            <a:extLst>
              <a:ext uri="{FF2B5EF4-FFF2-40B4-BE49-F238E27FC236}">
                <a16:creationId xmlns:a16="http://schemas.microsoft.com/office/drawing/2014/main" id="{14984C2A-BDD4-0B4F-9FB3-D235AE0D1D35}"/>
              </a:ext>
            </a:extLst>
          </p:cNvPr>
          <p:cNvPicPr>
            <a:picLocks noGrp="1" noChangeAspect="1"/>
          </p:cNvPicPr>
          <p:nvPr>
            <p:ph idx="1"/>
          </p:nvPr>
        </p:nvPicPr>
        <p:blipFill>
          <a:blip r:embed="rId3"/>
          <a:stretch>
            <a:fillRect/>
          </a:stretch>
        </p:blipFill>
        <p:spPr>
          <a:xfrm>
            <a:off x="1315875" y="1114621"/>
            <a:ext cx="6030956" cy="4628758"/>
          </a:xfrm>
          <a:prstGeom prst="rect">
            <a:avLst/>
          </a:prstGeom>
        </p:spPr>
      </p:pic>
    </p:spTree>
    <p:extLst>
      <p:ext uri="{BB962C8B-B14F-4D97-AF65-F5344CB8AC3E}">
        <p14:creationId xmlns:p14="http://schemas.microsoft.com/office/powerpoint/2010/main" val="2180964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43A114B-CAF8-402E-A898-DEE2C2022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a:extLst>
              <a:ext uri="{FF2B5EF4-FFF2-40B4-BE49-F238E27FC236}">
                <a16:creationId xmlns:a16="http://schemas.microsoft.com/office/drawing/2014/main" id="{64E68BB1-DCF6-49AB-8FF1-7E68DCBCD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DA9B8539-604B-420E-BA1B-0A2E64CD7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7236CAA2-54C3-4136-B0CC-6837B14D8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id="{40F86E67-9E86-453F-92BC-648189829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2" name="Rectangle 21">
            <a:extLst>
              <a:ext uri="{FF2B5EF4-FFF2-40B4-BE49-F238E27FC236}">
                <a16:creationId xmlns:a16="http://schemas.microsoft.com/office/drawing/2014/main" id="{F73C5439-21D4-46F3-9CF4-FF1CE786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3368979-6289-264B-B705-4F0C12EE3363}"/>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a:t>Borough is Vancouver with Highest Crime</a:t>
            </a:r>
          </a:p>
        </p:txBody>
      </p:sp>
      <p:grpSp>
        <p:nvGrpSpPr>
          <p:cNvPr id="24" name="Group 23">
            <a:extLst>
              <a:ext uri="{FF2B5EF4-FFF2-40B4-BE49-F238E27FC236}">
                <a16:creationId xmlns:a16="http://schemas.microsoft.com/office/drawing/2014/main" id="{227140B8-92FC-43F0-8CCA-F40052CE50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5" name="Rectangle 24">
              <a:extLst>
                <a:ext uri="{FF2B5EF4-FFF2-40B4-BE49-F238E27FC236}">
                  <a16:creationId xmlns:a16="http://schemas.microsoft.com/office/drawing/2014/main" id="{E14FEF32-7604-4713-A9F1-9D90A6F78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5">
              <a:extLst>
                <a:ext uri="{FF2B5EF4-FFF2-40B4-BE49-F238E27FC236}">
                  <a16:creationId xmlns:a16="http://schemas.microsoft.com/office/drawing/2014/main" id="{95AD3905-A7DD-4026-B7FD-C203CC30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7" name="Freeform 5">
              <a:extLst>
                <a:ext uri="{FF2B5EF4-FFF2-40B4-BE49-F238E27FC236}">
                  <a16:creationId xmlns:a16="http://schemas.microsoft.com/office/drawing/2014/main" id="{467A9BDB-6572-473C-B2E5-C1AC2F716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pic>
        <p:nvPicPr>
          <p:cNvPr id="7" name="Content Placeholder 6" descr="A screenshot of a cell phone&#10;&#10;Description automatically generated">
            <a:extLst>
              <a:ext uri="{FF2B5EF4-FFF2-40B4-BE49-F238E27FC236}">
                <a16:creationId xmlns:a16="http://schemas.microsoft.com/office/drawing/2014/main" id="{3150E00A-A0B7-E640-8FA2-CD8E6CD28A8A}"/>
              </a:ext>
            </a:extLst>
          </p:cNvPr>
          <p:cNvPicPr>
            <a:picLocks noGrp="1" noChangeAspect="1"/>
          </p:cNvPicPr>
          <p:nvPr>
            <p:ph idx="1"/>
          </p:nvPr>
        </p:nvPicPr>
        <p:blipFill>
          <a:blip r:embed="rId3"/>
          <a:stretch>
            <a:fillRect/>
          </a:stretch>
        </p:blipFill>
        <p:spPr>
          <a:xfrm>
            <a:off x="1276067" y="1114621"/>
            <a:ext cx="6110572" cy="4628758"/>
          </a:xfrm>
          <a:prstGeom prst="rect">
            <a:avLst/>
          </a:prstGeom>
        </p:spPr>
      </p:pic>
    </p:spTree>
    <p:extLst>
      <p:ext uri="{BB962C8B-B14F-4D97-AF65-F5344CB8AC3E}">
        <p14:creationId xmlns:p14="http://schemas.microsoft.com/office/powerpoint/2010/main" val="161648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8">
            <a:extLst>
              <a:ext uri="{FF2B5EF4-FFF2-40B4-BE49-F238E27FC236}">
                <a16:creationId xmlns:a16="http://schemas.microsoft.com/office/drawing/2014/main" id="{E98CD42C-2E98-437C-AF0D-ADB770381D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3AA7B5C7-7348-4EFC-BEE4-5AA469D57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sp>
        <p:nvSpPr>
          <p:cNvPr id="2" name="Title 1">
            <a:extLst>
              <a:ext uri="{FF2B5EF4-FFF2-40B4-BE49-F238E27FC236}">
                <a16:creationId xmlns:a16="http://schemas.microsoft.com/office/drawing/2014/main" id="{FF0A155F-B7D7-2C41-A638-22E9B985769F}"/>
              </a:ext>
            </a:extLst>
          </p:cNvPr>
          <p:cNvSpPr>
            <a:spLocks noGrp="1"/>
          </p:cNvSpPr>
          <p:nvPr>
            <p:ph type="title"/>
          </p:nvPr>
        </p:nvSpPr>
        <p:spPr>
          <a:xfrm>
            <a:off x="1154954" y="973669"/>
            <a:ext cx="8825659" cy="706964"/>
          </a:xfrm>
        </p:spPr>
        <p:txBody>
          <a:bodyPr>
            <a:normAutofit/>
          </a:bodyPr>
          <a:lstStyle/>
          <a:p>
            <a:endParaRPr lang="en-KZ">
              <a:solidFill>
                <a:srgbClr val="FFFFFF"/>
              </a:solidFill>
            </a:endParaRPr>
          </a:p>
        </p:txBody>
      </p:sp>
      <p:sp>
        <p:nvSpPr>
          <p:cNvPr id="27" name="Rectangle 12">
            <a:extLst>
              <a:ext uri="{FF2B5EF4-FFF2-40B4-BE49-F238E27FC236}">
                <a16:creationId xmlns:a16="http://schemas.microsoft.com/office/drawing/2014/main" id="{A76BBD40-26F7-4779-A7E1-17EADF3488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8" name="Content Placeholder 2">
            <a:extLst>
              <a:ext uri="{FF2B5EF4-FFF2-40B4-BE49-F238E27FC236}">
                <a16:creationId xmlns:a16="http://schemas.microsoft.com/office/drawing/2014/main" id="{17A417BD-6E83-43A2-9FD4-CE82EA9E4548}"/>
              </a:ext>
            </a:extLst>
          </p:cNvPr>
          <p:cNvGraphicFramePr>
            <a:graphicFrameLocks noGrp="1"/>
          </p:cNvGraphicFramePr>
          <p:nvPr>
            <p:ph idx="1"/>
            <p:extLst>
              <p:ext uri="{D42A27DB-BD31-4B8C-83A1-F6EECF244321}">
                <p14:modId xmlns:p14="http://schemas.microsoft.com/office/powerpoint/2010/main" val="212823766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0843679"/>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otalTime>1</TotalTime>
  <Words>848</Words>
  <Application>Microsoft Macintosh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 Boardroom</vt:lpstr>
      <vt:lpstr>Capstone Project</vt:lpstr>
      <vt:lpstr>Introduction</vt:lpstr>
      <vt:lpstr>Data and Strategy</vt:lpstr>
      <vt:lpstr>Methodology</vt:lpstr>
      <vt:lpstr>Statistical summary of crimes</vt:lpstr>
      <vt:lpstr>Five Neighborhoods with highest crime</vt:lpstr>
      <vt:lpstr>Five Neighborhoods with lowest crime</vt:lpstr>
      <vt:lpstr>Borough is Vancouver with Highest Crime</vt:lpstr>
      <vt:lpstr>PowerPoint Presentation</vt:lpstr>
      <vt:lpstr>Different Kind of Crimes in West Side Borough</vt:lpstr>
      <vt:lpstr>Using Folium to plot Vancouver City's West Side Borough and its Neighborhoods</vt:lpstr>
      <vt:lpstr>PowerPoint Presentation</vt:lpstr>
      <vt:lpstr>Modelling</vt:lpstr>
      <vt:lpstr>Clustering Neighbourhoods</vt:lpstr>
      <vt:lpstr>Examining the resulting Clusters</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askhat.abdrassilov@gmail.com</dc:creator>
  <cp:lastModifiedBy>askhat.abdrassilov@gmail.com</cp:lastModifiedBy>
  <cp:revision>2</cp:revision>
  <dcterms:created xsi:type="dcterms:W3CDTF">2020-05-30T14:40:04Z</dcterms:created>
  <dcterms:modified xsi:type="dcterms:W3CDTF">2020-05-30T14:42:46Z</dcterms:modified>
</cp:coreProperties>
</file>