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Lst>
  <p:sldSz cy="5143500" cx="9144000"/>
  <p:notesSz cx="6858000" cy="9144000"/>
  <p:embeddedFontLst>
    <p:embeddedFont>
      <p:font typeface="Raleway"/>
      <p:regular r:id="rId94"/>
      <p:bold r:id="rId95"/>
      <p:italic r:id="rId96"/>
      <p:boldItalic r:id="rId97"/>
    </p:embeddedFont>
    <p:embeddedFont>
      <p:font typeface="Lato"/>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1" Type="http://schemas.openxmlformats.org/officeDocument/2006/relationships/font" Target="fonts/Lato-boldItalic.fntdata"/><Relationship Id="rId100" Type="http://schemas.openxmlformats.org/officeDocument/2006/relationships/font" Target="fonts/Lato-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aleway-bold.fntdata"/><Relationship Id="rId94" Type="http://schemas.openxmlformats.org/officeDocument/2006/relationships/font" Target="fonts/Raleway-regular.fntdata"/><Relationship Id="rId97" Type="http://schemas.openxmlformats.org/officeDocument/2006/relationships/font" Target="fonts/Raleway-boldItalic.fntdata"/><Relationship Id="rId96" Type="http://schemas.openxmlformats.org/officeDocument/2006/relationships/font" Target="fonts/Raleway-italic.fntdata"/><Relationship Id="rId11" Type="http://schemas.openxmlformats.org/officeDocument/2006/relationships/slide" Target="slides/slide5.xml"/><Relationship Id="rId99" Type="http://schemas.openxmlformats.org/officeDocument/2006/relationships/font" Target="fonts/Lato-bold.fntdata"/><Relationship Id="rId10" Type="http://schemas.openxmlformats.org/officeDocument/2006/relationships/slide" Target="slides/slide4.xml"/><Relationship Id="rId98" Type="http://schemas.openxmlformats.org/officeDocument/2006/relationships/font" Target="fonts/Lato-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df9c17bc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df9c17bc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bf371dc6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bf371dc6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ddf89f6fc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ddf89f6fc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f01bcb1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f01bcb1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ddf9c17bc2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ddf9c17bc2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f01bcb1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f01bcb1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ddf9c17bc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ddf9c17bc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df9c17bc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ddf9c17bc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ddf89f6fc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ddf89f6fc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f01bcb1a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f01bcb1a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086603a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086603a5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f01bcb1a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f01bcb1a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f01bcb1a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f01bcb1a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bf371dc6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bf371dc6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bf371dc6c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bf371dc6c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ddf89f6fc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ddf89f6fc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f01bcb1a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f01bcb1a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f01bcb1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f01bcb1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f01bcb1a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f01bcb1a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f01bcb1a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f01bcb1a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f01bcb1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f01bcb1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086603a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086603a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f01bcb1a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f01bcb1a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df89f6fc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df89f6fc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f01bcb1a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f01bcb1a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bf371dc6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bf371dc6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ef01bcb1a0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ef01bcb1a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bf371dc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bf371dc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bf371dc6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bf371dc6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bf371dc6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bf371dc6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f01bcb1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f01bcb1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bf371dc6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bf371dc6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086603a5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086603a5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bf371dc6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bf371dc6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bf371dc6c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bf371dc6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bf371dc6c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bf371dc6c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bf371dc6c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bf371dc6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f01bcb1a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f01bcb1a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bf371dc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bf371dc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bf371dc6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bf371dc6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bf371dc6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bf371dc6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ef901ed17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ef901ed17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ef901ed1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ef901ed1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086603a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086603a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ebf371dc6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ebf371dc6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f901ed1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f901ed1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ddf89f6fc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ddf89f6fc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f901ed1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f901ed1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ef901ed1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ef901ed1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ef901ed1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ef901ed1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ef901ed17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ef901ed17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ef901ed17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ef901ed17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ef901ed17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ef901ed17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ef901ed17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ef901ed17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1086603a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1086603a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ddf9c17b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ddf9c17b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ef901ed17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ef901ed17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ef901ed177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ef901ed17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ef901ed17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ef901ed17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ef901ed177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ef901ed177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ef901ed177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ef901ed177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ef901ed17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ef901ed1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ef901ed17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ef901ed17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ef901ed17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ef901ed17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ef901ed17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ef901ed17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ddf89f6f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ddf89f6f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ef901ed17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ef901ed17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ef901ed17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ef901ed1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ef901ed177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ef901ed177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ef901ed17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ef901ed17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ef901ed177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ef901ed177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ef901ed17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ef901ed17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ef901ed177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ef901ed177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ef901ed17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ef901ed17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ef901ed17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ef901ed17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ef901ed17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ef901ed17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f01bcb1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f01bcb1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ddf9c17b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ddf9c17b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ef901ed17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ef901ed17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ef901ed1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ef901ed1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ef901ed17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ef901ed1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ef901ed17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ef901ed17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ef901ed17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ef901ed1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e1086603a5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e1086603a5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e1086603a5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e1086603a5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ddf89f6fc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ddf89f6fc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image" Target="../media/image1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3.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1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hyperlink" Target="https://nvie.com/posts/a-successful-git-branching-model/"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 Id="rId3" Type="http://schemas.openxmlformats.org/officeDocument/2006/relationships/hyperlink" Target="https://trunkbaseddevelopment.com/"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hyperlink" Target="https://www.atlassian.com/git/tutorials/comparing-workflows/forking-workflow"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Git Branching</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Branch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Branch Saat Ini</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Git pasti akan membuat branch utama, biasanya master atau main</a:t>
            </a:r>
            <a:endParaRPr/>
          </a:p>
          <a:p>
            <a:pPr indent="-311150" lvl="0" marL="457200" rtl="0" algn="l">
              <a:spcBef>
                <a:spcPts val="0"/>
              </a:spcBef>
              <a:spcAft>
                <a:spcPts val="0"/>
              </a:spcAft>
              <a:buSzPts val="1300"/>
              <a:buChar char="●"/>
            </a:pPr>
            <a:r>
              <a:rPr lang="id"/>
              <a:t>Untuk melihat nama branch saat ini, kita bisa gunakan perintah :</a:t>
            </a:r>
            <a:br>
              <a:rPr lang="id"/>
            </a:br>
            <a:r>
              <a:rPr lang="id"/>
              <a:t>git branch --show-current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Branch</a:t>
            </a:r>
            <a:endParaRPr/>
          </a:p>
        </p:txBody>
      </p:sp>
      <p:sp>
        <p:nvSpPr>
          <p:cNvPr id="229" name="Google Shape;229;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branch baru, caranya sangat mudah, kita bisa gunakan perintah :</a:t>
            </a:r>
            <a:br>
              <a:rPr lang="id"/>
            </a:br>
            <a:r>
              <a:rPr lang="id"/>
              <a:t>git branch namabranchbaru</a:t>
            </a:r>
            <a:endParaRPr/>
          </a:p>
          <a:p>
            <a:pPr indent="-311150" lvl="0" marL="457200" rtl="0" algn="l">
              <a:spcBef>
                <a:spcPts val="0"/>
              </a:spcBef>
              <a:spcAft>
                <a:spcPts val="0"/>
              </a:spcAft>
              <a:buSzPts val="1300"/>
              <a:buChar char="●"/>
            </a:pPr>
            <a:r>
              <a:rPr lang="id"/>
              <a:t>Saat kita buat branch baru, secara otomatis branch baru akan dimulai dari posisi branch kita saat ini, jika misal kita membuat branch baru ketika posisi kita sedang di branch master, maka branch baru tersebut akan dibuat dari branch master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Membuat Branch Baru</a:t>
            </a:r>
            <a:endParaRPr/>
          </a:p>
        </p:txBody>
      </p:sp>
      <p:pic>
        <p:nvPicPr>
          <p:cNvPr id="235" name="Google Shape;235;p37"/>
          <p:cNvPicPr preferRelativeResize="0"/>
          <p:nvPr/>
        </p:nvPicPr>
        <p:blipFill>
          <a:blip r:embed="rId3">
            <a:alphaModFix/>
          </a:blip>
          <a:stretch>
            <a:fillRect/>
          </a:stretch>
        </p:blipFill>
        <p:spPr>
          <a:xfrm>
            <a:off x="1101150" y="2006250"/>
            <a:ext cx="6941693" cy="29848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Melihat Semua Branch</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melihat semua branch yang ada di Repository kita, kita bisa gunakan perintah :</a:t>
            </a:r>
            <a:br>
              <a:rPr lang="id"/>
            </a:br>
            <a:r>
              <a:rPr lang="id"/>
              <a:t>git branch --list</a:t>
            </a:r>
            <a:endParaRPr/>
          </a:p>
          <a:p>
            <a:pPr indent="-311150" lvl="0" marL="457200" rtl="0" algn="l">
              <a:spcBef>
                <a:spcPts val="0"/>
              </a:spcBef>
              <a:spcAft>
                <a:spcPts val="0"/>
              </a:spcAft>
              <a:buSzPts val="1300"/>
              <a:buChar char="●"/>
            </a:pPr>
            <a:r>
              <a:rPr lang="id"/>
              <a:t>Atau lebih singkat :</a:t>
            </a:r>
            <a:br>
              <a:rPr lang="id"/>
            </a:br>
            <a:r>
              <a:rPr lang="id"/>
              <a:t>git branch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Pindah ke Branch Lain</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kita membuat branch baru, kita tidak secara otomatis akan pindah branch</a:t>
            </a:r>
            <a:endParaRPr/>
          </a:p>
          <a:p>
            <a:pPr indent="-311150" lvl="0" marL="457200" rtl="0" algn="l">
              <a:spcBef>
                <a:spcPts val="0"/>
              </a:spcBef>
              <a:spcAft>
                <a:spcPts val="0"/>
              </a:spcAft>
              <a:buSzPts val="1300"/>
              <a:buChar char="●"/>
            </a:pPr>
            <a:r>
              <a:rPr lang="id"/>
              <a:t>Untuk pindah ke branch lain, kita perlu lakukan secara manual</a:t>
            </a:r>
            <a:endParaRPr/>
          </a:p>
          <a:p>
            <a:pPr indent="-311150" lvl="0" marL="457200" rtl="0" algn="l">
              <a:spcBef>
                <a:spcPts val="0"/>
              </a:spcBef>
              <a:spcAft>
                <a:spcPts val="0"/>
              </a:spcAft>
              <a:buSzPts val="1300"/>
              <a:buChar char="●"/>
            </a:pPr>
            <a:r>
              <a:rPr lang="id"/>
              <a:t>Caranya kita bisa gunakan perintah :</a:t>
            </a:r>
            <a:br>
              <a:rPr lang="id"/>
            </a:br>
            <a:r>
              <a:rPr lang="id"/>
              <a:t>git switch namabranch</a:t>
            </a:r>
            <a:br>
              <a:rPr lang="id"/>
            </a:br>
            <a:r>
              <a:rPr lang="id"/>
              <a:t>git checkout namabranch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Mengubah Nama Branch</a:t>
            </a:r>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melakukan kesalahan pembuatan nama branch, kita juga bisa lakukan perubahan nama branch</a:t>
            </a:r>
            <a:endParaRPr/>
          </a:p>
          <a:p>
            <a:pPr indent="-311150" lvl="0" marL="457200" rtl="0" algn="l">
              <a:spcBef>
                <a:spcPts val="0"/>
              </a:spcBef>
              <a:spcAft>
                <a:spcPts val="0"/>
              </a:spcAft>
              <a:buSzPts val="1300"/>
              <a:buChar char="●"/>
            </a:pPr>
            <a:r>
              <a:rPr lang="id"/>
              <a:t>Namun untuk melakukannya, kita perlu pindah terlebih dahulu ke branch yang ingin kita ubah namanya</a:t>
            </a:r>
            <a:endParaRPr/>
          </a:p>
          <a:p>
            <a:pPr indent="-311150" lvl="0" marL="457200" rtl="0" algn="l">
              <a:spcBef>
                <a:spcPts val="0"/>
              </a:spcBef>
              <a:spcAft>
                <a:spcPts val="0"/>
              </a:spcAft>
              <a:buSzPts val="1300"/>
              <a:buChar char="●"/>
            </a:pPr>
            <a:r>
              <a:rPr lang="id"/>
              <a:t>Setelah pindah, kita bisa gunakan perintah :</a:t>
            </a:r>
            <a:br>
              <a:rPr lang="id"/>
            </a:br>
            <a:r>
              <a:rPr lang="id"/>
              <a:t>git branch -m namabranchbaru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Branch</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sebuah branch sudah tidak digunakan lagi, idealnya kita perlu menghapus branch tersebut</a:t>
            </a:r>
            <a:endParaRPr/>
          </a:p>
          <a:p>
            <a:pPr indent="-311150" lvl="0" marL="457200" rtl="0" algn="l">
              <a:spcBef>
                <a:spcPts val="0"/>
              </a:spcBef>
              <a:spcAft>
                <a:spcPts val="0"/>
              </a:spcAft>
              <a:buSzPts val="1300"/>
              <a:buChar char="●"/>
            </a:pPr>
            <a:r>
              <a:rPr lang="id"/>
              <a:t>Untuk menghapus branch, kita perlu keluar terlebih dahulu dari branch tersebut</a:t>
            </a:r>
            <a:endParaRPr/>
          </a:p>
          <a:p>
            <a:pPr indent="-311150" lvl="0" marL="457200" rtl="0" algn="l">
              <a:spcBef>
                <a:spcPts val="0"/>
              </a:spcBef>
              <a:spcAft>
                <a:spcPts val="0"/>
              </a:spcAft>
              <a:buSzPts val="1300"/>
              <a:buChar char="●"/>
            </a:pPr>
            <a:r>
              <a:rPr lang="id"/>
              <a:t>Lalu gunakan perintah :</a:t>
            </a:r>
            <a:br>
              <a:rPr lang="id"/>
            </a:br>
            <a:r>
              <a:rPr lang="id"/>
              <a:t>git branch -d namabranch</a:t>
            </a:r>
            <a:br>
              <a:rPr lang="id"/>
            </a:br>
            <a:r>
              <a:rPr lang="id"/>
              <a:t>git branch --delete namabranch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a:t>
            </a:r>
            <a:r>
              <a:rPr lang="id"/>
              <a:t> Branch</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Multiple Branch</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kenyataannya, saat membuat aplikasi, branch biasanya akan dibuat banyak sekali</a:t>
            </a:r>
            <a:endParaRPr/>
          </a:p>
          <a:p>
            <a:pPr indent="-311150" lvl="0" marL="457200" rtl="0" algn="l">
              <a:spcBef>
                <a:spcPts val="0"/>
              </a:spcBef>
              <a:spcAft>
                <a:spcPts val="0"/>
              </a:spcAft>
              <a:buSzPts val="1300"/>
              <a:buChar char="●"/>
            </a:pPr>
            <a:r>
              <a:rPr lang="id"/>
              <a:t>Git mendukung multiple branch, artinya sebanyak apapun branch yang kita buat, Git bisa menanganinya dengan baik</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276" name="Google Shape;276;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Buatlah 4 branch: feature/1, feature/2, feature/3, feature/4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45"/>
          <p:cNvPicPr preferRelativeResize="0"/>
          <p:nvPr/>
        </p:nvPicPr>
        <p:blipFill>
          <a:blip r:embed="rId3">
            <a:alphaModFix/>
          </a:blip>
          <a:stretch>
            <a:fillRect/>
          </a:stretch>
        </p:blipFill>
        <p:spPr>
          <a:xfrm>
            <a:off x="1073113" y="689750"/>
            <a:ext cx="7001373" cy="4301350"/>
          </a:xfrm>
          <a:prstGeom prst="rect">
            <a:avLst/>
          </a:prstGeom>
          <a:noFill/>
          <a:ln>
            <a:noFill/>
          </a:ln>
        </p:spPr>
      </p:pic>
      <p:sp>
        <p:nvSpPr>
          <p:cNvPr id="282" name="Google Shape;28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Multiple Branch</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Lalu di tiap branch lakukan commit untuk perubahan file :</a:t>
            </a:r>
            <a:br>
              <a:rPr lang="id"/>
            </a:br>
            <a:r>
              <a:rPr lang="id"/>
              <a:t>feature/1 untuk file1.txt</a:t>
            </a:r>
            <a:br>
              <a:rPr lang="id"/>
            </a:br>
            <a:r>
              <a:rPr lang="id"/>
              <a:t>feature/2 untuk file2.txt</a:t>
            </a:r>
            <a:br>
              <a:rPr lang="id"/>
            </a:br>
            <a:r>
              <a:rPr lang="id"/>
              <a:t>feature/3 untuk file3.txt</a:t>
            </a:r>
            <a:br>
              <a:rPr lang="id"/>
            </a:br>
            <a:r>
              <a:rPr lang="id"/>
              <a:t>feature/4 untuk file4.txt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7"/>
          <p:cNvPicPr preferRelativeResize="0"/>
          <p:nvPr/>
        </p:nvPicPr>
        <p:blipFill>
          <a:blip r:embed="rId3">
            <a:alphaModFix/>
          </a:blip>
          <a:stretch>
            <a:fillRect/>
          </a:stretch>
        </p:blipFill>
        <p:spPr>
          <a:xfrm>
            <a:off x="305525" y="1097475"/>
            <a:ext cx="8536550" cy="3901475"/>
          </a:xfrm>
          <a:prstGeom prst="rect">
            <a:avLst/>
          </a:prstGeom>
          <a:noFill/>
          <a:ln>
            <a:noFill/>
          </a:ln>
        </p:spPr>
      </p:pic>
      <p:sp>
        <p:nvSpPr>
          <p:cNvPr id="294" name="Google Shape;294;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Multiple Branch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a:t>
            </a:r>
            <a:endParaRPr/>
          </a:p>
        </p:txBody>
      </p:sp>
      <p:sp>
        <p:nvSpPr>
          <p:cNvPr id="305" name="Google Shape;305;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Merge adalah proses dimana kita melakukan penggabungan dua buah branch</a:t>
            </a:r>
            <a:endParaRPr/>
          </a:p>
          <a:p>
            <a:pPr indent="-311150" lvl="0" marL="457200" rtl="0" algn="l">
              <a:spcBef>
                <a:spcPts val="0"/>
              </a:spcBef>
              <a:spcAft>
                <a:spcPts val="0"/>
              </a:spcAft>
              <a:buSzPts val="1300"/>
              <a:buChar char="●"/>
            </a:pPr>
            <a:r>
              <a:rPr lang="id"/>
              <a:t>Merge biasanya dilakukan setelah kita selesai membuat kode program di sebuah branch, dan ingin menggabungkan fitur tersebut ke branch lain, misal ke branch utama</a:t>
            </a:r>
            <a:endParaRPr/>
          </a:p>
          <a:p>
            <a:pPr indent="-311150" lvl="0" marL="457200" rtl="0" algn="l">
              <a:spcBef>
                <a:spcPts val="0"/>
              </a:spcBef>
              <a:spcAft>
                <a:spcPts val="0"/>
              </a:spcAft>
              <a:buSzPts val="1300"/>
              <a:buChar char="●"/>
            </a:pPr>
            <a:r>
              <a:rPr lang="id"/>
              <a:t>Saat kita melakukan merge, branch tidak akan dihapus, artinya kita masih tetap bisa melakukan commit di branch yang ada</a:t>
            </a:r>
            <a:endParaRPr/>
          </a:p>
          <a:p>
            <a:pPr indent="-311150" lvl="0" marL="457200" rtl="0" algn="l">
              <a:spcBef>
                <a:spcPts val="0"/>
              </a:spcBef>
              <a:spcAft>
                <a:spcPts val="0"/>
              </a:spcAft>
              <a:buSzPts val="1300"/>
              <a:buChar char="●"/>
            </a:pPr>
            <a:r>
              <a:rPr lang="id"/>
              <a:t>Jika kita ingin menghapus branch yang sudah di merge, kita perlu lakukan secara manual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Merge</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merge, pertama kita perlu pindah ke branch dimana kita lokasi merge akan dilakukan</a:t>
            </a:r>
            <a:endParaRPr/>
          </a:p>
          <a:p>
            <a:pPr indent="-311150" lvl="0" marL="457200" rtl="0" algn="l">
              <a:spcBef>
                <a:spcPts val="0"/>
              </a:spcBef>
              <a:spcAft>
                <a:spcPts val="0"/>
              </a:spcAft>
              <a:buSzPts val="1300"/>
              <a:buChar char="●"/>
            </a:pPr>
            <a:r>
              <a:rPr lang="id"/>
              <a:t>Selanjutnya gunakan perintah :</a:t>
            </a:r>
            <a:br>
              <a:rPr lang="id"/>
            </a:br>
            <a:r>
              <a:rPr lang="id"/>
              <a:t>git merge namabranch</a:t>
            </a:r>
            <a:endParaRPr/>
          </a:p>
          <a:p>
            <a:pPr indent="-311150" lvl="0" marL="457200" rtl="0" algn="l">
              <a:spcBef>
                <a:spcPts val="0"/>
              </a:spcBef>
              <a:spcAft>
                <a:spcPts val="0"/>
              </a:spcAft>
              <a:buSzPts val="1300"/>
              <a:buChar char="●"/>
            </a:pPr>
            <a:r>
              <a:rPr lang="id"/>
              <a:t>Artinya branch dari namabranch akan di merge ke dalam branch saat ini kita berada</a:t>
            </a:r>
            <a:br>
              <a:rPr lang="id"/>
            </a:b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pic>
        <p:nvPicPr>
          <p:cNvPr id="316" name="Google Shape;316;p51"/>
          <p:cNvPicPr preferRelativeResize="0"/>
          <p:nvPr/>
        </p:nvPicPr>
        <p:blipFill>
          <a:blip r:embed="rId3">
            <a:alphaModFix/>
          </a:blip>
          <a:stretch>
            <a:fillRect/>
          </a:stretch>
        </p:blipFill>
        <p:spPr>
          <a:xfrm>
            <a:off x="337677" y="625350"/>
            <a:ext cx="8457624" cy="4365750"/>
          </a:xfrm>
          <a:prstGeom prst="rect">
            <a:avLst/>
          </a:prstGeom>
          <a:noFill/>
          <a:ln>
            <a:noFill/>
          </a:ln>
        </p:spPr>
      </p:pic>
      <p:sp>
        <p:nvSpPr>
          <p:cNvPr id="317" name="Google Shape;31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23" name="Google Shape;323;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Merge branch feature/1, feature/2, feature/3 dan feature/4 ke branch master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222300" y="1002475"/>
            <a:ext cx="8699402" cy="3988626"/>
          </a:xfrm>
          <a:prstGeom prst="rect">
            <a:avLst/>
          </a:prstGeom>
          <a:noFill/>
          <a:ln>
            <a:noFill/>
          </a:ln>
        </p:spPr>
      </p:pic>
      <p:sp>
        <p:nvSpPr>
          <p:cNvPr id="329" name="Google Shape;329;p53"/>
          <p:cNvSpPr txBox="1"/>
          <p:nvPr>
            <p:ph type="title"/>
          </p:nvPr>
        </p:nvSpPr>
        <p:spPr>
          <a:xfrm>
            <a:off x="727650" y="6511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Graph Log</a:t>
            </a:r>
            <a:endParaRPr/>
          </a:p>
        </p:txBody>
      </p:sp>
      <p:sp>
        <p:nvSpPr>
          <p:cNvPr id="335" name="Google Shape;33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Lihat log git dalam bentuk graph menggunakan perintah :</a:t>
            </a:r>
            <a:br>
              <a:rPr lang="id"/>
            </a:br>
            <a:r>
              <a:rPr lang="id"/>
              <a:t>git log --oneline --graph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a:t>
            </a:r>
            <a:r>
              <a:rPr lang="id"/>
              <a:t>Conflict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Conflict</a:t>
            </a:r>
            <a:endParaRPr/>
          </a:p>
        </p:txBody>
      </p:sp>
      <p:sp>
        <p:nvSpPr>
          <p:cNvPr id="346" name="Google Shape;346;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pembuatan aplikasi, biasanya setiap programmer akan melakukan penambahkan kode program di Repository secara parallel</a:t>
            </a:r>
            <a:endParaRPr/>
          </a:p>
          <a:p>
            <a:pPr indent="-311150" lvl="0" marL="457200" rtl="0" algn="l">
              <a:spcBef>
                <a:spcPts val="0"/>
              </a:spcBef>
              <a:spcAft>
                <a:spcPts val="0"/>
              </a:spcAft>
              <a:buSzPts val="1300"/>
              <a:buChar char="●"/>
            </a:pPr>
            <a:r>
              <a:rPr lang="id"/>
              <a:t>Biasanya tiap programmer akan membuat branch masing-masing</a:t>
            </a:r>
            <a:endParaRPr/>
          </a:p>
          <a:p>
            <a:pPr indent="-311150" lvl="0" marL="457200" rtl="0" algn="l">
              <a:spcBef>
                <a:spcPts val="0"/>
              </a:spcBef>
              <a:spcAft>
                <a:spcPts val="0"/>
              </a:spcAft>
              <a:buSzPts val="1300"/>
              <a:buChar char="●"/>
            </a:pPr>
            <a:r>
              <a:rPr lang="id"/>
              <a:t>Dan tidak bisa dihindari, kadang programmer akan melakukan perubahan pada kode file yang sama di branch berbeda</a:t>
            </a:r>
            <a:endParaRPr/>
          </a:p>
          <a:p>
            <a:pPr indent="-311150" lvl="0" marL="457200" rtl="0" algn="l">
              <a:spcBef>
                <a:spcPts val="0"/>
              </a:spcBef>
              <a:spcAft>
                <a:spcPts val="0"/>
              </a:spcAft>
              <a:buSzPts val="1300"/>
              <a:buChar char="●"/>
            </a:pPr>
            <a:r>
              <a:rPr lang="id"/>
              <a:t>Dan biasanya ketika melakukan merge, akan terjadi yang namanya conflict</a:t>
            </a:r>
            <a:endParaRPr/>
          </a:p>
          <a:p>
            <a:pPr indent="-311150" lvl="0" marL="457200" rtl="0" algn="l">
              <a:spcBef>
                <a:spcPts val="0"/>
              </a:spcBef>
              <a:spcAft>
                <a:spcPts val="0"/>
              </a:spcAft>
              <a:buSzPts val="1300"/>
              <a:buChar char="●"/>
            </a:pPr>
            <a:r>
              <a:rPr lang="id"/>
              <a:t>Hal ini disebabkan, satu file diubah di branch yang berbeda, sehingga ketika di merge, kita perlu melakukan yang namanya Merge Conflict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52" name="Google Shape;352;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dua branch dari branch utama</a:t>
            </a:r>
            <a:endParaRPr/>
          </a:p>
          <a:p>
            <a:pPr indent="-311150" lvl="0" marL="457200" rtl="0" algn="l">
              <a:spcBef>
                <a:spcPts val="0"/>
              </a:spcBef>
              <a:spcAft>
                <a:spcPts val="0"/>
              </a:spcAft>
              <a:buSzPts val="1300"/>
              <a:buChar char="●"/>
            </a:pPr>
            <a:r>
              <a:rPr lang="id"/>
              <a:t>Branch feature/a mengubah file 1 dan file 2</a:t>
            </a:r>
            <a:endParaRPr/>
          </a:p>
          <a:p>
            <a:pPr indent="-311150" lvl="0" marL="457200" rtl="0" algn="l">
              <a:spcBef>
                <a:spcPts val="0"/>
              </a:spcBef>
              <a:spcAft>
                <a:spcPts val="0"/>
              </a:spcAft>
              <a:buSzPts val="1300"/>
              <a:buChar char="●"/>
            </a:pPr>
            <a:r>
              <a:rPr lang="id"/>
              <a:t>Branch feature/b mengubah file 1 dan file 3</a:t>
            </a:r>
            <a:endParaRPr/>
          </a:p>
          <a:p>
            <a:pPr indent="-311150" lvl="0" marL="457200" rtl="0" algn="l">
              <a:spcBef>
                <a:spcPts val="0"/>
              </a:spcBef>
              <a:spcAft>
                <a:spcPts val="0"/>
              </a:spcAft>
              <a:buSzPts val="1300"/>
              <a:buChar char="●"/>
            </a:pPr>
            <a:r>
              <a:rPr lang="id"/>
              <a:t>Merge branch feature/a ke  branch utama</a:t>
            </a:r>
            <a:endParaRPr/>
          </a:p>
          <a:p>
            <a:pPr indent="-311150" lvl="0" marL="457200" rtl="0" algn="l">
              <a:spcBef>
                <a:spcPts val="0"/>
              </a:spcBef>
              <a:spcAft>
                <a:spcPts val="0"/>
              </a:spcAft>
              <a:buSzPts val="1300"/>
              <a:buChar char="●"/>
            </a:pPr>
            <a:r>
              <a:rPr lang="id"/>
              <a:t>Merge branch feature/b ke branch utama, hal ini akan memicu conflict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Membatalkan Conflict</a:t>
            </a:r>
            <a:endParaRPr/>
          </a:p>
        </p:txBody>
      </p:sp>
      <p:sp>
        <p:nvSpPr>
          <p:cNvPr id="358" name="Google Shape;358;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terjadi conflict, maka kita wajib memperbaikinya terlebih dahulu</a:t>
            </a:r>
            <a:endParaRPr/>
          </a:p>
          <a:p>
            <a:pPr indent="-311150" lvl="0" marL="457200" rtl="0" algn="l">
              <a:spcBef>
                <a:spcPts val="0"/>
              </a:spcBef>
              <a:spcAft>
                <a:spcPts val="0"/>
              </a:spcAft>
              <a:buSzPts val="1300"/>
              <a:buChar char="●"/>
            </a:pPr>
            <a:r>
              <a:rPr lang="id"/>
              <a:t>Semua perubahan yang tidak konflik akan secara otomatis berada di Staging Index</a:t>
            </a:r>
            <a:endParaRPr/>
          </a:p>
          <a:p>
            <a:pPr indent="-311150" lvl="0" marL="457200" rtl="0" algn="l">
              <a:spcBef>
                <a:spcPts val="0"/>
              </a:spcBef>
              <a:spcAft>
                <a:spcPts val="0"/>
              </a:spcAft>
              <a:buSzPts val="1300"/>
              <a:buChar char="●"/>
            </a:pPr>
            <a:r>
              <a:rPr lang="id"/>
              <a:t>Sedangkan perubahan yang konflik akan secara otomatis berada di Working Directory</a:t>
            </a:r>
            <a:endParaRPr/>
          </a:p>
          <a:p>
            <a:pPr indent="-311150" lvl="0" marL="457200" rtl="0" algn="l">
              <a:spcBef>
                <a:spcPts val="0"/>
              </a:spcBef>
              <a:spcAft>
                <a:spcPts val="0"/>
              </a:spcAft>
              <a:buSzPts val="1300"/>
              <a:buChar char="●"/>
            </a:pPr>
            <a:r>
              <a:rPr lang="id"/>
              <a:t>Jika kita ingin membatalkan merge, kita bisa gunakan perintah :</a:t>
            </a:r>
            <a:br>
              <a:rPr lang="id"/>
            </a:br>
            <a:r>
              <a:rPr lang="id"/>
              <a:t>git merge --abort</a:t>
            </a:r>
            <a:endParaRPr/>
          </a:p>
          <a:p>
            <a:pPr indent="-311150" lvl="0" marL="457200" rtl="0" algn="l">
              <a:spcBef>
                <a:spcPts val="0"/>
              </a:spcBef>
              <a:spcAft>
                <a:spcPts val="0"/>
              </a:spcAft>
              <a:buSzPts val="1300"/>
              <a:buChar char="●"/>
            </a:pPr>
            <a:r>
              <a:rPr lang="id"/>
              <a:t>Secara otomatis semua perubahan di branch yang ingin kita merge akan dihapus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Memperbaiki Conflict</a:t>
            </a:r>
            <a:endParaRPr/>
          </a:p>
        </p:txBody>
      </p:sp>
      <p:sp>
        <p:nvSpPr>
          <p:cNvPr id="364" name="Google Shape;364;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terjadi conflict, tidak ada cara otomatis memperbaikinya</a:t>
            </a:r>
            <a:endParaRPr/>
          </a:p>
          <a:p>
            <a:pPr indent="-311150" lvl="0" marL="457200" rtl="0" algn="l">
              <a:spcBef>
                <a:spcPts val="0"/>
              </a:spcBef>
              <a:spcAft>
                <a:spcPts val="0"/>
              </a:spcAft>
              <a:buSzPts val="1300"/>
              <a:buChar char="●"/>
            </a:pPr>
            <a:r>
              <a:rPr lang="id"/>
              <a:t>Kita perlu memperbaiki conflict secara manual</a:t>
            </a:r>
            <a:endParaRPr/>
          </a:p>
          <a:p>
            <a:pPr indent="-311150" lvl="0" marL="457200" rtl="0" algn="l">
              <a:spcBef>
                <a:spcPts val="0"/>
              </a:spcBef>
              <a:spcAft>
                <a:spcPts val="0"/>
              </a:spcAft>
              <a:buSzPts val="1300"/>
              <a:buChar char="●"/>
            </a:pPr>
            <a:r>
              <a:rPr lang="id"/>
              <a:t>Dan jika perbaikan conflict sudah dilakukan, maka kita perlu melakukan commit perubahan tersebut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File Conflict</a:t>
            </a:r>
            <a:endParaRPr/>
          </a:p>
        </p:txBody>
      </p:sp>
      <p:pic>
        <p:nvPicPr>
          <p:cNvPr id="370" name="Google Shape;370;p60"/>
          <p:cNvPicPr preferRelativeResize="0"/>
          <p:nvPr/>
        </p:nvPicPr>
        <p:blipFill>
          <a:blip r:embed="rId3">
            <a:alphaModFix/>
          </a:blip>
          <a:stretch>
            <a:fillRect/>
          </a:stretch>
        </p:blipFill>
        <p:spPr>
          <a:xfrm>
            <a:off x="152400" y="2006250"/>
            <a:ext cx="7309056" cy="2984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1"/>
          <p:cNvPicPr preferRelativeResize="0"/>
          <p:nvPr/>
        </p:nvPicPr>
        <p:blipFill>
          <a:blip r:embed="rId3">
            <a:alphaModFix/>
          </a:blip>
          <a:stretch>
            <a:fillRect/>
          </a:stretch>
        </p:blipFill>
        <p:spPr>
          <a:xfrm>
            <a:off x="169200" y="659624"/>
            <a:ext cx="8809201" cy="4331475"/>
          </a:xfrm>
          <a:prstGeom prst="rect">
            <a:avLst/>
          </a:prstGeom>
          <a:noFill/>
          <a:ln>
            <a:noFill/>
          </a:ln>
        </p:spPr>
      </p:pic>
      <p:sp>
        <p:nvSpPr>
          <p:cNvPr id="376" name="Google Shape;376;p61"/>
          <p:cNvSpPr txBox="1"/>
          <p:nvPr>
            <p:ph type="title"/>
          </p:nvPr>
        </p:nvSpPr>
        <p:spPr>
          <a:xfrm>
            <a:off x="727650" y="2114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 Conflict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Cherry Pick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Cherry Pick</a:t>
            </a:r>
            <a:endParaRPr/>
          </a:p>
        </p:txBody>
      </p:sp>
      <p:sp>
        <p:nvSpPr>
          <p:cNvPr id="387" name="Google Shape;387;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ketika kita membuat kode program di sebuah branch kita ingin melakukan merge, namun tidak ingin melakukan merge semua branch nya, mungkin hanya sebagian commit saja</a:t>
            </a:r>
            <a:endParaRPr/>
          </a:p>
          <a:p>
            <a:pPr indent="-311150" lvl="0" marL="457200" rtl="0" algn="l">
              <a:spcBef>
                <a:spcPts val="0"/>
              </a:spcBef>
              <a:spcAft>
                <a:spcPts val="0"/>
              </a:spcAft>
              <a:buSzPts val="1300"/>
              <a:buChar char="●"/>
            </a:pPr>
            <a:r>
              <a:rPr lang="id"/>
              <a:t>Cherry Pick merupakan fitur yang digunakan untuk mengambil commit dari branch manapun dan kita merge ke dalam branch saat ini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Dasar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93" name="Google Shape;393;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branch feature/c</a:t>
            </a:r>
            <a:endParaRPr/>
          </a:p>
          <a:p>
            <a:pPr indent="-311150" lvl="0" marL="457200" rtl="0" algn="l">
              <a:spcBef>
                <a:spcPts val="0"/>
              </a:spcBef>
              <a:spcAft>
                <a:spcPts val="0"/>
              </a:spcAft>
              <a:buSzPts val="1300"/>
              <a:buChar char="●"/>
            </a:pPr>
            <a:r>
              <a:rPr lang="id"/>
              <a:t>Edit file1.txt lalu commit</a:t>
            </a:r>
            <a:endParaRPr/>
          </a:p>
          <a:p>
            <a:pPr indent="-311150" lvl="0" marL="457200" rtl="0" algn="l">
              <a:spcBef>
                <a:spcPts val="0"/>
              </a:spcBef>
              <a:spcAft>
                <a:spcPts val="0"/>
              </a:spcAft>
              <a:buSzPts val="1300"/>
              <a:buChar char="●"/>
            </a:pPr>
            <a:r>
              <a:rPr lang="id"/>
              <a:t>Edit  file2.txt lalu commit</a:t>
            </a:r>
            <a:endParaRPr/>
          </a:p>
          <a:p>
            <a:pPr indent="-311150" lvl="0" marL="457200" rtl="0" algn="l">
              <a:spcBef>
                <a:spcPts val="0"/>
              </a:spcBef>
              <a:spcAft>
                <a:spcPts val="0"/>
              </a:spcAft>
              <a:buSzPts val="1300"/>
              <a:buChar char="●"/>
            </a:pPr>
            <a:r>
              <a:rPr lang="id"/>
              <a:t>Edit file3.txt lalu commit</a:t>
            </a:r>
            <a:endParaRPr/>
          </a:p>
          <a:p>
            <a:pPr indent="-311150" lvl="0" marL="457200" rtl="0" algn="l">
              <a:spcBef>
                <a:spcPts val="0"/>
              </a:spcBef>
              <a:spcAft>
                <a:spcPts val="0"/>
              </a:spcAft>
              <a:buSzPts val="1300"/>
              <a:buChar char="●"/>
            </a:pPr>
            <a:r>
              <a:rPr lang="id"/>
              <a:t>Edit file4.txt lalu commit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65"/>
          <p:cNvPicPr preferRelativeResize="0"/>
          <p:nvPr/>
        </p:nvPicPr>
        <p:blipFill>
          <a:blip r:embed="rId3">
            <a:alphaModFix/>
          </a:blip>
          <a:stretch>
            <a:fillRect/>
          </a:stretch>
        </p:blipFill>
        <p:spPr>
          <a:xfrm>
            <a:off x="181400" y="761699"/>
            <a:ext cx="8784799" cy="4229400"/>
          </a:xfrm>
          <a:prstGeom prst="rect">
            <a:avLst/>
          </a:prstGeom>
          <a:noFill/>
          <a:ln>
            <a:noFill/>
          </a:ln>
        </p:spPr>
      </p:pic>
      <p:sp>
        <p:nvSpPr>
          <p:cNvPr id="399" name="Google Shape;399;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Branch</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Cherry Pick</a:t>
            </a:r>
            <a:endParaRPr/>
          </a:p>
        </p:txBody>
      </p:sp>
      <p:sp>
        <p:nvSpPr>
          <p:cNvPr id="405" name="Google Shape;405;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Misal sekarang kita ingin melakukan merge branch feature/c, namun kita tidak ingin merge semua perubahan</a:t>
            </a:r>
            <a:endParaRPr/>
          </a:p>
          <a:p>
            <a:pPr indent="-311150" lvl="0" marL="457200" rtl="0" algn="l">
              <a:spcBef>
                <a:spcPts val="0"/>
              </a:spcBef>
              <a:spcAft>
                <a:spcPts val="0"/>
              </a:spcAft>
              <a:buSzPts val="1300"/>
              <a:buChar char="●"/>
            </a:pPr>
            <a:r>
              <a:rPr lang="id"/>
              <a:t>Misal saja kita hanya ingin melakukan merge perubahan di file1.txt dan file3.txt</a:t>
            </a:r>
            <a:endParaRPr/>
          </a:p>
          <a:p>
            <a:pPr indent="-311150" lvl="0" marL="457200" rtl="0" algn="l">
              <a:spcBef>
                <a:spcPts val="0"/>
              </a:spcBef>
              <a:spcAft>
                <a:spcPts val="0"/>
              </a:spcAft>
              <a:buSzPts val="1300"/>
              <a:buChar char="●"/>
            </a:pPr>
            <a:r>
              <a:rPr lang="id"/>
              <a:t>Maka kita bisa melakukan cherry pick untuk commit perubahan tersebut, caranya gunakan perintah :</a:t>
            </a:r>
            <a:br>
              <a:rPr lang="id"/>
            </a:br>
            <a:r>
              <a:rPr lang="id"/>
              <a:t>git cherry-pick commitId</a:t>
            </a:r>
            <a:br>
              <a:rPr lang="id"/>
            </a:b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Hasil Cherry Pick</a:t>
            </a:r>
            <a:endParaRPr/>
          </a:p>
        </p:txBody>
      </p:sp>
      <p:pic>
        <p:nvPicPr>
          <p:cNvPr id="411" name="Google Shape;411;p67"/>
          <p:cNvPicPr preferRelativeResize="0"/>
          <p:nvPr/>
        </p:nvPicPr>
        <p:blipFill>
          <a:blip r:embed="rId3">
            <a:alphaModFix/>
          </a:blip>
          <a:stretch>
            <a:fillRect/>
          </a:stretch>
        </p:blipFill>
        <p:spPr>
          <a:xfrm>
            <a:off x="587013" y="2006250"/>
            <a:ext cx="7969981" cy="29848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Tag</a:t>
            </a:r>
            <a:endParaRPr/>
          </a:p>
        </p:txBody>
      </p:sp>
      <p:sp>
        <p:nvSpPr>
          <p:cNvPr id="422" name="Google Shape;422;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merupakan fitur, dimana kita bisa menandai sebuah commit id</a:t>
            </a:r>
            <a:endParaRPr/>
          </a:p>
          <a:p>
            <a:pPr indent="-311150" lvl="0" marL="457200" rtl="0" algn="l">
              <a:spcBef>
                <a:spcPts val="0"/>
              </a:spcBef>
              <a:spcAft>
                <a:spcPts val="0"/>
              </a:spcAft>
              <a:buSzPts val="1300"/>
              <a:buChar char="●"/>
            </a:pPr>
            <a:r>
              <a:rPr lang="id"/>
              <a:t>Sebelumnya kita sudah tahu dengan HEAD, yaitu reference ke commit terakhir di branch kita saat ini</a:t>
            </a:r>
            <a:endParaRPr/>
          </a:p>
          <a:p>
            <a:pPr indent="-311150" lvl="0" marL="457200" rtl="0" algn="l">
              <a:spcBef>
                <a:spcPts val="0"/>
              </a:spcBef>
              <a:spcAft>
                <a:spcPts val="0"/>
              </a:spcAft>
              <a:buSzPts val="1300"/>
              <a:buChar char="●"/>
            </a:pPr>
            <a:r>
              <a:rPr lang="id"/>
              <a:t>Jika kita ingin membuat sebuah reference ke sebuah commit, kita bisa menggunakan Tag</a:t>
            </a:r>
            <a:endParaRPr/>
          </a:p>
          <a:p>
            <a:pPr indent="-311150" lvl="0" marL="457200" rtl="0" algn="l">
              <a:spcBef>
                <a:spcPts val="0"/>
              </a:spcBef>
              <a:spcAft>
                <a:spcPts val="0"/>
              </a:spcAft>
              <a:buSzPts val="1300"/>
              <a:buChar char="●"/>
            </a:pPr>
            <a:r>
              <a:rPr lang="id"/>
              <a:t>Dalam pengembangan perangkat lunak, biasanya Tag digunakan sebagai penanda versi rilis dari aplikasi, misal Tag 1.0.0, Tag 1.0.2, dan lain-lain</a:t>
            </a:r>
            <a:endParaRPr/>
          </a:p>
          <a:p>
            <a:pPr indent="-311150" lvl="0" marL="457200" rtl="0" algn="l">
              <a:spcBef>
                <a:spcPts val="0"/>
              </a:spcBef>
              <a:spcAft>
                <a:spcPts val="0"/>
              </a:spcAft>
              <a:buSzPts val="1300"/>
              <a:buChar char="●"/>
            </a:pPr>
            <a:r>
              <a:rPr lang="id"/>
              <a:t>Karena Tag merupakan reference ke commit, jadi Tag bisa dilakukan di branch manapun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Tag</a:t>
            </a:r>
            <a:endParaRPr/>
          </a:p>
        </p:txBody>
      </p:sp>
      <p:sp>
        <p:nvSpPr>
          <p:cNvPr id="428" name="Google Shape;428;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Tag adalah sesuatu yang unik, artinya jika kita sudah membuat tag dengan nama A, maka kita tidak bisa membuat tag dengan nama yang sama lagi</a:t>
            </a:r>
            <a:endParaRPr/>
          </a:p>
          <a:p>
            <a:pPr indent="-311150" lvl="0" marL="457200" rtl="0" algn="l">
              <a:spcBef>
                <a:spcPts val="0"/>
              </a:spcBef>
              <a:spcAft>
                <a:spcPts val="0"/>
              </a:spcAft>
              <a:buSzPts val="1300"/>
              <a:buChar char="●"/>
            </a:pPr>
            <a:r>
              <a:rPr lang="id"/>
              <a:t>Untuk membuat tag, kita bisa gunakan perintah :</a:t>
            </a:r>
            <a:br>
              <a:rPr lang="id"/>
            </a:br>
            <a:r>
              <a:rPr lang="id"/>
              <a:t>git tag tagName commitId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34" name="Google Shape;434;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file version.txt, lalu isi dengan informasi versi aplikasi</a:t>
            </a:r>
            <a:endParaRPr/>
          </a:p>
          <a:p>
            <a:pPr indent="-311150" lvl="0" marL="457200" rtl="0" algn="l">
              <a:spcBef>
                <a:spcPts val="0"/>
              </a:spcBef>
              <a:spcAft>
                <a:spcPts val="0"/>
              </a:spcAft>
              <a:buSzPts val="1300"/>
              <a:buChar char="●"/>
            </a:pPr>
            <a:r>
              <a:rPr lang="id"/>
              <a:t>Lakukan :</a:t>
            </a:r>
            <a:br>
              <a:rPr lang="id"/>
            </a:br>
            <a:r>
              <a:rPr lang="id"/>
              <a:t>- Ubah file dengan isi 1.0.0, lalu commit dan buat tag untuk commit tersebut</a:t>
            </a:r>
            <a:br>
              <a:rPr lang="id"/>
            </a:br>
            <a:r>
              <a:rPr lang="id"/>
              <a:t>- Ubah file dengan isi 1.0.1, lalu commit dan buat tag untuk commit tersebut</a:t>
            </a:r>
            <a:br>
              <a:rPr lang="id"/>
            </a:br>
            <a:r>
              <a:rPr lang="id"/>
              <a:t>- Ubah file dengan isi 1.0.2, lalu commit dan buat tag untuk commit tersebut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Menampilkan Tag</a:t>
            </a:r>
            <a:endParaRPr/>
          </a:p>
        </p:txBody>
      </p:sp>
      <p:sp>
        <p:nvSpPr>
          <p:cNvPr id="440" name="Google Shape;440;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menampilkan semua tag yang ada di Repository, kita bisa menggunakan perintah :</a:t>
            </a:r>
            <a:br>
              <a:rPr lang="id"/>
            </a:br>
            <a:r>
              <a:rPr lang="id"/>
              <a:t>git tag -l</a:t>
            </a:r>
            <a:br>
              <a:rPr lang="id"/>
            </a:br>
            <a:r>
              <a:rPr lang="id"/>
              <a:t>git tag --list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Checkout ke Tag</a:t>
            </a:r>
            <a:endParaRPr/>
          </a:p>
        </p:txBody>
      </p:sp>
      <p:sp>
        <p:nvSpPr>
          <p:cNvPr id="446" name="Google Shape;446;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dijelaskan di kelas Git Dasar, kita kita melihat snapshot sebelumnya di Git</a:t>
            </a:r>
            <a:endParaRPr/>
          </a:p>
          <a:p>
            <a:pPr indent="-311150" lvl="0" marL="457200" rtl="0" algn="l">
              <a:spcBef>
                <a:spcPts val="0"/>
              </a:spcBef>
              <a:spcAft>
                <a:spcPts val="0"/>
              </a:spcAft>
              <a:buSzPts val="1300"/>
              <a:buChar char="●"/>
            </a:pPr>
            <a:r>
              <a:rPr lang="id"/>
              <a:t>Sekarang dengan menggunakan Tag, kita juga bisa melihat snapshot sebelumnya tanpa harus menggunakan commitId, cukup menggunakan Tag :</a:t>
            </a:r>
            <a:br>
              <a:rPr lang="id"/>
            </a:br>
            <a:r>
              <a:rPr lang="id"/>
              <a:t>git checkout tagname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Branch</a:t>
            </a:r>
            <a:endParaRPr/>
          </a:p>
          <a:p>
            <a:pPr indent="-311150" lvl="0" marL="457200" rtl="0" algn="l">
              <a:spcBef>
                <a:spcPts val="0"/>
              </a:spcBef>
              <a:spcAft>
                <a:spcPts val="0"/>
              </a:spcAft>
              <a:buSzPts val="1300"/>
              <a:buChar char="●"/>
            </a:pPr>
            <a:r>
              <a:rPr lang="id"/>
              <a:t>Mengelola</a:t>
            </a:r>
            <a:r>
              <a:rPr lang="id"/>
              <a:t> </a:t>
            </a:r>
            <a:r>
              <a:rPr lang="id"/>
              <a:t>Branch</a:t>
            </a:r>
            <a:endParaRPr/>
          </a:p>
          <a:p>
            <a:pPr indent="-311150" lvl="0" marL="457200" rtl="0" algn="l">
              <a:spcBef>
                <a:spcPts val="0"/>
              </a:spcBef>
              <a:spcAft>
                <a:spcPts val="0"/>
              </a:spcAft>
              <a:buSzPts val="1300"/>
              <a:buChar char="●"/>
            </a:pPr>
            <a:r>
              <a:rPr lang="id"/>
              <a:t>Merge Branch</a:t>
            </a:r>
            <a:endParaRPr/>
          </a:p>
          <a:p>
            <a:pPr indent="-311150" lvl="0" marL="457200" rtl="0" algn="l">
              <a:spcBef>
                <a:spcPts val="0"/>
              </a:spcBef>
              <a:spcAft>
                <a:spcPts val="0"/>
              </a:spcAft>
              <a:buSzPts val="1300"/>
              <a:buChar char="●"/>
            </a:pPr>
            <a:r>
              <a:rPr lang="id"/>
              <a:t>Merge Conflict</a:t>
            </a:r>
            <a:endParaRPr/>
          </a:p>
          <a:p>
            <a:pPr indent="-311150" lvl="0" marL="457200" rtl="0" algn="l">
              <a:spcBef>
                <a:spcPts val="0"/>
              </a:spcBef>
              <a:spcAft>
                <a:spcPts val="0"/>
              </a:spcAft>
              <a:buSzPts val="1300"/>
              <a:buChar char="●"/>
            </a:pPr>
            <a:r>
              <a:rPr lang="id"/>
              <a:t>Cherry Pick</a:t>
            </a:r>
            <a:endParaRPr/>
          </a:p>
          <a:p>
            <a:pPr indent="-311150" lvl="0" marL="457200" rtl="0" algn="l">
              <a:spcBef>
                <a:spcPts val="0"/>
              </a:spcBef>
              <a:spcAft>
                <a:spcPts val="0"/>
              </a:spcAft>
              <a:buSzPts val="1300"/>
              <a:buChar char="●"/>
            </a:pPr>
            <a:r>
              <a:rPr lang="id"/>
              <a:t>Rebase</a:t>
            </a:r>
            <a:endParaRPr/>
          </a:p>
          <a:p>
            <a:pPr indent="-311150" lvl="0" marL="457200" rtl="0" algn="l">
              <a:spcBef>
                <a:spcPts val="0"/>
              </a:spcBef>
              <a:spcAft>
                <a:spcPts val="0"/>
              </a:spcAft>
              <a:buSzPts val="1300"/>
              <a:buChar char="●"/>
            </a:pPr>
            <a:r>
              <a:rPr lang="id"/>
              <a:t>Stash</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Menghapus Tag</a:t>
            </a:r>
            <a:endParaRPr/>
          </a:p>
        </p:txBody>
      </p:sp>
      <p:sp>
        <p:nvSpPr>
          <p:cNvPr id="452" name="Google Shape;452;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Tidak ada cara untuk mengubah Tag, jadi jika kita ingin mengubah Tag, kita bisa membuat Tag baru ke commit yang sama, lalu menghapus Tag yang lama</a:t>
            </a:r>
            <a:endParaRPr/>
          </a:p>
          <a:p>
            <a:pPr indent="-311150" lvl="0" marL="457200" rtl="0" algn="l">
              <a:spcBef>
                <a:spcPts val="0"/>
              </a:spcBef>
              <a:spcAft>
                <a:spcPts val="0"/>
              </a:spcAft>
              <a:buSzPts val="1300"/>
              <a:buChar char="●"/>
            </a:pPr>
            <a:r>
              <a:rPr lang="id"/>
              <a:t>Untuk menghapus Tag, kita bisa gunakan perintah :</a:t>
            </a:r>
            <a:br>
              <a:rPr lang="id"/>
            </a:br>
            <a:r>
              <a:rPr lang="id"/>
              <a:t>git tag -d namatag</a:t>
            </a:r>
            <a:br>
              <a:rPr lang="id"/>
            </a:br>
            <a:r>
              <a:rPr lang="id"/>
              <a:t>git tag --delete namatag</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58" name="Google Shape;458;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Silahkan hapus tag untuk versi rilis 1.0.1</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Stash</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Stash</a:t>
            </a:r>
            <a:endParaRPr/>
          </a:p>
        </p:txBody>
      </p:sp>
      <p:sp>
        <p:nvSpPr>
          <p:cNvPr id="469" name="Google Shape;469;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keadaan, dimana kita sedang melakukan perubahan di sebuah branch, namun perubahan nya belum disimpan di Repository, misal masih di Working atau Staging Index</a:t>
            </a:r>
            <a:endParaRPr/>
          </a:p>
          <a:p>
            <a:pPr indent="-311150" lvl="0" marL="457200" rtl="0" algn="l">
              <a:spcBef>
                <a:spcPts val="0"/>
              </a:spcBef>
              <a:spcAft>
                <a:spcPts val="0"/>
              </a:spcAft>
              <a:buSzPts val="1300"/>
              <a:buChar char="●"/>
            </a:pPr>
            <a:r>
              <a:rPr lang="id"/>
              <a:t>Lalu kita butuh secepatnya melakukan perubahan di branch lain</a:t>
            </a:r>
            <a:endParaRPr/>
          </a:p>
          <a:p>
            <a:pPr indent="-311150" lvl="0" marL="457200" rtl="0" algn="l">
              <a:spcBef>
                <a:spcPts val="0"/>
              </a:spcBef>
              <a:spcAft>
                <a:spcPts val="0"/>
              </a:spcAft>
              <a:buSzPts val="1300"/>
              <a:buChar char="●"/>
            </a:pPr>
            <a:r>
              <a:rPr lang="id"/>
              <a:t>Jika perubahan tersebut belum siap kita commit, kita bisa menyimpan semua perubahan tersebut ke Stash</a:t>
            </a:r>
            <a:endParaRPr/>
          </a:p>
          <a:p>
            <a:pPr indent="-311150" lvl="0" marL="457200" rtl="0" algn="l">
              <a:spcBef>
                <a:spcPts val="0"/>
              </a:spcBef>
              <a:spcAft>
                <a:spcPts val="0"/>
              </a:spcAft>
              <a:buSzPts val="1300"/>
              <a:buChar char="●"/>
            </a:pPr>
            <a:r>
              <a:rPr lang="id"/>
              <a:t>Stash adalah sebuah tempat dimana kita bisa menyimpan perubahan di Working atau Staging Index secara sementara agar branch saat ini menjadi bersih kembali, sehingga kita bisa pindah ke branch lain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75" name="Google Shape;475;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branch utama</a:t>
            </a:r>
            <a:endParaRPr/>
          </a:p>
          <a:p>
            <a:pPr indent="-311150" lvl="0" marL="457200" rtl="0" algn="l">
              <a:spcBef>
                <a:spcPts val="0"/>
              </a:spcBef>
              <a:spcAft>
                <a:spcPts val="0"/>
              </a:spcAft>
              <a:buSzPts val="1300"/>
              <a:buChar char="●"/>
            </a:pPr>
            <a:r>
              <a:rPr lang="id"/>
              <a:t>Buat branch baru dengan nama feature/d</a:t>
            </a:r>
            <a:endParaRPr/>
          </a:p>
          <a:p>
            <a:pPr indent="-311150" lvl="0" marL="457200" rtl="0" algn="l">
              <a:spcBef>
                <a:spcPts val="0"/>
              </a:spcBef>
              <a:spcAft>
                <a:spcPts val="0"/>
              </a:spcAft>
              <a:buSzPts val="1300"/>
              <a:buChar char="●"/>
            </a:pPr>
            <a:r>
              <a:rPr lang="id"/>
              <a:t>Di branch utama, buat perubahan di file1.txt, lalu commit</a:t>
            </a:r>
            <a:endParaRPr/>
          </a:p>
          <a:p>
            <a:pPr indent="-311150" lvl="0" marL="457200" rtl="0" algn="l">
              <a:spcBef>
                <a:spcPts val="0"/>
              </a:spcBef>
              <a:spcAft>
                <a:spcPts val="0"/>
              </a:spcAft>
              <a:buSzPts val="1300"/>
              <a:buChar char="●"/>
            </a:pPr>
            <a:r>
              <a:rPr lang="id"/>
              <a:t>Pindah ke branch feature/d</a:t>
            </a:r>
            <a:endParaRPr/>
          </a:p>
          <a:p>
            <a:pPr indent="-311150" lvl="0" marL="457200" rtl="0" algn="l">
              <a:spcBef>
                <a:spcPts val="0"/>
              </a:spcBef>
              <a:spcAft>
                <a:spcPts val="0"/>
              </a:spcAft>
              <a:buSzPts val="1300"/>
              <a:buChar char="●"/>
            </a:pPr>
            <a:r>
              <a:rPr lang="id"/>
              <a:t>Lakukan perubahan file1.txt, tambahkan ke Staging Index</a:t>
            </a:r>
            <a:endParaRPr/>
          </a:p>
          <a:p>
            <a:pPr indent="-311150" lvl="0" marL="457200" rtl="0" algn="l">
              <a:spcBef>
                <a:spcPts val="0"/>
              </a:spcBef>
              <a:spcAft>
                <a:spcPts val="0"/>
              </a:spcAft>
              <a:buSzPts val="1300"/>
              <a:buChar char="●"/>
            </a:pPr>
            <a:r>
              <a:rPr lang="id"/>
              <a:t>Lakukan perubahan file2.txt, biarkan di Working</a:t>
            </a:r>
            <a:endParaRPr/>
          </a:p>
          <a:p>
            <a:pPr indent="-311150" lvl="0" marL="457200" rtl="0" algn="l">
              <a:spcBef>
                <a:spcPts val="0"/>
              </a:spcBef>
              <a:spcAft>
                <a:spcPts val="0"/>
              </a:spcAft>
              <a:buSzPts val="1300"/>
              <a:buChar char="●"/>
            </a:pPr>
            <a:r>
              <a:rPr lang="id"/>
              <a:t>Pindah ke branch utama</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Error Ketika Pindah Branch</a:t>
            </a:r>
            <a:endParaRPr/>
          </a:p>
        </p:txBody>
      </p:sp>
      <p:sp>
        <p:nvSpPr>
          <p:cNvPr id="481" name="Google Shape;481;p7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ketika kita melakukan perpindahan branch, Git akan secara pintar membawa perubahan yang terjadi di branch saat ini ke branch tujuan pindah</a:t>
            </a:r>
            <a:endParaRPr/>
          </a:p>
          <a:p>
            <a:pPr indent="-311150" lvl="0" marL="457200" rtl="0" algn="l">
              <a:spcBef>
                <a:spcPts val="0"/>
              </a:spcBef>
              <a:spcAft>
                <a:spcPts val="0"/>
              </a:spcAft>
              <a:buSzPts val="1300"/>
              <a:buChar char="●"/>
            </a:pPr>
            <a:r>
              <a:rPr lang="id"/>
              <a:t>Namun jika ternyata terdapat conflict, pada kasus kita, pada file1.txt terdapat conflict, maka secara otomatis kita tidak bisa pindah ke branch tersebut</a:t>
            </a:r>
            <a:endParaRPr/>
          </a:p>
        </p:txBody>
      </p:sp>
      <p:pic>
        <p:nvPicPr>
          <p:cNvPr id="482" name="Google Shape;482;p79"/>
          <p:cNvPicPr preferRelativeResize="0"/>
          <p:nvPr/>
        </p:nvPicPr>
        <p:blipFill>
          <a:blip r:embed="rId3">
            <a:alphaModFix/>
          </a:blip>
          <a:stretch>
            <a:fillRect/>
          </a:stretch>
        </p:blipFill>
        <p:spPr>
          <a:xfrm>
            <a:off x="0" y="3309560"/>
            <a:ext cx="9144001" cy="135133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Menyimpan Perubahan ke Stash</a:t>
            </a:r>
            <a:endParaRPr/>
          </a:p>
        </p:txBody>
      </p:sp>
      <p:sp>
        <p:nvSpPr>
          <p:cNvPr id="488" name="Google Shape;488;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menyimpan semua perubahan yang terjadi di Working dan Staging Index, kita bisa menggunakan Stash</a:t>
            </a:r>
            <a:endParaRPr/>
          </a:p>
          <a:p>
            <a:pPr indent="-311150" lvl="0" marL="457200" rtl="0" algn="l">
              <a:spcBef>
                <a:spcPts val="0"/>
              </a:spcBef>
              <a:spcAft>
                <a:spcPts val="0"/>
              </a:spcAft>
              <a:buSzPts val="1300"/>
              <a:buChar char="●"/>
            </a:pPr>
            <a:r>
              <a:rPr lang="id"/>
              <a:t>Untuk menyimpan perubahan ke Stash, kita bisa gunakan perintah :</a:t>
            </a:r>
            <a:br>
              <a:rPr lang="id"/>
            </a:br>
            <a:r>
              <a:rPr lang="id"/>
              <a:t>git stash push -m ‘message stash’</a:t>
            </a:r>
            <a:endParaRPr/>
          </a:p>
          <a:p>
            <a:pPr indent="-311150" lvl="0" marL="457200" rtl="0" algn="l">
              <a:spcBef>
                <a:spcPts val="0"/>
              </a:spcBef>
              <a:spcAft>
                <a:spcPts val="0"/>
              </a:spcAft>
              <a:buSzPts val="1300"/>
              <a:buChar char="●"/>
            </a:pPr>
            <a:r>
              <a:rPr lang="id"/>
              <a:t>Untuk melihat semua Stash, kita bisa gunakan perintah :</a:t>
            </a:r>
            <a:br>
              <a:rPr lang="id"/>
            </a:br>
            <a:r>
              <a:rPr lang="id"/>
              <a:t>git stash list</a:t>
            </a:r>
            <a:endParaRPr/>
          </a:p>
          <a:p>
            <a:pPr indent="-311150" lvl="0" marL="457200" rtl="0" algn="l">
              <a:spcBef>
                <a:spcPts val="0"/>
              </a:spcBef>
              <a:spcAft>
                <a:spcPts val="0"/>
              </a:spcAft>
              <a:buSzPts val="1300"/>
              <a:buChar char="●"/>
            </a:pPr>
            <a:r>
              <a:rPr lang="id"/>
              <a:t>Untuk melihat perubahan yang terjadi di Stash, kita bisa gunakan perintah </a:t>
            </a:r>
            <a:br>
              <a:rPr lang="id"/>
            </a:br>
            <a:r>
              <a:rPr lang="id"/>
              <a:t>git stash show stashId</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494" name="Google Shape;494;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Simpan semua perubahan ke stash</a:t>
            </a:r>
            <a:endParaRPr/>
          </a:p>
          <a:p>
            <a:pPr indent="-311150" lvl="0" marL="457200" rtl="0" algn="l">
              <a:spcBef>
                <a:spcPts val="0"/>
              </a:spcBef>
              <a:spcAft>
                <a:spcPts val="0"/>
              </a:spcAft>
              <a:buSzPts val="1300"/>
              <a:buChar char="●"/>
            </a:pPr>
            <a:r>
              <a:rPr lang="id"/>
              <a:t>Pindah ke branch utama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Mengambil Perubahan di Stash</a:t>
            </a:r>
            <a:endParaRPr/>
          </a:p>
        </p:txBody>
      </p:sp>
      <p:sp>
        <p:nvSpPr>
          <p:cNvPr id="500" name="Google Shape;500;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mengambil perubah di stash, kita bisa gunakan perintah :</a:t>
            </a:r>
            <a:br>
              <a:rPr lang="id"/>
            </a:br>
            <a:r>
              <a:rPr lang="id"/>
              <a:t>git stash apply stashId</a:t>
            </a:r>
            <a:endParaRPr/>
          </a:p>
          <a:p>
            <a:pPr indent="-311150" lvl="0" marL="457200" rtl="0" algn="l">
              <a:spcBef>
                <a:spcPts val="0"/>
              </a:spcBef>
              <a:spcAft>
                <a:spcPts val="0"/>
              </a:spcAft>
              <a:buSzPts val="1300"/>
              <a:buChar char="●"/>
            </a:pPr>
            <a:r>
              <a:rPr lang="id"/>
              <a:t>Untuk menghapus stash, kita bisa gunakan perintah :</a:t>
            </a:r>
            <a:br>
              <a:rPr lang="id"/>
            </a:br>
            <a:r>
              <a:rPr lang="id"/>
              <a:t>git stash drop stashId</a:t>
            </a:r>
            <a:endParaRPr/>
          </a:p>
          <a:p>
            <a:pPr indent="-311150" lvl="0" marL="457200" rtl="0" algn="l">
              <a:spcBef>
                <a:spcPts val="0"/>
              </a:spcBef>
              <a:spcAft>
                <a:spcPts val="0"/>
              </a:spcAft>
              <a:buSzPts val="1300"/>
              <a:buChar char="●"/>
            </a:pPr>
            <a:r>
              <a:rPr lang="id"/>
              <a:t>Untuk menghapus semua stash, kita bisa gunakan perintah :</a:t>
            </a:r>
            <a:br>
              <a:rPr lang="id"/>
            </a:br>
            <a:r>
              <a:rPr lang="id"/>
              <a:t>git stash clear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506" name="Google Shape;506;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Pindah ke branch feature/d</a:t>
            </a:r>
            <a:endParaRPr/>
          </a:p>
          <a:p>
            <a:pPr indent="-311150" lvl="0" marL="457200" rtl="0" algn="l">
              <a:spcBef>
                <a:spcPts val="0"/>
              </a:spcBef>
              <a:spcAft>
                <a:spcPts val="0"/>
              </a:spcAft>
              <a:buSzPts val="1300"/>
              <a:buChar char="●"/>
            </a:pPr>
            <a:r>
              <a:rPr lang="id"/>
              <a:t>Ambil perubahan di stash</a:t>
            </a:r>
            <a:endParaRPr/>
          </a:p>
          <a:p>
            <a:pPr indent="-311150" lvl="0" marL="457200" rtl="0" algn="l">
              <a:spcBef>
                <a:spcPts val="0"/>
              </a:spcBef>
              <a:spcAft>
                <a:spcPts val="0"/>
              </a:spcAft>
              <a:buSzPts val="1300"/>
              <a:buChar char="●"/>
            </a:pPr>
            <a:r>
              <a:rPr lang="id"/>
              <a:t>Lalu hapus data stash</a:t>
            </a:r>
            <a:endParaRPr/>
          </a:p>
          <a:p>
            <a:pPr indent="-311150" lvl="0" marL="457200" rtl="0" algn="l">
              <a:spcBef>
                <a:spcPts val="0"/>
              </a:spcBef>
              <a:spcAft>
                <a:spcPts val="0"/>
              </a:spcAft>
              <a:buSzPts val="1300"/>
              <a:buChar char="●"/>
            </a:pPr>
            <a:r>
              <a:rPr lang="id"/>
              <a:t>Commit perubahan di branch</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Branch</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8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Rebase</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Rebase</a:t>
            </a:r>
            <a:endParaRPr/>
          </a:p>
        </p:txBody>
      </p:sp>
      <p:sp>
        <p:nvSpPr>
          <p:cNvPr id="517" name="Google Shape;517;p8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untuk menggabungkan dua buah branch, kita sudah belajar yang namanya merge</a:t>
            </a:r>
            <a:endParaRPr/>
          </a:p>
          <a:p>
            <a:pPr indent="-311150" lvl="0" marL="457200" rtl="0" algn="l">
              <a:spcBef>
                <a:spcPts val="0"/>
              </a:spcBef>
              <a:spcAft>
                <a:spcPts val="0"/>
              </a:spcAft>
              <a:buSzPts val="1300"/>
              <a:buChar char="●"/>
            </a:pPr>
            <a:r>
              <a:rPr lang="id"/>
              <a:t>Sekarang kita akan bahas tentang cara lain menggabungkan dua buah branch, yaitu rebase</a:t>
            </a:r>
            <a:endParaRPr/>
          </a:p>
          <a:p>
            <a:pPr indent="-311150" lvl="0" marL="457200" rtl="0" algn="l">
              <a:spcBef>
                <a:spcPts val="0"/>
              </a:spcBef>
              <a:spcAft>
                <a:spcPts val="0"/>
              </a:spcAft>
              <a:buSzPts val="1300"/>
              <a:buChar char="●"/>
            </a:pPr>
            <a:r>
              <a:rPr lang="id"/>
              <a:t>Rebase agak sedikit kompleks, jadi kita akan coba bahas secara visual</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Branch</a:t>
            </a:r>
            <a:endParaRPr/>
          </a:p>
        </p:txBody>
      </p:sp>
      <p:pic>
        <p:nvPicPr>
          <p:cNvPr id="523" name="Google Shape;523;p86"/>
          <p:cNvPicPr preferRelativeResize="0"/>
          <p:nvPr/>
        </p:nvPicPr>
        <p:blipFill>
          <a:blip r:embed="rId3">
            <a:alphaModFix/>
          </a:blip>
          <a:stretch>
            <a:fillRect/>
          </a:stretch>
        </p:blipFill>
        <p:spPr>
          <a:xfrm>
            <a:off x="152400" y="2006250"/>
            <a:ext cx="8839204" cy="248171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 Branch</a:t>
            </a:r>
            <a:endParaRPr/>
          </a:p>
        </p:txBody>
      </p:sp>
      <p:pic>
        <p:nvPicPr>
          <p:cNvPr id="529" name="Google Shape;529;p87"/>
          <p:cNvPicPr preferRelativeResize="0"/>
          <p:nvPr/>
        </p:nvPicPr>
        <p:blipFill>
          <a:blip r:embed="rId3">
            <a:alphaModFix/>
          </a:blip>
          <a:stretch>
            <a:fillRect/>
          </a:stretch>
        </p:blipFill>
        <p:spPr>
          <a:xfrm>
            <a:off x="242700" y="2006250"/>
            <a:ext cx="8658606" cy="2984852"/>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Rebase Branch</a:t>
            </a:r>
            <a:endParaRPr/>
          </a:p>
        </p:txBody>
      </p:sp>
      <p:pic>
        <p:nvPicPr>
          <p:cNvPr id="535" name="Google Shape;535;p88"/>
          <p:cNvPicPr preferRelativeResize="0"/>
          <p:nvPr/>
        </p:nvPicPr>
        <p:blipFill>
          <a:blip r:embed="rId3">
            <a:alphaModFix/>
          </a:blip>
          <a:stretch>
            <a:fillRect/>
          </a:stretch>
        </p:blipFill>
        <p:spPr>
          <a:xfrm>
            <a:off x="765663" y="2006250"/>
            <a:ext cx="7612672" cy="298485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541" name="Google Shape;541;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branch utama, buat branch feature/rebase</a:t>
            </a:r>
            <a:endParaRPr/>
          </a:p>
          <a:p>
            <a:pPr indent="-311150" lvl="0" marL="457200" rtl="0" algn="l">
              <a:spcBef>
                <a:spcPts val="0"/>
              </a:spcBef>
              <a:spcAft>
                <a:spcPts val="0"/>
              </a:spcAft>
              <a:buSzPts val="1300"/>
              <a:buChar char="●"/>
            </a:pPr>
            <a:r>
              <a:rPr lang="id"/>
              <a:t>Di branch utama, ubah file1.txt lalu commit</a:t>
            </a:r>
            <a:endParaRPr/>
          </a:p>
          <a:p>
            <a:pPr indent="-311150" lvl="0" marL="457200" rtl="0" algn="l">
              <a:spcBef>
                <a:spcPts val="0"/>
              </a:spcBef>
              <a:spcAft>
                <a:spcPts val="0"/>
              </a:spcAft>
              <a:buSzPts val="1300"/>
              <a:buChar char="●"/>
            </a:pPr>
            <a:r>
              <a:rPr lang="id"/>
              <a:t>Pindah ke branch feature/rebase</a:t>
            </a:r>
            <a:endParaRPr/>
          </a:p>
          <a:p>
            <a:pPr indent="-311150" lvl="0" marL="457200" rtl="0" algn="l">
              <a:spcBef>
                <a:spcPts val="0"/>
              </a:spcBef>
              <a:spcAft>
                <a:spcPts val="0"/>
              </a:spcAft>
              <a:buSzPts val="1300"/>
              <a:buChar char="●"/>
            </a:pPr>
            <a:r>
              <a:rPr lang="id"/>
              <a:t>Di branch feature/rebase, ubah file2.txt lalu commit</a:t>
            </a:r>
            <a:endParaRPr/>
          </a:p>
          <a:p>
            <a:pPr indent="-311150" lvl="0" marL="457200" rtl="0" algn="l">
              <a:spcBef>
                <a:spcPts val="0"/>
              </a:spcBef>
              <a:spcAft>
                <a:spcPts val="0"/>
              </a:spcAft>
              <a:buSzPts val="1300"/>
              <a:buChar char="●"/>
            </a:pPr>
            <a:r>
              <a:rPr lang="id"/>
              <a:t>Di branch feature/rebase, ubah file3.txt lalu commit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Rebase</a:t>
            </a:r>
            <a:endParaRPr/>
          </a:p>
        </p:txBody>
      </p:sp>
      <p:sp>
        <p:nvSpPr>
          <p:cNvPr id="547" name="Google Shape;547;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melakukan rebase, kita bisa lakukan perintah :</a:t>
            </a:r>
            <a:br>
              <a:rPr lang="id"/>
            </a:br>
            <a:r>
              <a:rPr lang="id"/>
              <a:t>git rebase namabranch</a:t>
            </a:r>
            <a:endParaRPr/>
          </a:p>
          <a:p>
            <a:pPr indent="-311150" lvl="0" marL="457200" rtl="0" algn="l">
              <a:spcBef>
                <a:spcPts val="0"/>
              </a:spcBef>
              <a:spcAft>
                <a:spcPts val="0"/>
              </a:spcAft>
              <a:buSzPts val="1300"/>
              <a:buChar char="●"/>
            </a:pPr>
            <a:r>
              <a:rPr lang="id"/>
              <a:t>Jika sekarang kita ada di branch feature/rebase, lalu menggunakan perintah :</a:t>
            </a:r>
            <a:br>
              <a:rPr lang="id"/>
            </a:br>
            <a:r>
              <a:rPr lang="id"/>
              <a:t>git rebase master</a:t>
            </a:r>
            <a:endParaRPr/>
          </a:p>
          <a:p>
            <a:pPr indent="-311150" lvl="0" marL="457200" rtl="0" algn="l">
              <a:spcBef>
                <a:spcPts val="0"/>
              </a:spcBef>
              <a:spcAft>
                <a:spcPts val="0"/>
              </a:spcAft>
              <a:buSzPts val="1300"/>
              <a:buChar char="●"/>
            </a:pPr>
            <a:r>
              <a:rPr lang="id"/>
              <a:t>Artinya kita melakukan rebase semua commit di master ke branch develop</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553" name="Google Shape;553;p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Pindah ke branch feature/rebase</a:t>
            </a:r>
            <a:endParaRPr/>
          </a:p>
          <a:p>
            <a:pPr indent="-311150" lvl="0" marL="457200" rtl="0" algn="l">
              <a:spcBef>
                <a:spcPts val="0"/>
              </a:spcBef>
              <a:spcAft>
                <a:spcPts val="0"/>
              </a:spcAft>
              <a:buSzPts val="1300"/>
              <a:buChar char="●"/>
            </a:pPr>
            <a:r>
              <a:rPr lang="id"/>
              <a:t>Lakukan rebase dengan branch master</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Branch</a:t>
            </a:r>
            <a:endParaRPr/>
          </a:p>
        </p:txBody>
      </p:sp>
      <p:sp>
        <p:nvSpPr>
          <p:cNvPr id="559" name="Google Shape;559;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melakukan rebase, bukan berarti branch yang di rebase sekarang posisinya ada di branch yang melakukan rebase, posisinya tetap ada di commit terakhir di branch tersebut</a:t>
            </a:r>
            <a:endParaRPr/>
          </a:p>
          <a:p>
            <a:pPr indent="-311150" lvl="0" marL="457200" rtl="0" algn="l">
              <a:spcBef>
                <a:spcPts val="0"/>
              </a:spcBef>
              <a:spcAft>
                <a:spcPts val="0"/>
              </a:spcAft>
              <a:buSzPts val="1300"/>
              <a:buChar char="●"/>
            </a:pPr>
            <a:r>
              <a:rPr lang="id"/>
              <a:t>Seperti yang terlihat pada gambar Diagram Rebase Branch</a:t>
            </a:r>
            <a:endParaRPr/>
          </a:p>
          <a:p>
            <a:pPr indent="-311150" lvl="0" marL="457200" rtl="0" algn="l">
              <a:spcBef>
                <a:spcPts val="0"/>
              </a:spcBef>
              <a:spcAft>
                <a:spcPts val="0"/>
              </a:spcAft>
              <a:buSzPts val="1300"/>
              <a:buChar char="●"/>
            </a:pPr>
            <a:r>
              <a:rPr lang="id"/>
              <a:t>Agar posisinya sama dengan branch yang melakukan rebase, kita bisa menggunakan perintah merge</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Setelah Merge</a:t>
            </a:r>
            <a:endParaRPr/>
          </a:p>
        </p:txBody>
      </p:sp>
      <p:pic>
        <p:nvPicPr>
          <p:cNvPr id="565" name="Google Shape;565;p93"/>
          <p:cNvPicPr preferRelativeResize="0"/>
          <p:nvPr/>
        </p:nvPicPr>
        <p:blipFill>
          <a:blip r:embed="rId3">
            <a:alphaModFix/>
          </a:blip>
          <a:stretch>
            <a:fillRect/>
          </a:stretch>
        </p:blipFill>
        <p:spPr>
          <a:xfrm>
            <a:off x="361963" y="2006250"/>
            <a:ext cx="8420076" cy="29848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Branching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hampir semua VCS pasti memiliki fitur branching</a:t>
            </a:r>
            <a:endParaRPr/>
          </a:p>
          <a:p>
            <a:pPr indent="-311150" lvl="0" marL="457200" rtl="0" algn="l">
              <a:spcBef>
                <a:spcPts val="0"/>
              </a:spcBef>
              <a:spcAft>
                <a:spcPts val="0"/>
              </a:spcAft>
              <a:buSzPts val="1300"/>
              <a:buChar char="●"/>
            </a:pPr>
            <a:r>
              <a:rPr lang="id"/>
              <a:t>Branching artinya kita membuat timeline baru yang berbeda dari timeline utama</a:t>
            </a:r>
            <a:endParaRPr/>
          </a:p>
          <a:p>
            <a:pPr indent="-311150" lvl="0" marL="457200" rtl="0" algn="l">
              <a:spcBef>
                <a:spcPts val="0"/>
              </a:spcBef>
              <a:spcAft>
                <a:spcPts val="0"/>
              </a:spcAft>
              <a:buSzPts val="1300"/>
              <a:buChar char="●"/>
            </a:pPr>
            <a:r>
              <a:rPr lang="id"/>
              <a:t>Biasanya timeline utama, atau branch utama disebut dengan master atau main</a:t>
            </a:r>
            <a:endParaRPr/>
          </a:p>
          <a:p>
            <a:pPr indent="-311150" lvl="0" marL="457200" rtl="0" algn="l">
              <a:spcBef>
                <a:spcPts val="0"/>
              </a:spcBef>
              <a:spcAft>
                <a:spcPts val="0"/>
              </a:spcAft>
              <a:buSzPts val="1300"/>
              <a:buChar char="●"/>
            </a:pPr>
            <a:r>
              <a:rPr lang="id"/>
              <a:t>Saat kita membuat timeline branch baru, semua perubahan yang kita lakukan tidak akan merusak timeline branch utama</a:t>
            </a:r>
            <a:endParaRPr/>
          </a:p>
          <a:p>
            <a:pPr indent="-311150" lvl="0" marL="457200" rtl="0" algn="l">
              <a:spcBef>
                <a:spcPts val="0"/>
              </a:spcBef>
              <a:spcAft>
                <a:spcPts val="0"/>
              </a:spcAft>
              <a:buSzPts val="1300"/>
              <a:buChar char="●"/>
            </a:pPr>
            <a:r>
              <a:rPr lang="id"/>
              <a:t>Oleh karena itu fitur branching itu sangat cocok digunakan misal ketika akan menambah fitur di Repository, sehingga jika ternyata bermasalah, kita tinggal mudah pindah ke timeline utama</a:t>
            </a:r>
            <a:endParaRPr/>
          </a:p>
          <a:p>
            <a:pPr indent="-311150" lvl="0" marL="457200" rtl="0" algn="l">
              <a:spcBef>
                <a:spcPts val="0"/>
              </a:spcBef>
              <a:spcAft>
                <a:spcPts val="0"/>
              </a:spcAft>
              <a:buSzPts val="1300"/>
              <a:buChar char="●"/>
            </a:pPr>
            <a:r>
              <a:rPr lang="id"/>
              <a:t>Tidak ada batasan berapa banyak branch yang bisa kita buat di Git, kita bisa bebas membuat branch dari branch manapun</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Merge vs Rebase</a:t>
            </a:r>
            <a:endParaRPr/>
          </a:p>
        </p:txBody>
      </p:sp>
      <p:sp>
        <p:nvSpPr>
          <p:cNvPr id="571" name="Google Shape;571;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Rebase akan terlihat sangat rapih, karena timeline nya seakan terlihat hanya ada satu timeline pada Repository</a:t>
            </a:r>
            <a:endParaRPr/>
          </a:p>
          <a:p>
            <a:pPr indent="-311150" lvl="0" marL="457200" rtl="0" algn="l">
              <a:spcBef>
                <a:spcPts val="0"/>
              </a:spcBef>
              <a:spcAft>
                <a:spcPts val="0"/>
              </a:spcAft>
              <a:buSzPts val="1300"/>
              <a:buChar char="●"/>
            </a:pPr>
            <a:r>
              <a:rPr lang="id"/>
              <a:t>Namun, rebase sebenarnya secara otomatis menulis ulang semua commit yang kita lakukan, dalam artian commit id pasti berubah, artinya semua referensi ke commit id sebelum-sebelumnya akan rusak dan hilang</a:t>
            </a:r>
            <a:endParaRPr/>
          </a:p>
          <a:p>
            <a:pPr indent="-311150" lvl="0" marL="457200" rtl="0" algn="l">
              <a:spcBef>
                <a:spcPts val="0"/>
              </a:spcBef>
              <a:spcAft>
                <a:spcPts val="0"/>
              </a:spcAft>
              <a:buSzPts val="1300"/>
              <a:buChar char="●"/>
            </a:pPr>
            <a:r>
              <a:rPr lang="id"/>
              <a:t>Tidak ada mana yang lebih baik, semua tergantung kebutuhan</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Squash</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Squash</a:t>
            </a:r>
            <a:endParaRPr/>
          </a:p>
        </p:txBody>
      </p:sp>
      <p:sp>
        <p:nvSpPr>
          <p:cNvPr id="582" name="Google Shape;582;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melakukan merge atau rebase, semua commit history akan tetap ada</a:t>
            </a:r>
            <a:endParaRPr/>
          </a:p>
          <a:p>
            <a:pPr indent="-311150" lvl="0" marL="457200" rtl="0" algn="l">
              <a:spcBef>
                <a:spcPts val="0"/>
              </a:spcBef>
              <a:spcAft>
                <a:spcPts val="0"/>
              </a:spcAft>
              <a:buSzPts val="1300"/>
              <a:buChar char="●"/>
            </a:pPr>
            <a:r>
              <a:rPr lang="id"/>
              <a:t>Jadi kita kita di branch tersebut melakukan commit sebanyak 10 kali, ketika kita lakukan merge atau rebase, maka 10 commit tersebut akan tetap ada</a:t>
            </a:r>
            <a:endParaRPr/>
          </a:p>
          <a:p>
            <a:pPr indent="-311150" lvl="0" marL="457200" rtl="0" algn="l">
              <a:spcBef>
                <a:spcPts val="0"/>
              </a:spcBef>
              <a:spcAft>
                <a:spcPts val="0"/>
              </a:spcAft>
              <a:buSzPts val="1300"/>
              <a:buChar char="●"/>
            </a:pPr>
            <a:r>
              <a:rPr lang="id"/>
              <a:t>Kadang ada kasus dimana kita ingin melakukan penggabungan commit tersebut menjadi 1 commit saja, hal ini dinamakan Squash</a:t>
            </a:r>
            <a:endParaRPr/>
          </a:p>
          <a:p>
            <a:pPr indent="-311150" lvl="0" marL="457200" rtl="0" algn="l">
              <a:spcBef>
                <a:spcPts val="0"/>
              </a:spcBef>
              <a:spcAft>
                <a:spcPts val="0"/>
              </a:spcAft>
              <a:buSzPts val="1300"/>
              <a:buChar char="●"/>
            </a:pPr>
            <a:r>
              <a:rPr lang="id"/>
              <a:t>Squash akan membuat 10 commit history tersebut menjadi 1 commit, dimana semua 10 perubahan tersebut akan digabungkan menjadi 1 commit saja</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 Tanpa Squash</a:t>
            </a:r>
            <a:endParaRPr/>
          </a:p>
        </p:txBody>
      </p:sp>
      <p:pic>
        <p:nvPicPr>
          <p:cNvPr id="588" name="Google Shape;588;p97"/>
          <p:cNvPicPr preferRelativeResize="0"/>
          <p:nvPr/>
        </p:nvPicPr>
        <p:blipFill>
          <a:blip r:embed="rId3">
            <a:alphaModFix/>
          </a:blip>
          <a:stretch>
            <a:fillRect/>
          </a:stretch>
        </p:blipFill>
        <p:spPr>
          <a:xfrm>
            <a:off x="338638" y="2006250"/>
            <a:ext cx="8466724" cy="298485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Merge Menggunakan Squash</a:t>
            </a:r>
            <a:endParaRPr/>
          </a:p>
        </p:txBody>
      </p:sp>
      <p:pic>
        <p:nvPicPr>
          <p:cNvPr id="594" name="Google Shape;594;p98"/>
          <p:cNvPicPr preferRelativeResize="0"/>
          <p:nvPr/>
        </p:nvPicPr>
        <p:blipFill>
          <a:blip r:embed="rId3">
            <a:alphaModFix/>
          </a:blip>
          <a:stretch>
            <a:fillRect/>
          </a:stretch>
        </p:blipFill>
        <p:spPr>
          <a:xfrm>
            <a:off x="420963" y="2006250"/>
            <a:ext cx="8305674" cy="298485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Melakukan Squash</a:t>
            </a:r>
            <a:endParaRPr/>
          </a:p>
        </p:txBody>
      </p:sp>
      <p:sp>
        <p:nvSpPr>
          <p:cNvPr id="600" name="Google Shape;600;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Squash bisa dilakukan ketika merge atau ketika rebase</a:t>
            </a:r>
            <a:endParaRPr/>
          </a:p>
          <a:p>
            <a:pPr indent="-311150" lvl="0" marL="457200" rtl="0" algn="l">
              <a:spcBef>
                <a:spcPts val="0"/>
              </a:spcBef>
              <a:spcAft>
                <a:spcPts val="0"/>
              </a:spcAft>
              <a:buSzPts val="1300"/>
              <a:buChar char="●"/>
            </a:pPr>
            <a:r>
              <a:rPr lang="id"/>
              <a:t>Untuk melakukan squash ketika merge, kita bisa gunakan perintah :</a:t>
            </a:r>
            <a:br>
              <a:rPr lang="id"/>
            </a:br>
            <a:r>
              <a:rPr lang="id"/>
              <a:t>git merge --squash namabranch</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606" name="Google Shape;606;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branch master, buat branch feature/merge-squash </a:t>
            </a:r>
            <a:endParaRPr/>
          </a:p>
          <a:p>
            <a:pPr indent="-311150" lvl="0" marL="457200" rtl="0" algn="l">
              <a:spcBef>
                <a:spcPts val="0"/>
              </a:spcBef>
              <a:spcAft>
                <a:spcPts val="0"/>
              </a:spcAft>
              <a:buSzPts val="1300"/>
              <a:buChar char="●"/>
            </a:pPr>
            <a:r>
              <a:rPr lang="id"/>
              <a:t>Di branch master, buat perubahan file version.txt</a:t>
            </a:r>
            <a:endParaRPr/>
          </a:p>
          <a:p>
            <a:pPr indent="-311150" lvl="0" marL="457200" rtl="0" algn="l">
              <a:spcBef>
                <a:spcPts val="0"/>
              </a:spcBef>
              <a:spcAft>
                <a:spcPts val="0"/>
              </a:spcAft>
              <a:buSzPts val="1300"/>
              <a:buChar char="●"/>
            </a:pPr>
            <a:r>
              <a:rPr lang="id"/>
              <a:t>Di branch feature/merge-squash, buat commit file 1 dan file 2</a:t>
            </a:r>
            <a:endParaRPr/>
          </a:p>
          <a:p>
            <a:pPr indent="-311150" lvl="0" marL="457200" rtl="0" algn="l">
              <a:spcBef>
                <a:spcPts val="0"/>
              </a:spcBef>
              <a:spcAft>
                <a:spcPts val="0"/>
              </a:spcAft>
              <a:buSzPts val="1300"/>
              <a:buChar char="●"/>
            </a:pPr>
            <a:r>
              <a:rPr lang="id"/>
              <a:t>Di branch master, merge dengan branch feature/merge-squash menggunakan squash</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10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Branching Strategy</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Branching Strategy</a:t>
            </a:r>
            <a:endParaRPr/>
          </a:p>
        </p:txBody>
      </p:sp>
      <p:sp>
        <p:nvSpPr>
          <p:cNvPr id="617" name="Google Shape;617;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Materi untuk Git Branching sebenarnya sudah selesai</a:t>
            </a:r>
            <a:endParaRPr/>
          </a:p>
          <a:p>
            <a:pPr indent="-311150" lvl="0" marL="457200" rtl="0" algn="l">
              <a:spcBef>
                <a:spcPts val="0"/>
              </a:spcBef>
              <a:spcAft>
                <a:spcPts val="0"/>
              </a:spcAft>
              <a:buSzPts val="1300"/>
              <a:buChar char="●"/>
            </a:pPr>
            <a:r>
              <a:rPr lang="id"/>
              <a:t>Kita sudah mulai bisa menggunakan fitur branching untuk mulai membuat aplikasi kita</a:t>
            </a:r>
            <a:endParaRPr/>
          </a:p>
          <a:p>
            <a:pPr indent="-311150" lvl="0" marL="457200" rtl="0" algn="l">
              <a:spcBef>
                <a:spcPts val="0"/>
              </a:spcBef>
              <a:spcAft>
                <a:spcPts val="0"/>
              </a:spcAft>
              <a:buSzPts val="1300"/>
              <a:buChar char="●"/>
            </a:pPr>
            <a:r>
              <a:rPr lang="id"/>
              <a:t>Namun sebelum selesai, kita akan bahas beberapa strategy Git Branching yang populer, yang bisa kita tiru ketika membuat aplikasi</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 Branching Strategy Populer</a:t>
            </a:r>
            <a:endParaRPr/>
          </a:p>
        </p:txBody>
      </p:sp>
      <p:sp>
        <p:nvSpPr>
          <p:cNvPr id="623" name="Google Shape;623;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Gitflow Workflow</a:t>
            </a:r>
            <a:endParaRPr/>
          </a:p>
          <a:p>
            <a:pPr indent="-311150" lvl="0" marL="457200" rtl="0" algn="l">
              <a:spcBef>
                <a:spcPts val="0"/>
              </a:spcBef>
              <a:spcAft>
                <a:spcPts val="0"/>
              </a:spcAft>
              <a:buSzPts val="1300"/>
              <a:buChar char="●"/>
            </a:pPr>
            <a:r>
              <a:rPr lang="id"/>
              <a:t>Trunk Based Development Workflow</a:t>
            </a:r>
            <a:endParaRPr/>
          </a:p>
          <a:p>
            <a:pPr indent="-311150" lvl="0" marL="457200" rtl="0" algn="l">
              <a:spcBef>
                <a:spcPts val="0"/>
              </a:spcBef>
              <a:spcAft>
                <a:spcPts val="0"/>
              </a:spcAft>
              <a:buSzPts val="1300"/>
              <a:buChar char="●"/>
            </a:pPr>
            <a:r>
              <a:rPr lang="id"/>
              <a:t>Forking Workflow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Kapan Branch Digunakan?</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pengembanngan perangkat lunak, Branch biasanya dibuat ketika kita akan menambah fitur baru</a:t>
            </a:r>
            <a:endParaRPr/>
          </a:p>
          <a:p>
            <a:pPr indent="-311150" lvl="0" marL="457200" rtl="0" algn="l">
              <a:spcBef>
                <a:spcPts val="0"/>
              </a:spcBef>
              <a:spcAft>
                <a:spcPts val="0"/>
              </a:spcAft>
              <a:buSzPts val="1300"/>
              <a:buChar char="●"/>
            </a:pPr>
            <a:r>
              <a:rPr lang="id"/>
              <a:t>Fitur baru akan ditambahkan di branch baru, sehingga kita bisa bebas menambah fitur tanpa takut melakukan kesalahan di branch utama</a:t>
            </a:r>
            <a:endParaRPr/>
          </a:p>
          <a:p>
            <a:pPr indent="-311150" lvl="0" marL="457200" rtl="0" algn="l">
              <a:spcBef>
                <a:spcPts val="0"/>
              </a:spcBef>
              <a:spcAft>
                <a:spcPts val="0"/>
              </a:spcAft>
              <a:buSzPts val="1300"/>
              <a:buChar char="●"/>
            </a:pPr>
            <a:r>
              <a:rPr lang="id"/>
              <a:t>Ketika fitur sudah siap, kita bisa melakukan merge (menggabungkan) branch fitur baru tersebut ke branch utama</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10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Gitflow Workflow</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Gitflow</a:t>
            </a:r>
            <a:endParaRPr/>
          </a:p>
        </p:txBody>
      </p:sp>
      <p:sp>
        <p:nvSpPr>
          <p:cNvPr id="634" name="Google Shape;634;p10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Gitflow adalah strategi git branching yang paling tua dan paling banyak diadopsi</a:t>
            </a:r>
            <a:endParaRPr/>
          </a:p>
          <a:p>
            <a:pPr indent="-311150" lvl="0" marL="457200" rtl="0" algn="l">
              <a:spcBef>
                <a:spcPts val="0"/>
              </a:spcBef>
              <a:spcAft>
                <a:spcPts val="0"/>
              </a:spcAft>
              <a:buSzPts val="1300"/>
              <a:buChar char="●"/>
            </a:pPr>
            <a:r>
              <a:rPr lang="id" u="sng">
                <a:solidFill>
                  <a:schemeClr val="hlink"/>
                </a:solidFill>
                <a:hlinkClick r:id="rId3"/>
              </a:rPr>
              <a:t>https://nvie.com/posts/a-successful-git-branching-model/</a:t>
            </a:r>
            <a:r>
              <a:rPr lang="id"/>
              <a: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a:t>
            </a:r>
            <a:r>
              <a:rPr lang="id"/>
              <a:t>runk Based Development</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Trunk Based Development</a:t>
            </a:r>
            <a:endParaRPr/>
          </a:p>
        </p:txBody>
      </p:sp>
      <p:sp>
        <p:nvSpPr>
          <p:cNvPr id="645" name="Google Shape;645;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Trunk Based Development sekarang merupakan salah satu strategi git branching yang sedang populer</a:t>
            </a:r>
            <a:endParaRPr/>
          </a:p>
          <a:p>
            <a:pPr indent="-311150" lvl="0" marL="457200" rtl="0" algn="l">
              <a:spcBef>
                <a:spcPts val="0"/>
              </a:spcBef>
              <a:spcAft>
                <a:spcPts val="0"/>
              </a:spcAft>
              <a:buSzPts val="1300"/>
              <a:buChar char="●"/>
            </a:pPr>
            <a:r>
              <a:rPr lang="id"/>
              <a:t>Tujuan dari workflow ini adalah, sederhana dan deliver pekerjaan secepatnya</a:t>
            </a:r>
            <a:endParaRPr/>
          </a:p>
          <a:p>
            <a:pPr indent="-311150" lvl="0" marL="457200" rtl="0" algn="l">
              <a:spcBef>
                <a:spcPts val="0"/>
              </a:spcBef>
              <a:spcAft>
                <a:spcPts val="0"/>
              </a:spcAft>
              <a:buSzPts val="1300"/>
              <a:buChar char="●"/>
            </a:pPr>
            <a:r>
              <a:rPr lang="id" u="sng">
                <a:solidFill>
                  <a:schemeClr val="hlink"/>
                </a:solidFill>
                <a:hlinkClick r:id="rId3"/>
              </a:rPr>
              <a:t>https://trunkbaseddevelopment.com/</a:t>
            </a:r>
            <a:r>
              <a:rPr lang="id"/>
              <a:t>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10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Forking Workflow</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Forking Workflow</a:t>
            </a:r>
            <a:endParaRPr/>
          </a:p>
        </p:txBody>
      </p:sp>
      <p:sp>
        <p:nvSpPr>
          <p:cNvPr id="656" name="Google Shape;656;p10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Forking workflow merupakan salah satu strategi git branching yang populer dalam project OpenSource</a:t>
            </a:r>
            <a:endParaRPr/>
          </a:p>
          <a:p>
            <a:pPr indent="-311150" lvl="0" marL="457200" rtl="0" algn="l">
              <a:spcBef>
                <a:spcPts val="0"/>
              </a:spcBef>
              <a:spcAft>
                <a:spcPts val="0"/>
              </a:spcAft>
              <a:buSzPts val="1300"/>
              <a:buChar char="●"/>
            </a:pPr>
            <a:r>
              <a:rPr lang="id"/>
              <a:t>Forking adalah mekanisme menduplikasi repository, biasanya hal ini dilakukan karena contributor tidak memiliki akses untuk melakukan perubahan ke repository utama</a:t>
            </a:r>
            <a:endParaRPr/>
          </a:p>
          <a:p>
            <a:pPr indent="-311150" lvl="0" marL="457200" rtl="0" algn="l">
              <a:spcBef>
                <a:spcPts val="0"/>
              </a:spcBef>
              <a:spcAft>
                <a:spcPts val="0"/>
              </a:spcAft>
              <a:buSzPts val="1300"/>
              <a:buChar char="●"/>
            </a:pPr>
            <a:r>
              <a:rPr lang="id" u="sng">
                <a:solidFill>
                  <a:schemeClr val="hlink"/>
                </a:solidFill>
                <a:hlinkClick r:id="rId3"/>
              </a:rPr>
              <a:t>https://www.atlassian.com/git/tutorials/comparing-workflows/forking-workflow</a:t>
            </a:r>
            <a:r>
              <a:rPr lang="id"/>
              <a:t>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11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667" name="Google Shape;667;p11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Git Remote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Branch</a:t>
            </a:r>
            <a:endParaRPr/>
          </a:p>
        </p:txBody>
      </p:sp>
      <p:pic>
        <p:nvPicPr>
          <p:cNvPr id="212" name="Google Shape;212;p33"/>
          <p:cNvPicPr preferRelativeResize="0"/>
          <p:nvPr/>
        </p:nvPicPr>
        <p:blipFill>
          <a:blip r:embed="rId3">
            <a:alphaModFix/>
          </a:blip>
          <a:stretch>
            <a:fillRect/>
          </a:stretch>
        </p:blipFill>
        <p:spPr>
          <a:xfrm>
            <a:off x="1937100" y="2006250"/>
            <a:ext cx="5269806" cy="29848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