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78"/>
  </p:notesMasterIdLst>
  <p:sldIdLst>
    <p:sldId id="309" r:id="rId5"/>
    <p:sldId id="419" r:id="rId6"/>
    <p:sldId id="318" r:id="rId7"/>
    <p:sldId id="440" r:id="rId8"/>
    <p:sldId id="430" r:id="rId9"/>
    <p:sldId id="466" r:id="rId10"/>
    <p:sldId id="442" r:id="rId11"/>
    <p:sldId id="363" r:id="rId12"/>
    <p:sldId id="448" r:id="rId13"/>
    <p:sldId id="449" r:id="rId14"/>
    <p:sldId id="456" r:id="rId15"/>
    <p:sldId id="444" r:id="rId16"/>
    <p:sldId id="435" r:id="rId17"/>
    <p:sldId id="468" r:id="rId18"/>
    <p:sldId id="467" r:id="rId19"/>
    <p:sldId id="437" r:id="rId20"/>
    <p:sldId id="438" r:id="rId21"/>
    <p:sldId id="457" r:id="rId22"/>
    <p:sldId id="469" r:id="rId23"/>
    <p:sldId id="445" r:id="rId24"/>
    <p:sldId id="382" r:id="rId25"/>
    <p:sldId id="371" r:id="rId26"/>
    <p:sldId id="355" r:id="rId27"/>
    <p:sldId id="391" r:id="rId28"/>
    <p:sldId id="372" r:id="rId29"/>
    <p:sldId id="374" r:id="rId30"/>
    <p:sldId id="388" r:id="rId31"/>
    <p:sldId id="389" r:id="rId32"/>
    <p:sldId id="376" r:id="rId33"/>
    <p:sldId id="471" r:id="rId34"/>
    <p:sldId id="454" r:id="rId35"/>
    <p:sldId id="453" r:id="rId36"/>
    <p:sldId id="451" r:id="rId37"/>
    <p:sldId id="452" r:id="rId38"/>
    <p:sldId id="446" r:id="rId39"/>
    <p:sldId id="394" r:id="rId40"/>
    <p:sldId id="384" r:id="rId41"/>
    <p:sldId id="385" r:id="rId42"/>
    <p:sldId id="386" r:id="rId43"/>
    <p:sldId id="387" r:id="rId44"/>
    <p:sldId id="473" r:id="rId45"/>
    <p:sldId id="470" r:id="rId46"/>
    <p:sldId id="392" r:id="rId47"/>
    <p:sldId id="458" r:id="rId48"/>
    <p:sldId id="459" r:id="rId49"/>
    <p:sldId id="460" r:id="rId50"/>
    <p:sldId id="461" r:id="rId51"/>
    <p:sldId id="462" r:id="rId52"/>
    <p:sldId id="463" r:id="rId53"/>
    <p:sldId id="464" r:id="rId54"/>
    <p:sldId id="406" r:id="rId55"/>
    <p:sldId id="396" r:id="rId56"/>
    <p:sldId id="407" r:id="rId57"/>
    <p:sldId id="409" r:id="rId58"/>
    <p:sldId id="410" r:id="rId59"/>
    <p:sldId id="413" r:id="rId60"/>
    <p:sldId id="418" r:id="rId61"/>
    <p:sldId id="421" r:id="rId62"/>
    <p:sldId id="422" r:id="rId63"/>
    <p:sldId id="423" r:id="rId64"/>
    <p:sldId id="424" r:id="rId65"/>
    <p:sldId id="426" r:id="rId66"/>
    <p:sldId id="427" r:id="rId67"/>
    <p:sldId id="412" r:id="rId68"/>
    <p:sldId id="428" r:id="rId69"/>
    <p:sldId id="395" r:id="rId70"/>
    <p:sldId id="465" r:id="rId71"/>
    <p:sldId id="397" r:id="rId72"/>
    <p:sldId id="432" r:id="rId73"/>
    <p:sldId id="367" r:id="rId74"/>
    <p:sldId id="447" r:id="rId75"/>
    <p:sldId id="431" r:id="rId76"/>
    <p:sldId id="429" r:id="rId77"/>
  </p:sldIdLst>
  <p:sldSz cx="9144000" cy="6858000" type="screen4x3"/>
  <p:notesSz cx="6669088" cy="9926638"/>
  <p:defaultTextStyle>
    <a:defPPr>
      <a:defRPr lang="en-US"/>
    </a:defPPr>
    <a:lvl1pPr algn="ctr"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33CC33"/>
    <a:srgbClr val="669900"/>
    <a:srgbClr val="00CC99"/>
    <a:srgbClr val="66FFCC"/>
    <a:srgbClr val="FF6600"/>
    <a:srgbClr val="BC8F00"/>
    <a:srgbClr val="FECACA"/>
    <a:srgbClr val="EAEAEA"/>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8523" autoAdjust="0"/>
  </p:normalViewPr>
  <p:slideViewPr>
    <p:cSldViewPr snapToGrid="0">
      <p:cViewPr varScale="1">
        <p:scale>
          <a:sx n="104" d="100"/>
          <a:sy n="104" d="100"/>
        </p:scale>
        <p:origin x="-84" y="-156"/>
      </p:cViewPr>
      <p:guideLst>
        <p:guide orient="horz" pos="910"/>
        <p:guide pos="5503"/>
        <p:guide pos="268"/>
      </p:guideLst>
    </p:cSldViewPr>
  </p:slideViewPr>
  <p:notesTextViewPr>
    <p:cViewPr>
      <p:scale>
        <a:sx n="100" d="100"/>
        <a:sy n="100" d="100"/>
      </p:scale>
      <p:origin x="0" y="0"/>
    </p:cViewPr>
  </p:notesTextViewPr>
  <p:sorterViewPr>
    <p:cViewPr>
      <p:scale>
        <a:sx n="66" d="100"/>
        <a:sy n="66" d="100"/>
      </p:scale>
      <p:origin x="0" y="208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pPr>
              <a:defRPr/>
            </a:pPr>
            <a:endParaRPr lang="en-US"/>
          </a:p>
        </p:txBody>
      </p:sp>
      <p:sp>
        <p:nvSpPr>
          <p:cNvPr id="13315" name="Rectangle 3"/>
          <p:cNvSpPr>
            <a:spLocks noGrp="1" noChangeArrowheads="1"/>
          </p:cNvSpPr>
          <p:nvPr>
            <p:ph type="dt" idx="1"/>
          </p:nvPr>
        </p:nvSpPr>
        <p:spPr bwMode="auto">
          <a:xfrm>
            <a:off x="3776663" y="0"/>
            <a:ext cx="2890837"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852488" y="744538"/>
            <a:ext cx="4965700" cy="3722687"/>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9428163"/>
            <a:ext cx="289083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a:p>
        </p:txBody>
      </p:sp>
      <p:sp>
        <p:nvSpPr>
          <p:cNvPr id="13319" name="Rectangle 7"/>
          <p:cNvSpPr>
            <a:spLocks noGrp="1" noChangeArrowheads="1"/>
          </p:cNvSpPr>
          <p:nvPr>
            <p:ph type="sldNum" sz="quarter" idx="5"/>
          </p:nvPr>
        </p:nvSpPr>
        <p:spPr bwMode="auto">
          <a:xfrm>
            <a:off x="3776663" y="9428163"/>
            <a:ext cx="2890837"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878E111B-4A33-49C1-9B9D-151129FF355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36C1B9C-99A2-4CC6-B889-52112283977B}" type="slidenum">
              <a:rPr lang="en-US" smtClean="0"/>
              <a:pPr/>
              <a:t>1</a:t>
            </a:fld>
            <a:endParaRPr lang="en-US" smtClean="0"/>
          </a:p>
        </p:txBody>
      </p:sp>
      <p:sp>
        <p:nvSpPr>
          <p:cNvPr id="59395" name="Rectangle 2"/>
          <p:cNvSpPr>
            <a:spLocks noGrp="1" noRot="1" noChangeAspect="1" noChangeArrowheads="1" noTextEdit="1"/>
          </p:cNvSpPr>
          <p:nvPr>
            <p:ph type="sldImg"/>
          </p:nvPr>
        </p:nvSpPr>
        <p:spPr>
          <a:xfrm>
            <a:off x="854075" y="744538"/>
            <a:ext cx="4962525" cy="3722687"/>
          </a:xfrm>
          <a:ln/>
        </p:spPr>
      </p:sp>
      <p:sp>
        <p:nvSpPr>
          <p:cNvPr id="5939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2525" cy="372268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8E111B-4A33-49C1-9B9D-151129FF3558}" type="slidenum">
              <a:rPr lang="en-US" smtClean="0"/>
              <a:pPr>
                <a:defRPr/>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e l'image des diapositives 1"/>
          <p:cNvSpPr>
            <a:spLocks noGrp="1" noRot="1" noChangeAspect="1" noTextEdit="1"/>
          </p:cNvSpPr>
          <p:nvPr>
            <p:ph type="sldImg"/>
          </p:nvPr>
        </p:nvSpPr>
        <p:spPr>
          <a:xfrm>
            <a:off x="854075" y="744538"/>
            <a:ext cx="4962525" cy="3722687"/>
          </a:xfrm>
          <a:ln/>
        </p:spPr>
      </p:sp>
      <p:sp>
        <p:nvSpPr>
          <p:cNvPr id="60419" name="Espace réservé des commentaires 2"/>
          <p:cNvSpPr>
            <a:spLocks noGrp="1"/>
          </p:cNvSpPr>
          <p:nvPr>
            <p:ph type="body" idx="1"/>
          </p:nvPr>
        </p:nvSpPr>
        <p:spPr>
          <a:noFill/>
          <a:ln/>
        </p:spPr>
        <p:txBody>
          <a:bodyPr/>
          <a:lstStyle/>
          <a:p>
            <a:endParaRPr lang="fr-FR" smtClean="0"/>
          </a:p>
        </p:txBody>
      </p:sp>
      <p:sp>
        <p:nvSpPr>
          <p:cNvPr id="60420" name="Espace réservé du numéro de diapositive 3"/>
          <p:cNvSpPr>
            <a:spLocks noGrp="1"/>
          </p:cNvSpPr>
          <p:nvPr>
            <p:ph type="sldNum" sz="quarter" idx="5"/>
          </p:nvPr>
        </p:nvSpPr>
        <p:spPr>
          <a:noFill/>
        </p:spPr>
        <p:txBody>
          <a:bodyPr/>
          <a:lstStyle/>
          <a:p>
            <a:fld id="{F90410C1-54C0-40BE-B312-6A37AFEB83D5}" type="slidenum">
              <a:rPr lang="en-US" smtClean="0"/>
              <a:pPr/>
              <a:t>70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spect="1" noChangeArrowheads="1"/>
          </p:cNvSpPr>
          <p:nvPr/>
        </p:nvSpPr>
        <p:spPr bwMode="auto">
          <a:xfrm>
            <a:off x="1044575" y="2486025"/>
            <a:ext cx="434975" cy="431800"/>
          </a:xfrm>
          <a:prstGeom prst="rect">
            <a:avLst/>
          </a:prstGeom>
          <a:solidFill>
            <a:schemeClr val="tx2"/>
          </a:solidFill>
          <a:ln w="25400" algn="ctr">
            <a:noFill/>
            <a:miter lim="800000"/>
            <a:headEnd/>
            <a:tailEnd/>
          </a:ln>
          <a:effectLst/>
        </p:spPr>
        <p:txBody>
          <a:bodyPr wrap="none" anchor="ctr"/>
          <a:lstStyle/>
          <a:p>
            <a:pPr>
              <a:spcBef>
                <a:spcPct val="100000"/>
              </a:spcBef>
              <a:buClr>
                <a:srgbClr val="3399FF"/>
              </a:buClr>
              <a:buSzPct val="85000"/>
              <a:buFont typeface="Wingdings" pitchFamily="2" charset="2"/>
              <a:buNone/>
              <a:defRPr/>
            </a:pPr>
            <a:endParaRPr lang="en-GB" sz="1000" b="0">
              <a:latin typeface="LucidaSans" pitchFamily="2" charset="0"/>
            </a:endParaRPr>
          </a:p>
        </p:txBody>
      </p:sp>
      <p:sp>
        <p:nvSpPr>
          <p:cNvPr id="5" name="Rectangle 5"/>
          <p:cNvSpPr>
            <a:spLocks noChangeAspect="1" noChangeArrowheads="1"/>
          </p:cNvSpPr>
          <p:nvPr/>
        </p:nvSpPr>
        <p:spPr bwMode="auto">
          <a:xfrm>
            <a:off x="1477963" y="2054225"/>
            <a:ext cx="431800" cy="431800"/>
          </a:xfrm>
          <a:prstGeom prst="rect">
            <a:avLst/>
          </a:prstGeom>
          <a:solidFill>
            <a:schemeClr val="tx1"/>
          </a:solidFill>
          <a:ln w="25400" algn="ctr">
            <a:noFill/>
            <a:miter lim="800000"/>
            <a:headEnd/>
            <a:tailEnd/>
          </a:ln>
          <a:effectLst/>
        </p:spPr>
        <p:txBody>
          <a:bodyPr wrap="none" anchor="ctr"/>
          <a:lstStyle/>
          <a:p>
            <a:pPr>
              <a:defRPr/>
            </a:pPr>
            <a:endParaRPr lang="en-US"/>
          </a:p>
        </p:txBody>
      </p:sp>
      <p:pic>
        <p:nvPicPr>
          <p:cNvPr id="6" name="Picture 6" descr="SOCCIB102"/>
          <p:cNvPicPr>
            <a:picLocks noChangeAspect="1" noChangeArrowheads="1"/>
          </p:cNvPicPr>
          <p:nvPr/>
        </p:nvPicPr>
        <p:blipFill>
          <a:blip r:embed="rId2" cstate="print"/>
          <a:srcRect/>
          <a:stretch>
            <a:fillRect/>
          </a:stretch>
        </p:blipFill>
        <p:spPr bwMode="auto">
          <a:xfrm>
            <a:off x="279400" y="6381750"/>
            <a:ext cx="1984375" cy="274638"/>
          </a:xfrm>
          <a:prstGeom prst="rect">
            <a:avLst/>
          </a:prstGeom>
          <a:noFill/>
          <a:ln w="9525">
            <a:noFill/>
            <a:miter lim="800000"/>
            <a:headEnd/>
            <a:tailEnd/>
          </a:ln>
        </p:spPr>
      </p:pic>
      <p:pic>
        <p:nvPicPr>
          <p:cNvPr id="7" name="Picture 7" descr="dealer "/>
          <p:cNvPicPr>
            <a:picLocks noChangeAspect="1" noChangeArrowheads="1"/>
          </p:cNvPicPr>
          <p:nvPr/>
        </p:nvPicPr>
        <p:blipFill>
          <a:blip r:embed="rId3" cstate="print"/>
          <a:srcRect/>
          <a:stretch>
            <a:fillRect/>
          </a:stretch>
        </p:blipFill>
        <p:spPr bwMode="auto">
          <a:xfrm>
            <a:off x="7440613" y="792163"/>
            <a:ext cx="1703387" cy="1703387"/>
          </a:xfrm>
          <a:prstGeom prst="rect">
            <a:avLst/>
          </a:prstGeom>
          <a:noFill/>
          <a:ln w="9525">
            <a:noFill/>
            <a:miter lim="800000"/>
            <a:headEnd/>
            <a:tailEnd/>
          </a:ln>
        </p:spPr>
      </p:pic>
      <p:pic>
        <p:nvPicPr>
          <p:cNvPr id="8" name="Picture 8" descr="generikRedTitre2"/>
          <p:cNvPicPr preferRelativeResize="0">
            <a:picLocks noChangeArrowheads="1"/>
          </p:cNvPicPr>
          <p:nvPr/>
        </p:nvPicPr>
        <p:blipFill>
          <a:blip r:embed="rId4" cstate="print"/>
          <a:srcRect l="29924" r="34633"/>
          <a:stretch>
            <a:fillRect/>
          </a:stretch>
        </p:blipFill>
        <p:spPr bwMode="auto">
          <a:xfrm>
            <a:off x="6657975" y="0"/>
            <a:ext cx="798513" cy="800100"/>
          </a:xfrm>
          <a:prstGeom prst="rect">
            <a:avLst/>
          </a:prstGeom>
          <a:noFill/>
          <a:ln w="9525">
            <a:noFill/>
            <a:miter lim="800000"/>
            <a:headEnd/>
            <a:tailEnd/>
          </a:ln>
        </p:spPr>
      </p:pic>
      <p:sp>
        <p:nvSpPr>
          <p:cNvPr id="5122" name="Rectangle 2"/>
          <p:cNvSpPr>
            <a:spLocks noGrp="1" noChangeArrowheads="1"/>
          </p:cNvSpPr>
          <p:nvPr>
            <p:ph type="ctrTitle"/>
          </p:nvPr>
        </p:nvSpPr>
        <p:spPr>
          <a:xfrm>
            <a:off x="2057400" y="2540000"/>
            <a:ext cx="5153025" cy="585788"/>
          </a:xfrm>
        </p:spPr>
        <p:txBody>
          <a:bodyPr lIns="0" rIns="0">
            <a:spAutoFit/>
          </a:bodyPr>
          <a:lstStyle>
            <a:lvl1pPr>
              <a:defRPr sz="3600"/>
            </a:lvl1pPr>
          </a:lstStyle>
          <a:p>
            <a:r>
              <a:rPr lang="en-GB"/>
              <a:t>Presentation title</a:t>
            </a:r>
          </a:p>
        </p:txBody>
      </p:sp>
      <p:sp>
        <p:nvSpPr>
          <p:cNvPr id="5123" name="Rectangle 3"/>
          <p:cNvSpPr>
            <a:spLocks noGrp="1" noChangeArrowheads="1"/>
          </p:cNvSpPr>
          <p:nvPr>
            <p:ph type="subTitle" sz="quarter" idx="1"/>
          </p:nvPr>
        </p:nvSpPr>
        <p:spPr>
          <a:xfrm>
            <a:off x="2057400" y="3860800"/>
            <a:ext cx="5153025" cy="442913"/>
          </a:xfrm>
        </p:spPr>
        <p:txBody>
          <a:bodyPr lIns="0" rIns="0">
            <a:spAutoFit/>
          </a:bodyPr>
          <a:lstStyle>
            <a:lvl1pPr marL="0" indent="0">
              <a:buFont typeface="Wingdings" pitchFamily="2" charset="2"/>
              <a:buNone/>
              <a:defRPr sz="2300"/>
            </a:lvl1pPr>
          </a:lstStyle>
          <a:p>
            <a:r>
              <a:rPr lang="en-GB"/>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55CB5181-F889-4A25-BD29-210CEFE02DC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5575" y="639763"/>
            <a:ext cx="1843088" cy="54530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1550" y="639763"/>
            <a:ext cx="5381625" cy="54530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A584209B-D638-44CE-B739-DBCF7750F9F2}"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0" y="639763"/>
            <a:ext cx="7272338" cy="7858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71550" y="1539875"/>
            <a:ext cx="3611563" cy="455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5513" y="1539875"/>
            <a:ext cx="3613150" cy="455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48D338EB-FB1F-4658-B2AC-5E396A004BB8}"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71550" y="639763"/>
            <a:ext cx="7272338" cy="7858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71550" y="1539875"/>
            <a:ext cx="7377113" cy="4552950"/>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7BE25B1D-3212-462C-BB87-298FCDDD52EF}"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50825" y="1539089"/>
            <a:ext cx="8639175" cy="4544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
        <p:nvSpPr>
          <p:cNvPr id="4" name="Rectangle 7"/>
          <p:cNvSpPr>
            <a:spLocks noGrp="1" noChangeArrowheads="1"/>
          </p:cNvSpPr>
          <p:nvPr>
            <p:ph type="sldNum" sz="quarter" idx="13"/>
          </p:nvPr>
        </p:nvSpPr>
        <p:spPr>
          <a:ln/>
        </p:spPr>
        <p:txBody>
          <a:bodyPr/>
          <a:lstStyle>
            <a:lvl1pPr>
              <a:defRPr/>
            </a:lvl1pPr>
          </a:lstStyle>
          <a:p>
            <a:pPr>
              <a:defRPr/>
            </a:pPr>
            <a:fld id="{F488FF7F-F585-44F0-A89B-332AEE58A2B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932C6604-2A9E-4BFA-B4F1-D9FD854E4105}"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46B5B4BC-8C5B-47D8-978C-BEA7C01F2E56}"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1550" y="1539875"/>
            <a:ext cx="3611563" cy="4552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5513" y="1539875"/>
            <a:ext cx="3613150" cy="4552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ECF70024-EEF1-40E5-9E5D-7C5E479D470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23ABA65E-B0BB-4C91-881F-E08F5667C50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58750988-7F4C-4579-83B0-50E7E21F74C9}"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93A61FFD-58A8-44B1-9B87-2D20D6AE49A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DB9071ED-8F72-43E7-9D2A-32A592EA09B7}"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C445E629-3BAA-41EC-B550-E434605CC9E3}"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generikRedTitre2"/>
          <p:cNvPicPr preferRelativeResize="0">
            <a:picLocks noChangeArrowheads="1"/>
          </p:cNvPicPr>
          <p:nvPr/>
        </p:nvPicPr>
        <p:blipFill>
          <a:blip r:embed="rId16" cstate="print"/>
          <a:srcRect l="29924" r="34633"/>
          <a:stretch>
            <a:fillRect/>
          </a:stretch>
        </p:blipFill>
        <p:spPr bwMode="auto">
          <a:xfrm>
            <a:off x="7958138" y="0"/>
            <a:ext cx="384175" cy="384175"/>
          </a:xfrm>
          <a:prstGeom prst="rect">
            <a:avLst/>
          </a:prstGeom>
          <a:noFill/>
          <a:ln w="9525">
            <a:noFill/>
            <a:miter lim="800000"/>
            <a:headEnd/>
            <a:tailEnd/>
          </a:ln>
        </p:spPr>
      </p:pic>
      <p:sp>
        <p:nvSpPr>
          <p:cNvPr id="1027" name="Rectangle 3"/>
          <p:cNvSpPr>
            <a:spLocks noGrp="1" noChangeArrowheads="1"/>
          </p:cNvSpPr>
          <p:nvPr>
            <p:ph type="body" idx="1"/>
          </p:nvPr>
        </p:nvSpPr>
        <p:spPr bwMode="gray">
          <a:xfrm>
            <a:off x="971550" y="1539875"/>
            <a:ext cx="7377113" cy="4552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1st level</a:t>
            </a:r>
          </a:p>
          <a:p>
            <a:pPr lvl="1"/>
            <a:r>
              <a:rPr lang="en-GB" smtClean="0"/>
              <a:t>2nd level</a:t>
            </a:r>
          </a:p>
          <a:p>
            <a:pPr lvl="2"/>
            <a:r>
              <a:rPr lang="en-GB" smtClean="0"/>
              <a:t>3rd level</a:t>
            </a:r>
          </a:p>
          <a:p>
            <a:pPr lvl="3"/>
            <a:r>
              <a:rPr lang="en-GB" smtClean="0"/>
              <a:t>4th level</a:t>
            </a:r>
          </a:p>
          <a:p>
            <a:pPr lvl="4"/>
            <a:r>
              <a:rPr lang="en-GB" smtClean="0"/>
              <a:t>5th level</a:t>
            </a:r>
          </a:p>
        </p:txBody>
      </p:sp>
      <p:sp>
        <p:nvSpPr>
          <p:cNvPr id="4100" name="Rectangle 4"/>
          <p:cNvSpPr>
            <a:spLocks noChangeAspect="1" noChangeArrowheads="1"/>
          </p:cNvSpPr>
          <p:nvPr/>
        </p:nvSpPr>
        <p:spPr bwMode="auto">
          <a:xfrm>
            <a:off x="561975" y="447675"/>
            <a:ext cx="287338" cy="287338"/>
          </a:xfrm>
          <a:prstGeom prst="rect">
            <a:avLst/>
          </a:prstGeom>
          <a:solidFill>
            <a:schemeClr val="tx1"/>
          </a:solidFill>
          <a:ln w="25400" algn="ctr">
            <a:noFill/>
            <a:miter lim="800000"/>
            <a:headEnd/>
            <a:tailEnd/>
          </a:ln>
          <a:effectLst/>
        </p:spPr>
        <p:txBody>
          <a:bodyPr wrap="none" anchor="ctr"/>
          <a:lstStyle/>
          <a:p>
            <a:pPr>
              <a:defRPr/>
            </a:pPr>
            <a:endParaRPr lang="en-US"/>
          </a:p>
        </p:txBody>
      </p:sp>
      <p:sp>
        <p:nvSpPr>
          <p:cNvPr id="4101" name="Rectangle 5"/>
          <p:cNvSpPr>
            <a:spLocks noChangeAspect="1" noChangeArrowheads="1"/>
          </p:cNvSpPr>
          <p:nvPr/>
        </p:nvSpPr>
        <p:spPr bwMode="auto">
          <a:xfrm>
            <a:off x="279400" y="733425"/>
            <a:ext cx="287338" cy="287338"/>
          </a:xfrm>
          <a:prstGeom prst="rect">
            <a:avLst/>
          </a:prstGeom>
          <a:solidFill>
            <a:schemeClr val="tx2"/>
          </a:solidFill>
          <a:ln w="25400" algn="ctr">
            <a:noFill/>
            <a:miter lim="800000"/>
            <a:headEnd/>
            <a:tailEnd/>
          </a:ln>
          <a:effectLst/>
        </p:spPr>
        <p:txBody>
          <a:bodyPr wrap="none" anchor="ctr"/>
          <a:lstStyle/>
          <a:p>
            <a:pPr>
              <a:defRPr/>
            </a:pPr>
            <a:endParaRPr lang="en-US"/>
          </a:p>
        </p:txBody>
      </p:sp>
      <p:pic>
        <p:nvPicPr>
          <p:cNvPr id="1030" name="Picture 6" descr="SOCCIB102"/>
          <p:cNvPicPr>
            <a:picLocks noChangeAspect="1" noChangeArrowheads="1"/>
          </p:cNvPicPr>
          <p:nvPr/>
        </p:nvPicPr>
        <p:blipFill>
          <a:blip r:embed="rId17" cstate="print"/>
          <a:srcRect/>
          <a:stretch>
            <a:fillRect/>
          </a:stretch>
        </p:blipFill>
        <p:spPr bwMode="auto">
          <a:xfrm>
            <a:off x="279400" y="6381750"/>
            <a:ext cx="1984375" cy="274638"/>
          </a:xfrm>
          <a:prstGeom prst="rect">
            <a:avLst/>
          </a:prstGeom>
          <a:noFill/>
          <a:ln w="9525">
            <a:noFill/>
            <a:miter lim="800000"/>
            <a:headEnd/>
            <a:tailEnd/>
          </a:ln>
        </p:spPr>
      </p:pic>
      <p:sp>
        <p:nvSpPr>
          <p:cNvPr id="4103" name="Rectangle 7"/>
          <p:cNvSpPr>
            <a:spLocks noGrp="1" noChangeArrowheads="1"/>
          </p:cNvSpPr>
          <p:nvPr>
            <p:ph type="sldNum" sz="quarter" idx="4"/>
          </p:nvPr>
        </p:nvSpPr>
        <p:spPr bwMode="gray">
          <a:xfrm>
            <a:off x="8694738" y="6400800"/>
            <a:ext cx="228600" cy="228600"/>
          </a:xfrm>
          <a:prstGeom prst="rect">
            <a:avLst/>
          </a:prstGeom>
          <a:solidFill>
            <a:srgbClr val="000000"/>
          </a:solidFill>
          <a:ln w="9525">
            <a:noFill/>
            <a:miter lim="800000"/>
            <a:headEnd/>
            <a:tailEnd/>
          </a:ln>
          <a:effectLst/>
        </p:spPr>
        <p:txBody>
          <a:bodyPr vert="horz" wrap="square" lIns="0" tIns="0" rIns="0" bIns="0" numCol="1" anchor="ctr" anchorCtr="1" compatLnSpc="1">
            <a:prstTxWarp prst="textNoShape">
              <a:avLst/>
            </a:prstTxWarp>
          </a:bodyPr>
          <a:lstStyle>
            <a:lvl1pPr algn="r">
              <a:defRPr sz="1200">
                <a:solidFill>
                  <a:schemeClr val="bg1"/>
                </a:solidFill>
                <a:latin typeface="+mn-lt"/>
              </a:defRPr>
            </a:lvl1pPr>
          </a:lstStyle>
          <a:p>
            <a:pPr>
              <a:defRPr/>
            </a:pPr>
            <a:fld id="{672BDB27-7D16-476E-93C3-CC3965150948}" type="slidenum">
              <a:rPr lang="en-GB"/>
              <a:pPr>
                <a:defRPr/>
              </a:pPr>
              <a:t>‹#›</a:t>
            </a:fld>
            <a:endParaRPr lang="en-GB"/>
          </a:p>
        </p:txBody>
      </p:sp>
      <p:sp>
        <p:nvSpPr>
          <p:cNvPr id="1032" name="Rectangle 8"/>
          <p:cNvSpPr>
            <a:spLocks noGrp="1" noChangeArrowheads="1"/>
          </p:cNvSpPr>
          <p:nvPr>
            <p:ph type="title"/>
          </p:nvPr>
        </p:nvSpPr>
        <p:spPr bwMode="gray">
          <a:xfrm>
            <a:off x="971550" y="639763"/>
            <a:ext cx="7272338" cy="785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Presentation title</a:t>
            </a:r>
          </a:p>
        </p:txBody>
      </p:sp>
      <p:pic>
        <p:nvPicPr>
          <p:cNvPr id="1033" name="Picture 9" descr="dealer "/>
          <p:cNvPicPr>
            <a:picLocks noChangeAspect="1" noChangeArrowheads="1"/>
          </p:cNvPicPr>
          <p:nvPr/>
        </p:nvPicPr>
        <p:blipFill>
          <a:blip r:embed="rId18" cstate="print"/>
          <a:srcRect/>
          <a:stretch>
            <a:fillRect/>
          </a:stretch>
        </p:blipFill>
        <p:spPr bwMode="auto">
          <a:xfrm>
            <a:off x="8339138" y="384175"/>
            <a:ext cx="809625" cy="809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62"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 id="2147484361" r:id="rId14"/>
  </p:sldLayoutIdLst>
  <p:hf hdr="0" ftr="0" dt="0"/>
  <p:txStyles>
    <p:titleStyle>
      <a:lvl1pPr algn="l" rtl="0" eaLnBrk="0" fontAlgn="base" hangingPunct="0">
        <a:lnSpc>
          <a:spcPct val="90000"/>
        </a:lnSpc>
        <a:spcBef>
          <a:spcPct val="0"/>
        </a:spcBef>
        <a:spcAft>
          <a:spcPct val="0"/>
        </a:spcAft>
        <a:defRPr sz="2800" b="1">
          <a:solidFill>
            <a:schemeClr val="tx2"/>
          </a:solidFill>
          <a:latin typeface="+mj-lt"/>
          <a:ea typeface="+mj-ea"/>
          <a:cs typeface="+mj-cs"/>
        </a:defRPr>
      </a:lvl1pPr>
      <a:lvl2pPr algn="l" rtl="0" eaLnBrk="0" fontAlgn="base" hangingPunct="0">
        <a:lnSpc>
          <a:spcPct val="90000"/>
        </a:lnSpc>
        <a:spcBef>
          <a:spcPct val="0"/>
        </a:spcBef>
        <a:spcAft>
          <a:spcPct val="0"/>
        </a:spcAft>
        <a:defRPr sz="2800" b="1">
          <a:solidFill>
            <a:schemeClr val="tx2"/>
          </a:solidFill>
          <a:latin typeface="Arial Narrow" pitchFamily="34" charset="0"/>
        </a:defRPr>
      </a:lvl2pPr>
      <a:lvl3pPr algn="l" rtl="0" eaLnBrk="0" fontAlgn="base" hangingPunct="0">
        <a:lnSpc>
          <a:spcPct val="90000"/>
        </a:lnSpc>
        <a:spcBef>
          <a:spcPct val="0"/>
        </a:spcBef>
        <a:spcAft>
          <a:spcPct val="0"/>
        </a:spcAft>
        <a:defRPr sz="2800" b="1">
          <a:solidFill>
            <a:schemeClr val="tx2"/>
          </a:solidFill>
          <a:latin typeface="Arial Narrow" pitchFamily="34" charset="0"/>
        </a:defRPr>
      </a:lvl3pPr>
      <a:lvl4pPr algn="l" rtl="0" eaLnBrk="0" fontAlgn="base" hangingPunct="0">
        <a:lnSpc>
          <a:spcPct val="90000"/>
        </a:lnSpc>
        <a:spcBef>
          <a:spcPct val="0"/>
        </a:spcBef>
        <a:spcAft>
          <a:spcPct val="0"/>
        </a:spcAft>
        <a:defRPr sz="2800" b="1">
          <a:solidFill>
            <a:schemeClr val="tx2"/>
          </a:solidFill>
          <a:latin typeface="Arial Narrow" pitchFamily="34" charset="0"/>
        </a:defRPr>
      </a:lvl4pPr>
      <a:lvl5pPr algn="l" rtl="0" eaLnBrk="0" fontAlgn="base" hangingPunct="0">
        <a:lnSpc>
          <a:spcPct val="90000"/>
        </a:lnSpc>
        <a:spcBef>
          <a:spcPct val="0"/>
        </a:spcBef>
        <a:spcAft>
          <a:spcPct val="0"/>
        </a:spcAft>
        <a:defRPr sz="2800" b="1">
          <a:solidFill>
            <a:schemeClr val="tx2"/>
          </a:solidFill>
          <a:latin typeface="Arial Narrow" pitchFamily="34" charset="0"/>
        </a:defRPr>
      </a:lvl5pPr>
      <a:lvl6pPr marL="457200" algn="l" rtl="0" eaLnBrk="0" fontAlgn="base" hangingPunct="0">
        <a:lnSpc>
          <a:spcPct val="90000"/>
        </a:lnSpc>
        <a:spcBef>
          <a:spcPct val="0"/>
        </a:spcBef>
        <a:spcAft>
          <a:spcPct val="0"/>
        </a:spcAft>
        <a:defRPr sz="2800" b="1">
          <a:solidFill>
            <a:schemeClr val="tx2"/>
          </a:solidFill>
          <a:latin typeface="Arial Narrow" pitchFamily="34" charset="0"/>
        </a:defRPr>
      </a:lvl6pPr>
      <a:lvl7pPr marL="914400" algn="l" rtl="0" eaLnBrk="0" fontAlgn="base" hangingPunct="0">
        <a:lnSpc>
          <a:spcPct val="90000"/>
        </a:lnSpc>
        <a:spcBef>
          <a:spcPct val="0"/>
        </a:spcBef>
        <a:spcAft>
          <a:spcPct val="0"/>
        </a:spcAft>
        <a:defRPr sz="2800" b="1">
          <a:solidFill>
            <a:schemeClr val="tx2"/>
          </a:solidFill>
          <a:latin typeface="Arial Narrow" pitchFamily="34" charset="0"/>
        </a:defRPr>
      </a:lvl7pPr>
      <a:lvl8pPr marL="1371600" algn="l" rtl="0" eaLnBrk="0" fontAlgn="base" hangingPunct="0">
        <a:lnSpc>
          <a:spcPct val="90000"/>
        </a:lnSpc>
        <a:spcBef>
          <a:spcPct val="0"/>
        </a:spcBef>
        <a:spcAft>
          <a:spcPct val="0"/>
        </a:spcAft>
        <a:defRPr sz="2800" b="1">
          <a:solidFill>
            <a:schemeClr val="tx2"/>
          </a:solidFill>
          <a:latin typeface="Arial Narrow" pitchFamily="34" charset="0"/>
        </a:defRPr>
      </a:lvl8pPr>
      <a:lvl9pPr marL="1828800" algn="l" rtl="0" eaLnBrk="0" fontAlgn="base" hangingPunct="0">
        <a:lnSpc>
          <a:spcPct val="90000"/>
        </a:lnSpc>
        <a:spcBef>
          <a:spcPct val="0"/>
        </a:spcBef>
        <a:spcAft>
          <a:spcPct val="0"/>
        </a:spcAft>
        <a:defRPr sz="2800" b="1">
          <a:solidFill>
            <a:schemeClr val="tx2"/>
          </a:solidFill>
          <a:latin typeface="Arial Narrow" pitchFamily="34" charset="0"/>
        </a:defRPr>
      </a:lvl9pPr>
    </p:titleStyle>
    <p:bodyStyle>
      <a:lvl1pPr marL="342900" indent="-342900" algn="l" rtl="0" eaLnBrk="0" fontAlgn="base" hangingPunct="0">
        <a:spcBef>
          <a:spcPct val="100000"/>
        </a:spcBef>
        <a:spcAft>
          <a:spcPct val="30000"/>
        </a:spcAft>
        <a:buClr>
          <a:schemeClr val="tx2"/>
        </a:buClr>
        <a:buFont typeface="Wingdings" pitchFamily="2" charset="2"/>
        <a:buChar char="n"/>
        <a:defRPr b="1">
          <a:solidFill>
            <a:schemeClr val="tx1"/>
          </a:solidFill>
          <a:latin typeface="+mn-lt"/>
          <a:ea typeface="+mn-ea"/>
          <a:cs typeface="+mn-cs"/>
        </a:defRPr>
      </a:lvl1pPr>
      <a:lvl2pPr marL="623888" indent="-279400" algn="l" rtl="0" eaLnBrk="0" fontAlgn="base" hangingPunct="0">
        <a:lnSpc>
          <a:spcPct val="115000"/>
        </a:lnSpc>
        <a:spcBef>
          <a:spcPct val="0"/>
        </a:spcBef>
        <a:spcAft>
          <a:spcPct val="20000"/>
        </a:spcAft>
        <a:buClr>
          <a:schemeClr val="tx2"/>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20000"/>
        </a:spcAft>
        <a:buClr>
          <a:schemeClr val="tx2"/>
        </a:buClr>
        <a:buChar char="•"/>
        <a:defRPr sz="1400">
          <a:solidFill>
            <a:schemeClr val="tx1"/>
          </a:solidFill>
          <a:latin typeface="+mn-lt"/>
        </a:defRPr>
      </a:lvl3pPr>
      <a:lvl4pPr marL="969963" indent="-165100" algn="l" rtl="0" eaLnBrk="0" fontAlgn="base" hangingPunct="0">
        <a:spcBef>
          <a:spcPct val="0"/>
        </a:spcBef>
        <a:spcAft>
          <a:spcPct val="20000"/>
        </a:spcAft>
        <a:buClr>
          <a:schemeClr val="tx2"/>
        </a:buClr>
        <a:buFont typeface="Times New Roman" pitchFamily="18" charset="0"/>
        <a:buChar char="–"/>
        <a:defRPr sz="1400" b="1">
          <a:solidFill>
            <a:schemeClr val="tx1"/>
          </a:solidFill>
          <a:latin typeface="+mj-lt"/>
        </a:defRPr>
      </a:lvl4pPr>
      <a:lvl5pPr marL="1081088" indent="-109538" algn="l" rtl="0" eaLnBrk="0" fontAlgn="base" hangingPunct="0">
        <a:spcBef>
          <a:spcPct val="20000"/>
        </a:spcBef>
        <a:spcAft>
          <a:spcPct val="20000"/>
        </a:spcAft>
        <a:buClr>
          <a:schemeClr val="tx2"/>
        </a:buClr>
        <a:buFont typeface="Times New Roman" pitchFamily="18" charset="0"/>
        <a:buChar char="·"/>
        <a:defRPr sz="1400">
          <a:solidFill>
            <a:schemeClr val="tx1"/>
          </a:solidFill>
          <a:latin typeface="+mn-lt"/>
        </a:defRPr>
      </a:lvl5pPr>
      <a:lvl6pPr marL="1538288" indent="-109538" algn="l" rtl="0" eaLnBrk="0" fontAlgn="base" hangingPunct="0">
        <a:spcBef>
          <a:spcPct val="20000"/>
        </a:spcBef>
        <a:spcAft>
          <a:spcPct val="20000"/>
        </a:spcAft>
        <a:buClr>
          <a:schemeClr val="tx2"/>
        </a:buClr>
        <a:buFont typeface="Times New Roman" pitchFamily="18" charset="0"/>
        <a:buChar char="·"/>
        <a:defRPr sz="1400">
          <a:solidFill>
            <a:schemeClr val="tx1"/>
          </a:solidFill>
          <a:latin typeface="+mn-lt"/>
        </a:defRPr>
      </a:lvl6pPr>
      <a:lvl7pPr marL="1995488" indent="-109538" algn="l" rtl="0" eaLnBrk="0" fontAlgn="base" hangingPunct="0">
        <a:spcBef>
          <a:spcPct val="20000"/>
        </a:spcBef>
        <a:spcAft>
          <a:spcPct val="20000"/>
        </a:spcAft>
        <a:buClr>
          <a:schemeClr val="tx2"/>
        </a:buClr>
        <a:buFont typeface="Times New Roman" pitchFamily="18" charset="0"/>
        <a:buChar char="·"/>
        <a:defRPr sz="1400">
          <a:solidFill>
            <a:schemeClr val="tx1"/>
          </a:solidFill>
          <a:latin typeface="+mn-lt"/>
        </a:defRPr>
      </a:lvl7pPr>
      <a:lvl8pPr marL="2452688" indent="-109538" algn="l" rtl="0" eaLnBrk="0" fontAlgn="base" hangingPunct="0">
        <a:spcBef>
          <a:spcPct val="20000"/>
        </a:spcBef>
        <a:spcAft>
          <a:spcPct val="20000"/>
        </a:spcAft>
        <a:buClr>
          <a:schemeClr val="tx2"/>
        </a:buClr>
        <a:buFont typeface="Times New Roman" pitchFamily="18" charset="0"/>
        <a:buChar char="·"/>
        <a:defRPr sz="1400">
          <a:solidFill>
            <a:schemeClr val="tx1"/>
          </a:solidFill>
          <a:latin typeface="+mn-lt"/>
        </a:defRPr>
      </a:lvl8pPr>
      <a:lvl9pPr marL="2909888" indent="-109538" algn="l" rtl="0" eaLnBrk="0" fontAlgn="base" hangingPunct="0">
        <a:spcBef>
          <a:spcPct val="20000"/>
        </a:spcBef>
        <a:spcAft>
          <a:spcPct val="20000"/>
        </a:spcAft>
        <a:buClr>
          <a:schemeClr val="tx2"/>
        </a:buClr>
        <a:buFont typeface="Times New Roman" pitchFamily="18"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057400" y="2540000"/>
            <a:ext cx="5878513" cy="585788"/>
          </a:xfrm>
        </p:spPr>
        <p:txBody>
          <a:bodyPr/>
          <a:lstStyle/>
          <a:p>
            <a:r>
              <a:rPr lang="fr-FR" dirty="0" err="1" smtClean="0"/>
              <a:t>Liquidity</a:t>
            </a:r>
            <a:r>
              <a:rPr lang="fr-FR" dirty="0" smtClean="0"/>
              <a:t> Project for SEC</a:t>
            </a:r>
            <a:endParaRPr lang="en-US" i="1" dirty="0" smtClean="0">
              <a:solidFill>
                <a:schemeClr val="accent2"/>
              </a:solidFill>
            </a:endParaRPr>
          </a:p>
        </p:txBody>
      </p:sp>
      <p:sp>
        <p:nvSpPr>
          <p:cNvPr id="3075" name="Rectangle 3"/>
          <p:cNvSpPr>
            <a:spLocks noGrp="1" noChangeArrowheads="1"/>
          </p:cNvSpPr>
          <p:nvPr>
            <p:ph type="subTitle" idx="1"/>
          </p:nvPr>
        </p:nvSpPr>
        <p:spPr>
          <a:xfrm>
            <a:off x="2019300" y="3530600"/>
            <a:ext cx="5153025" cy="800100"/>
          </a:xfrm>
        </p:spPr>
        <p:txBody>
          <a:bodyPr/>
          <a:lstStyle/>
          <a:p>
            <a:r>
              <a:rPr lang="en-US" smtClean="0"/>
              <a:t>B3S: Basel2, Basel3 &amp; Liquidity requirements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err="1" smtClean="0"/>
              <a:t>Basyliq</a:t>
            </a:r>
            <a:endParaRPr lang="en-US" dirty="0" smtClean="0"/>
          </a:p>
          <a:p>
            <a:pPr lvl="1"/>
            <a:r>
              <a:rPr lang="en-US" dirty="0" smtClean="0"/>
              <a:t>This is the group application in charge of reporting for all regulator requirements</a:t>
            </a:r>
          </a:p>
          <a:p>
            <a:pPr lvl="1"/>
            <a:r>
              <a:rPr lang="en-US" dirty="0" smtClean="0"/>
              <a:t>Declaration of FSA, Basel3 (LCR, NSFR, gap static) &amp; internal monitoring</a:t>
            </a:r>
          </a:p>
          <a:p>
            <a:pPr lvl="1"/>
            <a:r>
              <a:rPr lang="en-US" dirty="0" smtClean="0"/>
              <a:t>Results will be available at different Level</a:t>
            </a:r>
          </a:p>
          <a:p>
            <a:pPr lvl="2"/>
            <a:r>
              <a:rPr lang="en-US" dirty="0" smtClean="0"/>
              <a:t>Group</a:t>
            </a:r>
          </a:p>
          <a:p>
            <a:pPr lvl="2"/>
            <a:r>
              <a:rPr lang="en-US" dirty="0" smtClean="0"/>
              <a:t>Business line</a:t>
            </a:r>
            <a:endParaRPr lang="en-US" dirty="0"/>
          </a:p>
        </p:txBody>
      </p:sp>
      <p:sp>
        <p:nvSpPr>
          <p:cNvPr id="3" name="Title 2"/>
          <p:cNvSpPr>
            <a:spLocks noGrp="1"/>
          </p:cNvSpPr>
          <p:nvPr>
            <p:ph type="title"/>
          </p:nvPr>
        </p:nvSpPr>
        <p:spPr/>
        <p:txBody>
          <a:bodyPr/>
          <a:lstStyle/>
          <a:p>
            <a:r>
              <a:rPr lang="en-US" dirty="0" smtClean="0"/>
              <a:t>Liquidity project-Functional Architecture </a:t>
            </a:r>
            <a:endParaRPr lang="en-US" dirty="0"/>
          </a:p>
        </p:txBody>
      </p:sp>
      <p:sp>
        <p:nvSpPr>
          <p:cNvPr id="4" name="Slide Number Placeholder 3"/>
          <p:cNvSpPr>
            <a:spLocks noGrp="1"/>
          </p:cNvSpPr>
          <p:nvPr>
            <p:ph type="sldNum" sz="quarter" idx="13"/>
          </p:nvPr>
        </p:nvSpPr>
        <p:spPr/>
        <p:txBody>
          <a:bodyPr/>
          <a:lstStyle/>
          <a:p>
            <a:pPr>
              <a:defRPr/>
            </a:pPr>
            <a:fld id="{F488FF7F-F585-44F0-A89B-332AEE58A2B3}" type="slidenum">
              <a:rPr lang="en-GB" smtClean="0"/>
              <a:pPr>
                <a:defRPr/>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0425" y="652463"/>
            <a:ext cx="8639175" cy="404512"/>
          </a:xfrm>
        </p:spPr>
        <p:txBody>
          <a:bodyPr/>
          <a:lstStyle/>
          <a:p>
            <a:r>
              <a:rPr lang="en-US" dirty="0" smtClean="0"/>
              <a:t>Securitization scheme</a:t>
            </a:r>
            <a:endParaRPr lang="en-US" dirty="0"/>
          </a:p>
        </p:txBody>
      </p:sp>
      <p:sp>
        <p:nvSpPr>
          <p:cNvPr id="9" name="Ellipse 4"/>
          <p:cNvSpPr/>
          <p:nvPr/>
        </p:nvSpPr>
        <p:spPr bwMode="auto">
          <a:xfrm>
            <a:off x="267419" y="3795622"/>
            <a:ext cx="966159" cy="447321"/>
          </a:xfrm>
          <a:prstGeom prst="ellipse">
            <a:avLst/>
          </a:prstGeom>
          <a:ln w="254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00" i="0" u="none" strike="noStrike" normalizeH="0" baseline="0" dirty="0" smtClean="0">
                <a:ln w="12700">
                  <a:solidFill>
                    <a:schemeClr val="tx2">
                      <a:satMod val="155000"/>
                    </a:schemeClr>
                  </a:solidFill>
                  <a:prstDash val="solid"/>
                </a:ln>
                <a:solidFill>
                  <a:schemeClr val="bg2">
                    <a:tint val="85000"/>
                    <a:satMod val="155000"/>
                  </a:schemeClr>
                </a:solidFill>
              </a:rPr>
              <a:t>Client 3 </a:t>
            </a:r>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000" i="0" u="none" strike="noStrike" normalizeH="0" baseline="0" dirty="0" smtClean="0">
              <a:ln w="12700">
                <a:solidFill>
                  <a:schemeClr val="tx2">
                    <a:satMod val="155000"/>
                  </a:schemeClr>
                </a:solidFill>
                <a:prstDash val="solid"/>
              </a:ln>
              <a:solidFill>
                <a:schemeClr val="bg2">
                  <a:tint val="85000"/>
                  <a:satMod val="155000"/>
                </a:schemeClr>
              </a:solidFill>
            </a:endParaRPr>
          </a:p>
        </p:txBody>
      </p:sp>
      <p:sp>
        <p:nvSpPr>
          <p:cNvPr id="12" name="Rectangle 11"/>
          <p:cNvSpPr/>
          <p:nvPr/>
        </p:nvSpPr>
        <p:spPr bwMode="auto">
          <a:xfrm>
            <a:off x="1892369" y="3847380"/>
            <a:ext cx="962974" cy="414069"/>
          </a:xfrm>
          <a:prstGeom prst="rect">
            <a:avLst/>
          </a:prstGeom>
          <a:solidFill>
            <a:schemeClr val="accent2"/>
          </a:solidFill>
          <a:ln w="25400">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rPr>
              <a:t>SG Milan</a:t>
            </a:r>
          </a:p>
        </p:txBody>
      </p:sp>
      <p:sp>
        <p:nvSpPr>
          <p:cNvPr id="13" name="Rectangle 12"/>
          <p:cNvSpPr/>
          <p:nvPr/>
        </p:nvSpPr>
        <p:spPr bwMode="auto">
          <a:xfrm>
            <a:off x="1906129" y="4597880"/>
            <a:ext cx="992347" cy="646981"/>
          </a:xfrm>
          <a:prstGeom prst="rect">
            <a:avLst/>
          </a:prstGeom>
          <a:solidFill>
            <a:schemeClr val="accent2"/>
          </a:solidFill>
          <a:ln w="25400">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rPr>
              <a:t>FCC Albatros</a:t>
            </a:r>
          </a:p>
          <a:p>
            <a:pPr marL="0" marR="0" indent="0" algn="ctr" defTabSz="914400" rtl="0" eaLnBrk="0" fontAlgn="base" latinLnBrk="0" hangingPunct="0">
              <a:lnSpc>
                <a:spcPct val="100000"/>
              </a:lnSpc>
              <a:spcBef>
                <a:spcPct val="0"/>
              </a:spcBef>
              <a:spcAft>
                <a:spcPct val="0"/>
              </a:spcAft>
              <a:buClrTx/>
              <a:buSzTx/>
              <a:buFontTx/>
              <a:buNone/>
              <a:tabLst/>
            </a:pPr>
            <a:r>
              <a:rPr lang="fr-FR" sz="1100" b="1" dirty="0" smtClean="0">
                <a:solidFill>
                  <a:schemeClr val="tx1"/>
                </a:solidFill>
              </a:rPr>
              <a:t>(Consolidé</a:t>
            </a:r>
            <a:r>
              <a:rPr lang="fr-FR" sz="1200" b="1" dirty="0" smtClean="0">
                <a:solidFill>
                  <a:schemeClr val="tx1"/>
                </a:solidFill>
              </a:rPr>
              <a:t>)</a:t>
            </a:r>
            <a:endParaRPr kumimoji="0" lang="fr-FR" sz="1200" b="1" i="0" u="none" strike="noStrike" cap="none" normalizeH="0" baseline="0" dirty="0" smtClean="0">
              <a:ln>
                <a:noFill/>
              </a:ln>
              <a:solidFill>
                <a:schemeClr val="tx1"/>
              </a:solidFill>
              <a:effectLst/>
            </a:endParaRPr>
          </a:p>
        </p:txBody>
      </p:sp>
      <p:sp>
        <p:nvSpPr>
          <p:cNvPr id="14" name="Rectangle 13"/>
          <p:cNvSpPr/>
          <p:nvPr/>
        </p:nvSpPr>
        <p:spPr bwMode="auto">
          <a:xfrm>
            <a:off x="3846304" y="2700068"/>
            <a:ext cx="794708" cy="2415396"/>
          </a:xfrm>
          <a:prstGeom prst="rect">
            <a:avLst/>
          </a:prstGeom>
          <a:solidFill>
            <a:schemeClr val="accent2"/>
          </a:solidFill>
          <a:ln w="25400">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Times New Roman" pitchFamily="18" charset="0"/>
              </a:rPr>
              <a:t>SGBN</a:t>
            </a:r>
          </a:p>
        </p:txBody>
      </p:sp>
      <p:sp>
        <p:nvSpPr>
          <p:cNvPr id="15" name="Rectangle à coins arrondis 11"/>
          <p:cNvSpPr/>
          <p:nvPr/>
        </p:nvSpPr>
        <p:spPr bwMode="auto">
          <a:xfrm>
            <a:off x="5583492" y="2075377"/>
            <a:ext cx="1198731" cy="2290765"/>
          </a:xfrm>
          <a:prstGeom prst="roundRect">
            <a:avLst/>
          </a:pr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Times New Roman" pitchFamily="18" charset="0"/>
              </a:rPr>
              <a:t>Conduit de</a:t>
            </a:r>
            <a:r>
              <a:rPr kumimoji="0" lang="fr-FR" sz="1400" b="0" i="0" u="none" strike="noStrike" cap="none" normalizeH="0" dirty="0" smtClean="0">
                <a:ln>
                  <a:noFill/>
                </a:ln>
                <a:solidFill>
                  <a:schemeClr val="tx1"/>
                </a:solidFill>
                <a:effectLst/>
                <a:latin typeface="Times New Roman" pitchFamily="18" charset="0"/>
              </a:rPr>
              <a:t> titrisation</a:t>
            </a:r>
            <a:endParaRPr kumimoji="0" lang="fr-FR" sz="1400" b="0" i="0" u="none" strike="noStrike" cap="none" normalizeH="0" baseline="0" dirty="0" smtClean="0">
              <a:ln>
                <a:noFill/>
              </a:ln>
              <a:solidFill>
                <a:schemeClr val="tx1"/>
              </a:solidFill>
              <a:effectLst/>
              <a:latin typeface="Times New Roman" pitchFamily="18" charset="0"/>
            </a:endParaRPr>
          </a:p>
        </p:txBody>
      </p:sp>
      <p:cxnSp>
        <p:nvCxnSpPr>
          <p:cNvPr id="16" name="Connecteur droit avec flèche 15"/>
          <p:cNvCxnSpPr/>
          <p:nvPr/>
        </p:nvCxnSpPr>
        <p:spPr bwMode="auto">
          <a:xfrm flipV="1">
            <a:off x="1311216" y="3985403"/>
            <a:ext cx="560716" cy="8627"/>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cxnSp>
        <p:nvCxnSpPr>
          <p:cNvPr id="17" name="Connecteur droit avec flèche 19"/>
          <p:cNvCxnSpPr>
            <a:endCxn id="13" idx="1"/>
          </p:cNvCxnSpPr>
          <p:nvPr/>
        </p:nvCxnSpPr>
        <p:spPr bwMode="auto">
          <a:xfrm>
            <a:off x="1319842" y="4917057"/>
            <a:ext cx="586287" cy="4314"/>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cxnSp>
        <p:nvCxnSpPr>
          <p:cNvPr id="18" name="Connecteur droit avec flèche 34"/>
          <p:cNvCxnSpPr>
            <a:stCxn id="13" idx="3"/>
          </p:cNvCxnSpPr>
          <p:nvPr/>
        </p:nvCxnSpPr>
        <p:spPr bwMode="auto">
          <a:xfrm>
            <a:off x="2898476" y="4921371"/>
            <a:ext cx="948905" cy="21565"/>
          </a:xfrm>
          <a:prstGeom prst="straightConnector1">
            <a:avLst/>
          </a:prstGeom>
          <a:solidFill>
            <a:schemeClr val="accent1"/>
          </a:solidFill>
          <a:ln w="25400" cap="flat" cmpd="sng" algn="ctr">
            <a:solidFill>
              <a:srgbClr val="DA44EA"/>
            </a:solidFill>
            <a:prstDash val="dash"/>
            <a:round/>
            <a:headEnd type="none" w="med" len="med"/>
            <a:tailEnd type="arrow"/>
          </a:ln>
          <a:effectLst/>
        </p:spPr>
      </p:cxnSp>
      <p:cxnSp>
        <p:nvCxnSpPr>
          <p:cNvPr id="19" name="Connecteur droit avec flèche 36"/>
          <p:cNvCxnSpPr/>
          <p:nvPr/>
        </p:nvCxnSpPr>
        <p:spPr bwMode="auto">
          <a:xfrm>
            <a:off x="2832940" y="3929889"/>
            <a:ext cx="1005815" cy="3755"/>
          </a:xfrm>
          <a:prstGeom prst="straightConnector1">
            <a:avLst/>
          </a:prstGeom>
          <a:solidFill>
            <a:schemeClr val="accent1"/>
          </a:solidFill>
          <a:ln w="25400" cap="flat" cmpd="sng" algn="ctr">
            <a:solidFill>
              <a:srgbClr val="DA44EA"/>
            </a:solidFill>
            <a:prstDash val="dash"/>
            <a:round/>
            <a:headEnd type="none" w="med" len="med"/>
            <a:tailEnd type="arrow"/>
          </a:ln>
          <a:effectLst/>
        </p:spPr>
      </p:cxnSp>
      <p:sp>
        <p:nvSpPr>
          <p:cNvPr id="21" name="Rectangle à coins arrondis 41"/>
          <p:cNvSpPr/>
          <p:nvPr/>
        </p:nvSpPr>
        <p:spPr bwMode="auto">
          <a:xfrm>
            <a:off x="5550459" y="5161884"/>
            <a:ext cx="1139553" cy="928363"/>
          </a:xfrm>
          <a:prstGeom prst="roundRect">
            <a:avLst/>
          </a:prstGeom>
          <a:solidFill>
            <a:schemeClr val="bg1">
              <a:lumMod val="75000"/>
            </a:schemeClr>
          </a:solidFill>
          <a:ln w="25400">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Times New Roman" pitchFamily="18" charset="0"/>
              </a:rPr>
              <a:t>SG Paris ou SG NY</a:t>
            </a:r>
          </a:p>
        </p:txBody>
      </p:sp>
      <p:cxnSp>
        <p:nvCxnSpPr>
          <p:cNvPr id="22" name="Connecteur droit avec flèche 43"/>
          <p:cNvCxnSpPr/>
          <p:nvPr/>
        </p:nvCxnSpPr>
        <p:spPr bwMode="auto">
          <a:xfrm flipV="1">
            <a:off x="5841681" y="4354896"/>
            <a:ext cx="260" cy="679158"/>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cxnSp>
        <p:nvCxnSpPr>
          <p:cNvPr id="23" name="Connecteur droit avec flèche 45"/>
          <p:cNvCxnSpPr/>
          <p:nvPr/>
        </p:nvCxnSpPr>
        <p:spPr bwMode="auto">
          <a:xfrm flipH="1" flipV="1">
            <a:off x="6492090" y="4337644"/>
            <a:ext cx="2181" cy="688414"/>
          </a:xfrm>
          <a:prstGeom prst="straightConnector1">
            <a:avLst/>
          </a:prstGeom>
          <a:solidFill>
            <a:schemeClr val="accent1"/>
          </a:solidFill>
          <a:ln w="25400" cap="flat" cmpd="sng" algn="ctr">
            <a:solidFill>
              <a:srgbClr val="0070C0"/>
            </a:solidFill>
            <a:prstDash val="dashDot"/>
            <a:round/>
            <a:headEnd type="none" w="med" len="med"/>
            <a:tailEnd type="arrow"/>
          </a:ln>
          <a:effectLst/>
        </p:spPr>
      </p:cxnSp>
      <p:cxnSp>
        <p:nvCxnSpPr>
          <p:cNvPr id="24" name="Connecteur droit avec flèche 49"/>
          <p:cNvCxnSpPr/>
          <p:nvPr/>
        </p:nvCxnSpPr>
        <p:spPr bwMode="auto">
          <a:xfrm flipV="1">
            <a:off x="1282460" y="3234904"/>
            <a:ext cx="2556294" cy="13751"/>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sp>
        <p:nvSpPr>
          <p:cNvPr id="25" name="Ellipse 53"/>
          <p:cNvSpPr/>
          <p:nvPr/>
        </p:nvSpPr>
        <p:spPr bwMode="auto">
          <a:xfrm>
            <a:off x="7787059" y="2951946"/>
            <a:ext cx="1243766" cy="458153"/>
          </a:xfrm>
          <a:prstGeom prst="ellipse">
            <a:avLst/>
          </a:prstGeom>
          <a:ln w="254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00" dirty="0" smtClean="0">
                <a:ln w="12700">
                  <a:solidFill>
                    <a:schemeClr val="tx2">
                      <a:satMod val="155000"/>
                    </a:schemeClr>
                  </a:solidFill>
                  <a:prstDash val="solid"/>
                </a:ln>
                <a:solidFill>
                  <a:schemeClr val="bg2">
                    <a:tint val="85000"/>
                    <a:satMod val="155000"/>
                  </a:schemeClr>
                </a:solidFill>
              </a:rPr>
              <a:t>Investisseur</a:t>
            </a:r>
            <a:endParaRPr kumimoji="0" lang="fr-FR" sz="1000" i="0" u="none" strike="noStrike" normalizeH="0" baseline="0" dirty="0" smtClean="0">
              <a:ln w="12700">
                <a:solidFill>
                  <a:schemeClr val="tx2">
                    <a:satMod val="155000"/>
                  </a:schemeClr>
                </a:solidFill>
                <a:prstDash val="solid"/>
              </a:ln>
              <a:solidFill>
                <a:schemeClr val="bg2">
                  <a:tint val="85000"/>
                  <a:satMod val="155000"/>
                </a:schemeClr>
              </a:solidFill>
            </a:endParaRPr>
          </a:p>
        </p:txBody>
      </p:sp>
      <p:sp>
        <p:nvSpPr>
          <p:cNvPr id="26" name="Ellipse 59"/>
          <p:cNvSpPr/>
          <p:nvPr/>
        </p:nvSpPr>
        <p:spPr bwMode="auto">
          <a:xfrm>
            <a:off x="7787059" y="3620480"/>
            <a:ext cx="1243766" cy="458153"/>
          </a:xfrm>
          <a:prstGeom prst="ellipse">
            <a:avLst/>
          </a:prstGeom>
          <a:ln w="254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00" dirty="0" smtClean="0">
                <a:ln w="12700">
                  <a:solidFill>
                    <a:schemeClr val="tx2">
                      <a:satMod val="155000"/>
                    </a:schemeClr>
                  </a:solidFill>
                  <a:prstDash val="solid"/>
                </a:ln>
                <a:solidFill>
                  <a:schemeClr val="bg2">
                    <a:tint val="85000"/>
                    <a:satMod val="155000"/>
                  </a:schemeClr>
                </a:solidFill>
              </a:rPr>
              <a:t>Investisseur</a:t>
            </a:r>
            <a:endParaRPr kumimoji="0" lang="fr-FR" sz="1000" i="0" u="none" strike="noStrike" normalizeH="0" baseline="0" dirty="0" smtClean="0">
              <a:ln w="12700">
                <a:solidFill>
                  <a:schemeClr val="tx2">
                    <a:satMod val="155000"/>
                  </a:schemeClr>
                </a:solidFill>
                <a:prstDash val="solid"/>
              </a:ln>
              <a:solidFill>
                <a:schemeClr val="bg2">
                  <a:tint val="85000"/>
                  <a:satMod val="155000"/>
                </a:schemeClr>
              </a:solidFill>
            </a:endParaRPr>
          </a:p>
        </p:txBody>
      </p:sp>
      <p:sp>
        <p:nvSpPr>
          <p:cNvPr id="27" name="Ellipse 60"/>
          <p:cNvSpPr/>
          <p:nvPr/>
        </p:nvSpPr>
        <p:spPr bwMode="auto">
          <a:xfrm>
            <a:off x="7787059" y="2283550"/>
            <a:ext cx="1243766" cy="458153"/>
          </a:xfrm>
          <a:prstGeom prst="ellipse">
            <a:avLst/>
          </a:prstGeom>
          <a:ln w="254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00" dirty="0" smtClean="0">
                <a:ln w="12700">
                  <a:solidFill>
                    <a:schemeClr val="tx2">
                      <a:satMod val="155000"/>
                    </a:schemeClr>
                  </a:solidFill>
                  <a:prstDash val="solid"/>
                </a:ln>
                <a:solidFill>
                  <a:schemeClr val="bg2">
                    <a:tint val="85000"/>
                    <a:satMod val="155000"/>
                  </a:schemeClr>
                </a:solidFill>
              </a:rPr>
              <a:t>Investisseur</a:t>
            </a:r>
            <a:endParaRPr kumimoji="0" lang="fr-FR" sz="1000" i="0" u="none" strike="noStrike" normalizeH="0" baseline="0" dirty="0" smtClean="0">
              <a:ln w="12700">
                <a:solidFill>
                  <a:schemeClr val="tx2">
                    <a:satMod val="155000"/>
                  </a:schemeClr>
                </a:solidFill>
                <a:prstDash val="solid"/>
              </a:ln>
              <a:solidFill>
                <a:schemeClr val="bg2">
                  <a:tint val="85000"/>
                  <a:satMod val="155000"/>
                </a:schemeClr>
              </a:solidFill>
            </a:endParaRPr>
          </a:p>
        </p:txBody>
      </p:sp>
      <p:sp>
        <p:nvSpPr>
          <p:cNvPr id="33" name="ZoneTexte 100"/>
          <p:cNvSpPr txBox="1"/>
          <p:nvPr/>
        </p:nvSpPr>
        <p:spPr>
          <a:xfrm>
            <a:off x="6556074" y="4553855"/>
            <a:ext cx="879895" cy="553998"/>
          </a:xfrm>
          <a:prstGeom prst="rect">
            <a:avLst/>
          </a:prstGeom>
          <a:noFill/>
          <a:ln w="25400">
            <a:noFill/>
            <a:prstDash val="dashDot"/>
          </a:ln>
        </p:spPr>
        <p:txBody>
          <a:bodyPr wrap="square" rtlCol="0">
            <a:spAutoFit/>
          </a:bodyPr>
          <a:lstStyle/>
          <a:p>
            <a:r>
              <a:rPr lang="fr-FR" sz="1000" dirty="0" smtClean="0">
                <a:latin typeface="+mn-lt"/>
              </a:rPr>
              <a:t>Lignes  de liquidité du conduit</a:t>
            </a:r>
            <a:endParaRPr lang="fr-FR" sz="1000" dirty="0">
              <a:latin typeface="+mn-lt"/>
            </a:endParaRPr>
          </a:p>
        </p:txBody>
      </p:sp>
      <p:sp>
        <p:nvSpPr>
          <p:cNvPr id="34" name="ZoneTexte 101"/>
          <p:cNvSpPr txBox="1"/>
          <p:nvPr/>
        </p:nvSpPr>
        <p:spPr>
          <a:xfrm>
            <a:off x="5086415" y="4577975"/>
            <a:ext cx="853119" cy="246221"/>
          </a:xfrm>
          <a:prstGeom prst="rect">
            <a:avLst/>
          </a:prstGeom>
          <a:noFill/>
          <a:ln w="25400">
            <a:noFill/>
          </a:ln>
        </p:spPr>
        <p:txBody>
          <a:bodyPr wrap="none" rtlCol="0">
            <a:spAutoFit/>
          </a:bodyPr>
          <a:lstStyle/>
          <a:p>
            <a:r>
              <a:rPr lang="fr-FR" sz="1000" dirty="0" err="1" smtClean="0">
                <a:latin typeface="+mn-lt"/>
              </a:rPr>
              <a:t>Credit</a:t>
            </a:r>
            <a:r>
              <a:rPr lang="fr-FR" sz="1000" dirty="0" smtClean="0">
                <a:latin typeface="+mn-lt"/>
              </a:rPr>
              <a:t> Line</a:t>
            </a:r>
            <a:endParaRPr lang="fr-FR" sz="1000" dirty="0">
              <a:latin typeface="+mn-lt"/>
            </a:endParaRPr>
          </a:p>
        </p:txBody>
      </p:sp>
      <p:cxnSp>
        <p:nvCxnSpPr>
          <p:cNvPr id="37" name="Connecteur droit avec flèche 36"/>
          <p:cNvCxnSpPr/>
          <p:nvPr/>
        </p:nvCxnSpPr>
        <p:spPr bwMode="auto">
          <a:xfrm>
            <a:off x="5279366" y="1362974"/>
            <a:ext cx="629728" cy="0"/>
          </a:xfrm>
          <a:prstGeom prst="straightConnector1">
            <a:avLst/>
          </a:prstGeom>
          <a:solidFill>
            <a:schemeClr val="accent1"/>
          </a:solidFill>
          <a:ln w="19050" cap="flat" cmpd="sng" algn="ctr">
            <a:solidFill>
              <a:srgbClr val="DA44EA"/>
            </a:solidFill>
            <a:prstDash val="dash"/>
            <a:round/>
            <a:headEnd type="none" w="med" len="med"/>
            <a:tailEnd type="arrow"/>
          </a:ln>
          <a:effectLst/>
        </p:spPr>
      </p:cxnSp>
      <p:sp>
        <p:nvSpPr>
          <p:cNvPr id="42" name="TextBox 41"/>
          <p:cNvSpPr txBox="1"/>
          <p:nvPr/>
        </p:nvSpPr>
        <p:spPr>
          <a:xfrm>
            <a:off x="5986731" y="1216325"/>
            <a:ext cx="942887" cy="276999"/>
          </a:xfrm>
          <a:prstGeom prst="rect">
            <a:avLst/>
          </a:prstGeom>
          <a:noFill/>
        </p:spPr>
        <p:txBody>
          <a:bodyPr wrap="none" rtlCol="0">
            <a:spAutoFit/>
          </a:bodyPr>
          <a:lstStyle/>
          <a:p>
            <a:r>
              <a:rPr lang="en-US" sz="1200" dirty="0" smtClean="0"/>
              <a:t>Interco flow</a:t>
            </a:r>
            <a:endParaRPr lang="en-US" sz="1200" dirty="0"/>
          </a:p>
        </p:txBody>
      </p:sp>
      <p:cxnSp>
        <p:nvCxnSpPr>
          <p:cNvPr id="43" name="Connecteur droit avec flèche 40"/>
          <p:cNvCxnSpPr/>
          <p:nvPr/>
        </p:nvCxnSpPr>
        <p:spPr bwMode="auto">
          <a:xfrm>
            <a:off x="5270740" y="1518249"/>
            <a:ext cx="655607" cy="0"/>
          </a:xfrm>
          <a:prstGeom prst="straightConnector1">
            <a:avLst/>
          </a:prstGeom>
          <a:solidFill>
            <a:schemeClr val="accent1"/>
          </a:solidFill>
          <a:ln w="28575" cap="flat" cmpd="sng" algn="ctr">
            <a:solidFill>
              <a:srgbClr val="0070C0"/>
            </a:solidFill>
            <a:prstDash val="solid"/>
            <a:round/>
            <a:headEnd type="none" w="med" len="med"/>
            <a:tailEnd type="arrow"/>
          </a:ln>
          <a:effectLst/>
        </p:spPr>
      </p:cxnSp>
      <p:sp>
        <p:nvSpPr>
          <p:cNvPr id="35" name="TextBox 41"/>
          <p:cNvSpPr txBox="1"/>
          <p:nvPr/>
        </p:nvSpPr>
        <p:spPr>
          <a:xfrm>
            <a:off x="5982715" y="1380757"/>
            <a:ext cx="1029449" cy="276999"/>
          </a:xfrm>
          <a:prstGeom prst="rect">
            <a:avLst/>
          </a:prstGeom>
          <a:noFill/>
        </p:spPr>
        <p:txBody>
          <a:bodyPr wrap="none" rtlCol="0">
            <a:spAutoFit/>
          </a:bodyPr>
          <a:lstStyle/>
          <a:p>
            <a:r>
              <a:rPr lang="en-US" sz="1200" dirty="0" smtClean="0"/>
              <a:t>External flow</a:t>
            </a:r>
            <a:endParaRPr lang="en-US" sz="1200" dirty="0"/>
          </a:p>
        </p:txBody>
      </p:sp>
      <p:sp>
        <p:nvSpPr>
          <p:cNvPr id="50" name="TextBox 49"/>
          <p:cNvSpPr txBox="1"/>
          <p:nvPr/>
        </p:nvSpPr>
        <p:spPr>
          <a:xfrm>
            <a:off x="7619453" y="4779308"/>
            <a:ext cx="1524547"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Tx/>
              <a:buChar char="-"/>
            </a:pPr>
            <a:r>
              <a:rPr lang="fr-FR" sz="1000" dirty="0" smtClean="0"/>
              <a:t>1 LL per deal (client) </a:t>
            </a:r>
          </a:p>
          <a:p>
            <a:r>
              <a:rPr lang="fr-FR" sz="1000" dirty="0" smtClean="0"/>
              <a:t>of SG Paris or SG NY of the conduit</a:t>
            </a:r>
          </a:p>
          <a:p>
            <a:endParaRPr lang="fr-FR" sz="1000" dirty="0" smtClean="0"/>
          </a:p>
          <a:p>
            <a:r>
              <a:rPr lang="fr-FR" sz="1000" dirty="0" smtClean="0"/>
              <a:t> - 1 LL per deal  (client)</a:t>
            </a:r>
          </a:p>
          <a:p>
            <a:r>
              <a:rPr lang="fr-FR" sz="1000" dirty="0" smtClean="0"/>
              <a:t>of SG Paris to SGBN</a:t>
            </a:r>
          </a:p>
          <a:p>
            <a:endParaRPr lang="fr-FR" sz="1000" dirty="0" smtClean="0"/>
          </a:p>
          <a:p>
            <a:pPr>
              <a:buFontTx/>
              <a:buChar char="-"/>
            </a:pPr>
            <a:r>
              <a:rPr lang="fr-FR" sz="1000" dirty="0" smtClean="0"/>
              <a:t>1 LC per conduit for SGNY</a:t>
            </a:r>
          </a:p>
          <a:p>
            <a:pPr>
              <a:buFontTx/>
              <a:buChar char="-"/>
            </a:pPr>
            <a:r>
              <a:rPr lang="fr-FR" sz="1000" dirty="0" smtClean="0"/>
              <a:t>1 LC per deal for Europe </a:t>
            </a:r>
            <a:endParaRPr lang="en-US" sz="1000" dirty="0"/>
          </a:p>
        </p:txBody>
      </p:sp>
      <p:sp>
        <p:nvSpPr>
          <p:cNvPr id="57" name="TextBox 56"/>
          <p:cNvSpPr txBox="1"/>
          <p:nvPr/>
        </p:nvSpPr>
        <p:spPr>
          <a:xfrm>
            <a:off x="1207699" y="3726611"/>
            <a:ext cx="733244" cy="246221"/>
          </a:xfrm>
          <a:prstGeom prst="rect">
            <a:avLst/>
          </a:prstGeom>
          <a:noFill/>
        </p:spPr>
        <p:txBody>
          <a:bodyPr wrap="square" rtlCol="0">
            <a:spAutoFit/>
          </a:bodyPr>
          <a:lstStyle/>
          <a:p>
            <a:r>
              <a:rPr lang="fr-FR" sz="1000" dirty="0" err="1" smtClean="0">
                <a:solidFill>
                  <a:srgbClr val="000000"/>
                </a:solidFill>
                <a:latin typeface="Arial"/>
              </a:rPr>
              <a:t>Asset</a:t>
            </a:r>
            <a:endParaRPr lang="en-US" sz="1000" dirty="0">
              <a:latin typeface="+mn-lt"/>
            </a:endParaRPr>
          </a:p>
        </p:txBody>
      </p:sp>
      <p:sp>
        <p:nvSpPr>
          <p:cNvPr id="64" name="Ellipse 4"/>
          <p:cNvSpPr/>
          <p:nvPr/>
        </p:nvSpPr>
        <p:spPr bwMode="auto">
          <a:xfrm>
            <a:off x="299048" y="3076753"/>
            <a:ext cx="966159" cy="447321"/>
          </a:xfrm>
          <a:prstGeom prst="ellipse">
            <a:avLst/>
          </a:prstGeom>
          <a:ln w="254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00" i="0" u="none" strike="noStrike" normalizeH="0" baseline="0" dirty="0" smtClean="0">
                <a:ln w="12700">
                  <a:solidFill>
                    <a:schemeClr val="tx2">
                      <a:satMod val="155000"/>
                    </a:schemeClr>
                  </a:solidFill>
                  <a:prstDash val="solid"/>
                </a:ln>
                <a:solidFill>
                  <a:schemeClr val="bg2">
                    <a:tint val="85000"/>
                    <a:satMod val="155000"/>
                  </a:schemeClr>
                </a:solidFill>
              </a:rPr>
              <a:t>Client 2</a:t>
            </a:r>
            <a:endParaRPr kumimoji="0" lang="fr-FR" sz="1000" i="0" u="none" strike="noStrike" normalizeH="0" dirty="0" smtClean="0">
              <a:ln w="12700">
                <a:solidFill>
                  <a:schemeClr val="tx2">
                    <a:satMod val="155000"/>
                  </a:schemeClr>
                </a:solidFill>
                <a:prstDash val="solid"/>
              </a:ln>
              <a:solidFill>
                <a:schemeClr val="bg2">
                  <a:tint val="85000"/>
                  <a:satMod val="155000"/>
                </a:schemeClr>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fr-FR" sz="1000" i="0" u="none" strike="noStrike" normalizeH="0" baseline="0" dirty="0" smtClean="0">
                <a:ln w="12700">
                  <a:solidFill>
                    <a:schemeClr val="tx2">
                      <a:satMod val="155000"/>
                    </a:schemeClr>
                  </a:solidFill>
                  <a:prstDash val="solid"/>
                </a:ln>
                <a:solidFill>
                  <a:schemeClr val="bg2">
                    <a:tint val="85000"/>
                    <a:satMod val="155000"/>
                  </a:schemeClr>
                </a:solidFill>
              </a:rPr>
              <a:t> </a:t>
            </a:r>
          </a:p>
        </p:txBody>
      </p:sp>
      <p:sp>
        <p:nvSpPr>
          <p:cNvPr id="65" name="Ellipse 4"/>
          <p:cNvSpPr/>
          <p:nvPr/>
        </p:nvSpPr>
        <p:spPr bwMode="auto">
          <a:xfrm>
            <a:off x="339305" y="4712898"/>
            <a:ext cx="966159" cy="447321"/>
          </a:xfrm>
          <a:prstGeom prst="ellipse">
            <a:avLst/>
          </a:prstGeom>
          <a:ln w="254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00" i="0" u="none" strike="noStrike" normalizeH="0" baseline="0" dirty="0" smtClean="0">
                <a:ln w="12700">
                  <a:solidFill>
                    <a:schemeClr val="tx2">
                      <a:satMod val="155000"/>
                    </a:schemeClr>
                  </a:solidFill>
                  <a:prstDash val="solid"/>
                </a:ln>
                <a:solidFill>
                  <a:schemeClr val="bg2">
                    <a:tint val="85000"/>
                    <a:satMod val="155000"/>
                  </a:schemeClr>
                </a:solidFill>
              </a:rPr>
              <a:t>Client 4</a:t>
            </a:r>
            <a:r>
              <a:rPr kumimoji="0" lang="fr-FR" sz="1100" i="0" u="none" strike="noStrike" normalizeH="0" baseline="0" dirty="0" smtClean="0">
                <a:ln w="12700">
                  <a:solidFill>
                    <a:schemeClr val="tx2">
                      <a:satMod val="155000"/>
                    </a:schemeClr>
                  </a:solidFill>
                  <a:prstDash val="solid"/>
                </a:ln>
                <a:solidFill>
                  <a:schemeClr val="bg2">
                    <a:tint val="85000"/>
                    <a:satMod val="155000"/>
                  </a:schemeClr>
                </a:solidFill>
              </a:rPr>
              <a:t> </a:t>
            </a:r>
          </a:p>
        </p:txBody>
      </p:sp>
      <p:cxnSp>
        <p:nvCxnSpPr>
          <p:cNvPr id="71" name="Connecteur droit avec flèche 45"/>
          <p:cNvCxnSpPr/>
          <p:nvPr/>
        </p:nvCxnSpPr>
        <p:spPr bwMode="auto">
          <a:xfrm flipH="1" flipV="1">
            <a:off x="6239049" y="4352021"/>
            <a:ext cx="2181" cy="688414"/>
          </a:xfrm>
          <a:prstGeom prst="straightConnector1">
            <a:avLst/>
          </a:prstGeom>
          <a:solidFill>
            <a:schemeClr val="accent1"/>
          </a:solidFill>
          <a:ln w="25400" cap="flat" cmpd="sng" algn="ctr">
            <a:solidFill>
              <a:srgbClr val="0070C0"/>
            </a:solidFill>
            <a:prstDash val="dashDot"/>
            <a:round/>
            <a:headEnd type="none" w="med" len="med"/>
            <a:tailEnd type="arrow"/>
          </a:ln>
          <a:effectLst/>
        </p:spPr>
      </p:cxnSp>
      <p:cxnSp>
        <p:nvCxnSpPr>
          <p:cNvPr id="72" name="Connecteur droit avec flèche 45"/>
          <p:cNvCxnSpPr/>
          <p:nvPr/>
        </p:nvCxnSpPr>
        <p:spPr bwMode="auto">
          <a:xfrm flipH="1" flipV="1">
            <a:off x="6365570" y="4349145"/>
            <a:ext cx="2181" cy="688414"/>
          </a:xfrm>
          <a:prstGeom prst="straightConnector1">
            <a:avLst/>
          </a:prstGeom>
          <a:solidFill>
            <a:schemeClr val="accent1"/>
          </a:solidFill>
          <a:ln w="25400" cap="flat" cmpd="sng" algn="ctr">
            <a:solidFill>
              <a:srgbClr val="0070C0"/>
            </a:solidFill>
            <a:prstDash val="dashDot"/>
            <a:round/>
            <a:headEnd type="none" w="med" len="med"/>
            <a:tailEnd type="arrow"/>
          </a:ln>
          <a:effectLst/>
        </p:spPr>
      </p:cxnSp>
      <p:grpSp>
        <p:nvGrpSpPr>
          <p:cNvPr id="2" name="Group 99"/>
          <p:cNvGrpSpPr/>
          <p:nvPr/>
        </p:nvGrpSpPr>
        <p:grpSpPr>
          <a:xfrm>
            <a:off x="6840749" y="2231365"/>
            <a:ext cx="848219" cy="634411"/>
            <a:chOff x="6840749" y="2231365"/>
            <a:chExt cx="848219" cy="634411"/>
          </a:xfrm>
        </p:grpSpPr>
        <p:cxnSp>
          <p:nvCxnSpPr>
            <p:cNvPr id="28" name="Connecteur droit avec flèche 62"/>
            <p:cNvCxnSpPr/>
            <p:nvPr/>
          </p:nvCxnSpPr>
          <p:spPr bwMode="auto">
            <a:xfrm flipV="1">
              <a:off x="6849374" y="2475782"/>
              <a:ext cx="750498" cy="8628"/>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sp>
          <p:nvSpPr>
            <p:cNvPr id="52" name="TextBox 51"/>
            <p:cNvSpPr txBox="1"/>
            <p:nvPr/>
          </p:nvSpPr>
          <p:spPr>
            <a:xfrm>
              <a:off x="7062157" y="2231365"/>
              <a:ext cx="357790" cy="261610"/>
            </a:xfrm>
            <a:prstGeom prst="rect">
              <a:avLst/>
            </a:prstGeom>
            <a:noFill/>
          </p:spPr>
          <p:txBody>
            <a:bodyPr wrap="none" rtlCol="0">
              <a:spAutoFit/>
            </a:bodyPr>
            <a:lstStyle/>
            <a:p>
              <a:r>
                <a:rPr lang="fr-FR" sz="1100" dirty="0" smtClean="0"/>
                <a:t>CP</a:t>
              </a:r>
              <a:endParaRPr lang="en-US" sz="1100" dirty="0"/>
            </a:p>
          </p:txBody>
        </p:sp>
        <p:sp>
          <p:nvSpPr>
            <p:cNvPr id="55" name="TextBox 54"/>
            <p:cNvSpPr txBox="1"/>
            <p:nvPr/>
          </p:nvSpPr>
          <p:spPr>
            <a:xfrm>
              <a:off x="6997752" y="2619555"/>
              <a:ext cx="691216" cy="246221"/>
            </a:xfrm>
            <a:prstGeom prst="rect">
              <a:avLst/>
            </a:prstGeom>
            <a:noFill/>
          </p:spPr>
          <p:txBody>
            <a:bodyPr wrap="none" rtlCol="0">
              <a:spAutoFit/>
            </a:bodyPr>
            <a:lstStyle/>
            <a:p>
              <a:r>
                <a:rPr lang="fr-FR" sz="1000" dirty="0" err="1" smtClean="0">
                  <a:latin typeface="+mn-lt"/>
                </a:rPr>
                <a:t>Funding</a:t>
              </a:r>
              <a:endParaRPr lang="en-US" sz="1100" dirty="0"/>
            </a:p>
          </p:txBody>
        </p:sp>
        <p:cxnSp>
          <p:nvCxnSpPr>
            <p:cNvPr id="81" name="Straight Arrow Connector 80"/>
            <p:cNvCxnSpPr/>
            <p:nvPr/>
          </p:nvCxnSpPr>
          <p:spPr bwMode="auto">
            <a:xfrm flipH="1">
              <a:off x="6840749" y="2622430"/>
              <a:ext cx="750496" cy="2"/>
            </a:xfrm>
            <a:prstGeom prst="straightConnector1">
              <a:avLst/>
            </a:prstGeom>
            <a:solidFill>
              <a:schemeClr val="accent1"/>
            </a:solidFill>
            <a:ln w="6350" cap="flat" cmpd="sng" algn="ctr">
              <a:solidFill>
                <a:srgbClr val="0070C0"/>
              </a:solidFill>
              <a:prstDash val="solid"/>
              <a:round/>
              <a:headEnd type="none" w="med" len="med"/>
              <a:tailEnd type="arrow"/>
            </a:ln>
            <a:effectLst/>
          </p:spPr>
        </p:cxnSp>
      </p:grpSp>
      <p:cxnSp>
        <p:nvCxnSpPr>
          <p:cNvPr id="84" name="Straight Arrow Connector 83"/>
          <p:cNvCxnSpPr/>
          <p:nvPr/>
        </p:nvCxnSpPr>
        <p:spPr bwMode="auto">
          <a:xfrm flipH="1">
            <a:off x="4649637" y="3329796"/>
            <a:ext cx="897148" cy="8627"/>
          </a:xfrm>
          <a:prstGeom prst="straightConnector1">
            <a:avLst/>
          </a:prstGeom>
          <a:solidFill>
            <a:schemeClr val="accent1"/>
          </a:solidFill>
          <a:ln w="6350" cap="flat" cmpd="sng" algn="ctr">
            <a:solidFill>
              <a:srgbClr val="0070C0"/>
            </a:solidFill>
            <a:prstDash val="solid"/>
            <a:round/>
            <a:headEnd type="none" w="med" len="med"/>
            <a:tailEnd type="arrow"/>
          </a:ln>
          <a:effectLst/>
        </p:spPr>
      </p:cxnSp>
      <p:grpSp>
        <p:nvGrpSpPr>
          <p:cNvPr id="3" name="Group 100"/>
          <p:cNvGrpSpPr/>
          <p:nvPr/>
        </p:nvGrpSpPr>
        <p:grpSpPr>
          <a:xfrm>
            <a:off x="6855126" y="2892724"/>
            <a:ext cx="846615" cy="634411"/>
            <a:chOff x="6840749" y="2231365"/>
            <a:chExt cx="846615" cy="634411"/>
          </a:xfrm>
        </p:grpSpPr>
        <p:cxnSp>
          <p:nvCxnSpPr>
            <p:cNvPr id="102" name="Connecteur droit avec flèche 62"/>
            <p:cNvCxnSpPr/>
            <p:nvPr/>
          </p:nvCxnSpPr>
          <p:spPr bwMode="auto">
            <a:xfrm flipV="1">
              <a:off x="6849374" y="2475782"/>
              <a:ext cx="750498" cy="8628"/>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sp>
          <p:nvSpPr>
            <p:cNvPr id="103" name="TextBox 102"/>
            <p:cNvSpPr txBox="1"/>
            <p:nvPr/>
          </p:nvSpPr>
          <p:spPr>
            <a:xfrm>
              <a:off x="7062157" y="2231365"/>
              <a:ext cx="357790" cy="261610"/>
            </a:xfrm>
            <a:prstGeom prst="rect">
              <a:avLst/>
            </a:prstGeom>
            <a:noFill/>
          </p:spPr>
          <p:txBody>
            <a:bodyPr wrap="none" rtlCol="0">
              <a:spAutoFit/>
            </a:bodyPr>
            <a:lstStyle/>
            <a:p>
              <a:r>
                <a:rPr lang="fr-FR" sz="1100" dirty="0" smtClean="0"/>
                <a:t>CP</a:t>
              </a:r>
              <a:endParaRPr lang="en-US" sz="1100" dirty="0"/>
            </a:p>
          </p:txBody>
        </p:sp>
        <p:sp>
          <p:nvSpPr>
            <p:cNvPr id="104" name="TextBox 103"/>
            <p:cNvSpPr txBox="1"/>
            <p:nvPr/>
          </p:nvSpPr>
          <p:spPr>
            <a:xfrm>
              <a:off x="6996149" y="2619555"/>
              <a:ext cx="691215" cy="246221"/>
            </a:xfrm>
            <a:prstGeom prst="rect">
              <a:avLst/>
            </a:prstGeom>
            <a:noFill/>
          </p:spPr>
          <p:txBody>
            <a:bodyPr wrap="none" rtlCol="0">
              <a:spAutoFit/>
            </a:bodyPr>
            <a:lstStyle/>
            <a:p>
              <a:r>
                <a:rPr lang="fr-FR" sz="1000" dirty="0" err="1" smtClean="0">
                  <a:solidFill>
                    <a:srgbClr val="000000"/>
                  </a:solidFill>
                  <a:latin typeface="Arial"/>
                </a:rPr>
                <a:t>Funding</a:t>
              </a:r>
              <a:endParaRPr lang="en-US" sz="1000" dirty="0">
                <a:latin typeface="+mn-lt"/>
              </a:endParaRPr>
            </a:p>
          </p:txBody>
        </p:sp>
        <p:cxnSp>
          <p:nvCxnSpPr>
            <p:cNvPr id="105" name="Straight Arrow Connector 104"/>
            <p:cNvCxnSpPr/>
            <p:nvPr/>
          </p:nvCxnSpPr>
          <p:spPr bwMode="auto">
            <a:xfrm flipH="1">
              <a:off x="6840749" y="2622430"/>
              <a:ext cx="750496" cy="2"/>
            </a:xfrm>
            <a:prstGeom prst="straightConnector1">
              <a:avLst/>
            </a:prstGeom>
            <a:solidFill>
              <a:schemeClr val="accent1"/>
            </a:solidFill>
            <a:ln w="6350" cap="flat" cmpd="sng" algn="ctr">
              <a:solidFill>
                <a:srgbClr val="0070C0"/>
              </a:solidFill>
              <a:prstDash val="solid"/>
              <a:round/>
              <a:headEnd type="none" w="med" len="med"/>
              <a:tailEnd type="arrow"/>
            </a:ln>
            <a:effectLst/>
          </p:spPr>
        </p:cxnSp>
      </p:grpSp>
      <p:grpSp>
        <p:nvGrpSpPr>
          <p:cNvPr id="5" name="Group 105"/>
          <p:cNvGrpSpPr/>
          <p:nvPr/>
        </p:nvGrpSpPr>
        <p:grpSpPr>
          <a:xfrm>
            <a:off x="6878130" y="3588587"/>
            <a:ext cx="846615" cy="634411"/>
            <a:chOff x="6840749" y="2231365"/>
            <a:chExt cx="846615" cy="634411"/>
          </a:xfrm>
        </p:grpSpPr>
        <p:cxnSp>
          <p:nvCxnSpPr>
            <p:cNvPr id="107" name="Connecteur droit avec flèche 62"/>
            <p:cNvCxnSpPr/>
            <p:nvPr/>
          </p:nvCxnSpPr>
          <p:spPr bwMode="auto">
            <a:xfrm flipV="1">
              <a:off x="6849374" y="2475782"/>
              <a:ext cx="750498" cy="8628"/>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sp>
          <p:nvSpPr>
            <p:cNvPr id="108" name="TextBox 107"/>
            <p:cNvSpPr txBox="1"/>
            <p:nvPr/>
          </p:nvSpPr>
          <p:spPr>
            <a:xfrm>
              <a:off x="7062157" y="2231365"/>
              <a:ext cx="357790" cy="261610"/>
            </a:xfrm>
            <a:prstGeom prst="rect">
              <a:avLst/>
            </a:prstGeom>
            <a:noFill/>
          </p:spPr>
          <p:txBody>
            <a:bodyPr wrap="none" rtlCol="0">
              <a:spAutoFit/>
            </a:bodyPr>
            <a:lstStyle/>
            <a:p>
              <a:r>
                <a:rPr lang="fr-FR" sz="1100" dirty="0" smtClean="0"/>
                <a:t>CP</a:t>
              </a:r>
              <a:endParaRPr lang="en-US" sz="1100" dirty="0"/>
            </a:p>
          </p:txBody>
        </p:sp>
        <p:sp>
          <p:nvSpPr>
            <p:cNvPr id="109" name="TextBox 108"/>
            <p:cNvSpPr txBox="1"/>
            <p:nvPr/>
          </p:nvSpPr>
          <p:spPr>
            <a:xfrm>
              <a:off x="6996149" y="2619555"/>
              <a:ext cx="691215" cy="246221"/>
            </a:xfrm>
            <a:prstGeom prst="rect">
              <a:avLst/>
            </a:prstGeom>
            <a:noFill/>
          </p:spPr>
          <p:txBody>
            <a:bodyPr wrap="none" rtlCol="0">
              <a:spAutoFit/>
            </a:bodyPr>
            <a:lstStyle/>
            <a:p>
              <a:r>
                <a:rPr lang="fr-FR" sz="1000" dirty="0" err="1" smtClean="0">
                  <a:solidFill>
                    <a:srgbClr val="000000"/>
                  </a:solidFill>
                  <a:latin typeface="Arial"/>
                </a:rPr>
                <a:t>Funding</a:t>
              </a:r>
              <a:endParaRPr lang="en-US" sz="1000" dirty="0">
                <a:latin typeface="+mn-lt"/>
              </a:endParaRPr>
            </a:p>
          </p:txBody>
        </p:sp>
        <p:cxnSp>
          <p:nvCxnSpPr>
            <p:cNvPr id="110" name="Straight Arrow Connector 109"/>
            <p:cNvCxnSpPr/>
            <p:nvPr/>
          </p:nvCxnSpPr>
          <p:spPr bwMode="auto">
            <a:xfrm flipH="1">
              <a:off x="6840749" y="2622430"/>
              <a:ext cx="750496" cy="2"/>
            </a:xfrm>
            <a:prstGeom prst="straightConnector1">
              <a:avLst/>
            </a:prstGeom>
            <a:solidFill>
              <a:schemeClr val="accent1"/>
            </a:solidFill>
            <a:ln w="6350" cap="flat" cmpd="sng" algn="ctr">
              <a:solidFill>
                <a:srgbClr val="0070C0"/>
              </a:solidFill>
              <a:prstDash val="solid"/>
              <a:round/>
              <a:headEnd type="none" w="med" len="med"/>
              <a:tailEnd type="arrow"/>
            </a:ln>
            <a:effectLst/>
          </p:spPr>
        </p:cxnSp>
      </p:grpSp>
      <p:sp>
        <p:nvSpPr>
          <p:cNvPr id="113" name="TextBox 112"/>
          <p:cNvSpPr txBox="1"/>
          <p:nvPr/>
        </p:nvSpPr>
        <p:spPr>
          <a:xfrm>
            <a:off x="4809003" y="3398807"/>
            <a:ext cx="654346" cy="246221"/>
          </a:xfrm>
          <a:prstGeom prst="rect">
            <a:avLst/>
          </a:prstGeom>
          <a:noFill/>
        </p:spPr>
        <p:txBody>
          <a:bodyPr wrap="none" rtlCol="0">
            <a:spAutoFit/>
          </a:bodyPr>
          <a:lstStyle/>
          <a:p>
            <a:r>
              <a:rPr lang="fr-FR" sz="1000" dirty="0" err="1" smtClean="0">
                <a:solidFill>
                  <a:srgbClr val="000000"/>
                </a:solidFill>
                <a:latin typeface="Arial"/>
              </a:rPr>
              <a:t>Deposit</a:t>
            </a:r>
            <a:endParaRPr lang="en-US" sz="1000" dirty="0">
              <a:latin typeface="+mn-lt"/>
            </a:endParaRPr>
          </a:p>
        </p:txBody>
      </p:sp>
      <p:cxnSp>
        <p:nvCxnSpPr>
          <p:cNvPr id="126" name="Straight Arrow Connector 125"/>
          <p:cNvCxnSpPr/>
          <p:nvPr/>
        </p:nvCxnSpPr>
        <p:spPr bwMode="auto">
          <a:xfrm flipH="1" flipV="1">
            <a:off x="1276710" y="4097545"/>
            <a:ext cx="534837" cy="2"/>
          </a:xfrm>
          <a:prstGeom prst="straightConnector1">
            <a:avLst/>
          </a:prstGeom>
          <a:solidFill>
            <a:schemeClr val="accent1"/>
          </a:solidFill>
          <a:ln w="6350" cap="flat" cmpd="sng" algn="ctr">
            <a:solidFill>
              <a:srgbClr val="0070C0"/>
            </a:solidFill>
            <a:prstDash val="solid"/>
            <a:round/>
            <a:headEnd type="none" w="med" len="med"/>
            <a:tailEnd type="arrow"/>
          </a:ln>
          <a:effectLst/>
        </p:spPr>
      </p:cxnSp>
      <p:cxnSp>
        <p:nvCxnSpPr>
          <p:cNvPr id="127" name="Straight Arrow Connector 126"/>
          <p:cNvCxnSpPr/>
          <p:nvPr/>
        </p:nvCxnSpPr>
        <p:spPr bwMode="auto">
          <a:xfrm flipH="1" flipV="1">
            <a:off x="1250830" y="3381554"/>
            <a:ext cx="2493033" cy="8626"/>
          </a:xfrm>
          <a:prstGeom prst="straightConnector1">
            <a:avLst/>
          </a:prstGeom>
          <a:solidFill>
            <a:schemeClr val="accent1"/>
          </a:solidFill>
          <a:ln w="6350" cap="flat" cmpd="sng" algn="ctr">
            <a:solidFill>
              <a:srgbClr val="0070C0"/>
            </a:solidFill>
            <a:prstDash val="solid"/>
            <a:round/>
            <a:headEnd type="none" w="med" len="med"/>
            <a:tailEnd type="arrow"/>
          </a:ln>
          <a:effectLst/>
        </p:spPr>
      </p:cxnSp>
      <p:cxnSp>
        <p:nvCxnSpPr>
          <p:cNvPr id="128" name="Straight Arrow Connector 127"/>
          <p:cNvCxnSpPr/>
          <p:nvPr/>
        </p:nvCxnSpPr>
        <p:spPr bwMode="auto">
          <a:xfrm flipH="1" flipV="1">
            <a:off x="1328467" y="5029199"/>
            <a:ext cx="517586" cy="8627"/>
          </a:xfrm>
          <a:prstGeom prst="straightConnector1">
            <a:avLst/>
          </a:prstGeom>
          <a:solidFill>
            <a:schemeClr val="accent1"/>
          </a:solidFill>
          <a:ln w="6350" cap="flat" cmpd="sng" algn="ctr">
            <a:solidFill>
              <a:srgbClr val="0070C0"/>
            </a:solidFill>
            <a:prstDash val="solid"/>
            <a:round/>
            <a:headEnd type="none" w="med" len="med"/>
            <a:tailEnd type="arrow"/>
          </a:ln>
          <a:effectLst/>
        </p:spPr>
      </p:cxnSp>
      <p:cxnSp>
        <p:nvCxnSpPr>
          <p:cNvPr id="144" name="Straight Arrow Connector 143"/>
          <p:cNvCxnSpPr/>
          <p:nvPr/>
        </p:nvCxnSpPr>
        <p:spPr bwMode="auto">
          <a:xfrm flipH="1">
            <a:off x="2823713" y="4114799"/>
            <a:ext cx="946031" cy="2875"/>
          </a:xfrm>
          <a:prstGeom prst="straightConnector1">
            <a:avLst/>
          </a:prstGeom>
          <a:solidFill>
            <a:schemeClr val="accent1"/>
          </a:solidFill>
          <a:ln w="6350" cap="flat" cmpd="sng" algn="ctr">
            <a:solidFill>
              <a:srgbClr val="DA44EA"/>
            </a:solidFill>
            <a:prstDash val="solid"/>
            <a:round/>
            <a:headEnd type="none" w="med" len="med"/>
            <a:tailEnd type="arrow"/>
          </a:ln>
          <a:effectLst/>
        </p:spPr>
      </p:cxnSp>
      <p:cxnSp>
        <p:nvCxnSpPr>
          <p:cNvPr id="146" name="Straight Arrow Connector 145"/>
          <p:cNvCxnSpPr/>
          <p:nvPr/>
        </p:nvCxnSpPr>
        <p:spPr bwMode="auto">
          <a:xfrm flipH="1" flipV="1">
            <a:off x="2932981" y="5063706"/>
            <a:ext cx="862642" cy="8626"/>
          </a:xfrm>
          <a:prstGeom prst="straightConnector1">
            <a:avLst/>
          </a:prstGeom>
          <a:solidFill>
            <a:schemeClr val="accent1"/>
          </a:solidFill>
          <a:ln w="6350" cap="flat" cmpd="sng" algn="ctr">
            <a:solidFill>
              <a:srgbClr val="DA44EA"/>
            </a:solidFill>
            <a:prstDash val="solid"/>
            <a:round/>
            <a:headEnd type="none" w="med" len="med"/>
            <a:tailEnd type="arrow"/>
          </a:ln>
          <a:effectLst/>
        </p:spPr>
      </p:cxnSp>
      <p:sp>
        <p:nvSpPr>
          <p:cNvPr id="148" name="TextBox 147"/>
          <p:cNvSpPr txBox="1"/>
          <p:nvPr/>
        </p:nvSpPr>
        <p:spPr>
          <a:xfrm>
            <a:off x="3105511" y="4114799"/>
            <a:ext cx="482824" cy="246221"/>
          </a:xfrm>
          <a:prstGeom prst="rect">
            <a:avLst/>
          </a:prstGeom>
          <a:noFill/>
        </p:spPr>
        <p:txBody>
          <a:bodyPr wrap="none" rtlCol="0">
            <a:spAutoFit/>
          </a:bodyPr>
          <a:lstStyle/>
          <a:p>
            <a:r>
              <a:rPr lang="fr-FR" sz="1000" dirty="0" smtClean="0">
                <a:latin typeface="+mn-lt"/>
              </a:rPr>
              <a:t>Cash</a:t>
            </a:r>
            <a:endParaRPr lang="en-US" sz="1000" dirty="0">
              <a:latin typeface="+mn-lt"/>
            </a:endParaRPr>
          </a:p>
        </p:txBody>
      </p:sp>
      <p:sp>
        <p:nvSpPr>
          <p:cNvPr id="149" name="TextBox 148"/>
          <p:cNvSpPr txBox="1"/>
          <p:nvPr/>
        </p:nvSpPr>
        <p:spPr>
          <a:xfrm>
            <a:off x="1351474" y="4103299"/>
            <a:ext cx="482824" cy="246221"/>
          </a:xfrm>
          <a:prstGeom prst="rect">
            <a:avLst/>
          </a:prstGeom>
          <a:noFill/>
        </p:spPr>
        <p:txBody>
          <a:bodyPr wrap="none" rtlCol="0">
            <a:spAutoFit/>
          </a:bodyPr>
          <a:lstStyle/>
          <a:p>
            <a:r>
              <a:rPr lang="fr-FR" sz="1000" dirty="0" smtClean="0">
                <a:latin typeface="+mn-lt"/>
              </a:rPr>
              <a:t>Cash</a:t>
            </a:r>
            <a:endParaRPr lang="en-US" sz="1000" dirty="0">
              <a:latin typeface="+mn-lt"/>
            </a:endParaRPr>
          </a:p>
        </p:txBody>
      </p:sp>
      <p:sp>
        <p:nvSpPr>
          <p:cNvPr id="150" name="TextBox 149"/>
          <p:cNvSpPr txBox="1"/>
          <p:nvPr/>
        </p:nvSpPr>
        <p:spPr>
          <a:xfrm>
            <a:off x="1253708" y="5023451"/>
            <a:ext cx="482824" cy="246221"/>
          </a:xfrm>
          <a:prstGeom prst="rect">
            <a:avLst/>
          </a:prstGeom>
          <a:noFill/>
        </p:spPr>
        <p:txBody>
          <a:bodyPr wrap="none" rtlCol="0">
            <a:spAutoFit/>
          </a:bodyPr>
          <a:lstStyle/>
          <a:p>
            <a:r>
              <a:rPr lang="fr-FR" sz="1000" dirty="0" smtClean="0">
                <a:latin typeface="+mn-lt"/>
              </a:rPr>
              <a:t>Cash</a:t>
            </a:r>
            <a:endParaRPr lang="en-US" sz="1000" dirty="0">
              <a:latin typeface="+mn-lt"/>
            </a:endParaRPr>
          </a:p>
        </p:txBody>
      </p:sp>
      <p:sp>
        <p:nvSpPr>
          <p:cNvPr id="151" name="TextBox 150"/>
          <p:cNvSpPr txBox="1"/>
          <p:nvPr/>
        </p:nvSpPr>
        <p:spPr>
          <a:xfrm>
            <a:off x="2139351" y="3407433"/>
            <a:ext cx="482824" cy="246221"/>
          </a:xfrm>
          <a:prstGeom prst="rect">
            <a:avLst/>
          </a:prstGeom>
          <a:noFill/>
        </p:spPr>
        <p:txBody>
          <a:bodyPr wrap="none" rtlCol="0">
            <a:spAutoFit/>
          </a:bodyPr>
          <a:lstStyle/>
          <a:p>
            <a:r>
              <a:rPr lang="fr-FR" sz="1000" dirty="0" smtClean="0">
                <a:latin typeface="+mn-lt"/>
              </a:rPr>
              <a:t>Cash</a:t>
            </a:r>
            <a:endParaRPr lang="en-US" sz="1000" dirty="0">
              <a:latin typeface="+mn-lt"/>
            </a:endParaRPr>
          </a:p>
        </p:txBody>
      </p:sp>
      <p:sp>
        <p:nvSpPr>
          <p:cNvPr id="154" name="TextBox 153"/>
          <p:cNvSpPr txBox="1"/>
          <p:nvPr/>
        </p:nvSpPr>
        <p:spPr>
          <a:xfrm>
            <a:off x="3180272" y="5043577"/>
            <a:ext cx="482824" cy="246221"/>
          </a:xfrm>
          <a:prstGeom prst="rect">
            <a:avLst/>
          </a:prstGeom>
          <a:noFill/>
        </p:spPr>
        <p:txBody>
          <a:bodyPr wrap="none" rtlCol="0">
            <a:spAutoFit/>
          </a:bodyPr>
          <a:lstStyle/>
          <a:p>
            <a:r>
              <a:rPr lang="fr-FR" sz="1000" dirty="0" smtClean="0">
                <a:latin typeface="+mn-lt"/>
              </a:rPr>
              <a:t>Cash</a:t>
            </a:r>
            <a:endParaRPr lang="en-US" sz="1000" dirty="0">
              <a:latin typeface="+mn-lt"/>
            </a:endParaRPr>
          </a:p>
        </p:txBody>
      </p:sp>
      <p:sp>
        <p:nvSpPr>
          <p:cNvPr id="155" name="TextBox 154"/>
          <p:cNvSpPr txBox="1"/>
          <p:nvPr/>
        </p:nvSpPr>
        <p:spPr>
          <a:xfrm>
            <a:off x="1312835" y="4681267"/>
            <a:ext cx="532518" cy="246221"/>
          </a:xfrm>
          <a:prstGeom prst="rect">
            <a:avLst/>
          </a:prstGeom>
          <a:noFill/>
        </p:spPr>
        <p:txBody>
          <a:bodyPr wrap="none" rtlCol="0">
            <a:spAutoFit/>
          </a:bodyPr>
          <a:lstStyle/>
          <a:p>
            <a:r>
              <a:rPr lang="fr-FR" sz="1000" dirty="0" err="1" smtClean="0">
                <a:solidFill>
                  <a:srgbClr val="000000"/>
                </a:solidFill>
                <a:latin typeface="Arial"/>
              </a:rPr>
              <a:t>Asset</a:t>
            </a:r>
            <a:endParaRPr lang="en-US" sz="1000" dirty="0">
              <a:latin typeface="+mn-lt"/>
            </a:endParaRPr>
          </a:p>
        </p:txBody>
      </p:sp>
      <p:sp>
        <p:nvSpPr>
          <p:cNvPr id="156" name="TextBox 155"/>
          <p:cNvSpPr txBox="1"/>
          <p:nvPr/>
        </p:nvSpPr>
        <p:spPr>
          <a:xfrm>
            <a:off x="2004203" y="2970361"/>
            <a:ext cx="731290" cy="246221"/>
          </a:xfrm>
          <a:prstGeom prst="rect">
            <a:avLst/>
          </a:prstGeom>
          <a:noFill/>
        </p:spPr>
        <p:txBody>
          <a:bodyPr wrap="none" rtlCol="0">
            <a:spAutoFit/>
          </a:bodyPr>
          <a:lstStyle/>
          <a:p>
            <a:r>
              <a:rPr lang="fr-FR" sz="1000" dirty="0" smtClean="0">
                <a:latin typeface="+mn-lt"/>
              </a:rPr>
              <a:t>Créances</a:t>
            </a:r>
            <a:endParaRPr lang="en-US" sz="1000" dirty="0">
              <a:latin typeface="+mn-lt"/>
            </a:endParaRPr>
          </a:p>
        </p:txBody>
      </p:sp>
      <p:sp>
        <p:nvSpPr>
          <p:cNvPr id="157" name="TextBox 156"/>
          <p:cNvSpPr txBox="1"/>
          <p:nvPr/>
        </p:nvSpPr>
        <p:spPr>
          <a:xfrm>
            <a:off x="3032368" y="3674852"/>
            <a:ext cx="532518" cy="246221"/>
          </a:xfrm>
          <a:prstGeom prst="rect">
            <a:avLst/>
          </a:prstGeom>
          <a:noFill/>
        </p:spPr>
        <p:txBody>
          <a:bodyPr wrap="none" rtlCol="0">
            <a:spAutoFit/>
          </a:bodyPr>
          <a:lstStyle/>
          <a:p>
            <a:r>
              <a:rPr lang="fr-FR" sz="1000" dirty="0" err="1" smtClean="0">
                <a:solidFill>
                  <a:srgbClr val="000000"/>
                </a:solidFill>
                <a:latin typeface="Arial"/>
              </a:rPr>
              <a:t>Asset</a:t>
            </a:r>
            <a:endParaRPr lang="en-US" sz="1000" dirty="0">
              <a:latin typeface="+mn-lt"/>
            </a:endParaRPr>
          </a:p>
        </p:txBody>
      </p:sp>
      <p:sp>
        <p:nvSpPr>
          <p:cNvPr id="162" name="ZoneTexte 100"/>
          <p:cNvSpPr txBox="1"/>
          <p:nvPr/>
        </p:nvSpPr>
        <p:spPr>
          <a:xfrm>
            <a:off x="4356340" y="5154829"/>
            <a:ext cx="1276709" cy="400110"/>
          </a:xfrm>
          <a:prstGeom prst="rect">
            <a:avLst/>
          </a:prstGeom>
          <a:noFill/>
          <a:ln w="25400">
            <a:noFill/>
            <a:prstDash val="dashDot"/>
          </a:ln>
        </p:spPr>
        <p:txBody>
          <a:bodyPr wrap="square" rtlCol="0">
            <a:spAutoFit/>
          </a:bodyPr>
          <a:lstStyle/>
          <a:p>
            <a:r>
              <a:rPr lang="en-US" sz="1000" dirty="0" smtClean="0">
                <a:latin typeface="+mn-lt"/>
              </a:rPr>
              <a:t>Liquidity</a:t>
            </a:r>
            <a:r>
              <a:rPr lang="fr-FR" sz="1000" dirty="0" smtClean="0">
                <a:latin typeface="+mn-lt"/>
              </a:rPr>
              <a:t> Line for SGBN</a:t>
            </a:r>
            <a:endParaRPr lang="fr-FR" sz="1000" dirty="0">
              <a:latin typeface="+mn-lt"/>
            </a:endParaRPr>
          </a:p>
        </p:txBody>
      </p:sp>
      <p:grpSp>
        <p:nvGrpSpPr>
          <p:cNvPr id="6" name="Group 183"/>
          <p:cNvGrpSpPr/>
          <p:nvPr/>
        </p:nvGrpSpPr>
        <p:grpSpPr>
          <a:xfrm>
            <a:off x="4062506" y="5141342"/>
            <a:ext cx="1426769" cy="770627"/>
            <a:chOff x="4062506" y="4459860"/>
            <a:chExt cx="1426769" cy="1452110"/>
          </a:xfrm>
        </p:grpSpPr>
        <p:grpSp>
          <p:nvGrpSpPr>
            <p:cNvPr id="7" name="Group 182"/>
            <p:cNvGrpSpPr/>
            <p:nvPr/>
          </p:nvGrpSpPr>
          <p:grpSpPr>
            <a:xfrm>
              <a:off x="4062506" y="4459860"/>
              <a:ext cx="1274369" cy="1299710"/>
              <a:chOff x="4062506" y="4459860"/>
              <a:chExt cx="1274369" cy="1299710"/>
            </a:xfrm>
          </p:grpSpPr>
          <p:cxnSp>
            <p:nvCxnSpPr>
              <p:cNvPr id="36" name="Shape 35"/>
              <p:cNvCxnSpPr/>
              <p:nvPr/>
            </p:nvCxnSpPr>
            <p:spPr bwMode="auto">
              <a:xfrm rot="16200000" flipV="1">
                <a:off x="4049836" y="4472530"/>
                <a:ext cx="1147310" cy="1121969"/>
              </a:xfrm>
              <a:prstGeom prst="bentConnector3">
                <a:avLst>
                  <a:gd name="adj1" fmla="val 376"/>
                </a:avLst>
              </a:prstGeom>
              <a:solidFill>
                <a:schemeClr val="accent1"/>
              </a:solidFill>
              <a:ln w="25400" cap="flat" cmpd="sng" algn="ctr">
                <a:solidFill>
                  <a:srgbClr val="DA44EA"/>
                </a:solidFill>
                <a:prstDash val="dashDot"/>
                <a:round/>
                <a:headEnd type="none" w="med" len="med"/>
                <a:tailEnd type="arrow"/>
              </a:ln>
              <a:effectLst/>
            </p:spPr>
          </p:cxnSp>
          <p:cxnSp>
            <p:nvCxnSpPr>
              <p:cNvPr id="179" name="Shape 35"/>
              <p:cNvCxnSpPr/>
              <p:nvPr/>
            </p:nvCxnSpPr>
            <p:spPr bwMode="auto">
              <a:xfrm rot="16200000" flipV="1">
                <a:off x="4202236" y="4624930"/>
                <a:ext cx="1147310" cy="1121969"/>
              </a:xfrm>
              <a:prstGeom prst="bentConnector3">
                <a:avLst>
                  <a:gd name="adj1" fmla="val 376"/>
                </a:avLst>
              </a:prstGeom>
              <a:solidFill>
                <a:schemeClr val="accent1"/>
              </a:solidFill>
              <a:ln w="25400" cap="flat" cmpd="sng" algn="ctr">
                <a:solidFill>
                  <a:srgbClr val="DA44EA"/>
                </a:solidFill>
                <a:prstDash val="dashDot"/>
                <a:round/>
                <a:headEnd type="none" w="med" len="med"/>
                <a:tailEnd type="arrow"/>
              </a:ln>
              <a:effectLst/>
            </p:spPr>
          </p:cxnSp>
        </p:grpSp>
        <p:cxnSp>
          <p:nvCxnSpPr>
            <p:cNvPr id="180" name="Shape 35"/>
            <p:cNvCxnSpPr/>
            <p:nvPr/>
          </p:nvCxnSpPr>
          <p:spPr bwMode="auto">
            <a:xfrm rot="16200000" flipV="1">
              <a:off x="4354636" y="4777330"/>
              <a:ext cx="1147310" cy="1121969"/>
            </a:xfrm>
            <a:prstGeom prst="bentConnector3">
              <a:avLst>
                <a:gd name="adj1" fmla="val 376"/>
              </a:avLst>
            </a:prstGeom>
            <a:solidFill>
              <a:schemeClr val="accent1"/>
            </a:solidFill>
            <a:ln w="25400" cap="flat" cmpd="sng" algn="ctr">
              <a:solidFill>
                <a:srgbClr val="DA44EA"/>
              </a:solidFill>
              <a:prstDash val="dashDot"/>
              <a:round/>
              <a:headEnd type="none" w="med" len="med"/>
              <a:tailEnd type="arrow"/>
            </a:ln>
            <a:effectLst/>
          </p:spPr>
        </p:cxnSp>
      </p:grpSp>
      <p:sp>
        <p:nvSpPr>
          <p:cNvPr id="193" name="Rectangle 192"/>
          <p:cNvSpPr/>
          <p:nvPr/>
        </p:nvSpPr>
        <p:spPr bwMode="auto">
          <a:xfrm>
            <a:off x="1886002" y="2156604"/>
            <a:ext cx="943464" cy="715391"/>
          </a:xfrm>
          <a:prstGeom prst="rect">
            <a:avLst/>
          </a:prstGeom>
          <a:solidFill>
            <a:schemeClr val="accent2"/>
          </a:solidFill>
          <a:ln w="25400">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rPr>
              <a:t>FCT</a:t>
            </a:r>
          </a:p>
          <a:p>
            <a:pPr marL="0" marR="0" indent="0" algn="ctr" defTabSz="914400" rtl="0" eaLnBrk="0" fontAlgn="base" latinLnBrk="0" hangingPunct="0">
              <a:lnSpc>
                <a:spcPct val="100000"/>
              </a:lnSpc>
              <a:spcBef>
                <a:spcPct val="0"/>
              </a:spcBef>
              <a:spcAft>
                <a:spcPct val="0"/>
              </a:spcAft>
              <a:buClrTx/>
              <a:buSzTx/>
              <a:buFontTx/>
              <a:buNone/>
              <a:tabLst/>
            </a:pPr>
            <a:r>
              <a:rPr lang="fr-FR" sz="1100" b="1" dirty="0" smtClean="0">
                <a:solidFill>
                  <a:schemeClr val="tx1"/>
                </a:solidFill>
              </a:rPr>
              <a:t>(non consolidé )</a:t>
            </a:r>
            <a:endParaRPr kumimoji="0" lang="fr-FR" sz="1100" b="1" i="0" u="none" strike="noStrike" cap="none" normalizeH="0" baseline="0" dirty="0" smtClean="0">
              <a:ln>
                <a:noFill/>
              </a:ln>
              <a:solidFill>
                <a:schemeClr val="tx1"/>
              </a:solidFill>
              <a:effectLst/>
            </a:endParaRPr>
          </a:p>
        </p:txBody>
      </p:sp>
      <p:sp>
        <p:nvSpPr>
          <p:cNvPr id="195" name="Ellipse 4"/>
          <p:cNvSpPr/>
          <p:nvPr/>
        </p:nvSpPr>
        <p:spPr bwMode="auto">
          <a:xfrm>
            <a:off x="310551" y="2234241"/>
            <a:ext cx="966159" cy="447321"/>
          </a:xfrm>
          <a:prstGeom prst="ellipse">
            <a:avLst/>
          </a:prstGeom>
          <a:ln w="254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00" i="0" u="none" strike="noStrike" normalizeH="0" baseline="0" dirty="0" smtClean="0">
                <a:ln w="12700">
                  <a:solidFill>
                    <a:schemeClr val="tx2">
                      <a:satMod val="155000"/>
                    </a:schemeClr>
                  </a:solidFill>
                  <a:prstDash val="solid"/>
                </a:ln>
                <a:solidFill>
                  <a:schemeClr val="bg2">
                    <a:tint val="85000"/>
                    <a:satMod val="155000"/>
                  </a:schemeClr>
                </a:solidFill>
              </a:rPr>
              <a:t>Client 1</a:t>
            </a:r>
            <a:r>
              <a:rPr kumimoji="0" lang="fr-FR" sz="1100" i="0" u="none" strike="noStrike" normalizeH="0" baseline="0" dirty="0" smtClean="0">
                <a:ln w="12700">
                  <a:solidFill>
                    <a:schemeClr val="tx2">
                      <a:satMod val="155000"/>
                    </a:schemeClr>
                  </a:solidFill>
                  <a:prstDash val="solid"/>
                </a:ln>
                <a:solidFill>
                  <a:schemeClr val="bg2">
                    <a:tint val="85000"/>
                    <a:satMod val="155000"/>
                  </a:schemeClr>
                </a:solidFill>
              </a:rPr>
              <a:t> </a:t>
            </a:r>
          </a:p>
        </p:txBody>
      </p:sp>
      <p:cxnSp>
        <p:nvCxnSpPr>
          <p:cNvPr id="196" name="Straight Arrow Connector 195"/>
          <p:cNvCxnSpPr/>
          <p:nvPr/>
        </p:nvCxnSpPr>
        <p:spPr bwMode="auto">
          <a:xfrm flipH="1" flipV="1">
            <a:off x="2843842" y="2541918"/>
            <a:ext cx="2685690" cy="2874"/>
          </a:xfrm>
          <a:prstGeom prst="straightConnector1">
            <a:avLst/>
          </a:prstGeom>
          <a:solidFill>
            <a:schemeClr val="accent1"/>
          </a:solidFill>
          <a:ln w="6350" cap="flat" cmpd="sng" algn="ctr">
            <a:solidFill>
              <a:srgbClr val="0070C0"/>
            </a:solidFill>
            <a:prstDash val="solid"/>
            <a:round/>
            <a:headEnd type="none" w="med" len="med"/>
            <a:tailEnd type="arrow"/>
          </a:ln>
          <a:effectLst/>
        </p:spPr>
      </p:cxnSp>
      <p:sp>
        <p:nvSpPr>
          <p:cNvPr id="197" name="TextBox 196"/>
          <p:cNvSpPr txBox="1"/>
          <p:nvPr/>
        </p:nvSpPr>
        <p:spPr>
          <a:xfrm>
            <a:off x="1354349" y="2570674"/>
            <a:ext cx="482824" cy="246221"/>
          </a:xfrm>
          <a:prstGeom prst="rect">
            <a:avLst/>
          </a:prstGeom>
          <a:noFill/>
        </p:spPr>
        <p:txBody>
          <a:bodyPr wrap="none" rtlCol="0">
            <a:spAutoFit/>
          </a:bodyPr>
          <a:lstStyle/>
          <a:p>
            <a:r>
              <a:rPr lang="fr-FR" sz="1000" dirty="0" smtClean="0">
                <a:latin typeface="+mn-lt"/>
              </a:rPr>
              <a:t>Cash</a:t>
            </a:r>
            <a:endParaRPr lang="en-US" sz="1000" dirty="0">
              <a:latin typeface="+mn-lt"/>
            </a:endParaRPr>
          </a:p>
        </p:txBody>
      </p:sp>
      <p:sp>
        <p:nvSpPr>
          <p:cNvPr id="198" name="TextBox 197"/>
          <p:cNvSpPr txBox="1"/>
          <p:nvPr/>
        </p:nvSpPr>
        <p:spPr>
          <a:xfrm>
            <a:off x="4889519" y="2582174"/>
            <a:ext cx="654346" cy="246221"/>
          </a:xfrm>
          <a:prstGeom prst="rect">
            <a:avLst/>
          </a:prstGeom>
          <a:noFill/>
        </p:spPr>
        <p:txBody>
          <a:bodyPr wrap="none" rtlCol="0">
            <a:spAutoFit/>
          </a:bodyPr>
          <a:lstStyle/>
          <a:p>
            <a:r>
              <a:rPr lang="fr-FR" sz="1000" dirty="0" err="1" smtClean="0">
                <a:latin typeface="+mn-lt"/>
              </a:rPr>
              <a:t>Deposit</a:t>
            </a:r>
            <a:endParaRPr lang="en-US" sz="1000" dirty="0">
              <a:latin typeface="+mn-lt"/>
            </a:endParaRPr>
          </a:p>
        </p:txBody>
      </p:sp>
      <p:sp>
        <p:nvSpPr>
          <p:cNvPr id="199" name="TextBox 198"/>
          <p:cNvSpPr txBox="1"/>
          <p:nvPr/>
        </p:nvSpPr>
        <p:spPr>
          <a:xfrm>
            <a:off x="1275456" y="2142226"/>
            <a:ext cx="532518" cy="246221"/>
          </a:xfrm>
          <a:prstGeom prst="rect">
            <a:avLst/>
          </a:prstGeom>
          <a:noFill/>
        </p:spPr>
        <p:txBody>
          <a:bodyPr wrap="none" rtlCol="0">
            <a:spAutoFit/>
          </a:bodyPr>
          <a:lstStyle/>
          <a:p>
            <a:r>
              <a:rPr lang="fr-FR" sz="1000" dirty="0" err="1" smtClean="0">
                <a:latin typeface="+mn-lt"/>
              </a:rPr>
              <a:t>Asset</a:t>
            </a:r>
            <a:endParaRPr lang="en-US" sz="1000" dirty="0">
              <a:latin typeface="+mn-lt"/>
            </a:endParaRPr>
          </a:p>
        </p:txBody>
      </p:sp>
      <p:cxnSp>
        <p:nvCxnSpPr>
          <p:cNvPr id="228" name="Connecteur droit avec flèche 49"/>
          <p:cNvCxnSpPr/>
          <p:nvPr/>
        </p:nvCxnSpPr>
        <p:spPr bwMode="auto">
          <a:xfrm flipV="1">
            <a:off x="1314092" y="2406771"/>
            <a:ext cx="575094" cy="2248"/>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cxnSp>
        <p:nvCxnSpPr>
          <p:cNvPr id="229" name="Straight Arrow Connector 228"/>
          <p:cNvCxnSpPr/>
          <p:nvPr/>
        </p:nvCxnSpPr>
        <p:spPr bwMode="auto">
          <a:xfrm flipH="1">
            <a:off x="1311217" y="2544792"/>
            <a:ext cx="500331" cy="8627"/>
          </a:xfrm>
          <a:prstGeom prst="straightConnector1">
            <a:avLst/>
          </a:prstGeom>
          <a:solidFill>
            <a:schemeClr val="accent1"/>
          </a:solidFill>
          <a:ln w="6350" cap="flat" cmpd="sng" algn="ctr">
            <a:solidFill>
              <a:srgbClr val="0070C0"/>
            </a:solidFill>
            <a:prstDash val="solid"/>
            <a:round/>
            <a:headEnd type="none" w="med" len="med"/>
            <a:tailEnd type="arrow"/>
          </a:ln>
          <a:effectLst/>
        </p:spPr>
      </p:cxnSp>
      <p:sp>
        <p:nvSpPr>
          <p:cNvPr id="244" name="TextBox 243"/>
          <p:cNvSpPr txBox="1"/>
          <p:nvPr/>
        </p:nvSpPr>
        <p:spPr>
          <a:xfrm>
            <a:off x="3044466" y="4629509"/>
            <a:ext cx="518092" cy="246221"/>
          </a:xfrm>
          <a:prstGeom prst="rect">
            <a:avLst/>
          </a:prstGeom>
          <a:noFill/>
        </p:spPr>
        <p:txBody>
          <a:bodyPr wrap="none" rtlCol="0">
            <a:spAutoFit/>
          </a:bodyPr>
          <a:lstStyle/>
          <a:p>
            <a:r>
              <a:rPr lang="fr-FR" sz="1000" dirty="0" err="1" smtClean="0">
                <a:latin typeface="+mn-lt"/>
              </a:rPr>
              <a:t>Titles</a:t>
            </a:r>
            <a:endParaRPr lang="en-US" sz="10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2E383876-202F-4A6E-90A7-A2A8AC235783}" type="slidenum">
              <a:rPr lang="en-GB"/>
              <a:pPr>
                <a:defRPr/>
              </a:pPr>
              <a:t>12</a:t>
            </a:fld>
            <a:endParaRPr lang="en-GB"/>
          </a:p>
        </p:txBody>
      </p:sp>
      <p:sp>
        <p:nvSpPr>
          <p:cNvPr id="6147" name="Rectangle 6"/>
          <p:cNvSpPr>
            <a:spLocks noChangeArrowheads="1"/>
          </p:cNvSpPr>
          <p:nvPr/>
        </p:nvSpPr>
        <p:spPr bwMode="auto">
          <a:xfrm>
            <a:off x="508000" y="3384550"/>
            <a:ext cx="7947025" cy="520700"/>
          </a:xfrm>
          <a:prstGeom prst="rect">
            <a:avLst/>
          </a:prstGeom>
          <a:solidFill>
            <a:srgbClr val="EAEAEA"/>
          </a:solidFill>
          <a:ln w="3175" algn="ctr">
            <a:noFill/>
            <a:miter lim="800000"/>
            <a:headEnd/>
            <a:tailEnd/>
          </a:ln>
        </p:spPr>
        <p:txBody>
          <a:bodyPr wrap="none" anchor="ctr"/>
          <a:lstStyle/>
          <a:p>
            <a:endParaRPr lang="fr-FR"/>
          </a:p>
        </p:txBody>
      </p:sp>
      <p:sp>
        <p:nvSpPr>
          <p:cNvPr id="6148" name="Rectangle 4"/>
          <p:cNvSpPr>
            <a:spLocks noGrp="1" noChangeArrowheads="1"/>
          </p:cNvSpPr>
          <p:nvPr>
            <p:ph type="title"/>
          </p:nvPr>
        </p:nvSpPr>
        <p:spPr/>
        <p:txBody>
          <a:bodyPr/>
          <a:lstStyle/>
          <a:p>
            <a:r>
              <a:rPr lang="en-US" smtClean="0"/>
              <a:t>Agenda</a:t>
            </a:r>
          </a:p>
        </p:txBody>
      </p:sp>
      <p:sp>
        <p:nvSpPr>
          <p:cNvPr id="6149" name="Rectangle 5"/>
          <p:cNvSpPr>
            <a:spLocks noGrp="1" noChangeArrowheads="1"/>
          </p:cNvSpPr>
          <p:nvPr>
            <p:ph type="body" idx="1"/>
          </p:nvPr>
        </p:nvSpPr>
        <p:spPr/>
        <p:txBody>
          <a:bodyPr/>
          <a:lstStyle/>
          <a:p>
            <a:r>
              <a:rPr lang="en-US" b="0" dirty="0" smtClean="0"/>
              <a:t>Objectives </a:t>
            </a:r>
          </a:p>
          <a:p>
            <a:r>
              <a:rPr lang="en-US" b="0" dirty="0" smtClean="0"/>
              <a:t>Business requirements</a:t>
            </a:r>
          </a:p>
          <a:p>
            <a:r>
              <a:rPr lang="en-US" b="0" dirty="0" smtClean="0"/>
              <a:t>Functional architecture</a:t>
            </a:r>
          </a:p>
          <a:p>
            <a:r>
              <a:rPr lang="fr-FR" dirty="0" smtClean="0"/>
              <a:t>Production </a:t>
            </a:r>
            <a:r>
              <a:rPr lang="fr-FR" dirty="0" err="1" smtClean="0"/>
              <a:t>Process</a:t>
            </a:r>
            <a:endParaRPr lang="en-US" dirty="0" smtClean="0"/>
          </a:p>
          <a:p>
            <a:r>
              <a:rPr lang="fr-FR" b="0" dirty="0" smtClean="0"/>
              <a:t>Basel2 Impacts</a:t>
            </a:r>
            <a:endParaRPr lang="en-US" b="0" dirty="0" smtClean="0"/>
          </a:p>
          <a:p>
            <a:r>
              <a:rPr lang="en-US" b="0" dirty="0" smtClean="0"/>
              <a:t>Basel3 &amp; Liquidity </a:t>
            </a:r>
          </a:p>
          <a:p>
            <a:r>
              <a:rPr lang="fr-FR" b="0" dirty="0" err="1" smtClean="0"/>
              <a:t>Process</a:t>
            </a:r>
            <a:r>
              <a:rPr lang="fr-FR" b="0" dirty="0" smtClean="0"/>
              <a:t> STP</a:t>
            </a:r>
            <a:endParaRPr lang="en-US" b="0" dirty="0" smtClean="0"/>
          </a:p>
          <a:p>
            <a:pPr>
              <a:buFont typeface="Wingdings" pitchFamily="2" charset="2"/>
              <a:buNone/>
            </a:pPr>
            <a:endParaRPr lang="en-US" b="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p:txBody>
          <a:bodyPr/>
          <a:lstStyle/>
          <a:p>
            <a:r>
              <a:rPr lang="fr-FR" dirty="0" err="1" smtClean="0"/>
              <a:t>Process</a:t>
            </a:r>
            <a:r>
              <a:rPr lang="fr-FR" dirty="0" smtClean="0"/>
              <a:t>-Production planning</a:t>
            </a:r>
          </a:p>
        </p:txBody>
      </p:sp>
      <p:sp>
        <p:nvSpPr>
          <p:cNvPr id="54275" name="Espace réservé du contenu 2"/>
          <p:cNvSpPr>
            <a:spLocks noGrp="1"/>
          </p:cNvSpPr>
          <p:nvPr>
            <p:ph idx="1"/>
          </p:nvPr>
        </p:nvSpPr>
        <p:spPr>
          <a:xfrm>
            <a:off x="628650" y="1184274"/>
            <a:ext cx="7600950" cy="5051425"/>
          </a:xfrm>
        </p:spPr>
        <p:txBody>
          <a:bodyPr/>
          <a:lstStyle/>
          <a:p>
            <a:r>
              <a:rPr lang="en-US" dirty="0" smtClean="0"/>
              <a:t>Switch to Amortizing feature production release expected on 16</a:t>
            </a:r>
            <a:r>
              <a:rPr lang="en-US" baseline="30000" dirty="0" smtClean="0"/>
              <a:t>th</a:t>
            </a:r>
            <a:r>
              <a:rPr lang="en-US" dirty="0" smtClean="0"/>
              <a:t> July-2013</a:t>
            </a:r>
          </a:p>
          <a:p>
            <a:r>
              <a:rPr lang="fr-FR" dirty="0" err="1" smtClean="0"/>
              <a:t>Liquidity</a:t>
            </a:r>
            <a:r>
              <a:rPr lang="fr-FR" dirty="0" smtClean="0"/>
              <a:t> </a:t>
            </a:r>
            <a:r>
              <a:rPr lang="fr-FR" dirty="0" err="1" smtClean="0"/>
              <a:t>run</a:t>
            </a:r>
            <a:endParaRPr lang="en-US" dirty="0" smtClean="0"/>
          </a:p>
          <a:p>
            <a:pPr lvl="1"/>
            <a:r>
              <a:rPr lang="en-US" dirty="0" smtClean="0"/>
              <a:t>Data Based on </a:t>
            </a:r>
            <a:r>
              <a:rPr lang="en-US" b="1" dirty="0" smtClean="0">
                <a:solidFill>
                  <a:srgbClr val="003399"/>
                </a:solidFill>
              </a:rPr>
              <a:t>31st July </a:t>
            </a:r>
            <a:r>
              <a:rPr lang="en-US" dirty="0" smtClean="0">
                <a:solidFill>
                  <a:srgbClr val="003399"/>
                </a:solidFill>
              </a:rPr>
              <a:t>2013 </a:t>
            </a:r>
            <a:r>
              <a:rPr lang="en-US" dirty="0" smtClean="0"/>
              <a:t>is expected by DEVL</a:t>
            </a:r>
          </a:p>
          <a:p>
            <a:pPr lvl="1"/>
            <a:r>
              <a:rPr lang="fr-FR" dirty="0" smtClean="0"/>
              <a:t>On </a:t>
            </a:r>
            <a:r>
              <a:rPr lang="fr-FR" b="1" dirty="0" err="1" smtClean="0">
                <a:solidFill>
                  <a:srgbClr val="003399"/>
                </a:solidFill>
              </a:rPr>
              <a:t>wednesday</a:t>
            </a:r>
            <a:r>
              <a:rPr lang="fr-FR" b="1" dirty="0" smtClean="0">
                <a:solidFill>
                  <a:srgbClr val="003399"/>
                </a:solidFill>
              </a:rPr>
              <a:t>  31st July 2013 </a:t>
            </a:r>
            <a:endParaRPr lang="en-US" b="1" dirty="0" smtClean="0">
              <a:solidFill>
                <a:srgbClr val="003399"/>
              </a:solidFill>
            </a:endParaRPr>
          </a:p>
          <a:p>
            <a:pPr lvl="2"/>
            <a:r>
              <a:rPr lang="en-US" dirty="0" smtClean="0"/>
              <a:t>Create assessment date on </a:t>
            </a:r>
            <a:r>
              <a:rPr lang="en-US" dirty="0" smtClean="0">
                <a:solidFill>
                  <a:srgbClr val="003399"/>
                </a:solidFill>
              </a:rPr>
              <a:t>31</a:t>
            </a:r>
            <a:r>
              <a:rPr lang="en-US" baseline="30000" dirty="0" smtClean="0">
                <a:solidFill>
                  <a:srgbClr val="003399"/>
                </a:solidFill>
              </a:rPr>
              <a:t>st</a:t>
            </a:r>
            <a:r>
              <a:rPr lang="en-US" dirty="0" smtClean="0">
                <a:solidFill>
                  <a:srgbClr val="003399"/>
                </a:solidFill>
              </a:rPr>
              <a:t> July 2013</a:t>
            </a:r>
          </a:p>
          <a:p>
            <a:pPr lvl="2"/>
            <a:r>
              <a:rPr lang="en-US" dirty="0" smtClean="0">
                <a:solidFill>
                  <a:srgbClr val="003399"/>
                </a:solidFill>
              </a:rPr>
              <a:t>Set the switch to Amortizing flag value for the first imported period and then on all subsequent deal periods the flag value will be defaulted on loading.</a:t>
            </a:r>
            <a:endParaRPr lang="en-US" dirty="0" smtClean="0"/>
          </a:p>
          <a:p>
            <a:pPr lvl="2"/>
            <a:r>
              <a:rPr lang="en-US" dirty="0" smtClean="0"/>
              <a:t>Launch complete calculation for </a:t>
            </a:r>
            <a:r>
              <a:rPr lang="en-US" dirty="0" err="1" smtClean="0"/>
              <a:t>Liqor</a:t>
            </a:r>
            <a:r>
              <a:rPr lang="en-US" dirty="0" smtClean="0"/>
              <a:t> Sending: Basel3, ACP-IM on 4 scenarios (BAU, Stress1- SG Specific; Stress2-Systemic; Stress3-Combined)</a:t>
            </a:r>
          </a:p>
          <a:p>
            <a:pPr lvl="1"/>
            <a:endParaRPr lang="en-US" dirty="0" smtClean="0"/>
          </a:p>
          <a:p>
            <a:pPr lvl="1"/>
            <a:r>
              <a:rPr lang="en-US" dirty="0" smtClean="0"/>
              <a:t>On </a:t>
            </a:r>
            <a:r>
              <a:rPr lang="en-US" b="1" dirty="0" smtClean="0"/>
              <a:t>Thursday 1</a:t>
            </a:r>
            <a:r>
              <a:rPr lang="en-US" b="1" baseline="30000" dirty="0" smtClean="0"/>
              <a:t>st</a:t>
            </a:r>
            <a:r>
              <a:rPr lang="en-US" b="1" dirty="0" smtClean="0"/>
              <a:t> Aug </a:t>
            </a:r>
            <a:r>
              <a:rPr lang="en-US" dirty="0" smtClean="0"/>
              <a:t>send to </a:t>
            </a:r>
            <a:r>
              <a:rPr lang="en-US" dirty="0" err="1" smtClean="0"/>
              <a:t>Liqor</a:t>
            </a:r>
            <a:endParaRPr lang="en-US" dirty="0" smtClean="0"/>
          </a:p>
          <a:p>
            <a:endParaRPr lang="en-US" dirty="0" smtClean="0"/>
          </a:p>
          <a:p>
            <a:pPr lvl="1"/>
            <a:endParaRPr lang="en-US" dirty="0" smtClean="0"/>
          </a:p>
          <a:p>
            <a:pPr lvl="1"/>
            <a:endParaRPr lang="en-US" dirty="0" smtClean="0"/>
          </a:p>
        </p:txBody>
      </p:sp>
      <p:sp>
        <p:nvSpPr>
          <p:cNvPr id="4" name="Espace réservé du numéro de diapositive 3"/>
          <p:cNvSpPr>
            <a:spLocks noGrp="1"/>
          </p:cNvSpPr>
          <p:nvPr>
            <p:ph type="sldNum" sz="quarter" idx="10"/>
          </p:nvPr>
        </p:nvSpPr>
        <p:spPr/>
        <p:txBody>
          <a:bodyPr/>
          <a:lstStyle/>
          <a:p>
            <a:pPr>
              <a:defRPr/>
            </a:pPr>
            <a:fld id="{E53F80DB-0E34-44EC-8DCE-599DCDDD1CE3}" type="slidenum">
              <a:rPr lang="en-GB" smtClean="0"/>
              <a:pPr>
                <a:defRPr/>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p:txBody>
          <a:bodyPr/>
          <a:lstStyle/>
          <a:p>
            <a:r>
              <a:rPr lang="fr-FR" dirty="0" err="1" smtClean="0"/>
              <a:t>Process</a:t>
            </a:r>
            <a:r>
              <a:rPr lang="fr-FR" dirty="0" smtClean="0"/>
              <a:t>- Set Administration Basel3 </a:t>
            </a:r>
            <a:r>
              <a:rPr lang="fr-FR" dirty="0" err="1" smtClean="0"/>
              <a:t>parameter</a:t>
            </a:r>
            <a:endParaRPr lang="fr-FR" dirty="0" smtClean="0"/>
          </a:p>
        </p:txBody>
      </p:sp>
      <p:sp>
        <p:nvSpPr>
          <p:cNvPr id="54275" name="Espace réservé du contenu 2"/>
          <p:cNvSpPr>
            <a:spLocks noGrp="1"/>
          </p:cNvSpPr>
          <p:nvPr>
            <p:ph idx="1"/>
          </p:nvPr>
        </p:nvSpPr>
        <p:spPr>
          <a:xfrm>
            <a:off x="971550" y="1282700"/>
            <a:ext cx="7377113" cy="4552950"/>
          </a:xfrm>
        </p:spPr>
        <p:txBody>
          <a:bodyPr/>
          <a:lstStyle/>
          <a:p>
            <a:r>
              <a:rPr lang="en-US" dirty="0" smtClean="0"/>
              <a:t>Set Administration data for conduit</a:t>
            </a:r>
          </a:p>
          <a:p>
            <a:pPr lvl="1"/>
            <a:r>
              <a:rPr lang="en-US" dirty="0" smtClean="0"/>
              <a:t>Conduit elementary name</a:t>
            </a:r>
          </a:p>
          <a:p>
            <a:pPr lvl="1"/>
            <a:r>
              <a:rPr lang="en-US" dirty="0" smtClean="0"/>
              <a:t>Booking entity</a:t>
            </a:r>
          </a:p>
          <a:p>
            <a:r>
              <a:rPr lang="en-US" dirty="0" smtClean="0"/>
              <a:t>Set Administration deal</a:t>
            </a:r>
          </a:p>
          <a:p>
            <a:pPr lvl="1"/>
            <a:r>
              <a:rPr lang="en-US" dirty="0" smtClean="0"/>
              <a:t>Final client and final client type should be checked/set (static value)</a:t>
            </a:r>
          </a:p>
          <a:p>
            <a:pPr lvl="1"/>
            <a:r>
              <a:rPr lang="en-US" dirty="0" smtClean="0"/>
              <a:t>Deal sharing ratio should be checked</a:t>
            </a:r>
          </a:p>
          <a:p>
            <a:pPr lvl="1"/>
            <a:r>
              <a:rPr lang="fr-FR" dirty="0" smtClean="0"/>
              <a:t>Notice </a:t>
            </a:r>
            <a:r>
              <a:rPr lang="fr-FR" dirty="0" err="1" smtClean="0"/>
              <a:t>Period</a:t>
            </a:r>
            <a:r>
              <a:rPr lang="fr-FR" dirty="0" smtClean="0"/>
              <a:t> </a:t>
            </a:r>
            <a:r>
              <a:rPr lang="fr-FR" dirty="0" err="1" smtClean="0"/>
              <a:t>should</a:t>
            </a:r>
            <a:r>
              <a:rPr lang="fr-FR" dirty="0" smtClean="0"/>
              <a:t> </a:t>
            </a:r>
            <a:r>
              <a:rPr lang="fr-FR" dirty="0" err="1" smtClean="0"/>
              <a:t>be</a:t>
            </a:r>
            <a:r>
              <a:rPr lang="fr-FR" dirty="0" smtClean="0"/>
              <a:t> </a:t>
            </a:r>
            <a:r>
              <a:rPr lang="fr-FR" dirty="0" err="1" smtClean="0"/>
              <a:t>defined</a:t>
            </a:r>
            <a:r>
              <a:rPr lang="fr-FR" dirty="0" smtClean="0"/>
              <a:t> if </a:t>
            </a:r>
            <a:r>
              <a:rPr lang="fr-FR" dirty="0" err="1" smtClean="0"/>
              <a:t>required</a:t>
            </a:r>
            <a:endParaRPr lang="fr-FR" dirty="0" smtClean="0"/>
          </a:p>
          <a:p>
            <a:r>
              <a:rPr lang="en-US" dirty="0" smtClean="0"/>
              <a:t>In administration, for each conduit one portfolio for official calculation should be defined. </a:t>
            </a:r>
          </a:p>
          <a:p>
            <a:pPr lvl="1"/>
            <a:r>
              <a:rPr lang="en-US" dirty="0" smtClean="0"/>
              <a:t>One official portfolio for </a:t>
            </a:r>
            <a:r>
              <a:rPr lang="fr-FR" dirty="0" err="1" smtClean="0"/>
              <a:t>Antalis</a:t>
            </a:r>
            <a:r>
              <a:rPr lang="fr-FR" dirty="0" smtClean="0"/>
              <a:t>, Barton, Ace </a:t>
            </a:r>
            <a:r>
              <a:rPr lang="fr-FR" dirty="0" err="1" smtClean="0"/>
              <a:t>Raroc</a:t>
            </a:r>
            <a:r>
              <a:rPr lang="fr-FR" dirty="0" smtClean="0"/>
              <a:t>, </a:t>
            </a:r>
            <a:r>
              <a:rPr lang="fr-FR" strike="sngStrike" dirty="0" smtClean="0"/>
              <a:t>Homes </a:t>
            </a:r>
            <a:r>
              <a:rPr lang="fr-FR" strike="sngStrike" dirty="0" err="1" smtClean="0"/>
              <a:t>Raroc</a:t>
            </a:r>
            <a:endParaRPr lang="fr-FR" strike="sngStrike" dirty="0" smtClean="0"/>
          </a:p>
          <a:p>
            <a:pPr lvl="1">
              <a:buNone/>
            </a:pPr>
            <a:endParaRPr lang="fr-FR" dirty="0" smtClean="0"/>
          </a:p>
          <a:p>
            <a:pPr lvl="1">
              <a:buNone/>
            </a:pPr>
            <a:r>
              <a:rPr lang="en-US" dirty="0" smtClean="0">
                <a:sym typeface="Wingdings" pitchFamily="2" charset="2"/>
              </a:rPr>
              <a:t> These value should be constant</a:t>
            </a:r>
            <a:endParaRPr lang="en-US" dirty="0" smtClean="0"/>
          </a:p>
        </p:txBody>
      </p:sp>
      <p:sp>
        <p:nvSpPr>
          <p:cNvPr id="4" name="Espace réservé du numéro de diapositive 3"/>
          <p:cNvSpPr>
            <a:spLocks noGrp="1"/>
          </p:cNvSpPr>
          <p:nvPr>
            <p:ph type="sldNum" sz="quarter" idx="10"/>
          </p:nvPr>
        </p:nvSpPr>
        <p:spPr/>
        <p:txBody>
          <a:bodyPr/>
          <a:lstStyle/>
          <a:p>
            <a:pPr>
              <a:defRPr/>
            </a:pPr>
            <a:fld id="{E53F80DB-0E34-44EC-8DCE-599DCDDD1CE3}" type="slidenum">
              <a:rPr lang="en-GB" smtClean="0"/>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a:xfrm>
            <a:off x="971550" y="639763"/>
            <a:ext cx="7272338" cy="530669"/>
          </a:xfrm>
        </p:spPr>
        <p:txBody>
          <a:bodyPr/>
          <a:lstStyle/>
          <a:p>
            <a:r>
              <a:rPr lang="fr-FR" sz="2400" dirty="0" err="1" smtClean="0"/>
              <a:t>Process</a:t>
            </a:r>
            <a:r>
              <a:rPr lang="fr-FR" sz="2400" dirty="0" smtClean="0"/>
              <a:t>- Set Administration </a:t>
            </a:r>
            <a:r>
              <a:rPr lang="fr-FR" sz="2400" dirty="0" err="1" smtClean="0"/>
              <a:t>Internal</a:t>
            </a:r>
            <a:r>
              <a:rPr lang="fr-FR" sz="2400" dirty="0" smtClean="0"/>
              <a:t> </a:t>
            </a:r>
            <a:r>
              <a:rPr lang="fr-FR" sz="2400" dirty="0" err="1" smtClean="0"/>
              <a:t>Method</a:t>
            </a:r>
            <a:r>
              <a:rPr lang="fr-FR" sz="2400" dirty="0" smtClean="0"/>
              <a:t> </a:t>
            </a:r>
            <a:r>
              <a:rPr lang="fr-FR" sz="2400" dirty="0" err="1" smtClean="0"/>
              <a:t>parameter</a:t>
            </a:r>
            <a:endParaRPr lang="fr-FR" sz="2400" dirty="0" smtClean="0"/>
          </a:p>
        </p:txBody>
      </p:sp>
      <p:sp>
        <p:nvSpPr>
          <p:cNvPr id="54275" name="Espace réservé du contenu 2"/>
          <p:cNvSpPr>
            <a:spLocks noGrp="1"/>
          </p:cNvSpPr>
          <p:nvPr>
            <p:ph idx="1"/>
          </p:nvPr>
        </p:nvSpPr>
        <p:spPr>
          <a:xfrm>
            <a:off x="971550" y="1282700"/>
            <a:ext cx="7377113" cy="4552950"/>
          </a:xfrm>
        </p:spPr>
        <p:txBody>
          <a:bodyPr/>
          <a:lstStyle/>
          <a:p>
            <a:r>
              <a:rPr lang="en-US" sz="1600" dirty="0" smtClean="0"/>
              <a:t>Set Administration data for conduit</a:t>
            </a:r>
          </a:p>
          <a:p>
            <a:pPr lvl="1"/>
            <a:r>
              <a:rPr lang="en-US" sz="1400" dirty="0" smtClean="0"/>
              <a:t>Liability to receivables Ratio Floor</a:t>
            </a:r>
          </a:p>
          <a:p>
            <a:pPr lvl="1"/>
            <a:r>
              <a:rPr lang="fr-FR" sz="1400" dirty="0" err="1" smtClean="0"/>
              <a:t>Haircut</a:t>
            </a:r>
            <a:r>
              <a:rPr lang="fr-FR" sz="1400" dirty="0" smtClean="0"/>
              <a:t> Ratio for CP </a:t>
            </a:r>
            <a:r>
              <a:rPr lang="fr-FR" sz="1400" dirty="0" err="1" smtClean="0"/>
              <a:t>Repoed</a:t>
            </a:r>
            <a:r>
              <a:rPr lang="fr-FR" sz="1400" dirty="0" smtClean="0"/>
              <a:t> if </a:t>
            </a:r>
            <a:r>
              <a:rPr lang="fr-FR" sz="1400" dirty="0" err="1" smtClean="0"/>
              <a:t>required</a:t>
            </a:r>
            <a:r>
              <a:rPr lang="fr-FR" sz="1400" dirty="0" smtClean="0"/>
              <a:t> (</a:t>
            </a:r>
            <a:r>
              <a:rPr lang="fr-FR" sz="1400" dirty="0" err="1" smtClean="0"/>
              <a:t>at</a:t>
            </a:r>
            <a:r>
              <a:rPr lang="fr-FR" sz="1400" dirty="0" smtClean="0"/>
              <a:t> </a:t>
            </a:r>
            <a:r>
              <a:rPr lang="fr-FR" sz="1400" dirty="0" err="1" smtClean="0"/>
              <a:t>present</a:t>
            </a:r>
            <a:r>
              <a:rPr lang="fr-FR" sz="1400" dirty="0" smtClean="0"/>
              <a:t>, to </a:t>
            </a:r>
            <a:r>
              <a:rPr lang="fr-FR" sz="1400" dirty="0" err="1" smtClean="0"/>
              <a:t>be</a:t>
            </a:r>
            <a:r>
              <a:rPr lang="fr-FR" sz="1400" dirty="0" smtClean="0"/>
              <a:t> </a:t>
            </a:r>
            <a:r>
              <a:rPr lang="fr-FR" sz="1400" dirty="0" err="1" smtClean="0"/>
              <a:t>settled</a:t>
            </a:r>
            <a:r>
              <a:rPr lang="fr-FR" sz="1400" dirty="0" smtClean="0"/>
              <a:t> for all </a:t>
            </a:r>
            <a:r>
              <a:rPr lang="fr-FR" sz="1400" dirty="0" err="1" smtClean="0"/>
              <a:t>liability</a:t>
            </a:r>
            <a:r>
              <a:rPr lang="fr-FR" sz="1400" dirty="0" smtClean="0"/>
              <a:t> and </a:t>
            </a:r>
            <a:r>
              <a:rPr lang="fr-FR" sz="1400" dirty="0" err="1" smtClean="0"/>
              <a:t>calibrated</a:t>
            </a:r>
            <a:r>
              <a:rPr lang="fr-FR" sz="1400" dirty="0" smtClean="0"/>
              <a:t> </a:t>
            </a:r>
            <a:r>
              <a:rPr lang="fr-FR" sz="1400" dirty="0" err="1" smtClean="0"/>
              <a:t>currencies</a:t>
            </a:r>
            <a:r>
              <a:rPr lang="fr-FR" sz="1400" dirty="0" smtClean="0"/>
              <a:t>)</a:t>
            </a:r>
            <a:endParaRPr lang="en-US" sz="1400" dirty="0" smtClean="0"/>
          </a:p>
          <a:p>
            <a:r>
              <a:rPr lang="en-US" sz="1600" dirty="0" smtClean="0"/>
              <a:t>Set Administration deal</a:t>
            </a:r>
          </a:p>
          <a:p>
            <a:pPr lvl="1"/>
            <a:r>
              <a:rPr lang="fr-FR" sz="1400" dirty="0" smtClean="0"/>
              <a:t>Check </a:t>
            </a:r>
            <a:r>
              <a:rPr lang="fr-FR" sz="1400" dirty="0" err="1" smtClean="0"/>
              <a:t>that</a:t>
            </a:r>
            <a:r>
              <a:rPr lang="fr-FR" sz="1400" dirty="0" smtClean="0"/>
              <a:t> deal </a:t>
            </a:r>
            <a:r>
              <a:rPr lang="fr-FR" sz="1400" dirty="0" err="1" smtClean="0"/>
              <a:t>closing</a:t>
            </a:r>
            <a:r>
              <a:rPr lang="fr-FR" sz="1400" dirty="0" smtClean="0"/>
              <a:t> date </a:t>
            </a:r>
            <a:r>
              <a:rPr lang="fr-FR" sz="1400" dirty="0" err="1" smtClean="0"/>
              <a:t>is</a:t>
            </a:r>
            <a:r>
              <a:rPr lang="fr-FR" sz="1400" dirty="0" smtClean="0"/>
              <a:t> </a:t>
            </a:r>
            <a:r>
              <a:rPr lang="fr-FR" sz="1400" dirty="0" err="1" smtClean="0"/>
              <a:t>updated</a:t>
            </a:r>
            <a:endParaRPr lang="fr-FR" sz="1400" dirty="0" smtClean="0"/>
          </a:p>
          <a:p>
            <a:pPr lvl="1"/>
            <a:r>
              <a:rPr lang="fr-FR" sz="1400" dirty="0" err="1" smtClean="0"/>
              <a:t>Asset</a:t>
            </a:r>
            <a:r>
              <a:rPr lang="fr-FR" sz="1400" dirty="0" smtClean="0"/>
              <a:t> type</a:t>
            </a:r>
            <a:endParaRPr lang="en-US" sz="1400" dirty="0" smtClean="0"/>
          </a:p>
          <a:p>
            <a:pPr lvl="1"/>
            <a:r>
              <a:rPr lang="fr-FR" sz="1400" dirty="0" smtClean="0"/>
              <a:t>New production flag</a:t>
            </a:r>
          </a:p>
          <a:p>
            <a:r>
              <a:rPr lang="fr-FR" sz="1600" dirty="0" smtClean="0"/>
              <a:t>Set Administration </a:t>
            </a:r>
            <a:r>
              <a:rPr lang="fr-FR" sz="1600" dirty="0" err="1" smtClean="0"/>
              <a:t>facility</a:t>
            </a:r>
            <a:endParaRPr lang="fr-FR" sz="1600" dirty="0" smtClean="0"/>
          </a:p>
          <a:p>
            <a:pPr lvl="1"/>
            <a:r>
              <a:rPr lang="fr-FR" sz="1400" dirty="0" err="1" smtClean="0"/>
              <a:t>Mind</a:t>
            </a:r>
            <a:r>
              <a:rPr lang="fr-FR" sz="1400" dirty="0" smtClean="0"/>
              <a:t> to </a:t>
            </a:r>
            <a:r>
              <a:rPr lang="fr-FR" sz="1400" dirty="0" err="1" smtClean="0"/>
              <a:t>link</a:t>
            </a:r>
            <a:r>
              <a:rPr lang="fr-FR" sz="1400" dirty="0" smtClean="0"/>
              <a:t> one or </a:t>
            </a:r>
            <a:r>
              <a:rPr lang="fr-FR" sz="1400" dirty="0" err="1" smtClean="0"/>
              <a:t>many</a:t>
            </a:r>
            <a:r>
              <a:rPr lang="fr-FR" sz="1400" dirty="0" smtClean="0"/>
              <a:t> « New Production » </a:t>
            </a:r>
            <a:r>
              <a:rPr lang="fr-FR" sz="1400" dirty="0" err="1" smtClean="0"/>
              <a:t>facilities</a:t>
            </a:r>
            <a:r>
              <a:rPr lang="fr-FR" sz="1400" dirty="0" smtClean="0"/>
              <a:t> to </a:t>
            </a:r>
            <a:r>
              <a:rPr lang="fr-FR" sz="1400" dirty="0" err="1" smtClean="0"/>
              <a:t>each</a:t>
            </a:r>
            <a:r>
              <a:rPr lang="fr-FR" sz="1400" dirty="0" smtClean="0"/>
              <a:t> new production deal</a:t>
            </a:r>
          </a:p>
          <a:p>
            <a:pPr lvl="1"/>
            <a:r>
              <a:rPr lang="fr-FR" sz="1400" dirty="0" err="1" smtClean="0"/>
              <a:t>Mind</a:t>
            </a:r>
            <a:r>
              <a:rPr lang="fr-FR" sz="1400" dirty="0" smtClean="0"/>
              <a:t> to set the </a:t>
            </a:r>
            <a:r>
              <a:rPr lang="fr-FR" sz="1400" dirty="0" err="1" smtClean="0"/>
              <a:t>facility</a:t>
            </a:r>
            <a:r>
              <a:rPr lang="fr-FR" sz="1400" dirty="0" smtClean="0"/>
              <a:t> type </a:t>
            </a:r>
            <a:r>
              <a:rPr lang="fr-FR" sz="1400" dirty="0" err="1" smtClean="0"/>
              <a:t>correctly</a:t>
            </a:r>
            <a:r>
              <a:rPr lang="fr-FR" sz="1400" dirty="0" smtClean="0"/>
              <a:t> and check </a:t>
            </a:r>
            <a:r>
              <a:rPr lang="fr-FR" sz="1400" dirty="0" err="1" smtClean="0"/>
              <a:t>that</a:t>
            </a:r>
            <a:r>
              <a:rPr lang="fr-FR" sz="1400" dirty="0" smtClean="0"/>
              <a:t> </a:t>
            </a:r>
            <a:r>
              <a:rPr lang="fr-FR" sz="1400" dirty="0" err="1" smtClean="0"/>
              <a:t>facility</a:t>
            </a:r>
            <a:r>
              <a:rPr lang="fr-FR" sz="1400" dirty="0" smtClean="0"/>
              <a:t> </a:t>
            </a:r>
            <a:r>
              <a:rPr lang="fr-FR" sz="1400" dirty="0" err="1" smtClean="0"/>
              <a:t>is</a:t>
            </a:r>
            <a:r>
              <a:rPr lang="fr-FR" sz="1400" dirty="0" smtClean="0"/>
              <a:t> </a:t>
            </a:r>
            <a:r>
              <a:rPr lang="fr-FR" sz="1400" dirty="0" err="1" smtClean="0"/>
              <a:t>valid</a:t>
            </a:r>
            <a:endParaRPr lang="fr-FR" sz="1400" dirty="0" smtClean="0"/>
          </a:p>
          <a:p>
            <a:r>
              <a:rPr lang="en-US" sz="1600" dirty="0" smtClean="0"/>
              <a:t>In administration, for each conduit one portfolio for official calculation should be defined. </a:t>
            </a:r>
          </a:p>
          <a:p>
            <a:pPr lvl="1"/>
            <a:r>
              <a:rPr lang="en-US" sz="1400" dirty="0" smtClean="0"/>
              <a:t>One official static portfolio</a:t>
            </a:r>
          </a:p>
          <a:p>
            <a:pPr lvl="1"/>
            <a:r>
              <a:rPr lang="fr-FR" sz="1400" dirty="0" smtClean="0"/>
              <a:t>One official </a:t>
            </a:r>
            <a:r>
              <a:rPr lang="fr-FR" sz="1400" dirty="0" err="1" smtClean="0"/>
              <a:t>Dynamic</a:t>
            </a:r>
            <a:r>
              <a:rPr lang="fr-FR" sz="1400" dirty="0" smtClean="0"/>
              <a:t> portfolio</a:t>
            </a:r>
          </a:p>
          <a:p>
            <a:pPr lvl="1"/>
            <a:endParaRPr lang="fr-FR" sz="1400" dirty="0" smtClean="0"/>
          </a:p>
        </p:txBody>
      </p:sp>
      <p:sp>
        <p:nvSpPr>
          <p:cNvPr id="4" name="Espace réservé du numéro de diapositive 3"/>
          <p:cNvSpPr>
            <a:spLocks noGrp="1"/>
          </p:cNvSpPr>
          <p:nvPr>
            <p:ph type="sldNum" sz="quarter" idx="10"/>
          </p:nvPr>
        </p:nvSpPr>
        <p:spPr/>
        <p:txBody>
          <a:bodyPr/>
          <a:lstStyle/>
          <a:p>
            <a:pPr>
              <a:defRPr/>
            </a:pPr>
            <a:fld id="{E53F80DB-0E34-44EC-8DCE-599DCDDD1CE3}" type="slidenum">
              <a:rPr lang="en-GB" smtClean="0"/>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Process-Production Actions facility management</a:t>
            </a:r>
            <a:endParaRPr lang="en-US" dirty="0"/>
          </a:p>
        </p:txBody>
      </p:sp>
      <p:sp>
        <p:nvSpPr>
          <p:cNvPr id="3" name="Content Placeholder 2"/>
          <p:cNvSpPr>
            <a:spLocks noGrp="1"/>
          </p:cNvSpPr>
          <p:nvPr>
            <p:ph idx="1"/>
          </p:nvPr>
        </p:nvSpPr>
        <p:spPr/>
        <p:txBody>
          <a:bodyPr/>
          <a:lstStyle/>
          <a:p>
            <a:r>
              <a:rPr lang="en-US" dirty="0" smtClean="0"/>
              <a:t>Each deal submitted to Liquidity calculation should be linked to one valid facility at least</a:t>
            </a:r>
          </a:p>
          <a:p>
            <a:pPr lvl="1"/>
            <a:r>
              <a:rPr lang="en-US" dirty="0" smtClean="0"/>
              <a:t>For Telecom Italia deal</a:t>
            </a:r>
          </a:p>
          <a:p>
            <a:pPr lvl="2"/>
            <a:r>
              <a:rPr lang="en-US" dirty="0" smtClean="0"/>
              <a:t>Facilities currently attached to Telecom Italia deal under </a:t>
            </a:r>
            <a:r>
              <a:rPr lang="en-US" dirty="0" err="1" smtClean="0"/>
              <a:t>Antalis</a:t>
            </a:r>
            <a:r>
              <a:rPr lang="en-US" dirty="0" smtClean="0"/>
              <a:t> </a:t>
            </a:r>
            <a:r>
              <a:rPr lang="en-US" dirty="0" err="1" smtClean="0"/>
              <a:t>Bis</a:t>
            </a:r>
            <a:r>
              <a:rPr lang="en-US" dirty="0" smtClean="0"/>
              <a:t> conduit should be attached to only one deal Telecom Italia under </a:t>
            </a:r>
            <a:r>
              <a:rPr lang="en-US" dirty="0" err="1" smtClean="0"/>
              <a:t>Antalis</a:t>
            </a:r>
            <a:r>
              <a:rPr lang="en-US" dirty="0" smtClean="0"/>
              <a:t> conduit </a:t>
            </a:r>
          </a:p>
          <a:p>
            <a:pPr lvl="2"/>
            <a:r>
              <a:rPr lang="en-US" dirty="0" smtClean="0"/>
              <a:t>RWA for Basel2 calculation should be set to 0 in </a:t>
            </a:r>
            <a:r>
              <a:rPr lang="en-US" dirty="0" err="1" smtClean="0"/>
              <a:t>Frasles</a:t>
            </a:r>
            <a:r>
              <a:rPr lang="en-US" dirty="0" smtClean="0"/>
              <a:t> application</a:t>
            </a:r>
          </a:p>
          <a:p>
            <a:pPr lvl="0">
              <a:buClr>
                <a:srgbClr val="E60028"/>
              </a:buClr>
            </a:pPr>
            <a:r>
              <a:rPr lang="en-US" dirty="0" smtClean="0">
                <a:solidFill>
                  <a:srgbClr val="000000"/>
                </a:solidFill>
              </a:rPr>
              <a:t>Calculation for deal which are linked to several facility based the ratio per facility on facility amount</a:t>
            </a:r>
          </a:p>
          <a:p>
            <a:pPr lvl="1">
              <a:buClr>
                <a:srgbClr val="E60028"/>
              </a:buClr>
            </a:pPr>
            <a:r>
              <a:rPr lang="en-US" dirty="0" smtClean="0">
                <a:solidFill>
                  <a:srgbClr val="000000"/>
                </a:solidFill>
              </a:rPr>
              <a:t>Facility amount should be updated depending on facility amount modification (quarterly for Europe)</a:t>
            </a:r>
          </a:p>
          <a:p>
            <a:pPr lvl="2"/>
            <a:endParaRPr lang="en-US" dirty="0" smtClean="0"/>
          </a:p>
        </p:txBody>
      </p:sp>
      <p:sp>
        <p:nvSpPr>
          <p:cNvPr id="4" name="Slide Number Placeholder 3"/>
          <p:cNvSpPr>
            <a:spLocks noGrp="1"/>
          </p:cNvSpPr>
          <p:nvPr>
            <p:ph type="sldNum" sz="quarter" idx="10"/>
          </p:nvPr>
        </p:nvSpPr>
        <p:spPr/>
        <p:txBody>
          <a:bodyPr/>
          <a:lstStyle/>
          <a:p>
            <a:pPr>
              <a:defRPr/>
            </a:pPr>
            <a:fld id="{932C6604-2A9E-4BFA-B4F1-D9FD854E4105}" type="slidenum">
              <a:rPr lang="en-GB" smtClean="0"/>
              <a:pPr>
                <a:defRPr/>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Process-Production Actions Input management</a:t>
            </a:r>
            <a:endParaRPr lang="en-US" dirty="0"/>
          </a:p>
        </p:txBody>
      </p:sp>
      <p:sp>
        <p:nvSpPr>
          <p:cNvPr id="3" name="Content Placeholder 2"/>
          <p:cNvSpPr>
            <a:spLocks noGrp="1"/>
          </p:cNvSpPr>
          <p:nvPr>
            <p:ph idx="1"/>
          </p:nvPr>
        </p:nvSpPr>
        <p:spPr/>
        <p:txBody>
          <a:bodyPr/>
          <a:lstStyle/>
          <a:p>
            <a:r>
              <a:rPr lang="en-US" dirty="0" smtClean="0"/>
              <a:t>Finally for Basel 3, required input data are</a:t>
            </a:r>
          </a:p>
          <a:p>
            <a:pPr lvl="1"/>
            <a:r>
              <a:rPr lang="en-US" dirty="0" smtClean="0"/>
              <a:t>For deal level</a:t>
            </a:r>
          </a:p>
          <a:p>
            <a:pPr lvl="2"/>
            <a:r>
              <a:rPr lang="en-US" dirty="0" smtClean="0"/>
              <a:t>Program limit (maximum amount)</a:t>
            </a:r>
          </a:p>
          <a:p>
            <a:pPr lvl="2"/>
            <a:r>
              <a:rPr lang="en-US" dirty="0" smtClean="0"/>
              <a:t>Bank funding (amount used by the client)</a:t>
            </a:r>
          </a:p>
          <a:p>
            <a:pPr lvl="2"/>
            <a:r>
              <a:rPr lang="en-US" dirty="0" smtClean="0"/>
              <a:t>Commitment maturity date =max(LL maturity date , Deal maturity date)</a:t>
            </a:r>
          </a:p>
          <a:p>
            <a:pPr lvl="2"/>
            <a:r>
              <a:rPr lang="en-US" dirty="0" smtClean="0"/>
              <a:t>All deals should be linked to facility for which one the amount should be updated when the amount are modified</a:t>
            </a:r>
          </a:p>
          <a:p>
            <a:pPr lvl="2"/>
            <a:r>
              <a:rPr lang="en-US" dirty="0" smtClean="0"/>
              <a:t>P&amp;L sharing should be set </a:t>
            </a:r>
          </a:p>
          <a:p>
            <a:pPr lvl="2"/>
            <a:r>
              <a:rPr lang="en-US" dirty="0" smtClean="0">
                <a:solidFill>
                  <a:srgbClr val="003399"/>
                </a:solidFill>
              </a:rPr>
              <a:t>Receivables Purchase Calendar</a:t>
            </a:r>
          </a:p>
          <a:p>
            <a:pPr lvl="1">
              <a:buNone/>
            </a:pPr>
            <a:endParaRPr lang="en-US" dirty="0" smtClean="0"/>
          </a:p>
          <a:p>
            <a:pPr lvl="1"/>
            <a:r>
              <a:rPr lang="en-US" dirty="0" smtClean="0"/>
              <a:t>For conduit level</a:t>
            </a:r>
          </a:p>
          <a:p>
            <a:pPr lvl="2"/>
            <a:r>
              <a:rPr lang="en-US" dirty="0" smtClean="0"/>
              <a:t>Cash flow calendar of CP Regular</a:t>
            </a:r>
          </a:p>
          <a:p>
            <a:pPr lvl="2"/>
            <a:r>
              <a:rPr lang="en-US" dirty="0" smtClean="0"/>
              <a:t>Set parameter</a:t>
            </a:r>
          </a:p>
          <a:p>
            <a:pPr lvl="3"/>
            <a:r>
              <a:rPr lang="en-US" dirty="0" smtClean="0"/>
              <a:t>Counterparty &amp; Booking</a:t>
            </a:r>
          </a:p>
          <a:p>
            <a:pPr lvl="3"/>
            <a:r>
              <a:rPr lang="en-US" dirty="0" smtClean="0"/>
              <a:t>Define Client &amp; client type</a:t>
            </a:r>
          </a:p>
        </p:txBody>
      </p:sp>
      <p:sp>
        <p:nvSpPr>
          <p:cNvPr id="4" name="Slide Number Placeholder 3"/>
          <p:cNvSpPr>
            <a:spLocks noGrp="1"/>
          </p:cNvSpPr>
          <p:nvPr>
            <p:ph type="sldNum" sz="quarter" idx="10"/>
          </p:nvPr>
        </p:nvSpPr>
        <p:spPr/>
        <p:txBody>
          <a:bodyPr/>
          <a:lstStyle/>
          <a:p>
            <a:pPr>
              <a:defRPr/>
            </a:pPr>
            <a:fld id="{932C6604-2A9E-4BFA-B4F1-D9FD854E4105}" type="slidenum">
              <a:rPr lang="en-GB" smtClean="0"/>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Process-Production Actions Input management</a:t>
            </a:r>
            <a:endParaRPr lang="en-US" dirty="0"/>
          </a:p>
        </p:txBody>
      </p:sp>
      <p:sp>
        <p:nvSpPr>
          <p:cNvPr id="3" name="Content Placeholder 2"/>
          <p:cNvSpPr>
            <a:spLocks noGrp="1"/>
          </p:cNvSpPr>
          <p:nvPr>
            <p:ph idx="1"/>
          </p:nvPr>
        </p:nvSpPr>
        <p:spPr/>
        <p:txBody>
          <a:bodyPr/>
          <a:lstStyle/>
          <a:p>
            <a:r>
              <a:rPr lang="en-US" dirty="0" smtClean="0"/>
              <a:t>For BAU Internal Method, required input data are</a:t>
            </a:r>
          </a:p>
          <a:p>
            <a:pPr lvl="1"/>
            <a:r>
              <a:rPr lang="en-US" dirty="0" smtClean="0"/>
              <a:t>At deal level</a:t>
            </a:r>
          </a:p>
          <a:p>
            <a:pPr lvl="2"/>
            <a:r>
              <a:rPr lang="fr-FR" dirty="0" smtClean="0"/>
              <a:t>All the data </a:t>
            </a:r>
            <a:r>
              <a:rPr lang="fr-FR" dirty="0" err="1" smtClean="0"/>
              <a:t>required</a:t>
            </a:r>
            <a:r>
              <a:rPr lang="fr-FR" dirty="0" smtClean="0"/>
              <a:t> for Basel 3 are </a:t>
            </a:r>
            <a:r>
              <a:rPr lang="fr-FR" dirty="0" err="1" smtClean="0"/>
              <a:t>also</a:t>
            </a:r>
            <a:r>
              <a:rPr lang="fr-FR" dirty="0" smtClean="0"/>
              <a:t> </a:t>
            </a:r>
            <a:r>
              <a:rPr lang="fr-FR" dirty="0" err="1" smtClean="0"/>
              <a:t>required</a:t>
            </a:r>
            <a:r>
              <a:rPr lang="fr-FR" dirty="0" smtClean="0"/>
              <a:t> for SGBN BAU </a:t>
            </a:r>
            <a:r>
              <a:rPr lang="fr-FR" dirty="0" err="1" smtClean="0"/>
              <a:t>calculation</a:t>
            </a:r>
            <a:endParaRPr lang="fr-FR" dirty="0" smtClean="0"/>
          </a:p>
          <a:p>
            <a:pPr lvl="2"/>
            <a:r>
              <a:rPr lang="fr-FR" dirty="0" smtClean="0"/>
              <a:t>On top of </a:t>
            </a:r>
            <a:r>
              <a:rPr lang="fr-FR" dirty="0" err="1" smtClean="0"/>
              <a:t>that</a:t>
            </a:r>
            <a:r>
              <a:rPr lang="fr-FR" dirty="0" smtClean="0"/>
              <a:t>, </a:t>
            </a:r>
            <a:r>
              <a:rPr lang="fr-FR" dirty="0" err="1" smtClean="0"/>
              <a:t>additional</a:t>
            </a:r>
            <a:r>
              <a:rPr lang="fr-FR" dirty="0" smtClean="0"/>
              <a:t> data are </a:t>
            </a:r>
            <a:r>
              <a:rPr lang="fr-FR" dirty="0" err="1" smtClean="0"/>
              <a:t>expected</a:t>
            </a:r>
            <a:endParaRPr lang="fr-FR" dirty="0" smtClean="0"/>
          </a:p>
          <a:p>
            <a:pPr lvl="3"/>
            <a:r>
              <a:rPr lang="fr-FR" b="0" dirty="0" err="1" smtClean="0"/>
              <a:t>Amortizing</a:t>
            </a:r>
            <a:r>
              <a:rPr lang="fr-FR" b="0" dirty="0" smtClean="0"/>
              <a:t> Type (Revolving/</a:t>
            </a:r>
            <a:r>
              <a:rPr lang="fr-FR" b="0" dirty="0" err="1" smtClean="0"/>
              <a:t>Amortizing</a:t>
            </a:r>
            <a:r>
              <a:rPr lang="fr-FR" b="0" dirty="0" smtClean="0"/>
              <a:t>)</a:t>
            </a:r>
          </a:p>
          <a:p>
            <a:pPr lvl="3"/>
            <a:r>
              <a:rPr lang="fr-FR" b="0" dirty="0" smtClean="0">
                <a:solidFill>
                  <a:srgbClr val="003399"/>
                </a:solidFill>
              </a:rPr>
              <a:t>Deal </a:t>
            </a:r>
            <a:r>
              <a:rPr lang="fr-FR" b="0" dirty="0" err="1" smtClean="0">
                <a:solidFill>
                  <a:srgbClr val="003399"/>
                </a:solidFill>
              </a:rPr>
              <a:t>Renewal</a:t>
            </a:r>
            <a:r>
              <a:rPr lang="fr-FR" b="0" dirty="0" smtClean="0">
                <a:solidFill>
                  <a:srgbClr val="003399"/>
                </a:solidFill>
              </a:rPr>
              <a:t> </a:t>
            </a:r>
            <a:r>
              <a:rPr lang="fr-FR" b="0" dirty="0" err="1" smtClean="0">
                <a:solidFill>
                  <a:srgbClr val="003399"/>
                </a:solidFill>
              </a:rPr>
              <a:t>Status</a:t>
            </a:r>
            <a:r>
              <a:rPr lang="fr-FR" b="0" dirty="0" smtClean="0">
                <a:solidFill>
                  <a:srgbClr val="003399"/>
                </a:solidFill>
              </a:rPr>
              <a:t> and </a:t>
            </a:r>
            <a:r>
              <a:rPr lang="fr-FR" b="0" dirty="0" err="1" smtClean="0">
                <a:solidFill>
                  <a:srgbClr val="003399"/>
                </a:solidFill>
              </a:rPr>
              <a:t>Renewal</a:t>
            </a:r>
            <a:r>
              <a:rPr lang="fr-FR" b="0" dirty="0" smtClean="0">
                <a:solidFill>
                  <a:srgbClr val="003399"/>
                </a:solidFill>
              </a:rPr>
              <a:t> </a:t>
            </a:r>
            <a:r>
              <a:rPr lang="fr-FR" b="0" dirty="0" err="1" smtClean="0">
                <a:solidFill>
                  <a:srgbClr val="003399"/>
                </a:solidFill>
              </a:rPr>
              <a:t>Commitment</a:t>
            </a:r>
            <a:r>
              <a:rPr lang="fr-FR" b="0" dirty="0" smtClean="0">
                <a:solidFill>
                  <a:srgbClr val="003399"/>
                </a:solidFill>
              </a:rPr>
              <a:t> </a:t>
            </a:r>
            <a:r>
              <a:rPr lang="fr-FR" b="0" dirty="0" err="1" smtClean="0">
                <a:solidFill>
                  <a:srgbClr val="003399"/>
                </a:solidFill>
              </a:rPr>
              <a:t>Maturity</a:t>
            </a:r>
            <a:r>
              <a:rPr lang="fr-FR" b="0" dirty="0" smtClean="0">
                <a:solidFill>
                  <a:srgbClr val="003399"/>
                </a:solidFill>
              </a:rPr>
              <a:t> Date</a:t>
            </a:r>
          </a:p>
          <a:p>
            <a:pPr lvl="3"/>
            <a:r>
              <a:rPr lang="fr-FR" b="0" dirty="0" smtClean="0">
                <a:solidFill>
                  <a:srgbClr val="003399"/>
                </a:solidFill>
              </a:rPr>
              <a:t>For revolving deal the ‘Switch to </a:t>
            </a:r>
            <a:r>
              <a:rPr lang="fr-FR" b="0" dirty="0" err="1" smtClean="0">
                <a:solidFill>
                  <a:srgbClr val="003399"/>
                </a:solidFill>
              </a:rPr>
              <a:t>Amortizing</a:t>
            </a:r>
            <a:r>
              <a:rPr lang="fr-FR" b="0" dirty="0" smtClean="0">
                <a:solidFill>
                  <a:srgbClr val="003399"/>
                </a:solidFill>
              </a:rPr>
              <a:t>’ </a:t>
            </a:r>
            <a:r>
              <a:rPr lang="fr-FR" b="0" dirty="0" err="1" smtClean="0">
                <a:solidFill>
                  <a:srgbClr val="003399"/>
                </a:solidFill>
              </a:rPr>
              <a:t>status</a:t>
            </a:r>
            <a:endParaRPr lang="fr-FR" b="0" dirty="0" smtClean="0">
              <a:solidFill>
                <a:srgbClr val="003399"/>
              </a:solidFill>
            </a:endParaRPr>
          </a:p>
          <a:p>
            <a:pPr lvl="3"/>
            <a:r>
              <a:rPr lang="fr-FR" b="0" dirty="0" err="1" smtClean="0"/>
              <a:t>Advance</a:t>
            </a:r>
            <a:r>
              <a:rPr lang="fr-FR" b="0" dirty="0" smtClean="0"/>
              <a:t> Rate (=Bank </a:t>
            </a:r>
            <a:r>
              <a:rPr lang="fr-FR" b="0" dirty="0" err="1" smtClean="0"/>
              <a:t>Funding</a:t>
            </a:r>
            <a:r>
              <a:rPr lang="fr-FR" b="0" dirty="0" smtClean="0"/>
              <a:t>/</a:t>
            </a:r>
            <a:r>
              <a:rPr lang="fr-FR" b="0" dirty="0" err="1" smtClean="0"/>
              <a:t>Closing</a:t>
            </a:r>
            <a:r>
              <a:rPr lang="fr-FR" b="0" dirty="0" smtClean="0"/>
              <a:t> Balance)</a:t>
            </a:r>
          </a:p>
          <a:p>
            <a:pPr lvl="3"/>
            <a:r>
              <a:rPr lang="fr-FR" b="0" dirty="0" err="1" smtClean="0"/>
              <a:t>Amortizing</a:t>
            </a:r>
            <a:r>
              <a:rPr lang="fr-FR" b="0" dirty="0" smtClean="0"/>
              <a:t> Profile (of </a:t>
            </a:r>
            <a:r>
              <a:rPr lang="fr-FR" b="0" dirty="0" err="1" smtClean="0"/>
              <a:t>deal’s</a:t>
            </a:r>
            <a:r>
              <a:rPr lang="fr-FR" b="0" dirty="0" smtClean="0"/>
              <a:t> </a:t>
            </a:r>
            <a:r>
              <a:rPr lang="fr-FR" b="0" dirty="0" err="1" smtClean="0"/>
              <a:t>assets</a:t>
            </a:r>
            <a:r>
              <a:rPr lang="fr-FR" b="0" dirty="0" smtClean="0"/>
              <a:t>)</a:t>
            </a:r>
          </a:p>
          <a:p>
            <a:pPr lvl="3"/>
            <a:r>
              <a:rPr lang="fr-FR" b="0" dirty="0" err="1" smtClean="0"/>
              <a:t>Payoff</a:t>
            </a:r>
            <a:r>
              <a:rPr lang="fr-FR" b="0" dirty="0" smtClean="0"/>
              <a:t> Profile (</a:t>
            </a:r>
            <a:r>
              <a:rPr lang="fr-FR" b="0" dirty="0" err="1" smtClean="0"/>
              <a:t>decrease</a:t>
            </a:r>
            <a:r>
              <a:rPr lang="fr-FR" b="0" dirty="0" smtClean="0"/>
              <a:t> of the </a:t>
            </a:r>
            <a:r>
              <a:rPr lang="fr-FR" b="0" dirty="0" err="1" smtClean="0"/>
              <a:t>deal’s</a:t>
            </a:r>
            <a:r>
              <a:rPr lang="fr-FR" b="0" dirty="0" smtClean="0"/>
              <a:t> Program </a:t>
            </a:r>
            <a:r>
              <a:rPr lang="fr-FR" b="0" dirty="0" err="1" smtClean="0"/>
              <a:t>Limit</a:t>
            </a:r>
            <a:r>
              <a:rPr lang="fr-FR" b="0" dirty="0" smtClean="0"/>
              <a:t>)</a:t>
            </a:r>
          </a:p>
          <a:p>
            <a:pPr lvl="3"/>
            <a:r>
              <a:rPr lang="fr-FR" b="0" dirty="0" smtClean="0"/>
              <a:t>Usage Profile (</a:t>
            </a:r>
            <a:r>
              <a:rPr lang="fr-FR" b="0" dirty="0" err="1" smtClean="0"/>
              <a:t>defined</a:t>
            </a:r>
            <a:r>
              <a:rPr lang="fr-FR" b="0" dirty="0" smtClean="0"/>
              <a:t> for one </a:t>
            </a:r>
            <a:r>
              <a:rPr lang="fr-FR" b="0" dirty="0" err="1" smtClean="0"/>
              <a:t>year</a:t>
            </a:r>
            <a:r>
              <a:rPr lang="fr-FR" b="0" dirty="0" smtClean="0"/>
              <a:t> or </a:t>
            </a:r>
            <a:r>
              <a:rPr lang="fr-FR" b="0" dirty="0" err="1" smtClean="0"/>
              <a:t>until</a:t>
            </a:r>
            <a:r>
              <a:rPr lang="fr-FR" b="0" dirty="0" smtClean="0"/>
              <a:t> </a:t>
            </a:r>
            <a:r>
              <a:rPr lang="fr-FR" b="0" dirty="0" err="1" smtClean="0"/>
              <a:t>deal’s</a:t>
            </a:r>
            <a:r>
              <a:rPr lang="fr-FR" b="0" dirty="0" smtClean="0"/>
              <a:t> </a:t>
            </a:r>
            <a:r>
              <a:rPr lang="fr-FR" b="0" dirty="0" err="1" smtClean="0"/>
              <a:t>Commitment</a:t>
            </a:r>
            <a:r>
              <a:rPr lang="fr-FR" b="0" dirty="0" smtClean="0"/>
              <a:t> </a:t>
            </a:r>
            <a:r>
              <a:rPr lang="fr-FR" b="0" dirty="0" err="1" smtClean="0"/>
              <a:t>Maturity</a:t>
            </a:r>
            <a:r>
              <a:rPr lang="fr-FR" b="0" dirty="0" smtClean="0"/>
              <a:t> Date / </a:t>
            </a:r>
            <a:r>
              <a:rPr lang="fr-FR" b="0" dirty="0" err="1" smtClean="0">
                <a:solidFill>
                  <a:srgbClr val="003399"/>
                </a:solidFill>
              </a:rPr>
              <a:t>Renewal</a:t>
            </a:r>
            <a:r>
              <a:rPr lang="fr-FR" b="0" dirty="0" smtClean="0">
                <a:solidFill>
                  <a:srgbClr val="003399"/>
                </a:solidFill>
              </a:rPr>
              <a:t> </a:t>
            </a:r>
            <a:r>
              <a:rPr lang="fr-FR" b="0" dirty="0" err="1" smtClean="0">
                <a:solidFill>
                  <a:srgbClr val="003399"/>
                </a:solidFill>
              </a:rPr>
              <a:t>Commitment</a:t>
            </a:r>
            <a:r>
              <a:rPr lang="fr-FR" b="0" dirty="0" smtClean="0">
                <a:solidFill>
                  <a:srgbClr val="003399"/>
                </a:solidFill>
              </a:rPr>
              <a:t> </a:t>
            </a:r>
            <a:r>
              <a:rPr lang="fr-FR" b="0" dirty="0" err="1" smtClean="0">
                <a:solidFill>
                  <a:srgbClr val="003399"/>
                </a:solidFill>
              </a:rPr>
              <a:t>Maturity</a:t>
            </a:r>
            <a:r>
              <a:rPr lang="fr-FR" b="0" dirty="0" smtClean="0">
                <a:solidFill>
                  <a:srgbClr val="003399"/>
                </a:solidFill>
              </a:rPr>
              <a:t> Date</a:t>
            </a:r>
            <a:r>
              <a:rPr lang="fr-FR" b="0" dirty="0" smtClean="0"/>
              <a:t>)</a:t>
            </a:r>
            <a:endParaRPr lang="en-US" b="0" dirty="0" smtClean="0"/>
          </a:p>
          <a:p>
            <a:pPr lvl="1"/>
            <a:r>
              <a:rPr lang="en-US" dirty="0" smtClean="0"/>
              <a:t>At conduit level</a:t>
            </a:r>
          </a:p>
          <a:p>
            <a:pPr lvl="2"/>
            <a:r>
              <a:rPr lang="fr-FR" dirty="0" smtClean="0"/>
              <a:t>No </a:t>
            </a:r>
            <a:r>
              <a:rPr lang="fr-FR" dirty="0" err="1" smtClean="0"/>
              <a:t>additional</a:t>
            </a:r>
            <a:r>
              <a:rPr lang="fr-FR" dirty="0" smtClean="0"/>
              <a:t> data </a:t>
            </a:r>
            <a:r>
              <a:rPr lang="fr-FR" dirty="0" err="1" smtClean="0"/>
              <a:t>required</a:t>
            </a:r>
            <a:r>
              <a:rPr lang="fr-FR" dirty="0" smtClean="0"/>
              <a:t> in </a:t>
            </a:r>
            <a:r>
              <a:rPr lang="fr-FR" dirty="0" err="1" smtClean="0"/>
              <a:t>comparison</a:t>
            </a:r>
            <a:r>
              <a:rPr lang="fr-FR" dirty="0" smtClean="0"/>
              <a:t> to Basel 3 inputs</a:t>
            </a:r>
            <a:endParaRPr lang="en-US" b="0" dirty="0" smtClean="0"/>
          </a:p>
        </p:txBody>
      </p:sp>
      <p:sp>
        <p:nvSpPr>
          <p:cNvPr id="4" name="Slide Number Placeholder 3"/>
          <p:cNvSpPr>
            <a:spLocks noGrp="1"/>
          </p:cNvSpPr>
          <p:nvPr>
            <p:ph type="sldNum" sz="quarter" idx="10"/>
          </p:nvPr>
        </p:nvSpPr>
        <p:spPr/>
        <p:txBody>
          <a:bodyPr/>
          <a:lstStyle/>
          <a:p>
            <a:pPr>
              <a:defRPr/>
            </a:pPr>
            <a:fld id="{932C6604-2A9E-4BFA-B4F1-D9FD854E4105}" type="slidenum">
              <a:rPr lang="en-GB" smtClean="0"/>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Process-Production Actions Input management</a:t>
            </a:r>
            <a:endParaRPr lang="en-US" dirty="0"/>
          </a:p>
        </p:txBody>
      </p:sp>
      <p:sp>
        <p:nvSpPr>
          <p:cNvPr id="3" name="Content Placeholder 2"/>
          <p:cNvSpPr>
            <a:spLocks noGrp="1"/>
          </p:cNvSpPr>
          <p:nvPr>
            <p:ph idx="1"/>
          </p:nvPr>
        </p:nvSpPr>
        <p:spPr/>
        <p:txBody>
          <a:bodyPr/>
          <a:lstStyle/>
          <a:p>
            <a:r>
              <a:rPr lang="en-US" dirty="0" smtClean="0"/>
              <a:t>For Stressed Internal Method, required input data are</a:t>
            </a:r>
          </a:p>
          <a:p>
            <a:pPr lvl="1"/>
            <a:r>
              <a:rPr lang="en-US" dirty="0" smtClean="0"/>
              <a:t>At deal level</a:t>
            </a:r>
          </a:p>
          <a:p>
            <a:pPr lvl="2"/>
            <a:r>
              <a:rPr lang="fr-FR" dirty="0" smtClean="0"/>
              <a:t>All the data </a:t>
            </a:r>
            <a:r>
              <a:rPr lang="fr-FR" dirty="0" err="1" smtClean="0"/>
              <a:t>required</a:t>
            </a:r>
            <a:r>
              <a:rPr lang="fr-FR" dirty="0" smtClean="0"/>
              <a:t> for BAU </a:t>
            </a:r>
            <a:r>
              <a:rPr lang="fr-FR" dirty="0" err="1" smtClean="0"/>
              <a:t>Internal</a:t>
            </a:r>
            <a:r>
              <a:rPr lang="fr-FR" dirty="0" smtClean="0"/>
              <a:t> </a:t>
            </a:r>
            <a:r>
              <a:rPr lang="fr-FR" dirty="0" err="1" smtClean="0"/>
              <a:t>Method</a:t>
            </a:r>
            <a:r>
              <a:rPr lang="fr-FR" dirty="0" smtClean="0"/>
              <a:t> are </a:t>
            </a:r>
            <a:r>
              <a:rPr lang="fr-FR" dirty="0" err="1" smtClean="0"/>
              <a:t>also</a:t>
            </a:r>
            <a:r>
              <a:rPr lang="fr-FR" dirty="0" smtClean="0"/>
              <a:t> </a:t>
            </a:r>
            <a:r>
              <a:rPr lang="fr-FR" dirty="0" err="1" smtClean="0"/>
              <a:t>required</a:t>
            </a:r>
            <a:r>
              <a:rPr lang="fr-FR" dirty="0" smtClean="0"/>
              <a:t> for </a:t>
            </a:r>
            <a:r>
              <a:rPr lang="fr-FR" dirty="0" err="1" smtClean="0"/>
              <a:t>Stressed</a:t>
            </a:r>
            <a:r>
              <a:rPr lang="fr-FR" dirty="0" smtClean="0"/>
              <a:t> </a:t>
            </a:r>
            <a:r>
              <a:rPr lang="fr-FR" dirty="0" err="1" smtClean="0"/>
              <a:t>Internal</a:t>
            </a:r>
            <a:r>
              <a:rPr lang="fr-FR" dirty="0" smtClean="0"/>
              <a:t> </a:t>
            </a:r>
            <a:r>
              <a:rPr lang="fr-FR" dirty="0" err="1" smtClean="0"/>
              <a:t>Method</a:t>
            </a:r>
            <a:r>
              <a:rPr lang="fr-FR" dirty="0" smtClean="0"/>
              <a:t> </a:t>
            </a:r>
            <a:r>
              <a:rPr lang="fr-FR" dirty="0" err="1" smtClean="0"/>
              <a:t>calculation</a:t>
            </a:r>
            <a:endParaRPr lang="fr-FR" dirty="0" smtClean="0"/>
          </a:p>
          <a:p>
            <a:pPr lvl="2"/>
            <a:endParaRPr lang="en-US" b="0" dirty="0" smtClean="0"/>
          </a:p>
          <a:p>
            <a:pPr lvl="1"/>
            <a:r>
              <a:rPr lang="en-US" dirty="0" smtClean="0"/>
              <a:t>At conduit level</a:t>
            </a:r>
          </a:p>
          <a:p>
            <a:pPr lvl="2"/>
            <a:r>
              <a:rPr lang="fr-FR" dirty="0" smtClean="0"/>
              <a:t>All data </a:t>
            </a:r>
            <a:r>
              <a:rPr lang="fr-FR" dirty="0" err="1" smtClean="0"/>
              <a:t>required</a:t>
            </a:r>
            <a:r>
              <a:rPr lang="fr-FR" dirty="0" smtClean="0"/>
              <a:t> for Basel 3 are </a:t>
            </a:r>
            <a:r>
              <a:rPr lang="fr-FR" dirty="0" err="1" smtClean="0"/>
              <a:t>also</a:t>
            </a:r>
            <a:r>
              <a:rPr lang="fr-FR" dirty="0" smtClean="0"/>
              <a:t> </a:t>
            </a:r>
            <a:r>
              <a:rPr lang="fr-FR" dirty="0" err="1" smtClean="0"/>
              <a:t>required</a:t>
            </a:r>
            <a:r>
              <a:rPr lang="fr-FR" dirty="0" smtClean="0"/>
              <a:t> for </a:t>
            </a:r>
            <a:r>
              <a:rPr lang="fr-FR" dirty="0" err="1" smtClean="0"/>
              <a:t>Stressed</a:t>
            </a:r>
            <a:r>
              <a:rPr lang="fr-FR" dirty="0" smtClean="0"/>
              <a:t> </a:t>
            </a:r>
            <a:r>
              <a:rPr lang="fr-FR" dirty="0" err="1" smtClean="0"/>
              <a:t>Internal</a:t>
            </a:r>
            <a:r>
              <a:rPr lang="fr-FR" dirty="0" smtClean="0"/>
              <a:t> </a:t>
            </a:r>
            <a:r>
              <a:rPr lang="fr-FR" dirty="0" err="1" smtClean="0"/>
              <a:t>Method</a:t>
            </a:r>
            <a:r>
              <a:rPr lang="fr-FR" dirty="0" smtClean="0"/>
              <a:t> </a:t>
            </a:r>
            <a:r>
              <a:rPr lang="fr-FR" dirty="0" err="1" smtClean="0"/>
              <a:t>calculation</a:t>
            </a:r>
            <a:r>
              <a:rPr lang="fr-FR" dirty="0" smtClean="0"/>
              <a:t> </a:t>
            </a:r>
            <a:r>
              <a:rPr lang="fr-FR" dirty="0" err="1" smtClean="0"/>
              <a:t>except</a:t>
            </a:r>
            <a:r>
              <a:rPr lang="fr-FR" dirty="0" smtClean="0"/>
              <a:t> the </a:t>
            </a:r>
            <a:r>
              <a:rPr lang="fr-FR" dirty="0" err="1" smtClean="0"/>
              <a:t>Receivables</a:t>
            </a:r>
            <a:r>
              <a:rPr lang="fr-FR" dirty="0" smtClean="0"/>
              <a:t> </a:t>
            </a:r>
            <a:r>
              <a:rPr lang="fr-FR" dirty="0" err="1" smtClean="0"/>
              <a:t>Purchase</a:t>
            </a:r>
            <a:r>
              <a:rPr lang="fr-FR" dirty="0" smtClean="0"/>
              <a:t> </a:t>
            </a:r>
            <a:r>
              <a:rPr lang="fr-FR" dirty="0" err="1" smtClean="0"/>
              <a:t>Calendar</a:t>
            </a:r>
            <a:r>
              <a:rPr lang="fr-FR" dirty="0" smtClean="0"/>
              <a:t> </a:t>
            </a:r>
          </a:p>
          <a:p>
            <a:pPr lvl="2"/>
            <a:r>
              <a:rPr lang="fr-FR" dirty="0" smtClean="0"/>
              <a:t>On top of </a:t>
            </a:r>
            <a:r>
              <a:rPr lang="fr-FR" dirty="0" err="1" smtClean="0"/>
              <a:t>that</a:t>
            </a:r>
            <a:r>
              <a:rPr lang="fr-FR" dirty="0" smtClean="0"/>
              <a:t>, </a:t>
            </a:r>
            <a:r>
              <a:rPr lang="fr-FR" dirty="0" err="1" smtClean="0"/>
              <a:t>additional</a:t>
            </a:r>
            <a:r>
              <a:rPr lang="fr-FR" dirty="0" smtClean="0"/>
              <a:t> data </a:t>
            </a:r>
            <a:r>
              <a:rPr lang="fr-FR" dirty="0" err="1" smtClean="0"/>
              <a:t>can</a:t>
            </a:r>
            <a:r>
              <a:rPr lang="fr-FR" dirty="0" smtClean="0"/>
              <a:t> </a:t>
            </a:r>
            <a:r>
              <a:rPr lang="fr-FR" dirty="0" err="1" smtClean="0"/>
              <a:t>be</a:t>
            </a:r>
            <a:r>
              <a:rPr lang="fr-FR" dirty="0" smtClean="0"/>
              <a:t> </a:t>
            </a:r>
            <a:r>
              <a:rPr lang="fr-FR" dirty="0" err="1" smtClean="0"/>
              <a:t>inputted</a:t>
            </a:r>
            <a:r>
              <a:rPr lang="fr-FR" dirty="0" smtClean="0"/>
              <a:t> </a:t>
            </a:r>
            <a:r>
              <a:rPr lang="fr-FR" dirty="0" err="1" smtClean="0"/>
              <a:t>depending</a:t>
            </a:r>
            <a:r>
              <a:rPr lang="fr-FR" dirty="0" smtClean="0"/>
              <a:t> on the </a:t>
            </a:r>
            <a:r>
              <a:rPr lang="fr-FR" dirty="0" err="1" smtClean="0"/>
              <a:t>assessment</a:t>
            </a:r>
            <a:r>
              <a:rPr lang="fr-FR" dirty="0" smtClean="0"/>
              <a:t> date situation:</a:t>
            </a:r>
          </a:p>
          <a:p>
            <a:pPr lvl="3"/>
            <a:r>
              <a:rPr lang="fr-FR" b="0" dirty="0" smtClean="0"/>
              <a:t>Cash flow </a:t>
            </a:r>
            <a:r>
              <a:rPr lang="fr-FR" b="0" dirty="0" err="1" smtClean="0"/>
              <a:t>calendar</a:t>
            </a:r>
            <a:r>
              <a:rPr lang="fr-FR" b="0" dirty="0" smtClean="0"/>
              <a:t> of CP </a:t>
            </a:r>
            <a:r>
              <a:rPr lang="fr-FR" b="0" dirty="0" err="1" smtClean="0"/>
              <a:t>Retained</a:t>
            </a:r>
            <a:endParaRPr lang="fr-FR" b="0" dirty="0" smtClean="0"/>
          </a:p>
          <a:p>
            <a:pPr lvl="3"/>
            <a:r>
              <a:rPr lang="fr-FR" b="0" dirty="0" smtClean="0"/>
              <a:t>Cash flow </a:t>
            </a:r>
            <a:r>
              <a:rPr lang="fr-FR" b="0" dirty="0" err="1" smtClean="0"/>
              <a:t>calendar</a:t>
            </a:r>
            <a:r>
              <a:rPr lang="fr-FR" b="0" dirty="0" smtClean="0"/>
              <a:t> of CP </a:t>
            </a:r>
            <a:r>
              <a:rPr lang="fr-FR" b="0" dirty="0" err="1" smtClean="0"/>
              <a:t>Repoed</a:t>
            </a:r>
            <a:endParaRPr lang="fr-FR" b="0" dirty="0" smtClean="0"/>
          </a:p>
          <a:p>
            <a:pPr lvl="3"/>
            <a:r>
              <a:rPr lang="fr-FR" b="0" dirty="0" smtClean="0"/>
              <a:t>Cash flow </a:t>
            </a:r>
            <a:r>
              <a:rPr lang="fr-FR" b="0" dirty="0" err="1" smtClean="0"/>
              <a:t>calendar</a:t>
            </a:r>
            <a:r>
              <a:rPr lang="fr-FR" b="0" dirty="0" smtClean="0"/>
              <a:t> of </a:t>
            </a:r>
            <a:r>
              <a:rPr lang="fr-FR" b="0" dirty="0" err="1" smtClean="0"/>
              <a:t>Prefunded</a:t>
            </a:r>
            <a:r>
              <a:rPr lang="fr-FR" b="0" dirty="0" smtClean="0"/>
              <a:t> </a:t>
            </a:r>
            <a:endParaRPr lang="fr-FR" b="0" strike="sngStrike" dirty="0" smtClean="0"/>
          </a:p>
          <a:p>
            <a:pPr lvl="3"/>
            <a:r>
              <a:rPr lang="fr-FR" b="0" dirty="0" err="1" smtClean="0"/>
              <a:t>Drawn</a:t>
            </a:r>
            <a:r>
              <a:rPr lang="fr-FR" b="0" dirty="0" smtClean="0"/>
              <a:t> </a:t>
            </a:r>
            <a:r>
              <a:rPr lang="fr-FR" b="0" dirty="0" err="1" smtClean="0"/>
              <a:t>amount</a:t>
            </a:r>
            <a:r>
              <a:rPr lang="fr-FR" b="0" dirty="0" smtClean="0"/>
              <a:t> per LL (not </a:t>
            </a:r>
            <a:r>
              <a:rPr lang="fr-FR" b="0" dirty="0" err="1" smtClean="0"/>
              <a:t>handled</a:t>
            </a:r>
            <a:r>
              <a:rPr lang="fr-FR" b="0" dirty="0" smtClean="0"/>
              <a:t> </a:t>
            </a:r>
            <a:r>
              <a:rPr lang="fr-FR" b="0" dirty="0" err="1" smtClean="0"/>
              <a:t>currently</a:t>
            </a:r>
            <a:r>
              <a:rPr lang="fr-FR" b="0" dirty="0" smtClean="0"/>
              <a:t>)</a:t>
            </a:r>
            <a:endParaRPr lang="en-US" b="0" dirty="0" smtClean="0"/>
          </a:p>
        </p:txBody>
      </p:sp>
      <p:sp>
        <p:nvSpPr>
          <p:cNvPr id="4" name="Slide Number Placeholder 3"/>
          <p:cNvSpPr>
            <a:spLocks noGrp="1"/>
          </p:cNvSpPr>
          <p:nvPr>
            <p:ph type="sldNum" sz="quarter" idx="10"/>
          </p:nvPr>
        </p:nvSpPr>
        <p:spPr/>
        <p:txBody>
          <a:bodyPr/>
          <a:lstStyle/>
          <a:p>
            <a:pPr>
              <a:defRPr/>
            </a:pPr>
            <a:fld id="{932C6604-2A9E-4BFA-B4F1-D9FD854E4105}" type="slidenum">
              <a:rPr lang="en-GB" smtClean="0"/>
              <a:pPr>
                <a:defRPr/>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2E383876-202F-4A6E-90A7-A2A8AC235783}" type="slidenum">
              <a:rPr lang="en-GB"/>
              <a:pPr>
                <a:defRPr/>
              </a:pPr>
              <a:t>2</a:t>
            </a:fld>
            <a:endParaRPr lang="en-GB"/>
          </a:p>
        </p:txBody>
      </p:sp>
      <p:sp>
        <p:nvSpPr>
          <p:cNvPr id="6147" name="Rectangle 6"/>
          <p:cNvSpPr>
            <a:spLocks noChangeArrowheads="1"/>
          </p:cNvSpPr>
          <p:nvPr/>
        </p:nvSpPr>
        <p:spPr bwMode="auto">
          <a:xfrm>
            <a:off x="711200" y="1466850"/>
            <a:ext cx="7947025" cy="520700"/>
          </a:xfrm>
          <a:prstGeom prst="rect">
            <a:avLst/>
          </a:prstGeom>
          <a:solidFill>
            <a:srgbClr val="EAEAEA"/>
          </a:solidFill>
          <a:ln w="3175" algn="ctr">
            <a:noFill/>
            <a:miter lim="800000"/>
            <a:headEnd/>
            <a:tailEnd/>
          </a:ln>
        </p:spPr>
        <p:txBody>
          <a:bodyPr wrap="none" anchor="ctr"/>
          <a:lstStyle/>
          <a:p>
            <a:endParaRPr lang="fr-FR"/>
          </a:p>
        </p:txBody>
      </p:sp>
      <p:sp>
        <p:nvSpPr>
          <p:cNvPr id="6148" name="Rectangle 4"/>
          <p:cNvSpPr>
            <a:spLocks noGrp="1" noChangeArrowheads="1"/>
          </p:cNvSpPr>
          <p:nvPr>
            <p:ph type="title"/>
          </p:nvPr>
        </p:nvSpPr>
        <p:spPr/>
        <p:txBody>
          <a:bodyPr/>
          <a:lstStyle/>
          <a:p>
            <a:r>
              <a:rPr lang="en-US" smtClean="0"/>
              <a:t>Agenda</a:t>
            </a:r>
          </a:p>
        </p:txBody>
      </p:sp>
      <p:sp>
        <p:nvSpPr>
          <p:cNvPr id="6149" name="Rectangle 5"/>
          <p:cNvSpPr>
            <a:spLocks noGrp="1" noChangeArrowheads="1"/>
          </p:cNvSpPr>
          <p:nvPr>
            <p:ph type="body" idx="1"/>
          </p:nvPr>
        </p:nvSpPr>
        <p:spPr/>
        <p:txBody>
          <a:bodyPr/>
          <a:lstStyle/>
          <a:p>
            <a:r>
              <a:rPr lang="en-US" dirty="0" smtClean="0"/>
              <a:t>Objectives </a:t>
            </a:r>
          </a:p>
          <a:p>
            <a:r>
              <a:rPr lang="en-US" b="0" dirty="0" smtClean="0"/>
              <a:t>Business requirements</a:t>
            </a:r>
          </a:p>
          <a:p>
            <a:r>
              <a:rPr lang="en-US" b="0" dirty="0" smtClean="0"/>
              <a:t>Functional architecture</a:t>
            </a:r>
          </a:p>
          <a:p>
            <a:r>
              <a:rPr lang="fr-FR" b="0" dirty="0" smtClean="0"/>
              <a:t>Production </a:t>
            </a:r>
            <a:r>
              <a:rPr lang="fr-FR" b="0" dirty="0" err="1" smtClean="0"/>
              <a:t>Process</a:t>
            </a:r>
            <a:endParaRPr lang="en-US" b="0" dirty="0" smtClean="0"/>
          </a:p>
          <a:p>
            <a:r>
              <a:rPr lang="fr-FR" b="0" dirty="0" smtClean="0"/>
              <a:t>Basel2 Impacts</a:t>
            </a:r>
            <a:endParaRPr lang="en-US" b="0" dirty="0" smtClean="0"/>
          </a:p>
          <a:p>
            <a:r>
              <a:rPr lang="en-US" b="0" dirty="0" smtClean="0"/>
              <a:t>Basel3 &amp; Liquidity </a:t>
            </a:r>
          </a:p>
          <a:p>
            <a:r>
              <a:rPr lang="fr-FR" b="0" dirty="0" err="1" smtClean="0"/>
              <a:t>Process</a:t>
            </a:r>
            <a:r>
              <a:rPr lang="fr-FR" b="0" dirty="0" smtClean="0"/>
              <a:t> STP</a:t>
            </a:r>
            <a:endParaRPr lang="en-US" b="0" dirty="0" smtClean="0"/>
          </a:p>
          <a:p>
            <a:pPr>
              <a:buFont typeface="Wingdings" pitchFamily="2" charset="2"/>
              <a:buNone/>
            </a:pPr>
            <a:endParaRPr lang="en-US" b="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2E383876-202F-4A6E-90A7-A2A8AC235783}" type="slidenum">
              <a:rPr lang="en-GB"/>
              <a:pPr>
                <a:defRPr/>
              </a:pPr>
              <a:t>20</a:t>
            </a:fld>
            <a:endParaRPr lang="en-GB"/>
          </a:p>
        </p:txBody>
      </p:sp>
      <p:sp>
        <p:nvSpPr>
          <p:cNvPr id="6147" name="Rectangle 6"/>
          <p:cNvSpPr>
            <a:spLocks noChangeArrowheads="1"/>
          </p:cNvSpPr>
          <p:nvPr/>
        </p:nvSpPr>
        <p:spPr bwMode="auto">
          <a:xfrm>
            <a:off x="508000" y="4006850"/>
            <a:ext cx="7947025" cy="520700"/>
          </a:xfrm>
          <a:prstGeom prst="rect">
            <a:avLst/>
          </a:prstGeom>
          <a:solidFill>
            <a:srgbClr val="EAEAEA"/>
          </a:solidFill>
          <a:ln w="3175" algn="ctr">
            <a:noFill/>
            <a:miter lim="800000"/>
            <a:headEnd/>
            <a:tailEnd/>
          </a:ln>
        </p:spPr>
        <p:txBody>
          <a:bodyPr wrap="none" anchor="ctr"/>
          <a:lstStyle/>
          <a:p>
            <a:endParaRPr lang="fr-FR"/>
          </a:p>
        </p:txBody>
      </p:sp>
      <p:sp>
        <p:nvSpPr>
          <p:cNvPr id="6148" name="Rectangle 4"/>
          <p:cNvSpPr>
            <a:spLocks noGrp="1" noChangeArrowheads="1"/>
          </p:cNvSpPr>
          <p:nvPr>
            <p:ph type="title"/>
          </p:nvPr>
        </p:nvSpPr>
        <p:spPr/>
        <p:txBody>
          <a:bodyPr/>
          <a:lstStyle/>
          <a:p>
            <a:r>
              <a:rPr lang="en-US" smtClean="0"/>
              <a:t>Agenda</a:t>
            </a:r>
          </a:p>
        </p:txBody>
      </p:sp>
      <p:sp>
        <p:nvSpPr>
          <p:cNvPr id="6149" name="Rectangle 5"/>
          <p:cNvSpPr>
            <a:spLocks noGrp="1" noChangeArrowheads="1"/>
          </p:cNvSpPr>
          <p:nvPr>
            <p:ph type="body" idx="1"/>
          </p:nvPr>
        </p:nvSpPr>
        <p:spPr/>
        <p:txBody>
          <a:bodyPr/>
          <a:lstStyle/>
          <a:p>
            <a:r>
              <a:rPr lang="en-US" b="0" dirty="0" smtClean="0"/>
              <a:t>Objectives </a:t>
            </a:r>
          </a:p>
          <a:p>
            <a:r>
              <a:rPr lang="en-US" b="0" dirty="0" smtClean="0"/>
              <a:t>Business requirements</a:t>
            </a:r>
          </a:p>
          <a:p>
            <a:r>
              <a:rPr lang="en-US" b="0" dirty="0" smtClean="0"/>
              <a:t>Functional architecture</a:t>
            </a:r>
          </a:p>
          <a:p>
            <a:r>
              <a:rPr lang="fr-FR" b="0" dirty="0" smtClean="0"/>
              <a:t>Production </a:t>
            </a:r>
            <a:r>
              <a:rPr lang="fr-FR" b="0" dirty="0" err="1" smtClean="0"/>
              <a:t>Process</a:t>
            </a:r>
            <a:endParaRPr lang="en-US" b="0" dirty="0" smtClean="0"/>
          </a:p>
          <a:p>
            <a:r>
              <a:rPr lang="fr-FR" dirty="0" smtClean="0"/>
              <a:t>Basel2 Impacts</a:t>
            </a:r>
            <a:endParaRPr lang="en-US" dirty="0" smtClean="0"/>
          </a:p>
          <a:p>
            <a:r>
              <a:rPr lang="en-US" b="0" dirty="0" smtClean="0"/>
              <a:t>Basel3 &amp; Liquidity </a:t>
            </a:r>
          </a:p>
          <a:p>
            <a:r>
              <a:rPr lang="fr-FR" b="0" dirty="0" err="1" smtClean="0"/>
              <a:t>Process</a:t>
            </a:r>
            <a:r>
              <a:rPr lang="fr-FR" b="0" dirty="0" smtClean="0"/>
              <a:t> STP</a:t>
            </a:r>
            <a:endParaRPr lang="en-US" b="0" dirty="0" smtClean="0"/>
          </a:p>
          <a:p>
            <a:pPr>
              <a:buFont typeface="Wingdings" pitchFamily="2" charset="2"/>
              <a:buNone/>
            </a:pPr>
            <a:endParaRPr lang="en-US" b="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Liquidity project- Basel2 application impacts</a:t>
            </a:r>
          </a:p>
        </p:txBody>
      </p:sp>
      <p:sp>
        <p:nvSpPr>
          <p:cNvPr id="11267" name="Text Placeholder 2"/>
          <p:cNvSpPr>
            <a:spLocks noGrp="1"/>
          </p:cNvSpPr>
          <p:nvPr>
            <p:ph type="body" sz="half" idx="1"/>
          </p:nvPr>
        </p:nvSpPr>
        <p:spPr>
          <a:xfrm>
            <a:off x="971550" y="1539875"/>
            <a:ext cx="7296150" cy="4552950"/>
          </a:xfrm>
        </p:spPr>
        <p:txBody>
          <a:bodyPr/>
          <a:lstStyle/>
          <a:p>
            <a:r>
              <a:rPr lang="en-US" dirty="0" smtClean="0"/>
              <a:t>Only one application to connect under Basel2 or Liquidity application: B3S</a:t>
            </a:r>
          </a:p>
          <a:p>
            <a:pPr lvl="1"/>
            <a:r>
              <a:rPr lang="en-US" dirty="0" smtClean="0"/>
              <a:t>User can be assigned to basel2 or liquidity application independently. That mean one user can access to Basel2 or/And Liquidity modules.</a:t>
            </a:r>
          </a:p>
          <a:p>
            <a:r>
              <a:rPr lang="en-US" dirty="0" smtClean="0"/>
              <a:t>Some modules of B2S are not impacted by the development of Liquidity:</a:t>
            </a:r>
          </a:p>
          <a:p>
            <a:pPr lvl="1"/>
            <a:r>
              <a:rPr lang="en-US" dirty="0" smtClean="0"/>
              <a:t>Send to Collect</a:t>
            </a:r>
          </a:p>
          <a:p>
            <a:pPr lvl="1"/>
            <a:r>
              <a:rPr lang="en-US" dirty="0" smtClean="0"/>
              <a:t>Credit Workflow</a:t>
            </a:r>
          </a:p>
          <a:p>
            <a:pPr lvl="1"/>
            <a:r>
              <a:rPr lang="en-US" dirty="0" smtClean="0"/>
              <a:t>Input Management</a:t>
            </a:r>
          </a:p>
          <a:p>
            <a:pPr lvl="1"/>
            <a:r>
              <a:rPr lang="en-US" dirty="0" smtClean="0"/>
              <a:t>Rating management</a:t>
            </a:r>
          </a:p>
          <a:p>
            <a:pPr lvl="1"/>
            <a:r>
              <a:rPr lang="en-US" dirty="0" smtClean="0"/>
              <a:t>Calculation</a:t>
            </a:r>
          </a:p>
          <a:p>
            <a:pPr lvl="1"/>
            <a:r>
              <a:rPr lang="en-US" dirty="0" smtClean="0"/>
              <a:t>Result Monitoring</a:t>
            </a:r>
          </a:p>
          <a:p>
            <a:pPr lvl="1">
              <a:buFont typeface="Webdings" pitchFamily="18" charset="2"/>
              <a:buNone/>
            </a:pPr>
            <a:endParaRPr lang="fr-FR" dirty="0" smtClean="0"/>
          </a:p>
          <a:p>
            <a:endParaRPr lang="en-US" dirty="0" smtClean="0"/>
          </a:p>
        </p:txBody>
      </p:sp>
      <p:sp>
        <p:nvSpPr>
          <p:cNvPr id="5" name="Slide Number Placeholder 4"/>
          <p:cNvSpPr>
            <a:spLocks noGrp="1"/>
          </p:cNvSpPr>
          <p:nvPr>
            <p:ph type="sldNum" sz="quarter" idx="10"/>
          </p:nvPr>
        </p:nvSpPr>
        <p:spPr/>
        <p:txBody>
          <a:bodyPr/>
          <a:lstStyle/>
          <a:p>
            <a:pPr>
              <a:defRPr/>
            </a:pPr>
            <a:fld id="{A02B0EC1-315D-4F9B-855C-349689CC929F}" type="slidenum">
              <a:rPr lang="en-GB" smtClean="0"/>
              <a:pPr>
                <a:defRPr/>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F9BCD0D1-1E3B-41FB-9EB6-FB01A431BECA}" type="slidenum">
              <a:rPr lang="en-GB"/>
              <a:pPr>
                <a:defRPr/>
              </a:pPr>
              <a:t>22</a:t>
            </a:fld>
            <a:endParaRPr lang="en-GB"/>
          </a:p>
        </p:txBody>
      </p:sp>
      <p:sp>
        <p:nvSpPr>
          <p:cNvPr id="12291" name="Rectangle 5"/>
          <p:cNvSpPr>
            <a:spLocks noGrp="1" noChangeArrowheads="1"/>
          </p:cNvSpPr>
          <p:nvPr>
            <p:ph type="title"/>
          </p:nvPr>
        </p:nvSpPr>
        <p:spPr>
          <a:xfrm>
            <a:off x="962025" y="449263"/>
            <a:ext cx="7272338" cy="785812"/>
          </a:xfrm>
        </p:spPr>
        <p:txBody>
          <a:bodyPr/>
          <a:lstStyle/>
          <a:p>
            <a:r>
              <a:rPr lang="en-US" smtClean="0"/>
              <a:t>Liquidity project- Basel2 application impacts</a:t>
            </a:r>
          </a:p>
        </p:txBody>
      </p:sp>
      <p:sp>
        <p:nvSpPr>
          <p:cNvPr id="12292" name="Rectangle 6"/>
          <p:cNvSpPr>
            <a:spLocks noGrp="1" noChangeArrowheads="1"/>
          </p:cNvSpPr>
          <p:nvPr>
            <p:ph type="body" idx="1"/>
          </p:nvPr>
        </p:nvSpPr>
        <p:spPr>
          <a:xfrm>
            <a:off x="723900" y="1066800"/>
            <a:ext cx="7377113" cy="4333875"/>
          </a:xfrm>
        </p:spPr>
        <p:txBody>
          <a:bodyPr/>
          <a:lstStyle/>
          <a:p>
            <a:r>
              <a:rPr lang="en-US" dirty="0" smtClean="0"/>
              <a:t>Some data are commons of both requirements</a:t>
            </a:r>
          </a:p>
          <a:p>
            <a:pPr lvl="1"/>
            <a:r>
              <a:rPr lang="en-US" dirty="0" smtClean="0"/>
              <a:t>Connection parameter (Home)</a:t>
            </a:r>
          </a:p>
          <a:p>
            <a:pPr lvl="1"/>
            <a:r>
              <a:rPr lang="en-US" dirty="0" smtClean="0"/>
              <a:t>Administration</a:t>
            </a:r>
          </a:p>
          <a:p>
            <a:pPr lvl="1"/>
            <a:r>
              <a:rPr lang="en-US" dirty="0" smtClean="0"/>
              <a:t>Input Load Data</a:t>
            </a:r>
          </a:p>
        </p:txBody>
      </p:sp>
      <p:graphicFrame>
        <p:nvGraphicFramePr>
          <p:cNvPr id="5" name="Content Placeholder 4"/>
          <p:cNvGraphicFramePr>
            <a:graphicFrameLocks/>
          </p:cNvGraphicFramePr>
          <p:nvPr/>
        </p:nvGraphicFramePr>
        <p:xfrm>
          <a:off x="409575" y="2625725"/>
          <a:ext cx="8201024" cy="3323864"/>
        </p:xfrm>
        <a:graphic>
          <a:graphicData uri="http://schemas.openxmlformats.org/drawingml/2006/table">
            <a:tbl>
              <a:tblPr firstRow="1" bandRow="1">
                <a:tableStyleId>{ED083AE6-46FA-4A59-8FB0-9F97EB10719F}</a:tableStyleId>
              </a:tblPr>
              <a:tblGrid>
                <a:gridCol w="3267075"/>
                <a:gridCol w="1162049"/>
                <a:gridCol w="1038225"/>
                <a:gridCol w="2733675"/>
              </a:tblGrid>
              <a:tr h="314679">
                <a:tc>
                  <a:txBody>
                    <a:bodyPr/>
                    <a:lstStyle/>
                    <a:p>
                      <a:endParaRPr lang="en-US" sz="1600" noProof="0" dirty="0"/>
                    </a:p>
                  </a:txBody>
                  <a:tcPr>
                    <a:solidFill>
                      <a:srgbClr val="FF0000"/>
                    </a:solidFill>
                  </a:tcPr>
                </a:tc>
                <a:tc>
                  <a:txBody>
                    <a:bodyPr/>
                    <a:lstStyle/>
                    <a:p>
                      <a:pPr algn="ctr"/>
                      <a:r>
                        <a:rPr lang="en-US" sz="1400" noProof="0" dirty="0" smtClean="0">
                          <a:solidFill>
                            <a:schemeClr val="bg1"/>
                          </a:solidFill>
                        </a:rPr>
                        <a:t>Liquidity</a:t>
                      </a:r>
                      <a:endParaRPr lang="en-US" sz="1400" noProof="0" dirty="0">
                        <a:solidFill>
                          <a:schemeClr val="bg1"/>
                        </a:solidFill>
                      </a:endParaRPr>
                    </a:p>
                  </a:txBody>
                  <a:tcPr>
                    <a:solidFill>
                      <a:srgbClr val="FF0000"/>
                    </a:solidFill>
                  </a:tcPr>
                </a:tc>
                <a:tc>
                  <a:txBody>
                    <a:bodyPr/>
                    <a:lstStyle/>
                    <a:p>
                      <a:pPr algn="ctr"/>
                      <a:r>
                        <a:rPr lang="en-US" sz="1400" b="1" kern="1200" noProof="0" dirty="0" smtClean="0">
                          <a:solidFill>
                            <a:schemeClr val="bg1"/>
                          </a:solidFill>
                          <a:latin typeface="+mn-lt"/>
                          <a:ea typeface="+mn-ea"/>
                          <a:cs typeface="+mn-cs"/>
                        </a:rPr>
                        <a:t>Basel2</a:t>
                      </a:r>
                    </a:p>
                  </a:txBody>
                  <a:tcPr>
                    <a:solidFill>
                      <a:srgbClr val="FF0000"/>
                    </a:solidFill>
                  </a:tcPr>
                </a:tc>
                <a:tc>
                  <a:txBody>
                    <a:bodyPr/>
                    <a:lstStyle/>
                    <a:p>
                      <a:pPr algn="ctr"/>
                      <a:r>
                        <a:rPr lang="en-US" sz="1400" b="1" kern="1200" noProof="0" dirty="0" smtClean="0">
                          <a:solidFill>
                            <a:schemeClr val="bg1"/>
                          </a:solidFill>
                          <a:latin typeface="+mn-lt"/>
                          <a:ea typeface="+mn-ea"/>
                          <a:cs typeface="+mn-cs"/>
                        </a:rPr>
                        <a:t>Comments</a:t>
                      </a:r>
                    </a:p>
                  </a:txBody>
                  <a:tcPr>
                    <a:solidFill>
                      <a:srgbClr val="FF0000"/>
                    </a:solidFill>
                  </a:tcPr>
                </a:tc>
              </a:tr>
              <a:tr h="343286">
                <a:tc>
                  <a:txBody>
                    <a:bodyPr/>
                    <a:lstStyle/>
                    <a:p>
                      <a:r>
                        <a:rPr lang="en-US" sz="1200" noProof="0" dirty="0" smtClean="0"/>
                        <a:t>Administration-BL and Area setting</a:t>
                      </a:r>
                      <a:endParaRPr lang="en-US" sz="1200" noProof="0" dirty="0"/>
                    </a:p>
                  </a:txBody>
                  <a:tcPr/>
                </a:tc>
                <a:tc>
                  <a:txBody>
                    <a:bodyPr/>
                    <a:lstStyle/>
                    <a:p>
                      <a:pPr algn="ctr">
                        <a:buClr>
                          <a:srgbClr val="669900"/>
                        </a:buClr>
                        <a:buSzPct val="105000"/>
                        <a:buFont typeface="Wingdings" pitchFamily="2" charset="2"/>
                        <a:buNone/>
                      </a:pPr>
                      <a:r>
                        <a:rPr lang="en-US" sz="1200" noProof="0" dirty="0" smtClean="0"/>
                        <a:t>Used</a:t>
                      </a:r>
                      <a:endParaRPr lang="en-US" sz="1200" noProof="0" dirty="0"/>
                    </a:p>
                  </a:txBody>
                  <a:tcPr/>
                </a:tc>
                <a:tc>
                  <a:txBody>
                    <a:bodyPr/>
                    <a:lstStyle/>
                    <a:p>
                      <a:pPr algn="ctr">
                        <a:buClr>
                          <a:srgbClr val="669900"/>
                        </a:buClr>
                        <a:buSzPct val="105000"/>
                        <a:buFont typeface="Wingdings" pitchFamily="2" charset="2"/>
                        <a:buNone/>
                      </a:pPr>
                      <a:r>
                        <a:rPr lang="en-US" sz="1200" noProof="0" dirty="0" smtClean="0"/>
                        <a:t>Used</a:t>
                      </a:r>
                      <a:endParaRPr lang="en-US" sz="1200" noProof="0" dirty="0"/>
                    </a:p>
                  </a:txBody>
                  <a:tcPr/>
                </a:tc>
                <a:tc>
                  <a:txBody>
                    <a:bodyPr/>
                    <a:lstStyle/>
                    <a:p>
                      <a:r>
                        <a:rPr lang="en-US" sz="1100" noProof="0" dirty="0" smtClean="0"/>
                        <a:t>No modification</a:t>
                      </a:r>
                      <a:endParaRPr lang="en-US" sz="1100" noProof="0" dirty="0"/>
                    </a:p>
                  </a:txBody>
                  <a:tcPr/>
                </a:tc>
              </a:tr>
              <a:tr h="343286">
                <a:tc>
                  <a:txBody>
                    <a:bodyPr/>
                    <a:lstStyle/>
                    <a:p>
                      <a:r>
                        <a:rPr lang="en-US" sz="1200" noProof="0" smtClean="0"/>
                        <a:t>Administration-Conduit and Deal</a:t>
                      </a:r>
                      <a:endParaRPr lang="en-US" sz="1200" noProof="0"/>
                    </a:p>
                  </a:txBody>
                  <a:tcPr/>
                </a:tc>
                <a:tc>
                  <a:txBody>
                    <a:bodyPr/>
                    <a:lstStyle/>
                    <a:p>
                      <a:pPr algn="ctr">
                        <a:buClr>
                          <a:srgbClr val="669900"/>
                        </a:buClr>
                        <a:buSzPct val="105000"/>
                        <a:buFont typeface="Wingdings" pitchFamily="2" charset="2"/>
                        <a:buNone/>
                      </a:pPr>
                      <a:r>
                        <a:rPr lang="en-US" sz="1200" noProof="0" dirty="0" smtClean="0"/>
                        <a:t>Used </a:t>
                      </a:r>
                      <a:endParaRPr lang="en-US" sz="1200" noProof="0" dirty="0"/>
                    </a:p>
                  </a:txBody>
                  <a:tcPr/>
                </a:tc>
                <a:tc>
                  <a:txBody>
                    <a:bodyPr/>
                    <a:lstStyle/>
                    <a:p>
                      <a:pPr algn="ctr">
                        <a:buClr>
                          <a:srgbClr val="669900"/>
                        </a:buClr>
                        <a:buSzPct val="105000"/>
                        <a:buFont typeface="Wingdings" pitchFamily="2" charset="2"/>
                        <a:buNone/>
                      </a:pPr>
                      <a:r>
                        <a:rPr lang="en-US" sz="1200" noProof="0" dirty="0" smtClean="0"/>
                        <a:t>Used</a:t>
                      </a:r>
                      <a:endParaRPr lang="en-US" sz="1200" noProof="0" dirty="0"/>
                    </a:p>
                  </a:txBody>
                  <a:tcPr/>
                </a:tc>
                <a:tc>
                  <a:txBody>
                    <a:bodyPr/>
                    <a:lstStyle/>
                    <a:p>
                      <a:r>
                        <a:rPr lang="en-US" sz="1100" noProof="0" dirty="0" smtClean="0"/>
                        <a:t>New</a:t>
                      </a:r>
                      <a:r>
                        <a:rPr lang="en-US" sz="1100" baseline="0" noProof="0" dirty="0" smtClean="0"/>
                        <a:t> </a:t>
                      </a:r>
                      <a:r>
                        <a:rPr lang="en-US" sz="1100" noProof="0" dirty="0" smtClean="0"/>
                        <a:t>fields added to reply at Liquidity constraints (referential data).</a:t>
                      </a:r>
                    </a:p>
                    <a:p>
                      <a:r>
                        <a:rPr lang="en-US" sz="1100" noProof="0" dirty="0" smtClean="0"/>
                        <a:t>Some fields are specific</a:t>
                      </a:r>
                      <a:r>
                        <a:rPr lang="en-US" sz="1100" baseline="0" noProof="0" dirty="0" smtClean="0"/>
                        <a:t> to Basel2 or Liquidity needs and some are common</a:t>
                      </a:r>
                      <a:endParaRPr lang="en-US" sz="1100" noProof="0" dirty="0"/>
                    </a:p>
                  </a:txBody>
                  <a:tcPr/>
                </a:tc>
              </a:tr>
              <a:tr h="343286">
                <a:tc>
                  <a:txBody>
                    <a:bodyPr/>
                    <a:lstStyle/>
                    <a:p>
                      <a:r>
                        <a:rPr lang="en-US" sz="1200" noProof="0" smtClean="0"/>
                        <a:t>Administration-Facility</a:t>
                      </a:r>
                      <a:r>
                        <a:rPr lang="en-US" sz="1200" baseline="0" noProof="0" smtClean="0"/>
                        <a:t> management</a:t>
                      </a:r>
                      <a:endParaRPr lang="en-US" sz="1200" noProof="0"/>
                    </a:p>
                  </a:txBody>
                  <a:tcPr/>
                </a:tc>
                <a:tc>
                  <a:txBody>
                    <a:bodyPr/>
                    <a:lstStyle/>
                    <a:p>
                      <a:pPr algn="ctr">
                        <a:buClr>
                          <a:srgbClr val="669900"/>
                        </a:buClr>
                        <a:buSzPct val="105000"/>
                        <a:buFont typeface="Wingdings" pitchFamily="2" charset="2"/>
                        <a:buNone/>
                      </a:pPr>
                      <a:r>
                        <a:rPr lang="en-US" sz="1200" noProof="0" dirty="0" smtClean="0"/>
                        <a:t>Used</a:t>
                      </a:r>
                      <a:endParaRPr lang="en-US" sz="1200" noProof="0" dirty="0"/>
                    </a:p>
                  </a:txBody>
                  <a:tcPr/>
                </a:tc>
                <a:tc>
                  <a:txBody>
                    <a:bodyPr/>
                    <a:lstStyle/>
                    <a:p>
                      <a:pPr algn="ctr">
                        <a:buClr>
                          <a:srgbClr val="669900"/>
                        </a:buClr>
                        <a:buSzPct val="105000"/>
                        <a:buFont typeface="Wingdings" pitchFamily="2" charset="2"/>
                        <a:buNone/>
                      </a:pPr>
                      <a:r>
                        <a:rPr lang="en-US" sz="1200" noProof="0" dirty="0" smtClean="0"/>
                        <a:t>Used</a:t>
                      </a:r>
                      <a:endParaRPr lang="en-US" sz="1200" noProof="0" dirty="0"/>
                    </a:p>
                  </a:txBody>
                  <a:tcPr/>
                </a:tc>
                <a:tc>
                  <a:txBody>
                    <a:bodyPr/>
                    <a:lstStyle/>
                    <a:p>
                      <a:r>
                        <a:rPr lang="en-US" sz="1100" noProof="0" dirty="0" smtClean="0"/>
                        <a:t>Adding trust</a:t>
                      </a:r>
                      <a:r>
                        <a:rPr lang="en-US" sz="1100" baseline="0" noProof="0" dirty="0" smtClean="0"/>
                        <a:t> notion to manage Australian deal</a:t>
                      </a:r>
                      <a:endParaRPr lang="en-US" sz="1100" noProof="0" dirty="0"/>
                    </a:p>
                  </a:txBody>
                  <a:tcPr/>
                </a:tc>
              </a:tr>
              <a:tr h="343286">
                <a:tc>
                  <a:txBody>
                    <a:bodyPr/>
                    <a:lstStyle/>
                    <a:p>
                      <a:r>
                        <a:rPr lang="en-US" sz="1200" noProof="0" smtClean="0"/>
                        <a:t>Administration-Basel2 Model parameter</a:t>
                      </a:r>
                      <a:endParaRPr lang="en-US" sz="1200" noProof="0"/>
                    </a:p>
                  </a:txBody>
                  <a:tcPr/>
                </a:tc>
                <a:tc>
                  <a:txBody>
                    <a:bodyPr/>
                    <a:lstStyle/>
                    <a:p>
                      <a:pPr algn="ctr"/>
                      <a:r>
                        <a:rPr lang="en-US" sz="1200" noProof="0" dirty="0" smtClean="0"/>
                        <a:t>Unused</a:t>
                      </a:r>
                      <a:endParaRPr lang="en-US" sz="1200" noProof="0" dirty="0"/>
                    </a:p>
                  </a:txBody>
                  <a:tcPr/>
                </a:tc>
                <a:tc>
                  <a:txBody>
                    <a:bodyPr/>
                    <a:lstStyle/>
                    <a:p>
                      <a:pPr algn="ctr">
                        <a:buClr>
                          <a:srgbClr val="669900"/>
                        </a:buClr>
                        <a:buSzPct val="105000"/>
                        <a:buFont typeface="Wingdings" pitchFamily="2" charset="2"/>
                        <a:buNone/>
                      </a:pPr>
                      <a:r>
                        <a:rPr lang="en-US" sz="1200" noProof="0" dirty="0" smtClean="0"/>
                        <a:t>Used</a:t>
                      </a:r>
                      <a:endParaRPr lang="en-US" sz="12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t>No modification.</a:t>
                      </a:r>
                      <a:r>
                        <a:rPr lang="en-US" sz="1100" baseline="0" noProof="0" dirty="0" smtClean="0"/>
                        <a:t> Available only for B2S</a:t>
                      </a:r>
                      <a:endParaRPr lang="en-US" sz="1100" noProof="0" dirty="0" smtClean="0"/>
                    </a:p>
                  </a:txBody>
                  <a:tcPr/>
                </a:tc>
              </a:tr>
              <a:tr h="343286">
                <a:tc>
                  <a:txBody>
                    <a:bodyPr/>
                    <a:lstStyle/>
                    <a:p>
                      <a:r>
                        <a:rPr lang="en-US" sz="1200" noProof="0" smtClean="0"/>
                        <a:t>Administration-Statement Periods</a:t>
                      </a:r>
                      <a:endParaRPr lang="en-US" sz="1200" noProof="0"/>
                    </a:p>
                  </a:txBody>
                  <a:tcPr/>
                </a:tc>
                <a:tc>
                  <a:txBody>
                    <a:bodyPr/>
                    <a:lstStyle/>
                    <a:p>
                      <a:pPr algn="ctr"/>
                      <a:r>
                        <a:rPr lang="en-US" sz="1200" noProof="0" dirty="0" smtClean="0"/>
                        <a:t>Unused</a:t>
                      </a:r>
                      <a:endParaRPr lang="en-US" sz="1200" noProof="0" dirty="0"/>
                    </a:p>
                  </a:txBody>
                  <a:tcPr/>
                </a:tc>
                <a:tc>
                  <a:txBody>
                    <a:bodyPr/>
                    <a:lstStyle/>
                    <a:p>
                      <a:pPr algn="ctr">
                        <a:buClr>
                          <a:srgbClr val="669900"/>
                        </a:buClr>
                        <a:buSzPct val="105000"/>
                        <a:buFont typeface="Wingdings" pitchFamily="2" charset="2"/>
                        <a:buNone/>
                      </a:pPr>
                      <a:r>
                        <a:rPr lang="en-US" sz="1200" noProof="0" dirty="0" smtClean="0"/>
                        <a:t>Used</a:t>
                      </a:r>
                      <a:endParaRPr lang="en-US" sz="12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mn-lt"/>
                          <a:ea typeface="+mn-ea"/>
                          <a:cs typeface="+mn-cs"/>
                        </a:rPr>
                        <a:t>No modification. </a:t>
                      </a:r>
                      <a:r>
                        <a:rPr lang="en-US" sz="1100" baseline="0" noProof="0" dirty="0" smtClean="0"/>
                        <a:t>Available only for B2S</a:t>
                      </a:r>
                      <a:endParaRPr kumimoji="0" lang="en-US" sz="1100" b="0" i="0" u="none" strike="noStrike" kern="1200" cap="none" spc="0" normalizeH="0" baseline="0" noProof="0" dirty="0" smtClean="0">
                        <a:ln>
                          <a:noFill/>
                        </a:ln>
                        <a:solidFill>
                          <a:srgbClr val="000000"/>
                        </a:solidFill>
                        <a:effectLst/>
                        <a:uLnTx/>
                        <a:uFillTx/>
                        <a:latin typeface="+mn-lt"/>
                        <a:ea typeface="+mn-ea"/>
                        <a:cs typeface="+mn-cs"/>
                      </a:endParaRPr>
                    </a:p>
                  </a:txBody>
                  <a:tcPr/>
                </a:tc>
              </a:tr>
              <a:tr h="343286">
                <a:tc>
                  <a:txBody>
                    <a:bodyPr/>
                    <a:lstStyle/>
                    <a:p>
                      <a:r>
                        <a:rPr lang="en-US" sz="1200" noProof="0" dirty="0" smtClean="0"/>
                        <a:t>Administration-Credit workflow management</a:t>
                      </a:r>
                      <a:endParaRPr lang="en-US" sz="1200" noProof="0" dirty="0"/>
                    </a:p>
                  </a:txBody>
                  <a:tcPr/>
                </a:tc>
                <a:tc>
                  <a:txBody>
                    <a:bodyPr/>
                    <a:lstStyle/>
                    <a:p>
                      <a:pPr algn="ctr"/>
                      <a:r>
                        <a:rPr lang="en-US" sz="1200" noProof="0" dirty="0" smtClean="0"/>
                        <a:t>Unused</a:t>
                      </a:r>
                      <a:endParaRPr lang="en-US" sz="1200" noProof="0" dirty="0"/>
                    </a:p>
                  </a:txBody>
                  <a:tcPr/>
                </a:tc>
                <a:tc>
                  <a:txBody>
                    <a:bodyPr/>
                    <a:lstStyle/>
                    <a:p>
                      <a:pPr algn="ctr">
                        <a:buClr>
                          <a:srgbClr val="669900"/>
                        </a:buClr>
                        <a:buSzPct val="105000"/>
                        <a:buFont typeface="Wingdings" pitchFamily="2" charset="2"/>
                        <a:buNone/>
                      </a:pPr>
                      <a:r>
                        <a:rPr lang="en-US" sz="1200" noProof="0" dirty="0" smtClean="0"/>
                        <a:t>Used</a:t>
                      </a:r>
                      <a:endParaRPr lang="en-US" sz="12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mn-lt"/>
                          <a:ea typeface="+mn-ea"/>
                          <a:cs typeface="+mn-cs"/>
                        </a:rPr>
                        <a:t>No modification. </a:t>
                      </a:r>
                      <a:r>
                        <a:rPr lang="en-US" sz="1100" baseline="0" noProof="0" dirty="0" smtClean="0"/>
                        <a:t>Available only for B2S</a:t>
                      </a:r>
                      <a:endParaRPr lang="en-US" sz="1100" noProof="0" dirty="0" smtClean="0"/>
                    </a:p>
                  </a:txBody>
                  <a:tcPr/>
                </a:tc>
              </a:tr>
              <a:tr h="343286">
                <a:tc>
                  <a:txBody>
                    <a:bodyPr/>
                    <a:lstStyle/>
                    <a:p>
                      <a:r>
                        <a:rPr lang="en-US" sz="1200" noProof="0" dirty="0" smtClean="0"/>
                        <a:t>Input Data- Load Data</a:t>
                      </a:r>
                      <a:endParaRPr lang="en-US" sz="1200" noProof="0" dirty="0"/>
                    </a:p>
                  </a:txBody>
                  <a:tcPr/>
                </a:tc>
                <a:tc>
                  <a:txBody>
                    <a:bodyPr/>
                    <a:lstStyle/>
                    <a:p>
                      <a:pPr algn="ctr"/>
                      <a:r>
                        <a:rPr lang="en-US" sz="1200" noProof="0" dirty="0" smtClean="0"/>
                        <a:t>Used</a:t>
                      </a:r>
                      <a:endParaRPr lang="en-US" sz="1200" noProof="0" dirty="0"/>
                    </a:p>
                  </a:txBody>
                  <a:tcPr/>
                </a:tc>
                <a:tc>
                  <a:txBody>
                    <a:bodyPr/>
                    <a:lstStyle/>
                    <a:p>
                      <a:pPr algn="ctr">
                        <a:buClr>
                          <a:srgbClr val="669900"/>
                        </a:buClr>
                        <a:buSzPct val="105000"/>
                        <a:buFont typeface="Wingdings" pitchFamily="2" charset="2"/>
                        <a:buNone/>
                      </a:pPr>
                      <a:r>
                        <a:rPr lang="en-US" sz="1200" noProof="0" dirty="0" smtClean="0"/>
                        <a:t>Used</a:t>
                      </a:r>
                      <a:endParaRPr lang="en-US" sz="12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t>Each module</a:t>
                      </a:r>
                      <a:r>
                        <a:rPr lang="en-US" sz="1100" baseline="0" noProof="0" dirty="0" smtClean="0"/>
                        <a:t> gets its own load data. Once of B2S has been improved</a:t>
                      </a:r>
                      <a:endParaRPr lang="en-US" sz="1100" noProof="0" dirty="0" smtClean="0"/>
                    </a:p>
                  </a:txBody>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0"/>
          </p:nvPr>
        </p:nvSpPr>
        <p:spPr/>
        <p:txBody>
          <a:bodyPr/>
          <a:lstStyle/>
          <a:p>
            <a:pPr>
              <a:defRPr/>
            </a:pPr>
            <a:fld id="{C984BC7B-A5C0-4BC6-9D77-44B231C7C5AD}" type="slidenum">
              <a:rPr lang="en-GB"/>
              <a:pPr>
                <a:defRPr/>
              </a:pPr>
              <a:t>23</a:t>
            </a:fld>
            <a:endParaRPr lang="en-GB"/>
          </a:p>
        </p:txBody>
      </p:sp>
      <p:sp>
        <p:nvSpPr>
          <p:cNvPr id="13315" name="Rectangle 2"/>
          <p:cNvSpPr>
            <a:spLocks noGrp="1" noChangeArrowheads="1"/>
          </p:cNvSpPr>
          <p:nvPr>
            <p:ph type="title"/>
          </p:nvPr>
        </p:nvSpPr>
        <p:spPr/>
        <p:txBody>
          <a:bodyPr/>
          <a:lstStyle/>
          <a:p>
            <a:pPr>
              <a:tabLst>
                <a:tab pos="0" algn="l"/>
                <a:tab pos="6400800" algn="l"/>
              </a:tabLst>
            </a:pPr>
            <a:r>
              <a:rPr lang="en-US" smtClean="0"/>
              <a:t>Liquidity project- Connection parameter</a:t>
            </a:r>
            <a:endParaRPr lang="en-US" i="1" smtClean="0"/>
          </a:p>
        </p:txBody>
      </p:sp>
      <p:sp>
        <p:nvSpPr>
          <p:cNvPr id="5" name="Content Placeholder 4"/>
          <p:cNvSpPr>
            <a:spLocks noGrp="1"/>
          </p:cNvSpPr>
          <p:nvPr>
            <p:ph sz="half" idx="2"/>
          </p:nvPr>
        </p:nvSpPr>
        <p:spPr>
          <a:xfrm>
            <a:off x="944563" y="4667250"/>
            <a:ext cx="6523037" cy="1263650"/>
          </a:xfrm>
          <a:ln>
            <a:solidFill>
              <a:schemeClr val="accent4"/>
            </a:solidFill>
          </a:ln>
        </p:spPr>
        <p:txBody>
          <a:bodyPr/>
          <a:lstStyle/>
          <a:p>
            <a:pPr>
              <a:defRPr/>
            </a:pPr>
            <a:r>
              <a:rPr lang="en-US" sz="1200" dirty="0" smtClean="0"/>
              <a:t>Calculation Type: allow to define under which module user will be log and access to specific data linked to it  </a:t>
            </a:r>
          </a:p>
          <a:p>
            <a:pPr>
              <a:defRPr/>
            </a:pPr>
            <a:r>
              <a:rPr lang="en-US" sz="1200" dirty="0" smtClean="0"/>
              <a:t>User can be B2S OR/AND Liquidity user</a:t>
            </a:r>
          </a:p>
          <a:p>
            <a:pPr>
              <a:defRPr/>
            </a:pPr>
            <a:r>
              <a:rPr lang="en-US" sz="1200" dirty="0" smtClean="0"/>
              <a:t>This parameter is defined under SGH</a:t>
            </a:r>
            <a:endParaRPr lang="en-US" sz="1200" dirty="0"/>
          </a:p>
        </p:txBody>
      </p:sp>
      <p:pic>
        <p:nvPicPr>
          <p:cNvPr id="15379" name="Picture 19"/>
          <p:cNvPicPr>
            <a:picLocks noChangeAspect="1" noChangeArrowheads="1"/>
          </p:cNvPicPr>
          <p:nvPr/>
        </p:nvPicPr>
        <p:blipFill>
          <a:blip r:embed="rId2" cstate="print"/>
          <a:srcRect/>
          <a:stretch>
            <a:fillRect/>
          </a:stretch>
        </p:blipFill>
        <p:spPr bwMode="auto">
          <a:xfrm>
            <a:off x="457200" y="1233488"/>
            <a:ext cx="6838950" cy="3167062"/>
          </a:xfrm>
          <a:prstGeom prst="rect">
            <a:avLst/>
          </a:prstGeom>
          <a:noFill/>
          <a:ln w="3175" cap="flat" cmpd="sng" algn="ctr">
            <a:solidFill>
              <a:schemeClr val="accent4"/>
            </a:solidFill>
            <a:prstDash val="solid"/>
            <a:miter lim="800000"/>
            <a:headEnd type="none" w="med" len="med"/>
            <a:tailEnd type="none" w="med" len="med"/>
          </a:ln>
        </p:spPr>
      </p:pic>
      <p:sp>
        <p:nvSpPr>
          <p:cNvPr id="13318" name="Rectangle 8"/>
          <p:cNvSpPr>
            <a:spLocks noChangeArrowheads="1"/>
          </p:cNvSpPr>
          <p:nvPr/>
        </p:nvSpPr>
        <p:spPr bwMode="auto">
          <a:xfrm>
            <a:off x="2914650" y="3209925"/>
            <a:ext cx="2266950" cy="142875"/>
          </a:xfrm>
          <a:prstGeom prst="rect">
            <a:avLst/>
          </a:prstGeom>
          <a:noFill/>
          <a:ln w="50800" algn="ctr">
            <a:solidFill>
              <a:schemeClr val="bg2"/>
            </a:solidFill>
            <a:round/>
            <a:headEnd/>
            <a:tailEnd/>
          </a:ln>
        </p:spPr>
        <p:txBody>
          <a:bodyPr anchor="ctr"/>
          <a:lstStyle/>
          <a:p>
            <a:endParaRPr lang="fr-FR"/>
          </a:p>
        </p:txBody>
      </p:sp>
      <p:cxnSp>
        <p:nvCxnSpPr>
          <p:cNvPr id="11" name="Straight Arrow Connector 10"/>
          <p:cNvCxnSpPr>
            <a:endCxn id="13318" idx="1"/>
          </p:cNvCxnSpPr>
          <p:nvPr/>
        </p:nvCxnSpPr>
        <p:spPr bwMode="auto">
          <a:xfrm flipV="1">
            <a:off x="1933575" y="3281363"/>
            <a:ext cx="981075" cy="1357312"/>
          </a:xfrm>
          <a:prstGeom prst="straightConnector1">
            <a:avLst/>
          </a:prstGeom>
          <a:ln>
            <a:solidFill>
              <a:schemeClr val="bg2"/>
            </a:solidFill>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Liquidity project- Administration</a:t>
            </a:r>
          </a:p>
        </p:txBody>
      </p:sp>
      <p:sp>
        <p:nvSpPr>
          <p:cNvPr id="14339" name="Text Placeholder 2"/>
          <p:cNvSpPr>
            <a:spLocks noGrp="1"/>
          </p:cNvSpPr>
          <p:nvPr>
            <p:ph type="body" sz="half" idx="1"/>
          </p:nvPr>
        </p:nvSpPr>
        <p:spPr>
          <a:xfrm>
            <a:off x="971550" y="1539875"/>
            <a:ext cx="6962775" cy="4552950"/>
          </a:xfrm>
        </p:spPr>
        <p:txBody>
          <a:bodyPr/>
          <a:lstStyle/>
          <a:p>
            <a:r>
              <a:rPr lang="en-US" dirty="0" smtClean="0"/>
              <a:t>The data in administration module are not in the upstream application (Antalis &amp; CPC). B3S is considered as master for that</a:t>
            </a:r>
          </a:p>
          <a:p>
            <a:pPr lvl="1"/>
            <a:r>
              <a:rPr lang="en-US" dirty="0" smtClean="0"/>
              <a:t>Data are static and not linked to the assessment</a:t>
            </a:r>
          </a:p>
          <a:p>
            <a:pPr lvl="1"/>
            <a:r>
              <a:rPr lang="en-US" dirty="0" smtClean="0"/>
              <a:t>Need to be reviewed rarely </a:t>
            </a:r>
          </a:p>
          <a:p>
            <a:r>
              <a:rPr lang="en-US" dirty="0" smtClean="0"/>
              <a:t>The dynamic data linked to assessment date are also integrated in upstream application</a:t>
            </a:r>
          </a:p>
          <a:p>
            <a:pPr lvl="1">
              <a:buFont typeface="Webdings" pitchFamily="18" charset="2"/>
              <a:buNone/>
            </a:pPr>
            <a:endParaRPr lang="en-US" dirty="0" smtClean="0"/>
          </a:p>
        </p:txBody>
      </p:sp>
      <p:sp>
        <p:nvSpPr>
          <p:cNvPr id="5" name="Slide Number Placeholder 4"/>
          <p:cNvSpPr>
            <a:spLocks noGrp="1"/>
          </p:cNvSpPr>
          <p:nvPr>
            <p:ph type="sldNum" sz="quarter" idx="10"/>
          </p:nvPr>
        </p:nvSpPr>
        <p:spPr/>
        <p:txBody>
          <a:bodyPr/>
          <a:lstStyle/>
          <a:p>
            <a:pPr>
              <a:defRPr/>
            </a:pPr>
            <a:fld id="{75E4D1CA-5B82-4F57-96C5-3088B005B954}" type="slidenum">
              <a:rPr lang="en-GB" smtClean="0"/>
              <a:pPr>
                <a:defRPr/>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66800" y="649288"/>
            <a:ext cx="7272338" cy="785812"/>
          </a:xfrm>
        </p:spPr>
        <p:txBody>
          <a:bodyPr/>
          <a:lstStyle/>
          <a:p>
            <a:r>
              <a:rPr lang="en-US" smtClean="0"/>
              <a:t>Liquidity project- Administration&gt;Conduit </a:t>
            </a:r>
          </a:p>
        </p:txBody>
      </p:sp>
      <p:sp>
        <p:nvSpPr>
          <p:cNvPr id="5" name="Slide Number Placeholder 4"/>
          <p:cNvSpPr>
            <a:spLocks noGrp="1"/>
          </p:cNvSpPr>
          <p:nvPr>
            <p:ph type="sldNum" sz="quarter" idx="10"/>
          </p:nvPr>
        </p:nvSpPr>
        <p:spPr/>
        <p:txBody>
          <a:bodyPr/>
          <a:lstStyle/>
          <a:p>
            <a:pPr>
              <a:defRPr/>
            </a:pPr>
            <a:fld id="{DCADDCF3-20CA-4612-86D2-D154B1674A54}" type="slidenum">
              <a:rPr lang="en-GB" smtClean="0"/>
              <a:pPr>
                <a:defRPr/>
              </a:pPr>
              <a:t>25</a:t>
            </a:fld>
            <a:endParaRPr lang="en-GB"/>
          </a:p>
        </p:txBody>
      </p:sp>
      <p:sp>
        <p:nvSpPr>
          <p:cNvPr id="15364" name="Rectangle 6"/>
          <p:cNvSpPr>
            <a:spLocks noChangeArrowheads="1"/>
          </p:cNvSpPr>
          <p:nvPr/>
        </p:nvSpPr>
        <p:spPr bwMode="auto">
          <a:xfrm>
            <a:off x="38100" y="4648200"/>
            <a:ext cx="4886325" cy="1628775"/>
          </a:xfrm>
          <a:prstGeom prst="rect">
            <a:avLst/>
          </a:prstGeom>
          <a:noFill/>
          <a:ln w="3175" algn="ctr">
            <a:solidFill>
              <a:schemeClr val="tx1"/>
            </a:solidFill>
            <a:round/>
            <a:headEnd/>
            <a:tailEnd/>
          </a:ln>
        </p:spPr>
        <p:txBody>
          <a:bodyPr anchor="ctr"/>
          <a:lstStyle/>
          <a:p>
            <a:pPr algn="l">
              <a:buFont typeface="Wingdings" pitchFamily="2" charset="2"/>
              <a:buChar char="§"/>
            </a:pPr>
            <a:r>
              <a:rPr lang="en-US" sz="1200" u="sng"/>
              <a:t>Conduit elementary Name: </a:t>
            </a:r>
            <a:r>
              <a:rPr lang="en-US" sz="1200" b="0"/>
              <a:t>define on which counterparty the LL/ CP are booked. This is an elementary level (constraint from Liqor</a:t>
            </a:r>
            <a:r>
              <a:rPr lang="en-US" sz="1200"/>
              <a:t>)</a:t>
            </a:r>
          </a:p>
          <a:p>
            <a:pPr algn="l">
              <a:buFont typeface="Wingdings" pitchFamily="2" charset="2"/>
              <a:buChar char="§"/>
            </a:pPr>
            <a:r>
              <a:rPr lang="en-US" sz="1200"/>
              <a:t> </a:t>
            </a:r>
            <a:r>
              <a:rPr lang="en-US" sz="1200" u="sng"/>
              <a:t>BDR Code</a:t>
            </a:r>
            <a:r>
              <a:rPr lang="en-US" sz="1200"/>
              <a:t>: </a:t>
            </a:r>
            <a:r>
              <a:rPr lang="en-US" sz="1200" b="0"/>
              <a:t>automatically fed by the BDR Code of elementary level selected as Conduit elementary level</a:t>
            </a:r>
          </a:p>
          <a:p>
            <a:pPr algn="l">
              <a:buFont typeface="Wingdings" pitchFamily="2" charset="2"/>
              <a:buChar char="§"/>
            </a:pPr>
            <a:r>
              <a:rPr lang="en-US" sz="1200" u="sng"/>
              <a:t>Booking entity name</a:t>
            </a:r>
            <a:r>
              <a:rPr lang="en-US" sz="1200"/>
              <a:t>: </a:t>
            </a:r>
            <a:r>
              <a:rPr lang="en-US" sz="1200" b="0"/>
              <a:t>Define on which booking  LL/CP are booked (SG Paris, SG NY). This is an elementary level (constraint from Liqor)</a:t>
            </a:r>
          </a:p>
          <a:p>
            <a:pPr algn="l">
              <a:buFont typeface="Wingdings" pitchFamily="2" charset="2"/>
              <a:buChar char="§"/>
            </a:pPr>
            <a:r>
              <a:rPr lang="en-US" sz="1200" u="sng"/>
              <a:t>Booking entity code</a:t>
            </a:r>
            <a:r>
              <a:rPr lang="en-US" sz="1200"/>
              <a:t>: </a:t>
            </a:r>
            <a:r>
              <a:rPr lang="en-US" sz="1200" b="0"/>
              <a:t>automatically fed by the BDR Code of elementary level selected as Booking entity name</a:t>
            </a:r>
          </a:p>
        </p:txBody>
      </p:sp>
      <p:pic>
        <p:nvPicPr>
          <p:cNvPr id="15365" name="Picture 3"/>
          <p:cNvPicPr>
            <a:picLocks noChangeAspect="1" noChangeArrowheads="1"/>
          </p:cNvPicPr>
          <p:nvPr/>
        </p:nvPicPr>
        <p:blipFill>
          <a:blip r:embed="rId2" cstate="print"/>
          <a:srcRect/>
          <a:stretch>
            <a:fillRect/>
          </a:stretch>
        </p:blipFill>
        <p:spPr bwMode="auto">
          <a:xfrm>
            <a:off x="0" y="1180719"/>
            <a:ext cx="9144000" cy="3387725"/>
          </a:xfrm>
          <a:prstGeom prst="rect">
            <a:avLst/>
          </a:prstGeom>
          <a:noFill/>
          <a:ln w="3175" algn="ctr">
            <a:noFill/>
            <a:miter lim="800000"/>
            <a:headEnd/>
            <a:tailEnd/>
          </a:ln>
        </p:spPr>
      </p:pic>
      <p:sp>
        <p:nvSpPr>
          <p:cNvPr id="15366" name="Rectangle 10"/>
          <p:cNvSpPr>
            <a:spLocks noChangeArrowheads="1"/>
          </p:cNvSpPr>
          <p:nvPr/>
        </p:nvSpPr>
        <p:spPr bwMode="auto">
          <a:xfrm>
            <a:off x="828675" y="2924175"/>
            <a:ext cx="2266950" cy="285750"/>
          </a:xfrm>
          <a:prstGeom prst="rect">
            <a:avLst/>
          </a:prstGeom>
          <a:noFill/>
          <a:ln w="50800" algn="ctr">
            <a:solidFill>
              <a:schemeClr val="bg2"/>
            </a:solidFill>
            <a:round/>
            <a:headEnd/>
            <a:tailEnd/>
          </a:ln>
        </p:spPr>
        <p:txBody>
          <a:bodyPr anchor="ctr"/>
          <a:lstStyle/>
          <a:p>
            <a:endParaRPr lang="fr-FR"/>
          </a:p>
        </p:txBody>
      </p:sp>
      <p:sp>
        <p:nvSpPr>
          <p:cNvPr id="15367" name="Rectangle 11"/>
          <p:cNvSpPr>
            <a:spLocks noChangeArrowheads="1"/>
          </p:cNvSpPr>
          <p:nvPr/>
        </p:nvSpPr>
        <p:spPr bwMode="auto">
          <a:xfrm>
            <a:off x="838200" y="3924300"/>
            <a:ext cx="2266950" cy="285750"/>
          </a:xfrm>
          <a:prstGeom prst="rect">
            <a:avLst/>
          </a:prstGeom>
          <a:noFill/>
          <a:ln w="50800" algn="ctr">
            <a:solidFill>
              <a:schemeClr val="bg2"/>
            </a:solidFill>
            <a:round/>
            <a:headEnd/>
            <a:tailEnd/>
          </a:ln>
        </p:spPr>
        <p:txBody>
          <a:bodyPr anchor="ctr"/>
          <a:lstStyle/>
          <a:p>
            <a:endParaRPr lang="fr-FR"/>
          </a:p>
        </p:txBody>
      </p:sp>
      <p:sp>
        <p:nvSpPr>
          <p:cNvPr id="15368" name="Rectangle 12"/>
          <p:cNvSpPr>
            <a:spLocks noChangeArrowheads="1"/>
          </p:cNvSpPr>
          <p:nvPr/>
        </p:nvSpPr>
        <p:spPr bwMode="auto">
          <a:xfrm>
            <a:off x="5153025" y="3771900"/>
            <a:ext cx="2609850" cy="209550"/>
          </a:xfrm>
          <a:prstGeom prst="rect">
            <a:avLst/>
          </a:prstGeom>
          <a:noFill/>
          <a:ln w="50800" algn="ctr">
            <a:solidFill>
              <a:schemeClr val="bg2"/>
            </a:solidFill>
            <a:round/>
            <a:headEnd/>
            <a:tailEnd/>
          </a:ln>
        </p:spPr>
        <p:txBody>
          <a:bodyPr anchor="ctr"/>
          <a:lstStyle/>
          <a:p>
            <a:endParaRPr lang="fr-FR"/>
          </a:p>
        </p:txBody>
      </p:sp>
      <p:sp>
        <p:nvSpPr>
          <p:cNvPr id="15369" name="Rectangle 13"/>
          <p:cNvSpPr>
            <a:spLocks noChangeArrowheads="1"/>
          </p:cNvSpPr>
          <p:nvPr/>
        </p:nvSpPr>
        <p:spPr bwMode="auto">
          <a:xfrm>
            <a:off x="5172075" y="4067175"/>
            <a:ext cx="3838575" cy="419100"/>
          </a:xfrm>
          <a:prstGeom prst="rect">
            <a:avLst/>
          </a:prstGeom>
          <a:noFill/>
          <a:ln w="50800" algn="ctr">
            <a:solidFill>
              <a:schemeClr val="bg2"/>
            </a:solidFill>
            <a:round/>
            <a:headEnd/>
            <a:tailEnd/>
          </a:ln>
        </p:spPr>
        <p:txBody>
          <a:bodyPr anchor="ctr"/>
          <a:lstStyle/>
          <a:p>
            <a:endParaRPr lang="fr-FR"/>
          </a:p>
        </p:txBody>
      </p:sp>
      <p:sp>
        <p:nvSpPr>
          <p:cNvPr id="15370" name="Rectangle 14"/>
          <p:cNvSpPr>
            <a:spLocks noChangeArrowheads="1"/>
          </p:cNvSpPr>
          <p:nvPr/>
        </p:nvSpPr>
        <p:spPr bwMode="auto">
          <a:xfrm>
            <a:off x="5038725" y="4619625"/>
            <a:ext cx="4057650" cy="1647825"/>
          </a:xfrm>
          <a:prstGeom prst="rect">
            <a:avLst/>
          </a:prstGeom>
          <a:noFill/>
          <a:ln w="3175" algn="ctr">
            <a:solidFill>
              <a:schemeClr val="tx1"/>
            </a:solidFill>
            <a:round/>
            <a:headEnd/>
            <a:tailEnd/>
          </a:ln>
        </p:spPr>
        <p:txBody>
          <a:bodyPr anchor="ctr"/>
          <a:lstStyle/>
          <a:p>
            <a:pPr algn="l">
              <a:buFont typeface="Wingdings" pitchFamily="2" charset="2"/>
              <a:buChar char="§"/>
            </a:pPr>
            <a:r>
              <a:rPr lang="en-US" sz="1200" u="sng" dirty="0"/>
              <a:t>Liability to receivables ratio floor</a:t>
            </a:r>
            <a:r>
              <a:rPr lang="en-US" sz="1200" b="0" dirty="0"/>
              <a:t>: can be &gt; 100% as the interest of liabilities should be take into account (include interest) or &lt; 100% due o favorable foreign exchanges rate variations. </a:t>
            </a:r>
            <a:r>
              <a:rPr lang="en-US" sz="1200" b="0" dirty="0" smtClean="0"/>
              <a:t> Set by Front Office/DEVL. Can be set to 100% for beginning as it will be useless for BA3</a:t>
            </a:r>
            <a:endParaRPr lang="en-US" sz="1200" b="0" dirty="0"/>
          </a:p>
          <a:p>
            <a:pPr algn="l">
              <a:buFont typeface="Wingdings" pitchFamily="2" charset="2"/>
              <a:buChar char="§"/>
            </a:pPr>
            <a:r>
              <a:rPr lang="en-US" sz="1200" dirty="0"/>
              <a:t> </a:t>
            </a:r>
            <a:r>
              <a:rPr lang="en-US" sz="1200" u="sng" dirty="0"/>
              <a:t>Issuing CP Currency</a:t>
            </a:r>
            <a:r>
              <a:rPr lang="en-US" sz="1200" dirty="0"/>
              <a:t>: </a:t>
            </a:r>
            <a:r>
              <a:rPr lang="en-US" sz="1200" b="0" dirty="0"/>
              <a:t>define for each currency the haircut ratio that should applied for Repoed CP. It’s defined per conduit and per currency</a:t>
            </a:r>
            <a:r>
              <a:rPr lang="en-US" sz="1200" b="0" dirty="0" smtClean="0"/>
              <a:t>. Hair cut set by Front Office/DEVL</a:t>
            </a:r>
            <a:endParaRPr lang="en-US" sz="1200" b="0" dirty="0"/>
          </a:p>
          <a:p>
            <a:pPr algn="l">
              <a:buFont typeface="Wingdings" pitchFamily="2" charset="2"/>
              <a:buChar char="§"/>
            </a:pPr>
            <a:endParaRPr lang="en-US" sz="1200" b="0" dirty="0"/>
          </a:p>
        </p:txBody>
      </p:sp>
      <p:sp>
        <p:nvSpPr>
          <p:cNvPr id="15371" name="Oval 10"/>
          <p:cNvSpPr>
            <a:spLocks noChangeArrowheads="1"/>
          </p:cNvSpPr>
          <p:nvPr/>
        </p:nvSpPr>
        <p:spPr bwMode="auto">
          <a:xfrm>
            <a:off x="4343400" y="5999163"/>
            <a:ext cx="657225" cy="544512"/>
          </a:xfrm>
          <a:prstGeom prst="ellipse">
            <a:avLst/>
          </a:prstGeom>
          <a:solidFill>
            <a:srgbClr val="FECACA"/>
          </a:solidFill>
          <a:ln w="3175" algn="ctr">
            <a:solidFill>
              <a:schemeClr val="tx1"/>
            </a:solidFill>
            <a:round/>
            <a:headEnd/>
            <a:tailEnd/>
          </a:ln>
        </p:spPr>
        <p:txBody>
          <a:bodyPr anchor="ctr"/>
          <a:lstStyle/>
          <a:p>
            <a:endParaRPr lang="fr-FR"/>
          </a:p>
        </p:txBody>
      </p:sp>
      <p:sp>
        <p:nvSpPr>
          <p:cNvPr id="15372" name="TextBox 11"/>
          <p:cNvSpPr txBox="1">
            <a:spLocks noChangeArrowheads="1"/>
          </p:cNvSpPr>
          <p:nvPr/>
        </p:nvSpPr>
        <p:spPr bwMode="auto">
          <a:xfrm>
            <a:off x="4471988" y="6019800"/>
            <a:ext cx="360362" cy="55403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nvGrpSpPr>
          <p:cNvPr id="15373" name="Group 14"/>
          <p:cNvGrpSpPr>
            <a:grpSpLocks/>
          </p:cNvGrpSpPr>
          <p:nvPr/>
        </p:nvGrpSpPr>
        <p:grpSpPr bwMode="auto">
          <a:xfrm>
            <a:off x="8601075" y="5895975"/>
            <a:ext cx="542925" cy="438150"/>
            <a:chOff x="8601075" y="5895974"/>
            <a:chExt cx="542925" cy="438151"/>
          </a:xfrm>
        </p:grpSpPr>
        <p:sp>
          <p:nvSpPr>
            <p:cNvPr id="15374" name="Oval 12"/>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15375" name="TextBox 13"/>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a:t>IM</a:t>
              </a:r>
              <a:endParaRPr lang="en-US" sz="110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Liquidity project- Administration&gt;Deal</a:t>
            </a:r>
          </a:p>
        </p:txBody>
      </p:sp>
      <p:sp>
        <p:nvSpPr>
          <p:cNvPr id="16387" name="Text Placeholder 2"/>
          <p:cNvSpPr>
            <a:spLocks noGrp="1"/>
          </p:cNvSpPr>
          <p:nvPr>
            <p:ph type="body" sz="half" idx="1"/>
          </p:nvPr>
        </p:nvSpPr>
        <p:spPr>
          <a:xfrm>
            <a:off x="1000125" y="1311275"/>
            <a:ext cx="7305675" cy="4552950"/>
          </a:xfrm>
        </p:spPr>
        <p:txBody>
          <a:bodyPr/>
          <a:lstStyle/>
          <a:p>
            <a:r>
              <a:rPr lang="en-US" dirty="0" smtClean="0"/>
              <a:t>Deal has been impacted at different level</a:t>
            </a:r>
          </a:p>
          <a:p>
            <a:pPr lvl="1"/>
            <a:r>
              <a:rPr lang="en-US" dirty="0" smtClean="0"/>
              <a:t>General data: with Final client name, final client type &amp; LCR counterparty type notion</a:t>
            </a:r>
          </a:p>
          <a:p>
            <a:pPr lvl="1"/>
            <a:r>
              <a:rPr lang="en-US" dirty="0" smtClean="0"/>
              <a:t>Business line: P&amp;L sharing for liquidity cost has been added</a:t>
            </a:r>
          </a:p>
          <a:p>
            <a:pPr lvl="1"/>
            <a:r>
              <a:rPr lang="fr-FR" dirty="0" smtClean="0"/>
              <a:t>Deal </a:t>
            </a:r>
            <a:r>
              <a:rPr lang="fr-FR" dirty="0" err="1" smtClean="0"/>
              <a:t>Parameter</a:t>
            </a:r>
            <a:r>
              <a:rPr lang="fr-FR" dirty="0" smtClean="0"/>
              <a:t>: </a:t>
            </a:r>
            <a:r>
              <a:rPr lang="fr-FR" dirty="0" err="1" smtClean="0"/>
              <a:t>with</a:t>
            </a:r>
            <a:r>
              <a:rPr lang="fr-FR" dirty="0" smtClean="0"/>
              <a:t> the </a:t>
            </a:r>
            <a:r>
              <a:rPr lang="fr-FR" dirty="0" err="1" smtClean="0"/>
              <a:t>Asset</a:t>
            </a:r>
            <a:r>
              <a:rPr lang="fr-FR" dirty="0" smtClean="0"/>
              <a:t> type, Notice </a:t>
            </a:r>
            <a:r>
              <a:rPr lang="fr-FR" dirty="0" err="1" smtClean="0"/>
              <a:t>Period</a:t>
            </a:r>
            <a:r>
              <a:rPr lang="fr-FR" dirty="0" smtClean="0"/>
              <a:t> and New production flag</a:t>
            </a:r>
            <a:endParaRPr lang="en-US" dirty="0" smtClean="0"/>
          </a:p>
        </p:txBody>
      </p:sp>
      <p:sp>
        <p:nvSpPr>
          <p:cNvPr id="5" name="Slide Number Placeholder 4"/>
          <p:cNvSpPr>
            <a:spLocks noGrp="1"/>
          </p:cNvSpPr>
          <p:nvPr>
            <p:ph type="sldNum" sz="quarter" idx="10"/>
          </p:nvPr>
        </p:nvSpPr>
        <p:spPr/>
        <p:txBody>
          <a:bodyPr/>
          <a:lstStyle/>
          <a:p>
            <a:pPr>
              <a:defRPr/>
            </a:pPr>
            <a:fld id="{6ABE8F62-D727-4E7E-B858-0FC2ABC2A3E1}" type="slidenum">
              <a:rPr lang="en-GB" smtClean="0"/>
              <a:pPr>
                <a:defRPr/>
              </a:pPr>
              <a:t>26</a:t>
            </a:fld>
            <a:endParaRPr lang="en-GB"/>
          </a:p>
        </p:txBody>
      </p:sp>
      <p:pic>
        <p:nvPicPr>
          <p:cNvPr id="3074" name="Picture 2"/>
          <p:cNvPicPr>
            <a:picLocks noChangeAspect="1" noChangeArrowheads="1"/>
          </p:cNvPicPr>
          <p:nvPr/>
        </p:nvPicPr>
        <p:blipFill>
          <a:blip r:embed="rId2" cstate="print"/>
          <a:srcRect/>
          <a:stretch>
            <a:fillRect/>
          </a:stretch>
        </p:blipFill>
        <p:spPr bwMode="auto">
          <a:xfrm>
            <a:off x="1348035" y="3054580"/>
            <a:ext cx="6975834" cy="2884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94919" y="1794386"/>
            <a:ext cx="8011753" cy="2815322"/>
          </a:xfrm>
          <a:prstGeom prst="rect">
            <a:avLst/>
          </a:prstGeom>
          <a:noFill/>
          <a:ln w="9525">
            <a:noFill/>
            <a:miter lim="800000"/>
            <a:headEnd/>
            <a:tailEnd/>
          </a:ln>
        </p:spPr>
      </p:pic>
      <p:sp>
        <p:nvSpPr>
          <p:cNvPr id="17410" name="Title 1"/>
          <p:cNvSpPr>
            <a:spLocks noGrp="1"/>
          </p:cNvSpPr>
          <p:nvPr>
            <p:ph type="title"/>
          </p:nvPr>
        </p:nvSpPr>
        <p:spPr/>
        <p:txBody>
          <a:bodyPr/>
          <a:lstStyle/>
          <a:p>
            <a:r>
              <a:rPr lang="en-US" smtClean="0"/>
              <a:t>Liquidity project- Administration&gt;Deal&gt;General</a:t>
            </a:r>
          </a:p>
        </p:txBody>
      </p:sp>
      <p:sp>
        <p:nvSpPr>
          <p:cNvPr id="5" name="Slide Number Placeholder 4"/>
          <p:cNvSpPr>
            <a:spLocks noGrp="1"/>
          </p:cNvSpPr>
          <p:nvPr>
            <p:ph type="sldNum" sz="quarter" idx="10"/>
          </p:nvPr>
        </p:nvSpPr>
        <p:spPr/>
        <p:txBody>
          <a:bodyPr/>
          <a:lstStyle/>
          <a:p>
            <a:pPr>
              <a:defRPr/>
            </a:pPr>
            <a:fld id="{1009FBA9-10EF-4ABD-8466-33C724A0A15E}" type="slidenum">
              <a:rPr lang="en-GB" smtClean="0"/>
              <a:pPr>
                <a:defRPr/>
              </a:pPr>
              <a:t>27</a:t>
            </a:fld>
            <a:endParaRPr lang="en-GB"/>
          </a:p>
        </p:txBody>
      </p:sp>
      <p:sp>
        <p:nvSpPr>
          <p:cNvPr id="17413" name="Rectangle 10"/>
          <p:cNvSpPr>
            <a:spLocks noChangeArrowheads="1"/>
          </p:cNvSpPr>
          <p:nvPr/>
        </p:nvSpPr>
        <p:spPr bwMode="auto">
          <a:xfrm>
            <a:off x="1419225" y="2366128"/>
            <a:ext cx="2990850" cy="377071"/>
          </a:xfrm>
          <a:prstGeom prst="rect">
            <a:avLst/>
          </a:prstGeom>
          <a:noFill/>
          <a:ln w="50800" algn="ctr">
            <a:solidFill>
              <a:schemeClr val="bg2"/>
            </a:solidFill>
            <a:round/>
            <a:headEnd/>
            <a:tailEnd/>
          </a:ln>
        </p:spPr>
        <p:txBody>
          <a:bodyPr anchor="ctr"/>
          <a:lstStyle/>
          <a:p>
            <a:endParaRPr lang="fr-FR"/>
          </a:p>
        </p:txBody>
      </p:sp>
      <p:sp>
        <p:nvSpPr>
          <p:cNvPr id="9" name="TextBox 8"/>
          <p:cNvSpPr txBox="1"/>
          <p:nvPr/>
        </p:nvSpPr>
        <p:spPr>
          <a:xfrm>
            <a:off x="2154238" y="1104900"/>
            <a:ext cx="5170487" cy="6000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100" b="0" dirty="0"/>
              <a:t>Client name has been renamed by Obligor client name and Obligor BDR Code.</a:t>
            </a:r>
          </a:p>
          <a:p>
            <a:pPr>
              <a:defRPr/>
            </a:pPr>
            <a:r>
              <a:rPr lang="en-US" sz="1100" b="0" dirty="0"/>
              <a:t> This field define the Obligor off of the deal. This counterparty is used for CWF sent </a:t>
            </a:r>
          </a:p>
        </p:txBody>
      </p:sp>
      <p:sp>
        <p:nvSpPr>
          <p:cNvPr id="17415" name="Rectangle 10"/>
          <p:cNvSpPr>
            <a:spLocks noChangeArrowheads="1"/>
          </p:cNvSpPr>
          <p:nvPr/>
        </p:nvSpPr>
        <p:spPr bwMode="auto">
          <a:xfrm>
            <a:off x="5848350" y="2055832"/>
            <a:ext cx="2486025" cy="187751"/>
          </a:xfrm>
          <a:prstGeom prst="rect">
            <a:avLst/>
          </a:prstGeom>
          <a:noFill/>
          <a:ln w="50800" algn="ctr">
            <a:solidFill>
              <a:schemeClr val="bg2"/>
            </a:solidFill>
            <a:round/>
            <a:headEnd/>
            <a:tailEnd/>
          </a:ln>
        </p:spPr>
        <p:txBody>
          <a:bodyPr anchor="ctr"/>
          <a:lstStyle/>
          <a:p>
            <a:endParaRPr lang="fr-FR"/>
          </a:p>
        </p:txBody>
      </p:sp>
      <p:cxnSp>
        <p:nvCxnSpPr>
          <p:cNvPr id="13" name="Straight Arrow Connector 12"/>
          <p:cNvCxnSpPr>
            <a:stCxn id="9" idx="2"/>
          </p:cNvCxnSpPr>
          <p:nvPr/>
        </p:nvCxnSpPr>
        <p:spPr bwMode="auto">
          <a:xfrm flipH="1">
            <a:off x="2733773" y="1704975"/>
            <a:ext cx="2005709" cy="331215"/>
          </a:xfrm>
          <a:prstGeom prst="straightConnector1">
            <a:avLst/>
          </a:prstGeom>
          <a:ln>
            <a:solidFill>
              <a:schemeClr val="bg2"/>
            </a:solidFill>
            <a:headEnd type="none" w="med" len="med"/>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9" idx="2"/>
          </p:cNvCxnSpPr>
          <p:nvPr/>
        </p:nvCxnSpPr>
        <p:spPr bwMode="auto">
          <a:xfrm>
            <a:off x="4739482" y="1704975"/>
            <a:ext cx="1972403" cy="284081"/>
          </a:xfrm>
          <a:prstGeom prst="straightConnector1">
            <a:avLst/>
          </a:prstGeom>
          <a:ln>
            <a:solidFill>
              <a:schemeClr val="bg2"/>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17418" name="Flowchart: Process 22"/>
          <p:cNvSpPr>
            <a:spLocks noChangeArrowheads="1"/>
          </p:cNvSpPr>
          <p:nvPr/>
        </p:nvSpPr>
        <p:spPr bwMode="auto">
          <a:xfrm>
            <a:off x="5895975" y="4276725"/>
            <a:ext cx="2362200" cy="95250"/>
          </a:xfrm>
          <a:prstGeom prst="flowChartProcess">
            <a:avLst/>
          </a:prstGeom>
          <a:solidFill>
            <a:schemeClr val="bg1"/>
          </a:solidFill>
          <a:ln w="3175" algn="ctr">
            <a:noFill/>
            <a:round/>
            <a:headEnd/>
            <a:tailEnd/>
          </a:ln>
        </p:spPr>
        <p:txBody>
          <a:bodyPr anchor="ctr"/>
          <a:lstStyle/>
          <a:p>
            <a:endParaRPr lang="fr-FR"/>
          </a:p>
        </p:txBody>
      </p:sp>
      <p:sp>
        <p:nvSpPr>
          <p:cNvPr id="17419" name="Rectangle 10"/>
          <p:cNvSpPr>
            <a:spLocks noChangeArrowheads="1"/>
          </p:cNvSpPr>
          <p:nvPr/>
        </p:nvSpPr>
        <p:spPr bwMode="auto">
          <a:xfrm>
            <a:off x="1495425" y="2065063"/>
            <a:ext cx="2486025" cy="187944"/>
          </a:xfrm>
          <a:prstGeom prst="rect">
            <a:avLst/>
          </a:prstGeom>
          <a:noFill/>
          <a:ln w="50800" algn="ctr">
            <a:solidFill>
              <a:schemeClr val="bg2"/>
            </a:solidFill>
            <a:round/>
            <a:headEnd/>
            <a:tailEnd/>
          </a:ln>
        </p:spPr>
        <p:txBody>
          <a:bodyPr anchor="ctr"/>
          <a:lstStyle/>
          <a:p>
            <a:endParaRPr lang="fr-FR"/>
          </a:p>
        </p:txBody>
      </p:sp>
      <p:sp>
        <p:nvSpPr>
          <p:cNvPr id="17420" name="Rectangle 10"/>
          <p:cNvSpPr>
            <a:spLocks noChangeArrowheads="1"/>
          </p:cNvSpPr>
          <p:nvPr/>
        </p:nvSpPr>
        <p:spPr bwMode="auto">
          <a:xfrm>
            <a:off x="5715000" y="2403834"/>
            <a:ext cx="2990850" cy="320511"/>
          </a:xfrm>
          <a:prstGeom prst="rect">
            <a:avLst/>
          </a:prstGeom>
          <a:noFill/>
          <a:ln w="50800" algn="ctr">
            <a:solidFill>
              <a:schemeClr val="bg2"/>
            </a:solidFill>
            <a:round/>
            <a:headEnd/>
            <a:tailEnd/>
          </a:ln>
        </p:spPr>
        <p:txBody>
          <a:bodyPr anchor="ctr"/>
          <a:lstStyle/>
          <a:p>
            <a:endParaRPr lang="fr-FR"/>
          </a:p>
        </p:txBody>
      </p:sp>
      <p:sp>
        <p:nvSpPr>
          <p:cNvPr id="17421" name="TextBox 26"/>
          <p:cNvSpPr txBox="1">
            <a:spLocks noChangeArrowheads="1"/>
          </p:cNvSpPr>
          <p:nvPr/>
        </p:nvSpPr>
        <p:spPr bwMode="auto">
          <a:xfrm>
            <a:off x="609600" y="4619625"/>
            <a:ext cx="7400925" cy="1616075"/>
          </a:xfrm>
          <a:prstGeom prst="rect">
            <a:avLst/>
          </a:prstGeom>
          <a:noFill/>
          <a:ln w="9525">
            <a:solidFill>
              <a:schemeClr val="tx1"/>
            </a:solidFill>
            <a:miter lim="800000"/>
            <a:headEnd/>
            <a:tailEnd/>
          </a:ln>
        </p:spPr>
        <p:txBody>
          <a:bodyPr>
            <a:spAutoFit/>
          </a:bodyPr>
          <a:lstStyle/>
          <a:p>
            <a:pPr algn="l"/>
            <a:r>
              <a:rPr lang="en-US" sz="1100" u="sng" dirty="0"/>
              <a:t>Final client name: </a:t>
            </a:r>
            <a:r>
              <a:rPr lang="en-US" sz="1100" b="0" dirty="0"/>
              <a:t>Define the seller of the deal. This is elementary level (constraint from </a:t>
            </a:r>
            <a:r>
              <a:rPr lang="en-US" sz="1100" b="0" dirty="0" err="1"/>
              <a:t>Liqor</a:t>
            </a:r>
            <a:r>
              <a:rPr lang="en-US" sz="1100" b="0" dirty="0"/>
              <a:t>)</a:t>
            </a:r>
          </a:p>
          <a:p>
            <a:pPr algn="l"/>
            <a:r>
              <a:rPr lang="en-US" sz="1100" u="sng" dirty="0"/>
              <a:t>Final Client Type</a:t>
            </a:r>
            <a:r>
              <a:rPr lang="en-US" sz="1100" b="0" dirty="0"/>
              <a:t>: automatic feeding. Click on Get client type button to retrieve automatically from BDR the regulatory client type (CTR).</a:t>
            </a:r>
          </a:p>
          <a:p>
            <a:pPr algn="l"/>
            <a:r>
              <a:rPr lang="en-US" sz="1100" u="sng" dirty="0"/>
              <a:t>Final Client BDR Code</a:t>
            </a:r>
            <a:r>
              <a:rPr lang="en-US" sz="1100" b="0" dirty="0"/>
              <a:t>: automatically inputted with the selected final client name</a:t>
            </a:r>
          </a:p>
          <a:p>
            <a:pPr algn="l"/>
            <a:r>
              <a:rPr lang="en-US" sz="1100" b="0" dirty="0"/>
              <a:t>Final </a:t>
            </a:r>
          </a:p>
          <a:p>
            <a:pPr algn="l"/>
            <a:r>
              <a:rPr lang="en-US" sz="1100" u="sng" dirty="0" smtClean="0"/>
              <a:t>LCR Counterparty Type</a:t>
            </a:r>
            <a:r>
              <a:rPr lang="en-US" sz="1100" b="0" dirty="0" smtClean="0"/>
              <a:t>: </a:t>
            </a:r>
            <a:r>
              <a:rPr lang="en-US" sz="1100" b="0" dirty="0"/>
              <a:t>Due to </a:t>
            </a:r>
            <a:r>
              <a:rPr lang="en-US" sz="1100" b="0" dirty="0" err="1"/>
              <a:t>structuration</a:t>
            </a:r>
            <a:r>
              <a:rPr lang="en-US" sz="1100" b="0" dirty="0"/>
              <a:t> of the deal, the deal can get a type different than the client type. Thanks to the value selected in </a:t>
            </a:r>
            <a:r>
              <a:rPr lang="en-US" sz="1100" b="0" dirty="0" smtClean="0"/>
              <a:t>LCR Counterparty Type, the </a:t>
            </a:r>
            <a:r>
              <a:rPr lang="en-US" sz="1100" b="0" dirty="0"/>
              <a:t>correct value will be sent to DEVL. If the value in BDR is not correct, the modification request should be done to BDR</a:t>
            </a:r>
          </a:p>
          <a:p>
            <a:pPr algn="l"/>
            <a:endParaRPr lang="en-US" sz="1100" b="0" dirty="0"/>
          </a:p>
        </p:txBody>
      </p:sp>
      <p:grpSp>
        <p:nvGrpSpPr>
          <p:cNvPr id="17422" name="Group 33"/>
          <p:cNvGrpSpPr>
            <a:grpSpLocks/>
          </p:cNvGrpSpPr>
          <p:nvPr/>
        </p:nvGrpSpPr>
        <p:grpSpPr bwMode="auto">
          <a:xfrm>
            <a:off x="7553325" y="5894388"/>
            <a:ext cx="657225" cy="574675"/>
            <a:chOff x="7553325" y="5894912"/>
            <a:chExt cx="657225" cy="574110"/>
          </a:xfrm>
        </p:grpSpPr>
        <p:sp>
          <p:nvSpPr>
            <p:cNvPr id="17423" name="Oval 31"/>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17424" name="TextBox 32"/>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19150" y="639763"/>
            <a:ext cx="7424738" cy="785812"/>
          </a:xfrm>
        </p:spPr>
        <p:txBody>
          <a:bodyPr/>
          <a:lstStyle/>
          <a:p>
            <a:r>
              <a:rPr lang="en-US" smtClean="0"/>
              <a:t>Liquidity project- Administration&gt;Deal&gt;Deal Sharing Ratio</a:t>
            </a:r>
          </a:p>
        </p:txBody>
      </p:sp>
      <p:sp>
        <p:nvSpPr>
          <p:cNvPr id="18435" name="Text Placeholder 2"/>
          <p:cNvSpPr>
            <a:spLocks noGrp="1"/>
          </p:cNvSpPr>
          <p:nvPr>
            <p:ph type="body" sz="half" idx="1"/>
          </p:nvPr>
        </p:nvSpPr>
        <p:spPr>
          <a:xfrm>
            <a:off x="209550" y="2752725"/>
            <a:ext cx="8086725" cy="933155"/>
          </a:xfrm>
          <a:ln>
            <a:solidFill>
              <a:schemeClr val="tx1"/>
            </a:solidFill>
          </a:ln>
        </p:spPr>
        <p:txBody>
          <a:bodyPr/>
          <a:lstStyle/>
          <a:p>
            <a:r>
              <a:rPr lang="en-US" sz="1100" u="sng" dirty="0" smtClean="0"/>
              <a:t>Deal sharing ratio</a:t>
            </a:r>
            <a:r>
              <a:rPr lang="en-US" sz="1100" b="0" dirty="0" smtClean="0"/>
              <a:t>: represent the risk or P&amp;L sharing of the deal per business Line  </a:t>
            </a:r>
            <a:r>
              <a:rPr lang="en-US" sz="1100" b="0" dirty="0" smtClean="0">
                <a:sym typeface="Wingdings" pitchFamily="2" charset="2"/>
              </a:rPr>
              <a:t> This point should be decided by FO in collaboration with GLFI/DIR and DEV. This is a Portfolio level of the BDR analytical structure.</a:t>
            </a:r>
          </a:p>
          <a:p>
            <a:r>
              <a:rPr lang="en-US" sz="1100" u="sng" dirty="0" smtClean="0">
                <a:sym typeface="Wingdings" pitchFamily="2" charset="2"/>
              </a:rPr>
              <a:t>Distribution %: </a:t>
            </a:r>
            <a:r>
              <a:rPr lang="en-US" sz="1100" b="0" dirty="0" smtClean="0">
                <a:sym typeface="Wingdings" pitchFamily="2" charset="2"/>
              </a:rPr>
              <a:t>represent the percentage of the sharing</a:t>
            </a:r>
          </a:p>
          <a:p>
            <a:pPr>
              <a:buNone/>
            </a:pPr>
            <a:endParaRPr lang="en-US" sz="1100" b="0" dirty="0" smtClean="0"/>
          </a:p>
        </p:txBody>
      </p:sp>
      <p:sp>
        <p:nvSpPr>
          <p:cNvPr id="5" name="Slide Number Placeholder 4"/>
          <p:cNvSpPr>
            <a:spLocks noGrp="1"/>
          </p:cNvSpPr>
          <p:nvPr>
            <p:ph type="sldNum" sz="quarter" idx="10"/>
          </p:nvPr>
        </p:nvSpPr>
        <p:spPr/>
        <p:txBody>
          <a:bodyPr/>
          <a:lstStyle/>
          <a:p>
            <a:pPr>
              <a:defRPr/>
            </a:pPr>
            <a:fld id="{A2872E33-A4C5-4C99-B11E-9467A7813853}" type="slidenum">
              <a:rPr lang="en-GB" smtClean="0"/>
              <a:pPr>
                <a:defRPr/>
              </a:pPr>
              <a:t>28</a:t>
            </a:fld>
            <a:endParaRPr lang="en-GB"/>
          </a:p>
        </p:txBody>
      </p:sp>
      <p:pic>
        <p:nvPicPr>
          <p:cNvPr id="18437" name="Picture 2"/>
          <p:cNvPicPr>
            <a:picLocks noChangeAspect="1" noChangeArrowheads="1"/>
          </p:cNvPicPr>
          <p:nvPr/>
        </p:nvPicPr>
        <p:blipFill>
          <a:blip r:embed="rId2" cstate="print"/>
          <a:srcRect/>
          <a:stretch>
            <a:fillRect/>
          </a:stretch>
        </p:blipFill>
        <p:spPr bwMode="auto">
          <a:xfrm>
            <a:off x="123825" y="1719263"/>
            <a:ext cx="8824913" cy="547687"/>
          </a:xfrm>
          <a:prstGeom prst="rect">
            <a:avLst/>
          </a:prstGeom>
          <a:noFill/>
          <a:ln w="3175" algn="ctr">
            <a:noFill/>
            <a:miter lim="800000"/>
            <a:headEnd/>
            <a:tailEnd/>
          </a:ln>
        </p:spPr>
      </p:pic>
      <p:sp>
        <p:nvSpPr>
          <p:cNvPr id="18438" name="Rectangle 10"/>
          <p:cNvSpPr>
            <a:spLocks noChangeArrowheads="1"/>
          </p:cNvSpPr>
          <p:nvPr/>
        </p:nvSpPr>
        <p:spPr bwMode="auto">
          <a:xfrm>
            <a:off x="7258050" y="1828800"/>
            <a:ext cx="1104900" cy="238125"/>
          </a:xfrm>
          <a:prstGeom prst="rect">
            <a:avLst/>
          </a:prstGeom>
          <a:noFill/>
          <a:ln w="50800" algn="ctr">
            <a:solidFill>
              <a:schemeClr val="bg2"/>
            </a:solidFill>
            <a:round/>
            <a:headEnd/>
            <a:tailEnd/>
          </a:ln>
        </p:spPr>
        <p:txBody>
          <a:bodyPr anchor="ctr"/>
          <a:lstStyle/>
          <a:p>
            <a:endParaRPr lang="fr-FR"/>
          </a:p>
        </p:txBody>
      </p:sp>
      <p:sp>
        <p:nvSpPr>
          <p:cNvPr id="18439" name="Rectangle 10"/>
          <p:cNvSpPr>
            <a:spLocks noChangeArrowheads="1"/>
          </p:cNvSpPr>
          <p:nvPr/>
        </p:nvSpPr>
        <p:spPr bwMode="auto">
          <a:xfrm>
            <a:off x="5124450" y="2019300"/>
            <a:ext cx="914400" cy="238125"/>
          </a:xfrm>
          <a:prstGeom prst="rect">
            <a:avLst/>
          </a:prstGeom>
          <a:noFill/>
          <a:ln w="50800" algn="ctr">
            <a:solidFill>
              <a:schemeClr val="bg2"/>
            </a:solidFill>
            <a:round/>
            <a:headEnd/>
            <a:tailEnd/>
          </a:ln>
        </p:spPr>
        <p:txBody>
          <a:bodyPr anchor="ctr"/>
          <a:lstStyle/>
          <a:p>
            <a:endParaRPr lang="fr-FR"/>
          </a:p>
        </p:txBody>
      </p:sp>
      <p:sp>
        <p:nvSpPr>
          <p:cNvPr id="18440" name="TextBox 9"/>
          <p:cNvSpPr txBox="1">
            <a:spLocks noChangeArrowheads="1"/>
          </p:cNvSpPr>
          <p:nvPr/>
        </p:nvSpPr>
        <p:spPr bwMode="auto">
          <a:xfrm>
            <a:off x="4819650" y="1362075"/>
            <a:ext cx="1828800" cy="261938"/>
          </a:xfrm>
          <a:prstGeom prst="rect">
            <a:avLst/>
          </a:prstGeom>
          <a:noFill/>
          <a:ln w="9525">
            <a:solidFill>
              <a:schemeClr val="tx1"/>
            </a:solidFill>
            <a:miter lim="800000"/>
            <a:headEnd/>
            <a:tailEnd/>
          </a:ln>
        </p:spPr>
        <p:txBody>
          <a:bodyPr>
            <a:spAutoFit/>
          </a:bodyPr>
          <a:lstStyle/>
          <a:p>
            <a:r>
              <a:rPr lang="en-US" sz="1100" b="0"/>
              <a:t>To remove added line</a:t>
            </a:r>
          </a:p>
        </p:txBody>
      </p:sp>
      <p:sp>
        <p:nvSpPr>
          <p:cNvPr id="18441" name="TextBox 14"/>
          <p:cNvSpPr txBox="1">
            <a:spLocks noChangeArrowheads="1"/>
          </p:cNvSpPr>
          <p:nvPr/>
        </p:nvSpPr>
        <p:spPr bwMode="auto">
          <a:xfrm>
            <a:off x="6991350" y="2295525"/>
            <a:ext cx="1828800" cy="261938"/>
          </a:xfrm>
          <a:prstGeom prst="rect">
            <a:avLst/>
          </a:prstGeom>
          <a:noFill/>
          <a:ln w="9525">
            <a:solidFill>
              <a:schemeClr val="tx1"/>
            </a:solidFill>
            <a:miter lim="800000"/>
            <a:headEnd/>
            <a:tailEnd/>
          </a:ln>
        </p:spPr>
        <p:txBody>
          <a:bodyPr>
            <a:spAutoFit/>
          </a:bodyPr>
          <a:lstStyle/>
          <a:p>
            <a:r>
              <a:rPr lang="en-US" sz="1100" b="0"/>
              <a:t>To add new line</a:t>
            </a:r>
          </a:p>
        </p:txBody>
      </p:sp>
      <p:cxnSp>
        <p:nvCxnSpPr>
          <p:cNvPr id="16" name="Straight Arrow Connector 15"/>
          <p:cNvCxnSpPr>
            <a:stCxn id="18440" idx="2"/>
          </p:cNvCxnSpPr>
          <p:nvPr/>
        </p:nvCxnSpPr>
        <p:spPr bwMode="auto">
          <a:xfrm flipH="1">
            <a:off x="5657850" y="1624013"/>
            <a:ext cx="76200" cy="366712"/>
          </a:xfrm>
          <a:prstGeom prst="straightConnector1">
            <a:avLst/>
          </a:prstGeom>
          <a:ln>
            <a:solidFill>
              <a:schemeClr val="bg2"/>
            </a:solidFill>
            <a:headEnd type="none" w="med" len="med"/>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H="1" flipV="1">
            <a:off x="7753350" y="2066925"/>
            <a:ext cx="152400" cy="238125"/>
          </a:xfrm>
          <a:prstGeom prst="straightConnector1">
            <a:avLst/>
          </a:prstGeom>
          <a:ln>
            <a:solidFill>
              <a:schemeClr val="bg2"/>
            </a:solidFill>
            <a:headEnd type="none" w="med" len="med"/>
            <a:tailEnd type="arrow"/>
          </a:ln>
        </p:spPr>
        <p:style>
          <a:lnRef idx="3">
            <a:schemeClr val="dk1"/>
          </a:lnRef>
          <a:fillRef idx="0">
            <a:schemeClr val="dk1"/>
          </a:fillRef>
          <a:effectRef idx="2">
            <a:schemeClr val="dk1"/>
          </a:effectRef>
          <a:fontRef idx="minor">
            <a:schemeClr val="tx1"/>
          </a:fontRef>
        </p:style>
      </p:cxnSp>
      <p:grpSp>
        <p:nvGrpSpPr>
          <p:cNvPr id="18445" name="Group 23"/>
          <p:cNvGrpSpPr>
            <a:grpSpLocks/>
          </p:cNvGrpSpPr>
          <p:nvPr/>
        </p:nvGrpSpPr>
        <p:grpSpPr bwMode="auto">
          <a:xfrm>
            <a:off x="7772400" y="3189288"/>
            <a:ext cx="657225" cy="574675"/>
            <a:chOff x="7553325" y="5894912"/>
            <a:chExt cx="657225" cy="574110"/>
          </a:xfrm>
        </p:grpSpPr>
        <p:sp>
          <p:nvSpPr>
            <p:cNvPr id="18450" name="Oval 24"/>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18451" name="TextBox 25"/>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sp>
        <p:nvSpPr>
          <p:cNvPr id="27" name="Text Placeholder 2"/>
          <p:cNvSpPr txBox="1">
            <a:spLocks/>
          </p:cNvSpPr>
          <p:nvPr/>
        </p:nvSpPr>
        <p:spPr bwMode="gray">
          <a:xfrm>
            <a:off x="161728" y="4601164"/>
            <a:ext cx="8086725" cy="1017212"/>
          </a:xfrm>
          <a:prstGeom prst="rect">
            <a:avLst/>
          </a:prstGeom>
          <a:noFill/>
          <a:ln w="9525">
            <a:solidFill>
              <a:schemeClr val="tx1"/>
            </a:solidFill>
            <a:miter lim="800000"/>
            <a:headEnd/>
            <a:tailEnd/>
          </a:ln>
        </p:spPr>
        <p:txBody>
          <a:bodyPr/>
          <a:lstStyle/>
          <a:p>
            <a:pPr marL="342900" indent="-342900" algn="l">
              <a:spcBef>
                <a:spcPct val="100000"/>
              </a:spcBef>
              <a:spcAft>
                <a:spcPct val="30000"/>
              </a:spcAft>
              <a:buClr>
                <a:schemeClr val="tx2"/>
              </a:buClr>
              <a:buFont typeface="Wingdings" pitchFamily="2" charset="2"/>
              <a:buChar char="n"/>
              <a:defRPr/>
            </a:pPr>
            <a:r>
              <a:rPr lang="en-US" sz="1100" u="sng" kern="0" dirty="0">
                <a:latin typeface="+mn-lt"/>
              </a:rPr>
              <a:t>Asset Type</a:t>
            </a:r>
            <a:r>
              <a:rPr lang="en-US" sz="1100" b="0" kern="0" dirty="0">
                <a:latin typeface="+mn-lt"/>
              </a:rPr>
              <a:t>: this the mix between asset class and Nationality. For instance: Loan-US, Trade Receivables EUR. The liquidity drawdown behavior of the calibration will be defined per asset type. </a:t>
            </a:r>
            <a:r>
              <a:rPr lang="en-US" sz="1100" b="0" kern="0" dirty="0" smtClean="0">
                <a:latin typeface="+mn-lt"/>
              </a:rPr>
              <a:t> Set by Front Office at inception of a deal</a:t>
            </a:r>
            <a:endParaRPr lang="en-US" sz="1100" b="0" kern="0" dirty="0">
              <a:latin typeface="+mn-lt"/>
              <a:sym typeface="Wingdings" pitchFamily="2" charset="2"/>
            </a:endParaRPr>
          </a:p>
          <a:p>
            <a:pPr marL="342900" indent="-342900" algn="l">
              <a:spcBef>
                <a:spcPct val="100000"/>
              </a:spcBef>
              <a:spcAft>
                <a:spcPct val="30000"/>
              </a:spcAft>
              <a:buClr>
                <a:schemeClr val="tx2"/>
              </a:buClr>
              <a:buFont typeface="Wingdings" pitchFamily="2" charset="2"/>
              <a:buChar char="n"/>
              <a:defRPr/>
            </a:pPr>
            <a:r>
              <a:rPr lang="en-US" sz="1100" u="sng" kern="0" dirty="0">
                <a:latin typeface="+mn-lt"/>
                <a:sym typeface="Wingdings" pitchFamily="2" charset="2"/>
              </a:rPr>
              <a:t>New production: </a:t>
            </a:r>
            <a:r>
              <a:rPr lang="en-US" sz="1100" b="0" kern="0" dirty="0">
                <a:latin typeface="+mn-lt"/>
                <a:sym typeface="Wingdings" pitchFamily="2" charset="2"/>
              </a:rPr>
              <a:t>Represent the </a:t>
            </a:r>
            <a:r>
              <a:rPr lang="en-US" sz="1100" b="0" kern="0" dirty="0" smtClean="0">
                <a:latin typeface="+mn-lt"/>
                <a:sym typeface="Wingdings" pitchFamily="2" charset="2"/>
              </a:rPr>
              <a:t>pre-closing </a:t>
            </a:r>
            <a:r>
              <a:rPr lang="en-US" sz="1100" b="0" kern="0" dirty="0">
                <a:latin typeface="+mn-lt"/>
                <a:sym typeface="Wingdings" pitchFamily="2" charset="2"/>
              </a:rPr>
              <a:t>deal. Including new production deals anticipate the liquidity risk with the </a:t>
            </a:r>
            <a:r>
              <a:rPr lang="en-US" sz="1100" b="0" kern="0" dirty="0" smtClean="0">
                <a:latin typeface="+mn-lt"/>
                <a:sym typeface="Wingdings" pitchFamily="2" charset="2"/>
              </a:rPr>
              <a:t>known </a:t>
            </a:r>
            <a:r>
              <a:rPr lang="en-US" sz="1100" b="0" kern="0" dirty="0">
                <a:latin typeface="+mn-lt"/>
                <a:sym typeface="Wingdings" pitchFamily="2" charset="2"/>
              </a:rPr>
              <a:t>future scope</a:t>
            </a:r>
            <a:r>
              <a:rPr lang="en-US" sz="1100" b="0" kern="0" dirty="0" smtClean="0">
                <a:latin typeface="+mn-lt"/>
                <a:sym typeface="Wingdings" pitchFamily="2" charset="2"/>
              </a:rPr>
              <a:t>. Info will be transmitted by Front Office.</a:t>
            </a:r>
          </a:p>
          <a:p>
            <a:pPr marL="342900" indent="-342900" algn="l">
              <a:spcBef>
                <a:spcPct val="100000"/>
              </a:spcBef>
              <a:spcAft>
                <a:spcPct val="30000"/>
              </a:spcAft>
              <a:buClr>
                <a:schemeClr val="tx2"/>
              </a:buClr>
              <a:buFont typeface="Wingdings" pitchFamily="2" charset="2"/>
              <a:buChar char="n"/>
              <a:defRPr/>
            </a:pPr>
            <a:endParaRPr lang="en-US" sz="1100" b="0" kern="0" dirty="0" smtClean="0">
              <a:latin typeface="+mn-lt"/>
              <a:sym typeface="Wingdings" pitchFamily="2" charset="2"/>
            </a:endParaRPr>
          </a:p>
          <a:p>
            <a:pPr marL="342900" indent="-342900" algn="l">
              <a:spcBef>
                <a:spcPct val="100000"/>
              </a:spcBef>
              <a:spcAft>
                <a:spcPct val="30000"/>
              </a:spcAft>
              <a:buClr>
                <a:schemeClr val="tx2"/>
              </a:buClr>
              <a:buFont typeface="Wingdings" pitchFamily="2" charset="2"/>
              <a:buChar char="n"/>
              <a:defRPr/>
            </a:pPr>
            <a:endParaRPr lang="en-US" sz="1100" b="0" kern="0" dirty="0" smtClean="0">
              <a:latin typeface="+mn-lt"/>
              <a:sym typeface="Wingdings" pitchFamily="2" charset="2"/>
            </a:endParaRPr>
          </a:p>
          <a:p>
            <a:pPr marL="342900" indent="-342900" algn="l">
              <a:spcBef>
                <a:spcPct val="100000"/>
              </a:spcBef>
              <a:spcAft>
                <a:spcPct val="30000"/>
              </a:spcAft>
              <a:buClr>
                <a:schemeClr val="tx2"/>
              </a:buClr>
              <a:buFont typeface="Wingdings" pitchFamily="2" charset="2"/>
              <a:buChar char="n"/>
              <a:defRPr/>
            </a:pPr>
            <a:endParaRPr lang="en-US" sz="1100" b="0" kern="0" dirty="0">
              <a:latin typeface="+mn-lt"/>
            </a:endParaRPr>
          </a:p>
        </p:txBody>
      </p:sp>
      <p:grpSp>
        <p:nvGrpSpPr>
          <p:cNvPr id="18447" name="Group 27"/>
          <p:cNvGrpSpPr>
            <a:grpSpLocks/>
          </p:cNvGrpSpPr>
          <p:nvPr/>
        </p:nvGrpSpPr>
        <p:grpSpPr bwMode="auto">
          <a:xfrm>
            <a:off x="7971051" y="5165496"/>
            <a:ext cx="542925" cy="438150"/>
            <a:chOff x="8601075" y="5895974"/>
            <a:chExt cx="542925" cy="438151"/>
          </a:xfrm>
        </p:grpSpPr>
        <p:sp>
          <p:nvSpPr>
            <p:cNvPr id="18448" name="Oval 28"/>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18449" name="TextBox 29"/>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pic>
        <p:nvPicPr>
          <p:cNvPr id="2050" name="Picture 2"/>
          <p:cNvPicPr>
            <a:picLocks noChangeAspect="1" noChangeArrowheads="1"/>
          </p:cNvPicPr>
          <p:nvPr/>
        </p:nvPicPr>
        <p:blipFill>
          <a:blip r:embed="rId3" cstate="print"/>
          <a:srcRect/>
          <a:stretch>
            <a:fillRect/>
          </a:stretch>
        </p:blipFill>
        <p:spPr bwMode="auto">
          <a:xfrm>
            <a:off x="197958" y="3859393"/>
            <a:ext cx="8154190" cy="628650"/>
          </a:xfrm>
          <a:prstGeom prst="rect">
            <a:avLst/>
          </a:prstGeom>
          <a:noFill/>
          <a:ln w="9525">
            <a:noFill/>
            <a:miter lim="800000"/>
            <a:headEnd/>
            <a:tailEnd/>
          </a:ln>
        </p:spPr>
      </p:pic>
      <p:sp>
        <p:nvSpPr>
          <p:cNvPr id="21" name="Text Placeholder 2"/>
          <p:cNvSpPr txBox="1">
            <a:spLocks/>
          </p:cNvSpPr>
          <p:nvPr/>
        </p:nvSpPr>
        <p:spPr bwMode="gray">
          <a:xfrm>
            <a:off x="163987" y="5704887"/>
            <a:ext cx="8086725" cy="554512"/>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100000"/>
              </a:spcBef>
              <a:spcAft>
                <a:spcPct val="30000"/>
              </a:spcAft>
              <a:buClr>
                <a:schemeClr val="tx2"/>
              </a:buClr>
              <a:buSzTx/>
              <a:buFont typeface="Wingdings" pitchFamily="2" charset="2"/>
              <a:buChar char="n"/>
              <a:tabLst/>
              <a:defRPr/>
            </a:pPr>
            <a:r>
              <a:rPr lang="en-US" sz="1100" u="sng" kern="0" dirty="0" smtClean="0">
                <a:latin typeface="+mn-lt"/>
              </a:rPr>
              <a:t>Notice Period</a:t>
            </a:r>
            <a:r>
              <a:rPr kumimoji="0" lang="en-US" sz="1100" b="0" i="0" u="none" strike="noStrike" kern="0" cap="none" spc="0" normalizeH="0" baseline="0" noProof="0" dirty="0" smtClean="0">
                <a:ln>
                  <a:noFill/>
                </a:ln>
                <a:solidFill>
                  <a:schemeClr val="tx1"/>
                </a:solidFill>
                <a:effectLst/>
                <a:uLnTx/>
                <a:uFillTx/>
                <a:latin typeface="+mn-lt"/>
                <a:ea typeface="+mn-ea"/>
                <a:cs typeface="+mn-cs"/>
              </a:rPr>
              <a:t>: Indicates</a:t>
            </a:r>
            <a:r>
              <a:rPr kumimoji="0" lang="en-US" sz="1100" b="0" i="0" u="none" strike="noStrike" kern="0" cap="none" spc="0" normalizeH="0" noProof="0" dirty="0" smtClean="0">
                <a:ln>
                  <a:noFill/>
                </a:ln>
                <a:solidFill>
                  <a:schemeClr val="tx1"/>
                </a:solidFill>
                <a:effectLst/>
                <a:uLnTx/>
                <a:uFillTx/>
                <a:latin typeface="+mn-lt"/>
                <a:ea typeface="+mn-ea"/>
                <a:cs typeface="+mn-cs"/>
              </a:rPr>
              <a:t> the number of days of notice the client has to provide before drawing a portion of the unused commitment</a:t>
            </a:r>
            <a:endParaRPr kumimoji="0" lang="en-US" sz="1100" b="0"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23" name="Group 23"/>
          <p:cNvGrpSpPr>
            <a:grpSpLocks/>
          </p:cNvGrpSpPr>
          <p:nvPr/>
        </p:nvGrpSpPr>
        <p:grpSpPr bwMode="auto">
          <a:xfrm>
            <a:off x="7981362" y="5797492"/>
            <a:ext cx="634738" cy="550934"/>
            <a:chOff x="7553325" y="5894912"/>
            <a:chExt cx="657225" cy="639715"/>
          </a:xfrm>
        </p:grpSpPr>
        <p:sp>
          <p:nvSpPr>
            <p:cNvPr id="24" name="Oval 24"/>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25" name="TextBox 25"/>
            <p:cNvSpPr txBox="1">
              <a:spLocks noChangeArrowheads="1"/>
            </p:cNvSpPr>
            <p:nvPr/>
          </p:nvSpPr>
          <p:spPr bwMode="auto">
            <a:xfrm>
              <a:off x="7681865" y="6070040"/>
              <a:ext cx="421315" cy="464587"/>
            </a:xfrm>
            <a:prstGeom prst="rect">
              <a:avLst/>
            </a:prstGeom>
            <a:noFill/>
            <a:ln w="9525">
              <a:noFill/>
              <a:miter lim="800000"/>
              <a:headEnd/>
              <a:tailEnd/>
            </a:ln>
          </p:spPr>
          <p:txBody>
            <a:bodyPr wrap="square">
              <a:spAutoFit/>
            </a:bodyPr>
            <a:lstStyle/>
            <a:p>
              <a:r>
                <a:rPr lang="fr-FR" sz="1000" dirty="0"/>
                <a:t>B3 </a:t>
              </a:r>
            </a:p>
            <a:p>
              <a:endParaRPr lang="fr-FR" sz="1000"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Liquidity project- Administration&gt;Portfolio</a:t>
            </a:r>
          </a:p>
        </p:txBody>
      </p:sp>
      <p:sp>
        <p:nvSpPr>
          <p:cNvPr id="5" name="Slide Number Placeholder 4"/>
          <p:cNvSpPr>
            <a:spLocks noGrp="1"/>
          </p:cNvSpPr>
          <p:nvPr>
            <p:ph type="sldNum" sz="quarter" idx="10"/>
          </p:nvPr>
        </p:nvSpPr>
        <p:spPr/>
        <p:txBody>
          <a:bodyPr/>
          <a:lstStyle/>
          <a:p>
            <a:pPr>
              <a:defRPr/>
            </a:pPr>
            <a:fld id="{C02CC62C-E1BF-4F70-959F-9CA56F4523D7}" type="slidenum">
              <a:rPr lang="en-GB" smtClean="0"/>
              <a:pPr>
                <a:defRPr/>
              </a:pPr>
              <a:t>29</a:t>
            </a:fld>
            <a:endParaRPr lang="en-GB"/>
          </a:p>
        </p:txBody>
      </p:sp>
      <p:sp>
        <p:nvSpPr>
          <p:cNvPr id="7" name="TextBox 6"/>
          <p:cNvSpPr txBox="1"/>
          <p:nvPr/>
        </p:nvSpPr>
        <p:spPr>
          <a:xfrm>
            <a:off x="241300" y="4103750"/>
            <a:ext cx="8712200" cy="1569660"/>
          </a:xfrm>
          <a:prstGeom prst="rect">
            <a:avLst/>
          </a:prstGeom>
          <a:noFill/>
          <a:ln>
            <a:solidFill>
              <a:schemeClr val="accent4"/>
            </a:solidFill>
          </a:ln>
        </p:spPr>
        <p:txBody>
          <a:bodyPr wrap="square">
            <a:spAutoFit/>
          </a:bodyPr>
          <a:lstStyle/>
          <a:p>
            <a:pPr algn="l">
              <a:defRPr/>
            </a:pPr>
            <a:r>
              <a:rPr lang="en-US" sz="1200" u="sng" dirty="0" smtClean="0"/>
              <a:t>Portfolio:</a:t>
            </a:r>
            <a:r>
              <a:rPr lang="en-US" sz="1200" b="0" dirty="0" smtClean="0"/>
              <a:t> </a:t>
            </a:r>
            <a:r>
              <a:rPr lang="en-US" sz="1200" b="0" dirty="0"/>
              <a:t>is sub set of Conduit. It composed of deal from same conduits</a:t>
            </a:r>
            <a:r>
              <a:rPr lang="en-US" sz="1200" b="0" dirty="0" smtClean="0"/>
              <a:t>.</a:t>
            </a:r>
          </a:p>
          <a:p>
            <a:pPr algn="l">
              <a:defRPr/>
            </a:pPr>
            <a:r>
              <a:rPr lang="fr-FR" sz="1200" u="sng" dirty="0" err="1" smtClean="0"/>
              <a:t>Static</a:t>
            </a:r>
            <a:r>
              <a:rPr lang="fr-FR" sz="1200" u="sng" dirty="0" smtClean="0"/>
              <a:t>/</a:t>
            </a:r>
            <a:r>
              <a:rPr lang="fr-FR" sz="1200" u="sng" dirty="0" err="1" smtClean="0"/>
              <a:t>Dynamic</a:t>
            </a:r>
            <a:r>
              <a:rPr lang="fr-FR" sz="1200" u="sng" dirty="0" smtClean="0"/>
              <a:t>:</a:t>
            </a:r>
            <a:r>
              <a:rPr lang="en-GB" sz="1200" dirty="0" smtClean="0"/>
              <a:t> </a:t>
            </a:r>
            <a:r>
              <a:rPr lang="en-GB" sz="1200" b="0" dirty="0" smtClean="0"/>
              <a:t>Static portfolio only reflects the current portfolio as it is on the assessment date whereas dynamic portfolio reflects what the portfolio is realistically expected to be, in a later period, for projection purposes. Dynamic portfolio includes static deals and dynamic deals (future deals or current deals with renewal assumptions)</a:t>
            </a:r>
          </a:p>
          <a:p>
            <a:pPr algn="l">
              <a:defRPr/>
            </a:pPr>
            <a:r>
              <a:rPr lang="en-US" sz="1200" u="sng" dirty="0" smtClean="0"/>
              <a:t>Official </a:t>
            </a:r>
            <a:r>
              <a:rPr lang="en-US" sz="1200" u="sng" dirty="0"/>
              <a:t>for </a:t>
            </a:r>
            <a:r>
              <a:rPr lang="en-US" sz="1200" u="sng" dirty="0" smtClean="0"/>
              <a:t>Calculation:</a:t>
            </a:r>
            <a:r>
              <a:rPr lang="en-US" sz="1200" b="0" dirty="0" smtClean="0"/>
              <a:t> </a:t>
            </a:r>
            <a:r>
              <a:rPr lang="en-US" sz="1200" b="0" dirty="0"/>
              <a:t>Define the portfolio will be used for automatic calculation. </a:t>
            </a:r>
          </a:p>
          <a:p>
            <a:pPr algn="l">
              <a:defRPr/>
            </a:pPr>
            <a:r>
              <a:rPr lang="en-US" sz="1200" b="0" dirty="0"/>
              <a:t>	                  Only one official portfolio per conduit can be selected. Official calculation for the automatic load data is </a:t>
            </a:r>
            <a:r>
              <a:rPr lang="en-US" sz="1200" b="0" dirty="0" smtClean="0"/>
              <a:t>requires</a:t>
            </a:r>
          </a:p>
          <a:p>
            <a:pPr algn="l">
              <a:defRPr/>
            </a:pPr>
            <a:r>
              <a:rPr lang="en-US" sz="1200" b="0" dirty="0"/>
              <a:t>	</a:t>
            </a:r>
          </a:p>
          <a:p>
            <a:pPr algn="l">
              <a:defRPr/>
            </a:pPr>
            <a:r>
              <a:rPr lang="en-US" sz="1200" b="0" dirty="0"/>
              <a:t>	                		</a:t>
            </a:r>
          </a:p>
        </p:txBody>
      </p:sp>
      <p:grpSp>
        <p:nvGrpSpPr>
          <p:cNvPr id="20486" name="Group 5"/>
          <p:cNvGrpSpPr>
            <a:grpSpLocks/>
          </p:cNvGrpSpPr>
          <p:nvPr/>
        </p:nvGrpSpPr>
        <p:grpSpPr bwMode="auto">
          <a:xfrm>
            <a:off x="8181975" y="5373180"/>
            <a:ext cx="657225" cy="584200"/>
            <a:chOff x="7553325" y="6189895"/>
            <a:chExt cx="657225" cy="583637"/>
          </a:xfrm>
        </p:grpSpPr>
        <p:sp>
          <p:nvSpPr>
            <p:cNvPr id="20487" name="Oval 7"/>
            <p:cNvSpPr>
              <a:spLocks noChangeArrowheads="1"/>
            </p:cNvSpPr>
            <p:nvPr/>
          </p:nvSpPr>
          <p:spPr bwMode="auto">
            <a:xfrm>
              <a:off x="7553325" y="6189895"/>
              <a:ext cx="657225" cy="543986"/>
            </a:xfrm>
            <a:prstGeom prst="ellipse">
              <a:avLst/>
            </a:prstGeom>
            <a:solidFill>
              <a:srgbClr val="FECACA"/>
            </a:solidFill>
            <a:ln w="3175" algn="ctr">
              <a:solidFill>
                <a:schemeClr val="tx1"/>
              </a:solidFill>
              <a:round/>
              <a:headEnd/>
              <a:tailEnd/>
            </a:ln>
          </p:spPr>
          <p:txBody>
            <a:bodyPr anchor="ctr"/>
            <a:lstStyle/>
            <a:p>
              <a:endParaRPr lang="fr-FR"/>
            </a:p>
          </p:txBody>
        </p:sp>
        <p:sp>
          <p:nvSpPr>
            <p:cNvPr id="20488" name="TextBox 8"/>
            <p:cNvSpPr txBox="1">
              <a:spLocks noChangeArrowheads="1"/>
            </p:cNvSpPr>
            <p:nvPr/>
          </p:nvSpPr>
          <p:spPr bwMode="auto">
            <a:xfrm>
              <a:off x="7700914" y="6219534"/>
              <a:ext cx="360089" cy="553998"/>
            </a:xfrm>
            <a:prstGeom prst="rect">
              <a:avLst/>
            </a:prstGeom>
            <a:noFill/>
            <a:ln w="9525">
              <a:noFill/>
              <a:miter lim="800000"/>
              <a:headEnd/>
              <a:tailEnd/>
            </a:ln>
          </p:spPr>
          <p:txBody>
            <a:bodyPr>
              <a:spAutoFit/>
            </a:bodyPr>
            <a:lstStyle/>
            <a:p>
              <a:r>
                <a:rPr lang="fr-FR" sz="1000" dirty="0"/>
                <a:t>B3 </a:t>
              </a:r>
            </a:p>
            <a:p>
              <a:r>
                <a:rPr lang="fr-FR" sz="1000" dirty="0"/>
                <a:t>&amp; </a:t>
              </a:r>
            </a:p>
            <a:p>
              <a:r>
                <a:rPr lang="fr-FR" sz="1000" dirty="0"/>
                <a:t>IM</a:t>
              </a:r>
              <a:endParaRPr lang="en-US" sz="1000" dirty="0"/>
            </a:p>
          </p:txBody>
        </p:sp>
      </p:grpSp>
      <p:pic>
        <p:nvPicPr>
          <p:cNvPr id="2050" name="Picture 2"/>
          <p:cNvPicPr>
            <a:picLocks noChangeAspect="1" noChangeArrowheads="1"/>
          </p:cNvPicPr>
          <p:nvPr/>
        </p:nvPicPr>
        <p:blipFill>
          <a:blip r:embed="rId2" cstate="print"/>
          <a:srcRect/>
          <a:stretch>
            <a:fillRect/>
          </a:stretch>
        </p:blipFill>
        <p:spPr bwMode="auto">
          <a:xfrm>
            <a:off x="338328" y="1261872"/>
            <a:ext cx="8458326" cy="22408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57CADF09-B22D-4675-8FE6-F560E39A8588}" type="slidenum">
              <a:rPr lang="en-GB"/>
              <a:pPr>
                <a:defRPr/>
              </a:pPr>
              <a:t>3</a:t>
            </a:fld>
            <a:endParaRPr lang="en-GB"/>
          </a:p>
        </p:txBody>
      </p:sp>
      <p:sp>
        <p:nvSpPr>
          <p:cNvPr id="5123" name="Rectangle 2"/>
          <p:cNvSpPr>
            <a:spLocks noGrp="1" noChangeArrowheads="1"/>
          </p:cNvSpPr>
          <p:nvPr>
            <p:ph type="title"/>
          </p:nvPr>
        </p:nvSpPr>
        <p:spPr/>
        <p:txBody>
          <a:bodyPr/>
          <a:lstStyle/>
          <a:p>
            <a:r>
              <a:rPr lang="en-US" smtClean="0"/>
              <a:t>Objectives</a:t>
            </a:r>
          </a:p>
        </p:txBody>
      </p:sp>
      <p:sp>
        <p:nvSpPr>
          <p:cNvPr id="5124" name="Rectangle 3"/>
          <p:cNvSpPr>
            <a:spLocks noGrp="1" noChangeArrowheads="1"/>
          </p:cNvSpPr>
          <p:nvPr>
            <p:ph type="body" idx="1"/>
          </p:nvPr>
        </p:nvSpPr>
        <p:spPr>
          <a:xfrm>
            <a:off x="971550" y="1539875"/>
            <a:ext cx="7377113" cy="4000500"/>
          </a:xfrm>
          <a:ln>
            <a:solidFill>
              <a:schemeClr val="accent1"/>
            </a:solidFill>
          </a:ln>
        </p:spPr>
        <p:txBody>
          <a:bodyPr anchor="ctr"/>
          <a:lstStyle/>
          <a:p>
            <a:pPr>
              <a:lnSpc>
                <a:spcPct val="90000"/>
              </a:lnSpc>
            </a:pPr>
            <a:r>
              <a:rPr lang="en-US" sz="1600" i="1" smtClean="0"/>
              <a:t>Present the impact and link with the current Basel2 application </a:t>
            </a:r>
          </a:p>
          <a:p>
            <a:pPr>
              <a:lnSpc>
                <a:spcPct val="90000"/>
              </a:lnSpc>
            </a:pPr>
            <a:r>
              <a:rPr lang="en-US" sz="1600" i="1" smtClean="0"/>
              <a:t>Define the data for Basel3/Liquidity application</a:t>
            </a:r>
          </a:p>
          <a:p>
            <a:pPr>
              <a:lnSpc>
                <a:spcPct val="90000"/>
              </a:lnSpc>
            </a:pPr>
            <a:r>
              <a:rPr lang="en-US" sz="1600" i="1" smtClean="0"/>
              <a:t>Impacts from upstream application (Antalis 3, SPV/CPC)</a:t>
            </a:r>
          </a:p>
          <a:p>
            <a:pPr>
              <a:lnSpc>
                <a:spcPct val="90000"/>
              </a:lnSpc>
            </a:pPr>
            <a:r>
              <a:rPr lang="en-US" sz="1600" i="1" smtClean="0"/>
              <a:t>Define process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Liquidity project- Administration&gt;Facility Management</a:t>
            </a:r>
          </a:p>
        </p:txBody>
      </p:sp>
      <p:sp>
        <p:nvSpPr>
          <p:cNvPr id="5" name="Slide Number Placeholder 4"/>
          <p:cNvSpPr>
            <a:spLocks noGrp="1"/>
          </p:cNvSpPr>
          <p:nvPr>
            <p:ph type="sldNum" sz="quarter" idx="10"/>
          </p:nvPr>
        </p:nvSpPr>
        <p:spPr/>
        <p:txBody>
          <a:bodyPr/>
          <a:lstStyle/>
          <a:p>
            <a:pPr>
              <a:defRPr/>
            </a:pPr>
            <a:fld id="{C02CC62C-E1BF-4F70-959F-9CA56F4523D7}" type="slidenum">
              <a:rPr lang="en-GB" smtClean="0"/>
              <a:pPr>
                <a:defRPr/>
              </a:pPr>
              <a:t>30</a:t>
            </a:fld>
            <a:endParaRPr lang="en-GB"/>
          </a:p>
        </p:txBody>
      </p:sp>
      <p:sp>
        <p:nvSpPr>
          <p:cNvPr id="7" name="TextBox 6"/>
          <p:cNvSpPr txBox="1"/>
          <p:nvPr/>
        </p:nvSpPr>
        <p:spPr>
          <a:xfrm>
            <a:off x="241300" y="4103750"/>
            <a:ext cx="8712200" cy="461665"/>
          </a:xfrm>
          <a:prstGeom prst="rect">
            <a:avLst/>
          </a:prstGeom>
          <a:noFill/>
          <a:ln>
            <a:solidFill>
              <a:schemeClr val="accent4"/>
            </a:solidFill>
          </a:ln>
        </p:spPr>
        <p:txBody>
          <a:bodyPr wrap="square">
            <a:spAutoFit/>
          </a:bodyPr>
          <a:lstStyle/>
          <a:p>
            <a:pPr algn="l">
              <a:defRPr/>
            </a:pPr>
            <a:r>
              <a:rPr lang="en-US" sz="1200" u="sng" dirty="0" smtClean="0"/>
              <a:t>New Production:</a:t>
            </a:r>
            <a:r>
              <a:rPr lang="en-US" sz="1200" b="0" dirty="0" smtClean="0"/>
              <a:t> This flag should be set on each facility linked to a new production deal. </a:t>
            </a:r>
            <a:endParaRPr lang="en-US" sz="1200" b="0" strike="sngStrike" dirty="0">
              <a:solidFill>
                <a:srgbClr val="003399"/>
              </a:solidFill>
            </a:endParaRPr>
          </a:p>
          <a:p>
            <a:pPr algn="l">
              <a:defRPr/>
            </a:pPr>
            <a:r>
              <a:rPr lang="en-US" sz="1200" b="0" dirty="0"/>
              <a:t>	                		</a:t>
            </a:r>
          </a:p>
        </p:txBody>
      </p:sp>
      <p:pic>
        <p:nvPicPr>
          <p:cNvPr id="1026" name="Picture 2"/>
          <p:cNvPicPr>
            <a:picLocks noChangeAspect="1" noChangeArrowheads="1"/>
          </p:cNvPicPr>
          <p:nvPr/>
        </p:nvPicPr>
        <p:blipFill>
          <a:blip r:embed="rId2" cstate="print"/>
          <a:srcRect/>
          <a:stretch>
            <a:fillRect/>
          </a:stretch>
        </p:blipFill>
        <p:spPr bwMode="auto">
          <a:xfrm>
            <a:off x="231647" y="1534456"/>
            <a:ext cx="8695799" cy="2461472"/>
          </a:xfrm>
          <a:prstGeom prst="rect">
            <a:avLst/>
          </a:prstGeom>
          <a:noFill/>
          <a:ln w="9525">
            <a:noFill/>
            <a:miter lim="800000"/>
            <a:headEnd/>
            <a:tailEnd/>
          </a:ln>
        </p:spPr>
      </p:pic>
      <p:grpSp>
        <p:nvGrpSpPr>
          <p:cNvPr id="10" name="Group 27"/>
          <p:cNvGrpSpPr>
            <a:grpSpLocks/>
          </p:cNvGrpSpPr>
          <p:nvPr/>
        </p:nvGrpSpPr>
        <p:grpSpPr bwMode="auto">
          <a:xfrm>
            <a:off x="7683627" y="4524756"/>
            <a:ext cx="542925" cy="438150"/>
            <a:chOff x="8601075" y="5895974"/>
            <a:chExt cx="542925" cy="438151"/>
          </a:xfrm>
        </p:grpSpPr>
        <p:sp>
          <p:nvSpPr>
            <p:cNvPr id="11" name="Oval 28"/>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12" name="TextBox 29"/>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a:t>IM</a:t>
              </a:r>
              <a:endParaRPr lang="en-US" sz="110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42975" y="630238"/>
            <a:ext cx="7272338" cy="785812"/>
          </a:xfrm>
        </p:spPr>
        <p:txBody>
          <a:bodyPr/>
          <a:lstStyle/>
          <a:p>
            <a:r>
              <a:rPr lang="en-US" smtClean="0"/>
              <a:t>Liquidity project-Input Data&gt; Basel 2 Load Data</a:t>
            </a:r>
          </a:p>
        </p:txBody>
      </p:sp>
      <p:sp>
        <p:nvSpPr>
          <p:cNvPr id="3" name="Text Placeholder 2"/>
          <p:cNvSpPr>
            <a:spLocks noGrp="1"/>
          </p:cNvSpPr>
          <p:nvPr>
            <p:ph type="body" sz="half" idx="1"/>
          </p:nvPr>
        </p:nvSpPr>
        <p:spPr>
          <a:xfrm>
            <a:off x="285750" y="4867275"/>
            <a:ext cx="8372475" cy="1543050"/>
          </a:xfrm>
          <a:ln>
            <a:solidFill>
              <a:schemeClr val="accent4"/>
            </a:solidFill>
          </a:ln>
        </p:spPr>
        <p:txBody>
          <a:bodyPr/>
          <a:lstStyle/>
          <a:p>
            <a:pPr>
              <a:buFont typeface="Wingdings" pitchFamily="2" charset="2"/>
              <a:buNone/>
              <a:defRPr/>
            </a:pPr>
            <a:r>
              <a:rPr lang="en-US" sz="1100" b="0" dirty="0" smtClean="0"/>
              <a:t>Retrieve automatically data from upstream application at specific assessment date. Can import data at two levels:</a:t>
            </a:r>
          </a:p>
          <a:p>
            <a:pPr>
              <a:defRPr/>
            </a:pPr>
            <a:r>
              <a:rPr lang="en-US" sz="1100" u="sng" dirty="0" smtClean="0"/>
              <a:t>Conduit</a:t>
            </a:r>
            <a:r>
              <a:rPr lang="en-US" sz="1100" b="0" dirty="0" smtClean="0"/>
              <a:t>: all deals belong to the conduit and present in upstream application will be updated</a:t>
            </a:r>
          </a:p>
          <a:p>
            <a:pPr>
              <a:defRPr/>
            </a:pPr>
            <a:r>
              <a:rPr lang="en-US" sz="1100" u="sng" dirty="0" smtClean="0"/>
              <a:t>Deal</a:t>
            </a:r>
            <a:r>
              <a:rPr lang="en-US" sz="1100" b="0" dirty="0" smtClean="0"/>
              <a:t>: import data deal per deal.</a:t>
            </a:r>
          </a:p>
          <a:p>
            <a:pPr>
              <a:buFont typeface="Wingdings" pitchFamily="2" charset="2"/>
              <a:buNone/>
              <a:defRPr/>
            </a:pPr>
            <a:r>
              <a:rPr lang="en-US" sz="1100" b="0" dirty="0" smtClean="0"/>
              <a:t>If some issues are met during import, Auto input loader report is available to check the error. (Business Object report)</a:t>
            </a:r>
          </a:p>
          <a:p>
            <a:pPr>
              <a:buFont typeface="Wingdings" pitchFamily="2" charset="2"/>
              <a:buNone/>
              <a:defRPr/>
            </a:pPr>
            <a:endParaRPr lang="en-US" sz="1200" b="0" dirty="0"/>
          </a:p>
        </p:txBody>
      </p:sp>
      <p:sp>
        <p:nvSpPr>
          <p:cNvPr id="5" name="Slide Number Placeholder 4"/>
          <p:cNvSpPr>
            <a:spLocks noGrp="1"/>
          </p:cNvSpPr>
          <p:nvPr>
            <p:ph type="sldNum" sz="quarter" idx="10"/>
          </p:nvPr>
        </p:nvSpPr>
        <p:spPr/>
        <p:txBody>
          <a:bodyPr/>
          <a:lstStyle/>
          <a:p>
            <a:pPr>
              <a:defRPr/>
            </a:pPr>
            <a:fld id="{595E85EE-175A-4034-AD60-4E7CBE8658FE}" type="slidenum">
              <a:rPr lang="en-GB" smtClean="0"/>
              <a:pPr>
                <a:defRPr/>
              </a:pPr>
              <a:t>31</a:t>
            </a:fld>
            <a:endParaRPr lang="en-GB"/>
          </a:p>
        </p:txBody>
      </p:sp>
      <p:pic>
        <p:nvPicPr>
          <p:cNvPr id="46083" name="Picture 3"/>
          <p:cNvPicPr>
            <a:picLocks noChangeAspect="1" noChangeArrowheads="1"/>
          </p:cNvPicPr>
          <p:nvPr/>
        </p:nvPicPr>
        <p:blipFill>
          <a:blip r:embed="rId2" cstate="print"/>
          <a:srcRect/>
          <a:stretch>
            <a:fillRect/>
          </a:stretch>
        </p:blipFill>
        <p:spPr bwMode="auto">
          <a:xfrm>
            <a:off x="342900" y="1104900"/>
            <a:ext cx="8239125" cy="1857375"/>
          </a:xfrm>
          <a:prstGeom prst="rect">
            <a:avLst/>
          </a:prstGeom>
          <a:noFill/>
          <a:ln w="3175" cap="flat" cmpd="sng" algn="ctr">
            <a:solidFill>
              <a:schemeClr val="accent4"/>
            </a:solidFill>
            <a:prstDash val="solid"/>
            <a:miter lim="800000"/>
            <a:headEnd type="none" w="med" len="med"/>
            <a:tailEnd type="none" w="med" len="med"/>
          </a:ln>
        </p:spPr>
      </p:pic>
      <p:pic>
        <p:nvPicPr>
          <p:cNvPr id="46084" name="Picture 4"/>
          <p:cNvPicPr>
            <a:picLocks noChangeAspect="1" noChangeArrowheads="1"/>
          </p:cNvPicPr>
          <p:nvPr/>
        </p:nvPicPr>
        <p:blipFill>
          <a:blip r:embed="rId3" cstate="print"/>
          <a:srcRect/>
          <a:stretch>
            <a:fillRect/>
          </a:stretch>
        </p:blipFill>
        <p:spPr bwMode="auto">
          <a:xfrm>
            <a:off x="323850" y="3019425"/>
            <a:ext cx="8277225" cy="1752600"/>
          </a:xfrm>
          <a:prstGeom prst="rect">
            <a:avLst/>
          </a:prstGeom>
          <a:noFill/>
          <a:ln w="3175" cap="flat" cmpd="sng" algn="ctr">
            <a:solidFill>
              <a:schemeClr val="accent4"/>
            </a:solidFill>
            <a:prstDash val="solid"/>
            <a:miter lim="800000"/>
            <a:headEnd type="none" w="med" len="med"/>
            <a:tailEnd type="none" w="med" len="med"/>
          </a:ln>
        </p:spPr>
      </p:pic>
      <p:grpSp>
        <p:nvGrpSpPr>
          <p:cNvPr id="2" name="Group 6"/>
          <p:cNvGrpSpPr>
            <a:grpSpLocks/>
          </p:cNvGrpSpPr>
          <p:nvPr/>
        </p:nvGrpSpPr>
        <p:grpSpPr bwMode="auto">
          <a:xfrm>
            <a:off x="8343900" y="5322888"/>
            <a:ext cx="657225" cy="574675"/>
            <a:chOff x="7553325" y="5894912"/>
            <a:chExt cx="657225" cy="574110"/>
          </a:xfrm>
        </p:grpSpPr>
        <p:sp>
          <p:nvSpPr>
            <p:cNvPr id="24584" name="Oval 7"/>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24585" name="TextBox 8"/>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Liquidity project- Administration&gt;Model Parameters</a:t>
            </a:r>
          </a:p>
        </p:txBody>
      </p:sp>
      <p:sp>
        <p:nvSpPr>
          <p:cNvPr id="5" name="Slide Number Placeholder 4"/>
          <p:cNvSpPr>
            <a:spLocks noGrp="1"/>
          </p:cNvSpPr>
          <p:nvPr>
            <p:ph type="sldNum" sz="quarter" idx="10"/>
          </p:nvPr>
        </p:nvSpPr>
        <p:spPr/>
        <p:txBody>
          <a:bodyPr/>
          <a:lstStyle/>
          <a:p>
            <a:pPr>
              <a:defRPr/>
            </a:pPr>
            <a:fld id="{1A5DAEB7-E51A-42A8-987A-4201FB2B1BF6}" type="slidenum">
              <a:rPr lang="en-GB" smtClean="0"/>
              <a:pPr>
                <a:defRPr/>
              </a:pPr>
              <a:t>32</a:t>
            </a:fld>
            <a:endParaRPr lang="en-GB"/>
          </a:p>
        </p:txBody>
      </p:sp>
      <p:pic>
        <p:nvPicPr>
          <p:cNvPr id="45058" name="Picture 2"/>
          <p:cNvPicPr>
            <a:picLocks noChangeAspect="1" noChangeArrowheads="1"/>
          </p:cNvPicPr>
          <p:nvPr/>
        </p:nvPicPr>
        <p:blipFill>
          <a:blip r:embed="rId2" cstate="print"/>
          <a:srcRect/>
          <a:stretch>
            <a:fillRect/>
          </a:stretch>
        </p:blipFill>
        <p:spPr bwMode="auto">
          <a:xfrm>
            <a:off x="171450" y="1600200"/>
            <a:ext cx="8534400" cy="2838450"/>
          </a:xfrm>
          <a:prstGeom prst="rect">
            <a:avLst/>
          </a:prstGeom>
          <a:noFill/>
          <a:ln w="3175" cap="flat" cmpd="sng" algn="ctr">
            <a:solidFill>
              <a:schemeClr val="accent4"/>
            </a:solidFill>
            <a:prstDash val="solid"/>
            <a:miter lim="800000"/>
            <a:headEnd type="none" w="med" len="med"/>
            <a:tailEnd type="none" w="med" len="med"/>
          </a:ln>
        </p:spPr>
      </p:pic>
      <p:sp>
        <p:nvSpPr>
          <p:cNvPr id="21509" name="TextBox 6"/>
          <p:cNvSpPr txBox="1">
            <a:spLocks noChangeArrowheads="1"/>
          </p:cNvSpPr>
          <p:nvPr/>
        </p:nvSpPr>
        <p:spPr bwMode="auto">
          <a:xfrm>
            <a:off x="628650" y="4572000"/>
            <a:ext cx="7019925" cy="2204706"/>
          </a:xfrm>
          <a:prstGeom prst="rect">
            <a:avLst/>
          </a:prstGeom>
          <a:noFill/>
          <a:ln w="9525">
            <a:noFill/>
            <a:miter lim="800000"/>
            <a:headEnd/>
            <a:tailEnd/>
          </a:ln>
        </p:spPr>
        <p:txBody>
          <a:bodyPr>
            <a:spAutoFit/>
          </a:bodyPr>
          <a:lstStyle/>
          <a:p>
            <a:pPr algn="just">
              <a:lnSpc>
                <a:spcPct val="115000"/>
              </a:lnSpc>
              <a:spcAft>
                <a:spcPts val="1000"/>
              </a:spcAft>
            </a:pPr>
            <a:r>
              <a:rPr lang="en-US" sz="1200" b="0" dirty="0" smtClean="0"/>
              <a:t>The application of the scenarios to the conduit activity is based on expert judgment and relies on the financial crisis history and experience. The scenarios are translated into the five types of liquidity sources: 1/ CP placed on the market, 2/ CP </a:t>
            </a:r>
            <a:r>
              <a:rPr lang="en-US" sz="1200" b="0" dirty="0" err="1" smtClean="0"/>
              <a:t>Repoed</a:t>
            </a:r>
            <a:r>
              <a:rPr lang="en-US" sz="1200" b="0" dirty="0" smtClean="0"/>
              <a:t>, 3/ CP Retained, 4/ CP Prefunded, 5/ Liquidity drawdown. They are all defined at the conduit level except for liquidity drawdown which is defined at asset type level. They are expressed through time buckets and as percentages of financing amounts.</a:t>
            </a:r>
          </a:p>
          <a:p>
            <a:pPr algn="just">
              <a:lnSpc>
                <a:spcPct val="115000"/>
              </a:lnSpc>
              <a:spcAft>
                <a:spcPts val="1000"/>
              </a:spcAft>
            </a:pPr>
            <a:r>
              <a:rPr lang="en-US" sz="1200" b="0" dirty="0" smtClean="0"/>
              <a:t>All those parameters taken together represent a calibration, which will be applied to the conduit’s portfolios. They are the drivers of the deformation of the contractual cash flows into expected cash flows.</a:t>
            </a:r>
          </a:p>
          <a:p>
            <a:endParaRPr lang="en-US" dirty="0">
              <a:ea typeface="Calibri" pitchFamily="34" charset="0"/>
              <a:cs typeface="Times New Roman" pitchFamily="18" charset="0"/>
            </a:endParaRPr>
          </a:p>
        </p:txBody>
      </p:sp>
      <p:grpSp>
        <p:nvGrpSpPr>
          <p:cNvPr id="2" name="Group 8"/>
          <p:cNvGrpSpPr>
            <a:grpSpLocks/>
          </p:cNvGrpSpPr>
          <p:nvPr/>
        </p:nvGrpSpPr>
        <p:grpSpPr bwMode="auto">
          <a:xfrm>
            <a:off x="7715250" y="5276850"/>
            <a:ext cx="542925" cy="438150"/>
            <a:chOff x="8601075" y="5895974"/>
            <a:chExt cx="542925" cy="438151"/>
          </a:xfrm>
        </p:grpSpPr>
        <p:sp>
          <p:nvSpPr>
            <p:cNvPr id="21512" name="Oval 9"/>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21513" name="TextBox 10"/>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Liquidity project- Administration&gt;Model Parameters&gt;Liquidity drawdown</a:t>
            </a:r>
          </a:p>
        </p:txBody>
      </p:sp>
      <p:sp>
        <p:nvSpPr>
          <p:cNvPr id="22532" name="Content Placeholder 3"/>
          <p:cNvSpPr>
            <a:spLocks noGrp="1"/>
          </p:cNvSpPr>
          <p:nvPr>
            <p:ph sz="half" idx="2"/>
          </p:nvPr>
        </p:nvSpPr>
        <p:spPr>
          <a:xfrm>
            <a:off x="574992" y="4242815"/>
            <a:ext cx="6932232" cy="2029969"/>
          </a:xfrm>
        </p:spPr>
        <p:txBody>
          <a:bodyPr/>
          <a:lstStyle/>
          <a:p>
            <a:r>
              <a:rPr lang="en-US" sz="1400" dirty="0" smtClean="0"/>
              <a:t>Represent Liquidity line given to the client. For a structural point of view the liquidity line is at deal level</a:t>
            </a:r>
          </a:p>
          <a:p>
            <a:r>
              <a:rPr lang="en-US" sz="1400" dirty="0" smtClean="0"/>
              <a:t>Liquidity Drawdown is defined by asset type and applied specifically to the total financing needs of each facility</a:t>
            </a:r>
          </a:p>
          <a:p>
            <a:r>
              <a:rPr lang="en-US" sz="1400" dirty="0" smtClean="0"/>
              <a:t>Allow to describe per asset type and per scenario the percentage of the liquidity drawdown </a:t>
            </a:r>
          </a:p>
        </p:txBody>
      </p:sp>
      <p:sp>
        <p:nvSpPr>
          <p:cNvPr id="5" name="Slide Number Placeholder 4"/>
          <p:cNvSpPr>
            <a:spLocks noGrp="1"/>
          </p:cNvSpPr>
          <p:nvPr>
            <p:ph type="sldNum" sz="quarter" idx="10"/>
          </p:nvPr>
        </p:nvSpPr>
        <p:spPr/>
        <p:txBody>
          <a:bodyPr/>
          <a:lstStyle/>
          <a:p>
            <a:pPr>
              <a:defRPr/>
            </a:pPr>
            <a:fld id="{3CACDEA1-BB59-4E5B-B3B3-9D33EDDFF490}" type="slidenum">
              <a:rPr lang="en-GB" smtClean="0"/>
              <a:pPr>
                <a:defRPr/>
              </a:pPr>
              <a:t>33</a:t>
            </a:fld>
            <a:endParaRPr lang="en-GB"/>
          </a:p>
        </p:txBody>
      </p:sp>
      <p:grpSp>
        <p:nvGrpSpPr>
          <p:cNvPr id="2" name="Group 5"/>
          <p:cNvGrpSpPr>
            <a:grpSpLocks/>
          </p:cNvGrpSpPr>
          <p:nvPr/>
        </p:nvGrpSpPr>
        <p:grpSpPr bwMode="auto">
          <a:xfrm>
            <a:off x="7715250" y="4911090"/>
            <a:ext cx="542925" cy="438150"/>
            <a:chOff x="8601075" y="5895974"/>
            <a:chExt cx="542925" cy="438151"/>
          </a:xfrm>
        </p:grpSpPr>
        <p:sp>
          <p:nvSpPr>
            <p:cNvPr id="22536"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22537"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a:t>IM</a:t>
              </a:r>
              <a:endParaRPr lang="en-US" sz="1100"/>
            </a:p>
          </p:txBody>
        </p:sp>
      </p:grpSp>
      <p:pic>
        <p:nvPicPr>
          <p:cNvPr id="41985" name="Picture 1"/>
          <p:cNvPicPr>
            <a:picLocks noChangeAspect="1" noChangeArrowheads="1"/>
          </p:cNvPicPr>
          <p:nvPr/>
        </p:nvPicPr>
        <p:blipFill>
          <a:blip r:embed="rId2" cstate="print"/>
          <a:srcRect/>
          <a:stretch>
            <a:fillRect/>
          </a:stretch>
        </p:blipFill>
        <p:spPr bwMode="auto">
          <a:xfrm>
            <a:off x="552339" y="1601534"/>
            <a:ext cx="7786050" cy="248583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44118" y="356299"/>
            <a:ext cx="7272338" cy="785812"/>
          </a:xfrm>
        </p:spPr>
        <p:txBody>
          <a:bodyPr/>
          <a:lstStyle/>
          <a:p>
            <a:r>
              <a:rPr lang="en-US" sz="2400" dirty="0" smtClean="0"/>
              <a:t>Liquidity project- Administration&gt;Model Parameters&gt;CP Events</a:t>
            </a:r>
          </a:p>
        </p:txBody>
      </p:sp>
      <p:sp>
        <p:nvSpPr>
          <p:cNvPr id="23556" name="Content Placeholder 3"/>
          <p:cNvSpPr>
            <a:spLocks noGrp="1"/>
          </p:cNvSpPr>
          <p:nvPr>
            <p:ph sz="half" idx="2"/>
          </p:nvPr>
        </p:nvSpPr>
        <p:spPr>
          <a:xfrm>
            <a:off x="585216" y="3976603"/>
            <a:ext cx="7763447" cy="2358209"/>
          </a:xfrm>
        </p:spPr>
        <p:txBody>
          <a:bodyPr/>
          <a:lstStyle/>
          <a:p>
            <a:r>
              <a:rPr lang="en-US" sz="1200" dirty="0" smtClean="0"/>
              <a:t>Describe what percentage of the conduit’s liabilities each liquidity source will represent for each day in the future. It is defined per CP Type</a:t>
            </a:r>
          </a:p>
          <a:p>
            <a:r>
              <a:rPr lang="en-US" sz="1200" dirty="0" smtClean="0"/>
              <a:t>CP Regular: CP placed on the market</a:t>
            </a:r>
          </a:p>
          <a:p>
            <a:r>
              <a:rPr lang="en-US" sz="1200" dirty="0" smtClean="0"/>
              <a:t>CP Retained: put on SG balance sheet because conduit are sponsored</a:t>
            </a:r>
          </a:p>
          <a:p>
            <a:r>
              <a:rPr lang="en-US" sz="1200" dirty="0" smtClean="0"/>
              <a:t>CP </a:t>
            </a:r>
            <a:r>
              <a:rPr lang="en-US" sz="1200" dirty="0" err="1" smtClean="0"/>
              <a:t>Repoed</a:t>
            </a:r>
            <a:r>
              <a:rPr lang="en-US" sz="1200" dirty="0" smtClean="0"/>
              <a:t>: bought by BCE/FED</a:t>
            </a:r>
          </a:p>
          <a:p>
            <a:r>
              <a:rPr lang="en-US" sz="1200" dirty="0" smtClean="0"/>
              <a:t>The percentage contribution can be defined on the basis of total financing needs or net financing needs</a:t>
            </a:r>
          </a:p>
        </p:txBody>
      </p:sp>
      <p:sp>
        <p:nvSpPr>
          <p:cNvPr id="5" name="Slide Number Placeholder 4"/>
          <p:cNvSpPr>
            <a:spLocks noGrp="1"/>
          </p:cNvSpPr>
          <p:nvPr>
            <p:ph type="sldNum" sz="quarter" idx="10"/>
          </p:nvPr>
        </p:nvSpPr>
        <p:spPr/>
        <p:txBody>
          <a:bodyPr/>
          <a:lstStyle/>
          <a:p>
            <a:pPr>
              <a:defRPr/>
            </a:pPr>
            <a:fld id="{C48F910F-A932-4B1D-B207-6B16CCB615B2}" type="slidenum">
              <a:rPr lang="en-GB" smtClean="0"/>
              <a:pPr>
                <a:defRPr/>
              </a:pPr>
              <a:t>34</a:t>
            </a:fld>
            <a:endParaRPr lang="en-GB"/>
          </a:p>
        </p:txBody>
      </p:sp>
      <p:grpSp>
        <p:nvGrpSpPr>
          <p:cNvPr id="2" name="Group 5"/>
          <p:cNvGrpSpPr>
            <a:grpSpLocks/>
          </p:cNvGrpSpPr>
          <p:nvPr/>
        </p:nvGrpSpPr>
        <p:grpSpPr bwMode="auto">
          <a:xfrm>
            <a:off x="8172450" y="5099048"/>
            <a:ext cx="542925" cy="438150"/>
            <a:chOff x="9058275" y="5718172"/>
            <a:chExt cx="542925" cy="438151"/>
          </a:xfrm>
        </p:grpSpPr>
        <p:sp>
          <p:nvSpPr>
            <p:cNvPr id="23560" name="Oval 6"/>
            <p:cNvSpPr>
              <a:spLocks noChangeArrowheads="1"/>
            </p:cNvSpPr>
            <p:nvPr/>
          </p:nvSpPr>
          <p:spPr bwMode="auto">
            <a:xfrm>
              <a:off x="9058275" y="5718172"/>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23561" name="TextBox 7"/>
            <p:cNvSpPr txBox="1">
              <a:spLocks noChangeArrowheads="1"/>
            </p:cNvSpPr>
            <p:nvPr/>
          </p:nvSpPr>
          <p:spPr bwMode="auto">
            <a:xfrm>
              <a:off x="9135981" y="58134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pic>
        <p:nvPicPr>
          <p:cNvPr id="40961" name="Picture 1"/>
          <p:cNvPicPr>
            <a:picLocks noChangeAspect="1" noChangeArrowheads="1"/>
          </p:cNvPicPr>
          <p:nvPr/>
        </p:nvPicPr>
        <p:blipFill>
          <a:blip r:embed="rId2" cstate="print"/>
          <a:srcRect/>
          <a:stretch>
            <a:fillRect/>
          </a:stretch>
        </p:blipFill>
        <p:spPr bwMode="auto">
          <a:xfrm>
            <a:off x="566929" y="1078994"/>
            <a:ext cx="6931151" cy="284255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2E383876-202F-4A6E-90A7-A2A8AC235783}" type="slidenum">
              <a:rPr lang="en-GB"/>
              <a:pPr>
                <a:defRPr/>
              </a:pPr>
              <a:t>35</a:t>
            </a:fld>
            <a:endParaRPr lang="en-GB"/>
          </a:p>
        </p:txBody>
      </p:sp>
      <p:sp>
        <p:nvSpPr>
          <p:cNvPr id="6147" name="Rectangle 6"/>
          <p:cNvSpPr>
            <a:spLocks noChangeArrowheads="1"/>
          </p:cNvSpPr>
          <p:nvPr/>
        </p:nvSpPr>
        <p:spPr bwMode="auto">
          <a:xfrm>
            <a:off x="508000" y="4616450"/>
            <a:ext cx="7947025" cy="520700"/>
          </a:xfrm>
          <a:prstGeom prst="rect">
            <a:avLst/>
          </a:prstGeom>
          <a:solidFill>
            <a:srgbClr val="EAEAEA"/>
          </a:solidFill>
          <a:ln w="3175" algn="ctr">
            <a:noFill/>
            <a:miter lim="800000"/>
            <a:headEnd/>
            <a:tailEnd/>
          </a:ln>
        </p:spPr>
        <p:txBody>
          <a:bodyPr wrap="none" anchor="ctr"/>
          <a:lstStyle/>
          <a:p>
            <a:endParaRPr lang="fr-FR"/>
          </a:p>
        </p:txBody>
      </p:sp>
      <p:sp>
        <p:nvSpPr>
          <p:cNvPr id="6148" name="Rectangle 4"/>
          <p:cNvSpPr>
            <a:spLocks noGrp="1" noChangeArrowheads="1"/>
          </p:cNvSpPr>
          <p:nvPr>
            <p:ph type="title"/>
          </p:nvPr>
        </p:nvSpPr>
        <p:spPr/>
        <p:txBody>
          <a:bodyPr/>
          <a:lstStyle/>
          <a:p>
            <a:r>
              <a:rPr lang="en-US" smtClean="0"/>
              <a:t>Agenda</a:t>
            </a:r>
          </a:p>
        </p:txBody>
      </p:sp>
      <p:sp>
        <p:nvSpPr>
          <p:cNvPr id="6149" name="Rectangle 5"/>
          <p:cNvSpPr>
            <a:spLocks noGrp="1" noChangeArrowheads="1"/>
          </p:cNvSpPr>
          <p:nvPr>
            <p:ph type="body" idx="1"/>
          </p:nvPr>
        </p:nvSpPr>
        <p:spPr/>
        <p:txBody>
          <a:bodyPr/>
          <a:lstStyle/>
          <a:p>
            <a:r>
              <a:rPr lang="en-US" b="0" dirty="0" smtClean="0"/>
              <a:t>Objectives </a:t>
            </a:r>
          </a:p>
          <a:p>
            <a:r>
              <a:rPr lang="en-US" b="0" dirty="0" smtClean="0"/>
              <a:t>Business requirements</a:t>
            </a:r>
          </a:p>
          <a:p>
            <a:r>
              <a:rPr lang="en-US" b="0" dirty="0" smtClean="0"/>
              <a:t>Functional architecture</a:t>
            </a:r>
          </a:p>
          <a:p>
            <a:r>
              <a:rPr lang="fr-FR" b="0" dirty="0" smtClean="0"/>
              <a:t>Production </a:t>
            </a:r>
            <a:r>
              <a:rPr lang="fr-FR" b="0" dirty="0" err="1" smtClean="0"/>
              <a:t>Process</a:t>
            </a:r>
            <a:endParaRPr lang="en-US" b="0" dirty="0" smtClean="0"/>
          </a:p>
          <a:p>
            <a:r>
              <a:rPr lang="fr-FR" b="0" dirty="0" smtClean="0"/>
              <a:t>Basel2 Impacts</a:t>
            </a:r>
            <a:endParaRPr lang="en-US" b="0" dirty="0" smtClean="0"/>
          </a:p>
          <a:p>
            <a:r>
              <a:rPr lang="en-US" dirty="0" smtClean="0"/>
              <a:t>Basel3 &amp; Liquidity </a:t>
            </a:r>
          </a:p>
          <a:p>
            <a:r>
              <a:rPr lang="fr-FR" b="0" dirty="0" err="1" smtClean="0"/>
              <a:t>Process</a:t>
            </a:r>
            <a:r>
              <a:rPr lang="fr-FR" b="0" dirty="0" smtClean="0"/>
              <a:t> STP</a:t>
            </a:r>
            <a:endParaRPr lang="en-US" b="0" dirty="0" smtClean="0"/>
          </a:p>
          <a:p>
            <a:pPr>
              <a:buFont typeface="Wingdings" pitchFamily="2" charset="2"/>
              <a:buNone/>
            </a:pPr>
            <a:endParaRPr lang="en-US" b="0"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r>
              <a:rPr lang="en-US" smtClean="0"/>
              <a:t>Liquidity project-Input Data-Liquidity Load data</a:t>
            </a:r>
            <a:endParaRPr lang="fr-FR" smtClean="0"/>
          </a:p>
        </p:txBody>
      </p:sp>
      <p:sp>
        <p:nvSpPr>
          <p:cNvPr id="26627" name="Espace réservé du texte 2"/>
          <p:cNvSpPr>
            <a:spLocks noGrp="1"/>
          </p:cNvSpPr>
          <p:nvPr>
            <p:ph type="body" sz="half" idx="1"/>
          </p:nvPr>
        </p:nvSpPr>
        <p:spPr>
          <a:xfrm>
            <a:off x="971550" y="1539875"/>
            <a:ext cx="7048500" cy="4552950"/>
          </a:xfrm>
        </p:spPr>
        <p:txBody>
          <a:bodyPr/>
          <a:lstStyle/>
          <a:p>
            <a:r>
              <a:rPr lang="en-US" smtClean="0"/>
              <a:t>Import data from upstream  for liquidity data at specific assessment date can be import at conduit level only</a:t>
            </a:r>
          </a:p>
          <a:p>
            <a:r>
              <a:rPr lang="en-US" smtClean="0"/>
              <a:t>All input data will be fed by the upstream application</a:t>
            </a:r>
          </a:p>
          <a:p>
            <a:r>
              <a:rPr lang="en-US" smtClean="0"/>
              <a:t>Per conduit the official for calculation portfolio should be defined (administration level)</a:t>
            </a:r>
          </a:p>
        </p:txBody>
      </p:sp>
      <p:sp>
        <p:nvSpPr>
          <p:cNvPr id="5" name="Espace réservé du numéro de diapositive 4"/>
          <p:cNvSpPr>
            <a:spLocks noGrp="1"/>
          </p:cNvSpPr>
          <p:nvPr>
            <p:ph type="sldNum" sz="quarter" idx="10"/>
          </p:nvPr>
        </p:nvSpPr>
        <p:spPr/>
        <p:txBody>
          <a:bodyPr/>
          <a:lstStyle/>
          <a:p>
            <a:pPr>
              <a:defRPr/>
            </a:pPr>
            <a:fld id="{DA7851D1-CE74-4D65-AC02-D94C48FF7531}" type="slidenum">
              <a:rPr lang="en-GB" smtClean="0"/>
              <a:pPr>
                <a:defRPr/>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Liquidity project-Input Data&gt; Portfolio</a:t>
            </a:r>
          </a:p>
        </p:txBody>
      </p:sp>
      <p:sp>
        <p:nvSpPr>
          <p:cNvPr id="3" name="Text Placeholder 2"/>
          <p:cNvSpPr>
            <a:spLocks noGrp="1"/>
          </p:cNvSpPr>
          <p:nvPr>
            <p:ph type="body" sz="half" idx="1"/>
          </p:nvPr>
        </p:nvSpPr>
        <p:spPr>
          <a:xfrm>
            <a:off x="704850" y="3228974"/>
            <a:ext cx="7934325" cy="3171825"/>
          </a:xfrm>
        </p:spPr>
        <p:txBody>
          <a:bodyPr/>
          <a:lstStyle/>
          <a:p>
            <a:pPr>
              <a:defRPr/>
            </a:pPr>
            <a:r>
              <a:rPr lang="en-US" sz="1600" dirty="0" smtClean="0"/>
              <a:t>Portfolio is characterize by an assessment date</a:t>
            </a:r>
          </a:p>
          <a:p>
            <a:pPr lvl="1">
              <a:defRPr/>
            </a:pPr>
            <a:r>
              <a:rPr lang="en-US" sz="1400" dirty="0" smtClean="0"/>
              <a:t>The portfolio scope can be different at each assessment date</a:t>
            </a:r>
          </a:p>
          <a:p>
            <a:pPr lvl="1">
              <a:defRPr/>
            </a:pPr>
            <a:r>
              <a:rPr lang="en-US" sz="1400" dirty="0" smtClean="0"/>
              <a:t>Data of each deal can be different at each assessment date</a:t>
            </a:r>
          </a:p>
          <a:p>
            <a:pPr marL="342900" lvl="1" indent="-342900">
              <a:spcBef>
                <a:spcPct val="100000"/>
              </a:spcBef>
              <a:spcAft>
                <a:spcPct val="30000"/>
              </a:spcAft>
              <a:buFont typeface="Wingdings" pitchFamily="2" charset="2"/>
              <a:buChar char="n"/>
              <a:defRPr/>
            </a:pPr>
            <a:r>
              <a:rPr lang="en-US" b="1" dirty="0" smtClean="0">
                <a:ea typeface="+mn-ea"/>
                <a:cs typeface="+mn-cs"/>
              </a:rPr>
              <a:t>Portfolio functionalities</a:t>
            </a:r>
          </a:p>
          <a:p>
            <a:pPr lvl="1">
              <a:defRPr/>
            </a:pPr>
            <a:r>
              <a:rPr lang="en-US" sz="1400" dirty="0" smtClean="0"/>
              <a:t>New Period : create a new period for the portfolio</a:t>
            </a:r>
          </a:p>
          <a:p>
            <a:pPr lvl="1">
              <a:defRPr/>
            </a:pPr>
            <a:r>
              <a:rPr lang="en-US" sz="1400" dirty="0" smtClean="0"/>
              <a:t>Duplicate Portfolio create a copy of initial portfolio at selected new assessment date</a:t>
            </a:r>
          </a:p>
          <a:p>
            <a:pPr lvl="1">
              <a:defRPr/>
            </a:pPr>
            <a:r>
              <a:rPr lang="en-US" sz="1400" dirty="0" smtClean="0"/>
              <a:t>Copy period create a new assessment date for the selected portfolio with data copied from existing period</a:t>
            </a:r>
          </a:p>
          <a:p>
            <a:pPr lvl="1">
              <a:defRPr/>
            </a:pPr>
            <a:r>
              <a:rPr lang="en-US" sz="1400" dirty="0" smtClean="0"/>
              <a:t>View result : display result linked to the portfolio at the selected assessment date</a:t>
            </a:r>
          </a:p>
          <a:p>
            <a:pPr lvl="1">
              <a:defRPr/>
            </a:pPr>
            <a:r>
              <a:rPr lang="en-US" sz="1400" dirty="0" smtClean="0"/>
              <a:t>Details: displayed the input data linked to the portfolio at the selected assessment date</a:t>
            </a:r>
          </a:p>
        </p:txBody>
      </p:sp>
      <p:sp>
        <p:nvSpPr>
          <p:cNvPr id="5" name="Slide Number Placeholder 4"/>
          <p:cNvSpPr>
            <a:spLocks noGrp="1"/>
          </p:cNvSpPr>
          <p:nvPr>
            <p:ph type="sldNum" sz="quarter" idx="10"/>
          </p:nvPr>
        </p:nvSpPr>
        <p:spPr/>
        <p:txBody>
          <a:bodyPr/>
          <a:lstStyle/>
          <a:p>
            <a:pPr>
              <a:defRPr/>
            </a:pPr>
            <a:fld id="{8C68731D-CE71-46F8-ABAA-A81AF533C2F9}" type="slidenum">
              <a:rPr lang="en-GB" smtClean="0"/>
              <a:pPr>
                <a:defRPr/>
              </a:pPr>
              <a:t>37</a:t>
            </a:fld>
            <a:endParaRPr lang="en-GB"/>
          </a:p>
        </p:txBody>
      </p:sp>
      <p:grpSp>
        <p:nvGrpSpPr>
          <p:cNvPr id="27654" name="Group 5"/>
          <p:cNvGrpSpPr>
            <a:grpSpLocks/>
          </p:cNvGrpSpPr>
          <p:nvPr/>
        </p:nvGrpSpPr>
        <p:grpSpPr bwMode="auto">
          <a:xfrm>
            <a:off x="7848600" y="3903663"/>
            <a:ext cx="657225" cy="574675"/>
            <a:chOff x="7553325" y="5894912"/>
            <a:chExt cx="657225" cy="574110"/>
          </a:xfrm>
        </p:grpSpPr>
        <p:sp>
          <p:nvSpPr>
            <p:cNvPr id="27655"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27656"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pic>
        <p:nvPicPr>
          <p:cNvPr id="3074" name="Picture 2"/>
          <p:cNvPicPr>
            <a:picLocks noChangeAspect="1" noChangeArrowheads="1"/>
          </p:cNvPicPr>
          <p:nvPr/>
        </p:nvPicPr>
        <p:blipFill>
          <a:blip r:embed="rId2" cstate="print"/>
          <a:srcRect/>
          <a:stretch>
            <a:fillRect/>
          </a:stretch>
        </p:blipFill>
        <p:spPr bwMode="auto">
          <a:xfrm>
            <a:off x="612648" y="1361099"/>
            <a:ext cx="7900416" cy="17078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404594"/>
            <a:ext cx="8946037" cy="4911365"/>
          </a:xfrm>
          <a:prstGeom prst="rect">
            <a:avLst/>
          </a:prstGeom>
          <a:noFill/>
          <a:ln w="9525">
            <a:noFill/>
            <a:miter lim="800000"/>
            <a:headEnd/>
            <a:tailEnd/>
          </a:ln>
        </p:spPr>
      </p:pic>
      <p:sp>
        <p:nvSpPr>
          <p:cNvPr id="28674" name="Title 1"/>
          <p:cNvSpPr>
            <a:spLocks noGrp="1"/>
          </p:cNvSpPr>
          <p:nvPr>
            <p:ph type="title"/>
          </p:nvPr>
        </p:nvSpPr>
        <p:spPr>
          <a:xfrm>
            <a:off x="971550" y="554038"/>
            <a:ext cx="7272338" cy="785812"/>
          </a:xfrm>
        </p:spPr>
        <p:txBody>
          <a:bodyPr/>
          <a:lstStyle/>
          <a:p>
            <a:r>
              <a:rPr lang="en-US" dirty="0" smtClean="0"/>
              <a:t>Liquidity project-Input Data&gt; Portfolio&gt;Input Management&gt;Portfolio scope</a:t>
            </a:r>
          </a:p>
        </p:txBody>
      </p:sp>
      <p:sp>
        <p:nvSpPr>
          <p:cNvPr id="5" name="Slide Number Placeholder 4"/>
          <p:cNvSpPr>
            <a:spLocks noGrp="1"/>
          </p:cNvSpPr>
          <p:nvPr>
            <p:ph type="sldNum" sz="quarter" idx="10"/>
          </p:nvPr>
        </p:nvSpPr>
        <p:spPr/>
        <p:txBody>
          <a:bodyPr/>
          <a:lstStyle/>
          <a:p>
            <a:pPr>
              <a:defRPr/>
            </a:pPr>
            <a:fld id="{FC853DC2-3AD0-4009-8670-D2FB6AF913BA}" type="slidenum">
              <a:rPr lang="en-GB" smtClean="0"/>
              <a:pPr>
                <a:defRPr/>
              </a:pPr>
              <a:t>38</a:t>
            </a:fld>
            <a:endParaRPr lang="en-GB"/>
          </a:p>
        </p:txBody>
      </p:sp>
      <p:sp>
        <p:nvSpPr>
          <p:cNvPr id="28678" name="TextBox 6"/>
          <p:cNvSpPr txBox="1">
            <a:spLocks noChangeArrowheads="1"/>
          </p:cNvSpPr>
          <p:nvPr/>
        </p:nvSpPr>
        <p:spPr bwMode="auto">
          <a:xfrm>
            <a:off x="3482796" y="1673650"/>
            <a:ext cx="3751262" cy="276225"/>
          </a:xfrm>
          <a:prstGeom prst="rect">
            <a:avLst/>
          </a:prstGeom>
          <a:noFill/>
          <a:ln w="9525">
            <a:solidFill>
              <a:schemeClr val="tx1"/>
            </a:solidFill>
            <a:miter lim="800000"/>
            <a:headEnd/>
            <a:tailEnd/>
          </a:ln>
        </p:spPr>
        <p:txBody>
          <a:bodyPr wrap="none">
            <a:spAutoFit/>
          </a:bodyPr>
          <a:lstStyle/>
          <a:p>
            <a:r>
              <a:rPr lang="en-US" sz="1200" dirty="0"/>
              <a:t>Define the portfolio scope at a specific assessment date</a:t>
            </a:r>
          </a:p>
        </p:txBody>
      </p:sp>
      <p:sp>
        <p:nvSpPr>
          <p:cNvPr id="28679" name="Rectangle 7"/>
          <p:cNvSpPr>
            <a:spLocks noChangeArrowheads="1"/>
          </p:cNvSpPr>
          <p:nvPr/>
        </p:nvSpPr>
        <p:spPr bwMode="auto">
          <a:xfrm>
            <a:off x="3409360" y="1978941"/>
            <a:ext cx="1728247" cy="387186"/>
          </a:xfrm>
          <a:prstGeom prst="rect">
            <a:avLst/>
          </a:prstGeom>
          <a:noFill/>
          <a:ln w="50800" algn="ctr">
            <a:solidFill>
              <a:schemeClr val="bg2"/>
            </a:solidFill>
            <a:round/>
            <a:headEnd/>
            <a:tailEnd/>
          </a:ln>
        </p:spPr>
        <p:txBody>
          <a:bodyPr anchor="ctr"/>
          <a:lstStyle/>
          <a:p>
            <a:endParaRPr lang="fr-FR"/>
          </a:p>
        </p:txBody>
      </p:sp>
      <p:sp>
        <p:nvSpPr>
          <p:cNvPr id="28680" name="Rectangle 8"/>
          <p:cNvSpPr>
            <a:spLocks noChangeArrowheads="1"/>
          </p:cNvSpPr>
          <p:nvPr/>
        </p:nvSpPr>
        <p:spPr bwMode="auto">
          <a:xfrm>
            <a:off x="6703151" y="2016944"/>
            <a:ext cx="1714500" cy="361950"/>
          </a:xfrm>
          <a:prstGeom prst="rect">
            <a:avLst/>
          </a:prstGeom>
          <a:noFill/>
          <a:ln w="50800" algn="ctr">
            <a:solidFill>
              <a:schemeClr val="bg2"/>
            </a:solidFill>
            <a:round/>
            <a:headEnd/>
            <a:tailEnd/>
          </a:ln>
        </p:spPr>
        <p:txBody>
          <a:bodyPr anchor="ctr"/>
          <a:lstStyle/>
          <a:p>
            <a:endParaRPr lang="fr-FR"/>
          </a:p>
        </p:txBody>
      </p:sp>
      <p:cxnSp>
        <p:nvCxnSpPr>
          <p:cNvPr id="28681" name="Straight Arrow Connector 10"/>
          <p:cNvCxnSpPr>
            <a:cxnSpLocks noChangeShapeType="1"/>
            <a:stCxn id="28678" idx="3"/>
            <a:endCxn id="28680" idx="0"/>
          </p:cNvCxnSpPr>
          <p:nvPr/>
        </p:nvCxnSpPr>
        <p:spPr bwMode="auto">
          <a:xfrm>
            <a:off x="7234058" y="1811763"/>
            <a:ext cx="326343" cy="205181"/>
          </a:xfrm>
          <a:prstGeom prst="straightConnector1">
            <a:avLst/>
          </a:prstGeom>
          <a:noFill/>
          <a:ln w="25400" algn="ctr">
            <a:solidFill>
              <a:schemeClr val="tx2"/>
            </a:solidFill>
            <a:round/>
            <a:headEnd/>
            <a:tailEnd type="arrow" w="med" len="med"/>
          </a:ln>
        </p:spPr>
      </p:cxnSp>
      <p:cxnSp>
        <p:nvCxnSpPr>
          <p:cNvPr id="28682" name="Straight Arrow Connector 12"/>
          <p:cNvCxnSpPr>
            <a:cxnSpLocks noChangeShapeType="1"/>
          </p:cNvCxnSpPr>
          <p:nvPr/>
        </p:nvCxnSpPr>
        <p:spPr bwMode="auto">
          <a:xfrm flipH="1">
            <a:off x="5175315" y="1923068"/>
            <a:ext cx="207390" cy="282804"/>
          </a:xfrm>
          <a:prstGeom prst="straightConnector1">
            <a:avLst/>
          </a:prstGeom>
          <a:noFill/>
          <a:ln w="25400" algn="ctr">
            <a:solidFill>
              <a:schemeClr val="tx2"/>
            </a:solidFill>
            <a:round/>
            <a:headEnd/>
            <a:tailEnd type="arrow" w="med" len="med"/>
          </a:ln>
        </p:spPr>
      </p:cxnSp>
      <p:sp>
        <p:nvSpPr>
          <p:cNvPr id="28683" name="TextBox 14"/>
          <p:cNvSpPr txBox="1">
            <a:spLocks noChangeArrowheads="1"/>
          </p:cNvSpPr>
          <p:nvPr/>
        </p:nvSpPr>
        <p:spPr bwMode="auto">
          <a:xfrm>
            <a:off x="2974975" y="5610225"/>
            <a:ext cx="6045200" cy="615950"/>
          </a:xfrm>
          <a:prstGeom prst="rect">
            <a:avLst/>
          </a:prstGeom>
          <a:noFill/>
          <a:ln w="9525">
            <a:solidFill>
              <a:schemeClr val="tx1"/>
            </a:solidFill>
            <a:miter lim="800000"/>
            <a:headEnd/>
            <a:tailEnd/>
          </a:ln>
        </p:spPr>
        <p:txBody>
          <a:bodyPr>
            <a:spAutoFit/>
          </a:bodyPr>
          <a:lstStyle/>
          <a:p>
            <a:pPr algn="l"/>
            <a:r>
              <a:rPr lang="en-US" sz="1100" dirty="0"/>
              <a:t>Is the sum of all bank funding deal which composed the portfolio. </a:t>
            </a:r>
          </a:p>
          <a:p>
            <a:pPr algn="l"/>
            <a:r>
              <a:rPr lang="en-US" sz="1100" dirty="0"/>
              <a:t>The bank funding amount are converted to the portfolio currency (Equal to the conduit currency of the portfolio</a:t>
            </a:r>
            <a:r>
              <a:rPr lang="en-US" sz="1200" dirty="0"/>
              <a:t>)</a:t>
            </a:r>
          </a:p>
        </p:txBody>
      </p:sp>
      <p:sp>
        <p:nvSpPr>
          <p:cNvPr id="28684" name="Rectangle 16"/>
          <p:cNvSpPr>
            <a:spLocks noChangeArrowheads="1"/>
          </p:cNvSpPr>
          <p:nvPr/>
        </p:nvSpPr>
        <p:spPr bwMode="auto">
          <a:xfrm>
            <a:off x="311576" y="5412069"/>
            <a:ext cx="2295525" cy="361950"/>
          </a:xfrm>
          <a:prstGeom prst="rect">
            <a:avLst/>
          </a:prstGeom>
          <a:noFill/>
          <a:ln w="50800" algn="ctr">
            <a:solidFill>
              <a:schemeClr val="bg2"/>
            </a:solidFill>
            <a:round/>
            <a:headEnd/>
            <a:tailEnd/>
          </a:ln>
        </p:spPr>
        <p:txBody>
          <a:bodyPr anchor="ctr"/>
          <a:lstStyle/>
          <a:p>
            <a:endParaRPr lang="fr-FR"/>
          </a:p>
        </p:txBody>
      </p:sp>
      <p:cxnSp>
        <p:nvCxnSpPr>
          <p:cNvPr id="28685" name="Straight Arrow Connector 19"/>
          <p:cNvCxnSpPr>
            <a:cxnSpLocks noChangeShapeType="1"/>
            <a:endCxn id="28684" idx="3"/>
          </p:cNvCxnSpPr>
          <p:nvPr/>
        </p:nvCxnSpPr>
        <p:spPr bwMode="auto">
          <a:xfrm flipH="1" flipV="1">
            <a:off x="2607101" y="5593044"/>
            <a:ext cx="371769" cy="110172"/>
          </a:xfrm>
          <a:prstGeom prst="straightConnector1">
            <a:avLst/>
          </a:prstGeom>
          <a:noFill/>
          <a:ln w="25400" algn="ctr">
            <a:solidFill>
              <a:schemeClr val="tx2"/>
            </a:solidFill>
            <a:round/>
            <a:headEnd/>
            <a:tailEnd type="arrow" w="med" len="med"/>
          </a:ln>
        </p:spPr>
      </p:cxnSp>
      <p:sp>
        <p:nvSpPr>
          <p:cNvPr id="28686" name="TextBox 13"/>
          <p:cNvSpPr txBox="1">
            <a:spLocks noChangeArrowheads="1"/>
          </p:cNvSpPr>
          <p:nvPr/>
        </p:nvSpPr>
        <p:spPr bwMode="auto">
          <a:xfrm>
            <a:off x="823217" y="4740798"/>
            <a:ext cx="7188186" cy="24622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spAutoFit/>
          </a:bodyPr>
          <a:lstStyle/>
          <a:p>
            <a:r>
              <a:rPr lang="en-US" sz="1000" dirty="0"/>
              <a:t>This screen is displayed when you have </a:t>
            </a:r>
            <a:r>
              <a:rPr lang="en-US" sz="1000" dirty="0">
                <a:solidFill>
                  <a:schemeClr val="dk1"/>
                </a:solidFill>
                <a:latin typeface="+mn-lt"/>
              </a:rPr>
              <a:t>selected</a:t>
            </a:r>
            <a:r>
              <a:rPr lang="en-US" sz="1000" dirty="0"/>
              <a:t> one portfolio, one assessment date and you click on Detail button</a:t>
            </a:r>
          </a:p>
        </p:txBody>
      </p:sp>
      <p:grpSp>
        <p:nvGrpSpPr>
          <p:cNvPr id="28687" name="Group 14"/>
          <p:cNvGrpSpPr>
            <a:grpSpLocks/>
          </p:cNvGrpSpPr>
          <p:nvPr/>
        </p:nvGrpSpPr>
        <p:grpSpPr bwMode="auto">
          <a:xfrm>
            <a:off x="8362950" y="4075113"/>
            <a:ext cx="657225" cy="574675"/>
            <a:chOff x="7553325" y="5894912"/>
            <a:chExt cx="657225" cy="574110"/>
          </a:xfrm>
        </p:grpSpPr>
        <p:sp>
          <p:nvSpPr>
            <p:cNvPr id="28688" name="Oval 15"/>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28689" name="TextBox 16"/>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sp>
        <p:nvSpPr>
          <p:cNvPr id="27" name="Rectangle 7"/>
          <p:cNvSpPr>
            <a:spLocks noChangeArrowheads="1"/>
          </p:cNvSpPr>
          <p:nvPr/>
        </p:nvSpPr>
        <p:spPr bwMode="auto">
          <a:xfrm>
            <a:off x="5654505" y="2640390"/>
            <a:ext cx="2367699" cy="387186"/>
          </a:xfrm>
          <a:prstGeom prst="rect">
            <a:avLst/>
          </a:prstGeom>
          <a:noFill/>
          <a:ln w="50800" algn="ctr">
            <a:solidFill>
              <a:schemeClr val="bg2"/>
            </a:solidFill>
            <a:round/>
            <a:headEnd/>
            <a:tailEnd/>
          </a:ln>
        </p:spPr>
        <p:txBody>
          <a:bodyPr anchor="ctr"/>
          <a:lstStyle/>
          <a:p>
            <a:endParaRPr lang="fr-FR"/>
          </a:p>
        </p:txBody>
      </p:sp>
      <p:cxnSp>
        <p:nvCxnSpPr>
          <p:cNvPr id="28" name="Straight Arrow Connector 19"/>
          <p:cNvCxnSpPr>
            <a:cxnSpLocks noChangeShapeType="1"/>
          </p:cNvCxnSpPr>
          <p:nvPr/>
        </p:nvCxnSpPr>
        <p:spPr bwMode="auto">
          <a:xfrm flipV="1">
            <a:off x="6561056" y="3068229"/>
            <a:ext cx="91715" cy="372555"/>
          </a:xfrm>
          <a:prstGeom prst="straightConnector1">
            <a:avLst/>
          </a:prstGeom>
          <a:noFill/>
          <a:ln w="25400" algn="ctr">
            <a:solidFill>
              <a:schemeClr val="tx2"/>
            </a:solidFill>
            <a:round/>
            <a:headEnd/>
            <a:tailEnd type="arrow" w="med" len="med"/>
          </a:ln>
        </p:spPr>
      </p:cxnSp>
      <p:sp>
        <p:nvSpPr>
          <p:cNvPr id="30" name="TextBox 6"/>
          <p:cNvSpPr txBox="1">
            <a:spLocks noChangeArrowheads="1"/>
          </p:cNvSpPr>
          <p:nvPr/>
        </p:nvSpPr>
        <p:spPr bwMode="auto">
          <a:xfrm>
            <a:off x="696296" y="3447460"/>
            <a:ext cx="7448463" cy="26161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r>
              <a:rPr lang="en-US" sz="1100" dirty="0" smtClean="0"/>
              <a:t>Indicates if the deal is a Renewal deal and displays the original and the Renewal commitment maturity date</a:t>
            </a:r>
            <a:endParaRPr lang="en-US" sz="1100" dirty="0"/>
          </a:p>
        </p:txBody>
      </p:sp>
      <p:sp>
        <p:nvSpPr>
          <p:cNvPr id="20" name="Rectangle 16"/>
          <p:cNvSpPr>
            <a:spLocks noChangeArrowheads="1"/>
          </p:cNvSpPr>
          <p:nvPr/>
        </p:nvSpPr>
        <p:spPr bwMode="auto">
          <a:xfrm>
            <a:off x="991869" y="5988674"/>
            <a:ext cx="761508" cy="361950"/>
          </a:xfrm>
          <a:prstGeom prst="rect">
            <a:avLst/>
          </a:prstGeom>
          <a:noFill/>
          <a:ln w="50800" algn="ctr">
            <a:solidFill>
              <a:schemeClr val="bg2"/>
            </a:solidFill>
            <a:round/>
            <a:headEnd/>
            <a:tailEnd/>
          </a:ln>
        </p:spPr>
        <p:txBody>
          <a:bodyPr anchor="ctr"/>
          <a:lstStyle/>
          <a:p>
            <a:endParaRPr lang="fr-FR"/>
          </a:p>
        </p:txBody>
      </p:sp>
      <p:cxnSp>
        <p:nvCxnSpPr>
          <p:cNvPr id="21" name="Straight Arrow Connector 19"/>
          <p:cNvCxnSpPr>
            <a:cxnSpLocks noChangeShapeType="1"/>
            <a:endCxn id="20" idx="3"/>
          </p:cNvCxnSpPr>
          <p:nvPr/>
        </p:nvCxnSpPr>
        <p:spPr bwMode="auto">
          <a:xfrm flipH="1" flipV="1">
            <a:off x="1753377" y="6169649"/>
            <a:ext cx="1094173" cy="232380"/>
          </a:xfrm>
          <a:prstGeom prst="straightConnector1">
            <a:avLst/>
          </a:prstGeom>
          <a:noFill/>
          <a:ln w="25400" algn="ctr">
            <a:solidFill>
              <a:schemeClr val="tx2"/>
            </a:solidFill>
            <a:round/>
            <a:headEnd/>
            <a:tailEnd type="arrow" w="med" len="med"/>
          </a:ln>
        </p:spPr>
      </p:cxnSp>
      <p:sp>
        <p:nvSpPr>
          <p:cNvPr id="22" name="TextBox 14"/>
          <p:cNvSpPr txBox="1">
            <a:spLocks noChangeArrowheads="1"/>
          </p:cNvSpPr>
          <p:nvPr/>
        </p:nvSpPr>
        <p:spPr bwMode="auto">
          <a:xfrm>
            <a:off x="2957692" y="6242050"/>
            <a:ext cx="3754193" cy="261610"/>
          </a:xfrm>
          <a:prstGeom prst="rect">
            <a:avLst/>
          </a:prstGeom>
          <a:noFill/>
          <a:ln w="9525">
            <a:solidFill>
              <a:schemeClr val="tx1"/>
            </a:solidFill>
            <a:miter lim="800000"/>
            <a:headEnd/>
            <a:tailEnd/>
          </a:ln>
        </p:spPr>
        <p:txBody>
          <a:bodyPr wrap="square">
            <a:spAutoFit/>
          </a:bodyPr>
          <a:lstStyle/>
          <a:p>
            <a:pPr algn="l"/>
            <a:r>
              <a:rPr lang="en-US" sz="1100" dirty="0" smtClean="0"/>
              <a:t>Excel report  to extract the portfolio contents</a:t>
            </a:r>
            <a:endParaRPr lang="en-US" sz="1200" dirty="0"/>
          </a:p>
        </p:txBody>
      </p:sp>
      <p:sp>
        <p:nvSpPr>
          <p:cNvPr id="29" name="TextBox 6"/>
          <p:cNvSpPr txBox="1">
            <a:spLocks noChangeArrowheads="1"/>
          </p:cNvSpPr>
          <p:nvPr/>
        </p:nvSpPr>
        <p:spPr bwMode="auto">
          <a:xfrm>
            <a:off x="773282" y="3976932"/>
            <a:ext cx="7448463" cy="43088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r>
              <a:rPr lang="en-US" sz="1100" dirty="0" smtClean="0"/>
              <a:t>Indicates the status of the Switch to Amortizing flag for the deal. For revolving deal a deal can be marked for switch to amortizing</a:t>
            </a:r>
            <a:endParaRPr lang="en-US" sz="1100" dirty="0"/>
          </a:p>
        </p:txBody>
      </p:sp>
      <p:cxnSp>
        <p:nvCxnSpPr>
          <p:cNvPr id="31" name="Straight Arrow Connector 19"/>
          <p:cNvCxnSpPr>
            <a:cxnSpLocks noChangeShapeType="1"/>
          </p:cNvCxnSpPr>
          <p:nvPr/>
        </p:nvCxnSpPr>
        <p:spPr bwMode="auto">
          <a:xfrm flipV="1">
            <a:off x="8259451" y="3007151"/>
            <a:ext cx="102124" cy="906545"/>
          </a:xfrm>
          <a:prstGeom prst="straightConnector1">
            <a:avLst/>
          </a:prstGeom>
          <a:noFill/>
          <a:ln w="25400" algn="ctr">
            <a:solidFill>
              <a:schemeClr val="tx2"/>
            </a:solidFill>
            <a:round/>
            <a:headEnd/>
            <a:tailEnd type="arrow" w="med" len="med"/>
          </a:ln>
        </p:spPr>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Liquidity project-Input Data&gt; Portfolio&gt;Input Management&gt;Deal Forecast information (1/11)</a:t>
            </a:r>
          </a:p>
        </p:txBody>
      </p:sp>
      <p:sp>
        <p:nvSpPr>
          <p:cNvPr id="29699" name="Content Placeholder 3"/>
          <p:cNvSpPr>
            <a:spLocks noGrp="1"/>
          </p:cNvSpPr>
          <p:nvPr>
            <p:ph sz="half" idx="2"/>
          </p:nvPr>
        </p:nvSpPr>
        <p:spPr>
          <a:xfrm>
            <a:off x="735013" y="4867275"/>
            <a:ext cx="7123112" cy="1447800"/>
          </a:xfrm>
        </p:spPr>
        <p:txBody>
          <a:bodyPr/>
          <a:lstStyle/>
          <a:p>
            <a:r>
              <a:rPr lang="en-US" sz="1600" smtClean="0"/>
              <a:t>Filter the deal by deal name or asset type</a:t>
            </a:r>
          </a:p>
          <a:p>
            <a:pPr lvl="1"/>
            <a:r>
              <a:rPr lang="en-US" smtClean="0"/>
              <a:t> </a:t>
            </a:r>
            <a:r>
              <a:rPr lang="en-US" sz="1400" smtClean="0"/>
              <a:t>Impossible to filter by Deal And Asset type</a:t>
            </a:r>
          </a:p>
          <a:p>
            <a:pPr lvl="1"/>
            <a:r>
              <a:rPr lang="en-US" sz="1400" smtClean="0"/>
              <a:t>Multiple selection for deal or for asset type is available</a:t>
            </a:r>
          </a:p>
          <a:p>
            <a:pPr lvl="1"/>
            <a:r>
              <a:rPr lang="en-US" sz="1400" smtClean="0"/>
              <a:t>Search concerned the selected portfolio at the specific assessment </a:t>
            </a:r>
            <a:r>
              <a:rPr lang="en-US" smtClean="0"/>
              <a:t>date</a:t>
            </a:r>
          </a:p>
        </p:txBody>
      </p:sp>
      <p:sp>
        <p:nvSpPr>
          <p:cNvPr id="5" name="Slide Number Placeholder 4"/>
          <p:cNvSpPr>
            <a:spLocks noGrp="1"/>
          </p:cNvSpPr>
          <p:nvPr>
            <p:ph type="sldNum" sz="quarter" idx="10"/>
          </p:nvPr>
        </p:nvSpPr>
        <p:spPr/>
        <p:txBody>
          <a:bodyPr/>
          <a:lstStyle/>
          <a:p>
            <a:pPr>
              <a:defRPr/>
            </a:pPr>
            <a:fld id="{FEBB7DEA-50E4-488D-BB58-088259D93D3E}" type="slidenum">
              <a:rPr lang="en-GB" smtClean="0"/>
              <a:pPr>
                <a:defRPr/>
              </a:pPr>
              <a:t>39</a:t>
            </a:fld>
            <a:endParaRPr lang="en-GB"/>
          </a:p>
        </p:txBody>
      </p:sp>
      <p:pic>
        <p:nvPicPr>
          <p:cNvPr id="29701" name="Picture 2"/>
          <p:cNvPicPr>
            <a:picLocks noChangeAspect="1" noChangeArrowheads="1"/>
          </p:cNvPicPr>
          <p:nvPr/>
        </p:nvPicPr>
        <p:blipFill>
          <a:blip r:embed="rId2" cstate="print"/>
          <a:srcRect/>
          <a:stretch>
            <a:fillRect/>
          </a:stretch>
        </p:blipFill>
        <p:spPr bwMode="auto">
          <a:xfrm>
            <a:off x="142875" y="1457325"/>
            <a:ext cx="8456613" cy="3190875"/>
          </a:xfrm>
          <a:prstGeom prst="rect">
            <a:avLst/>
          </a:prstGeom>
          <a:noFill/>
          <a:ln w="3175" algn="ctr">
            <a:noFill/>
            <a:miter lim="800000"/>
            <a:headEnd/>
            <a:tailEnd/>
          </a:ln>
        </p:spPr>
      </p:pic>
      <p:grpSp>
        <p:nvGrpSpPr>
          <p:cNvPr id="29702" name="Group 5"/>
          <p:cNvGrpSpPr>
            <a:grpSpLocks/>
          </p:cNvGrpSpPr>
          <p:nvPr/>
        </p:nvGrpSpPr>
        <p:grpSpPr bwMode="auto">
          <a:xfrm>
            <a:off x="7972425" y="4370388"/>
            <a:ext cx="657225" cy="574675"/>
            <a:chOff x="7553325" y="5894912"/>
            <a:chExt cx="657225" cy="574110"/>
          </a:xfrm>
        </p:grpSpPr>
        <p:sp>
          <p:nvSpPr>
            <p:cNvPr id="29703"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29704"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2E383876-202F-4A6E-90A7-A2A8AC235783}" type="slidenum">
              <a:rPr lang="en-GB"/>
              <a:pPr>
                <a:defRPr/>
              </a:pPr>
              <a:t>4</a:t>
            </a:fld>
            <a:endParaRPr lang="en-GB"/>
          </a:p>
        </p:txBody>
      </p:sp>
      <p:sp>
        <p:nvSpPr>
          <p:cNvPr id="6147" name="Rectangle 6"/>
          <p:cNvSpPr>
            <a:spLocks noChangeArrowheads="1"/>
          </p:cNvSpPr>
          <p:nvPr/>
        </p:nvSpPr>
        <p:spPr bwMode="auto">
          <a:xfrm>
            <a:off x="673100" y="2114550"/>
            <a:ext cx="7947025" cy="520700"/>
          </a:xfrm>
          <a:prstGeom prst="rect">
            <a:avLst/>
          </a:prstGeom>
          <a:solidFill>
            <a:srgbClr val="EAEAEA"/>
          </a:solidFill>
          <a:ln w="3175" algn="ctr">
            <a:noFill/>
            <a:miter lim="800000"/>
            <a:headEnd/>
            <a:tailEnd/>
          </a:ln>
        </p:spPr>
        <p:txBody>
          <a:bodyPr wrap="none" anchor="ctr"/>
          <a:lstStyle/>
          <a:p>
            <a:endParaRPr lang="fr-FR"/>
          </a:p>
        </p:txBody>
      </p:sp>
      <p:sp>
        <p:nvSpPr>
          <p:cNvPr id="6148" name="Rectangle 4"/>
          <p:cNvSpPr>
            <a:spLocks noGrp="1" noChangeArrowheads="1"/>
          </p:cNvSpPr>
          <p:nvPr>
            <p:ph type="title"/>
          </p:nvPr>
        </p:nvSpPr>
        <p:spPr/>
        <p:txBody>
          <a:bodyPr/>
          <a:lstStyle/>
          <a:p>
            <a:r>
              <a:rPr lang="en-US" smtClean="0"/>
              <a:t>Agenda</a:t>
            </a:r>
          </a:p>
        </p:txBody>
      </p:sp>
      <p:sp>
        <p:nvSpPr>
          <p:cNvPr id="6149" name="Rectangle 5"/>
          <p:cNvSpPr>
            <a:spLocks noGrp="1" noChangeArrowheads="1"/>
          </p:cNvSpPr>
          <p:nvPr>
            <p:ph type="body" idx="1"/>
          </p:nvPr>
        </p:nvSpPr>
        <p:spPr/>
        <p:txBody>
          <a:bodyPr/>
          <a:lstStyle/>
          <a:p>
            <a:r>
              <a:rPr lang="en-US" b="0" dirty="0" smtClean="0"/>
              <a:t>Objectives </a:t>
            </a:r>
          </a:p>
          <a:p>
            <a:r>
              <a:rPr lang="en-US" dirty="0" smtClean="0"/>
              <a:t>Business requirements</a:t>
            </a:r>
          </a:p>
          <a:p>
            <a:r>
              <a:rPr lang="en-US" b="0" dirty="0" smtClean="0"/>
              <a:t>Functional architecture</a:t>
            </a:r>
          </a:p>
          <a:p>
            <a:r>
              <a:rPr lang="fr-FR" b="0" dirty="0" smtClean="0"/>
              <a:t>Production </a:t>
            </a:r>
            <a:r>
              <a:rPr lang="fr-FR" b="0" dirty="0" err="1" smtClean="0"/>
              <a:t>Process</a:t>
            </a:r>
            <a:endParaRPr lang="en-US" b="0" dirty="0" smtClean="0"/>
          </a:p>
          <a:p>
            <a:r>
              <a:rPr lang="fr-FR" b="0" dirty="0" smtClean="0"/>
              <a:t>Basel2 Impacts</a:t>
            </a:r>
            <a:endParaRPr lang="en-US" b="0" dirty="0" smtClean="0"/>
          </a:p>
          <a:p>
            <a:r>
              <a:rPr lang="en-US" b="0" dirty="0" smtClean="0"/>
              <a:t>Basel3 &amp; Liquidity </a:t>
            </a:r>
          </a:p>
          <a:p>
            <a:r>
              <a:rPr lang="fr-FR" b="0" dirty="0" err="1" smtClean="0"/>
              <a:t>Process</a:t>
            </a:r>
            <a:r>
              <a:rPr lang="fr-FR" b="0" dirty="0" smtClean="0"/>
              <a:t> STP</a:t>
            </a:r>
            <a:endParaRPr lang="en-US" b="0" dirty="0" smtClean="0"/>
          </a:p>
          <a:p>
            <a:pPr>
              <a:buFont typeface="Wingdings" pitchFamily="2" charset="2"/>
              <a:buNone/>
            </a:pPr>
            <a:endParaRPr lang="en-US" b="0"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67645" y="838985"/>
            <a:ext cx="8050491" cy="1492982"/>
          </a:xfrm>
          <a:prstGeom prst="rect">
            <a:avLst/>
          </a:prstGeom>
          <a:noFill/>
          <a:ln w="9525">
            <a:noFill/>
            <a:miter lim="800000"/>
            <a:headEnd/>
            <a:tailEnd/>
          </a:ln>
        </p:spPr>
      </p:pic>
      <p:sp>
        <p:nvSpPr>
          <p:cNvPr id="30722" name="Title 1"/>
          <p:cNvSpPr>
            <a:spLocks noGrp="1"/>
          </p:cNvSpPr>
          <p:nvPr>
            <p:ph type="title"/>
          </p:nvPr>
        </p:nvSpPr>
        <p:spPr>
          <a:xfrm>
            <a:off x="971550" y="100267"/>
            <a:ext cx="7272338" cy="785812"/>
          </a:xfrm>
        </p:spPr>
        <p:txBody>
          <a:bodyPr/>
          <a:lstStyle/>
          <a:p>
            <a:r>
              <a:rPr lang="en-US" dirty="0" smtClean="0"/>
              <a:t>Liquidity project-Input Data&gt; Portfolio&gt;Input Management&gt;Deal Forecast information (2/11)</a:t>
            </a:r>
          </a:p>
        </p:txBody>
      </p:sp>
      <p:sp>
        <p:nvSpPr>
          <p:cNvPr id="5" name="Slide Number Placeholder 4"/>
          <p:cNvSpPr>
            <a:spLocks noGrp="1"/>
          </p:cNvSpPr>
          <p:nvPr>
            <p:ph type="sldNum" sz="quarter" idx="10"/>
          </p:nvPr>
        </p:nvSpPr>
        <p:spPr>
          <a:xfrm>
            <a:off x="8694738" y="5998464"/>
            <a:ext cx="228600" cy="228600"/>
          </a:xfrm>
        </p:spPr>
        <p:txBody>
          <a:bodyPr/>
          <a:lstStyle/>
          <a:p>
            <a:pPr>
              <a:defRPr/>
            </a:pPr>
            <a:fld id="{2B545D1E-0F9B-4360-BED1-A8A80184D95F}" type="slidenum">
              <a:rPr lang="en-GB" smtClean="0"/>
              <a:pPr>
                <a:defRPr/>
              </a:pPr>
              <a:t>40</a:t>
            </a:fld>
            <a:endParaRPr lang="en-GB"/>
          </a:p>
        </p:txBody>
      </p:sp>
      <p:sp>
        <p:nvSpPr>
          <p:cNvPr id="30726" name="Rectangle 7"/>
          <p:cNvSpPr>
            <a:spLocks noChangeArrowheads="1"/>
          </p:cNvSpPr>
          <p:nvPr/>
        </p:nvSpPr>
        <p:spPr bwMode="auto">
          <a:xfrm>
            <a:off x="2359152" y="1489436"/>
            <a:ext cx="1524692" cy="708554"/>
          </a:xfrm>
          <a:prstGeom prst="rect">
            <a:avLst/>
          </a:prstGeom>
          <a:noFill/>
          <a:ln w="50800" algn="ctr">
            <a:solidFill>
              <a:schemeClr val="bg2"/>
            </a:solidFill>
            <a:round/>
            <a:headEnd/>
            <a:tailEnd/>
          </a:ln>
        </p:spPr>
        <p:txBody>
          <a:bodyPr anchor="ctr"/>
          <a:lstStyle/>
          <a:p>
            <a:endParaRPr lang="fr-FR"/>
          </a:p>
        </p:txBody>
      </p:sp>
      <p:sp>
        <p:nvSpPr>
          <p:cNvPr id="30729" name="Rectangle 9"/>
          <p:cNvSpPr>
            <a:spLocks noChangeArrowheads="1"/>
          </p:cNvSpPr>
          <p:nvPr/>
        </p:nvSpPr>
        <p:spPr bwMode="auto">
          <a:xfrm>
            <a:off x="3930977" y="1536569"/>
            <a:ext cx="2196446" cy="612741"/>
          </a:xfrm>
          <a:prstGeom prst="rect">
            <a:avLst/>
          </a:prstGeom>
          <a:noFill/>
          <a:ln w="50800" algn="ctr">
            <a:solidFill>
              <a:srgbClr val="BC8F00"/>
            </a:solidFill>
            <a:round/>
            <a:headEnd/>
            <a:tailEnd/>
          </a:ln>
        </p:spPr>
        <p:txBody>
          <a:bodyPr anchor="ctr"/>
          <a:lstStyle/>
          <a:p>
            <a:endParaRPr lang="fr-FR"/>
          </a:p>
        </p:txBody>
      </p:sp>
      <p:sp>
        <p:nvSpPr>
          <p:cNvPr id="12" name="TextBox 11"/>
          <p:cNvSpPr txBox="1"/>
          <p:nvPr/>
        </p:nvSpPr>
        <p:spPr>
          <a:xfrm>
            <a:off x="352425" y="2474278"/>
            <a:ext cx="8058150" cy="3156249"/>
          </a:xfrm>
          <a:prstGeom prst="rect">
            <a:avLst/>
          </a:prstGeom>
          <a:noFill/>
          <a:ln>
            <a:solidFill>
              <a:schemeClr val="tx1"/>
            </a:solidFill>
          </a:ln>
        </p:spPr>
        <p:txBody>
          <a:bodyPr wrap="square">
            <a:spAutoFit/>
          </a:bodyPr>
          <a:lstStyle/>
          <a:p>
            <a:pPr marL="342900" indent="-342900" algn="l">
              <a:spcBef>
                <a:spcPct val="100000"/>
              </a:spcBef>
              <a:spcAft>
                <a:spcPct val="30000"/>
              </a:spcAft>
              <a:buClr>
                <a:srgbClr val="E60028"/>
              </a:buClr>
              <a:buFont typeface="Wingdings" pitchFamily="2" charset="2"/>
              <a:buChar char="n"/>
              <a:defRPr/>
            </a:pPr>
            <a:r>
              <a:rPr lang="en-US" sz="1100" u="sng" kern="0" dirty="0" smtClean="0">
                <a:solidFill>
                  <a:srgbClr val="000000"/>
                </a:solidFill>
                <a:latin typeface="Arial"/>
              </a:rPr>
              <a:t>Program Limit</a:t>
            </a:r>
            <a:r>
              <a:rPr lang="en-US" sz="1100" b="0" dirty="0" smtClean="0"/>
              <a:t>: </a:t>
            </a:r>
            <a:r>
              <a:rPr lang="en-US" sz="1100" b="0" kern="0" dirty="0" smtClean="0">
                <a:solidFill>
                  <a:srgbClr val="000000"/>
                </a:solidFill>
                <a:latin typeface="Arial"/>
              </a:rPr>
              <a:t>max amount that the client can be used</a:t>
            </a:r>
          </a:p>
          <a:p>
            <a:pPr marL="342900" indent="-342900" algn="l">
              <a:spcBef>
                <a:spcPct val="100000"/>
              </a:spcBef>
              <a:spcAft>
                <a:spcPct val="30000"/>
              </a:spcAft>
              <a:buClr>
                <a:srgbClr val="E60028"/>
              </a:buClr>
              <a:buFont typeface="Wingdings" pitchFamily="2" charset="2"/>
              <a:buChar char="n"/>
              <a:defRPr/>
            </a:pPr>
            <a:r>
              <a:rPr lang="en-US" sz="1100" u="sng" kern="0" dirty="0" smtClean="0">
                <a:solidFill>
                  <a:srgbClr val="000000"/>
                </a:solidFill>
                <a:latin typeface="Arial"/>
              </a:rPr>
              <a:t>Bank funding</a:t>
            </a:r>
            <a:r>
              <a:rPr lang="en-US" sz="1100" kern="0" dirty="0" smtClean="0">
                <a:solidFill>
                  <a:srgbClr val="000000"/>
                </a:solidFill>
                <a:latin typeface="Arial"/>
              </a:rPr>
              <a:t> </a:t>
            </a:r>
            <a:r>
              <a:rPr lang="en-US" sz="1100" b="0" kern="0" dirty="0" smtClean="0">
                <a:solidFill>
                  <a:srgbClr val="000000"/>
                </a:solidFill>
                <a:latin typeface="Arial"/>
              </a:rPr>
              <a:t>(= Receivables balance for AMER) : amount used by the client at the assessment date. </a:t>
            </a:r>
          </a:p>
          <a:p>
            <a:pPr marL="342900" indent="-342900" algn="l">
              <a:spcBef>
                <a:spcPct val="100000"/>
              </a:spcBef>
              <a:spcAft>
                <a:spcPct val="30000"/>
              </a:spcAft>
              <a:buClr>
                <a:srgbClr val="E60028"/>
              </a:buClr>
              <a:buFont typeface="Wingdings" pitchFamily="2" charset="2"/>
              <a:buChar char="n"/>
              <a:defRPr/>
            </a:pPr>
            <a:r>
              <a:rPr lang="fr-FR" sz="1100" u="sng" kern="0" dirty="0" err="1" smtClean="0">
                <a:solidFill>
                  <a:srgbClr val="000000"/>
                </a:solidFill>
                <a:latin typeface="Arial"/>
              </a:rPr>
              <a:t>Commitment</a:t>
            </a:r>
            <a:r>
              <a:rPr lang="fr-FR" sz="1100" u="sng" kern="0" dirty="0" smtClean="0">
                <a:solidFill>
                  <a:srgbClr val="000000"/>
                </a:solidFill>
                <a:latin typeface="Arial"/>
              </a:rPr>
              <a:t> </a:t>
            </a:r>
            <a:r>
              <a:rPr lang="fr-FR" sz="1100" u="sng" kern="0" dirty="0" err="1" smtClean="0">
                <a:solidFill>
                  <a:srgbClr val="000000"/>
                </a:solidFill>
                <a:latin typeface="Arial"/>
              </a:rPr>
              <a:t>Maturity</a:t>
            </a:r>
            <a:r>
              <a:rPr lang="fr-FR" sz="1100" u="sng" kern="0" dirty="0" smtClean="0">
                <a:solidFill>
                  <a:srgbClr val="000000"/>
                </a:solidFill>
                <a:latin typeface="Arial"/>
              </a:rPr>
              <a:t> Date</a:t>
            </a:r>
            <a:r>
              <a:rPr lang="fr-FR" sz="1100" b="0" dirty="0" smtClean="0"/>
              <a:t>: </a:t>
            </a:r>
            <a:r>
              <a:rPr lang="fr-FR" sz="1100" b="0" kern="0" dirty="0" smtClean="0">
                <a:solidFill>
                  <a:srgbClr val="000000"/>
                </a:solidFill>
                <a:latin typeface="Arial"/>
              </a:rPr>
              <a:t>max(Deal </a:t>
            </a:r>
            <a:r>
              <a:rPr lang="fr-FR" sz="1100" b="0" kern="0" dirty="0" err="1" smtClean="0">
                <a:solidFill>
                  <a:srgbClr val="000000"/>
                </a:solidFill>
                <a:latin typeface="Arial"/>
              </a:rPr>
              <a:t>maturity</a:t>
            </a:r>
            <a:r>
              <a:rPr lang="fr-FR" sz="1100" b="0" kern="0" dirty="0" smtClean="0">
                <a:solidFill>
                  <a:srgbClr val="000000"/>
                </a:solidFill>
                <a:latin typeface="Arial"/>
              </a:rPr>
              <a:t> date, </a:t>
            </a:r>
            <a:r>
              <a:rPr lang="fr-FR" sz="1100" b="0" kern="0" dirty="0" err="1" smtClean="0">
                <a:solidFill>
                  <a:srgbClr val="000000"/>
                </a:solidFill>
                <a:latin typeface="Arial"/>
              </a:rPr>
              <a:t>Liquidity</a:t>
            </a:r>
            <a:r>
              <a:rPr lang="fr-FR" sz="1100" b="0" kern="0" dirty="0" smtClean="0">
                <a:solidFill>
                  <a:srgbClr val="000000"/>
                </a:solidFill>
                <a:latin typeface="Arial"/>
              </a:rPr>
              <a:t> line </a:t>
            </a:r>
            <a:r>
              <a:rPr lang="fr-FR" sz="1100" b="0" kern="0" dirty="0" err="1" smtClean="0">
                <a:solidFill>
                  <a:srgbClr val="000000"/>
                </a:solidFill>
                <a:latin typeface="Arial"/>
              </a:rPr>
              <a:t>maturity</a:t>
            </a:r>
            <a:r>
              <a:rPr lang="fr-FR" sz="1100" b="0" kern="0" dirty="0" smtClean="0">
                <a:solidFill>
                  <a:srgbClr val="000000"/>
                </a:solidFill>
                <a:latin typeface="Arial"/>
              </a:rPr>
              <a:t> date)</a:t>
            </a:r>
            <a:endParaRPr lang="en-US" sz="1100" b="0" kern="0" dirty="0" smtClean="0">
              <a:solidFill>
                <a:srgbClr val="000000"/>
              </a:solidFill>
              <a:latin typeface="Arial"/>
            </a:endParaRPr>
          </a:p>
          <a:p>
            <a:pPr marL="342900" indent="-342900" algn="l">
              <a:spcBef>
                <a:spcPct val="100000"/>
              </a:spcBef>
              <a:spcAft>
                <a:spcPct val="30000"/>
              </a:spcAft>
              <a:buClr>
                <a:srgbClr val="E60028"/>
              </a:buClr>
              <a:buFont typeface="Wingdings" pitchFamily="2" charset="2"/>
              <a:buChar char="n"/>
              <a:defRPr/>
            </a:pPr>
            <a:r>
              <a:rPr lang="en-US" sz="1100" u="sng" kern="0" dirty="0" smtClean="0">
                <a:solidFill>
                  <a:srgbClr val="000000"/>
                </a:solidFill>
                <a:latin typeface="Arial"/>
              </a:rPr>
              <a:t>Currency</a:t>
            </a:r>
            <a:r>
              <a:rPr lang="en-US" sz="1100" kern="0" dirty="0">
                <a:solidFill>
                  <a:srgbClr val="000000"/>
                </a:solidFill>
                <a:latin typeface="Arial"/>
              </a:rPr>
              <a:t>: </a:t>
            </a:r>
            <a:r>
              <a:rPr lang="en-US" sz="1100" b="0" kern="0" dirty="0">
                <a:solidFill>
                  <a:srgbClr val="000000"/>
                </a:solidFill>
                <a:latin typeface="Arial"/>
              </a:rPr>
              <a:t>deal currency. </a:t>
            </a:r>
            <a:r>
              <a:rPr lang="en-US" sz="1100" b="0" i="1" kern="0" dirty="0">
                <a:solidFill>
                  <a:srgbClr val="000000"/>
                </a:solidFill>
                <a:latin typeface="Arial"/>
              </a:rPr>
              <a:t>[Automatically fed]</a:t>
            </a:r>
          </a:p>
          <a:p>
            <a:pPr marL="342900" indent="-342900" algn="l">
              <a:spcBef>
                <a:spcPct val="100000"/>
              </a:spcBef>
              <a:spcAft>
                <a:spcPct val="30000"/>
              </a:spcAft>
              <a:buClr>
                <a:srgbClr val="E60028"/>
              </a:buClr>
              <a:buFont typeface="Wingdings" pitchFamily="2" charset="2"/>
              <a:buChar char="n"/>
              <a:defRPr/>
            </a:pPr>
            <a:r>
              <a:rPr lang="en-US" sz="1100" u="sng" kern="0" dirty="0">
                <a:solidFill>
                  <a:srgbClr val="000000"/>
                </a:solidFill>
                <a:latin typeface="Arial"/>
              </a:rPr>
              <a:t>FX Rate</a:t>
            </a:r>
            <a:r>
              <a:rPr lang="en-US" sz="1100" kern="0" dirty="0">
                <a:solidFill>
                  <a:srgbClr val="000000"/>
                </a:solidFill>
                <a:latin typeface="Arial"/>
              </a:rPr>
              <a:t>: </a:t>
            </a:r>
            <a:r>
              <a:rPr lang="en-US" sz="1100" b="0" kern="0" dirty="0">
                <a:solidFill>
                  <a:srgbClr val="000000"/>
                </a:solidFill>
                <a:latin typeface="Arial"/>
              </a:rPr>
              <a:t>Deal currency/Portfolio currency. Automatically retrieved from BDR. This is the last available monthly rate provided by BCE. </a:t>
            </a:r>
            <a:r>
              <a:rPr lang="en-US" sz="1100" b="0" i="1" kern="0" dirty="0">
                <a:solidFill>
                  <a:srgbClr val="000000"/>
                </a:solidFill>
                <a:latin typeface="Arial"/>
              </a:rPr>
              <a:t>[Automatically fed]</a:t>
            </a:r>
            <a:endParaRPr lang="en-US" sz="1100" b="0" kern="0" dirty="0">
              <a:solidFill>
                <a:srgbClr val="000000"/>
              </a:solidFill>
              <a:latin typeface="Arial"/>
            </a:endParaRPr>
          </a:p>
          <a:p>
            <a:pPr marL="342900" indent="-342900" algn="l">
              <a:spcBef>
                <a:spcPct val="100000"/>
              </a:spcBef>
              <a:spcAft>
                <a:spcPct val="30000"/>
              </a:spcAft>
              <a:buClr>
                <a:srgbClr val="E60028"/>
              </a:buClr>
              <a:buFont typeface="Wingdings" pitchFamily="2" charset="2"/>
              <a:buChar char="n"/>
              <a:defRPr/>
            </a:pPr>
            <a:r>
              <a:rPr lang="en-US" sz="1100" u="sng" kern="0" dirty="0">
                <a:solidFill>
                  <a:srgbClr val="000000"/>
                </a:solidFill>
                <a:latin typeface="Arial"/>
              </a:rPr>
              <a:t>FX Date</a:t>
            </a:r>
            <a:r>
              <a:rPr lang="en-US" sz="1100" b="0" kern="0" dirty="0">
                <a:solidFill>
                  <a:srgbClr val="000000"/>
                </a:solidFill>
                <a:latin typeface="Arial"/>
              </a:rPr>
              <a:t>: Date of the FX Rate. </a:t>
            </a:r>
            <a:r>
              <a:rPr lang="en-US" sz="1100" b="0" i="1" kern="0" dirty="0">
                <a:solidFill>
                  <a:srgbClr val="000000"/>
                </a:solidFill>
                <a:latin typeface="Arial"/>
              </a:rPr>
              <a:t>[Automatically fed]</a:t>
            </a:r>
          </a:p>
          <a:p>
            <a:pPr marL="342900" indent="-342900" algn="l">
              <a:spcBef>
                <a:spcPct val="100000"/>
              </a:spcBef>
              <a:spcAft>
                <a:spcPct val="30000"/>
              </a:spcAft>
              <a:buClr>
                <a:srgbClr val="E60028"/>
              </a:buClr>
              <a:buFont typeface="Wingdings" pitchFamily="2" charset="2"/>
              <a:buChar char="n"/>
              <a:defRPr/>
            </a:pPr>
            <a:r>
              <a:rPr lang="en-US" sz="1100" u="sng" kern="0" dirty="0" smtClean="0">
                <a:solidFill>
                  <a:srgbClr val="000000"/>
                </a:solidFill>
                <a:latin typeface="Arial"/>
              </a:rPr>
              <a:t>Bank </a:t>
            </a:r>
            <a:r>
              <a:rPr lang="en-US" sz="1100" u="sng" kern="0" dirty="0">
                <a:solidFill>
                  <a:srgbClr val="000000"/>
                </a:solidFill>
                <a:latin typeface="Arial"/>
              </a:rPr>
              <a:t>Funding </a:t>
            </a:r>
            <a:r>
              <a:rPr lang="en-US" sz="1100" b="0" kern="0" dirty="0">
                <a:solidFill>
                  <a:srgbClr val="000000"/>
                </a:solidFill>
                <a:latin typeface="Arial"/>
              </a:rPr>
              <a:t>(XXX): conversion of the bank funding in portfolio currency. (XXX=portfolio currency). </a:t>
            </a:r>
            <a:r>
              <a:rPr lang="en-US" sz="1100" b="0" i="1" kern="0" dirty="0">
                <a:solidFill>
                  <a:srgbClr val="000000"/>
                </a:solidFill>
                <a:latin typeface="Arial"/>
              </a:rPr>
              <a:t>[Automatically fed</a:t>
            </a:r>
            <a:r>
              <a:rPr lang="en-US" sz="1100" b="0" i="1" kern="0" dirty="0" smtClean="0">
                <a:solidFill>
                  <a:srgbClr val="000000"/>
                </a:solidFill>
                <a:latin typeface="Arial"/>
              </a:rPr>
              <a:t>]</a:t>
            </a:r>
          </a:p>
          <a:p>
            <a:pPr marL="342900" indent="-342900" algn="l">
              <a:spcBef>
                <a:spcPct val="100000"/>
              </a:spcBef>
              <a:spcAft>
                <a:spcPct val="30000"/>
              </a:spcAft>
              <a:buClr>
                <a:srgbClr val="E60028"/>
              </a:buClr>
              <a:buFont typeface="Wingdings" pitchFamily="2" charset="2"/>
              <a:buChar char="n"/>
              <a:defRPr/>
            </a:pPr>
            <a:r>
              <a:rPr lang="en-US" sz="1100" u="sng" kern="0" dirty="0" smtClean="0">
                <a:latin typeface="Arial"/>
              </a:rPr>
              <a:t>Receivables Purchase Calendar</a:t>
            </a:r>
            <a:r>
              <a:rPr lang="en-US" sz="1100" kern="0" dirty="0" smtClean="0">
                <a:latin typeface="Arial"/>
              </a:rPr>
              <a:t>: </a:t>
            </a:r>
            <a:r>
              <a:rPr lang="en-US" sz="1100" b="0" kern="0" dirty="0" smtClean="0">
                <a:latin typeface="Arial"/>
              </a:rPr>
              <a:t>Calendar that contains the know future receivable purchase from the client</a:t>
            </a:r>
            <a:endParaRPr lang="en-US" sz="1100" dirty="0"/>
          </a:p>
        </p:txBody>
      </p:sp>
      <p:sp>
        <p:nvSpPr>
          <p:cNvPr id="24" name="TextBox 23"/>
          <p:cNvSpPr txBox="1"/>
          <p:nvPr/>
        </p:nvSpPr>
        <p:spPr>
          <a:xfrm>
            <a:off x="342900" y="5695569"/>
            <a:ext cx="8067675" cy="650875"/>
          </a:xfrm>
          <a:prstGeom prst="rect">
            <a:avLst/>
          </a:prstGeom>
          <a:noFill/>
          <a:ln>
            <a:solidFill>
              <a:schemeClr val="tx1"/>
            </a:solidFill>
          </a:ln>
        </p:spPr>
        <p:txBody>
          <a:bodyPr>
            <a:spAutoFit/>
          </a:bodyPr>
          <a:lstStyle/>
          <a:p>
            <a:pPr marL="342900" indent="-342900" algn="l">
              <a:spcBef>
                <a:spcPct val="100000"/>
              </a:spcBef>
              <a:spcAft>
                <a:spcPct val="30000"/>
              </a:spcAft>
              <a:buClr>
                <a:srgbClr val="E60028"/>
              </a:buClr>
              <a:buFont typeface="Wingdings" pitchFamily="2" charset="2"/>
              <a:buChar char="n"/>
              <a:defRPr/>
            </a:pPr>
            <a:r>
              <a:rPr lang="en-US" sz="1100" u="sng" kern="0" dirty="0" smtClean="0">
                <a:latin typeface="Arial"/>
              </a:rPr>
              <a:t>Amortizing type</a:t>
            </a:r>
            <a:r>
              <a:rPr lang="en-US" sz="1100" kern="0" dirty="0" smtClean="0">
                <a:latin typeface="Arial"/>
              </a:rPr>
              <a:t>: </a:t>
            </a:r>
            <a:r>
              <a:rPr lang="en-US" sz="1100" b="0" kern="0" dirty="0" smtClean="0">
                <a:latin typeface="Arial"/>
              </a:rPr>
              <a:t>Amortizing or revolving. Define the type of the deal. Set at inception or renewal of the deal</a:t>
            </a:r>
          </a:p>
          <a:p>
            <a:pPr marL="342900" indent="-342900" algn="l">
              <a:spcBef>
                <a:spcPct val="100000"/>
              </a:spcBef>
              <a:spcAft>
                <a:spcPct val="30000"/>
              </a:spcAft>
              <a:buClr>
                <a:srgbClr val="E60028"/>
              </a:buClr>
              <a:buFont typeface="Wingdings" pitchFamily="2" charset="2"/>
              <a:buChar char="n"/>
              <a:defRPr/>
            </a:pPr>
            <a:r>
              <a:rPr lang="en-US" sz="1100" u="sng" kern="0" dirty="0" smtClean="0">
                <a:solidFill>
                  <a:srgbClr val="000000"/>
                </a:solidFill>
                <a:latin typeface="Arial"/>
              </a:rPr>
              <a:t>Asset </a:t>
            </a:r>
            <a:r>
              <a:rPr lang="en-US" sz="1100" u="sng" kern="0" dirty="0">
                <a:solidFill>
                  <a:srgbClr val="000000"/>
                </a:solidFill>
                <a:latin typeface="Arial"/>
              </a:rPr>
              <a:t>type</a:t>
            </a:r>
            <a:r>
              <a:rPr lang="en-US" sz="1100" b="0" kern="0" dirty="0">
                <a:solidFill>
                  <a:srgbClr val="000000"/>
                </a:solidFill>
                <a:latin typeface="Arial"/>
              </a:rPr>
              <a:t>: Define in administration module. </a:t>
            </a:r>
            <a:r>
              <a:rPr lang="en-US" sz="1100" b="0" i="1" kern="0" dirty="0">
                <a:solidFill>
                  <a:srgbClr val="000000"/>
                </a:solidFill>
                <a:latin typeface="Arial"/>
              </a:rPr>
              <a:t>[Automatically fed</a:t>
            </a:r>
            <a:r>
              <a:rPr lang="en-US" sz="1100" b="0" i="1" kern="0" dirty="0" smtClean="0">
                <a:solidFill>
                  <a:srgbClr val="000000"/>
                </a:solidFill>
                <a:latin typeface="Arial"/>
              </a:rPr>
              <a:t>]</a:t>
            </a:r>
            <a:endParaRPr lang="en-US" sz="1100" b="0" kern="0" dirty="0">
              <a:solidFill>
                <a:srgbClr val="000000"/>
              </a:solidFill>
              <a:latin typeface="Arial"/>
            </a:endParaRPr>
          </a:p>
        </p:txBody>
      </p:sp>
      <p:grpSp>
        <p:nvGrpSpPr>
          <p:cNvPr id="30733" name="Group 5"/>
          <p:cNvGrpSpPr>
            <a:grpSpLocks/>
          </p:cNvGrpSpPr>
          <p:nvPr/>
        </p:nvGrpSpPr>
        <p:grpSpPr bwMode="auto">
          <a:xfrm>
            <a:off x="8143113" y="5792343"/>
            <a:ext cx="542925" cy="438150"/>
            <a:chOff x="8601075" y="5895974"/>
            <a:chExt cx="542925" cy="438151"/>
          </a:xfrm>
        </p:grpSpPr>
        <p:sp>
          <p:nvSpPr>
            <p:cNvPr id="30737"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30738"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a:t>IM</a:t>
              </a:r>
              <a:endParaRPr lang="en-US" sz="1100"/>
            </a:p>
          </p:txBody>
        </p:sp>
      </p:grpSp>
      <p:grpSp>
        <p:nvGrpSpPr>
          <p:cNvPr id="30734" name="Group 5"/>
          <p:cNvGrpSpPr>
            <a:grpSpLocks/>
          </p:cNvGrpSpPr>
          <p:nvPr/>
        </p:nvGrpSpPr>
        <p:grpSpPr bwMode="auto">
          <a:xfrm>
            <a:off x="8077200" y="3540189"/>
            <a:ext cx="657225" cy="574675"/>
            <a:chOff x="7553325" y="5894912"/>
            <a:chExt cx="657225" cy="574110"/>
          </a:xfrm>
        </p:grpSpPr>
        <p:sp>
          <p:nvSpPr>
            <p:cNvPr id="30735"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30736"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sp>
        <p:nvSpPr>
          <p:cNvPr id="22" name="Rectangle 7"/>
          <p:cNvSpPr>
            <a:spLocks noChangeArrowheads="1"/>
          </p:cNvSpPr>
          <p:nvPr/>
        </p:nvSpPr>
        <p:spPr bwMode="auto">
          <a:xfrm>
            <a:off x="6183486" y="1555424"/>
            <a:ext cx="1981200" cy="697582"/>
          </a:xfrm>
          <a:prstGeom prst="rect">
            <a:avLst/>
          </a:prstGeom>
          <a:noFill/>
          <a:ln w="50800" algn="ctr">
            <a:solidFill>
              <a:schemeClr val="bg2"/>
            </a:solidFill>
            <a:round/>
            <a:headEnd/>
            <a:tailEnd/>
          </a:ln>
        </p:spPr>
        <p:txBody>
          <a:bodyPr anchor="ctr"/>
          <a:lstStyle/>
          <a:p>
            <a:endParaRPr lang="fr-F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67645" y="838985"/>
            <a:ext cx="8050491" cy="1492982"/>
          </a:xfrm>
          <a:prstGeom prst="rect">
            <a:avLst/>
          </a:prstGeom>
          <a:noFill/>
          <a:ln w="9525">
            <a:noFill/>
            <a:miter lim="800000"/>
            <a:headEnd/>
            <a:tailEnd/>
          </a:ln>
        </p:spPr>
      </p:pic>
      <p:sp>
        <p:nvSpPr>
          <p:cNvPr id="30722" name="Title 1"/>
          <p:cNvSpPr>
            <a:spLocks noGrp="1"/>
          </p:cNvSpPr>
          <p:nvPr>
            <p:ph type="title"/>
          </p:nvPr>
        </p:nvSpPr>
        <p:spPr>
          <a:xfrm>
            <a:off x="971550" y="100267"/>
            <a:ext cx="7272338" cy="785812"/>
          </a:xfrm>
        </p:spPr>
        <p:txBody>
          <a:bodyPr/>
          <a:lstStyle/>
          <a:p>
            <a:r>
              <a:rPr lang="en-US" dirty="0" smtClean="0"/>
              <a:t>Liquidity project-Input Data&gt; Portfolio&gt;Input Management&gt;Deal Forecast information (2/11)</a:t>
            </a:r>
          </a:p>
        </p:txBody>
      </p:sp>
      <p:sp>
        <p:nvSpPr>
          <p:cNvPr id="5" name="Slide Number Placeholder 4"/>
          <p:cNvSpPr>
            <a:spLocks noGrp="1"/>
          </p:cNvSpPr>
          <p:nvPr>
            <p:ph type="sldNum" sz="quarter" idx="10"/>
          </p:nvPr>
        </p:nvSpPr>
        <p:spPr>
          <a:xfrm>
            <a:off x="8694738" y="5998464"/>
            <a:ext cx="228600" cy="228600"/>
          </a:xfrm>
        </p:spPr>
        <p:txBody>
          <a:bodyPr/>
          <a:lstStyle/>
          <a:p>
            <a:pPr>
              <a:defRPr/>
            </a:pPr>
            <a:fld id="{2B545D1E-0F9B-4360-BED1-A8A80184D95F}" type="slidenum">
              <a:rPr lang="en-GB" smtClean="0"/>
              <a:pPr>
                <a:defRPr/>
              </a:pPr>
              <a:t>41</a:t>
            </a:fld>
            <a:endParaRPr lang="en-GB"/>
          </a:p>
        </p:txBody>
      </p:sp>
      <p:sp>
        <p:nvSpPr>
          <p:cNvPr id="30726" name="Rectangle 7"/>
          <p:cNvSpPr>
            <a:spLocks noChangeArrowheads="1"/>
          </p:cNvSpPr>
          <p:nvPr/>
        </p:nvSpPr>
        <p:spPr bwMode="auto">
          <a:xfrm>
            <a:off x="2359152" y="1489436"/>
            <a:ext cx="1524692" cy="708554"/>
          </a:xfrm>
          <a:prstGeom prst="rect">
            <a:avLst/>
          </a:prstGeom>
          <a:noFill/>
          <a:ln w="50800" algn="ctr">
            <a:solidFill>
              <a:schemeClr val="bg2"/>
            </a:solidFill>
            <a:round/>
            <a:headEnd/>
            <a:tailEnd/>
          </a:ln>
        </p:spPr>
        <p:txBody>
          <a:bodyPr anchor="ctr"/>
          <a:lstStyle/>
          <a:p>
            <a:endParaRPr lang="fr-FR"/>
          </a:p>
        </p:txBody>
      </p:sp>
      <p:sp>
        <p:nvSpPr>
          <p:cNvPr id="30729" name="Rectangle 9"/>
          <p:cNvSpPr>
            <a:spLocks noChangeArrowheads="1"/>
          </p:cNvSpPr>
          <p:nvPr/>
        </p:nvSpPr>
        <p:spPr bwMode="auto">
          <a:xfrm>
            <a:off x="3930977" y="1536569"/>
            <a:ext cx="2196446" cy="612741"/>
          </a:xfrm>
          <a:prstGeom prst="rect">
            <a:avLst/>
          </a:prstGeom>
          <a:noFill/>
          <a:ln w="50800" algn="ctr">
            <a:solidFill>
              <a:srgbClr val="BC8F00"/>
            </a:solidFill>
            <a:round/>
            <a:headEnd/>
            <a:tailEnd/>
          </a:ln>
        </p:spPr>
        <p:txBody>
          <a:bodyPr anchor="ctr"/>
          <a:lstStyle/>
          <a:p>
            <a:endParaRPr lang="fr-FR"/>
          </a:p>
        </p:txBody>
      </p:sp>
      <p:sp>
        <p:nvSpPr>
          <p:cNvPr id="22" name="Rectangle 7"/>
          <p:cNvSpPr>
            <a:spLocks noChangeArrowheads="1"/>
          </p:cNvSpPr>
          <p:nvPr/>
        </p:nvSpPr>
        <p:spPr bwMode="auto">
          <a:xfrm>
            <a:off x="6183486" y="1555424"/>
            <a:ext cx="1981200" cy="697582"/>
          </a:xfrm>
          <a:prstGeom prst="rect">
            <a:avLst/>
          </a:prstGeom>
          <a:noFill/>
          <a:ln w="50800" algn="ctr">
            <a:solidFill>
              <a:schemeClr val="bg2"/>
            </a:solidFill>
            <a:round/>
            <a:headEnd/>
            <a:tailEnd/>
          </a:ln>
        </p:spPr>
        <p:txBody>
          <a:bodyPr anchor="ctr"/>
          <a:lstStyle/>
          <a:p>
            <a:endParaRPr lang="fr-FR"/>
          </a:p>
        </p:txBody>
      </p:sp>
      <p:sp>
        <p:nvSpPr>
          <p:cNvPr id="16" name="TextBox 15"/>
          <p:cNvSpPr txBox="1"/>
          <p:nvPr/>
        </p:nvSpPr>
        <p:spPr>
          <a:xfrm>
            <a:off x="229778" y="2763833"/>
            <a:ext cx="8067675" cy="3003899"/>
          </a:xfrm>
          <a:prstGeom prst="rect">
            <a:avLst/>
          </a:prstGeom>
          <a:noFill/>
          <a:ln>
            <a:solidFill>
              <a:schemeClr val="tx1"/>
            </a:solidFill>
          </a:ln>
        </p:spPr>
        <p:txBody>
          <a:bodyPr>
            <a:spAutoFit/>
          </a:bodyPr>
          <a:lstStyle/>
          <a:p>
            <a:pPr marL="342900" indent="-342900" algn="l">
              <a:spcBef>
                <a:spcPct val="100000"/>
              </a:spcBef>
              <a:spcAft>
                <a:spcPct val="30000"/>
              </a:spcAft>
              <a:buClr>
                <a:srgbClr val="E60028"/>
              </a:buClr>
              <a:buFont typeface="Wingdings" pitchFamily="2" charset="2"/>
              <a:buChar char="n"/>
              <a:defRPr/>
            </a:pPr>
            <a:r>
              <a:rPr lang="en-US" sz="1100" u="sng" kern="0" dirty="0" smtClean="0">
                <a:latin typeface="Arial"/>
              </a:rPr>
              <a:t>Deal Renewal</a:t>
            </a:r>
            <a:r>
              <a:rPr lang="en-US" sz="1100" kern="0" dirty="0" smtClean="0">
                <a:latin typeface="Arial"/>
              </a:rPr>
              <a:t>: </a:t>
            </a:r>
            <a:r>
              <a:rPr lang="en-US" sz="1100" b="0" kern="0" dirty="0" smtClean="0">
                <a:latin typeface="Arial"/>
              </a:rPr>
              <a:t>Indicates if the deal is to be renewed</a:t>
            </a:r>
          </a:p>
          <a:p>
            <a:pPr marL="342900" indent="-342900" algn="l">
              <a:spcBef>
                <a:spcPct val="100000"/>
              </a:spcBef>
              <a:spcAft>
                <a:spcPct val="30000"/>
              </a:spcAft>
              <a:buClr>
                <a:srgbClr val="E60028"/>
              </a:buClr>
              <a:buFont typeface="Wingdings" pitchFamily="2" charset="2"/>
              <a:buChar char="n"/>
              <a:defRPr/>
            </a:pPr>
            <a:r>
              <a:rPr lang="en-US" sz="1100" u="sng" kern="0" dirty="0" smtClean="0">
                <a:solidFill>
                  <a:srgbClr val="000000"/>
                </a:solidFill>
                <a:latin typeface="Arial"/>
              </a:rPr>
              <a:t>Renewal Commitment Maturity Date</a:t>
            </a:r>
            <a:r>
              <a:rPr lang="en-US" sz="1100" b="0" kern="0" dirty="0" smtClean="0">
                <a:solidFill>
                  <a:srgbClr val="000000"/>
                </a:solidFill>
                <a:latin typeface="Arial"/>
              </a:rPr>
              <a:t>: For a renewal deal the new commitment maturity date [considered only for dynamic portfolios- Remove the previously created Renewal deals from the dynamic portfolio scope and include the Renewal Commitment Maturity Date in the original deal]</a:t>
            </a:r>
          </a:p>
          <a:p>
            <a:pPr marL="342900" indent="-342900" algn="l">
              <a:spcBef>
                <a:spcPct val="100000"/>
              </a:spcBef>
              <a:spcAft>
                <a:spcPct val="30000"/>
              </a:spcAft>
              <a:buClr>
                <a:srgbClr val="E60028"/>
              </a:buClr>
              <a:buFont typeface="Wingdings" pitchFamily="2" charset="2"/>
              <a:buChar char="n"/>
              <a:defRPr/>
            </a:pPr>
            <a:r>
              <a:rPr lang="en-US" sz="1100" b="0" kern="0" dirty="0" smtClean="0">
                <a:solidFill>
                  <a:srgbClr val="000000"/>
                </a:solidFill>
                <a:latin typeface="Arial"/>
              </a:rPr>
              <a:t>Currently the Deal Renewal and Renewal commitment maturity Date data is not available in upstream application and need to be set manually for the first time. For subsequent uploading of data the two fields are defaulted from the last period.</a:t>
            </a:r>
          </a:p>
          <a:p>
            <a:pPr marL="342900" indent="-342900" algn="l">
              <a:spcBef>
                <a:spcPct val="100000"/>
              </a:spcBef>
              <a:spcAft>
                <a:spcPct val="30000"/>
              </a:spcAft>
              <a:buClr>
                <a:srgbClr val="E60028"/>
              </a:buClr>
              <a:buFont typeface="Wingdings" pitchFamily="2" charset="2"/>
              <a:buChar char="n"/>
              <a:defRPr/>
            </a:pPr>
            <a:r>
              <a:rPr lang="en-US" sz="1100" u="sng" kern="0" dirty="0" smtClean="0">
                <a:solidFill>
                  <a:srgbClr val="003399"/>
                </a:solidFill>
                <a:latin typeface="Arial"/>
              </a:rPr>
              <a:t>Switch to Amortizing Flag</a:t>
            </a:r>
            <a:r>
              <a:rPr lang="en-US" sz="1100" b="0" kern="0" dirty="0" smtClean="0">
                <a:solidFill>
                  <a:srgbClr val="000000"/>
                </a:solidFill>
                <a:latin typeface="Arial"/>
              </a:rPr>
              <a:t>: Flag Active for ‘Revolving’ deals to indicate whether the deal will be switching to amortizing or not. The switching date is the commitment maturity date / Renewal commitment maturity date or the first liquidity drawdown date.</a:t>
            </a:r>
          </a:p>
          <a:p>
            <a:pPr marL="342900" indent="-342900" algn="l">
              <a:spcBef>
                <a:spcPct val="100000"/>
              </a:spcBef>
              <a:spcAft>
                <a:spcPct val="30000"/>
              </a:spcAft>
              <a:buClr>
                <a:srgbClr val="E60028"/>
              </a:buClr>
              <a:buFont typeface="Wingdings" pitchFamily="2" charset="2"/>
              <a:buChar char="n"/>
              <a:defRPr/>
            </a:pPr>
            <a:r>
              <a:rPr lang="en-US" sz="1100" b="0" kern="0" dirty="0" smtClean="0">
                <a:solidFill>
                  <a:srgbClr val="000000"/>
                </a:solidFill>
                <a:latin typeface="Arial"/>
              </a:rPr>
              <a:t>Currently the ‘Switch to Amortizing’ flag data is not available from the upstream application and is defaulted from the last period for each of the deal period during the loading process. </a:t>
            </a:r>
            <a:endParaRPr lang="en-US" sz="1100" kern="0" dirty="0">
              <a:solidFill>
                <a:srgbClr val="000000"/>
              </a:solidFill>
              <a:latin typeface="Arial"/>
            </a:endParaRPr>
          </a:p>
        </p:txBody>
      </p:sp>
      <p:grpSp>
        <p:nvGrpSpPr>
          <p:cNvPr id="17" name="Group 5"/>
          <p:cNvGrpSpPr>
            <a:grpSpLocks/>
          </p:cNvGrpSpPr>
          <p:nvPr/>
        </p:nvGrpSpPr>
        <p:grpSpPr bwMode="auto">
          <a:xfrm>
            <a:off x="8105405" y="2917168"/>
            <a:ext cx="542925" cy="438150"/>
            <a:chOff x="8601075" y="5895974"/>
            <a:chExt cx="542925" cy="438151"/>
          </a:xfrm>
        </p:grpSpPr>
        <p:sp>
          <p:nvSpPr>
            <p:cNvPr id="18"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19"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a:t>IM</a:t>
              </a:r>
              <a:endParaRPr lang="en-US" sz="1100"/>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71550" y="246571"/>
            <a:ext cx="7272338" cy="785812"/>
          </a:xfrm>
        </p:spPr>
        <p:txBody>
          <a:bodyPr/>
          <a:lstStyle/>
          <a:p>
            <a:r>
              <a:rPr lang="en-US" dirty="0" smtClean="0"/>
              <a:t>Liquidity project-Input Data&gt; Portfolio&gt;Input Management&gt;Deal Forecast information (3/11)</a:t>
            </a:r>
          </a:p>
        </p:txBody>
      </p:sp>
      <p:sp>
        <p:nvSpPr>
          <p:cNvPr id="5" name="Slide Number Placeholder 4"/>
          <p:cNvSpPr>
            <a:spLocks noGrp="1"/>
          </p:cNvSpPr>
          <p:nvPr>
            <p:ph type="sldNum" sz="quarter" idx="10"/>
          </p:nvPr>
        </p:nvSpPr>
        <p:spPr/>
        <p:txBody>
          <a:bodyPr/>
          <a:lstStyle/>
          <a:p>
            <a:pPr>
              <a:defRPr/>
            </a:pPr>
            <a:fld id="{2B545D1E-0F9B-4360-BED1-A8A80184D95F}" type="slidenum">
              <a:rPr lang="en-GB" smtClean="0"/>
              <a:pPr>
                <a:defRPr/>
              </a:pPr>
              <a:t>42</a:t>
            </a:fld>
            <a:endParaRPr lang="en-GB"/>
          </a:p>
        </p:txBody>
      </p:sp>
      <p:sp>
        <p:nvSpPr>
          <p:cNvPr id="24" name="TextBox 23"/>
          <p:cNvSpPr txBox="1"/>
          <p:nvPr/>
        </p:nvSpPr>
        <p:spPr>
          <a:xfrm>
            <a:off x="342900" y="4013072"/>
            <a:ext cx="8067675" cy="1988237"/>
          </a:xfrm>
          <a:prstGeom prst="rect">
            <a:avLst/>
          </a:prstGeom>
          <a:noFill/>
          <a:ln>
            <a:solidFill>
              <a:schemeClr val="tx1"/>
            </a:solidFill>
          </a:ln>
        </p:spPr>
        <p:txBody>
          <a:bodyPr wrap="square">
            <a:spAutoFit/>
          </a:bodyPr>
          <a:lstStyle/>
          <a:p>
            <a:pPr marL="342900" indent="-342900" algn="l">
              <a:spcBef>
                <a:spcPct val="100000"/>
              </a:spcBef>
              <a:spcAft>
                <a:spcPct val="30000"/>
              </a:spcAft>
              <a:buClr>
                <a:srgbClr val="E60028"/>
              </a:buClr>
              <a:buFont typeface="Wingdings" pitchFamily="2" charset="2"/>
              <a:buChar char="n"/>
              <a:defRPr/>
            </a:pPr>
            <a:r>
              <a:rPr lang="en-US" sz="1100" u="sng" kern="0" dirty="0" smtClean="0">
                <a:latin typeface="Arial"/>
              </a:rPr>
              <a:t>Facility</a:t>
            </a:r>
            <a:r>
              <a:rPr lang="en-US" sz="1100" kern="0" dirty="0" smtClean="0">
                <a:latin typeface="Arial"/>
              </a:rPr>
              <a:t>: </a:t>
            </a:r>
            <a:r>
              <a:rPr lang="en-US" sz="1100" b="0" kern="0" dirty="0" smtClean="0">
                <a:latin typeface="Arial"/>
              </a:rPr>
              <a:t>In case of multi-facilities deal, Receivables Purchase Calendar will be defined per facility</a:t>
            </a:r>
            <a:endParaRPr lang="en-US" sz="1100" b="0" kern="0" dirty="0">
              <a:latin typeface="Arial"/>
            </a:endParaRPr>
          </a:p>
          <a:p>
            <a:pPr marL="342900" indent="-342900" algn="l">
              <a:spcBef>
                <a:spcPct val="100000"/>
              </a:spcBef>
              <a:spcAft>
                <a:spcPct val="30000"/>
              </a:spcAft>
              <a:buClr>
                <a:srgbClr val="E60028"/>
              </a:buClr>
              <a:buFont typeface="Wingdings" pitchFamily="2" charset="2"/>
              <a:buChar char="n"/>
              <a:defRPr/>
            </a:pPr>
            <a:r>
              <a:rPr lang="en-US" sz="1100" u="sng" kern="0" dirty="0" smtClean="0">
                <a:latin typeface="Arial"/>
              </a:rPr>
              <a:t>Scale (Amount/Percentage)</a:t>
            </a:r>
            <a:r>
              <a:rPr lang="en-US" sz="1100" b="0" kern="0" dirty="0" smtClean="0">
                <a:solidFill>
                  <a:srgbClr val="000000"/>
                </a:solidFill>
                <a:latin typeface="Arial"/>
              </a:rPr>
              <a:t>: Future receivables purchase can be defined in “amount” or in “percentage” of the remaining undrawn amount on day n. </a:t>
            </a:r>
            <a:r>
              <a:rPr lang="en-US" sz="1100" kern="0" dirty="0" smtClean="0">
                <a:solidFill>
                  <a:srgbClr val="00B050"/>
                </a:solidFill>
                <a:latin typeface="Arial"/>
              </a:rPr>
              <a:t>At present, only “Amount” scale is secured.</a:t>
            </a:r>
          </a:p>
          <a:p>
            <a:pPr marL="342900" indent="-342900" algn="l">
              <a:spcBef>
                <a:spcPct val="100000"/>
              </a:spcBef>
              <a:spcAft>
                <a:spcPct val="30000"/>
              </a:spcAft>
              <a:buClr>
                <a:srgbClr val="E60028"/>
              </a:buClr>
              <a:buFont typeface="Wingdings" pitchFamily="2" charset="2"/>
              <a:buChar char="n"/>
              <a:defRPr/>
            </a:pPr>
            <a:r>
              <a:rPr lang="fr-FR" sz="1100" u="sng" kern="0" dirty="0" err="1" smtClean="0">
                <a:latin typeface="Arial"/>
              </a:rPr>
              <a:t>Facility</a:t>
            </a:r>
            <a:r>
              <a:rPr lang="fr-FR" sz="1100" u="sng" kern="0" dirty="0" smtClean="0">
                <a:latin typeface="Arial"/>
              </a:rPr>
              <a:t> </a:t>
            </a:r>
            <a:r>
              <a:rPr lang="fr-FR" sz="1100" u="sng" kern="0" dirty="0" err="1" smtClean="0">
                <a:latin typeface="Arial"/>
              </a:rPr>
              <a:t>Currency</a:t>
            </a:r>
            <a:r>
              <a:rPr lang="fr-FR" sz="1100" u="sng" kern="0" dirty="0" smtClean="0">
                <a:latin typeface="Arial"/>
              </a:rPr>
              <a:t> / </a:t>
            </a:r>
            <a:r>
              <a:rPr lang="fr-FR" sz="1100" u="sng" kern="0" dirty="0" err="1" smtClean="0">
                <a:latin typeface="Arial"/>
              </a:rPr>
              <a:t>Facility</a:t>
            </a:r>
            <a:r>
              <a:rPr lang="fr-FR" sz="1100" u="sng" kern="0" dirty="0" smtClean="0">
                <a:latin typeface="Arial"/>
              </a:rPr>
              <a:t> </a:t>
            </a:r>
            <a:r>
              <a:rPr lang="fr-FR" sz="1100" u="sng" kern="0" dirty="0" err="1" smtClean="0">
                <a:latin typeface="Arial"/>
              </a:rPr>
              <a:t>Amount</a:t>
            </a:r>
            <a:r>
              <a:rPr lang="fr-FR" sz="1100" u="sng" kern="0" dirty="0" smtClean="0">
                <a:latin typeface="Arial"/>
              </a:rPr>
              <a:t> / Notice </a:t>
            </a:r>
            <a:r>
              <a:rPr lang="fr-FR" sz="1100" u="sng" kern="0" dirty="0" err="1" smtClean="0">
                <a:latin typeface="Arial"/>
              </a:rPr>
              <a:t>Period</a:t>
            </a:r>
            <a:r>
              <a:rPr lang="fr-FR" sz="1100" b="0" kern="0" dirty="0" smtClean="0">
                <a:solidFill>
                  <a:srgbClr val="000000"/>
                </a:solidFill>
                <a:latin typeface="Arial"/>
              </a:rPr>
              <a:t>: </a:t>
            </a:r>
            <a:r>
              <a:rPr lang="fr-FR" sz="1100" b="0" kern="0" dirty="0" err="1" smtClean="0">
                <a:solidFill>
                  <a:srgbClr val="000000"/>
                </a:solidFill>
                <a:latin typeface="Arial"/>
              </a:rPr>
              <a:t>Those</a:t>
            </a:r>
            <a:r>
              <a:rPr lang="fr-FR" sz="1100" b="0" kern="0" dirty="0" smtClean="0">
                <a:solidFill>
                  <a:srgbClr val="000000"/>
                </a:solidFill>
                <a:latin typeface="Arial"/>
              </a:rPr>
              <a:t> values come </a:t>
            </a:r>
            <a:r>
              <a:rPr lang="fr-FR" sz="1100" b="0" kern="0" dirty="0" err="1" smtClean="0">
                <a:solidFill>
                  <a:srgbClr val="000000"/>
                </a:solidFill>
                <a:latin typeface="Arial"/>
              </a:rPr>
              <a:t>from</a:t>
            </a:r>
            <a:r>
              <a:rPr lang="fr-FR" sz="1100" b="0" kern="0" dirty="0" smtClean="0">
                <a:solidFill>
                  <a:srgbClr val="000000"/>
                </a:solidFill>
                <a:latin typeface="Arial"/>
              </a:rPr>
              <a:t> « Administration&gt;</a:t>
            </a:r>
            <a:r>
              <a:rPr lang="fr-FR" sz="1100" b="0" kern="0" dirty="0" err="1" smtClean="0">
                <a:solidFill>
                  <a:srgbClr val="000000"/>
                </a:solidFill>
                <a:latin typeface="Arial"/>
              </a:rPr>
              <a:t>Facility</a:t>
            </a:r>
            <a:r>
              <a:rPr lang="fr-FR" sz="1100" b="0" kern="0" dirty="0" smtClean="0">
                <a:solidFill>
                  <a:srgbClr val="000000"/>
                </a:solidFill>
                <a:latin typeface="Arial"/>
              </a:rPr>
              <a:t> Management »</a:t>
            </a:r>
          </a:p>
          <a:p>
            <a:pPr marL="342900" indent="-342900" algn="l">
              <a:spcBef>
                <a:spcPct val="100000"/>
              </a:spcBef>
              <a:spcAft>
                <a:spcPct val="30000"/>
              </a:spcAft>
              <a:buClr>
                <a:srgbClr val="E60028"/>
              </a:buClr>
              <a:buFont typeface="Wingdings" pitchFamily="2" charset="2"/>
              <a:buChar char="n"/>
              <a:defRPr/>
            </a:pPr>
            <a:r>
              <a:rPr lang="fr-FR" sz="1100" u="sng" kern="0" dirty="0" err="1" smtClean="0">
                <a:latin typeface="Arial"/>
              </a:rPr>
              <a:t>Facility</a:t>
            </a:r>
            <a:r>
              <a:rPr lang="fr-FR" sz="1100" u="sng" kern="0" dirty="0" smtClean="0">
                <a:latin typeface="Arial"/>
              </a:rPr>
              <a:t> Sharing Ratio:</a:t>
            </a:r>
            <a:r>
              <a:rPr lang="fr-FR" sz="1100" b="0" kern="0" dirty="0" smtClean="0">
                <a:solidFill>
                  <a:srgbClr val="000000"/>
                </a:solidFill>
                <a:latin typeface="Arial"/>
              </a:rPr>
              <a:t> Sharing ratio </a:t>
            </a:r>
            <a:r>
              <a:rPr lang="fr-FR" sz="1100" b="0" kern="0" dirty="0" err="1" smtClean="0">
                <a:solidFill>
                  <a:srgbClr val="000000"/>
                </a:solidFill>
                <a:latin typeface="Arial"/>
              </a:rPr>
              <a:t>is</a:t>
            </a:r>
            <a:r>
              <a:rPr lang="fr-FR" sz="1100" b="0" kern="0" dirty="0" smtClean="0">
                <a:solidFill>
                  <a:srgbClr val="000000"/>
                </a:solidFill>
                <a:latin typeface="Arial"/>
              </a:rPr>
              <a:t> </a:t>
            </a:r>
            <a:r>
              <a:rPr lang="fr-FR" sz="1100" b="0" kern="0" dirty="0" err="1" smtClean="0">
                <a:solidFill>
                  <a:srgbClr val="000000"/>
                </a:solidFill>
                <a:latin typeface="Arial"/>
              </a:rPr>
              <a:t>proportional</a:t>
            </a:r>
            <a:r>
              <a:rPr lang="fr-FR" sz="1100" b="0" kern="0" dirty="0" smtClean="0">
                <a:solidFill>
                  <a:srgbClr val="000000"/>
                </a:solidFill>
                <a:latin typeface="Arial"/>
              </a:rPr>
              <a:t> to  the </a:t>
            </a:r>
            <a:r>
              <a:rPr lang="fr-FR" sz="1100" b="0" kern="0" dirty="0" err="1" smtClean="0">
                <a:solidFill>
                  <a:srgbClr val="000000"/>
                </a:solidFill>
                <a:latin typeface="Arial"/>
              </a:rPr>
              <a:t>facility</a:t>
            </a:r>
            <a:r>
              <a:rPr lang="fr-FR" sz="1100" b="0" kern="0" dirty="0" smtClean="0">
                <a:solidFill>
                  <a:srgbClr val="000000"/>
                </a:solidFill>
                <a:latin typeface="Arial"/>
              </a:rPr>
              <a:t> </a:t>
            </a:r>
            <a:r>
              <a:rPr lang="fr-FR" sz="1100" b="0" kern="0" dirty="0" err="1" smtClean="0">
                <a:solidFill>
                  <a:srgbClr val="000000"/>
                </a:solidFill>
                <a:latin typeface="Arial"/>
              </a:rPr>
              <a:t>commitment</a:t>
            </a:r>
            <a:r>
              <a:rPr lang="fr-FR" sz="1100" b="0" kern="0" dirty="0" smtClean="0">
                <a:solidFill>
                  <a:srgbClr val="000000"/>
                </a:solidFill>
                <a:latin typeface="Arial"/>
              </a:rPr>
              <a:t> over the deal Program </a:t>
            </a:r>
            <a:r>
              <a:rPr lang="fr-FR" sz="1100" b="0" kern="0" dirty="0" err="1" smtClean="0">
                <a:solidFill>
                  <a:srgbClr val="000000"/>
                </a:solidFill>
                <a:latin typeface="Arial"/>
              </a:rPr>
              <a:t>Limit</a:t>
            </a:r>
            <a:endParaRPr lang="fr-FR" sz="1100" b="0" kern="0" dirty="0" smtClean="0">
              <a:solidFill>
                <a:srgbClr val="000000"/>
              </a:solidFill>
              <a:latin typeface="Arial"/>
            </a:endParaRPr>
          </a:p>
          <a:p>
            <a:pPr marL="342900" indent="-342900" algn="l">
              <a:spcBef>
                <a:spcPct val="100000"/>
              </a:spcBef>
              <a:spcAft>
                <a:spcPct val="30000"/>
              </a:spcAft>
              <a:buClr>
                <a:srgbClr val="E60028"/>
              </a:buClr>
              <a:buFont typeface="Wingdings" pitchFamily="2" charset="2"/>
              <a:buChar char="n"/>
              <a:defRPr/>
            </a:pPr>
            <a:r>
              <a:rPr lang="fr-FR" sz="1100" u="sng" kern="0" dirty="0" err="1" smtClean="0">
                <a:latin typeface="Arial"/>
              </a:rPr>
              <a:t>Unused</a:t>
            </a:r>
            <a:r>
              <a:rPr lang="fr-FR" sz="1100" u="sng" kern="0" dirty="0" smtClean="0">
                <a:latin typeface="Arial"/>
              </a:rPr>
              <a:t> </a:t>
            </a:r>
            <a:r>
              <a:rPr lang="fr-FR" sz="1100" u="sng" kern="0" dirty="0" err="1" smtClean="0">
                <a:latin typeface="Arial"/>
              </a:rPr>
              <a:t>Commitment</a:t>
            </a:r>
            <a:r>
              <a:rPr lang="fr-FR" sz="1100" b="0" kern="0" dirty="0" smtClean="0">
                <a:solidFill>
                  <a:srgbClr val="000000"/>
                </a:solidFill>
                <a:latin typeface="Arial"/>
              </a:rPr>
              <a:t>: It </a:t>
            </a:r>
            <a:r>
              <a:rPr lang="fr-FR" sz="1100" b="0" kern="0" dirty="0" err="1" smtClean="0">
                <a:solidFill>
                  <a:srgbClr val="000000"/>
                </a:solidFill>
                <a:latin typeface="Arial"/>
              </a:rPr>
              <a:t>is</a:t>
            </a:r>
            <a:r>
              <a:rPr lang="fr-FR" sz="1100" b="0" kern="0" dirty="0" smtClean="0">
                <a:solidFill>
                  <a:srgbClr val="000000"/>
                </a:solidFill>
                <a:latin typeface="Arial"/>
              </a:rPr>
              <a:t> the </a:t>
            </a:r>
            <a:r>
              <a:rPr lang="fr-FR" sz="1100" b="0" kern="0" dirty="0" err="1" smtClean="0">
                <a:solidFill>
                  <a:srgbClr val="000000"/>
                </a:solidFill>
                <a:latin typeface="Arial"/>
              </a:rPr>
              <a:t>deal’s</a:t>
            </a:r>
            <a:r>
              <a:rPr lang="fr-FR" sz="1100" b="0" kern="0" dirty="0" smtClean="0">
                <a:solidFill>
                  <a:srgbClr val="000000"/>
                </a:solidFill>
                <a:latin typeface="Arial"/>
              </a:rPr>
              <a:t> </a:t>
            </a:r>
            <a:r>
              <a:rPr lang="fr-FR" sz="1100" b="0" kern="0" dirty="0" err="1" smtClean="0">
                <a:solidFill>
                  <a:srgbClr val="000000"/>
                </a:solidFill>
                <a:latin typeface="Arial"/>
              </a:rPr>
              <a:t>facility</a:t>
            </a:r>
            <a:r>
              <a:rPr lang="fr-FR" sz="1100" b="0" kern="0" dirty="0" smtClean="0">
                <a:solidFill>
                  <a:srgbClr val="000000"/>
                </a:solidFill>
                <a:latin typeface="Arial"/>
              </a:rPr>
              <a:t> </a:t>
            </a:r>
            <a:r>
              <a:rPr lang="fr-FR" sz="1100" b="0" kern="0" dirty="0" err="1" smtClean="0">
                <a:solidFill>
                  <a:srgbClr val="000000"/>
                </a:solidFill>
                <a:latin typeface="Arial"/>
              </a:rPr>
              <a:t>potential</a:t>
            </a:r>
            <a:r>
              <a:rPr lang="fr-FR" sz="1100" b="0" kern="0" dirty="0" smtClean="0">
                <a:solidFill>
                  <a:srgbClr val="000000"/>
                </a:solidFill>
                <a:latin typeface="Arial"/>
              </a:rPr>
              <a:t> </a:t>
            </a:r>
            <a:r>
              <a:rPr lang="fr-FR" sz="1100" b="0" kern="0" dirty="0" err="1" smtClean="0">
                <a:solidFill>
                  <a:srgbClr val="000000"/>
                </a:solidFill>
                <a:latin typeface="Arial"/>
              </a:rPr>
              <a:t>drawable</a:t>
            </a:r>
            <a:r>
              <a:rPr lang="fr-FR" sz="1100" b="0" kern="0" dirty="0" smtClean="0">
                <a:solidFill>
                  <a:srgbClr val="000000"/>
                </a:solidFill>
                <a:latin typeface="Arial"/>
              </a:rPr>
              <a:t> </a:t>
            </a:r>
            <a:r>
              <a:rPr lang="fr-FR" sz="1100" b="0" kern="0" dirty="0" err="1" smtClean="0">
                <a:solidFill>
                  <a:srgbClr val="000000"/>
                </a:solidFill>
                <a:latin typeface="Arial"/>
              </a:rPr>
              <a:t>amount</a:t>
            </a:r>
            <a:r>
              <a:rPr lang="fr-FR" sz="1100" b="0" kern="0" dirty="0" smtClean="0">
                <a:solidFill>
                  <a:srgbClr val="000000"/>
                </a:solidFill>
                <a:latin typeface="Arial"/>
              </a:rPr>
              <a:t> as per the </a:t>
            </a:r>
            <a:r>
              <a:rPr lang="fr-FR" sz="1100" b="0" kern="0" dirty="0" err="1" smtClean="0">
                <a:solidFill>
                  <a:srgbClr val="000000"/>
                </a:solidFill>
                <a:latin typeface="Arial"/>
              </a:rPr>
              <a:t>assessment</a:t>
            </a:r>
            <a:r>
              <a:rPr lang="fr-FR" sz="1100" b="0" kern="0" dirty="0" smtClean="0">
                <a:solidFill>
                  <a:srgbClr val="000000"/>
                </a:solidFill>
                <a:latin typeface="Arial"/>
              </a:rPr>
              <a:t> date</a:t>
            </a:r>
            <a:endParaRPr lang="en-US" sz="1100" b="0" kern="0" dirty="0">
              <a:solidFill>
                <a:srgbClr val="000000"/>
              </a:solidFill>
              <a:latin typeface="Arial"/>
            </a:endParaRPr>
          </a:p>
        </p:txBody>
      </p:sp>
      <p:sp>
        <p:nvSpPr>
          <p:cNvPr id="19" name="TextBox 18"/>
          <p:cNvSpPr txBox="1"/>
          <p:nvPr/>
        </p:nvSpPr>
        <p:spPr>
          <a:xfrm>
            <a:off x="348996" y="6040195"/>
            <a:ext cx="8067675" cy="261610"/>
          </a:xfrm>
          <a:prstGeom prst="rect">
            <a:avLst/>
          </a:prstGeom>
          <a:noFill/>
          <a:ln>
            <a:solidFill>
              <a:schemeClr val="tx1"/>
            </a:solidFill>
          </a:ln>
        </p:spPr>
        <p:txBody>
          <a:bodyPr wrap="square">
            <a:spAutoFit/>
          </a:bodyPr>
          <a:lstStyle/>
          <a:p>
            <a:pPr marL="342900" indent="-342900" algn="l">
              <a:spcBef>
                <a:spcPct val="100000"/>
              </a:spcBef>
              <a:spcAft>
                <a:spcPct val="30000"/>
              </a:spcAft>
              <a:buClr>
                <a:srgbClr val="E60028"/>
              </a:buClr>
              <a:buFont typeface="Wingdings" pitchFamily="2" charset="2"/>
              <a:buChar char="n"/>
              <a:defRPr/>
            </a:pPr>
            <a:r>
              <a:rPr lang="fr-FR" sz="1100" u="sng" kern="0" dirty="0" err="1" smtClean="0">
                <a:latin typeface="Arial"/>
              </a:rPr>
              <a:t>Remaining</a:t>
            </a:r>
            <a:r>
              <a:rPr lang="fr-FR" sz="1100" u="sng" kern="0" dirty="0" smtClean="0">
                <a:latin typeface="Arial"/>
              </a:rPr>
              <a:t> </a:t>
            </a:r>
            <a:r>
              <a:rPr lang="fr-FR" sz="1100" u="sng" kern="0" dirty="0" err="1" smtClean="0">
                <a:latin typeface="Arial"/>
              </a:rPr>
              <a:t>Drawable</a:t>
            </a:r>
            <a:r>
              <a:rPr lang="fr-FR" sz="1100" u="sng" kern="0" dirty="0" smtClean="0">
                <a:latin typeface="Arial"/>
              </a:rPr>
              <a:t> Part (&lt;</a:t>
            </a:r>
            <a:r>
              <a:rPr lang="fr-FR" sz="1100" u="sng" kern="0" dirty="0" err="1" smtClean="0">
                <a:latin typeface="Arial"/>
              </a:rPr>
              <a:t>Facility</a:t>
            </a:r>
            <a:r>
              <a:rPr lang="fr-FR" sz="1100" u="sng" kern="0" dirty="0" smtClean="0">
                <a:latin typeface="Arial"/>
              </a:rPr>
              <a:t> CCY&gt;)</a:t>
            </a:r>
            <a:r>
              <a:rPr lang="fr-FR" sz="1100" b="0" kern="0" dirty="0" smtClean="0">
                <a:solidFill>
                  <a:srgbClr val="000000"/>
                </a:solidFill>
                <a:latin typeface="Arial"/>
              </a:rPr>
              <a:t>: </a:t>
            </a:r>
            <a:r>
              <a:rPr lang="fr-FR" sz="1100" b="0" kern="0" dirty="0" err="1" smtClean="0">
                <a:solidFill>
                  <a:srgbClr val="000000"/>
                </a:solidFill>
                <a:latin typeface="Arial"/>
              </a:rPr>
              <a:t>Remaining</a:t>
            </a:r>
            <a:r>
              <a:rPr lang="fr-FR" sz="1100" b="0" kern="0" dirty="0" smtClean="0">
                <a:solidFill>
                  <a:srgbClr val="000000"/>
                </a:solidFill>
                <a:latin typeface="Arial"/>
              </a:rPr>
              <a:t> </a:t>
            </a:r>
            <a:r>
              <a:rPr lang="fr-FR" sz="1100" b="0" kern="0" dirty="0" err="1" smtClean="0">
                <a:solidFill>
                  <a:srgbClr val="000000"/>
                </a:solidFill>
                <a:latin typeface="Arial"/>
              </a:rPr>
              <a:t>drawing</a:t>
            </a:r>
            <a:r>
              <a:rPr lang="fr-FR" sz="1100" b="0" kern="0" dirty="0" smtClean="0">
                <a:solidFill>
                  <a:srgbClr val="000000"/>
                </a:solidFill>
                <a:latin typeface="Arial"/>
              </a:rPr>
              <a:t> </a:t>
            </a:r>
            <a:r>
              <a:rPr lang="fr-FR" sz="1100" b="0" kern="0" dirty="0" err="1" smtClean="0">
                <a:solidFill>
                  <a:srgbClr val="000000"/>
                </a:solidFill>
                <a:latin typeface="Arial"/>
              </a:rPr>
              <a:t>capacity</a:t>
            </a:r>
            <a:r>
              <a:rPr lang="fr-FR" sz="1100" b="0" kern="0" dirty="0" smtClean="0">
                <a:solidFill>
                  <a:srgbClr val="000000"/>
                </a:solidFill>
                <a:latin typeface="Arial"/>
              </a:rPr>
              <a:t> of the </a:t>
            </a:r>
            <a:r>
              <a:rPr lang="fr-FR" sz="1100" b="0" kern="0" dirty="0" err="1" smtClean="0">
                <a:solidFill>
                  <a:srgbClr val="000000"/>
                </a:solidFill>
                <a:latin typeface="Arial"/>
              </a:rPr>
              <a:t>facility</a:t>
            </a:r>
            <a:endParaRPr lang="fr-FR" sz="1100" b="0" kern="0" dirty="0" smtClean="0">
              <a:solidFill>
                <a:srgbClr val="000000"/>
              </a:solidFill>
              <a:latin typeface="Arial"/>
            </a:endParaRPr>
          </a:p>
        </p:txBody>
      </p:sp>
      <p:grpSp>
        <p:nvGrpSpPr>
          <p:cNvPr id="2" name="Group 5"/>
          <p:cNvGrpSpPr>
            <a:grpSpLocks/>
          </p:cNvGrpSpPr>
          <p:nvPr/>
        </p:nvGrpSpPr>
        <p:grpSpPr bwMode="auto">
          <a:xfrm>
            <a:off x="8271129" y="5971794"/>
            <a:ext cx="542925" cy="438150"/>
            <a:chOff x="8601075" y="5895974"/>
            <a:chExt cx="542925" cy="438151"/>
          </a:xfrm>
          <a:solidFill>
            <a:srgbClr val="33CC33"/>
          </a:solidFill>
        </p:grpSpPr>
        <p:sp>
          <p:nvSpPr>
            <p:cNvPr id="30737" name="Oval 6"/>
            <p:cNvSpPr>
              <a:spLocks noChangeArrowheads="1"/>
            </p:cNvSpPr>
            <p:nvPr/>
          </p:nvSpPr>
          <p:spPr bwMode="auto">
            <a:xfrm>
              <a:off x="8601075" y="5895974"/>
              <a:ext cx="542925" cy="438151"/>
            </a:xfrm>
            <a:prstGeom prst="ellipse">
              <a:avLst/>
            </a:prstGeom>
            <a:grpFill/>
            <a:ln w="3175" algn="ctr">
              <a:solidFill>
                <a:schemeClr val="tx1"/>
              </a:solidFill>
              <a:round/>
              <a:headEnd/>
              <a:tailEnd/>
            </a:ln>
          </p:spPr>
          <p:txBody>
            <a:bodyPr anchor="ctr"/>
            <a:lstStyle/>
            <a:p>
              <a:endParaRPr lang="fr-FR"/>
            </a:p>
          </p:txBody>
        </p:sp>
        <p:sp>
          <p:nvSpPr>
            <p:cNvPr id="30738" name="TextBox 7"/>
            <p:cNvSpPr txBox="1">
              <a:spLocks noChangeArrowheads="1"/>
            </p:cNvSpPr>
            <p:nvPr/>
          </p:nvSpPr>
          <p:spPr bwMode="auto">
            <a:xfrm>
              <a:off x="8638706" y="5991225"/>
              <a:ext cx="452368" cy="261611"/>
            </a:xfrm>
            <a:prstGeom prst="rect">
              <a:avLst/>
            </a:prstGeom>
            <a:grpFill/>
            <a:ln w="9525">
              <a:noFill/>
              <a:miter lim="800000"/>
              <a:headEnd/>
              <a:tailEnd/>
            </a:ln>
          </p:spPr>
          <p:txBody>
            <a:bodyPr wrap="none">
              <a:spAutoFit/>
            </a:bodyPr>
            <a:lstStyle/>
            <a:p>
              <a:r>
                <a:rPr lang="fr-FR" sz="1100" dirty="0" smtClean="0"/>
                <a:t>BA3</a:t>
              </a:r>
              <a:endParaRPr lang="en-US" sz="1100" dirty="0"/>
            </a:p>
          </p:txBody>
        </p:sp>
      </p:grpSp>
      <p:grpSp>
        <p:nvGrpSpPr>
          <p:cNvPr id="20" name="Group 5"/>
          <p:cNvGrpSpPr>
            <a:grpSpLocks/>
          </p:cNvGrpSpPr>
          <p:nvPr/>
        </p:nvGrpSpPr>
        <p:grpSpPr bwMode="auto">
          <a:xfrm>
            <a:off x="8269224" y="4984941"/>
            <a:ext cx="657225" cy="574675"/>
            <a:chOff x="7553325" y="5894912"/>
            <a:chExt cx="657225" cy="574110"/>
          </a:xfrm>
        </p:grpSpPr>
        <p:sp>
          <p:nvSpPr>
            <p:cNvPr id="21"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23"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pic>
        <p:nvPicPr>
          <p:cNvPr id="5123" name="Picture 3"/>
          <p:cNvPicPr>
            <a:picLocks noChangeAspect="1" noChangeArrowheads="1"/>
          </p:cNvPicPr>
          <p:nvPr/>
        </p:nvPicPr>
        <p:blipFill>
          <a:blip r:embed="rId2" cstate="print"/>
          <a:srcRect/>
          <a:stretch>
            <a:fillRect/>
          </a:stretch>
        </p:blipFill>
        <p:spPr bwMode="auto">
          <a:xfrm>
            <a:off x="813817" y="1066559"/>
            <a:ext cx="7095743" cy="2920416"/>
          </a:xfrm>
          <a:prstGeom prst="rect">
            <a:avLst/>
          </a:prstGeom>
          <a:noFill/>
          <a:ln w="9525">
            <a:noFill/>
            <a:miter lim="800000"/>
            <a:headEnd/>
            <a:tailEnd/>
          </a:ln>
        </p:spPr>
      </p:pic>
      <p:sp>
        <p:nvSpPr>
          <p:cNvPr id="25" name="Rectangle 7"/>
          <p:cNvSpPr>
            <a:spLocks noChangeArrowheads="1"/>
          </p:cNvSpPr>
          <p:nvPr/>
        </p:nvSpPr>
        <p:spPr bwMode="auto">
          <a:xfrm>
            <a:off x="932687" y="2039112"/>
            <a:ext cx="1481329" cy="177165"/>
          </a:xfrm>
          <a:prstGeom prst="rect">
            <a:avLst/>
          </a:prstGeom>
          <a:noFill/>
          <a:ln w="50800" algn="ctr">
            <a:solidFill>
              <a:schemeClr val="bg2"/>
            </a:solidFill>
            <a:round/>
            <a:headEnd/>
            <a:tailEnd/>
          </a:ln>
        </p:spPr>
        <p:txBody>
          <a:bodyPr anchor="ctr"/>
          <a:lstStyle/>
          <a:p>
            <a:endParaRPr lang="fr-FR"/>
          </a:p>
        </p:txBody>
      </p:sp>
      <p:sp>
        <p:nvSpPr>
          <p:cNvPr id="26" name="Rectangle 7"/>
          <p:cNvSpPr>
            <a:spLocks noChangeArrowheads="1"/>
          </p:cNvSpPr>
          <p:nvPr/>
        </p:nvSpPr>
        <p:spPr bwMode="auto">
          <a:xfrm>
            <a:off x="2795015" y="2036064"/>
            <a:ext cx="1481329" cy="177165"/>
          </a:xfrm>
          <a:prstGeom prst="rect">
            <a:avLst/>
          </a:prstGeom>
          <a:noFill/>
          <a:ln w="50800" algn="ctr">
            <a:solidFill>
              <a:schemeClr val="bg2"/>
            </a:solidFill>
            <a:round/>
            <a:headEnd/>
            <a:tailEnd/>
          </a:ln>
        </p:spPr>
        <p:txBody>
          <a:bodyPr anchor="ctr"/>
          <a:lstStyle/>
          <a:p>
            <a:endParaRPr lang="fr-FR"/>
          </a:p>
        </p:txBody>
      </p:sp>
      <p:sp>
        <p:nvSpPr>
          <p:cNvPr id="27" name="Rectangle 7"/>
          <p:cNvSpPr>
            <a:spLocks noChangeArrowheads="1"/>
          </p:cNvSpPr>
          <p:nvPr/>
        </p:nvSpPr>
        <p:spPr bwMode="auto">
          <a:xfrm>
            <a:off x="911351" y="2514600"/>
            <a:ext cx="3624073" cy="265176"/>
          </a:xfrm>
          <a:prstGeom prst="rect">
            <a:avLst/>
          </a:prstGeom>
          <a:noFill/>
          <a:ln w="50800" algn="ctr">
            <a:solidFill>
              <a:schemeClr val="bg2"/>
            </a:solidFill>
            <a:round/>
            <a:headEnd/>
            <a:tailEnd/>
          </a:ln>
        </p:spPr>
        <p:txBody>
          <a:bodyPr anchor="ctr"/>
          <a:lstStyle/>
          <a:p>
            <a:endParaRPr lang="fr-FR"/>
          </a:p>
        </p:txBody>
      </p:sp>
      <p:sp>
        <p:nvSpPr>
          <p:cNvPr id="28" name="Rectangle 7"/>
          <p:cNvSpPr>
            <a:spLocks noChangeArrowheads="1"/>
          </p:cNvSpPr>
          <p:nvPr/>
        </p:nvSpPr>
        <p:spPr bwMode="auto">
          <a:xfrm>
            <a:off x="5032247" y="2542032"/>
            <a:ext cx="2054353" cy="228600"/>
          </a:xfrm>
          <a:prstGeom prst="rect">
            <a:avLst/>
          </a:prstGeom>
          <a:noFill/>
          <a:ln w="50800" algn="ctr">
            <a:solidFill>
              <a:srgbClr val="33CC33"/>
            </a:solidFill>
            <a:round/>
            <a:headEnd/>
            <a:tailEnd/>
          </a:ln>
        </p:spPr>
        <p:txBody>
          <a:bodyPr anchor="ctr"/>
          <a:lstStyle/>
          <a:p>
            <a:endParaRPr lang="fr-FR"/>
          </a:p>
        </p:txBody>
      </p:sp>
      <p:sp>
        <p:nvSpPr>
          <p:cNvPr id="29" name="Rectangle 7"/>
          <p:cNvSpPr>
            <a:spLocks noChangeArrowheads="1"/>
          </p:cNvSpPr>
          <p:nvPr/>
        </p:nvSpPr>
        <p:spPr bwMode="auto">
          <a:xfrm>
            <a:off x="969264" y="3371088"/>
            <a:ext cx="6766560" cy="633984"/>
          </a:xfrm>
          <a:prstGeom prst="rect">
            <a:avLst/>
          </a:prstGeom>
          <a:noFill/>
          <a:ln w="50800" algn="ctr">
            <a:solidFill>
              <a:srgbClr val="33CC33"/>
            </a:solidFill>
            <a:round/>
            <a:headEnd/>
            <a:tailEnd/>
          </a:ln>
        </p:spPr>
        <p:txBody>
          <a:bodyPr anchor="ctr"/>
          <a:lstStyle/>
          <a:p>
            <a:endParaRPr lang="fr-F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Liquidity project-Input Data&gt; Portfolio&gt;Input Management&gt;Deal Forecast information (4/11)</a:t>
            </a:r>
          </a:p>
        </p:txBody>
      </p:sp>
      <p:sp>
        <p:nvSpPr>
          <p:cNvPr id="31747" name="Text Placeholder 2"/>
          <p:cNvSpPr>
            <a:spLocks noGrp="1"/>
          </p:cNvSpPr>
          <p:nvPr>
            <p:ph type="body" sz="half" idx="1"/>
          </p:nvPr>
        </p:nvSpPr>
        <p:spPr>
          <a:xfrm>
            <a:off x="114300" y="3152775"/>
            <a:ext cx="8277225" cy="1318641"/>
          </a:xfrm>
        </p:spPr>
        <p:txBody>
          <a:bodyPr/>
          <a:lstStyle/>
          <a:p>
            <a:r>
              <a:rPr lang="en-US" sz="1400" dirty="0" smtClean="0"/>
              <a:t>Entity management concerned deal which through by another entity than Conduit</a:t>
            </a:r>
          </a:p>
          <a:p>
            <a:r>
              <a:rPr lang="en-US" sz="1400" dirty="0" smtClean="0"/>
              <a:t>As of today, only Europe is concerned for SGBN &amp; SG Milan. But the only entity in the scope is SGBN for the moment</a:t>
            </a:r>
          </a:p>
          <a:p>
            <a:pPr lvl="1"/>
            <a:r>
              <a:rPr lang="fr-FR" sz="1200" dirty="0" err="1" smtClean="0"/>
              <a:t>At</a:t>
            </a:r>
            <a:r>
              <a:rPr lang="fr-FR" sz="1200" dirty="0" smtClean="0"/>
              <a:t> </a:t>
            </a:r>
            <a:r>
              <a:rPr lang="fr-FR" sz="1200" dirty="0" err="1" smtClean="0"/>
              <a:t>present</a:t>
            </a:r>
            <a:r>
              <a:rPr lang="fr-FR" sz="1200" dirty="0" smtClean="0"/>
              <a:t>, </a:t>
            </a:r>
            <a:r>
              <a:rPr lang="fr-FR" sz="1200" dirty="0" err="1" smtClean="0"/>
              <a:t>only</a:t>
            </a:r>
            <a:r>
              <a:rPr lang="fr-FR" sz="1200" dirty="0" smtClean="0"/>
              <a:t> RCI Music, KLOCKNER and TRAFIGURA are </a:t>
            </a:r>
            <a:r>
              <a:rPr lang="fr-FR" sz="1200" dirty="0" err="1" smtClean="0"/>
              <a:t>excluded</a:t>
            </a:r>
            <a:r>
              <a:rPr lang="fr-FR" sz="1200" dirty="0" smtClean="0"/>
              <a:t> of SGBN B/S</a:t>
            </a:r>
            <a:endParaRPr lang="en-US" sz="1200" dirty="0" smtClean="0"/>
          </a:p>
        </p:txBody>
      </p:sp>
      <p:sp>
        <p:nvSpPr>
          <p:cNvPr id="5" name="Slide Number Placeholder 4"/>
          <p:cNvSpPr>
            <a:spLocks noGrp="1"/>
          </p:cNvSpPr>
          <p:nvPr>
            <p:ph type="sldNum" sz="quarter" idx="10"/>
          </p:nvPr>
        </p:nvSpPr>
        <p:spPr/>
        <p:txBody>
          <a:bodyPr/>
          <a:lstStyle/>
          <a:p>
            <a:pPr>
              <a:defRPr/>
            </a:pPr>
            <a:fld id="{CCA49CB9-0470-4D57-A0D1-1D9B2FBB1E3C}" type="slidenum">
              <a:rPr lang="en-GB" smtClean="0"/>
              <a:pPr>
                <a:defRPr/>
              </a:pPr>
              <a:t>43</a:t>
            </a:fld>
            <a:endParaRPr lang="en-GB"/>
          </a:p>
        </p:txBody>
      </p:sp>
      <p:pic>
        <p:nvPicPr>
          <p:cNvPr id="31749" name="Picture 2"/>
          <p:cNvPicPr>
            <a:picLocks noChangeAspect="1" noChangeArrowheads="1"/>
          </p:cNvPicPr>
          <p:nvPr/>
        </p:nvPicPr>
        <p:blipFill>
          <a:blip r:embed="rId2" cstate="print"/>
          <a:srcRect/>
          <a:stretch>
            <a:fillRect/>
          </a:stretch>
        </p:blipFill>
        <p:spPr bwMode="auto">
          <a:xfrm>
            <a:off x="0" y="1485900"/>
            <a:ext cx="8505825" cy="1666875"/>
          </a:xfrm>
          <a:prstGeom prst="rect">
            <a:avLst/>
          </a:prstGeom>
          <a:noFill/>
          <a:ln w="3175" algn="ctr">
            <a:noFill/>
            <a:miter lim="800000"/>
            <a:headEnd/>
            <a:tailEnd/>
          </a:ln>
        </p:spPr>
      </p:pic>
      <p:sp>
        <p:nvSpPr>
          <p:cNvPr id="7" name="Text Placeholder 2"/>
          <p:cNvSpPr txBox="1">
            <a:spLocks/>
          </p:cNvSpPr>
          <p:nvPr/>
        </p:nvSpPr>
        <p:spPr bwMode="gray">
          <a:xfrm>
            <a:off x="171450" y="4521708"/>
            <a:ext cx="8039100" cy="1800225"/>
          </a:xfrm>
          <a:prstGeom prst="rect">
            <a:avLst/>
          </a:prstGeom>
          <a:noFill/>
          <a:ln w="9525">
            <a:solidFill>
              <a:schemeClr val="tx1"/>
            </a:solidFill>
            <a:miter lim="800000"/>
            <a:headEnd/>
            <a:tailEnd/>
          </a:ln>
        </p:spPr>
        <p:txBody>
          <a:bodyPr/>
          <a:lstStyle/>
          <a:p>
            <a:pPr marL="342900" indent="-342900" algn="l">
              <a:spcBef>
                <a:spcPct val="100000"/>
              </a:spcBef>
              <a:spcAft>
                <a:spcPct val="30000"/>
              </a:spcAft>
              <a:buClr>
                <a:schemeClr val="tx2"/>
              </a:buClr>
              <a:buFont typeface="Wingdings" pitchFamily="2" charset="2"/>
              <a:buChar char="n"/>
              <a:defRPr/>
            </a:pPr>
            <a:r>
              <a:rPr lang="en-US" sz="1100" u="sng" kern="0" dirty="0">
                <a:latin typeface="+mn-lt"/>
              </a:rPr>
              <a:t>Entity</a:t>
            </a:r>
            <a:r>
              <a:rPr lang="en-US" sz="1100" b="0" kern="0" dirty="0">
                <a:latin typeface="+mn-lt"/>
              </a:rPr>
              <a:t>: suggestion box to select concerned entity of the deal. (Elementary level)</a:t>
            </a:r>
          </a:p>
          <a:p>
            <a:pPr marL="342900" indent="-342900" algn="l">
              <a:spcBef>
                <a:spcPct val="100000"/>
              </a:spcBef>
              <a:spcAft>
                <a:spcPct val="30000"/>
              </a:spcAft>
              <a:buClr>
                <a:schemeClr val="tx2"/>
              </a:buClr>
              <a:buFont typeface="Wingdings" pitchFamily="2" charset="2"/>
              <a:buChar char="n"/>
              <a:defRPr/>
            </a:pPr>
            <a:r>
              <a:rPr lang="en-US" sz="1100" u="sng" kern="0" dirty="0">
                <a:latin typeface="+mn-lt"/>
              </a:rPr>
              <a:t>Balance sheet side</a:t>
            </a:r>
            <a:r>
              <a:rPr lang="en-US" sz="1100" b="0" kern="0" dirty="0">
                <a:latin typeface="+mn-lt"/>
              </a:rPr>
              <a:t>: Dropdown list : Asset/Liability</a:t>
            </a:r>
          </a:p>
          <a:p>
            <a:pPr marL="342900" indent="-342900" algn="l">
              <a:spcBef>
                <a:spcPct val="100000"/>
              </a:spcBef>
              <a:spcAft>
                <a:spcPct val="30000"/>
              </a:spcAft>
              <a:buClr>
                <a:schemeClr val="tx2"/>
              </a:buClr>
              <a:buFont typeface="Wingdings" pitchFamily="2" charset="2"/>
              <a:buChar char="n"/>
              <a:defRPr/>
            </a:pPr>
            <a:r>
              <a:rPr lang="en-US" sz="1100" u="sng" kern="0" dirty="0">
                <a:latin typeface="+mn-lt"/>
              </a:rPr>
              <a:t>Product Type</a:t>
            </a:r>
            <a:r>
              <a:rPr lang="en-US" sz="1100" b="0" kern="0" dirty="0">
                <a:latin typeface="+mn-lt"/>
              </a:rPr>
              <a:t>: free text to define the kind of Asset/Liability</a:t>
            </a:r>
          </a:p>
          <a:p>
            <a:pPr marL="342900" indent="-342900" algn="l">
              <a:spcBef>
                <a:spcPct val="100000"/>
              </a:spcBef>
              <a:spcAft>
                <a:spcPct val="30000"/>
              </a:spcAft>
              <a:buClr>
                <a:schemeClr val="tx2"/>
              </a:buClr>
              <a:buFont typeface="Wingdings" pitchFamily="2" charset="2"/>
              <a:buChar char="n"/>
              <a:defRPr/>
            </a:pPr>
            <a:r>
              <a:rPr lang="en-US" sz="1100" u="sng" kern="0" dirty="0">
                <a:latin typeface="+mn-lt"/>
              </a:rPr>
              <a:t>Amount</a:t>
            </a:r>
            <a:r>
              <a:rPr lang="en-US" sz="1100" b="0" kern="0" dirty="0">
                <a:latin typeface="+mn-lt"/>
              </a:rPr>
              <a:t>: free text</a:t>
            </a:r>
          </a:p>
          <a:p>
            <a:pPr marL="342900" indent="-342900" algn="l">
              <a:spcBef>
                <a:spcPct val="100000"/>
              </a:spcBef>
              <a:spcAft>
                <a:spcPct val="30000"/>
              </a:spcAft>
              <a:buClr>
                <a:schemeClr val="tx2"/>
              </a:buClr>
              <a:buFont typeface="Wingdings" pitchFamily="2" charset="2"/>
              <a:buChar char="n"/>
              <a:defRPr/>
            </a:pPr>
            <a:r>
              <a:rPr lang="en-US" sz="1100" u="sng" kern="0" dirty="0">
                <a:latin typeface="+mn-lt"/>
              </a:rPr>
              <a:t>Currency</a:t>
            </a:r>
            <a:r>
              <a:rPr lang="en-US" sz="1100" b="0" kern="0" dirty="0">
                <a:latin typeface="+mn-lt"/>
              </a:rPr>
              <a:t>: Automatically fed </a:t>
            </a:r>
            <a:r>
              <a:rPr lang="en-US" sz="1100" b="0" kern="0" dirty="0" smtClean="0">
                <a:latin typeface="+mn-lt"/>
              </a:rPr>
              <a:t>with </a:t>
            </a:r>
            <a:r>
              <a:rPr lang="en-US" sz="1100" b="0" kern="0" dirty="0">
                <a:latin typeface="+mn-lt"/>
              </a:rPr>
              <a:t>the deal currency</a:t>
            </a:r>
          </a:p>
        </p:txBody>
      </p:sp>
      <p:grpSp>
        <p:nvGrpSpPr>
          <p:cNvPr id="31751" name="Group 5"/>
          <p:cNvGrpSpPr>
            <a:grpSpLocks/>
          </p:cNvGrpSpPr>
          <p:nvPr/>
        </p:nvGrpSpPr>
        <p:grpSpPr bwMode="auto">
          <a:xfrm>
            <a:off x="7886700" y="5177346"/>
            <a:ext cx="657225" cy="574675"/>
            <a:chOff x="7553325" y="5894912"/>
            <a:chExt cx="657225" cy="574110"/>
          </a:xfrm>
        </p:grpSpPr>
        <p:sp>
          <p:nvSpPr>
            <p:cNvPr id="31752"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31753"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sp>
        <p:nvSpPr>
          <p:cNvPr id="10" name="Rectangle 7"/>
          <p:cNvSpPr>
            <a:spLocks noChangeArrowheads="1"/>
          </p:cNvSpPr>
          <p:nvPr/>
        </p:nvSpPr>
        <p:spPr bwMode="auto">
          <a:xfrm>
            <a:off x="788091" y="2227634"/>
            <a:ext cx="6206096" cy="645075"/>
          </a:xfrm>
          <a:prstGeom prst="rect">
            <a:avLst/>
          </a:prstGeom>
          <a:noFill/>
          <a:ln w="50800" algn="ctr">
            <a:solidFill>
              <a:schemeClr val="bg2"/>
            </a:solidFill>
            <a:round/>
            <a:headEnd/>
            <a:tailEnd/>
          </a:ln>
        </p:spPr>
        <p:txBody>
          <a:bodyPr anchor="ctr"/>
          <a:lstStyle/>
          <a:p>
            <a:endParaRPr lang="fr-F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Liquidity project-Input Data&gt; Portfolio&gt;Input Management&gt;Deal Forecast information (5/11)</a:t>
            </a:r>
          </a:p>
        </p:txBody>
      </p:sp>
      <p:sp>
        <p:nvSpPr>
          <p:cNvPr id="31747" name="Text Placeholder 2"/>
          <p:cNvSpPr>
            <a:spLocks noGrp="1"/>
          </p:cNvSpPr>
          <p:nvPr>
            <p:ph type="body" sz="half" idx="1"/>
          </p:nvPr>
        </p:nvSpPr>
        <p:spPr>
          <a:xfrm>
            <a:off x="114300" y="2860935"/>
            <a:ext cx="8277225" cy="1973712"/>
          </a:xfrm>
        </p:spPr>
        <p:txBody>
          <a:bodyPr/>
          <a:lstStyle/>
          <a:p>
            <a:r>
              <a:rPr lang="fr-FR" sz="1400" dirty="0" err="1" smtClean="0"/>
              <a:t>Entity</a:t>
            </a:r>
            <a:r>
              <a:rPr lang="fr-FR" sz="1400" dirty="0" smtClean="0"/>
              <a:t> </a:t>
            </a:r>
            <a:r>
              <a:rPr lang="fr-FR" sz="1400" dirty="0" err="1" smtClean="0"/>
              <a:t>Advance</a:t>
            </a:r>
            <a:r>
              <a:rPr lang="fr-FR" sz="1400" dirty="0" smtClean="0"/>
              <a:t> Rate </a:t>
            </a:r>
            <a:r>
              <a:rPr lang="fr-FR" sz="1400" dirty="0" err="1" smtClean="0"/>
              <a:t>is</a:t>
            </a:r>
            <a:r>
              <a:rPr lang="fr-FR" sz="1400" dirty="0" smtClean="0"/>
              <a:t> </a:t>
            </a:r>
            <a:r>
              <a:rPr lang="fr-FR" sz="1400" dirty="0" err="1" smtClean="0"/>
              <a:t>defined</a:t>
            </a:r>
            <a:r>
              <a:rPr lang="fr-FR" sz="1400" dirty="0" smtClean="0"/>
              <a:t> as the </a:t>
            </a:r>
            <a:r>
              <a:rPr lang="fr-FR" sz="1400" dirty="0" err="1" smtClean="0"/>
              <a:t>deal’s</a:t>
            </a:r>
            <a:r>
              <a:rPr lang="fr-FR" sz="1400" dirty="0" smtClean="0"/>
              <a:t> Bank </a:t>
            </a:r>
            <a:r>
              <a:rPr lang="fr-FR" sz="1400" dirty="0" err="1" smtClean="0"/>
              <a:t>Funding</a:t>
            </a:r>
            <a:r>
              <a:rPr lang="fr-FR" sz="1400" dirty="0" smtClean="0"/>
              <a:t> over </a:t>
            </a:r>
            <a:r>
              <a:rPr lang="fr-FR" sz="1400" dirty="0" err="1" smtClean="0"/>
              <a:t>Closing</a:t>
            </a:r>
            <a:r>
              <a:rPr lang="fr-FR" sz="1400" dirty="0" smtClean="0"/>
              <a:t> Balance of the deal on the </a:t>
            </a:r>
            <a:r>
              <a:rPr lang="fr-FR" sz="1400" dirty="0" err="1" smtClean="0"/>
              <a:t>Entity</a:t>
            </a:r>
            <a:r>
              <a:rPr lang="fr-FR" sz="1400" dirty="0" smtClean="0"/>
              <a:t> B/S. It </a:t>
            </a:r>
            <a:r>
              <a:rPr lang="fr-FR" sz="1400" dirty="0" err="1" smtClean="0"/>
              <a:t>is</a:t>
            </a:r>
            <a:r>
              <a:rPr lang="fr-FR" sz="1400" dirty="0" smtClean="0"/>
              <a:t> </a:t>
            </a:r>
            <a:r>
              <a:rPr lang="fr-FR" sz="1400" dirty="0" err="1" smtClean="0"/>
              <a:t>used</a:t>
            </a:r>
            <a:r>
              <a:rPr lang="fr-FR" sz="1400" dirty="0" smtClean="0"/>
              <a:t> to </a:t>
            </a:r>
            <a:r>
              <a:rPr lang="fr-FR" sz="1400" dirty="0" err="1" smtClean="0"/>
              <a:t>forecast</a:t>
            </a:r>
            <a:r>
              <a:rPr lang="fr-FR" sz="1400" dirty="0" smtClean="0"/>
              <a:t> the </a:t>
            </a:r>
            <a:r>
              <a:rPr lang="fr-FR" sz="1400" dirty="0" err="1" smtClean="0"/>
              <a:t>Entity</a:t>
            </a:r>
            <a:r>
              <a:rPr lang="fr-FR" sz="1400" dirty="0" smtClean="0"/>
              <a:t> </a:t>
            </a:r>
            <a:r>
              <a:rPr lang="fr-FR" sz="1400" dirty="0" err="1" smtClean="0"/>
              <a:t>Closing</a:t>
            </a:r>
            <a:r>
              <a:rPr lang="fr-FR" sz="1400" dirty="0" smtClean="0"/>
              <a:t> Balance </a:t>
            </a:r>
            <a:r>
              <a:rPr lang="fr-FR" sz="1400" dirty="0" err="1" smtClean="0"/>
              <a:t>during</a:t>
            </a:r>
            <a:r>
              <a:rPr lang="fr-FR" sz="1400" dirty="0" smtClean="0"/>
              <a:t> the scenario </a:t>
            </a:r>
            <a:r>
              <a:rPr lang="fr-FR" sz="1400" dirty="0" err="1" smtClean="0"/>
              <a:t>run</a:t>
            </a:r>
            <a:endParaRPr lang="fr-FR" sz="1400" dirty="0" smtClean="0"/>
          </a:p>
          <a:p>
            <a:r>
              <a:rPr lang="fr-FR" sz="1400" dirty="0" smtClean="0"/>
              <a:t>User </a:t>
            </a:r>
            <a:r>
              <a:rPr lang="fr-FR" sz="1400" dirty="0" err="1" smtClean="0"/>
              <a:t>may</a:t>
            </a:r>
            <a:r>
              <a:rPr lang="fr-FR" sz="1400" dirty="0" smtClean="0"/>
              <a:t> set as </a:t>
            </a:r>
            <a:r>
              <a:rPr lang="fr-FR" sz="1400" dirty="0" err="1" smtClean="0"/>
              <a:t>many</a:t>
            </a:r>
            <a:r>
              <a:rPr lang="fr-FR" sz="1400" dirty="0" smtClean="0"/>
              <a:t> </a:t>
            </a:r>
            <a:r>
              <a:rPr lang="fr-FR" sz="1400" dirty="0" err="1" smtClean="0"/>
              <a:t>Advance</a:t>
            </a:r>
            <a:r>
              <a:rPr lang="fr-FR" sz="1400" dirty="0" smtClean="0"/>
              <a:t> Rates as the </a:t>
            </a:r>
            <a:r>
              <a:rPr lang="fr-FR" sz="1400" dirty="0" err="1" smtClean="0"/>
              <a:t>number</a:t>
            </a:r>
            <a:r>
              <a:rPr lang="fr-FR" sz="1400" dirty="0" smtClean="0"/>
              <a:t> of </a:t>
            </a:r>
            <a:r>
              <a:rPr lang="fr-FR" sz="1400" dirty="0" err="1" smtClean="0"/>
              <a:t>Entities</a:t>
            </a:r>
            <a:r>
              <a:rPr lang="fr-FR" sz="1400" dirty="0" smtClean="0"/>
              <a:t> </a:t>
            </a:r>
            <a:r>
              <a:rPr lang="fr-FR" sz="1400" dirty="0" err="1" smtClean="0"/>
              <a:t>implied</a:t>
            </a:r>
            <a:r>
              <a:rPr lang="fr-FR" sz="1400" dirty="0" smtClean="0"/>
              <a:t> in the </a:t>
            </a:r>
            <a:r>
              <a:rPr lang="fr-FR" sz="1400" dirty="0" err="1" smtClean="0"/>
              <a:t>deal’s</a:t>
            </a:r>
            <a:r>
              <a:rPr lang="fr-FR" sz="1400" dirty="0" smtClean="0"/>
              <a:t> structure</a:t>
            </a:r>
          </a:p>
          <a:p>
            <a:r>
              <a:rPr lang="fr-FR" sz="1400" dirty="0" smtClean="0"/>
              <a:t>In case of multiple </a:t>
            </a:r>
            <a:r>
              <a:rPr lang="fr-FR" sz="1400" dirty="0" err="1" smtClean="0"/>
              <a:t>Entities</a:t>
            </a:r>
            <a:r>
              <a:rPr lang="fr-FR" sz="1400" dirty="0" smtClean="0"/>
              <a:t> in the </a:t>
            </a:r>
            <a:r>
              <a:rPr lang="fr-FR" sz="1400" dirty="0" err="1" smtClean="0"/>
              <a:t>deal’s</a:t>
            </a:r>
            <a:r>
              <a:rPr lang="fr-FR" sz="1400" dirty="0" smtClean="0"/>
              <a:t> structure (</a:t>
            </a:r>
            <a:r>
              <a:rPr lang="fr-FR" sz="1400" dirty="0" err="1" smtClean="0"/>
              <a:t>e.g</a:t>
            </a:r>
            <a:r>
              <a:rPr lang="fr-FR" sz="1400" dirty="0" smtClean="0"/>
              <a:t>. SG Milan + SGBN), </a:t>
            </a:r>
            <a:r>
              <a:rPr lang="fr-FR" sz="1400" dirty="0" err="1" smtClean="0"/>
              <a:t>there</a:t>
            </a:r>
            <a:r>
              <a:rPr lang="fr-FR" sz="1400" dirty="0" smtClean="0"/>
              <a:t> </a:t>
            </a:r>
            <a:r>
              <a:rPr lang="fr-FR" sz="1400" dirty="0" err="1" smtClean="0"/>
              <a:t>is</a:t>
            </a:r>
            <a:r>
              <a:rPr lang="fr-FR" sz="1400" dirty="0" smtClean="0"/>
              <a:t> no </a:t>
            </a:r>
            <a:r>
              <a:rPr lang="fr-FR" sz="1400" dirty="0" err="1" smtClean="0"/>
              <a:t>dependency</a:t>
            </a:r>
            <a:r>
              <a:rPr lang="fr-FR" sz="1400" dirty="0" smtClean="0"/>
              <a:t> </a:t>
            </a:r>
            <a:r>
              <a:rPr lang="fr-FR" sz="1400" dirty="0" err="1" smtClean="0"/>
              <a:t>between</a:t>
            </a:r>
            <a:r>
              <a:rPr lang="fr-FR" sz="1400" dirty="0" smtClean="0"/>
              <a:t> </a:t>
            </a:r>
            <a:r>
              <a:rPr lang="fr-FR" sz="1400" dirty="0" err="1" smtClean="0"/>
              <a:t>each</a:t>
            </a:r>
            <a:r>
              <a:rPr lang="fr-FR" sz="1400" dirty="0" smtClean="0"/>
              <a:t> </a:t>
            </a:r>
            <a:r>
              <a:rPr lang="fr-FR" sz="1400" dirty="0" err="1" smtClean="0"/>
              <a:t>Advance</a:t>
            </a:r>
            <a:r>
              <a:rPr lang="fr-FR" sz="1400" dirty="0" smtClean="0"/>
              <a:t> Rate value</a:t>
            </a:r>
          </a:p>
        </p:txBody>
      </p:sp>
      <p:sp>
        <p:nvSpPr>
          <p:cNvPr id="5" name="Slide Number Placeholder 4"/>
          <p:cNvSpPr>
            <a:spLocks noGrp="1"/>
          </p:cNvSpPr>
          <p:nvPr>
            <p:ph type="sldNum" sz="quarter" idx="10"/>
          </p:nvPr>
        </p:nvSpPr>
        <p:spPr/>
        <p:txBody>
          <a:bodyPr/>
          <a:lstStyle/>
          <a:p>
            <a:pPr>
              <a:defRPr/>
            </a:pPr>
            <a:fld id="{CCA49CB9-0470-4D57-A0D1-1D9B2FBB1E3C}" type="slidenum">
              <a:rPr lang="en-GB" smtClean="0"/>
              <a:pPr>
                <a:defRPr/>
              </a:pPr>
              <a:t>44</a:t>
            </a:fld>
            <a:endParaRPr lang="en-GB"/>
          </a:p>
        </p:txBody>
      </p:sp>
      <p:sp>
        <p:nvSpPr>
          <p:cNvPr id="7" name="Text Placeholder 2"/>
          <p:cNvSpPr txBox="1">
            <a:spLocks/>
          </p:cNvSpPr>
          <p:nvPr/>
        </p:nvSpPr>
        <p:spPr bwMode="gray">
          <a:xfrm>
            <a:off x="171450" y="5060837"/>
            <a:ext cx="8039100" cy="1155184"/>
          </a:xfrm>
          <a:prstGeom prst="rect">
            <a:avLst/>
          </a:prstGeom>
          <a:noFill/>
          <a:ln w="9525">
            <a:solidFill>
              <a:schemeClr val="tx1"/>
            </a:solidFill>
            <a:miter lim="800000"/>
            <a:headEnd/>
            <a:tailEnd/>
          </a:ln>
        </p:spPr>
        <p:txBody>
          <a:bodyPr/>
          <a:lstStyle/>
          <a:p>
            <a:pPr marL="342900" indent="-342900" algn="l">
              <a:spcBef>
                <a:spcPct val="100000"/>
              </a:spcBef>
              <a:spcAft>
                <a:spcPct val="30000"/>
              </a:spcAft>
              <a:buClr>
                <a:schemeClr val="tx2"/>
              </a:buClr>
              <a:buFont typeface="Wingdings" pitchFamily="2" charset="2"/>
              <a:buChar char="n"/>
              <a:defRPr/>
            </a:pPr>
            <a:r>
              <a:rPr lang="en-US" sz="1100" u="sng" kern="0" dirty="0">
                <a:latin typeface="+mn-lt"/>
              </a:rPr>
              <a:t>Entity</a:t>
            </a:r>
            <a:r>
              <a:rPr lang="en-US" sz="1100" b="0" kern="0" dirty="0">
                <a:latin typeface="+mn-lt"/>
              </a:rPr>
              <a:t>: suggestion box to select concerned entity of the deal. (Elementary level)</a:t>
            </a:r>
          </a:p>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BDR Code</a:t>
            </a:r>
            <a:r>
              <a:rPr lang="en-US" sz="1100" b="0" kern="0" dirty="0" smtClean="0">
                <a:latin typeface="+mn-lt"/>
              </a:rPr>
              <a:t>: BDR Party Id of the Entity selected</a:t>
            </a:r>
            <a:endParaRPr lang="en-US" sz="1100" b="0" kern="0" dirty="0">
              <a:latin typeface="+mn-lt"/>
            </a:endParaRPr>
          </a:p>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Advance Rate</a:t>
            </a:r>
            <a:r>
              <a:rPr lang="en-US" sz="1100" b="0" kern="0" dirty="0" smtClean="0">
                <a:latin typeface="+mn-lt"/>
              </a:rPr>
              <a:t>: Bank Funding / Closing Balance</a:t>
            </a:r>
            <a:endParaRPr lang="en-US" sz="1100" b="0" kern="0" dirty="0">
              <a:latin typeface="+mn-lt"/>
            </a:endParaRPr>
          </a:p>
        </p:txBody>
      </p:sp>
      <p:pic>
        <p:nvPicPr>
          <p:cNvPr id="2050" name="Picture 2"/>
          <p:cNvPicPr>
            <a:picLocks noChangeAspect="1" noChangeArrowheads="1"/>
          </p:cNvPicPr>
          <p:nvPr/>
        </p:nvPicPr>
        <p:blipFill>
          <a:blip r:embed="rId2" cstate="print"/>
          <a:srcRect/>
          <a:stretch>
            <a:fillRect/>
          </a:stretch>
        </p:blipFill>
        <p:spPr bwMode="auto">
          <a:xfrm>
            <a:off x="223734" y="1964996"/>
            <a:ext cx="8440781" cy="680937"/>
          </a:xfrm>
          <a:prstGeom prst="rect">
            <a:avLst/>
          </a:prstGeom>
          <a:noFill/>
          <a:ln w="9525">
            <a:noFill/>
            <a:miter lim="800000"/>
            <a:headEnd/>
            <a:tailEnd/>
          </a:ln>
        </p:spPr>
      </p:pic>
      <p:sp>
        <p:nvSpPr>
          <p:cNvPr id="11" name="Rectangle 9"/>
          <p:cNvSpPr>
            <a:spLocks noChangeArrowheads="1"/>
          </p:cNvSpPr>
          <p:nvPr/>
        </p:nvSpPr>
        <p:spPr bwMode="auto">
          <a:xfrm>
            <a:off x="1682886" y="2140094"/>
            <a:ext cx="6371616" cy="346337"/>
          </a:xfrm>
          <a:prstGeom prst="rect">
            <a:avLst/>
          </a:prstGeom>
          <a:noFill/>
          <a:ln w="50800" algn="ctr">
            <a:solidFill>
              <a:srgbClr val="BC8F00"/>
            </a:solidFill>
            <a:round/>
            <a:headEnd/>
            <a:tailEnd/>
          </a:ln>
        </p:spPr>
        <p:txBody>
          <a:bodyPr anchor="ctr"/>
          <a:lstStyle/>
          <a:p>
            <a:endParaRPr lang="fr-FR"/>
          </a:p>
        </p:txBody>
      </p:sp>
      <p:grpSp>
        <p:nvGrpSpPr>
          <p:cNvPr id="12" name="Group 5"/>
          <p:cNvGrpSpPr>
            <a:grpSpLocks/>
          </p:cNvGrpSpPr>
          <p:nvPr/>
        </p:nvGrpSpPr>
        <p:grpSpPr bwMode="auto">
          <a:xfrm>
            <a:off x="7939993" y="5372287"/>
            <a:ext cx="542925" cy="438150"/>
            <a:chOff x="8601075" y="5895974"/>
            <a:chExt cx="542925" cy="438151"/>
          </a:xfrm>
        </p:grpSpPr>
        <p:sp>
          <p:nvSpPr>
            <p:cNvPr id="13"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14"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Liquidity project-Input Data&gt; Portfolio&gt;Input Management&gt;Deal Forecast information (6/11)</a:t>
            </a:r>
          </a:p>
        </p:txBody>
      </p:sp>
      <p:sp>
        <p:nvSpPr>
          <p:cNvPr id="32771" name="Text Placeholder 2"/>
          <p:cNvSpPr>
            <a:spLocks noGrp="1"/>
          </p:cNvSpPr>
          <p:nvPr>
            <p:ph type="body" sz="half" idx="1"/>
          </p:nvPr>
        </p:nvSpPr>
        <p:spPr>
          <a:xfrm>
            <a:off x="378158" y="3721786"/>
            <a:ext cx="8220075" cy="1278226"/>
          </a:xfrm>
        </p:spPr>
        <p:txBody>
          <a:bodyPr/>
          <a:lstStyle/>
          <a:p>
            <a:r>
              <a:rPr lang="en-US" sz="1200" dirty="0" smtClean="0"/>
              <a:t>Only mandatory for amortizing deal </a:t>
            </a:r>
            <a:r>
              <a:rPr lang="en-US" sz="1200" dirty="0" smtClean="0">
                <a:solidFill>
                  <a:srgbClr val="003399"/>
                </a:solidFill>
              </a:rPr>
              <a:t>and revolving deal with STA=Y</a:t>
            </a:r>
          </a:p>
          <a:p>
            <a:r>
              <a:rPr lang="en-US" sz="1200" dirty="0" smtClean="0"/>
              <a:t>Amortizing Profile describes the amortization of the deal’s assets starting from Max{Closing Date, Run Start Date}</a:t>
            </a:r>
          </a:p>
          <a:p>
            <a:r>
              <a:rPr lang="fr-FR" sz="1200" dirty="0" err="1" smtClean="0"/>
              <a:t>Engine</a:t>
            </a:r>
            <a:r>
              <a:rPr lang="fr-FR" sz="1200" dirty="0" smtClean="0"/>
              <a:t> </a:t>
            </a:r>
            <a:r>
              <a:rPr lang="fr-FR" sz="1200" dirty="0" err="1" smtClean="0"/>
              <a:t>will</a:t>
            </a:r>
            <a:r>
              <a:rPr lang="fr-FR" sz="1200" dirty="0" smtClean="0"/>
              <a:t> </a:t>
            </a:r>
            <a:r>
              <a:rPr lang="fr-FR" sz="1200" dirty="0" err="1" smtClean="0"/>
              <a:t>automatically</a:t>
            </a:r>
            <a:r>
              <a:rPr lang="fr-FR" sz="1200" dirty="0" smtClean="0"/>
              <a:t> </a:t>
            </a:r>
            <a:r>
              <a:rPr lang="fr-FR" sz="1200" dirty="0" err="1" smtClean="0"/>
              <a:t>perform</a:t>
            </a:r>
            <a:r>
              <a:rPr lang="fr-FR" sz="1200" dirty="0" smtClean="0"/>
              <a:t> an end of </a:t>
            </a:r>
            <a:r>
              <a:rPr lang="fr-FR" sz="1200" dirty="0" err="1" smtClean="0"/>
              <a:t>bucket</a:t>
            </a:r>
            <a:r>
              <a:rPr lang="fr-FR" sz="1200" dirty="0" smtClean="0"/>
              <a:t> interpolation </a:t>
            </a:r>
            <a:r>
              <a:rPr lang="fr-FR" sz="1200" dirty="0" err="1" smtClean="0"/>
              <a:t>depending</a:t>
            </a:r>
            <a:r>
              <a:rPr lang="fr-FR" sz="1200" dirty="0" smtClean="0"/>
              <a:t> on the </a:t>
            </a:r>
            <a:r>
              <a:rPr lang="fr-FR" sz="1200" dirty="0" err="1" smtClean="0"/>
              <a:t>inputted</a:t>
            </a:r>
            <a:r>
              <a:rPr lang="fr-FR" sz="1200" dirty="0" smtClean="0"/>
              <a:t> </a:t>
            </a:r>
            <a:r>
              <a:rPr lang="fr-FR" sz="1200" dirty="0" err="1" smtClean="0"/>
              <a:t>buckets</a:t>
            </a:r>
            <a:endParaRPr lang="en-US" sz="1200" dirty="0" smtClean="0"/>
          </a:p>
        </p:txBody>
      </p:sp>
      <p:sp>
        <p:nvSpPr>
          <p:cNvPr id="5" name="Slide Number Placeholder 4"/>
          <p:cNvSpPr>
            <a:spLocks noGrp="1"/>
          </p:cNvSpPr>
          <p:nvPr>
            <p:ph type="sldNum" sz="quarter" idx="10"/>
          </p:nvPr>
        </p:nvSpPr>
        <p:spPr/>
        <p:txBody>
          <a:bodyPr/>
          <a:lstStyle/>
          <a:p>
            <a:pPr>
              <a:defRPr/>
            </a:pPr>
            <a:fld id="{49313093-3337-4371-8DAA-103F30FA9D5E}" type="slidenum">
              <a:rPr lang="en-GB" smtClean="0"/>
              <a:pPr>
                <a:defRPr/>
              </a:pPr>
              <a:t>45</a:t>
            </a:fld>
            <a:endParaRPr lang="en-GB"/>
          </a:p>
        </p:txBody>
      </p:sp>
      <p:pic>
        <p:nvPicPr>
          <p:cNvPr id="3077" name="Picture 5"/>
          <p:cNvPicPr>
            <a:picLocks noChangeAspect="1" noChangeArrowheads="1"/>
          </p:cNvPicPr>
          <p:nvPr/>
        </p:nvPicPr>
        <p:blipFill>
          <a:blip r:embed="rId2" cstate="print"/>
          <a:srcRect/>
          <a:stretch>
            <a:fillRect/>
          </a:stretch>
        </p:blipFill>
        <p:spPr bwMode="auto">
          <a:xfrm>
            <a:off x="262646" y="1600110"/>
            <a:ext cx="7869677" cy="201209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817649" y="1837521"/>
            <a:ext cx="3024794" cy="2140567"/>
          </a:xfrm>
          <a:prstGeom prst="rect">
            <a:avLst/>
          </a:prstGeom>
          <a:noFill/>
          <a:ln w="9525">
            <a:noFill/>
            <a:miter lim="800000"/>
            <a:headEnd/>
            <a:tailEnd/>
          </a:ln>
        </p:spPr>
      </p:pic>
      <p:sp>
        <p:nvSpPr>
          <p:cNvPr id="13" name="Text Placeholder 2"/>
          <p:cNvSpPr txBox="1">
            <a:spLocks/>
          </p:cNvSpPr>
          <p:nvPr/>
        </p:nvSpPr>
        <p:spPr bwMode="gray">
          <a:xfrm>
            <a:off x="395194" y="5138661"/>
            <a:ext cx="8039100" cy="1155184"/>
          </a:xfrm>
          <a:prstGeom prst="rect">
            <a:avLst/>
          </a:prstGeom>
          <a:noFill/>
          <a:ln w="9525">
            <a:solidFill>
              <a:schemeClr val="tx1"/>
            </a:solidFill>
            <a:miter lim="800000"/>
            <a:headEnd/>
            <a:tailEnd/>
          </a:ln>
        </p:spPr>
        <p:txBody>
          <a:bodyPr/>
          <a:lstStyle/>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Bucket Size</a:t>
            </a:r>
            <a:r>
              <a:rPr lang="en-US" sz="1100" b="0" kern="0" dirty="0" smtClean="0">
                <a:latin typeface="+mn-lt"/>
              </a:rPr>
              <a:t>: Length of the bucket</a:t>
            </a:r>
            <a:endParaRPr lang="en-US" sz="1100" b="0" kern="0" dirty="0">
              <a:latin typeface="+mn-lt"/>
            </a:endParaRPr>
          </a:p>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Bucket Unit</a:t>
            </a:r>
            <a:r>
              <a:rPr lang="en-US" sz="1100" b="0" kern="0" dirty="0" smtClean="0">
                <a:latin typeface="+mn-lt"/>
              </a:rPr>
              <a:t>: Unit of the Bucket Size (D=</a:t>
            </a:r>
            <a:r>
              <a:rPr lang="en-US" sz="1100" b="0" kern="0" dirty="0" err="1" smtClean="0">
                <a:latin typeface="+mn-lt"/>
              </a:rPr>
              <a:t>Day,W</a:t>
            </a:r>
            <a:r>
              <a:rPr lang="en-US" sz="1100" b="0" kern="0" dirty="0" smtClean="0">
                <a:latin typeface="+mn-lt"/>
              </a:rPr>
              <a:t>=</a:t>
            </a:r>
            <a:r>
              <a:rPr lang="en-US" sz="1100" b="0" kern="0" dirty="0" err="1" smtClean="0">
                <a:latin typeface="+mn-lt"/>
              </a:rPr>
              <a:t>Week,M</a:t>
            </a:r>
            <a:r>
              <a:rPr lang="en-US" sz="1100" b="0" kern="0" dirty="0" smtClean="0">
                <a:latin typeface="+mn-lt"/>
              </a:rPr>
              <a:t>=</a:t>
            </a:r>
            <a:r>
              <a:rPr lang="en-US" sz="1100" b="0" kern="0" dirty="0" err="1" smtClean="0">
                <a:latin typeface="+mn-lt"/>
              </a:rPr>
              <a:t>Month,Q</a:t>
            </a:r>
            <a:r>
              <a:rPr lang="en-US" sz="1100" b="0" kern="0" dirty="0" smtClean="0">
                <a:latin typeface="+mn-lt"/>
              </a:rPr>
              <a:t>=</a:t>
            </a:r>
            <a:r>
              <a:rPr lang="en-US" sz="1100" b="0" kern="0" dirty="0" err="1" smtClean="0">
                <a:latin typeface="+mn-lt"/>
              </a:rPr>
              <a:t>Quarter,Y</a:t>
            </a:r>
            <a:r>
              <a:rPr lang="en-US" sz="1100" b="0" kern="0" dirty="0" smtClean="0">
                <a:latin typeface="+mn-lt"/>
              </a:rPr>
              <a:t>=Year)</a:t>
            </a:r>
            <a:endParaRPr lang="en-US" sz="1100" b="0" kern="0" dirty="0">
              <a:latin typeface="+mn-lt"/>
            </a:endParaRPr>
          </a:p>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Amortizing (%)</a:t>
            </a:r>
            <a:r>
              <a:rPr lang="en-US" sz="1100" b="0" kern="0" dirty="0" smtClean="0">
                <a:latin typeface="+mn-lt"/>
              </a:rPr>
              <a:t>: Percentage rate based on the initial Program Limit</a:t>
            </a:r>
            <a:endParaRPr lang="en-US" sz="1100" b="0" kern="0" dirty="0">
              <a:latin typeface="+mn-lt"/>
            </a:endParaRPr>
          </a:p>
        </p:txBody>
      </p:sp>
      <p:grpSp>
        <p:nvGrpSpPr>
          <p:cNvPr id="2" name="Group 5"/>
          <p:cNvGrpSpPr>
            <a:grpSpLocks/>
          </p:cNvGrpSpPr>
          <p:nvPr/>
        </p:nvGrpSpPr>
        <p:grpSpPr bwMode="auto">
          <a:xfrm>
            <a:off x="8163752" y="5459870"/>
            <a:ext cx="542925" cy="438150"/>
            <a:chOff x="8601075" y="5895974"/>
            <a:chExt cx="542925" cy="438151"/>
          </a:xfrm>
        </p:grpSpPr>
        <p:sp>
          <p:nvSpPr>
            <p:cNvPr id="8"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9"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Liquidity project-Input Data&gt; Portfolio&gt;Input Management&gt;Deal Forecast information (7/11)</a:t>
            </a:r>
          </a:p>
        </p:txBody>
      </p:sp>
      <p:sp>
        <p:nvSpPr>
          <p:cNvPr id="32771" name="Text Placeholder 2"/>
          <p:cNvSpPr>
            <a:spLocks noGrp="1"/>
          </p:cNvSpPr>
          <p:nvPr>
            <p:ph type="body" sz="half" idx="1"/>
          </p:nvPr>
        </p:nvSpPr>
        <p:spPr>
          <a:xfrm>
            <a:off x="378157" y="1737273"/>
            <a:ext cx="5584897" cy="4566249"/>
          </a:xfrm>
        </p:spPr>
        <p:txBody>
          <a:bodyPr/>
          <a:lstStyle/>
          <a:p>
            <a:pPr>
              <a:buNone/>
            </a:pPr>
            <a:r>
              <a:rPr lang="en-US" dirty="0" smtClean="0"/>
              <a:t>Amortizing Profile automated rules:</a:t>
            </a:r>
          </a:p>
          <a:p>
            <a:r>
              <a:rPr lang="en-US" sz="1400" b="0" dirty="0" smtClean="0"/>
              <a:t>If the profile is not defined until the deal’s CMD, then Engine will make it last constantly</a:t>
            </a:r>
          </a:p>
          <a:p>
            <a:endParaRPr lang="en-US" sz="1400" dirty="0" smtClean="0"/>
          </a:p>
          <a:p>
            <a:r>
              <a:rPr lang="en-US" sz="1400" b="0" dirty="0" smtClean="0"/>
              <a:t>For sake of LIQOR sending, if Basel 3 and IM are requested at the same time, the first bucket D0 will be forced to 100%</a:t>
            </a:r>
          </a:p>
          <a:p>
            <a:endParaRPr lang="en-US" sz="1400" b="0" dirty="0" smtClean="0"/>
          </a:p>
          <a:p>
            <a:r>
              <a:rPr lang="en-US" sz="1400" b="0" dirty="0" smtClean="0"/>
              <a:t>If amortizing rate reaches 0%, it will not go up again</a:t>
            </a:r>
          </a:p>
          <a:p>
            <a:r>
              <a:rPr lang="en-US" sz="1400" b="0" dirty="0" smtClean="0">
                <a:solidFill>
                  <a:srgbClr val="003399"/>
                </a:solidFill>
              </a:rPr>
              <a:t>For revolving deals with switch to amortizing =Y, an additional bucket will be inserted on switching date with amortizing rate = rate on D0</a:t>
            </a:r>
          </a:p>
        </p:txBody>
      </p:sp>
      <p:sp>
        <p:nvSpPr>
          <p:cNvPr id="5" name="Slide Number Placeholder 4"/>
          <p:cNvSpPr>
            <a:spLocks noGrp="1"/>
          </p:cNvSpPr>
          <p:nvPr>
            <p:ph type="sldNum" sz="quarter" idx="10"/>
          </p:nvPr>
        </p:nvSpPr>
        <p:spPr/>
        <p:txBody>
          <a:bodyPr/>
          <a:lstStyle/>
          <a:p>
            <a:pPr>
              <a:defRPr/>
            </a:pPr>
            <a:fld id="{49313093-3337-4371-8DAA-103F30FA9D5E}" type="slidenum">
              <a:rPr lang="en-GB" smtClean="0"/>
              <a:pPr>
                <a:defRPr/>
              </a:pPr>
              <a:t>46</a:t>
            </a:fld>
            <a:endParaRPr lang="en-GB"/>
          </a:p>
        </p:txBody>
      </p:sp>
      <p:pic>
        <p:nvPicPr>
          <p:cNvPr id="3075" name="Picture 3"/>
          <p:cNvPicPr>
            <a:picLocks noChangeAspect="1" noChangeArrowheads="1"/>
          </p:cNvPicPr>
          <p:nvPr/>
        </p:nvPicPr>
        <p:blipFill>
          <a:blip r:embed="rId2" cstate="print"/>
          <a:srcRect/>
          <a:stretch>
            <a:fillRect/>
          </a:stretch>
        </p:blipFill>
        <p:spPr bwMode="auto">
          <a:xfrm>
            <a:off x="5742228" y="3484317"/>
            <a:ext cx="3024794" cy="127622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852540" y="1562977"/>
            <a:ext cx="2999636" cy="1745832"/>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5828318" y="4841842"/>
            <a:ext cx="3162300" cy="17852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Liquidity project-Input Data&gt; Portfolio&gt;Input Management&gt;Deal Forecast information (8/11)</a:t>
            </a:r>
          </a:p>
        </p:txBody>
      </p:sp>
      <p:sp>
        <p:nvSpPr>
          <p:cNvPr id="32771" name="Text Placeholder 2"/>
          <p:cNvSpPr>
            <a:spLocks noGrp="1"/>
          </p:cNvSpPr>
          <p:nvPr>
            <p:ph type="body" sz="half" idx="1"/>
          </p:nvPr>
        </p:nvSpPr>
        <p:spPr>
          <a:xfrm>
            <a:off x="378158" y="4101178"/>
            <a:ext cx="8220075" cy="743196"/>
          </a:xfrm>
        </p:spPr>
        <p:txBody>
          <a:bodyPr/>
          <a:lstStyle/>
          <a:p>
            <a:r>
              <a:rPr lang="en-US" sz="1200" dirty="0" smtClean="0"/>
              <a:t>Payoff Profile is a decrease event of the deal’s Program Limit</a:t>
            </a:r>
          </a:p>
          <a:p>
            <a:r>
              <a:rPr lang="en-US" sz="1200" dirty="0" smtClean="0"/>
              <a:t>Payoff Profile starts from Max{Closing Date, Run Start Date}</a:t>
            </a:r>
          </a:p>
        </p:txBody>
      </p:sp>
      <p:sp>
        <p:nvSpPr>
          <p:cNvPr id="5" name="Slide Number Placeholder 4"/>
          <p:cNvSpPr>
            <a:spLocks noGrp="1"/>
          </p:cNvSpPr>
          <p:nvPr>
            <p:ph type="sldNum" sz="quarter" idx="10"/>
          </p:nvPr>
        </p:nvSpPr>
        <p:spPr/>
        <p:txBody>
          <a:bodyPr/>
          <a:lstStyle/>
          <a:p>
            <a:pPr>
              <a:defRPr/>
            </a:pPr>
            <a:fld id="{49313093-3337-4371-8DAA-103F30FA9D5E}" type="slidenum">
              <a:rPr lang="en-GB" smtClean="0"/>
              <a:pPr>
                <a:defRPr/>
              </a:pPr>
              <a:t>47</a:t>
            </a:fld>
            <a:endParaRPr lang="en-GB"/>
          </a:p>
        </p:txBody>
      </p:sp>
      <p:sp>
        <p:nvSpPr>
          <p:cNvPr id="13" name="Text Placeholder 2"/>
          <p:cNvSpPr txBox="1">
            <a:spLocks/>
          </p:cNvSpPr>
          <p:nvPr/>
        </p:nvSpPr>
        <p:spPr bwMode="gray">
          <a:xfrm>
            <a:off x="395194" y="5031653"/>
            <a:ext cx="8039100" cy="1155184"/>
          </a:xfrm>
          <a:prstGeom prst="rect">
            <a:avLst/>
          </a:prstGeom>
          <a:noFill/>
          <a:ln w="9525">
            <a:solidFill>
              <a:schemeClr val="tx1"/>
            </a:solidFill>
            <a:miter lim="800000"/>
            <a:headEnd/>
            <a:tailEnd/>
          </a:ln>
        </p:spPr>
        <p:txBody>
          <a:bodyPr/>
          <a:lstStyle/>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Bucket Size</a:t>
            </a:r>
            <a:r>
              <a:rPr lang="en-US" sz="1100" b="0" kern="0" dirty="0" smtClean="0">
                <a:latin typeface="+mn-lt"/>
              </a:rPr>
              <a:t>: Length of the bucket</a:t>
            </a:r>
            <a:endParaRPr lang="en-US" sz="1100" b="0" kern="0" dirty="0">
              <a:latin typeface="+mn-lt"/>
            </a:endParaRPr>
          </a:p>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Bucket Unit</a:t>
            </a:r>
            <a:r>
              <a:rPr lang="en-US" sz="1100" b="0" kern="0" dirty="0" smtClean="0">
                <a:latin typeface="+mn-lt"/>
              </a:rPr>
              <a:t>: Unit of the Bucket Size (D=</a:t>
            </a:r>
            <a:r>
              <a:rPr lang="en-US" sz="1100" b="0" kern="0" dirty="0" err="1" smtClean="0">
                <a:latin typeface="+mn-lt"/>
              </a:rPr>
              <a:t>Day,W</a:t>
            </a:r>
            <a:r>
              <a:rPr lang="en-US" sz="1100" b="0" kern="0" dirty="0" smtClean="0">
                <a:latin typeface="+mn-lt"/>
              </a:rPr>
              <a:t>=</a:t>
            </a:r>
            <a:r>
              <a:rPr lang="en-US" sz="1100" b="0" kern="0" dirty="0" err="1" smtClean="0">
                <a:latin typeface="+mn-lt"/>
              </a:rPr>
              <a:t>Week,M</a:t>
            </a:r>
            <a:r>
              <a:rPr lang="en-US" sz="1100" b="0" kern="0" dirty="0" smtClean="0">
                <a:latin typeface="+mn-lt"/>
              </a:rPr>
              <a:t>=</a:t>
            </a:r>
            <a:r>
              <a:rPr lang="en-US" sz="1100" b="0" kern="0" dirty="0" err="1" smtClean="0">
                <a:latin typeface="+mn-lt"/>
              </a:rPr>
              <a:t>Month,Q</a:t>
            </a:r>
            <a:r>
              <a:rPr lang="en-US" sz="1100" b="0" kern="0" dirty="0" smtClean="0">
                <a:latin typeface="+mn-lt"/>
              </a:rPr>
              <a:t>=</a:t>
            </a:r>
            <a:r>
              <a:rPr lang="en-US" sz="1100" b="0" kern="0" dirty="0" err="1" smtClean="0">
                <a:latin typeface="+mn-lt"/>
              </a:rPr>
              <a:t>Quarter,Y</a:t>
            </a:r>
            <a:r>
              <a:rPr lang="en-US" sz="1100" b="0" kern="0" dirty="0" smtClean="0">
                <a:latin typeface="+mn-lt"/>
              </a:rPr>
              <a:t>=Year)</a:t>
            </a:r>
            <a:endParaRPr lang="en-US" sz="1100" b="0" kern="0" dirty="0">
              <a:latin typeface="+mn-lt"/>
            </a:endParaRPr>
          </a:p>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Pay Off (%)</a:t>
            </a:r>
            <a:r>
              <a:rPr lang="en-US" sz="1100" b="0" kern="0" dirty="0" smtClean="0">
                <a:latin typeface="+mn-lt"/>
              </a:rPr>
              <a:t>: Percentage rate based on the previous Program Limit value (adjusted for past payoffs and amortizing)</a:t>
            </a:r>
            <a:endParaRPr lang="en-US" sz="1100" b="0" kern="0" dirty="0">
              <a:latin typeface="+mn-lt"/>
            </a:endParaRPr>
          </a:p>
        </p:txBody>
      </p:sp>
      <p:grpSp>
        <p:nvGrpSpPr>
          <p:cNvPr id="2" name="Group 5"/>
          <p:cNvGrpSpPr>
            <a:grpSpLocks/>
          </p:cNvGrpSpPr>
          <p:nvPr/>
        </p:nvGrpSpPr>
        <p:grpSpPr bwMode="auto">
          <a:xfrm>
            <a:off x="8163752" y="5352862"/>
            <a:ext cx="542925" cy="438150"/>
            <a:chOff x="8601075" y="5895974"/>
            <a:chExt cx="542925" cy="438151"/>
          </a:xfrm>
        </p:grpSpPr>
        <p:sp>
          <p:nvSpPr>
            <p:cNvPr id="8"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9"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pic>
        <p:nvPicPr>
          <p:cNvPr id="5123" name="Picture 3"/>
          <p:cNvPicPr>
            <a:picLocks noChangeAspect="1" noChangeArrowheads="1"/>
          </p:cNvPicPr>
          <p:nvPr/>
        </p:nvPicPr>
        <p:blipFill>
          <a:blip r:embed="rId2" cstate="print"/>
          <a:srcRect/>
          <a:stretch>
            <a:fillRect/>
          </a:stretch>
        </p:blipFill>
        <p:spPr bwMode="auto">
          <a:xfrm>
            <a:off x="276420" y="1562695"/>
            <a:ext cx="7661342" cy="1947472"/>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4337125" y="2103920"/>
            <a:ext cx="4602602" cy="1941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Liquidity project-Input Data&gt; Portfolio&gt;Input Management&gt;Deal Forecast information (9/11)</a:t>
            </a:r>
          </a:p>
        </p:txBody>
      </p:sp>
      <p:sp>
        <p:nvSpPr>
          <p:cNvPr id="32771" name="Text Placeholder 2"/>
          <p:cNvSpPr>
            <a:spLocks noGrp="1"/>
          </p:cNvSpPr>
          <p:nvPr>
            <p:ph type="body" sz="half" idx="1"/>
          </p:nvPr>
        </p:nvSpPr>
        <p:spPr>
          <a:xfrm>
            <a:off x="378158" y="1737273"/>
            <a:ext cx="4446762" cy="4566249"/>
          </a:xfrm>
        </p:spPr>
        <p:txBody>
          <a:bodyPr/>
          <a:lstStyle/>
          <a:p>
            <a:pPr>
              <a:buNone/>
            </a:pPr>
            <a:r>
              <a:rPr lang="en-US" dirty="0" smtClean="0"/>
              <a:t>Payoff Profile automated rules:</a:t>
            </a:r>
          </a:p>
          <a:p>
            <a:r>
              <a:rPr lang="en-US" sz="1400" b="0" dirty="0" smtClean="0"/>
              <a:t>All payoff events that occur after a complete payoff of the deal (100%) will be removed</a:t>
            </a:r>
          </a:p>
          <a:p>
            <a:endParaRPr lang="en-US" sz="1400" dirty="0" smtClean="0"/>
          </a:p>
          <a:p>
            <a:r>
              <a:rPr lang="en-US" sz="1400" b="0" dirty="0" smtClean="0"/>
              <a:t>For sake of LIQOR sending, if Basel 3 and IM are requested at the same time, the first bucket D0 will be forced to 0%</a:t>
            </a:r>
          </a:p>
          <a:p>
            <a:endParaRPr lang="en-US" sz="1400" b="0" dirty="0" smtClean="0"/>
          </a:p>
          <a:p>
            <a:r>
              <a:rPr lang="en-US" sz="1400" b="0" dirty="0" smtClean="0"/>
              <a:t>A deal should be completely paid off (100%) at least before its CMD</a:t>
            </a:r>
          </a:p>
          <a:p>
            <a:endParaRPr lang="fr-FR" sz="1400" b="0" dirty="0" smtClean="0"/>
          </a:p>
        </p:txBody>
      </p:sp>
      <p:sp>
        <p:nvSpPr>
          <p:cNvPr id="5" name="Slide Number Placeholder 4"/>
          <p:cNvSpPr>
            <a:spLocks noGrp="1"/>
          </p:cNvSpPr>
          <p:nvPr>
            <p:ph type="sldNum" sz="quarter" idx="10"/>
          </p:nvPr>
        </p:nvSpPr>
        <p:spPr/>
        <p:txBody>
          <a:bodyPr/>
          <a:lstStyle/>
          <a:p>
            <a:pPr>
              <a:defRPr/>
            </a:pPr>
            <a:fld id="{49313093-3337-4371-8DAA-103F30FA9D5E}" type="slidenum">
              <a:rPr lang="en-GB" smtClean="0"/>
              <a:pPr>
                <a:defRPr/>
              </a:pPr>
              <a:t>48</a:t>
            </a:fld>
            <a:endParaRPr lang="en-GB"/>
          </a:p>
        </p:txBody>
      </p:sp>
      <p:pic>
        <p:nvPicPr>
          <p:cNvPr id="6148" name="Picture 4"/>
          <p:cNvPicPr>
            <a:picLocks noChangeAspect="1" noChangeArrowheads="1"/>
          </p:cNvPicPr>
          <p:nvPr/>
        </p:nvPicPr>
        <p:blipFill>
          <a:blip r:embed="rId2" cstate="print"/>
          <a:srcRect/>
          <a:stretch>
            <a:fillRect/>
          </a:stretch>
        </p:blipFill>
        <p:spPr bwMode="auto">
          <a:xfrm>
            <a:off x="4609499" y="1604038"/>
            <a:ext cx="4495597" cy="1777329"/>
          </a:xfrm>
          <a:prstGeom prst="rect">
            <a:avLst/>
          </a:prstGeom>
          <a:noFill/>
          <a:ln w="9525">
            <a:noFill/>
            <a:miter lim="800000"/>
            <a:headEnd/>
            <a:tailEnd/>
          </a:ln>
        </p:spPr>
      </p:pic>
      <p:pic>
        <p:nvPicPr>
          <p:cNvPr id="6149" name="Picture 5"/>
          <p:cNvPicPr>
            <a:picLocks noChangeAspect="1" noChangeArrowheads="1"/>
          </p:cNvPicPr>
          <p:nvPr/>
        </p:nvPicPr>
        <p:blipFill>
          <a:blip r:embed="rId3" cstate="print"/>
          <a:srcRect/>
          <a:stretch>
            <a:fillRect/>
          </a:stretch>
        </p:blipFill>
        <p:spPr bwMode="auto">
          <a:xfrm>
            <a:off x="4570585" y="4200529"/>
            <a:ext cx="4544236" cy="19166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Liquidity project-Input Data&gt; Portfolio&gt;Input Management&gt;Deal Forecast information (10/11)</a:t>
            </a:r>
          </a:p>
        </p:txBody>
      </p:sp>
      <p:sp>
        <p:nvSpPr>
          <p:cNvPr id="32771" name="Text Placeholder 2"/>
          <p:cNvSpPr>
            <a:spLocks noGrp="1"/>
          </p:cNvSpPr>
          <p:nvPr>
            <p:ph type="body" sz="half" idx="1"/>
          </p:nvPr>
        </p:nvSpPr>
        <p:spPr>
          <a:xfrm>
            <a:off x="378158" y="4412473"/>
            <a:ext cx="8220075" cy="869645"/>
          </a:xfrm>
        </p:spPr>
        <p:txBody>
          <a:bodyPr/>
          <a:lstStyle/>
          <a:p>
            <a:r>
              <a:rPr lang="en-US" sz="1200" dirty="0" smtClean="0"/>
              <a:t>Usage Profile is used (offset) from Max{Closing Date, Run Start Date}</a:t>
            </a:r>
          </a:p>
          <a:p>
            <a:r>
              <a:rPr lang="en-US" sz="1200" dirty="0" smtClean="0"/>
              <a:t>User may define the deal’s Usage Profile over a full civil year or until its Commitment Maturity Date (CMD). First option will be preferred for seasonal deal because the profile would be reproduced periodically</a:t>
            </a:r>
          </a:p>
        </p:txBody>
      </p:sp>
      <p:sp>
        <p:nvSpPr>
          <p:cNvPr id="5" name="Slide Number Placeholder 4"/>
          <p:cNvSpPr>
            <a:spLocks noGrp="1"/>
          </p:cNvSpPr>
          <p:nvPr>
            <p:ph type="sldNum" sz="quarter" idx="10"/>
          </p:nvPr>
        </p:nvSpPr>
        <p:spPr/>
        <p:txBody>
          <a:bodyPr/>
          <a:lstStyle/>
          <a:p>
            <a:pPr>
              <a:defRPr/>
            </a:pPr>
            <a:fld id="{49313093-3337-4371-8DAA-103F30FA9D5E}" type="slidenum">
              <a:rPr lang="en-GB" smtClean="0"/>
              <a:pPr>
                <a:defRPr/>
              </a:pPr>
              <a:t>49</a:t>
            </a:fld>
            <a:endParaRPr lang="en-GB"/>
          </a:p>
        </p:txBody>
      </p:sp>
      <p:sp>
        <p:nvSpPr>
          <p:cNvPr id="13" name="Text Placeholder 2"/>
          <p:cNvSpPr txBox="1">
            <a:spLocks/>
          </p:cNvSpPr>
          <p:nvPr/>
        </p:nvSpPr>
        <p:spPr bwMode="gray">
          <a:xfrm>
            <a:off x="395194" y="5420773"/>
            <a:ext cx="8039100" cy="882769"/>
          </a:xfrm>
          <a:prstGeom prst="rect">
            <a:avLst/>
          </a:prstGeom>
          <a:noFill/>
          <a:ln w="9525">
            <a:solidFill>
              <a:schemeClr val="tx1"/>
            </a:solidFill>
            <a:miter lim="800000"/>
            <a:headEnd/>
            <a:tailEnd/>
          </a:ln>
        </p:spPr>
        <p:txBody>
          <a:bodyPr/>
          <a:lstStyle/>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Usage(D0)</a:t>
            </a:r>
            <a:r>
              <a:rPr lang="en-US" sz="1100" b="0" kern="0" dirty="0" smtClean="0">
                <a:latin typeface="+mn-lt"/>
              </a:rPr>
              <a:t>: Percentage of the Program Limit at the Assessment Date that corresponds to the initial deal’s financing need</a:t>
            </a:r>
            <a:endParaRPr lang="en-US" sz="1100" b="0" kern="0" dirty="0">
              <a:latin typeface="+mn-lt"/>
            </a:endParaRPr>
          </a:p>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Usage (%)</a:t>
            </a:r>
            <a:r>
              <a:rPr lang="en-US" sz="1100" b="0" kern="0" dirty="0" smtClean="0">
                <a:latin typeface="+mn-lt"/>
              </a:rPr>
              <a:t>: Percentage rate based on the current Program Limit value (adjusted for past and current payoffs and amortizing rate). It gives the deal’s financing need during the scenario</a:t>
            </a:r>
            <a:endParaRPr lang="en-US" sz="1100" b="0" kern="0" dirty="0">
              <a:latin typeface="+mn-lt"/>
            </a:endParaRPr>
          </a:p>
        </p:txBody>
      </p:sp>
      <p:grpSp>
        <p:nvGrpSpPr>
          <p:cNvPr id="2" name="Group 5"/>
          <p:cNvGrpSpPr>
            <a:grpSpLocks/>
          </p:cNvGrpSpPr>
          <p:nvPr/>
        </p:nvGrpSpPr>
        <p:grpSpPr bwMode="auto">
          <a:xfrm>
            <a:off x="8241576" y="5634974"/>
            <a:ext cx="542925" cy="438150"/>
            <a:chOff x="8601075" y="5895974"/>
            <a:chExt cx="542925" cy="438151"/>
          </a:xfrm>
        </p:grpSpPr>
        <p:sp>
          <p:nvSpPr>
            <p:cNvPr id="8"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9"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pic>
        <p:nvPicPr>
          <p:cNvPr id="7170" name="Picture 2"/>
          <p:cNvPicPr>
            <a:picLocks noChangeAspect="1" noChangeArrowheads="1"/>
          </p:cNvPicPr>
          <p:nvPr/>
        </p:nvPicPr>
        <p:blipFill>
          <a:blip r:embed="rId2" cstate="print"/>
          <a:srcRect/>
          <a:stretch>
            <a:fillRect/>
          </a:stretch>
        </p:blipFill>
        <p:spPr bwMode="auto">
          <a:xfrm>
            <a:off x="107000" y="1603048"/>
            <a:ext cx="7383294" cy="1839629"/>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288502" y="2705261"/>
            <a:ext cx="3602579" cy="17228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894AFE94-8856-418D-BE63-698656210DB8}" type="slidenum">
              <a:rPr lang="en-GB"/>
              <a:pPr>
                <a:defRPr/>
              </a:pPr>
              <a:t>5</a:t>
            </a:fld>
            <a:endParaRPr lang="en-GB"/>
          </a:p>
        </p:txBody>
      </p:sp>
      <p:sp>
        <p:nvSpPr>
          <p:cNvPr id="7171" name="Rectangle 5"/>
          <p:cNvSpPr>
            <a:spLocks noGrp="1" noChangeArrowheads="1"/>
          </p:cNvSpPr>
          <p:nvPr>
            <p:ph type="title"/>
          </p:nvPr>
        </p:nvSpPr>
        <p:spPr>
          <a:xfrm>
            <a:off x="962025" y="449263"/>
            <a:ext cx="7272338" cy="785812"/>
          </a:xfrm>
        </p:spPr>
        <p:txBody>
          <a:bodyPr/>
          <a:lstStyle/>
          <a:p>
            <a:r>
              <a:rPr lang="en-US" smtClean="0"/>
              <a:t>Liquidity project- Requirements</a:t>
            </a:r>
          </a:p>
        </p:txBody>
      </p:sp>
      <p:sp>
        <p:nvSpPr>
          <p:cNvPr id="7172" name="Rectangle 6"/>
          <p:cNvSpPr>
            <a:spLocks noGrp="1" noChangeArrowheads="1"/>
          </p:cNvSpPr>
          <p:nvPr>
            <p:ph type="body" idx="1"/>
          </p:nvPr>
        </p:nvSpPr>
        <p:spPr>
          <a:xfrm>
            <a:off x="904875" y="1063625"/>
            <a:ext cx="7377113" cy="5299075"/>
          </a:xfrm>
        </p:spPr>
        <p:txBody>
          <a:bodyPr/>
          <a:lstStyle/>
          <a:p>
            <a:r>
              <a:rPr lang="en-US" sz="1200" dirty="0" smtClean="0"/>
              <a:t>FSA </a:t>
            </a:r>
            <a:r>
              <a:rPr lang="en-US" sz="1200" dirty="0" smtClean="0">
                <a:solidFill>
                  <a:srgbClr val="669900"/>
                </a:solidFill>
              </a:rPr>
              <a:t>(</a:t>
            </a:r>
            <a:r>
              <a:rPr lang="en-US" sz="1200" dirty="0" smtClean="0">
                <a:solidFill>
                  <a:srgbClr val="669900"/>
                </a:solidFill>
                <a:sym typeface="Wingdings" pitchFamily="2" charset="2"/>
              </a:rPr>
              <a:t>Delivered from January 2012)</a:t>
            </a:r>
            <a:endParaRPr lang="en-US" sz="1200" dirty="0" smtClean="0">
              <a:solidFill>
                <a:srgbClr val="669900"/>
              </a:solidFill>
            </a:endParaRPr>
          </a:p>
          <a:p>
            <a:pPr lvl="1"/>
            <a:r>
              <a:rPr lang="en-US" sz="1100" dirty="0" smtClean="0"/>
              <a:t>Required contractual for SGPM</a:t>
            </a:r>
            <a:endParaRPr lang="en-US" sz="1100" b="1" dirty="0" smtClean="0"/>
          </a:p>
          <a:p>
            <a:r>
              <a:rPr lang="en-US" sz="1200" dirty="0" smtClean="0"/>
              <a:t>Basel 3: Contractual flow at specific date for SG </a:t>
            </a:r>
            <a:r>
              <a:rPr lang="en-US" sz="1200" dirty="0" smtClean="0">
                <a:solidFill>
                  <a:srgbClr val="669900"/>
                </a:solidFill>
              </a:rPr>
              <a:t>(</a:t>
            </a:r>
            <a:r>
              <a:rPr lang="en-US" sz="1200" dirty="0" smtClean="0">
                <a:solidFill>
                  <a:srgbClr val="669900"/>
                </a:solidFill>
                <a:sym typeface="Wingdings" pitchFamily="2" charset="2"/>
              </a:rPr>
              <a:t>Delivered from January 2012)</a:t>
            </a:r>
            <a:endParaRPr lang="en-US" sz="1200" dirty="0" smtClean="0"/>
          </a:p>
          <a:p>
            <a:pPr lvl="1"/>
            <a:r>
              <a:rPr lang="en-US" sz="1100" dirty="0" smtClean="0"/>
              <a:t>Contractual gaps</a:t>
            </a:r>
          </a:p>
          <a:p>
            <a:pPr lvl="1"/>
            <a:r>
              <a:rPr lang="en-US" sz="1100" dirty="0" smtClean="0"/>
              <a:t>Calculate liquidity ratio: LCR &amp; NSFR</a:t>
            </a:r>
          </a:p>
          <a:p>
            <a:pPr lvl="1"/>
            <a:r>
              <a:rPr lang="en-US" sz="1100" dirty="0" smtClean="0"/>
              <a:t>Ratios are calculated by DEVL at different level: business unit, department and Group level</a:t>
            </a:r>
          </a:p>
          <a:p>
            <a:r>
              <a:rPr lang="en-US" sz="1200" dirty="0" smtClean="0"/>
              <a:t>Internal method (ACP): Calculate liquidity gaps for securitization conduits</a:t>
            </a:r>
          </a:p>
          <a:p>
            <a:pPr lvl="1"/>
            <a:r>
              <a:rPr lang="en-US" sz="1100" dirty="0" smtClean="0"/>
              <a:t>Based on static and dynamic portfolios (= stock deals + new production)</a:t>
            </a:r>
          </a:p>
          <a:p>
            <a:pPr lvl="2"/>
            <a:r>
              <a:rPr lang="fr-FR" sz="900" dirty="0" smtClean="0"/>
              <a:t>Gap </a:t>
            </a:r>
            <a:r>
              <a:rPr lang="fr-FR" sz="900" dirty="0" err="1" smtClean="0"/>
              <a:t>static</a:t>
            </a:r>
            <a:r>
              <a:rPr lang="fr-FR" sz="900" dirty="0" smtClean="0"/>
              <a:t> &amp; gap </a:t>
            </a:r>
            <a:r>
              <a:rPr lang="fr-FR" sz="900" dirty="0" err="1" smtClean="0"/>
              <a:t>dynamic</a:t>
            </a:r>
            <a:endParaRPr lang="en-US" sz="900" dirty="0" smtClean="0"/>
          </a:p>
          <a:p>
            <a:pPr lvl="1"/>
            <a:r>
              <a:rPr lang="en-US" sz="1100" dirty="0" smtClean="0"/>
              <a:t>Based on several scenarios: business as usual, stressed environments</a:t>
            </a:r>
          </a:p>
          <a:p>
            <a:pPr lvl="1"/>
            <a:r>
              <a:rPr lang="fr-FR" sz="1100" dirty="0" smtClean="0"/>
              <a:t>BAU </a:t>
            </a:r>
            <a:r>
              <a:rPr lang="fr-FR" sz="1100" dirty="0" err="1" smtClean="0"/>
              <a:t>static</a:t>
            </a:r>
            <a:r>
              <a:rPr lang="fr-FR" sz="1100" dirty="0" smtClean="0"/>
              <a:t> </a:t>
            </a:r>
            <a:r>
              <a:rPr lang="fr-FR" sz="1100" dirty="0" err="1" smtClean="0"/>
              <a:t>ror</a:t>
            </a:r>
            <a:r>
              <a:rPr lang="fr-FR" sz="1100" dirty="0" smtClean="0"/>
              <a:t> SGBN </a:t>
            </a:r>
            <a:r>
              <a:rPr lang="fr-FR" sz="1200" b="1" dirty="0" err="1" smtClean="0">
                <a:solidFill>
                  <a:srgbClr val="669900"/>
                </a:solidFill>
                <a:ea typeface="+mn-ea"/>
                <a:cs typeface="+mn-cs"/>
                <a:sym typeface="Wingdings" pitchFamily="2" charset="2"/>
              </a:rPr>
              <a:t>delivered</a:t>
            </a:r>
            <a:r>
              <a:rPr lang="fr-FR" sz="1200" b="1" dirty="0" smtClean="0">
                <a:solidFill>
                  <a:srgbClr val="669900"/>
                </a:solidFill>
                <a:ea typeface="+mn-ea"/>
                <a:cs typeface="+mn-cs"/>
                <a:sym typeface="Wingdings" pitchFamily="2" charset="2"/>
              </a:rPr>
              <a:t> on </a:t>
            </a:r>
            <a:r>
              <a:rPr lang="fr-FR" sz="1200" b="1" dirty="0" err="1" smtClean="0">
                <a:solidFill>
                  <a:srgbClr val="669900"/>
                </a:solidFill>
                <a:ea typeface="+mn-ea"/>
                <a:cs typeface="+mn-cs"/>
                <a:sym typeface="Wingdings" pitchFamily="2" charset="2"/>
              </a:rPr>
              <a:t>June</a:t>
            </a:r>
            <a:r>
              <a:rPr lang="fr-FR" sz="1200" b="1" dirty="0" smtClean="0">
                <a:solidFill>
                  <a:srgbClr val="669900"/>
                </a:solidFill>
                <a:ea typeface="+mn-ea"/>
                <a:cs typeface="+mn-cs"/>
                <a:sym typeface="Wingdings" pitchFamily="2" charset="2"/>
              </a:rPr>
              <a:t> 2012</a:t>
            </a:r>
            <a:endParaRPr lang="en-US" sz="1200" b="1" dirty="0" smtClean="0">
              <a:solidFill>
                <a:srgbClr val="669900"/>
              </a:solidFill>
              <a:ea typeface="+mn-ea"/>
              <a:cs typeface="+mn-cs"/>
              <a:sym typeface="Wingdings" pitchFamily="2" charset="2"/>
            </a:endParaRPr>
          </a:p>
          <a:p>
            <a:pPr lvl="1"/>
            <a:r>
              <a:rPr lang="fr-FR" sz="1100" dirty="0" smtClean="0"/>
              <a:t>BAU </a:t>
            </a:r>
            <a:r>
              <a:rPr lang="fr-FR" sz="1100" dirty="0" err="1" smtClean="0"/>
              <a:t>dynamic</a:t>
            </a:r>
            <a:r>
              <a:rPr lang="fr-FR" sz="1100" dirty="0" smtClean="0"/>
              <a:t> for </a:t>
            </a:r>
            <a:r>
              <a:rPr lang="fr-FR" sz="1100" dirty="0" err="1" smtClean="0"/>
              <a:t>Entity</a:t>
            </a:r>
            <a:r>
              <a:rPr lang="fr-FR" sz="1100" dirty="0" smtClean="0"/>
              <a:t> </a:t>
            </a:r>
            <a:r>
              <a:rPr lang="fr-FR" sz="1100" dirty="0" err="1" smtClean="0"/>
              <a:t>level</a:t>
            </a:r>
            <a:r>
              <a:rPr lang="fr-FR" sz="1100" dirty="0" smtClean="0"/>
              <a:t> </a:t>
            </a:r>
            <a:r>
              <a:rPr lang="fr-FR" sz="1100" dirty="0" err="1" smtClean="0"/>
              <a:t>only</a:t>
            </a:r>
            <a:endParaRPr lang="en-US" sz="1100" dirty="0" smtClean="0"/>
          </a:p>
          <a:p>
            <a:r>
              <a:rPr lang="en-US" sz="1200" dirty="0" smtClean="0"/>
              <a:t>Frequency</a:t>
            </a:r>
          </a:p>
          <a:p>
            <a:pPr lvl="1"/>
            <a:r>
              <a:rPr lang="en-US" sz="1200" b="1" dirty="0" smtClean="0">
                <a:solidFill>
                  <a:srgbClr val="669900"/>
                </a:solidFill>
                <a:ea typeface="+mn-ea"/>
                <a:cs typeface="+mn-cs"/>
                <a:sym typeface="Wingdings" pitchFamily="2" charset="2"/>
              </a:rPr>
              <a:t>Monthly basis from now on and weekly basis on target</a:t>
            </a:r>
          </a:p>
          <a:p>
            <a:pPr lvl="1"/>
            <a:r>
              <a:rPr lang="en-US" sz="1100" dirty="0" smtClean="0"/>
              <a:t>« On-demand » (end of month, specific request …)</a:t>
            </a:r>
          </a:p>
          <a:p>
            <a:r>
              <a:rPr lang="en-US" sz="1200" dirty="0" smtClean="0"/>
              <a:t>Scope</a:t>
            </a:r>
          </a:p>
          <a:p>
            <a:pPr lvl="1"/>
            <a:r>
              <a:rPr lang="en-US" sz="1100" dirty="0" smtClean="0"/>
              <a:t>Sponsored non consolidated conduit: Antalis, Barton (Ace &amp; Homes)</a:t>
            </a:r>
          </a:p>
          <a:p>
            <a:pPr lvl="1"/>
            <a:r>
              <a:rPr lang="en-US" sz="1100" dirty="0" smtClean="0"/>
              <a:t>Entity: SGBN and SG Milan </a:t>
            </a:r>
          </a:p>
          <a:p>
            <a:pPr lvl="2"/>
            <a:r>
              <a:rPr lang="en-US" sz="1200" dirty="0" smtClean="0"/>
              <a:t>SGBN managed from June 2012</a:t>
            </a:r>
          </a:p>
          <a:p>
            <a:pPr lvl="2"/>
            <a:r>
              <a:rPr lang="en-US" sz="1200" dirty="0" smtClean="0"/>
              <a:t>SG Milan to be plan</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Liquidity project-Input Data&gt; Portfolio&gt;Input Management&gt;Deal Forecast information (11/11)</a:t>
            </a:r>
          </a:p>
        </p:txBody>
      </p:sp>
      <p:sp>
        <p:nvSpPr>
          <p:cNvPr id="32771" name="Text Placeholder 2"/>
          <p:cNvSpPr>
            <a:spLocks noGrp="1"/>
          </p:cNvSpPr>
          <p:nvPr>
            <p:ph type="body" sz="half" idx="1"/>
          </p:nvPr>
        </p:nvSpPr>
        <p:spPr>
          <a:xfrm>
            <a:off x="378158" y="1737273"/>
            <a:ext cx="4446762" cy="4566249"/>
          </a:xfrm>
        </p:spPr>
        <p:txBody>
          <a:bodyPr/>
          <a:lstStyle/>
          <a:p>
            <a:pPr>
              <a:buNone/>
            </a:pPr>
            <a:r>
              <a:rPr lang="en-US" dirty="0" smtClean="0"/>
              <a:t>Usage Profile automated rules:</a:t>
            </a:r>
          </a:p>
          <a:p>
            <a:r>
              <a:rPr lang="en-US" sz="1400" b="0" dirty="0" smtClean="0"/>
              <a:t>If the Usage Profile is defined over a full civil year, the Engine will create seasonality by reproducing it periodically until Min{CMD, Run End Date}</a:t>
            </a:r>
            <a:endParaRPr lang="en-US" sz="1400" dirty="0" smtClean="0"/>
          </a:p>
          <a:p>
            <a:r>
              <a:rPr lang="en-US" sz="1400" b="0" dirty="0" smtClean="0"/>
              <a:t>Usage(D0) value overrides the value from the monthly profile at scenario initiation</a:t>
            </a:r>
          </a:p>
          <a:p>
            <a:r>
              <a:rPr lang="en-US" sz="1400" b="0" dirty="0" smtClean="0"/>
              <a:t>For sake of method </a:t>
            </a:r>
            <a:r>
              <a:rPr lang="en-US" sz="1400" b="0" dirty="0" err="1" smtClean="0"/>
              <a:t>synchronisation</a:t>
            </a:r>
            <a:r>
              <a:rPr lang="en-US" sz="1400" b="0" dirty="0" smtClean="0"/>
              <a:t> between Basel 3 and IM, if Run Start Date = D0, the Engine will set Usage(D0) = Bank Funding(D0) / Program Limit(D0)</a:t>
            </a:r>
          </a:p>
          <a:p>
            <a:r>
              <a:rPr lang="en-US" sz="1400" b="0" dirty="0" smtClean="0">
                <a:solidFill>
                  <a:srgbClr val="003399"/>
                </a:solidFill>
              </a:rPr>
              <a:t>For Revolving deals with switch to amortizing, the usage profile on switching date will last constantly as no more drawing will be allowed</a:t>
            </a:r>
          </a:p>
          <a:p>
            <a:endParaRPr lang="fr-FR" sz="1400" b="0" dirty="0" smtClean="0"/>
          </a:p>
        </p:txBody>
      </p:sp>
      <p:sp>
        <p:nvSpPr>
          <p:cNvPr id="5" name="Slide Number Placeholder 4"/>
          <p:cNvSpPr>
            <a:spLocks noGrp="1"/>
          </p:cNvSpPr>
          <p:nvPr>
            <p:ph type="sldNum" sz="quarter" idx="10"/>
          </p:nvPr>
        </p:nvSpPr>
        <p:spPr/>
        <p:txBody>
          <a:bodyPr/>
          <a:lstStyle/>
          <a:p>
            <a:pPr>
              <a:defRPr/>
            </a:pPr>
            <a:fld id="{49313093-3337-4371-8DAA-103F30FA9D5E}" type="slidenum">
              <a:rPr lang="en-GB" smtClean="0"/>
              <a:pPr>
                <a:defRPr/>
              </a:pPr>
              <a:t>50</a:t>
            </a:fld>
            <a:endParaRPr lang="en-GB"/>
          </a:p>
        </p:txBody>
      </p:sp>
      <p:pic>
        <p:nvPicPr>
          <p:cNvPr id="8194" name="Picture 2"/>
          <p:cNvPicPr>
            <a:picLocks noChangeAspect="1" noChangeArrowheads="1"/>
          </p:cNvPicPr>
          <p:nvPr/>
        </p:nvPicPr>
        <p:blipFill>
          <a:blip r:embed="rId2" cstate="print"/>
          <a:srcRect/>
          <a:stretch>
            <a:fillRect/>
          </a:stretch>
        </p:blipFill>
        <p:spPr bwMode="auto">
          <a:xfrm>
            <a:off x="4717913" y="1595336"/>
            <a:ext cx="4373356" cy="2091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20512" y="1439209"/>
            <a:ext cx="8286159" cy="4292289"/>
          </a:xfrm>
          <a:prstGeom prst="rect">
            <a:avLst/>
          </a:prstGeom>
          <a:noFill/>
          <a:ln w="9525">
            <a:noFill/>
            <a:miter lim="800000"/>
            <a:headEnd/>
            <a:tailEnd/>
          </a:ln>
        </p:spPr>
      </p:pic>
      <p:sp>
        <p:nvSpPr>
          <p:cNvPr id="35842" name="Title 1"/>
          <p:cNvSpPr>
            <a:spLocks noGrp="1"/>
          </p:cNvSpPr>
          <p:nvPr>
            <p:ph type="title"/>
          </p:nvPr>
        </p:nvSpPr>
        <p:spPr/>
        <p:txBody>
          <a:bodyPr/>
          <a:lstStyle/>
          <a:p>
            <a:r>
              <a:rPr lang="en-US" smtClean="0"/>
              <a:t>Liquidity project-Input Data&gt; Portfolio&gt;Input Management&gt;Liability</a:t>
            </a:r>
          </a:p>
        </p:txBody>
      </p:sp>
      <p:sp>
        <p:nvSpPr>
          <p:cNvPr id="5" name="Slide Number Placeholder 4"/>
          <p:cNvSpPr>
            <a:spLocks noGrp="1"/>
          </p:cNvSpPr>
          <p:nvPr>
            <p:ph type="sldNum" sz="quarter" idx="10"/>
          </p:nvPr>
        </p:nvSpPr>
        <p:spPr/>
        <p:txBody>
          <a:bodyPr/>
          <a:lstStyle/>
          <a:p>
            <a:pPr>
              <a:defRPr/>
            </a:pPr>
            <a:fld id="{BA708EF4-F8EE-49C9-9BCE-599E78A99B2E}" type="slidenum">
              <a:rPr lang="en-GB" smtClean="0"/>
              <a:pPr>
                <a:defRPr/>
              </a:pPr>
              <a:t>51</a:t>
            </a:fld>
            <a:endParaRPr lang="en-GB"/>
          </a:p>
        </p:txBody>
      </p:sp>
      <p:sp>
        <p:nvSpPr>
          <p:cNvPr id="7" name="Rectangle 6"/>
          <p:cNvSpPr/>
          <p:nvPr/>
        </p:nvSpPr>
        <p:spPr>
          <a:xfrm>
            <a:off x="704850" y="5757863"/>
            <a:ext cx="7362825" cy="585787"/>
          </a:xfrm>
          <a:prstGeom prst="rect">
            <a:avLst/>
          </a:prstGeom>
        </p:spPr>
        <p:txBody>
          <a:bodyPr>
            <a:spAutoFit/>
          </a:bodyPr>
          <a:lstStyle/>
          <a:p>
            <a:pPr marL="342900" indent="-342900" algn="l">
              <a:spcBef>
                <a:spcPct val="100000"/>
              </a:spcBef>
              <a:spcAft>
                <a:spcPct val="30000"/>
              </a:spcAft>
              <a:buClr>
                <a:srgbClr val="E60028"/>
              </a:buClr>
              <a:buFont typeface="Wingdings" pitchFamily="2" charset="2"/>
              <a:buChar char="n"/>
              <a:defRPr/>
            </a:pPr>
            <a:r>
              <a:rPr lang="en-US" sz="1400" kern="0" dirty="0">
                <a:solidFill>
                  <a:srgbClr val="000000"/>
                </a:solidFill>
                <a:latin typeface="Arial"/>
              </a:rPr>
              <a:t>Represent the liability status of the conduit at the assessment date</a:t>
            </a:r>
          </a:p>
          <a:p>
            <a:pPr marL="623888" lvl="1" indent="-279400" algn="l">
              <a:lnSpc>
                <a:spcPct val="115000"/>
              </a:lnSpc>
              <a:spcAft>
                <a:spcPct val="20000"/>
              </a:spcAft>
              <a:buClr>
                <a:srgbClr val="E60028"/>
              </a:buClr>
              <a:buFont typeface="Webdings" pitchFamily="18" charset="2"/>
              <a:buChar char="4"/>
              <a:defRPr/>
            </a:pPr>
            <a:r>
              <a:rPr lang="en-US" sz="1200" b="0" kern="0" dirty="0">
                <a:solidFill>
                  <a:srgbClr val="000000"/>
                </a:solidFill>
                <a:latin typeface="Arial"/>
              </a:rPr>
              <a:t>Liabilities are defined by issued currency</a:t>
            </a:r>
          </a:p>
        </p:txBody>
      </p:sp>
      <p:sp>
        <p:nvSpPr>
          <p:cNvPr id="35847" name="Rectangle 10"/>
          <p:cNvSpPr>
            <a:spLocks noChangeArrowheads="1"/>
          </p:cNvSpPr>
          <p:nvPr/>
        </p:nvSpPr>
        <p:spPr bwMode="auto">
          <a:xfrm>
            <a:off x="593006" y="2961587"/>
            <a:ext cx="2266950" cy="209550"/>
          </a:xfrm>
          <a:prstGeom prst="rect">
            <a:avLst/>
          </a:prstGeom>
          <a:noFill/>
          <a:ln w="50800" algn="ctr">
            <a:solidFill>
              <a:schemeClr val="bg2"/>
            </a:solidFill>
            <a:round/>
            <a:headEnd/>
            <a:tailEnd/>
          </a:ln>
        </p:spPr>
        <p:txBody>
          <a:bodyPr anchor="ctr"/>
          <a:lstStyle/>
          <a:p>
            <a:endParaRPr lang="fr-FR"/>
          </a:p>
        </p:txBody>
      </p:sp>
      <p:sp>
        <p:nvSpPr>
          <p:cNvPr id="35848" name="Rectangle 10"/>
          <p:cNvSpPr>
            <a:spLocks noChangeArrowheads="1"/>
          </p:cNvSpPr>
          <p:nvPr/>
        </p:nvSpPr>
        <p:spPr bwMode="auto">
          <a:xfrm>
            <a:off x="544299" y="4981967"/>
            <a:ext cx="2838450" cy="228600"/>
          </a:xfrm>
          <a:prstGeom prst="rect">
            <a:avLst/>
          </a:prstGeom>
          <a:noFill/>
          <a:ln w="50800" algn="ctr">
            <a:solidFill>
              <a:schemeClr val="bg2"/>
            </a:solidFill>
            <a:round/>
            <a:headEnd/>
            <a:tailEnd/>
          </a:ln>
        </p:spPr>
        <p:txBody>
          <a:bodyPr anchor="ctr"/>
          <a:lstStyle/>
          <a:p>
            <a:endParaRPr lang="fr-FR"/>
          </a:p>
        </p:txBody>
      </p:sp>
      <p:sp>
        <p:nvSpPr>
          <p:cNvPr id="10" name="Rectangle 9"/>
          <p:cNvSpPr/>
          <p:nvPr/>
        </p:nvSpPr>
        <p:spPr>
          <a:xfrm>
            <a:off x="3676650" y="5014913"/>
            <a:ext cx="4732059"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l">
              <a:spcBef>
                <a:spcPct val="100000"/>
              </a:spcBef>
              <a:spcAft>
                <a:spcPct val="30000"/>
              </a:spcAft>
              <a:buClr>
                <a:srgbClr val="E60028"/>
              </a:buClr>
              <a:buFont typeface="Wingdings" pitchFamily="2" charset="2"/>
              <a:buChar char="n"/>
              <a:defRPr/>
            </a:pPr>
            <a:r>
              <a:rPr lang="en-US" sz="1000" kern="0" dirty="0">
                <a:solidFill>
                  <a:srgbClr val="000000"/>
                </a:solidFill>
              </a:rPr>
              <a:t>Sum of liability ratio. Calculate button refresh the Total Liability composition</a:t>
            </a:r>
          </a:p>
        </p:txBody>
      </p:sp>
      <p:sp>
        <p:nvSpPr>
          <p:cNvPr id="11" name="Rectangle 10"/>
          <p:cNvSpPr/>
          <p:nvPr/>
        </p:nvSpPr>
        <p:spPr>
          <a:xfrm>
            <a:off x="3563332" y="2862263"/>
            <a:ext cx="4845377" cy="4000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l">
              <a:spcBef>
                <a:spcPct val="100000"/>
              </a:spcBef>
              <a:spcAft>
                <a:spcPct val="30000"/>
              </a:spcAft>
              <a:buClr>
                <a:srgbClr val="E60028"/>
              </a:buClr>
              <a:buFont typeface="Wingdings" pitchFamily="2" charset="2"/>
              <a:buChar char="n"/>
              <a:defRPr/>
            </a:pPr>
            <a:r>
              <a:rPr lang="en-US" sz="1000" kern="0" dirty="0">
                <a:solidFill>
                  <a:srgbClr val="000000"/>
                </a:solidFill>
              </a:rPr>
              <a:t>Represent the ratio of liability to receivables including FX Rate and </a:t>
            </a:r>
            <a:r>
              <a:rPr lang="en-US" sz="1000" kern="0" dirty="0">
                <a:solidFill>
                  <a:srgbClr val="FF0000"/>
                </a:solidFill>
              </a:rPr>
              <a:t>interests?</a:t>
            </a:r>
          </a:p>
        </p:txBody>
      </p:sp>
      <p:grpSp>
        <p:nvGrpSpPr>
          <p:cNvPr id="35851" name="Group 5"/>
          <p:cNvGrpSpPr>
            <a:grpSpLocks/>
          </p:cNvGrpSpPr>
          <p:nvPr/>
        </p:nvGrpSpPr>
        <p:grpSpPr bwMode="auto">
          <a:xfrm>
            <a:off x="7905750" y="6046788"/>
            <a:ext cx="657225" cy="574675"/>
            <a:chOff x="7553325" y="5894912"/>
            <a:chExt cx="657225" cy="574110"/>
          </a:xfrm>
        </p:grpSpPr>
        <p:sp>
          <p:nvSpPr>
            <p:cNvPr id="35854"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35855"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sp>
        <p:nvSpPr>
          <p:cNvPr id="35852" name="Rectangle 10"/>
          <p:cNvSpPr>
            <a:spLocks noChangeArrowheads="1"/>
          </p:cNvSpPr>
          <p:nvPr/>
        </p:nvSpPr>
        <p:spPr bwMode="auto">
          <a:xfrm>
            <a:off x="517688" y="3847805"/>
            <a:ext cx="5911391" cy="1066800"/>
          </a:xfrm>
          <a:prstGeom prst="rect">
            <a:avLst/>
          </a:prstGeom>
          <a:noFill/>
          <a:ln w="50800" algn="ctr">
            <a:solidFill>
              <a:schemeClr val="bg2"/>
            </a:solidFill>
            <a:round/>
            <a:headEnd/>
            <a:tailEnd/>
          </a:ln>
        </p:spPr>
        <p:txBody>
          <a:bodyPr anchor="ctr"/>
          <a:lstStyle/>
          <a:p>
            <a:endParaRPr lang="fr-FR"/>
          </a:p>
        </p:txBody>
      </p:sp>
      <p:sp>
        <p:nvSpPr>
          <p:cNvPr id="17" name="Rectangle 16"/>
          <p:cNvSpPr/>
          <p:nvPr/>
        </p:nvSpPr>
        <p:spPr>
          <a:xfrm>
            <a:off x="4812777" y="3538734"/>
            <a:ext cx="3577079" cy="24606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l">
              <a:spcBef>
                <a:spcPct val="100000"/>
              </a:spcBef>
              <a:spcAft>
                <a:spcPct val="30000"/>
              </a:spcAft>
              <a:buClr>
                <a:srgbClr val="E60028"/>
              </a:buClr>
              <a:buFont typeface="Wingdings" pitchFamily="2" charset="2"/>
              <a:buChar char="n"/>
              <a:defRPr/>
            </a:pPr>
            <a:r>
              <a:rPr lang="fr-FR" sz="1000" kern="0" dirty="0">
                <a:solidFill>
                  <a:srgbClr val="000000"/>
                </a:solidFill>
              </a:rPr>
              <a:t>Cash flow </a:t>
            </a:r>
            <a:r>
              <a:rPr lang="fr-FR" sz="1000" kern="0" dirty="0" err="1">
                <a:solidFill>
                  <a:srgbClr val="000000"/>
                </a:solidFill>
              </a:rPr>
              <a:t>calendar</a:t>
            </a:r>
            <a:r>
              <a:rPr lang="fr-FR" sz="1000" kern="0" dirty="0">
                <a:solidFill>
                  <a:srgbClr val="000000"/>
                </a:solidFill>
              </a:rPr>
              <a:t> of </a:t>
            </a:r>
            <a:r>
              <a:rPr lang="fr-FR" sz="1000" kern="0" dirty="0" err="1">
                <a:solidFill>
                  <a:srgbClr val="000000"/>
                </a:solidFill>
              </a:rPr>
              <a:t>different</a:t>
            </a:r>
            <a:r>
              <a:rPr lang="fr-FR" sz="1000" kern="0" dirty="0">
                <a:solidFill>
                  <a:srgbClr val="000000"/>
                </a:solidFill>
              </a:rPr>
              <a:t> </a:t>
            </a:r>
            <a:r>
              <a:rPr lang="fr-FR" sz="1000" kern="0" dirty="0" err="1">
                <a:solidFill>
                  <a:srgbClr val="000000"/>
                </a:solidFill>
              </a:rPr>
              <a:t>financing</a:t>
            </a:r>
            <a:r>
              <a:rPr lang="fr-FR" sz="1000" kern="0" dirty="0">
                <a:solidFill>
                  <a:srgbClr val="000000"/>
                </a:solidFill>
              </a:rPr>
              <a:t> </a:t>
            </a:r>
            <a:r>
              <a:rPr lang="fr-FR" sz="1000" kern="0" dirty="0" err="1">
                <a:solidFill>
                  <a:srgbClr val="000000"/>
                </a:solidFill>
              </a:rPr>
              <a:t>kind</a:t>
            </a:r>
            <a:endParaRPr lang="en-US" sz="1000" kern="0" dirty="0">
              <a:solidFill>
                <a:srgbClr val="0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p:txBody>
          <a:bodyPr/>
          <a:lstStyle/>
          <a:p>
            <a:r>
              <a:rPr lang="en-US" smtClean="0"/>
              <a:t>Liquidity project-Input Data&gt; Portfolio&gt;Input Management&gt;Liability</a:t>
            </a:r>
            <a:endParaRPr lang="fr-FR" smtClean="0"/>
          </a:p>
        </p:txBody>
      </p:sp>
      <p:sp>
        <p:nvSpPr>
          <p:cNvPr id="36867" name="Espace réservé du texte 2"/>
          <p:cNvSpPr>
            <a:spLocks noGrp="1"/>
          </p:cNvSpPr>
          <p:nvPr>
            <p:ph type="body" sz="half" idx="1"/>
          </p:nvPr>
        </p:nvSpPr>
        <p:spPr>
          <a:xfrm>
            <a:off x="638175" y="1543050"/>
            <a:ext cx="7848600" cy="4819650"/>
          </a:xfrm>
        </p:spPr>
        <p:txBody>
          <a:bodyPr/>
          <a:lstStyle/>
          <a:p>
            <a:r>
              <a:rPr lang="en-US" sz="1600" dirty="0" smtClean="0"/>
              <a:t>CP Regular: standard CP issued by conduit to match with current asset at the assessment date. Amounts to be entered by maturity and amounts due at maturity: </a:t>
            </a:r>
          </a:p>
          <a:p>
            <a:pPr lvl="1"/>
            <a:r>
              <a:rPr lang="en-US" sz="1400" dirty="0" smtClean="0"/>
              <a:t>CP issued with a discount = Par Value is entered. </a:t>
            </a:r>
          </a:p>
          <a:p>
            <a:pPr lvl="1"/>
            <a:r>
              <a:rPr lang="en-US" sz="1400" dirty="0" smtClean="0"/>
              <a:t>CP Issued at Par = Par Value + Interests is entered</a:t>
            </a:r>
          </a:p>
          <a:p>
            <a:r>
              <a:rPr lang="en-US" sz="1600" dirty="0" smtClean="0"/>
              <a:t>CP Prefunded: Buffer of issued CP to anticipate crisis at the assessment date.</a:t>
            </a:r>
          </a:p>
          <a:p>
            <a:pPr lvl="1"/>
            <a:r>
              <a:rPr lang="en-US" sz="1400" dirty="0" smtClean="0"/>
              <a:t>Currently not taken into account for Basel3. Under validation with DEVL to take CP prefunded into account for Basel3 Also</a:t>
            </a:r>
          </a:p>
          <a:p>
            <a:r>
              <a:rPr lang="en-US" sz="1600" dirty="0" smtClean="0"/>
              <a:t>CP Retained: CP which are CP bought by the SG at the assessment date</a:t>
            </a:r>
          </a:p>
          <a:p>
            <a:r>
              <a:rPr lang="en-US" sz="1600" dirty="0" smtClean="0"/>
              <a:t>CP Repoed: CP repoed to central bank (FED, BCE, BCA) at the assessment date</a:t>
            </a:r>
          </a:p>
          <a:p>
            <a:r>
              <a:rPr lang="en-US" sz="1600" dirty="0" smtClean="0"/>
              <a:t>Liquidity draw down: LL or LC already drawn at the assessment date. Define at deal level</a:t>
            </a:r>
          </a:p>
          <a:p>
            <a:endParaRPr lang="en-US" dirty="0" smtClean="0"/>
          </a:p>
        </p:txBody>
      </p:sp>
      <p:sp>
        <p:nvSpPr>
          <p:cNvPr id="5" name="Espace réservé du numéro de diapositive 4"/>
          <p:cNvSpPr>
            <a:spLocks noGrp="1"/>
          </p:cNvSpPr>
          <p:nvPr>
            <p:ph type="sldNum" sz="quarter" idx="10"/>
          </p:nvPr>
        </p:nvSpPr>
        <p:spPr/>
        <p:txBody>
          <a:bodyPr/>
          <a:lstStyle/>
          <a:p>
            <a:pPr>
              <a:defRPr/>
            </a:pPr>
            <a:fld id="{B0ABB0AE-DEED-44FF-8163-19FCCB7F521B}" type="slidenum">
              <a:rPr lang="en-GB" smtClean="0"/>
              <a:pPr>
                <a:defRPr/>
              </a:pPr>
              <a:t>52</a:t>
            </a:fld>
            <a:endParaRPr lang="en-GB"/>
          </a:p>
        </p:txBody>
      </p:sp>
      <p:grpSp>
        <p:nvGrpSpPr>
          <p:cNvPr id="36869" name="Group 5"/>
          <p:cNvGrpSpPr>
            <a:grpSpLocks/>
          </p:cNvGrpSpPr>
          <p:nvPr/>
        </p:nvGrpSpPr>
        <p:grpSpPr bwMode="auto">
          <a:xfrm>
            <a:off x="8226606" y="5755821"/>
            <a:ext cx="542925" cy="438150"/>
            <a:chOff x="8601075" y="5895974"/>
            <a:chExt cx="542925" cy="438151"/>
          </a:xfrm>
        </p:grpSpPr>
        <p:sp>
          <p:nvSpPr>
            <p:cNvPr id="36882"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36883" name="TextBox 7"/>
            <p:cNvSpPr txBox="1">
              <a:spLocks noChangeArrowheads="1"/>
            </p:cNvSpPr>
            <p:nvPr/>
          </p:nvSpPr>
          <p:spPr bwMode="auto">
            <a:xfrm>
              <a:off x="8678781" y="5991224"/>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grpSp>
        <p:nvGrpSpPr>
          <p:cNvPr id="36870" name="Group 5"/>
          <p:cNvGrpSpPr>
            <a:grpSpLocks/>
          </p:cNvGrpSpPr>
          <p:nvPr/>
        </p:nvGrpSpPr>
        <p:grpSpPr bwMode="auto">
          <a:xfrm>
            <a:off x="8353425" y="4295775"/>
            <a:ext cx="542925" cy="438150"/>
            <a:chOff x="8601075" y="5895974"/>
            <a:chExt cx="542925" cy="438151"/>
          </a:xfrm>
        </p:grpSpPr>
        <p:sp>
          <p:nvSpPr>
            <p:cNvPr id="36880"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36881"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a:t>IM</a:t>
              </a:r>
              <a:endParaRPr lang="en-US" sz="1100"/>
            </a:p>
          </p:txBody>
        </p:sp>
      </p:grpSp>
      <p:grpSp>
        <p:nvGrpSpPr>
          <p:cNvPr id="36871" name="Group 5"/>
          <p:cNvGrpSpPr>
            <a:grpSpLocks/>
          </p:cNvGrpSpPr>
          <p:nvPr/>
        </p:nvGrpSpPr>
        <p:grpSpPr bwMode="auto">
          <a:xfrm>
            <a:off x="8353425" y="3648075"/>
            <a:ext cx="542925" cy="438150"/>
            <a:chOff x="8601075" y="5895974"/>
            <a:chExt cx="542925" cy="438151"/>
          </a:xfrm>
        </p:grpSpPr>
        <p:sp>
          <p:nvSpPr>
            <p:cNvPr id="36878"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36879"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a:t>IM</a:t>
              </a:r>
              <a:endParaRPr lang="en-US" sz="1100"/>
            </a:p>
          </p:txBody>
        </p:sp>
      </p:grpSp>
      <p:grpSp>
        <p:nvGrpSpPr>
          <p:cNvPr id="36872" name="Group 5"/>
          <p:cNvGrpSpPr>
            <a:grpSpLocks/>
          </p:cNvGrpSpPr>
          <p:nvPr/>
        </p:nvGrpSpPr>
        <p:grpSpPr bwMode="auto">
          <a:xfrm>
            <a:off x="8353425" y="2577991"/>
            <a:ext cx="542925" cy="438150"/>
            <a:chOff x="8601075" y="5895974"/>
            <a:chExt cx="542925" cy="438151"/>
          </a:xfrm>
        </p:grpSpPr>
        <p:sp>
          <p:nvSpPr>
            <p:cNvPr id="36876"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36877"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a:t>IM</a:t>
              </a:r>
              <a:endParaRPr lang="en-US" sz="1100"/>
            </a:p>
          </p:txBody>
        </p:sp>
      </p:grpSp>
      <p:grpSp>
        <p:nvGrpSpPr>
          <p:cNvPr id="36873" name="Group 5"/>
          <p:cNvGrpSpPr>
            <a:grpSpLocks/>
          </p:cNvGrpSpPr>
          <p:nvPr/>
        </p:nvGrpSpPr>
        <p:grpSpPr bwMode="auto">
          <a:xfrm>
            <a:off x="8296275" y="1700104"/>
            <a:ext cx="657225" cy="574675"/>
            <a:chOff x="7553325" y="5894912"/>
            <a:chExt cx="657225" cy="574110"/>
          </a:xfrm>
        </p:grpSpPr>
        <p:sp>
          <p:nvSpPr>
            <p:cNvPr id="36874"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36875"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dirty="0"/>
                <a:t>B3 </a:t>
              </a:r>
            </a:p>
            <a:p>
              <a:r>
                <a:rPr lang="fr-FR" sz="1000" dirty="0"/>
                <a:t>&amp; </a:t>
              </a:r>
            </a:p>
            <a:p>
              <a:r>
                <a:rPr lang="fr-FR" sz="1000" dirty="0"/>
                <a:t>IM</a:t>
              </a:r>
              <a:endParaRPr lang="en-US" sz="1000" dirty="0"/>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Liquidity project-Input Data&gt; Portfolio&gt;Input Management&gt;Liability</a:t>
            </a:r>
          </a:p>
        </p:txBody>
      </p:sp>
      <p:sp>
        <p:nvSpPr>
          <p:cNvPr id="37891" name="Text Placeholder 2"/>
          <p:cNvSpPr>
            <a:spLocks noGrp="1"/>
          </p:cNvSpPr>
          <p:nvPr>
            <p:ph type="body" sz="half" idx="1"/>
          </p:nvPr>
        </p:nvSpPr>
        <p:spPr/>
        <p:txBody>
          <a:bodyPr/>
          <a:lstStyle/>
          <a:p>
            <a:endParaRPr lang="en-US" smtClean="0"/>
          </a:p>
        </p:txBody>
      </p:sp>
      <p:sp>
        <p:nvSpPr>
          <p:cNvPr id="37892" name="Content Placeholder 3"/>
          <p:cNvSpPr>
            <a:spLocks noGrp="1"/>
          </p:cNvSpPr>
          <p:nvPr>
            <p:ph sz="half" idx="2"/>
          </p:nvPr>
        </p:nvSpPr>
        <p:spPr/>
        <p:txBody>
          <a:bodyPr/>
          <a:lstStyle/>
          <a:p>
            <a:endParaRPr lang="en-US" smtClean="0"/>
          </a:p>
        </p:txBody>
      </p:sp>
      <p:sp>
        <p:nvSpPr>
          <p:cNvPr id="5" name="Slide Number Placeholder 4"/>
          <p:cNvSpPr>
            <a:spLocks noGrp="1"/>
          </p:cNvSpPr>
          <p:nvPr>
            <p:ph type="sldNum" sz="quarter" idx="10"/>
          </p:nvPr>
        </p:nvSpPr>
        <p:spPr/>
        <p:txBody>
          <a:bodyPr/>
          <a:lstStyle/>
          <a:p>
            <a:pPr>
              <a:defRPr/>
            </a:pPr>
            <a:fld id="{E4F5B09A-1AF1-4C97-82BC-D4DFC045F63C}" type="slidenum">
              <a:rPr lang="en-GB" smtClean="0"/>
              <a:pPr>
                <a:defRPr/>
              </a:pPr>
              <a:t>53</a:t>
            </a:fld>
            <a:endParaRPr lang="en-GB"/>
          </a:p>
        </p:txBody>
      </p:sp>
      <p:pic>
        <p:nvPicPr>
          <p:cNvPr id="37894" name="Picture 2"/>
          <p:cNvPicPr>
            <a:picLocks noChangeAspect="1" noChangeArrowheads="1"/>
          </p:cNvPicPr>
          <p:nvPr/>
        </p:nvPicPr>
        <p:blipFill>
          <a:blip r:embed="rId2" cstate="print"/>
          <a:srcRect/>
          <a:stretch>
            <a:fillRect/>
          </a:stretch>
        </p:blipFill>
        <p:spPr bwMode="auto">
          <a:xfrm>
            <a:off x="200025" y="1428750"/>
            <a:ext cx="8475663" cy="5238750"/>
          </a:xfrm>
          <a:prstGeom prst="rect">
            <a:avLst/>
          </a:prstGeom>
          <a:noFill/>
          <a:ln w="3175" algn="ctr">
            <a:noFill/>
            <a:miter lim="800000"/>
            <a:headEnd/>
            <a:tailEnd/>
          </a:ln>
        </p:spPr>
      </p:pic>
      <p:sp>
        <p:nvSpPr>
          <p:cNvPr id="7" name="TextBox 6"/>
          <p:cNvSpPr txBox="1"/>
          <p:nvPr/>
        </p:nvSpPr>
        <p:spPr>
          <a:xfrm>
            <a:off x="211138" y="3371850"/>
            <a:ext cx="1693862" cy="4000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000" dirty="0"/>
              <a:t>Impossible to enter data </a:t>
            </a:r>
          </a:p>
          <a:p>
            <a:pPr>
              <a:defRPr/>
            </a:pPr>
            <a:r>
              <a:rPr lang="en-US" sz="1000" dirty="0"/>
              <a:t>before assessment date</a:t>
            </a:r>
          </a:p>
        </p:txBody>
      </p:sp>
      <p:sp>
        <p:nvSpPr>
          <p:cNvPr id="37896" name="Rectangle 10"/>
          <p:cNvSpPr>
            <a:spLocks noChangeArrowheads="1"/>
          </p:cNvSpPr>
          <p:nvPr/>
        </p:nvSpPr>
        <p:spPr bwMode="auto">
          <a:xfrm>
            <a:off x="5562600" y="2237360"/>
            <a:ext cx="2266950" cy="200025"/>
          </a:xfrm>
          <a:prstGeom prst="rect">
            <a:avLst/>
          </a:prstGeom>
          <a:noFill/>
          <a:ln w="50800" algn="ctr">
            <a:solidFill>
              <a:schemeClr val="bg2"/>
            </a:solidFill>
            <a:round/>
            <a:headEnd/>
            <a:tailEnd/>
          </a:ln>
        </p:spPr>
        <p:txBody>
          <a:bodyPr anchor="ctr"/>
          <a:lstStyle/>
          <a:p>
            <a:endParaRPr lang="fr-FR"/>
          </a:p>
        </p:txBody>
      </p:sp>
      <p:sp>
        <p:nvSpPr>
          <p:cNvPr id="9" name="Rectangle 8"/>
          <p:cNvSpPr/>
          <p:nvPr/>
        </p:nvSpPr>
        <p:spPr>
          <a:xfrm>
            <a:off x="200025" y="2541588"/>
            <a:ext cx="5172075" cy="5699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indent="-342900" algn="l">
              <a:spcBef>
                <a:spcPct val="100000"/>
              </a:spcBef>
              <a:spcAft>
                <a:spcPct val="30000"/>
              </a:spcAft>
              <a:buClr>
                <a:srgbClr val="E60028"/>
              </a:buClr>
              <a:buFont typeface="Wingdings" pitchFamily="2" charset="2"/>
              <a:buChar char="n"/>
              <a:defRPr/>
            </a:pPr>
            <a:r>
              <a:rPr lang="en-US" sz="1000" kern="0" dirty="0">
                <a:solidFill>
                  <a:srgbClr val="000000"/>
                </a:solidFill>
              </a:rPr>
              <a:t>Target amount remaining: target amount for the specific issued currency</a:t>
            </a:r>
          </a:p>
          <a:p>
            <a:pPr marL="342900" indent="-342900" algn="l">
              <a:spcBef>
                <a:spcPct val="100000"/>
              </a:spcBef>
              <a:spcAft>
                <a:spcPct val="30000"/>
              </a:spcAft>
              <a:buClr>
                <a:srgbClr val="E60028"/>
              </a:buClr>
              <a:buFont typeface="Wingdings" pitchFamily="2" charset="2"/>
              <a:buChar char="Ø"/>
              <a:defRPr/>
            </a:pPr>
            <a:r>
              <a:rPr lang="en-US" sz="900" b="0" kern="0" dirty="0">
                <a:solidFill>
                  <a:srgbClr val="000000"/>
                </a:solidFill>
              </a:rPr>
              <a:t>(Currency ratio *total financing amount)</a:t>
            </a:r>
            <a:r>
              <a:rPr lang="en-US" sz="900" b="0" kern="0" dirty="0" err="1">
                <a:solidFill>
                  <a:srgbClr val="000000"/>
                </a:solidFill>
              </a:rPr>
              <a:t>Fxrate</a:t>
            </a:r>
            <a:r>
              <a:rPr lang="en-US" sz="900" b="0" kern="0" dirty="0">
                <a:solidFill>
                  <a:srgbClr val="000000"/>
                </a:solidFill>
              </a:rPr>
              <a:t> –total regular CP Outstanding </a:t>
            </a:r>
            <a:endParaRPr lang="en-US" sz="900" b="0" kern="0" dirty="0">
              <a:solidFill>
                <a:srgbClr val="FF0000"/>
              </a:solidFill>
            </a:endParaRPr>
          </a:p>
        </p:txBody>
      </p:sp>
      <p:sp>
        <p:nvSpPr>
          <p:cNvPr id="37898" name="Rectangle 10"/>
          <p:cNvSpPr>
            <a:spLocks noChangeArrowheads="1"/>
          </p:cNvSpPr>
          <p:nvPr/>
        </p:nvSpPr>
        <p:spPr bwMode="auto">
          <a:xfrm>
            <a:off x="2962275" y="2227632"/>
            <a:ext cx="2266950" cy="200025"/>
          </a:xfrm>
          <a:prstGeom prst="rect">
            <a:avLst/>
          </a:prstGeom>
          <a:noFill/>
          <a:ln w="50800" algn="ctr">
            <a:solidFill>
              <a:schemeClr val="bg2"/>
            </a:solidFill>
            <a:round/>
            <a:headEnd/>
            <a:tailEnd/>
          </a:ln>
        </p:spPr>
        <p:txBody>
          <a:bodyPr anchor="ctr"/>
          <a:lstStyle/>
          <a:p>
            <a:endParaRPr lang="fr-FR"/>
          </a:p>
        </p:txBody>
      </p:sp>
      <p:cxnSp>
        <p:nvCxnSpPr>
          <p:cNvPr id="12" name="Straight Arrow Connector 11"/>
          <p:cNvCxnSpPr/>
          <p:nvPr/>
        </p:nvCxnSpPr>
        <p:spPr bwMode="auto">
          <a:xfrm>
            <a:off x="5229225" y="2457450"/>
            <a:ext cx="38100" cy="1257300"/>
          </a:xfrm>
          <a:prstGeom prst="straightConnector1">
            <a:avLst/>
          </a:prstGeom>
          <a:ln>
            <a:solidFill>
              <a:schemeClr val="tx2"/>
            </a:solidFill>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7900" name="Rectangle 10"/>
          <p:cNvSpPr>
            <a:spLocks noChangeArrowheads="1"/>
          </p:cNvSpPr>
          <p:nvPr/>
        </p:nvSpPr>
        <p:spPr bwMode="auto">
          <a:xfrm>
            <a:off x="581025" y="2237360"/>
            <a:ext cx="2266950" cy="200025"/>
          </a:xfrm>
          <a:prstGeom prst="rect">
            <a:avLst/>
          </a:prstGeom>
          <a:noFill/>
          <a:ln w="50800" algn="ctr">
            <a:solidFill>
              <a:schemeClr val="bg2"/>
            </a:solidFill>
            <a:round/>
            <a:headEnd/>
            <a:tailEnd/>
          </a:ln>
        </p:spPr>
        <p:txBody>
          <a:bodyPr anchor="ctr"/>
          <a:lstStyle/>
          <a:p>
            <a:endParaRPr lang="fr-FR"/>
          </a:p>
        </p:txBody>
      </p:sp>
      <p:sp>
        <p:nvSpPr>
          <p:cNvPr id="37901" name="Rectangle 10"/>
          <p:cNvSpPr>
            <a:spLocks noChangeArrowheads="1"/>
          </p:cNvSpPr>
          <p:nvPr/>
        </p:nvSpPr>
        <p:spPr bwMode="auto">
          <a:xfrm>
            <a:off x="8191500" y="2436776"/>
            <a:ext cx="390525" cy="200025"/>
          </a:xfrm>
          <a:prstGeom prst="rect">
            <a:avLst/>
          </a:prstGeom>
          <a:noFill/>
          <a:ln w="50800" algn="ctr">
            <a:solidFill>
              <a:schemeClr val="bg2"/>
            </a:solidFill>
            <a:round/>
            <a:headEnd/>
            <a:tailEnd/>
          </a:ln>
        </p:spPr>
        <p:txBody>
          <a:bodyPr anchor="ctr"/>
          <a:lstStyle/>
          <a:p>
            <a:endParaRPr lang="fr-FR"/>
          </a:p>
        </p:txBody>
      </p:sp>
      <p:sp>
        <p:nvSpPr>
          <p:cNvPr id="15" name="Rectangle 14"/>
          <p:cNvSpPr/>
          <p:nvPr/>
        </p:nvSpPr>
        <p:spPr>
          <a:xfrm>
            <a:off x="2400300" y="3703638"/>
            <a:ext cx="5172075" cy="5699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indent="-342900" algn="l">
              <a:spcBef>
                <a:spcPct val="100000"/>
              </a:spcBef>
              <a:spcAft>
                <a:spcPct val="30000"/>
              </a:spcAft>
              <a:buClr>
                <a:srgbClr val="E60028"/>
              </a:buClr>
              <a:buFont typeface="Wingdings" pitchFamily="2" charset="2"/>
              <a:buChar char="n"/>
              <a:defRPr/>
            </a:pPr>
            <a:r>
              <a:rPr lang="en-US" sz="1000" kern="0" dirty="0">
                <a:solidFill>
                  <a:srgbClr val="000000"/>
                </a:solidFill>
              </a:rPr>
              <a:t>Total Regular CP outstanding : sum of inputted CP in cash flow calendar</a:t>
            </a:r>
          </a:p>
          <a:p>
            <a:pPr marL="342900" indent="-342900" algn="l">
              <a:spcBef>
                <a:spcPct val="100000"/>
              </a:spcBef>
              <a:spcAft>
                <a:spcPct val="30000"/>
              </a:spcAft>
              <a:buClr>
                <a:srgbClr val="E60028"/>
              </a:buClr>
              <a:buFont typeface="Wingdings" pitchFamily="2" charset="2"/>
              <a:buChar char="Ø"/>
              <a:defRPr/>
            </a:pPr>
            <a:r>
              <a:rPr lang="en-US" sz="900" b="0" kern="0" dirty="0">
                <a:solidFill>
                  <a:srgbClr val="000000"/>
                </a:solidFill>
              </a:rPr>
              <a:t>(Currency ratio *total financing amount)</a:t>
            </a:r>
            <a:r>
              <a:rPr lang="en-US" sz="900" b="0" kern="0" dirty="0" err="1">
                <a:solidFill>
                  <a:srgbClr val="000000"/>
                </a:solidFill>
              </a:rPr>
              <a:t>Fxrate</a:t>
            </a:r>
            <a:r>
              <a:rPr lang="en-US" sz="900" b="0" kern="0" dirty="0">
                <a:solidFill>
                  <a:srgbClr val="000000"/>
                </a:solidFill>
              </a:rPr>
              <a:t> –total regular CP Outstanding </a:t>
            </a:r>
            <a:endParaRPr lang="en-US" sz="900" b="0" kern="0" dirty="0">
              <a:solidFill>
                <a:srgbClr val="FF0000"/>
              </a:solidFill>
            </a:endParaRPr>
          </a:p>
        </p:txBody>
      </p:sp>
      <p:sp>
        <p:nvSpPr>
          <p:cNvPr id="16" name="Rectangle 15"/>
          <p:cNvSpPr/>
          <p:nvPr/>
        </p:nvSpPr>
        <p:spPr>
          <a:xfrm>
            <a:off x="752475" y="4957763"/>
            <a:ext cx="5915025" cy="126206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indent="-342900" algn="l">
              <a:spcBef>
                <a:spcPct val="100000"/>
              </a:spcBef>
              <a:spcAft>
                <a:spcPct val="30000"/>
              </a:spcAft>
              <a:buClr>
                <a:srgbClr val="E60028"/>
              </a:buClr>
              <a:buFont typeface="Wingdings" pitchFamily="2" charset="2"/>
              <a:buChar char="n"/>
              <a:defRPr/>
            </a:pPr>
            <a:r>
              <a:rPr lang="en-US" sz="1000" kern="0" dirty="0">
                <a:solidFill>
                  <a:srgbClr val="000000"/>
                </a:solidFill>
              </a:rPr>
              <a:t>This is cash flow calendar, the amount should be signed. At maturity date the CP is positive</a:t>
            </a:r>
          </a:p>
          <a:p>
            <a:pPr marL="342900" indent="-342900" algn="l">
              <a:spcBef>
                <a:spcPct val="100000"/>
              </a:spcBef>
              <a:spcAft>
                <a:spcPct val="30000"/>
              </a:spcAft>
              <a:buClr>
                <a:srgbClr val="E60028"/>
              </a:buClr>
              <a:buFont typeface="Wingdings" pitchFamily="2" charset="2"/>
              <a:buChar char="n"/>
              <a:defRPr/>
            </a:pPr>
            <a:r>
              <a:rPr lang="en-US" sz="1000" kern="0" dirty="0">
                <a:solidFill>
                  <a:srgbClr val="000000"/>
                </a:solidFill>
              </a:rPr>
              <a:t>That mean the CP trade at D</a:t>
            </a:r>
            <a:r>
              <a:rPr lang="en-US" sz="1000" kern="0" baseline="-25000" dirty="0">
                <a:solidFill>
                  <a:srgbClr val="000000"/>
                </a:solidFill>
              </a:rPr>
              <a:t> </a:t>
            </a:r>
            <a:r>
              <a:rPr lang="en-US" sz="1000" kern="0" dirty="0">
                <a:solidFill>
                  <a:srgbClr val="000000"/>
                </a:solidFill>
              </a:rPr>
              <a:t>+X should be inputted at issued date with negative sign and at maturity date with positive amount</a:t>
            </a:r>
          </a:p>
          <a:p>
            <a:pPr marL="342900" indent="-342900" algn="l">
              <a:spcBef>
                <a:spcPct val="100000"/>
              </a:spcBef>
              <a:spcAft>
                <a:spcPct val="30000"/>
              </a:spcAft>
              <a:buClr>
                <a:srgbClr val="E60028"/>
              </a:buClr>
              <a:buFont typeface="Wingdings" pitchFamily="2" charset="2"/>
              <a:buChar char="n"/>
              <a:defRPr/>
            </a:pPr>
            <a:endParaRPr lang="en-US" sz="1000" kern="0" dirty="0">
              <a:solidFill>
                <a:srgbClr val="000000"/>
              </a:solidFill>
            </a:endParaRPr>
          </a:p>
        </p:txBody>
      </p:sp>
      <p:sp>
        <p:nvSpPr>
          <p:cNvPr id="17" name="TextBox 16"/>
          <p:cNvSpPr txBox="1"/>
          <p:nvPr/>
        </p:nvSpPr>
        <p:spPr>
          <a:xfrm>
            <a:off x="6146800" y="3095625"/>
            <a:ext cx="2751138" cy="40005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000" dirty="0"/>
              <a:t>Can expand the calendar which displayed </a:t>
            </a:r>
          </a:p>
          <a:p>
            <a:pPr>
              <a:defRPr/>
            </a:pPr>
            <a:r>
              <a:rPr lang="en-US" sz="1000" dirty="0"/>
              <a:t>9 months by default</a:t>
            </a:r>
          </a:p>
        </p:txBody>
      </p:sp>
      <p:cxnSp>
        <p:nvCxnSpPr>
          <p:cNvPr id="18" name="Straight Arrow Connector 17"/>
          <p:cNvCxnSpPr>
            <a:stCxn id="37901" idx="1"/>
          </p:cNvCxnSpPr>
          <p:nvPr/>
        </p:nvCxnSpPr>
        <p:spPr bwMode="auto">
          <a:xfrm flipH="1">
            <a:off x="7848600" y="2536789"/>
            <a:ext cx="342900" cy="328612"/>
          </a:xfrm>
          <a:prstGeom prst="straightConnector1">
            <a:avLst/>
          </a:prstGeom>
          <a:ln>
            <a:solidFill>
              <a:schemeClr val="tx2"/>
            </a:solidFill>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9" name="TextBox 18"/>
          <p:cNvSpPr txBox="1"/>
          <p:nvPr/>
        </p:nvSpPr>
        <p:spPr>
          <a:xfrm>
            <a:off x="5645150" y="1371600"/>
            <a:ext cx="3240088" cy="2460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000" dirty="0"/>
              <a:t>Weighted average maturity for concerned CP Kind</a:t>
            </a:r>
          </a:p>
        </p:txBody>
      </p:sp>
      <p:cxnSp>
        <p:nvCxnSpPr>
          <p:cNvPr id="20" name="Straight Arrow Connector 19"/>
          <p:cNvCxnSpPr/>
          <p:nvPr/>
        </p:nvCxnSpPr>
        <p:spPr bwMode="auto">
          <a:xfrm flipH="1">
            <a:off x="5619750" y="1638300"/>
            <a:ext cx="1114425" cy="619125"/>
          </a:xfrm>
          <a:prstGeom prst="straightConnector1">
            <a:avLst/>
          </a:prstGeom>
          <a:ln>
            <a:solidFill>
              <a:schemeClr val="tx2"/>
            </a:solidFill>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000125" y="392113"/>
            <a:ext cx="7272338" cy="785812"/>
          </a:xfrm>
        </p:spPr>
        <p:txBody>
          <a:bodyPr/>
          <a:lstStyle/>
          <a:p>
            <a:r>
              <a:rPr lang="en-US" smtClean="0"/>
              <a:t>Liquidity project-Input Data&gt; Portfolio&gt;Input Management&gt;Liability</a:t>
            </a:r>
          </a:p>
        </p:txBody>
      </p:sp>
      <p:sp>
        <p:nvSpPr>
          <p:cNvPr id="38915" name="Text Placeholder 2"/>
          <p:cNvSpPr>
            <a:spLocks noGrp="1"/>
          </p:cNvSpPr>
          <p:nvPr>
            <p:ph type="body" sz="half" idx="1"/>
          </p:nvPr>
        </p:nvSpPr>
        <p:spPr>
          <a:xfrm>
            <a:off x="990600" y="5543550"/>
            <a:ext cx="7096125" cy="644525"/>
          </a:xfrm>
          <a:ln>
            <a:solidFill>
              <a:schemeClr val="accent4"/>
            </a:solidFill>
          </a:ln>
        </p:spPr>
        <p:txBody>
          <a:bodyPr/>
          <a:lstStyle/>
          <a:p>
            <a:pPr>
              <a:defRPr/>
            </a:pPr>
            <a:r>
              <a:rPr lang="en-US" sz="1200" dirty="0" smtClean="0"/>
              <a:t>Contrary to the CP, the liquidity drawdown should be defined per deal</a:t>
            </a:r>
          </a:p>
          <a:p>
            <a:pPr>
              <a:defRPr/>
            </a:pPr>
            <a:r>
              <a:rPr lang="en-US" sz="1200" dirty="0" smtClean="0"/>
              <a:t>Represent the amount of all lines which are drawn due to liquidity needs for each deal</a:t>
            </a:r>
          </a:p>
          <a:p>
            <a:pPr>
              <a:defRPr/>
            </a:pPr>
            <a:endParaRPr lang="en-US" dirty="0" smtClean="0"/>
          </a:p>
        </p:txBody>
      </p:sp>
      <p:sp>
        <p:nvSpPr>
          <p:cNvPr id="5" name="Slide Number Placeholder 4"/>
          <p:cNvSpPr>
            <a:spLocks noGrp="1"/>
          </p:cNvSpPr>
          <p:nvPr>
            <p:ph type="sldNum" sz="quarter" idx="10"/>
          </p:nvPr>
        </p:nvSpPr>
        <p:spPr/>
        <p:txBody>
          <a:bodyPr/>
          <a:lstStyle/>
          <a:p>
            <a:pPr>
              <a:defRPr/>
            </a:pPr>
            <a:fld id="{6965AE0A-F1D5-495C-A8C0-092AE633B0E2}" type="slidenum">
              <a:rPr lang="en-GB" smtClean="0"/>
              <a:pPr>
                <a:defRPr/>
              </a:pPr>
              <a:t>54</a:t>
            </a:fld>
            <a:endParaRPr lang="en-GB"/>
          </a:p>
        </p:txBody>
      </p:sp>
      <p:pic>
        <p:nvPicPr>
          <p:cNvPr id="38917" name="Picture 2"/>
          <p:cNvPicPr>
            <a:picLocks noChangeAspect="1" noChangeArrowheads="1"/>
          </p:cNvPicPr>
          <p:nvPr/>
        </p:nvPicPr>
        <p:blipFill>
          <a:blip r:embed="rId2" cstate="print"/>
          <a:srcRect/>
          <a:stretch>
            <a:fillRect/>
          </a:stretch>
        </p:blipFill>
        <p:spPr bwMode="auto">
          <a:xfrm>
            <a:off x="371475" y="1609725"/>
            <a:ext cx="8220075" cy="3860800"/>
          </a:xfrm>
          <a:prstGeom prst="rect">
            <a:avLst/>
          </a:prstGeom>
          <a:noFill/>
          <a:ln w="3175" algn="ctr">
            <a:noFill/>
            <a:miter lim="800000"/>
            <a:headEnd/>
            <a:tailEnd/>
          </a:ln>
        </p:spPr>
      </p:pic>
      <p:sp>
        <p:nvSpPr>
          <p:cNvPr id="38918" name="Rectangle 10"/>
          <p:cNvSpPr>
            <a:spLocks noChangeArrowheads="1"/>
          </p:cNvSpPr>
          <p:nvPr/>
        </p:nvSpPr>
        <p:spPr bwMode="auto">
          <a:xfrm>
            <a:off x="885825" y="3743325"/>
            <a:ext cx="7229475" cy="400050"/>
          </a:xfrm>
          <a:prstGeom prst="rect">
            <a:avLst/>
          </a:prstGeom>
          <a:noFill/>
          <a:ln w="50800" algn="ctr">
            <a:solidFill>
              <a:schemeClr val="bg2"/>
            </a:solidFill>
            <a:round/>
            <a:headEnd/>
            <a:tailEnd/>
          </a:ln>
        </p:spPr>
        <p:txBody>
          <a:bodyPr anchor="ctr"/>
          <a:lstStyle/>
          <a:p>
            <a:endParaRPr lang="fr-FR"/>
          </a:p>
        </p:txBody>
      </p:sp>
      <p:sp>
        <p:nvSpPr>
          <p:cNvPr id="10" name="TextBox 9"/>
          <p:cNvSpPr txBox="1"/>
          <p:nvPr/>
        </p:nvSpPr>
        <p:spPr>
          <a:xfrm>
            <a:off x="4860925" y="4438650"/>
            <a:ext cx="2197100" cy="2762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200" dirty="0"/>
              <a:t>Information at conduit level</a:t>
            </a:r>
          </a:p>
        </p:txBody>
      </p:sp>
      <p:cxnSp>
        <p:nvCxnSpPr>
          <p:cNvPr id="12" name="Straight Arrow Connector 11"/>
          <p:cNvCxnSpPr>
            <a:stCxn id="10" idx="0"/>
          </p:cNvCxnSpPr>
          <p:nvPr/>
        </p:nvCxnSpPr>
        <p:spPr bwMode="auto">
          <a:xfrm flipH="1" flipV="1">
            <a:off x="4438650" y="4143375"/>
            <a:ext cx="1520825" cy="295275"/>
          </a:xfrm>
          <a:prstGeom prst="straightConnector1">
            <a:avLst/>
          </a:prstGeom>
          <a:ln>
            <a:solidFill>
              <a:schemeClr val="tx2"/>
            </a:solidFill>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Liquidity project-Input Data&gt; Portfolio&gt;Input Management&gt;Liability</a:t>
            </a:r>
          </a:p>
        </p:txBody>
      </p:sp>
      <p:sp>
        <p:nvSpPr>
          <p:cNvPr id="5" name="Slide Number Placeholder 4"/>
          <p:cNvSpPr>
            <a:spLocks noGrp="1"/>
          </p:cNvSpPr>
          <p:nvPr>
            <p:ph type="sldNum" sz="quarter" idx="10"/>
          </p:nvPr>
        </p:nvSpPr>
        <p:spPr/>
        <p:txBody>
          <a:bodyPr/>
          <a:lstStyle/>
          <a:p>
            <a:pPr>
              <a:defRPr/>
            </a:pPr>
            <a:fld id="{DCE0E6F0-69BF-45C9-A27E-E3F9D46F46D5}" type="slidenum">
              <a:rPr lang="en-GB" smtClean="0"/>
              <a:pPr>
                <a:defRPr/>
              </a:pPr>
              <a:t>55</a:t>
            </a:fld>
            <a:endParaRPr lang="en-GB"/>
          </a:p>
        </p:txBody>
      </p:sp>
      <p:pic>
        <p:nvPicPr>
          <p:cNvPr id="39940" name="Picture 2"/>
          <p:cNvPicPr>
            <a:picLocks noChangeAspect="1" noChangeArrowheads="1"/>
          </p:cNvPicPr>
          <p:nvPr/>
        </p:nvPicPr>
        <p:blipFill>
          <a:blip r:embed="rId2" cstate="print"/>
          <a:srcRect/>
          <a:stretch>
            <a:fillRect/>
          </a:stretch>
        </p:blipFill>
        <p:spPr bwMode="auto">
          <a:xfrm>
            <a:off x="504825" y="1628775"/>
            <a:ext cx="8248650" cy="4324350"/>
          </a:xfrm>
          <a:prstGeom prst="rect">
            <a:avLst/>
          </a:prstGeom>
          <a:noFill/>
          <a:ln w="3175" algn="ctr">
            <a:noFill/>
            <a:miter lim="800000"/>
            <a:headEnd/>
            <a:tailEnd/>
          </a:ln>
        </p:spPr>
      </p:pic>
      <p:sp>
        <p:nvSpPr>
          <p:cNvPr id="7" name="Text Placeholder 2"/>
          <p:cNvSpPr>
            <a:spLocks noGrp="1"/>
          </p:cNvSpPr>
          <p:nvPr>
            <p:ph type="body" sz="half" idx="1"/>
          </p:nvPr>
        </p:nvSpPr>
        <p:spPr>
          <a:xfrm>
            <a:off x="1724025" y="6010275"/>
            <a:ext cx="6572250" cy="323850"/>
          </a:xfrm>
          <a:ln>
            <a:solidFill>
              <a:schemeClr val="accent4"/>
            </a:solidFill>
          </a:ln>
        </p:spPr>
        <p:txBody>
          <a:bodyPr/>
          <a:lstStyle/>
          <a:p>
            <a:pPr>
              <a:defRPr/>
            </a:pPr>
            <a:r>
              <a:rPr lang="en-US" sz="1200" dirty="0" smtClean="0"/>
              <a:t>Calendar of liquidity drawdown</a:t>
            </a:r>
          </a:p>
          <a:p>
            <a:pPr>
              <a:defRPr/>
            </a:pP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Upstream</a:t>
            </a:r>
            <a:r>
              <a:rPr lang="fr-FR" smtClean="0"/>
              <a:t> Application impacts</a:t>
            </a:r>
            <a:endParaRPr lang="en-US" smtClean="0"/>
          </a:p>
        </p:txBody>
      </p:sp>
      <p:sp>
        <p:nvSpPr>
          <p:cNvPr id="40963" name="Text Placeholder 2"/>
          <p:cNvSpPr>
            <a:spLocks noGrp="1"/>
          </p:cNvSpPr>
          <p:nvPr>
            <p:ph type="body" sz="half" idx="1"/>
          </p:nvPr>
        </p:nvSpPr>
        <p:spPr>
          <a:xfrm>
            <a:off x="971550" y="1539875"/>
            <a:ext cx="7591425" cy="4552950"/>
          </a:xfrm>
        </p:spPr>
        <p:txBody>
          <a:bodyPr/>
          <a:lstStyle/>
          <a:p>
            <a:r>
              <a:rPr lang="en-US" dirty="0" smtClean="0"/>
              <a:t>In order to not scat entry in different application, inputs data are also available in </a:t>
            </a:r>
            <a:r>
              <a:rPr lang="en-US" dirty="0" err="1" smtClean="0"/>
              <a:t>Antalis</a:t>
            </a:r>
            <a:r>
              <a:rPr lang="en-US" dirty="0" smtClean="0"/>
              <a:t> 3 &amp; CPC</a:t>
            </a:r>
          </a:p>
          <a:p>
            <a:pPr lvl="1"/>
            <a:r>
              <a:rPr lang="en-US" dirty="0" smtClean="0"/>
              <a:t>Upstream application are considered as master of data</a:t>
            </a:r>
          </a:p>
          <a:p>
            <a:pPr lvl="1"/>
            <a:r>
              <a:rPr lang="en-US" dirty="0" smtClean="0"/>
              <a:t>Data will be imported in B3S thanks to the input Loader</a:t>
            </a:r>
          </a:p>
          <a:p>
            <a:pPr lvl="1"/>
            <a:r>
              <a:rPr lang="en-US" dirty="0" smtClean="0"/>
              <a:t>If link between upstream application and B3S are not available the data can be modified directly in B3S</a:t>
            </a:r>
          </a:p>
        </p:txBody>
      </p:sp>
      <p:sp>
        <p:nvSpPr>
          <p:cNvPr id="5" name="Slide Number Placeholder 4"/>
          <p:cNvSpPr>
            <a:spLocks noGrp="1"/>
          </p:cNvSpPr>
          <p:nvPr>
            <p:ph type="sldNum" sz="quarter" idx="10"/>
          </p:nvPr>
        </p:nvSpPr>
        <p:spPr/>
        <p:txBody>
          <a:bodyPr/>
          <a:lstStyle/>
          <a:p>
            <a:pPr>
              <a:defRPr/>
            </a:pPr>
            <a:fld id="{6495C9B5-DBD0-47F8-A6AD-586F372A8D25}" type="slidenum">
              <a:rPr lang="en-GB" smtClean="0"/>
              <a:pPr>
                <a:defRPr/>
              </a:pPr>
              <a:t>56</a:t>
            </a:fld>
            <a:endParaRPr lang="en-GB"/>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smtClean="0"/>
              <a:t>Upstream application impacts-Antalis</a:t>
            </a:r>
          </a:p>
        </p:txBody>
      </p:sp>
      <p:sp>
        <p:nvSpPr>
          <p:cNvPr id="49155" name="Espace réservé du texte 2"/>
          <p:cNvSpPr>
            <a:spLocks noGrp="1"/>
          </p:cNvSpPr>
          <p:nvPr>
            <p:ph type="body" sz="half" idx="1"/>
          </p:nvPr>
        </p:nvSpPr>
        <p:spPr>
          <a:xfrm>
            <a:off x="971550" y="1539875"/>
            <a:ext cx="7442876" cy="4552950"/>
          </a:xfrm>
        </p:spPr>
        <p:txBody>
          <a:bodyPr/>
          <a:lstStyle/>
          <a:p>
            <a:r>
              <a:rPr lang="en-US" dirty="0" smtClean="0"/>
              <a:t>New features linked to Liquidity</a:t>
            </a:r>
          </a:p>
          <a:p>
            <a:pPr lvl="1"/>
            <a:r>
              <a:rPr lang="fr-FR" dirty="0" err="1" smtClean="0"/>
              <a:t>Dynamic</a:t>
            </a:r>
            <a:r>
              <a:rPr lang="fr-FR" dirty="0" smtClean="0"/>
              <a:t> </a:t>
            </a:r>
            <a:r>
              <a:rPr lang="fr-FR" dirty="0" err="1" smtClean="0"/>
              <a:t>creation</a:t>
            </a:r>
            <a:r>
              <a:rPr lang="fr-FR" dirty="0" smtClean="0"/>
              <a:t> of </a:t>
            </a:r>
            <a:r>
              <a:rPr lang="fr-FR" dirty="0" err="1" smtClean="0"/>
              <a:t>Historical</a:t>
            </a:r>
            <a:r>
              <a:rPr lang="fr-FR" dirty="0" smtClean="0"/>
              <a:t> </a:t>
            </a:r>
            <a:r>
              <a:rPr lang="fr-FR" dirty="0" err="1" smtClean="0"/>
              <a:t>parameters</a:t>
            </a:r>
            <a:endParaRPr lang="fr-FR" dirty="0" smtClean="0"/>
          </a:p>
          <a:p>
            <a:pPr lvl="1"/>
            <a:r>
              <a:rPr lang="fr-FR" dirty="0" smtClean="0"/>
              <a:t>New format of </a:t>
            </a:r>
            <a:r>
              <a:rPr lang="fr-FR" dirty="0" err="1" smtClean="0"/>
              <a:t>Historical</a:t>
            </a:r>
            <a:r>
              <a:rPr lang="fr-FR" dirty="0" smtClean="0"/>
              <a:t> </a:t>
            </a:r>
            <a:r>
              <a:rPr lang="fr-FR" dirty="0" err="1" smtClean="0"/>
              <a:t>Parameters</a:t>
            </a:r>
            <a:r>
              <a:rPr lang="fr-FR" dirty="0" smtClean="0"/>
              <a:t> : 	</a:t>
            </a:r>
          </a:p>
          <a:p>
            <a:pPr lvl="2"/>
            <a:r>
              <a:rPr lang="fr-FR" dirty="0" err="1" smtClean="0"/>
              <a:t>Amortizing</a:t>
            </a:r>
            <a:r>
              <a:rPr lang="fr-FR" dirty="0" smtClean="0"/>
              <a:t> </a:t>
            </a:r>
          </a:p>
          <a:p>
            <a:pPr lvl="2"/>
            <a:r>
              <a:rPr lang="fr-FR" dirty="0" smtClean="0"/>
              <a:t>Usage</a:t>
            </a:r>
          </a:p>
          <a:p>
            <a:pPr lvl="2"/>
            <a:r>
              <a:rPr lang="fr-FR" dirty="0" err="1" smtClean="0"/>
              <a:t>Payoff</a:t>
            </a:r>
            <a:endParaRPr lang="fr-FR" dirty="0" smtClean="0"/>
          </a:p>
          <a:p>
            <a:endParaRPr lang="fr-FR" dirty="0" smtClean="0"/>
          </a:p>
        </p:txBody>
      </p:sp>
      <p:sp>
        <p:nvSpPr>
          <p:cNvPr id="5" name="Espace réservé du numéro de diapositive 4"/>
          <p:cNvSpPr>
            <a:spLocks noGrp="1"/>
          </p:cNvSpPr>
          <p:nvPr>
            <p:ph type="sldNum" sz="quarter" idx="10"/>
          </p:nvPr>
        </p:nvSpPr>
        <p:spPr/>
        <p:txBody>
          <a:bodyPr/>
          <a:lstStyle/>
          <a:p>
            <a:pPr>
              <a:defRPr/>
            </a:pPr>
            <a:fld id="{0D9880A7-5E40-487D-AA4D-BEAF0407B16F}" type="slidenum">
              <a:rPr lang="en-GB" smtClean="0"/>
              <a:pPr>
                <a:defRPr/>
              </a:pPr>
              <a:t>57</a:t>
            </a:fld>
            <a:endParaRPr lang="en-GB"/>
          </a:p>
        </p:txBody>
      </p:sp>
      <p:pic>
        <p:nvPicPr>
          <p:cNvPr id="1026" name="Picture 2"/>
          <p:cNvPicPr>
            <a:picLocks noChangeAspect="1" noChangeArrowheads="1"/>
          </p:cNvPicPr>
          <p:nvPr/>
        </p:nvPicPr>
        <p:blipFill>
          <a:blip r:embed="rId2" cstate="print"/>
          <a:srcRect/>
          <a:stretch>
            <a:fillRect/>
          </a:stretch>
        </p:blipFill>
        <p:spPr bwMode="auto">
          <a:xfrm>
            <a:off x="296693" y="3400932"/>
            <a:ext cx="6858000" cy="33051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429960" y="2337476"/>
            <a:ext cx="3381375" cy="163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smtClean="0"/>
              <a:t>Upstream application impacts-Antalis</a:t>
            </a:r>
          </a:p>
        </p:txBody>
      </p:sp>
      <p:sp>
        <p:nvSpPr>
          <p:cNvPr id="5" name="Espace réservé du numéro de diapositive 4"/>
          <p:cNvSpPr>
            <a:spLocks noGrp="1"/>
          </p:cNvSpPr>
          <p:nvPr>
            <p:ph type="sldNum" sz="quarter" idx="10"/>
          </p:nvPr>
        </p:nvSpPr>
        <p:spPr/>
        <p:txBody>
          <a:bodyPr/>
          <a:lstStyle/>
          <a:p>
            <a:pPr>
              <a:defRPr/>
            </a:pPr>
            <a:fld id="{0D9880A7-5E40-487D-AA4D-BEAF0407B16F}" type="slidenum">
              <a:rPr lang="en-GB" smtClean="0"/>
              <a:pPr>
                <a:defRPr/>
              </a:pPr>
              <a:t>58</a:t>
            </a:fld>
            <a:endParaRPr lang="en-GB"/>
          </a:p>
        </p:txBody>
      </p:sp>
      <p:pic>
        <p:nvPicPr>
          <p:cNvPr id="2051" name="Picture 3"/>
          <p:cNvPicPr>
            <a:picLocks noChangeAspect="1" noChangeArrowheads="1"/>
          </p:cNvPicPr>
          <p:nvPr/>
        </p:nvPicPr>
        <p:blipFill>
          <a:blip r:embed="rId2" cstate="print"/>
          <a:srcRect/>
          <a:stretch>
            <a:fillRect/>
          </a:stretch>
        </p:blipFill>
        <p:spPr bwMode="auto">
          <a:xfrm>
            <a:off x="963072" y="1588565"/>
            <a:ext cx="6858000" cy="3019425"/>
          </a:xfrm>
          <a:prstGeom prst="rect">
            <a:avLst/>
          </a:prstGeom>
          <a:noFill/>
          <a:ln w="9525">
            <a:noFill/>
            <a:miter lim="800000"/>
            <a:headEnd/>
            <a:tailEnd/>
          </a:ln>
        </p:spPr>
      </p:pic>
      <p:sp>
        <p:nvSpPr>
          <p:cNvPr id="7" name="TextBox 6"/>
          <p:cNvSpPr txBox="1"/>
          <p:nvPr/>
        </p:nvSpPr>
        <p:spPr>
          <a:xfrm>
            <a:off x="1138127" y="4854123"/>
            <a:ext cx="708173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smtClean="0"/>
              <a:t>New </a:t>
            </a:r>
            <a:r>
              <a:rPr lang="fr-FR" sz="1600" dirty="0" err="1" smtClean="0"/>
              <a:t>historical</a:t>
            </a:r>
            <a:r>
              <a:rPr lang="fr-FR" sz="1600" dirty="0" smtClean="0"/>
              <a:t> data profiles (</a:t>
            </a:r>
            <a:r>
              <a:rPr lang="fr-FR" sz="1600" dirty="0" err="1" smtClean="0"/>
              <a:t>Amortizing</a:t>
            </a:r>
            <a:r>
              <a:rPr lang="fr-FR" sz="1600" dirty="0" smtClean="0"/>
              <a:t>, Usage, </a:t>
            </a:r>
            <a:r>
              <a:rPr lang="fr-FR" sz="1600" dirty="0" err="1" smtClean="0"/>
              <a:t>Payoff</a:t>
            </a:r>
            <a:r>
              <a:rPr lang="fr-FR" sz="1600" dirty="0" smtClean="0"/>
              <a:t>) </a:t>
            </a:r>
            <a:r>
              <a:rPr lang="fr-FR" sz="1600" dirty="0" err="1" smtClean="0"/>
              <a:t>will</a:t>
            </a:r>
            <a:r>
              <a:rPr lang="fr-FR" sz="1600" dirty="0" smtClean="0"/>
              <a:t> </a:t>
            </a:r>
            <a:r>
              <a:rPr lang="fr-FR" sz="1600" dirty="0" err="1" smtClean="0"/>
              <a:t>be</a:t>
            </a:r>
            <a:r>
              <a:rPr lang="fr-FR" sz="1600" dirty="0" smtClean="0"/>
              <a:t> </a:t>
            </a:r>
            <a:r>
              <a:rPr lang="fr-FR" sz="1600" dirty="0" err="1" smtClean="0"/>
              <a:t>defined</a:t>
            </a:r>
            <a:r>
              <a:rPr lang="fr-FR" sz="1600" dirty="0" smtClean="0"/>
              <a:t> by a </a:t>
            </a:r>
            <a:r>
              <a:rPr lang="fr-FR" sz="1600" dirty="0" err="1" smtClean="0"/>
              <a:t>name</a:t>
            </a:r>
            <a:r>
              <a:rPr lang="fr-FR" sz="1600" dirty="0" smtClean="0"/>
              <a:t>, </a:t>
            </a:r>
            <a:r>
              <a:rPr lang="fr-FR" sz="1600" dirty="0" err="1" smtClean="0"/>
              <a:t>scale</a:t>
            </a:r>
            <a:r>
              <a:rPr lang="fr-FR" sz="1600" dirty="0" smtClean="0"/>
              <a:t>, </a:t>
            </a:r>
            <a:r>
              <a:rPr lang="fr-FR" sz="1600" dirty="0" err="1" smtClean="0"/>
              <a:t>length</a:t>
            </a:r>
            <a:r>
              <a:rPr lang="fr-FR" sz="1600" dirty="0" smtClean="0"/>
              <a:t> and an index</a:t>
            </a:r>
          </a:p>
          <a:p>
            <a:r>
              <a:rPr lang="fr-FR" sz="1600" dirty="0" smtClean="0"/>
              <a:t>NB : For </a:t>
            </a:r>
            <a:r>
              <a:rPr lang="fr-FR" sz="1600" dirty="0" err="1" smtClean="0"/>
              <a:t>Liquidity</a:t>
            </a:r>
            <a:r>
              <a:rPr lang="fr-FR" sz="1600" dirty="0" smtClean="0"/>
              <a:t>, index has to </a:t>
            </a:r>
            <a:r>
              <a:rPr lang="fr-FR" sz="1600" dirty="0" err="1" smtClean="0"/>
              <a:t>start</a:t>
            </a:r>
            <a:r>
              <a:rPr lang="fr-FR" sz="1600" dirty="0" smtClean="0"/>
              <a:t> </a:t>
            </a:r>
            <a:r>
              <a:rPr lang="fr-FR" sz="1600" dirty="0" err="1" smtClean="0"/>
              <a:t>from</a:t>
            </a:r>
            <a:r>
              <a:rPr lang="fr-FR" sz="1600" dirty="0" smtClean="0"/>
              <a:t> 0</a:t>
            </a:r>
            <a:endParaRPr lang="en-US" sz="1600" dirty="0"/>
          </a:p>
        </p:txBody>
      </p:sp>
      <p:grpSp>
        <p:nvGrpSpPr>
          <p:cNvPr id="6" name="Group 5"/>
          <p:cNvGrpSpPr>
            <a:grpSpLocks/>
          </p:cNvGrpSpPr>
          <p:nvPr/>
        </p:nvGrpSpPr>
        <p:grpSpPr bwMode="auto">
          <a:xfrm>
            <a:off x="7816718" y="5672078"/>
            <a:ext cx="542925" cy="438150"/>
            <a:chOff x="8601075" y="5895974"/>
            <a:chExt cx="542925" cy="438151"/>
          </a:xfrm>
        </p:grpSpPr>
        <p:sp>
          <p:nvSpPr>
            <p:cNvPr id="8"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9"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a:t>IM</a:t>
              </a:r>
              <a:endParaRPr lang="en-US" sz="1100"/>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smtClean="0"/>
              <a:t>Upstream application impacts-Antalis</a:t>
            </a:r>
          </a:p>
        </p:txBody>
      </p:sp>
      <p:sp>
        <p:nvSpPr>
          <p:cNvPr id="5" name="Espace réservé du numéro de diapositive 4"/>
          <p:cNvSpPr>
            <a:spLocks noGrp="1"/>
          </p:cNvSpPr>
          <p:nvPr>
            <p:ph type="sldNum" sz="quarter" idx="10"/>
          </p:nvPr>
        </p:nvSpPr>
        <p:spPr/>
        <p:txBody>
          <a:bodyPr/>
          <a:lstStyle/>
          <a:p>
            <a:pPr>
              <a:defRPr/>
            </a:pPr>
            <a:fld id="{0D9880A7-5E40-487D-AA4D-BEAF0407B16F}" type="slidenum">
              <a:rPr lang="en-GB" smtClean="0"/>
              <a:pPr>
                <a:defRPr/>
              </a:pPr>
              <a:t>59</a:t>
            </a:fld>
            <a:endParaRPr lang="en-GB"/>
          </a:p>
        </p:txBody>
      </p:sp>
      <p:pic>
        <p:nvPicPr>
          <p:cNvPr id="3075" name="Picture 3"/>
          <p:cNvPicPr>
            <a:picLocks noChangeAspect="1" noChangeArrowheads="1"/>
          </p:cNvPicPr>
          <p:nvPr/>
        </p:nvPicPr>
        <p:blipFill>
          <a:blip r:embed="rId2" cstate="print"/>
          <a:srcRect/>
          <a:stretch>
            <a:fillRect/>
          </a:stretch>
        </p:blipFill>
        <p:spPr bwMode="auto">
          <a:xfrm>
            <a:off x="-9526" y="1548533"/>
            <a:ext cx="9153526" cy="2457450"/>
          </a:xfrm>
          <a:prstGeom prst="rect">
            <a:avLst/>
          </a:prstGeom>
          <a:noFill/>
          <a:ln w="9525">
            <a:noFill/>
            <a:miter lim="800000"/>
            <a:headEnd/>
            <a:tailEnd/>
          </a:ln>
        </p:spPr>
      </p:pic>
      <p:sp>
        <p:nvSpPr>
          <p:cNvPr id="7" name="TextBox 6"/>
          <p:cNvSpPr txBox="1"/>
          <p:nvPr/>
        </p:nvSpPr>
        <p:spPr>
          <a:xfrm>
            <a:off x="1225685" y="4435813"/>
            <a:ext cx="7393021"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The historical Parameter newly created will be linked to any deal/seller level in order to create the necessary data for Liquidity forecast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expected by DEVL</a:t>
            </a:r>
            <a:endParaRPr lang="en-US" dirty="0"/>
          </a:p>
        </p:txBody>
      </p:sp>
      <p:sp>
        <p:nvSpPr>
          <p:cNvPr id="4" name="Slide Number Placeholder 3"/>
          <p:cNvSpPr>
            <a:spLocks noGrp="1"/>
          </p:cNvSpPr>
          <p:nvPr>
            <p:ph type="sldNum" sz="quarter" idx="10"/>
          </p:nvPr>
        </p:nvSpPr>
        <p:spPr/>
        <p:txBody>
          <a:bodyPr/>
          <a:lstStyle/>
          <a:p>
            <a:pPr>
              <a:defRPr/>
            </a:pPr>
            <a:fld id="{932C6604-2A9E-4BFA-B4F1-D9FD854E4105}" type="slidenum">
              <a:rPr lang="en-GB" smtClean="0"/>
              <a:pPr>
                <a:defRPr/>
              </a:pPr>
              <a:t>6</a:t>
            </a:fld>
            <a:endParaRPr lang="en-GB"/>
          </a:p>
        </p:txBody>
      </p:sp>
      <p:graphicFrame>
        <p:nvGraphicFramePr>
          <p:cNvPr id="5" name="Table 4"/>
          <p:cNvGraphicFramePr>
            <a:graphicFrameLocks noGrp="1"/>
          </p:cNvGraphicFramePr>
          <p:nvPr/>
        </p:nvGraphicFramePr>
        <p:xfrm>
          <a:off x="580140" y="1779865"/>
          <a:ext cx="7649462" cy="3477934"/>
        </p:xfrm>
        <a:graphic>
          <a:graphicData uri="http://schemas.openxmlformats.org/drawingml/2006/table">
            <a:tbl>
              <a:tblPr/>
              <a:tblGrid>
                <a:gridCol w="2089277"/>
                <a:gridCol w="1815995"/>
                <a:gridCol w="783259"/>
                <a:gridCol w="138642"/>
                <a:gridCol w="896979"/>
                <a:gridCol w="962655"/>
                <a:gridCol w="962655"/>
              </a:tblGrid>
              <a:tr h="367018">
                <a:tc rowSpan="2">
                  <a:txBody>
                    <a:bodyPr/>
                    <a:lstStyle/>
                    <a:p>
                      <a:pPr marL="0" marR="0" algn="ctr" defTabSz="914400" rtl="0" eaLnBrk="1" latinLnBrk="0" hangingPunct="1">
                        <a:spcBef>
                          <a:spcPts val="0"/>
                        </a:spcBef>
                        <a:spcAft>
                          <a:spcPts val="0"/>
                        </a:spcAft>
                      </a:pPr>
                      <a:r>
                        <a:rPr lang="en-US" sz="1400" b="1" kern="1200" dirty="0">
                          <a:solidFill>
                            <a:schemeClr val="bg2"/>
                          </a:solidFill>
                          <a:latin typeface="Calibri"/>
                          <a:ea typeface="Calibri"/>
                          <a:cs typeface="Times New Roman"/>
                        </a:rPr>
                        <a:t>Portfolio </a:t>
                      </a:r>
                      <a:r>
                        <a:rPr lang="en-US" sz="1400" b="1" kern="1200" dirty="0" smtClean="0">
                          <a:solidFill>
                            <a:schemeClr val="bg2"/>
                          </a:solidFill>
                          <a:latin typeface="Calibri"/>
                          <a:ea typeface="Calibri"/>
                          <a:cs typeface="Times New Roman"/>
                        </a:rPr>
                        <a:t>Static</a:t>
                      </a:r>
                    </a:p>
                    <a:p>
                      <a:pPr marL="0" marR="0" algn="ctr" defTabSz="914400" rtl="0" eaLnBrk="1" latinLnBrk="0" hangingPunct="1">
                        <a:spcBef>
                          <a:spcPts val="0"/>
                        </a:spcBef>
                        <a:spcAft>
                          <a:spcPts val="0"/>
                        </a:spcAft>
                      </a:pPr>
                      <a:endParaRPr lang="en-US" sz="1400" b="1" kern="1200" dirty="0">
                        <a:solidFill>
                          <a:schemeClr val="bg2"/>
                        </a:solidFill>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100" b="1">
                          <a:solidFill>
                            <a:srgbClr val="000000"/>
                          </a:solidFill>
                          <a:latin typeface="Calibri"/>
                          <a:ea typeface="Calibri"/>
                          <a:cs typeface="Times New Roman"/>
                        </a:rPr>
                        <a:t>BASEL3-LCR NSFR</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5">
                  <a:txBody>
                    <a:bodyPr/>
                    <a:lstStyle/>
                    <a:p>
                      <a:pPr marL="0" marR="0" algn="ctr">
                        <a:spcBef>
                          <a:spcPts val="0"/>
                        </a:spcBef>
                        <a:spcAft>
                          <a:spcPts val="0"/>
                        </a:spcAft>
                      </a:pPr>
                      <a:r>
                        <a:rPr lang="en-US" sz="1100" b="1">
                          <a:solidFill>
                            <a:srgbClr val="000000"/>
                          </a:solidFill>
                          <a:latin typeface="Calibri"/>
                          <a:ea typeface="Calibri"/>
                          <a:cs typeface="Times New Roman"/>
                        </a:rPr>
                        <a:t>Internal Method</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9541">
                <a:tc vMerge="1">
                  <a:txBody>
                    <a:bodyPr/>
                    <a:lstStyle/>
                    <a:p>
                      <a:endParaRPr lang="en-US"/>
                    </a:p>
                  </a:txBody>
                  <a:tcPr/>
                </a:tc>
                <a:tc>
                  <a:txBody>
                    <a:bodyPr/>
                    <a:lstStyle/>
                    <a:p>
                      <a:pPr marL="0" marR="0" algn="ctr">
                        <a:spcBef>
                          <a:spcPts val="0"/>
                        </a:spcBef>
                        <a:spcAft>
                          <a:spcPts val="0"/>
                        </a:spcAft>
                      </a:pPr>
                      <a:r>
                        <a:rPr lang="en-US" sz="1100">
                          <a:solidFill>
                            <a:srgbClr val="000000"/>
                          </a:solidFill>
                          <a:latin typeface="Calibri"/>
                          <a:ea typeface="Calibri"/>
                          <a:cs typeface="Times New Roman"/>
                        </a:rPr>
                        <a:t>BASEL3-LCR NSFR</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100">
                          <a:solidFill>
                            <a:srgbClr val="000000"/>
                          </a:solidFill>
                          <a:latin typeface="Calibri"/>
                          <a:ea typeface="Calibri"/>
                          <a:cs typeface="Times New Roman"/>
                        </a:rPr>
                        <a:t>BAU</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solidFill>
                            <a:srgbClr val="000000"/>
                          </a:solidFill>
                          <a:latin typeface="Calibri"/>
                          <a:ea typeface="Calibri"/>
                          <a:cs typeface="Times New Roman"/>
                        </a:rPr>
                        <a:t>SSG</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latin typeface="Calibri"/>
                          <a:ea typeface="Calibri"/>
                          <a:cs typeface="Times New Roman"/>
                        </a:rPr>
                        <a:t>MPL</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latin typeface="Calibri"/>
                          <a:ea typeface="Calibri"/>
                          <a:cs typeface="Times New Roman"/>
                        </a:rPr>
                        <a:t>CMB</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541">
                <a:tc>
                  <a:txBody>
                    <a:bodyPr/>
                    <a:lstStyle/>
                    <a:p>
                      <a:pPr marL="0" marR="0" algn="ctr">
                        <a:spcBef>
                          <a:spcPts val="0"/>
                        </a:spcBef>
                        <a:spcAft>
                          <a:spcPts val="0"/>
                        </a:spcAft>
                      </a:pPr>
                      <a:r>
                        <a:rPr lang="en-US" sz="1100" b="1" dirty="0">
                          <a:solidFill>
                            <a:srgbClr val="000000"/>
                          </a:solidFill>
                          <a:latin typeface="Calibri"/>
                          <a:ea typeface="Calibri"/>
                          <a:cs typeface="Times New Roman"/>
                        </a:rPr>
                        <a:t>Conduit</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ctr">
                        <a:spcBef>
                          <a:spcPts val="0"/>
                        </a:spcBef>
                        <a:spcAft>
                          <a:spcPts val="0"/>
                        </a:spcAft>
                      </a:pPr>
                      <a:r>
                        <a:rPr lang="en-US" sz="1100" b="1" dirty="0">
                          <a:solidFill>
                            <a:srgbClr val="000000"/>
                          </a:solidFill>
                          <a:latin typeface="Calibri"/>
                          <a:ea typeface="Calibri"/>
                          <a:cs typeface="Times New Roman"/>
                        </a:rPr>
                        <a:t>x</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c>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349541">
                <a:tc>
                  <a:txBody>
                    <a:bodyPr/>
                    <a:lstStyle/>
                    <a:p>
                      <a:pPr marL="0" marR="0" algn="ctr">
                        <a:spcBef>
                          <a:spcPts val="0"/>
                        </a:spcBef>
                        <a:spcAft>
                          <a:spcPts val="0"/>
                        </a:spcAft>
                      </a:pPr>
                      <a:r>
                        <a:rPr lang="en-US" sz="1100" b="1">
                          <a:solidFill>
                            <a:srgbClr val="000000"/>
                          </a:solidFill>
                          <a:latin typeface="Calibri"/>
                          <a:ea typeface="Calibri"/>
                          <a:cs typeface="Times New Roman"/>
                        </a:rPr>
                        <a:t>Entity</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ctr">
                        <a:spcBef>
                          <a:spcPts val="0"/>
                        </a:spcBef>
                        <a:spcAft>
                          <a:spcPts val="0"/>
                        </a:spcAft>
                      </a:pPr>
                      <a:r>
                        <a:rPr lang="en-US" sz="1100" b="1" dirty="0">
                          <a:solidFill>
                            <a:srgbClr val="000000"/>
                          </a:solidFill>
                          <a:latin typeface="Calibri"/>
                          <a:ea typeface="Calibri"/>
                          <a:cs typeface="Times New Roman"/>
                        </a:rPr>
                        <a:t>x</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100" b="1">
                          <a:solidFill>
                            <a:srgbClr val="000000"/>
                          </a:solidFill>
                          <a:latin typeface="Calibri"/>
                          <a:ea typeface="Calibri"/>
                          <a:cs typeface="Times New Roman"/>
                        </a:rPr>
                        <a:t>x</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018">
                <a:tc>
                  <a:txBody>
                    <a:bodyPr/>
                    <a:lstStyle/>
                    <a:p>
                      <a:endParaRPr lang="en-US" sz="1100">
                        <a:latin typeface="Times New Roman"/>
                      </a:endParaRPr>
                    </a:p>
                  </a:txBody>
                  <a:tcPr marL="42580" marR="42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dirty="0">
                        <a:latin typeface="Times New Roman"/>
                      </a:endParaRPr>
                    </a:p>
                  </a:txBody>
                  <a:tcPr marL="42580" marR="42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Times New Roman"/>
                      </a:endParaRPr>
                    </a:p>
                  </a:txBody>
                  <a:tcPr marL="42580" marR="42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Times New Roman"/>
                      </a:endParaRPr>
                    </a:p>
                  </a:txBody>
                  <a:tcPr marL="42580" marR="42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Times New Roman"/>
                      </a:endParaRPr>
                    </a:p>
                  </a:txBody>
                  <a:tcPr marL="42580" marR="42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Times New Roman"/>
                      </a:endParaRPr>
                    </a:p>
                  </a:txBody>
                  <a:tcPr marL="42580" marR="42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Times New Roman"/>
                      </a:endParaRPr>
                    </a:p>
                  </a:txBody>
                  <a:tcPr marL="42580" marR="42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018">
                <a:tc rowSpan="2">
                  <a:txBody>
                    <a:bodyPr/>
                    <a:lstStyle/>
                    <a:p>
                      <a:pPr marL="0" marR="0" algn="ctr" defTabSz="914400" rtl="0" eaLnBrk="1" latinLnBrk="0" hangingPunct="1">
                        <a:spcBef>
                          <a:spcPts val="0"/>
                        </a:spcBef>
                        <a:spcAft>
                          <a:spcPts val="0"/>
                        </a:spcAft>
                      </a:pPr>
                      <a:r>
                        <a:rPr lang="en-US" sz="1400" b="1" kern="1200" dirty="0">
                          <a:solidFill>
                            <a:schemeClr val="bg2"/>
                          </a:solidFill>
                          <a:latin typeface="Calibri"/>
                          <a:ea typeface="Calibri"/>
                          <a:cs typeface="Times New Roman"/>
                        </a:rPr>
                        <a:t>Portfolio </a:t>
                      </a:r>
                      <a:r>
                        <a:rPr lang="en-US" sz="1400" b="1" kern="1200" dirty="0" smtClean="0">
                          <a:solidFill>
                            <a:schemeClr val="bg2"/>
                          </a:solidFill>
                          <a:latin typeface="Calibri"/>
                          <a:ea typeface="Calibri"/>
                          <a:cs typeface="Times New Roman"/>
                        </a:rPr>
                        <a:t>Dynamic</a:t>
                      </a:r>
                    </a:p>
                    <a:p>
                      <a:pPr marL="0" marR="0" algn="ctr" defTabSz="914400" rtl="0" eaLnBrk="1" latinLnBrk="0" hangingPunct="1">
                        <a:spcBef>
                          <a:spcPts val="0"/>
                        </a:spcBef>
                        <a:spcAft>
                          <a:spcPts val="0"/>
                        </a:spcAft>
                      </a:pPr>
                      <a:endParaRPr lang="en-US" sz="1400" b="1" kern="1200" dirty="0">
                        <a:solidFill>
                          <a:schemeClr val="bg2"/>
                        </a:solidFill>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100" b="1" dirty="0">
                          <a:solidFill>
                            <a:srgbClr val="000000"/>
                          </a:solidFill>
                          <a:latin typeface="Calibri"/>
                          <a:ea typeface="Calibri"/>
                          <a:cs typeface="Times New Roman"/>
                        </a:rPr>
                        <a:t>BASEL3-LCR NSFR</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5">
                  <a:txBody>
                    <a:bodyPr/>
                    <a:lstStyle/>
                    <a:p>
                      <a:pPr marL="0" marR="0" algn="ctr">
                        <a:spcBef>
                          <a:spcPts val="0"/>
                        </a:spcBef>
                        <a:spcAft>
                          <a:spcPts val="0"/>
                        </a:spcAft>
                      </a:pPr>
                      <a:r>
                        <a:rPr lang="en-US" sz="1100" b="1" dirty="0">
                          <a:solidFill>
                            <a:srgbClr val="000000"/>
                          </a:solidFill>
                          <a:latin typeface="Calibri"/>
                          <a:ea typeface="Calibri"/>
                          <a:cs typeface="Times New Roman"/>
                        </a:rPr>
                        <a:t>Internal Method</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9541">
                <a:tc vMerge="1">
                  <a:txBody>
                    <a:bodyPr/>
                    <a:lstStyle/>
                    <a:p>
                      <a:endParaRPr lang="en-US"/>
                    </a:p>
                  </a:txBody>
                  <a:tcPr/>
                </a:tc>
                <a:tc>
                  <a:txBody>
                    <a:bodyPr/>
                    <a:lstStyle/>
                    <a:p>
                      <a:pPr marL="0" marR="0" algn="ctr">
                        <a:spcBef>
                          <a:spcPts val="0"/>
                        </a:spcBef>
                        <a:spcAft>
                          <a:spcPts val="0"/>
                        </a:spcAft>
                      </a:pPr>
                      <a:r>
                        <a:rPr lang="en-US" sz="1100">
                          <a:solidFill>
                            <a:srgbClr val="000000"/>
                          </a:solidFill>
                          <a:latin typeface="Calibri"/>
                          <a:ea typeface="Calibri"/>
                          <a:cs typeface="Times New Roman"/>
                        </a:rPr>
                        <a:t>BASEL3-LCR NSFR</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100" dirty="0">
                          <a:solidFill>
                            <a:srgbClr val="000000"/>
                          </a:solidFill>
                          <a:latin typeface="Calibri"/>
                          <a:ea typeface="Calibri"/>
                          <a:cs typeface="Times New Roman"/>
                        </a:rPr>
                        <a:t>BAU</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solidFill>
                            <a:srgbClr val="000000"/>
                          </a:solidFill>
                          <a:latin typeface="Calibri"/>
                          <a:ea typeface="Calibri"/>
                          <a:cs typeface="Times New Roman"/>
                        </a:rPr>
                        <a:t>SSG</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solidFill>
                            <a:srgbClr val="000000"/>
                          </a:solidFill>
                          <a:latin typeface="Calibri"/>
                          <a:ea typeface="Calibri"/>
                          <a:cs typeface="Times New Roman"/>
                        </a:rPr>
                        <a:t>MPL</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solidFill>
                            <a:srgbClr val="000000"/>
                          </a:solidFill>
                          <a:latin typeface="Calibri"/>
                          <a:ea typeface="Calibri"/>
                          <a:cs typeface="Times New Roman"/>
                        </a:rPr>
                        <a:t>CMB</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541">
                <a:tc>
                  <a:txBody>
                    <a:bodyPr/>
                    <a:lstStyle/>
                    <a:p>
                      <a:pPr marL="0" marR="0" algn="ctr">
                        <a:spcBef>
                          <a:spcPts val="0"/>
                        </a:spcBef>
                        <a:spcAft>
                          <a:spcPts val="0"/>
                        </a:spcAft>
                      </a:pPr>
                      <a:r>
                        <a:rPr lang="en-US" sz="1100" b="1">
                          <a:solidFill>
                            <a:srgbClr val="000000"/>
                          </a:solidFill>
                          <a:latin typeface="Calibri"/>
                          <a:ea typeface="Calibri"/>
                          <a:cs typeface="Times New Roman"/>
                        </a:rPr>
                        <a:t>Conduit</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c>
                  <a:txBody>
                    <a:bodyPr/>
                    <a:lstStyle/>
                    <a:p>
                      <a:pPr marL="0" marR="0" algn="ctr">
                        <a:spcBef>
                          <a:spcPts val="0"/>
                        </a:spcBef>
                        <a:spcAft>
                          <a:spcPts val="0"/>
                        </a:spcAft>
                      </a:pPr>
                      <a:r>
                        <a:rPr lang="en-US" sz="1100" b="1">
                          <a:solidFill>
                            <a:srgbClr val="000000"/>
                          </a:solidFill>
                          <a:latin typeface="Calibri"/>
                          <a:ea typeface="Calibri"/>
                          <a:cs typeface="Times New Roman"/>
                        </a:rPr>
                        <a:t>x</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rgbClr val="000000"/>
                          </a:solidFill>
                          <a:latin typeface="Calibri"/>
                          <a:ea typeface="Calibri"/>
                          <a:cs typeface="Times New Roman"/>
                        </a:rPr>
                        <a:t>x</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solidFill>
                            <a:srgbClr val="000000"/>
                          </a:solidFill>
                          <a:latin typeface="Calibri"/>
                          <a:ea typeface="Calibri"/>
                          <a:cs typeface="Times New Roman"/>
                        </a:rPr>
                        <a:t>x</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541">
                <a:tc>
                  <a:txBody>
                    <a:bodyPr/>
                    <a:lstStyle/>
                    <a:p>
                      <a:pPr marL="0" marR="0" algn="ctr">
                        <a:spcBef>
                          <a:spcPts val="0"/>
                        </a:spcBef>
                        <a:spcAft>
                          <a:spcPts val="0"/>
                        </a:spcAft>
                      </a:pPr>
                      <a:r>
                        <a:rPr lang="en-US" sz="1100" b="1">
                          <a:solidFill>
                            <a:srgbClr val="000000"/>
                          </a:solidFill>
                          <a:latin typeface="Calibri"/>
                          <a:ea typeface="Calibri"/>
                          <a:cs typeface="Times New Roman"/>
                        </a:rPr>
                        <a:t>Entity</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100" b="1">
                          <a:solidFill>
                            <a:srgbClr val="000000"/>
                          </a:solidFill>
                          <a:latin typeface="Calibri"/>
                          <a:ea typeface="Calibri"/>
                          <a:cs typeface="Times New Roman"/>
                        </a:rPr>
                        <a:t>x</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100" b="1" dirty="0">
                          <a:solidFill>
                            <a:srgbClr val="000000"/>
                          </a:solidFill>
                          <a:latin typeface="Calibri"/>
                          <a:ea typeface="Calibri"/>
                          <a:cs typeface="Times New Roman"/>
                        </a:rPr>
                        <a:t> </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100" b="1" dirty="0">
                          <a:solidFill>
                            <a:srgbClr val="000000"/>
                          </a:solidFill>
                          <a:latin typeface="Calibri"/>
                          <a:ea typeface="Calibri"/>
                          <a:cs typeface="Times New Roman"/>
                        </a:rPr>
                        <a:t> </a:t>
                      </a:r>
                      <a:endParaRPr lang="en-US" sz="1100" dirty="0">
                        <a:latin typeface="Calibri"/>
                        <a:ea typeface="Calibri"/>
                        <a:cs typeface="Times New Roman"/>
                      </a:endParaRPr>
                    </a:p>
                  </a:txBody>
                  <a:tcPr marL="42580" marR="42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279634">
                <a:tc>
                  <a:txBody>
                    <a:bodyPr/>
                    <a:lstStyle/>
                    <a:p>
                      <a:endParaRPr lang="en-US" sz="600">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600">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600">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600">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600">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600">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600" dirty="0">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smtClean="0"/>
              <a:t>Upstream application impacts-Antalis</a:t>
            </a:r>
          </a:p>
        </p:txBody>
      </p:sp>
      <p:sp>
        <p:nvSpPr>
          <p:cNvPr id="49155" name="Espace réservé du texte 2"/>
          <p:cNvSpPr>
            <a:spLocks noGrp="1"/>
          </p:cNvSpPr>
          <p:nvPr>
            <p:ph type="body" sz="half" idx="1"/>
          </p:nvPr>
        </p:nvSpPr>
        <p:spPr>
          <a:xfrm>
            <a:off x="971550" y="1539875"/>
            <a:ext cx="7442876" cy="4552950"/>
          </a:xfrm>
        </p:spPr>
        <p:txBody>
          <a:bodyPr/>
          <a:lstStyle/>
          <a:p>
            <a:r>
              <a:rPr lang="en-US" dirty="0" err="1" smtClean="0"/>
              <a:t>Oper</a:t>
            </a:r>
            <a:r>
              <a:rPr lang="en-US" dirty="0" smtClean="0"/>
              <a:t> Tasks : (</a:t>
            </a:r>
            <a:r>
              <a:rPr lang="en-US" sz="1600" b="0" i="1" dirty="0" smtClean="0"/>
              <a:t>Based on first testing round</a:t>
            </a:r>
            <a:r>
              <a:rPr lang="en-US" dirty="0" smtClean="0"/>
              <a:t>)</a:t>
            </a:r>
          </a:p>
          <a:p>
            <a:pPr lvl="1"/>
            <a:r>
              <a:rPr lang="en-US" dirty="0" smtClean="0"/>
              <a:t>Commitment maturity dates in Antalis are not up to date : </a:t>
            </a:r>
            <a:r>
              <a:rPr lang="en-US" dirty="0" smtClean="0">
                <a:sym typeface="Wingdings" pitchFamily="2" charset="2"/>
              </a:rPr>
              <a:t> to be updated</a:t>
            </a:r>
          </a:p>
          <a:p>
            <a:pPr lvl="1"/>
            <a:r>
              <a:rPr lang="fr-FR" dirty="0" smtClean="0">
                <a:sym typeface="Wingdings" pitchFamily="2" charset="2"/>
              </a:rPr>
              <a:t>Update SGBN B/S for deals </a:t>
            </a:r>
            <a:r>
              <a:rPr lang="fr-FR" dirty="0" err="1" smtClean="0">
                <a:sym typeface="Wingdings" pitchFamily="2" charset="2"/>
              </a:rPr>
              <a:t>without</a:t>
            </a:r>
            <a:r>
              <a:rPr lang="fr-FR" dirty="0" smtClean="0">
                <a:sym typeface="Wingdings" pitchFamily="2" charset="2"/>
              </a:rPr>
              <a:t> </a:t>
            </a:r>
            <a:r>
              <a:rPr lang="fr-FR" dirty="0" err="1" smtClean="0">
                <a:sym typeface="Wingdings" pitchFamily="2" charset="2"/>
              </a:rPr>
              <a:t>spreadsheet</a:t>
            </a:r>
            <a:endParaRPr lang="en-US" dirty="0" smtClean="0">
              <a:sym typeface="Wingdings" pitchFamily="2" charset="2"/>
            </a:endParaRPr>
          </a:p>
          <a:p>
            <a:pPr lvl="1"/>
            <a:r>
              <a:rPr lang="en-US" dirty="0" smtClean="0">
                <a:sym typeface="Wingdings" pitchFamily="2" charset="2"/>
              </a:rPr>
              <a:t>Deactivated deals :  provide an up to date lists of deals to be deactivated in Antalis</a:t>
            </a:r>
          </a:p>
          <a:p>
            <a:pPr lvl="1"/>
            <a:endParaRPr lang="en-US" dirty="0" smtClean="0">
              <a:sym typeface="Wingdings" pitchFamily="2" charset="2"/>
            </a:endParaRPr>
          </a:p>
          <a:p>
            <a:r>
              <a:rPr lang="en-US" dirty="0" err="1" smtClean="0">
                <a:sym typeface="Wingdings" pitchFamily="2" charset="2"/>
              </a:rPr>
              <a:t>ITECTasks</a:t>
            </a:r>
            <a:r>
              <a:rPr lang="en-US" dirty="0" smtClean="0">
                <a:sym typeface="Wingdings" pitchFamily="2" charset="2"/>
              </a:rPr>
              <a:t> :</a:t>
            </a:r>
          </a:p>
          <a:p>
            <a:pPr lvl="1"/>
            <a:r>
              <a:rPr lang="en-US" dirty="0" smtClean="0">
                <a:sym typeface="Wingdings" pitchFamily="2" charset="2"/>
              </a:rPr>
              <a:t>Modify in the application the BDR ID for SGBN to the proper one (7314) (through a script)</a:t>
            </a:r>
          </a:p>
          <a:p>
            <a:pPr lvl="1"/>
            <a:r>
              <a:rPr lang="en-US" dirty="0" smtClean="0">
                <a:sym typeface="Wingdings" pitchFamily="2" charset="2"/>
              </a:rPr>
              <a:t>Create an Historical Data (Excluded Seller)  set this data to Y for </a:t>
            </a:r>
            <a:r>
              <a:rPr lang="en-US" dirty="0" err="1" smtClean="0">
                <a:sym typeface="Wingdings" pitchFamily="2" charset="2"/>
              </a:rPr>
              <a:t>Traf</a:t>
            </a:r>
            <a:r>
              <a:rPr lang="en-US" dirty="0" smtClean="0">
                <a:sym typeface="Wingdings" pitchFamily="2" charset="2"/>
              </a:rPr>
              <a:t> sellers excepted Senior Antalis Note, set this data to Samsung FCT</a:t>
            </a:r>
          </a:p>
          <a:p>
            <a:pPr lvl="1"/>
            <a:r>
              <a:rPr lang="en-US" dirty="0" smtClean="0">
                <a:sym typeface="Wingdings" pitchFamily="2" charset="2"/>
              </a:rPr>
              <a:t>Liaise with MO to ensure the scope of sellers to be taken into account for liquidity</a:t>
            </a:r>
          </a:p>
          <a:p>
            <a:pPr lvl="1"/>
            <a:endParaRPr lang="fr-FR" dirty="0" smtClean="0">
              <a:sym typeface="Wingdings" pitchFamily="2" charset="2"/>
            </a:endParaRPr>
          </a:p>
          <a:p>
            <a:pPr lvl="1"/>
            <a:endParaRPr lang="en-US" dirty="0" smtClean="0"/>
          </a:p>
          <a:p>
            <a:endParaRPr lang="fr-FR" dirty="0" smtClean="0"/>
          </a:p>
        </p:txBody>
      </p:sp>
      <p:sp>
        <p:nvSpPr>
          <p:cNvPr id="5" name="Espace réservé du numéro de diapositive 4"/>
          <p:cNvSpPr>
            <a:spLocks noGrp="1"/>
          </p:cNvSpPr>
          <p:nvPr>
            <p:ph type="sldNum" sz="quarter" idx="10"/>
          </p:nvPr>
        </p:nvSpPr>
        <p:spPr/>
        <p:txBody>
          <a:bodyPr/>
          <a:lstStyle/>
          <a:p>
            <a:pPr>
              <a:defRPr/>
            </a:pPr>
            <a:fld id="{0D9880A7-5E40-487D-AA4D-BEAF0407B16F}" type="slidenum">
              <a:rPr lang="en-GB" smtClean="0"/>
              <a:pPr>
                <a:defRPr/>
              </a:pPr>
              <a:t>60</a:t>
            </a:fld>
            <a:endParaRPr lang="en-GB"/>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smtClean="0"/>
              <a:t>Upstream application impacts-Antalis</a:t>
            </a:r>
          </a:p>
        </p:txBody>
      </p:sp>
      <p:sp>
        <p:nvSpPr>
          <p:cNvPr id="49155" name="Espace réservé du texte 2"/>
          <p:cNvSpPr>
            <a:spLocks noGrp="1"/>
          </p:cNvSpPr>
          <p:nvPr>
            <p:ph type="body" sz="half" idx="1"/>
          </p:nvPr>
        </p:nvSpPr>
        <p:spPr>
          <a:xfrm>
            <a:off x="971550" y="1539875"/>
            <a:ext cx="7442876" cy="4552950"/>
          </a:xfrm>
        </p:spPr>
        <p:txBody>
          <a:bodyPr/>
          <a:lstStyle/>
          <a:p>
            <a:r>
              <a:rPr lang="fr-FR" dirty="0" err="1" smtClean="0"/>
              <a:t>Newly</a:t>
            </a:r>
            <a:r>
              <a:rPr lang="fr-FR" dirty="0" smtClean="0"/>
              <a:t> </a:t>
            </a:r>
            <a:r>
              <a:rPr lang="fr-FR" dirty="0" err="1" smtClean="0"/>
              <a:t>created</a:t>
            </a:r>
            <a:r>
              <a:rPr lang="fr-FR" dirty="0" smtClean="0"/>
              <a:t> Output data :</a:t>
            </a:r>
          </a:p>
          <a:p>
            <a:pPr lvl="1"/>
            <a:r>
              <a:rPr lang="fr-FR" dirty="0" smtClean="0"/>
              <a:t>In </a:t>
            </a:r>
            <a:r>
              <a:rPr lang="fr-FR" dirty="0" err="1" smtClean="0"/>
              <a:t>order</a:t>
            </a:r>
            <a:r>
              <a:rPr lang="fr-FR" dirty="0" smtClean="0"/>
              <a:t> to </a:t>
            </a:r>
            <a:r>
              <a:rPr lang="fr-FR" dirty="0" err="1" smtClean="0"/>
              <a:t>reflect</a:t>
            </a:r>
            <a:r>
              <a:rPr lang="fr-FR" dirty="0" smtClean="0"/>
              <a:t> the </a:t>
            </a:r>
            <a:r>
              <a:rPr lang="fr-FR" dirty="0" err="1" smtClean="0"/>
              <a:t>entity</a:t>
            </a:r>
            <a:r>
              <a:rPr lang="fr-FR" dirty="0" smtClean="0"/>
              <a:t> data </a:t>
            </a:r>
            <a:r>
              <a:rPr lang="fr-FR" dirty="0" err="1" smtClean="0"/>
              <a:t>related</a:t>
            </a:r>
            <a:r>
              <a:rPr lang="fr-FR" dirty="0" smtClean="0"/>
              <a:t> to </a:t>
            </a:r>
            <a:r>
              <a:rPr lang="fr-FR" dirty="0" err="1" smtClean="0"/>
              <a:t>Liquidity</a:t>
            </a:r>
            <a:r>
              <a:rPr lang="fr-FR" dirty="0" smtClean="0"/>
              <a:t> (ex : SGBN), </a:t>
            </a:r>
            <a:r>
              <a:rPr lang="fr-FR" dirty="0" err="1" smtClean="0"/>
              <a:t>specific</a:t>
            </a:r>
            <a:r>
              <a:rPr lang="fr-FR" dirty="0" smtClean="0"/>
              <a:t> output data have been </a:t>
            </a:r>
            <a:r>
              <a:rPr lang="fr-FR" dirty="0" err="1" smtClean="0"/>
              <a:t>created</a:t>
            </a:r>
            <a:r>
              <a:rPr lang="fr-FR" dirty="0" smtClean="0"/>
              <a:t> </a:t>
            </a:r>
            <a:endParaRPr lang="en-US" dirty="0" smtClean="0"/>
          </a:p>
          <a:p>
            <a:endParaRPr lang="fr-FR" dirty="0" smtClean="0"/>
          </a:p>
        </p:txBody>
      </p:sp>
      <p:sp>
        <p:nvSpPr>
          <p:cNvPr id="5" name="Espace réservé du numéro de diapositive 4"/>
          <p:cNvSpPr>
            <a:spLocks noGrp="1"/>
          </p:cNvSpPr>
          <p:nvPr>
            <p:ph type="sldNum" sz="quarter" idx="10"/>
          </p:nvPr>
        </p:nvSpPr>
        <p:spPr/>
        <p:txBody>
          <a:bodyPr/>
          <a:lstStyle/>
          <a:p>
            <a:pPr>
              <a:defRPr/>
            </a:pPr>
            <a:fld id="{0D9880A7-5E40-487D-AA4D-BEAF0407B16F}" type="slidenum">
              <a:rPr lang="en-GB" smtClean="0"/>
              <a:pPr>
                <a:defRPr/>
              </a:pPr>
              <a:t>61</a:t>
            </a:fld>
            <a:endParaRPr lang="en-GB"/>
          </a:p>
        </p:txBody>
      </p:sp>
      <p:pic>
        <p:nvPicPr>
          <p:cNvPr id="4098" name="Picture 2"/>
          <p:cNvPicPr>
            <a:picLocks noChangeAspect="1" noChangeArrowheads="1"/>
          </p:cNvPicPr>
          <p:nvPr/>
        </p:nvPicPr>
        <p:blipFill>
          <a:blip r:embed="rId2" cstate="print"/>
          <a:srcRect/>
          <a:stretch>
            <a:fillRect/>
          </a:stretch>
        </p:blipFill>
        <p:spPr bwMode="auto">
          <a:xfrm>
            <a:off x="1309341" y="2801566"/>
            <a:ext cx="5367684" cy="1032247"/>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371499" y="3776257"/>
            <a:ext cx="5243310" cy="231144"/>
          </a:xfrm>
          <a:prstGeom prst="rect">
            <a:avLst/>
          </a:prstGeom>
          <a:noFill/>
          <a:ln w="9525">
            <a:noFill/>
            <a:miter lim="800000"/>
            <a:headEnd/>
            <a:tailEnd/>
          </a:ln>
        </p:spPr>
      </p:pic>
      <p:grpSp>
        <p:nvGrpSpPr>
          <p:cNvPr id="8" name="Group 5"/>
          <p:cNvGrpSpPr>
            <a:grpSpLocks/>
          </p:cNvGrpSpPr>
          <p:nvPr/>
        </p:nvGrpSpPr>
        <p:grpSpPr bwMode="auto">
          <a:xfrm>
            <a:off x="6971972" y="3702325"/>
            <a:ext cx="657225" cy="574675"/>
            <a:chOff x="7553325" y="5894912"/>
            <a:chExt cx="657225" cy="574110"/>
          </a:xfrm>
        </p:grpSpPr>
        <p:sp>
          <p:nvSpPr>
            <p:cNvPr id="9"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10"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dirty="0"/>
                <a:t>B3 </a:t>
              </a:r>
            </a:p>
            <a:p>
              <a:r>
                <a:rPr lang="fr-FR" sz="1000" dirty="0"/>
                <a:t>&amp; </a:t>
              </a:r>
            </a:p>
            <a:p>
              <a:r>
                <a:rPr lang="fr-FR" sz="1000" dirty="0"/>
                <a:t>IM</a:t>
              </a:r>
              <a:endParaRPr lang="en-US" sz="1000" dirty="0"/>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smtClean="0"/>
              <a:t>Upstream application impacts-Antalis</a:t>
            </a:r>
          </a:p>
        </p:txBody>
      </p:sp>
      <p:sp>
        <p:nvSpPr>
          <p:cNvPr id="49155" name="Espace réservé du texte 2"/>
          <p:cNvSpPr>
            <a:spLocks noGrp="1"/>
          </p:cNvSpPr>
          <p:nvPr>
            <p:ph type="body" sz="half" idx="1"/>
          </p:nvPr>
        </p:nvSpPr>
        <p:spPr>
          <a:xfrm>
            <a:off x="971550" y="1539875"/>
            <a:ext cx="7442876" cy="4552950"/>
          </a:xfrm>
        </p:spPr>
        <p:txBody>
          <a:bodyPr/>
          <a:lstStyle/>
          <a:p>
            <a:endParaRPr lang="fr-FR" dirty="0" smtClean="0"/>
          </a:p>
          <a:p>
            <a:r>
              <a:rPr lang="en-US" dirty="0" smtClean="0"/>
              <a:t>Actions based on the newly created Output data	</a:t>
            </a:r>
          </a:p>
          <a:p>
            <a:pPr lvl="1"/>
            <a:endParaRPr lang="en-US" dirty="0" smtClean="0"/>
          </a:p>
          <a:p>
            <a:pPr lvl="1"/>
            <a:r>
              <a:rPr lang="en-US" dirty="0" smtClean="0"/>
              <a:t>ITEC  : Modify the calculation spreadsheets /parameterization of the deals in Antalis</a:t>
            </a:r>
          </a:p>
          <a:p>
            <a:pPr lvl="1"/>
            <a:endParaRPr lang="en-US" dirty="0" smtClean="0"/>
          </a:p>
          <a:p>
            <a:pPr lvl="1"/>
            <a:r>
              <a:rPr lang="en-US" dirty="0" smtClean="0"/>
              <a:t>OPER : Verify the accuracy of the Output data</a:t>
            </a:r>
          </a:p>
          <a:p>
            <a:endParaRPr lang="fr-FR" dirty="0" smtClean="0"/>
          </a:p>
        </p:txBody>
      </p:sp>
      <p:sp>
        <p:nvSpPr>
          <p:cNvPr id="5" name="Espace réservé du numéro de diapositive 4"/>
          <p:cNvSpPr>
            <a:spLocks noGrp="1"/>
          </p:cNvSpPr>
          <p:nvPr>
            <p:ph type="sldNum" sz="quarter" idx="10"/>
          </p:nvPr>
        </p:nvSpPr>
        <p:spPr/>
        <p:txBody>
          <a:bodyPr/>
          <a:lstStyle/>
          <a:p>
            <a:pPr>
              <a:defRPr/>
            </a:pPr>
            <a:fld id="{0D9880A7-5E40-487D-AA4D-BEAF0407B16F}" type="slidenum">
              <a:rPr lang="en-GB" smtClean="0"/>
              <a:pPr>
                <a:defRPr/>
              </a:pPr>
              <a:t>62</a:t>
            </a:fld>
            <a:endParaRPr lang="en-GB"/>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fr-FR" dirty="0" err="1" smtClean="0"/>
              <a:t>Upstream</a:t>
            </a:r>
            <a:r>
              <a:rPr lang="fr-FR" dirty="0" smtClean="0"/>
              <a:t> application impacts-CPC</a:t>
            </a:r>
            <a:endParaRPr lang="en-US" dirty="0" smtClean="0"/>
          </a:p>
        </p:txBody>
      </p:sp>
      <p:sp>
        <p:nvSpPr>
          <p:cNvPr id="41987" name="Text Placeholder 2"/>
          <p:cNvSpPr>
            <a:spLocks noGrp="1"/>
          </p:cNvSpPr>
          <p:nvPr>
            <p:ph type="body" sz="half" idx="1"/>
          </p:nvPr>
        </p:nvSpPr>
        <p:spPr>
          <a:xfrm>
            <a:off x="971550" y="1539875"/>
            <a:ext cx="7515225" cy="4552950"/>
          </a:xfrm>
        </p:spPr>
        <p:txBody>
          <a:bodyPr/>
          <a:lstStyle/>
          <a:p>
            <a:r>
              <a:rPr lang="en-US" dirty="0" smtClean="0"/>
              <a:t>Specific liquidity module has been created for asset data</a:t>
            </a:r>
          </a:p>
          <a:p>
            <a:r>
              <a:rPr lang="en-US" dirty="0" smtClean="0"/>
              <a:t>The data about CP</a:t>
            </a:r>
          </a:p>
          <a:p>
            <a:pPr lvl="1"/>
            <a:r>
              <a:rPr lang="en-US" dirty="0" smtClean="0"/>
              <a:t>CP Regular &amp; CP Prefunded are already available on CPC</a:t>
            </a:r>
          </a:p>
          <a:p>
            <a:pPr lvl="1"/>
            <a:r>
              <a:rPr lang="en-US" dirty="0" smtClean="0"/>
              <a:t>CP </a:t>
            </a:r>
            <a:r>
              <a:rPr lang="en-US" dirty="0" err="1" smtClean="0"/>
              <a:t>Repoed</a:t>
            </a:r>
            <a:r>
              <a:rPr lang="en-US" dirty="0" smtClean="0"/>
              <a:t>, Retained &amp; Liquidity drawdown are not available in CPC. These data should be inputted directly in B3S (data required for Internal Method)</a:t>
            </a:r>
          </a:p>
          <a:p>
            <a:endParaRPr lang="en-US" dirty="0" smtClean="0"/>
          </a:p>
        </p:txBody>
      </p:sp>
      <p:sp>
        <p:nvSpPr>
          <p:cNvPr id="5" name="Slide Number Placeholder 4"/>
          <p:cNvSpPr>
            <a:spLocks noGrp="1"/>
          </p:cNvSpPr>
          <p:nvPr>
            <p:ph type="sldNum" sz="quarter" idx="10"/>
          </p:nvPr>
        </p:nvSpPr>
        <p:spPr/>
        <p:txBody>
          <a:bodyPr/>
          <a:lstStyle/>
          <a:p>
            <a:pPr>
              <a:defRPr/>
            </a:pPr>
            <a:fld id="{C4574DFB-C164-43CA-B824-BB4CB2FB9C66}" type="slidenum">
              <a:rPr lang="en-GB" smtClean="0"/>
              <a:pPr>
                <a:defRPr/>
              </a:pPr>
              <a:t>63</a:t>
            </a:fld>
            <a:endParaRPr lang="en-GB"/>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971550" y="277145"/>
            <a:ext cx="7272338" cy="785812"/>
          </a:xfrm>
        </p:spPr>
        <p:txBody>
          <a:bodyPr/>
          <a:lstStyle/>
          <a:p>
            <a:r>
              <a:rPr lang="fr-FR" dirty="0" err="1" smtClean="0"/>
              <a:t>Upstream</a:t>
            </a:r>
            <a:r>
              <a:rPr lang="fr-FR" dirty="0" smtClean="0"/>
              <a:t> application impacts-CPC</a:t>
            </a:r>
            <a:endParaRPr lang="en-US" dirty="0" smtClean="0"/>
          </a:p>
        </p:txBody>
      </p:sp>
      <p:sp>
        <p:nvSpPr>
          <p:cNvPr id="43011" name="Text Placeholder 2"/>
          <p:cNvSpPr>
            <a:spLocks noGrp="1"/>
          </p:cNvSpPr>
          <p:nvPr>
            <p:ph type="body" sz="half" idx="1"/>
          </p:nvPr>
        </p:nvSpPr>
        <p:spPr>
          <a:xfrm>
            <a:off x="971550" y="4829175"/>
            <a:ext cx="3611563" cy="1263650"/>
          </a:xfrm>
        </p:spPr>
        <p:txBody>
          <a:bodyPr/>
          <a:lstStyle/>
          <a:p>
            <a:endParaRPr lang="en-US" smtClean="0"/>
          </a:p>
        </p:txBody>
      </p:sp>
      <p:sp>
        <p:nvSpPr>
          <p:cNvPr id="5" name="Slide Number Placeholder 4"/>
          <p:cNvSpPr>
            <a:spLocks noGrp="1"/>
          </p:cNvSpPr>
          <p:nvPr>
            <p:ph type="sldNum" sz="quarter" idx="10"/>
          </p:nvPr>
        </p:nvSpPr>
        <p:spPr/>
        <p:txBody>
          <a:bodyPr/>
          <a:lstStyle/>
          <a:p>
            <a:pPr>
              <a:defRPr/>
            </a:pPr>
            <a:fld id="{21744111-E235-4C69-8318-67C295D323D0}" type="slidenum">
              <a:rPr lang="en-GB" smtClean="0"/>
              <a:pPr>
                <a:defRPr/>
              </a:pPr>
              <a:t>64</a:t>
            </a:fld>
            <a:endParaRPr lang="en-GB"/>
          </a:p>
        </p:txBody>
      </p:sp>
      <p:pic>
        <p:nvPicPr>
          <p:cNvPr id="43013" name="Picture 1" descr="image001"/>
          <p:cNvPicPr>
            <a:picLocks noChangeAspect="1" noChangeArrowheads="1"/>
          </p:cNvPicPr>
          <p:nvPr/>
        </p:nvPicPr>
        <p:blipFill>
          <a:blip r:embed="rId2" cstate="print"/>
          <a:srcRect/>
          <a:stretch>
            <a:fillRect/>
          </a:stretch>
        </p:blipFill>
        <p:spPr bwMode="auto">
          <a:xfrm>
            <a:off x="0" y="990600"/>
            <a:ext cx="8791575" cy="5738813"/>
          </a:xfrm>
          <a:prstGeom prst="rect">
            <a:avLst/>
          </a:prstGeom>
          <a:noFill/>
          <a:ln w="9525">
            <a:noFill/>
            <a:miter lim="800000"/>
            <a:headEnd/>
            <a:tailEnd/>
          </a:ln>
        </p:spPr>
      </p:pic>
      <p:sp>
        <p:nvSpPr>
          <p:cNvPr id="7" name="Rectangle 10"/>
          <p:cNvSpPr>
            <a:spLocks noChangeArrowheads="1"/>
          </p:cNvSpPr>
          <p:nvPr/>
        </p:nvSpPr>
        <p:spPr bwMode="auto">
          <a:xfrm>
            <a:off x="4638675" y="1819275"/>
            <a:ext cx="2495550" cy="685800"/>
          </a:xfrm>
          <a:prstGeom prst="rect">
            <a:avLst/>
          </a:prstGeom>
          <a:noFill/>
          <a:ln w="50800" algn="ctr">
            <a:solidFill>
              <a:schemeClr val="bg2"/>
            </a:solidFill>
            <a:round/>
            <a:headEnd/>
            <a:tailEnd/>
          </a:ln>
        </p:spPr>
        <p:txBody>
          <a:bodyPr anchor="ctr"/>
          <a:lstStyle/>
          <a:p>
            <a:endParaRPr lang="fr-FR"/>
          </a:p>
        </p:txBody>
      </p:sp>
      <p:sp>
        <p:nvSpPr>
          <p:cNvPr id="8" name="TextBox 7"/>
          <p:cNvSpPr txBox="1"/>
          <p:nvPr/>
        </p:nvSpPr>
        <p:spPr>
          <a:xfrm>
            <a:off x="6810376" y="1895474"/>
            <a:ext cx="233362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0" dirty="0" smtClean="0"/>
              <a:t>Copy all deals for</a:t>
            </a:r>
          </a:p>
          <a:p>
            <a:r>
              <a:rPr lang="en-US" sz="1000" b="0" dirty="0" smtClean="0"/>
              <a:t> given assessment </a:t>
            </a:r>
            <a:r>
              <a:rPr lang="fr-FR" sz="1000" b="0" dirty="0" smtClean="0"/>
              <a:t>date</a:t>
            </a:r>
            <a:endParaRPr lang="en-US" sz="1000" b="0" dirty="0"/>
          </a:p>
        </p:txBody>
      </p:sp>
      <p:sp>
        <p:nvSpPr>
          <p:cNvPr id="10" name="TextBox 9"/>
          <p:cNvSpPr txBox="1"/>
          <p:nvPr/>
        </p:nvSpPr>
        <p:spPr>
          <a:xfrm>
            <a:off x="5848351" y="3867149"/>
            <a:ext cx="233362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0" dirty="0" smtClean="0"/>
              <a:t>All profiles have same definition as B3S profile</a:t>
            </a:r>
          </a:p>
        </p:txBody>
      </p:sp>
      <p:grpSp>
        <p:nvGrpSpPr>
          <p:cNvPr id="11" name="Group 5"/>
          <p:cNvGrpSpPr>
            <a:grpSpLocks/>
          </p:cNvGrpSpPr>
          <p:nvPr/>
        </p:nvGrpSpPr>
        <p:grpSpPr bwMode="auto">
          <a:xfrm>
            <a:off x="7915275" y="4067175"/>
            <a:ext cx="542925" cy="438150"/>
            <a:chOff x="8601075" y="5895974"/>
            <a:chExt cx="542925" cy="438151"/>
          </a:xfrm>
        </p:grpSpPr>
        <p:sp>
          <p:nvSpPr>
            <p:cNvPr id="12"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13"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grpSp>
        <p:nvGrpSpPr>
          <p:cNvPr id="14" name="Group 5"/>
          <p:cNvGrpSpPr>
            <a:grpSpLocks/>
          </p:cNvGrpSpPr>
          <p:nvPr/>
        </p:nvGrpSpPr>
        <p:grpSpPr bwMode="auto">
          <a:xfrm>
            <a:off x="1352550" y="2979738"/>
            <a:ext cx="657225" cy="574675"/>
            <a:chOff x="7553325" y="5894912"/>
            <a:chExt cx="657225" cy="574110"/>
          </a:xfrm>
        </p:grpSpPr>
        <p:sp>
          <p:nvSpPr>
            <p:cNvPr id="15"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16"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dirty="0"/>
                <a:t>B3 </a:t>
              </a:r>
            </a:p>
            <a:p>
              <a:r>
                <a:rPr lang="fr-FR" sz="1000" dirty="0"/>
                <a:t>&amp; </a:t>
              </a:r>
            </a:p>
            <a:p>
              <a:r>
                <a:rPr lang="fr-FR" sz="1000" dirty="0"/>
                <a:t>IM</a:t>
              </a:r>
              <a:endParaRPr lang="en-US" sz="1000" dirty="0"/>
            </a:p>
          </p:txBody>
        </p:sp>
      </p:grpSp>
      <p:sp>
        <p:nvSpPr>
          <p:cNvPr id="17" name="Rectangle 10"/>
          <p:cNvSpPr>
            <a:spLocks noChangeArrowheads="1"/>
          </p:cNvSpPr>
          <p:nvPr/>
        </p:nvSpPr>
        <p:spPr bwMode="auto">
          <a:xfrm>
            <a:off x="371475" y="2790825"/>
            <a:ext cx="4000500" cy="476250"/>
          </a:xfrm>
          <a:prstGeom prst="rect">
            <a:avLst/>
          </a:prstGeom>
          <a:noFill/>
          <a:ln w="50800" algn="ctr">
            <a:solidFill>
              <a:schemeClr val="bg2"/>
            </a:solidFill>
            <a:round/>
            <a:headEnd/>
            <a:tailEnd/>
          </a:ln>
        </p:spPr>
        <p:txBody>
          <a:bodyPr anchor="ctr"/>
          <a:lstStyle/>
          <a:p>
            <a:endParaRPr lang="fr-FR"/>
          </a:p>
        </p:txBody>
      </p:sp>
      <p:sp>
        <p:nvSpPr>
          <p:cNvPr id="18" name="Rectangle 10"/>
          <p:cNvSpPr>
            <a:spLocks noChangeArrowheads="1"/>
          </p:cNvSpPr>
          <p:nvPr/>
        </p:nvSpPr>
        <p:spPr bwMode="auto">
          <a:xfrm>
            <a:off x="6362700" y="2743200"/>
            <a:ext cx="2371725" cy="219075"/>
          </a:xfrm>
          <a:prstGeom prst="rect">
            <a:avLst/>
          </a:prstGeom>
          <a:noFill/>
          <a:ln w="50800" algn="ctr">
            <a:solidFill>
              <a:schemeClr val="bg2"/>
            </a:solidFill>
            <a:round/>
            <a:headEnd/>
            <a:tailEnd/>
          </a:ln>
        </p:spPr>
        <p:txBody>
          <a:bodyPr anchor="ctr"/>
          <a:lstStyle/>
          <a:p>
            <a:endParaRPr lang="fr-FR"/>
          </a:p>
        </p:txBody>
      </p:sp>
      <p:sp>
        <p:nvSpPr>
          <p:cNvPr id="19" name="Rectangle 10"/>
          <p:cNvSpPr>
            <a:spLocks noChangeArrowheads="1"/>
          </p:cNvSpPr>
          <p:nvPr/>
        </p:nvSpPr>
        <p:spPr bwMode="auto">
          <a:xfrm>
            <a:off x="4629151" y="2838450"/>
            <a:ext cx="1714500" cy="371475"/>
          </a:xfrm>
          <a:prstGeom prst="rect">
            <a:avLst/>
          </a:prstGeom>
          <a:noFill/>
          <a:ln w="50800" algn="ctr">
            <a:solidFill>
              <a:srgbClr val="FFC000"/>
            </a:solidFill>
            <a:round/>
            <a:headEnd/>
            <a:tailEnd/>
          </a:ln>
        </p:spPr>
        <p:txBody>
          <a:bodyPr anchor="ctr"/>
          <a:lstStyle/>
          <a:p>
            <a:endParaRPr lang="fr-FR"/>
          </a:p>
        </p:txBody>
      </p:sp>
      <p:sp>
        <p:nvSpPr>
          <p:cNvPr id="20" name="Rectangle 10"/>
          <p:cNvSpPr>
            <a:spLocks noChangeArrowheads="1"/>
          </p:cNvSpPr>
          <p:nvPr/>
        </p:nvSpPr>
        <p:spPr bwMode="auto">
          <a:xfrm>
            <a:off x="6543676" y="2952751"/>
            <a:ext cx="1714500" cy="171450"/>
          </a:xfrm>
          <a:prstGeom prst="rect">
            <a:avLst/>
          </a:prstGeom>
          <a:noFill/>
          <a:ln w="50800" algn="ctr">
            <a:solidFill>
              <a:srgbClr val="FFC000"/>
            </a:solidFill>
            <a:round/>
            <a:headEnd/>
            <a:tailEnd/>
          </a:ln>
        </p:spPr>
        <p:txBody>
          <a:bodyPr anchor="ctr"/>
          <a:lstStyle/>
          <a:p>
            <a:endParaRPr lang="fr-FR"/>
          </a:p>
        </p:txBody>
      </p:sp>
      <p:grpSp>
        <p:nvGrpSpPr>
          <p:cNvPr id="21" name="Group 5"/>
          <p:cNvGrpSpPr>
            <a:grpSpLocks/>
          </p:cNvGrpSpPr>
          <p:nvPr/>
        </p:nvGrpSpPr>
        <p:grpSpPr bwMode="auto">
          <a:xfrm>
            <a:off x="6181725" y="3048000"/>
            <a:ext cx="542925" cy="438150"/>
            <a:chOff x="8601075" y="5895974"/>
            <a:chExt cx="542925" cy="438151"/>
          </a:xfrm>
        </p:grpSpPr>
        <p:sp>
          <p:nvSpPr>
            <p:cNvPr id="22"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23"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sp>
        <p:nvSpPr>
          <p:cNvPr id="27" name="TextBox 26"/>
          <p:cNvSpPr txBox="1"/>
          <p:nvPr/>
        </p:nvSpPr>
        <p:spPr>
          <a:xfrm>
            <a:off x="3038476" y="3295649"/>
            <a:ext cx="233362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0" dirty="0" smtClean="0"/>
              <a:t>Deal parameter have same definition as B3S profile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dirty="0" err="1" smtClean="0"/>
              <a:t>Upstream</a:t>
            </a:r>
            <a:r>
              <a:rPr lang="fr-FR" dirty="0" smtClean="0"/>
              <a:t> application impacts-CPC</a:t>
            </a:r>
          </a:p>
        </p:txBody>
      </p:sp>
      <p:sp>
        <p:nvSpPr>
          <p:cNvPr id="49155" name="Espace réservé du texte 2"/>
          <p:cNvSpPr>
            <a:spLocks noGrp="1"/>
          </p:cNvSpPr>
          <p:nvPr>
            <p:ph type="body" sz="half" idx="1"/>
          </p:nvPr>
        </p:nvSpPr>
        <p:spPr>
          <a:xfrm>
            <a:off x="971550" y="1539875"/>
            <a:ext cx="7442876" cy="4552950"/>
          </a:xfrm>
        </p:spPr>
        <p:txBody>
          <a:bodyPr/>
          <a:lstStyle/>
          <a:p>
            <a:r>
              <a:rPr lang="en-US" dirty="0" err="1" smtClean="0"/>
              <a:t>Oper</a:t>
            </a:r>
            <a:r>
              <a:rPr lang="en-US" dirty="0" smtClean="0"/>
              <a:t> Tasks : (</a:t>
            </a:r>
            <a:r>
              <a:rPr lang="en-US" sz="1600" b="0" i="1" dirty="0" smtClean="0"/>
              <a:t>Based on first testing round</a:t>
            </a:r>
            <a:r>
              <a:rPr lang="en-US" dirty="0" smtClean="0"/>
              <a:t>)</a:t>
            </a:r>
          </a:p>
          <a:p>
            <a:pPr lvl="1"/>
            <a:r>
              <a:rPr lang="en-US" dirty="0" smtClean="0"/>
              <a:t>Commitment maturity dates have to be up to date : </a:t>
            </a:r>
            <a:r>
              <a:rPr lang="en-US" dirty="0" smtClean="0">
                <a:sym typeface="Wingdings" pitchFamily="2" charset="2"/>
              </a:rPr>
              <a:t> to be updated</a:t>
            </a:r>
          </a:p>
          <a:p>
            <a:pPr lvl="1"/>
            <a:r>
              <a:rPr lang="en-US" dirty="0" smtClean="0">
                <a:sym typeface="Wingdings" pitchFamily="2" charset="2"/>
              </a:rPr>
              <a:t>Completed deal should be deactivated in CPC &amp; B3S</a:t>
            </a:r>
          </a:p>
          <a:p>
            <a:pPr lvl="1"/>
            <a:endParaRPr lang="fr-FR" dirty="0" smtClean="0">
              <a:sym typeface="Wingdings" pitchFamily="2" charset="2"/>
            </a:endParaRPr>
          </a:p>
          <a:p>
            <a:pPr lvl="1">
              <a:buNone/>
            </a:pPr>
            <a:endParaRPr lang="fr-FR" dirty="0" smtClean="0">
              <a:sym typeface="Wingdings" pitchFamily="2" charset="2"/>
            </a:endParaRPr>
          </a:p>
          <a:p>
            <a:pPr lvl="1"/>
            <a:endParaRPr lang="en-US" dirty="0" smtClean="0"/>
          </a:p>
          <a:p>
            <a:endParaRPr lang="fr-FR" dirty="0" smtClean="0"/>
          </a:p>
        </p:txBody>
      </p:sp>
      <p:sp>
        <p:nvSpPr>
          <p:cNvPr id="5" name="Espace réservé du numéro de diapositive 4"/>
          <p:cNvSpPr>
            <a:spLocks noGrp="1"/>
          </p:cNvSpPr>
          <p:nvPr>
            <p:ph type="sldNum" sz="quarter" idx="10"/>
          </p:nvPr>
        </p:nvSpPr>
        <p:spPr/>
        <p:txBody>
          <a:bodyPr/>
          <a:lstStyle/>
          <a:p>
            <a:pPr>
              <a:defRPr/>
            </a:pPr>
            <a:fld id="{0D9880A7-5E40-487D-AA4D-BEAF0407B16F}" type="slidenum">
              <a:rPr lang="en-GB" smtClean="0"/>
              <a:pPr>
                <a:defRPr/>
              </a:pPr>
              <a:t>65</a:t>
            </a:fld>
            <a:endParaRPr lang="en-GB"/>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p:cNvSpPr>
            <a:spLocks noGrp="1"/>
          </p:cNvSpPr>
          <p:nvPr>
            <p:ph type="title"/>
          </p:nvPr>
        </p:nvSpPr>
        <p:spPr>
          <a:xfrm>
            <a:off x="971550" y="299283"/>
            <a:ext cx="7272338" cy="785812"/>
          </a:xfrm>
        </p:spPr>
        <p:txBody>
          <a:bodyPr/>
          <a:lstStyle/>
          <a:p>
            <a:r>
              <a:rPr lang="en-US" dirty="0" smtClean="0"/>
              <a:t>Liquidity project-Calculation&gt;Launcher screen (1/2)</a:t>
            </a:r>
            <a:endParaRPr lang="fr-FR" dirty="0" smtClean="0"/>
          </a:p>
        </p:txBody>
      </p:sp>
      <p:sp>
        <p:nvSpPr>
          <p:cNvPr id="45059" name="Espace réservé du texte 2"/>
          <p:cNvSpPr>
            <a:spLocks noGrp="1"/>
          </p:cNvSpPr>
          <p:nvPr>
            <p:ph type="body" sz="half" idx="1"/>
          </p:nvPr>
        </p:nvSpPr>
        <p:spPr>
          <a:xfrm>
            <a:off x="609600" y="3642203"/>
            <a:ext cx="7734300" cy="2886075"/>
          </a:xfrm>
        </p:spPr>
        <p:txBody>
          <a:bodyPr/>
          <a:lstStyle/>
          <a:p>
            <a:r>
              <a:rPr lang="en-US" dirty="0" smtClean="0"/>
              <a:t>Data selection: Define the portfolio(s) and the calculations to be launched</a:t>
            </a:r>
          </a:p>
          <a:p>
            <a:pPr lvl="1"/>
            <a:r>
              <a:rPr lang="en-US" dirty="0" smtClean="0"/>
              <a:t>IM-ACP: internal method</a:t>
            </a:r>
          </a:p>
          <a:p>
            <a:pPr lvl="1"/>
            <a:r>
              <a:rPr lang="en-US" dirty="0" smtClean="0"/>
              <a:t>Basel3-LCR&amp; NSFR &amp; FSA: Basel3 methodology. Keep in mind that the LCR &amp; NSFR is not calculated by B3S application but by DEVL calculator</a:t>
            </a:r>
          </a:p>
          <a:p>
            <a:r>
              <a:rPr lang="en-US" dirty="0" smtClean="0"/>
              <a:t>Retrieve: depending on selected methodology, additional parameters will be requested. Then, data controls will be performed to ensure correct calculation</a:t>
            </a:r>
          </a:p>
          <a:p>
            <a:pPr lvl="1"/>
            <a:endParaRPr lang="en-US" dirty="0" smtClean="0"/>
          </a:p>
          <a:p>
            <a:pPr lvl="1">
              <a:buFont typeface="Webdings" pitchFamily="18" charset="2"/>
              <a:buNone/>
            </a:pPr>
            <a:endParaRPr lang="en-US" dirty="0" smtClean="0"/>
          </a:p>
        </p:txBody>
      </p:sp>
      <p:sp>
        <p:nvSpPr>
          <p:cNvPr id="5" name="Espace réservé du numéro de diapositive 4"/>
          <p:cNvSpPr>
            <a:spLocks noGrp="1"/>
          </p:cNvSpPr>
          <p:nvPr>
            <p:ph type="sldNum" sz="quarter" idx="10"/>
          </p:nvPr>
        </p:nvSpPr>
        <p:spPr/>
        <p:txBody>
          <a:bodyPr/>
          <a:lstStyle/>
          <a:p>
            <a:pPr>
              <a:defRPr/>
            </a:pPr>
            <a:fld id="{7B2E74E3-A3A7-4A8B-9839-71E2110C59D7}" type="slidenum">
              <a:rPr lang="en-GB" smtClean="0"/>
              <a:pPr>
                <a:defRPr/>
              </a:pPr>
              <a:t>66</a:t>
            </a:fld>
            <a:endParaRPr lang="en-GB"/>
          </a:p>
        </p:txBody>
      </p:sp>
      <p:grpSp>
        <p:nvGrpSpPr>
          <p:cNvPr id="45061" name="Group 5"/>
          <p:cNvGrpSpPr>
            <a:grpSpLocks/>
          </p:cNvGrpSpPr>
          <p:nvPr/>
        </p:nvGrpSpPr>
        <p:grpSpPr bwMode="auto">
          <a:xfrm>
            <a:off x="7886700" y="4170744"/>
            <a:ext cx="657225" cy="574675"/>
            <a:chOff x="7553325" y="5894912"/>
            <a:chExt cx="657225" cy="574110"/>
          </a:xfrm>
        </p:grpSpPr>
        <p:sp>
          <p:nvSpPr>
            <p:cNvPr id="45062" name="Oval 6"/>
            <p:cNvSpPr>
              <a:spLocks noChangeArrowheads="1"/>
            </p:cNvSpPr>
            <p:nvPr/>
          </p:nvSpPr>
          <p:spPr bwMode="auto">
            <a:xfrm>
              <a:off x="7553325" y="5894912"/>
              <a:ext cx="657225" cy="543987"/>
            </a:xfrm>
            <a:prstGeom prst="ellipse">
              <a:avLst/>
            </a:prstGeom>
            <a:solidFill>
              <a:srgbClr val="FECACA"/>
            </a:solidFill>
            <a:ln w="3175" algn="ctr">
              <a:solidFill>
                <a:schemeClr val="tx1"/>
              </a:solidFill>
              <a:round/>
              <a:headEnd/>
              <a:tailEnd/>
            </a:ln>
          </p:spPr>
          <p:txBody>
            <a:bodyPr anchor="ctr"/>
            <a:lstStyle/>
            <a:p>
              <a:endParaRPr lang="fr-FR"/>
            </a:p>
          </p:txBody>
        </p:sp>
        <p:sp>
          <p:nvSpPr>
            <p:cNvPr id="45063" name="TextBox 7"/>
            <p:cNvSpPr txBox="1">
              <a:spLocks noChangeArrowheads="1"/>
            </p:cNvSpPr>
            <p:nvPr/>
          </p:nvSpPr>
          <p:spPr bwMode="auto">
            <a:xfrm>
              <a:off x="7681864" y="5915024"/>
              <a:ext cx="360089" cy="553998"/>
            </a:xfrm>
            <a:prstGeom prst="rect">
              <a:avLst/>
            </a:prstGeom>
            <a:noFill/>
            <a:ln w="9525">
              <a:noFill/>
              <a:miter lim="800000"/>
              <a:headEnd/>
              <a:tailEnd/>
            </a:ln>
          </p:spPr>
          <p:txBody>
            <a:bodyPr>
              <a:spAutoFit/>
            </a:bodyPr>
            <a:lstStyle/>
            <a:p>
              <a:r>
                <a:rPr lang="fr-FR" sz="1000"/>
                <a:t>B3 </a:t>
              </a:r>
            </a:p>
            <a:p>
              <a:r>
                <a:rPr lang="fr-FR" sz="1000"/>
                <a:t>&amp; </a:t>
              </a:r>
            </a:p>
            <a:p>
              <a:r>
                <a:rPr lang="fr-FR" sz="1000"/>
                <a:t>IM</a:t>
              </a:r>
              <a:endParaRPr lang="en-US" sz="1000"/>
            </a:p>
          </p:txBody>
        </p:sp>
      </p:grpSp>
      <p:pic>
        <p:nvPicPr>
          <p:cNvPr id="6146" name="Picture 2"/>
          <p:cNvPicPr>
            <a:picLocks noChangeAspect="1" noChangeArrowheads="1"/>
          </p:cNvPicPr>
          <p:nvPr/>
        </p:nvPicPr>
        <p:blipFill>
          <a:blip r:embed="rId2" cstate="print"/>
          <a:srcRect/>
          <a:stretch>
            <a:fillRect/>
          </a:stretch>
        </p:blipFill>
        <p:spPr bwMode="auto">
          <a:xfrm>
            <a:off x="640080" y="1178327"/>
            <a:ext cx="7123176" cy="2503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p:cNvSpPr>
            <a:spLocks noGrp="1"/>
          </p:cNvSpPr>
          <p:nvPr>
            <p:ph type="title"/>
          </p:nvPr>
        </p:nvSpPr>
        <p:spPr>
          <a:xfrm>
            <a:off x="971550" y="347923"/>
            <a:ext cx="7272338" cy="785812"/>
          </a:xfrm>
        </p:spPr>
        <p:txBody>
          <a:bodyPr/>
          <a:lstStyle/>
          <a:p>
            <a:r>
              <a:rPr lang="en-US" dirty="0" smtClean="0"/>
              <a:t>Liquidity project-Calculation&gt;Launcher screen (2/2)</a:t>
            </a:r>
            <a:endParaRPr lang="fr-FR" dirty="0" smtClean="0"/>
          </a:p>
        </p:txBody>
      </p:sp>
      <p:sp>
        <p:nvSpPr>
          <p:cNvPr id="5" name="Espace réservé du numéro de diapositive 4"/>
          <p:cNvSpPr>
            <a:spLocks noGrp="1"/>
          </p:cNvSpPr>
          <p:nvPr>
            <p:ph type="sldNum" sz="quarter" idx="10"/>
          </p:nvPr>
        </p:nvSpPr>
        <p:spPr/>
        <p:txBody>
          <a:bodyPr/>
          <a:lstStyle/>
          <a:p>
            <a:pPr>
              <a:defRPr/>
            </a:pPr>
            <a:fld id="{7B2E74E3-A3A7-4A8B-9839-71E2110C59D7}" type="slidenum">
              <a:rPr lang="en-GB" smtClean="0"/>
              <a:pPr>
                <a:defRPr/>
              </a:pPr>
              <a:t>67</a:t>
            </a:fld>
            <a:endParaRPr lang="en-GB"/>
          </a:p>
        </p:txBody>
      </p:sp>
      <p:sp>
        <p:nvSpPr>
          <p:cNvPr id="11" name="Text Placeholder 2"/>
          <p:cNvSpPr txBox="1">
            <a:spLocks/>
          </p:cNvSpPr>
          <p:nvPr/>
        </p:nvSpPr>
        <p:spPr bwMode="gray">
          <a:xfrm>
            <a:off x="375738" y="3650276"/>
            <a:ext cx="8039100" cy="2692157"/>
          </a:xfrm>
          <a:prstGeom prst="rect">
            <a:avLst/>
          </a:prstGeom>
          <a:noFill/>
          <a:ln w="9525">
            <a:solidFill>
              <a:schemeClr val="tx1"/>
            </a:solidFill>
            <a:miter lim="800000"/>
            <a:headEnd/>
            <a:tailEnd/>
          </a:ln>
        </p:spPr>
        <p:txBody>
          <a:bodyPr/>
          <a:lstStyle/>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Run Start Date</a:t>
            </a:r>
            <a:r>
              <a:rPr lang="en-US" sz="1100" b="0" kern="0" dirty="0" smtClean="0">
                <a:latin typeface="+mn-lt"/>
              </a:rPr>
              <a:t>: Beginning date of the </a:t>
            </a:r>
            <a:r>
              <a:rPr lang="en-US" sz="1100" b="0" kern="0" dirty="0" err="1" smtClean="0">
                <a:latin typeface="+mn-lt"/>
              </a:rPr>
              <a:t>scenarii</a:t>
            </a:r>
            <a:r>
              <a:rPr lang="en-US" sz="1100" b="0" kern="0" dirty="0" smtClean="0">
                <a:latin typeface="+mn-lt"/>
              </a:rPr>
              <a:t> to run</a:t>
            </a:r>
          </a:p>
          <a:p>
            <a:pPr marL="800100" lvl="1" indent="-342900" algn="l">
              <a:spcBef>
                <a:spcPct val="100000"/>
              </a:spcBef>
              <a:spcAft>
                <a:spcPct val="30000"/>
              </a:spcAft>
              <a:buClr>
                <a:schemeClr val="tx2"/>
              </a:buClr>
              <a:buFont typeface="Arial" pitchFamily="34" charset="0"/>
              <a:buChar char="•"/>
              <a:defRPr/>
            </a:pPr>
            <a:r>
              <a:rPr lang="en-US" sz="1100" kern="0" dirty="0" smtClean="0">
                <a:latin typeface="+mn-lt"/>
              </a:rPr>
              <a:t>Post-closing</a:t>
            </a:r>
            <a:r>
              <a:rPr lang="en-US" sz="1100" b="0" kern="0" dirty="0" smtClean="0">
                <a:latin typeface="+mn-lt"/>
              </a:rPr>
              <a:t>: The field becomes read-only and will be set with the portfolio’s Assessment Date in order to keep consistency between simultaneous calculations and LIQOR Sending</a:t>
            </a:r>
          </a:p>
          <a:p>
            <a:pPr marL="800100" lvl="1" indent="-342900" algn="l">
              <a:spcBef>
                <a:spcPct val="100000"/>
              </a:spcBef>
              <a:spcAft>
                <a:spcPct val="30000"/>
              </a:spcAft>
              <a:buClr>
                <a:schemeClr val="tx2"/>
              </a:buClr>
              <a:buFont typeface="Arial" pitchFamily="34" charset="0"/>
              <a:buChar char="•"/>
              <a:defRPr/>
            </a:pPr>
            <a:r>
              <a:rPr lang="fr-FR" sz="1100" kern="0" dirty="0" smtClean="0">
                <a:latin typeface="+mn-lt"/>
              </a:rPr>
              <a:t>Simulation</a:t>
            </a:r>
            <a:r>
              <a:rPr lang="fr-FR" sz="1100" b="0" kern="0" dirty="0" smtClean="0">
                <a:latin typeface="+mn-lt"/>
              </a:rPr>
              <a:t>: If </a:t>
            </a:r>
            <a:r>
              <a:rPr lang="fr-FR" sz="1100" b="0" kern="0" dirty="0" err="1" smtClean="0">
                <a:latin typeface="+mn-lt"/>
              </a:rPr>
              <a:t>both</a:t>
            </a:r>
            <a:r>
              <a:rPr lang="fr-FR" sz="1100" b="0" kern="0" dirty="0" smtClean="0">
                <a:latin typeface="+mn-lt"/>
              </a:rPr>
              <a:t> Basel 3 and IM </a:t>
            </a:r>
            <a:r>
              <a:rPr lang="fr-FR" sz="1100" b="0" kern="0" dirty="0" err="1" smtClean="0">
                <a:latin typeface="+mn-lt"/>
              </a:rPr>
              <a:t>methods</a:t>
            </a:r>
            <a:r>
              <a:rPr lang="fr-FR" sz="1100" b="0" kern="0" dirty="0" smtClean="0">
                <a:latin typeface="+mn-lt"/>
              </a:rPr>
              <a:t> are </a:t>
            </a:r>
            <a:r>
              <a:rPr lang="fr-FR" sz="1100" b="0" kern="0" dirty="0" err="1" smtClean="0">
                <a:latin typeface="+mn-lt"/>
              </a:rPr>
              <a:t>requested</a:t>
            </a:r>
            <a:r>
              <a:rPr lang="fr-FR" sz="1100" b="0" kern="0" dirty="0" smtClean="0">
                <a:latin typeface="+mn-lt"/>
              </a:rPr>
              <a:t>, the </a:t>
            </a:r>
            <a:r>
              <a:rPr lang="fr-FR" sz="1100" b="0" kern="0" dirty="0" err="1" smtClean="0">
                <a:latin typeface="+mn-lt"/>
              </a:rPr>
              <a:t>field</a:t>
            </a:r>
            <a:r>
              <a:rPr lang="fr-FR" sz="1100" b="0" kern="0" dirty="0" smtClean="0">
                <a:latin typeface="+mn-lt"/>
              </a:rPr>
              <a:t> </a:t>
            </a:r>
            <a:r>
              <a:rPr lang="fr-FR" sz="1100" b="0" kern="0" dirty="0" err="1" smtClean="0">
                <a:latin typeface="+mn-lt"/>
              </a:rPr>
              <a:t>also</a:t>
            </a:r>
            <a:r>
              <a:rPr lang="fr-FR" sz="1100" b="0" kern="0" dirty="0" smtClean="0">
                <a:latin typeface="+mn-lt"/>
              </a:rPr>
              <a:t> </a:t>
            </a:r>
            <a:r>
              <a:rPr lang="fr-FR" sz="1100" b="0" kern="0" dirty="0" err="1" smtClean="0">
                <a:latin typeface="+mn-lt"/>
              </a:rPr>
              <a:t>becomes</a:t>
            </a:r>
            <a:r>
              <a:rPr lang="fr-FR" sz="1100" b="0" kern="0" dirty="0" smtClean="0">
                <a:latin typeface="+mn-lt"/>
              </a:rPr>
              <a:t> </a:t>
            </a:r>
            <a:r>
              <a:rPr lang="fr-FR" sz="1100" b="0" kern="0" dirty="0" err="1" smtClean="0">
                <a:latin typeface="+mn-lt"/>
              </a:rPr>
              <a:t>read</a:t>
            </a:r>
            <a:r>
              <a:rPr lang="fr-FR" sz="1100" b="0" kern="0" dirty="0" smtClean="0">
                <a:latin typeface="+mn-lt"/>
              </a:rPr>
              <a:t>-</a:t>
            </a:r>
            <a:r>
              <a:rPr lang="fr-FR" sz="1100" b="0" kern="0" dirty="0" err="1" smtClean="0">
                <a:latin typeface="+mn-lt"/>
              </a:rPr>
              <a:t>only</a:t>
            </a:r>
            <a:r>
              <a:rPr lang="fr-FR" sz="1100" b="0" kern="0" dirty="0" smtClean="0">
                <a:latin typeface="+mn-lt"/>
              </a:rPr>
              <a:t> and </a:t>
            </a:r>
            <a:r>
              <a:rPr lang="fr-FR" sz="1100" b="0" kern="0" dirty="0" err="1" smtClean="0">
                <a:latin typeface="+mn-lt"/>
              </a:rPr>
              <a:t>will</a:t>
            </a:r>
            <a:r>
              <a:rPr lang="fr-FR" sz="1100" b="0" kern="0" dirty="0" smtClean="0">
                <a:latin typeface="+mn-lt"/>
              </a:rPr>
              <a:t> </a:t>
            </a:r>
            <a:r>
              <a:rPr lang="fr-FR" sz="1100" b="0" kern="0" dirty="0" err="1" smtClean="0">
                <a:latin typeface="+mn-lt"/>
              </a:rPr>
              <a:t>be</a:t>
            </a:r>
            <a:r>
              <a:rPr lang="fr-FR" sz="1100" b="0" kern="0" dirty="0" smtClean="0">
                <a:latin typeface="+mn-lt"/>
              </a:rPr>
              <a:t> set </a:t>
            </a:r>
            <a:r>
              <a:rPr lang="fr-FR" sz="1100" b="0" kern="0" dirty="0" err="1" smtClean="0">
                <a:latin typeface="+mn-lt"/>
              </a:rPr>
              <a:t>with</a:t>
            </a:r>
            <a:r>
              <a:rPr lang="fr-FR" sz="1100" b="0" kern="0" dirty="0" smtClean="0">
                <a:latin typeface="+mn-lt"/>
              </a:rPr>
              <a:t> the </a:t>
            </a:r>
            <a:r>
              <a:rPr lang="fr-FR" sz="1100" b="0" kern="0" dirty="0" err="1" smtClean="0">
                <a:latin typeface="+mn-lt"/>
              </a:rPr>
              <a:t>portfolio’s</a:t>
            </a:r>
            <a:r>
              <a:rPr lang="fr-FR" sz="1100" b="0" kern="0" dirty="0" smtClean="0">
                <a:latin typeface="+mn-lt"/>
              </a:rPr>
              <a:t> </a:t>
            </a:r>
            <a:r>
              <a:rPr lang="fr-FR" sz="1100" b="0" kern="0" dirty="0" err="1" smtClean="0">
                <a:latin typeface="+mn-lt"/>
              </a:rPr>
              <a:t>Assessment</a:t>
            </a:r>
            <a:r>
              <a:rPr lang="fr-FR" sz="1100" b="0" kern="0" dirty="0" smtClean="0">
                <a:latin typeface="+mn-lt"/>
              </a:rPr>
              <a:t> Date</a:t>
            </a:r>
            <a:endParaRPr lang="en-US" sz="1100" b="0" kern="0" dirty="0">
              <a:latin typeface="+mn-lt"/>
            </a:endParaRPr>
          </a:p>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Run End Date</a:t>
            </a:r>
            <a:r>
              <a:rPr lang="en-US" sz="1100" b="0" kern="0" dirty="0" smtClean="0">
                <a:latin typeface="+mn-lt"/>
              </a:rPr>
              <a:t>: Ending date of the </a:t>
            </a:r>
            <a:r>
              <a:rPr lang="en-US" sz="1100" b="0" kern="0" dirty="0" err="1" smtClean="0">
                <a:latin typeface="+mn-lt"/>
              </a:rPr>
              <a:t>scenarii</a:t>
            </a:r>
            <a:r>
              <a:rPr lang="en-US" sz="1100" b="0" kern="0" dirty="0" smtClean="0">
                <a:latin typeface="+mn-lt"/>
              </a:rPr>
              <a:t> to run (constraint: Run End Date ≥ Run Start Date)</a:t>
            </a:r>
            <a:endParaRPr lang="en-US" sz="1100" b="0" kern="0" dirty="0">
              <a:latin typeface="+mn-lt"/>
            </a:endParaRPr>
          </a:p>
          <a:p>
            <a:pPr marL="342900" indent="-342900" algn="l">
              <a:spcBef>
                <a:spcPct val="100000"/>
              </a:spcBef>
              <a:spcAft>
                <a:spcPct val="30000"/>
              </a:spcAft>
              <a:buClr>
                <a:schemeClr val="tx2"/>
              </a:buClr>
              <a:buFont typeface="Wingdings" pitchFamily="2" charset="2"/>
              <a:buChar char="n"/>
              <a:defRPr/>
            </a:pPr>
            <a:r>
              <a:rPr lang="en-US" sz="1100" u="sng" kern="0" dirty="0" smtClean="0">
                <a:latin typeface="+mn-lt"/>
              </a:rPr>
              <a:t>Calibration</a:t>
            </a:r>
            <a:r>
              <a:rPr lang="en-US" sz="1100" b="0" kern="0" dirty="0" smtClean="0">
                <a:latin typeface="+mn-lt"/>
              </a:rPr>
              <a:t>: Set of model parameters (Liquidity Drawdown and CP Events) to apply. Model parameters are defined per scenario</a:t>
            </a:r>
          </a:p>
          <a:p>
            <a:pPr marL="342900" indent="-342900" algn="l">
              <a:spcBef>
                <a:spcPct val="100000"/>
              </a:spcBef>
              <a:spcAft>
                <a:spcPct val="30000"/>
              </a:spcAft>
              <a:buClr>
                <a:schemeClr val="tx2"/>
              </a:buClr>
              <a:buFont typeface="Wingdings" pitchFamily="2" charset="2"/>
              <a:buChar char="n"/>
              <a:defRPr/>
            </a:pPr>
            <a:r>
              <a:rPr lang="fr-FR" sz="1100" u="sng" kern="0" dirty="0" smtClean="0">
                <a:latin typeface="+mn-lt"/>
              </a:rPr>
              <a:t>Scenarios To </a:t>
            </a:r>
            <a:r>
              <a:rPr lang="fr-FR" sz="1100" u="sng" kern="0" dirty="0" err="1" smtClean="0">
                <a:latin typeface="+mn-lt"/>
              </a:rPr>
              <a:t>Run</a:t>
            </a:r>
            <a:r>
              <a:rPr lang="fr-FR" sz="1100" b="0" kern="0" dirty="0" smtClean="0">
                <a:latin typeface="+mn-lt"/>
              </a:rPr>
              <a:t>: Select the </a:t>
            </a:r>
            <a:r>
              <a:rPr lang="fr-FR" sz="1100" b="0" kern="0" dirty="0" err="1" smtClean="0">
                <a:latin typeface="+mn-lt"/>
              </a:rPr>
              <a:t>calibrated</a:t>
            </a:r>
            <a:r>
              <a:rPr lang="fr-FR" sz="1100" b="0" kern="0" dirty="0" smtClean="0">
                <a:latin typeface="+mn-lt"/>
              </a:rPr>
              <a:t> scenarii to </a:t>
            </a:r>
            <a:r>
              <a:rPr lang="fr-FR" sz="1100" b="0" kern="0" dirty="0" err="1" smtClean="0">
                <a:latin typeface="+mn-lt"/>
              </a:rPr>
              <a:t>run</a:t>
            </a:r>
            <a:endParaRPr lang="en-US" sz="1100" b="0" kern="0" dirty="0">
              <a:latin typeface="+mn-lt"/>
            </a:endParaRPr>
          </a:p>
        </p:txBody>
      </p:sp>
      <p:grpSp>
        <p:nvGrpSpPr>
          <p:cNvPr id="12" name="Group 5"/>
          <p:cNvGrpSpPr>
            <a:grpSpLocks/>
          </p:cNvGrpSpPr>
          <p:nvPr/>
        </p:nvGrpSpPr>
        <p:grpSpPr bwMode="auto">
          <a:xfrm>
            <a:off x="8144281" y="4652415"/>
            <a:ext cx="542925" cy="438150"/>
            <a:chOff x="8601075" y="5895974"/>
            <a:chExt cx="542925" cy="438151"/>
          </a:xfrm>
        </p:grpSpPr>
        <p:sp>
          <p:nvSpPr>
            <p:cNvPr id="13" name="Oval 6"/>
            <p:cNvSpPr>
              <a:spLocks noChangeArrowheads="1"/>
            </p:cNvSpPr>
            <p:nvPr/>
          </p:nvSpPr>
          <p:spPr bwMode="auto">
            <a:xfrm>
              <a:off x="8601075" y="5895974"/>
              <a:ext cx="542925" cy="438151"/>
            </a:xfrm>
            <a:prstGeom prst="ellipse">
              <a:avLst/>
            </a:prstGeom>
            <a:solidFill>
              <a:srgbClr val="FFC000"/>
            </a:solidFill>
            <a:ln w="3175" algn="ctr">
              <a:solidFill>
                <a:schemeClr val="tx1"/>
              </a:solidFill>
              <a:round/>
              <a:headEnd/>
              <a:tailEnd/>
            </a:ln>
          </p:spPr>
          <p:txBody>
            <a:bodyPr anchor="ctr"/>
            <a:lstStyle/>
            <a:p>
              <a:endParaRPr lang="fr-FR"/>
            </a:p>
          </p:txBody>
        </p:sp>
        <p:sp>
          <p:nvSpPr>
            <p:cNvPr id="14" name="TextBox 7"/>
            <p:cNvSpPr txBox="1">
              <a:spLocks noChangeArrowheads="1"/>
            </p:cNvSpPr>
            <p:nvPr/>
          </p:nvSpPr>
          <p:spPr bwMode="auto">
            <a:xfrm>
              <a:off x="8678781" y="5991225"/>
              <a:ext cx="372218" cy="261610"/>
            </a:xfrm>
            <a:prstGeom prst="rect">
              <a:avLst/>
            </a:prstGeom>
            <a:noFill/>
            <a:ln w="9525">
              <a:noFill/>
              <a:miter lim="800000"/>
              <a:headEnd/>
              <a:tailEnd/>
            </a:ln>
          </p:spPr>
          <p:txBody>
            <a:bodyPr wrap="none">
              <a:spAutoFit/>
            </a:bodyPr>
            <a:lstStyle/>
            <a:p>
              <a:r>
                <a:rPr lang="fr-FR" sz="1100" dirty="0"/>
                <a:t>IM</a:t>
              </a:r>
              <a:endParaRPr lang="en-US" sz="1100" dirty="0"/>
            </a:p>
          </p:txBody>
        </p:sp>
      </p:grpSp>
      <p:pic>
        <p:nvPicPr>
          <p:cNvPr id="1027" name="Picture 3"/>
          <p:cNvPicPr>
            <a:picLocks noChangeAspect="1" noChangeArrowheads="1"/>
          </p:cNvPicPr>
          <p:nvPr/>
        </p:nvPicPr>
        <p:blipFill>
          <a:blip r:embed="rId2" cstate="print"/>
          <a:srcRect/>
          <a:stretch>
            <a:fillRect/>
          </a:stretch>
        </p:blipFill>
        <p:spPr bwMode="auto">
          <a:xfrm>
            <a:off x="406940" y="1185299"/>
            <a:ext cx="7774021" cy="2367424"/>
          </a:xfrm>
          <a:prstGeom prst="rect">
            <a:avLst/>
          </a:prstGeom>
          <a:noFill/>
          <a:ln w="9525">
            <a:noFill/>
            <a:miter lim="800000"/>
            <a:headEnd/>
            <a:tailEnd/>
          </a:ln>
        </p:spPr>
      </p:pic>
      <p:sp>
        <p:nvSpPr>
          <p:cNvPr id="16" name="Rectangle 10"/>
          <p:cNvSpPr>
            <a:spLocks noChangeArrowheads="1"/>
          </p:cNvSpPr>
          <p:nvPr/>
        </p:nvSpPr>
        <p:spPr bwMode="auto">
          <a:xfrm>
            <a:off x="3996831" y="2110902"/>
            <a:ext cx="1392292" cy="204281"/>
          </a:xfrm>
          <a:prstGeom prst="rect">
            <a:avLst/>
          </a:prstGeom>
          <a:noFill/>
          <a:ln w="50800" algn="ctr">
            <a:solidFill>
              <a:srgbClr val="FFC000"/>
            </a:solidFill>
            <a:round/>
            <a:headEnd/>
            <a:tailEnd/>
          </a:ln>
        </p:spPr>
        <p:txBody>
          <a:bodyPr anchor="ctr"/>
          <a:lstStyle/>
          <a:p>
            <a:endParaRPr lang="fr-FR"/>
          </a:p>
        </p:txBody>
      </p:sp>
      <p:sp>
        <p:nvSpPr>
          <p:cNvPr id="17" name="Rectangle 10"/>
          <p:cNvSpPr>
            <a:spLocks noChangeArrowheads="1"/>
          </p:cNvSpPr>
          <p:nvPr/>
        </p:nvSpPr>
        <p:spPr bwMode="auto">
          <a:xfrm>
            <a:off x="1561663" y="2117387"/>
            <a:ext cx="1392292" cy="204281"/>
          </a:xfrm>
          <a:prstGeom prst="rect">
            <a:avLst/>
          </a:prstGeom>
          <a:noFill/>
          <a:ln w="50800" algn="ctr">
            <a:solidFill>
              <a:srgbClr val="FFC000"/>
            </a:solidFill>
            <a:round/>
            <a:headEnd/>
            <a:tailEnd/>
          </a:ln>
        </p:spPr>
        <p:txBody>
          <a:bodyPr anchor="ctr"/>
          <a:lstStyle/>
          <a:p>
            <a:endParaRPr lang="fr-FR"/>
          </a:p>
        </p:txBody>
      </p:sp>
      <p:sp>
        <p:nvSpPr>
          <p:cNvPr id="18" name="Rectangle 10"/>
          <p:cNvSpPr>
            <a:spLocks noChangeArrowheads="1"/>
          </p:cNvSpPr>
          <p:nvPr/>
        </p:nvSpPr>
        <p:spPr bwMode="auto">
          <a:xfrm>
            <a:off x="1551945" y="2399489"/>
            <a:ext cx="1392292" cy="204281"/>
          </a:xfrm>
          <a:prstGeom prst="rect">
            <a:avLst/>
          </a:prstGeom>
          <a:noFill/>
          <a:ln w="50800" algn="ctr">
            <a:solidFill>
              <a:srgbClr val="FFC000"/>
            </a:solidFill>
            <a:round/>
            <a:headEnd/>
            <a:tailEnd/>
          </a:ln>
        </p:spPr>
        <p:txBody>
          <a:bodyPr anchor="ctr"/>
          <a:lstStyle/>
          <a:p>
            <a:endParaRPr lang="fr-FR"/>
          </a:p>
        </p:txBody>
      </p:sp>
      <p:sp>
        <p:nvSpPr>
          <p:cNvPr id="19" name="Rectangle 10"/>
          <p:cNvSpPr>
            <a:spLocks noChangeArrowheads="1"/>
          </p:cNvSpPr>
          <p:nvPr/>
        </p:nvSpPr>
        <p:spPr bwMode="auto">
          <a:xfrm>
            <a:off x="1444941" y="2691329"/>
            <a:ext cx="1392292" cy="304790"/>
          </a:xfrm>
          <a:prstGeom prst="rect">
            <a:avLst/>
          </a:prstGeom>
          <a:noFill/>
          <a:ln w="50800" algn="ctr">
            <a:solidFill>
              <a:srgbClr val="FFC000"/>
            </a:solidFill>
            <a:round/>
            <a:headEnd/>
            <a:tailEnd/>
          </a:ln>
        </p:spPr>
        <p:txBody>
          <a:bodyPr anchor="ctr"/>
          <a:lstStyle/>
          <a:p>
            <a:endParaRPr lang="fr-F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p:txBody>
          <a:bodyPr/>
          <a:lstStyle/>
          <a:p>
            <a:r>
              <a:rPr lang="en-US" smtClean="0"/>
              <a:t>Liquidity project-Result Monitoring&gt;Calculation Index</a:t>
            </a:r>
            <a:endParaRPr lang="fr-FR" smtClean="0"/>
          </a:p>
        </p:txBody>
      </p:sp>
      <p:sp>
        <p:nvSpPr>
          <p:cNvPr id="46083" name="Espace réservé du texte 2"/>
          <p:cNvSpPr>
            <a:spLocks noGrp="1"/>
          </p:cNvSpPr>
          <p:nvPr>
            <p:ph type="body" sz="half" idx="1"/>
          </p:nvPr>
        </p:nvSpPr>
        <p:spPr>
          <a:xfrm>
            <a:off x="971550" y="1558925"/>
            <a:ext cx="7772400" cy="4552950"/>
          </a:xfrm>
        </p:spPr>
        <p:txBody>
          <a:bodyPr/>
          <a:lstStyle/>
          <a:p>
            <a:r>
              <a:rPr lang="en-US" dirty="0" smtClean="0"/>
              <a:t>Displayed completed calculation</a:t>
            </a:r>
          </a:p>
          <a:p>
            <a:r>
              <a:rPr lang="en-US" dirty="0" smtClean="0"/>
              <a:t>Filter: displayed results accordingly selected filter</a:t>
            </a:r>
          </a:p>
          <a:p>
            <a:r>
              <a:rPr lang="en-US" dirty="0" smtClean="0"/>
              <a:t>Edit: Send to </a:t>
            </a:r>
            <a:r>
              <a:rPr lang="en-US" dirty="0" err="1" smtClean="0"/>
              <a:t>Liqor</a:t>
            </a:r>
            <a:r>
              <a:rPr lang="en-US" dirty="0" smtClean="0"/>
              <a:t> on demand is available</a:t>
            </a:r>
          </a:p>
          <a:p>
            <a:pPr lvl="1"/>
            <a:r>
              <a:rPr lang="en-US" dirty="0" smtClean="0"/>
              <a:t>Click on send to </a:t>
            </a:r>
            <a:r>
              <a:rPr lang="en-US" dirty="0" err="1" smtClean="0"/>
              <a:t>Liqor</a:t>
            </a:r>
            <a:r>
              <a:rPr lang="en-US" dirty="0" smtClean="0"/>
              <a:t> Button</a:t>
            </a:r>
          </a:p>
          <a:p>
            <a:pPr lvl="1"/>
            <a:r>
              <a:rPr lang="en-US" dirty="0" smtClean="0"/>
              <a:t>Pop up:</a:t>
            </a:r>
          </a:p>
          <a:p>
            <a:pPr lvl="2"/>
            <a:r>
              <a:rPr lang="en-US" dirty="0" smtClean="0"/>
              <a:t>Frequency: defined for which frequency it should be sent: daily, weekly or monthly</a:t>
            </a:r>
          </a:p>
          <a:p>
            <a:pPr lvl="2"/>
            <a:r>
              <a:rPr lang="en-US" dirty="0" smtClean="0"/>
              <a:t>Entity: </a:t>
            </a:r>
          </a:p>
          <a:p>
            <a:pPr lvl="3"/>
            <a:r>
              <a:rPr lang="en-US" dirty="0" smtClean="0"/>
              <a:t>Conduit for Barton, Antalis, Ace or Home </a:t>
            </a:r>
          </a:p>
          <a:p>
            <a:pPr lvl="3"/>
            <a:r>
              <a:rPr lang="en-US" dirty="0" smtClean="0"/>
              <a:t>Entity: other entity as SGBN</a:t>
            </a:r>
          </a:p>
        </p:txBody>
      </p:sp>
      <p:sp>
        <p:nvSpPr>
          <p:cNvPr id="5" name="Espace réservé du numéro de diapositive 4"/>
          <p:cNvSpPr>
            <a:spLocks noGrp="1"/>
          </p:cNvSpPr>
          <p:nvPr>
            <p:ph type="sldNum" sz="quarter" idx="10"/>
          </p:nvPr>
        </p:nvSpPr>
        <p:spPr/>
        <p:txBody>
          <a:bodyPr/>
          <a:lstStyle/>
          <a:p>
            <a:pPr>
              <a:defRPr/>
            </a:pPr>
            <a:fld id="{11485E80-2C2D-4FBF-A75D-671F569985DC}" type="slidenum">
              <a:rPr lang="en-GB" smtClean="0"/>
              <a:pPr>
                <a:defRPr/>
              </a:pPr>
              <a:t>68</a:t>
            </a:fld>
            <a:endParaRPr lang="en-GB"/>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D7335753-371D-4613-BF51-86E842E00131}" type="slidenum">
              <a:rPr lang="en-GB"/>
              <a:pPr>
                <a:defRPr/>
              </a:pPr>
              <a:t>69</a:t>
            </a:fld>
            <a:endParaRPr lang="en-GB"/>
          </a:p>
        </p:txBody>
      </p:sp>
      <p:sp>
        <p:nvSpPr>
          <p:cNvPr id="51203" name="Rectangle 6"/>
          <p:cNvSpPr>
            <a:spLocks noChangeArrowheads="1"/>
          </p:cNvSpPr>
          <p:nvPr/>
        </p:nvSpPr>
        <p:spPr bwMode="auto">
          <a:xfrm>
            <a:off x="811213" y="4610100"/>
            <a:ext cx="7947025" cy="520700"/>
          </a:xfrm>
          <a:prstGeom prst="rect">
            <a:avLst/>
          </a:prstGeom>
          <a:solidFill>
            <a:srgbClr val="EAEAEA"/>
          </a:solidFill>
          <a:ln w="3175" algn="ctr">
            <a:noFill/>
            <a:miter lim="800000"/>
            <a:headEnd/>
            <a:tailEnd/>
          </a:ln>
        </p:spPr>
        <p:txBody>
          <a:bodyPr wrap="none" anchor="ctr"/>
          <a:lstStyle/>
          <a:p>
            <a:endParaRPr lang="fr-FR"/>
          </a:p>
        </p:txBody>
      </p:sp>
      <p:sp>
        <p:nvSpPr>
          <p:cNvPr id="51204" name="Rectangle 4"/>
          <p:cNvSpPr>
            <a:spLocks noGrp="1" noChangeArrowheads="1"/>
          </p:cNvSpPr>
          <p:nvPr>
            <p:ph type="title"/>
          </p:nvPr>
        </p:nvSpPr>
        <p:spPr/>
        <p:txBody>
          <a:bodyPr/>
          <a:lstStyle/>
          <a:p>
            <a:r>
              <a:rPr lang="en-US" smtClean="0"/>
              <a:t>Agenda</a:t>
            </a:r>
          </a:p>
        </p:txBody>
      </p:sp>
      <p:sp>
        <p:nvSpPr>
          <p:cNvPr id="51205" name="Rectangle 5"/>
          <p:cNvSpPr>
            <a:spLocks noGrp="1" noChangeArrowheads="1"/>
          </p:cNvSpPr>
          <p:nvPr>
            <p:ph type="body" idx="1"/>
          </p:nvPr>
        </p:nvSpPr>
        <p:spPr/>
        <p:txBody>
          <a:bodyPr/>
          <a:lstStyle/>
          <a:p>
            <a:r>
              <a:rPr lang="en-US" b="0" dirty="0" smtClean="0"/>
              <a:t>Objectives </a:t>
            </a:r>
          </a:p>
          <a:p>
            <a:r>
              <a:rPr lang="en-US" b="0" dirty="0" smtClean="0"/>
              <a:t>Business requirements</a:t>
            </a:r>
          </a:p>
          <a:p>
            <a:r>
              <a:rPr lang="en-US" b="0" dirty="0" smtClean="0"/>
              <a:t>Functional architecture</a:t>
            </a:r>
          </a:p>
          <a:p>
            <a:r>
              <a:rPr lang="fr-FR" b="0" dirty="0" smtClean="0"/>
              <a:t>Basel2 applications impacts</a:t>
            </a:r>
            <a:endParaRPr lang="en-US" b="0" dirty="0" smtClean="0"/>
          </a:p>
          <a:p>
            <a:r>
              <a:rPr lang="en-US" b="0" dirty="0" smtClean="0"/>
              <a:t>Basel3 &amp; Liquidity </a:t>
            </a:r>
          </a:p>
          <a:p>
            <a:r>
              <a:rPr lang="en-US" dirty="0" smtClean="0"/>
              <a:t>STP Process </a:t>
            </a:r>
          </a:p>
          <a:p>
            <a:pPr>
              <a:buFont typeface="Wingdings" pitchFamily="2" charset="2"/>
              <a:buNone/>
            </a:pPr>
            <a:endParaRPr lang="en-US" b="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2E383876-202F-4A6E-90A7-A2A8AC235783}" type="slidenum">
              <a:rPr lang="en-GB"/>
              <a:pPr>
                <a:defRPr/>
              </a:pPr>
              <a:t>7</a:t>
            </a:fld>
            <a:endParaRPr lang="en-GB"/>
          </a:p>
        </p:txBody>
      </p:sp>
      <p:sp>
        <p:nvSpPr>
          <p:cNvPr id="6147" name="Rectangle 6"/>
          <p:cNvSpPr>
            <a:spLocks noChangeArrowheads="1"/>
          </p:cNvSpPr>
          <p:nvPr/>
        </p:nvSpPr>
        <p:spPr bwMode="auto">
          <a:xfrm>
            <a:off x="635000" y="2762250"/>
            <a:ext cx="7947025" cy="520700"/>
          </a:xfrm>
          <a:prstGeom prst="rect">
            <a:avLst/>
          </a:prstGeom>
          <a:solidFill>
            <a:srgbClr val="EAEAEA"/>
          </a:solidFill>
          <a:ln w="3175" algn="ctr">
            <a:noFill/>
            <a:miter lim="800000"/>
            <a:headEnd/>
            <a:tailEnd/>
          </a:ln>
        </p:spPr>
        <p:txBody>
          <a:bodyPr wrap="none" anchor="ctr"/>
          <a:lstStyle/>
          <a:p>
            <a:endParaRPr lang="fr-FR"/>
          </a:p>
        </p:txBody>
      </p:sp>
      <p:sp>
        <p:nvSpPr>
          <p:cNvPr id="6148" name="Rectangle 4"/>
          <p:cNvSpPr>
            <a:spLocks noGrp="1" noChangeArrowheads="1"/>
          </p:cNvSpPr>
          <p:nvPr>
            <p:ph type="title"/>
          </p:nvPr>
        </p:nvSpPr>
        <p:spPr/>
        <p:txBody>
          <a:bodyPr/>
          <a:lstStyle/>
          <a:p>
            <a:r>
              <a:rPr lang="en-US" smtClean="0"/>
              <a:t>Agenda</a:t>
            </a:r>
          </a:p>
        </p:txBody>
      </p:sp>
      <p:sp>
        <p:nvSpPr>
          <p:cNvPr id="6149" name="Rectangle 5"/>
          <p:cNvSpPr>
            <a:spLocks noGrp="1" noChangeArrowheads="1"/>
          </p:cNvSpPr>
          <p:nvPr>
            <p:ph type="body" idx="1"/>
          </p:nvPr>
        </p:nvSpPr>
        <p:spPr/>
        <p:txBody>
          <a:bodyPr/>
          <a:lstStyle/>
          <a:p>
            <a:r>
              <a:rPr lang="en-US" b="0" dirty="0" smtClean="0"/>
              <a:t>Objectives </a:t>
            </a:r>
          </a:p>
          <a:p>
            <a:r>
              <a:rPr lang="en-US" b="0" dirty="0" smtClean="0"/>
              <a:t>Business requirements</a:t>
            </a:r>
          </a:p>
          <a:p>
            <a:r>
              <a:rPr lang="en-US" dirty="0" smtClean="0"/>
              <a:t>Functional architecture</a:t>
            </a:r>
          </a:p>
          <a:p>
            <a:r>
              <a:rPr lang="fr-FR" b="0" dirty="0" smtClean="0"/>
              <a:t>Production </a:t>
            </a:r>
            <a:r>
              <a:rPr lang="fr-FR" b="0" dirty="0" err="1" smtClean="0"/>
              <a:t>Process</a:t>
            </a:r>
            <a:endParaRPr lang="en-US" b="0" dirty="0" smtClean="0"/>
          </a:p>
          <a:p>
            <a:r>
              <a:rPr lang="fr-FR" b="0" dirty="0" smtClean="0"/>
              <a:t>Basel2 Impacts</a:t>
            </a:r>
            <a:endParaRPr lang="en-US" b="0" dirty="0" smtClean="0"/>
          </a:p>
          <a:p>
            <a:r>
              <a:rPr lang="en-US" b="0" dirty="0" smtClean="0"/>
              <a:t>Basel3 &amp; Liquidity </a:t>
            </a:r>
          </a:p>
          <a:p>
            <a:r>
              <a:rPr lang="fr-FR" b="0" dirty="0" err="1" smtClean="0"/>
              <a:t>Process</a:t>
            </a:r>
            <a:r>
              <a:rPr lang="fr-FR" b="0" dirty="0" smtClean="0"/>
              <a:t> STP</a:t>
            </a:r>
            <a:endParaRPr lang="en-US" b="0" dirty="0" smtClean="0"/>
          </a:p>
          <a:p>
            <a:pPr>
              <a:buFont typeface="Wingdings" pitchFamily="2" charset="2"/>
              <a:buNone/>
            </a:pPr>
            <a:endParaRPr lang="en-US" b="0"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z="2400" smtClean="0"/>
              <a:t>Process</a:t>
            </a:r>
          </a:p>
        </p:txBody>
      </p:sp>
      <p:sp>
        <p:nvSpPr>
          <p:cNvPr id="53251" name="Content Placeholder 23"/>
          <p:cNvSpPr>
            <a:spLocks noGrp="1"/>
          </p:cNvSpPr>
          <p:nvPr>
            <p:ph idx="1"/>
          </p:nvPr>
        </p:nvSpPr>
        <p:spPr>
          <a:xfrm>
            <a:off x="276225" y="1358900"/>
            <a:ext cx="3524250" cy="5080000"/>
          </a:xfrm>
        </p:spPr>
        <p:txBody>
          <a:bodyPr/>
          <a:lstStyle/>
          <a:p>
            <a:r>
              <a:rPr lang="en-US" sz="1600" smtClean="0"/>
              <a:t>Target: To have a Straight Through Processing (STP) chain</a:t>
            </a:r>
          </a:p>
          <a:p>
            <a:pPr lvl="1"/>
            <a:r>
              <a:rPr lang="en-US" sz="1400" smtClean="0"/>
              <a:t>Process is by default fully automated: retrieve data from upstream applications, launch calculation and send results to SGCIB Collector</a:t>
            </a:r>
          </a:p>
          <a:p>
            <a:pPr lvl="1"/>
            <a:r>
              <a:rPr lang="en-US" sz="1400" smtClean="0"/>
              <a:t>Manual inputs limited to model parameters and new deals: all other « transactional » data will be integrated to upstream applications</a:t>
            </a:r>
          </a:p>
          <a:p>
            <a:r>
              <a:rPr lang="en-US" sz="1600" smtClean="0"/>
              <a:t>Calculation can be on-demand for simulation purpose</a:t>
            </a:r>
          </a:p>
        </p:txBody>
      </p:sp>
      <p:sp>
        <p:nvSpPr>
          <p:cNvPr id="5" name="Slide Number Placeholder 4"/>
          <p:cNvSpPr>
            <a:spLocks noGrp="1"/>
          </p:cNvSpPr>
          <p:nvPr>
            <p:ph type="sldNum" sz="quarter" idx="10"/>
          </p:nvPr>
        </p:nvSpPr>
        <p:spPr/>
        <p:txBody>
          <a:bodyPr/>
          <a:lstStyle/>
          <a:p>
            <a:pPr>
              <a:defRPr/>
            </a:pPr>
            <a:fld id="{880B126B-9FBB-4D44-AFC2-9A64144FC9DC}" type="slidenum">
              <a:rPr lang="en-GB"/>
              <a:pPr>
                <a:defRPr/>
              </a:pPr>
              <a:t>70</a:t>
            </a:fld>
            <a:endParaRPr lang="en-GB"/>
          </a:p>
        </p:txBody>
      </p:sp>
      <p:pic>
        <p:nvPicPr>
          <p:cNvPr id="5122" name="Picture 2"/>
          <p:cNvPicPr>
            <a:picLocks noChangeAspect="1" noChangeArrowheads="1"/>
          </p:cNvPicPr>
          <p:nvPr/>
        </p:nvPicPr>
        <p:blipFill>
          <a:blip r:embed="rId3" cstate="print"/>
          <a:srcRect/>
          <a:stretch>
            <a:fillRect/>
          </a:stretch>
        </p:blipFill>
        <p:spPr bwMode="auto">
          <a:xfrm>
            <a:off x="3801948" y="904973"/>
            <a:ext cx="4914900" cy="53638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Business Object Reports</a:t>
            </a:r>
            <a:endParaRPr lang="en-US" dirty="0"/>
          </a:p>
        </p:txBody>
      </p:sp>
      <p:sp>
        <p:nvSpPr>
          <p:cNvPr id="3" name="Content Placeholder 2"/>
          <p:cNvSpPr>
            <a:spLocks noGrp="1"/>
          </p:cNvSpPr>
          <p:nvPr>
            <p:ph idx="1"/>
          </p:nvPr>
        </p:nvSpPr>
        <p:spPr>
          <a:xfrm>
            <a:off x="458787" y="3902075"/>
            <a:ext cx="7377113" cy="2282825"/>
          </a:xfrm>
        </p:spPr>
        <p:txBody>
          <a:bodyPr/>
          <a:lstStyle/>
          <a:p>
            <a:r>
              <a:rPr lang="en-US" dirty="0" smtClean="0"/>
              <a:t>New organization of category</a:t>
            </a:r>
          </a:p>
          <a:p>
            <a:pPr lvl="1"/>
            <a:r>
              <a:rPr lang="en-US" dirty="0" smtClean="0"/>
              <a:t>B3S: report common to Basel2 and Liquidity project</a:t>
            </a:r>
          </a:p>
          <a:p>
            <a:pPr lvl="1"/>
            <a:r>
              <a:rPr lang="en-US" dirty="0" smtClean="0"/>
              <a:t>Basel2: report own to Basel2 requirements</a:t>
            </a:r>
          </a:p>
          <a:p>
            <a:pPr lvl="1"/>
            <a:r>
              <a:rPr lang="en-US" dirty="0" smtClean="0"/>
              <a:t>Liquidity all reports concerned liquidity split in 2 categories</a:t>
            </a:r>
          </a:p>
          <a:p>
            <a:pPr lvl="2"/>
            <a:r>
              <a:rPr lang="en-US" dirty="0" smtClean="0"/>
              <a:t>Basel3: report related to Basel 3</a:t>
            </a:r>
          </a:p>
          <a:p>
            <a:pPr lvl="2"/>
            <a:r>
              <a:rPr lang="en-US" dirty="0" smtClean="0"/>
              <a:t>Internal method: Report related to Internal method only</a:t>
            </a:r>
          </a:p>
          <a:p>
            <a:pPr lvl="2"/>
            <a:r>
              <a:rPr lang="en-US" dirty="0" smtClean="0"/>
              <a:t>Reports common to Basel3 and IM are under Liquidity</a:t>
            </a:r>
            <a:endParaRPr lang="en-US" dirty="0"/>
          </a:p>
        </p:txBody>
      </p:sp>
      <p:sp>
        <p:nvSpPr>
          <p:cNvPr id="4" name="Slide Number Placeholder 3"/>
          <p:cNvSpPr>
            <a:spLocks noGrp="1"/>
          </p:cNvSpPr>
          <p:nvPr>
            <p:ph type="sldNum" sz="quarter" idx="10"/>
          </p:nvPr>
        </p:nvSpPr>
        <p:spPr/>
        <p:txBody>
          <a:bodyPr/>
          <a:lstStyle/>
          <a:p>
            <a:pPr>
              <a:defRPr/>
            </a:pPr>
            <a:fld id="{932C6604-2A9E-4BFA-B4F1-D9FD854E4105}" type="slidenum">
              <a:rPr lang="en-GB" smtClean="0"/>
              <a:pPr>
                <a:defRPr/>
              </a:pPr>
              <a:t>71</a:t>
            </a:fld>
            <a:endParaRPr lang="en-GB"/>
          </a:p>
        </p:txBody>
      </p:sp>
      <p:pic>
        <p:nvPicPr>
          <p:cNvPr id="2050" name="Picture 2"/>
          <p:cNvPicPr>
            <a:picLocks noChangeAspect="1" noChangeArrowheads="1"/>
          </p:cNvPicPr>
          <p:nvPr/>
        </p:nvPicPr>
        <p:blipFill>
          <a:blip r:embed="rId2" cstate="print"/>
          <a:srcRect/>
          <a:stretch>
            <a:fillRect/>
          </a:stretch>
        </p:blipFill>
        <p:spPr bwMode="auto">
          <a:xfrm>
            <a:off x="161925" y="1506539"/>
            <a:ext cx="8702675" cy="224192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Business Object Reports</a:t>
            </a:r>
            <a:endParaRPr lang="en-US" dirty="0"/>
          </a:p>
        </p:txBody>
      </p:sp>
      <p:sp>
        <p:nvSpPr>
          <p:cNvPr id="3" name="Content Placeholder 2"/>
          <p:cNvSpPr>
            <a:spLocks noGrp="1"/>
          </p:cNvSpPr>
          <p:nvPr>
            <p:ph idx="1"/>
          </p:nvPr>
        </p:nvSpPr>
        <p:spPr/>
        <p:txBody>
          <a:bodyPr/>
          <a:lstStyle/>
          <a:p>
            <a:r>
              <a:rPr lang="en-US" dirty="0" smtClean="0"/>
              <a:t>Auto Loader report has been reviewed to be common to Liquidity and Basel2 Import</a:t>
            </a:r>
          </a:p>
          <a:p>
            <a:pPr lvl="1"/>
            <a:r>
              <a:rPr lang="en-US" dirty="0" smtClean="0"/>
              <a:t>Available under category: B3S named B3S-Input Loader-HOM</a:t>
            </a:r>
            <a:endParaRPr lang="en-US" dirty="0"/>
          </a:p>
          <a:p>
            <a:r>
              <a:rPr lang="en-US" b="1" dirty="0" smtClean="0">
                <a:ea typeface="+mn-ea"/>
                <a:cs typeface="+mn-cs"/>
              </a:rPr>
              <a:t>Reports for Liquidity</a:t>
            </a:r>
          </a:p>
          <a:p>
            <a:pPr lvl="1"/>
            <a:r>
              <a:rPr lang="fr-FR" b="1" dirty="0" smtClean="0">
                <a:ea typeface="+mn-ea"/>
                <a:cs typeface="+mn-cs"/>
              </a:rPr>
              <a:t>Basel 3 &amp; FSA</a:t>
            </a:r>
            <a:endParaRPr lang="en-US" b="1" dirty="0" smtClean="0">
              <a:ea typeface="+mn-ea"/>
              <a:cs typeface="+mn-cs"/>
            </a:endParaRPr>
          </a:p>
          <a:p>
            <a:pPr lvl="2"/>
            <a:r>
              <a:rPr lang="en-US" b="1" dirty="0" smtClean="0">
                <a:ea typeface="+mn-ea"/>
                <a:cs typeface="+mn-cs"/>
              </a:rPr>
              <a:t>L2S-BA3-Results LCR-HOM: it displays the results of Basel 3 calculation</a:t>
            </a:r>
          </a:p>
          <a:p>
            <a:pPr lvl="1"/>
            <a:r>
              <a:rPr lang="fr-FR" b="1" dirty="0" err="1" smtClean="0">
                <a:ea typeface="+mn-ea"/>
                <a:cs typeface="+mn-cs"/>
              </a:rPr>
              <a:t>Internal</a:t>
            </a:r>
            <a:r>
              <a:rPr lang="fr-FR" b="1" dirty="0" smtClean="0">
                <a:ea typeface="+mn-ea"/>
                <a:cs typeface="+mn-cs"/>
              </a:rPr>
              <a:t> </a:t>
            </a:r>
            <a:r>
              <a:rPr lang="fr-FR" b="1" dirty="0" err="1" smtClean="0">
                <a:ea typeface="+mn-ea"/>
                <a:cs typeface="+mn-cs"/>
              </a:rPr>
              <a:t>Method</a:t>
            </a:r>
            <a:endParaRPr lang="fr-FR" b="1" dirty="0" smtClean="0">
              <a:ea typeface="+mn-ea"/>
              <a:cs typeface="+mn-cs"/>
            </a:endParaRPr>
          </a:p>
          <a:p>
            <a:pPr lvl="2"/>
            <a:r>
              <a:rPr lang="fr-FR" b="1" dirty="0" smtClean="0">
                <a:ea typeface="+mn-ea"/>
                <a:cs typeface="+mn-cs"/>
              </a:rPr>
              <a:t>L2S-IM-</a:t>
            </a:r>
            <a:r>
              <a:rPr lang="fr-FR" b="1" dirty="0" err="1" smtClean="0">
                <a:ea typeface="+mn-ea"/>
                <a:cs typeface="+mn-cs"/>
              </a:rPr>
              <a:t>Calculation</a:t>
            </a:r>
            <a:r>
              <a:rPr lang="fr-FR" b="1" dirty="0" smtClean="0">
                <a:ea typeface="+mn-ea"/>
                <a:cs typeface="+mn-cs"/>
              </a:rPr>
              <a:t> Inputs-HOM: </a:t>
            </a:r>
            <a:r>
              <a:rPr lang="fr-FR" b="1" dirty="0" err="1" smtClean="0">
                <a:ea typeface="+mn-ea"/>
                <a:cs typeface="+mn-cs"/>
              </a:rPr>
              <a:t>whole</a:t>
            </a:r>
            <a:r>
              <a:rPr lang="fr-FR" b="1" dirty="0" smtClean="0">
                <a:ea typeface="+mn-ea"/>
                <a:cs typeface="+mn-cs"/>
              </a:rPr>
              <a:t> set of inputs </a:t>
            </a:r>
            <a:r>
              <a:rPr lang="fr-FR" b="1" dirty="0" err="1" smtClean="0">
                <a:ea typeface="+mn-ea"/>
                <a:cs typeface="+mn-cs"/>
              </a:rPr>
              <a:t>used</a:t>
            </a:r>
            <a:r>
              <a:rPr lang="fr-FR" b="1" dirty="0" smtClean="0">
                <a:ea typeface="+mn-ea"/>
                <a:cs typeface="+mn-cs"/>
              </a:rPr>
              <a:t> for </a:t>
            </a:r>
            <a:r>
              <a:rPr lang="fr-FR" b="1" dirty="0" err="1" smtClean="0">
                <a:ea typeface="+mn-ea"/>
                <a:cs typeface="+mn-cs"/>
              </a:rPr>
              <a:t>calculation</a:t>
            </a:r>
            <a:r>
              <a:rPr lang="fr-FR" b="1" dirty="0" smtClean="0">
                <a:ea typeface="+mn-ea"/>
                <a:cs typeface="+mn-cs"/>
              </a:rPr>
              <a:t> </a:t>
            </a:r>
            <a:r>
              <a:rPr lang="fr-FR" b="1" dirty="0" err="1" smtClean="0">
                <a:ea typeface="+mn-ea"/>
                <a:cs typeface="+mn-cs"/>
              </a:rPr>
              <a:t>including</a:t>
            </a:r>
            <a:r>
              <a:rPr lang="fr-FR" b="1" dirty="0" smtClean="0">
                <a:ea typeface="+mn-ea"/>
                <a:cs typeface="+mn-cs"/>
              </a:rPr>
              <a:t> calibration profiles</a:t>
            </a:r>
          </a:p>
          <a:p>
            <a:pPr lvl="2"/>
            <a:r>
              <a:rPr lang="fr-FR" b="1" dirty="0" smtClean="0">
                <a:ea typeface="+mn-ea"/>
                <a:cs typeface="+mn-cs"/>
              </a:rPr>
              <a:t>L2S-IM-</a:t>
            </a:r>
            <a:r>
              <a:rPr lang="fr-FR" b="1" dirty="0" err="1" smtClean="0">
                <a:ea typeface="+mn-ea"/>
                <a:cs typeface="+mn-cs"/>
              </a:rPr>
              <a:t>Results</a:t>
            </a:r>
            <a:r>
              <a:rPr lang="fr-FR" b="1" dirty="0" smtClean="0">
                <a:ea typeface="+mn-ea"/>
                <a:cs typeface="+mn-cs"/>
              </a:rPr>
              <a:t>-</a:t>
            </a:r>
            <a:r>
              <a:rPr lang="fr-FR" b="1" dirty="0" err="1" smtClean="0">
                <a:ea typeface="+mn-ea"/>
                <a:cs typeface="+mn-cs"/>
              </a:rPr>
              <a:t>Financing</a:t>
            </a:r>
            <a:r>
              <a:rPr lang="fr-FR" b="1" dirty="0" smtClean="0">
                <a:ea typeface="+mn-ea"/>
                <a:cs typeface="+mn-cs"/>
              </a:rPr>
              <a:t> </a:t>
            </a:r>
            <a:r>
              <a:rPr lang="fr-FR" b="1" dirty="0" err="1" smtClean="0">
                <a:ea typeface="+mn-ea"/>
                <a:cs typeface="+mn-cs"/>
              </a:rPr>
              <a:t>Needs</a:t>
            </a:r>
            <a:r>
              <a:rPr lang="fr-FR" b="1" dirty="0" smtClean="0">
                <a:ea typeface="+mn-ea"/>
                <a:cs typeface="+mn-cs"/>
              </a:rPr>
              <a:t>-HOM: </a:t>
            </a:r>
            <a:r>
              <a:rPr lang="fr-FR" b="1" dirty="0" err="1" smtClean="0">
                <a:ea typeface="+mn-ea"/>
                <a:cs typeface="+mn-cs"/>
              </a:rPr>
              <a:t>Financing</a:t>
            </a:r>
            <a:r>
              <a:rPr lang="fr-FR" b="1" dirty="0" smtClean="0">
                <a:ea typeface="+mn-ea"/>
                <a:cs typeface="+mn-cs"/>
              </a:rPr>
              <a:t> </a:t>
            </a:r>
            <a:r>
              <a:rPr lang="fr-FR" b="1" dirty="0" err="1" smtClean="0">
                <a:ea typeface="+mn-ea"/>
                <a:cs typeface="+mn-cs"/>
              </a:rPr>
              <a:t>needs</a:t>
            </a:r>
            <a:r>
              <a:rPr lang="fr-FR" b="1" dirty="0" smtClean="0">
                <a:ea typeface="+mn-ea"/>
                <a:cs typeface="+mn-cs"/>
              </a:rPr>
              <a:t> </a:t>
            </a:r>
            <a:r>
              <a:rPr lang="fr-FR" b="1" dirty="0" err="1" smtClean="0">
                <a:ea typeface="+mn-ea"/>
                <a:cs typeface="+mn-cs"/>
              </a:rPr>
              <a:t>forecast</a:t>
            </a:r>
            <a:endParaRPr lang="fr-FR" b="1" dirty="0" smtClean="0">
              <a:ea typeface="+mn-ea"/>
              <a:cs typeface="+mn-cs"/>
            </a:endParaRPr>
          </a:p>
          <a:p>
            <a:pPr lvl="2"/>
            <a:r>
              <a:rPr lang="fr-FR" b="1" dirty="0" smtClean="0">
                <a:ea typeface="+mn-ea"/>
                <a:cs typeface="+mn-cs"/>
              </a:rPr>
              <a:t>L2S-IM-</a:t>
            </a:r>
            <a:r>
              <a:rPr lang="fr-FR" b="1" dirty="0" err="1" smtClean="0">
                <a:ea typeface="+mn-ea"/>
                <a:cs typeface="+mn-cs"/>
              </a:rPr>
              <a:t>Entity</a:t>
            </a:r>
            <a:r>
              <a:rPr lang="fr-FR" b="1" dirty="0" smtClean="0">
                <a:ea typeface="+mn-ea"/>
                <a:cs typeface="+mn-cs"/>
              </a:rPr>
              <a:t> </a:t>
            </a:r>
            <a:r>
              <a:rPr lang="fr-FR" b="1" dirty="0" err="1" smtClean="0">
                <a:ea typeface="+mn-ea"/>
                <a:cs typeface="+mn-cs"/>
              </a:rPr>
              <a:t>Results</a:t>
            </a:r>
            <a:r>
              <a:rPr lang="fr-FR" b="1" dirty="0" smtClean="0">
                <a:ea typeface="+mn-ea"/>
                <a:cs typeface="+mn-cs"/>
              </a:rPr>
              <a:t>-HOM: </a:t>
            </a:r>
            <a:r>
              <a:rPr lang="fr-FR" b="1" dirty="0" err="1" smtClean="0">
                <a:ea typeface="+mn-ea"/>
                <a:cs typeface="+mn-cs"/>
              </a:rPr>
              <a:t>Entity</a:t>
            </a:r>
            <a:r>
              <a:rPr lang="fr-FR" b="1" dirty="0" smtClean="0">
                <a:ea typeface="+mn-ea"/>
                <a:cs typeface="+mn-cs"/>
              </a:rPr>
              <a:t> gaps </a:t>
            </a:r>
            <a:r>
              <a:rPr lang="fr-FR" b="1" dirty="0" err="1" smtClean="0">
                <a:ea typeface="+mn-ea"/>
                <a:cs typeface="+mn-cs"/>
              </a:rPr>
              <a:t>calculation</a:t>
            </a:r>
            <a:r>
              <a:rPr lang="fr-FR" b="1" dirty="0" smtClean="0">
                <a:ea typeface="+mn-ea"/>
                <a:cs typeface="+mn-cs"/>
              </a:rPr>
              <a:t> </a:t>
            </a:r>
            <a:r>
              <a:rPr lang="fr-FR" b="1" dirty="0" err="1" smtClean="0">
                <a:ea typeface="+mn-ea"/>
                <a:cs typeface="+mn-cs"/>
              </a:rPr>
              <a:t>result</a:t>
            </a:r>
            <a:endParaRPr lang="fr-FR" b="1" dirty="0" smtClean="0">
              <a:ea typeface="+mn-ea"/>
              <a:cs typeface="+mn-cs"/>
            </a:endParaRPr>
          </a:p>
          <a:p>
            <a:pPr lvl="2"/>
            <a:r>
              <a:rPr lang="fr-FR" b="1" dirty="0" smtClean="0">
                <a:ea typeface="+mn-ea"/>
                <a:cs typeface="+mn-cs"/>
              </a:rPr>
              <a:t>L2S-IM-</a:t>
            </a:r>
            <a:r>
              <a:rPr lang="fr-FR" b="1" dirty="0" err="1" smtClean="0">
                <a:ea typeface="+mn-ea"/>
                <a:cs typeface="+mn-cs"/>
              </a:rPr>
              <a:t>Fund</a:t>
            </a:r>
            <a:r>
              <a:rPr lang="fr-FR" b="1" dirty="0" smtClean="0">
                <a:ea typeface="+mn-ea"/>
                <a:cs typeface="+mn-cs"/>
              </a:rPr>
              <a:t> </a:t>
            </a:r>
            <a:r>
              <a:rPr lang="fr-FR" b="1" dirty="0" err="1" smtClean="0">
                <a:ea typeface="+mn-ea"/>
                <a:cs typeface="+mn-cs"/>
              </a:rPr>
              <a:t>Matching</a:t>
            </a:r>
            <a:r>
              <a:rPr lang="fr-FR" b="1" dirty="0" smtClean="0">
                <a:ea typeface="+mn-ea"/>
                <a:cs typeface="+mn-cs"/>
              </a:rPr>
              <a:t>-HOM: Can </a:t>
            </a:r>
            <a:r>
              <a:rPr lang="fr-FR" b="1" dirty="0" err="1" smtClean="0">
                <a:ea typeface="+mn-ea"/>
                <a:cs typeface="+mn-cs"/>
              </a:rPr>
              <a:t>review</a:t>
            </a:r>
            <a:r>
              <a:rPr lang="fr-FR" b="1" dirty="0" smtClean="0">
                <a:ea typeface="+mn-ea"/>
                <a:cs typeface="+mn-cs"/>
              </a:rPr>
              <a:t> the scenarios </a:t>
            </a:r>
            <a:r>
              <a:rPr lang="fr-FR" b="1" dirty="0" err="1" smtClean="0">
                <a:ea typeface="+mn-ea"/>
                <a:cs typeface="+mn-cs"/>
              </a:rPr>
              <a:t>launched</a:t>
            </a:r>
            <a:r>
              <a:rPr lang="fr-FR" b="1" dirty="0" smtClean="0">
                <a:ea typeface="+mn-ea"/>
                <a:cs typeface="+mn-cs"/>
              </a:rPr>
              <a:t> and the </a:t>
            </a:r>
            <a:r>
              <a:rPr lang="fr-FR" b="1" dirty="0" err="1" smtClean="0">
                <a:ea typeface="+mn-ea"/>
                <a:cs typeface="+mn-cs"/>
              </a:rPr>
              <a:t>matching</a:t>
            </a:r>
            <a:r>
              <a:rPr lang="fr-FR" b="1" dirty="0" smtClean="0">
                <a:ea typeface="+mn-ea"/>
                <a:cs typeface="+mn-cs"/>
              </a:rPr>
              <a:t> </a:t>
            </a:r>
            <a:r>
              <a:rPr lang="fr-FR" b="1" dirty="0" err="1" smtClean="0">
                <a:ea typeface="+mn-ea"/>
                <a:cs typeface="+mn-cs"/>
              </a:rPr>
              <a:t>between</a:t>
            </a:r>
            <a:r>
              <a:rPr lang="fr-FR" b="1" dirty="0" smtClean="0">
                <a:ea typeface="+mn-ea"/>
                <a:cs typeface="+mn-cs"/>
              </a:rPr>
              <a:t> the </a:t>
            </a:r>
            <a:r>
              <a:rPr lang="fr-FR" b="1" dirty="0" err="1" smtClean="0">
                <a:ea typeface="+mn-ea"/>
                <a:cs typeface="+mn-cs"/>
              </a:rPr>
              <a:t>financing</a:t>
            </a:r>
            <a:r>
              <a:rPr lang="fr-FR" b="1" dirty="0" smtClean="0">
                <a:ea typeface="+mn-ea"/>
                <a:cs typeface="+mn-cs"/>
              </a:rPr>
              <a:t> </a:t>
            </a:r>
            <a:r>
              <a:rPr lang="fr-FR" b="1" dirty="0" err="1" smtClean="0">
                <a:ea typeface="+mn-ea"/>
                <a:cs typeface="+mn-cs"/>
              </a:rPr>
              <a:t>needs</a:t>
            </a:r>
            <a:r>
              <a:rPr lang="fr-FR" b="1" dirty="0" smtClean="0">
                <a:ea typeface="+mn-ea"/>
                <a:cs typeface="+mn-cs"/>
              </a:rPr>
              <a:t> and the </a:t>
            </a:r>
            <a:r>
              <a:rPr lang="fr-FR" b="1" dirty="0" err="1" smtClean="0">
                <a:ea typeface="+mn-ea"/>
                <a:cs typeface="+mn-cs"/>
              </a:rPr>
              <a:t>funding</a:t>
            </a:r>
            <a:r>
              <a:rPr lang="fr-FR" b="1" dirty="0" smtClean="0">
                <a:ea typeface="+mn-ea"/>
                <a:cs typeface="+mn-cs"/>
              </a:rPr>
              <a:t> sources</a:t>
            </a:r>
          </a:p>
          <a:p>
            <a:pPr lvl="2"/>
            <a:r>
              <a:rPr lang="fr-FR" b="1" dirty="0" smtClean="0">
                <a:ea typeface="+mn-ea"/>
                <a:cs typeface="+mn-cs"/>
              </a:rPr>
              <a:t>L2S-IM-</a:t>
            </a:r>
            <a:r>
              <a:rPr lang="fr-FR" b="1" dirty="0" err="1" smtClean="0">
                <a:ea typeface="+mn-ea"/>
                <a:cs typeface="+mn-cs"/>
              </a:rPr>
              <a:t>Funding</a:t>
            </a:r>
            <a:r>
              <a:rPr lang="fr-FR" b="1" dirty="0" smtClean="0">
                <a:ea typeface="+mn-ea"/>
                <a:cs typeface="+mn-cs"/>
              </a:rPr>
              <a:t> Solutions-HOM: </a:t>
            </a:r>
            <a:r>
              <a:rPr lang="fr-FR" b="1" dirty="0" err="1" smtClean="0">
                <a:ea typeface="+mn-ea"/>
                <a:cs typeface="+mn-cs"/>
              </a:rPr>
              <a:t>Forecast</a:t>
            </a:r>
            <a:r>
              <a:rPr lang="fr-FR" b="1" dirty="0" smtClean="0">
                <a:ea typeface="+mn-ea"/>
                <a:cs typeface="+mn-cs"/>
              </a:rPr>
              <a:t> of all </a:t>
            </a:r>
            <a:r>
              <a:rPr lang="fr-FR" b="1" dirty="0" err="1" smtClean="0">
                <a:ea typeface="+mn-ea"/>
                <a:cs typeface="+mn-cs"/>
              </a:rPr>
              <a:t>funding</a:t>
            </a:r>
            <a:r>
              <a:rPr lang="fr-FR" b="1" dirty="0" smtClean="0">
                <a:ea typeface="+mn-ea"/>
                <a:cs typeface="+mn-cs"/>
              </a:rPr>
              <a:t> solution stocks </a:t>
            </a:r>
            <a:r>
              <a:rPr lang="fr-FR" b="1" dirty="0" err="1" smtClean="0">
                <a:ea typeface="+mn-ea"/>
                <a:cs typeface="+mn-cs"/>
              </a:rPr>
              <a:t>based</a:t>
            </a:r>
            <a:r>
              <a:rPr lang="fr-FR" b="1" dirty="0" smtClean="0">
                <a:ea typeface="+mn-ea"/>
                <a:cs typeface="+mn-cs"/>
              </a:rPr>
              <a:t> on </a:t>
            </a:r>
            <a:r>
              <a:rPr lang="fr-FR" b="1" dirty="0" err="1" smtClean="0">
                <a:ea typeface="+mn-ea"/>
                <a:cs typeface="+mn-cs"/>
              </a:rPr>
              <a:t>calibrated</a:t>
            </a:r>
            <a:r>
              <a:rPr lang="fr-FR" b="1" dirty="0" smtClean="0">
                <a:ea typeface="+mn-ea"/>
                <a:cs typeface="+mn-cs"/>
              </a:rPr>
              <a:t> profiles and </a:t>
            </a:r>
            <a:r>
              <a:rPr lang="fr-FR" b="1" dirty="0" err="1" smtClean="0">
                <a:ea typeface="+mn-ea"/>
                <a:cs typeface="+mn-cs"/>
              </a:rPr>
              <a:t>that</a:t>
            </a:r>
            <a:r>
              <a:rPr lang="fr-FR" b="1" dirty="0" smtClean="0">
                <a:ea typeface="+mn-ea"/>
                <a:cs typeface="+mn-cs"/>
              </a:rPr>
              <a:t> match the </a:t>
            </a:r>
            <a:r>
              <a:rPr lang="fr-FR" b="1" dirty="0" err="1" smtClean="0">
                <a:ea typeface="+mn-ea"/>
                <a:cs typeface="+mn-cs"/>
              </a:rPr>
              <a:t>portfolio’s</a:t>
            </a:r>
            <a:r>
              <a:rPr lang="fr-FR" b="1" dirty="0" smtClean="0">
                <a:ea typeface="+mn-ea"/>
                <a:cs typeface="+mn-cs"/>
              </a:rPr>
              <a:t> </a:t>
            </a:r>
            <a:r>
              <a:rPr lang="fr-FR" b="1" dirty="0" err="1" smtClean="0">
                <a:ea typeface="+mn-ea"/>
                <a:cs typeface="+mn-cs"/>
              </a:rPr>
              <a:t>funding</a:t>
            </a:r>
            <a:r>
              <a:rPr lang="fr-FR" b="1" dirty="0" smtClean="0">
                <a:ea typeface="+mn-ea"/>
                <a:cs typeface="+mn-cs"/>
              </a:rPr>
              <a:t> </a:t>
            </a:r>
            <a:r>
              <a:rPr lang="fr-FR" b="1" dirty="0" err="1" smtClean="0">
                <a:ea typeface="+mn-ea"/>
                <a:cs typeface="+mn-cs"/>
              </a:rPr>
              <a:t>needs</a:t>
            </a:r>
            <a:endParaRPr lang="en-US" b="1" dirty="0" smtClean="0">
              <a:ea typeface="+mn-ea"/>
              <a:cs typeface="+mn-cs"/>
            </a:endParaRPr>
          </a:p>
          <a:p>
            <a:pPr lvl="1">
              <a:buNone/>
            </a:pPr>
            <a:endParaRPr lang="en-US" b="1" dirty="0" smtClean="0">
              <a:ea typeface="+mn-ea"/>
              <a:cs typeface="+mn-cs"/>
            </a:endParaRPr>
          </a:p>
          <a:p>
            <a:pPr lvl="1"/>
            <a:endParaRPr lang="en-US" b="1" dirty="0" smtClean="0">
              <a:ea typeface="+mn-ea"/>
              <a:cs typeface="+mn-cs"/>
            </a:endParaRPr>
          </a:p>
        </p:txBody>
      </p:sp>
      <p:sp>
        <p:nvSpPr>
          <p:cNvPr id="4" name="Slide Number Placeholder 3"/>
          <p:cNvSpPr>
            <a:spLocks noGrp="1"/>
          </p:cNvSpPr>
          <p:nvPr>
            <p:ph type="sldNum" sz="quarter" idx="10"/>
          </p:nvPr>
        </p:nvSpPr>
        <p:spPr/>
        <p:txBody>
          <a:bodyPr/>
          <a:lstStyle/>
          <a:p>
            <a:pPr>
              <a:defRPr/>
            </a:pPr>
            <a:fld id="{932C6604-2A9E-4BFA-B4F1-D9FD854E4105}" type="slidenum">
              <a:rPr lang="en-GB" smtClean="0"/>
              <a:pPr>
                <a:defRPr/>
              </a:pPr>
              <a:t>72</a:t>
            </a:fld>
            <a:endParaRPr lang="en-GB"/>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253" y="639763"/>
            <a:ext cx="7272338" cy="785812"/>
          </a:xfrm>
        </p:spPr>
        <p:txBody>
          <a:bodyPr/>
          <a:lstStyle/>
          <a:p>
            <a:r>
              <a:rPr lang="fr-FR" dirty="0" smtClean="0"/>
              <a:t>Questions</a:t>
            </a:r>
            <a:endParaRPr lang="en-US" dirty="0"/>
          </a:p>
        </p:txBody>
      </p:sp>
      <p:sp>
        <p:nvSpPr>
          <p:cNvPr id="3" name="Content Placeholder 2"/>
          <p:cNvSpPr>
            <a:spLocks noGrp="1"/>
          </p:cNvSpPr>
          <p:nvPr>
            <p:ph idx="1"/>
          </p:nvPr>
        </p:nvSpPr>
        <p:spPr>
          <a:xfrm>
            <a:off x="1744059" y="2611960"/>
            <a:ext cx="6217526" cy="1912773"/>
          </a:xfrm>
        </p:spPr>
        <p:txBody>
          <a:bodyPr/>
          <a:lstStyle/>
          <a:p>
            <a:pPr>
              <a:buNone/>
            </a:pPr>
            <a:r>
              <a:rPr lang="fr-FR" sz="9600" dirty="0" smtClean="0"/>
              <a:t>       ?</a:t>
            </a:r>
            <a:endParaRPr lang="en-US" sz="9600" dirty="0"/>
          </a:p>
        </p:txBody>
      </p:sp>
      <p:sp>
        <p:nvSpPr>
          <p:cNvPr id="4" name="Slide Number Placeholder 3"/>
          <p:cNvSpPr>
            <a:spLocks noGrp="1"/>
          </p:cNvSpPr>
          <p:nvPr>
            <p:ph type="sldNum" sz="quarter" idx="10"/>
          </p:nvPr>
        </p:nvSpPr>
        <p:spPr/>
        <p:txBody>
          <a:bodyPr/>
          <a:lstStyle/>
          <a:p>
            <a:pPr>
              <a:defRPr/>
            </a:pPr>
            <a:fld id="{932C6604-2A9E-4BFA-B4F1-D9FD854E4105}" type="slidenum">
              <a:rPr lang="en-GB" smtClean="0"/>
              <a:pPr>
                <a:defRPr/>
              </a:pPr>
              <a:t>73</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3"/>
          </p:nvPr>
        </p:nvSpPr>
        <p:spPr/>
        <p:txBody>
          <a:bodyPr/>
          <a:lstStyle/>
          <a:p>
            <a:pPr>
              <a:defRPr/>
            </a:pPr>
            <a:fld id="{2756F31E-4E30-44CB-B5F0-44CD33462BD9}" type="slidenum">
              <a:rPr lang="en-US" smtClean="0"/>
              <a:pPr>
                <a:defRPr/>
              </a:pPr>
              <a:t>8</a:t>
            </a:fld>
            <a:endParaRPr lang="en-US"/>
          </a:p>
        </p:txBody>
      </p:sp>
      <p:sp>
        <p:nvSpPr>
          <p:cNvPr id="9219" name="Title 35"/>
          <p:cNvSpPr>
            <a:spLocks noGrp="1"/>
          </p:cNvSpPr>
          <p:nvPr>
            <p:ph type="title"/>
          </p:nvPr>
        </p:nvSpPr>
        <p:spPr/>
        <p:txBody>
          <a:bodyPr/>
          <a:lstStyle/>
          <a:p>
            <a:r>
              <a:rPr lang="en-US" sz="2400" dirty="0" smtClean="0"/>
              <a:t>Liquidity project-Functional Architecture </a:t>
            </a:r>
          </a:p>
        </p:txBody>
      </p:sp>
      <p:sp>
        <p:nvSpPr>
          <p:cNvPr id="40" name="Rectangle 39"/>
          <p:cNvSpPr/>
          <p:nvPr/>
        </p:nvSpPr>
        <p:spPr bwMode="auto">
          <a:xfrm>
            <a:off x="2065338" y="2522538"/>
            <a:ext cx="3589337" cy="2357437"/>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en-US" b="0"/>
          </a:p>
        </p:txBody>
      </p:sp>
      <p:sp>
        <p:nvSpPr>
          <p:cNvPr id="9221" name="TextBox 16"/>
          <p:cNvSpPr txBox="1">
            <a:spLocks noChangeArrowheads="1"/>
          </p:cNvSpPr>
          <p:nvPr/>
        </p:nvSpPr>
        <p:spPr bwMode="auto">
          <a:xfrm>
            <a:off x="4533900" y="4897438"/>
            <a:ext cx="1503363" cy="400050"/>
          </a:xfrm>
          <a:prstGeom prst="rect">
            <a:avLst/>
          </a:prstGeom>
          <a:noFill/>
          <a:ln w="9525">
            <a:noFill/>
            <a:miter lim="800000"/>
            <a:headEnd/>
            <a:tailEnd/>
          </a:ln>
        </p:spPr>
        <p:txBody>
          <a:bodyPr wrap="none">
            <a:spAutoFit/>
          </a:bodyPr>
          <a:lstStyle/>
          <a:p>
            <a:r>
              <a:rPr lang="en-US" sz="1000" b="0"/>
              <a:t>1 file per geographic area</a:t>
            </a:r>
            <a:br>
              <a:rPr lang="en-US" sz="1000" b="0"/>
            </a:br>
            <a:r>
              <a:rPr lang="en-US" sz="1000" b="0"/>
              <a:t> (US, Europe, Asia)</a:t>
            </a:r>
          </a:p>
        </p:txBody>
      </p:sp>
      <p:sp>
        <p:nvSpPr>
          <p:cNvPr id="9222" name="TextBox 20"/>
          <p:cNvSpPr txBox="1">
            <a:spLocks noChangeArrowheads="1"/>
          </p:cNvSpPr>
          <p:nvPr/>
        </p:nvSpPr>
        <p:spPr bwMode="auto">
          <a:xfrm>
            <a:off x="3189795" y="1992313"/>
            <a:ext cx="846707" cy="246221"/>
          </a:xfrm>
          <a:prstGeom prst="rect">
            <a:avLst/>
          </a:prstGeom>
          <a:noFill/>
          <a:ln w="9525">
            <a:noFill/>
            <a:miter lim="800000"/>
            <a:headEnd/>
            <a:tailEnd/>
          </a:ln>
        </p:spPr>
        <p:txBody>
          <a:bodyPr wrap="none">
            <a:spAutoFit/>
          </a:bodyPr>
          <a:lstStyle/>
          <a:p>
            <a:r>
              <a:rPr lang="en-US" sz="1000" b="0" dirty="0" smtClean="0"/>
              <a:t>Web Service</a:t>
            </a:r>
            <a:endParaRPr lang="en-US" sz="1000" b="0" dirty="0"/>
          </a:p>
        </p:txBody>
      </p:sp>
      <p:sp>
        <p:nvSpPr>
          <p:cNvPr id="46" name="Rectangle 45"/>
          <p:cNvSpPr/>
          <p:nvPr/>
        </p:nvSpPr>
        <p:spPr bwMode="auto">
          <a:xfrm>
            <a:off x="1949450" y="1381125"/>
            <a:ext cx="1543050" cy="500063"/>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Antalis 3</a:t>
            </a:r>
            <a:br>
              <a:rPr lang="en-US" sz="1100" b="0" dirty="0"/>
            </a:br>
            <a:r>
              <a:rPr lang="en-US" sz="1100" b="0" dirty="0"/>
              <a:t>(EUROPE and ASIA)</a:t>
            </a:r>
          </a:p>
        </p:txBody>
      </p:sp>
      <p:sp>
        <p:nvSpPr>
          <p:cNvPr id="47" name="Rectangle 46"/>
          <p:cNvSpPr/>
          <p:nvPr/>
        </p:nvSpPr>
        <p:spPr bwMode="auto">
          <a:xfrm>
            <a:off x="3716338" y="1381125"/>
            <a:ext cx="1541462" cy="500063"/>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CPC On-Track / </a:t>
            </a:r>
            <a:br>
              <a:rPr lang="en-US" sz="1100" b="0" dirty="0"/>
            </a:br>
            <a:r>
              <a:rPr lang="en-US" sz="1100" b="0" dirty="0"/>
              <a:t>SPV Management</a:t>
            </a:r>
            <a:br>
              <a:rPr lang="en-US" sz="1100" b="0" dirty="0"/>
            </a:br>
            <a:r>
              <a:rPr lang="en-US" sz="1100" b="0" dirty="0"/>
              <a:t>(AMER)</a:t>
            </a:r>
          </a:p>
        </p:txBody>
      </p:sp>
      <p:sp>
        <p:nvSpPr>
          <p:cNvPr id="48" name="Rectangle 6"/>
          <p:cNvSpPr>
            <a:spLocks noChangeArrowheads="1"/>
          </p:cNvSpPr>
          <p:nvPr/>
        </p:nvSpPr>
        <p:spPr bwMode="auto">
          <a:xfrm>
            <a:off x="2159000" y="4122738"/>
            <a:ext cx="2841625" cy="231775"/>
          </a:xfrm>
          <a:prstGeom prst="rect">
            <a:avLst/>
          </a:prstGeom>
          <a:solidFill>
            <a:srgbClr val="FFC0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Simulation Module</a:t>
            </a:r>
          </a:p>
        </p:txBody>
      </p:sp>
      <p:cxnSp>
        <p:nvCxnSpPr>
          <p:cNvPr id="9226" name="Straight Arrow Connector 15"/>
          <p:cNvCxnSpPr>
            <a:cxnSpLocks noChangeShapeType="1"/>
          </p:cNvCxnSpPr>
          <p:nvPr/>
        </p:nvCxnSpPr>
        <p:spPr bwMode="auto">
          <a:xfrm rot="16200000" flipH="1">
            <a:off x="4220369" y="5861844"/>
            <a:ext cx="338137" cy="3175"/>
          </a:xfrm>
          <a:prstGeom prst="bentConnector3">
            <a:avLst>
              <a:gd name="adj1" fmla="val 50000"/>
            </a:avLst>
          </a:prstGeom>
          <a:noFill/>
          <a:ln w="3175" algn="ctr">
            <a:solidFill>
              <a:schemeClr val="tx1"/>
            </a:solidFill>
            <a:round/>
            <a:headEnd/>
            <a:tailEnd type="triangle" w="med" len="med"/>
          </a:ln>
        </p:spPr>
      </p:cxnSp>
      <p:sp>
        <p:nvSpPr>
          <p:cNvPr id="9227" name="TextBox 20"/>
          <p:cNvSpPr txBox="1">
            <a:spLocks noChangeArrowheads="1"/>
          </p:cNvSpPr>
          <p:nvPr/>
        </p:nvSpPr>
        <p:spPr bwMode="auto">
          <a:xfrm>
            <a:off x="6507163" y="5902325"/>
            <a:ext cx="2032000" cy="400050"/>
          </a:xfrm>
          <a:prstGeom prst="rect">
            <a:avLst/>
          </a:prstGeom>
          <a:noFill/>
          <a:ln w="9525">
            <a:noFill/>
            <a:miter lim="800000"/>
            <a:headEnd/>
            <a:tailEnd/>
          </a:ln>
        </p:spPr>
        <p:txBody>
          <a:bodyPr>
            <a:spAutoFit/>
          </a:bodyPr>
          <a:lstStyle/>
          <a:p>
            <a:pPr algn="l"/>
            <a:r>
              <a:rPr lang="en-US" sz="1000" b="0"/>
              <a:t>Liquidity needs for GLFI perimeter</a:t>
            </a:r>
            <a:br>
              <a:rPr lang="en-US" sz="1000" b="0"/>
            </a:br>
            <a:r>
              <a:rPr lang="en-US" sz="1000" b="0"/>
              <a:t>(including Securitization)</a:t>
            </a:r>
          </a:p>
        </p:txBody>
      </p:sp>
      <p:sp>
        <p:nvSpPr>
          <p:cNvPr id="51" name="Rectangle 50"/>
          <p:cNvSpPr/>
          <p:nvPr/>
        </p:nvSpPr>
        <p:spPr bwMode="auto">
          <a:xfrm>
            <a:off x="7304088" y="3506788"/>
            <a:ext cx="1430337" cy="503237"/>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Structured Finance Liquidity Calculator</a:t>
            </a:r>
          </a:p>
        </p:txBody>
      </p:sp>
      <p:sp>
        <p:nvSpPr>
          <p:cNvPr id="52" name="Rectangle 51"/>
          <p:cNvSpPr/>
          <p:nvPr/>
        </p:nvSpPr>
        <p:spPr bwMode="auto">
          <a:xfrm>
            <a:off x="3697288" y="6032500"/>
            <a:ext cx="1544637" cy="503238"/>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err="1" smtClean="0"/>
              <a:t>Basylic</a:t>
            </a:r>
            <a:endParaRPr lang="en-US" sz="1100" b="0" dirty="0" smtClean="0"/>
          </a:p>
          <a:p>
            <a:pPr>
              <a:defRPr/>
            </a:pPr>
            <a:r>
              <a:rPr lang="en-US" sz="1100" b="0" dirty="0" smtClean="0"/>
              <a:t>(DEVL Collector)</a:t>
            </a:r>
            <a:endParaRPr lang="en-US" sz="1100" b="0" dirty="0"/>
          </a:p>
        </p:txBody>
      </p:sp>
      <p:sp>
        <p:nvSpPr>
          <p:cNvPr id="53" name="Rectangle 6"/>
          <p:cNvSpPr>
            <a:spLocks noChangeArrowheads="1"/>
          </p:cNvSpPr>
          <p:nvPr/>
        </p:nvSpPr>
        <p:spPr bwMode="auto">
          <a:xfrm rot="5400000">
            <a:off x="4132263" y="3592512"/>
            <a:ext cx="2114550" cy="231775"/>
          </a:xfrm>
          <a:prstGeom prst="rect">
            <a:avLst/>
          </a:prstGeom>
          <a:solidFill>
            <a:srgbClr val="FFC0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fr-FR" sz="1100" b="0" dirty="0"/>
              <a:t>Data administration</a:t>
            </a:r>
            <a:endParaRPr lang="en-US" sz="1100" b="0" dirty="0"/>
          </a:p>
        </p:txBody>
      </p:sp>
      <p:sp>
        <p:nvSpPr>
          <p:cNvPr id="54" name="Rectangle 53"/>
          <p:cNvSpPr/>
          <p:nvPr/>
        </p:nvSpPr>
        <p:spPr bwMode="auto">
          <a:xfrm>
            <a:off x="7275513" y="2547938"/>
            <a:ext cx="1484312" cy="500062"/>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CPM</a:t>
            </a:r>
          </a:p>
        </p:txBody>
      </p:sp>
      <p:cxnSp>
        <p:nvCxnSpPr>
          <p:cNvPr id="9232" name="Straight Arrow Connector 44"/>
          <p:cNvCxnSpPr>
            <a:cxnSpLocks noChangeShapeType="1"/>
          </p:cNvCxnSpPr>
          <p:nvPr/>
        </p:nvCxnSpPr>
        <p:spPr bwMode="auto">
          <a:xfrm flipV="1">
            <a:off x="5659438" y="4191000"/>
            <a:ext cx="239712" cy="6350"/>
          </a:xfrm>
          <a:prstGeom prst="straightConnector1">
            <a:avLst/>
          </a:prstGeom>
          <a:noFill/>
          <a:ln w="3175" algn="ctr">
            <a:solidFill>
              <a:schemeClr val="tx1"/>
            </a:solidFill>
            <a:round/>
            <a:headEnd/>
            <a:tailEnd type="triangle" w="med" len="med"/>
          </a:ln>
        </p:spPr>
      </p:cxnSp>
      <p:sp>
        <p:nvSpPr>
          <p:cNvPr id="9233" name="Rectangle 54"/>
          <p:cNvSpPr>
            <a:spLocks noChangeArrowheads="1"/>
          </p:cNvSpPr>
          <p:nvPr/>
        </p:nvSpPr>
        <p:spPr bwMode="auto">
          <a:xfrm>
            <a:off x="728663" y="1181100"/>
            <a:ext cx="6453187" cy="3921125"/>
          </a:xfrm>
          <a:prstGeom prst="rect">
            <a:avLst/>
          </a:prstGeom>
          <a:noFill/>
          <a:ln w="19050" algn="ctr">
            <a:solidFill>
              <a:srgbClr val="FF0000"/>
            </a:solidFill>
            <a:prstDash val="dash"/>
            <a:round/>
            <a:headEnd/>
            <a:tailEnd/>
          </a:ln>
        </p:spPr>
        <p:txBody>
          <a:bodyPr anchor="ctr"/>
          <a:lstStyle/>
          <a:p>
            <a:endParaRPr lang="fr-FR"/>
          </a:p>
        </p:txBody>
      </p:sp>
      <p:cxnSp>
        <p:nvCxnSpPr>
          <p:cNvPr id="9234" name="Shape 40"/>
          <p:cNvCxnSpPr>
            <a:cxnSpLocks noChangeShapeType="1"/>
          </p:cNvCxnSpPr>
          <p:nvPr/>
        </p:nvCxnSpPr>
        <p:spPr bwMode="auto">
          <a:xfrm flipV="1">
            <a:off x="4395788" y="2919413"/>
            <a:ext cx="4371975" cy="2979737"/>
          </a:xfrm>
          <a:prstGeom prst="bentConnector3">
            <a:avLst>
              <a:gd name="adj1" fmla="val 105227"/>
            </a:avLst>
          </a:prstGeom>
          <a:noFill/>
          <a:ln w="3175" algn="ctr">
            <a:solidFill>
              <a:schemeClr val="tx1"/>
            </a:solidFill>
            <a:round/>
            <a:headEnd/>
            <a:tailEnd type="triangle" w="med" len="med"/>
          </a:ln>
        </p:spPr>
      </p:cxnSp>
      <p:cxnSp>
        <p:nvCxnSpPr>
          <p:cNvPr id="9235" name="Straight Arrow Connector 19"/>
          <p:cNvCxnSpPr>
            <a:cxnSpLocks noChangeShapeType="1"/>
            <a:endCxn id="70" idx="2"/>
          </p:cNvCxnSpPr>
          <p:nvPr/>
        </p:nvCxnSpPr>
        <p:spPr bwMode="auto">
          <a:xfrm rot="16200000" flipV="1">
            <a:off x="403225" y="2428875"/>
            <a:ext cx="1452563" cy="525463"/>
          </a:xfrm>
          <a:prstGeom prst="bentConnector3">
            <a:avLst>
              <a:gd name="adj1" fmla="val 50000"/>
            </a:avLst>
          </a:prstGeom>
          <a:noFill/>
          <a:ln w="3175" algn="ctr">
            <a:solidFill>
              <a:schemeClr val="tx1"/>
            </a:solidFill>
            <a:prstDash val="sysDash"/>
            <a:round/>
            <a:headEnd/>
            <a:tailEnd type="triangle" w="med" len="med"/>
          </a:ln>
        </p:spPr>
      </p:cxnSp>
      <p:pic>
        <p:nvPicPr>
          <p:cNvPr id="9236" name="Picture 2" descr="C:\Program Files\Microsoft Office\MEDIA\CAGCAT10\j0292020.wmf"/>
          <p:cNvPicPr>
            <a:picLocks noChangeAspect="1" noChangeArrowheads="1"/>
          </p:cNvPicPr>
          <p:nvPr/>
        </p:nvPicPr>
        <p:blipFill>
          <a:blip r:embed="rId2" cstate="print"/>
          <a:srcRect/>
          <a:stretch>
            <a:fillRect/>
          </a:stretch>
        </p:blipFill>
        <p:spPr bwMode="auto">
          <a:xfrm>
            <a:off x="1123950" y="3444875"/>
            <a:ext cx="536575" cy="508000"/>
          </a:xfrm>
          <a:prstGeom prst="rect">
            <a:avLst/>
          </a:prstGeom>
          <a:noFill/>
          <a:ln w="9525">
            <a:noFill/>
            <a:miter lim="800000"/>
            <a:headEnd/>
            <a:tailEnd/>
          </a:ln>
        </p:spPr>
      </p:pic>
      <p:sp>
        <p:nvSpPr>
          <p:cNvPr id="9237" name="Rectangle 8"/>
          <p:cNvSpPr>
            <a:spLocks noChangeArrowheads="1"/>
          </p:cNvSpPr>
          <p:nvPr/>
        </p:nvSpPr>
        <p:spPr bwMode="auto">
          <a:xfrm>
            <a:off x="5905500" y="4022725"/>
            <a:ext cx="1144588" cy="477838"/>
          </a:xfrm>
          <a:prstGeom prst="rect">
            <a:avLst/>
          </a:prstGeom>
          <a:solidFill>
            <a:srgbClr val="FFFF00"/>
          </a:solidFill>
          <a:ln w="6350" algn="ctr">
            <a:solidFill>
              <a:schemeClr val="tx1"/>
            </a:solidFill>
            <a:round/>
            <a:headEnd/>
            <a:tailEnd/>
          </a:ln>
        </p:spPr>
        <p:txBody>
          <a:bodyPr anchor="ctr"/>
          <a:lstStyle/>
          <a:p>
            <a:r>
              <a:rPr lang="en-US" sz="1100" b="0"/>
              <a:t>Securitization Liquidity Engine</a:t>
            </a:r>
          </a:p>
        </p:txBody>
      </p:sp>
      <p:cxnSp>
        <p:nvCxnSpPr>
          <p:cNvPr id="9238" name="Straight Arrow Connector 44"/>
          <p:cNvCxnSpPr>
            <a:cxnSpLocks noChangeShapeType="1"/>
          </p:cNvCxnSpPr>
          <p:nvPr/>
        </p:nvCxnSpPr>
        <p:spPr bwMode="auto">
          <a:xfrm flipH="1">
            <a:off x="5646738" y="4349750"/>
            <a:ext cx="254000" cy="0"/>
          </a:xfrm>
          <a:prstGeom prst="straightConnector1">
            <a:avLst/>
          </a:prstGeom>
          <a:noFill/>
          <a:ln w="3175" algn="ctr">
            <a:solidFill>
              <a:schemeClr val="tx1"/>
            </a:solidFill>
            <a:round/>
            <a:headEnd/>
            <a:tailEnd type="triangle" w="med" len="med"/>
          </a:ln>
        </p:spPr>
      </p:cxnSp>
      <p:cxnSp>
        <p:nvCxnSpPr>
          <p:cNvPr id="9239" name="Shape 40"/>
          <p:cNvCxnSpPr>
            <a:cxnSpLocks noChangeShapeType="1"/>
            <a:stCxn id="54" idx="2"/>
            <a:endCxn id="51" idx="0"/>
          </p:cNvCxnSpPr>
          <p:nvPr/>
        </p:nvCxnSpPr>
        <p:spPr bwMode="auto">
          <a:xfrm rot="16200000" flipH="1">
            <a:off x="7789069" y="3277394"/>
            <a:ext cx="458788" cy="0"/>
          </a:xfrm>
          <a:prstGeom prst="bentConnector3">
            <a:avLst>
              <a:gd name="adj1" fmla="val 50000"/>
            </a:avLst>
          </a:prstGeom>
          <a:noFill/>
          <a:ln w="3175" algn="ctr">
            <a:solidFill>
              <a:schemeClr val="tx1"/>
            </a:solidFill>
            <a:round/>
            <a:headEnd/>
            <a:tailEnd type="triangle" w="med" len="med"/>
          </a:ln>
        </p:spPr>
      </p:cxnSp>
      <p:cxnSp>
        <p:nvCxnSpPr>
          <p:cNvPr id="9240" name="Shape 40"/>
          <p:cNvCxnSpPr>
            <a:cxnSpLocks noChangeShapeType="1"/>
            <a:stCxn id="51" idx="2"/>
            <a:endCxn id="98" idx="3"/>
          </p:cNvCxnSpPr>
          <p:nvPr/>
        </p:nvCxnSpPr>
        <p:spPr bwMode="auto">
          <a:xfrm rot="5400000">
            <a:off x="5856287" y="3394076"/>
            <a:ext cx="1547813" cy="2779712"/>
          </a:xfrm>
          <a:prstGeom prst="bentConnector2">
            <a:avLst/>
          </a:prstGeom>
          <a:noFill/>
          <a:ln w="3175" algn="ctr">
            <a:solidFill>
              <a:schemeClr val="tx1"/>
            </a:solidFill>
            <a:round/>
            <a:headEnd/>
            <a:tailEnd type="triangle" w="med" len="med"/>
          </a:ln>
        </p:spPr>
      </p:cxnSp>
      <p:cxnSp>
        <p:nvCxnSpPr>
          <p:cNvPr id="9241" name="Straight Arrow Connector 19"/>
          <p:cNvCxnSpPr>
            <a:cxnSpLocks noChangeShapeType="1"/>
          </p:cNvCxnSpPr>
          <p:nvPr/>
        </p:nvCxnSpPr>
        <p:spPr bwMode="auto">
          <a:xfrm rot="16200000" flipH="1">
            <a:off x="2593182" y="3269456"/>
            <a:ext cx="565150" cy="2814637"/>
          </a:xfrm>
          <a:prstGeom prst="bentConnector2">
            <a:avLst/>
          </a:prstGeom>
          <a:noFill/>
          <a:ln w="3175" algn="ctr">
            <a:solidFill>
              <a:schemeClr val="tx1"/>
            </a:solidFill>
            <a:prstDash val="sysDash"/>
            <a:round/>
            <a:headEnd/>
            <a:tailEnd/>
          </a:ln>
        </p:spPr>
      </p:cxnSp>
      <p:sp>
        <p:nvSpPr>
          <p:cNvPr id="9242" name="TextBox 55"/>
          <p:cNvSpPr txBox="1">
            <a:spLocks noChangeArrowheads="1"/>
          </p:cNvSpPr>
          <p:nvPr/>
        </p:nvSpPr>
        <p:spPr bwMode="auto">
          <a:xfrm>
            <a:off x="619125" y="5076825"/>
            <a:ext cx="1141413" cy="461963"/>
          </a:xfrm>
          <a:prstGeom prst="rect">
            <a:avLst/>
          </a:prstGeom>
          <a:noFill/>
          <a:ln w="9525">
            <a:noFill/>
            <a:miter lim="800000"/>
            <a:headEnd/>
            <a:tailEnd/>
          </a:ln>
        </p:spPr>
        <p:txBody>
          <a:bodyPr wrap="none">
            <a:spAutoFit/>
          </a:bodyPr>
          <a:lstStyle/>
          <a:p>
            <a:pPr algn="l"/>
            <a:r>
              <a:rPr lang="en-US" sz="1200">
                <a:solidFill>
                  <a:srgbClr val="FF0000"/>
                </a:solidFill>
              </a:rPr>
              <a:t>Securitization </a:t>
            </a:r>
          </a:p>
          <a:p>
            <a:pPr algn="l"/>
            <a:r>
              <a:rPr lang="en-US" sz="1200">
                <a:solidFill>
                  <a:srgbClr val="FF0000"/>
                </a:solidFill>
              </a:rPr>
              <a:t>perimeter</a:t>
            </a:r>
          </a:p>
        </p:txBody>
      </p:sp>
      <p:sp>
        <p:nvSpPr>
          <p:cNvPr id="9243" name="TextBox 18"/>
          <p:cNvSpPr txBox="1">
            <a:spLocks noChangeArrowheads="1"/>
          </p:cNvSpPr>
          <p:nvPr/>
        </p:nvSpPr>
        <p:spPr bwMode="auto">
          <a:xfrm>
            <a:off x="877888" y="3871913"/>
            <a:ext cx="1179512" cy="554037"/>
          </a:xfrm>
          <a:prstGeom prst="rect">
            <a:avLst/>
          </a:prstGeom>
          <a:solidFill>
            <a:schemeClr val="bg1"/>
          </a:solidFill>
          <a:ln w="9525">
            <a:noFill/>
            <a:miter lim="800000"/>
            <a:headEnd/>
            <a:tailEnd/>
          </a:ln>
        </p:spPr>
        <p:txBody>
          <a:bodyPr wrap="none">
            <a:spAutoFit/>
          </a:bodyPr>
          <a:lstStyle/>
          <a:p>
            <a:r>
              <a:rPr lang="en-US" sz="1000" b="0"/>
              <a:t>Manual inputs</a:t>
            </a:r>
          </a:p>
          <a:p>
            <a:r>
              <a:rPr lang="en-US" sz="1000" b="0"/>
              <a:t>(model parameters,</a:t>
            </a:r>
          </a:p>
          <a:p>
            <a:r>
              <a:rPr lang="en-US" sz="1000" b="0"/>
              <a:t>new production)</a:t>
            </a:r>
          </a:p>
        </p:txBody>
      </p:sp>
      <p:sp>
        <p:nvSpPr>
          <p:cNvPr id="9244" name="TextBox 16"/>
          <p:cNvSpPr txBox="1">
            <a:spLocks noChangeArrowheads="1"/>
          </p:cNvSpPr>
          <p:nvPr/>
        </p:nvSpPr>
        <p:spPr bwMode="auto">
          <a:xfrm>
            <a:off x="687388" y="4603750"/>
            <a:ext cx="831850" cy="400050"/>
          </a:xfrm>
          <a:prstGeom prst="rect">
            <a:avLst/>
          </a:prstGeom>
          <a:noFill/>
          <a:ln w="9525">
            <a:noFill/>
            <a:miter lim="800000"/>
            <a:headEnd/>
            <a:tailEnd/>
          </a:ln>
        </p:spPr>
        <p:txBody>
          <a:bodyPr wrap="none">
            <a:spAutoFit/>
          </a:bodyPr>
          <a:lstStyle/>
          <a:p>
            <a:pPr algn="r"/>
            <a:r>
              <a:rPr lang="en-US" sz="1000" b="0"/>
              <a:t>Adjustments</a:t>
            </a:r>
          </a:p>
          <a:p>
            <a:pPr algn="r"/>
            <a:r>
              <a:rPr lang="en-US" sz="1000" b="0"/>
              <a:t>if any</a:t>
            </a:r>
          </a:p>
        </p:txBody>
      </p:sp>
      <p:cxnSp>
        <p:nvCxnSpPr>
          <p:cNvPr id="9245" name="Straight Arrow Connector 19"/>
          <p:cNvCxnSpPr>
            <a:cxnSpLocks noChangeShapeType="1"/>
          </p:cNvCxnSpPr>
          <p:nvPr/>
        </p:nvCxnSpPr>
        <p:spPr bwMode="auto">
          <a:xfrm>
            <a:off x="1049338" y="1666875"/>
            <a:ext cx="979487" cy="1493838"/>
          </a:xfrm>
          <a:prstGeom prst="bentConnector3">
            <a:avLst>
              <a:gd name="adj1" fmla="val 70486"/>
            </a:avLst>
          </a:prstGeom>
          <a:noFill/>
          <a:ln w="3175" algn="ctr">
            <a:solidFill>
              <a:schemeClr val="tx1"/>
            </a:solidFill>
            <a:round/>
            <a:headEnd/>
            <a:tailEnd type="triangle" w="med" len="med"/>
          </a:ln>
        </p:spPr>
      </p:cxnSp>
      <p:sp>
        <p:nvSpPr>
          <p:cNvPr id="70" name="Rectangle 7"/>
          <p:cNvSpPr>
            <a:spLocks noChangeArrowheads="1"/>
          </p:cNvSpPr>
          <p:nvPr/>
        </p:nvSpPr>
        <p:spPr bwMode="auto">
          <a:xfrm>
            <a:off x="219075" y="1370013"/>
            <a:ext cx="1293813" cy="595312"/>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Model parameters settings </a:t>
            </a:r>
            <a:br>
              <a:rPr lang="en-US" sz="1100" b="0" dirty="0"/>
            </a:br>
            <a:r>
              <a:rPr lang="en-US" sz="1100" b="0" dirty="0"/>
              <a:t>(DEVL referential)</a:t>
            </a:r>
          </a:p>
        </p:txBody>
      </p:sp>
      <p:sp>
        <p:nvSpPr>
          <p:cNvPr id="71" name="Rectangle 6"/>
          <p:cNvSpPr>
            <a:spLocks noChangeArrowheads="1"/>
          </p:cNvSpPr>
          <p:nvPr/>
        </p:nvSpPr>
        <p:spPr bwMode="auto">
          <a:xfrm>
            <a:off x="2163763" y="2651125"/>
            <a:ext cx="2832100" cy="269875"/>
          </a:xfrm>
          <a:prstGeom prst="rect">
            <a:avLst/>
          </a:prstGeom>
          <a:solidFill>
            <a:srgbClr val="FFFF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Inputs module</a:t>
            </a:r>
          </a:p>
        </p:txBody>
      </p:sp>
      <p:sp>
        <p:nvSpPr>
          <p:cNvPr id="72" name="Rectangle 6"/>
          <p:cNvSpPr>
            <a:spLocks noChangeArrowheads="1"/>
          </p:cNvSpPr>
          <p:nvPr/>
        </p:nvSpPr>
        <p:spPr bwMode="auto">
          <a:xfrm>
            <a:off x="3708400" y="3287713"/>
            <a:ext cx="1295400" cy="336550"/>
          </a:xfrm>
          <a:prstGeom prst="rect">
            <a:avLst/>
          </a:prstGeom>
          <a:solidFill>
            <a:srgbClr val="FFFF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Liquidity Launcher + Data Control</a:t>
            </a:r>
          </a:p>
        </p:txBody>
      </p:sp>
      <p:sp>
        <p:nvSpPr>
          <p:cNvPr id="73" name="Rectangle 6"/>
          <p:cNvSpPr>
            <a:spLocks noChangeArrowheads="1"/>
          </p:cNvSpPr>
          <p:nvPr/>
        </p:nvSpPr>
        <p:spPr bwMode="auto">
          <a:xfrm>
            <a:off x="2151063" y="3295650"/>
            <a:ext cx="1295400" cy="336550"/>
          </a:xfrm>
          <a:prstGeom prst="rect">
            <a:avLst/>
          </a:prstGeom>
          <a:solidFill>
            <a:srgbClr val="FFC0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B2S Launcher </a:t>
            </a:r>
          </a:p>
          <a:p>
            <a:pPr>
              <a:defRPr/>
            </a:pPr>
            <a:r>
              <a:rPr lang="en-US" sz="1100" b="0" dirty="0"/>
              <a:t>+ Data Control</a:t>
            </a:r>
          </a:p>
        </p:txBody>
      </p:sp>
      <p:sp>
        <p:nvSpPr>
          <p:cNvPr id="74" name="Rectangle 6"/>
          <p:cNvSpPr>
            <a:spLocks noChangeArrowheads="1"/>
          </p:cNvSpPr>
          <p:nvPr/>
        </p:nvSpPr>
        <p:spPr bwMode="auto">
          <a:xfrm>
            <a:off x="2157413" y="3709988"/>
            <a:ext cx="1295400" cy="336550"/>
          </a:xfrm>
          <a:prstGeom prst="rect">
            <a:avLst/>
          </a:prstGeom>
          <a:solidFill>
            <a:srgbClr val="FFC0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B2S outputs module</a:t>
            </a:r>
          </a:p>
        </p:txBody>
      </p:sp>
      <p:sp>
        <p:nvSpPr>
          <p:cNvPr id="75" name="Rectangle 6"/>
          <p:cNvSpPr>
            <a:spLocks noChangeArrowheads="1"/>
          </p:cNvSpPr>
          <p:nvPr/>
        </p:nvSpPr>
        <p:spPr bwMode="auto">
          <a:xfrm>
            <a:off x="3708400" y="3702050"/>
            <a:ext cx="1295400" cy="336550"/>
          </a:xfrm>
          <a:prstGeom prst="rect">
            <a:avLst/>
          </a:prstGeom>
          <a:solidFill>
            <a:srgbClr val="FFFF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Liquidity outputs module</a:t>
            </a:r>
          </a:p>
        </p:txBody>
      </p:sp>
      <p:cxnSp>
        <p:nvCxnSpPr>
          <p:cNvPr id="9252" name="Straight Arrow Connector 100"/>
          <p:cNvCxnSpPr>
            <a:cxnSpLocks noChangeShapeType="1"/>
            <a:endCxn id="40" idx="1"/>
          </p:cNvCxnSpPr>
          <p:nvPr/>
        </p:nvCxnSpPr>
        <p:spPr bwMode="auto">
          <a:xfrm>
            <a:off x="1660525" y="3698875"/>
            <a:ext cx="404813" cy="3175"/>
          </a:xfrm>
          <a:prstGeom prst="straightConnector1">
            <a:avLst/>
          </a:prstGeom>
          <a:noFill/>
          <a:ln w="3175" algn="ctr">
            <a:solidFill>
              <a:schemeClr val="tx1"/>
            </a:solidFill>
            <a:round/>
            <a:headEnd/>
            <a:tailEnd type="triangle" w="med" len="med"/>
          </a:ln>
        </p:spPr>
      </p:cxnSp>
      <p:cxnSp>
        <p:nvCxnSpPr>
          <p:cNvPr id="9253" name="Straight Arrow Connector 44"/>
          <p:cNvCxnSpPr>
            <a:cxnSpLocks noChangeShapeType="1"/>
          </p:cNvCxnSpPr>
          <p:nvPr/>
        </p:nvCxnSpPr>
        <p:spPr bwMode="auto">
          <a:xfrm flipV="1">
            <a:off x="5672138" y="3413125"/>
            <a:ext cx="236537" cy="6350"/>
          </a:xfrm>
          <a:prstGeom prst="straightConnector1">
            <a:avLst/>
          </a:prstGeom>
          <a:noFill/>
          <a:ln w="3175" algn="ctr">
            <a:solidFill>
              <a:schemeClr val="tx1"/>
            </a:solidFill>
            <a:round/>
            <a:headEnd/>
            <a:tailEnd type="triangle" w="med" len="med"/>
          </a:ln>
        </p:spPr>
      </p:cxnSp>
      <p:cxnSp>
        <p:nvCxnSpPr>
          <p:cNvPr id="9254" name="Straight Arrow Connector 44"/>
          <p:cNvCxnSpPr>
            <a:cxnSpLocks noChangeShapeType="1"/>
          </p:cNvCxnSpPr>
          <p:nvPr/>
        </p:nvCxnSpPr>
        <p:spPr bwMode="auto">
          <a:xfrm flipH="1">
            <a:off x="5656263" y="3571875"/>
            <a:ext cx="254000" cy="0"/>
          </a:xfrm>
          <a:prstGeom prst="straightConnector1">
            <a:avLst/>
          </a:prstGeom>
          <a:noFill/>
          <a:ln w="3175" algn="ctr">
            <a:solidFill>
              <a:schemeClr val="tx1"/>
            </a:solidFill>
            <a:round/>
            <a:headEnd/>
            <a:tailEnd type="triangle" w="med" len="med"/>
          </a:ln>
        </p:spPr>
      </p:cxnSp>
      <p:sp>
        <p:nvSpPr>
          <p:cNvPr id="79" name="Rectangle 78"/>
          <p:cNvSpPr/>
          <p:nvPr/>
        </p:nvSpPr>
        <p:spPr bwMode="auto">
          <a:xfrm>
            <a:off x="2033588" y="5307013"/>
            <a:ext cx="1546225" cy="503237"/>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fr-FR" sz="1100" b="0" dirty="0"/>
              <a:t>FSI</a:t>
            </a:r>
            <a:endParaRPr lang="en-US" sz="1100" b="0" dirty="0"/>
          </a:p>
        </p:txBody>
      </p:sp>
      <p:sp>
        <p:nvSpPr>
          <p:cNvPr id="80" name="Rectangle 79"/>
          <p:cNvSpPr/>
          <p:nvPr/>
        </p:nvSpPr>
        <p:spPr bwMode="auto">
          <a:xfrm>
            <a:off x="2032000" y="6034088"/>
            <a:ext cx="1546225" cy="503237"/>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fr-FR" sz="1100" b="0" dirty="0"/>
              <a:t>Collecte</a:t>
            </a:r>
            <a:endParaRPr lang="en-US" sz="1100" b="0" dirty="0"/>
          </a:p>
        </p:txBody>
      </p:sp>
      <p:cxnSp>
        <p:nvCxnSpPr>
          <p:cNvPr id="9257" name="Straight Arrow Connector 119"/>
          <p:cNvCxnSpPr>
            <a:cxnSpLocks noChangeShapeType="1"/>
            <a:stCxn id="79" idx="2"/>
            <a:endCxn id="80" idx="0"/>
          </p:cNvCxnSpPr>
          <p:nvPr/>
        </p:nvCxnSpPr>
        <p:spPr bwMode="auto">
          <a:xfrm flipH="1">
            <a:off x="2805113" y="5810250"/>
            <a:ext cx="1587" cy="223838"/>
          </a:xfrm>
          <a:prstGeom prst="straightConnector1">
            <a:avLst/>
          </a:prstGeom>
          <a:noFill/>
          <a:ln w="3175" algn="ctr">
            <a:solidFill>
              <a:schemeClr val="tx1"/>
            </a:solidFill>
            <a:round/>
            <a:headEnd/>
            <a:tailEnd type="triangle" w="med" len="med"/>
          </a:ln>
        </p:spPr>
      </p:cxnSp>
      <p:cxnSp>
        <p:nvCxnSpPr>
          <p:cNvPr id="9258" name="Straight Arrow Connector 122"/>
          <p:cNvCxnSpPr>
            <a:cxnSpLocks noChangeShapeType="1"/>
          </p:cNvCxnSpPr>
          <p:nvPr/>
        </p:nvCxnSpPr>
        <p:spPr bwMode="auto">
          <a:xfrm flipH="1">
            <a:off x="4283075" y="4959350"/>
            <a:ext cx="3175" cy="357188"/>
          </a:xfrm>
          <a:prstGeom prst="straightConnector1">
            <a:avLst/>
          </a:prstGeom>
          <a:noFill/>
          <a:ln w="3175" algn="ctr">
            <a:solidFill>
              <a:schemeClr val="tx1"/>
            </a:solidFill>
            <a:prstDash val="sysDash"/>
            <a:round/>
            <a:headEnd/>
            <a:tailEnd type="triangle" w="med" len="med"/>
          </a:ln>
        </p:spPr>
      </p:cxnSp>
      <p:sp>
        <p:nvSpPr>
          <p:cNvPr id="83" name="Rectangle 6"/>
          <p:cNvSpPr>
            <a:spLocks noChangeArrowheads="1"/>
          </p:cNvSpPr>
          <p:nvPr/>
        </p:nvSpPr>
        <p:spPr bwMode="auto">
          <a:xfrm rot="5400000">
            <a:off x="4424363" y="3590925"/>
            <a:ext cx="2111375" cy="231775"/>
          </a:xfrm>
          <a:prstGeom prst="rect">
            <a:avLst/>
          </a:prstGeom>
          <a:solidFill>
            <a:srgbClr val="FFC0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User Rights Module</a:t>
            </a:r>
          </a:p>
        </p:txBody>
      </p:sp>
      <p:sp>
        <p:nvSpPr>
          <p:cNvPr id="9260" name="Rectangle 8"/>
          <p:cNvSpPr>
            <a:spLocks noChangeArrowheads="1"/>
          </p:cNvSpPr>
          <p:nvPr/>
        </p:nvSpPr>
        <p:spPr bwMode="auto">
          <a:xfrm>
            <a:off x="5918200" y="3254375"/>
            <a:ext cx="1144588" cy="477838"/>
          </a:xfrm>
          <a:prstGeom prst="rect">
            <a:avLst/>
          </a:prstGeom>
          <a:solidFill>
            <a:srgbClr val="FFC000"/>
          </a:solidFill>
          <a:ln w="6350" algn="ctr">
            <a:solidFill>
              <a:schemeClr val="tx1"/>
            </a:solidFill>
            <a:round/>
            <a:headEnd/>
            <a:tailEnd/>
          </a:ln>
        </p:spPr>
        <p:txBody>
          <a:bodyPr anchor="ctr"/>
          <a:lstStyle/>
          <a:p>
            <a:r>
              <a:rPr lang="fr-FR" sz="1100" b="0"/>
              <a:t>B2S Engine</a:t>
            </a:r>
            <a:endParaRPr lang="en-US" sz="1100" b="0"/>
          </a:p>
        </p:txBody>
      </p:sp>
      <p:cxnSp>
        <p:nvCxnSpPr>
          <p:cNvPr id="9261" name="Straight Arrow Connector 208"/>
          <p:cNvCxnSpPr>
            <a:cxnSpLocks noChangeShapeType="1"/>
          </p:cNvCxnSpPr>
          <p:nvPr/>
        </p:nvCxnSpPr>
        <p:spPr bwMode="auto">
          <a:xfrm>
            <a:off x="4457700" y="4625975"/>
            <a:ext cx="6350" cy="692150"/>
          </a:xfrm>
          <a:prstGeom prst="straightConnector1">
            <a:avLst/>
          </a:prstGeom>
          <a:noFill/>
          <a:ln w="3175" algn="ctr">
            <a:solidFill>
              <a:schemeClr val="tx1"/>
            </a:solidFill>
            <a:round/>
            <a:headEnd/>
            <a:tailEnd type="triangle" w="med" len="med"/>
          </a:ln>
        </p:spPr>
      </p:cxnSp>
      <p:cxnSp>
        <p:nvCxnSpPr>
          <p:cNvPr id="9262" name="Straight Arrow Connector 211"/>
          <p:cNvCxnSpPr>
            <a:cxnSpLocks noChangeShapeType="1"/>
            <a:stCxn id="100" idx="2"/>
            <a:endCxn id="79" idx="0"/>
          </p:cNvCxnSpPr>
          <p:nvPr/>
        </p:nvCxnSpPr>
        <p:spPr bwMode="auto">
          <a:xfrm>
            <a:off x="2805113" y="4767263"/>
            <a:ext cx="1587" cy="539750"/>
          </a:xfrm>
          <a:prstGeom prst="straightConnector1">
            <a:avLst/>
          </a:prstGeom>
          <a:noFill/>
          <a:ln w="3175" algn="ctr">
            <a:solidFill>
              <a:schemeClr val="tx1"/>
            </a:solidFill>
            <a:round/>
            <a:headEnd/>
            <a:tailEnd type="triangle" w="med" len="med"/>
          </a:ln>
        </p:spPr>
      </p:cxnSp>
      <p:sp>
        <p:nvSpPr>
          <p:cNvPr id="95" name="Can 94"/>
          <p:cNvSpPr/>
          <p:nvPr/>
        </p:nvSpPr>
        <p:spPr bwMode="auto">
          <a:xfrm>
            <a:off x="7727950" y="1646238"/>
            <a:ext cx="496888" cy="523875"/>
          </a:xfrm>
          <a:prstGeom prst="can">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endParaRPr lang="en-US" sz="1100" b="0" dirty="0"/>
          </a:p>
        </p:txBody>
      </p:sp>
      <p:sp>
        <p:nvSpPr>
          <p:cNvPr id="9264" name="TextBox 284"/>
          <p:cNvSpPr txBox="1">
            <a:spLocks noChangeArrowheads="1"/>
          </p:cNvSpPr>
          <p:nvPr/>
        </p:nvSpPr>
        <p:spPr bwMode="auto">
          <a:xfrm>
            <a:off x="7740650" y="1814513"/>
            <a:ext cx="484188" cy="261937"/>
          </a:xfrm>
          <a:prstGeom prst="rect">
            <a:avLst/>
          </a:prstGeom>
          <a:noFill/>
          <a:ln w="9525">
            <a:noFill/>
            <a:miter lim="800000"/>
            <a:headEnd/>
            <a:tailEnd/>
          </a:ln>
        </p:spPr>
        <p:txBody>
          <a:bodyPr>
            <a:spAutoFit/>
          </a:bodyPr>
          <a:lstStyle/>
          <a:p>
            <a:r>
              <a:rPr lang="fr-FR" sz="1100" b="0"/>
              <a:t>BDR</a:t>
            </a:r>
            <a:endParaRPr lang="en-US" sz="1100" b="0"/>
          </a:p>
        </p:txBody>
      </p:sp>
      <p:sp>
        <p:nvSpPr>
          <p:cNvPr id="98" name="Rectangle 97"/>
          <p:cNvSpPr/>
          <p:nvPr/>
        </p:nvSpPr>
        <p:spPr bwMode="auto">
          <a:xfrm>
            <a:off x="3694113" y="5305425"/>
            <a:ext cx="1546225" cy="503238"/>
          </a:xfrm>
          <a:prstGeom prst="rect">
            <a:avLst/>
          </a:prstGeom>
          <a:solidFill>
            <a:schemeClr val="accent1"/>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err="1" smtClean="0"/>
              <a:t>Liqor</a:t>
            </a:r>
            <a:r>
              <a:rPr lang="en-US" sz="1100" b="0" dirty="0" smtClean="0"/>
              <a:t> </a:t>
            </a:r>
          </a:p>
          <a:p>
            <a:pPr>
              <a:defRPr/>
            </a:pPr>
            <a:r>
              <a:rPr lang="en-US" sz="1100" b="0" dirty="0" smtClean="0"/>
              <a:t>(SGCIB Collector)</a:t>
            </a:r>
            <a:endParaRPr lang="en-US" sz="1100" b="0" dirty="0"/>
          </a:p>
        </p:txBody>
      </p:sp>
      <p:sp>
        <p:nvSpPr>
          <p:cNvPr id="99" name="Rectangle 6"/>
          <p:cNvSpPr>
            <a:spLocks noChangeArrowheads="1"/>
          </p:cNvSpPr>
          <p:nvPr/>
        </p:nvSpPr>
        <p:spPr bwMode="auto">
          <a:xfrm>
            <a:off x="3711575" y="2979738"/>
            <a:ext cx="1289050" cy="231775"/>
          </a:xfrm>
          <a:prstGeom prst="rect">
            <a:avLst/>
          </a:prstGeom>
          <a:solidFill>
            <a:srgbClr val="FFFF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en-US" sz="1100" b="0" dirty="0"/>
              <a:t>Scheduler</a:t>
            </a:r>
          </a:p>
        </p:txBody>
      </p:sp>
      <p:sp>
        <p:nvSpPr>
          <p:cNvPr id="100" name="Rectangle 6"/>
          <p:cNvSpPr>
            <a:spLocks noChangeArrowheads="1"/>
          </p:cNvSpPr>
          <p:nvPr/>
        </p:nvSpPr>
        <p:spPr bwMode="auto">
          <a:xfrm>
            <a:off x="2157413" y="4430713"/>
            <a:ext cx="1295400" cy="336550"/>
          </a:xfrm>
          <a:prstGeom prst="rect">
            <a:avLst/>
          </a:prstGeom>
          <a:solidFill>
            <a:srgbClr val="FFC0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fr-FR" sz="1100" b="0" dirty="0"/>
              <a:t>B2S </a:t>
            </a:r>
            <a:r>
              <a:rPr lang="fr-FR" sz="1100" b="0" dirty="0" err="1"/>
              <a:t>Send</a:t>
            </a:r>
            <a:r>
              <a:rPr lang="fr-FR" sz="1100" b="0" dirty="0"/>
              <a:t> to Collecte</a:t>
            </a:r>
            <a:endParaRPr lang="en-US" sz="1100" b="0" dirty="0"/>
          </a:p>
        </p:txBody>
      </p:sp>
      <p:sp>
        <p:nvSpPr>
          <p:cNvPr id="101" name="Rectangle 6"/>
          <p:cNvSpPr>
            <a:spLocks noChangeArrowheads="1"/>
          </p:cNvSpPr>
          <p:nvPr/>
        </p:nvSpPr>
        <p:spPr bwMode="auto">
          <a:xfrm>
            <a:off x="3705225" y="4430713"/>
            <a:ext cx="1295400" cy="336550"/>
          </a:xfrm>
          <a:prstGeom prst="rect">
            <a:avLst/>
          </a:prstGeom>
          <a:solidFill>
            <a:srgbClr val="FFFF00"/>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defRPr/>
            </a:pPr>
            <a:r>
              <a:rPr lang="fr-FR" sz="1100" b="0" dirty="0" err="1"/>
              <a:t>Liquidity</a:t>
            </a:r>
            <a:r>
              <a:rPr lang="fr-FR" sz="1100" b="0" dirty="0"/>
              <a:t> </a:t>
            </a:r>
            <a:r>
              <a:rPr lang="fr-FR" sz="1100" b="0" dirty="0" err="1"/>
              <a:t>Send</a:t>
            </a:r>
            <a:r>
              <a:rPr lang="fr-FR" sz="1100" b="0" dirty="0"/>
              <a:t> to SGCIB </a:t>
            </a:r>
            <a:r>
              <a:rPr lang="fr-FR" sz="1100" b="0" dirty="0" err="1"/>
              <a:t>Collector</a:t>
            </a:r>
            <a:endParaRPr lang="en-US" sz="1100" b="0" dirty="0"/>
          </a:p>
        </p:txBody>
      </p:sp>
      <p:sp>
        <p:nvSpPr>
          <p:cNvPr id="102" name="Striped Right Arrow 101"/>
          <p:cNvSpPr/>
          <p:nvPr/>
        </p:nvSpPr>
        <p:spPr bwMode="auto">
          <a:xfrm rot="5400000">
            <a:off x="557213" y="4073525"/>
            <a:ext cx="4462462" cy="852488"/>
          </a:xfrm>
          <a:prstGeom prst="stripedRightArrow">
            <a:avLst/>
          </a:prstGeom>
          <a:solidFill>
            <a:srgbClr val="C00000">
              <a:alpha val="10000"/>
            </a:srgbClr>
          </a:solidFill>
          <a:ln w="3175" cap="flat" cmpd="sng" algn="ctr">
            <a:noFill/>
            <a:prstDash val="solid"/>
            <a:round/>
            <a:headEnd type="none" w="med" len="med"/>
            <a:tailEnd type="none" w="med" len="med"/>
          </a:ln>
          <a:effectLst/>
        </p:spPr>
        <p:txBody>
          <a:bodyPr anchor="ctr"/>
          <a:lstStyle/>
          <a:p>
            <a:pPr>
              <a:defRPr/>
            </a:pPr>
            <a:endParaRPr lang="en-US"/>
          </a:p>
        </p:txBody>
      </p:sp>
      <p:sp>
        <p:nvSpPr>
          <p:cNvPr id="103" name="Striped Right Arrow 102"/>
          <p:cNvSpPr/>
          <p:nvPr/>
        </p:nvSpPr>
        <p:spPr bwMode="auto">
          <a:xfrm rot="5400000">
            <a:off x="2154238" y="4073525"/>
            <a:ext cx="4462462" cy="852488"/>
          </a:xfrm>
          <a:prstGeom prst="stripedRightArrow">
            <a:avLst/>
          </a:prstGeom>
          <a:solidFill>
            <a:srgbClr val="C00000">
              <a:alpha val="10000"/>
            </a:srgbClr>
          </a:solidFill>
          <a:ln w="3175" cap="flat" cmpd="sng" algn="ctr">
            <a:noFill/>
            <a:prstDash val="solid"/>
            <a:round/>
            <a:headEnd type="none" w="med" len="med"/>
            <a:tailEnd type="none" w="med" len="med"/>
          </a:ln>
          <a:effectLst/>
        </p:spPr>
        <p:txBody>
          <a:bodyPr anchor="ctr"/>
          <a:lstStyle/>
          <a:p>
            <a:pPr>
              <a:defRPr/>
            </a:pPr>
            <a:endParaRPr lang="en-US"/>
          </a:p>
        </p:txBody>
      </p:sp>
      <p:cxnSp>
        <p:nvCxnSpPr>
          <p:cNvPr id="9271" name="Elbow Connector 66"/>
          <p:cNvCxnSpPr>
            <a:cxnSpLocks noChangeShapeType="1"/>
            <a:stCxn id="95" idx="2"/>
          </p:cNvCxnSpPr>
          <p:nvPr/>
        </p:nvCxnSpPr>
        <p:spPr bwMode="auto">
          <a:xfrm rot="10800000" flipV="1">
            <a:off x="5664200" y="1908175"/>
            <a:ext cx="2063750" cy="941388"/>
          </a:xfrm>
          <a:prstGeom prst="bentConnector3">
            <a:avLst>
              <a:gd name="adj1" fmla="val 50000"/>
            </a:avLst>
          </a:prstGeom>
          <a:noFill/>
          <a:ln w="3175" algn="ctr">
            <a:solidFill>
              <a:schemeClr val="tx1"/>
            </a:solidFill>
            <a:round/>
            <a:headEnd/>
            <a:tailEnd type="triangle" w="med" len="med"/>
          </a:ln>
        </p:spPr>
      </p:cxnSp>
      <p:sp>
        <p:nvSpPr>
          <p:cNvPr id="9272" name="TextBox 55"/>
          <p:cNvSpPr txBox="1">
            <a:spLocks noChangeArrowheads="1"/>
          </p:cNvSpPr>
          <p:nvPr/>
        </p:nvSpPr>
        <p:spPr bwMode="auto">
          <a:xfrm>
            <a:off x="2147888" y="6545263"/>
            <a:ext cx="1409700" cy="277812"/>
          </a:xfrm>
          <a:prstGeom prst="rect">
            <a:avLst/>
          </a:prstGeom>
          <a:noFill/>
          <a:ln w="9525">
            <a:noFill/>
            <a:miter lim="800000"/>
            <a:headEnd/>
            <a:tailEnd/>
          </a:ln>
        </p:spPr>
        <p:txBody>
          <a:bodyPr wrap="none">
            <a:spAutoFit/>
          </a:bodyPr>
          <a:lstStyle/>
          <a:p>
            <a:pPr algn="l"/>
            <a:r>
              <a:rPr lang="fr-FR" sz="1200">
                <a:solidFill>
                  <a:srgbClr val="FF0000"/>
                </a:solidFill>
              </a:rPr>
              <a:t>Basel 2 calculation</a:t>
            </a:r>
            <a:endParaRPr lang="en-US" sz="1200">
              <a:solidFill>
                <a:srgbClr val="FF0000"/>
              </a:solidFill>
            </a:endParaRPr>
          </a:p>
        </p:txBody>
      </p:sp>
      <p:sp>
        <p:nvSpPr>
          <p:cNvPr id="9273" name="TextBox 55"/>
          <p:cNvSpPr txBox="1">
            <a:spLocks noChangeArrowheads="1"/>
          </p:cNvSpPr>
          <p:nvPr/>
        </p:nvSpPr>
        <p:spPr bwMode="auto">
          <a:xfrm>
            <a:off x="3694113" y="6554788"/>
            <a:ext cx="1557337" cy="276225"/>
          </a:xfrm>
          <a:prstGeom prst="rect">
            <a:avLst/>
          </a:prstGeom>
          <a:noFill/>
          <a:ln w="9525">
            <a:noFill/>
            <a:miter lim="800000"/>
            <a:headEnd/>
            <a:tailEnd/>
          </a:ln>
        </p:spPr>
        <p:txBody>
          <a:bodyPr wrap="none">
            <a:spAutoFit/>
          </a:bodyPr>
          <a:lstStyle/>
          <a:p>
            <a:pPr algn="l"/>
            <a:r>
              <a:rPr lang="fr-FR" sz="1200">
                <a:solidFill>
                  <a:srgbClr val="FF0000"/>
                </a:solidFill>
              </a:rPr>
              <a:t>Liquidity calculation</a:t>
            </a:r>
            <a:endParaRPr lang="en-US" sz="1200">
              <a:solidFill>
                <a:srgbClr val="FF0000"/>
              </a:solidFill>
            </a:endParaRPr>
          </a:p>
        </p:txBody>
      </p:sp>
      <p:cxnSp>
        <p:nvCxnSpPr>
          <p:cNvPr id="9274" name="Elbow Connector 83"/>
          <p:cNvCxnSpPr>
            <a:cxnSpLocks noChangeShapeType="1"/>
            <a:stCxn id="47" idx="2"/>
            <a:endCxn id="71" idx="0"/>
          </p:cNvCxnSpPr>
          <p:nvPr/>
        </p:nvCxnSpPr>
        <p:spPr bwMode="auto">
          <a:xfrm rot="5400000">
            <a:off x="3648075" y="1812926"/>
            <a:ext cx="769937" cy="906462"/>
          </a:xfrm>
          <a:prstGeom prst="bentConnector3">
            <a:avLst>
              <a:gd name="adj1" fmla="val 50000"/>
            </a:avLst>
          </a:prstGeom>
          <a:noFill/>
          <a:ln w="3175" algn="ctr">
            <a:solidFill>
              <a:schemeClr val="tx1"/>
            </a:solidFill>
            <a:round/>
            <a:headEnd/>
            <a:tailEnd type="arrow" w="med" len="med"/>
          </a:ln>
        </p:spPr>
      </p:cxnSp>
      <p:cxnSp>
        <p:nvCxnSpPr>
          <p:cNvPr id="9275" name="Elbow Connector 85"/>
          <p:cNvCxnSpPr>
            <a:cxnSpLocks noChangeShapeType="1"/>
            <a:stCxn id="46" idx="2"/>
            <a:endCxn id="71" idx="0"/>
          </p:cNvCxnSpPr>
          <p:nvPr/>
        </p:nvCxnSpPr>
        <p:spPr bwMode="auto">
          <a:xfrm rot="16200000" flipH="1">
            <a:off x="2765425" y="1836738"/>
            <a:ext cx="769937" cy="858838"/>
          </a:xfrm>
          <a:prstGeom prst="bentConnector3">
            <a:avLst>
              <a:gd name="adj1" fmla="val 50000"/>
            </a:avLst>
          </a:prstGeom>
          <a:noFill/>
          <a:ln w="317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fr-FR" dirty="0" smtClean="0"/>
              <a:t>Antalis &amp; SPV/CPC</a:t>
            </a:r>
          </a:p>
          <a:p>
            <a:pPr lvl="1"/>
            <a:r>
              <a:rPr lang="en-US" dirty="0" smtClean="0"/>
              <a:t>Application of management of deal &amp; funding </a:t>
            </a:r>
          </a:p>
          <a:p>
            <a:pPr lvl="1"/>
            <a:endParaRPr lang="en-US" dirty="0" smtClean="0"/>
          </a:p>
          <a:p>
            <a:r>
              <a:rPr lang="en-US" dirty="0" smtClean="0"/>
              <a:t>B2S becomes B3S</a:t>
            </a:r>
          </a:p>
          <a:p>
            <a:pPr lvl="1"/>
            <a:r>
              <a:rPr lang="en-US" dirty="0" smtClean="0"/>
              <a:t>Basel2 management for RWA of securitization perimeter</a:t>
            </a:r>
          </a:p>
          <a:p>
            <a:pPr lvl="1"/>
            <a:r>
              <a:rPr lang="en-US" dirty="0" smtClean="0"/>
              <a:t>Sent to </a:t>
            </a:r>
            <a:r>
              <a:rPr lang="en-US" dirty="0" err="1" smtClean="0"/>
              <a:t>Collecte</a:t>
            </a:r>
            <a:endParaRPr lang="en-US" dirty="0" smtClean="0"/>
          </a:p>
          <a:p>
            <a:pPr lvl="1"/>
            <a:r>
              <a:rPr lang="en-US" dirty="0" smtClean="0"/>
              <a:t>Before sending to collect there is a reconciliation with LOAN IQ, manage by FSI</a:t>
            </a:r>
          </a:p>
          <a:p>
            <a:pPr lvl="1"/>
            <a:endParaRPr lang="en-US" dirty="0" smtClean="0"/>
          </a:p>
          <a:p>
            <a:r>
              <a:rPr lang="en-US" dirty="0" err="1" smtClean="0"/>
              <a:t>Liqor</a:t>
            </a:r>
            <a:endParaRPr lang="en-US" dirty="0" smtClean="0"/>
          </a:p>
          <a:p>
            <a:pPr lvl="1"/>
            <a:r>
              <a:rPr lang="en-US" dirty="0" smtClean="0"/>
              <a:t>This is the SGCIB liquidity platform</a:t>
            </a:r>
          </a:p>
          <a:p>
            <a:pPr lvl="1"/>
            <a:r>
              <a:rPr lang="en-US" dirty="0" smtClean="0"/>
              <a:t>Ensure the liquidity calculator for MARK</a:t>
            </a:r>
          </a:p>
          <a:p>
            <a:pPr lvl="1"/>
            <a:r>
              <a:rPr lang="en-US" dirty="0" smtClean="0"/>
              <a:t>SGCIB application don’t communicate directly with </a:t>
            </a:r>
            <a:r>
              <a:rPr lang="en-US" dirty="0" err="1" smtClean="0"/>
              <a:t>Basyliq</a:t>
            </a:r>
            <a:endParaRPr lang="en-US" dirty="0" smtClean="0"/>
          </a:p>
          <a:p>
            <a:pPr lvl="1">
              <a:buNone/>
            </a:pPr>
            <a:endParaRPr lang="en-US" dirty="0" smtClean="0"/>
          </a:p>
          <a:p>
            <a:pPr lvl="1"/>
            <a:endParaRPr lang="fr-FR" dirty="0" smtClean="0"/>
          </a:p>
        </p:txBody>
      </p:sp>
      <p:sp>
        <p:nvSpPr>
          <p:cNvPr id="3" name="Title 2"/>
          <p:cNvSpPr>
            <a:spLocks noGrp="1"/>
          </p:cNvSpPr>
          <p:nvPr>
            <p:ph type="title"/>
          </p:nvPr>
        </p:nvSpPr>
        <p:spPr/>
        <p:txBody>
          <a:bodyPr/>
          <a:lstStyle/>
          <a:p>
            <a:r>
              <a:rPr lang="en-US" dirty="0" smtClean="0"/>
              <a:t>Liquidity project-Functional Architecture </a:t>
            </a:r>
            <a:endParaRPr lang="en-US" dirty="0"/>
          </a:p>
        </p:txBody>
      </p:sp>
      <p:sp>
        <p:nvSpPr>
          <p:cNvPr id="4" name="Slide Number Placeholder 3"/>
          <p:cNvSpPr>
            <a:spLocks noGrp="1"/>
          </p:cNvSpPr>
          <p:nvPr>
            <p:ph type="sldNum" sz="quarter" idx="13"/>
          </p:nvPr>
        </p:nvSpPr>
        <p:spPr/>
        <p:txBody>
          <a:bodyPr/>
          <a:lstStyle/>
          <a:p>
            <a:pPr>
              <a:defRPr/>
            </a:pPr>
            <a:fld id="{F488FF7F-F585-44F0-A89B-332AEE58A2B3}" type="slidenum">
              <a:rPr lang="en-GB" smtClean="0"/>
              <a:pPr>
                <a:defRPr/>
              </a:pPr>
              <a:t>9</a:t>
            </a:fld>
            <a:endParaRPr lang="en-GB"/>
          </a:p>
        </p:txBody>
      </p:sp>
    </p:spTree>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E60028"/>
      </a:dk2>
      <a:lt2>
        <a:srgbClr val="960000"/>
      </a:lt2>
      <a:accent1>
        <a:srgbClr val="DDDDDD"/>
      </a:accent1>
      <a:accent2>
        <a:srgbClr val="C0C0C0"/>
      </a:accent2>
      <a:accent3>
        <a:srgbClr val="FFFFFF"/>
      </a:accent3>
      <a:accent4>
        <a:srgbClr val="000000"/>
      </a:accent4>
      <a:accent5>
        <a:srgbClr val="EBEBEB"/>
      </a:accent5>
      <a:accent6>
        <a:srgbClr val="AEAEAE"/>
      </a:accent6>
      <a:hlink>
        <a:srgbClr val="FE9A9A"/>
      </a:hlink>
      <a:folHlink>
        <a:srgbClr val="6E6E6E"/>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èle par défaut 1">
        <a:dk1>
          <a:srgbClr val="000000"/>
        </a:dk1>
        <a:lt1>
          <a:srgbClr val="FFFFFF"/>
        </a:lt1>
        <a:dk2>
          <a:srgbClr val="E60028"/>
        </a:dk2>
        <a:lt2>
          <a:srgbClr val="960000"/>
        </a:lt2>
        <a:accent1>
          <a:srgbClr val="DDDDDD"/>
        </a:accent1>
        <a:accent2>
          <a:srgbClr val="C0C0C0"/>
        </a:accent2>
        <a:accent3>
          <a:srgbClr val="FFFFFF"/>
        </a:accent3>
        <a:accent4>
          <a:srgbClr val="000000"/>
        </a:accent4>
        <a:accent5>
          <a:srgbClr val="EBEBEB"/>
        </a:accent5>
        <a:accent6>
          <a:srgbClr val="AEAEAE"/>
        </a:accent6>
        <a:hlink>
          <a:srgbClr val="FE9A9A"/>
        </a:hlink>
        <a:folHlink>
          <a:srgbClr val="6E6E6E"/>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E60028"/>
        </a:dk2>
        <a:lt2>
          <a:srgbClr val="6E6E6E"/>
        </a:lt2>
        <a:accent1>
          <a:srgbClr val="6E6E6E"/>
        </a:accent1>
        <a:accent2>
          <a:srgbClr val="F2900E"/>
        </a:accent2>
        <a:accent3>
          <a:srgbClr val="FFFFFF"/>
        </a:accent3>
        <a:accent4>
          <a:srgbClr val="000000"/>
        </a:accent4>
        <a:accent5>
          <a:srgbClr val="BABABA"/>
        </a:accent5>
        <a:accent6>
          <a:srgbClr val="DB820C"/>
        </a:accent6>
        <a:hlink>
          <a:srgbClr val="534BB5"/>
        </a:hlink>
        <a:folHlink>
          <a:srgbClr val="32912A"/>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E60028"/>
        </a:dk2>
        <a:lt2>
          <a:srgbClr val="6E6E6E"/>
        </a:lt2>
        <a:accent1>
          <a:srgbClr val="AFAFAF"/>
        </a:accent1>
        <a:accent2>
          <a:srgbClr val="FFA375"/>
        </a:accent2>
        <a:accent3>
          <a:srgbClr val="FFFFFF"/>
        </a:accent3>
        <a:accent4>
          <a:srgbClr val="000000"/>
        </a:accent4>
        <a:accent5>
          <a:srgbClr val="D4D4D4"/>
        </a:accent5>
        <a:accent6>
          <a:srgbClr val="E79369"/>
        </a:accent6>
        <a:hlink>
          <a:srgbClr val="A7A3D9"/>
        </a:hlink>
        <a:folHlink>
          <a:srgbClr val="84D9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C2300C151389498C384895C3CD32C8" ma:contentTypeVersion="5" ma:contentTypeDescription="Create a new document." ma:contentTypeScope="" ma:versionID="9c2e6332a3056263fc4048898c298d80">
  <xsd:schema xmlns:xsd="http://www.w3.org/2001/XMLSchema" xmlns:xs="http://www.w3.org/2001/XMLSchema" xmlns:p="http://schemas.microsoft.com/office/2006/metadata/properties" targetNamespace="http://schemas.microsoft.com/office/2006/metadata/properties" ma:root="true" ma:fieldsID="a07416dad3f843906b33a773bd5fd5c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46FFAE-7470-4D15-BA3B-96A19BFEDFA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5ED5624-9CC7-469E-B241-9F34083E35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E019D52-8C7C-4229-A7BB-881F393649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SGCIB Onscreen</Template>
  <TotalTime>37338</TotalTime>
  <Words>5505</Words>
  <Application>Microsoft Office PowerPoint</Application>
  <PresentationFormat>On-screen Show (4:3)</PresentationFormat>
  <Paragraphs>817</Paragraphs>
  <Slides>73</Slides>
  <Notes>3</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Modèle par défaut</vt:lpstr>
      <vt:lpstr>Liquidity Project for SEC</vt:lpstr>
      <vt:lpstr>Agenda</vt:lpstr>
      <vt:lpstr>Objectives</vt:lpstr>
      <vt:lpstr>Agenda</vt:lpstr>
      <vt:lpstr>Liquidity project- Requirements</vt:lpstr>
      <vt:lpstr>Scope expected by DEVL</vt:lpstr>
      <vt:lpstr>Agenda</vt:lpstr>
      <vt:lpstr>Liquidity project-Functional Architecture </vt:lpstr>
      <vt:lpstr>Liquidity project-Functional Architecture </vt:lpstr>
      <vt:lpstr>Liquidity project-Functional Architecture </vt:lpstr>
      <vt:lpstr>Securitization scheme</vt:lpstr>
      <vt:lpstr>Agenda</vt:lpstr>
      <vt:lpstr>Process-Production planning</vt:lpstr>
      <vt:lpstr>Process- Set Administration Basel3 parameter</vt:lpstr>
      <vt:lpstr>Process- Set Administration Internal Method parameter</vt:lpstr>
      <vt:lpstr>Process-Production Actions facility management</vt:lpstr>
      <vt:lpstr>Process-Production Actions Input management</vt:lpstr>
      <vt:lpstr>Process-Production Actions Input management</vt:lpstr>
      <vt:lpstr>Process-Production Actions Input management</vt:lpstr>
      <vt:lpstr>Agenda</vt:lpstr>
      <vt:lpstr>Liquidity project- Basel2 application impacts</vt:lpstr>
      <vt:lpstr>Liquidity project- Basel2 application impacts</vt:lpstr>
      <vt:lpstr>Liquidity project- Connection parameter</vt:lpstr>
      <vt:lpstr>Liquidity project- Administration</vt:lpstr>
      <vt:lpstr>Liquidity project- Administration&gt;Conduit </vt:lpstr>
      <vt:lpstr>Liquidity project- Administration&gt;Deal</vt:lpstr>
      <vt:lpstr>Liquidity project- Administration&gt;Deal&gt;General</vt:lpstr>
      <vt:lpstr>Liquidity project- Administration&gt;Deal&gt;Deal Sharing Ratio</vt:lpstr>
      <vt:lpstr>Liquidity project- Administration&gt;Portfolio</vt:lpstr>
      <vt:lpstr>Liquidity project- Administration&gt;Facility Management</vt:lpstr>
      <vt:lpstr>Liquidity project-Input Data&gt; Basel 2 Load Data</vt:lpstr>
      <vt:lpstr>Liquidity project- Administration&gt;Model Parameters</vt:lpstr>
      <vt:lpstr>Liquidity project- Administration&gt;Model Parameters&gt;Liquidity drawdown</vt:lpstr>
      <vt:lpstr>Liquidity project- Administration&gt;Model Parameters&gt;CP Events</vt:lpstr>
      <vt:lpstr>Agenda</vt:lpstr>
      <vt:lpstr>Liquidity project-Input Data-Liquidity Load data</vt:lpstr>
      <vt:lpstr>Liquidity project-Input Data&gt; Portfolio</vt:lpstr>
      <vt:lpstr>Liquidity project-Input Data&gt; Portfolio&gt;Input Management&gt;Portfolio scope</vt:lpstr>
      <vt:lpstr>Liquidity project-Input Data&gt; Portfolio&gt;Input Management&gt;Deal Forecast information (1/11)</vt:lpstr>
      <vt:lpstr>Liquidity project-Input Data&gt; Portfolio&gt;Input Management&gt;Deal Forecast information (2/11)</vt:lpstr>
      <vt:lpstr>Liquidity project-Input Data&gt; Portfolio&gt;Input Management&gt;Deal Forecast information (2/11)</vt:lpstr>
      <vt:lpstr>Liquidity project-Input Data&gt; Portfolio&gt;Input Management&gt;Deal Forecast information (3/11)</vt:lpstr>
      <vt:lpstr>Liquidity project-Input Data&gt; Portfolio&gt;Input Management&gt;Deal Forecast information (4/11)</vt:lpstr>
      <vt:lpstr>Liquidity project-Input Data&gt; Portfolio&gt;Input Management&gt;Deal Forecast information (5/11)</vt:lpstr>
      <vt:lpstr>Liquidity project-Input Data&gt; Portfolio&gt;Input Management&gt;Deal Forecast information (6/11)</vt:lpstr>
      <vt:lpstr>Liquidity project-Input Data&gt; Portfolio&gt;Input Management&gt;Deal Forecast information (7/11)</vt:lpstr>
      <vt:lpstr>Liquidity project-Input Data&gt; Portfolio&gt;Input Management&gt;Deal Forecast information (8/11)</vt:lpstr>
      <vt:lpstr>Liquidity project-Input Data&gt; Portfolio&gt;Input Management&gt;Deal Forecast information (9/11)</vt:lpstr>
      <vt:lpstr>Liquidity project-Input Data&gt; Portfolio&gt;Input Management&gt;Deal Forecast information (10/11)</vt:lpstr>
      <vt:lpstr>Liquidity project-Input Data&gt; Portfolio&gt;Input Management&gt;Deal Forecast information (11/11)</vt:lpstr>
      <vt:lpstr>Liquidity project-Input Data&gt; Portfolio&gt;Input Management&gt;Liability</vt:lpstr>
      <vt:lpstr>Liquidity project-Input Data&gt; Portfolio&gt;Input Management&gt;Liability</vt:lpstr>
      <vt:lpstr>Liquidity project-Input Data&gt; Portfolio&gt;Input Management&gt;Liability</vt:lpstr>
      <vt:lpstr>Liquidity project-Input Data&gt; Portfolio&gt;Input Management&gt;Liability</vt:lpstr>
      <vt:lpstr>Liquidity project-Input Data&gt; Portfolio&gt;Input Management&gt;Liability</vt:lpstr>
      <vt:lpstr>Upstream Application impacts</vt:lpstr>
      <vt:lpstr>Upstream application impacts-Antalis</vt:lpstr>
      <vt:lpstr>Upstream application impacts-Antalis</vt:lpstr>
      <vt:lpstr>Upstream application impacts-Antalis</vt:lpstr>
      <vt:lpstr>Upstream application impacts-Antalis</vt:lpstr>
      <vt:lpstr>Upstream application impacts-Antalis</vt:lpstr>
      <vt:lpstr>Upstream application impacts-Antalis</vt:lpstr>
      <vt:lpstr>Upstream application impacts-CPC</vt:lpstr>
      <vt:lpstr>Upstream application impacts-CPC</vt:lpstr>
      <vt:lpstr>Upstream application impacts-CPC</vt:lpstr>
      <vt:lpstr>Liquidity project-Calculation&gt;Launcher screen (1/2)</vt:lpstr>
      <vt:lpstr>Liquidity project-Calculation&gt;Launcher screen (2/2)</vt:lpstr>
      <vt:lpstr>Liquidity project-Result Monitoring&gt;Calculation Index</vt:lpstr>
      <vt:lpstr>Agenda</vt:lpstr>
      <vt:lpstr>Process</vt:lpstr>
      <vt:lpstr>Business Object Reports</vt:lpstr>
      <vt:lpstr>Business Object Reports</vt:lpstr>
      <vt:lpstr>Questions</vt:lpstr>
    </vt:vector>
  </TitlesOfParts>
  <Company>SOCIETE GENERALE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BRF Process and Pre-Paf decommissioning</dc:title>
  <dc:creator>ll</dc:creator>
  <cp:lastModifiedBy>Abdessamad SABRI (asabri031416)</cp:lastModifiedBy>
  <cp:revision>2282</cp:revision>
  <dcterms:created xsi:type="dcterms:W3CDTF">2008-07-04T16:55:43Z</dcterms:created>
  <dcterms:modified xsi:type="dcterms:W3CDTF">2016-05-17T07:47:19Z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-65079756</vt:i4>
  </property>
  <property fmtid="{D5CDD505-2E9C-101B-9397-08002B2CF9AE}" pid="3" name="_NewReviewCycle">
    <vt:lpwstr/>
  </property>
  <property fmtid="{D5CDD505-2E9C-101B-9397-08002B2CF9AE}" pid="4" name="_EmailSubject">
    <vt:lpwstr>Slides Support UAT</vt:lpwstr>
  </property>
  <property fmtid="{D5CDD505-2E9C-101B-9397-08002B2CF9AE}" pid="5" name="_AuthorEmail">
    <vt:lpwstr>jean-baptiste.lopvet@sgcib.com</vt:lpwstr>
  </property>
  <property fmtid="{D5CDD505-2E9C-101B-9397-08002B2CF9AE}" pid="6" name="_AuthorEmailDisplayName">
    <vt:lpwstr>LOPVET Jeanbaptiste GlfiCmfSecUsaRcm</vt:lpwstr>
  </property>
  <property fmtid="{D5CDD505-2E9C-101B-9397-08002B2CF9AE}" pid="7" name="ContentTypeId">
    <vt:lpwstr>0x01010088C2300C151389498C384895C3CD32C8</vt:lpwstr>
  </property>
</Properties>
</file>