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 id="2147483804" r:id="rId2"/>
  </p:sldMasterIdLst>
  <p:notesMasterIdLst>
    <p:notesMasterId r:id="rId24"/>
  </p:notesMasterIdLst>
  <p:sldIdLst>
    <p:sldId id="344" r:id="rId3"/>
    <p:sldId id="345" r:id="rId4"/>
    <p:sldId id="346" r:id="rId5"/>
    <p:sldId id="382" r:id="rId6"/>
    <p:sldId id="363" r:id="rId7"/>
    <p:sldId id="383" r:id="rId8"/>
    <p:sldId id="295" r:id="rId9"/>
    <p:sldId id="385" r:id="rId10"/>
    <p:sldId id="384" r:id="rId11"/>
    <p:sldId id="386" r:id="rId12"/>
    <p:sldId id="387" r:id="rId13"/>
    <p:sldId id="388" r:id="rId14"/>
    <p:sldId id="390" r:id="rId15"/>
    <p:sldId id="391" r:id="rId16"/>
    <p:sldId id="392" r:id="rId17"/>
    <p:sldId id="393" r:id="rId18"/>
    <p:sldId id="394" r:id="rId19"/>
    <p:sldId id="395" r:id="rId20"/>
    <p:sldId id="396" r:id="rId21"/>
    <p:sldId id="311" r:id="rId22"/>
    <p:sldId id="381"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a:srgbClr val="8EB4E3"/>
    <a:srgbClr val="385D8A"/>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6" autoAdjust="0"/>
    <p:restoredTop sz="72172" autoAdjust="0"/>
  </p:normalViewPr>
  <p:slideViewPr>
    <p:cSldViewPr>
      <p:cViewPr>
        <p:scale>
          <a:sx n="70" d="100"/>
          <a:sy n="70" d="100"/>
        </p:scale>
        <p:origin x="780" y="162"/>
      </p:cViewPr>
      <p:guideLst>
        <p:guide orient="horz" pos="2160"/>
        <p:guide pos="2880"/>
      </p:guideLst>
    </p:cSldViewPr>
  </p:slideViewPr>
  <p:outlineViewPr>
    <p:cViewPr>
      <p:scale>
        <a:sx n="75" d="100"/>
        <a:sy n="75" d="100"/>
      </p:scale>
      <p:origin x="0" y="0"/>
    </p:cViewPr>
  </p:outlineViewPr>
  <p:notesTextViewPr>
    <p:cViewPr>
      <p:scale>
        <a:sx n="100" d="100"/>
        <a:sy n="100" d="100"/>
      </p:scale>
      <p:origin x="0" y="0"/>
    </p:cViewPr>
  </p:notesTextViewPr>
  <p:notesViewPr>
    <p:cSldViewPr>
      <p:cViewPr varScale="1">
        <p:scale>
          <a:sx n="70" d="100"/>
          <a:sy n="70" d="100"/>
        </p:scale>
        <p:origin x="276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C36D5-34ED-40B0-9255-5586AB5FD01A}"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A653C33-E37B-4546-8D0B-8D42911815CC}">
      <dgm:prSet phldrT="[Text]"/>
      <dgm:spPr/>
      <dgm:t>
        <a:bodyPr/>
        <a:lstStyle/>
        <a:p>
          <a:r>
            <a:rPr lang="fr-FR" dirty="0" smtClean="0"/>
            <a:t>Nouvelles fonctionnalités</a:t>
          </a:r>
          <a:endParaRPr lang="en-US" dirty="0"/>
        </a:p>
      </dgm:t>
    </dgm:pt>
    <dgm:pt modelId="{744852D9-EE31-4711-A6B8-1C71A993B1D0}" type="parTrans" cxnId="{FBCBD176-97AC-4A56-ACA9-0A2FEBEA76D7}">
      <dgm:prSet/>
      <dgm:spPr/>
      <dgm:t>
        <a:bodyPr/>
        <a:lstStyle/>
        <a:p>
          <a:endParaRPr lang="en-US"/>
        </a:p>
      </dgm:t>
    </dgm:pt>
    <dgm:pt modelId="{F692F1D3-92A2-4071-8CDB-3E91669788E5}" type="sibTrans" cxnId="{FBCBD176-97AC-4A56-ACA9-0A2FEBEA76D7}">
      <dgm:prSet/>
      <dgm:spPr/>
      <dgm:t>
        <a:bodyPr/>
        <a:lstStyle/>
        <a:p>
          <a:endParaRPr lang="en-US"/>
        </a:p>
      </dgm:t>
    </dgm:pt>
    <dgm:pt modelId="{C1379A5D-4899-47D4-8E69-4C65386BA94D}">
      <dgm:prSet phldrT="[Text]"/>
      <dgm:spPr/>
      <dgm:t>
        <a:bodyPr/>
        <a:lstStyle/>
        <a:p>
          <a:r>
            <a:rPr lang="fr-FR" dirty="0" smtClean="0"/>
            <a:t>Matrice de transition</a:t>
          </a:r>
          <a:endParaRPr lang="en-US" dirty="0"/>
        </a:p>
      </dgm:t>
    </dgm:pt>
    <dgm:pt modelId="{A890A5B4-88D0-44C2-854A-E40506B6D552}" type="parTrans" cxnId="{31F46267-BB8C-4EFD-9802-EA56097AD5B0}">
      <dgm:prSet/>
      <dgm:spPr/>
      <dgm:t>
        <a:bodyPr/>
        <a:lstStyle/>
        <a:p>
          <a:endParaRPr lang="en-US"/>
        </a:p>
      </dgm:t>
    </dgm:pt>
    <dgm:pt modelId="{D4A64526-B8B2-485E-A97E-FA6A69C1A9E8}" type="sibTrans" cxnId="{31F46267-BB8C-4EFD-9802-EA56097AD5B0}">
      <dgm:prSet/>
      <dgm:spPr/>
      <dgm:t>
        <a:bodyPr/>
        <a:lstStyle/>
        <a:p>
          <a:endParaRPr lang="en-US"/>
        </a:p>
      </dgm:t>
    </dgm:pt>
    <dgm:pt modelId="{2CBEC2C1-CC83-40A6-B9DB-D671174890F9}">
      <dgm:prSet phldrT="[Text]"/>
      <dgm:spPr/>
      <dgm:t>
        <a:bodyPr/>
        <a:lstStyle/>
        <a:p>
          <a:r>
            <a:rPr lang="fr-FR" dirty="0" smtClean="0"/>
            <a:t>Paramètres de configuration</a:t>
          </a:r>
          <a:endParaRPr lang="en-US" dirty="0"/>
        </a:p>
      </dgm:t>
    </dgm:pt>
    <dgm:pt modelId="{C285826E-FE04-4329-97FD-FE5D69855E95}" type="parTrans" cxnId="{3215E612-53EF-40CA-8637-C5D332816791}">
      <dgm:prSet/>
      <dgm:spPr/>
      <dgm:t>
        <a:bodyPr/>
        <a:lstStyle/>
        <a:p>
          <a:endParaRPr lang="en-US"/>
        </a:p>
      </dgm:t>
    </dgm:pt>
    <dgm:pt modelId="{4D602096-6434-4463-A1C2-F9DD6F302BF8}" type="sibTrans" cxnId="{3215E612-53EF-40CA-8637-C5D332816791}">
      <dgm:prSet/>
      <dgm:spPr/>
      <dgm:t>
        <a:bodyPr/>
        <a:lstStyle/>
        <a:p>
          <a:endParaRPr lang="en-US"/>
        </a:p>
      </dgm:t>
    </dgm:pt>
    <dgm:pt modelId="{C3959B30-BC9E-445E-8F48-FF57FC704E9A}">
      <dgm:prSet phldrT="[Text]"/>
      <dgm:spPr/>
      <dgm:t>
        <a:bodyPr/>
        <a:lstStyle/>
        <a:p>
          <a:r>
            <a:rPr lang="fr-FR" dirty="0" smtClean="0"/>
            <a:t>Qualité et test</a:t>
          </a:r>
          <a:endParaRPr lang="en-US" dirty="0"/>
        </a:p>
      </dgm:t>
    </dgm:pt>
    <dgm:pt modelId="{9C9CD49A-FB7D-4621-AF0E-6C3936CCE197}" type="parTrans" cxnId="{12E8A25E-3FC7-4FA3-A2DC-2EC57BBD3BCF}">
      <dgm:prSet/>
      <dgm:spPr/>
      <dgm:t>
        <a:bodyPr/>
        <a:lstStyle/>
        <a:p>
          <a:endParaRPr lang="en-US"/>
        </a:p>
      </dgm:t>
    </dgm:pt>
    <dgm:pt modelId="{793E858F-F7AF-4794-9782-BDB155BC5D71}" type="sibTrans" cxnId="{12E8A25E-3FC7-4FA3-A2DC-2EC57BBD3BCF}">
      <dgm:prSet/>
      <dgm:spPr/>
      <dgm:t>
        <a:bodyPr/>
        <a:lstStyle/>
        <a:p>
          <a:endParaRPr lang="en-US"/>
        </a:p>
      </dgm:t>
    </dgm:pt>
    <dgm:pt modelId="{AB026B9B-FF18-4AD2-BBEF-84F23A538306}">
      <dgm:prSet phldrT="[Text]"/>
      <dgm:spPr/>
      <dgm:t>
        <a:bodyPr/>
        <a:lstStyle/>
        <a:p>
          <a:r>
            <a:rPr lang="fr-FR" dirty="0" smtClean="0"/>
            <a:t>Dette technique</a:t>
          </a:r>
          <a:endParaRPr lang="en-US" dirty="0"/>
        </a:p>
      </dgm:t>
    </dgm:pt>
    <dgm:pt modelId="{6F851C46-DB69-46CE-B108-B7611A709B72}" type="parTrans" cxnId="{05155F60-DE1B-4090-9F4D-B3BA8B626DB6}">
      <dgm:prSet/>
      <dgm:spPr/>
      <dgm:t>
        <a:bodyPr/>
        <a:lstStyle/>
        <a:p>
          <a:endParaRPr lang="en-US"/>
        </a:p>
      </dgm:t>
    </dgm:pt>
    <dgm:pt modelId="{3D14BEB5-C89C-4497-A5C0-792215FFBAED}" type="sibTrans" cxnId="{05155F60-DE1B-4090-9F4D-B3BA8B626DB6}">
      <dgm:prSet/>
      <dgm:spPr/>
      <dgm:t>
        <a:bodyPr/>
        <a:lstStyle/>
        <a:p>
          <a:endParaRPr lang="en-US"/>
        </a:p>
      </dgm:t>
    </dgm:pt>
    <dgm:pt modelId="{5B55D252-7C94-41E9-A904-8FDF1684DACC}">
      <dgm:prSet phldrT="[Text]"/>
      <dgm:spPr/>
      <dgm:t>
        <a:bodyPr/>
        <a:lstStyle/>
        <a:p>
          <a:r>
            <a:rPr lang="fr-FR" dirty="0" smtClean="0"/>
            <a:t>Tests Unitaires</a:t>
          </a:r>
          <a:endParaRPr lang="en-US" dirty="0"/>
        </a:p>
      </dgm:t>
    </dgm:pt>
    <dgm:pt modelId="{996146D4-10D3-403A-9C5F-B468EDA86831}" type="parTrans" cxnId="{377AE6E0-CA9A-4BFD-B6BA-C177E2F21A70}">
      <dgm:prSet/>
      <dgm:spPr/>
      <dgm:t>
        <a:bodyPr/>
        <a:lstStyle/>
        <a:p>
          <a:endParaRPr lang="en-US"/>
        </a:p>
      </dgm:t>
    </dgm:pt>
    <dgm:pt modelId="{612CDCC7-AD94-461D-88E2-1F47EE8F2004}" type="sibTrans" cxnId="{377AE6E0-CA9A-4BFD-B6BA-C177E2F21A70}">
      <dgm:prSet/>
      <dgm:spPr/>
      <dgm:t>
        <a:bodyPr/>
        <a:lstStyle/>
        <a:p>
          <a:endParaRPr lang="en-US"/>
        </a:p>
      </dgm:t>
    </dgm:pt>
    <dgm:pt modelId="{ACC7F583-8D0B-49A1-9B8A-D18E84259227}" type="pres">
      <dgm:prSet presAssocID="{F4EC36D5-34ED-40B0-9255-5586AB5FD01A}" presName="diagram" presStyleCnt="0">
        <dgm:presLayoutVars>
          <dgm:chPref val="1"/>
          <dgm:dir/>
          <dgm:animOne val="branch"/>
          <dgm:animLvl val="lvl"/>
          <dgm:resizeHandles/>
        </dgm:presLayoutVars>
      </dgm:prSet>
      <dgm:spPr/>
      <dgm:t>
        <a:bodyPr/>
        <a:lstStyle/>
        <a:p>
          <a:endParaRPr lang="fr-FR"/>
        </a:p>
      </dgm:t>
    </dgm:pt>
    <dgm:pt modelId="{22D9E8D8-3DC2-48A2-99C2-7E4CA7D3E2D5}" type="pres">
      <dgm:prSet presAssocID="{6A653C33-E37B-4546-8D0B-8D42911815CC}" presName="root" presStyleCnt="0"/>
      <dgm:spPr/>
    </dgm:pt>
    <dgm:pt modelId="{B4F75CDE-1C15-4895-906D-6273BA0448AC}" type="pres">
      <dgm:prSet presAssocID="{6A653C33-E37B-4546-8D0B-8D42911815CC}" presName="rootComposite" presStyleCnt="0"/>
      <dgm:spPr/>
    </dgm:pt>
    <dgm:pt modelId="{8649DE7B-44DC-4048-A88F-5266D46A1878}" type="pres">
      <dgm:prSet presAssocID="{6A653C33-E37B-4546-8D0B-8D42911815CC}" presName="rootText" presStyleLbl="node1" presStyleIdx="0" presStyleCnt="2"/>
      <dgm:spPr/>
      <dgm:t>
        <a:bodyPr/>
        <a:lstStyle/>
        <a:p>
          <a:endParaRPr lang="fr-FR"/>
        </a:p>
      </dgm:t>
    </dgm:pt>
    <dgm:pt modelId="{9F9FA5DF-FF62-43DF-9424-8F32F65F22AA}" type="pres">
      <dgm:prSet presAssocID="{6A653C33-E37B-4546-8D0B-8D42911815CC}" presName="rootConnector" presStyleLbl="node1" presStyleIdx="0" presStyleCnt="2"/>
      <dgm:spPr/>
      <dgm:t>
        <a:bodyPr/>
        <a:lstStyle/>
        <a:p>
          <a:endParaRPr lang="fr-FR"/>
        </a:p>
      </dgm:t>
    </dgm:pt>
    <dgm:pt modelId="{32F3767E-44A2-4E73-8F67-03E2B1852934}" type="pres">
      <dgm:prSet presAssocID="{6A653C33-E37B-4546-8D0B-8D42911815CC}" presName="childShape" presStyleCnt="0"/>
      <dgm:spPr/>
    </dgm:pt>
    <dgm:pt modelId="{40F2CD0F-5A3B-4DDC-BC19-F296475C90A6}" type="pres">
      <dgm:prSet presAssocID="{A890A5B4-88D0-44C2-854A-E40506B6D552}" presName="Name13" presStyleLbl="parChTrans1D2" presStyleIdx="0" presStyleCnt="4"/>
      <dgm:spPr/>
      <dgm:t>
        <a:bodyPr/>
        <a:lstStyle/>
        <a:p>
          <a:endParaRPr lang="fr-FR"/>
        </a:p>
      </dgm:t>
    </dgm:pt>
    <dgm:pt modelId="{13760F6F-AFDD-4714-B5C7-192E8CBA077A}" type="pres">
      <dgm:prSet presAssocID="{C1379A5D-4899-47D4-8E69-4C65386BA94D}" presName="childText" presStyleLbl="bgAcc1" presStyleIdx="0" presStyleCnt="4">
        <dgm:presLayoutVars>
          <dgm:bulletEnabled val="1"/>
        </dgm:presLayoutVars>
      </dgm:prSet>
      <dgm:spPr/>
      <dgm:t>
        <a:bodyPr/>
        <a:lstStyle/>
        <a:p>
          <a:endParaRPr lang="fr-FR"/>
        </a:p>
      </dgm:t>
    </dgm:pt>
    <dgm:pt modelId="{D8A13EA1-6E9D-4C5E-9C35-3E9C1D00FC7B}" type="pres">
      <dgm:prSet presAssocID="{C285826E-FE04-4329-97FD-FE5D69855E95}" presName="Name13" presStyleLbl="parChTrans1D2" presStyleIdx="1" presStyleCnt="4"/>
      <dgm:spPr/>
      <dgm:t>
        <a:bodyPr/>
        <a:lstStyle/>
        <a:p>
          <a:endParaRPr lang="fr-FR"/>
        </a:p>
      </dgm:t>
    </dgm:pt>
    <dgm:pt modelId="{6E00049F-CFA3-4779-94A0-60B8EFCA0C21}" type="pres">
      <dgm:prSet presAssocID="{2CBEC2C1-CC83-40A6-B9DB-D671174890F9}" presName="childText" presStyleLbl="bgAcc1" presStyleIdx="1" presStyleCnt="4">
        <dgm:presLayoutVars>
          <dgm:bulletEnabled val="1"/>
        </dgm:presLayoutVars>
      </dgm:prSet>
      <dgm:spPr/>
      <dgm:t>
        <a:bodyPr/>
        <a:lstStyle/>
        <a:p>
          <a:endParaRPr lang="fr-FR"/>
        </a:p>
      </dgm:t>
    </dgm:pt>
    <dgm:pt modelId="{02CB8D5A-09A2-4DB6-A4A4-CA47AE845BF9}" type="pres">
      <dgm:prSet presAssocID="{C3959B30-BC9E-445E-8F48-FF57FC704E9A}" presName="root" presStyleCnt="0"/>
      <dgm:spPr/>
    </dgm:pt>
    <dgm:pt modelId="{67636D35-3638-49F5-8F53-BA61679724F7}" type="pres">
      <dgm:prSet presAssocID="{C3959B30-BC9E-445E-8F48-FF57FC704E9A}" presName="rootComposite" presStyleCnt="0"/>
      <dgm:spPr/>
    </dgm:pt>
    <dgm:pt modelId="{87B650B0-E0CF-4577-A4CD-C030DACFECF0}" type="pres">
      <dgm:prSet presAssocID="{C3959B30-BC9E-445E-8F48-FF57FC704E9A}" presName="rootText" presStyleLbl="node1" presStyleIdx="1" presStyleCnt="2"/>
      <dgm:spPr/>
      <dgm:t>
        <a:bodyPr/>
        <a:lstStyle/>
        <a:p>
          <a:endParaRPr lang="fr-FR"/>
        </a:p>
      </dgm:t>
    </dgm:pt>
    <dgm:pt modelId="{173C3223-F930-4B4E-8966-8D9B1CCB80CA}" type="pres">
      <dgm:prSet presAssocID="{C3959B30-BC9E-445E-8F48-FF57FC704E9A}" presName="rootConnector" presStyleLbl="node1" presStyleIdx="1" presStyleCnt="2"/>
      <dgm:spPr/>
      <dgm:t>
        <a:bodyPr/>
        <a:lstStyle/>
        <a:p>
          <a:endParaRPr lang="fr-FR"/>
        </a:p>
      </dgm:t>
    </dgm:pt>
    <dgm:pt modelId="{7B4C52FA-C4A5-488A-9A52-6C338DF897DA}" type="pres">
      <dgm:prSet presAssocID="{C3959B30-BC9E-445E-8F48-FF57FC704E9A}" presName="childShape" presStyleCnt="0"/>
      <dgm:spPr/>
    </dgm:pt>
    <dgm:pt modelId="{F15EA647-32D3-4187-9376-293D9724B847}" type="pres">
      <dgm:prSet presAssocID="{6F851C46-DB69-46CE-B108-B7611A709B72}" presName="Name13" presStyleLbl="parChTrans1D2" presStyleIdx="2" presStyleCnt="4"/>
      <dgm:spPr/>
      <dgm:t>
        <a:bodyPr/>
        <a:lstStyle/>
        <a:p>
          <a:endParaRPr lang="fr-FR"/>
        </a:p>
      </dgm:t>
    </dgm:pt>
    <dgm:pt modelId="{96F9DB07-B659-45B4-8896-F690A5B4D8E9}" type="pres">
      <dgm:prSet presAssocID="{AB026B9B-FF18-4AD2-BBEF-84F23A538306}" presName="childText" presStyleLbl="bgAcc1" presStyleIdx="2" presStyleCnt="4">
        <dgm:presLayoutVars>
          <dgm:bulletEnabled val="1"/>
        </dgm:presLayoutVars>
      </dgm:prSet>
      <dgm:spPr/>
      <dgm:t>
        <a:bodyPr/>
        <a:lstStyle/>
        <a:p>
          <a:endParaRPr lang="fr-FR"/>
        </a:p>
      </dgm:t>
    </dgm:pt>
    <dgm:pt modelId="{47C558AA-8DBC-48F3-B120-D8D2049097D8}" type="pres">
      <dgm:prSet presAssocID="{996146D4-10D3-403A-9C5F-B468EDA86831}" presName="Name13" presStyleLbl="parChTrans1D2" presStyleIdx="3" presStyleCnt="4"/>
      <dgm:spPr/>
      <dgm:t>
        <a:bodyPr/>
        <a:lstStyle/>
        <a:p>
          <a:endParaRPr lang="fr-FR"/>
        </a:p>
      </dgm:t>
    </dgm:pt>
    <dgm:pt modelId="{F6B2BD89-2A9C-4FAF-A865-11A64DB3D02A}" type="pres">
      <dgm:prSet presAssocID="{5B55D252-7C94-41E9-A904-8FDF1684DACC}" presName="childText" presStyleLbl="bgAcc1" presStyleIdx="3" presStyleCnt="4">
        <dgm:presLayoutVars>
          <dgm:bulletEnabled val="1"/>
        </dgm:presLayoutVars>
      </dgm:prSet>
      <dgm:spPr/>
      <dgm:t>
        <a:bodyPr/>
        <a:lstStyle/>
        <a:p>
          <a:endParaRPr lang="fr-FR"/>
        </a:p>
      </dgm:t>
    </dgm:pt>
  </dgm:ptLst>
  <dgm:cxnLst>
    <dgm:cxn modelId="{F2E31D0E-31E7-433B-8CBA-DCAEC9E04882}" type="presOf" srcId="{5B55D252-7C94-41E9-A904-8FDF1684DACC}" destId="{F6B2BD89-2A9C-4FAF-A865-11A64DB3D02A}" srcOrd="0" destOrd="0" presId="urn:microsoft.com/office/officeart/2005/8/layout/hierarchy3"/>
    <dgm:cxn modelId="{FBCBD176-97AC-4A56-ACA9-0A2FEBEA76D7}" srcId="{F4EC36D5-34ED-40B0-9255-5586AB5FD01A}" destId="{6A653C33-E37B-4546-8D0B-8D42911815CC}" srcOrd="0" destOrd="0" parTransId="{744852D9-EE31-4711-A6B8-1C71A993B1D0}" sibTransId="{F692F1D3-92A2-4071-8CDB-3E91669788E5}"/>
    <dgm:cxn modelId="{678B8649-EF2A-4D1D-B050-1843BEF58171}" type="presOf" srcId="{C3959B30-BC9E-445E-8F48-FF57FC704E9A}" destId="{87B650B0-E0CF-4577-A4CD-C030DACFECF0}" srcOrd="0" destOrd="0" presId="urn:microsoft.com/office/officeart/2005/8/layout/hierarchy3"/>
    <dgm:cxn modelId="{6E2025C2-580F-44BF-9480-9D6F1E37FA6D}" type="presOf" srcId="{AB026B9B-FF18-4AD2-BBEF-84F23A538306}" destId="{96F9DB07-B659-45B4-8896-F690A5B4D8E9}" srcOrd="0" destOrd="0" presId="urn:microsoft.com/office/officeart/2005/8/layout/hierarchy3"/>
    <dgm:cxn modelId="{3215E612-53EF-40CA-8637-C5D332816791}" srcId="{6A653C33-E37B-4546-8D0B-8D42911815CC}" destId="{2CBEC2C1-CC83-40A6-B9DB-D671174890F9}" srcOrd="1" destOrd="0" parTransId="{C285826E-FE04-4329-97FD-FE5D69855E95}" sibTransId="{4D602096-6434-4463-A1C2-F9DD6F302BF8}"/>
    <dgm:cxn modelId="{032EC29E-48F1-4D38-9FB3-A7484DE36CC6}" type="presOf" srcId="{C285826E-FE04-4329-97FD-FE5D69855E95}" destId="{D8A13EA1-6E9D-4C5E-9C35-3E9C1D00FC7B}" srcOrd="0" destOrd="0" presId="urn:microsoft.com/office/officeart/2005/8/layout/hierarchy3"/>
    <dgm:cxn modelId="{31F46267-BB8C-4EFD-9802-EA56097AD5B0}" srcId="{6A653C33-E37B-4546-8D0B-8D42911815CC}" destId="{C1379A5D-4899-47D4-8E69-4C65386BA94D}" srcOrd="0" destOrd="0" parTransId="{A890A5B4-88D0-44C2-854A-E40506B6D552}" sibTransId="{D4A64526-B8B2-485E-A97E-FA6A69C1A9E8}"/>
    <dgm:cxn modelId="{2E5A2EA1-A2D4-4EC0-BBA1-552F0CB7CCB0}" type="presOf" srcId="{F4EC36D5-34ED-40B0-9255-5586AB5FD01A}" destId="{ACC7F583-8D0B-49A1-9B8A-D18E84259227}" srcOrd="0" destOrd="0" presId="urn:microsoft.com/office/officeart/2005/8/layout/hierarchy3"/>
    <dgm:cxn modelId="{F68ACC7C-B188-430D-9D71-F6DFBF26AF99}" type="presOf" srcId="{996146D4-10D3-403A-9C5F-B468EDA86831}" destId="{47C558AA-8DBC-48F3-B120-D8D2049097D8}" srcOrd="0" destOrd="0" presId="urn:microsoft.com/office/officeart/2005/8/layout/hierarchy3"/>
    <dgm:cxn modelId="{083B8119-0771-4F00-A629-FEE3E9E3096E}" type="presOf" srcId="{2CBEC2C1-CC83-40A6-B9DB-D671174890F9}" destId="{6E00049F-CFA3-4779-94A0-60B8EFCA0C21}" srcOrd="0" destOrd="0" presId="urn:microsoft.com/office/officeart/2005/8/layout/hierarchy3"/>
    <dgm:cxn modelId="{377AE6E0-CA9A-4BFD-B6BA-C177E2F21A70}" srcId="{C3959B30-BC9E-445E-8F48-FF57FC704E9A}" destId="{5B55D252-7C94-41E9-A904-8FDF1684DACC}" srcOrd="1" destOrd="0" parTransId="{996146D4-10D3-403A-9C5F-B468EDA86831}" sibTransId="{612CDCC7-AD94-461D-88E2-1F47EE8F2004}"/>
    <dgm:cxn modelId="{21CB3565-3349-4CA4-B222-60886A34C933}" type="presOf" srcId="{A890A5B4-88D0-44C2-854A-E40506B6D552}" destId="{40F2CD0F-5A3B-4DDC-BC19-F296475C90A6}" srcOrd="0" destOrd="0" presId="urn:microsoft.com/office/officeart/2005/8/layout/hierarchy3"/>
    <dgm:cxn modelId="{0AD30028-DBEB-4CC6-8255-4EE63B13E4C4}" type="presOf" srcId="{6F851C46-DB69-46CE-B108-B7611A709B72}" destId="{F15EA647-32D3-4187-9376-293D9724B847}" srcOrd="0" destOrd="0" presId="urn:microsoft.com/office/officeart/2005/8/layout/hierarchy3"/>
    <dgm:cxn modelId="{1443B343-5C07-4B78-A523-05C3D2E6007D}" type="presOf" srcId="{C3959B30-BC9E-445E-8F48-FF57FC704E9A}" destId="{173C3223-F930-4B4E-8966-8D9B1CCB80CA}" srcOrd="1" destOrd="0" presId="urn:microsoft.com/office/officeart/2005/8/layout/hierarchy3"/>
    <dgm:cxn modelId="{97D939E6-C539-497B-96CE-B5338C792C5F}" type="presOf" srcId="{6A653C33-E37B-4546-8D0B-8D42911815CC}" destId="{8649DE7B-44DC-4048-A88F-5266D46A1878}" srcOrd="0" destOrd="0" presId="urn:microsoft.com/office/officeart/2005/8/layout/hierarchy3"/>
    <dgm:cxn modelId="{05155F60-DE1B-4090-9F4D-B3BA8B626DB6}" srcId="{C3959B30-BC9E-445E-8F48-FF57FC704E9A}" destId="{AB026B9B-FF18-4AD2-BBEF-84F23A538306}" srcOrd="0" destOrd="0" parTransId="{6F851C46-DB69-46CE-B108-B7611A709B72}" sibTransId="{3D14BEB5-C89C-4497-A5C0-792215FFBAED}"/>
    <dgm:cxn modelId="{AAC98C63-A4F5-4C08-A497-87BF0751E6C1}" type="presOf" srcId="{C1379A5D-4899-47D4-8E69-4C65386BA94D}" destId="{13760F6F-AFDD-4714-B5C7-192E8CBA077A}" srcOrd="0" destOrd="0" presId="urn:microsoft.com/office/officeart/2005/8/layout/hierarchy3"/>
    <dgm:cxn modelId="{12E8A25E-3FC7-4FA3-A2DC-2EC57BBD3BCF}" srcId="{F4EC36D5-34ED-40B0-9255-5586AB5FD01A}" destId="{C3959B30-BC9E-445E-8F48-FF57FC704E9A}" srcOrd="1" destOrd="0" parTransId="{9C9CD49A-FB7D-4621-AF0E-6C3936CCE197}" sibTransId="{793E858F-F7AF-4794-9782-BDB155BC5D71}"/>
    <dgm:cxn modelId="{71BBF074-4451-458B-8AFB-768B6ADBAC53}" type="presOf" srcId="{6A653C33-E37B-4546-8D0B-8D42911815CC}" destId="{9F9FA5DF-FF62-43DF-9424-8F32F65F22AA}" srcOrd="1" destOrd="0" presId="urn:microsoft.com/office/officeart/2005/8/layout/hierarchy3"/>
    <dgm:cxn modelId="{5B311604-640D-4C81-B745-50E1803406AC}" type="presParOf" srcId="{ACC7F583-8D0B-49A1-9B8A-D18E84259227}" destId="{22D9E8D8-3DC2-48A2-99C2-7E4CA7D3E2D5}" srcOrd="0" destOrd="0" presId="urn:microsoft.com/office/officeart/2005/8/layout/hierarchy3"/>
    <dgm:cxn modelId="{2AEAC2D1-DC85-4B3D-A108-EE7BD845D231}" type="presParOf" srcId="{22D9E8D8-3DC2-48A2-99C2-7E4CA7D3E2D5}" destId="{B4F75CDE-1C15-4895-906D-6273BA0448AC}" srcOrd="0" destOrd="0" presId="urn:microsoft.com/office/officeart/2005/8/layout/hierarchy3"/>
    <dgm:cxn modelId="{85C5D107-50EA-4009-95FA-24529D59EA90}" type="presParOf" srcId="{B4F75CDE-1C15-4895-906D-6273BA0448AC}" destId="{8649DE7B-44DC-4048-A88F-5266D46A1878}" srcOrd="0" destOrd="0" presId="urn:microsoft.com/office/officeart/2005/8/layout/hierarchy3"/>
    <dgm:cxn modelId="{DC29DABD-E34D-4CA9-984E-AF092569F660}" type="presParOf" srcId="{B4F75CDE-1C15-4895-906D-6273BA0448AC}" destId="{9F9FA5DF-FF62-43DF-9424-8F32F65F22AA}" srcOrd="1" destOrd="0" presId="urn:microsoft.com/office/officeart/2005/8/layout/hierarchy3"/>
    <dgm:cxn modelId="{014EE4F6-DF44-4C49-A30A-F98EE9AEDC0C}" type="presParOf" srcId="{22D9E8D8-3DC2-48A2-99C2-7E4CA7D3E2D5}" destId="{32F3767E-44A2-4E73-8F67-03E2B1852934}" srcOrd="1" destOrd="0" presId="urn:microsoft.com/office/officeart/2005/8/layout/hierarchy3"/>
    <dgm:cxn modelId="{5892DA9C-6864-4F14-BDBC-4758171CD8A4}" type="presParOf" srcId="{32F3767E-44A2-4E73-8F67-03E2B1852934}" destId="{40F2CD0F-5A3B-4DDC-BC19-F296475C90A6}" srcOrd="0" destOrd="0" presId="urn:microsoft.com/office/officeart/2005/8/layout/hierarchy3"/>
    <dgm:cxn modelId="{615D85AC-9F2B-4A59-9ECA-100FF659C0EC}" type="presParOf" srcId="{32F3767E-44A2-4E73-8F67-03E2B1852934}" destId="{13760F6F-AFDD-4714-B5C7-192E8CBA077A}" srcOrd="1" destOrd="0" presId="urn:microsoft.com/office/officeart/2005/8/layout/hierarchy3"/>
    <dgm:cxn modelId="{37E56CBA-3410-41F1-80E5-10F4BF9FB17D}" type="presParOf" srcId="{32F3767E-44A2-4E73-8F67-03E2B1852934}" destId="{D8A13EA1-6E9D-4C5E-9C35-3E9C1D00FC7B}" srcOrd="2" destOrd="0" presId="urn:microsoft.com/office/officeart/2005/8/layout/hierarchy3"/>
    <dgm:cxn modelId="{2615E02B-35C5-45EC-95AC-33BBF91F9847}" type="presParOf" srcId="{32F3767E-44A2-4E73-8F67-03E2B1852934}" destId="{6E00049F-CFA3-4779-94A0-60B8EFCA0C21}" srcOrd="3" destOrd="0" presId="urn:microsoft.com/office/officeart/2005/8/layout/hierarchy3"/>
    <dgm:cxn modelId="{4AD9F0AE-1B99-43F9-8263-5E9F544C563A}" type="presParOf" srcId="{ACC7F583-8D0B-49A1-9B8A-D18E84259227}" destId="{02CB8D5A-09A2-4DB6-A4A4-CA47AE845BF9}" srcOrd="1" destOrd="0" presId="urn:microsoft.com/office/officeart/2005/8/layout/hierarchy3"/>
    <dgm:cxn modelId="{57E50D28-D83E-4D6C-A157-60E3362D899F}" type="presParOf" srcId="{02CB8D5A-09A2-4DB6-A4A4-CA47AE845BF9}" destId="{67636D35-3638-49F5-8F53-BA61679724F7}" srcOrd="0" destOrd="0" presId="urn:microsoft.com/office/officeart/2005/8/layout/hierarchy3"/>
    <dgm:cxn modelId="{E136C33F-B2CC-4D14-9449-F2CADB09A126}" type="presParOf" srcId="{67636D35-3638-49F5-8F53-BA61679724F7}" destId="{87B650B0-E0CF-4577-A4CD-C030DACFECF0}" srcOrd="0" destOrd="0" presId="urn:microsoft.com/office/officeart/2005/8/layout/hierarchy3"/>
    <dgm:cxn modelId="{924EC226-8258-44EE-9113-97459AE3A694}" type="presParOf" srcId="{67636D35-3638-49F5-8F53-BA61679724F7}" destId="{173C3223-F930-4B4E-8966-8D9B1CCB80CA}" srcOrd="1" destOrd="0" presId="urn:microsoft.com/office/officeart/2005/8/layout/hierarchy3"/>
    <dgm:cxn modelId="{74245039-EB94-4B01-BB86-C6E0EA8C4772}" type="presParOf" srcId="{02CB8D5A-09A2-4DB6-A4A4-CA47AE845BF9}" destId="{7B4C52FA-C4A5-488A-9A52-6C338DF897DA}" srcOrd="1" destOrd="0" presId="urn:microsoft.com/office/officeart/2005/8/layout/hierarchy3"/>
    <dgm:cxn modelId="{FF20B521-B161-4C16-A218-69AE03DE2081}" type="presParOf" srcId="{7B4C52FA-C4A5-488A-9A52-6C338DF897DA}" destId="{F15EA647-32D3-4187-9376-293D9724B847}" srcOrd="0" destOrd="0" presId="urn:microsoft.com/office/officeart/2005/8/layout/hierarchy3"/>
    <dgm:cxn modelId="{46CD956A-0072-4774-8F67-2B6315F43549}" type="presParOf" srcId="{7B4C52FA-C4A5-488A-9A52-6C338DF897DA}" destId="{96F9DB07-B659-45B4-8896-F690A5B4D8E9}" srcOrd="1" destOrd="0" presId="urn:microsoft.com/office/officeart/2005/8/layout/hierarchy3"/>
    <dgm:cxn modelId="{6E0773B6-BFA1-410D-9141-667BFEF70816}" type="presParOf" srcId="{7B4C52FA-C4A5-488A-9A52-6C338DF897DA}" destId="{47C558AA-8DBC-48F3-B120-D8D2049097D8}" srcOrd="2" destOrd="0" presId="urn:microsoft.com/office/officeart/2005/8/layout/hierarchy3"/>
    <dgm:cxn modelId="{BA74B2AE-7669-4CE5-9469-DA479F72DFE1}" type="presParOf" srcId="{7B4C52FA-C4A5-488A-9A52-6C338DF897DA}" destId="{F6B2BD89-2A9C-4FAF-A865-11A64DB3D02A}"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7B0DD8-DAC4-49C4-9393-370616859197}" type="doc">
      <dgm:prSet loTypeId="urn:microsoft.com/office/officeart/2005/8/layout/funnel1" loCatId="relationship" qsTypeId="urn:microsoft.com/office/officeart/2005/8/quickstyle/simple1" qsCatId="simple" csTypeId="urn:microsoft.com/office/officeart/2005/8/colors/colorful1#1" csCatId="colorful" phldr="1"/>
      <dgm:spPr/>
      <dgm:t>
        <a:bodyPr/>
        <a:lstStyle/>
        <a:p>
          <a:endParaRPr lang="en-US"/>
        </a:p>
      </dgm:t>
    </dgm:pt>
    <dgm:pt modelId="{096100C6-D816-4E20-B81A-234A2BE24925}">
      <dgm:prSet phldrT="[Text]"/>
      <dgm:spPr/>
      <dgm:t>
        <a:bodyPr/>
        <a:lstStyle/>
        <a:p>
          <a:r>
            <a:rPr lang="fr-FR" dirty="0" smtClean="0"/>
            <a:t>prêts étudiants</a:t>
          </a:r>
          <a:endParaRPr lang="en-US" dirty="0"/>
        </a:p>
      </dgm:t>
    </dgm:pt>
    <dgm:pt modelId="{42F49784-4341-4A00-ADFC-D4177A156468}" type="parTrans" cxnId="{C2123C49-FCB0-42C8-98DB-187E551089EF}">
      <dgm:prSet/>
      <dgm:spPr/>
      <dgm:t>
        <a:bodyPr/>
        <a:lstStyle/>
        <a:p>
          <a:endParaRPr lang="en-US"/>
        </a:p>
      </dgm:t>
    </dgm:pt>
    <dgm:pt modelId="{668B3B7F-0093-4C8D-88CC-DAA8C0379772}" type="sibTrans" cxnId="{C2123C49-FCB0-42C8-98DB-187E551089EF}">
      <dgm:prSet/>
      <dgm:spPr/>
      <dgm:t>
        <a:bodyPr/>
        <a:lstStyle/>
        <a:p>
          <a:endParaRPr lang="en-US"/>
        </a:p>
      </dgm:t>
    </dgm:pt>
    <dgm:pt modelId="{0C3E69C8-4989-422D-B999-8172FDF4A45F}">
      <dgm:prSet phldrT="[Text]"/>
      <dgm:spPr/>
      <dgm:t>
        <a:bodyPr/>
        <a:lstStyle/>
        <a:p>
          <a:r>
            <a:rPr lang="fr-FR" dirty="0" smtClean="0"/>
            <a:t>prêts auto</a:t>
          </a:r>
          <a:endParaRPr lang="en-US" dirty="0"/>
        </a:p>
      </dgm:t>
    </dgm:pt>
    <dgm:pt modelId="{4EFC1894-4457-4FE6-BCDC-4D5CF9ED251F}" type="parTrans" cxnId="{A572E3B0-A0B3-45D6-AFDF-B141A820CD07}">
      <dgm:prSet/>
      <dgm:spPr/>
      <dgm:t>
        <a:bodyPr/>
        <a:lstStyle/>
        <a:p>
          <a:endParaRPr lang="en-US"/>
        </a:p>
      </dgm:t>
    </dgm:pt>
    <dgm:pt modelId="{E66E495E-A25D-4D3C-8A5A-053C5FAF154E}" type="sibTrans" cxnId="{A572E3B0-A0B3-45D6-AFDF-B141A820CD07}">
      <dgm:prSet/>
      <dgm:spPr/>
      <dgm:t>
        <a:bodyPr/>
        <a:lstStyle/>
        <a:p>
          <a:endParaRPr lang="en-US"/>
        </a:p>
      </dgm:t>
    </dgm:pt>
    <dgm:pt modelId="{74661A03-84AC-4F19-A7BF-C2C6933109D1}">
      <dgm:prSet phldrT="[Text]"/>
      <dgm:spPr/>
      <dgm:t>
        <a:bodyPr/>
        <a:lstStyle/>
        <a:p>
          <a:r>
            <a:rPr lang="fr-FR" dirty="0" smtClean="0">
              <a:solidFill>
                <a:schemeClr val="tx2"/>
              </a:solidFill>
            </a:rPr>
            <a:t>Titres</a:t>
          </a:r>
          <a:endParaRPr lang="en-US" dirty="0">
            <a:solidFill>
              <a:schemeClr val="tx2"/>
            </a:solidFill>
          </a:endParaRPr>
        </a:p>
      </dgm:t>
    </dgm:pt>
    <dgm:pt modelId="{370D4C8D-1BD8-443F-9E76-64D77D0A7F61}" type="parTrans" cxnId="{90692576-3809-4A0E-81CC-5B44EF38CF84}">
      <dgm:prSet/>
      <dgm:spPr/>
      <dgm:t>
        <a:bodyPr/>
        <a:lstStyle/>
        <a:p>
          <a:endParaRPr lang="en-US"/>
        </a:p>
      </dgm:t>
    </dgm:pt>
    <dgm:pt modelId="{F5B60B79-2B30-47C2-85AC-6C8165B17707}" type="sibTrans" cxnId="{90692576-3809-4A0E-81CC-5B44EF38CF84}">
      <dgm:prSet/>
      <dgm:spPr/>
      <dgm:t>
        <a:bodyPr/>
        <a:lstStyle/>
        <a:p>
          <a:endParaRPr lang="en-US"/>
        </a:p>
      </dgm:t>
    </dgm:pt>
    <dgm:pt modelId="{07D02D5A-E8BC-4BC7-9A98-4003AED430B4}">
      <dgm:prSet phldrT="[Text]" custT="1"/>
      <dgm:spPr/>
      <dgm:t>
        <a:bodyPr/>
        <a:lstStyle/>
        <a:p>
          <a:r>
            <a:rPr lang="fr-FR" sz="1100" dirty="0" smtClean="0"/>
            <a:t>des créances hypothécaires résidentielles </a:t>
          </a:r>
          <a:endParaRPr lang="en-US" sz="1100" dirty="0"/>
        </a:p>
      </dgm:t>
    </dgm:pt>
    <dgm:pt modelId="{EDF5E18A-8A49-4FAB-BA2E-31D2F6FDBEBE}" type="sibTrans" cxnId="{85838B14-42B8-4794-B92A-FE86CA1BD70B}">
      <dgm:prSet/>
      <dgm:spPr/>
      <dgm:t>
        <a:bodyPr/>
        <a:lstStyle/>
        <a:p>
          <a:endParaRPr lang="en-US"/>
        </a:p>
      </dgm:t>
    </dgm:pt>
    <dgm:pt modelId="{83C3A684-F303-411B-897F-08AFA05B8E02}" type="parTrans" cxnId="{85838B14-42B8-4794-B92A-FE86CA1BD70B}">
      <dgm:prSet/>
      <dgm:spPr/>
      <dgm:t>
        <a:bodyPr/>
        <a:lstStyle/>
        <a:p>
          <a:endParaRPr lang="en-US"/>
        </a:p>
      </dgm:t>
    </dgm:pt>
    <dgm:pt modelId="{34C52935-55DA-478C-A4F0-CDD9492EC165}" type="pres">
      <dgm:prSet presAssocID="{387B0DD8-DAC4-49C4-9393-370616859197}" presName="Name0" presStyleCnt="0">
        <dgm:presLayoutVars>
          <dgm:chMax val="4"/>
          <dgm:resizeHandles val="exact"/>
        </dgm:presLayoutVars>
      </dgm:prSet>
      <dgm:spPr/>
      <dgm:t>
        <a:bodyPr/>
        <a:lstStyle/>
        <a:p>
          <a:endParaRPr lang="fr-FR"/>
        </a:p>
      </dgm:t>
    </dgm:pt>
    <dgm:pt modelId="{AF4C7E2A-15BE-416A-978E-98B6C44CADB3}" type="pres">
      <dgm:prSet presAssocID="{387B0DD8-DAC4-49C4-9393-370616859197}" presName="ellipse" presStyleLbl="trBgShp" presStyleIdx="0" presStyleCnt="1"/>
      <dgm:spPr/>
    </dgm:pt>
    <dgm:pt modelId="{21C07FEA-DCDC-4F28-A45B-2B7255FB8D6B}" type="pres">
      <dgm:prSet presAssocID="{387B0DD8-DAC4-49C4-9393-370616859197}" presName="arrow1" presStyleLbl="fgShp" presStyleIdx="0" presStyleCnt="1"/>
      <dgm:spPr/>
    </dgm:pt>
    <dgm:pt modelId="{FE6DEE22-9092-48E7-BCE4-AE9DF663E60F}" type="pres">
      <dgm:prSet presAssocID="{387B0DD8-DAC4-49C4-9393-370616859197}" presName="rectangle" presStyleLbl="revTx" presStyleIdx="0" presStyleCnt="1">
        <dgm:presLayoutVars>
          <dgm:bulletEnabled val="1"/>
        </dgm:presLayoutVars>
      </dgm:prSet>
      <dgm:spPr/>
      <dgm:t>
        <a:bodyPr/>
        <a:lstStyle/>
        <a:p>
          <a:endParaRPr lang="fr-FR"/>
        </a:p>
      </dgm:t>
    </dgm:pt>
    <dgm:pt modelId="{E99CFC41-6023-4BDC-B898-53C5B59B7087}" type="pres">
      <dgm:prSet presAssocID="{096100C6-D816-4E20-B81A-234A2BE24925}" presName="item1" presStyleLbl="node1" presStyleIdx="0" presStyleCnt="3">
        <dgm:presLayoutVars>
          <dgm:bulletEnabled val="1"/>
        </dgm:presLayoutVars>
      </dgm:prSet>
      <dgm:spPr/>
      <dgm:t>
        <a:bodyPr/>
        <a:lstStyle/>
        <a:p>
          <a:endParaRPr lang="en-US"/>
        </a:p>
      </dgm:t>
    </dgm:pt>
    <dgm:pt modelId="{4A08F22E-21E0-4E20-B736-E588BD657195}" type="pres">
      <dgm:prSet presAssocID="{0C3E69C8-4989-422D-B999-8172FDF4A45F}" presName="item2" presStyleLbl="node1" presStyleIdx="1" presStyleCnt="3">
        <dgm:presLayoutVars>
          <dgm:bulletEnabled val="1"/>
        </dgm:presLayoutVars>
      </dgm:prSet>
      <dgm:spPr/>
      <dgm:t>
        <a:bodyPr/>
        <a:lstStyle/>
        <a:p>
          <a:endParaRPr lang="en-US"/>
        </a:p>
      </dgm:t>
    </dgm:pt>
    <dgm:pt modelId="{6AE91858-39B6-49E6-B8BB-A9B96C5104F8}" type="pres">
      <dgm:prSet presAssocID="{74661A03-84AC-4F19-A7BF-C2C6933109D1}" presName="item3" presStyleLbl="node1" presStyleIdx="2" presStyleCnt="3" custLinFactNeighborX="12085" custLinFactNeighborY="3082">
        <dgm:presLayoutVars>
          <dgm:bulletEnabled val="1"/>
        </dgm:presLayoutVars>
      </dgm:prSet>
      <dgm:spPr/>
      <dgm:t>
        <a:bodyPr/>
        <a:lstStyle/>
        <a:p>
          <a:endParaRPr lang="en-US"/>
        </a:p>
      </dgm:t>
    </dgm:pt>
    <dgm:pt modelId="{6B554A00-2D3F-455B-B88B-75015165B3B3}" type="pres">
      <dgm:prSet presAssocID="{387B0DD8-DAC4-49C4-9393-370616859197}" presName="funnel" presStyleLbl="trAlignAcc1" presStyleIdx="0" presStyleCnt="1"/>
      <dgm:spPr/>
    </dgm:pt>
  </dgm:ptLst>
  <dgm:cxnLst>
    <dgm:cxn modelId="{A572E3B0-A0B3-45D6-AFDF-B141A820CD07}" srcId="{387B0DD8-DAC4-49C4-9393-370616859197}" destId="{0C3E69C8-4989-422D-B999-8172FDF4A45F}" srcOrd="2" destOrd="0" parTransId="{4EFC1894-4457-4FE6-BCDC-4D5CF9ED251F}" sibTransId="{E66E495E-A25D-4D3C-8A5A-053C5FAF154E}"/>
    <dgm:cxn modelId="{A680B0A5-04EC-4800-A88B-3D72BC91D29E}" type="presOf" srcId="{387B0DD8-DAC4-49C4-9393-370616859197}" destId="{34C52935-55DA-478C-A4F0-CDD9492EC165}" srcOrd="0" destOrd="0" presId="urn:microsoft.com/office/officeart/2005/8/layout/funnel1"/>
    <dgm:cxn modelId="{617562BD-3949-4A65-A6EA-73022C655EB3}" type="presOf" srcId="{07D02D5A-E8BC-4BC7-9A98-4003AED430B4}" destId="{6AE91858-39B6-49E6-B8BB-A9B96C5104F8}" srcOrd="0" destOrd="0" presId="urn:microsoft.com/office/officeart/2005/8/layout/funnel1"/>
    <dgm:cxn modelId="{85838B14-42B8-4794-B92A-FE86CA1BD70B}" srcId="{387B0DD8-DAC4-49C4-9393-370616859197}" destId="{07D02D5A-E8BC-4BC7-9A98-4003AED430B4}" srcOrd="0" destOrd="0" parTransId="{83C3A684-F303-411B-897F-08AFA05B8E02}" sibTransId="{EDF5E18A-8A49-4FAB-BA2E-31D2F6FDBEBE}"/>
    <dgm:cxn modelId="{C2123C49-FCB0-42C8-98DB-187E551089EF}" srcId="{387B0DD8-DAC4-49C4-9393-370616859197}" destId="{096100C6-D816-4E20-B81A-234A2BE24925}" srcOrd="1" destOrd="0" parTransId="{42F49784-4341-4A00-ADFC-D4177A156468}" sibTransId="{668B3B7F-0093-4C8D-88CC-DAA8C0379772}"/>
    <dgm:cxn modelId="{90692576-3809-4A0E-81CC-5B44EF38CF84}" srcId="{387B0DD8-DAC4-49C4-9393-370616859197}" destId="{74661A03-84AC-4F19-A7BF-C2C6933109D1}" srcOrd="3" destOrd="0" parTransId="{370D4C8D-1BD8-443F-9E76-64D77D0A7F61}" sibTransId="{F5B60B79-2B30-47C2-85AC-6C8165B17707}"/>
    <dgm:cxn modelId="{B12FB1BC-B0FC-43FA-81A5-432DB9C309F2}" type="presOf" srcId="{096100C6-D816-4E20-B81A-234A2BE24925}" destId="{4A08F22E-21E0-4E20-B736-E588BD657195}" srcOrd="0" destOrd="0" presId="urn:microsoft.com/office/officeart/2005/8/layout/funnel1"/>
    <dgm:cxn modelId="{9C23CEDD-A04D-4F42-AD30-93AAF95C81BC}" type="presOf" srcId="{74661A03-84AC-4F19-A7BF-C2C6933109D1}" destId="{FE6DEE22-9092-48E7-BCE4-AE9DF663E60F}" srcOrd="0" destOrd="0" presId="urn:microsoft.com/office/officeart/2005/8/layout/funnel1"/>
    <dgm:cxn modelId="{2B3DA268-136A-4501-9623-DE5EC2F2F0E8}" type="presOf" srcId="{0C3E69C8-4989-422D-B999-8172FDF4A45F}" destId="{E99CFC41-6023-4BDC-B898-53C5B59B7087}" srcOrd="0" destOrd="0" presId="urn:microsoft.com/office/officeart/2005/8/layout/funnel1"/>
    <dgm:cxn modelId="{359E4129-1C91-41C3-9D4C-42E1E377457B}" type="presParOf" srcId="{34C52935-55DA-478C-A4F0-CDD9492EC165}" destId="{AF4C7E2A-15BE-416A-978E-98B6C44CADB3}" srcOrd="0" destOrd="0" presId="urn:microsoft.com/office/officeart/2005/8/layout/funnel1"/>
    <dgm:cxn modelId="{583455BC-8E95-4521-AC5A-BB0A5B061299}" type="presParOf" srcId="{34C52935-55DA-478C-A4F0-CDD9492EC165}" destId="{21C07FEA-DCDC-4F28-A45B-2B7255FB8D6B}" srcOrd="1" destOrd="0" presId="urn:microsoft.com/office/officeart/2005/8/layout/funnel1"/>
    <dgm:cxn modelId="{8CC24C7F-98C8-44C7-A3E5-2AA4C1D9B063}" type="presParOf" srcId="{34C52935-55DA-478C-A4F0-CDD9492EC165}" destId="{FE6DEE22-9092-48E7-BCE4-AE9DF663E60F}" srcOrd="2" destOrd="0" presId="urn:microsoft.com/office/officeart/2005/8/layout/funnel1"/>
    <dgm:cxn modelId="{932361B1-DC88-4F08-84E6-2DE9EDCB23DF}" type="presParOf" srcId="{34C52935-55DA-478C-A4F0-CDD9492EC165}" destId="{E99CFC41-6023-4BDC-B898-53C5B59B7087}" srcOrd="3" destOrd="0" presId="urn:microsoft.com/office/officeart/2005/8/layout/funnel1"/>
    <dgm:cxn modelId="{E42761ED-2C91-4321-9013-DD03F6C910AD}" type="presParOf" srcId="{34C52935-55DA-478C-A4F0-CDD9492EC165}" destId="{4A08F22E-21E0-4E20-B736-E588BD657195}" srcOrd="4" destOrd="0" presId="urn:microsoft.com/office/officeart/2005/8/layout/funnel1"/>
    <dgm:cxn modelId="{87E37C65-914E-4798-8199-6274269B4FE3}" type="presParOf" srcId="{34C52935-55DA-478C-A4F0-CDD9492EC165}" destId="{6AE91858-39B6-49E6-B8BB-A9B96C5104F8}" srcOrd="5" destOrd="0" presId="urn:microsoft.com/office/officeart/2005/8/layout/funnel1"/>
    <dgm:cxn modelId="{C2E50A11-F506-48FF-AF3E-F35E38801EE7}" type="presParOf" srcId="{34C52935-55DA-478C-A4F0-CDD9492EC165}" destId="{6B554A00-2D3F-455B-B88B-75015165B3B3}"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F74384-B000-4C50-948C-9FF75BA8C440}"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fr-FR"/>
        </a:p>
      </dgm:t>
    </dgm:pt>
    <dgm:pt modelId="{C195417A-6CE0-4A47-A108-C6F88FC67DAC}" type="pres">
      <dgm:prSet presAssocID="{9BF74384-B000-4C50-948C-9FF75BA8C440}" presName="Name0" presStyleCnt="0">
        <dgm:presLayoutVars>
          <dgm:chMax val="2"/>
          <dgm:chPref val="2"/>
          <dgm:dir/>
          <dgm:animOne/>
          <dgm:resizeHandles val="exact"/>
        </dgm:presLayoutVars>
      </dgm:prSet>
      <dgm:spPr/>
    </dgm:pt>
    <dgm:pt modelId="{683A19B1-1CCE-424D-B555-A3A9E34A0B6E}" type="pres">
      <dgm:prSet presAssocID="{9BF74384-B000-4C50-948C-9FF75BA8C440}" presName="Background" presStyleLbl="bgImgPlace1" presStyleIdx="0" presStyleCnt="1"/>
      <dgm:spPr/>
    </dgm:pt>
    <dgm:pt modelId="{BB45EF0C-0377-4365-8E80-269DA3629541}" type="pres">
      <dgm:prSet presAssocID="{9BF74384-B000-4C50-948C-9FF75BA8C440}" presName="ParentText1" presStyleLbl="revTx" presStyleIdx="0" presStyleCnt="2">
        <dgm:presLayoutVars>
          <dgm:chMax val="0"/>
          <dgm:chPref val="0"/>
          <dgm:bulletEnabled val="1"/>
        </dgm:presLayoutVars>
      </dgm:prSet>
      <dgm:spPr/>
      <dgm:t>
        <a:bodyPr/>
        <a:lstStyle/>
        <a:p>
          <a:endParaRPr lang="fr-FR"/>
        </a:p>
      </dgm:t>
    </dgm:pt>
    <dgm:pt modelId="{D1C0F545-1005-40ED-A7FE-404408DBFA80}" type="pres">
      <dgm:prSet presAssocID="{9BF74384-B000-4C50-948C-9FF75BA8C440}" presName="ParentText2" presStyleLbl="revTx" presStyleIdx="1" presStyleCnt="2" custLinFactNeighborX="3951" custLinFactNeighborY="98">
        <dgm:presLayoutVars>
          <dgm:chMax val="0"/>
          <dgm:chPref val="0"/>
          <dgm:bulletEnabled val="1"/>
        </dgm:presLayoutVars>
      </dgm:prSet>
      <dgm:spPr/>
      <dgm:t>
        <a:bodyPr/>
        <a:lstStyle/>
        <a:p>
          <a:endParaRPr lang="fr-FR"/>
        </a:p>
      </dgm:t>
    </dgm:pt>
    <dgm:pt modelId="{49100B52-F4DA-4A39-83B2-DDCE6DA67CA0}" type="pres">
      <dgm:prSet presAssocID="{9BF74384-B000-4C50-948C-9FF75BA8C440}" presName="Plus" presStyleLbl="alignNode1" presStyleIdx="0" presStyleCnt="2"/>
      <dgm:spPr/>
    </dgm:pt>
    <dgm:pt modelId="{DCDF5F26-12D9-46B1-9F7E-97F4D94C6580}" type="pres">
      <dgm:prSet presAssocID="{9BF74384-B000-4C50-948C-9FF75BA8C440}" presName="Minus" presStyleLbl="alignNode1" presStyleIdx="1" presStyleCnt="2"/>
      <dgm:spPr/>
    </dgm:pt>
    <dgm:pt modelId="{B9516A99-FF80-4FB8-A302-9518466FC4B5}" type="pres">
      <dgm:prSet presAssocID="{9BF74384-B000-4C50-948C-9FF75BA8C440}" presName="Divider" presStyleLbl="parChTrans1D1" presStyleIdx="0" presStyleCnt="1"/>
      <dgm:spPr/>
    </dgm:pt>
  </dgm:ptLst>
  <dgm:cxnLst>
    <dgm:cxn modelId="{5E072706-95A9-4FCE-8419-125E88515B8F}" type="presOf" srcId="{9BF74384-B000-4C50-948C-9FF75BA8C440}" destId="{C195417A-6CE0-4A47-A108-C6F88FC67DAC}" srcOrd="0" destOrd="0" presId="urn:microsoft.com/office/officeart/2009/3/layout/PlusandMinus"/>
    <dgm:cxn modelId="{01C771B4-3B5E-4C2D-B1D0-3A702DFFF675}" type="presParOf" srcId="{C195417A-6CE0-4A47-A108-C6F88FC67DAC}" destId="{683A19B1-1CCE-424D-B555-A3A9E34A0B6E}" srcOrd="0" destOrd="0" presId="urn:microsoft.com/office/officeart/2009/3/layout/PlusandMinus"/>
    <dgm:cxn modelId="{6CAED63B-A36A-4941-9BED-033E589C8ECD}" type="presParOf" srcId="{C195417A-6CE0-4A47-A108-C6F88FC67DAC}" destId="{BB45EF0C-0377-4365-8E80-269DA3629541}" srcOrd="1" destOrd="0" presId="urn:microsoft.com/office/officeart/2009/3/layout/PlusandMinus"/>
    <dgm:cxn modelId="{E52EE4A7-85C1-4F52-AEED-016492C7E9A7}" type="presParOf" srcId="{C195417A-6CE0-4A47-A108-C6F88FC67DAC}" destId="{D1C0F545-1005-40ED-A7FE-404408DBFA80}" srcOrd="2" destOrd="0" presId="urn:microsoft.com/office/officeart/2009/3/layout/PlusandMinus"/>
    <dgm:cxn modelId="{1B5B82F7-E8AD-49FE-8351-1457625EB67B}" type="presParOf" srcId="{C195417A-6CE0-4A47-A108-C6F88FC67DAC}" destId="{49100B52-F4DA-4A39-83B2-DDCE6DA67CA0}" srcOrd="3" destOrd="0" presId="urn:microsoft.com/office/officeart/2009/3/layout/PlusandMinus"/>
    <dgm:cxn modelId="{4516AB47-3F8C-4827-9FB1-A05F9C8E7A73}" type="presParOf" srcId="{C195417A-6CE0-4A47-A108-C6F88FC67DAC}" destId="{DCDF5F26-12D9-46B1-9F7E-97F4D94C6580}" srcOrd="4" destOrd="0" presId="urn:microsoft.com/office/officeart/2009/3/layout/PlusandMinus"/>
    <dgm:cxn modelId="{2D487751-FB99-44DE-A94F-4BE92D734902}" type="presParOf" srcId="{C195417A-6CE0-4A47-A108-C6F88FC67DAC}" destId="{B9516A99-FF80-4FB8-A302-9518466FC4B5}"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F74384-B000-4C50-948C-9FF75BA8C440}"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fr-FR"/>
        </a:p>
      </dgm:t>
    </dgm:pt>
    <dgm:pt modelId="{C195417A-6CE0-4A47-A108-C6F88FC67DAC}" type="pres">
      <dgm:prSet presAssocID="{9BF74384-B000-4C50-948C-9FF75BA8C440}" presName="Name0" presStyleCnt="0">
        <dgm:presLayoutVars>
          <dgm:chMax val="2"/>
          <dgm:chPref val="2"/>
          <dgm:dir/>
          <dgm:animOne/>
          <dgm:resizeHandles val="exact"/>
        </dgm:presLayoutVars>
      </dgm:prSet>
      <dgm:spPr/>
    </dgm:pt>
    <dgm:pt modelId="{683A19B1-1CCE-424D-B555-A3A9E34A0B6E}" type="pres">
      <dgm:prSet presAssocID="{9BF74384-B000-4C50-948C-9FF75BA8C440}" presName="Background" presStyleLbl="bgImgPlace1" presStyleIdx="0" presStyleCnt="1"/>
      <dgm:spPr/>
    </dgm:pt>
    <dgm:pt modelId="{BB45EF0C-0377-4365-8E80-269DA3629541}" type="pres">
      <dgm:prSet presAssocID="{9BF74384-B000-4C50-948C-9FF75BA8C440}" presName="ParentText1" presStyleLbl="revTx" presStyleIdx="0" presStyleCnt="2">
        <dgm:presLayoutVars>
          <dgm:chMax val="0"/>
          <dgm:chPref val="0"/>
          <dgm:bulletEnabled val="1"/>
        </dgm:presLayoutVars>
      </dgm:prSet>
      <dgm:spPr/>
      <dgm:t>
        <a:bodyPr/>
        <a:lstStyle/>
        <a:p>
          <a:endParaRPr lang="fr-FR"/>
        </a:p>
      </dgm:t>
    </dgm:pt>
    <dgm:pt modelId="{D1C0F545-1005-40ED-A7FE-404408DBFA80}" type="pres">
      <dgm:prSet presAssocID="{9BF74384-B000-4C50-948C-9FF75BA8C440}" presName="ParentText2" presStyleLbl="revTx" presStyleIdx="1" presStyleCnt="2" custLinFactNeighborX="3951" custLinFactNeighborY="98">
        <dgm:presLayoutVars>
          <dgm:chMax val="0"/>
          <dgm:chPref val="0"/>
          <dgm:bulletEnabled val="1"/>
        </dgm:presLayoutVars>
      </dgm:prSet>
      <dgm:spPr/>
      <dgm:t>
        <a:bodyPr/>
        <a:lstStyle/>
        <a:p>
          <a:endParaRPr lang="fr-FR"/>
        </a:p>
      </dgm:t>
    </dgm:pt>
    <dgm:pt modelId="{49100B52-F4DA-4A39-83B2-DDCE6DA67CA0}" type="pres">
      <dgm:prSet presAssocID="{9BF74384-B000-4C50-948C-9FF75BA8C440}" presName="Plus" presStyleLbl="alignNode1" presStyleIdx="0" presStyleCnt="2"/>
      <dgm:spPr/>
    </dgm:pt>
    <dgm:pt modelId="{DCDF5F26-12D9-46B1-9F7E-97F4D94C6580}" type="pres">
      <dgm:prSet presAssocID="{9BF74384-B000-4C50-948C-9FF75BA8C440}" presName="Minus" presStyleLbl="alignNode1" presStyleIdx="1" presStyleCnt="2"/>
      <dgm:spPr/>
    </dgm:pt>
    <dgm:pt modelId="{B9516A99-FF80-4FB8-A302-9518466FC4B5}" type="pres">
      <dgm:prSet presAssocID="{9BF74384-B000-4C50-948C-9FF75BA8C440}" presName="Divider" presStyleLbl="parChTrans1D1" presStyleIdx="0" presStyleCnt="1"/>
      <dgm:spPr/>
    </dgm:pt>
  </dgm:ptLst>
  <dgm:cxnLst>
    <dgm:cxn modelId="{6D7CFA81-0896-42C7-A4AF-D41E37F63B72}" type="presOf" srcId="{9BF74384-B000-4C50-948C-9FF75BA8C440}" destId="{C195417A-6CE0-4A47-A108-C6F88FC67DAC}" srcOrd="0" destOrd="0" presId="urn:microsoft.com/office/officeart/2009/3/layout/PlusandMinus"/>
    <dgm:cxn modelId="{E0544E5F-AD13-4039-B859-6B82E06CED51}" type="presParOf" srcId="{C195417A-6CE0-4A47-A108-C6F88FC67DAC}" destId="{683A19B1-1CCE-424D-B555-A3A9E34A0B6E}" srcOrd="0" destOrd="0" presId="urn:microsoft.com/office/officeart/2009/3/layout/PlusandMinus"/>
    <dgm:cxn modelId="{F6FF7112-43BA-4383-9A0A-36DFF6B9DE11}" type="presParOf" srcId="{C195417A-6CE0-4A47-A108-C6F88FC67DAC}" destId="{BB45EF0C-0377-4365-8E80-269DA3629541}" srcOrd="1" destOrd="0" presId="urn:microsoft.com/office/officeart/2009/3/layout/PlusandMinus"/>
    <dgm:cxn modelId="{A6A918BC-D7A4-4BCC-B667-4124DF6644B8}" type="presParOf" srcId="{C195417A-6CE0-4A47-A108-C6F88FC67DAC}" destId="{D1C0F545-1005-40ED-A7FE-404408DBFA80}" srcOrd="2" destOrd="0" presId="urn:microsoft.com/office/officeart/2009/3/layout/PlusandMinus"/>
    <dgm:cxn modelId="{4CBF8AFD-3BAC-4FDE-A852-E0E93D944A79}" type="presParOf" srcId="{C195417A-6CE0-4A47-A108-C6F88FC67DAC}" destId="{49100B52-F4DA-4A39-83B2-DDCE6DA67CA0}" srcOrd="3" destOrd="0" presId="urn:microsoft.com/office/officeart/2009/3/layout/PlusandMinus"/>
    <dgm:cxn modelId="{4A879533-5A32-40E5-BE16-6F23A6B193A9}" type="presParOf" srcId="{C195417A-6CE0-4A47-A108-C6F88FC67DAC}" destId="{DCDF5F26-12D9-46B1-9F7E-97F4D94C6580}" srcOrd="4" destOrd="0" presId="urn:microsoft.com/office/officeart/2009/3/layout/PlusandMinus"/>
    <dgm:cxn modelId="{959DCCDC-6CE3-42B9-ACEF-0B06F448A122}" type="presParOf" srcId="{C195417A-6CE0-4A47-A108-C6F88FC67DAC}" destId="{B9516A99-FF80-4FB8-A302-9518466FC4B5}"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5615A3-3F1A-4E97-B512-CDCC5742619D}" type="doc">
      <dgm:prSet loTypeId="urn:microsoft.com/office/officeart/2005/8/layout/funnel1" loCatId="relationship" qsTypeId="urn:microsoft.com/office/officeart/2005/8/quickstyle/simple1" qsCatId="simple" csTypeId="urn:microsoft.com/office/officeart/2005/8/colors/accent1_2" csCatId="accent1" phldr="0"/>
      <dgm:spPr/>
      <dgm:t>
        <a:bodyPr/>
        <a:lstStyle/>
        <a:p>
          <a:endParaRPr lang="fr-FR"/>
        </a:p>
      </dgm:t>
    </dgm:pt>
    <dgm:pt modelId="{07C659BB-A2A0-45DC-B5DB-CEE7634F1C02}">
      <dgm:prSet phldrT="[Texte]" phldr="1"/>
      <dgm:spPr/>
      <dgm:t>
        <a:bodyPr/>
        <a:lstStyle/>
        <a:p>
          <a:endParaRPr lang="fr-FR" dirty="0"/>
        </a:p>
      </dgm:t>
    </dgm:pt>
    <dgm:pt modelId="{F0901E92-D168-4FBE-A742-AF9CC291567D}" type="sibTrans" cxnId="{06B70B22-C890-4A7A-A679-13C6E37F6671}">
      <dgm:prSet/>
      <dgm:spPr/>
      <dgm:t>
        <a:bodyPr/>
        <a:lstStyle/>
        <a:p>
          <a:endParaRPr lang="fr-FR"/>
        </a:p>
      </dgm:t>
    </dgm:pt>
    <dgm:pt modelId="{DF4A013A-2FDF-46B5-B3DE-EBE63CCF16B0}" type="parTrans" cxnId="{06B70B22-C890-4A7A-A679-13C6E37F6671}">
      <dgm:prSet/>
      <dgm:spPr/>
      <dgm:t>
        <a:bodyPr/>
        <a:lstStyle/>
        <a:p>
          <a:endParaRPr lang="fr-FR"/>
        </a:p>
      </dgm:t>
    </dgm:pt>
    <dgm:pt modelId="{F3A56EB3-66C5-4459-8394-F60F94E717A8}" type="pres">
      <dgm:prSet presAssocID="{8B5615A3-3F1A-4E97-B512-CDCC5742619D}" presName="Name0" presStyleCnt="0">
        <dgm:presLayoutVars>
          <dgm:chMax val="4"/>
          <dgm:resizeHandles val="exact"/>
        </dgm:presLayoutVars>
      </dgm:prSet>
      <dgm:spPr/>
    </dgm:pt>
    <dgm:pt modelId="{EEEB90F9-7054-4B03-AF71-551B3EC33542}" type="pres">
      <dgm:prSet presAssocID="{8B5615A3-3F1A-4E97-B512-CDCC5742619D}" presName="ellipse" presStyleLbl="trBgShp" presStyleIdx="0" presStyleCnt="1"/>
      <dgm:spPr/>
    </dgm:pt>
    <dgm:pt modelId="{B50135A1-57A7-460A-9E02-D808262D6DD0}" type="pres">
      <dgm:prSet presAssocID="{8B5615A3-3F1A-4E97-B512-CDCC5742619D}" presName="arrow1" presStyleLbl="fgShp" presStyleIdx="0" presStyleCnt="1"/>
      <dgm:spPr/>
    </dgm:pt>
    <dgm:pt modelId="{65489E01-36C5-47FF-8BC2-AFD7711B8002}" type="pres">
      <dgm:prSet presAssocID="{8B5615A3-3F1A-4E97-B512-CDCC5742619D}" presName="rectangle" presStyleLbl="revTx" presStyleIdx="0" presStyleCnt="1" custLinFactNeighborX="-1055" custLinFactNeighborY="-15957">
        <dgm:presLayoutVars>
          <dgm:bulletEnabled val="1"/>
        </dgm:presLayoutVars>
      </dgm:prSet>
      <dgm:spPr/>
      <dgm:t>
        <a:bodyPr/>
        <a:lstStyle/>
        <a:p>
          <a:endParaRPr lang="fr-FR"/>
        </a:p>
      </dgm:t>
    </dgm:pt>
    <dgm:pt modelId="{4D0261DE-0D82-4ABA-B731-D83CC7A1880D}" type="pres">
      <dgm:prSet presAssocID="{8B5615A3-3F1A-4E97-B512-CDCC5742619D}" presName="funnel" presStyleLbl="trAlignAcc1" presStyleIdx="0" presStyleCnt="1"/>
      <dgm:spPr/>
    </dgm:pt>
  </dgm:ptLst>
  <dgm:cxnLst>
    <dgm:cxn modelId="{58A43686-8351-4C04-8910-5656DE81E9B5}" type="presOf" srcId="{07C659BB-A2A0-45DC-B5DB-CEE7634F1C02}" destId="{65489E01-36C5-47FF-8BC2-AFD7711B8002}" srcOrd="0" destOrd="0" presId="urn:microsoft.com/office/officeart/2005/8/layout/funnel1"/>
    <dgm:cxn modelId="{5BD3CF4B-0AC4-4D36-B341-CC16829EE596}" type="presOf" srcId="{8B5615A3-3F1A-4E97-B512-CDCC5742619D}" destId="{F3A56EB3-66C5-4459-8394-F60F94E717A8}" srcOrd="0" destOrd="0" presId="urn:microsoft.com/office/officeart/2005/8/layout/funnel1"/>
    <dgm:cxn modelId="{06B70B22-C890-4A7A-A679-13C6E37F6671}" srcId="{8B5615A3-3F1A-4E97-B512-CDCC5742619D}" destId="{07C659BB-A2A0-45DC-B5DB-CEE7634F1C02}" srcOrd="0" destOrd="0" parTransId="{DF4A013A-2FDF-46B5-B3DE-EBE63CCF16B0}" sibTransId="{F0901E92-D168-4FBE-A742-AF9CC291567D}"/>
    <dgm:cxn modelId="{BD8BEC67-EAB2-4860-BB2E-6A67C5B7A1F5}" type="presParOf" srcId="{F3A56EB3-66C5-4459-8394-F60F94E717A8}" destId="{EEEB90F9-7054-4B03-AF71-551B3EC33542}" srcOrd="0" destOrd="0" presId="urn:microsoft.com/office/officeart/2005/8/layout/funnel1"/>
    <dgm:cxn modelId="{B8D156DF-6DF0-4274-9E99-9B359A4956F7}" type="presParOf" srcId="{F3A56EB3-66C5-4459-8394-F60F94E717A8}" destId="{B50135A1-57A7-460A-9E02-D808262D6DD0}" srcOrd="1" destOrd="0" presId="urn:microsoft.com/office/officeart/2005/8/layout/funnel1"/>
    <dgm:cxn modelId="{EFA84C2D-41F3-4E50-8B74-403D177B9D85}" type="presParOf" srcId="{F3A56EB3-66C5-4459-8394-F60F94E717A8}" destId="{65489E01-36C5-47FF-8BC2-AFD7711B8002}" srcOrd="2" destOrd="0" presId="urn:microsoft.com/office/officeart/2005/8/layout/funnel1"/>
    <dgm:cxn modelId="{D84237F3-56F7-416A-981F-41E971B277A8}" type="presParOf" srcId="{F3A56EB3-66C5-4459-8394-F60F94E717A8}" destId="{4D0261DE-0D82-4ABA-B731-D83CC7A1880D}" srcOrd="3"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4313BC-A5C2-446F-A217-83D4936EA90A}" type="doc">
      <dgm:prSet loTypeId="urn:microsoft.com/office/officeart/2005/8/layout/gear1" loCatId="process" qsTypeId="urn:microsoft.com/office/officeart/2005/8/quickstyle/simple1" qsCatId="simple" csTypeId="urn:microsoft.com/office/officeart/2005/8/colors/accent1_2" csCatId="accent1" phldr="1"/>
      <dgm:spPr/>
    </dgm:pt>
    <dgm:pt modelId="{BA0FA9AD-5DB8-403E-87FA-FEEA9EF75198}">
      <dgm:prSet phldrT="[Texte]"/>
      <dgm:spPr/>
      <dgm:t>
        <a:bodyPr/>
        <a:lstStyle/>
        <a:p>
          <a:r>
            <a:rPr lang="fr-FR" dirty="0" smtClean="0"/>
            <a:t>Calcul</a:t>
          </a:r>
          <a:endParaRPr lang="fr-FR" dirty="0"/>
        </a:p>
      </dgm:t>
    </dgm:pt>
    <dgm:pt modelId="{D2BFAC14-96EE-4B89-81FC-61CB28629BBC}" type="parTrans" cxnId="{C455056B-91E5-47AB-AF01-42CFD44CC98D}">
      <dgm:prSet/>
      <dgm:spPr/>
      <dgm:t>
        <a:bodyPr/>
        <a:lstStyle/>
        <a:p>
          <a:endParaRPr lang="fr-FR"/>
        </a:p>
      </dgm:t>
    </dgm:pt>
    <dgm:pt modelId="{05D09CAF-D02B-4BA1-AE28-BBEAA087FC93}" type="sibTrans" cxnId="{C455056B-91E5-47AB-AF01-42CFD44CC98D}">
      <dgm:prSet/>
      <dgm:spPr/>
      <dgm:t>
        <a:bodyPr/>
        <a:lstStyle/>
        <a:p>
          <a:endParaRPr lang="fr-FR"/>
        </a:p>
      </dgm:t>
    </dgm:pt>
    <dgm:pt modelId="{71EC6D59-81B0-4D62-BE27-B49135956834}">
      <dgm:prSet phldrT="[Texte]"/>
      <dgm:spPr/>
      <dgm:t>
        <a:bodyPr/>
        <a:lstStyle/>
        <a:p>
          <a:r>
            <a:rPr lang="fr-FR" dirty="0" smtClean="0"/>
            <a:t>Calcul</a:t>
          </a:r>
          <a:endParaRPr lang="fr-FR" dirty="0"/>
        </a:p>
      </dgm:t>
    </dgm:pt>
    <dgm:pt modelId="{520C0F69-A304-4AC1-BE4B-5F71CEADD24D}" type="parTrans" cxnId="{C9DDFABE-47FC-49F1-9CED-EFB339536EB6}">
      <dgm:prSet/>
      <dgm:spPr/>
      <dgm:t>
        <a:bodyPr/>
        <a:lstStyle/>
        <a:p>
          <a:endParaRPr lang="fr-FR"/>
        </a:p>
      </dgm:t>
    </dgm:pt>
    <dgm:pt modelId="{DA936146-59DE-4448-9BC8-561F4D0654CC}" type="sibTrans" cxnId="{C9DDFABE-47FC-49F1-9CED-EFB339536EB6}">
      <dgm:prSet/>
      <dgm:spPr/>
      <dgm:t>
        <a:bodyPr/>
        <a:lstStyle/>
        <a:p>
          <a:endParaRPr lang="fr-FR"/>
        </a:p>
      </dgm:t>
    </dgm:pt>
    <dgm:pt modelId="{0FC267B1-B790-4224-800E-CCBB389907EA}" type="pres">
      <dgm:prSet presAssocID="{BF4313BC-A5C2-446F-A217-83D4936EA90A}" presName="composite" presStyleCnt="0">
        <dgm:presLayoutVars>
          <dgm:chMax val="3"/>
          <dgm:animLvl val="lvl"/>
          <dgm:resizeHandles val="exact"/>
        </dgm:presLayoutVars>
      </dgm:prSet>
      <dgm:spPr/>
    </dgm:pt>
    <dgm:pt modelId="{A2284F8F-D70C-470E-B306-3E53220B5F3E}" type="pres">
      <dgm:prSet presAssocID="{BA0FA9AD-5DB8-403E-87FA-FEEA9EF75198}" presName="gear1" presStyleLbl="node1" presStyleIdx="0" presStyleCnt="2">
        <dgm:presLayoutVars>
          <dgm:chMax val="1"/>
          <dgm:bulletEnabled val="1"/>
        </dgm:presLayoutVars>
      </dgm:prSet>
      <dgm:spPr/>
    </dgm:pt>
    <dgm:pt modelId="{2FF88FDA-1F80-4762-9CD6-351E81F3B052}" type="pres">
      <dgm:prSet presAssocID="{BA0FA9AD-5DB8-403E-87FA-FEEA9EF75198}" presName="gear1srcNode" presStyleLbl="node1" presStyleIdx="0" presStyleCnt="2"/>
      <dgm:spPr/>
    </dgm:pt>
    <dgm:pt modelId="{C3BFE756-DE06-4F21-82D1-C2F5575D0726}" type="pres">
      <dgm:prSet presAssocID="{BA0FA9AD-5DB8-403E-87FA-FEEA9EF75198}" presName="gear1dstNode" presStyleLbl="node1" presStyleIdx="0" presStyleCnt="2"/>
      <dgm:spPr/>
    </dgm:pt>
    <dgm:pt modelId="{4B7A89C2-D830-467F-93F5-979F59B1FD34}" type="pres">
      <dgm:prSet presAssocID="{71EC6D59-81B0-4D62-BE27-B49135956834}" presName="gear2" presStyleLbl="node1" presStyleIdx="1" presStyleCnt="2">
        <dgm:presLayoutVars>
          <dgm:chMax val="1"/>
          <dgm:bulletEnabled val="1"/>
        </dgm:presLayoutVars>
      </dgm:prSet>
      <dgm:spPr/>
    </dgm:pt>
    <dgm:pt modelId="{69472441-E3BD-477E-9C2F-644B5056A686}" type="pres">
      <dgm:prSet presAssocID="{71EC6D59-81B0-4D62-BE27-B49135956834}" presName="gear2srcNode" presStyleLbl="node1" presStyleIdx="1" presStyleCnt="2"/>
      <dgm:spPr/>
    </dgm:pt>
    <dgm:pt modelId="{443A03FC-ED89-4E41-A721-63D3E4F85EAF}" type="pres">
      <dgm:prSet presAssocID="{71EC6D59-81B0-4D62-BE27-B49135956834}" presName="gear2dstNode" presStyleLbl="node1" presStyleIdx="1" presStyleCnt="2"/>
      <dgm:spPr/>
    </dgm:pt>
    <dgm:pt modelId="{7AD725BE-0683-4C85-98A5-821750DC1592}" type="pres">
      <dgm:prSet presAssocID="{05D09CAF-D02B-4BA1-AE28-BBEAA087FC93}" presName="connector1" presStyleLbl="sibTrans2D1" presStyleIdx="0" presStyleCnt="2"/>
      <dgm:spPr/>
    </dgm:pt>
    <dgm:pt modelId="{EB8F3C0C-C424-408A-8CA2-30FEDD8DF3D2}" type="pres">
      <dgm:prSet presAssocID="{DA936146-59DE-4448-9BC8-561F4D0654CC}" presName="connector2" presStyleLbl="sibTrans2D1" presStyleIdx="1" presStyleCnt="2"/>
      <dgm:spPr/>
    </dgm:pt>
  </dgm:ptLst>
  <dgm:cxnLst>
    <dgm:cxn modelId="{CE6D03BC-8314-418E-BF37-F19516AB1141}" type="presOf" srcId="{71EC6D59-81B0-4D62-BE27-B49135956834}" destId="{69472441-E3BD-477E-9C2F-644B5056A686}" srcOrd="1" destOrd="0" presId="urn:microsoft.com/office/officeart/2005/8/layout/gear1"/>
    <dgm:cxn modelId="{07DB786D-AF57-449B-A2F6-439D0B96AD3A}" type="presOf" srcId="{BA0FA9AD-5DB8-403E-87FA-FEEA9EF75198}" destId="{C3BFE756-DE06-4F21-82D1-C2F5575D0726}" srcOrd="2" destOrd="0" presId="urn:microsoft.com/office/officeart/2005/8/layout/gear1"/>
    <dgm:cxn modelId="{C9DDFABE-47FC-49F1-9CED-EFB339536EB6}" srcId="{BF4313BC-A5C2-446F-A217-83D4936EA90A}" destId="{71EC6D59-81B0-4D62-BE27-B49135956834}" srcOrd="1" destOrd="0" parTransId="{520C0F69-A304-4AC1-BE4B-5F71CEADD24D}" sibTransId="{DA936146-59DE-4448-9BC8-561F4D0654CC}"/>
    <dgm:cxn modelId="{CC9647E4-6185-43E1-B3B4-48A8DA297243}" type="presOf" srcId="{BA0FA9AD-5DB8-403E-87FA-FEEA9EF75198}" destId="{A2284F8F-D70C-470E-B306-3E53220B5F3E}" srcOrd="0" destOrd="0" presId="urn:microsoft.com/office/officeart/2005/8/layout/gear1"/>
    <dgm:cxn modelId="{09897FC7-4260-4723-AE8A-8D5FEE856571}" type="presOf" srcId="{71EC6D59-81B0-4D62-BE27-B49135956834}" destId="{443A03FC-ED89-4E41-A721-63D3E4F85EAF}" srcOrd="2" destOrd="0" presId="urn:microsoft.com/office/officeart/2005/8/layout/gear1"/>
    <dgm:cxn modelId="{3EEAA6DC-30BC-4225-9BC0-66A5B6B91B92}" type="presOf" srcId="{BA0FA9AD-5DB8-403E-87FA-FEEA9EF75198}" destId="{2FF88FDA-1F80-4762-9CD6-351E81F3B052}" srcOrd="1" destOrd="0" presId="urn:microsoft.com/office/officeart/2005/8/layout/gear1"/>
    <dgm:cxn modelId="{C455056B-91E5-47AB-AF01-42CFD44CC98D}" srcId="{BF4313BC-A5C2-446F-A217-83D4936EA90A}" destId="{BA0FA9AD-5DB8-403E-87FA-FEEA9EF75198}" srcOrd="0" destOrd="0" parTransId="{D2BFAC14-96EE-4B89-81FC-61CB28629BBC}" sibTransId="{05D09CAF-D02B-4BA1-AE28-BBEAA087FC93}"/>
    <dgm:cxn modelId="{F4EC30C8-507D-4B1E-AFD7-183D40F300C8}" type="presOf" srcId="{71EC6D59-81B0-4D62-BE27-B49135956834}" destId="{4B7A89C2-D830-467F-93F5-979F59B1FD34}" srcOrd="0" destOrd="0" presId="urn:microsoft.com/office/officeart/2005/8/layout/gear1"/>
    <dgm:cxn modelId="{DA3FF9F7-2473-44D0-B768-9E328D7832DA}" type="presOf" srcId="{BF4313BC-A5C2-446F-A217-83D4936EA90A}" destId="{0FC267B1-B790-4224-800E-CCBB389907EA}" srcOrd="0" destOrd="0" presId="urn:microsoft.com/office/officeart/2005/8/layout/gear1"/>
    <dgm:cxn modelId="{6D886BB1-3EF5-421A-8D8E-5B83B0C4EB4F}" type="presOf" srcId="{05D09CAF-D02B-4BA1-AE28-BBEAA087FC93}" destId="{7AD725BE-0683-4C85-98A5-821750DC1592}" srcOrd="0" destOrd="0" presId="urn:microsoft.com/office/officeart/2005/8/layout/gear1"/>
    <dgm:cxn modelId="{DC92DC14-864D-48E0-8AE5-5FEC54351576}" type="presOf" srcId="{DA936146-59DE-4448-9BC8-561F4D0654CC}" destId="{EB8F3C0C-C424-408A-8CA2-30FEDD8DF3D2}" srcOrd="0" destOrd="0" presId="urn:microsoft.com/office/officeart/2005/8/layout/gear1"/>
    <dgm:cxn modelId="{3C1C96F4-B441-4FAE-B727-C2C12DE107A0}" type="presParOf" srcId="{0FC267B1-B790-4224-800E-CCBB389907EA}" destId="{A2284F8F-D70C-470E-B306-3E53220B5F3E}" srcOrd="0" destOrd="0" presId="urn:microsoft.com/office/officeart/2005/8/layout/gear1"/>
    <dgm:cxn modelId="{7A0A1419-1586-406F-AE0A-CDDE7C2104A2}" type="presParOf" srcId="{0FC267B1-B790-4224-800E-CCBB389907EA}" destId="{2FF88FDA-1F80-4762-9CD6-351E81F3B052}" srcOrd="1" destOrd="0" presId="urn:microsoft.com/office/officeart/2005/8/layout/gear1"/>
    <dgm:cxn modelId="{2B3B922D-43DB-4D66-B394-DCF4AACE7143}" type="presParOf" srcId="{0FC267B1-B790-4224-800E-CCBB389907EA}" destId="{C3BFE756-DE06-4F21-82D1-C2F5575D0726}" srcOrd="2" destOrd="0" presId="urn:microsoft.com/office/officeart/2005/8/layout/gear1"/>
    <dgm:cxn modelId="{865FC284-A9AA-40DC-B2FD-BF6948B9A870}" type="presParOf" srcId="{0FC267B1-B790-4224-800E-CCBB389907EA}" destId="{4B7A89C2-D830-467F-93F5-979F59B1FD34}" srcOrd="3" destOrd="0" presId="urn:microsoft.com/office/officeart/2005/8/layout/gear1"/>
    <dgm:cxn modelId="{FA20A9BF-9C8A-46EA-A15D-EEB1FEFC0A19}" type="presParOf" srcId="{0FC267B1-B790-4224-800E-CCBB389907EA}" destId="{69472441-E3BD-477E-9C2F-644B5056A686}" srcOrd="4" destOrd="0" presId="urn:microsoft.com/office/officeart/2005/8/layout/gear1"/>
    <dgm:cxn modelId="{67391979-2D5B-48E5-85C6-9B348CCEB1D1}" type="presParOf" srcId="{0FC267B1-B790-4224-800E-CCBB389907EA}" destId="{443A03FC-ED89-4E41-A721-63D3E4F85EAF}" srcOrd="5" destOrd="0" presId="urn:microsoft.com/office/officeart/2005/8/layout/gear1"/>
    <dgm:cxn modelId="{33D3F3C8-CC01-4246-86A3-C77148838D80}" type="presParOf" srcId="{0FC267B1-B790-4224-800E-CCBB389907EA}" destId="{7AD725BE-0683-4C85-98A5-821750DC1592}" srcOrd="6" destOrd="0" presId="urn:microsoft.com/office/officeart/2005/8/layout/gear1"/>
    <dgm:cxn modelId="{FDF9439E-2DD3-459A-A1A5-BE690480ABF8}" type="presParOf" srcId="{0FC267B1-B790-4224-800E-CCBB389907EA}" destId="{EB8F3C0C-C424-408A-8CA2-30FEDD8DF3D2}" srcOrd="7"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7A7029A-A4DA-40A5-A0C9-D93351D565B4}" type="doc">
      <dgm:prSet loTypeId="urn:microsoft.com/office/officeart/2009/3/layout/PlusandMinus" loCatId="relationship" qsTypeId="urn:microsoft.com/office/officeart/2005/8/quickstyle/simple1" qsCatId="simple" csTypeId="urn:microsoft.com/office/officeart/2005/8/colors/accent1_2" csCatId="accent1" phldr="0"/>
      <dgm:spPr/>
      <dgm:t>
        <a:bodyPr/>
        <a:lstStyle/>
        <a:p>
          <a:endParaRPr lang="fr-FR"/>
        </a:p>
      </dgm:t>
    </dgm:pt>
    <dgm:pt modelId="{12FF1394-11AD-449B-A0B4-F065081FCAB8}" type="pres">
      <dgm:prSet presAssocID="{47A7029A-A4DA-40A5-A0C9-D93351D565B4}" presName="Name0" presStyleCnt="0">
        <dgm:presLayoutVars>
          <dgm:chMax val="2"/>
          <dgm:chPref val="2"/>
          <dgm:dir/>
          <dgm:animOne/>
          <dgm:resizeHandles val="exact"/>
        </dgm:presLayoutVars>
      </dgm:prSet>
      <dgm:spPr/>
    </dgm:pt>
    <dgm:pt modelId="{BD674647-FEF2-4A35-9917-E3B654364E59}" type="pres">
      <dgm:prSet presAssocID="{47A7029A-A4DA-40A5-A0C9-D93351D565B4}" presName="Background" presStyleLbl="bgImgPlace1" presStyleIdx="0" presStyleCnt="1"/>
      <dgm:spPr/>
    </dgm:pt>
    <dgm:pt modelId="{C4EDDBF3-4236-4617-8DD6-0C70747F408B}" type="pres">
      <dgm:prSet presAssocID="{47A7029A-A4DA-40A5-A0C9-D93351D565B4}" presName="ParentText1" presStyleLbl="revTx" presStyleIdx="0" presStyleCnt="2">
        <dgm:presLayoutVars>
          <dgm:chMax val="0"/>
          <dgm:chPref val="0"/>
          <dgm:bulletEnabled val="1"/>
        </dgm:presLayoutVars>
      </dgm:prSet>
      <dgm:spPr/>
      <dgm:t>
        <a:bodyPr/>
        <a:lstStyle/>
        <a:p>
          <a:endParaRPr lang="fr-FR"/>
        </a:p>
      </dgm:t>
    </dgm:pt>
    <dgm:pt modelId="{CABC44F8-F7EA-4D54-8DA9-4D48DC8D4710}" type="pres">
      <dgm:prSet presAssocID="{47A7029A-A4DA-40A5-A0C9-D93351D565B4}" presName="ParentText2" presStyleLbl="revTx" presStyleIdx="1" presStyleCnt="2">
        <dgm:presLayoutVars>
          <dgm:chMax val="0"/>
          <dgm:chPref val="0"/>
          <dgm:bulletEnabled val="1"/>
        </dgm:presLayoutVars>
      </dgm:prSet>
      <dgm:spPr/>
      <dgm:t>
        <a:bodyPr/>
        <a:lstStyle/>
        <a:p>
          <a:endParaRPr lang="fr-FR"/>
        </a:p>
      </dgm:t>
    </dgm:pt>
    <dgm:pt modelId="{25017649-E99C-4BC7-96BD-BC1A73F55F38}" type="pres">
      <dgm:prSet presAssocID="{47A7029A-A4DA-40A5-A0C9-D93351D565B4}" presName="Plus" presStyleLbl="alignNode1" presStyleIdx="0" presStyleCnt="2"/>
      <dgm:spPr/>
    </dgm:pt>
    <dgm:pt modelId="{8499F44E-A50E-4EB1-8EC4-6A6B6CCF436B}" type="pres">
      <dgm:prSet presAssocID="{47A7029A-A4DA-40A5-A0C9-D93351D565B4}" presName="Minus" presStyleLbl="alignNode1" presStyleIdx="1" presStyleCnt="2"/>
      <dgm:spPr/>
    </dgm:pt>
    <dgm:pt modelId="{B15DE062-8F06-4C00-84BB-A54738A0FB5B}" type="pres">
      <dgm:prSet presAssocID="{47A7029A-A4DA-40A5-A0C9-D93351D565B4}" presName="Divider" presStyleLbl="parChTrans1D1" presStyleIdx="0" presStyleCnt="1"/>
      <dgm:spPr/>
    </dgm:pt>
  </dgm:ptLst>
  <dgm:cxnLst>
    <dgm:cxn modelId="{7EFDF71E-1C47-4D0A-AE21-89F477B6B931}" type="presOf" srcId="{47A7029A-A4DA-40A5-A0C9-D93351D565B4}" destId="{12FF1394-11AD-449B-A0B4-F065081FCAB8}" srcOrd="0" destOrd="0" presId="urn:microsoft.com/office/officeart/2009/3/layout/PlusandMinus"/>
    <dgm:cxn modelId="{F808C62F-BAC4-47C0-8DBE-21B37DC00BA3}" type="presParOf" srcId="{12FF1394-11AD-449B-A0B4-F065081FCAB8}" destId="{BD674647-FEF2-4A35-9917-E3B654364E59}" srcOrd="0" destOrd="0" presId="urn:microsoft.com/office/officeart/2009/3/layout/PlusandMinus"/>
    <dgm:cxn modelId="{DD8EAB94-45A3-4DFE-BCFD-18A1C326F8A9}" type="presParOf" srcId="{12FF1394-11AD-449B-A0B4-F065081FCAB8}" destId="{C4EDDBF3-4236-4617-8DD6-0C70747F408B}" srcOrd="1" destOrd="0" presId="urn:microsoft.com/office/officeart/2009/3/layout/PlusandMinus"/>
    <dgm:cxn modelId="{7DB2E07B-DEBD-46C6-B659-A4B9E62C7B6F}" type="presParOf" srcId="{12FF1394-11AD-449B-A0B4-F065081FCAB8}" destId="{CABC44F8-F7EA-4D54-8DA9-4D48DC8D4710}" srcOrd="2" destOrd="0" presId="urn:microsoft.com/office/officeart/2009/3/layout/PlusandMinus"/>
    <dgm:cxn modelId="{003414DE-9CB6-493C-88BD-646208CA5660}" type="presParOf" srcId="{12FF1394-11AD-449B-A0B4-F065081FCAB8}" destId="{25017649-E99C-4BC7-96BD-BC1A73F55F38}" srcOrd="3" destOrd="0" presId="urn:microsoft.com/office/officeart/2009/3/layout/PlusandMinus"/>
    <dgm:cxn modelId="{E4A0F740-E972-42D1-A5A1-CE40B3173309}" type="presParOf" srcId="{12FF1394-11AD-449B-A0B4-F065081FCAB8}" destId="{8499F44E-A50E-4EB1-8EC4-6A6B6CCF436B}" srcOrd="4" destOrd="0" presId="urn:microsoft.com/office/officeart/2009/3/layout/PlusandMinus"/>
    <dgm:cxn modelId="{E3DED589-9B96-4441-8560-A718FFDF56CB}" type="presParOf" srcId="{12FF1394-11AD-449B-A0B4-F065081FCAB8}" destId="{B15DE062-8F06-4C00-84BB-A54738A0FB5B}"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8C26E2-0D0C-4F15-B310-B30890494F18}" type="doc">
      <dgm:prSet loTypeId="urn:microsoft.com/office/officeart/2005/8/layout/hList3" loCatId="list" qsTypeId="urn:microsoft.com/office/officeart/2005/8/quickstyle/simple3" qsCatId="simple" csTypeId="urn:microsoft.com/office/officeart/2005/8/colors/accent1_3" csCatId="accent1" phldr="1"/>
      <dgm:spPr/>
      <dgm:t>
        <a:bodyPr/>
        <a:lstStyle/>
        <a:p>
          <a:endParaRPr lang="fr-FR"/>
        </a:p>
      </dgm:t>
    </dgm:pt>
    <dgm:pt modelId="{0ACEADB8-73C9-4765-B0A8-F3D1F23D239A}">
      <dgm:prSet phldrT="[Texte]"/>
      <dgm:spPr/>
      <dgm:t>
        <a:bodyPr/>
        <a:lstStyle/>
        <a:p>
          <a:r>
            <a:rPr lang="fr-FR" dirty="0" smtClean="0"/>
            <a:t>Bilan</a:t>
          </a:r>
          <a:endParaRPr lang="fr-FR" dirty="0"/>
        </a:p>
      </dgm:t>
    </dgm:pt>
    <dgm:pt modelId="{686D0044-917A-4412-86D9-92B5FF6E9A84}" type="parTrans" cxnId="{93AD327A-74DC-45A2-BB5E-E94F49545168}">
      <dgm:prSet/>
      <dgm:spPr/>
      <dgm:t>
        <a:bodyPr/>
        <a:lstStyle/>
        <a:p>
          <a:endParaRPr lang="fr-FR"/>
        </a:p>
      </dgm:t>
    </dgm:pt>
    <dgm:pt modelId="{278D0872-D99D-49D7-AACC-160D9D8EE5CD}" type="sibTrans" cxnId="{93AD327A-74DC-45A2-BB5E-E94F49545168}">
      <dgm:prSet/>
      <dgm:spPr/>
      <dgm:t>
        <a:bodyPr/>
        <a:lstStyle/>
        <a:p>
          <a:endParaRPr lang="fr-FR"/>
        </a:p>
      </dgm:t>
    </dgm:pt>
    <dgm:pt modelId="{41B1F9DD-83BA-4909-A08F-1C04CEAAFADE}">
      <dgm:prSet phldrT="[Texte]"/>
      <dgm:spPr/>
      <dgm:t>
        <a:bodyPr/>
        <a:lstStyle/>
        <a:p>
          <a:r>
            <a:rPr lang="fr-FR" dirty="0" smtClean="0"/>
            <a:t>Technique</a:t>
          </a:r>
          <a:endParaRPr lang="fr-FR" dirty="0"/>
        </a:p>
      </dgm:t>
    </dgm:pt>
    <dgm:pt modelId="{ABB7EE72-6F08-4B3E-B1F6-701240C865B5}" type="parTrans" cxnId="{9C9E3AA6-6A04-4706-8C5A-6CA69D916C62}">
      <dgm:prSet/>
      <dgm:spPr/>
      <dgm:t>
        <a:bodyPr/>
        <a:lstStyle/>
        <a:p>
          <a:endParaRPr lang="fr-FR"/>
        </a:p>
      </dgm:t>
    </dgm:pt>
    <dgm:pt modelId="{B687CD39-F54D-4810-A756-F8C89DF1F774}" type="sibTrans" cxnId="{9C9E3AA6-6A04-4706-8C5A-6CA69D916C62}">
      <dgm:prSet/>
      <dgm:spPr/>
      <dgm:t>
        <a:bodyPr/>
        <a:lstStyle/>
        <a:p>
          <a:endParaRPr lang="fr-FR"/>
        </a:p>
      </dgm:t>
    </dgm:pt>
    <dgm:pt modelId="{A5252FE7-42D7-4A84-A520-C2D5AE8049CA}">
      <dgm:prSet phldrT="[Texte]"/>
      <dgm:spPr/>
      <dgm:t>
        <a:bodyPr/>
        <a:lstStyle/>
        <a:p>
          <a:r>
            <a:rPr lang="fr-FR" dirty="0" smtClean="0"/>
            <a:t>Fonctionnel</a:t>
          </a:r>
          <a:endParaRPr lang="fr-FR" dirty="0"/>
        </a:p>
      </dgm:t>
    </dgm:pt>
    <dgm:pt modelId="{4DF5526C-EF84-4F37-9E7C-807CFFFB3399}" type="parTrans" cxnId="{3184FDCC-9BED-4674-908B-41A6EEF2BD59}">
      <dgm:prSet/>
      <dgm:spPr/>
      <dgm:t>
        <a:bodyPr/>
        <a:lstStyle/>
        <a:p>
          <a:endParaRPr lang="fr-FR"/>
        </a:p>
      </dgm:t>
    </dgm:pt>
    <dgm:pt modelId="{203D0204-1E6D-4AC7-95D1-DFD1E1F08992}" type="sibTrans" cxnId="{3184FDCC-9BED-4674-908B-41A6EEF2BD59}">
      <dgm:prSet/>
      <dgm:spPr/>
      <dgm:t>
        <a:bodyPr/>
        <a:lstStyle/>
        <a:p>
          <a:endParaRPr lang="fr-FR"/>
        </a:p>
      </dgm:t>
    </dgm:pt>
    <dgm:pt modelId="{1A44CFA4-C3B8-44B5-8F59-AF9628D7AEB3}">
      <dgm:prSet phldrT="[Texte]"/>
      <dgm:spPr/>
      <dgm:t>
        <a:bodyPr/>
        <a:lstStyle/>
        <a:p>
          <a:r>
            <a:rPr lang="fr-FR" dirty="0" smtClean="0"/>
            <a:t>Méthodologie</a:t>
          </a:r>
          <a:endParaRPr lang="fr-FR" dirty="0"/>
        </a:p>
      </dgm:t>
    </dgm:pt>
    <dgm:pt modelId="{DF6BD648-F5D8-4011-911F-D213B3303EA8}" type="parTrans" cxnId="{A2910362-4868-454A-A45C-44C1758CC144}">
      <dgm:prSet/>
      <dgm:spPr/>
      <dgm:t>
        <a:bodyPr/>
        <a:lstStyle/>
        <a:p>
          <a:endParaRPr lang="fr-FR"/>
        </a:p>
      </dgm:t>
    </dgm:pt>
    <dgm:pt modelId="{BEC9E841-97C4-494A-AE81-4DD001BE407C}" type="sibTrans" cxnId="{A2910362-4868-454A-A45C-44C1758CC144}">
      <dgm:prSet/>
      <dgm:spPr/>
      <dgm:t>
        <a:bodyPr/>
        <a:lstStyle/>
        <a:p>
          <a:endParaRPr lang="fr-FR"/>
        </a:p>
      </dgm:t>
    </dgm:pt>
    <dgm:pt modelId="{E50CB2E3-CC26-4C51-8104-605BA9A7D831}">
      <dgm:prSet phldrT="[Texte]"/>
      <dgm:spPr/>
      <dgm:t>
        <a:bodyPr/>
        <a:lstStyle/>
        <a:p>
          <a:r>
            <a:rPr lang="fr-FR" dirty="0" smtClean="0"/>
            <a:t>Avenir professionnel</a:t>
          </a:r>
          <a:endParaRPr lang="fr-FR" dirty="0"/>
        </a:p>
      </dgm:t>
    </dgm:pt>
    <dgm:pt modelId="{F78A1BE8-A87C-4C8B-A4E0-50188CCBB0F0}" type="parTrans" cxnId="{24610808-70F2-44B2-9ECB-4D684E300124}">
      <dgm:prSet/>
      <dgm:spPr/>
      <dgm:t>
        <a:bodyPr/>
        <a:lstStyle/>
        <a:p>
          <a:endParaRPr lang="fr-FR"/>
        </a:p>
      </dgm:t>
    </dgm:pt>
    <dgm:pt modelId="{4A5DB28C-DAE8-4897-A4C9-ECA0698CD5DE}" type="sibTrans" cxnId="{24610808-70F2-44B2-9ECB-4D684E300124}">
      <dgm:prSet/>
      <dgm:spPr/>
      <dgm:t>
        <a:bodyPr/>
        <a:lstStyle/>
        <a:p>
          <a:endParaRPr lang="fr-FR"/>
        </a:p>
      </dgm:t>
    </dgm:pt>
    <dgm:pt modelId="{B36F12E5-79B5-43D7-82A4-6B7BF6EECFE0}">
      <dgm:prSet phldrT="[Texte]"/>
      <dgm:spPr/>
      <dgm:t>
        <a:bodyPr/>
        <a:lstStyle/>
        <a:p>
          <a:r>
            <a:rPr lang="fr-FR" dirty="0" smtClean="0"/>
            <a:t>Relationnel</a:t>
          </a:r>
          <a:endParaRPr lang="fr-FR" dirty="0"/>
        </a:p>
      </dgm:t>
    </dgm:pt>
    <dgm:pt modelId="{5214BB88-5579-48AC-A102-775399FF94F0}" type="parTrans" cxnId="{166A2037-234D-4CF6-AE7C-98A28E7F0AEC}">
      <dgm:prSet/>
      <dgm:spPr/>
      <dgm:t>
        <a:bodyPr/>
        <a:lstStyle/>
        <a:p>
          <a:endParaRPr lang="fr-FR"/>
        </a:p>
      </dgm:t>
    </dgm:pt>
    <dgm:pt modelId="{A81DD914-236B-4B55-9DB2-5748770EEA46}" type="sibTrans" cxnId="{166A2037-234D-4CF6-AE7C-98A28E7F0AEC}">
      <dgm:prSet/>
      <dgm:spPr/>
      <dgm:t>
        <a:bodyPr/>
        <a:lstStyle/>
        <a:p>
          <a:endParaRPr lang="fr-FR"/>
        </a:p>
      </dgm:t>
    </dgm:pt>
    <dgm:pt modelId="{325D1FC7-9E9A-499B-91F4-42FD1DE94C0E}" type="pres">
      <dgm:prSet presAssocID="{838C26E2-0D0C-4F15-B310-B30890494F18}" presName="composite" presStyleCnt="0">
        <dgm:presLayoutVars>
          <dgm:chMax val="1"/>
          <dgm:dir/>
          <dgm:resizeHandles val="exact"/>
        </dgm:presLayoutVars>
      </dgm:prSet>
      <dgm:spPr/>
    </dgm:pt>
    <dgm:pt modelId="{B41DC777-8D68-4D58-A58E-7735FD8D90DF}" type="pres">
      <dgm:prSet presAssocID="{0ACEADB8-73C9-4765-B0A8-F3D1F23D239A}" presName="roof" presStyleLbl="dkBgShp" presStyleIdx="0" presStyleCnt="2"/>
      <dgm:spPr/>
    </dgm:pt>
    <dgm:pt modelId="{A8255D4D-ADE4-41FD-875B-0FC03BBCBAC5}" type="pres">
      <dgm:prSet presAssocID="{0ACEADB8-73C9-4765-B0A8-F3D1F23D239A}" presName="pillars" presStyleCnt="0"/>
      <dgm:spPr/>
    </dgm:pt>
    <dgm:pt modelId="{32A0337E-0622-4E2B-B0DE-0CFA18FACE62}" type="pres">
      <dgm:prSet presAssocID="{0ACEADB8-73C9-4765-B0A8-F3D1F23D239A}" presName="pillar1" presStyleLbl="node1" presStyleIdx="0" presStyleCnt="5">
        <dgm:presLayoutVars>
          <dgm:bulletEnabled val="1"/>
        </dgm:presLayoutVars>
      </dgm:prSet>
      <dgm:spPr/>
      <dgm:t>
        <a:bodyPr/>
        <a:lstStyle/>
        <a:p>
          <a:endParaRPr lang="fr-FR"/>
        </a:p>
      </dgm:t>
    </dgm:pt>
    <dgm:pt modelId="{11570A81-E75A-407E-B1FB-EBCD05EEC9AB}" type="pres">
      <dgm:prSet presAssocID="{A5252FE7-42D7-4A84-A520-C2D5AE8049CA}" presName="pillarX" presStyleLbl="node1" presStyleIdx="1" presStyleCnt="5">
        <dgm:presLayoutVars>
          <dgm:bulletEnabled val="1"/>
        </dgm:presLayoutVars>
      </dgm:prSet>
      <dgm:spPr/>
    </dgm:pt>
    <dgm:pt modelId="{CF935853-0276-4379-9937-A3468910E9FC}" type="pres">
      <dgm:prSet presAssocID="{1A44CFA4-C3B8-44B5-8F59-AF9628D7AEB3}" presName="pillarX" presStyleLbl="node1" presStyleIdx="2" presStyleCnt="5">
        <dgm:presLayoutVars>
          <dgm:bulletEnabled val="1"/>
        </dgm:presLayoutVars>
      </dgm:prSet>
      <dgm:spPr/>
    </dgm:pt>
    <dgm:pt modelId="{F605EC7E-E026-446F-99D1-7EDFD9E3845E}" type="pres">
      <dgm:prSet presAssocID="{B36F12E5-79B5-43D7-82A4-6B7BF6EECFE0}" presName="pillarX" presStyleLbl="node1" presStyleIdx="3" presStyleCnt="5">
        <dgm:presLayoutVars>
          <dgm:bulletEnabled val="1"/>
        </dgm:presLayoutVars>
      </dgm:prSet>
      <dgm:spPr/>
    </dgm:pt>
    <dgm:pt modelId="{497B47FF-6F8D-47BC-945A-25063649D0CD}" type="pres">
      <dgm:prSet presAssocID="{E50CB2E3-CC26-4C51-8104-605BA9A7D831}" presName="pillarX" presStyleLbl="node1" presStyleIdx="4" presStyleCnt="5">
        <dgm:presLayoutVars>
          <dgm:bulletEnabled val="1"/>
        </dgm:presLayoutVars>
      </dgm:prSet>
      <dgm:spPr/>
    </dgm:pt>
    <dgm:pt modelId="{DE1DFA1D-D0B1-478B-89E1-D9E50857F576}" type="pres">
      <dgm:prSet presAssocID="{0ACEADB8-73C9-4765-B0A8-F3D1F23D239A}" presName="base" presStyleLbl="dkBgShp" presStyleIdx="1" presStyleCnt="2"/>
      <dgm:spPr/>
    </dgm:pt>
  </dgm:ptLst>
  <dgm:cxnLst>
    <dgm:cxn modelId="{E749A57C-5D29-47C1-894F-B521B43BAF6E}" type="presOf" srcId="{B36F12E5-79B5-43D7-82A4-6B7BF6EECFE0}" destId="{F605EC7E-E026-446F-99D1-7EDFD9E3845E}" srcOrd="0" destOrd="0" presId="urn:microsoft.com/office/officeart/2005/8/layout/hList3"/>
    <dgm:cxn modelId="{D8C83631-7102-417B-A242-87B0D8DC07DD}" type="presOf" srcId="{A5252FE7-42D7-4A84-A520-C2D5AE8049CA}" destId="{11570A81-E75A-407E-B1FB-EBCD05EEC9AB}" srcOrd="0" destOrd="0" presId="urn:microsoft.com/office/officeart/2005/8/layout/hList3"/>
    <dgm:cxn modelId="{3184FDCC-9BED-4674-908B-41A6EEF2BD59}" srcId="{0ACEADB8-73C9-4765-B0A8-F3D1F23D239A}" destId="{A5252FE7-42D7-4A84-A520-C2D5AE8049CA}" srcOrd="1" destOrd="0" parTransId="{4DF5526C-EF84-4F37-9E7C-807CFFFB3399}" sibTransId="{203D0204-1E6D-4AC7-95D1-DFD1E1F08992}"/>
    <dgm:cxn modelId="{24610808-70F2-44B2-9ECB-4D684E300124}" srcId="{0ACEADB8-73C9-4765-B0A8-F3D1F23D239A}" destId="{E50CB2E3-CC26-4C51-8104-605BA9A7D831}" srcOrd="4" destOrd="0" parTransId="{F78A1BE8-A87C-4C8B-A4E0-50188CCBB0F0}" sibTransId="{4A5DB28C-DAE8-4897-A4C9-ECA0698CD5DE}"/>
    <dgm:cxn modelId="{63B59096-AE6A-4B4B-A5AC-8495BE36D5AE}" type="presOf" srcId="{41B1F9DD-83BA-4909-A08F-1C04CEAAFADE}" destId="{32A0337E-0622-4E2B-B0DE-0CFA18FACE62}" srcOrd="0" destOrd="0" presId="urn:microsoft.com/office/officeart/2005/8/layout/hList3"/>
    <dgm:cxn modelId="{93AD327A-74DC-45A2-BB5E-E94F49545168}" srcId="{838C26E2-0D0C-4F15-B310-B30890494F18}" destId="{0ACEADB8-73C9-4765-B0A8-F3D1F23D239A}" srcOrd="0" destOrd="0" parTransId="{686D0044-917A-4412-86D9-92B5FF6E9A84}" sibTransId="{278D0872-D99D-49D7-AACC-160D9D8EE5CD}"/>
    <dgm:cxn modelId="{A2910362-4868-454A-A45C-44C1758CC144}" srcId="{0ACEADB8-73C9-4765-B0A8-F3D1F23D239A}" destId="{1A44CFA4-C3B8-44B5-8F59-AF9628D7AEB3}" srcOrd="2" destOrd="0" parTransId="{DF6BD648-F5D8-4011-911F-D213B3303EA8}" sibTransId="{BEC9E841-97C4-494A-AE81-4DD001BE407C}"/>
    <dgm:cxn modelId="{D0E137FB-3308-418B-A380-CD033D6E0BC8}" type="presOf" srcId="{838C26E2-0D0C-4F15-B310-B30890494F18}" destId="{325D1FC7-9E9A-499B-91F4-42FD1DE94C0E}" srcOrd="0" destOrd="0" presId="urn:microsoft.com/office/officeart/2005/8/layout/hList3"/>
    <dgm:cxn modelId="{FE9A0D03-A24D-4320-A05F-B2473B061FED}" type="presOf" srcId="{1A44CFA4-C3B8-44B5-8F59-AF9628D7AEB3}" destId="{CF935853-0276-4379-9937-A3468910E9FC}" srcOrd="0" destOrd="0" presId="urn:microsoft.com/office/officeart/2005/8/layout/hList3"/>
    <dgm:cxn modelId="{D6D30E67-4381-4035-BE2B-7B99E8676E8E}" type="presOf" srcId="{E50CB2E3-CC26-4C51-8104-605BA9A7D831}" destId="{497B47FF-6F8D-47BC-945A-25063649D0CD}" srcOrd="0" destOrd="0" presId="urn:microsoft.com/office/officeart/2005/8/layout/hList3"/>
    <dgm:cxn modelId="{166A2037-234D-4CF6-AE7C-98A28E7F0AEC}" srcId="{0ACEADB8-73C9-4765-B0A8-F3D1F23D239A}" destId="{B36F12E5-79B5-43D7-82A4-6B7BF6EECFE0}" srcOrd="3" destOrd="0" parTransId="{5214BB88-5579-48AC-A102-775399FF94F0}" sibTransId="{A81DD914-236B-4B55-9DB2-5748770EEA46}"/>
    <dgm:cxn modelId="{44510503-47FA-4DDA-A4A7-64B0C3F2E71B}" type="presOf" srcId="{0ACEADB8-73C9-4765-B0A8-F3D1F23D239A}" destId="{B41DC777-8D68-4D58-A58E-7735FD8D90DF}" srcOrd="0" destOrd="0" presId="urn:microsoft.com/office/officeart/2005/8/layout/hList3"/>
    <dgm:cxn modelId="{9C9E3AA6-6A04-4706-8C5A-6CA69D916C62}" srcId="{0ACEADB8-73C9-4765-B0A8-F3D1F23D239A}" destId="{41B1F9DD-83BA-4909-A08F-1C04CEAAFADE}" srcOrd="0" destOrd="0" parTransId="{ABB7EE72-6F08-4B3E-B1F6-701240C865B5}" sibTransId="{B687CD39-F54D-4810-A756-F8C89DF1F774}"/>
    <dgm:cxn modelId="{8B01C02C-0E98-4902-8763-B71A23B3C39D}" type="presParOf" srcId="{325D1FC7-9E9A-499B-91F4-42FD1DE94C0E}" destId="{B41DC777-8D68-4D58-A58E-7735FD8D90DF}" srcOrd="0" destOrd="0" presId="urn:microsoft.com/office/officeart/2005/8/layout/hList3"/>
    <dgm:cxn modelId="{CD48E860-B2A8-48DE-AC65-F5DC6247FBA7}" type="presParOf" srcId="{325D1FC7-9E9A-499B-91F4-42FD1DE94C0E}" destId="{A8255D4D-ADE4-41FD-875B-0FC03BBCBAC5}" srcOrd="1" destOrd="0" presId="urn:microsoft.com/office/officeart/2005/8/layout/hList3"/>
    <dgm:cxn modelId="{FE8780CC-9948-4413-AC1D-365CE93FE579}" type="presParOf" srcId="{A8255D4D-ADE4-41FD-875B-0FC03BBCBAC5}" destId="{32A0337E-0622-4E2B-B0DE-0CFA18FACE62}" srcOrd="0" destOrd="0" presId="urn:microsoft.com/office/officeart/2005/8/layout/hList3"/>
    <dgm:cxn modelId="{1AA028AF-AB9B-42D4-8888-055E35DC8B7D}" type="presParOf" srcId="{A8255D4D-ADE4-41FD-875B-0FC03BBCBAC5}" destId="{11570A81-E75A-407E-B1FB-EBCD05EEC9AB}" srcOrd="1" destOrd="0" presId="urn:microsoft.com/office/officeart/2005/8/layout/hList3"/>
    <dgm:cxn modelId="{1F456375-0956-476E-8A3C-D7378D59300D}" type="presParOf" srcId="{A8255D4D-ADE4-41FD-875B-0FC03BBCBAC5}" destId="{CF935853-0276-4379-9937-A3468910E9FC}" srcOrd="2" destOrd="0" presId="urn:microsoft.com/office/officeart/2005/8/layout/hList3"/>
    <dgm:cxn modelId="{0F2312DD-0707-4896-A3DA-D31A24097651}" type="presParOf" srcId="{A8255D4D-ADE4-41FD-875B-0FC03BBCBAC5}" destId="{F605EC7E-E026-446F-99D1-7EDFD9E3845E}" srcOrd="3" destOrd="0" presId="urn:microsoft.com/office/officeart/2005/8/layout/hList3"/>
    <dgm:cxn modelId="{7EFD1C86-56E9-4738-B0A4-5A1C7F7BDCF7}" type="presParOf" srcId="{A8255D4D-ADE4-41FD-875B-0FC03BBCBAC5}" destId="{497B47FF-6F8D-47BC-945A-25063649D0CD}" srcOrd="4" destOrd="0" presId="urn:microsoft.com/office/officeart/2005/8/layout/hList3"/>
    <dgm:cxn modelId="{4FD9F855-FBFA-4845-9743-2621E1FF99C0}" type="presParOf" srcId="{325D1FC7-9E9A-499B-91F4-42FD1DE94C0E}" destId="{DE1DFA1D-D0B1-478B-89E1-D9E50857F576}"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9DE7B-44DC-4048-A88F-5266D46A1878}">
      <dsp:nvSpPr>
        <dsp:cNvPr id="0" name=""/>
        <dsp:cNvSpPr/>
      </dsp:nvSpPr>
      <dsp:spPr>
        <a:xfrm>
          <a:off x="1073520" y="1440"/>
          <a:ext cx="2320639" cy="1160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fr-FR" sz="2700" kern="1200" dirty="0" smtClean="0"/>
            <a:t>Nouvelles fonctionnalités</a:t>
          </a:r>
          <a:endParaRPr lang="en-US" sz="2700" kern="1200" dirty="0"/>
        </a:p>
      </dsp:txBody>
      <dsp:txXfrm>
        <a:off x="1107505" y="35425"/>
        <a:ext cx="2252669" cy="1092349"/>
      </dsp:txXfrm>
    </dsp:sp>
    <dsp:sp modelId="{40F2CD0F-5A3B-4DDC-BC19-F296475C90A6}">
      <dsp:nvSpPr>
        <dsp:cNvPr id="0" name=""/>
        <dsp:cNvSpPr/>
      </dsp:nvSpPr>
      <dsp:spPr>
        <a:xfrm>
          <a:off x="1305584" y="1161760"/>
          <a:ext cx="232063" cy="870239"/>
        </a:xfrm>
        <a:custGeom>
          <a:avLst/>
          <a:gdLst/>
          <a:ahLst/>
          <a:cxnLst/>
          <a:rect l="0" t="0" r="0" b="0"/>
          <a:pathLst>
            <a:path>
              <a:moveTo>
                <a:pt x="0" y="0"/>
              </a:moveTo>
              <a:lnTo>
                <a:pt x="0" y="870239"/>
              </a:lnTo>
              <a:lnTo>
                <a:pt x="232063" y="8702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760F6F-AFDD-4714-B5C7-192E8CBA077A}">
      <dsp:nvSpPr>
        <dsp:cNvPr id="0" name=""/>
        <dsp:cNvSpPr/>
      </dsp:nvSpPr>
      <dsp:spPr>
        <a:xfrm>
          <a:off x="1537648" y="1451840"/>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Matrice de transition</a:t>
          </a:r>
          <a:endParaRPr lang="en-US" sz="2400" kern="1200" dirty="0"/>
        </a:p>
      </dsp:txBody>
      <dsp:txXfrm>
        <a:off x="1571633" y="1485825"/>
        <a:ext cx="1788541" cy="1092349"/>
      </dsp:txXfrm>
    </dsp:sp>
    <dsp:sp modelId="{D8A13EA1-6E9D-4C5E-9C35-3E9C1D00FC7B}">
      <dsp:nvSpPr>
        <dsp:cNvPr id="0" name=""/>
        <dsp:cNvSpPr/>
      </dsp:nvSpPr>
      <dsp:spPr>
        <a:xfrm>
          <a:off x="1305584" y="1161760"/>
          <a:ext cx="232063" cy="2320639"/>
        </a:xfrm>
        <a:custGeom>
          <a:avLst/>
          <a:gdLst/>
          <a:ahLst/>
          <a:cxnLst/>
          <a:rect l="0" t="0" r="0" b="0"/>
          <a:pathLst>
            <a:path>
              <a:moveTo>
                <a:pt x="0" y="0"/>
              </a:moveTo>
              <a:lnTo>
                <a:pt x="0" y="2320639"/>
              </a:lnTo>
              <a:lnTo>
                <a:pt x="232063" y="2320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00049F-CFA3-4779-94A0-60B8EFCA0C21}">
      <dsp:nvSpPr>
        <dsp:cNvPr id="0" name=""/>
        <dsp:cNvSpPr/>
      </dsp:nvSpPr>
      <dsp:spPr>
        <a:xfrm>
          <a:off x="1537648" y="2902239"/>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Paramètres de configuration</a:t>
          </a:r>
          <a:endParaRPr lang="en-US" sz="2400" kern="1200" dirty="0"/>
        </a:p>
      </dsp:txBody>
      <dsp:txXfrm>
        <a:off x="1571633" y="2936224"/>
        <a:ext cx="1788541" cy="1092349"/>
      </dsp:txXfrm>
    </dsp:sp>
    <dsp:sp modelId="{87B650B0-E0CF-4577-A4CD-C030DACFECF0}">
      <dsp:nvSpPr>
        <dsp:cNvPr id="0" name=""/>
        <dsp:cNvSpPr/>
      </dsp:nvSpPr>
      <dsp:spPr>
        <a:xfrm>
          <a:off x="3974319" y="1440"/>
          <a:ext cx="2320639" cy="1160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fr-FR" sz="2700" kern="1200" dirty="0" smtClean="0"/>
            <a:t>Qualité et test</a:t>
          </a:r>
          <a:endParaRPr lang="en-US" sz="2700" kern="1200" dirty="0"/>
        </a:p>
      </dsp:txBody>
      <dsp:txXfrm>
        <a:off x="4008304" y="35425"/>
        <a:ext cx="2252669" cy="1092349"/>
      </dsp:txXfrm>
    </dsp:sp>
    <dsp:sp modelId="{F15EA647-32D3-4187-9376-293D9724B847}">
      <dsp:nvSpPr>
        <dsp:cNvPr id="0" name=""/>
        <dsp:cNvSpPr/>
      </dsp:nvSpPr>
      <dsp:spPr>
        <a:xfrm>
          <a:off x="4206383" y="1161760"/>
          <a:ext cx="232063" cy="870239"/>
        </a:xfrm>
        <a:custGeom>
          <a:avLst/>
          <a:gdLst/>
          <a:ahLst/>
          <a:cxnLst/>
          <a:rect l="0" t="0" r="0" b="0"/>
          <a:pathLst>
            <a:path>
              <a:moveTo>
                <a:pt x="0" y="0"/>
              </a:moveTo>
              <a:lnTo>
                <a:pt x="0" y="870239"/>
              </a:lnTo>
              <a:lnTo>
                <a:pt x="232063" y="8702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F9DB07-B659-45B4-8896-F690A5B4D8E9}">
      <dsp:nvSpPr>
        <dsp:cNvPr id="0" name=""/>
        <dsp:cNvSpPr/>
      </dsp:nvSpPr>
      <dsp:spPr>
        <a:xfrm>
          <a:off x="4438447" y="1451840"/>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Dette technique</a:t>
          </a:r>
          <a:endParaRPr lang="en-US" sz="2400" kern="1200" dirty="0"/>
        </a:p>
      </dsp:txBody>
      <dsp:txXfrm>
        <a:off x="4472432" y="1485825"/>
        <a:ext cx="1788541" cy="1092349"/>
      </dsp:txXfrm>
    </dsp:sp>
    <dsp:sp modelId="{47C558AA-8DBC-48F3-B120-D8D2049097D8}">
      <dsp:nvSpPr>
        <dsp:cNvPr id="0" name=""/>
        <dsp:cNvSpPr/>
      </dsp:nvSpPr>
      <dsp:spPr>
        <a:xfrm>
          <a:off x="4206383" y="1161760"/>
          <a:ext cx="232063" cy="2320639"/>
        </a:xfrm>
        <a:custGeom>
          <a:avLst/>
          <a:gdLst/>
          <a:ahLst/>
          <a:cxnLst/>
          <a:rect l="0" t="0" r="0" b="0"/>
          <a:pathLst>
            <a:path>
              <a:moveTo>
                <a:pt x="0" y="0"/>
              </a:moveTo>
              <a:lnTo>
                <a:pt x="0" y="2320639"/>
              </a:lnTo>
              <a:lnTo>
                <a:pt x="232063" y="2320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B2BD89-2A9C-4FAF-A865-11A64DB3D02A}">
      <dsp:nvSpPr>
        <dsp:cNvPr id="0" name=""/>
        <dsp:cNvSpPr/>
      </dsp:nvSpPr>
      <dsp:spPr>
        <a:xfrm>
          <a:off x="4438447" y="2902239"/>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Tests Unitaires</a:t>
          </a:r>
          <a:endParaRPr lang="en-US" sz="2400" kern="1200" dirty="0"/>
        </a:p>
      </dsp:txBody>
      <dsp:txXfrm>
        <a:off x="4472432" y="2936224"/>
        <a:ext cx="1788541" cy="1092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C7E2A-15BE-416A-978E-98B6C44CADB3}">
      <dsp:nvSpPr>
        <dsp:cNvPr id="0" name=""/>
        <dsp:cNvSpPr/>
      </dsp:nvSpPr>
      <dsp:spPr>
        <a:xfrm>
          <a:off x="1310547" y="168556"/>
          <a:ext cx="3345195" cy="116174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07FEA-DCDC-4F28-A45B-2B7255FB8D6B}">
      <dsp:nvSpPr>
        <dsp:cNvPr id="0" name=""/>
        <dsp:cNvSpPr/>
      </dsp:nvSpPr>
      <dsp:spPr>
        <a:xfrm>
          <a:off x="2664185" y="3013269"/>
          <a:ext cx="648293" cy="414908"/>
        </a:xfrm>
        <a:prstGeom prst="down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6DEE22-9092-48E7-BCE4-AE9DF663E60F}">
      <dsp:nvSpPr>
        <dsp:cNvPr id="0" name=""/>
        <dsp:cNvSpPr/>
      </dsp:nvSpPr>
      <dsp:spPr>
        <a:xfrm>
          <a:off x="1432427" y="3345195"/>
          <a:ext cx="3111810" cy="777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fr-FR" sz="2700" kern="1200" dirty="0" smtClean="0">
              <a:solidFill>
                <a:schemeClr val="tx2"/>
              </a:solidFill>
            </a:rPr>
            <a:t>Titres</a:t>
          </a:r>
          <a:endParaRPr lang="en-US" sz="2700" kern="1200" dirty="0">
            <a:solidFill>
              <a:schemeClr val="tx2"/>
            </a:solidFill>
          </a:endParaRPr>
        </a:p>
      </dsp:txBody>
      <dsp:txXfrm>
        <a:off x="1432427" y="3345195"/>
        <a:ext cx="3111810" cy="777952"/>
      </dsp:txXfrm>
    </dsp:sp>
    <dsp:sp modelId="{E99CFC41-6023-4BDC-B898-53C5B59B7087}">
      <dsp:nvSpPr>
        <dsp:cNvPr id="0" name=""/>
        <dsp:cNvSpPr/>
      </dsp:nvSpPr>
      <dsp:spPr>
        <a:xfrm>
          <a:off x="2526746" y="1420022"/>
          <a:ext cx="1166928" cy="116692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dirty="0" smtClean="0"/>
            <a:t>prêts auto</a:t>
          </a:r>
          <a:endParaRPr lang="en-US" sz="1600" kern="1200" dirty="0"/>
        </a:p>
      </dsp:txBody>
      <dsp:txXfrm>
        <a:off x="2697639" y="1590915"/>
        <a:ext cx="825142" cy="825142"/>
      </dsp:txXfrm>
    </dsp:sp>
    <dsp:sp modelId="{4A08F22E-21E0-4E20-B736-E588BD657195}">
      <dsp:nvSpPr>
        <dsp:cNvPr id="0" name=""/>
        <dsp:cNvSpPr/>
      </dsp:nvSpPr>
      <dsp:spPr>
        <a:xfrm>
          <a:off x="1691744" y="544566"/>
          <a:ext cx="1166928" cy="116692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dirty="0" smtClean="0"/>
            <a:t>prêts étudiants</a:t>
          </a:r>
          <a:endParaRPr lang="en-US" sz="1600" kern="1200" dirty="0"/>
        </a:p>
      </dsp:txBody>
      <dsp:txXfrm>
        <a:off x="1862637" y="715459"/>
        <a:ext cx="825142" cy="825142"/>
      </dsp:txXfrm>
    </dsp:sp>
    <dsp:sp modelId="{6AE91858-39B6-49E6-B8BB-A9B96C5104F8}">
      <dsp:nvSpPr>
        <dsp:cNvPr id="0" name=""/>
        <dsp:cNvSpPr/>
      </dsp:nvSpPr>
      <dsp:spPr>
        <a:xfrm>
          <a:off x="3025628" y="298394"/>
          <a:ext cx="1166928" cy="116692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fr-FR" sz="1100" kern="1200" dirty="0" smtClean="0"/>
            <a:t>des créances hypothécaires résidentielles </a:t>
          </a:r>
          <a:endParaRPr lang="en-US" sz="1100" kern="1200" dirty="0"/>
        </a:p>
      </dsp:txBody>
      <dsp:txXfrm>
        <a:off x="3196521" y="469287"/>
        <a:ext cx="825142" cy="825142"/>
      </dsp:txXfrm>
    </dsp:sp>
    <dsp:sp modelId="{6B554A00-2D3F-455B-B88B-75015165B3B3}">
      <dsp:nvSpPr>
        <dsp:cNvPr id="0" name=""/>
        <dsp:cNvSpPr/>
      </dsp:nvSpPr>
      <dsp:spPr>
        <a:xfrm>
          <a:off x="1173109" y="25931"/>
          <a:ext cx="3630445" cy="2904356"/>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A19B1-1CCE-424D-B555-A3A9E34A0B6E}">
      <dsp:nvSpPr>
        <dsp:cNvPr id="0" name=""/>
        <dsp:cNvSpPr/>
      </dsp:nvSpPr>
      <dsp:spPr>
        <a:xfrm>
          <a:off x="591795" y="935785"/>
          <a:ext cx="5720693" cy="295641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45EF0C-0377-4365-8E80-269DA3629541}">
      <dsp:nvSpPr>
        <dsp:cNvPr id="0" name=""/>
        <dsp:cNvSpPr/>
      </dsp:nvSpPr>
      <dsp:spPr>
        <a:xfrm>
          <a:off x="762759" y="1281542"/>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D1C0F545-1005-40ED-A7FE-404408DBFA80}">
      <dsp:nvSpPr>
        <dsp:cNvPr id="0" name=""/>
        <dsp:cNvSpPr/>
      </dsp:nvSpPr>
      <dsp:spPr>
        <a:xfrm>
          <a:off x="3583403" y="1284020"/>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49100B52-F4DA-4A39-83B2-DDCE6DA67CA0}">
      <dsp:nvSpPr>
        <dsp:cNvPr id="0" name=""/>
        <dsp:cNvSpPr/>
      </dsp:nvSpPr>
      <dsp:spPr>
        <a:xfrm>
          <a:off x="0" y="344140"/>
          <a:ext cx="1117836" cy="1117836"/>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DF5F26-12D9-46B1-9F7E-97F4D94C6580}">
      <dsp:nvSpPr>
        <dsp:cNvPr id="0" name=""/>
        <dsp:cNvSpPr/>
      </dsp:nvSpPr>
      <dsp:spPr>
        <a:xfrm>
          <a:off x="5523428" y="746141"/>
          <a:ext cx="1052081" cy="36053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16A99-FF80-4FB8-A302-9518466FC4B5}">
      <dsp:nvSpPr>
        <dsp:cNvPr id="0" name=""/>
        <dsp:cNvSpPr/>
      </dsp:nvSpPr>
      <dsp:spPr>
        <a:xfrm>
          <a:off x="3452142" y="1286950"/>
          <a:ext cx="657" cy="2415611"/>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A19B1-1CCE-424D-B555-A3A9E34A0B6E}">
      <dsp:nvSpPr>
        <dsp:cNvPr id="0" name=""/>
        <dsp:cNvSpPr/>
      </dsp:nvSpPr>
      <dsp:spPr>
        <a:xfrm>
          <a:off x="591795" y="935785"/>
          <a:ext cx="5720693" cy="295641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45EF0C-0377-4365-8E80-269DA3629541}">
      <dsp:nvSpPr>
        <dsp:cNvPr id="0" name=""/>
        <dsp:cNvSpPr/>
      </dsp:nvSpPr>
      <dsp:spPr>
        <a:xfrm>
          <a:off x="762759" y="1281542"/>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D1C0F545-1005-40ED-A7FE-404408DBFA80}">
      <dsp:nvSpPr>
        <dsp:cNvPr id="0" name=""/>
        <dsp:cNvSpPr/>
      </dsp:nvSpPr>
      <dsp:spPr>
        <a:xfrm>
          <a:off x="3583403" y="1284020"/>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49100B52-F4DA-4A39-83B2-DDCE6DA67CA0}">
      <dsp:nvSpPr>
        <dsp:cNvPr id="0" name=""/>
        <dsp:cNvSpPr/>
      </dsp:nvSpPr>
      <dsp:spPr>
        <a:xfrm>
          <a:off x="0" y="344140"/>
          <a:ext cx="1117836" cy="1117836"/>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DF5F26-12D9-46B1-9F7E-97F4D94C6580}">
      <dsp:nvSpPr>
        <dsp:cNvPr id="0" name=""/>
        <dsp:cNvSpPr/>
      </dsp:nvSpPr>
      <dsp:spPr>
        <a:xfrm>
          <a:off x="5523428" y="746141"/>
          <a:ext cx="1052081" cy="36053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16A99-FF80-4FB8-A302-9518466FC4B5}">
      <dsp:nvSpPr>
        <dsp:cNvPr id="0" name=""/>
        <dsp:cNvSpPr/>
      </dsp:nvSpPr>
      <dsp:spPr>
        <a:xfrm>
          <a:off x="3452142" y="1286950"/>
          <a:ext cx="657" cy="2415611"/>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B90F9-7054-4B03-AF71-551B3EC33542}">
      <dsp:nvSpPr>
        <dsp:cNvPr id="0" name=""/>
        <dsp:cNvSpPr/>
      </dsp:nvSpPr>
      <dsp:spPr>
        <a:xfrm>
          <a:off x="1404620" y="165099"/>
          <a:ext cx="3276600" cy="11379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135A1-57A7-460A-9E02-D808262D6DD0}">
      <dsp:nvSpPr>
        <dsp:cNvPr id="0" name=""/>
        <dsp:cNvSpPr/>
      </dsp:nvSpPr>
      <dsp:spPr>
        <a:xfrm>
          <a:off x="2730500" y="2951479"/>
          <a:ext cx="635000" cy="40640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489E01-36C5-47FF-8BC2-AFD7711B8002}">
      <dsp:nvSpPr>
        <dsp:cNvPr id="0" name=""/>
        <dsp:cNvSpPr/>
      </dsp:nvSpPr>
      <dsp:spPr>
        <a:xfrm>
          <a:off x="1491843" y="3155007"/>
          <a:ext cx="3048000"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endParaRPr lang="fr-FR" sz="2700" kern="1200" dirty="0"/>
        </a:p>
      </dsp:txBody>
      <dsp:txXfrm>
        <a:off x="1491843" y="3155007"/>
        <a:ext cx="3048000" cy="762000"/>
      </dsp:txXfrm>
    </dsp:sp>
    <dsp:sp modelId="{4D0261DE-0D82-4ABA-B731-D83CC7A1880D}">
      <dsp:nvSpPr>
        <dsp:cNvPr id="0" name=""/>
        <dsp:cNvSpPr/>
      </dsp:nvSpPr>
      <dsp:spPr>
        <a:xfrm>
          <a:off x="1270000" y="25399"/>
          <a:ext cx="3556000" cy="284480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84F8F-D70C-470E-B306-3E53220B5F3E}">
      <dsp:nvSpPr>
        <dsp:cNvPr id="0" name=""/>
        <dsp:cNvSpPr/>
      </dsp:nvSpPr>
      <dsp:spPr>
        <a:xfrm>
          <a:off x="1670598" y="918159"/>
          <a:ext cx="1442822" cy="1442822"/>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Calcul</a:t>
          </a:r>
          <a:endParaRPr lang="fr-FR" sz="1500" kern="1200" dirty="0"/>
        </a:p>
      </dsp:txBody>
      <dsp:txXfrm>
        <a:off x="1960669" y="1256133"/>
        <a:ext cx="862680" cy="741640"/>
      </dsp:txXfrm>
    </dsp:sp>
    <dsp:sp modelId="{4B7A89C2-D830-467F-93F5-979F59B1FD34}">
      <dsp:nvSpPr>
        <dsp:cNvPr id="0" name=""/>
        <dsp:cNvSpPr/>
      </dsp:nvSpPr>
      <dsp:spPr>
        <a:xfrm>
          <a:off x="831138" y="577128"/>
          <a:ext cx="1049325" cy="1049325"/>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Calcul</a:t>
          </a:r>
          <a:endParaRPr lang="fr-FR" sz="1500" kern="1200" dirty="0"/>
        </a:p>
      </dsp:txBody>
      <dsp:txXfrm>
        <a:off x="1095309" y="842895"/>
        <a:ext cx="520983" cy="517791"/>
      </dsp:txXfrm>
    </dsp:sp>
    <dsp:sp modelId="{7AD725BE-0683-4C85-98A5-821750DC1592}">
      <dsp:nvSpPr>
        <dsp:cNvPr id="0" name=""/>
        <dsp:cNvSpPr/>
      </dsp:nvSpPr>
      <dsp:spPr>
        <a:xfrm>
          <a:off x="1701075" y="692007"/>
          <a:ext cx="1774671" cy="1774671"/>
        </a:xfrm>
        <a:prstGeom prst="circularArrow">
          <a:avLst>
            <a:gd name="adj1" fmla="val 4878"/>
            <a:gd name="adj2" fmla="val 312630"/>
            <a:gd name="adj3" fmla="val 2990643"/>
            <a:gd name="adj4" fmla="val 15442182"/>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8F3C0C-C424-408A-8CA2-30FEDD8DF3D2}">
      <dsp:nvSpPr>
        <dsp:cNvPr id="0" name=""/>
        <dsp:cNvSpPr/>
      </dsp:nvSpPr>
      <dsp:spPr>
        <a:xfrm>
          <a:off x="645305" y="351694"/>
          <a:ext cx="1341824" cy="134182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74647-FEF2-4A35-9917-E3B654364E59}">
      <dsp:nvSpPr>
        <dsp:cNvPr id="0" name=""/>
        <dsp:cNvSpPr/>
      </dsp:nvSpPr>
      <dsp:spPr>
        <a:xfrm>
          <a:off x="548640" y="935836"/>
          <a:ext cx="5303520" cy="2740826"/>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EDDBF3-4236-4617-8DD6-0C70747F408B}">
      <dsp:nvSpPr>
        <dsp:cNvPr id="0" name=""/>
        <dsp:cNvSpPr/>
      </dsp:nvSpPr>
      <dsp:spPr>
        <a:xfrm>
          <a:off x="707136"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sp>
    <dsp:sp modelId="{CABC44F8-F7EA-4D54-8DA9-4D48DC8D4710}">
      <dsp:nvSpPr>
        <dsp:cNvPr id="0" name=""/>
        <dsp:cNvSpPr/>
      </dsp:nvSpPr>
      <dsp:spPr>
        <a:xfrm>
          <a:off x="3224784"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sp>
    <dsp:sp modelId="{25017649-E99C-4BC7-96BD-BC1A73F55F38}">
      <dsp:nvSpPr>
        <dsp:cNvPr id="0" name=""/>
        <dsp:cNvSpPr/>
      </dsp:nvSpPr>
      <dsp:spPr>
        <a:xfrm>
          <a:off x="0" y="387336"/>
          <a:ext cx="1036320" cy="1036320"/>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99F44E-A50E-4EB1-8EC4-6A6B6CCF436B}">
      <dsp:nvSpPr>
        <dsp:cNvPr id="0" name=""/>
        <dsp:cNvSpPr/>
      </dsp:nvSpPr>
      <dsp:spPr>
        <a:xfrm>
          <a:off x="5120640" y="760022"/>
          <a:ext cx="975360" cy="33424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5DE062-8F06-4C00-84BB-A54738A0FB5B}">
      <dsp:nvSpPr>
        <dsp:cNvPr id="0" name=""/>
        <dsp:cNvSpPr/>
      </dsp:nvSpPr>
      <dsp:spPr>
        <a:xfrm>
          <a:off x="3200400" y="1261393"/>
          <a:ext cx="609" cy="2239456"/>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DC777-8D68-4D58-A58E-7735FD8D90DF}">
      <dsp:nvSpPr>
        <dsp:cNvPr id="0" name=""/>
        <dsp:cNvSpPr/>
      </dsp:nvSpPr>
      <dsp:spPr>
        <a:xfrm>
          <a:off x="0" y="0"/>
          <a:ext cx="7511877" cy="1382553"/>
        </a:xfrm>
        <a:prstGeom prst="rect">
          <a:avLst/>
        </a:prstGeom>
        <a:solidFill>
          <a:schemeClr val="accent1">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243840" tIns="243840" rIns="243840" bIns="243840" numCol="1" spcCol="1270" anchor="ctr" anchorCtr="0">
          <a:noAutofit/>
        </a:bodyPr>
        <a:lstStyle/>
        <a:p>
          <a:pPr lvl="0" algn="ctr" defTabSz="2844800">
            <a:lnSpc>
              <a:spcPct val="90000"/>
            </a:lnSpc>
            <a:spcBef>
              <a:spcPct val="0"/>
            </a:spcBef>
            <a:spcAft>
              <a:spcPct val="35000"/>
            </a:spcAft>
          </a:pPr>
          <a:r>
            <a:rPr lang="fr-FR" sz="6400" kern="1200" dirty="0" smtClean="0"/>
            <a:t>Bilan</a:t>
          </a:r>
          <a:endParaRPr lang="fr-FR" sz="6400" kern="1200" dirty="0"/>
        </a:p>
      </dsp:txBody>
      <dsp:txXfrm>
        <a:off x="0" y="0"/>
        <a:ext cx="7511877" cy="1382553"/>
      </dsp:txXfrm>
    </dsp:sp>
    <dsp:sp modelId="{32A0337E-0622-4E2B-B0DE-0CFA18FACE62}">
      <dsp:nvSpPr>
        <dsp:cNvPr id="0" name=""/>
        <dsp:cNvSpPr/>
      </dsp:nvSpPr>
      <dsp:spPr>
        <a:xfrm>
          <a:off x="916" y="1382553"/>
          <a:ext cx="1502008" cy="2903362"/>
        </a:xfrm>
        <a:prstGeom prst="rect">
          <a:avLst/>
        </a:prstGeom>
        <a:gradFill rotWithShape="0">
          <a:gsLst>
            <a:gs pos="0">
              <a:schemeClr val="accent1">
                <a:shade val="80000"/>
                <a:hueOff val="0"/>
                <a:satOff val="0"/>
                <a:lumOff val="0"/>
                <a:alphaOff val="0"/>
                <a:tint val="50000"/>
                <a:satMod val="300000"/>
              </a:schemeClr>
            </a:gs>
            <a:gs pos="35000">
              <a:schemeClr val="accent1">
                <a:shade val="80000"/>
                <a:hueOff val="0"/>
                <a:satOff val="0"/>
                <a:lumOff val="0"/>
                <a:alphaOff val="0"/>
                <a:tint val="37000"/>
                <a:satMod val="300000"/>
              </a:schemeClr>
            </a:gs>
            <a:gs pos="100000">
              <a:schemeClr val="accent1">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Technique</a:t>
          </a:r>
          <a:endParaRPr lang="fr-FR" sz="1800" kern="1200" dirty="0"/>
        </a:p>
      </dsp:txBody>
      <dsp:txXfrm>
        <a:off x="916" y="1382553"/>
        <a:ext cx="1502008" cy="2903362"/>
      </dsp:txXfrm>
    </dsp:sp>
    <dsp:sp modelId="{11570A81-E75A-407E-B1FB-EBCD05EEC9AB}">
      <dsp:nvSpPr>
        <dsp:cNvPr id="0" name=""/>
        <dsp:cNvSpPr/>
      </dsp:nvSpPr>
      <dsp:spPr>
        <a:xfrm>
          <a:off x="1502925" y="1382553"/>
          <a:ext cx="1502008" cy="2903362"/>
        </a:xfrm>
        <a:prstGeom prst="rect">
          <a:avLst/>
        </a:prstGeom>
        <a:gradFill rotWithShape="0">
          <a:gsLst>
            <a:gs pos="0">
              <a:schemeClr val="accent1">
                <a:shade val="80000"/>
                <a:hueOff val="76561"/>
                <a:satOff val="-1098"/>
                <a:lumOff val="6404"/>
                <a:alphaOff val="0"/>
                <a:tint val="50000"/>
                <a:satMod val="300000"/>
              </a:schemeClr>
            </a:gs>
            <a:gs pos="35000">
              <a:schemeClr val="accent1">
                <a:shade val="80000"/>
                <a:hueOff val="76561"/>
                <a:satOff val="-1098"/>
                <a:lumOff val="6404"/>
                <a:alphaOff val="0"/>
                <a:tint val="37000"/>
                <a:satMod val="300000"/>
              </a:schemeClr>
            </a:gs>
            <a:gs pos="100000">
              <a:schemeClr val="accent1">
                <a:shade val="80000"/>
                <a:hueOff val="76561"/>
                <a:satOff val="-1098"/>
                <a:lumOff val="640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Fonctionnel</a:t>
          </a:r>
          <a:endParaRPr lang="fr-FR" sz="1800" kern="1200" dirty="0"/>
        </a:p>
      </dsp:txBody>
      <dsp:txXfrm>
        <a:off x="1502925" y="1382553"/>
        <a:ext cx="1502008" cy="2903362"/>
      </dsp:txXfrm>
    </dsp:sp>
    <dsp:sp modelId="{CF935853-0276-4379-9937-A3468910E9FC}">
      <dsp:nvSpPr>
        <dsp:cNvPr id="0" name=""/>
        <dsp:cNvSpPr/>
      </dsp:nvSpPr>
      <dsp:spPr>
        <a:xfrm>
          <a:off x="3004934" y="1382553"/>
          <a:ext cx="1502008" cy="2903362"/>
        </a:xfrm>
        <a:prstGeom prst="rect">
          <a:avLst/>
        </a:prstGeom>
        <a:gradFill rotWithShape="0">
          <a:gsLst>
            <a:gs pos="0">
              <a:schemeClr val="accent1">
                <a:shade val="80000"/>
                <a:hueOff val="153123"/>
                <a:satOff val="-2196"/>
                <a:lumOff val="12807"/>
                <a:alphaOff val="0"/>
                <a:tint val="50000"/>
                <a:satMod val="300000"/>
              </a:schemeClr>
            </a:gs>
            <a:gs pos="35000">
              <a:schemeClr val="accent1">
                <a:shade val="80000"/>
                <a:hueOff val="153123"/>
                <a:satOff val="-2196"/>
                <a:lumOff val="12807"/>
                <a:alphaOff val="0"/>
                <a:tint val="37000"/>
                <a:satMod val="300000"/>
              </a:schemeClr>
            </a:gs>
            <a:gs pos="100000">
              <a:schemeClr val="accent1">
                <a:shade val="80000"/>
                <a:hueOff val="153123"/>
                <a:satOff val="-2196"/>
                <a:lumOff val="1280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Méthodologie</a:t>
          </a:r>
          <a:endParaRPr lang="fr-FR" sz="1800" kern="1200" dirty="0"/>
        </a:p>
      </dsp:txBody>
      <dsp:txXfrm>
        <a:off x="3004934" y="1382553"/>
        <a:ext cx="1502008" cy="2903362"/>
      </dsp:txXfrm>
    </dsp:sp>
    <dsp:sp modelId="{F605EC7E-E026-446F-99D1-7EDFD9E3845E}">
      <dsp:nvSpPr>
        <dsp:cNvPr id="0" name=""/>
        <dsp:cNvSpPr/>
      </dsp:nvSpPr>
      <dsp:spPr>
        <a:xfrm>
          <a:off x="4506942" y="1382553"/>
          <a:ext cx="1502008" cy="2903362"/>
        </a:xfrm>
        <a:prstGeom prst="rect">
          <a:avLst/>
        </a:prstGeom>
        <a:gradFill rotWithShape="0">
          <a:gsLst>
            <a:gs pos="0">
              <a:schemeClr val="accent1">
                <a:shade val="80000"/>
                <a:hueOff val="229684"/>
                <a:satOff val="-3294"/>
                <a:lumOff val="19211"/>
                <a:alphaOff val="0"/>
                <a:tint val="50000"/>
                <a:satMod val="300000"/>
              </a:schemeClr>
            </a:gs>
            <a:gs pos="35000">
              <a:schemeClr val="accent1">
                <a:shade val="80000"/>
                <a:hueOff val="229684"/>
                <a:satOff val="-3294"/>
                <a:lumOff val="19211"/>
                <a:alphaOff val="0"/>
                <a:tint val="37000"/>
                <a:satMod val="300000"/>
              </a:schemeClr>
            </a:gs>
            <a:gs pos="100000">
              <a:schemeClr val="accent1">
                <a:shade val="80000"/>
                <a:hueOff val="229684"/>
                <a:satOff val="-3294"/>
                <a:lumOff val="1921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Relationnel</a:t>
          </a:r>
          <a:endParaRPr lang="fr-FR" sz="1800" kern="1200" dirty="0"/>
        </a:p>
      </dsp:txBody>
      <dsp:txXfrm>
        <a:off x="4506942" y="1382553"/>
        <a:ext cx="1502008" cy="2903362"/>
      </dsp:txXfrm>
    </dsp:sp>
    <dsp:sp modelId="{497B47FF-6F8D-47BC-945A-25063649D0CD}">
      <dsp:nvSpPr>
        <dsp:cNvPr id="0" name=""/>
        <dsp:cNvSpPr/>
      </dsp:nvSpPr>
      <dsp:spPr>
        <a:xfrm>
          <a:off x="6008951" y="1382553"/>
          <a:ext cx="1502008" cy="2903362"/>
        </a:xfrm>
        <a:prstGeom prst="rect">
          <a:avLst/>
        </a:prstGeom>
        <a:gradFill rotWithShape="0">
          <a:gsLst>
            <a:gs pos="0">
              <a:schemeClr val="accent1">
                <a:shade val="80000"/>
                <a:hueOff val="306246"/>
                <a:satOff val="-4392"/>
                <a:lumOff val="25615"/>
                <a:alphaOff val="0"/>
                <a:tint val="50000"/>
                <a:satMod val="300000"/>
              </a:schemeClr>
            </a:gs>
            <a:gs pos="35000">
              <a:schemeClr val="accent1">
                <a:shade val="80000"/>
                <a:hueOff val="306246"/>
                <a:satOff val="-4392"/>
                <a:lumOff val="25615"/>
                <a:alphaOff val="0"/>
                <a:tint val="37000"/>
                <a:satMod val="300000"/>
              </a:schemeClr>
            </a:gs>
            <a:gs pos="100000">
              <a:schemeClr val="accent1">
                <a:shade val="80000"/>
                <a:hueOff val="306246"/>
                <a:satOff val="-4392"/>
                <a:lumOff val="256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Avenir professionnel</a:t>
          </a:r>
          <a:endParaRPr lang="fr-FR" sz="1800" kern="1200" dirty="0"/>
        </a:p>
      </dsp:txBody>
      <dsp:txXfrm>
        <a:off x="6008951" y="1382553"/>
        <a:ext cx="1502008" cy="2903362"/>
      </dsp:txXfrm>
    </dsp:sp>
    <dsp:sp modelId="{DE1DFA1D-D0B1-478B-89E1-D9E50857F576}">
      <dsp:nvSpPr>
        <dsp:cNvPr id="0" name=""/>
        <dsp:cNvSpPr/>
      </dsp:nvSpPr>
      <dsp:spPr>
        <a:xfrm>
          <a:off x="0" y="4285916"/>
          <a:ext cx="7511877" cy="322595"/>
        </a:xfrm>
        <a:prstGeom prst="rect">
          <a:avLst/>
        </a:prstGeom>
        <a:solidFill>
          <a:schemeClr val="accent1">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37F5F-C240-400C-8F6D-455081B8B70E}" type="datetimeFigureOut">
              <a:rPr lang="fr-FR" smtClean="0"/>
              <a:pPr/>
              <a:t>30/08/2016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1EE7B8-9A8F-4DCC-B545-5FA947101264}" type="slidenum">
              <a:rPr lang="fr-FR" smtClean="0"/>
              <a:pPr/>
              <a:t>‹N°›</a:t>
            </a:fld>
            <a:endParaRPr lang="fr-FR"/>
          </a:p>
        </p:txBody>
      </p:sp>
    </p:spTree>
    <p:extLst>
      <p:ext uri="{BB962C8B-B14F-4D97-AF65-F5344CB8AC3E}">
        <p14:creationId xmlns:p14="http://schemas.microsoft.com/office/powerpoint/2010/main" val="13358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spcBef>
                <a:spcPct val="0"/>
              </a:spcBef>
            </a:pPr>
            <a:r>
              <a:rPr lang="fr-FR" dirty="0" smtClean="0"/>
              <a:t>Honorable</a:t>
            </a:r>
            <a:r>
              <a:rPr lang="fr-FR" baseline="0" dirty="0" smtClean="0"/>
              <a:t> présence</a:t>
            </a:r>
            <a:r>
              <a:rPr lang="fr-FR" dirty="0" smtClean="0"/>
              <a:t>, </a:t>
            </a:r>
            <a:r>
              <a:rPr lang="fr-FR" dirty="0" err="1" smtClean="0"/>
              <a:t>chere</a:t>
            </a:r>
            <a:r>
              <a:rPr lang="fr-FR" baseline="0" dirty="0" smtClean="0"/>
              <a:t> </a:t>
            </a:r>
            <a:r>
              <a:rPr lang="fr-FR" dirty="0" smtClean="0"/>
              <a:t> assistance Bonjour.</a:t>
            </a:r>
          </a:p>
          <a:p>
            <a:r>
              <a:rPr lang="fr-FR" dirty="0" smtClean="0"/>
              <a:t>Nous</a:t>
            </a:r>
            <a:r>
              <a:rPr lang="fr-FR" baseline="0" dirty="0" smtClean="0"/>
              <a:t> avons </a:t>
            </a:r>
            <a:r>
              <a:rPr lang="fr-FR" dirty="0" smtClean="0"/>
              <a:t>l’immense plaisir de vous présenter  aujourd’hui</a:t>
            </a:r>
            <a:r>
              <a:rPr lang="fr-FR" baseline="0" dirty="0" smtClean="0"/>
              <a:t> notre </a:t>
            </a:r>
            <a:r>
              <a:rPr lang="fr-FR" dirty="0" smtClean="0"/>
              <a:t>projet de fin d’études qui s’intitule «  </a:t>
            </a:r>
            <a:r>
              <a:rPr lang="fr-FR" sz="1200" dirty="0" smtClean="0">
                <a:ln w="0"/>
                <a:solidFill>
                  <a:schemeClr val="tx1"/>
                </a:solidFill>
                <a:effectLst>
                  <a:outerShdw blurRad="38100" dist="19050" dir="2700000" algn="tl" rotWithShape="0">
                    <a:schemeClr val="dk1">
                      <a:alpha val="40000"/>
                    </a:schemeClr>
                  </a:outerShdw>
                </a:effectLst>
              </a:rPr>
              <a:t>Conception et réalisation d’un système décisionnel de la fonction comptable accessible via web et mobile »</a:t>
            </a:r>
            <a:endParaRPr lang="fr-FR" sz="1200" dirty="0">
              <a:ln w="0"/>
              <a:solidFill>
                <a:schemeClr val="tx1"/>
              </a:solidFill>
              <a:effectLst>
                <a:outerShdw blurRad="38100" dist="19050" dir="2700000" algn="tl" rotWithShape="0">
                  <a:schemeClr val="dk1">
                    <a:alpha val="40000"/>
                  </a:schemeClr>
                </a:outerShdw>
              </a:effectLst>
            </a:endParaRPr>
          </a:p>
        </p:txBody>
      </p:sp>
      <p:sp>
        <p:nvSpPr>
          <p:cNvPr id="4" name="Espace réservé du numéro de diapositive 3"/>
          <p:cNvSpPr>
            <a:spLocks noGrp="1"/>
          </p:cNvSpPr>
          <p:nvPr>
            <p:ph type="sldNum" sz="quarter" idx="10"/>
          </p:nvPr>
        </p:nvSpPr>
        <p:spPr/>
        <p:txBody>
          <a:bodyPr/>
          <a:lstStyle/>
          <a:p>
            <a:fld id="{F4E6DB9F-A868-4052-AE42-89636EDAFC09}" type="slidenum">
              <a:rPr lang="fr-FR" smtClean="0">
                <a:solidFill>
                  <a:prstClr val="black"/>
                </a:solidFill>
              </a:rPr>
              <a:pPr/>
              <a:t>1</a:t>
            </a:fld>
            <a:endParaRPr lang="fr-FR">
              <a:solidFill>
                <a:prstClr val="black"/>
              </a:solidFill>
            </a:endParaRPr>
          </a:p>
        </p:txBody>
      </p:sp>
    </p:spTree>
    <p:extLst>
      <p:ext uri="{BB962C8B-B14F-4D97-AF65-F5344CB8AC3E}">
        <p14:creationId xmlns:p14="http://schemas.microsoft.com/office/powerpoint/2010/main" val="2444309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-La réforme dite de « Bâle III » comprend un ensemble de mesures destinées à renforcer la résilience des grandes banques internationales ainsi que des mesures spécifiques sur le risque de liquidité</a:t>
            </a:r>
          </a:p>
          <a:p>
            <a:pPr lvl="0"/>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-Ainsi furent mis en place 2 nouveaux ratios</a:t>
            </a:r>
            <a:endParaRPr lang="fr-FR"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Cela permettra aux banques d’augmenter leur résilience face à des chocs de liquidité à court terme avec le LCR et de moyen terme avec le NSFR . </a:t>
            </a:r>
          </a:p>
          <a:p>
            <a:pPr lvl="0"/>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13</a:t>
            </a:fld>
            <a:endParaRPr lang="fr-FR"/>
          </a:p>
        </p:txBody>
      </p:sp>
    </p:spTree>
    <p:extLst>
      <p:ext uri="{BB962C8B-B14F-4D97-AF65-F5344CB8AC3E}">
        <p14:creationId xmlns:p14="http://schemas.microsoft.com/office/powerpoint/2010/main" val="3017711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rtl="0"/>
            <a:r>
              <a:rPr lang="fr-FR" sz="1200" kern="1200" dirty="0" smtClean="0">
                <a:solidFill>
                  <a:schemeClr val="tx1"/>
                </a:solidFill>
                <a:effectLst/>
                <a:latin typeface="+mn-lt"/>
                <a:ea typeface="+mn-ea"/>
                <a:cs typeface="+mn-cs"/>
              </a:rPr>
              <a:t>le </a:t>
            </a:r>
            <a:r>
              <a:rPr lang="fr-FR" sz="1200" kern="1200" dirty="0" err="1" smtClean="0">
                <a:solidFill>
                  <a:schemeClr val="tx1"/>
                </a:solidFill>
                <a:effectLst/>
                <a:latin typeface="+mn-lt"/>
                <a:ea typeface="+mn-ea"/>
                <a:cs typeface="+mn-cs"/>
              </a:rPr>
              <a:t>refactoring</a:t>
            </a:r>
            <a:r>
              <a:rPr lang="fr-FR" sz="1200" kern="1200" dirty="0" smtClean="0">
                <a:solidFill>
                  <a:schemeClr val="tx1"/>
                </a:solidFill>
                <a:effectLst/>
                <a:latin typeface="+mn-lt"/>
                <a:ea typeface="+mn-ea"/>
                <a:cs typeface="+mn-cs"/>
              </a:rPr>
              <a:t> qui permet de réduire la complexité de chaque classe à travers la division des méthodes les plus complexes en plusieurs méthodes simples.</a:t>
            </a:r>
          </a:p>
          <a:p>
            <a:pPr lvl="0"/>
            <a:r>
              <a:rPr lang="fr-FR" sz="1200" kern="1200" dirty="0" smtClean="0">
                <a:solidFill>
                  <a:schemeClr val="tx1"/>
                </a:solidFill>
                <a:effectLst/>
                <a:latin typeface="+mn-lt"/>
                <a:ea typeface="+mn-ea"/>
                <a:cs typeface="+mn-cs"/>
              </a:rPr>
              <a:t>la réduction du nombre de paramètres des méthodes à travers la création d’un objet qui contient les différents paramètres et qu’on fait passer à ces méthodes.  </a:t>
            </a:r>
          </a:p>
          <a:p>
            <a:pPr lvl="0"/>
            <a:r>
              <a:rPr lang="fr-FR" sz="1200" kern="1200" dirty="0" smtClean="0">
                <a:solidFill>
                  <a:schemeClr val="tx1"/>
                </a:solidFill>
                <a:effectLst/>
                <a:latin typeface="+mn-lt"/>
                <a:ea typeface="+mn-ea"/>
                <a:cs typeface="+mn-cs"/>
              </a:rPr>
              <a:t>Le traitement des exceptions et spécifications des </a:t>
            </a:r>
            <a:r>
              <a:rPr lang="fr-FR" sz="1200" kern="1200" dirty="0" err="1" smtClean="0">
                <a:solidFill>
                  <a:schemeClr val="tx1"/>
                </a:solidFill>
                <a:effectLst/>
                <a:latin typeface="+mn-lt"/>
                <a:ea typeface="+mn-ea"/>
                <a:cs typeface="+mn-cs"/>
              </a:rPr>
              <a:t>stack</a:t>
            </a:r>
            <a:r>
              <a:rPr lang="fr-FR" sz="1200" kern="1200" dirty="0" smtClean="0">
                <a:solidFill>
                  <a:schemeClr val="tx1"/>
                </a:solidFill>
                <a:effectLst/>
                <a:latin typeface="+mn-lt"/>
                <a:ea typeface="+mn-ea"/>
                <a:cs typeface="+mn-cs"/>
              </a:rPr>
              <a:t> trace à travers l’utilisation des </a:t>
            </a:r>
            <a:r>
              <a:rPr lang="fr-FR" sz="1200" kern="1200" dirty="0" err="1" smtClean="0">
                <a:solidFill>
                  <a:schemeClr val="tx1"/>
                </a:solidFill>
                <a:effectLst/>
                <a:latin typeface="+mn-lt"/>
                <a:ea typeface="+mn-ea"/>
                <a:cs typeface="+mn-cs"/>
              </a:rPr>
              <a:t>loggers</a:t>
            </a:r>
            <a:r>
              <a:rPr lang="fr-FR" sz="1200" kern="1200" dirty="0" smtClean="0">
                <a:solidFill>
                  <a:schemeClr val="tx1"/>
                </a:solidFill>
                <a:effectLst/>
                <a:latin typeface="+mn-lt"/>
                <a:ea typeface="+mn-ea"/>
                <a:cs typeface="+mn-cs"/>
              </a:rPr>
              <a:t> qui simplifie la lecture et l’archivage des erreurs et leurs traces.</a:t>
            </a:r>
          </a:p>
          <a:p>
            <a:pPr lvl="0"/>
            <a:r>
              <a:rPr lang="fr-FR" sz="1200" kern="1200" dirty="0" smtClean="0">
                <a:solidFill>
                  <a:schemeClr val="tx1"/>
                </a:solidFill>
                <a:effectLst/>
                <a:latin typeface="+mn-lt"/>
                <a:ea typeface="+mn-ea"/>
                <a:cs typeface="+mn-cs"/>
              </a:rPr>
              <a:t>La catégorisation des tests à savoir les tests d’intégration et les tests unitaires pour pouvoir les lancer séparément sans devoir attendre la fin des tests d’intégration qui sont en général plus longs, vu qu’il font appel à la base de données, ce qui permet de les lancer indépendamment le soir et donc de gagner en terme de temps.  </a:t>
            </a:r>
          </a:p>
          <a:p>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14</a:t>
            </a:fld>
            <a:endParaRPr lang="fr-FR"/>
          </a:p>
        </p:txBody>
      </p:sp>
    </p:spTree>
    <p:extLst>
      <p:ext uri="{BB962C8B-B14F-4D97-AF65-F5344CB8AC3E}">
        <p14:creationId xmlns:p14="http://schemas.microsoft.com/office/powerpoint/2010/main" val="757324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rtl="0"/>
            <a:r>
              <a:rPr lang="fr-FR" sz="1200" kern="1200" dirty="0" smtClean="0">
                <a:solidFill>
                  <a:schemeClr val="tx1"/>
                </a:solidFill>
                <a:effectLst/>
                <a:latin typeface="+mn-lt"/>
                <a:ea typeface="+mn-ea"/>
                <a:cs typeface="+mn-cs"/>
              </a:rPr>
              <a:t>le </a:t>
            </a:r>
            <a:r>
              <a:rPr lang="fr-FR" sz="1200" kern="1200" dirty="0" err="1" smtClean="0">
                <a:solidFill>
                  <a:schemeClr val="tx1"/>
                </a:solidFill>
                <a:effectLst/>
                <a:latin typeface="+mn-lt"/>
                <a:ea typeface="+mn-ea"/>
                <a:cs typeface="+mn-cs"/>
              </a:rPr>
              <a:t>refactoring</a:t>
            </a:r>
            <a:r>
              <a:rPr lang="fr-FR" sz="1200" kern="1200" dirty="0" smtClean="0">
                <a:solidFill>
                  <a:schemeClr val="tx1"/>
                </a:solidFill>
                <a:effectLst/>
                <a:latin typeface="+mn-lt"/>
                <a:ea typeface="+mn-ea"/>
                <a:cs typeface="+mn-cs"/>
              </a:rPr>
              <a:t> qui permet de réduire la complexité de chaque classe à travers la division des méthodes les plus complexes en plusieurs méthodes simples.</a:t>
            </a:r>
          </a:p>
          <a:p>
            <a:pPr lvl="0"/>
            <a:r>
              <a:rPr lang="fr-FR" sz="1200" kern="1200" dirty="0" smtClean="0">
                <a:solidFill>
                  <a:schemeClr val="tx1"/>
                </a:solidFill>
                <a:effectLst/>
                <a:latin typeface="+mn-lt"/>
                <a:ea typeface="+mn-ea"/>
                <a:cs typeface="+mn-cs"/>
              </a:rPr>
              <a:t>la réduction du nombre de paramètres des méthodes à travers la création d’un objet qui contient les différents paramètres et qu’on fait passer à ces méthodes.  </a:t>
            </a:r>
          </a:p>
          <a:p>
            <a:pPr lvl="0"/>
            <a:r>
              <a:rPr lang="fr-FR" sz="1200" kern="1200" dirty="0" smtClean="0">
                <a:solidFill>
                  <a:schemeClr val="tx1"/>
                </a:solidFill>
                <a:effectLst/>
                <a:latin typeface="+mn-lt"/>
                <a:ea typeface="+mn-ea"/>
                <a:cs typeface="+mn-cs"/>
              </a:rPr>
              <a:t>Le traitement des exceptions et spécifications des </a:t>
            </a:r>
            <a:r>
              <a:rPr lang="fr-FR" sz="1200" kern="1200" dirty="0" err="1" smtClean="0">
                <a:solidFill>
                  <a:schemeClr val="tx1"/>
                </a:solidFill>
                <a:effectLst/>
                <a:latin typeface="+mn-lt"/>
                <a:ea typeface="+mn-ea"/>
                <a:cs typeface="+mn-cs"/>
              </a:rPr>
              <a:t>stack</a:t>
            </a:r>
            <a:r>
              <a:rPr lang="fr-FR" sz="1200" kern="1200" dirty="0" smtClean="0">
                <a:solidFill>
                  <a:schemeClr val="tx1"/>
                </a:solidFill>
                <a:effectLst/>
                <a:latin typeface="+mn-lt"/>
                <a:ea typeface="+mn-ea"/>
                <a:cs typeface="+mn-cs"/>
              </a:rPr>
              <a:t> trace à travers l’utilisation des </a:t>
            </a:r>
            <a:r>
              <a:rPr lang="fr-FR" sz="1200" kern="1200" dirty="0" err="1" smtClean="0">
                <a:solidFill>
                  <a:schemeClr val="tx1"/>
                </a:solidFill>
                <a:effectLst/>
                <a:latin typeface="+mn-lt"/>
                <a:ea typeface="+mn-ea"/>
                <a:cs typeface="+mn-cs"/>
              </a:rPr>
              <a:t>loggers</a:t>
            </a:r>
            <a:r>
              <a:rPr lang="fr-FR" sz="1200" kern="1200" dirty="0" smtClean="0">
                <a:solidFill>
                  <a:schemeClr val="tx1"/>
                </a:solidFill>
                <a:effectLst/>
                <a:latin typeface="+mn-lt"/>
                <a:ea typeface="+mn-ea"/>
                <a:cs typeface="+mn-cs"/>
              </a:rPr>
              <a:t> qui simplifie la lecture et l’archivage des erreurs et leurs traces.</a:t>
            </a:r>
          </a:p>
          <a:p>
            <a:pPr lvl="0"/>
            <a:r>
              <a:rPr lang="fr-FR" sz="1200" kern="1200" smtClean="0">
                <a:solidFill>
                  <a:schemeClr val="tx1"/>
                </a:solidFill>
                <a:effectLst/>
                <a:latin typeface="+mn-lt"/>
                <a:ea typeface="+mn-ea"/>
                <a:cs typeface="+mn-cs"/>
              </a:rPr>
              <a:t>La catégorisation des tests à savoir les tests d’intégration et les tests unitaires pour pouvoir les lancer séparément sans devoir attendre la fin des tests d’intégration qui sont en général plus longs, vu qu’il font appel à la base de données, ce qui permet de les lancer indépendamment le soir et donc de gagner en terme de temps.  </a:t>
            </a:r>
          </a:p>
          <a:p>
            <a:endParaRPr lang="fr-FR"/>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15</a:t>
            </a:fld>
            <a:endParaRPr lang="fr-FR"/>
          </a:p>
        </p:txBody>
      </p:sp>
    </p:spTree>
    <p:extLst>
      <p:ext uri="{BB962C8B-B14F-4D97-AF65-F5344CB8AC3E}">
        <p14:creationId xmlns:p14="http://schemas.microsoft.com/office/powerpoint/2010/main" val="818167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spcBef>
                <a:spcPct val="0"/>
              </a:spcBef>
            </a:pPr>
            <a:r>
              <a:rPr lang="fr-FR" dirty="0" smtClean="0"/>
              <a:t>Honorable</a:t>
            </a:r>
            <a:r>
              <a:rPr lang="fr-FR" baseline="0" dirty="0" smtClean="0"/>
              <a:t> présence</a:t>
            </a:r>
            <a:r>
              <a:rPr lang="fr-FR" dirty="0" smtClean="0"/>
              <a:t>, </a:t>
            </a:r>
            <a:r>
              <a:rPr lang="fr-FR" dirty="0" err="1" smtClean="0"/>
              <a:t>chere</a:t>
            </a:r>
            <a:r>
              <a:rPr lang="fr-FR" baseline="0" dirty="0" smtClean="0"/>
              <a:t> </a:t>
            </a:r>
            <a:r>
              <a:rPr lang="fr-FR" dirty="0" smtClean="0"/>
              <a:t> assistance Bonjour.</a:t>
            </a:r>
          </a:p>
          <a:p>
            <a:r>
              <a:rPr lang="fr-FR" dirty="0" smtClean="0"/>
              <a:t>Nous</a:t>
            </a:r>
            <a:r>
              <a:rPr lang="fr-FR" baseline="0" dirty="0" smtClean="0"/>
              <a:t> avons </a:t>
            </a:r>
            <a:r>
              <a:rPr lang="fr-FR" dirty="0" smtClean="0"/>
              <a:t>l’immense plaisir de vous présenter  aujourd’hui</a:t>
            </a:r>
            <a:r>
              <a:rPr lang="fr-FR" baseline="0" dirty="0" smtClean="0"/>
              <a:t> notre </a:t>
            </a:r>
            <a:r>
              <a:rPr lang="fr-FR" dirty="0" smtClean="0"/>
              <a:t>projet de fin d’études qui s’intitule «  </a:t>
            </a:r>
            <a:r>
              <a:rPr lang="fr-FR" sz="1200" dirty="0" smtClean="0">
                <a:ln w="0"/>
                <a:solidFill>
                  <a:schemeClr val="tx1"/>
                </a:solidFill>
                <a:effectLst>
                  <a:outerShdw blurRad="38100" dist="19050" dir="2700000" algn="tl" rotWithShape="0">
                    <a:schemeClr val="dk1">
                      <a:alpha val="40000"/>
                    </a:schemeClr>
                  </a:outerShdw>
                </a:effectLst>
              </a:rPr>
              <a:t>Conception et réalisation d’un système décisionnel de la fonction comptable accessible via web et mobile »</a:t>
            </a:r>
            <a:endParaRPr lang="fr-FR" sz="1200" dirty="0">
              <a:ln w="0"/>
              <a:solidFill>
                <a:schemeClr val="tx1"/>
              </a:solidFill>
              <a:effectLst>
                <a:outerShdw blurRad="38100" dist="19050" dir="2700000" algn="tl" rotWithShape="0">
                  <a:schemeClr val="dk1">
                    <a:alpha val="40000"/>
                  </a:schemeClr>
                </a:outerShdw>
              </a:effectLst>
            </a:endParaRPr>
          </a:p>
        </p:txBody>
      </p:sp>
      <p:sp>
        <p:nvSpPr>
          <p:cNvPr id="4" name="Espace réservé du numéro de diapositive 3"/>
          <p:cNvSpPr>
            <a:spLocks noGrp="1"/>
          </p:cNvSpPr>
          <p:nvPr>
            <p:ph type="sldNum" sz="quarter" idx="10"/>
          </p:nvPr>
        </p:nvSpPr>
        <p:spPr/>
        <p:txBody>
          <a:bodyPr/>
          <a:lstStyle/>
          <a:p>
            <a:fld id="{F4E6DB9F-A868-4052-AE42-89636EDAFC09}" type="slidenum">
              <a:rPr lang="fr-FR" smtClean="0">
                <a:solidFill>
                  <a:prstClr val="black"/>
                </a:solidFill>
              </a:rPr>
              <a:pPr/>
              <a:t>21</a:t>
            </a:fld>
            <a:endParaRPr lang="fr-FR">
              <a:solidFill>
                <a:prstClr val="black"/>
              </a:solidFill>
            </a:endParaRPr>
          </a:p>
        </p:txBody>
      </p:sp>
    </p:spTree>
    <p:extLst>
      <p:ext uri="{BB962C8B-B14F-4D97-AF65-F5344CB8AC3E}">
        <p14:creationId xmlns:p14="http://schemas.microsoft.com/office/powerpoint/2010/main" val="244430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a:t>
            </a:r>
            <a:r>
              <a:rPr lang="fr-FR" baseline="0" dirty="0" smtClean="0"/>
              <a:t> plan de notre projet de fin d’étude commence par la présentation du contexte général du projet, on va entamer par la suite l’analyse du besoin, la modélisation, le chargement des données, la restitution des données, </a:t>
            </a:r>
            <a:r>
              <a:rPr lang="fr-FR" baseline="0" dirty="0" err="1" smtClean="0"/>
              <a:t>reporting</a:t>
            </a:r>
            <a:r>
              <a:rPr lang="fr-FR" baseline="0" dirty="0" smtClean="0"/>
              <a:t> et on va finir par la conclusion et les perspectives, </a:t>
            </a:r>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2</a:t>
            </a:fld>
            <a:endParaRPr lang="fr-FR"/>
          </a:p>
        </p:txBody>
      </p:sp>
    </p:spTree>
    <p:extLst>
      <p:ext uri="{BB962C8B-B14F-4D97-AF65-F5344CB8AC3E}">
        <p14:creationId xmlns:p14="http://schemas.microsoft.com/office/powerpoint/2010/main" val="218894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banque centrale populaire crée en 1961, à +300M de clients,,,,</a:t>
            </a:r>
            <a:endParaRPr lang="fr-FR" dirty="0"/>
          </a:p>
        </p:txBody>
      </p:sp>
      <p:sp>
        <p:nvSpPr>
          <p:cNvPr id="4" name="Espace réservé du numéro de diapositive 3"/>
          <p:cNvSpPr>
            <a:spLocks noGrp="1"/>
          </p:cNvSpPr>
          <p:nvPr>
            <p:ph type="sldNum" sz="quarter" idx="10"/>
          </p:nvPr>
        </p:nvSpPr>
        <p:spPr/>
        <p:txBody>
          <a:bodyPr/>
          <a:lstStyle/>
          <a:p>
            <a:fld id="{194850CE-0DF8-4023-9083-39C273FC4115}" type="slidenum">
              <a:rPr lang="fr-FR" smtClean="0"/>
              <a:pPr/>
              <a:t>3</a:t>
            </a:fld>
            <a:endParaRPr lang="fr-FR"/>
          </a:p>
        </p:txBody>
      </p:sp>
    </p:spTree>
    <p:extLst>
      <p:ext uri="{BB962C8B-B14F-4D97-AF65-F5344CB8AC3E}">
        <p14:creationId xmlns:p14="http://schemas.microsoft.com/office/powerpoint/2010/main" val="78464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94850CE-0DF8-4023-9083-39C273FC4115}" type="slidenum">
              <a:rPr lang="fr-FR" smtClean="0"/>
              <a:pPr/>
              <a:t>5</a:t>
            </a:fld>
            <a:endParaRPr lang="fr-FR"/>
          </a:p>
        </p:txBody>
      </p:sp>
    </p:spTree>
    <p:extLst>
      <p:ext uri="{BB962C8B-B14F-4D97-AF65-F5344CB8AC3E}">
        <p14:creationId xmlns:p14="http://schemas.microsoft.com/office/powerpoint/2010/main" val="3716733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réaliser ses objectifs nous avons suivi </a:t>
            </a:r>
            <a:r>
              <a:rPr lang="fr-FR" baseline="0" smtClean="0"/>
              <a:t>le déroulement </a:t>
            </a:r>
            <a:r>
              <a:rPr lang="fr-FR" baseline="0" dirty="0" smtClean="0"/>
              <a:t>suivant :</a:t>
            </a:r>
          </a:p>
          <a:p>
            <a:r>
              <a:rPr lang="fr-FR" baseline="0" dirty="0" smtClean="0"/>
              <a:t>En commençant par une étude d’existant et analyse du besoin,</a:t>
            </a:r>
            <a:br>
              <a:rPr lang="fr-FR" baseline="0" dirty="0" smtClean="0"/>
            </a:br>
            <a:r>
              <a:rPr lang="fr-FR" baseline="0" dirty="0" smtClean="0"/>
              <a:t>qui va amené une modélisation </a:t>
            </a:r>
          </a:p>
          <a:p>
            <a:r>
              <a:rPr lang="fr-FR" baseline="0" dirty="0" smtClean="0"/>
              <a:t>La partie de  </a:t>
            </a:r>
            <a:r>
              <a:rPr lang="fr-FR" baseline="0" dirty="0" err="1" smtClean="0"/>
              <a:t>realisation</a:t>
            </a:r>
            <a:r>
              <a:rPr lang="fr-FR" baseline="0" dirty="0" smtClean="0"/>
              <a:t> se compose en trois </a:t>
            </a:r>
            <a:r>
              <a:rPr lang="fr-FR" baseline="0" dirty="0" err="1" smtClean="0"/>
              <a:t>etapes</a:t>
            </a:r>
            <a:r>
              <a:rPr lang="fr-FR" baseline="0" dirty="0" smtClean="0"/>
              <a:t/>
            </a:r>
            <a:br>
              <a:rPr lang="fr-FR" baseline="0" dirty="0" smtClean="0"/>
            </a:br>
            <a:r>
              <a:rPr lang="fr-FR" baseline="0" dirty="0" smtClean="0"/>
              <a:t>a savoir : 1</a:t>
            </a:r>
          </a:p>
          <a:p>
            <a:r>
              <a:rPr lang="fr-FR" baseline="0" dirty="0" smtClean="0"/>
              <a:t>2</a:t>
            </a:r>
          </a:p>
          <a:p>
            <a:r>
              <a:rPr lang="fr-FR" baseline="0" dirty="0" smtClean="0"/>
              <a:t>3</a:t>
            </a:r>
            <a:endParaRPr lang="fr-FR" dirty="0"/>
          </a:p>
        </p:txBody>
      </p:sp>
      <p:sp>
        <p:nvSpPr>
          <p:cNvPr id="4" name="Espace réservé du numéro de diapositive 3"/>
          <p:cNvSpPr>
            <a:spLocks noGrp="1"/>
          </p:cNvSpPr>
          <p:nvPr>
            <p:ph type="sldNum" sz="quarter" idx="10"/>
          </p:nvPr>
        </p:nvSpPr>
        <p:spPr/>
        <p:txBody>
          <a:bodyPr/>
          <a:lstStyle/>
          <a:p>
            <a:fld id="{194850CE-0DF8-4023-9083-39C273FC4115}" type="slidenum">
              <a:rPr lang="fr-FR" smtClean="0"/>
              <a:pPr/>
              <a:t>7</a:t>
            </a:fld>
            <a:endParaRPr lang="fr-FR"/>
          </a:p>
        </p:txBody>
      </p:sp>
    </p:spTree>
    <p:extLst>
      <p:ext uri="{BB962C8B-B14F-4D97-AF65-F5344CB8AC3E}">
        <p14:creationId xmlns:p14="http://schemas.microsoft.com/office/powerpoint/2010/main" val="985711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Elle consiste à regrouper des actifs financiers telles que des créances hypothécaires résidentielles ou commerciales, des prêts (prêts auto, prêts étudiants, prêts à la consommation, prêts aux PME…</a:t>
            </a:r>
            <a:r>
              <a:rPr lang="fr-FR" dirty="0" err="1" smtClean="0"/>
              <a:t>etc</a:t>
            </a:r>
            <a:r>
              <a:rPr lang="fr-FR" dirty="0" smtClean="0"/>
              <a:t>) ou d'autres créances, au sein d’un panier et d’émettre des titres « adossés à ces actifs ». </a:t>
            </a:r>
            <a:endParaRPr lang="en-US" dirty="0" smtClean="0"/>
          </a:p>
          <a:p>
            <a:r>
              <a:rPr lang="fr-FR" dirty="0" smtClean="0"/>
              <a:t> </a:t>
            </a:r>
            <a:endParaRPr lang="en-US" dirty="0" smtClean="0"/>
          </a:p>
          <a:p>
            <a:r>
              <a:rPr lang="fr-FR" dirty="0" smtClean="0"/>
              <a:t>On dit alors que les titres émis aux investisseurs sont des titres adossés à des actifs (actifs qui en constituent une garantie). Les revenus versés aux détenteurs des titres sont issus des actifs sous-jacents composant le panier d’actifs.</a:t>
            </a:r>
            <a:endParaRPr lang="en-US" dirty="0" smtClean="0"/>
          </a:p>
          <a:p>
            <a:endParaRPr lang="en-US" dirty="0"/>
          </a:p>
        </p:txBody>
      </p:sp>
      <p:sp>
        <p:nvSpPr>
          <p:cNvPr id="4" name="Slide Number Placeholder 3"/>
          <p:cNvSpPr>
            <a:spLocks noGrp="1"/>
          </p:cNvSpPr>
          <p:nvPr>
            <p:ph type="sldNum" sz="quarter" idx="10"/>
          </p:nvPr>
        </p:nvSpPr>
        <p:spPr/>
        <p:txBody>
          <a:bodyPr/>
          <a:lstStyle/>
          <a:p>
            <a:fld id="{711EE7B8-9A8F-4DCC-B545-5FA947101264}" type="slidenum">
              <a:rPr lang="fr-FR" smtClean="0"/>
              <a:pPr/>
              <a:t>8</a:t>
            </a:fld>
            <a:endParaRPr lang="fr-FR"/>
          </a:p>
        </p:txBody>
      </p:sp>
    </p:spTree>
    <p:extLst>
      <p:ext uri="{BB962C8B-B14F-4D97-AF65-F5344CB8AC3E}">
        <p14:creationId xmlns:p14="http://schemas.microsoft.com/office/powerpoint/2010/main" val="2209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Rehaussement du crédit : </a:t>
            </a:r>
            <a:r>
              <a:rPr lang="fr-FR" sz="1200" b="0" i="0" kern="1200" dirty="0" smtClean="0">
                <a:solidFill>
                  <a:schemeClr val="tx1"/>
                </a:solidFill>
                <a:effectLst/>
                <a:latin typeface="+mn-lt"/>
                <a:ea typeface="+mn-ea"/>
                <a:cs typeface="+mn-cs"/>
              </a:rPr>
              <a:t>apporte sa garantie à SGMF</a:t>
            </a:r>
            <a:r>
              <a:rPr lang="fr-FR" sz="1200" b="0" i="0" kern="1200" baseline="0" dirty="0" smtClean="0">
                <a:solidFill>
                  <a:schemeClr val="tx1"/>
                </a:solidFill>
                <a:effectLst/>
                <a:latin typeface="+mn-lt"/>
                <a:ea typeface="+mn-ea"/>
                <a:cs typeface="+mn-cs"/>
              </a:rPr>
              <a:t> et </a:t>
            </a:r>
            <a:r>
              <a:rPr lang="fr-FR" sz="1200" b="0" i="0" kern="1200" baseline="0" dirty="0" err="1" smtClean="0">
                <a:solidFill>
                  <a:schemeClr val="tx1"/>
                </a:solidFill>
                <a:effectLst/>
                <a:latin typeface="+mn-lt"/>
                <a:ea typeface="+mn-ea"/>
                <a:cs typeface="+mn-cs"/>
              </a:rPr>
              <a:t>Antalis</a:t>
            </a:r>
            <a:endParaRPr lang="fr-FR" sz="1200" b="0" i="0" kern="1200" baseline="0" dirty="0" smtClean="0">
              <a:solidFill>
                <a:schemeClr val="tx1"/>
              </a:solidFill>
              <a:effectLst/>
              <a:latin typeface="+mn-lt"/>
              <a:ea typeface="+mn-ea"/>
              <a:cs typeface="+mn-cs"/>
            </a:endParaRPr>
          </a:p>
          <a:p>
            <a:r>
              <a:rPr lang="fr-FR" sz="1200" b="0" i="0" kern="1200" baseline="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On peut citer plusieurs risques sur chaque étape de l’opération mais les plus importants et les plus dangereux sont :</a:t>
            </a:r>
          </a:p>
          <a:p>
            <a:pPr lvl="0"/>
            <a:r>
              <a:rPr lang="fr-FR" sz="1200" kern="1200" dirty="0" smtClean="0">
                <a:solidFill>
                  <a:schemeClr val="tx1"/>
                </a:solidFill>
                <a:effectLst/>
                <a:latin typeface="+mn-lt"/>
                <a:ea typeface="+mn-ea"/>
                <a:cs typeface="+mn-cs"/>
              </a:rPr>
              <a:t>Le risque de crédit</a:t>
            </a:r>
          </a:p>
          <a:p>
            <a:pPr lvl="0"/>
            <a:r>
              <a:rPr lang="fr-FR" sz="1200" kern="1200" dirty="0" smtClean="0">
                <a:solidFill>
                  <a:schemeClr val="tx1"/>
                </a:solidFill>
                <a:effectLst/>
                <a:latin typeface="+mn-lt"/>
                <a:ea typeface="+mn-ea"/>
                <a:cs typeface="+mn-cs"/>
              </a:rPr>
              <a:t>Le risque de liquidité</a:t>
            </a:r>
          </a:p>
          <a:p>
            <a:pPr marL="171450" indent="-171450">
              <a:buFontTx/>
              <a:buChar char="-"/>
            </a:pPr>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10</a:t>
            </a:fld>
            <a:endParaRPr lang="fr-FR"/>
          </a:p>
        </p:txBody>
      </p:sp>
    </p:spTree>
    <p:extLst>
      <p:ext uri="{BB962C8B-B14F-4D97-AF65-F5344CB8AC3E}">
        <p14:creationId xmlns:p14="http://schemas.microsoft.com/office/powerpoint/2010/main" val="4146076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-Pour le calcul de ce risque la Société Générale se concentre sur les indicateurs réglementaires tels </a:t>
            </a:r>
          </a:p>
          <a:p>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11</a:t>
            </a:fld>
            <a:endParaRPr lang="fr-FR"/>
          </a:p>
        </p:txBody>
      </p:sp>
    </p:spTree>
    <p:extLst>
      <p:ext uri="{BB962C8B-B14F-4D97-AF65-F5344CB8AC3E}">
        <p14:creationId xmlns:p14="http://schemas.microsoft.com/office/powerpoint/2010/main" val="1318733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-La réforme dite de « Bâle III » comprend un ensemble de mesures destinées à renforcer la résilience des grandes banques internationales ainsi que des mesures spécifiques sur le risque de liquidité</a:t>
            </a:r>
          </a:p>
          <a:p>
            <a:pPr lvl="0"/>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-Ainsi furent mis en place 2 nouveaux ratios</a:t>
            </a:r>
            <a:endParaRPr lang="fr-FR"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Cela permettra aux banques d’augmenter leur résilience face à des chocs de liquidité à court terme avec le LCR et de moyen terme avec le NSFR . </a:t>
            </a:r>
          </a:p>
          <a:p>
            <a:pPr lvl="0"/>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12</a:t>
            </a:fld>
            <a:endParaRPr lang="fr-FR"/>
          </a:p>
        </p:txBody>
      </p:sp>
    </p:spTree>
    <p:extLst>
      <p:ext uri="{BB962C8B-B14F-4D97-AF65-F5344CB8AC3E}">
        <p14:creationId xmlns:p14="http://schemas.microsoft.com/office/powerpoint/2010/main" val="323518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24A16E3-3D50-43F9-A03D-DC94AE6E9A01}" type="datetime1">
              <a:rPr lang="fr-FR" smtClean="0"/>
              <a:pPr/>
              <a:t>30/08/2016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89887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553275E-9C81-45FB-AA59-849919672ED5}" type="datetime1">
              <a:rPr lang="fr-FR" smtClean="0"/>
              <a:pPr/>
              <a:t>30/08/2016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04619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F34ED3-C817-4703-B94D-BB5BA7FE0835}" type="datetime1">
              <a:rPr lang="fr-FR" smtClean="0"/>
              <a:pPr/>
              <a:t>30/08/2016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454628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24A16E3-3D50-43F9-A03D-DC94AE6E9A01}" type="datetime1">
              <a:rPr lang="fr-FR" smtClean="0">
                <a:solidFill>
                  <a:prstClr val="black">
                    <a:tint val="75000"/>
                  </a:prstClr>
                </a:solidFill>
              </a:rPr>
              <a:pPr/>
              <a:t>30/08/2016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2036732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99E2379-07AE-4D11-9805-27238EAF4940}" type="datetime1">
              <a:rPr lang="fr-FR" smtClean="0">
                <a:solidFill>
                  <a:prstClr val="black">
                    <a:tint val="75000"/>
                  </a:prstClr>
                </a:solidFill>
              </a:rPr>
              <a:pPr/>
              <a:t>30/08/2016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930155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3FFC787-F734-467F-AD25-EB6C6F01044F}" type="datetime1">
              <a:rPr lang="fr-FR" smtClean="0">
                <a:solidFill>
                  <a:prstClr val="black">
                    <a:tint val="75000"/>
                  </a:prstClr>
                </a:solidFill>
              </a:rPr>
              <a:pPr/>
              <a:t>30/08/2016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3286947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60AE73D-7E9C-4E89-A33B-AFF50458A4D5}" type="datetime1">
              <a:rPr lang="fr-FR" smtClean="0">
                <a:solidFill>
                  <a:prstClr val="black">
                    <a:tint val="75000"/>
                  </a:prstClr>
                </a:solidFill>
              </a:rPr>
              <a:pPr/>
              <a:t>30/08/2016</a:t>
            </a:fld>
            <a:endParaRPr lang="fr-BE">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BE">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793927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115787A-BC41-4F75-AFF4-554267FED31B}" type="datetime1">
              <a:rPr lang="fr-FR" smtClean="0">
                <a:solidFill>
                  <a:prstClr val="black">
                    <a:tint val="75000"/>
                  </a:prstClr>
                </a:solidFill>
              </a:rPr>
              <a:pPr/>
              <a:t>30/08/2016</a:t>
            </a:fld>
            <a:endParaRPr lang="fr-BE">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BE">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1786185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7E10DDC-AEFC-49E6-B2AD-84D59DA38447}" type="datetime1">
              <a:rPr lang="fr-FR" smtClean="0">
                <a:solidFill>
                  <a:prstClr val="black">
                    <a:tint val="75000"/>
                  </a:prstClr>
                </a:solidFill>
              </a:rPr>
              <a:pPr/>
              <a:t>30/08/2016</a:t>
            </a:fld>
            <a:endParaRPr lang="fr-BE">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BE">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3108592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1C5311-253B-4A8B-AAFC-2809E97D1139}" type="datetime1">
              <a:rPr lang="fr-FR" smtClean="0">
                <a:solidFill>
                  <a:prstClr val="black">
                    <a:tint val="75000"/>
                  </a:prstClr>
                </a:solidFill>
              </a:rPr>
              <a:pPr/>
              <a:t>30/08/2016</a:t>
            </a:fld>
            <a:endParaRPr lang="fr-BE">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BE">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58898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8EC9D54-815F-48B3-8DDC-C652E7CF853D}" type="datetime1">
              <a:rPr lang="fr-FR" smtClean="0">
                <a:solidFill>
                  <a:prstClr val="black">
                    <a:tint val="75000"/>
                  </a:prstClr>
                </a:solidFill>
              </a:rPr>
              <a:pPr/>
              <a:t>30/08/2016</a:t>
            </a:fld>
            <a:endParaRPr lang="fr-BE">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BE">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424968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99E2379-07AE-4D11-9805-27238EAF4940}" type="datetime1">
              <a:rPr lang="fr-FR" smtClean="0"/>
              <a:pPr/>
              <a:t>30/08/2016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4240521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ECCABB1-26E7-48E6-9F42-73B98BEAD0C8}" type="datetime1">
              <a:rPr lang="fr-FR" smtClean="0">
                <a:solidFill>
                  <a:prstClr val="black">
                    <a:tint val="75000"/>
                  </a:prstClr>
                </a:solidFill>
              </a:rPr>
              <a:pPr/>
              <a:t>30/08/2016</a:t>
            </a:fld>
            <a:endParaRPr lang="fr-BE">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BE">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969202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553275E-9C81-45FB-AA59-849919672ED5}" type="datetime1">
              <a:rPr lang="fr-FR" smtClean="0">
                <a:solidFill>
                  <a:prstClr val="black">
                    <a:tint val="75000"/>
                  </a:prstClr>
                </a:solidFill>
              </a:rPr>
              <a:pPr/>
              <a:t>30/08/2016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325759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F34ED3-C817-4703-B94D-BB5BA7FE0835}" type="datetime1">
              <a:rPr lang="fr-FR" smtClean="0">
                <a:solidFill>
                  <a:prstClr val="black">
                    <a:tint val="75000"/>
                  </a:prstClr>
                </a:solidFill>
              </a:rPr>
              <a:pPr/>
              <a:t>30/08/2016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350384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3FFC787-F734-467F-AD25-EB6C6F01044F}" type="datetime1">
              <a:rPr lang="fr-FR" smtClean="0"/>
              <a:pPr/>
              <a:t>30/08/2016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279249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60AE73D-7E9C-4E89-A33B-AFF50458A4D5}" type="datetime1">
              <a:rPr lang="fr-FR" smtClean="0"/>
              <a:pPr/>
              <a:t>30/08/2016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00807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115787A-BC41-4F75-AFF4-554267FED31B}" type="datetime1">
              <a:rPr lang="fr-FR" smtClean="0"/>
              <a:pPr/>
              <a:t>30/08/2016</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401664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7E10DDC-AEFC-49E6-B2AD-84D59DA38447}" type="datetime1">
              <a:rPr lang="fr-FR" smtClean="0"/>
              <a:pPr/>
              <a:t>30/08/2016</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09361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1C5311-253B-4A8B-AAFC-2809E97D1139}" type="datetime1">
              <a:rPr lang="fr-FR" smtClean="0"/>
              <a:pPr/>
              <a:t>30/08/2016</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5818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8EC9D54-815F-48B3-8DDC-C652E7CF853D}" type="datetime1">
              <a:rPr lang="fr-FR" smtClean="0"/>
              <a:pPr/>
              <a:t>30/08/2016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332772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ECCABB1-26E7-48E6-9F42-73B98BEAD0C8}" type="datetime1">
              <a:rPr lang="fr-FR" smtClean="0"/>
              <a:pPr/>
              <a:t>30/08/2016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2215866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07844-C9E9-41E9-AA45-939AF56C6803}" type="datetime1">
              <a:rPr lang="fr-FR" smtClean="0"/>
              <a:pPr/>
              <a:t>30/08/2016</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extLst>
      <p:ext uri="{BB962C8B-B14F-4D97-AF65-F5344CB8AC3E}">
        <p14:creationId xmlns:p14="http://schemas.microsoft.com/office/powerpoint/2010/main" val="74200269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07844-C9E9-41E9-AA45-939AF56C6803}" type="datetime1">
              <a:rPr lang="fr-FR" smtClean="0">
                <a:solidFill>
                  <a:prstClr val="black">
                    <a:tint val="75000"/>
                  </a:prstClr>
                </a:solidFill>
              </a:rPr>
              <a:pPr/>
              <a:t>30/08/2016</a:t>
            </a:fld>
            <a:endParaRPr lang="fr-BE">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340586128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10.png"/><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10675" y="1459384"/>
            <a:ext cx="6982544" cy="830997"/>
          </a:xfrm>
        </p:spPr>
        <p:txBody>
          <a:bodyPr wrap="square">
            <a:spAutoFit/>
          </a:bodyPr>
          <a:lstStyle/>
          <a:p>
            <a:r>
              <a:rPr lang="fr-FR" sz="2400" dirty="0">
                <a:ln w="3175" cmpd="sng">
                  <a:noFill/>
                  <a:prstDash val="solid"/>
                </a:ln>
                <a:effectLst>
                  <a:outerShdw blurRad="63500" dir="3600000" algn="tl" rotWithShape="0">
                    <a:srgbClr val="000000">
                      <a:alpha val="70000"/>
                    </a:srgbClr>
                  </a:outerShdw>
                </a:effectLst>
              </a:rPr>
              <a:t>Soutenance de projet de fin d’études</a:t>
            </a:r>
            <a:br>
              <a:rPr lang="fr-FR" sz="2400" dirty="0">
                <a:ln w="3175" cmpd="sng">
                  <a:noFill/>
                  <a:prstDash val="solid"/>
                </a:ln>
                <a:effectLst>
                  <a:outerShdw blurRad="63500" dir="3600000" algn="tl" rotWithShape="0">
                    <a:srgbClr val="000000">
                      <a:alpha val="70000"/>
                    </a:srgbClr>
                  </a:outerShdw>
                </a:effectLst>
              </a:rPr>
            </a:br>
            <a:r>
              <a:rPr lang="fr-FR" sz="2400" dirty="0">
                <a:ln w="3175" cmpd="sng">
                  <a:noFill/>
                  <a:prstDash val="solid"/>
                </a:ln>
                <a:effectLst>
                  <a:outerShdw blurRad="63500" dir="3600000" algn="tl" rotWithShape="0">
                    <a:srgbClr val="000000">
                      <a:alpha val="70000"/>
                    </a:srgbClr>
                  </a:outerShdw>
                </a:effectLst>
              </a:rPr>
              <a:t>Sous thème :</a:t>
            </a:r>
            <a:endParaRPr lang="fr-FR" sz="2400" dirty="0">
              <a:ln w="3175" cmpd="sng">
                <a:noFill/>
                <a:prstDash val="solid"/>
              </a:ln>
              <a:effectLst>
                <a:outerShdw blurRad="63500" dir="3600000" algn="tl" rotWithShape="0">
                  <a:srgbClr val="000000">
                    <a:alpha val="70000"/>
                  </a:srgbClr>
                </a:outerShdw>
              </a:effectLst>
              <a:latin typeface="+mn-lt"/>
              <a:ea typeface="+mn-ea"/>
              <a:cs typeface="+mn-cs"/>
            </a:endParaRPr>
          </a:p>
        </p:txBody>
      </p:sp>
      <p:sp>
        <p:nvSpPr>
          <p:cNvPr id="3" name="Sous-titre 2"/>
          <p:cNvSpPr>
            <a:spLocks noGrp="1"/>
          </p:cNvSpPr>
          <p:nvPr>
            <p:ph type="subTitle" idx="1"/>
          </p:nvPr>
        </p:nvSpPr>
        <p:spPr>
          <a:xfrm>
            <a:off x="915652" y="2375577"/>
            <a:ext cx="6935659" cy="1832857"/>
          </a:xfrm>
          <a:prstGeom prst="roundRect">
            <a:avLst/>
          </a:prstGeom>
        </p:spPr>
        <p:style>
          <a:lnRef idx="1">
            <a:schemeClr val="accent6"/>
          </a:lnRef>
          <a:fillRef idx="2">
            <a:schemeClr val="accent6"/>
          </a:fillRef>
          <a:effectRef idx="1">
            <a:schemeClr val="accent6"/>
          </a:effectRef>
          <a:fontRef idx="minor">
            <a:schemeClr val="dk1"/>
          </a:fontRef>
        </p:style>
        <p:txBody>
          <a:bodyPr>
            <a:normAutofit/>
          </a:bodyPr>
          <a:lstStyle/>
          <a:p>
            <a:r>
              <a:rPr lang="fr-FR" sz="2800" dirty="0" smtClean="0">
                <a:ln w="0"/>
                <a:solidFill>
                  <a:schemeClr val="tx1"/>
                </a:solidFill>
                <a:effectLst>
                  <a:outerShdw blurRad="38100" dist="19050" dir="2700000" algn="tl" rotWithShape="0">
                    <a:schemeClr val="dk1">
                      <a:alpha val="40000"/>
                    </a:schemeClr>
                  </a:outerShdw>
                </a:effectLst>
              </a:rPr>
              <a:t>Assistance développement java sur un moteur de calcul de risque de crédit et liquidité pour la titrisation</a:t>
            </a:r>
            <a:endParaRPr lang="fr-FR" sz="28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2432579" y="5085847"/>
            <a:ext cx="2838679" cy="369332"/>
          </a:xfrm>
          <a:prstGeom prst="rect">
            <a:avLst/>
          </a:prstGeom>
        </p:spPr>
        <p:txBody>
          <a:bodyPr wrap="square">
            <a:spAutoFit/>
          </a:bodyPr>
          <a:lstStyle/>
          <a:p>
            <a:r>
              <a:rPr lang="fr-FR" dirty="0">
                <a:solidFill>
                  <a:prstClr val="black"/>
                </a:solidFill>
              </a:rPr>
              <a:t>Devant le jury composé de </a:t>
            </a:r>
            <a:r>
              <a:rPr lang="fr-FR" dirty="0" smtClean="0">
                <a:solidFill>
                  <a:prstClr val="black"/>
                </a:solidFill>
              </a:rPr>
              <a:t>:</a:t>
            </a:r>
            <a:endParaRPr lang="fr-FR" dirty="0">
              <a:solidFill>
                <a:prstClr val="black"/>
              </a:solidFill>
            </a:endParaRPr>
          </a:p>
        </p:txBody>
      </p:sp>
      <p:sp>
        <p:nvSpPr>
          <p:cNvPr id="12" name="Rectangle 11"/>
          <p:cNvSpPr/>
          <p:nvPr/>
        </p:nvSpPr>
        <p:spPr>
          <a:xfrm>
            <a:off x="5271258" y="5070722"/>
            <a:ext cx="3862034" cy="646331"/>
          </a:xfrm>
          <a:prstGeom prst="rect">
            <a:avLst/>
          </a:prstGeom>
        </p:spPr>
        <p:txBody>
          <a:bodyPr wrap="square">
            <a:spAutoFit/>
          </a:bodyPr>
          <a:lstStyle/>
          <a:p>
            <a:pPr lvl="0"/>
            <a:r>
              <a:rPr lang="en-US" b="1" i="1" dirty="0" smtClean="0"/>
              <a:t>Mme. Anne-Marie HUGUES </a:t>
            </a:r>
            <a:endParaRPr lang="fr-FR" dirty="0"/>
          </a:p>
          <a:p>
            <a:pPr lvl="0"/>
            <a:r>
              <a:rPr lang="fr-FR" b="1" i="1" dirty="0"/>
              <a:t>M. </a:t>
            </a:r>
            <a:r>
              <a:rPr lang="en-US" b="1" i="1" dirty="0" smtClean="0"/>
              <a:t>Olivier TERRIEN</a:t>
            </a:r>
            <a:endParaRPr lang="fr-FR" dirty="0"/>
          </a:p>
        </p:txBody>
      </p:sp>
      <p:sp>
        <p:nvSpPr>
          <p:cNvPr id="13" name="Rectangle 3"/>
          <p:cNvSpPr txBox="1">
            <a:spLocks noChangeArrowheads="1"/>
          </p:cNvSpPr>
          <p:nvPr/>
        </p:nvSpPr>
        <p:spPr bwMode="auto">
          <a:xfrm>
            <a:off x="514761" y="5192046"/>
            <a:ext cx="3456384" cy="1225488"/>
          </a:xfrm>
          <a:prstGeom prst="rect">
            <a:avLst/>
          </a:prstGeom>
          <a:noFill/>
          <a:ln w="9525" algn="ctr">
            <a:noFill/>
            <a:miter lim="800000"/>
            <a:headEnd/>
            <a:tailEnd/>
          </a:ln>
        </p:spPr>
        <p:txBody>
          <a:bodyPr vert="horz" wrap="square" lIns="160654" tIns="80329" rIns="160654" bIns="80329" numCol="1" anchor="t" anchorCtr="0" compatLnSpc="1">
            <a:prstTxWarp prst="textNoShape">
              <a:avLst/>
            </a:prstTxWarp>
          </a:bodyPr>
          <a:lstStyle/>
          <a:p>
            <a:pPr marL="0" marR="0" lvl="0" indent="0" defTabSz="914400" eaLnBrk="1" latinLnBrk="0" hangingPunct="1">
              <a:spcBef>
                <a:spcPct val="50000"/>
              </a:spcBef>
              <a:buClr>
                <a:srgbClr val="A82217"/>
              </a:buClr>
              <a:buSzTx/>
              <a:buFont typeface="Wingdings 3" pitchFamily="18" charset="2"/>
              <a:buNone/>
              <a:tabLst>
                <a:tab pos="3859890" algn="l"/>
              </a:tabLst>
              <a:defRPr/>
            </a:pPr>
            <a:r>
              <a:rPr kumimoji="1" lang="fr-FR" sz="2000" b="1" u="sng" kern="0" dirty="0" smtClean="0">
                <a:solidFill>
                  <a:schemeClr val="tx1"/>
                </a:solidFill>
                <a:effectLst>
                  <a:outerShdw blurRad="38100" dist="38100" dir="2700000" algn="tl">
                    <a:srgbClr val="000000">
                      <a:alpha val="43137"/>
                    </a:srgbClr>
                  </a:outerShdw>
                </a:effectLst>
                <a:latin typeface="Calibri Light" pitchFamily="34" charset="0"/>
              </a:rPr>
              <a:t>Présenté par :</a:t>
            </a:r>
          </a:p>
          <a:p>
            <a:pPr marL="0" marR="0" lvl="0" indent="0" algn="ctr" defTabSz="914400" eaLnBrk="1" latinLnBrk="0" hangingPunct="1">
              <a:spcBef>
                <a:spcPct val="50000"/>
              </a:spcBef>
              <a:buClr>
                <a:srgbClr val="A82217"/>
              </a:buClr>
              <a:buSzTx/>
              <a:buFont typeface="Wingdings 3" pitchFamily="18" charset="2"/>
              <a:buNone/>
              <a:tabLst>
                <a:tab pos="3859890" algn="l"/>
              </a:tabLst>
              <a:defRPr/>
            </a:pPr>
            <a:r>
              <a:rPr kumimoji="1" lang="fr-FR" sz="2000" kern="0" dirty="0" smtClean="0">
                <a:effectLst>
                  <a:outerShdw blurRad="38100" dist="38100" dir="2700000" algn="tl">
                    <a:srgbClr val="000000">
                      <a:alpha val="43137"/>
                    </a:srgbClr>
                  </a:outerShdw>
                </a:effectLst>
                <a:latin typeface="Calibri Light" pitchFamily="34" charset="0"/>
              </a:rPr>
              <a:t>M. </a:t>
            </a:r>
            <a:r>
              <a:rPr kumimoji="1" lang="fr-FR" sz="2000" kern="0" dirty="0" err="1" smtClean="0">
                <a:effectLst>
                  <a:outerShdw blurRad="38100" dist="38100" dir="2700000" algn="tl">
                    <a:srgbClr val="000000">
                      <a:alpha val="43137"/>
                    </a:srgbClr>
                  </a:outerShdw>
                </a:effectLst>
                <a:latin typeface="Calibri Light" pitchFamily="34" charset="0"/>
              </a:rPr>
              <a:t>Abdssamad</a:t>
            </a:r>
            <a:r>
              <a:rPr kumimoji="1" lang="fr-FR" sz="2000" kern="0" dirty="0" smtClean="0">
                <a:effectLst>
                  <a:outerShdw blurRad="38100" dist="38100" dir="2700000" algn="tl">
                    <a:srgbClr val="000000">
                      <a:alpha val="43137"/>
                    </a:srgbClr>
                  </a:outerShdw>
                </a:effectLst>
                <a:latin typeface="Calibri Light" pitchFamily="34" charset="0"/>
              </a:rPr>
              <a:t> SABRI</a:t>
            </a:r>
            <a:endParaRPr kumimoji="1" lang="fr-FR" sz="2000" kern="0" dirty="0" smtClean="0">
              <a:solidFill>
                <a:schemeClr val="tx1"/>
              </a:solidFill>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endParaRPr kumimoji="1" lang="fr-FR" sz="1600" b="1" i="0" u="none" strike="noStrike" kern="0" cap="none" spc="0" normalizeH="0" baseline="0" noProof="0" dirty="0" smtClean="0">
              <a:ln>
                <a:noFill/>
              </a:ln>
              <a:solidFill>
                <a:schemeClr val="tx1"/>
              </a:solidFill>
              <a:effectLst/>
              <a:uLnTx/>
              <a:uFillTx/>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r>
              <a:rPr kumimoji="1" lang="fr-FR" sz="1600" b="1" i="0" u="none" strike="noStrike" kern="0" cap="none" spc="0" normalizeH="0" baseline="0" noProof="0" dirty="0" smtClean="0">
                <a:ln>
                  <a:noFill/>
                </a:ln>
                <a:solidFill>
                  <a:schemeClr val="tx1"/>
                </a:solidFill>
                <a:effectLst/>
                <a:uLnTx/>
                <a:uFillTx/>
                <a:latin typeface="Calibri Light" pitchFamily="34" charset="0"/>
              </a:rPr>
              <a:t>	</a:t>
            </a:r>
            <a:r>
              <a:rPr kumimoji="1" lang="fr-FR" sz="3600" b="1" i="0" u="none" strike="noStrike" kern="0" cap="none" spc="0" normalizeH="0" baseline="0" noProof="0" dirty="0" smtClean="0">
                <a:ln>
                  <a:noFill/>
                </a:ln>
                <a:solidFill>
                  <a:schemeClr val="tx1"/>
                </a:solidFill>
                <a:effectLst/>
                <a:uLnTx/>
                <a:uFillTx/>
                <a:latin typeface="Calibri Light" pitchFamily="34" charset="0"/>
              </a:rPr>
              <a:t>	</a:t>
            </a:r>
          </a:p>
        </p:txBody>
      </p:sp>
      <p:sp>
        <p:nvSpPr>
          <p:cNvPr id="14" name="Rectangle 13"/>
          <p:cNvSpPr/>
          <p:nvPr/>
        </p:nvSpPr>
        <p:spPr>
          <a:xfrm>
            <a:off x="981900" y="4346396"/>
            <a:ext cx="6982544" cy="738664"/>
          </a:xfrm>
          <a:prstGeom prst="rect">
            <a:avLst/>
          </a:prstGeom>
        </p:spPr>
        <p:txBody>
          <a:bodyPr wrap="square">
            <a:spAutoFit/>
          </a:bodyPr>
          <a:lstStyle/>
          <a:p>
            <a:pPr algn="ctr"/>
            <a:r>
              <a:rPr lang="fr-FR" sz="1400" dirty="0"/>
              <a:t>Soutenu publiquement comme </a:t>
            </a:r>
            <a:r>
              <a:rPr lang="fr-FR" sz="1400" dirty="0" smtClean="0"/>
              <a:t>exigence </a:t>
            </a:r>
            <a:r>
              <a:rPr lang="fr-FR" sz="1400" dirty="0"/>
              <a:t>partielle en vue de l’obtention du </a:t>
            </a:r>
          </a:p>
          <a:p>
            <a:pPr algn="ctr"/>
            <a:r>
              <a:rPr lang="fr-FR" sz="1400" dirty="0"/>
              <a:t>Diplôme </a:t>
            </a:r>
            <a:r>
              <a:rPr lang="fr-FR" sz="1400" dirty="0" smtClean="0"/>
              <a:t>du Master</a:t>
            </a:r>
            <a:endParaRPr lang="fr-FR" sz="1400" dirty="0"/>
          </a:p>
          <a:p>
            <a:pPr algn="ctr"/>
            <a:r>
              <a:rPr lang="fr-FR" sz="1400" dirty="0"/>
              <a:t>Option : </a:t>
            </a:r>
            <a:r>
              <a:rPr lang="fr-FR" sz="1400" dirty="0" smtClean="0"/>
              <a:t>IMAFA</a:t>
            </a:r>
            <a:endParaRPr lang="fr-FR" sz="1400" dirty="0"/>
          </a:p>
        </p:txBody>
      </p:sp>
      <p:sp>
        <p:nvSpPr>
          <p:cNvPr id="15" name="Espace réservé du contenu 2"/>
          <p:cNvSpPr txBox="1">
            <a:spLocks/>
          </p:cNvSpPr>
          <p:nvPr/>
        </p:nvSpPr>
        <p:spPr>
          <a:xfrm>
            <a:off x="1057559" y="6521273"/>
            <a:ext cx="6651846" cy="323072"/>
          </a:xfrm>
          <a:prstGeom prst="rect">
            <a:avLst/>
          </a:prstGeom>
        </p:spPr>
        <p:txBody>
          <a:bodyPr vert="horz" lIns="45720" rIns="45720">
            <a:normAutofit fontScale="925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lnSpc>
                <a:spcPct val="90000"/>
              </a:lnSpc>
              <a:buClr>
                <a:srgbClr val="A82217"/>
              </a:buClr>
              <a:tabLst>
                <a:tab pos="3859890" algn="l"/>
              </a:tabLst>
              <a:defRPr/>
            </a:pPr>
            <a:r>
              <a:rPr kumimoji="1" lang="fr-FR" sz="2000" kern="0" dirty="0" smtClean="0">
                <a:solidFill>
                  <a:schemeClr val="tx1"/>
                </a:solidFill>
                <a:effectLst>
                  <a:outerShdw blurRad="38100" dist="38100" dir="2700000" algn="tl">
                    <a:srgbClr val="000000">
                      <a:alpha val="43137"/>
                    </a:srgbClr>
                  </a:outerShdw>
                </a:effectLst>
                <a:latin typeface="Calibri Light" pitchFamily="34" charset="0"/>
              </a:rPr>
              <a:t>Année universitaire 2015/2016</a:t>
            </a:r>
            <a:endParaRPr kumimoji="1" lang="fr-FR" sz="2000" kern="0" dirty="0">
              <a:solidFill>
                <a:schemeClr val="tx1"/>
              </a:solidFill>
              <a:effectLst>
                <a:outerShdw blurRad="38100" dist="38100" dir="2700000" algn="tl">
                  <a:srgbClr val="000000">
                    <a:alpha val="43137"/>
                  </a:srgbClr>
                </a:outerShdw>
              </a:effectLst>
              <a:latin typeface="Calibri Light" pitchFamily="34" charset="0"/>
            </a:endParaRPr>
          </a:p>
        </p:txBody>
      </p:sp>
      <p:pic>
        <p:nvPicPr>
          <p:cNvPr id="16" name="Picture 15" descr="logo-societe-generale.png"/>
          <p:cNvPicPr>
            <a:picLocks noChangeAspect="1"/>
          </p:cNvPicPr>
          <p:nvPr/>
        </p:nvPicPr>
        <p:blipFill>
          <a:blip r:embed="rId3" cstate="print"/>
          <a:stretch>
            <a:fillRect/>
          </a:stretch>
        </p:blipFill>
        <p:spPr>
          <a:xfrm>
            <a:off x="6588224" y="260648"/>
            <a:ext cx="2352675" cy="447675"/>
          </a:xfrm>
          <a:prstGeom prst="rect">
            <a:avLst/>
          </a:prstGeom>
        </p:spPr>
      </p:pic>
      <p:pic>
        <p:nvPicPr>
          <p:cNvPr id="17" name="Picture 16" descr="FR-Polytech-Nice-Sophia.jpg"/>
          <p:cNvPicPr>
            <a:picLocks noChangeAspect="1"/>
          </p:cNvPicPr>
          <p:nvPr/>
        </p:nvPicPr>
        <p:blipFill>
          <a:blip r:embed="rId4" cstate="print"/>
          <a:stretch>
            <a:fillRect/>
          </a:stretch>
        </p:blipFill>
        <p:spPr>
          <a:xfrm>
            <a:off x="179512" y="188640"/>
            <a:ext cx="4103990" cy="640080"/>
          </a:xfrm>
          <a:prstGeom prst="rect">
            <a:avLst/>
          </a:prstGeom>
        </p:spPr>
      </p:pic>
    </p:spTree>
    <p:extLst>
      <p:ext uri="{BB962C8B-B14F-4D97-AF65-F5344CB8AC3E}">
        <p14:creationId xmlns:p14="http://schemas.microsoft.com/office/powerpoint/2010/main" val="33026396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10</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6"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Exemple</a:t>
            </a:r>
          </a:p>
        </p:txBody>
      </p:sp>
      <p:sp>
        <p:nvSpPr>
          <p:cNvPr id="1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8" name="Freeform 5" descr="&lt;LOGICA_QUOTE_LEFT&gt;"/>
          <p:cNvSpPr>
            <a:spLocks/>
          </p:cNvSpPr>
          <p:nvPr/>
        </p:nvSpPr>
        <p:spPr bwMode="gray">
          <a:xfrm>
            <a:off x="3491880"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9" descr="&lt;LOGICA_QUOTE_RIGHT&gt;"/>
          <p:cNvSpPr>
            <a:spLocks/>
          </p:cNvSpPr>
          <p:nvPr/>
        </p:nvSpPr>
        <p:spPr bwMode="gray">
          <a:xfrm>
            <a:off x="4860032" y="62068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63" name="Rectangle 30"/>
          <p:cNvSpPr>
            <a:spLocks noChangeArrowheads="1"/>
          </p:cNvSpPr>
          <p:nvPr/>
        </p:nvSpPr>
        <p:spPr bwMode="gray">
          <a:xfrm>
            <a:off x="179052" y="5245224"/>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dirty="0">
                <a:solidFill>
                  <a:srgbClr val="000000"/>
                </a:solidFill>
                <a:latin typeface="Frutiger 55 Roman" pitchFamily="34" charset="0"/>
              </a:rPr>
              <a:t>Obligor 1</a:t>
            </a:r>
          </a:p>
        </p:txBody>
      </p:sp>
      <p:sp>
        <p:nvSpPr>
          <p:cNvPr id="64" name="Rectangle 32"/>
          <p:cNvSpPr>
            <a:spLocks noChangeArrowheads="1"/>
          </p:cNvSpPr>
          <p:nvPr/>
        </p:nvSpPr>
        <p:spPr bwMode="gray">
          <a:xfrm>
            <a:off x="179052" y="5556147"/>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dirty="0">
                <a:solidFill>
                  <a:srgbClr val="000000"/>
                </a:solidFill>
                <a:latin typeface="Frutiger 55 Roman" pitchFamily="34" charset="0"/>
              </a:rPr>
              <a:t>Obligor 2</a:t>
            </a:r>
          </a:p>
        </p:txBody>
      </p:sp>
      <p:sp>
        <p:nvSpPr>
          <p:cNvPr id="65" name="Rectangle 33"/>
          <p:cNvSpPr>
            <a:spLocks noChangeArrowheads="1"/>
          </p:cNvSpPr>
          <p:nvPr/>
        </p:nvSpPr>
        <p:spPr bwMode="gray">
          <a:xfrm>
            <a:off x="179052" y="5881465"/>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a:solidFill>
                  <a:srgbClr val="000000"/>
                </a:solidFill>
                <a:latin typeface="Frutiger 55 Roman" pitchFamily="34" charset="0"/>
              </a:rPr>
              <a:t>Obligor 2</a:t>
            </a:r>
          </a:p>
        </p:txBody>
      </p:sp>
      <p:sp>
        <p:nvSpPr>
          <p:cNvPr id="66" name="Rectangle 34"/>
          <p:cNvSpPr>
            <a:spLocks noChangeArrowheads="1"/>
          </p:cNvSpPr>
          <p:nvPr/>
        </p:nvSpPr>
        <p:spPr bwMode="gray">
          <a:xfrm>
            <a:off x="179052" y="6422702"/>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a:solidFill>
                  <a:srgbClr val="000000"/>
                </a:solidFill>
                <a:latin typeface="Frutiger 55 Roman" pitchFamily="34" charset="0"/>
              </a:rPr>
              <a:t>Obligor n</a:t>
            </a:r>
          </a:p>
        </p:txBody>
      </p:sp>
      <p:sp>
        <p:nvSpPr>
          <p:cNvPr id="67" name="Line 35"/>
          <p:cNvSpPr>
            <a:spLocks noChangeShapeType="1"/>
          </p:cNvSpPr>
          <p:nvPr/>
        </p:nvSpPr>
        <p:spPr bwMode="auto">
          <a:xfrm>
            <a:off x="511970" y="6192545"/>
            <a:ext cx="0" cy="185691"/>
          </a:xfrm>
          <a:prstGeom prst="line">
            <a:avLst/>
          </a:prstGeom>
          <a:noFill/>
          <a:ln w="19050">
            <a:solidFill>
              <a:schemeClr val="tx1"/>
            </a:solidFill>
            <a:prstDash val="sysDot"/>
            <a:round/>
            <a:headEnd/>
            <a:tailEnd/>
          </a:ln>
          <a:effectLst/>
        </p:spPr>
        <p:txBody>
          <a:bodyPr/>
          <a:lstStyle/>
          <a:p>
            <a:endParaRPr lang="en-US"/>
          </a:p>
        </p:txBody>
      </p:sp>
      <p:cxnSp>
        <p:nvCxnSpPr>
          <p:cNvPr id="68" name="Shape 67"/>
          <p:cNvCxnSpPr>
            <a:endCxn id="63" idx="0"/>
          </p:cNvCxnSpPr>
          <p:nvPr/>
        </p:nvCxnSpPr>
        <p:spPr>
          <a:xfrm rot="10800000" flipV="1">
            <a:off x="506166" y="3729028"/>
            <a:ext cx="85960" cy="1516195"/>
          </a:xfrm>
          <a:prstGeom prst="bentConnector2">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0" name="Group 17"/>
          <p:cNvGrpSpPr/>
          <p:nvPr/>
        </p:nvGrpSpPr>
        <p:grpSpPr>
          <a:xfrm>
            <a:off x="618075" y="1988840"/>
            <a:ext cx="995082" cy="2895600"/>
            <a:chOff x="466165" y="1497107"/>
            <a:chExt cx="995082" cy="2895600"/>
          </a:xfrm>
        </p:grpSpPr>
        <p:sp>
          <p:nvSpPr>
            <p:cNvPr id="71" name="Rectangle 70"/>
            <p:cNvSpPr/>
            <p:nvPr/>
          </p:nvSpPr>
          <p:spPr>
            <a:xfrm>
              <a:off x="466165" y="1497107"/>
              <a:ext cx="995082" cy="2895600"/>
            </a:xfrm>
            <a:prstGeom prst="rect">
              <a:avLst/>
            </a:prstGeom>
            <a:solidFill>
              <a:schemeClr val="bg1"/>
            </a:solidFill>
            <a:ln w="158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ysClr val="windowText" lastClr="000000"/>
                  </a:solidFill>
                </a:rPr>
                <a:t>Seller</a:t>
              </a:r>
            </a:p>
          </p:txBody>
        </p:sp>
        <p:pic>
          <p:nvPicPr>
            <p:cNvPr id="72" name="Picture 4"/>
            <p:cNvPicPr>
              <a:picLocks noChangeAspect="1" noChangeArrowheads="1"/>
            </p:cNvPicPr>
            <p:nvPr/>
          </p:nvPicPr>
          <p:blipFill>
            <a:blip r:embed="rId3" cstate="print"/>
            <a:srcRect/>
            <a:stretch>
              <a:fillRect/>
            </a:stretch>
          </p:blipFill>
          <p:spPr bwMode="auto">
            <a:xfrm>
              <a:off x="650782" y="1780334"/>
              <a:ext cx="581025" cy="2562225"/>
            </a:xfrm>
            <a:prstGeom prst="rect">
              <a:avLst/>
            </a:prstGeom>
            <a:noFill/>
            <a:ln w="9525">
              <a:noFill/>
              <a:miter lim="800000"/>
              <a:headEnd/>
              <a:tailEnd/>
            </a:ln>
          </p:spPr>
        </p:pic>
      </p:grpSp>
      <p:pic>
        <p:nvPicPr>
          <p:cNvPr id="73" name="Picture 5"/>
          <p:cNvPicPr>
            <a:picLocks noChangeAspect="1" noChangeArrowheads="1"/>
          </p:cNvPicPr>
          <p:nvPr/>
        </p:nvPicPr>
        <p:blipFill>
          <a:blip r:embed="rId4" cstate="print"/>
          <a:srcRect/>
          <a:stretch>
            <a:fillRect/>
          </a:stretch>
        </p:blipFill>
        <p:spPr bwMode="auto">
          <a:xfrm>
            <a:off x="6372718" y="2889044"/>
            <a:ext cx="1152525" cy="685800"/>
          </a:xfrm>
          <a:prstGeom prst="rect">
            <a:avLst/>
          </a:prstGeom>
          <a:noFill/>
          <a:ln w="9525">
            <a:solidFill>
              <a:schemeClr val="tx1"/>
            </a:solidFill>
            <a:miter lim="800000"/>
            <a:headEnd/>
            <a:tailEnd/>
          </a:ln>
        </p:spPr>
      </p:pic>
      <p:pic>
        <p:nvPicPr>
          <p:cNvPr id="75" name="Picture 7"/>
          <p:cNvPicPr>
            <a:picLocks noChangeAspect="1" noChangeArrowheads="1"/>
          </p:cNvPicPr>
          <p:nvPr/>
        </p:nvPicPr>
        <p:blipFill>
          <a:blip r:embed="rId5" cstate="print"/>
          <a:srcRect/>
          <a:stretch>
            <a:fillRect/>
          </a:stretch>
        </p:blipFill>
        <p:spPr bwMode="auto">
          <a:xfrm>
            <a:off x="5288154" y="4128144"/>
            <a:ext cx="676275" cy="1343173"/>
          </a:xfrm>
          <a:prstGeom prst="rect">
            <a:avLst/>
          </a:prstGeom>
          <a:noFill/>
          <a:ln w="9525">
            <a:solidFill>
              <a:schemeClr val="tx1"/>
            </a:solidFill>
            <a:miter lim="800000"/>
            <a:headEnd/>
            <a:tailEnd/>
          </a:ln>
        </p:spPr>
      </p:pic>
      <p:sp>
        <p:nvSpPr>
          <p:cNvPr id="77" name="Right Bracket 76"/>
          <p:cNvSpPr/>
          <p:nvPr/>
        </p:nvSpPr>
        <p:spPr>
          <a:xfrm>
            <a:off x="1619672" y="2276872"/>
            <a:ext cx="225206" cy="2488584"/>
          </a:xfrm>
          <a:prstGeom prst="rightBracket">
            <a:avLst>
              <a:gd name="adj" fmla="val 48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8" name="Straight Arrow Connector 77"/>
          <p:cNvCxnSpPr/>
          <p:nvPr/>
        </p:nvCxnSpPr>
        <p:spPr>
          <a:xfrm>
            <a:off x="2029607" y="2299347"/>
            <a:ext cx="1200728"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928006" y="2576438"/>
            <a:ext cx="1385453" cy="350982"/>
          </a:xfrm>
          <a:prstGeom prst="rect">
            <a:avLst/>
          </a:prstGeom>
          <a:noFill/>
        </p:spPr>
        <p:txBody>
          <a:bodyPr wrap="square" lIns="72000" tIns="72000" rIns="72000" bIns="72000" rtlCol="0">
            <a:noAutofit/>
          </a:bodyPr>
          <a:lstStyle/>
          <a:p>
            <a:r>
              <a:rPr lang="en-US" sz="900" dirty="0" err="1" smtClean="0"/>
              <a:t>Achat</a:t>
            </a:r>
            <a:r>
              <a:rPr lang="en-US" sz="900" dirty="0" smtClean="0"/>
              <a:t> de </a:t>
            </a:r>
            <a:r>
              <a:rPr lang="en-US" sz="900" dirty="0" err="1" smtClean="0"/>
              <a:t>créances</a:t>
            </a:r>
            <a:r>
              <a:rPr lang="en-US" sz="900" dirty="0" smtClean="0"/>
              <a:t> </a:t>
            </a:r>
            <a:endParaRPr lang="en-US" sz="900" dirty="0"/>
          </a:p>
        </p:txBody>
      </p:sp>
      <p:cxnSp>
        <p:nvCxnSpPr>
          <p:cNvPr id="80" name="Straight Arrow Connector 79"/>
          <p:cNvCxnSpPr/>
          <p:nvPr/>
        </p:nvCxnSpPr>
        <p:spPr>
          <a:xfrm flipH="1">
            <a:off x="1946479" y="3804874"/>
            <a:ext cx="3879272"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946478" y="3278401"/>
            <a:ext cx="3943927" cy="230909"/>
          </a:xfrm>
          <a:prstGeom prst="rect">
            <a:avLst/>
          </a:prstGeom>
          <a:noFill/>
        </p:spPr>
        <p:txBody>
          <a:bodyPr wrap="square" lIns="72000" tIns="72000" rIns="72000" bIns="72000" rtlCol="0">
            <a:noAutofit/>
          </a:bodyPr>
          <a:lstStyle/>
          <a:p>
            <a:pPr algn="ctr"/>
            <a:r>
              <a:rPr lang="en-US" sz="900" dirty="0" err="1" smtClean="0"/>
              <a:t>Vente</a:t>
            </a:r>
            <a:r>
              <a:rPr lang="en-US" sz="900" dirty="0" smtClean="0"/>
              <a:t> de </a:t>
            </a:r>
            <a:r>
              <a:rPr lang="en-US" sz="900" dirty="0" err="1" smtClean="0"/>
              <a:t>créances</a:t>
            </a:r>
            <a:endParaRPr lang="en-US" sz="900" dirty="0"/>
          </a:p>
        </p:txBody>
      </p:sp>
      <p:sp>
        <p:nvSpPr>
          <p:cNvPr id="82" name="TextBox 81"/>
          <p:cNvSpPr txBox="1"/>
          <p:nvPr/>
        </p:nvSpPr>
        <p:spPr>
          <a:xfrm>
            <a:off x="1974188" y="3860294"/>
            <a:ext cx="3870036" cy="267850"/>
          </a:xfrm>
          <a:prstGeom prst="rect">
            <a:avLst/>
          </a:prstGeom>
          <a:noFill/>
        </p:spPr>
        <p:txBody>
          <a:bodyPr wrap="square" lIns="72000" tIns="72000" rIns="72000" bIns="72000" rtlCol="0">
            <a:noAutofit/>
          </a:bodyPr>
          <a:lstStyle/>
          <a:p>
            <a:pPr algn="ctr"/>
            <a:r>
              <a:rPr lang="en-US" sz="900" dirty="0" err="1" smtClean="0"/>
              <a:t>Achat</a:t>
            </a:r>
            <a:r>
              <a:rPr lang="en-US" sz="900" dirty="0" smtClean="0"/>
              <a:t> de </a:t>
            </a:r>
            <a:r>
              <a:rPr lang="en-US" sz="900" dirty="0" err="1" smtClean="0"/>
              <a:t>créances</a:t>
            </a:r>
            <a:endParaRPr lang="en-US" sz="900" dirty="0"/>
          </a:p>
        </p:txBody>
      </p:sp>
      <p:cxnSp>
        <p:nvCxnSpPr>
          <p:cNvPr id="83" name="Straight Arrow Connector 82"/>
          <p:cNvCxnSpPr/>
          <p:nvPr/>
        </p:nvCxnSpPr>
        <p:spPr>
          <a:xfrm>
            <a:off x="4689695" y="2308616"/>
            <a:ext cx="1200728"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flipV="1">
            <a:off x="4643512" y="2530288"/>
            <a:ext cx="1256145"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615801" y="2022287"/>
            <a:ext cx="1339272" cy="249381"/>
          </a:xfrm>
          <a:prstGeom prst="rect">
            <a:avLst/>
          </a:prstGeom>
          <a:noFill/>
        </p:spPr>
        <p:txBody>
          <a:bodyPr wrap="square" lIns="72000" tIns="72000" rIns="72000" bIns="72000" rtlCol="0">
            <a:noAutofit/>
          </a:bodyPr>
          <a:lstStyle/>
          <a:p>
            <a:pPr algn="ctr"/>
            <a:r>
              <a:rPr lang="en-US" sz="900" dirty="0" smtClean="0"/>
              <a:t>Subscription of notes</a:t>
            </a:r>
            <a:endParaRPr lang="en-US" sz="900" dirty="0"/>
          </a:p>
        </p:txBody>
      </p:sp>
      <p:sp>
        <p:nvSpPr>
          <p:cNvPr id="86" name="TextBox 85"/>
          <p:cNvSpPr txBox="1"/>
          <p:nvPr/>
        </p:nvSpPr>
        <p:spPr>
          <a:xfrm>
            <a:off x="4588094" y="2585707"/>
            <a:ext cx="1385453" cy="258619"/>
          </a:xfrm>
          <a:prstGeom prst="rect">
            <a:avLst/>
          </a:prstGeom>
          <a:noFill/>
        </p:spPr>
        <p:txBody>
          <a:bodyPr wrap="square" lIns="72000" tIns="72000" rIns="72000" bIns="72000" rtlCol="0">
            <a:noAutofit/>
          </a:bodyPr>
          <a:lstStyle/>
          <a:p>
            <a:pPr algn="ctr"/>
            <a:r>
              <a:rPr lang="en-US" sz="900" dirty="0" smtClean="0"/>
              <a:t>Repayment of notes</a:t>
            </a:r>
            <a:endParaRPr lang="en-US" sz="900" dirty="0"/>
          </a:p>
        </p:txBody>
      </p:sp>
      <p:cxnSp>
        <p:nvCxnSpPr>
          <p:cNvPr id="87" name="Straight Arrow Connector 86"/>
          <p:cNvCxnSpPr>
            <a:stCxn id="75" idx="1"/>
            <a:endCxn id="102" idx="2"/>
          </p:cNvCxnSpPr>
          <p:nvPr/>
        </p:nvCxnSpPr>
        <p:spPr>
          <a:xfrm flipH="1" flipV="1">
            <a:off x="3913360" y="2739657"/>
            <a:ext cx="1374794" cy="2060074"/>
          </a:xfrm>
          <a:prstGeom prst="straightConnector1">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5" idx="3"/>
            <a:endCxn id="73" idx="2"/>
          </p:cNvCxnSpPr>
          <p:nvPr/>
        </p:nvCxnSpPr>
        <p:spPr>
          <a:xfrm flipV="1">
            <a:off x="5964429" y="3574844"/>
            <a:ext cx="984552" cy="1224887"/>
          </a:xfrm>
          <a:prstGeom prst="straightConnector1">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888055" y="4687028"/>
            <a:ext cx="1947889" cy="397165"/>
          </a:xfrm>
          <a:prstGeom prst="rect">
            <a:avLst/>
          </a:prstGeom>
          <a:noFill/>
        </p:spPr>
        <p:txBody>
          <a:bodyPr wrap="square" lIns="72000" tIns="72000" rIns="72000" bIns="72000" rtlCol="0">
            <a:noAutofit/>
          </a:bodyPr>
          <a:lstStyle/>
          <a:p>
            <a:pPr algn="r"/>
            <a:r>
              <a:rPr lang="en-US" sz="1200" b="1" dirty="0" err="1" smtClean="0">
                <a:solidFill>
                  <a:schemeClr val="tx2"/>
                </a:solidFill>
              </a:rPr>
              <a:t>Rehaussement</a:t>
            </a:r>
            <a:r>
              <a:rPr lang="en-US" sz="1200" b="1" dirty="0" smtClean="0">
                <a:solidFill>
                  <a:schemeClr val="tx2"/>
                </a:solidFill>
              </a:rPr>
              <a:t> du </a:t>
            </a:r>
            <a:r>
              <a:rPr lang="en-US" sz="1200" b="1" dirty="0" err="1" smtClean="0">
                <a:solidFill>
                  <a:schemeClr val="tx2"/>
                </a:solidFill>
              </a:rPr>
              <a:t>crédit</a:t>
            </a:r>
            <a:endParaRPr lang="en-US" sz="1200" b="1" dirty="0">
              <a:solidFill>
                <a:schemeClr val="tx2"/>
              </a:solidFill>
            </a:endParaRPr>
          </a:p>
        </p:txBody>
      </p:sp>
      <p:cxnSp>
        <p:nvCxnSpPr>
          <p:cNvPr id="96" name="Straight Arrow Connector 95"/>
          <p:cNvCxnSpPr/>
          <p:nvPr/>
        </p:nvCxnSpPr>
        <p:spPr>
          <a:xfrm>
            <a:off x="6001242" y="3102910"/>
            <a:ext cx="369472" cy="3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flipV="1">
            <a:off x="5992007" y="3333819"/>
            <a:ext cx="34174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71" idx="0"/>
            <a:endCxn id="102" idx="0"/>
          </p:cNvCxnSpPr>
          <p:nvPr/>
        </p:nvCxnSpPr>
        <p:spPr>
          <a:xfrm rot="16200000" flipH="1">
            <a:off x="2481979" y="622476"/>
            <a:ext cx="65017" cy="2797744"/>
          </a:xfrm>
          <a:prstGeom prst="bentConnector3">
            <a:avLst>
              <a:gd name="adj1" fmla="val -351600"/>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248803" y="1338771"/>
            <a:ext cx="1459345" cy="230909"/>
          </a:xfrm>
          <a:prstGeom prst="rect">
            <a:avLst/>
          </a:prstGeom>
          <a:noFill/>
        </p:spPr>
        <p:txBody>
          <a:bodyPr wrap="square" lIns="72000" tIns="72000" rIns="72000" bIns="72000" rtlCol="0">
            <a:noAutofit/>
          </a:bodyPr>
          <a:lstStyle/>
          <a:p>
            <a:pPr algn="ctr"/>
            <a:r>
              <a:rPr lang="en-US" sz="900" dirty="0" err="1" smtClean="0"/>
              <a:t>Rehaussement</a:t>
            </a:r>
            <a:r>
              <a:rPr lang="en-US" sz="900" dirty="0" smtClean="0"/>
              <a:t> du </a:t>
            </a:r>
            <a:r>
              <a:rPr lang="en-US" sz="900" dirty="0" err="1" smtClean="0"/>
              <a:t>crédit</a:t>
            </a:r>
            <a:endParaRPr lang="en-US" sz="900" dirty="0"/>
          </a:p>
        </p:txBody>
      </p:sp>
      <p:grpSp>
        <p:nvGrpSpPr>
          <p:cNvPr id="101" name="Group 52"/>
          <p:cNvGrpSpPr/>
          <p:nvPr/>
        </p:nvGrpSpPr>
        <p:grpSpPr>
          <a:xfrm>
            <a:off x="3322810" y="2053857"/>
            <a:ext cx="1181100" cy="685800"/>
            <a:chOff x="6334544" y="2312691"/>
            <a:chExt cx="1181100" cy="685800"/>
          </a:xfrm>
        </p:grpSpPr>
        <p:pic>
          <p:nvPicPr>
            <p:cNvPr id="102" name="Picture 3"/>
            <p:cNvPicPr>
              <a:picLocks noChangeAspect="1" noChangeArrowheads="1"/>
            </p:cNvPicPr>
            <p:nvPr/>
          </p:nvPicPr>
          <p:blipFill>
            <a:blip r:embed="rId6" cstate="print"/>
            <a:srcRect/>
            <a:stretch>
              <a:fillRect/>
            </a:stretch>
          </p:blipFill>
          <p:spPr bwMode="auto">
            <a:xfrm>
              <a:off x="6334544" y="2312691"/>
              <a:ext cx="1181100" cy="685800"/>
            </a:xfrm>
            <a:prstGeom prst="rect">
              <a:avLst/>
            </a:prstGeom>
            <a:noFill/>
            <a:ln w="9525">
              <a:solidFill>
                <a:schemeClr val="tx1"/>
              </a:solidFill>
              <a:miter lim="800000"/>
              <a:headEnd/>
              <a:tailEnd/>
            </a:ln>
          </p:spPr>
        </p:pic>
        <p:sp>
          <p:nvSpPr>
            <p:cNvPr id="103" name="TextBox 102"/>
            <p:cNvSpPr txBox="1"/>
            <p:nvPr/>
          </p:nvSpPr>
          <p:spPr>
            <a:xfrm>
              <a:off x="6620256" y="2340864"/>
              <a:ext cx="612648" cy="219456"/>
            </a:xfrm>
            <a:prstGeom prst="rect">
              <a:avLst/>
            </a:prstGeom>
            <a:solidFill>
              <a:schemeClr val="bg1"/>
            </a:solidFill>
          </p:spPr>
          <p:txBody>
            <a:bodyPr wrap="square" lIns="72000" tIns="72000" rIns="72000" bIns="72000" rtlCol="0" anchor="ctr">
              <a:noAutofit/>
            </a:bodyPr>
            <a:lstStyle/>
            <a:p>
              <a:r>
                <a:rPr lang="en-US" sz="900" dirty="0" smtClean="0">
                  <a:latin typeface="Arial Black" pitchFamily="34" charset="0"/>
                </a:rPr>
                <a:t>SGCMF</a:t>
              </a:r>
              <a:endParaRPr lang="en-US" sz="900" dirty="0">
                <a:latin typeface="Arial Black" pitchFamily="34" charset="0"/>
              </a:endParaRPr>
            </a:p>
          </p:txBody>
        </p:sp>
      </p:grpSp>
      <p:sp>
        <p:nvSpPr>
          <p:cNvPr id="104" name="Right Bracket 103"/>
          <p:cNvSpPr/>
          <p:nvPr/>
        </p:nvSpPr>
        <p:spPr>
          <a:xfrm>
            <a:off x="5868144" y="1772816"/>
            <a:ext cx="147780" cy="2198251"/>
          </a:xfrm>
          <a:prstGeom prst="rightBracket">
            <a:avLst>
              <a:gd name="adj" fmla="val 48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p:cNvSpPr txBox="1"/>
          <p:nvPr/>
        </p:nvSpPr>
        <p:spPr>
          <a:xfrm>
            <a:off x="1961390" y="1960843"/>
            <a:ext cx="1339272" cy="350982"/>
          </a:xfrm>
          <a:prstGeom prst="rect">
            <a:avLst/>
          </a:prstGeom>
          <a:noFill/>
        </p:spPr>
        <p:txBody>
          <a:bodyPr wrap="square" lIns="72000" tIns="72000" rIns="72000" bIns="72000" rtlCol="0">
            <a:noAutofit/>
          </a:bodyPr>
          <a:lstStyle/>
          <a:p>
            <a:r>
              <a:rPr lang="en-US" sz="900" dirty="0" err="1" smtClean="0"/>
              <a:t>Vente</a:t>
            </a:r>
            <a:r>
              <a:rPr lang="en-US" sz="900" dirty="0" smtClean="0"/>
              <a:t> de </a:t>
            </a:r>
            <a:r>
              <a:rPr lang="en-US" sz="900" dirty="0" err="1" smtClean="0"/>
              <a:t>créances</a:t>
            </a:r>
            <a:endParaRPr lang="en-US" sz="900" dirty="0"/>
          </a:p>
        </p:txBody>
      </p:sp>
      <p:cxnSp>
        <p:nvCxnSpPr>
          <p:cNvPr id="109" name="Straight Arrow Connector 108"/>
          <p:cNvCxnSpPr/>
          <p:nvPr/>
        </p:nvCxnSpPr>
        <p:spPr>
          <a:xfrm flipH="1" flipV="1">
            <a:off x="1979712" y="2492896"/>
            <a:ext cx="1256145"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rot="5400000" flipH="1" flipV="1">
            <a:off x="2547039" y="544650"/>
            <a:ext cx="12767" cy="2875613"/>
          </a:xfrm>
          <a:prstGeom prst="bentConnector3">
            <a:avLst>
              <a:gd name="adj1" fmla="val 3120429"/>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9"/>
          <p:cNvCxnSpPr/>
          <p:nvPr/>
        </p:nvCxnSpPr>
        <p:spPr>
          <a:xfrm>
            <a:off x="1974188" y="3521164"/>
            <a:ext cx="3916217"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95"/>
          <p:cNvCxnSpPr/>
          <p:nvPr/>
        </p:nvCxnSpPr>
        <p:spPr>
          <a:xfrm>
            <a:off x="7534122" y="3231911"/>
            <a:ext cx="369472" cy="3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7845189" y="3068534"/>
            <a:ext cx="1298811" cy="307777"/>
          </a:xfrm>
          <a:prstGeom prst="rect">
            <a:avLst/>
          </a:prstGeom>
          <a:noFill/>
        </p:spPr>
        <p:txBody>
          <a:bodyPr wrap="square" rtlCol="0">
            <a:spAutoFit/>
          </a:bodyPr>
          <a:lstStyle/>
          <a:p>
            <a:r>
              <a:rPr lang="fr-FR" sz="1400" dirty="0" err="1" smtClean="0">
                <a:solidFill>
                  <a:schemeClr val="tx2"/>
                </a:solidFill>
              </a:rPr>
              <a:t>Invessitisseurs</a:t>
            </a:r>
            <a:endParaRPr lang="fr-FR" sz="14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fill="hold"/>
                                        <p:tgtEl>
                                          <p:spTgt spid="75"/>
                                        </p:tgtEl>
                                        <p:attrNameLst>
                                          <p:attrName>ppt_x</p:attrName>
                                        </p:attrNameLst>
                                      </p:cBhvr>
                                      <p:tavLst>
                                        <p:tav tm="0">
                                          <p:val>
                                            <p:strVal val="#ppt_x"/>
                                          </p:val>
                                        </p:tav>
                                        <p:tav tm="100000">
                                          <p:val>
                                            <p:strVal val="#ppt_x"/>
                                          </p:val>
                                        </p:tav>
                                      </p:tavLst>
                                    </p:anim>
                                    <p:anim calcmode="lin" valueType="num">
                                      <p:cBhvr additive="base">
                                        <p:cTn id="18" dur="500" fill="hold"/>
                                        <p:tgtEl>
                                          <p:spTgt spid="75"/>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wipe(down)">
                                      <p:cBhvr>
                                        <p:cTn id="22" dur="500"/>
                                        <p:tgtEl>
                                          <p:spTgt spid="87"/>
                                        </p:tgtEl>
                                      </p:cBhvr>
                                    </p:animEffect>
                                  </p:childTnLst>
                                </p:cTn>
                              </p:par>
                              <p:par>
                                <p:cTn id="23" presetID="22" presetClass="entr" presetSubtype="4" fill="hold" nodeType="with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wipe(down)">
                                      <p:cBhvr>
                                        <p:cTn id="25" dur="500"/>
                                        <p:tgtEl>
                                          <p:spTgt spid="88"/>
                                        </p:tgtEl>
                                      </p:cBhvr>
                                    </p:animEffect>
                                  </p:childTnLst>
                                </p:cTn>
                              </p:par>
                            </p:childTnLst>
                          </p:cTn>
                        </p:par>
                        <p:par>
                          <p:cTn id="26" fill="hold">
                            <p:stCondLst>
                              <p:cond delay="1000"/>
                            </p:stCondLst>
                            <p:childTnLst>
                              <p:par>
                                <p:cTn id="27" presetID="53" presetClass="entr" presetSubtype="16" fill="hold" nodeType="afterEffect">
                                  <p:stCondLst>
                                    <p:cond delay="0"/>
                                  </p:stCondLst>
                                  <p:childTnLst>
                                    <p:set>
                                      <p:cBhvr>
                                        <p:cTn id="28" dur="1" fill="hold">
                                          <p:stCondLst>
                                            <p:cond delay="0"/>
                                          </p:stCondLst>
                                        </p:cTn>
                                        <p:tgtEl>
                                          <p:spTgt spid="89">
                                            <p:txEl>
                                              <p:pRg st="0" end="0"/>
                                            </p:txEl>
                                          </p:spTgt>
                                        </p:tgtEl>
                                        <p:attrNameLst>
                                          <p:attrName>style.visibility</p:attrName>
                                        </p:attrNameLst>
                                      </p:cBhvr>
                                      <p:to>
                                        <p:strVal val="visible"/>
                                      </p:to>
                                    </p:set>
                                    <p:anim calcmode="lin" valueType="num">
                                      <p:cBhvr>
                                        <p:cTn id="29" dur="500" fill="hold"/>
                                        <p:tgtEl>
                                          <p:spTgt spid="8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8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11</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5" name="Rectangle 7"/>
          <p:cNvSpPr txBox="1">
            <a:spLocks noChangeArrowheads="1"/>
          </p:cNvSpPr>
          <p:nvPr/>
        </p:nvSpPr>
        <p:spPr>
          <a:xfrm>
            <a:off x="2004200" y="699225"/>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Exemple</a:t>
            </a:r>
          </a:p>
        </p:txBody>
      </p:sp>
      <p:sp>
        <p:nvSpPr>
          <p:cNvPr id="16" name="Rectangle 7"/>
          <p:cNvSpPr txBox="1">
            <a:spLocks noChangeArrowheads="1"/>
          </p:cNvSpPr>
          <p:nvPr/>
        </p:nvSpPr>
        <p:spPr>
          <a:xfrm>
            <a:off x="3257511"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a:solidFill>
                  <a:schemeClr val="bg1">
                    <a:lumMod val="65000"/>
                  </a:schemeClr>
                </a:solidFill>
                <a:latin typeface="Agency FB" pitchFamily="34" charset="0"/>
                <a:ea typeface="+mj-ea"/>
                <a:cs typeface="+mj-cs"/>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7" name="Freeform 5" descr="&lt;LOGICA_QUOTE_LEFT&gt;"/>
          <p:cNvSpPr>
            <a:spLocks/>
          </p:cNvSpPr>
          <p:nvPr/>
        </p:nvSpPr>
        <p:spPr bwMode="gray">
          <a:xfrm>
            <a:off x="4904555" y="62824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6028708" y="62068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a:latin typeface="Agency FB" pitchFamily="34" charset="0"/>
                <a:ea typeface="+mj-ea"/>
                <a:cs typeface="+mj-cs"/>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0"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graphicFrame>
        <p:nvGraphicFramePr>
          <p:cNvPr id="40" name="Diagramme 39"/>
          <p:cNvGraphicFramePr/>
          <p:nvPr>
            <p:extLst>
              <p:ext uri="{D42A27DB-BD31-4B8C-83A1-F6EECF244321}">
                <p14:modId xmlns:p14="http://schemas.microsoft.com/office/powerpoint/2010/main" val="3782469498"/>
              </p:ext>
            </p:extLst>
          </p:nvPr>
        </p:nvGraphicFramePr>
        <p:xfrm>
          <a:off x="1243328" y="1352894"/>
          <a:ext cx="6575510" cy="423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ZoneTexte 40"/>
          <p:cNvSpPr txBox="1"/>
          <p:nvPr/>
        </p:nvSpPr>
        <p:spPr>
          <a:xfrm>
            <a:off x="4817959" y="2718510"/>
            <a:ext cx="2775867" cy="1938992"/>
          </a:xfrm>
          <a:prstGeom prst="rect">
            <a:avLst/>
          </a:prstGeom>
          <a:noFill/>
        </p:spPr>
        <p:txBody>
          <a:bodyPr wrap="square" rtlCol="0">
            <a:spAutoFit/>
          </a:bodyPr>
          <a:lstStyle/>
          <a:p>
            <a:pPr lvl="0"/>
            <a:r>
              <a:rPr lang="fr-FR" sz="2000" dirty="0" smtClean="0"/>
              <a:t>L’incapacité </a:t>
            </a:r>
            <a:r>
              <a:rPr lang="fr-FR" sz="2000" dirty="0"/>
              <a:t>des clients du Groupe, d’émetteurs ou d’autres contreparties à faire face à leurs engagements financiers</a:t>
            </a:r>
            <a:endParaRPr lang="fr-FR" sz="2000" dirty="0"/>
          </a:p>
        </p:txBody>
      </p:sp>
      <p:sp>
        <p:nvSpPr>
          <p:cNvPr id="42" name="ZoneTexte 41"/>
          <p:cNvSpPr txBox="1"/>
          <p:nvPr/>
        </p:nvSpPr>
        <p:spPr>
          <a:xfrm>
            <a:off x="1970861" y="2727765"/>
            <a:ext cx="2589272" cy="2308324"/>
          </a:xfrm>
          <a:prstGeom prst="rect">
            <a:avLst/>
          </a:prstGeom>
          <a:noFill/>
        </p:spPr>
        <p:txBody>
          <a:bodyPr wrap="square" rtlCol="0">
            <a:spAutoFit/>
          </a:bodyPr>
          <a:lstStyle/>
          <a:p>
            <a:pPr lvl="0"/>
            <a:r>
              <a:rPr lang="fr-FR" dirty="0" smtClean="0"/>
              <a:t>- </a:t>
            </a:r>
            <a:r>
              <a:rPr lang="fr-FR" b="1" dirty="0" smtClean="0"/>
              <a:t>EAD</a:t>
            </a:r>
            <a:r>
              <a:rPr lang="fr-FR" dirty="0" smtClean="0"/>
              <a:t> </a:t>
            </a:r>
            <a:r>
              <a:rPr lang="fr-FR" dirty="0"/>
              <a:t>(</a:t>
            </a:r>
            <a:r>
              <a:rPr lang="fr-FR" dirty="0" err="1"/>
              <a:t>Exposure</a:t>
            </a:r>
            <a:r>
              <a:rPr lang="fr-FR" dirty="0"/>
              <a:t> </a:t>
            </a:r>
            <a:r>
              <a:rPr lang="fr-FR" dirty="0" err="1"/>
              <a:t>at</a:t>
            </a:r>
            <a:r>
              <a:rPr lang="fr-FR" dirty="0"/>
              <a:t> Default)</a:t>
            </a:r>
          </a:p>
          <a:p>
            <a:pPr lvl="0"/>
            <a:r>
              <a:rPr lang="fr-FR" dirty="0" smtClean="0"/>
              <a:t>- </a:t>
            </a:r>
            <a:r>
              <a:rPr lang="fr-FR" b="1" dirty="0" smtClean="0"/>
              <a:t>RWA</a:t>
            </a:r>
            <a:r>
              <a:rPr lang="fr-FR" dirty="0" smtClean="0"/>
              <a:t> </a:t>
            </a:r>
            <a:r>
              <a:rPr lang="fr-FR" dirty="0"/>
              <a:t>(</a:t>
            </a:r>
            <a:r>
              <a:rPr lang="fr-FR" dirty="0" err="1"/>
              <a:t>Risk</a:t>
            </a:r>
            <a:r>
              <a:rPr lang="fr-FR" dirty="0"/>
              <a:t> </a:t>
            </a:r>
            <a:r>
              <a:rPr lang="fr-FR" dirty="0" err="1"/>
              <a:t>Weighted</a:t>
            </a:r>
            <a:r>
              <a:rPr lang="fr-FR" dirty="0"/>
              <a:t> </a:t>
            </a:r>
            <a:r>
              <a:rPr lang="fr-FR" dirty="0" err="1"/>
              <a:t>Assets</a:t>
            </a:r>
            <a:r>
              <a:rPr lang="fr-FR" dirty="0"/>
              <a:t>), </a:t>
            </a:r>
          </a:p>
          <a:p>
            <a:pPr lvl="0"/>
            <a:r>
              <a:rPr lang="fr-FR" dirty="0" smtClean="0"/>
              <a:t>- </a:t>
            </a:r>
            <a:r>
              <a:rPr lang="fr-FR" b="1" dirty="0" smtClean="0"/>
              <a:t>EL</a:t>
            </a:r>
            <a:r>
              <a:rPr lang="fr-FR" dirty="0" smtClean="0"/>
              <a:t> </a:t>
            </a:r>
            <a:r>
              <a:rPr lang="fr-FR" dirty="0"/>
              <a:t>(</a:t>
            </a:r>
            <a:r>
              <a:rPr lang="fr-FR" dirty="0" err="1"/>
              <a:t>Expected</a:t>
            </a:r>
            <a:r>
              <a:rPr lang="fr-FR" dirty="0"/>
              <a:t> </a:t>
            </a:r>
            <a:r>
              <a:rPr lang="fr-FR" dirty="0" err="1"/>
              <a:t>Loss</a:t>
            </a:r>
            <a:r>
              <a:rPr lang="fr-FR" dirty="0"/>
              <a:t>),</a:t>
            </a:r>
          </a:p>
          <a:p>
            <a:pPr lvl="0"/>
            <a:r>
              <a:rPr lang="fr-FR" dirty="0" smtClean="0"/>
              <a:t>- </a:t>
            </a:r>
            <a:r>
              <a:rPr lang="fr-FR" b="1" dirty="0" smtClean="0"/>
              <a:t>RW</a:t>
            </a:r>
            <a:r>
              <a:rPr lang="fr-FR" dirty="0" smtClean="0"/>
              <a:t> </a:t>
            </a:r>
            <a:r>
              <a:rPr lang="fr-FR" dirty="0"/>
              <a:t>(</a:t>
            </a:r>
            <a:r>
              <a:rPr lang="fr-FR" dirty="0" err="1"/>
              <a:t>Risk</a:t>
            </a:r>
            <a:r>
              <a:rPr lang="fr-FR" dirty="0"/>
              <a:t>  </a:t>
            </a:r>
            <a:r>
              <a:rPr lang="fr-FR" dirty="0" err="1"/>
              <a:t>Weight</a:t>
            </a:r>
            <a:r>
              <a:rPr lang="fr-FR" dirty="0"/>
              <a:t>)</a:t>
            </a:r>
          </a:p>
          <a:p>
            <a:pPr lvl="0"/>
            <a:r>
              <a:rPr lang="fr-FR" dirty="0"/>
              <a:t>- </a:t>
            </a:r>
            <a:r>
              <a:rPr lang="fr-FR" b="1" dirty="0"/>
              <a:t>les notations interne</a:t>
            </a:r>
          </a:p>
          <a:p>
            <a:endParaRPr lang="fr-FR" dirty="0"/>
          </a:p>
        </p:txBody>
      </p:sp>
    </p:spTree>
    <p:extLst>
      <p:ext uri="{BB962C8B-B14F-4D97-AF65-F5344CB8AC3E}">
        <p14:creationId xmlns:p14="http://schemas.microsoft.com/office/powerpoint/2010/main" val="197121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12</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5" name="Rectangle 7"/>
          <p:cNvSpPr txBox="1">
            <a:spLocks noChangeArrowheads="1"/>
          </p:cNvSpPr>
          <p:nvPr/>
        </p:nvSpPr>
        <p:spPr>
          <a:xfrm>
            <a:off x="2004200" y="699225"/>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Exemple</a:t>
            </a:r>
          </a:p>
        </p:txBody>
      </p:sp>
      <p:sp>
        <p:nvSpPr>
          <p:cNvPr id="16" name="Rectangle 7"/>
          <p:cNvSpPr txBox="1">
            <a:spLocks noChangeArrowheads="1"/>
          </p:cNvSpPr>
          <p:nvPr/>
        </p:nvSpPr>
        <p:spPr>
          <a:xfrm>
            <a:off x="3257511"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a:solidFill>
                  <a:schemeClr val="bg1">
                    <a:lumMod val="65000"/>
                  </a:schemeClr>
                </a:solidFill>
                <a:latin typeface="Agency FB" pitchFamily="34" charset="0"/>
                <a:ea typeface="+mj-ea"/>
                <a:cs typeface="+mj-cs"/>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7" name="Freeform 5" descr="&lt;LOGICA_QUOTE_LEFT&gt;"/>
          <p:cNvSpPr>
            <a:spLocks/>
          </p:cNvSpPr>
          <p:nvPr/>
        </p:nvSpPr>
        <p:spPr bwMode="gray">
          <a:xfrm>
            <a:off x="6312019" y="641875"/>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7556865" y="63191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a:solidFill>
                  <a:schemeClr val="bg1">
                    <a:lumMod val="65000"/>
                  </a:schemeClr>
                </a:solidFill>
                <a:latin typeface="Agency FB" pitchFamily="34" charset="0"/>
                <a:ea typeface="+mj-ea"/>
                <a:cs typeface="+mj-cs"/>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0"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a:latin typeface="Agency FB" pitchFamily="34" charset="0"/>
                <a:ea typeface="+mj-ea"/>
                <a:cs typeface="+mj-cs"/>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graphicFrame>
        <p:nvGraphicFramePr>
          <p:cNvPr id="40" name="Diagramme 39"/>
          <p:cNvGraphicFramePr/>
          <p:nvPr/>
        </p:nvGraphicFramePr>
        <p:xfrm>
          <a:off x="1243328" y="1352894"/>
          <a:ext cx="6575510" cy="423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ZoneTexte 40"/>
          <p:cNvSpPr txBox="1"/>
          <p:nvPr/>
        </p:nvSpPr>
        <p:spPr>
          <a:xfrm>
            <a:off x="4817959" y="2718510"/>
            <a:ext cx="2775867" cy="2246769"/>
          </a:xfrm>
          <a:prstGeom prst="rect">
            <a:avLst/>
          </a:prstGeom>
          <a:noFill/>
        </p:spPr>
        <p:txBody>
          <a:bodyPr wrap="square" rtlCol="0">
            <a:spAutoFit/>
          </a:bodyPr>
          <a:lstStyle/>
          <a:p>
            <a:pPr lvl="0"/>
            <a:r>
              <a:rPr lang="fr-FR" sz="2000" dirty="0"/>
              <a:t>Le risque de liquidité ou d’assèchement de la liquidité est le risque de ne pas pouvoir honorer ses engagements futurs, même par la cession d’actifs</a:t>
            </a:r>
          </a:p>
        </p:txBody>
      </p:sp>
      <p:sp>
        <p:nvSpPr>
          <p:cNvPr id="42" name="ZoneTexte 41"/>
          <p:cNvSpPr txBox="1"/>
          <p:nvPr/>
        </p:nvSpPr>
        <p:spPr>
          <a:xfrm>
            <a:off x="1970861" y="2727765"/>
            <a:ext cx="2589272" cy="1200329"/>
          </a:xfrm>
          <a:prstGeom prst="rect">
            <a:avLst/>
          </a:prstGeom>
          <a:noFill/>
        </p:spPr>
        <p:txBody>
          <a:bodyPr wrap="square" rtlCol="0">
            <a:spAutoFit/>
          </a:bodyPr>
          <a:lstStyle/>
          <a:p>
            <a:pPr marL="285750" lvl="0" indent="-285750">
              <a:buFontTx/>
              <a:buChar char="-"/>
            </a:pPr>
            <a:r>
              <a:rPr lang="fr-FR" b="1" dirty="0" smtClean="0"/>
              <a:t>LCR</a:t>
            </a:r>
            <a:r>
              <a:rPr lang="fr-FR" dirty="0" smtClean="0"/>
              <a:t> : Le </a:t>
            </a:r>
            <a:r>
              <a:rPr lang="fr-FR" dirty="0" err="1"/>
              <a:t>Liquidity</a:t>
            </a:r>
            <a:r>
              <a:rPr lang="fr-FR" dirty="0"/>
              <a:t> </a:t>
            </a:r>
            <a:r>
              <a:rPr lang="fr-FR" dirty="0" err="1"/>
              <a:t>Coverage</a:t>
            </a:r>
            <a:r>
              <a:rPr lang="fr-FR" dirty="0"/>
              <a:t> </a:t>
            </a:r>
            <a:r>
              <a:rPr lang="fr-FR" dirty="0" smtClean="0"/>
              <a:t>Ratio</a:t>
            </a:r>
          </a:p>
          <a:p>
            <a:pPr marL="285750" lvl="0" indent="-285750">
              <a:buFontTx/>
              <a:buChar char="-"/>
            </a:pPr>
            <a:r>
              <a:rPr lang="fr-FR" b="1" dirty="0" smtClean="0"/>
              <a:t>NSFR</a:t>
            </a:r>
            <a:r>
              <a:rPr lang="fr-FR" dirty="0" smtClean="0"/>
              <a:t> : le </a:t>
            </a:r>
            <a:r>
              <a:rPr lang="fr-FR" dirty="0"/>
              <a:t>Net Stable </a:t>
            </a:r>
            <a:r>
              <a:rPr lang="fr-FR" dirty="0" err="1"/>
              <a:t>Funding</a:t>
            </a:r>
            <a:r>
              <a:rPr lang="fr-FR" dirty="0"/>
              <a:t> Ratio </a:t>
            </a:r>
            <a:endParaRPr lang="fr-FR" dirty="0"/>
          </a:p>
        </p:txBody>
      </p:sp>
    </p:spTree>
    <p:extLst>
      <p:ext uri="{BB962C8B-B14F-4D97-AF65-F5344CB8AC3E}">
        <p14:creationId xmlns:p14="http://schemas.microsoft.com/office/powerpoint/2010/main" val="168996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13</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latin typeface="Agency FB" pitchFamily="34" charset="0"/>
                  <a:ea typeface="+mj-ea"/>
                  <a:cs typeface="+mj-cs"/>
                </a:rPr>
                <a:t>B3S</a:t>
              </a:r>
              <a:endParaRPr lang="fr-FR" sz="1700" dirty="0">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3897862" y="62133"/>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4506569" y="62133"/>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Ellipse 21"/>
          <p:cNvSpPr/>
          <p:nvPr/>
        </p:nvSpPr>
        <p:spPr>
          <a:xfrm>
            <a:off x="4754295" y="559162"/>
            <a:ext cx="1237563" cy="92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Antalis</a:t>
            </a:r>
            <a:endParaRPr lang="fr-FR" dirty="0"/>
          </a:p>
        </p:txBody>
      </p:sp>
      <p:sp>
        <p:nvSpPr>
          <p:cNvPr id="26" name="Ellipse 25"/>
          <p:cNvSpPr/>
          <p:nvPr/>
        </p:nvSpPr>
        <p:spPr>
          <a:xfrm>
            <a:off x="3434599" y="503714"/>
            <a:ext cx="1237563" cy="92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CPC</a:t>
            </a:r>
            <a:endParaRPr lang="fr-FR" dirty="0"/>
          </a:p>
        </p:txBody>
      </p:sp>
      <p:sp>
        <p:nvSpPr>
          <p:cNvPr id="27" name="Ellipse 26"/>
          <p:cNvSpPr/>
          <p:nvPr/>
        </p:nvSpPr>
        <p:spPr>
          <a:xfrm>
            <a:off x="4672162" y="461904"/>
            <a:ext cx="1357943" cy="92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Manual</a:t>
            </a:r>
            <a:r>
              <a:rPr lang="fr-FR" dirty="0" smtClean="0"/>
              <a:t> inputs</a:t>
            </a:r>
            <a:endParaRPr lang="fr-FR" dirty="0"/>
          </a:p>
        </p:txBody>
      </p:sp>
      <p:graphicFrame>
        <p:nvGraphicFramePr>
          <p:cNvPr id="21" name="Diagramme 20"/>
          <p:cNvGraphicFramePr/>
          <p:nvPr>
            <p:extLst>
              <p:ext uri="{D42A27DB-BD31-4B8C-83A1-F6EECF244321}">
                <p14:modId xmlns:p14="http://schemas.microsoft.com/office/powerpoint/2010/main" val="4139400299"/>
              </p:ext>
            </p:extLst>
          </p:nvPr>
        </p:nvGraphicFramePr>
        <p:xfrm>
          <a:off x="1656310" y="152524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me 22"/>
          <p:cNvGraphicFramePr/>
          <p:nvPr>
            <p:extLst>
              <p:ext uri="{D42A27DB-BD31-4B8C-83A1-F6EECF244321}">
                <p14:modId xmlns:p14="http://schemas.microsoft.com/office/powerpoint/2010/main" val="4232632796"/>
              </p:ext>
            </p:extLst>
          </p:nvPr>
        </p:nvGraphicFramePr>
        <p:xfrm>
          <a:off x="2730777" y="4234687"/>
          <a:ext cx="3603529" cy="2623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4" name="Image 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1520" y="4823901"/>
            <a:ext cx="1574304" cy="1574304"/>
          </a:xfrm>
          <a:prstGeom prst="rect">
            <a:avLst/>
          </a:prstGeom>
        </p:spPr>
      </p:pic>
      <p:pic>
        <p:nvPicPr>
          <p:cNvPr id="25" name="Image 2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563823" y="4904889"/>
            <a:ext cx="1493316" cy="1493316"/>
          </a:xfrm>
          <a:prstGeom prst="rect">
            <a:avLst/>
          </a:prstGeom>
        </p:spPr>
      </p:pic>
      <p:cxnSp>
        <p:nvCxnSpPr>
          <p:cNvPr id="29" name="Connecteur droit avec flèche 28"/>
          <p:cNvCxnSpPr/>
          <p:nvPr/>
        </p:nvCxnSpPr>
        <p:spPr>
          <a:xfrm>
            <a:off x="6154977" y="5651547"/>
            <a:ext cx="153371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a:off x="1825824" y="5651547"/>
            <a:ext cx="16940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6241940" y="5220691"/>
            <a:ext cx="996491" cy="369332"/>
          </a:xfrm>
          <a:prstGeom prst="rect">
            <a:avLst/>
          </a:prstGeom>
          <a:noFill/>
        </p:spPr>
        <p:txBody>
          <a:bodyPr wrap="none" rtlCol="0">
            <a:spAutoFit/>
          </a:bodyPr>
          <a:lstStyle/>
          <a:p>
            <a:r>
              <a:rPr lang="fr-FR" dirty="0" smtClean="0">
                <a:solidFill>
                  <a:schemeClr val="tx2"/>
                </a:solidFill>
              </a:rPr>
              <a:t>Liquidité</a:t>
            </a:r>
            <a:endParaRPr lang="fr-FR" dirty="0">
              <a:solidFill>
                <a:schemeClr val="tx2"/>
              </a:solidFill>
            </a:endParaRPr>
          </a:p>
        </p:txBody>
      </p:sp>
      <p:sp>
        <p:nvSpPr>
          <p:cNvPr id="37" name="ZoneTexte 36"/>
          <p:cNvSpPr txBox="1"/>
          <p:nvPr/>
        </p:nvSpPr>
        <p:spPr>
          <a:xfrm>
            <a:off x="2244458" y="5220691"/>
            <a:ext cx="752322" cy="369332"/>
          </a:xfrm>
          <a:prstGeom prst="rect">
            <a:avLst/>
          </a:prstGeom>
          <a:noFill/>
        </p:spPr>
        <p:txBody>
          <a:bodyPr wrap="none" rtlCol="0">
            <a:spAutoFit/>
          </a:bodyPr>
          <a:lstStyle/>
          <a:p>
            <a:r>
              <a:rPr lang="fr-FR" dirty="0" smtClean="0">
                <a:solidFill>
                  <a:schemeClr val="tx2"/>
                </a:solidFill>
              </a:rPr>
              <a:t>Crédit</a:t>
            </a:r>
            <a:endParaRPr lang="fr-FR" dirty="0">
              <a:solidFill>
                <a:schemeClr val="tx2"/>
              </a:solidFill>
            </a:endParaRPr>
          </a:p>
        </p:txBody>
      </p:sp>
    </p:spTree>
    <p:extLst>
      <p:ext uri="{BB962C8B-B14F-4D97-AF65-F5344CB8AC3E}">
        <p14:creationId xmlns:p14="http://schemas.microsoft.com/office/powerpoint/2010/main" val="81688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grpId="1" nodeType="clickEffect">
                                  <p:stCondLst>
                                    <p:cond delay="0"/>
                                  </p:stCondLst>
                                  <p:childTnLst>
                                    <p:animMotion origin="layout" path="M -0.06753 -1.11111E-6 L 0.00434 0.10695 C 0.02083 0.12986 0.03056 0.16389 0.03056 0.19954 C 0.03056 0.23958 0.02083 0.27107 0.00434 0.29398 L -0.06753 0.40278 " pathEditMode="relative" rAng="0" ptsTypes="AAAAA">
                                      <p:cBhvr>
                                        <p:cTn id="6" dur="2000" fill="hold"/>
                                        <p:tgtEl>
                                          <p:spTgt spid="22"/>
                                        </p:tgtEl>
                                        <p:attrNameLst>
                                          <p:attrName>ppt_x</p:attrName>
                                          <p:attrName>ppt_y</p:attrName>
                                        </p:attrNameLst>
                                      </p:cBhvr>
                                      <p:rCtr x="4896" y="20139"/>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1" nodeType="click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animEffect transition="in" filter="fade">
                                      <p:cBhvr>
                                        <p:cTn id="13" dur="500"/>
                                        <p:tgtEl>
                                          <p:spTgt spid="26"/>
                                        </p:tgtEl>
                                      </p:cBhvr>
                                    </p:animEffect>
                                  </p:childTnLst>
                                </p:cTn>
                              </p:par>
                            </p:childTnLst>
                          </p:cTn>
                        </p:par>
                        <p:par>
                          <p:cTn id="14" fill="hold">
                            <p:stCondLst>
                              <p:cond delay="500"/>
                            </p:stCondLst>
                            <p:childTnLst>
                              <p:par>
                                <p:cTn id="15" presetID="42" presetClass="path" presetSubtype="0" accel="50000" decel="50000" fill="hold" grpId="2" nodeType="afterEffect">
                                  <p:stCondLst>
                                    <p:cond delay="0"/>
                                  </p:stCondLst>
                                  <p:childTnLst>
                                    <p:animMotion origin="layout" path="M 8.33333E-7 7.40741E-7 L -0.00313 0.2794 " pathEditMode="relative" rAng="0" ptsTypes="AA">
                                      <p:cBhvr>
                                        <p:cTn id="16" dur="2000" fill="hold"/>
                                        <p:tgtEl>
                                          <p:spTgt spid="26"/>
                                        </p:tgtEl>
                                        <p:attrNameLst>
                                          <p:attrName>ppt_x</p:attrName>
                                          <p:attrName>ppt_y</p:attrName>
                                        </p:attrNameLst>
                                      </p:cBhvr>
                                      <p:rCtr x="-156" y="13958"/>
                                    </p:animMotion>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1"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childTnLst>
                          </p:cTn>
                        </p:par>
                        <p:par>
                          <p:cTn id="24" fill="hold">
                            <p:stCondLst>
                              <p:cond delay="500"/>
                            </p:stCondLst>
                            <p:childTnLst>
                              <p:par>
                                <p:cTn id="25" presetID="42" presetClass="path" presetSubtype="0" accel="50000" decel="50000" fill="hold" grpId="2" nodeType="afterEffect">
                                  <p:stCondLst>
                                    <p:cond delay="0"/>
                                  </p:stCondLst>
                                  <p:childTnLst>
                                    <p:animMotion origin="layout" path="M 5.55556E-7 -7.40741E-7 L 0.00017 0.28542 " pathEditMode="relative" rAng="0" ptsTypes="AA">
                                      <p:cBhvr>
                                        <p:cTn id="26" dur="2000" fill="hold"/>
                                        <p:tgtEl>
                                          <p:spTgt spid="27"/>
                                        </p:tgtEl>
                                        <p:attrNameLst>
                                          <p:attrName>ppt_x</p:attrName>
                                          <p:attrName>ppt_y</p:attrName>
                                        </p:attrNameLst>
                                      </p:cBhvr>
                                      <p:rCtr x="0" y="14259"/>
                                    </p:animMotion>
                                  </p:childTnLst>
                                </p:cTn>
                              </p:par>
                            </p:childTnLst>
                          </p:cTn>
                        </p:par>
                      </p:childTnLst>
                    </p:cTn>
                  </p:par>
                  <p:par>
                    <p:cTn id="27" fill="hold">
                      <p:stCondLst>
                        <p:cond delay="indefinite"/>
                      </p:stCondLst>
                      <p:childTnLst>
                        <p:par>
                          <p:cTn id="28" fill="hold">
                            <p:stCondLst>
                              <p:cond delay="0"/>
                            </p:stCondLst>
                            <p:childTnLst>
                              <p:par>
                                <p:cTn id="29" presetID="18" presetClass="entr" presetSubtype="3"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strips(upRight)">
                                      <p:cBhvr>
                                        <p:cTn id="31" dur="500"/>
                                        <p:tgtEl>
                                          <p:spTgt spid="29"/>
                                        </p:tgtEl>
                                      </p:cBhvr>
                                    </p:animEffect>
                                  </p:childTnLst>
                                </p:cTn>
                              </p:par>
                              <p:par>
                                <p:cTn id="32" presetID="18" presetClass="entr" presetSubtype="9"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strips(upLeft)">
                                      <p:cBhvr>
                                        <p:cTn id="34" dur="500"/>
                                        <p:tgtEl>
                                          <p:spTgt spid="33"/>
                                        </p:tgtEl>
                                      </p:cBhvr>
                                    </p:animEffect>
                                  </p:childTnLst>
                                </p:cTn>
                              </p:par>
                              <p:par>
                                <p:cTn id="35" presetID="18" presetClass="entr" presetSubtype="3" fill="hold" nodeType="withEffect">
                                  <p:stCondLst>
                                    <p:cond delay="0"/>
                                  </p:stCondLst>
                                  <p:childTnLst>
                                    <p:set>
                                      <p:cBhvr>
                                        <p:cTn id="36" dur="1" fill="hold">
                                          <p:stCondLst>
                                            <p:cond delay="0"/>
                                          </p:stCondLst>
                                        </p:cTn>
                                        <p:tgtEl>
                                          <p:spTgt spid="36">
                                            <p:txEl>
                                              <p:pRg st="0" end="0"/>
                                            </p:txEl>
                                          </p:spTgt>
                                        </p:tgtEl>
                                        <p:attrNameLst>
                                          <p:attrName>style.visibility</p:attrName>
                                        </p:attrNameLst>
                                      </p:cBhvr>
                                      <p:to>
                                        <p:strVal val="visible"/>
                                      </p:to>
                                    </p:set>
                                    <p:animEffect transition="in" filter="strips(upRight)">
                                      <p:cBhvr>
                                        <p:cTn id="37" dur="500"/>
                                        <p:tgtEl>
                                          <p:spTgt spid="36">
                                            <p:txEl>
                                              <p:pRg st="0" end="0"/>
                                            </p:txEl>
                                          </p:spTgt>
                                        </p:tgtEl>
                                      </p:cBhvr>
                                    </p:animEffect>
                                  </p:childTnLst>
                                </p:cTn>
                              </p:par>
                              <p:par>
                                <p:cTn id="38" presetID="18" presetClass="entr" presetSubtype="9" fill="hold" nodeType="withEffect">
                                  <p:stCondLst>
                                    <p:cond delay="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strips(upLeft)">
                                      <p:cBhvr>
                                        <p:cTn id="40" dur="500"/>
                                        <p:tgtEl>
                                          <p:spTgt spid="37">
                                            <p:txEl>
                                              <p:pRg st="0" end="0"/>
                                            </p:txEl>
                                          </p:spTgt>
                                        </p:tgtEl>
                                      </p:cBhvr>
                                    </p:animEffect>
                                  </p:childTnLst>
                                </p:cTn>
                              </p:par>
                            </p:childTnLst>
                          </p:cTn>
                        </p:par>
                        <p:par>
                          <p:cTn id="41" fill="hold">
                            <p:stCondLst>
                              <p:cond delay="500"/>
                            </p:stCondLst>
                            <p:childTnLst>
                              <p:par>
                                <p:cTn id="42" presetID="18" presetClass="entr" presetSubtype="3"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strips(upRight)">
                                      <p:cBhvr>
                                        <p:cTn id="44" dur="500"/>
                                        <p:tgtEl>
                                          <p:spTgt spid="25"/>
                                        </p:tgtEl>
                                      </p:cBhvr>
                                    </p:animEffect>
                                  </p:childTnLst>
                                </p:cTn>
                              </p:par>
                              <p:par>
                                <p:cTn id="45" presetID="18" presetClass="entr" presetSubtype="9"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strips(upLeft)">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animBg="1"/>
      <p:bldP spid="26" grpId="1" animBg="1"/>
      <p:bldP spid="26" grpId="2" animBg="1"/>
      <p:bldP spid="27" grpId="1" animBg="1"/>
      <p:bldP spid="27"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14</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833778" y="10737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5711703" y="62133"/>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5" name="Groupe 31"/>
          <p:cNvGrpSpPr/>
          <p:nvPr/>
        </p:nvGrpSpPr>
        <p:grpSpPr>
          <a:xfrm>
            <a:off x="450180" y="596651"/>
            <a:ext cx="8050405" cy="558555"/>
            <a:chOff x="450180" y="62133"/>
            <a:chExt cx="8050405" cy="558555"/>
          </a:xfrm>
        </p:grpSpPr>
        <p:sp>
          <p:nvSpPr>
            <p:cNvPr id="16"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8"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Dette technique</a:t>
              </a:r>
              <a:endParaRPr lang="fr-FR" sz="1700" dirty="0" smtClean="0">
                <a:latin typeface="Agency FB" pitchFamily="34" charset="0"/>
                <a:ea typeface="+mj-ea"/>
                <a:cs typeface="+mj-cs"/>
              </a:endParaRPr>
            </a:p>
          </p:txBody>
        </p:sp>
        <p:sp>
          <p:nvSpPr>
            <p:cNvPr id="19" name="Freeform 5" descr="&lt;LOGICA_QUOTE_LEFT&gt;"/>
            <p:cNvSpPr>
              <a:spLocks/>
            </p:cNvSpPr>
            <p:nvPr/>
          </p:nvSpPr>
          <p:spPr bwMode="gray">
            <a:xfrm>
              <a:off x="467544" y="12264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9" descr="&lt;LOGICA_QUOTE_RIGHT&gt;"/>
            <p:cNvSpPr>
              <a:spLocks/>
            </p:cNvSpPr>
            <p:nvPr/>
          </p:nvSpPr>
          <p:spPr bwMode="gray">
            <a:xfrm>
              <a:off x="1819240" y="8701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solidFill>
                    <a:schemeClr val="bg1">
                      <a:lumMod val="65000"/>
                    </a:schemeClr>
                  </a:solidFill>
                  <a:latin typeface="Agency FB" pitchFamily="34" charset="0"/>
                  <a:ea typeface="+mj-ea"/>
                  <a:cs typeface="+mj-cs"/>
                </a:rPr>
                <a:t>Matrice de transition</a:t>
              </a:r>
              <a:endParaRPr lang="fr-FR" sz="1700" dirty="0">
                <a:solidFill>
                  <a:schemeClr val="bg1">
                    <a:lumMod val="65000"/>
                  </a:schemeClr>
                </a:solidFill>
                <a:latin typeface="Agency FB" pitchFamily="34" charset="0"/>
                <a:ea typeface="+mj-ea"/>
                <a:cs typeface="+mj-cs"/>
              </a:endParaRPr>
            </a:p>
          </p:txBody>
        </p:sp>
        <p:sp>
          <p:nvSpPr>
            <p:cNvPr id="22"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3"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graphicFrame>
        <p:nvGraphicFramePr>
          <p:cNvPr id="25" name="Diagramme 24"/>
          <p:cNvGraphicFramePr/>
          <p:nvPr>
            <p:extLst>
              <p:ext uri="{D42A27DB-BD31-4B8C-83A1-F6EECF244321}">
                <p14:modId xmlns:p14="http://schemas.microsoft.com/office/powerpoint/2010/main" val="395586631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ZoneTexte 25"/>
          <p:cNvSpPr txBox="1"/>
          <p:nvPr/>
        </p:nvSpPr>
        <p:spPr>
          <a:xfrm>
            <a:off x="4833778" y="2434567"/>
            <a:ext cx="2474526" cy="2585323"/>
          </a:xfrm>
          <a:prstGeom prst="rect">
            <a:avLst/>
          </a:prstGeom>
          <a:noFill/>
        </p:spPr>
        <p:txBody>
          <a:bodyPr wrap="square" rtlCol="0">
            <a:spAutoFit/>
          </a:bodyPr>
          <a:lstStyle/>
          <a:p>
            <a:pPr marL="285750" indent="-285750">
              <a:buFontTx/>
              <a:buChar char="-"/>
            </a:pPr>
            <a:r>
              <a:rPr lang="fr-FR" b="1" dirty="0" smtClean="0"/>
              <a:t>duplication </a:t>
            </a:r>
            <a:r>
              <a:rPr lang="fr-FR" b="1" dirty="0"/>
              <a:t>du </a:t>
            </a:r>
            <a:r>
              <a:rPr lang="fr-FR" b="1" dirty="0" smtClean="0"/>
              <a:t>code</a:t>
            </a:r>
          </a:p>
          <a:p>
            <a:pPr marL="285750" indent="-285750">
              <a:buFontTx/>
              <a:buChar char="-"/>
            </a:pPr>
            <a:r>
              <a:rPr lang="fr-FR" b="1" dirty="0"/>
              <a:t> </a:t>
            </a:r>
            <a:r>
              <a:rPr lang="fr-FR" b="1" dirty="0" smtClean="0"/>
              <a:t>méthodes </a:t>
            </a:r>
            <a:r>
              <a:rPr lang="fr-FR" b="1" dirty="0"/>
              <a:t>avec beaucoup de </a:t>
            </a:r>
            <a:r>
              <a:rPr lang="fr-FR" b="1" dirty="0" smtClean="0"/>
              <a:t>paramètres</a:t>
            </a:r>
          </a:p>
          <a:p>
            <a:pPr marL="285750" indent="-285750">
              <a:buFontTx/>
              <a:buChar char="-"/>
            </a:pPr>
            <a:r>
              <a:rPr lang="fr-FR" b="1" dirty="0" smtClean="0"/>
              <a:t>Code </a:t>
            </a:r>
            <a:r>
              <a:rPr lang="fr-FR" b="1" dirty="0"/>
              <a:t>non utilisé </a:t>
            </a:r>
            <a:endParaRPr lang="fr-FR" b="1" dirty="0"/>
          </a:p>
          <a:p>
            <a:pPr marL="285750" indent="-285750">
              <a:buFontTx/>
              <a:buChar char="-"/>
            </a:pPr>
            <a:r>
              <a:rPr lang="fr-FR" b="1" dirty="0" smtClean="0"/>
              <a:t>exceptions </a:t>
            </a:r>
            <a:r>
              <a:rPr lang="fr-FR" b="1" dirty="0"/>
              <a:t>non traitées </a:t>
            </a:r>
            <a:endParaRPr lang="fr-FR" b="1" dirty="0" smtClean="0"/>
          </a:p>
          <a:p>
            <a:pPr marL="285750" indent="-285750">
              <a:buFontTx/>
              <a:buChar char="-"/>
            </a:pPr>
            <a:r>
              <a:rPr lang="fr-FR" b="1" dirty="0" smtClean="0"/>
              <a:t>Méthodes complexes</a:t>
            </a:r>
          </a:p>
        </p:txBody>
      </p:sp>
      <p:sp>
        <p:nvSpPr>
          <p:cNvPr id="27" name="ZoneTexte 26"/>
          <p:cNvSpPr txBox="1"/>
          <p:nvPr/>
        </p:nvSpPr>
        <p:spPr>
          <a:xfrm>
            <a:off x="2239153" y="2434567"/>
            <a:ext cx="2474526" cy="2308324"/>
          </a:xfrm>
          <a:prstGeom prst="rect">
            <a:avLst/>
          </a:prstGeom>
          <a:noFill/>
        </p:spPr>
        <p:txBody>
          <a:bodyPr wrap="square" rtlCol="0">
            <a:spAutoFit/>
          </a:bodyPr>
          <a:lstStyle/>
          <a:p>
            <a:pPr marL="285750" indent="-285750">
              <a:buFontTx/>
              <a:buChar char="-"/>
            </a:pPr>
            <a:r>
              <a:rPr lang="fr-FR" b="1" dirty="0" err="1" smtClean="0"/>
              <a:t>Refactoring</a:t>
            </a:r>
            <a:endParaRPr lang="fr-FR" b="1" dirty="0" smtClean="0"/>
          </a:p>
          <a:p>
            <a:pPr marL="285750" indent="-285750">
              <a:buFontTx/>
              <a:buChar char="-"/>
            </a:pPr>
            <a:r>
              <a:rPr lang="fr-FR" b="1" dirty="0" smtClean="0"/>
              <a:t> Traitement des exceptions</a:t>
            </a:r>
          </a:p>
          <a:p>
            <a:pPr marL="285750" indent="-285750">
              <a:buFontTx/>
              <a:buChar char="-"/>
            </a:pPr>
            <a:r>
              <a:rPr lang="fr-FR" b="1" dirty="0" smtClean="0"/>
              <a:t>Catégorisation des tests</a:t>
            </a:r>
            <a:r>
              <a:rPr lang="fr-FR" b="1" dirty="0"/>
              <a:t> </a:t>
            </a:r>
            <a:endParaRPr lang="fr-FR" b="1" dirty="0"/>
          </a:p>
          <a:p>
            <a:pPr marL="285750" indent="-285750">
              <a:buFontTx/>
              <a:buChar char="-"/>
            </a:pPr>
            <a:r>
              <a:rPr lang="fr-FR" b="1" dirty="0" err="1" smtClean="0"/>
              <a:t>Suppresion</a:t>
            </a:r>
            <a:r>
              <a:rPr lang="fr-FR" b="1" dirty="0" smtClean="0"/>
              <a:t> des méthodes non utilisées </a:t>
            </a:r>
            <a:r>
              <a:rPr lang="fr-FR" b="1" dirty="0"/>
              <a:t> </a:t>
            </a:r>
            <a:endParaRPr lang="fr-FR" b="1" dirty="0" smtClean="0"/>
          </a:p>
        </p:txBody>
      </p:sp>
    </p:spTree>
    <p:extLst>
      <p:ext uri="{BB962C8B-B14F-4D97-AF65-F5344CB8AC3E}">
        <p14:creationId xmlns:p14="http://schemas.microsoft.com/office/powerpoint/2010/main" val="151124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15</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833778" y="10737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5711703" y="62133"/>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5" name="Groupe 31"/>
          <p:cNvGrpSpPr/>
          <p:nvPr/>
        </p:nvGrpSpPr>
        <p:grpSpPr>
          <a:xfrm>
            <a:off x="450180" y="596651"/>
            <a:ext cx="8050405" cy="558555"/>
            <a:chOff x="450180" y="62133"/>
            <a:chExt cx="8050405" cy="558555"/>
          </a:xfrm>
        </p:grpSpPr>
        <p:sp>
          <p:nvSpPr>
            <p:cNvPr id="16"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8"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Dette technique</a:t>
              </a:r>
              <a:endParaRPr lang="fr-FR" sz="1700" dirty="0" smtClean="0">
                <a:latin typeface="Agency FB" pitchFamily="34" charset="0"/>
                <a:ea typeface="+mj-ea"/>
                <a:cs typeface="+mj-cs"/>
              </a:endParaRPr>
            </a:p>
          </p:txBody>
        </p:sp>
        <p:sp>
          <p:nvSpPr>
            <p:cNvPr id="19" name="Freeform 5" descr="&lt;LOGICA_QUOTE_LEFT&gt;"/>
            <p:cNvSpPr>
              <a:spLocks/>
            </p:cNvSpPr>
            <p:nvPr/>
          </p:nvSpPr>
          <p:spPr bwMode="gray">
            <a:xfrm>
              <a:off x="467544" y="12264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9" descr="&lt;LOGICA_QUOTE_RIGHT&gt;"/>
            <p:cNvSpPr>
              <a:spLocks/>
            </p:cNvSpPr>
            <p:nvPr/>
          </p:nvSpPr>
          <p:spPr bwMode="gray">
            <a:xfrm>
              <a:off x="1819240" y="8701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solidFill>
                    <a:schemeClr val="bg1">
                      <a:lumMod val="65000"/>
                    </a:schemeClr>
                  </a:solidFill>
                  <a:latin typeface="Agency FB" pitchFamily="34" charset="0"/>
                  <a:ea typeface="+mj-ea"/>
                  <a:cs typeface="+mj-cs"/>
                </a:rPr>
                <a:t>Matrice de transition</a:t>
              </a:r>
              <a:endParaRPr lang="fr-FR" sz="1700" dirty="0">
                <a:solidFill>
                  <a:schemeClr val="bg1">
                    <a:lumMod val="65000"/>
                  </a:schemeClr>
                </a:solidFill>
                <a:latin typeface="Agency FB" pitchFamily="34" charset="0"/>
                <a:ea typeface="+mj-ea"/>
                <a:cs typeface="+mj-cs"/>
              </a:endParaRPr>
            </a:p>
          </p:txBody>
        </p:sp>
        <p:sp>
          <p:nvSpPr>
            <p:cNvPr id="22"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3"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678" y="1252778"/>
            <a:ext cx="7952214" cy="4985853"/>
          </a:xfrm>
          <a:prstGeom prst="rect">
            <a:avLst/>
          </a:prstGeom>
        </p:spPr>
      </p:pic>
      <p:pic>
        <p:nvPicPr>
          <p:cNvPr id="28" name="Picture 15" descr="sonar1.png"/>
          <p:cNvPicPr/>
          <p:nvPr/>
        </p:nvPicPr>
        <p:blipFill>
          <a:blip r:embed="rId4" cstate="print"/>
          <a:stretch>
            <a:fillRect/>
          </a:stretch>
        </p:blipFill>
        <p:spPr>
          <a:xfrm>
            <a:off x="502365" y="891200"/>
            <a:ext cx="7980527" cy="5202096"/>
          </a:xfrm>
          <a:prstGeom prst="rect">
            <a:avLst/>
          </a:prstGeom>
        </p:spPr>
      </p:pic>
      <p:sp>
        <p:nvSpPr>
          <p:cNvPr id="24" name="Ellipse 23"/>
          <p:cNvSpPr/>
          <p:nvPr/>
        </p:nvSpPr>
        <p:spPr>
          <a:xfrm>
            <a:off x="530678" y="1844824"/>
            <a:ext cx="825959" cy="51627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0" name="Ellipse 29"/>
          <p:cNvSpPr/>
          <p:nvPr/>
        </p:nvSpPr>
        <p:spPr>
          <a:xfrm>
            <a:off x="1819240" y="2102961"/>
            <a:ext cx="825959" cy="51627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1" name="Ellipse 30"/>
          <p:cNvSpPr/>
          <p:nvPr/>
        </p:nvSpPr>
        <p:spPr>
          <a:xfrm>
            <a:off x="5774837" y="3254420"/>
            <a:ext cx="993030" cy="606627"/>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2491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55556E-7 2.22222E-6 L 0.29219 0.00139 " pathEditMode="relative" rAng="0" ptsTypes="AA">
                                      <p:cBhvr>
                                        <p:cTn id="6" dur="2000" fill="hold"/>
                                        <p:tgtEl>
                                          <p:spTgt spid="28"/>
                                        </p:tgtEl>
                                        <p:attrNameLst>
                                          <p:attrName>ppt_x</p:attrName>
                                          <p:attrName>ppt_y</p:attrName>
                                        </p:attrNameLst>
                                      </p:cBhvr>
                                      <p:rCtr x="14601" y="69"/>
                                    </p:animMotion>
                                  </p:childTnLst>
                                </p:cTn>
                              </p:par>
                            </p:childTnLst>
                          </p:cTn>
                        </p:par>
                        <p:par>
                          <p:cTn id="7" fill="hold">
                            <p:stCondLst>
                              <p:cond delay="2000"/>
                            </p:stCondLst>
                            <p:childTnLst>
                              <p:par>
                                <p:cTn id="8" presetID="18" presetClass="entr" presetSubtype="12"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strips(downLeft)">
                                      <p:cBhvr>
                                        <p:cTn id="10" dur="500"/>
                                        <p:tgtEl>
                                          <p:spTgt spid="2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strips(downLeft)">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4"/>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30"/>
                                        </p:tgtEl>
                                        <p:attrNameLst>
                                          <p:attrName>style.visibility</p:attrName>
                                        </p:attrNameLst>
                                      </p:cBhvr>
                                      <p:to>
                                        <p:strVal val="hidden"/>
                                      </p:to>
                                    </p:set>
                                  </p:childTnLst>
                                </p:cTn>
                              </p:par>
                            </p:childTnLst>
                          </p:cTn>
                        </p:par>
                        <p:par>
                          <p:cTn id="20" fill="hold">
                            <p:stCondLst>
                              <p:cond delay="0"/>
                            </p:stCondLst>
                            <p:childTnLst>
                              <p:par>
                                <p:cTn id="21" presetID="63" presetClass="path" presetSubtype="0" accel="50000" decel="50000" fill="hold" nodeType="afterEffect">
                                  <p:stCondLst>
                                    <p:cond delay="0"/>
                                  </p:stCondLst>
                                  <p:childTnLst>
                                    <p:animMotion origin="layout" path="M 5.55556E-7 2.22222E-6 L -0.29236 -0.00324 " pathEditMode="fixed" rAng="0" ptsTypes="AA">
                                      <p:cBhvr>
                                        <p:cTn id="22" dur="2000" fill="hold"/>
                                        <p:tgtEl>
                                          <p:spTgt spid="28"/>
                                        </p:tgtEl>
                                        <p:attrNameLst>
                                          <p:attrName>ppt_x</p:attrName>
                                          <p:attrName>ppt_y</p:attrName>
                                        </p:attrNameLst>
                                      </p:cBhvr>
                                      <p:rCtr x="-14618" y="-162"/>
                                    </p:animMotion>
                                  </p:childTnLst>
                                </p:cTn>
                              </p:par>
                            </p:childTnLst>
                          </p:cTn>
                        </p:par>
                        <p:par>
                          <p:cTn id="23" fill="hold">
                            <p:stCondLst>
                              <p:cond delay="2000"/>
                            </p:stCondLst>
                            <p:childTnLst>
                              <p:par>
                                <p:cTn id="24" presetID="18" presetClass="entr" presetSubtype="12"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strips(downLeft)">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30" grpId="0" animBg="1"/>
      <p:bldP spid="30" grpId="1" animBg="1"/>
      <p:bldP spid="31" grpId="0" animBg="1"/>
      <p:bldP spid="3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16</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833778" y="10737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5711703" y="62133"/>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4" name="Groupe 31"/>
          <p:cNvGrpSpPr/>
          <p:nvPr/>
        </p:nvGrpSpPr>
        <p:grpSpPr>
          <a:xfrm>
            <a:off x="450180" y="596651"/>
            <a:ext cx="8050405" cy="558555"/>
            <a:chOff x="450180" y="62133"/>
            <a:chExt cx="8050405" cy="558555"/>
          </a:xfrm>
        </p:grpSpPr>
        <p:sp>
          <p:nvSpPr>
            <p:cNvPr id="15"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a:solidFill>
                    <a:schemeClr val="bg1">
                      <a:lumMod val="65000"/>
                    </a:schemeClr>
                  </a:solidFill>
                  <a:latin typeface="Agency FB" pitchFamily="34" charset="0"/>
                  <a:ea typeface="+mj-ea"/>
                  <a:cs typeface="+mj-cs"/>
                </a:rPr>
                <a:t>Dette technique</a:t>
              </a:r>
            </a:p>
          </p:txBody>
        </p:sp>
        <p:sp>
          <p:nvSpPr>
            <p:cNvPr id="18" name="Freeform 5" descr="&lt;LOGICA_QUOTE_LEFT&gt;"/>
            <p:cNvSpPr>
              <a:spLocks/>
            </p:cNvSpPr>
            <p:nvPr/>
          </p:nvSpPr>
          <p:spPr bwMode="gray">
            <a:xfrm>
              <a:off x="2103246" y="10931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9" descr="&lt;LOGICA_QUOTE_RIGHT&gt;"/>
            <p:cNvSpPr>
              <a:spLocks/>
            </p:cNvSpPr>
            <p:nvPr/>
          </p:nvSpPr>
          <p:spPr bwMode="gray">
            <a:xfrm>
              <a:off x="3825476" y="7488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Matrice de transition</a:t>
              </a:r>
              <a:endParaRPr lang="fr-FR" sz="1700" dirty="0">
                <a:latin typeface="Agency FB" pitchFamily="34" charset="0"/>
                <a:ea typeface="+mj-ea"/>
                <a:cs typeface="+mj-cs"/>
              </a:endParaRPr>
            </a:p>
          </p:txBody>
        </p:sp>
        <p:sp>
          <p:nvSpPr>
            <p:cNvPr id="21"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2"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pic>
        <p:nvPicPr>
          <p:cNvPr id="23" name="Picture 14" descr="trans.png"/>
          <p:cNvPicPr/>
          <p:nvPr/>
        </p:nvPicPr>
        <p:blipFill>
          <a:blip r:embed="rId2" cstate="print"/>
          <a:stretch>
            <a:fillRect/>
          </a:stretch>
        </p:blipFill>
        <p:spPr>
          <a:xfrm>
            <a:off x="323528" y="1309683"/>
            <a:ext cx="8363272" cy="4518531"/>
          </a:xfrm>
          <a:prstGeom prst="rect">
            <a:avLst/>
          </a:prstGeom>
        </p:spPr>
      </p:pic>
      <p:sp>
        <p:nvSpPr>
          <p:cNvPr id="24" name="Rectangle 23"/>
          <p:cNvSpPr/>
          <p:nvPr/>
        </p:nvSpPr>
        <p:spPr>
          <a:xfrm>
            <a:off x="1403648" y="1628800"/>
            <a:ext cx="7283152" cy="137598"/>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5" name="Rectangle 24"/>
          <p:cNvSpPr/>
          <p:nvPr/>
        </p:nvSpPr>
        <p:spPr>
          <a:xfrm rot="16200000" flipV="1">
            <a:off x="-797983" y="3626585"/>
            <a:ext cx="4115229" cy="288032"/>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6" name="Rectangle 25"/>
          <p:cNvSpPr/>
          <p:nvPr/>
        </p:nvSpPr>
        <p:spPr>
          <a:xfrm>
            <a:off x="1427174" y="1779802"/>
            <a:ext cx="7259626" cy="4048412"/>
          </a:xfrm>
          <a:prstGeom prst="rect">
            <a:avLst/>
          </a:prstGeom>
          <a:solidFill>
            <a:schemeClr val="accent2">
              <a:lumMod val="20000"/>
              <a:lumOff val="80000"/>
              <a:alpha val="50196"/>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pic>
        <p:nvPicPr>
          <p:cNvPr id="27" name="Picture 18" descr="add.png"/>
          <p:cNvPicPr/>
          <p:nvPr/>
        </p:nvPicPr>
        <p:blipFill>
          <a:blip r:embed="rId3" cstate="print"/>
          <a:stretch>
            <a:fillRect/>
          </a:stretch>
        </p:blipFill>
        <p:spPr>
          <a:xfrm>
            <a:off x="323528" y="5404548"/>
            <a:ext cx="8363272" cy="1352635"/>
          </a:xfrm>
          <a:prstGeom prst="rect">
            <a:avLst/>
          </a:prstGeom>
        </p:spPr>
      </p:pic>
      <p:sp>
        <p:nvSpPr>
          <p:cNvPr id="28" name="Rectangle 27"/>
          <p:cNvSpPr/>
          <p:nvPr/>
        </p:nvSpPr>
        <p:spPr>
          <a:xfrm>
            <a:off x="1858593" y="5517232"/>
            <a:ext cx="1152128" cy="144016"/>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9" name="Rectangle 28"/>
          <p:cNvSpPr/>
          <p:nvPr/>
        </p:nvSpPr>
        <p:spPr>
          <a:xfrm>
            <a:off x="4789223" y="5517232"/>
            <a:ext cx="1943017" cy="150614"/>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0" name="Rectangle 29"/>
          <p:cNvSpPr/>
          <p:nvPr/>
        </p:nvSpPr>
        <p:spPr>
          <a:xfrm>
            <a:off x="3036157" y="5589240"/>
            <a:ext cx="1679860" cy="93532"/>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1" name="Rectangle 30"/>
          <p:cNvSpPr/>
          <p:nvPr/>
        </p:nvSpPr>
        <p:spPr>
          <a:xfrm>
            <a:off x="6709817" y="5541682"/>
            <a:ext cx="433224" cy="144018"/>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2" name="Rectangle 31"/>
          <p:cNvSpPr/>
          <p:nvPr/>
        </p:nvSpPr>
        <p:spPr>
          <a:xfrm>
            <a:off x="323528" y="5982691"/>
            <a:ext cx="8363272" cy="145862"/>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05744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trips(downLeft)">
                                      <p:cBhvr>
                                        <p:cTn id="7" dur="500"/>
                                        <p:tgtEl>
                                          <p:spTgt spid="24"/>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strips(down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childTnLst>
                          </p:cTn>
                        </p:par>
                        <p:par>
                          <p:cTn id="25" fill="hold">
                            <p:stCondLst>
                              <p:cond delay="0"/>
                            </p:stCondLst>
                            <p:childTnLst>
                              <p:par>
                                <p:cTn id="26" presetID="42"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strips(downLef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28"/>
                                        </p:tgtEl>
                                        <p:attrNameLst>
                                          <p:attrName>style.visibility</p:attrName>
                                        </p:attrNameLst>
                                      </p:cBhvr>
                                      <p:to>
                                        <p:strVal val="hidden"/>
                                      </p:to>
                                    </p:set>
                                  </p:childTnLst>
                                </p:cTn>
                              </p:par>
                            </p:childTnLst>
                          </p:cTn>
                        </p:par>
                        <p:par>
                          <p:cTn id="40" fill="hold">
                            <p:stCondLst>
                              <p:cond delay="0"/>
                            </p:stCondLst>
                            <p:childTnLst>
                              <p:par>
                                <p:cTn id="41" presetID="18" presetClass="entr" presetSubtype="12"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strips(downLeft)">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29"/>
                                        </p:tgtEl>
                                        <p:attrNameLst>
                                          <p:attrName>style.visibility</p:attrName>
                                        </p:attrNameLst>
                                      </p:cBhvr>
                                      <p:to>
                                        <p:strVal val="hidden"/>
                                      </p:to>
                                    </p:set>
                                  </p:childTnLst>
                                </p:cTn>
                              </p:par>
                            </p:childTnLst>
                          </p:cTn>
                        </p:par>
                        <p:par>
                          <p:cTn id="48" fill="hold">
                            <p:stCondLst>
                              <p:cond delay="0"/>
                            </p:stCondLst>
                            <p:childTnLst>
                              <p:par>
                                <p:cTn id="49" presetID="18" presetClass="entr" presetSubtype="12"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strips(downLeft)">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0"/>
                                        </p:tgtEl>
                                        <p:attrNameLst>
                                          <p:attrName>style.visibility</p:attrName>
                                        </p:attrNameLst>
                                      </p:cBhvr>
                                      <p:to>
                                        <p:strVal val="hidden"/>
                                      </p:to>
                                    </p:set>
                                  </p:childTnLst>
                                </p:cTn>
                              </p:par>
                            </p:childTnLst>
                          </p:cTn>
                        </p:par>
                        <p:par>
                          <p:cTn id="56" fill="hold">
                            <p:stCondLst>
                              <p:cond delay="0"/>
                            </p:stCondLst>
                            <p:childTnLst>
                              <p:par>
                                <p:cTn id="57" presetID="18" presetClass="entr" presetSubtype="12"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strips(downLeft)">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31"/>
                                        </p:tgtEl>
                                        <p:attrNameLst>
                                          <p:attrName>style.visibility</p:attrName>
                                        </p:attrNameLst>
                                      </p:cBhvr>
                                      <p:to>
                                        <p:strVal val="hidden"/>
                                      </p:to>
                                    </p:set>
                                  </p:childTnLst>
                                </p:cTn>
                              </p:par>
                            </p:childTnLst>
                          </p:cTn>
                        </p:par>
                        <p:par>
                          <p:cTn id="64" fill="hold">
                            <p:stCondLst>
                              <p:cond delay="0"/>
                            </p:stCondLst>
                            <p:childTnLst>
                              <p:par>
                                <p:cTn id="65" presetID="18" presetClass="entr" presetSubtype="12" fill="hold" grpId="0"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strips(downLeft)">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17</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833778" y="10737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5711703" y="62133"/>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grpSp>
        <p:nvGrpSpPr>
          <p:cNvPr id="13" name="Groupe 31"/>
          <p:cNvGrpSpPr/>
          <p:nvPr/>
        </p:nvGrpSpPr>
        <p:grpSpPr>
          <a:xfrm>
            <a:off x="450180" y="596651"/>
            <a:ext cx="8050405" cy="558555"/>
            <a:chOff x="450180" y="62133"/>
            <a:chExt cx="8050405" cy="558555"/>
          </a:xfrm>
        </p:grpSpPr>
        <p:sp>
          <p:nvSpPr>
            <p:cNvPr id="1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latin typeface="Agency FB" pitchFamily="34" charset="0"/>
                  <a:ea typeface="+mj-ea"/>
                  <a:cs typeface="+mj-cs"/>
                </a:rPr>
                <a:t>Test</a:t>
              </a:r>
              <a:endParaRPr lang="fr-FR" sz="1700" dirty="0">
                <a:latin typeface="Agency FB" pitchFamily="34" charset="0"/>
                <a:ea typeface="+mj-ea"/>
                <a:cs typeface="+mj-cs"/>
              </a:endParaRPr>
            </a:p>
          </p:txBody>
        </p:sp>
        <p:sp>
          <p:nvSpPr>
            <p:cNvPr id="1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a:solidFill>
                    <a:schemeClr val="bg1">
                      <a:lumMod val="65000"/>
                    </a:schemeClr>
                  </a:solidFill>
                  <a:latin typeface="Agency FB" pitchFamily="34" charset="0"/>
                  <a:ea typeface="+mj-ea"/>
                  <a:cs typeface="+mj-cs"/>
                </a:rPr>
                <a:t>Dette technique</a:t>
              </a:r>
            </a:p>
          </p:txBody>
        </p:sp>
        <p:sp>
          <p:nvSpPr>
            <p:cNvPr id="17" name="Freeform 5" descr="&lt;LOGICA_QUOTE_LEFT&gt;"/>
            <p:cNvSpPr>
              <a:spLocks/>
            </p:cNvSpPr>
            <p:nvPr/>
          </p:nvSpPr>
          <p:spPr bwMode="gray">
            <a:xfrm>
              <a:off x="3961166" y="126763"/>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4532068" y="106791"/>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Matrice de transition</a:t>
              </a:r>
              <a:endParaRPr lang="fr-FR" sz="1700" dirty="0">
                <a:solidFill>
                  <a:schemeClr val="bg1">
                    <a:lumMod val="65000"/>
                  </a:schemeClr>
                </a:solidFill>
                <a:latin typeface="Agency FB" pitchFamily="34" charset="0"/>
                <a:ea typeface="+mj-ea"/>
                <a:cs typeface="+mj-cs"/>
              </a:endParaRPr>
            </a:p>
          </p:txBody>
        </p:sp>
        <p:sp>
          <p:nvSpPr>
            <p:cNvPr id="2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cxnSp>
        <p:nvCxnSpPr>
          <p:cNvPr id="22"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3" name="Picture 27" descr="Untitled3.bmp"/>
          <p:cNvPicPr/>
          <p:nvPr/>
        </p:nvPicPr>
        <p:blipFill>
          <a:blip r:embed="rId2" cstate="print"/>
          <a:stretch>
            <a:fillRect/>
          </a:stretch>
        </p:blipFill>
        <p:spPr>
          <a:xfrm>
            <a:off x="467544" y="1309684"/>
            <a:ext cx="7704856" cy="3878002"/>
          </a:xfrm>
          <a:prstGeom prst="rect">
            <a:avLst/>
          </a:prstGeom>
        </p:spPr>
      </p:pic>
      <p:pic>
        <p:nvPicPr>
          <p:cNvPr id="24" name="Picture 28" descr="Untitled4.bmp"/>
          <p:cNvPicPr/>
          <p:nvPr/>
        </p:nvPicPr>
        <p:blipFill>
          <a:blip r:embed="rId3" cstate="print"/>
          <a:stretch>
            <a:fillRect/>
          </a:stretch>
        </p:blipFill>
        <p:spPr>
          <a:xfrm>
            <a:off x="467544" y="1309683"/>
            <a:ext cx="7704856" cy="3878003"/>
          </a:xfrm>
          <a:prstGeom prst="rect">
            <a:avLst/>
          </a:prstGeom>
        </p:spPr>
      </p:pic>
    </p:spTree>
    <p:extLst>
      <p:ext uri="{BB962C8B-B14F-4D97-AF65-F5344CB8AC3E}">
        <p14:creationId xmlns:p14="http://schemas.microsoft.com/office/powerpoint/2010/main" val="395570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23"/>
                                        </p:tgtEl>
                                      </p:cBhvr>
                                    </p:animEffect>
                                    <p:anim calcmode="lin" valueType="num">
                                      <p:cBhvr>
                                        <p:cTn id="7" dur="1000"/>
                                        <p:tgtEl>
                                          <p:spTgt spid="23"/>
                                        </p:tgtEl>
                                        <p:attrNameLst>
                                          <p:attrName>ppt_x</p:attrName>
                                        </p:attrNameLst>
                                      </p:cBhvr>
                                      <p:tavLst>
                                        <p:tav tm="0">
                                          <p:val>
                                            <p:strVal val="ppt_x"/>
                                          </p:val>
                                        </p:tav>
                                        <p:tav tm="100000">
                                          <p:val>
                                            <p:strVal val="ppt_x"/>
                                          </p:val>
                                        </p:tav>
                                      </p:tavLst>
                                    </p:anim>
                                    <p:anim calcmode="lin" valueType="num">
                                      <p:cBhvr>
                                        <p:cTn id="8" dur="1000"/>
                                        <p:tgtEl>
                                          <p:spTgt spid="23"/>
                                        </p:tgtEl>
                                        <p:attrNameLst>
                                          <p:attrName>ppt_y</p:attrName>
                                        </p:attrNameLst>
                                      </p:cBhvr>
                                      <p:tavLst>
                                        <p:tav tm="0">
                                          <p:val>
                                            <p:strVal val="ppt_y"/>
                                          </p:val>
                                        </p:tav>
                                        <p:tav tm="100000">
                                          <p:val>
                                            <p:strVal val="ppt_y-.1"/>
                                          </p:val>
                                        </p:tav>
                                      </p:tavLst>
                                    </p:anim>
                                    <p:set>
                                      <p:cBhvr>
                                        <p:cTn id="9" dur="1" fill="hold">
                                          <p:stCondLst>
                                            <p:cond delay="999"/>
                                          </p:stCondLst>
                                        </p:cTn>
                                        <p:tgtEl>
                                          <p:spTgt spid="23"/>
                                        </p:tgtEl>
                                        <p:attrNameLst>
                                          <p:attrName>style.visibility</p:attrName>
                                        </p:attrNameLst>
                                      </p:cBhvr>
                                      <p:to>
                                        <p:strVal val="hidden"/>
                                      </p:to>
                                    </p:se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18</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833778" y="10737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5711703" y="62133"/>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grpSp>
        <p:nvGrpSpPr>
          <p:cNvPr id="13" name="Groupe 31"/>
          <p:cNvGrpSpPr/>
          <p:nvPr/>
        </p:nvGrpSpPr>
        <p:grpSpPr>
          <a:xfrm>
            <a:off x="450180" y="596651"/>
            <a:ext cx="8050405" cy="558555"/>
            <a:chOff x="450180" y="62133"/>
            <a:chExt cx="8050405" cy="558555"/>
          </a:xfrm>
        </p:grpSpPr>
        <p:sp>
          <p:nvSpPr>
            <p:cNvPr id="1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latin typeface="Agency FB" pitchFamily="34" charset="0"/>
                  <a:ea typeface="+mj-ea"/>
                  <a:cs typeface="+mj-cs"/>
                </a:rPr>
                <a:t>Properties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a:solidFill>
                    <a:schemeClr val="bg1">
                      <a:lumMod val="65000"/>
                    </a:schemeClr>
                  </a:solidFill>
                  <a:latin typeface="Agency FB" pitchFamily="34" charset="0"/>
                  <a:ea typeface="+mj-ea"/>
                  <a:cs typeface="+mj-cs"/>
                </a:rPr>
                <a:t>Dette technique</a:t>
              </a:r>
            </a:p>
          </p:txBody>
        </p:sp>
        <p:sp>
          <p:nvSpPr>
            <p:cNvPr id="17" name="Freeform 5" descr="&lt;LOGICA_QUOTE_LEFT&gt;"/>
            <p:cNvSpPr>
              <a:spLocks/>
            </p:cNvSpPr>
            <p:nvPr/>
          </p:nvSpPr>
          <p:spPr bwMode="gray">
            <a:xfrm>
              <a:off x="4833777" y="12676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5898098" y="937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Matrice de transition</a:t>
              </a:r>
              <a:endParaRPr lang="fr-FR" sz="1700" dirty="0">
                <a:solidFill>
                  <a:schemeClr val="bg1">
                    <a:lumMod val="65000"/>
                  </a:schemeClr>
                </a:solidFill>
                <a:latin typeface="Agency FB" pitchFamily="34" charset="0"/>
                <a:ea typeface="+mj-ea"/>
                <a:cs typeface="+mj-cs"/>
              </a:endParaRPr>
            </a:p>
          </p:txBody>
        </p:sp>
        <p:sp>
          <p:nvSpPr>
            <p:cNvPr id="2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cxnSp>
        <p:nvCxnSpPr>
          <p:cNvPr id="22"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3" name="Picture 25" descr="Untitled2.bmp"/>
          <p:cNvPicPr/>
          <p:nvPr/>
        </p:nvPicPr>
        <p:blipFill>
          <a:blip r:embed="rId2" cstate="print"/>
          <a:stretch>
            <a:fillRect/>
          </a:stretch>
        </p:blipFill>
        <p:spPr>
          <a:xfrm>
            <a:off x="450180" y="1484784"/>
            <a:ext cx="7704640" cy="4343431"/>
          </a:xfrm>
          <a:prstGeom prst="rect">
            <a:avLst/>
          </a:prstGeom>
        </p:spPr>
      </p:pic>
      <p:pic>
        <p:nvPicPr>
          <p:cNvPr id="24" name="Picture 23" descr="Untitled.bmp"/>
          <p:cNvPicPr/>
          <p:nvPr/>
        </p:nvPicPr>
        <p:blipFill>
          <a:blip r:embed="rId3" cstate="print"/>
          <a:stretch>
            <a:fillRect/>
          </a:stretch>
        </p:blipFill>
        <p:spPr>
          <a:xfrm>
            <a:off x="467544" y="1498250"/>
            <a:ext cx="7687276" cy="4302308"/>
          </a:xfrm>
          <a:prstGeom prst="rect">
            <a:avLst/>
          </a:prstGeom>
        </p:spPr>
      </p:pic>
      <p:sp>
        <p:nvSpPr>
          <p:cNvPr id="25" name="Rectangle 24"/>
          <p:cNvSpPr/>
          <p:nvPr/>
        </p:nvSpPr>
        <p:spPr>
          <a:xfrm>
            <a:off x="450180" y="1772815"/>
            <a:ext cx="3689772" cy="4055399"/>
          </a:xfrm>
          <a:prstGeom prst="rect">
            <a:avLst/>
          </a:prstGeom>
          <a:solidFill>
            <a:srgbClr val="B9CDE5">
              <a:alpha val="45098"/>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6" name="Rectangle 25"/>
          <p:cNvSpPr/>
          <p:nvPr/>
        </p:nvSpPr>
        <p:spPr>
          <a:xfrm>
            <a:off x="4291328" y="1795138"/>
            <a:ext cx="3863492" cy="4055399"/>
          </a:xfrm>
          <a:prstGeom prst="rect">
            <a:avLst/>
          </a:prstGeom>
          <a:solidFill>
            <a:srgbClr val="B9CDE5">
              <a:alpha val="45098"/>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67120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down)">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xit" presetSubtype="0" fill="hold" nodeType="clickEffect">
                                  <p:stCondLst>
                                    <p:cond delay="0"/>
                                  </p:stCondLst>
                                  <p:childTnLst>
                                    <p:animEffect transition="out" filter="fade">
                                      <p:cBhvr>
                                        <p:cTn id="23" dur="1000"/>
                                        <p:tgtEl>
                                          <p:spTgt spid="23"/>
                                        </p:tgtEl>
                                      </p:cBhvr>
                                    </p:animEffect>
                                    <p:anim calcmode="lin" valueType="num">
                                      <p:cBhvr>
                                        <p:cTn id="24" dur="1000"/>
                                        <p:tgtEl>
                                          <p:spTgt spid="23"/>
                                        </p:tgtEl>
                                        <p:attrNameLst>
                                          <p:attrName>ppt_x</p:attrName>
                                        </p:attrNameLst>
                                      </p:cBhvr>
                                      <p:tavLst>
                                        <p:tav tm="0">
                                          <p:val>
                                            <p:strVal val="ppt_x"/>
                                          </p:val>
                                        </p:tav>
                                        <p:tav tm="100000">
                                          <p:val>
                                            <p:strVal val="ppt_x"/>
                                          </p:val>
                                        </p:tav>
                                      </p:tavLst>
                                    </p:anim>
                                    <p:anim calcmode="lin" valueType="num">
                                      <p:cBhvr>
                                        <p:cTn id="25" dur="1000"/>
                                        <p:tgtEl>
                                          <p:spTgt spid="23"/>
                                        </p:tgtEl>
                                        <p:attrNameLst>
                                          <p:attrName>ppt_y</p:attrName>
                                        </p:attrNameLst>
                                      </p:cBhvr>
                                      <p:tavLst>
                                        <p:tav tm="0">
                                          <p:val>
                                            <p:strVal val="ppt_y"/>
                                          </p:val>
                                        </p:tav>
                                        <p:tav tm="100000">
                                          <p:val>
                                            <p:strVal val="ppt_y-.1"/>
                                          </p:val>
                                        </p:tav>
                                      </p:tavLst>
                                    </p:anim>
                                    <p:set>
                                      <p:cBhvr>
                                        <p:cTn id="26" dur="1" fill="hold">
                                          <p:stCondLst>
                                            <p:cond delay="999"/>
                                          </p:stCondLst>
                                        </p:cTn>
                                        <p:tgtEl>
                                          <p:spTgt spid="23"/>
                                        </p:tgtEl>
                                        <p:attrNameLst>
                                          <p:attrName>style.visibility</p:attrName>
                                        </p:attrNameLst>
                                      </p:cBhvr>
                                      <p:to>
                                        <p:strVal val="hidden"/>
                                      </p:to>
                                    </p:set>
                                  </p:childTnLst>
                                </p:cTn>
                              </p:par>
                              <p:par>
                                <p:cTn id="27" presetID="47" presetClass="exit" presetSubtype="0" fill="hold" grpId="1" nodeType="withEffect">
                                  <p:stCondLst>
                                    <p:cond delay="0"/>
                                  </p:stCondLst>
                                  <p:childTnLst>
                                    <p:animEffect transition="out" filter="fade">
                                      <p:cBhvr>
                                        <p:cTn id="28" dur="1000"/>
                                        <p:tgtEl>
                                          <p:spTgt spid="26"/>
                                        </p:tgtEl>
                                      </p:cBhvr>
                                    </p:animEffect>
                                    <p:anim calcmode="lin" valueType="num">
                                      <p:cBhvr>
                                        <p:cTn id="29" dur="1000"/>
                                        <p:tgtEl>
                                          <p:spTgt spid="26"/>
                                        </p:tgtEl>
                                        <p:attrNameLst>
                                          <p:attrName>ppt_x</p:attrName>
                                        </p:attrNameLst>
                                      </p:cBhvr>
                                      <p:tavLst>
                                        <p:tav tm="0">
                                          <p:val>
                                            <p:strVal val="ppt_x"/>
                                          </p:val>
                                        </p:tav>
                                        <p:tav tm="100000">
                                          <p:val>
                                            <p:strVal val="ppt_x"/>
                                          </p:val>
                                        </p:tav>
                                      </p:tavLst>
                                    </p:anim>
                                    <p:anim calcmode="lin" valueType="num">
                                      <p:cBhvr>
                                        <p:cTn id="30" dur="1000"/>
                                        <p:tgtEl>
                                          <p:spTgt spid="26"/>
                                        </p:tgtEl>
                                        <p:attrNameLst>
                                          <p:attrName>ppt_y</p:attrName>
                                        </p:attrNameLst>
                                      </p:cBhvr>
                                      <p:tavLst>
                                        <p:tav tm="0">
                                          <p:val>
                                            <p:strVal val="ppt_y"/>
                                          </p:val>
                                        </p:tav>
                                        <p:tav tm="100000">
                                          <p:val>
                                            <p:strVal val="ppt_y-.1"/>
                                          </p:val>
                                        </p:tav>
                                      </p:tavLst>
                                    </p:anim>
                                    <p:set>
                                      <p:cBhvr>
                                        <p:cTn id="31" dur="1" fill="hold">
                                          <p:stCondLst>
                                            <p:cond delay="999"/>
                                          </p:stCondLst>
                                        </p:cTn>
                                        <p:tgtEl>
                                          <p:spTgt spid="26"/>
                                        </p:tgtEl>
                                        <p:attrNameLst>
                                          <p:attrName>style.visibility</p:attrName>
                                        </p:attrNameLst>
                                      </p:cBhvr>
                                      <p:to>
                                        <p:strVal val="hidden"/>
                                      </p:to>
                                    </p:set>
                                  </p:childTnLst>
                                </p:cTn>
                              </p:par>
                              <p:par>
                                <p:cTn id="32" presetID="47" presetClass="exit" presetSubtype="0" fill="hold" grpId="1" nodeType="withEffect">
                                  <p:stCondLst>
                                    <p:cond delay="0"/>
                                  </p:stCondLst>
                                  <p:childTnLst>
                                    <p:animEffect transition="out" filter="fade">
                                      <p:cBhvr>
                                        <p:cTn id="33" dur="1000"/>
                                        <p:tgtEl>
                                          <p:spTgt spid="25"/>
                                        </p:tgtEl>
                                      </p:cBhvr>
                                    </p:animEffect>
                                    <p:anim calcmode="lin" valueType="num">
                                      <p:cBhvr>
                                        <p:cTn id="34" dur="1000"/>
                                        <p:tgtEl>
                                          <p:spTgt spid="25"/>
                                        </p:tgtEl>
                                        <p:attrNameLst>
                                          <p:attrName>ppt_x</p:attrName>
                                        </p:attrNameLst>
                                      </p:cBhvr>
                                      <p:tavLst>
                                        <p:tav tm="0">
                                          <p:val>
                                            <p:strVal val="ppt_x"/>
                                          </p:val>
                                        </p:tav>
                                        <p:tav tm="100000">
                                          <p:val>
                                            <p:strVal val="ppt_x"/>
                                          </p:val>
                                        </p:tav>
                                      </p:tavLst>
                                    </p:anim>
                                    <p:anim calcmode="lin" valueType="num">
                                      <p:cBhvr>
                                        <p:cTn id="35" dur="1000"/>
                                        <p:tgtEl>
                                          <p:spTgt spid="25"/>
                                        </p:tgtEl>
                                        <p:attrNameLst>
                                          <p:attrName>ppt_y</p:attrName>
                                        </p:attrNameLst>
                                      </p:cBhvr>
                                      <p:tavLst>
                                        <p:tav tm="0">
                                          <p:val>
                                            <p:strVal val="ppt_y"/>
                                          </p:val>
                                        </p:tav>
                                        <p:tav tm="100000">
                                          <p:val>
                                            <p:strVal val="ppt_y-.1"/>
                                          </p:val>
                                        </p:tav>
                                      </p:tavLst>
                                    </p:anim>
                                    <p:set>
                                      <p:cBhvr>
                                        <p:cTn id="36" dur="1" fill="hold">
                                          <p:stCondLst>
                                            <p:cond delay="999"/>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19</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solidFill>
                    <a:schemeClr val="bg1">
                      <a:lumMod val="65000"/>
                    </a:schemeClr>
                  </a:solidFill>
                  <a:latin typeface="Agency FB" pitchFamily="34" charset="0"/>
                  <a:ea typeface="+mj-ea"/>
                  <a:cs typeface="+mj-cs"/>
                </a:rPr>
                <a:t>Miss</a:t>
              </a:r>
              <a:r>
                <a:rPr lang="fr-FR" sz="1700" dirty="0" smtClean="0">
                  <a:solidFill>
                    <a:schemeClr val="bg1">
                      <a:lumMod val="65000"/>
                    </a:schemeClr>
                  </a:solidFill>
                  <a:latin typeface="Agency FB" pitchFamily="34" charset="0"/>
                  <a:ea typeface="+mj-ea"/>
                  <a:cs typeface="+mj-cs"/>
                </a:rPr>
                <a:t>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6320291" y="7994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7347103" y="86103"/>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latin typeface="Agency FB" pitchFamily="34" charset="0"/>
                  <a:ea typeface="+mj-ea"/>
                  <a:cs typeface="+mj-cs"/>
                </a:rPr>
                <a:t>Conclusion</a:t>
              </a:r>
              <a:endParaRPr lang="fr-FR" sz="1700" dirty="0">
                <a:latin typeface="Agency FB" pitchFamily="34" charset="0"/>
                <a:ea typeface="+mj-ea"/>
                <a:cs typeface="+mj-cs"/>
              </a:endParaRPr>
            </a:p>
          </p:txBody>
        </p:sp>
      </p:grpSp>
      <p:cxnSp>
        <p:nvCxnSpPr>
          <p:cNvPr id="22"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3" name="Diagramme 22"/>
          <p:cNvGraphicFramePr/>
          <p:nvPr>
            <p:extLst>
              <p:ext uri="{D42A27DB-BD31-4B8C-83A1-F6EECF244321}">
                <p14:modId xmlns:p14="http://schemas.microsoft.com/office/powerpoint/2010/main" val="1172859477"/>
              </p:ext>
            </p:extLst>
          </p:nvPr>
        </p:nvGraphicFramePr>
        <p:xfrm>
          <a:off x="899591" y="1628800"/>
          <a:ext cx="7511877"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0401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2</a:t>
            </a:fld>
            <a:endParaRPr lang="fr-BE"/>
          </a:p>
        </p:txBody>
      </p:sp>
      <p:grpSp>
        <p:nvGrpSpPr>
          <p:cNvPr id="5" name="Groupe 61"/>
          <p:cNvGrpSpPr/>
          <p:nvPr/>
        </p:nvGrpSpPr>
        <p:grpSpPr>
          <a:xfrm>
            <a:off x="2051720" y="2564904"/>
            <a:ext cx="3231219" cy="457200"/>
            <a:chOff x="1941799" y="2362200"/>
            <a:chExt cx="3231219" cy="457200"/>
          </a:xfrm>
        </p:grpSpPr>
        <p:sp>
          <p:nvSpPr>
            <p:cNvPr id="6" name="Pentagone 4"/>
            <p:cNvSpPr/>
            <p:nvPr/>
          </p:nvSpPr>
          <p:spPr>
            <a:xfrm>
              <a:off x="2116663" y="2362200"/>
              <a:ext cx="3056355" cy="457200"/>
            </a:xfrm>
            <a:prstGeom prst="rect">
              <a:avLst/>
            </a:prstGeom>
            <a:solidFill>
              <a:schemeClr val="bg1"/>
            </a:solidFill>
            <a:ln>
              <a:no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Titrisation</a:t>
              </a:r>
              <a:endParaRPr lang="fr-FR" sz="2200" dirty="0">
                <a:solidFill>
                  <a:schemeClr val="tx1"/>
                </a:solidFill>
                <a:latin typeface="Agency FB" pitchFamily="34" charset="0"/>
              </a:endParaRPr>
            </a:p>
          </p:txBody>
        </p:sp>
        <p:sp>
          <p:nvSpPr>
            <p:cNvPr id="7" name="Ellipse 60"/>
            <p:cNvSpPr/>
            <p:nvPr/>
          </p:nvSpPr>
          <p:spPr>
            <a:xfrm>
              <a:off x="1941799" y="2476500"/>
              <a:ext cx="344201" cy="266700"/>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0" bIns="36000"/>
            <a:lstStyle/>
            <a:p>
              <a:r>
                <a:rPr lang="fr-FR" sz="1200" dirty="0" smtClean="0">
                  <a:solidFill>
                    <a:schemeClr val="tx1"/>
                  </a:solidFill>
                </a:rPr>
                <a:t>2</a:t>
              </a:r>
              <a:endParaRPr lang="fr-FR" sz="1200" dirty="0">
                <a:solidFill>
                  <a:schemeClr val="tx1"/>
                </a:solidFill>
              </a:endParaRPr>
            </a:p>
          </p:txBody>
        </p:sp>
      </p:grpSp>
      <p:sp>
        <p:nvSpPr>
          <p:cNvPr id="8" name="Freeform 5" descr="&lt;LOGICA_QUOTE_LEFT&gt;"/>
          <p:cNvSpPr>
            <a:spLocks/>
          </p:cNvSpPr>
          <p:nvPr/>
        </p:nvSpPr>
        <p:spPr bwMode="gray">
          <a:xfrm>
            <a:off x="298193" y="641170"/>
            <a:ext cx="144000" cy="468000"/>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dirty="0"/>
          </a:p>
        </p:txBody>
      </p:sp>
      <p:sp>
        <p:nvSpPr>
          <p:cNvPr id="9" name="Freeform 9" descr="&lt;LOGICA_QUOTE_RIGHT&gt;"/>
          <p:cNvSpPr>
            <a:spLocks/>
          </p:cNvSpPr>
          <p:nvPr/>
        </p:nvSpPr>
        <p:spPr bwMode="gray">
          <a:xfrm>
            <a:off x="1573742" y="605308"/>
            <a:ext cx="144000" cy="468000"/>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dirty="0"/>
          </a:p>
        </p:txBody>
      </p:sp>
      <p:grpSp>
        <p:nvGrpSpPr>
          <p:cNvPr id="10" name="Groupe 34"/>
          <p:cNvGrpSpPr/>
          <p:nvPr/>
        </p:nvGrpSpPr>
        <p:grpSpPr>
          <a:xfrm>
            <a:off x="1463033" y="1752550"/>
            <a:ext cx="4715137" cy="457200"/>
            <a:chOff x="2792699" y="3302000"/>
            <a:chExt cx="4715137" cy="476313"/>
          </a:xfrm>
          <a:effectLst/>
        </p:grpSpPr>
        <p:sp>
          <p:nvSpPr>
            <p:cNvPr id="11" name="Pentagone 4"/>
            <p:cNvSpPr/>
            <p:nvPr/>
          </p:nvSpPr>
          <p:spPr>
            <a:xfrm>
              <a:off x="2942163" y="3302000"/>
              <a:ext cx="4565673" cy="476313"/>
            </a:xfrm>
            <a:prstGeom prst="rect">
              <a:avLst/>
            </a:prstGeom>
            <a:solidFill>
              <a:schemeClr val="bg1"/>
            </a:solidFill>
            <a:ln cap="rnd">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pPr lvl="0" defTabSz="1422400">
                <a:lnSpc>
                  <a:spcPct val="90000"/>
                </a:lnSpc>
                <a:spcBef>
                  <a:spcPct val="0"/>
                </a:spcBef>
                <a:spcAft>
                  <a:spcPct val="35000"/>
                </a:spcAft>
              </a:pPr>
              <a:r>
                <a:rPr lang="fr-FR" sz="2200" dirty="0">
                  <a:solidFill>
                    <a:schemeClr val="tx1"/>
                  </a:solidFill>
                  <a:latin typeface="Agency FB" pitchFamily="34" charset="0"/>
                </a:rPr>
                <a:t>Contexte général du </a:t>
              </a:r>
              <a:r>
                <a:rPr lang="fr-FR" sz="2200" dirty="0" smtClean="0">
                  <a:solidFill>
                    <a:schemeClr val="tx1"/>
                  </a:solidFill>
                  <a:latin typeface="Agency FB" pitchFamily="34" charset="0"/>
                </a:rPr>
                <a:t>projet</a:t>
              </a:r>
              <a:endParaRPr lang="fr-FR" sz="2200" dirty="0">
                <a:solidFill>
                  <a:schemeClr val="tx1"/>
                </a:solidFill>
                <a:latin typeface="Agency FB" pitchFamily="34" charset="0"/>
              </a:endParaRPr>
            </a:p>
          </p:txBody>
        </p:sp>
        <p:sp>
          <p:nvSpPr>
            <p:cNvPr id="12" name="Ellipse 36"/>
            <p:cNvSpPr/>
            <p:nvPr/>
          </p:nvSpPr>
          <p:spPr>
            <a:xfrm>
              <a:off x="2792699" y="3381386"/>
              <a:ext cx="344201" cy="277849"/>
            </a:xfrm>
            <a:prstGeom prst="ellipse">
              <a:avLst/>
            </a:prstGeom>
            <a:ln/>
          </p:spPr>
          <p:style>
            <a:lnRef idx="0">
              <a:schemeClr val="accent1"/>
            </a:lnRef>
            <a:fillRef idx="3">
              <a:schemeClr val="accent1"/>
            </a:fillRef>
            <a:effectRef idx="3">
              <a:schemeClr val="accent1"/>
            </a:effectRef>
            <a:fontRef idx="minor">
              <a:schemeClr val="lt1"/>
            </a:fontRef>
          </p:style>
          <p:txBody>
            <a:bodyPr lIns="72000" tIns="0" bIns="36000"/>
            <a:lstStyle/>
            <a:p>
              <a:r>
                <a:rPr lang="fr-FR" sz="1200" dirty="0" smtClean="0">
                  <a:solidFill>
                    <a:schemeClr val="tx1"/>
                  </a:solidFill>
                </a:rPr>
                <a:t>1</a:t>
              </a:r>
              <a:endParaRPr lang="fr-FR" sz="1200" dirty="0">
                <a:solidFill>
                  <a:schemeClr val="tx1"/>
                </a:solidFill>
              </a:endParaRPr>
            </a:p>
          </p:txBody>
        </p:sp>
      </p:grpSp>
      <p:grpSp>
        <p:nvGrpSpPr>
          <p:cNvPr id="13" name="Groupe 39"/>
          <p:cNvGrpSpPr/>
          <p:nvPr/>
        </p:nvGrpSpPr>
        <p:grpSpPr>
          <a:xfrm>
            <a:off x="2339752" y="3429000"/>
            <a:ext cx="3811301" cy="457200"/>
            <a:chOff x="2792699" y="3235845"/>
            <a:chExt cx="3811301" cy="476313"/>
          </a:xfrm>
          <a:effectLst/>
        </p:grpSpPr>
        <p:sp>
          <p:nvSpPr>
            <p:cNvPr id="14" name="Pentagone 4"/>
            <p:cNvSpPr/>
            <p:nvPr/>
          </p:nvSpPr>
          <p:spPr>
            <a:xfrm>
              <a:off x="2942163" y="3235845"/>
              <a:ext cx="3661837" cy="476313"/>
            </a:xfrm>
            <a:prstGeom prst="rect">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B3S  </a:t>
              </a:r>
              <a:endParaRPr lang="fr-FR" sz="2200" dirty="0">
                <a:solidFill>
                  <a:schemeClr val="tx1"/>
                </a:solidFill>
                <a:latin typeface="Agency FB" pitchFamily="34" charset="0"/>
              </a:endParaRPr>
            </a:p>
          </p:txBody>
        </p:sp>
        <p:sp>
          <p:nvSpPr>
            <p:cNvPr id="15" name="Ellipse 41"/>
            <p:cNvSpPr/>
            <p:nvPr/>
          </p:nvSpPr>
          <p:spPr>
            <a:xfrm>
              <a:off x="2792699" y="3328462"/>
              <a:ext cx="331501" cy="304311"/>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18000" bIns="36000"/>
            <a:lstStyle/>
            <a:p>
              <a:r>
                <a:rPr lang="fr-FR" sz="1200" dirty="0" smtClean="0">
                  <a:solidFill>
                    <a:schemeClr val="tx1"/>
                  </a:solidFill>
                </a:rPr>
                <a:t>3</a:t>
              </a:r>
              <a:endParaRPr lang="fr-FR" sz="1200" dirty="0">
                <a:solidFill>
                  <a:schemeClr val="tx1"/>
                </a:solidFill>
              </a:endParaRPr>
            </a:p>
          </p:txBody>
        </p:sp>
      </p:grpSp>
      <p:grpSp>
        <p:nvGrpSpPr>
          <p:cNvPr id="16" name="Groupe 44"/>
          <p:cNvGrpSpPr/>
          <p:nvPr/>
        </p:nvGrpSpPr>
        <p:grpSpPr>
          <a:xfrm>
            <a:off x="2123728" y="4293096"/>
            <a:ext cx="4358041" cy="457200"/>
            <a:chOff x="2856200" y="3328466"/>
            <a:chExt cx="2825140" cy="476313"/>
          </a:xfrm>
          <a:effectLst/>
        </p:grpSpPr>
        <p:sp>
          <p:nvSpPr>
            <p:cNvPr id="17" name="Pentagone 4"/>
            <p:cNvSpPr/>
            <p:nvPr/>
          </p:nvSpPr>
          <p:spPr>
            <a:xfrm>
              <a:off x="3031063" y="3328466"/>
              <a:ext cx="2650277" cy="476313"/>
            </a:xfrm>
            <a:prstGeom prst="rect">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Missions</a:t>
              </a:r>
              <a:endParaRPr lang="fr-FR" sz="2200" dirty="0">
                <a:solidFill>
                  <a:schemeClr val="tx1"/>
                </a:solidFill>
                <a:latin typeface="Agency FB" pitchFamily="34" charset="0"/>
              </a:endParaRPr>
            </a:p>
          </p:txBody>
        </p:sp>
        <p:sp>
          <p:nvSpPr>
            <p:cNvPr id="18" name="Ellipse 46"/>
            <p:cNvSpPr/>
            <p:nvPr/>
          </p:nvSpPr>
          <p:spPr>
            <a:xfrm>
              <a:off x="2856200" y="3407847"/>
              <a:ext cx="222438" cy="303790"/>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18000" bIns="36000"/>
            <a:lstStyle/>
            <a:p>
              <a:r>
                <a:rPr lang="fr-FR" sz="1200" dirty="0" smtClean="0">
                  <a:solidFill>
                    <a:schemeClr val="tx1"/>
                  </a:solidFill>
                </a:rPr>
                <a:t>4</a:t>
              </a:r>
              <a:endParaRPr lang="fr-FR" sz="1200" dirty="0">
                <a:solidFill>
                  <a:schemeClr val="tx1"/>
                </a:solidFill>
              </a:endParaRPr>
            </a:p>
          </p:txBody>
        </p:sp>
      </p:grpSp>
      <p:sp>
        <p:nvSpPr>
          <p:cNvPr id="22" name="Lune 59"/>
          <p:cNvSpPr/>
          <p:nvPr/>
        </p:nvSpPr>
        <p:spPr bwMode="gray">
          <a:xfrm rot="10800000">
            <a:off x="444500" y="1727200"/>
            <a:ext cx="1663700" cy="4025900"/>
          </a:xfrm>
          <a:prstGeom prst="moon">
            <a:avLst>
              <a:gd name="adj" fmla="val 7072"/>
            </a:avLst>
          </a:prstGeom>
          <a:ln>
            <a:headEnd/>
            <a:tailEnd/>
          </a:ln>
        </p:spPr>
        <p:style>
          <a:lnRef idx="1">
            <a:schemeClr val="accent1"/>
          </a:lnRef>
          <a:fillRef idx="3">
            <a:schemeClr val="accent1"/>
          </a:fillRef>
          <a:effectRef idx="2">
            <a:schemeClr val="accent1"/>
          </a:effectRef>
          <a:fontRef idx="minor">
            <a:schemeClr val="lt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23" name="TextBox 26"/>
          <p:cNvSpPr txBox="1"/>
          <p:nvPr/>
        </p:nvSpPr>
        <p:spPr>
          <a:xfrm>
            <a:off x="395536" y="613560"/>
            <a:ext cx="813043" cy="523220"/>
          </a:xfrm>
          <a:prstGeom prst="rect">
            <a:avLst/>
          </a:prstGeom>
          <a:noFill/>
        </p:spPr>
        <p:txBody>
          <a:bodyPr wrap="none" rtlCol="0">
            <a:spAutoFit/>
          </a:bodyPr>
          <a:lstStyle/>
          <a:p>
            <a:r>
              <a:rPr lang="fr-FR" sz="2800" dirty="0">
                <a:latin typeface="+mj-lt"/>
              </a:rPr>
              <a:t>P</a:t>
            </a:r>
            <a:r>
              <a:rPr lang="fr-FR" sz="2800" dirty="0" smtClean="0">
                <a:latin typeface="+mj-lt"/>
              </a:rPr>
              <a:t>lan</a:t>
            </a:r>
            <a:endParaRPr lang="fr-FR" sz="2800" dirty="0">
              <a:latin typeface="+mj-lt"/>
            </a:endParaRPr>
          </a:p>
        </p:txBody>
      </p:sp>
      <p:grpSp>
        <p:nvGrpSpPr>
          <p:cNvPr id="24" name="Group 44"/>
          <p:cNvGrpSpPr/>
          <p:nvPr/>
        </p:nvGrpSpPr>
        <p:grpSpPr>
          <a:xfrm>
            <a:off x="444499" y="1136780"/>
            <a:ext cx="8164731" cy="463420"/>
            <a:chOff x="444499" y="1136780"/>
            <a:chExt cx="8164731" cy="463420"/>
          </a:xfrm>
        </p:grpSpPr>
        <p:cxnSp>
          <p:nvCxnSpPr>
            <p:cNvPr id="25" name="Straight Connector 30"/>
            <p:cNvCxnSpPr/>
            <p:nvPr/>
          </p:nvCxnSpPr>
          <p:spPr>
            <a:xfrm>
              <a:off x="444499" y="1136780"/>
              <a:ext cx="7943925" cy="0"/>
            </a:xfrm>
            <a:prstGeom prst="line">
              <a:avLst/>
            </a:prstGeom>
            <a:ln w="28575"/>
          </p:spPr>
          <p:style>
            <a:lnRef idx="3">
              <a:schemeClr val="accent1"/>
            </a:lnRef>
            <a:fillRef idx="0">
              <a:schemeClr val="accent1"/>
            </a:fillRef>
            <a:effectRef idx="2">
              <a:schemeClr val="accent1"/>
            </a:effectRef>
            <a:fontRef idx="minor">
              <a:schemeClr val="tx1"/>
            </a:fontRef>
          </p:style>
        </p:cxnSp>
        <p:sp>
          <p:nvSpPr>
            <p:cNvPr id="26" name="Arc 25"/>
            <p:cNvSpPr/>
            <p:nvPr/>
          </p:nvSpPr>
          <p:spPr>
            <a:xfrm>
              <a:off x="8100392" y="1136780"/>
              <a:ext cx="508838" cy="463420"/>
            </a:xfrm>
            <a:prstGeom prst="arc">
              <a:avLst>
                <a:gd name="adj1" fmla="val 16596668"/>
                <a:gd name="adj2" fmla="val 0"/>
              </a:avLst>
            </a:prstGeom>
            <a:ln w="28575"/>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grpSp>
      <p:grpSp>
        <p:nvGrpSpPr>
          <p:cNvPr id="27" name="Group 45"/>
          <p:cNvGrpSpPr/>
          <p:nvPr/>
        </p:nvGrpSpPr>
        <p:grpSpPr>
          <a:xfrm>
            <a:off x="467544" y="5753100"/>
            <a:ext cx="8141686" cy="484212"/>
            <a:chOff x="467544" y="5753100"/>
            <a:chExt cx="8141686" cy="484212"/>
          </a:xfrm>
        </p:grpSpPr>
        <p:cxnSp>
          <p:nvCxnSpPr>
            <p:cNvPr id="28" name="Straight Connector 38"/>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Arc 28"/>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2" name="Groupe 1"/>
          <p:cNvGrpSpPr/>
          <p:nvPr/>
        </p:nvGrpSpPr>
        <p:grpSpPr>
          <a:xfrm>
            <a:off x="1691680" y="5013176"/>
            <a:ext cx="4358041" cy="457200"/>
            <a:chOff x="2158175" y="4195936"/>
            <a:chExt cx="4358041" cy="457200"/>
          </a:xfrm>
        </p:grpSpPr>
        <p:grpSp>
          <p:nvGrpSpPr>
            <p:cNvPr id="30" name="Groupe 44"/>
            <p:cNvGrpSpPr/>
            <p:nvPr/>
          </p:nvGrpSpPr>
          <p:grpSpPr>
            <a:xfrm>
              <a:off x="2158175" y="4195936"/>
              <a:ext cx="4358041" cy="457200"/>
              <a:chOff x="2856200" y="3328466"/>
              <a:chExt cx="2825140" cy="476313"/>
            </a:xfrm>
            <a:effectLst/>
          </p:grpSpPr>
          <p:sp>
            <p:nvSpPr>
              <p:cNvPr id="31" name="Pentagone 4"/>
              <p:cNvSpPr/>
              <p:nvPr/>
            </p:nvSpPr>
            <p:spPr>
              <a:xfrm>
                <a:off x="3031063" y="3328466"/>
                <a:ext cx="2650277" cy="476313"/>
              </a:xfrm>
              <a:prstGeom prst="rect">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Conclusion</a:t>
                </a:r>
              </a:p>
            </p:txBody>
          </p:sp>
          <p:sp>
            <p:nvSpPr>
              <p:cNvPr id="32" name="Ellipse 46"/>
              <p:cNvSpPr/>
              <p:nvPr/>
            </p:nvSpPr>
            <p:spPr>
              <a:xfrm>
                <a:off x="2856200" y="3407847"/>
                <a:ext cx="246913" cy="303790"/>
              </a:xfrm>
              <a:prstGeom prst="ellipse">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endParaRPr lang="fr-FR" sz="2200" dirty="0">
                  <a:solidFill>
                    <a:schemeClr val="tx1"/>
                  </a:solidFill>
                  <a:latin typeface="Agency FB" pitchFamily="34" charset="0"/>
                </a:endParaRPr>
              </a:p>
            </p:txBody>
          </p:sp>
        </p:grpSp>
        <p:sp>
          <p:nvSpPr>
            <p:cNvPr id="36" name="Ellipse 46"/>
            <p:cNvSpPr/>
            <p:nvPr/>
          </p:nvSpPr>
          <p:spPr>
            <a:xfrm>
              <a:off x="2267744" y="4304746"/>
              <a:ext cx="319129" cy="291600"/>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18000" bIns="36000"/>
            <a:lstStyle/>
            <a:p>
              <a:r>
                <a:rPr lang="fr-FR" sz="1200" dirty="0" smtClean="0">
                  <a:solidFill>
                    <a:schemeClr val="tx1"/>
                  </a:solidFill>
                </a:rPr>
                <a:t>5</a:t>
              </a:r>
              <a:endParaRPr lang="fr-FR" sz="1200" dirty="0">
                <a:solidFill>
                  <a:schemeClr val="tx1"/>
                </a:solidFill>
              </a:endParaRPr>
            </a:p>
          </p:txBody>
        </p:sp>
      </p:grpSp>
    </p:spTree>
    <p:extLst>
      <p:ext uri="{BB962C8B-B14F-4D97-AF65-F5344CB8AC3E}">
        <p14:creationId xmlns:p14="http://schemas.microsoft.com/office/powerpoint/2010/main" val="12465279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61 0.54467 C 0.01702 0.53657 0.03247 0.52592 0.04584 0.50324 C 0.0592 0.48032 0.07361 0.44213 0.08316 0.40995 C 0.0915 0.37662 0.0967 0.3375 0.09792 0.30347 C 0.09965 0.26736 0.0967 0.22824 0.09132 0.19375 C 0.08594 0.15879 0.07327 0.12152 0.06389 0.09444 C 0.05313 0.06805 0.04236 0.05139 0.03004 0.03657 C 0.02153 0.01875 0.0059 0.00555 -1.94444E-6 3.33333E-6 " pathEditMode="relative" rAng="-273876" ptsTypes="aaaaaaaA">
                                      <p:cBhvr>
                                        <p:cTn id="8" dur="1000" fill="hold"/>
                                        <p:tgtEl>
                                          <p:spTgt spid="10"/>
                                        </p:tgtEl>
                                        <p:attrNameLst>
                                          <p:attrName>ppt_x</p:attrName>
                                          <p:attrName>ppt_y</p:attrName>
                                        </p:attrNameLst>
                                      </p:cBhvr>
                                      <p:rCtr x="4000" y="-27700"/>
                                    </p:animMotion>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0.10973 0.46482 C -0.09306 0.45764 -0.07622 0.4507 -0.0625 0.43889 C -0.04879 0.42709 -0.03733 0.40996 -0.02778 0.39445 C -0.01823 0.37894 -0.01372 0.36783 -0.00556 0.3463 C 0.0026 0.32477 0.01475 0.29746 0.02083 0.26482 C 0.02691 0.23218 0.03402 0.19144 0.03055 0.15 C 0.02708 0.10857 0.00503 0.03889 3.61111E-6 0.01667 " pathEditMode="relative" rAng="0" ptsTypes="aaaaaaA">
                                      <p:cBhvr>
                                        <p:cTn id="13" dur="1000" fill="hold"/>
                                        <p:tgtEl>
                                          <p:spTgt spid="5"/>
                                        </p:tgtEl>
                                        <p:attrNameLst>
                                          <p:attrName>ppt_x</p:attrName>
                                          <p:attrName>ppt_y</p:attrName>
                                        </p:attrNameLst>
                                      </p:cBhvr>
                                      <p:rCtr x="7200" y="-22400"/>
                                    </p:animMotion>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0.08368 0.32778 C -0.06684 0.30787 -0.04983 0.28796 -0.03681 0.26296 C -0.02396 0.23796 -0.01302 0.20278 -0.00625 0.17778 C 0.00052 0.15278 0.00208 0.13704 0.00382 0.11296 C 0.0059 0.08889 0.0059 0.05162 0.00521 0.03333 C 0.00451 0.01505 0.00052 0.00833 2.22222E-6 0.0037 " pathEditMode="relative" rAng="0" ptsTypes="AAAAAA">
                                      <p:cBhvr>
                                        <p:cTn id="18" dur="1000" fill="hold"/>
                                        <p:tgtEl>
                                          <p:spTgt spid="13"/>
                                        </p:tgtEl>
                                        <p:attrNameLst>
                                          <p:attrName>ppt_x</p:attrName>
                                          <p:attrName>ppt_y</p:attrName>
                                        </p:attrNameLst>
                                      </p:cBhvr>
                                      <p:rCtr x="4462" y="-16204"/>
                                    </p:animMotion>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0" presetClass="path" presetSubtype="0" accel="50000" decel="50000" fill="hold" nodeType="withEffect">
                                  <p:stCondLst>
                                    <p:cond delay="0"/>
                                  </p:stCondLst>
                                  <p:childTnLst>
                                    <p:animMotion origin="layout" path="M -0.09027 0.21481 C -0.07326 0.19352 -0.05625 0.17245 -0.04444 0.1537 C -0.03264 0.13495 -0.02621 0.12037 -0.01944 0.10185 C -0.01267 0.08333 -0.00746 0.05926 -0.00416 0.04259 C -0.00086 0.02592 -0.00069 0.00856 -3.05556E-6 0.00185 " pathEditMode="relative" rAng="0" ptsTypes="aaaaA">
                                      <p:cBhvr>
                                        <p:cTn id="23" dur="1000" fill="hold"/>
                                        <p:tgtEl>
                                          <p:spTgt spid="16"/>
                                        </p:tgtEl>
                                        <p:attrNameLst>
                                          <p:attrName>ppt_x</p:attrName>
                                          <p:attrName>ppt_y</p:attrName>
                                        </p:attrNameLst>
                                      </p:cBhvr>
                                      <p:rCtr x="4500" y="-10600"/>
                                    </p:animMotion>
                                  </p:childTnLst>
                                </p:cTn>
                              </p:par>
                              <p:par>
                                <p:cTn id="24" presetID="1" presetClass="entr" presetSubtype="0" fill="hold" nodeType="withEffect">
                                  <p:stCondLst>
                                    <p:cond delay="1000"/>
                                  </p:stCondLst>
                                  <p:childTnLst>
                                    <p:set>
                                      <p:cBhvr>
                                        <p:cTn id="25" dur="1" fill="hold">
                                          <p:stCondLst>
                                            <p:cond delay="0"/>
                                          </p:stCondLst>
                                        </p:cTn>
                                        <p:tgtEl>
                                          <p:spTgt spid="2"/>
                                        </p:tgtEl>
                                        <p:attrNameLst>
                                          <p:attrName>style.visibility</p:attrName>
                                        </p:attrNameLst>
                                      </p:cBhvr>
                                      <p:to>
                                        <p:strVal val="visible"/>
                                      </p:to>
                                    </p:set>
                                  </p:childTnLst>
                                </p:cTn>
                              </p:par>
                            </p:childTnLst>
                          </p:cTn>
                        </p:par>
                        <p:par>
                          <p:cTn id="26" fill="hold">
                            <p:stCondLst>
                              <p:cond delay="4000"/>
                            </p:stCondLst>
                            <p:childTnLst>
                              <p:par>
                                <p:cTn id="27" presetID="37" presetClass="path" presetSubtype="0" accel="50000" decel="50000" fill="hold" nodeType="afterEffect">
                                  <p:stCondLst>
                                    <p:cond delay="0"/>
                                  </p:stCondLst>
                                  <p:childTnLst>
                                    <p:animMotion origin="layout" path="M -0.12431 0.22731 L -0.06684 0.19005 C -0.05469 0.18333 -0.04132 0.16643 -0.03021 0.14676 C -0.01806 0.12407 -0.01077 0.10347 -0.00973 0.08472 L -0.00053 -0.00023 " pathEditMode="relative" rAng="18360000" ptsTypes="AAAAA">
                                      <p:cBhvr>
                                        <p:cTn id="28" dur="1000" fill="hold"/>
                                        <p:tgtEl>
                                          <p:spTgt spid="2"/>
                                        </p:tgtEl>
                                        <p:attrNameLst>
                                          <p:attrName>ppt_x</p:attrName>
                                          <p:attrName>ppt_y</p:attrName>
                                        </p:attrNameLst>
                                      </p:cBhvr>
                                      <p:rCtr x="7830" y="-97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p:txBody>
          <a:bodyPr/>
          <a:lstStyle/>
          <a:p>
            <a:fld id="{CF4668DC-857F-487D-BFFA-8C0CA5037977}" type="slidenum">
              <a:rPr lang="fr-BE" smtClean="0">
                <a:solidFill>
                  <a:prstClr val="black">
                    <a:tint val="75000"/>
                  </a:prstClr>
                </a:solidFill>
              </a:rPr>
              <a:pPr/>
              <a:t>20</a:t>
            </a:fld>
            <a:endParaRPr lang="fr-BE" dirty="0">
              <a:solidFill>
                <a:prstClr val="black">
                  <a:tint val="75000"/>
                </a:prstClr>
              </a:solidFill>
            </a:endParaRPr>
          </a:p>
        </p:txBody>
      </p:sp>
      <p:sp>
        <p:nvSpPr>
          <p:cNvPr id="26" name="Rectangle 25"/>
          <p:cNvSpPr/>
          <p:nvPr/>
        </p:nvSpPr>
        <p:spPr>
          <a:xfrm>
            <a:off x="395536" y="2924944"/>
            <a:ext cx="8316600" cy="822023"/>
          </a:xfrm>
          <a:prstGeom prst="rect">
            <a:avLst/>
          </a:prstGeom>
          <a:scene3d>
            <a:camera prst="orthographicFront"/>
            <a:lightRig rig="flat" dir="t"/>
          </a:scene3d>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80010" rIns="80010" bIns="80010" numCol="1" spcCol="1270" anchor="t" anchorCtr="0">
            <a:noAutofit/>
          </a:bodyPr>
          <a:lstStyle/>
          <a:p>
            <a:pPr algn="ctr" defTabSz="933450">
              <a:lnSpc>
                <a:spcPct val="90000"/>
              </a:lnSpc>
              <a:spcBef>
                <a:spcPct val="0"/>
              </a:spcBef>
              <a:spcAft>
                <a:spcPct val="35000"/>
              </a:spcAft>
            </a:pPr>
            <a:r>
              <a:rPr lang="fr-FR" sz="48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rPr>
              <a:t>Merci de votre attention</a:t>
            </a:r>
            <a:endParaRPr lang="fr-FR" sz="4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ndParaRPr>
          </a:p>
          <a:p>
            <a:pPr marL="171450" lvl="1" indent="-171450" defTabSz="711200">
              <a:lnSpc>
                <a:spcPct val="90000"/>
              </a:lnSpc>
              <a:spcBef>
                <a:spcPct val="0"/>
              </a:spcBef>
              <a:spcAft>
                <a:spcPct val="15000"/>
              </a:spcAft>
              <a:buFontTx/>
              <a:buChar char="••"/>
            </a:pPr>
            <a:endParaRPr lang="fr-FR" sz="4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ndParaRPr>
          </a:p>
          <a:p>
            <a:pPr marL="171450" lvl="1" indent="-171450" defTabSz="711200">
              <a:lnSpc>
                <a:spcPct val="90000"/>
              </a:lnSpc>
              <a:spcBef>
                <a:spcPct val="0"/>
              </a:spcBef>
              <a:spcAft>
                <a:spcPct val="15000"/>
              </a:spcAft>
              <a:buFontTx/>
              <a:buChar char="••"/>
            </a:pPr>
            <a:endParaRPr lang="fr-FR" sz="4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8628423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10675" y="1459384"/>
            <a:ext cx="6982544" cy="830997"/>
          </a:xfrm>
        </p:spPr>
        <p:txBody>
          <a:bodyPr wrap="square">
            <a:spAutoFit/>
          </a:bodyPr>
          <a:lstStyle/>
          <a:p>
            <a:r>
              <a:rPr lang="fr-FR" sz="2400" dirty="0">
                <a:ln w="3175" cmpd="sng">
                  <a:noFill/>
                  <a:prstDash val="solid"/>
                </a:ln>
                <a:effectLst>
                  <a:outerShdw blurRad="63500" dir="3600000" algn="tl" rotWithShape="0">
                    <a:srgbClr val="000000">
                      <a:alpha val="70000"/>
                    </a:srgbClr>
                  </a:outerShdw>
                </a:effectLst>
              </a:rPr>
              <a:t>Soutenance de projet de fin d’études</a:t>
            </a:r>
            <a:br>
              <a:rPr lang="fr-FR" sz="2400" dirty="0">
                <a:ln w="3175" cmpd="sng">
                  <a:noFill/>
                  <a:prstDash val="solid"/>
                </a:ln>
                <a:effectLst>
                  <a:outerShdw blurRad="63500" dir="3600000" algn="tl" rotWithShape="0">
                    <a:srgbClr val="000000">
                      <a:alpha val="70000"/>
                    </a:srgbClr>
                  </a:outerShdw>
                </a:effectLst>
              </a:rPr>
            </a:br>
            <a:r>
              <a:rPr lang="fr-FR" sz="2400" dirty="0">
                <a:ln w="3175" cmpd="sng">
                  <a:noFill/>
                  <a:prstDash val="solid"/>
                </a:ln>
                <a:effectLst>
                  <a:outerShdw blurRad="63500" dir="3600000" algn="tl" rotWithShape="0">
                    <a:srgbClr val="000000">
                      <a:alpha val="70000"/>
                    </a:srgbClr>
                  </a:outerShdw>
                </a:effectLst>
              </a:rPr>
              <a:t>Sous thème :</a:t>
            </a:r>
            <a:endParaRPr lang="fr-FR" sz="2400" dirty="0">
              <a:ln w="3175" cmpd="sng">
                <a:noFill/>
                <a:prstDash val="solid"/>
              </a:ln>
              <a:effectLst>
                <a:outerShdw blurRad="63500" dir="3600000" algn="tl" rotWithShape="0">
                  <a:srgbClr val="000000">
                    <a:alpha val="70000"/>
                  </a:srgbClr>
                </a:outerShdw>
              </a:effectLst>
              <a:latin typeface="+mn-lt"/>
              <a:ea typeface="+mn-ea"/>
              <a:cs typeface="+mn-cs"/>
            </a:endParaRPr>
          </a:p>
        </p:txBody>
      </p:sp>
      <p:sp>
        <p:nvSpPr>
          <p:cNvPr id="3" name="Sous-titre 2"/>
          <p:cNvSpPr>
            <a:spLocks noGrp="1"/>
          </p:cNvSpPr>
          <p:nvPr>
            <p:ph type="subTitle" idx="1"/>
          </p:nvPr>
        </p:nvSpPr>
        <p:spPr>
          <a:xfrm>
            <a:off x="915652" y="2375577"/>
            <a:ext cx="6935659" cy="1832857"/>
          </a:xfrm>
          <a:prstGeom prst="roundRect">
            <a:avLst/>
          </a:prstGeom>
        </p:spPr>
        <p:style>
          <a:lnRef idx="1">
            <a:schemeClr val="accent6"/>
          </a:lnRef>
          <a:fillRef idx="2">
            <a:schemeClr val="accent6"/>
          </a:fillRef>
          <a:effectRef idx="1">
            <a:schemeClr val="accent6"/>
          </a:effectRef>
          <a:fontRef idx="minor">
            <a:schemeClr val="dk1"/>
          </a:fontRef>
        </p:style>
        <p:txBody>
          <a:bodyPr>
            <a:normAutofit/>
          </a:bodyPr>
          <a:lstStyle/>
          <a:p>
            <a:r>
              <a:rPr lang="fr-FR" sz="2800" dirty="0" smtClean="0">
                <a:ln w="0"/>
                <a:solidFill>
                  <a:schemeClr val="tx1"/>
                </a:solidFill>
                <a:effectLst>
                  <a:outerShdw blurRad="38100" dist="19050" dir="2700000" algn="tl" rotWithShape="0">
                    <a:schemeClr val="dk1">
                      <a:alpha val="40000"/>
                    </a:schemeClr>
                  </a:outerShdw>
                </a:effectLst>
              </a:rPr>
              <a:t>Assistance développement java sur un moteur de calcul de risque de crédit et liquidité pour la titrisation</a:t>
            </a:r>
            <a:endParaRPr lang="fr-FR" sz="28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2432579" y="5085847"/>
            <a:ext cx="2838679" cy="369332"/>
          </a:xfrm>
          <a:prstGeom prst="rect">
            <a:avLst/>
          </a:prstGeom>
        </p:spPr>
        <p:txBody>
          <a:bodyPr wrap="square">
            <a:spAutoFit/>
          </a:bodyPr>
          <a:lstStyle/>
          <a:p>
            <a:r>
              <a:rPr lang="fr-FR" dirty="0">
                <a:solidFill>
                  <a:prstClr val="black"/>
                </a:solidFill>
              </a:rPr>
              <a:t>Devant le jury composé de </a:t>
            </a:r>
            <a:r>
              <a:rPr lang="fr-FR" dirty="0" smtClean="0">
                <a:solidFill>
                  <a:prstClr val="black"/>
                </a:solidFill>
              </a:rPr>
              <a:t>:</a:t>
            </a:r>
            <a:endParaRPr lang="fr-FR" dirty="0">
              <a:solidFill>
                <a:prstClr val="black"/>
              </a:solidFill>
            </a:endParaRPr>
          </a:p>
        </p:txBody>
      </p:sp>
      <p:sp>
        <p:nvSpPr>
          <p:cNvPr id="12" name="Rectangle 11"/>
          <p:cNvSpPr/>
          <p:nvPr/>
        </p:nvSpPr>
        <p:spPr>
          <a:xfrm>
            <a:off x="5271258" y="5070722"/>
            <a:ext cx="3862034" cy="646331"/>
          </a:xfrm>
          <a:prstGeom prst="rect">
            <a:avLst/>
          </a:prstGeom>
        </p:spPr>
        <p:txBody>
          <a:bodyPr wrap="square">
            <a:spAutoFit/>
          </a:bodyPr>
          <a:lstStyle/>
          <a:p>
            <a:pPr lvl="0"/>
            <a:r>
              <a:rPr lang="en-US" b="1" i="1" dirty="0" smtClean="0"/>
              <a:t>Mme. Anne-Marie HUGUES </a:t>
            </a:r>
            <a:endParaRPr lang="fr-FR" dirty="0"/>
          </a:p>
          <a:p>
            <a:pPr lvl="0"/>
            <a:r>
              <a:rPr lang="fr-FR" b="1" i="1" dirty="0"/>
              <a:t>M. </a:t>
            </a:r>
            <a:r>
              <a:rPr lang="en-US" b="1" i="1" dirty="0" smtClean="0"/>
              <a:t>Olivier TERRIEN</a:t>
            </a:r>
            <a:endParaRPr lang="fr-FR" dirty="0"/>
          </a:p>
        </p:txBody>
      </p:sp>
      <p:sp>
        <p:nvSpPr>
          <p:cNvPr id="13" name="Rectangle 3"/>
          <p:cNvSpPr txBox="1">
            <a:spLocks noChangeArrowheads="1"/>
          </p:cNvSpPr>
          <p:nvPr/>
        </p:nvSpPr>
        <p:spPr bwMode="auto">
          <a:xfrm>
            <a:off x="514761" y="5192046"/>
            <a:ext cx="3456384" cy="1225488"/>
          </a:xfrm>
          <a:prstGeom prst="rect">
            <a:avLst/>
          </a:prstGeom>
          <a:noFill/>
          <a:ln w="9525" algn="ctr">
            <a:noFill/>
            <a:miter lim="800000"/>
            <a:headEnd/>
            <a:tailEnd/>
          </a:ln>
        </p:spPr>
        <p:txBody>
          <a:bodyPr vert="horz" wrap="square" lIns="160654" tIns="80329" rIns="160654" bIns="80329" numCol="1" anchor="t" anchorCtr="0" compatLnSpc="1">
            <a:prstTxWarp prst="textNoShape">
              <a:avLst/>
            </a:prstTxWarp>
          </a:bodyPr>
          <a:lstStyle/>
          <a:p>
            <a:pPr marL="0" marR="0" lvl="0" indent="0" defTabSz="914400" eaLnBrk="1" latinLnBrk="0" hangingPunct="1">
              <a:spcBef>
                <a:spcPct val="50000"/>
              </a:spcBef>
              <a:buClr>
                <a:srgbClr val="A82217"/>
              </a:buClr>
              <a:buSzTx/>
              <a:buFont typeface="Wingdings 3" pitchFamily="18" charset="2"/>
              <a:buNone/>
              <a:tabLst>
                <a:tab pos="3859890" algn="l"/>
              </a:tabLst>
              <a:defRPr/>
            </a:pPr>
            <a:r>
              <a:rPr kumimoji="1" lang="fr-FR" sz="2000" b="1" u="sng" kern="0" dirty="0" smtClean="0">
                <a:solidFill>
                  <a:schemeClr val="tx1"/>
                </a:solidFill>
                <a:effectLst>
                  <a:outerShdw blurRad="38100" dist="38100" dir="2700000" algn="tl">
                    <a:srgbClr val="000000">
                      <a:alpha val="43137"/>
                    </a:srgbClr>
                  </a:outerShdw>
                </a:effectLst>
                <a:latin typeface="Calibri Light" pitchFamily="34" charset="0"/>
              </a:rPr>
              <a:t>Présenté par :</a:t>
            </a:r>
          </a:p>
          <a:p>
            <a:pPr marL="0" marR="0" lvl="0" indent="0" algn="ctr" defTabSz="914400" eaLnBrk="1" latinLnBrk="0" hangingPunct="1">
              <a:spcBef>
                <a:spcPct val="50000"/>
              </a:spcBef>
              <a:buClr>
                <a:srgbClr val="A82217"/>
              </a:buClr>
              <a:buSzTx/>
              <a:buFont typeface="Wingdings 3" pitchFamily="18" charset="2"/>
              <a:buNone/>
              <a:tabLst>
                <a:tab pos="3859890" algn="l"/>
              </a:tabLst>
              <a:defRPr/>
            </a:pPr>
            <a:r>
              <a:rPr kumimoji="1" lang="fr-FR" sz="2000" kern="0" dirty="0" smtClean="0">
                <a:effectLst>
                  <a:outerShdw blurRad="38100" dist="38100" dir="2700000" algn="tl">
                    <a:srgbClr val="000000">
                      <a:alpha val="43137"/>
                    </a:srgbClr>
                  </a:outerShdw>
                </a:effectLst>
                <a:latin typeface="Calibri Light" pitchFamily="34" charset="0"/>
              </a:rPr>
              <a:t>M. </a:t>
            </a:r>
            <a:r>
              <a:rPr kumimoji="1" lang="fr-FR" sz="2000" kern="0" dirty="0" err="1" smtClean="0">
                <a:effectLst>
                  <a:outerShdw blurRad="38100" dist="38100" dir="2700000" algn="tl">
                    <a:srgbClr val="000000">
                      <a:alpha val="43137"/>
                    </a:srgbClr>
                  </a:outerShdw>
                </a:effectLst>
                <a:latin typeface="Calibri Light" pitchFamily="34" charset="0"/>
              </a:rPr>
              <a:t>Abdssamad</a:t>
            </a:r>
            <a:r>
              <a:rPr kumimoji="1" lang="fr-FR" sz="2000" kern="0" dirty="0" smtClean="0">
                <a:effectLst>
                  <a:outerShdw blurRad="38100" dist="38100" dir="2700000" algn="tl">
                    <a:srgbClr val="000000">
                      <a:alpha val="43137"/>
                    </a:srgbClr>
                  </a:outerShdw>
                </a:effectLst>
                <a:latin typeface="Calibri Light" pitchFamily="34" charset="0"/>
              </a:rPr>
              <a:t> SABRI</a:t>
            </a:r>
            <a:endParaRPr kumimoji="1" lang="fr-FR" sz="2000" kern="0" dirty="0" smtClean="0">
              <a:solidFill>
                <a:schemeClr val="tx1"/>
              </a:solidFill>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endParaRPr kumimoji="1" lang="fr-FR" sz="1600" b="1" i="0" u="none" strike="noStrike" kern="0" cap="none" spc="0" normalizeH="0" baseline="0" noProof="0" dirty="0" smtClean="0">
              <a:ln>
                <a:noFill/>
              </a:ln>
              <a:solidFill>
                <a:schemeClr val="tx1"/>
              </a:solidFill>
              <a:effectLst/>
              <a:uLnTx/>
              <a:uFillTx/>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r>
              <a:rPr kumimoji="1" lang="fr-FR" sz="1600" b="1" i="0" u="none" strike="noStrike" kern="0" cap="none" spc="0" normalizeH="0" baseline="0" noProof="0" dirty="0" smtClean="0">
                <a:ln>
                  <a:noFill/>
                </a:ln>
                <a:solidFill>
                  <a:schemeClr val="tx1"/>
                </a:solidFill>
                <a:effectLst/>
                <a:uLnTx/>
                <a:uFillTx/>
                <a:latin typeface="Calibri Light" pitchFamily="34" charset="0"/>
              </a:rPr>
              <a:t>	</a:t>
            </a:r>
            <a:r>
              <a:rPr kumimoji="1" lang="fr-FR" sz="3600" b="1" i="0" u="none" strike="noStrike" kern="0" cap="none" spc="0" normalizeH="0" baseline="0" noProof="0" dirty="0" smtClean="0">
                <a:ln>
                  <a:noFill/>
                </a:ln>
                <a:solidFill>
                  <a:schemeClr val="tx1"/>
                </a:solidFill>
                <a:effectLst/>
                <a:uLnTx/>
                <a:uFillTx/>
                <a:latin typeface="Calibri Light" pitchFamily="34" charset="0"/>
              </a:rPr>
              <a:t>	</a:t>
            </a:r>
          </a:p>
        </p:txBody>
      </p:sp>
      <p:sp>
        <p:nvSpPr>
          <p:cNvPr id="14" name="Rectangle 13"/>
          <p:cNvSpPr/>
          <p:nvPr/>
        </p:nvSpPr>
        <p:spPr>
          <a:xfrm>
            <a:off x="981900" y="4346396"/>
            <a:ext cx="6982544" cy="738664"/>
          </a:xfrm>
          <a:prstGeom prst="rect">
            <a:avLst/>
          </a:prstGeom>
        </p:spPr>
        <p:txBody>
          <a:bodyPr wrap="square">
            <a:spAutoFit/>
          </a:bodyPr>
          <a:lstStyle/>
          <a:p>
            <a:pPr algn="ctr"/>
            <a:r>
              <a:rPr lang="fr-FR" sz="1400" dirty="0"/>
              <a:t>Soutenu publiquement comme </a:t>
            </a:r>
            <a:r>
              <a:rPr lang="fr-FR" sz="1400" dirty="0" smtClean="0"/>
              <a:t>exigence </a:t>
            </a:r>
            <a:r>
              <a:rPr lang="fr-FR" sz="1400" dirty="0"/>
              <a:t>partielle en vue de l’obtention du </a:t>
            </a:r>
          </a:p>
          <a:p>
            <a:pPr algn="ctr"/>
            <a:r>
              <a:rPr lang="fr-FR" sz="1400" dirty="0"/>
              <a:t>Diplôme </a:t>
            </a:r>
            <a:r>
              <a:rPr lang="fr-FR" sz="1400" dirty="0" smtClean="0"/>
              <a:t>du Master</a:t>
            </a:r>
            <a:endParaRPr lang="fr-FR" sz="1400" dirty="0"/>
          </a:p>
          <a:p>
            <a:pPr algn="ctr"/>
            <a:r>
              <a:rPr lang="fr-FR" sz="1400" dirty="0"/>
              <a:t>Option : </a:t>
            </a:r>
            <a:r>
              <a:rPr lang="fr-FR" sz="1400" dirty="0" smtClean="0"/>
              <a:t>IMAFA</a:t>
            </a:r>
            <a:endParaRPr lang="fr-FR" sz="1400" dirty="0"/>
          </a:p>
        </p:txBody>
      </p:sp>
      <p:sp>
        <p:nvSpPr>
          <p:cNvPr id="15" name="Espace réservé du contenu 2"/>
          <p:cNvSpPr txBox="1">
            <a:spLocks/>
          </p:cNvSpPr>
          <p:nvPr/>
        </p:nvSpPr>
        <p:spPr>
          <a:xfrm>
            <a:off x="1057559" y="6521273"/>
            <a:ext cx="6651846" cy="323072"/>
          </a:xfrm>
          <a:prstGeom prst="rect">
            <a:avLst/>
          </a:prstGeom>
        </p:spPr>
        <p:txBody>
          <a:bodyPr vert="horz" lIns="45720" rIns="45720">
            <a:normAutofit fontScale="925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lnSpc>
                <a:spcPct val="90000"/>
              </a:lnSpc>
              <a:buClr>
                <a:srgbClr val="A82217"/>
              </a:buClr>
              <a:tabLst>
                <a:tab pos="3859890" algn="l"/>
              </a:tabLst>
              <a:defRPr/>
            </a:pPr>
            <a:r>
              <a:rPr kumimoji="1" lang="fr-FR" sz="2000" kern="0" dirty="0" smtClean="0">
                <a:solidFill>
                  <a:schemeClr val="tx1"/>
                </a:solidFill>
                <a:effectLst>
                  <a:outerShdw blurRad="38100" dist="38100" dir="2700000" algn="tl">
                    <a:srgbClr val="000000">
                      <a:alpha val="43137"/>
                    </a:srgbClr>
                  </a:outerShdw>
                </a:effectLst>
                <a:latin typeface="Calibri Light" pitchFamily="34" charset="0"/>
              </a:rPr>
              <a:t>Année universitaire 2015/2016</a:t>
            </a:r>
            <a:endParaRPr kumimoji="1" lang="fr-FR" sz="2000" kern="0" dirty="0">
              <a:solidFill>
                <a:schemeClr val="tx1"/>
              </a:solidFill>
              <a:effectLst>
                <a:outerShdw blurRad="38100" dist="38100" dir="2700000" algn="tl">
                  <a:srgbClr val="000000">
                    <a:alpha val="43137"/>
                  </a:srgbClr>
                </a:outerShdw>
              </a:effectLst>
              <a:latin typeface="Calibri Light" pitchFamily="34" charset="0"/>
            </a:endParaRPr>
          </a:p>
        </p:txBody>
      </p:sp>
      <p:pic>
        <p:nvPicPr>
          <p:cNvPr id="16" name="Picture 15" descr="logo-societe-generale.png"/>
          <p:cNvPicPr>
            <a:picLocks noChangeAspect="1"/>
          </p:cNvPicPr>
          <p:nvPr/>
        </p:nvPicPr>
        <p:blipFill>
          <a:blip r:embed="rId3" cstate="print"/>
          <a:stretch>
            <a:fillRect/>
          </a:stretch>
        </p:blipFill>
        <p:spPr>
          <a:xfrm>
            <a:off x="6588224" y="260648"/>
            <a:ext cx="2352675" cy="447675"/>
          </a:xfrm>
          <a:prstGeom prst="rect">
            <a:avLst/>
          </a:prstGeom>
        </p:spPr>
      </p:pic>
      <p:pic>
        <p:nvPicPr>
          <p:cNvPr id="17" name="Picture 16" descr="FR-Polytech-Nice-Sophia.jpg"/>
          <p:cNvPicPr>
            <a:picLocks noChangeAspect="1"/>
          </p:cNvPicPr>
          <p:nvPr/>
        </p:nvPicPr>
        <p:blipFill>
          <a:blip r:embed="rId4" cstate="print"/>
          <a:stretch>
            <a:fillRect/>
          </a:stretch>
        </p:blipFill>
        <p:spPr>
          <a:xfrm>
            <a:off x="179512" y="188640"/>
            <a:ext cx="4103990" cy="640080"/>
          </a:xfrm>
          <a:prstGeom prst="rect">
            <a:avLst/>
          </a:prstGeom>
        </p:spPr>
      </p:pic>
    </p:spTree>
    <p:extLst>
      <p:ext uri="{BB962C8B-B14F-4D97-AF65-F5344CB8AC3E}">
        <p14:creationId xmlns:p14="http://schemas.microsoft.com/office/powerpoint/2010/main" val="33026396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3</a:t>
            </a:fld>
            <a:endParaRPr lang="fr-BE"/>
          </a:p>
        </p:txBody>
      </p:sp>
      <p:sp>
        <p:nvSpPr>
          <p:cNvPr id="104"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6569FD-FFB4-4247-9A08-C210CA39FC2E}" type="slidenum">
              <a:rPr lang="fr-FR" smtClean="0"/>
              <a:pPr/>
              <a:t>3</a:t>
            </a:fld>
            <a:endParaRPr lang="fr-FR"/>
          </a:p>
        </p:txBody>
      </p:sp>
      <p:grpSp>
        <p:nvGrpSpPr>
          <p:cNvPr id="105" name="Group 23"/>
          <p:cNvGrpSpPr/>
          <p:nvPr/>
        </p:nvGrpSpPr>
        <p:grpSpPr>
          <a:xfrm>
            <a:off x="467544" y="5753100"/>
            <a:ext cx="8141686" cy="484212"/>
            <a:chOff x="467544" y="5753100"/>
            <a:chExt cx="8141686" cy="484212"/>
          </a:xfrm>
        </p:grpSpPr>
        <p:cxnSp>
          <p:nvCxnSpPr>
            <p:cNvPr id="106" name="Straight Connector 24"/>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7" name="Arc 106"/>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71" name="Group 13"/>
          <p:cNvGrpSpPr/>
          <p:nvPr/>
        </p:nvGrpSpPr>
        <p:grpSpPr>
          <a:xfrm>
            <a:off x="467544" y="575377"/>
            <a:ext cx="8164731" cy="463420"/>
            <a:chOff x="444499" y="1136780"/>
            <a:chExt cx="8164731" cy="463420"/>
          </a:xfrm>
        </p:grpSpPr>
        <p:cxnSp>
          <p:nvCxnSpPr>
            <p:cNvPr id="72"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Arc 72"/>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7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500" dirty="0" smtClean="0">
                <a:latin typeface="Agency FB" pitchFamily="34" charset="0"/>
                <a:ea typeface="+mj-ea"/>
                <a:cs typeface="+mj-cs"/>
              </a:rPr>
              <a:t>Organisme d’accueil</a:t>
            </a:r>
          </a:p>
        </p:txBody>
      </p:sp>
      <p:sp>
        <p:nvSpPr>
          <p:cNvPr id="75"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Description des tâches</a:t>
            </a:r>
          </a:p>
        </p:txBody>
      </p:sp>
      <p:sp>
        <p:nvSpPr>
          <p:cNvPr id="7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78" name="Rectangle 7"/>
          <p:cNvSpPr txBox="1">
            <a:spLocks noChangeArrowheads="1"/>
          </p:cNvSpPr>
          <p:nvPr/>
        </p:nvSpPr>
        <p:spPr>
          <a:xfrm>
            <a:off x="4489943" y="723344"/>
            <a:ext cx="1302622" cy="408119"/>
          </a:xfrm>
          <a:prstGeom prst="rect">
            <a:avLst/>
          </a:prstGeom>
        </p:spPr>
        <p:txBody>
          <a:bodyPr vert="horz" lIns="0" tIns="0" rIns="0" bIns="0" rtlCol="0" anchor="ctr" anchorCtr="0">
            <a:normAutofit/>
          </a:bodyPr>
          <a:lstStyle/>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79" name="Freeform 9" descr="&lt;LOGICA_QUOTE_RIGHT&gt;"/>
          <p:cNvSpPr>
            <a:spLocks/>
          </p:cNvSpPr>
          <p:nvPr/>
        </p:nvSpPr>
        <p:spPr bwMode="gray">
          <a:xfrm>
            <a:off x="1808963" y="656175"/>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5" name="Freeform 5" descr="&lt;LOGICA_QUOTE_LEFT&gt;"/>
          <p:cNvSpPr>
            <a:spLocks/>
          </p:cNvSpPr>
          <p:nvPr/>
        </p:nvSpPr>
        <p:spPr bwMode="gray">
          <a:xfrm>
            <a:off x="468248" y="69340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 name="ZoneTexte 5"/>
          <p:cNvSpPr txBox="1"/>
          <p:nvPr/>
        </p:nvSpPr>
        <p:spPr>
          <a:xfrm>
            <a:off x="6244864" y="4703338"/>
            <a:ext cx="1046006" cy="461665"/>
          </a:xfrm>
          <a:prstGeom prst="rect">
            <a:avLst/>
          </a:prstGeom>
          <a:solidFill>
            <a:schemeClr val="bg1"/>
          </a:solidFill>
        </p:spPr>
        <p:txBody>
          <a:bodyPr wrap="square" rtlCol="0">
            <a:spAutoFit/>
          </a:bodyPr>
          <a:lstStyle/>
          <a:p>
            <a:endParaRPr lang="fr-FR" sz="2400" b="1" dirty="0">
              <a:solidFill>
                <a:schemeClr val="tx1">
                  <a:lumMod val="50000"/>
                  <a:lumOff val="50000"/>
                </a:schemeClr>
              </a:solidFill>
              <a:latin typeface="Agency FB" panose="020B0503020202020204" pitchFamily="34" charset="0"/>
            </a:endParaRPr>
          </a:p>
        </p:txBody>
      </p:sp>
      <p:grpSp>
        <p:nvGrpSpPr>
          <p:cNvPr id="32" name="Groupe 31"/>
          <p:cNvGrpSpPr/>
          <p:nvPr/>
        </p:nvGrpSpPr>
        <p:grpSpPr>
          <a:xfrm>
            <a:off x="437263" y="44624"/>
            <a:ext cx="8063322" cy="576064"/>
            <a:chOff x="437263" y="44624"/>
            <a:chExt cx="8063322" cy="576064"/>
          </a:xfrm>
        </p:grpSpPr>
        <p:sp>
          <p:nvSpPr>
            <p:cNvPr id="33"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34"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35"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36"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7"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8"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39"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40"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41"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29" name="Oval 120"/>
          <p:cNvSpPr/>
          <p:nvPr/>
        </p:nvSpPr>
        <p:spPr>
          <a:xfrm>
            <a:off x="3154849" y="2446970"/>
            <a:ext cx="2552414" cy="2289224"/>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2400" b="1" dirty="0"/>
          </a:p>
        </p:txBody>
      </p:sp>
      <p:sp>
        <p:nvSpPr>
          <p:cNvPr id="31" name="Round Diagonal Corner Rectangle 122"/>
          <p:cNvSpPr/>
          <p:nvPr/>
        </p:nvSpPr>
        <p:spPr>
          <a:xfrm>
            <a:off x="325490" y="3334323"/>
            <a:ext cx="1833942" cy="620834"/>
          </a:xfrm>
          <a:prstGeom prst="round2Diag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b="1" dirty="0" smtClean="0"/>
              <a:t>Création : 1864</a:t>
            </a:r>
            <a:endParaRPr lang="fr-FR" sz="1600" b="1" dirty="0"/>
          </a:p>
        </p:txBody>
      </p:sp>
      <p:sp>
        <p:nvSpPr>
          <p:cNvPr id="53" name="Left Arrow 123"/>
          <p:cNvSpPr/>
          <p:nvPr/>
        </p:nvSpPr>
        <p:spPr>
          <a:xfrm>
            <a:off x="2339752" y="3386045"/>
            <a:ext cx="580797" cy="396044"/>
          </a:xfrm>
          <a:prstGeom prst="lef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7" name="Left Arrow 123"/>
          <p:cNvSpPr/>
          <p:nvPr/>
        </p:nvSpPr>
        <p:spPr>
          <a:xfrm>
            <a:off x="2388655" y="3362493"/>
            <a:ext cx="580797" cy="396044"/>
          </a:xfrm>
          <a:prstGeom prst="lef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8" name="Round Diagonal Corner Rectangle 122"/>
          <p:cNvSpPr/>
          <p:nvPr/>
        </p:nvSpPr>
        <p:spPr>
          <a:xfrm>
            <a:off x="323528" y="3356992"/>
            <a:ext cx="1833942" cy="620834"/>
          </a:xfrm>
          <a:prstGeom prst="round2Diag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b="1" dirty="0" smtClean="0"/>
              <a:t>+23,7 Mds d’euro </a:t>
            </a:r>
            <a:endParaRPr lang="fr-FR" sz="1600" b="1" dirty="0"/>
          </a:p>
        </p:txBody>
      </p:sp>
      <p:sp>
        <p:nvSpPr>
          <p:cNvPr id="42" name="Round Diagonal Corner Rectangle 122"/>
          <p:cNvSpPr/>
          <p:nvPr/>
        </p:nvSpPr>
        <p:spPr>
          <a:xfrm>
            <a:off x="323528" y="3356992"/>
            <a:ext cx="1833942" cy="620834"/>
          </a:xfrm>
          <a:prstGeom prst="round2Diag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b="1" dirty="0" smtClean="0"/>
              <a:t>+ 148300 collaborateurs</a:t>
            </a:r>
            <a:endParaRPr lang="fr-FR" sz="1600" b="1" dirty="0"/>
          </a:p>
        </p:txBody>
      </p:sp>
      <p:sp>
        <p:nvSpPr>
          <p:cNvPr id="43" name="Left Arrow 123"/>
          <p:cNvSpPr/>
          <p:nvPr/>
        </p:nvSpPr>
        <p:spPr>
          <a:xfrm>
            <a:off x="2376857" y="3386045"/>
            <a:ext cx="580797" cy="396044"/>
          </a:xfrm>
          <a:prstGeom prst="lef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4" name="Round Diagonal Corner Rectangle 122"/>
          <p:cNvSpPr/>
          <p:nvPr/>
        </p:nvSpPr>
        <p:spPr>
          <a:xfrm>
            <a:off x="323528" y="3356992"/>
            <a:ext cx="1833942" cy="620834"/>
          </a:xfrm>
          <a:prstGeom prst="round2Diag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b="1" dirty="0" smtClean="0"/>
              <a:t> 3 grands </a:t>
            </a:r>
            <a:r>
              <a:rPr lang="fr-FR" sz="1600" b="1" dirty="0" err="1" smtClean="0"/>
              <a:t>pilliers</a:t>
            </a:r>
            <a:endParaRPr lang="fr-FR" sz="1600" b="1" dirty="0"/>
          </a:p>
        </p:txBody>
      </p:sp>
      <p:sp>
        <p:nvSpPr>
          <p:cNvPr id="46" name="Left Arrow 123"/>
          <p:cNvSpPr/>
          <p:nvPr/>
        </p:nvSpPr>
        <p:spPr>
          <a:xfrm>
            <a:off x="2357370" y="3362493"/>
            <a:ext cx="580797" cy="396044"/>
          </a:xfrm>
          <a:prstGeom prst="lef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45" name="Picture 44" descr="logo-societe-generale.png"/>
          <p:cNvPicPr>
            <a:picLocks noChangeAspect="1"/>
          </p:cNvPicPr>
          <p:nvPr/>
        </p:nvPicPr>
        <p:blipFill>
          <a:blip r:embed="rId3" cstate="print"/>
          <a:stretch>
            <a:fillRect/>
          </a:stretch>
        </p:blipFill>
        <p:spPr>
          <a:xfrm>
            <a:off x="3275856" y="3356992"/>
            <a:ext cx="2286000" cy="434988"/>
          </a:xfrm>
          <a:prstGeom prst="rect">
            <a:avLst/>
          </a:prstGeom>
        </p:spPr>
      </p:pic>
    </p:spTree>
    <p:extLst>
      <p:ext uri="{BB962C8B-B14F-4D97-AF65-F5344CB8AC3E}">
        <p14:creationId xmlns:p14="http://schemas.microsoft.com/office/powerpoint/2010/main" val="332055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p:cTn id="7" dur="1000" fill="hold"/>
                                        <p:tgtEl>
                                          <p:spTgt spid="79"/>
                                        </p:tgtEl>
                                        <p:attrNameLst>
                                          <p:attrName>ppt_w</p:attrName>
                                        </p:attrNameLst>
                                      </p:cBhvr>
                                      <p:tavLst>
                                        <p:tav tm="0" fmla="#ppt_w*sin(2.5*pi*$)">
                                          <p:val>
                                            <p:fltVal val="0"/>
                                          </p:val>
                                        </p:tav>
                                        <p:tav tm="100000">
                                          <p:val>
                                            <p:fltVal val="1"/>
                                          </p:val>
                                        </p:tav>
                                      </p:tavLst>
                                    </p:anim>
                                    <p:anim calcmode="lin" valueType="num">
                                      <p:cBhvr>
                                        <p:cTn id="8" dur="1000" fill="hold"/>
                                        <p:tgtEl>
                                          <p:spTgt spid="79"/>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1000" fill="hold"/>
                                        <p:tgtEl>
                                          <p:spTgt spid="95"/>
                                        </p:tgtEl>
                                        <p:attrNameLst>
                                          <p:attrName>ppt_w</p:attrName>
                                        </p:attrNameLst>
                                      </p:cBhvr>
                                      <p:tavLst>
                                        <p:tav tm="0" fmla="#ppt_w*sin(2.5*pi*$)">
                                          <p:val>
                                            <p:fltVal val="0"/>
                                          </p:val>
                                        </p:tav>
                                        <p:tav tm="100000">
                                          <p:val>
                                            <p:fltVal val="1"/>
                                          </p:val>
                                        </p:tav>
                                      </p:tavLst>
                                    </p:anim>
                                    <p:anim calcmode="lin" valueType="num">
                                      <p:cBhvr>
                                        <p:cTn id="12" dur="1000" fill="hold"/>
                                        <p:tgtEl>
                                          <p:spTgt spid="95"/>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heel(1)">
                                      <p:cBhvr>
                                        <p:cTn id="17" dur="10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6" nodeType="click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par>
                                <p:cTn id="22" presetID="1" presetClass="entr" presetSubtype="0" fill="hold" grpId="3"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8" presetClass="emph" presetSubtype="0" fill="hold" grpId="1" nodeType="withEffect">
                                  <p:stCondLst>
                                    <p:cond delay="0"/>
                                  </p:stCondLst>
                                  <p:childTnLst>
                                    <p:animRot by="5400000">
                                      <p:cBhvr>
                                        <p:cTn id="25" dur="1000" fill="hold"/>
                                        <p:tgtEl>
                                          <p:spTgt spid="53"/>
                                        </p:tgtEl>
                                        <p:attrNameLst>
                                          <p:attrName>r</p:attrName>
                                        </p:attrNameLst>
                                      </p:cBhvr>
                                    </p:animRot>
                                  </p:childTnLst>
                                </p:cTn>
                              </p:par>
                              <p:par>
                                <p:cTn id="26" presetID="57" presetClass="path" presetSubtype="0" accel="50000" decel="50000" fill="hold" grpId="0" nodeType="withEffect">
                                  <p:stCondLst>
                                    <p:cond delay="0"/>
                                  </p:stCondLst>
                                  <p:childTnLst>
                                    <p:animMotion origin="layout" path="M -3.61111E-6 -3.7037E-6 L -3.61111E-6 -0.11365 C -3.61111E-6 -0.16458 0.0507 -0.22685 0.09236 -0.22685 L 0.18473 -0.22685 " pathEditMode="relative" rAng="0" ptsTypes="AAAA">
                                      <p:cBhvr>
                                        <p:cTn id="27" dur="1000" fill="hold"/>
                                        <p:tgtEl>
                                          <p:spTgt spid="53"/>
                                        </p:tgtEl>
                                        <p:attrNameLst>
                                          <p:attrName>ppt_x</p:attrName>
                                          <p:attrName>ppt_y</p:attrName>
                                        </p:attrNameLst>
                                      </p:cBhvr>
                                      <p:rCtr x="9236" y="-11343"/>
                                    </p:animMotion>
                                  </p:childTnLst>
                                </p:cTn>
                              </p:par>
                              <p:par>
                                <p:cTn id="28" presetID="57" presetClass="path" presetSubtype="0" accel="50000" decel="50000" fill="hold" grpId="0" nodeType="withEffect">
                                  <p:stCondLst>
                                    <p:cond delay="0"/>
                                  </p:stCondLst>
                                  <p:childTnLst>
                                    <p:animMotion origin="layout" path="M -3.88889E-6 1.11111E-6 L -3.88889E-6 -0.16435 C -3.88889E-6 -0.23843 0.09254 -0.32755 0.16823 -0.32755 L 0.33664 -0.32755 " pathEditMode="relative" rAng="0" ptsTypes="AAAA">
                                      <p:cBhvr>
                                        <p:cTn id="29" dur="1000" fill="hold"/>
                                        <p:tgtEl>
                                          <p:spTgt spid="31"/>
                                        </p:tgtEl>
                                        <p:attrNameLst>
                                          <p:attrName>ppt_x</p:attrName>
                                          <p:attrName>ppt_y</p:attrName>
                                        </p:attrNameLst>
                                      </p:cBhvr>
                                      <p:rCtr x="16823" y="-16389"/>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2" nodeType="clickEffect">
                                  <p:stCondLst>
                                    <p:cond delay="0"/>
                                  </p:stCondLst>
                                  <p:childTnLst>
                                    <p:set>
                                      <p:cBhvr>
                                        <p:cTn id="33" dur="1" fill="hold">
                                          <p:stCondLst>
                                            <p:cond delay="0"/>
                                          </p:stCondLst>
                                        </p:cTn>
                                        <p:tgtEl>
                                          <p:spTgt spid="5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childTnLst>
                                </p:cTn>
                              </p:par>
                              <p:par>
                                <p:cTn id="36" presetID="8" presetClass="emph" presetSubtype="0" fill="hold" grpId="1" nodeType="withEffect">
                                  <p:stCondLst>
                                    <p:cond delay="0"/>
                                  </p:stCondLst>
                                  <p:childTnLst>
                                    <p:animRot by="5400000">
                                      <p:cBhvr>
                                        <p:cTn id="37" dur="1000" fill="hold"/>
                                        <p:tgtEl>
                                          <p:spTgt spid="57"/>
                                        </p:tgtEl>
                                        <p:attrNameLst>
                                          <p:attrName>r</p:attrName>
                                        </p:attrNameLst>
                                      </p:cBhvr>
                                    </p:animRot>
                                  </p:childTnLst>
                                </p:cTn>
                              </p:par>
                              <p:par>
                                <p:cTn id="38" presetID="57" presetClass="path" presetSubtype="0" accel="50000" decel="50000" fill="hold" grpId="0" nodeType="withEffect">
                                  <p:stCondLst>
                                    <p:cond delay="0"/>
                                  </p:stCondLst>
                                  <p:childTnLst>
                                    <p:animMotion origin="layout" path="M 4.44444E-6 -2.96296E-6 L 4.44444E-6 -0.11365 C 4.44444E-6 -0.16458 0.05069 -0.22685 0.09236 -0.22685 L 0.18472 -0.22685 " pathEditMode="relative" rAng="0" ptsTypes="AAAA">
                                      <p:cBhvr>
                                        <p:cTn id="39" dur="1000" fill="hold"/>
                                        <p:tgtEl>
                                          <p:spTgt spid="57"/>
                                        </p:tgtEl>
                                        <p:attrNameLst>
                                          <p:attrName>ppt_x</p:attrName>
                                          <p:attrName>ppt_y</p:attrName>
                                        </p:attrNameLst>
                                      </p:cBhvr>
                                      <p:rCtr x="9236" y="-11343"/>
                                    </p:animMotion>
                                  </p:childTnLst>
                                </p:cTn>
                              </p:par>
                              <p:par>
                                <p:cTn id="40" presetID="57" presetClass="path" presetSubtype="0" accel="50000" decel="50000" fill="hold" grpId="1" nodeType="withEffect">
                                  <p:stCondLst>
                                    <p:cond delay="0"/>
                                  </p:stCondLst>
                                  <p:childTnLst>
                                    <p:animMotion origin="layout" path="M -0.0125 -0.00718 L -0.0125 -0.16945 C -0.0125 -0.2419 0.08385 -0.33079 0.16267 -0.33079 L 0.33784 -0.33079 " pathEditMode="relative" rAng="0" ptsTypes="AAAA">
                                      <p:cBhvr>
                                        <p:cTn id="41" dur="1000" fill="hold"/>
                                        <p:tgtEl>
                                          <p:spTgt spid="58"/>
                                        </p:tgtEl>
                                        <p:attrNameLst>
                                          <p:attrName>ppt_x</p:attrName>
                                          <p:attrName>ppt_y</p:attrName>
                                        </p:attrNameLst>
                                      </p:cBhvr>
                                      <p:rCtr x="17517" y="-16181"/>
                                    </p:animMotion>
                                  </p:childTnLst>
                                </p:cTn>
                              </p:par>
                              <p:par>
                                <p:cTn id="42" presetID="50" presetClass="path" presetSubtype="0" accel="50000" decel="50000" fill="hold" grpId="1" nodeType="withEffect">
                                  <p:stCondLst>
                                    <p:cond delay="0"/>
                                  </p:stCondLst>
                                  <p:childTnLst>
                                    <p:animMotion origin="layout" path="M 0.33664 -0.33241 L 0.51615 -0.33241 C 0.59671 -0.33241 0.69584 -0.24282 0.69584 -0.17014 L 0.69584 -0.00764 " pathEditMode="relative" rAng="0" ptsTypes="AAAA">
                                      <p:cBhvr>
                                        <p:cTn id="43" dur="1000" fill="hold"/>
                                        <p:tgtEl>
                                          <p:spTgt spid="31"/>
                                        </p:tgtEl>
                                        <p:attrNameLst>
                                          <p:attrName>ppt_x</p:attrName>
                                          <p:attrName>ppt_y</p:attrName>
                                        </p:attrNameLst>
                                      </p:cBhvr>
                                      <p:rCtr x="17951" y="16227"/>
                                    </p:animMotion>
                                  </p:childTnLst>
                                </p:cTn>
                              </p:par>
                              <p:par>
                                <p:cTn id="44" presetID="50" presetClass="path" presetSubtype="0" accel="50000" decel="50000" fill="hold" grpId="2" nodeType="withEffect">
                                  <p:stCondLst>
                                    <p:cond delay="0"/>
                                  </p:stCondLst>
                                  <p:childTnLst>
                                    <p:animMotion origin="layout" path="M 0.18473 -0.22685 L 0.28577 -0.22685 C 0.33108 -0.22685 0.38698 -0.16481 0.38698 -0.11412 L 0.38698 -0.00139 " pathEditMode="relative" rAng="0" ptsTypes="AAAA">
                                      <p:cBhvr>
                                        <p:cTn id="45" dur="1000" fill="hold"/>
                                        <p:tgtEl>
                                          <p:spTgt spid="53"/>
                                        </p:tgtEl>
                                        <p:attrNameLst>
                                          <p:attrName>ppt_x</p:attrName>
                                          <p:attrName>ppt_y</p:attrName>
                                        </p:attrNameLst>
                                      </p:cBhvr>
                                      <p:rCtr x="10104" y="11273"/>
                                    </p:animMotion>
                                  </p:childTnLst>
                                </p:cTn>
                              </p:par>
                              <p:par>
                                <p:cTn id="46" presetID="8" presetClass="emph" presetSubtype="0" fill="hold" grpId="3" nodeType="withEffect">
                                  <p:stCondLst>
                                    <p:cond delay="0"/>
                                  </p:stCondLst>
                                  <p:childTnLst>
                                    <p:animRot by="5400000">
                                      <p:cBhvr>
                                        <p:cTn id="47" dur="1000" fill="hold"/>
                                        <p:tgtEl>
                                          <p:spTgt spid="53"/>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50" presetClass="path" presetSubtype="0" accel="50000" decel="50000" fill="hold" grpId="2" nodeType="clickEffect">
                                  <p:stCondLst>
                                    <p:cond delay="0"/>
                                  </p:stCondLst>
                                  <p:childTnLst>
                                    <p:animMotion origin="layout" path="M 0.33784 -0.33079 L 0.51666 -0.33079 C 0.59722 -0.33079 0.696 -0.24167 0.696 -0.16875 L 0.696 -0.00602 " pathEditMode="relative" rAng="0" ptsTypes="AAAA">
                                      <p:cBhvr>
                                        <p:cTn id="51" dur="1000" fill="hold"/>
                                        <p:tgtEl>
                                          <p:spTgt spid="58"/>
                                        </p:tgtEl>
                                        <p:attrNameLst>
                                          <p:attrName>ppt_x</p:attrName>
                                          <p:attrName>ppt_y</p:attrName>
                                        </p:attrNameLst>
                                      </p:cBhvr>
                                      <p:rCtr x="17899" y="16227"/>
                                    </p:animMotion>
                                  </p:childTnLst>
                                </p:cTn>
                              </p:par>
                              <p:par>
                                <p:cTn id="52" presetID="50" presetClass="path" presetSubtype="0" accel="50000" decel="50000" fill="hold" grpId="3" nodeType="withEffect">
                                  <p:stCondLst>
                                    <p:cond delay="0"/>
                                  </p:stCondLst>
                                  <p:childTnLst>
                                    <p:animMotion origin="layout" path="M 0.18611 -0.22685 L 0.28715 -0.22685 C 0.33246 -0.22685 0.38836 -0.16412 0.38836 -0.11296 L 0.38836 0.00116 " pathEditMode="relative" rAng="0" ptsTypes="AAAA">
                                      <p:cBhvr>
                                        <p:cTn id="53" dur="1000" fill="hold"/>
                                        <p:tgtEl>
                                          <p:spTgt spid="57"/>
                                        </p:tgtEl>
                                        <p:attrNameLst>
                                          <p:attrName>ppt_x</p:attrName>
                                          <p:attrName>ppt_y</p:attrName>
                                        </p:attrNameLst>
                                      </p:cBhvr>
                                      <p:rCtr x="10104" y="11389"/>
                                    </p:animMotion>
                                  </p:childTnLst>
                                </p:cTn>
                              </p:par>
                              <p:par>
                                <p:cTn id="54" presetID="8" presetClass="emph" presetSubtype="0" fill="hold" grpId="4" nodeType="withEffect">
                                  <p:stCondLst>
                                    <p:cond delay="0"/>
                                  </p:stCondLst>
                                  <p:childTnLst>
                                    <p:animRot by="5400000">
                                      <p:cBhvr>
                                        <p:cTn id="55" dur="1000" fill="hold"/>
                                        <p:tgtEl>
                                          <p:spTgt spid="57"/>
                                        </p:tgtEl>
                                        <p:attrNameLst>
                                          <p:attrName>r</p:attrName>
                                        </p:attrNameLst>
                                      </p:cBhvr>
                                    </p:animRot>
                                  </p:childTnLst>
                                </p:cTn>
                              </p:par>
                              <p:par>
                                <p:cTn id="56" presetID="36" presetClass="path" presetSubtype="0" accel="50000" decel="50000" fill="hold" grpId="2" nodeType="withEffect">
                                  <p:stCondLst>
                                    <p:cond delay="0"/>
                                  </p:stCondLst>
                                  <p:childTnLst>
                                    <p:animMotion origin="layout" path="M 0.69584 -0.00764 L 0.69584 0.15509 C 0.69584 0.22824 0.60243 0.31852 0.52657 0.31852 L 0.35747 0.31852 " pathEditMode="relative" rAng="0" ptsTypes="AAAA">
                                      <p:cBhvr>
                                        <p:cTn id="57" dur="1000" fill="hold"/>
                                        <p:tgtEl>
                                          <p:spTgt spid="31"/>
                                        </p:tgtEl>
                                        <p:attrNameLst>
                                          <p:attrName>ppt_x</p:attrName>
                                          <p:attrName>ppt_y</p:attrName>
                                        </p:attrNameLst>
                                      </p:cBhvr>
                                      <p:rCtr x="-16927" y="16296"/>
                                    </p:animMotion>
                                  </p:childTnLst>
                                </p:cTn>
                              </p:par>
                              <p:par>
                                <p:cTn id="58" presetID="36" presetClass="path" presetSubtype="0" accel="50000" decel="50000" fill="hold" grpId="4" nodeType="withEffect">
                                  <p:stCondLst>
                                    <p:cond delay="0"/>
                                  </p:stCondLst>
                                  <p:childTnLst>
                                    <p:animMotion origin="layout" path="M 0.38698 -0.00139 L 0.38698 0.10857 C 0.38698 0.15787 0.33681 0.21899 0.29618 0.21899 L 0.20556 0.21899 " pathEditMode="relative" rAng="0" ptsTypes="AAAA">
                                      <p:cBhvr>
                                        <p:cTn id="59" dur="1000" fill="hold"/>
                                        <p:tgtEl>
                                          <p:spTgt spid="53"/>
                                        </p:tgtEl>
                                        <p:attrNameLst>
                                          <p:attrName>ppt_x</p:attrName>
                                          <p:attrName>ppt_y</p:attrName>
                                        </p:attrNameLst>
                                      </p:cBhvr>
                                      <p:rCtr x="-9080" y="11019"/>
                                    </p:animMotion>
                                  </p:childTnLst>
                                </p:cTn>
                              </p:par>
                              <p:par>
                                <p:cTn id="60" presetID="8" presetClass="emph" presetSubtype="0" fill="hold" grpId="5" nodeType="withEffect">
                                  <p:stCondLst>
                                    <p:cond delay="0"/>
                                  </p:stCondLst>
                                  <p:childTnLst>
                                    <p:animRot by="5400000">
                                      <p:cBhvr>
                                        <p:cTn id="61" dur="1000" fill="hold"/>
                                        <p:tgtEl>
                                          <p:spTgt spid="53"/>
                                        </p:tgtEl>
                                        <p:attrNameLst>
                                          <p:attrName>r</p:attrName>
                                        </p:attrNameLst>
                                      </p:cBhvr>
                                    </p:animRot>
                                  </p:childTnLst>
                                </p:cTn>
                              </p:par>
                              <p:par>
                                <p:cTn id="62" presetID="1"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childTnLst>
                                </p:cTn>
                              </p:par>
                              <p:par>
                                <p:cTn id="64" presetID="1" presetClass="entr" presetSubtype="0" fill="hold" grpId="2" nodeType="withEffect">
                                  <p:stCondLst>
                                    <p:cond delay="0"/>
                                  </p:stCondLst>
                                  <p:childTnLst>
                                    <p:set>
                                      <p:cBhvr>
                                        <p:cTn id="65" dur="1" fill="hold">
                                          <p:stCondLst>
                                            <p:cond delay="0"/>
                                          </p:stCondLst>
                                        </p:cTn>
                                        <p:tgtEl>
                                          <p:spTgt spid="43"/>
                                        </p:tgtEl>
                                        <p:attrNameLst>
                                          <p:attrName>style.visibility</p:attrName>
                                        </p:attrNameLst>
                                      </p:cBhvr>
                                      <p:to>
                                        <p:strVal val="visible"/>
                                      </p:to>
                                    </p:set>
                                  </p:childTnLst>
                                </p:cTn>
                              </p:par>
                              <p:par>
                                <p:cTn id="66" presetID="57" presetClass="path" presetSubtype="0" accel="50000" decel="50000" fill="hold" grpId="1" nodeType="withEffect">
                                  <p:stCondLst>
                                    <p:cond delay="0"/>
                                  </p:stCondLst>
                                  <p:childTnLst>
                                    <p:animMotion origin="layout" path="M -0.0125 -0.00718 L -0.0125 -0.16944 C -0.0125 -0.2419 0.08385 -0.33079 0.16267 -0.33079 L 0.33785 -0.33079 " pathEditMode="relative" rAng="0" ptsTypes="AAAA">
                                      <p:cBhvr>
                                        <p:cTn id="67" dur="1000" fill="hold"/>
                                        <p:tgtEl>
                                          <p:spTgt spid="42"/>
                                        </p:tgtEl>
                                        <p:attrNameLst>
                                          <p:attrName>ppt_x</p:attrName>
                                          <p:attrName>ppt_y</p:attrName>
                                        </p:attrNameLst>
                                      </p:cBhvr>
                                      <p:rCtr x="17517" y="-16181"/>
                                    </p:animMotion>
                                  </p:childTnLst>
                                </p:cTn>
                              </p:par>
                              <p:par>
                                <p:cTn id="68" presetID="8" presetClass="emph" presetSubtype="0" fill="hold" grpId="1" nodeType="withEffect">
                                  <p:stCondLst>
                                    <p:cond delay="0"/>
                                  </p:stCondLst>
                                  <p:childTnLst>
                                    <p:animRot by="5400000">
                                      <p:cBhvr>
                                        <p:cTn id="69" dur="1000" fill="hold"/>
                                        <p:tgtEl>
                                          <p:spTgt spid="43"/>
                                        </p:tgtEl>
                                        <p:attrNameLst>
                                          <p:attrName>r</p:attrName>
                                        </p:attrNameLst>
                                      </p:cBhvr>
                                    </p:animRot>
                                  </p:childTnLst>
                                </p:cTn>
                              </p:par>
                              <p:par>
                                <p:cTn id="70" presetID="57" presetClass="path" presetSubtype="0" accel="50000" decel="50000" fill="hold" grpId="0" nodeType="withEffect">
                                  <p:stCondLst>
                                    <p:cond delay="0"/>
                                  </p:stCondLst>
                                  <p:childTnLst>
                                    <p:animMotion origin="layout" path="M 3.33333E-6 -3.7037E-6 L 3.33333E-6 -0.11365 C 3.33333E-6 -0.16458 0.05069 -0.22685 0.09236 -0.22685 L 0.18472 -0.22685 " pathEditMode="relative" rAng="0" ptsTypes="AAAA">
                                      <p:cBhvr>
                                        <p:cTn id="71" dur="1000" fill="hold"/>
                                        <p:tgtEl>
                                          <p:spTgt spid="43"/>
                                        </p:tgtEl>
                                        <p:attrNameLst>
                                          <p:attrName>ppt_x</p:attrName>
                                          <p:attrName>ppt_y</p:attrName>
                                        </p:attrNameLst>
                                      </p:cBhvr>
                                      <p:rCtr x="9236" y="-11343"/>
                                    </p:animMotion>
                                  </p:childTnLst>
                                </p:cTn>
                              </p:par>
                            </p:childTnLst>
                          </p:cTn>
                        </p:par>
                      </p:childTnLst>
                    </p:cTn>
                  </p:par>
                  <p:par>
                    <p:cTn id="72" fill="hold">
                      <p:stCondLst>
                        <p:cond delay="indefinite"/>
                      </p:stCondLst>
                      <p:childTnLst>
                        <p:par>
                          <p:cTn id="73" fill="hold">
                            <p:stCondLst>
                              <p:cond delay="0"/>
                            </p:stCondLst>
                            <p:childTnLst>
                              <p:par>
                                <p:cTn id="74" presetID="50" presetClass="path" presetSubtype="0" accel="50000" decel="50000" fill="hold" grpId="3" nodeType="clickEffect">
                                  <p:stCondLst>
                                    <p:cond delay="0"/>
                                  </p:stCondLst>
                                  <p:childTnLst>
                                    <p:animMotion origin="layout" path="M 0.18611 -0.22685 L 0.28715 -0.22685 C 0.33246 -0.22685 0.38836 -0.16412 0.38836 -0.11296 L 0.38836 0.00116 " pathEditMode="relative" rAng="0" ptsTypes="AAAA">
                                      <p:cBhvr>
                                        <p:cTn id="75" dur="1000" fill="hold"/>
                                        <p:tgtEl>
                                          <p:spTgt spid="43"/>
                                        </p:tgtEl>
                                        <p:attrNameLst>
                                          <p:attrName>ppt_x</p:attrName>
                                          <p:attrName>ppt_y</p:attrName>
                                        </p:attrNameLst>
                                      </p:cBhvr>
                                      <p:rCtr x="10104" y="11389"/>
                                    </p:animMotion>
                                  </p:childTnLst>
                                </p:cTn>
                              </p:par>
                              <p:par>
                                <p:cTn id="76" presetID="8" presetClass="emph" presetSubtype="0" fill="hold" grpId="4" nodeType="withEffect">
                                  <p:stCondLst>
                                    <p:cond delay="0"/>
                                  </p:stCondLst>
                                  <p:childTnLst>
                                    <p:animRot by="5400000">
                                      <p:cBhvr>
                                        <p:cTn id="77" dur="1000" fill="hold"/>
                                        <p:tgtEl>
                                          <p:spTgt spid="43"/>
                                        </p:tgtEl>
                                        <p:attrNameLst>
                                          <p:attrName>r</p:attrName>
                                        </p:attrNameLst>
                                      </p:cBhvr>
                                    </p:animRot>
                                  </p:childTnLst>
                                </p:cTn>
                              </p:par>
                              <p:par>
                                <p:cTn id="78" presetID="50" presetClass="path" presetSubtype="0" accel="50000" decel="50000" fill="hold" grpId="2" nodeType="withEffect">
                                  <p:stCondLst>
                                    <p:cond delay="0"/>
                                  </p:stCondLst>
                                  <p:childTnLst>
                                    <p:animMotion origin="layout" path="M 0.33524 -0.33241 L 0.51424 -0.33241 C 0.59444 -0.33241 0.6934 -0.24144 0.6934 -0.16713 L 0.6934 -0.00185 " pathEditMode="relative" rAng="0" ptsTypes="AAAA">
                                      <p:cBhvr>
                                        <p:cTn id="79" dur="1000" fill="hold"/>
                                        <p:tgtEl>
                                          <p:spTgt spid="42"/>
                                        </p:tgtEl>
                                        <p:attrNameLst>
                                          <p:attrName>ppt_x</p:attrName>
                                          <p:attrName>ppt_y</p:attrName>
                                        </p:attrNameLst>
                                      </p:cBhvr>
                                      <p:rCtr x="17899" y="16528"/>
                                    </p:animMotion>
                                  </p:childTnLst>
                                </p:cTn>
                              </p:par>
                              <p:par>
                                <p:cTn id="80" presetID="36" presetClass="path" presetSubtype="0" accel="50000" decel="50000" fill="hold" grpId="4" nodeType="withEffect">
                                  <p:stCondLst>
                                    <p:cond delay="0"/>
                                  </p:stCondLst>
                                  <p:childTnLst>
                                    <p:animMotion origin="layout" path="M -3.61111E-6 -4.07407E-6 L -3.61111E-6 0.16135 C -3.61111E-6 0.2338 0.09566 0.32292 0.17361 0.32292 L 0.34723 0.32292 " pathEditMode="relative" rAng="0" ptsTypes="AAAA">
                                      <p:cBhvr>
                                        <p:cTn id="81" dur="1000" spd="-100000" fill="hold"/>
                                        <p:tgtEl>
                                          <p:spTgt spid="31"/>
                                        </p:tgtEl>
                                        <p:attrNameLst>
                                          <p:attrName>ppt_x</p:attrName>
                                          <p:attrName>ppt_y</p:attrName>
                                        </p:attrNameLst>
                                      </p:cBhvr>
                                      <p:rCtr x="17361" y="16134"/>
                                    </p:animMotion>
                                  </p:childTnLst>
                                </p:cTn>
                              </p:par>
                              <p:par>
                                <p:cTn id="82" presetID="36" presetClass="path" presetSubtype="0" accel="50000" decel="50000" fill="hold" grpId="7" nodeType="withEffect">
                                  <p:stCondLst>
                                    <p:cond delay="0"/>
                                  </p:stCondLst>
                                  <p:childTnLst>
                                    <p:animMotion origin="layout" path="M -3.61111E-6 -3.7037E-6 L -3.61111E-6 0.1088 C -3.61111E-6 0.15764 0.05625 0.21899 0.10243 0.21899 L 0.20556 0.21899 " pathEditMode="relative" rAng="0" ptsTypes="AAAA">
                                      <p:cBhvr>
                                        <p:cTn id="83" dur="1000" spd="-100000" fill="hold"/>
                                        <p:tgtEl>
                                          <p:spTgt spid="53"/>
                                        </p:tgtEl>
                                        <p:attrNameLst>
                                          <p:attrName>ppt_x</p:attrName>
                                          <p:attrName>ppt_y</p:attrName>
                                        </p:attrNameLst>
                                      </p:cBhvr>
                                      <p:rCtr x="10278" y="10949"/>
                                    </p:animMotion>
                                  </p:childTnLst>
                                </p:cTn>
                              </p:par>
                              <p:par>
                                <p:cTn id="84" presetID="8" presetClass="emph" presetSubtype="0" fill="hold" grpId="8" nodeType="withEffect">
                                  <p:stCondLst>
                                    <p:cond delay="0"/>
                                  </p:stCondLst>
                                  <p:childTnLst>
                                    <p:animRot by="5400000">
                                      <p:cBhvr>
                                        <p:cTn id="85" dur="1000" fill="hold"/>
                                        <p:tgtEl>
                                          <p:spTgt spid="53"/>
                                        </p:tgtEl>
                                        <p:attrNameLst>
                                          <p:attrName>r</p:attrName>
                                        </p:attrNameLst>
                                      </p:cBhvr>
                                    </p:animRot>
                                  </p:childTnLst>
                                </p:cTn>
                              </p:par>
                              <p:par>
                                <p:cTn id="86" presetID="36" presetClass="path" presetSubtype="0" accel="50000" decel="50000" fill="hold" grpId="3" nodeType="withEffect">
                                  <p:stCondLst>
                                    <p:cond delay="0"/>
                                  </p:stCondLst>
                                  <p:childTnLst>
                                    <p:animMotion origin="layout" path="M 0.69705 -0.00602 L 0.69705 0.15555 C 0.69705 0.22801 0.60208 0.31736 0.52517 0.31736 L 0.35416 0.31736 " pathEditMode="relative" rAng="0" ptsTypes="AAAA">
                                      <p:cBhvr>
                                        <p:cTn id="87" dur="1000" fill="hold"/>
                                        <p:tgtEl>
                                          <p:spTgt spid="58"/>
                                        </p:tgtEl>
                                        <p:attrNameLst>
                                          <p:attrName>ppt_x</p:attrName>
                                          <p:attrName>ppt_y</p:attrName>
                                        </p:attrNameLst>
                                      </p:cBhvr>
                                      <p:rCtr x="-17153" y="16157"/>
                                    </p:animMotion>
                                  </p:childTnLst>
                                </p:cTn>
                              </p:par>
                              <p:par>
                                <p:cTn id="88" presetID="36" presetClass="path" presetSubtype="0" accel="50000" decel="50000" fill="hold" grpId="5" nodeType="withEffect">
                                  <p:stCondLst>
                                    <p:cond delay="0"/>
                                  </p:stCondLst>
                                  <p:childTnLst>
                                    <p:animMotion origin="layout" path="M 0.38159 0.00185 L 0.38159 0.1132 C 0.38159 0.16343 0.32673 0.22547 0.28229 0.22547 L 0.18333 0.22547 " pathEditMode="relative" rAng="0" ptsTypes="AAAA">
                                      <p:cBhvr>
                                        <p:cTn id="89" dur="1000" fill="hold"/>
                                        <p:tgtEl>
                                          <p:spTgt spid="57"/>
                                        </p:tgtEl>
                                        <p:attrNameLst>
                                          <p:attrName>ppt_x</p:attrName>
                                          <p:attrName>ppt_y</p:attrName>
                                        </p:attrNameLst>
                                      </p:cBhvr>
                                      <p:rCtr x="-9913" y="11181"/>
                                    </p:animMotion>
                                  </p:childTnLst>
                                </p:cTn>
                              </p:par>
                              <p:par>
                                <p:cTn id="90" presetID="8" presetClass="emph" presetSubtype="0" fill="hold" grpId="6" nodeType="withEffect">
                                  <p:stCondLst>
                                    <p:cond delay="0"/>
                                  </p:stCondLst>
                                  <p:childTnLst>
                                    <p:animRot by="5400000">
                                      <p:cBhvr>
                                        <p:cTn id="91" dur="1000" fill="hold"/>
                                        <p:tgtEl>
                                          <p:spTgt spid="57"/>
                                        </p:tgtEl>
                                        <p:attrNameLst>
                                          <p:attrName>r</p:attrName>
                                        </p:attrNameLst>
                                      </p:cBhvr>
                                    </p:animRot>
                                  </p:childTnLst>
                                </p:cTn>
                              </p:par>
                              <p:par>
                                <p:cTn id="92" presetID="1" presetClass="entr" presetSubtype="0"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par>
                                <p:cTn id="94" presetID="57" presetClass="path" presetSubtype="0" accel="50000" decel="50000" fill="hold" grpId="1" nodeType="withEffect">
                                  <p:stCondLst>
                                    <p:cond delay="0"/>
                                  </p:stCondLst>
                                  <p:childTnLst>
                                    <p:animMotion origin="layout" path="M -0.0125 -0.00718 L -0.0125 -0.16944 C -0.0125 -0.2419 0.08385 -0.33079 0.16267 -0.33079 L 0.33784 -0.33079 " pathEditMode="relative" rAng="0" ptsTypes="AAAA">
                                      <p:cBhvr>
                                        <p:cTn id="95" dur="1000" fill="hold"/>
                                        <p:tgtEl>
                                          <p:spTgt spid="44"/>
                                        </p:tgtEl>
                                        <p:attrNameLst>
                                          <p:attrName>ppt_x</p:attrName>
                                          <p:attrName>ppt_y</p:attrName>
                                        </p:attrNameLst>
                                      </p:cBhvr>
                                      <p:rCtr x="17517" y="-16181"/>
                                    </p:animMotion>
                                  </p:childTnLst>
                                </p:cTn>
                              </p:par>
                              <p:par>
                                <p:cTn id="96" presetID="1" presetClass="entr" presetSubtype="0" fill="hold" grpId="2" nodeType="withEffect">
                                  <p:stCondLst>
                                    <p:cond delay="0"/>
                                  </p:stCondLst>
                                  <p:childTnLst>
                                    <p:set>
                                      <p:cBhvr>
                                        <p:cTn id="97" dur="1" fill="hold">
                                          <p:stCondLst>
                                            <p:cond delay="0"/>
                                          </p:stCondLst>
                                        </p:cTn>
                                        <p:tgtEl>
                                          <p:spTgt spid="46"/>
                                        </p:tgtEl>
                                        <p:attrNameLst>
                                          <p:attrName>style.visibility</p:attrName>
                                        </p:attrNameLst>
                                      </p:cBhvr>
                                      <p:to>
                                        <p:strVal val="visible"/>
                                      </p:to>
                                    </p:set>
                                  </p:childTnLst>
                                </p:cTn>
                              </p:par>
                              <p:par>
                                <p:cTn id="98" presetID="8" presetClass="emph" presetSubtype="0" fill="hold" grpId="1" nodeType="withEffect">
                                  <p:stCondLst>
                                    <p:cond delay="0"/>
                                  </p:stCondLst>
                                  <p:childTnLst>
                                    <p:animRot by="5400000">
                                      <p:cBhvr>
                                        <p:cTn id="99" dur="1000" fill="hold"/>
                                        <p:tgtEl>
                                          <p:spTgt spid="46"/>
                                        </p:tgtEl>
                                        <p:attrNameLst>
                                          <p:attrName>r</p:attrName>
                                        </p:attrNameLst>
                                      </p:cBhvr>
                                    </p:animRot>
                                  </p:childTnLst>
                                </p:cTn>
                              </p:par>
                              <p:par>
                                <p:cTn id="100" presetID="57" presetClass="path" presetSubtype="0" accel="50000" decel="50000" fill="hold" grpId="0" nodeType="withEffect">
                                  <p:stCondLst>
                                    <p:cond delay="0"/>
                                  </p:stCondLst>
                                  <p:childTnLst>
                                    <p:animMotion origin="layout" path="M -3.33333E-6 -2.96296E-6 L -3.33333E-6 -0.11365 C -3.33333E-6 -0.16458 0.0507 -0.22685 0.09236 -0.22685 L 0.18473 -0.22685 " pathEditMode="relative" rAng="0" ptsTypes="AAAA">
                                      <p:cBhvr>
                                        <p:cTn id="101" dur="1000" fill="hold"/>
                                        <p:tgtEl>
                                          <p:spTgt spid="46"/>
                                        </p:tgtEl>
                                        <p:attrNameLst>
                                          <p:attrName>ppt_x</p:attrName>
                                          <p:attrName>ppt_y</p:attrName>
                                        </p:attrNameLst>
                                      </p:cBhvr>
                                      <p:rCtr x="9236" y="-1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5" grpId="0" animBg="1"/>
      <p:bldP spid="29" grpId="0" animBg="1"/>
      <p:bldP spid="31" grpId="0" animBg="1"/>
      <p:bldP spid="31" grpId="1" animBg="1"/>
      <p:bldP spid="31" grpId="2" animBg="1"/>
      <p:bldP spid="31" grpId="3" animBg="1"/>
      <p:bldP spid="31" grpId="4" animBg="1"/>
      <p:bldP spid="53" grpId="0" animBg="1"/>
      <p:bldP spid="53" grpId="1" animBg="1"/>
      <p:bldP spid="53" grpId="2" animBg="1"/>
      <p:bldP spid="53" grpId="3" animBg="1"/>
      <p:bldP spid="53" grpId="4" animBg="1"/>
      <p:bldP spid="53" grpId="5" animBg="1"/>
      <p:bldP spid="53" grpId="6" animBg="1"/>
      <p:bldP spid="53" grpId="7" animBg="1"/>
      <p:bldP spid="53" grpId="8" animBg="1"/>
      <p:bldP spid="57" grpId="0" animBg="1"/>
      <p:bldP spid="57" grpId="1" animBg="1"/>
      <p:bldP spid="57" grpId="2" animBg="1"/>
      <p:bldP spid="57" grpId="3" animBg="1"/>
      <p:bldP spid="57" grpId="4" animBg="1"/>
      <p:bldP spid="57" grpId="5" animBg="1"/>
      <p:bldP spid="57" grpId="6" animBg="1"/>
      <p:bldP spid="58" grpId="0" animBg="1"/>
      <p:bldP spid="58" grpId="1" animBg="1"/>
      <p:bldP spid="58" grpId="2" animBg="1"/>
      <p:bldP spid="58" grpId="3" animBg="1"/>
      <p:bldP spid="42" grpId="0" animBg="1"/>
      <p:bldP spid="42" grpId="1" animBg="1"/>
      <p:bldP spid="42" grpId="2" animBg="1"/>
      <p:bldP spid="43" grpId="0" animBg="1"/>
      <p:bldP spid="43" grpId="1" animBg="1"/>
      <p:bldP spid="43" grpId="2" animBg="1"/>
      <p:bldP spid="43" grpId="3" animBg="1"/>
      <p:bldP spid="43" grpId="4" animBg="1"/>
      <p:bldP spid="44" grpId="0" animBg="1"/>
      <p:bldP spid="44" grpId="1" animBg="1"/>
      <p:bldP spid="46" grpId="0" animBg="1"/>
      <p:bldP spid="46" grpId="1" animBg="1"/>
      <p:bldP spid="46"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4</a:t>
            </a:fld>
            <a:endParaRPr lang="fr-BE"/>
          </a:p>
        </p:txBody>
      </p:sp>
      <p:grpSp>
        <p:nvGrpSpPr>
          <p:cNvPr id="19" name="Group 13"/>
          <p:cNvGrpSpPr/>
          <p:nvPr/>
        </p:nvGrpSpPr>
        <p:grpSpPr>
          <a:xfrm>
            <a:off x="467544" y="575377"/>
            <a:ext cx="8164731" cy="463420"/>
            <a:chOff x="444499" y="1136780"/>
            <a:chExt cx="8164731" cy="463420"/>
          </a:xfrm>
        </p:grpSpPr>
        <p:cxnSp>
          <p:nvCxnSpPr>
            <p:cNvPr id="20"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Arc 20"/>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7" name="Round Same Side Corner Rectangle 26"/>
          <p:cNvSpPr/>
          <p:nvPr/>
        </p:nvSpPr>
        <p:spPr>
          <a:xfrm>
            <a:off x="899592" y="2924944"/>
            <a:ext cx="1944216" cy="864096"/>
          </a:xfrm>
          <a:prstGeom prst="round2Same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smtClean="0"/>
              <a:t>Réseaux de détail en France</a:t>
            </a:r>
            <a:endParaRPr lang="en-US" dirty="0"/>
          </a:p>
        </p:txBody>
      </p:sp>
      <p:sp>
        <p:nvSpPr>
          <p:cNvPr id="28" name="Round Same Side Corner Rectangle 27"/>
          <p:cNvSpPr/>
          <p:nvPr/>
        </p:nvSpPr>
        <p:spPr>
          <a:xfrm>
            <a:off x="3275856" y="2924944"/>
            <a:ext cx="1944216" cy="864096"/>
          </a:xfrm>
          <a:prstGeom prst="round2Same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smtClean="0"/>
              <a:t>Réseaux de détail à l’international</a:t>
            </a:r>
            <a:endParaRPr lang="en-US" dirty="0"/>
          </a:p>
        </p:txBody>
      </p:sp>
      <p:sp>
        <p:nvSpPr>
          <p:cNvPr id="29" name="Round Same Side Corner Rectangle 28"/>
          <p:cNvSpPr/>
          <p:nvPr/>
        </p:nvSpPr>
        <p:spPr>
          <a:xfrm>
            <a:off x="5652120" y="2924944"/>
            <a:ext cx="1944216" cy="864096"/>
          </a:xfrm>
          <a:prstGeom prst="round2Same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smtClean="0"/>
              <a:t>Banque de Financement et d’investissement</a:t>
            </a:r>
            <a:endParaRPr lang="en-US" dirty="0"/>
          </a:p>
        </p:txBody>
      </p:sp>
      <p:sp>
        <p:nvSpPr>
          <p:cNvPr id="33" name="Down Arrow 32"/>
          <p:cNvSpPr/>
          <p:nvPr/>
        </p:nvSpPr>
        <p:spPr>
          <a:xfrm>
            <a:off x="4139952" y="1700808"/>
            <a:ext cx="288032" cy="1224136"/>
          </a:xfrm>
          <a:prstGeom prst="downArrow">
            <a:avLst>
              <a:gd name="adj1" fmla="val 50000"/>
              <a:gd name="adj2" fmla="val 461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ent-Up Arrow 31"/>
          <p:cNvSpPr/>
          <p:nvPr/>
        </p:nvSpPr>
        <p:spPr>
          <a:xfrm rot="10800000" flipH="1">
            <a:off x="4355976" y="2348880"/>
            <a:ext cx="2376264" cy="576064"/>
          </a:xfrm>
          <a:prstGeom prst="bentUpArrow">
            <a:avLst>
              <a:gd name="adj1" fmla="val 9700"/>
              <a:gd name="adj2" fmla="val 23088"/>
              <a:gd name="adj3" fmla="val 26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Bent-Up Arrow 30"/>
          <p:cNvSpPr/>
          <p:nvPr/>
        </p:nvSpPr>
        <p:spPr>
          <a:xfrm rot="10800000">
            <a:off x="1835696" y="2348880"/>
            <a:ext cx="2376264" cy="576064"/>
          </a:xfrm>
          <a:prstGeom prst="bentUpArrow">
            <a:avLst>
              <a:gd name="adj1" fmla="val 9700"/>
              <a:gd name="adj2" fmla="val 23088"/>
              <a:gd name="adj3" fmla="val 26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 Diagonal Corner Rectangle 122"/>
          <p:cNvSpPr/>
          <p:nvPr/>
        </p:nvSpPr>
        <p:spPr>
          <a:xfrm>
            <a:off x="3347864" y="1052736"/>
            <a:ext cx="1833942" cy="620834"/>
          </a:xfrm>
          <a:prstGeom prst="round2Diag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b="1" dirty="0" smtClean="0"/>
              <a:t> 3 grands </a:t>
            </a:r>
            <a:r>
              <a:rPr lang="fr-FR" sz="1600" b="1" dirty="0" err="1" smtClean="0"/>
              <a:t>pilliers</a:t>
            </a:r>
            <a:endParaRPr lang="fr-FR" sz="1600" b="1" dirty="0"/>
          </a:p>
        </p:txBody>
      </p:sp>
      <p:grpSp>
        <p:nvGrpSpPr>
          <p:cNvPr id="45" name="Groupe 31"/>
          <p:cNvGrpSpPr/>
          <p:nvPr/>
        </p:nvGrpSpPr>
        <p:grpSpPr>
          <a:xfrm>
            <a:off x="437263" y="44624"/>
            <a:ext cx="8063322" cy="576064"/>
            <a:chOff x="437263" y="44624"/>
            <a:chExt cx="8063322" cy="576064"/>
          </a:xfrm>
        </p:grpSpPr>
        <p:sp>
          <p:nvSpPr>
            <p:cNvPr id="46"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47"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48"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49"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0"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1"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52"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53"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54"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55"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500" dirty="0" smtClean="0">
                <a:latin typeface="Agency FB" pitchFamily="34" charset="0"/>
                <a:ea typeface="+mj-ea"/>
                <a:cs typeface="+mj-cs"/>
              </a:rPr>
              <a:t>Organisme d’accueil</a:t>
            </a:r>
          </a:p>
        </p:txBody>
      </p:sp>
      <p:sp>
        <p:nvSpPr>
          <p:cNvPr id="56"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Description des tâches</a:t>
            </a:r>
          </a:p>
        </p:txBody>
      </p:sp>
      <p:sp>
        <p:nvSpPr>
          <p:cNvPr id="5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58" name="Freeform 9" descr="&lt;LOGICA_QUOTE_RIGHT&gt;"/>
          <p:cNvSpPr>
            <a:spLocks/>
          </p:cNvSpPr>
          <p:nvPr/>
        </p:nvSpPr>
        <p:spPr bwMode="gray">
          <a:xfrm>
            <a:off x="1808963" y="656175"/>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 name="Freeform 5" descr="&lt;LOGICA_QUOTE_LEFT&gt;"/>
          <p:cNvSpPr>
            <a:spLocks/>
          </p:cNvSpPr>
          <p:nvPr/>
        </p:nvSpPr>
        <p:spPr bwMode="gray">
          <a:xfrm>
            <a:off x="468248" y="69340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slide(fromBottom)">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6"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Horizontal)">
                                      <p:cBhvr>
                                        <p:cTn id="16" dur="500"/>
                                        <p:tgtEl>
                                          <p:spTgt spid="31"/>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slide(fromBottom)">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arn(inHorizontal)">
                                      <p:cBhvr>
                                        <p:cTn id="25" dur="500"/>
                                        <p:tgtEl>
                                          <p:spTgt spid="32"/>
                                        </p:tgtEl>
                                      </p:cBhvr>
                                    </p:animEffect>
                                  </p:childTnLst>
                                </p:cTn>
                              </p:par>
                            </p:childTnLst>
                          </p:cTn>
                        </p:par>
                        <p:par>
                          <p:cTn id="26" fill="hold">
                            <p:stCondLst>
                              <p:cond delay="500"/>
                            </p:stCondLst>
                            <p:childTnLst>
                              <p:par>
                                <p:cTn id="27" presetID="12" presetClass="entr" presetSubtype="4"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slide(fromBottom)">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3" grpId="0" animBg="1"/>
      <p:bldP spid="32"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5</a:t>
            </a:fld>
            <a:endParaRPr lang="fr-BE"/>
          </a:p>
        </p:txBody>
      </p:sp>
      <p:sp>
        <p:nvSpPr>
          <p:cNvPr id="104"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6569FD-FFB4-4247-9A08-C210CA39FC2E}" type="slidenum">
              <a:rPr lang="fr-FR" smtClean="0"/>
              <a:pPr/>
              <a:t>5</a:t>
            </a:fld>
            <a:endParaRPr lang="fr-FR"/>
          </a:p>
        </p:txBody>
      </p:sp>
      <p:grpSp>
        <p:nvGrpSpPr>
          <p:cNvPr id="71" name="Group 13"/>
          <p:cNvGrpSpPr/>
          <p:nvPr/>
        </p:nvGrpSpPr>
        <p:grpSpPr>
          <a:xfrm>
            <a:off x="467544" y="575377"/>
            <a:ext cx="8164731" cy="463420"/>
            <a:chOff x="444499" y="1136780"/>
            <a:chExt cx="8164731" cy="463420"/>
          </a:xfrm>
        </p:grpSpPr>
        <p:cxnSp>
          <p:nvCxnSpPr>
            <p:cNvPr id="72"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Arc 72"/>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6" name="ZoneTexte 5"/>
          <p:cNvSpPr txBox="1"/>
          <p:nvPr/>
        </p:nvSpPr>
        <p:spPr>
          <a:xfrm>
            <a:off x="6244864" y="4703338"/>
            <a:ext cx="1046006" cy="461665"/>
          </a:xfrm>
          <a:prstGeom prst="rect">
            <a:avLst/>
          </a:prstGeom>
          <a:solidFill>
            <a:schemeClr val="bg1"/>
          </a:solidFill>
        </p:spPr>
        <p:txBody>
          <a:bodyPr wrap="square" rtlCol="0">
            <a:spAutoFit/>
          </a:bodyPr>
          <a:lstStyle/>
          <a:p>
            <a:endParaRPr lang="fr-FR" sz="2400" b="1" dirty="0">
              <a:solidFill>
                <a:schemeClr val="tx1">
                  <a:lumMod val="50000"/>
                  <a:lumOff val="50000"/>
                </a:schemeClr>
              </a:solidFill>
              <a:latin typeface="Agency FB" panose="020B0503020202020204" pitchFamily="34" charset="0"/>
            </a:endParaRPr>
          </a:p>
        </p:txBody>
      </p:sp>
      <p:grpSp>
        <p:nvGrpSpPr>
          <p:cNvPr id="46" name="Group 23"/>
          <p:cNvGrpSpPr/>
          <p:nvPr/>
        </p:nvGrpSpPr>
        <p:grpSpPr>
          <a:xfrm>
            <a:off x="619944" y="5905500"/>
            <a:ext cx="8141686" cy="484212"/>
            <a:chOff x="467544" y="5753100"/>
            <a:chExt cx="8141686" cy="484212"/>
          </a:xfrm>
        </p:grpSpPr>
        <p:cxnSp>
          <p:nvCxnSpPr>
            <p:cNvPr id="48" name="Straight Connector 24"/>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9" name="Arc 48"/>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pic>
        <p:nvPicPr>
          <p:cNvPr id="47" name="Picture 46" descr="org.bmp"/>
          <p:cNvPicPr>
            <a:picLocks noChangeAspect="1"/>
          </p:cNvPicPr>
          <p:nvPr/>
        </p:nvPicPr>
        <p:blipFill>
          <a:blip r:embed="rId3" cstate="print"/>
          <a:stretch>
            <a:fillRect/>
          </a:stretch>
        </p:blipFill>
        <p:spPr>
          <a:xfrm>
            <a:off x="1475656" y="1268760"/>
            <a:ext cx="6492775" cy="5026153"/>
          </a:xfrm>
          <a:prstGeom prst="rect">
            <a:avLst/>
          </a:prstGeom>
        </p:spPr>
      </p:pic>
      <p:sp>
        <p:nvSpPr>
          <p:cNvPr id="44" name="Arrondir un rectangle avec un coin diagonal 43"/>
          <p:cNvSpPr/>
          <p:nvPr/>
        </p:nvSpPr>
        <p:spPr>
          <a:xfrm>
            <a:off x="3131840" y="5013176"/>
            <a:ext cx="1512168" cy="360040"/>
          </a:xfrm>
          <a:prstGeom prst="round2Diag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0" name="Rectangle 49"/>
          <p:cNvSpPr/>
          <p:nvPr/>
        </p:nvSpPr>
        <p:spPr>
          <a:xfrm>
            <a:off x="2987824" y="3861048"/>
            <a:ext cx="1728192" cy="230425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51" name="Groupe 31"/>
          <p:cNvGrpSpPr/>
          <p:nvPr/>
        </p:nvGrpSpPr>
        <p:grpSpPr>
          <a:xfrm>
            <a:off x="437263" y="44624"/>
            <a:ext cx="8063322" cy="576064"/>
            <a:chOff x="437263" y="44624"/>
            <a:chExt cx="8063322" cy="576064"/>
          </a:xfrm>
        </p:grpSpPr>
        <p:sp>
          <p:nvSpPr>
            <p:cNvPr id="52"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3"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54"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55"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58"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59"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60"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61"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500" dirty="0" smtClean="0">
                <a:latin typeface="Agency FB" pitchFamily="34" charset="0"/>
                <a:ea typeface="+mj-ea"/>
                <a:cs typeface="+mj-cs"/>
              </a:rPr>
              <a:t>Organisme d’accueil</a:t>
            </a:r>
          </a:p>
        </p:txBody>
      </p:sp>
      <p:sp>
        <p:nvSpPr>
          <p:cNvPr id="62"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Description des tâches</a:t>
            </a:r>
          </a:p>
        </p:txBody>
      </p:sp>
      <p:sp>
        <p:nvSpPr>
          <p:cNvPr id="63"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64" name="Freeform 9" descr="&lt;LOGICA_QUOTE_RIGHT&gt;"/>
          <p:cNvSpPr>
            <a:spLocks/>
          </p:cNvSpPr>
          <p:nvPr/>
        </p:nvSpPr>
        <p:spPr bwMode="gray">
          <a:xfrm>
            <a:off x="1808963" y="656175"/>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5" name="Freeform 5" descr="&lt;LOGICA_QUOTE_LEFT&gt;"/>
          <p:cNvSpPr>
            <a:spLocks/>
          </p:cNvSpPr>
          <p:nvPr/>
        </p:nvSpPr>
        <p:spPr bwMode="gray">
          <a:xfrm>
            <a:off x="468248" y="69340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340442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strips(down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arn(inVertical)">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6</a:t>
            </a:fld>
            <a:endParaRPr lang="fr-BE"/>
          </a:p>
        </p:txBody>
      </p:sp>
      <p:sp>
        <p:nvSpPr>
          <p:cNvPr id="3"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Organisme d’accueil</a:t>
            </a:r>
          </a:p>
        </p:txBody>
      </p:sp>
      <p:sp>
        <p:nvSpPr>
          <p:cNvPr id="4"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Description des tâches</a:t>
            </a:r>
          </a:p>
        </p:txBody>
      </p:sp>
      <p:sp>
        <p:nvSpPr>
          <p:cNvPr id="5"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7" name="Freeform 5" descr="&lt;LOGICA_QUOTE_LEFT&gt;"/>
          <p:cNvSpPr>
            <a:spLocks/>
          </p:cNvSpPr>
          <p:nvPr/>
        </p:nvSpPr>
        <p:spPr bwMode="gray">
          <a:xfrm>
            <a:off x="1835696"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8" name="Groupe 31"/>
          <p:cNvGrpSpPr/>
          <p:nvPr/>
        </p:nvGrpSpPr>
        <p:grpSpPr>
          <a:xfrm>
            <a:off x="437263" y="44624"/>
            <a:ext cx="8063322" cy="576064"/>
            <a:chOff x="437263" y="44624"/>
            <a:chExt cx="8063322" cy="576064"/>
          </a:xfrm>
        </p:grpSpPr>
        <p:sp>
          <p:nvSpPr>
            <p:cNvPr id="9"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10"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12"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15"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8"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Arc 18"/>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Freeform 9" descr="&lt;LOGICA_QUOTE_RIGHT&gt;"/>
          <p:cNvSpPr>
            <a:spLocks/>
          </p:cNvSpPr>
          <p:nvPr/>
        </p:nvSpPr>
        <p:spPr bwMode="gray">
          <a:xfrm>
            <a:off x="3203848" y="69269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aphicFrame>
        <p:nvGraphicFramePr>
          <p:cNvPr id="21" name="Diagram 20"/>
          <p:cNvGraphicFramePr/>
          <p:nvPr/>
        </p:nvGraphicFramePr>
        <p:xfrm>
          <a:off x="683568" y="1772816"/>
          <a:ext cx="73684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 name="Picture 69" descr="déroul.bmp"/>
          <p:cNvPicPr>
            <a:picLocks noChangeAspect="1"/>
          </p:cNvPicPr>
          <p:nvPr/>
        </p:nvPicPr>
        <p:blipFill>
          <a:blip r:embed="rId3" cstate="print"/>
          <a:stretch>
            <a:fillRect/>
          </a:stretch>
        </p:blipFill>
        <p:spPr>
          <a:xfrm>
            <a:off x="395536" y="2276872"/>
            <a:ext cx="6473378" cy="7498080"/>
          </a:xfrm>
          <a:prstGeom prst="rect">
            <a:avLst/>
          </a:prstGeom>
        </p:spPr>
      </p:pic>
      <p:grpSp>
        <p:nvGrpSpPr>
          <p:cNvPr id="24" name="Group 13"/>
          <p:cNvGrpSpPr/>
          <p:nvPr/>
        </p:nvGrpSpPr>
        <p:grpSpPr>
          <a:xfrm>
            <a:off x="444499" y="610724"/>
            <a:ext cx="8164731" cy="463420"/>
            <a:chOff x="444499" y="1136780"/>
            <a:chExt cx="8164731" cy="463420"/>
          </a:xfrm>
        </p:grpSpPr>
        <p:cxnSp>
          <p:nvCxnSpPr>
            <p:cNvPr id="25"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Arc 25"/>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5" name="Rectangle 34"/>
          <p:cNvSpPr/>
          <p:nvPr/>
        </p:nvSpPr>
        <p:spPr>
          <a:xfrm>
            <a:off x="-985515" y="-821679"/>
            <a:ext cx="10129515" cy="3024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98248" y="-1134338"/>
            <a:ext cx="10129515" cy="3024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pPr/>
              <a:t>7</a:t>
            </a:fld>
            <a:endParaRPr lang="fr-BE"/>
          </a:p>
        </p:txBody>
      </p:sp>
      <p:grpSp>
        <p:nvGrpSpPr>
          <p:cNvPr id="41" name="Group 23"/>
          <p:cNvGrpSpPr/>
          <p:nvPr/>
        </p:nvGrpSpPr>
        <p:grpSpPr>
          <a:xfrm>
            <a:off x="467544" y="5753100"/>
            <a:ext cx="8141686" cy="484212"/>
            <a:chOff x="467544" y="5753100"/>
            <a:chExt cx="8141686" cy="484212"/>
          </a:xfrm>
        </p:grpSpPr>
        <p:cxnSp>
          <p:nvCxnSpPr>
            <p:cNvPr id="42" name="Straight Connector 24"/>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Arc 42"/>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1146" name="ZoneTexte 1145"/>
          <p:cNvSpPr txBox="1"/>
          <p:nvPr/>
        </p:nvSpPr>
        <p:spPr>
          <a:xfrm>
            <a:off x="6948264" y="3140968"/>
            <a:ext cx="2376264" cy="523220"/>
          </a:xfrm>
          <a:prstGeom prst="rect">
            <a:avLst/>
          </a:prstGeom>
          <a:noFill/>
        </p:spPr>
        <p:txBody>
          <a:bodyPr wrap="square" rtlCol="0">
            <a:spAutoFit/>
          </a:bodyPr>
          <a:lstStyle/>
          <a:p>
            <a:pPr algn="ctr"/>
            <a:r>
              <a:rPr lang="fr-FR" sz="1400" b="1" dirty="0" smtClean="0"/>
              <a:t>Kata : BDD,TDD      </a:t>
            </a:r>
          </a:p>
          <a:p>
            <a:pPr algn="ctr"/>
            <a:r>
              <a:rPr lang="fr-FR" sz="1400" b="1" dirty="0" smtClean="0">
                <a:solidFill>
                  <a:srgbClr val="FF0000"/>
                </a:solidFill>
              </a:rPr>
              <a:t>13 jours</a:t>
            </a:r>
            <a:endParaRPr lang="fr-FR" sz="1400" b="1" dirty="0">
              <a:solidFill>
                <a:srgbClr val="FF0000"/>
              </a:solidFill>
            </a:endParaRPr>
          </a:p>
        </p:txBody>
      </p:sp>
      <p:sp>
        <p:nvSpPr>
          <p:cNvPr id="5" name="ZoneTexte 4"/>
          <p:cNvSpPr txBox="1"/>
          <p:nvPr/>
        </p:nvSpPr>
        <p:spPr>
          <a:xfrm>
            <a:off x="7308304" y="3140968"/>
            <a:ext cx="1685215" cy="523220"/>
          </a:xfrm>
          <a:prstGeom prst="rect">
            <a:avLst/>
          </a:prstGeom>
          <a:noFill/>
        </p:spPr>
        <p:txBody>
          <a:bodyPr wrap="square" rtlCol="0">
            <a:spAutoFit/>
          </a:bodyPr>
          <a:lstStyle/>
          <a:p>
            <a:r>
              <a:rPr lang="fr-FR" sz="1400" b="1" dirty="0" smtClean="0"/>
              <a:t>Dette Technique</a:t>
            </a:r>
          </a:p>
          <a:p>
            <a:r>
              <a:rPr lang="fr-FR" sz="1400" b="1" dirty="0" smtClean="0">
                <a:solidFill>
                  <a:srgbClr val="FF0000"/>
                </a:solidFill>
              </a:rPr>
              <a:t>30 jours</a:t>
            </a:r>
            <a:endParaRPr lang="fr-FR" sz="1400" b="1" dirty="0">
              <a:solidFill>
                <a:srgbClr val="FF0000"/>
              </a:solidFill>
            </a:endParaRPr>
          </a:p>
        </p:txBody>
      </p:sp>
      <p:sp>
        <p:nvSpPr>
          <p:cNvPr id="6" name="ZoneTexte 5"/>
          <p:cNvSpPr txBox="1"/>
          <p:nvPr/>
        </p:nvSpPr>
        <p:spPr>
          <a:xfrm>
            <a:off x="7236296" y="3068960"/>
            <a:ext cx="1530748" cy="738664"/>
          </a:xfrm>
          <a:prstGeom prst="rect">
            <a:avLst/>
          </a:prstGeom>
          <a:noFill/>
        </p:spPr>
        <p:txBody>
          <a:bodyPr wrap="square" rtlCol="0">
            <a:spAutoFit/>
          </a:bodyPr>
          <a:lstStyle/>
          <a:p>
            <a:r>
              <a:rPr lang="fr-FR" sz="1400" b="1" dirty="0" smtClean="0"/>
              <a:t>Matrice de transition</a:t>
            </a:r>
          </a:p>
          <a:p>
            <a:r>
              <a:rPr lang="fr-FR" sz="1400" b="1" dirty="0" smtClean="0">
                <a:solidFill>
                  <a:srgbClr val="FF0000"/>
                </a:solidFill>
              </a:rPr>
              <a:t>50 jours</a:t>
            </a:r>
            <a:endParaRPr lang="fr-FR" sz="1400" b="1" dirty="0">
              <a:solidFill>
                <a:srgbClr val="FF0000"/>
              </a:solidFill>
            </a:endParaRPr>
          </a:p>
        </p:txBody>
      </p:sp>
      <p:sp>
        <p:nvSpPr>
          <p:cNvPr id="7" name="ZoneTexte 6"/>
          <p:cNvSpPr txBox="1"/>
          <p:nvPr/>
        </p:nvSpPr>
        <p:spPr>
          <a:xfrm>
            <a:off x="7236296" y="3140968"/>
            <a:ext cx="1648243" cy="523220"/>
          </a:xfrm>
          <a:prstGeom prst="rect">
            <a:avLst/>
          </a:prstGeom>
          <a:noFill/>
        </p:spPr>
        <p:txBody>
          <a:bodyPr wrap="square" rtlCol="0">
            <a:spAutoFit/>
          </a:bodyPr>
          <a:lstStyle/>
          <a:p>
            <a:r>
              <a:rPr lang="fr-FR" sz="1400" b="1" dirty="0" smtClean="0"/>
              <a:t>Correction des tests</a:t>
            </a:r>
          </a:p>
          <a:p>
            <a:r>
              <a:rPr lang="fr-FR" sz="1400" b="1" dirty="0" smtClean="0">
                <a:solidFill>
                  <a:srgbClr val="FF0000"/>
                </a:solidFill>
              </a:rPr>
              <a:t>14 jours</a:t>
            </a:r>
            <a:endParaRPr lang="fr-FR" b="1" dirty="0">
              <a:solidFill>
                <a:srgbClr val="FF0000"/>
              </a:solidFill>
            </a:endParaRPr>
          </a:p>
        </p:txBody>
      </p:sp>
      <p:sp>
        <p:nvSpPr>
          <p:cNvPr id="8" name="ZoneTexte 7"/>
          <p:cNvSpPr txBox="1"/>
          <p:nvPr/>
        </p:nvSpPr>
        <p:spPr>
          <a:xfrm>
            <a:off x="7164288" y="3068960"/>
            <a:ext cx="1685215" cy="738664"/>
          </a:xfrm>
          <a:prstGeom prst="rect">
            <a:avLst/>
          </a:prstGeom>
          <a:noFill/>
        </p:spPr>
        <p:txBody>
          <a:bodyPr wrap="square" rtlCol="0">
            <a:spAutoFit/>
          </a:bodyPr>
          <a:lstStyle/>
          <a:p>
            <a:r>
              <a:rPr lang="fr-FR" sz="1400" b="1" dirty="0" smtClean="0"/>
              <a:t>Paramètres de configuration</a:t>
            </a:r>
          </a:p>
          <a:p>
            <a:r>
              <a:rPr lang="fr-FR" sz="1400" b="1" dirty="0" smtClean="0">
                <a:solidFill>
                  <a:srgbClr val="FF0000"/>
                </a:solidFill>
              </a:rPr>
              <a:t>5 jours </a:t>
            </a:r>
            <a:endParaRPr lang="fr-FR" b="1" dirty="0">
              <a:solidFill>
                <a:srgbClr val="FF0000"/>
              </a:solidFill>
            </a:endParaRPr>
          </a:p>
        </p:txBody>
      </p:sp>
      <p:grpSp>
        <p:nvGrpSpPr>
          <p:cNvPr id="49" name="Group 13"/>
          <p:cNvGrpSpPr/>
          <p:nvPr/>
        </p:nvGrpSpPr>
        <p:grpSpPr>
          <a:xfrm>
            <a:off x="467544" y="575377"/>
            <a:ext cx="8164731" cy="463420"/>
            <a:chOff x="444499" y="1136780"/>
            <a:chExt cx="8164731" cy="463420"/>
          </a:xfrm>
        </p:grpSpPr>
        <p:cxnSp>
          <p:nvCxnSpPr>
            <p:cNvPr id="50"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Arc 50"/>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48" name="Groupe 31"/>
          <p:cNvGrpSpPr/>
          <p:nvPr/>
        </p:nvGrpSpPr>
        <p:grpSpPr>
          <a:xfrm>
            <a:off x="437263" y="44624"/>
            <a:ext cx="8063322" cy="576064"/>
            <a:chOff x="437263" y="44624"/>
            <a:chExt cx="8063322" cy="576064"/>
          </a:xfrm>
        </p:grpSpPr>
        <p:sp>
          <p:nvSpPr>
            <p:cNvPr id="55"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6"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57"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58"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61"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62"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63"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6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Organisme d’accueil</a:t>
            </a:r>
          </a:p>
        </p:txBody>
      </p:sp>
      <p:sp>
        <p:nvSpPr>
          <p:cNvPr id="65"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defRPr/>
            </a:pPr>
            <a:r>
              <a:rPr lang="fr-FR" sz="1400" dirty="0" smtClean="0">
                <a:solidFill>
                  <a:schemeClr val="bg1">
                    <a:lumMod val="65000"/>
                  </a:schemeClr>
                </a:solidFill>
                <a:latin typeface="Agency FB" pitchFamily="34" charset="0"/>
                <a:ea typeface="+mj-ea"/>
                <a:cs typeface="+mj-cs"/>
              </a:rPr>
              <a:t>Description des tâches</a:t>
            </a:r>
          </a:p>
        </p:txBody>
      </p:sp>
      <p:sp>
        <p:nvSpPr>
          <p:cNvPr id="66"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67" name="Freeform 5" descr="&lt;LOGICA_QUOTE_LEFT&gt;"/>
          <p:cNvSpPr>
            <a:spLocks/>
          </p:cNvSpPr>
          <p:nvPr/>
        </p:nvSpPr>
        <p:spPr bwMode="gray">
          <a:xfrm>
            <a:off x="3491880"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9" descr="&lt;LOGICA_QUOTE_RIGHT&gt;"/>
          <p:cNvSpPr>
            <a:spLocks/>
          </p:cNvSpPr>
          <p:nvPr/>
        </p:nvSpPr>
        <p:spPr bwMode="gray">
          <a:xfrm>
            <a:off x="4788024" y="69269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1" name="ZoneTexte 7"/>
          <p:cNvSpPr txBox="1"/>
          <p:nvPr/>
        </p:nvSpPr>
        <p:spPr>
          <a:xfrm>
            <a:off x="7236296" y="3140968"/>
            <a:ext cx="1685215" cy="523220"/>
          </a:xfrm>
          <a:prstGeom prst="rect">
            <a:avLst/>
          </a:prstGeom>
          <a:noFill/>
        </p:spPr>
        <p:txBody>
          <a:bodyPr wrap="square" rtlCol="0">
            <a:spAutoFit/>
          </a:bodyPr>
          <a:lstStyle/>
          <a:p>
            <a:r>
              <a:rPr lang="fr-FR" sz="1400" b="1" dirty="0" smtClean="0"/>
              <a:t>Rapport</a:t>
            </a:r>
          </a:p>
          <a:p>
            <a:r>
              <a:rPr lang="fr-FR" sz="1400" b="1" dirty="0" smtClean="0">
                <a:solidFill>
                  <a:srgbClr val="FF0000"/>
                </a:solidFill>
              </a:rPr>
              <a:t>15 jours </a:t>
            </a:r>
            <a:endParaRPr lang="fr-FR" b="1" dirty="0">
              <a:solidFill>
                <a:srgbClr val="FF0000"/>
              </a:solidFill>
            </a:endParaRPr>
          </a:p>
        </p:txBody>
      </p:sp>
      <p:sp>
        <p:nvSpPr>
          <p:cNvPr id="47" name="Rectangle 46"/>
          <p:cNvSpPr/>
          <p:nvPr/>
        </p:nvSpPr>
        <p:spPr>
          <a:xfrm>
            <a:off x="72342" y="2849600"/>
            <a:ext cx="9588336" cy="1172678"/>
          </a:xfrm>
          <a:prstGeom prst="rect">
            <a:avLst/>
          </a:prstGeom>
          <a:solidFill>
            <a:schemeClr val="accent1">
              <a:alpha val="2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64834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p:cTn id="11" dur="500" fill="hold"/>
                                        <p:tgtEl>
                                          <p:spTgt spid="68"/>
                                        </p:tgtEl>
                                        <p:attrNameLst>
                                          <p:attrName>ppt_w</p:attrName>
                                        </p:attrNameLst>
                                      </p:cBhvr>
                                      <p:tavLst>
                                        <p:tav tm="0">
                                          <p:val>
                                            <p:fltVal val="0"/>
                                          </p:val>
                                        </p:tav>
                                        <p:tav tm="100000">
                                          <p:val>
                                            <p:strVal val="#ppt_w"/>
                                          </p:val>
                                        </p:tav>
                                      </p:tavLst>
                                    </p:anim>
                                    <p:anim calcmode="lin" valueType="num">
                                      <p:cBhvr>
                                        <p:cTn id="12" dur="500" fill="hold"/>
                                        <p:tgtEl>
                                          <p:spTgt spid="68"/>
                                        </p:tgtEl>
                                        <p:attrNameLst>
                                          <p:attrName>ppt_h</p:attrName>
                                        </p:attrNameLst>
                                      </p:cBhvr>
                                      <p:tavLst>
                                        <p:tav tm="0">
                                          <p:val>
                                            <p:strVal val="#ppt_h"/>
                                          </p:val>
                                        </p:tav>
                                        <p:tav tm="100000">
                                          <p:val>
                                            <p:strVal val="#ppt_h"/>
                                          </p:val>
                                        </p:tav>
                                      </p:tavLst>
                                    </p:anim>
                                  </p:childTnLst>
                                </p:cTn>
                              </p:par>
                              <p:par>
                                <p:cTn id="13" presetID="16" presetClass="entr" presetSubtype="21" fill="hold" grpId="0" nodeType="withEffect">
                                  <p:stCondLst>
                                    <p:cond delay="0"/>
                                  </p:stCondLst>
                                  <p:childTnLst>
                                    <p:set>
                                      <p:cBhvr>
                                        <p:cTn id="14" dur="1" fill="hold">
                                          <p:stCondLst>
                                            <p:cond delay="0"/>
                                          </p:stCondLst>
                                        </p:cTn>
                                        <p:tgtEl>
                                          <p:spTgt spid="1146"/>
                                        </p:tgtEl>
                                        <p:attrNameLst>
                                          <p:attrName>style.visibility</p:attrName>
                                        </p:attrNameLst>
                                      </p:cBhvr>
                                      <p:to>
                                        <p:strVal val="visible"/>
                                      </p:to>
                                    </p:set>
                                    <p:animEffect transition="in" filter="barn(inVertical)">
                                      <p:cBhvr>
                                        <p:cTn id="15" dur="500"/>
                                        <p:tgtEl>
                                          <p:spTgt spid="1146"/>
                                        </p:tgtEl>
                                      </p:cBhvr>
                                    </p:animEffect>
                                  </p:childTnLst>
                                </p:cTn>
                              </p:par>
                            </p:childTnLst>
                          </p:cTn>
                        </p:par>
                      </p:childTnLst>
                    </p:cTn>
                  </p:par>
                  <p:par>
                    <p:cTn id="16" fill="hold">
                      <p:stCondLst>
                        <p:cond delay="indefinite"/>
                      </p:stCondLst>
                      <p:childTnLst>
                        <p:par>
                          <p:cTn id="17" fill="hold">
                            <p:stCondLst>
                              <p:cond delay="0"/>
                            </p:stCondLst>
                            <p:childTnLst>
                              <p:par>
                                <p:cTn id="18" presetID="64" presetClass="path" presetSubtype="0" accel="50000" decel="50000" fill="hold" nodeType="clickEffect">
                                  <p:stCondLst>
                                    <p:cond delay="0"/>
                                  </p:stCondLst>
                                  <p:childTnLst>
                                    <p:animMotion origin="layout" path="M -2.22222E-6 4.25532E-7 L 0.00035 -0.16836 " pathEditMode="relative" rAng="0" ptsTypes="AA">
                                      <p:cBhvr>
                                        <p:cTn id="19" dur="2000" fill="hold"/>
                                        <p:tgtEl>
                                          <p:spTgt spid="70"/>
                                        </p:tgtEl>
                                        <p:attrNameLst>
                                          <p:attrName>ppt_x</p:attrName>
                                          <p:attrName>ppt_y</p:attrName>
                                        </p:attrNameLst>
                                      </p:cBhvr>
                                      <p:rCtr x="0" y="-84"/>
                                    </p:animMotion>
                                  </p:childTnLst>
                                </p:cTn>
                              </p:par>
                              <p:par>
                                <p:cTn id="20" presetID="16" presetClass="exit" presetSubtype="21" fill="hold" grpId="1" nodeType="withEffect">
                                  <p:stCondLst>
                                    <p:cond delay="0"/>
                                  </p:stCondLst>
                                  <p:childTnLst>
                                    <p:animEffect transition="out" filter="barn(inVertical)">
                                      <p:cBhvr>
                                        <p:cTn id="21" dur="500"/>
                                        <p:tgtEl>
                                          <p:spTgt spid="1146"/>
                                        </p:tgtEl>
                                      </p:cBhvr>
                                    </p:animEffect>
                                    <p:set>
                                      <p:cBhvr>
                                        <p:cTn id="22" dur="1" fill="hold">
                                          <p:stCondLst>
                                            <p:cond delay="499"/>
                                          </p:stCondLst>
                                        </p:cTn>
                                        <p:tgtEl>
                                          <p:spTgt spid="1146"/>
                                        </p:tgtEl>
                                        <p:attrNameLst>
                                          <p:attrName>style.visibility</p:attrName>
                                        </p:attrNameLst>
                                      </p:cBhvr>
                                      <p:to>
                                        <p:strVal val="hidden"/>
                                      </p:to>
                                    </p:set>
                                  </p:childTnLst>
                                </p:cTn>
                              </p:par>
                              <p:par>
                                <p:cTn id="23" presetID="1" presetClass="entr" presetSubtype="0" fill="hold" grpId="0" nodeType="withEffect">
                                  <p:stCondLst>
                                    <p:cond delay="50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4" presetClass="path" presetSubtype="0" accel="50000" decel="50000" fill="hold" nodeType="clickEffect">
                                  <p:stCondLst>
                                    <p:cond delay="0"/>
                                  </p:stCondLst>
                                  <p:childTnLst>
                                    <p:animMotion origin="layout" path="M 0.00035 -0.16836 L -2.22222E-6 -0.33303 " pathEditMode="relative" rAng="0" ptsTypes="AA">
                                      <p:cBhvr>
                                        <p:cTn id="28" dur="2000" fill="hold"/>
                                        <p:tgtEl>
                                          <p:spTgt spid="70"/>
                                        </p:tgtEl>
                                        <p:attrNameLst>
                                          <p:attrName>ppt_x</p:attrName>
                                          <p:attrName>ppt_y</p:attrName>
                                        </p:attrNameLst>
                                      </p:cBhvr>
                                      <p:rCtr x="0" y="-82"/>
                                    </p:animMotion>
                                  </p:childTnLst>
                                </p:cTn>
                              </p:par>
                              <p:par>
                                <p:cTn id="29" presetID="22" presetClass="exit" presetSubtype="4" fill="hold" grpId="1" nodeType="withEffect">
                                  <p:stCondLst>
                                    <p:cond delay="0"/>
                                  </p:stCondLst>
                                  <p:childTnLst>
                                    <p:animEffect transition="out" filter="wipe(down)">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6" presetClass="entr" presetSubtype="21"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64" presetClass="path" presetSubtype="0" accel="50000" decel="50000" fill="hold" nodeType="clickEffect">
                                  <p:stCondLst>
                                    <p:cond delay="0"/>
                                  </p:stCondLst>
                                  <p:childTnLst>
                                    <p:animMotion origin="layout" path="M -2.22222E-6 -0.33303 L 0.00035 -0.50393 " pathEditMode="relative" rAng="0" ptsTypes="AA">
                                      <p:cBhvr>
                                        <p:cTn id="38" dur="2000" fill="hold"/>
                                        <p:tgtEl>
                                          <p:spTgt spid="70"/>
                                        </p:tgtEl>
                                        <p:attrNameLst>
                                          <p:attrName>ppt_x</p:attrName>
                                          <p:attrName>ppt_y</p:attrName>
                                        </p:attrNameLst>
                                      </p:cBhvr>
                                      <p:rCtr x="0" y="-86"/>
                                    </p:animMotion>
                                  </p:childTnLst>
                                </p:cTn>
                              </p:par>
                              <p:par>
                                <p:cTn id="39" presetID="16" presetClass="exit" presetSubtype="21" fill="hold" grpId="1" nodeType="withEffect">
                                  <p:stCondLst>
                                    <p:cond delay="0"/>
                                  </p:stCondLst>
                                  <p:childTnLst>
                                    <p:animEffect transition="out" filter="barn(inVertical)">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6" presetClass="entr" presetSubtype="21"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arn(inVertical)">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64" presetClass="path" presetSubtype="0" accel="50000" decel="50000" fill="hold" nodeType="clickEffect">
                                  <p:stCondLst>
                                    <p:cond delay="0"/>
                                  </p:stCondLst>
                                  <p:childTnLst>
                                    <p:animMotion origin="layout" path="M 0.00035 -0.50393 L 0.00035 -0.67183 " pathEditMode="relative" rAng="0" ptsTypes="AA">
                                      <p:cBhvr>
                                        <p:cTn id="48" dur="2000" fill="hold"/>
                                        <p:tgtEl>
                                          <p:spTgt spid="70"/>
                                        </p:tgtEl>
                                        <p:attrNameLst>
                                          <p:attrName>ppt_x</p:attrName>
                                          <p:attrName>ppt_y</p:attrName>
                                        </p:attrNameLst>
                                      </p:cBhvr>
                                      <p:rCtr x="0" y="-84"/>
                                    </p:animMotion>
                                  </p:childTnLst>
                                </p:cTn>
                              </p:par>
                              <p:par>
                                <p:cTn id="49" presetID="16" presetClass="exit" presetSubtype="21" fill="hold" grpId="1" nodeType="withEffect">
                                  <p:stCondLst>
                                    <p:cond delay="0"/>
                                  </p:stCondLst>
                                  <p:childTnLst>
                                    <p:animEffect transition="out" filter="barn(inVertical)">
                                      <p:cBhvr>
                                        <p:cTn id="50" dur="500"/>
                                        <p:tgtEl>
                                          <p:spTgt spid="7"/>
                                        </p:tgtEl>
                                      </p:cBhvr>
                                    </p:animEffect>
                                    <p:set>
                                      <p:cBhvr>
                                        <p:cTn id="51" dur="1" fill="hold">
                                          <p:stCondLst>
                                            <p:cond delay="499"/>
                                          </p:stCondLst>
                                        </p:cTn>
                                        <p:tgtEl>
                                          <p:spTgt spid="7"/>
                                        </p:tgtEl>
                                        <p:attrNameLst>
                                          <p:attrName>style.visibility</p:attrName>
                                        </p:attrNameLst>
                                      </p:cBhvr>
                                      <p:to>
                                        <p:strVal val="hidden"/>
                                      </p:to>
                                    </p:set>
                                  </p:childTnLst>
                                </p:cTn>
                              </p:par>
                              <p:par>
                                <p:cTn id="52" presetID="16" presetClass="entr" presetSubtype="21"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arn(inVertical)">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64" presetClass="path" presetSubtype="0" accel="50000" decel="50000" fill="hold" nodeType="clickEffect">
                                  <p:stCondLst>
                                    <p:cond delay="0"/>
                                  </p:stCondLst>
                                  <p:childTnLst>
                                    <p:animMotion origin="layout" path="M 0.00035 -0.67183 L 0.00035 -0.83973 " pathEditMode="relative" rAng="0" ptsTypes="AA">
                                      <p:cBhvr>
                                        <p:cTn id="58" dur="2000" fill="hold"/>
                                        <p:tgtEl>
                                          <p:spTgt spid="70"/>
                                        </p:tgtEl>
                                        <p:attrNameLst>
                                          <p:attrName>ppt_x</p:attrName>
                                          <p:attrName>ppt_y</p:attrName>
                                        </p:attrNameLst>
                                      </p:cBhvr>
                                      <p:rCtr x="0" y="-84"/>
                                    </p:animMotion>
                                  </p:childTnLst>
                                </p:cTn>
                              </p:par>
                              <p:par>
                                <p:cTn id="59" presetID="16" presetClass="exit" presetSubtype="26" fill="hold" grpId="1" nodeType="withEffect">
                                  <p:stCondLst>
                                    <p:cond delay="0"/>
                                  </p:stCondLst>
                                  <p:childTnLst>
                                    <p:animEffect transition="out" filter="barn(inHorizontal)">
                                      <p:cBhvr>
                                        <p:cTn id="60" dur="500"/>
                                        <p:tgtEl>
                                          <p:spTgt spid="8"/>
                                        </p:tgtEl>
                                      </p:cBhvr>
                                    </p:animEffect>
                                    <p:set>
                                      <p:cBhvr>
                                        <p:cTn id="61" dur="1" fill="hold">
                                          <p:stCondLst>
                                            <p:cond delay="499"/>
                                          </p:stCondLst>
                                        </p:cTn>
                                        <p:tgtEl>
                                          <p:spTgt spid="8"/>
                                        </p:tgtEl>
                                        <p:attrNameLst>
                                          <p:attrName>style.visibility</p:attrName>
                                        </p:attrNameLst>
                                      </p:cBhvr>
                                      <p:to>
                                        <p:strVal val="hidden"/>
                                      </p:to>
                                    </p:set>
                                  </p:childTnLst>
                                </p:cTn>
                              </p:par>
                              <p:par>
                                <p:cTn id="62" presetID="16" presetClass="entr" presetSubtype="21"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barn(inVertical)">
                                      <p:cBhvr>
                                        <p:cTn id="6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 grpId="0"/>
      <p:bldP spid="1146" grpId="1"/>
      <p:bldP spid="5" grpId="0"/>
      <p:bldP spid="5" grpId="1"/>
      <p:bldP spid="6" grpId="0"/>
      <p:bldP spid="6" grpId="1"/>
      <p:bldP spid="7" grpId="0"/>
      <p:bldP spid="7" grpId="1"/>
      <p:bldP spid="8" grpId="0"/>
      <p:bldP spid="8" grpId="1"/>
      <p:bldP spid="67" grpId="0" animBg="1"/>
      <p:bldP spid="68" grpId="0" animBg="1"/>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8</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13" name="Rectangle 7"/>
          <p:cNvSpPr txBox="1">
            <a:spLocks noChangeArrowheads="1"/>
          </p:cNvSpPr>
          <p:nvPr/>
        </p:nvSpPr>
        <p:spPr>
          <a:xfrm>
            <a:off x="611560" y="692696"/>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500" dirty="0" smtClean="0">
                <a:latin typeface="Agency FB" pitchFamily="34" charset="0"/>
                <a:ea typeface="+mj-ea"/>
                <a:cs typeface="+mj-cs"/>
              </a:rPr>
              <a:t>Principe</a:t>
            </a:r>
          </a:p>
        </p:txBody>
      </p:sp>
      <p:sp>
        <p:nvSpPr>
          <p:cNvPr id="14"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Exemple</a:t>
            </a:r>
          </a:p>
        </p:txBody>
      </p:sp>
      <p:sp>
        <p:nvSpPr>
          <p:cNvPr id="15"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6" name="Freeform 5" descr="&lt;LOGICA_QUOTE_LEFT&gt;"/>
          <p:cNvSpPr>
            <a:spLocks/>
          </p:cNvSpPr>
          <p:nvPr/>
        </p:nvSpPr>
        <p:spPr bwMode="gray">
          <a:xfrm>
            <a:off x="467544"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9" descr="&lt;LOGICA_QUOTE_RIGHT&gt;"/>
          <p:cNvSpPr>
            <a:spLocks/>
          </p:cNvSpPr>
          <p:nvPr/>
        </p:nvSpPr>
        <p:spPr bwMode="gray">
          <a:xfrm>
            <a:off x="1403648" y="69269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9"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cxnSp>
        <p:nvCxnSpPr>
          <p:cNvPr id="20"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Arc 20"/>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TextBox 21"/>
          <p:cNvSpPr txBox="1"/>
          <p:nvPr/>
        </p:nvSpPr>
        <p:spPr>
          <a:xfrm>
            <a:off x="0" y="1772816"/>
            <a:ext cx="3851920" cy="1754326"/>
          </a:xfrm>
          <a:prstGeom prst="rect">
            <a:avLst/>
          </a:prstGeom>
          <a:noFill/>
        </p:spPr>
        <p:txBody>
          <a:bodyPr wrap="square" rtlCol="0">
            <a:spAutoFit/>
          </a:bodyPr>
          <a:lstStyle/>
          <a:p>
            <a:r>
              <a:rPr lang="fr-FR" dirty="0" smtClean="0">
                <a:solidFill>
                  <a:schemeClr val="tx2"/>
                </a:solidFill>
              </a:rPr>
              <a:t>  portefeuille d’actifs non négociables</a:t>
            </a:r>
            <a:endParaRPr lang="en-US" dirty="0" smtClean="0">
              <a:solidFill>
                <a:schemeClr val="tx2"/>
              </a:solidFill>
            </a:endParaRPr>
          </a:p>
          <a:p>
            <a:r>
              <a:rPr lang="fr-FR" dirty="0" smtClean="0"/>
              <a:t> </a:t>
            </a:r>
            <a:endParaRPr lang="en-US" dirty="0" smtClean="0"/>
          </a:p>
          <a:p>
            <a:endParaRPr lang="fr-FR" dirty="0" smtClean="0"/>
          </a:p>
          <a:p>
            <a:endParaRPr lang="fr-FR" dirty="0" smtClean="0"/>
          </a:p>
          <a:p>
            <a:endParaRPr lang="fr-FR" dirty="0" smtClean="0"/>
          </a:p>
          <a:p>
            <a:endParaRPr lang="en-US" dirty="0"/>
          </a:p>
        </p:txBody>
      </p:sp>
      <p:sp>
        <p:nvSpPr>
          <p:cNvPr id="23" name="Right Arrow 22"/>
          <p:cNvSpPr/>
          <p:nvPr/>
        </p:nvSpPr>
        <p:spPr>
          <a:xfrm>
            <a:off x="3851920" y="1844824"/>
            <a:ext cx="79208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Diagram 25"/>
          <p:cNvGraphicFramePr/>
          <p:nvPr/>
        </p:nvGraphicFramePr>
        <p:xfrm>
          <a:off x="1475656" y="2708920"/>
          <a:ext cx="5976664" cy="4149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TextBox 26"/>
          <p:cNvSpPr txBox="1"/>
          <p:nvPr/>
        </p:nvSpPr>
        <p:spPr>
          <a:xfrm>
            <a:off x="5004048" y="1772816"/>
            <a:ext cx="3817712" cy="369332"/>
          </a:xfrm>
          <a:prstGeom prst="rect">
            <a:avLst/>
          </a:prstGeom>
          <a:noFill/>
        </p:spPr>
        <p:txBody>
          <a:bodyPr wrap="none" rtlCol="0">
            <a:spAutoFit/>
          </a:bodyPr>
          <a:lstStyle/>
          <a:p>
            <a:r>
              <a:rPr lang="fr-FR" dirty="0" smtClean="0">
                <a:solidFill>
                  <a:schemeClr val="tx2"/>
                </a:solidFill>
              </a:rPr>
              <a:t>négociables sur les marchés financiers</a:t>
            </a:r>
            <a:endParaRPr 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 calcmode="lin" valueType="num">
                                      <p:cBhvr>
                                        <p:cTn id="17" dur="500" fill="hold"/>
                                        <p:tgtEl>
                                          <p:spTgt spid="22">
                                            <p:txEl>
                                              <p:pRg st="0" end="0"/>
                                            </p:txEl>
                                          </p:spTgt>
                                        </p:tgtEl>
                                        <p:attrNameLst>
                                          <p:attrName>ppt_w</p:attrName>
                                        </p:attrNameLst>
                                      </p:cBhvr>
                                      <p:tavLst>
                                        <p:tav tm="0">
                                          <p:val>
                                            <p:strVal val="#ppt_w*0.05"/>
                                          </p:val>
                                        </p:tav>
                                        <p:tav tm="100000">
                                          <p:val>
                                            <p:strVal val="#ppt_w"/>
                                          </p:val>
                                        </p:tav>
                                      </p:tavLst>
                                    </p:anim>
                                    <p:anim calcmode="lin" valueType="num">
                                      <p:cBhvr>
                                        <p:cTn id="18" dur="500" fill="hold"/>
                                        <p:tgtEl>
                                          <p:spTgt spid="22">
                                            <p:txEl>
                                              <p:pRg st="0" end="0"/>
                                            </p:txEl>
                                          </p:spTgt>
                                        </p:tgtEl>
                                        <p:attrNameLst>
                                          <p:attrName>ppt_h</p:attrName>
                                        </p:attrNameLst>
                                      </p:cBhvr>
                                      <p:tavLst>
                                        <p:tav tm="0">
                                          <p:val>
                                            <p:strVal val="#ppt_h"/>
                                          </p:val>
                                        </p:tav>
                                        <p:tav tm="100000">
                                          <p:val>
                                            <p:strVal val="#ppt_h"/>
                                          </p:val>
                                        </p:tav>
                                      </p:tavLst>
                                    </p:anim>
                                    <p:anim calcmode="lin" valueType="num">
                                      <p:cBhvr>
                                        <p:cTn id="19" dur="500" fill="hold"/>
                                        <p:tgtEl>
                                          <p:spTgt spid="22">
                                            <p:txEl>
                                              <p:pRg st="0" end="0"/>
                                            </p:txEl>
                                          </p:spTgt>
                                        </p:tgtEl>
                                        <p:attrNameLst>
                                          <p:attrName>ppt_x</p:attrName>
                                        </p:attrNameLst>
                                      </p:cBhvr>
                                      <p:tavLst>
                                        <p:tav tm="0">
                                          <p:val>
                                            <p:strVal val="#ppt_x-.2"/>
                                          </p:val>
                                        </p:tav>
                                        <p:tav tm="100000">
                                          <p:val>
                                            <p:strVal val="#ppt_x"/>
                                          </p:val>
                                        </p:tav>
                                      </p:tavLst>
                                    </p:anim>
                                    <p:anim calcmode="lin" valueType="num">
                                      <p:cBhvr>
                                        <p:cTn id="20" dur="500" fill="hold"/>
                                        <p:tgtEl>
                                          <p:spTgt spid="22">
                                            <p:txEl>
                                              <p:pRg st="0" end="0"/>
                                            </p:txEl>
                                          </p:spTgt>
                                        </p:tgtEl>
                                        <p:attrNameLst>
                                          <p:attrName>ppt_y</p:attrName>
                                        </p:attrNameLst>
                                      </p:cBhvr>
                                      <p:tavLst>
                                        <p:tav tm="0">
                                          <p:val>
                                            <p:strVal val="#ppt_y"/>
                                          </p:val>
                                        </p:tav>
                                        <p:tav tm="100000">
                                          <p:val>
                                            <p:strVal val="#ppt_y"/>
                                          </p:val>
                                        </p:tav>
                                      </p:tavLst>
                                    </p:anim>
                                    <p:animEffect transition="in" filter="fade">
                                      <p:cBhvr>
                                        <p:cTn id="21" dur="500"/>
                                        <p:tgtEl>
                                          <p:spTgt spid="2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down)">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54" presetClass="entr" presetSubtype="0" accel="100000" fill="hold" nodeType="clickEffect">
                                  <p:stCondLst>
                                    <p:cond delay="0"/>
                                  </p:stCondLst>
                                  <p:childTnLst>
                                    <p:set>
                                      <p:cBhvr>
                                        <p:cTn id="30" dur="1" fill="hold">
                                          <p:stCondLst>
                                            <p:cond delay="0"/>
                                          </p:stCondLst>
                                        </p:cTn>
                                        <p:tgtEl>
                                          <p:spTgt spid="27">
                                            <p:txEl>
                                              <p:pRg st="0" end="0"/>
                                            </p:txEl>
                                          </p:spTgt>
                                        </p:tgtEl>
                                        <p:attrNameLst>
                                          <p:attrName>style.visibility</p:attrName>
                                        </p:attrNameLst>
                                      </p:cBhvr>
                                      <p:to>
                                        <p:strVal val="visible"/>
                                      </p:to>
                                    </p:set>
                                    <p:anim calcmode="lin" valueType="num">
                                      <p:cBhvr>
                                        <p:cTn id="31" dur="500" fill="hold"/>
                                        <p:tgtEl>
                                          <p:spTgt spid="27">
                                            <p:txEl>
                                              <p:pRg st="0" end="0"/>
                                            </p:txEl>
                                          </p:spTgt>
                                        </p:tgtEl>
                                        <p:attrNameLst>
                                          <p:attrName>ppt_w</p:attrName>
                                        </p:attrNameLst>
                                      </p:cBhvr>
                                      <p:tavLst>
                                        <p:tav tm="0">
                                          <p:val>
                                            <p:strVal val="#ppt_w*0.05"/>
                                          </p:val>
                                        </p:tav>
                                        <p:tav tm="100000">
                                          <p:val>
                                            <p:strVal val="#ppt_w"/>
                                          </p:val>
                                        </p:tav>
                                      </p:tavLst>
                                    </p:anim>
                                    <p:anim calcmode="lin" valueType="num">
                                      <p:cBhvr>
                                        <p:cTn id="32" dur="500" fill="hold"/>
                                        <p:tgtEl>
                                          <p:spTgt spid="27">
                                            <p:txEl>
                                              <p:pRg st="0" end="0"/>
                                            </p:txEl>
                                          </p:spTgt>
                                        </p:tgtEl>
                                        <p:attrNameLst>
                                          <p:attrName>ppt_h</p:attrName>
                                        </p:attrNameLst>
                                      </p:cBhvr>
                                      <p:tavLst>
                                        <p:tav tm="0">
                                          <p:val>
                                            <p:strVal val="#ppt_h"/>
                                          </p:val>
                                        </p:tav>
                                        <p:tav tm="100000">
                                          <p:val>
                                            <p:strVal val="#ppt_h"/>
                                          </p:val>
                                        </p:tav>
                                      </p:tavLst>
                                    </p:anim>
                                    <p:anim calcmode="lin" valueType="num">
                                      <p:cBhvr>
                                        <p:cTn id="33" dur="5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34" dur="500" fill="hold"/>
                                        <p:tgtEl>
                                          <p:spTgt spid="27">
                                            <p:txEl>
                                              <p:pRg st="0" end="0"/>
                                            </p:txEl>
                                          </p:spTgt>
                                        </p:tgtEl>
                                        <p:attrNameLst>
                                          <p:attrName>ppt_y</p:attrName>
                                        </p:attrNameLst>
                                      </p:cBhvr>
                                      <p:tavLst>
                                        <p:tav tm="0">
                                          <p:val>
                                            <p:strVal val="#ppt_y"/>
                                          </p:val>
                                        </p:tav>
                                        <p:tav tm="100000">
                                          <p:val>
                                            <p:strVal val="#ppt_y"/>
                                          </p:val>
                                        </p:tav>
                                      </p:tavLst>
                                    </p:anim>
                                    <p:animEffect transition="in" filter="fade">
                                      <p:cBhvr>
                                        <p:cTn id="35" dur="500"/>
                                        <p:tgtEl>
                                          <p:spTgt spid="2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7"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anim calcmode="lin" valueType="num">
                                      <p:cBhvr>
                                        <p:cTn id="41" dur="1000" fill="hold"/>
                                        <p:tgtEl>
                                          <p:spTgt spid="26"/>
                                        </p:tgtEl>
                                        <p:attrNameLst>
                                          <p:attrName>ppt_x</p:attrName>
                                        </p:attrNameLst>
                                      </p:cBhvr>
                                      <p:tavLst>
                                        <p:tav tm="0">
                                          <p:val>
                                            <p:strVal val="#ppt_x"/>
                                          </p:val>
                                        </p:tav>
                                        <p:tav tm="100000">
                                          <p:val>
                                            <p:strVal val="#ppt_x"/>
                                          </p:val>
                                        </p:tav>
                                      </p:tavLst>
                                    </p:anim>
                                    <p:anim calcmode="lin" valueType="num">
                                      <p:cBhvr>
                                        <p:cTn id="42" dur="900" decel="100000" fill="hold"/>
                                        <p:tgtEl>
                                          <p:spTgt spid="26"/>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3" grpId="0" animBg="1"/>
      <p:bldGraphic spid="2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9</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6"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Exemple</a:t>
            </a:r>
          </a:p>
        </p:txBody>
      </p:sp>
      <p:sp>
        <p:nvSpPr>
          <p:cNvPr id="1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8" name="Freeform 5" descr="&lt;LOGICA_QUOTE_LEFT&gt;"/>
          <p:cNvSpPr>
            <a:spLocks/>
          </p:cNvSpPr>
          <p:nvPr/>
        </p:nvSpPr>
        <p:spPr bwMode="gray">
          <a:xfrm>
            <a:off x="1835696"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9" descr="&lt;LOGICA_QUOTE_RIGHT&gt;"/>
          <p:cNvSpPr>
            <a:spLocks/>
          </p:cNvSpPr>
          <p:nvPr/>
        </p:nvSpPr>
        <p:spPr bwMode="gray">
          <a:xfrm>
            <a:off x="2972932" y="6529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pic>
        <p:nvPicPr>
          <p:cNvPr id="22" name="Picture 21"/>
          <p:cNvPicPr/>
          <p:nvPr/>
        </p:nvPicPr>
        <p:blipFill>
          <a:blip r:embed="rId2" cstate="print"/>
          <a:srcRect/>
          <a:stretch>
            <a:fillRect/>
          </a:stretch>
        </p:blipFill>
        <p:spPr bwMode="auto">
          <a:xfrm>
            <a:off x="1331640" y="1700808"/>
            <a:ext cx="6552728" cy="4032448"/>
          </a:xfrm>
          <a:prstGeom prst="rect">
            <a:avLst/>
          </a:prstGeom>
          <a:noFill/>
          <a:ln w="9525">
            <a:noFill/>
            <a:miter lim="800000"/>
            <a:headEnd/>
            <a:tailEnd/>
          </a:ln>
        </p:spPr>
      </p:pic>
      <p:sp>
        <p:nvSpPr>
          <p:cNvPr id="23" name="Rectangle 22"/>
          <p:cNvSpPr/>
          <p:nvPr/>
        </p:nvSpPr>
        <p:spPr>
          <a:xfrm>
            <a:off x="3851920" y="1772816"/>
            <a:ext cx="1584176" cy="36004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347864" y="2492896"/>
            <a:ext cx="2448272" cy="36004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5508104" y="1988840"/>
            <a:ext cx="216024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68344" y="1988840"/>
            <a:ext cx="0" cy="720080"/>
          </a:xfrm>
          <a:prstGeom prst="line">
            <a:avLst/>
          </a:prstGeom>
          <a:ln w="19050">
            <a:solidFill>
              <a:srgbClr val="4F81BD"/>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868144" y="2708920"/>
            <a:ext cx="1800200" cy="0"/>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sp>
        <p:nvSpPr>
          <p:cNvPr id="38" name="Cloud Callout 37"/>
          <p:cNvSpPr/>
          <p:nvPr/>
        </p:nvSpPr>
        <p:spPr>
          <a:xfrm>
            <a:off x="1547664" y="1268760"/>
            <a:ext cx="1944216" cy="1152128"/>
          </a:xfrm>
          <a:prstGeom prst="cloudCallout">
            <a:avLst>
              <a:gd name="adj1" fmla="val 41288"/>
              <a:gd name="adj2" fmla="val 6342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Actions</a:t>
            </a:r>
            <a:endParaRPr lang="en-US" dirty="0"/>
          </a:p>
        </p:txBody>
      </p:sp>
      <p:sp>
        <p:nvSpPr>
          <p:cNvPr id="39" name="Cloud Callout 38"/>
          <p:cNvSpPr/>
          <p:nvPr/>
        </p:nvSpPr>
        <p:spPr>
          <a:xfrm>
            <a:off x="1547664" y="1268760"/>
            <a:ext cx="1944216" cy="1152128"/>
          </a:xfrm>
          <a:prstGeom prst="cloudCallout">
            <a:avLst>
              <a:gd name="adj1" fmla="val 39101"/>
              <a:gd name="adj2" fmla="val 5880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Emprunt</a:t>
            </a:r>
            <a:endParaRPr lang="en-US" dirty="0"/>
          </a:p>
        </p:txBody>
      </p:sp>
      <p:sp>
        <p:nvSpPr>
          <p:cNvPr id="40" name="Cloud Callout 39"/>
          <p:cNvSpPr/>
          <p:nvPr/>
        </p:nvSpPr>
        <p:spPr>
          <a:xfrm>
            <a:off x="1547664" y="1268760"/>
            <a:ext cx="1944216" cy="1152128"/>
          </a:xfrm>
          <a:prstGeom prst="cloudCallout">
            <a:avLst>
              <a:gd name="adj1" fmla="val 40742"/>
              <a:gd name="adj2" fmla="val 6250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Titrisation</a:t>
            </a:r>
            <a:endParaRPr lang="en-US" dirty="0"/>
          </a:p>
        </p:txBody>
      </p:sp>
      <p:sp>
        <p:nvSpPr>
          <p:cNvPr id="41" name="Down Arrow 40"/>
          <p:cNvSpPr/>
          <p:nvPr/>
        </p:nvSpPr>
        <p:spPr>
          <a:xfrm>
            <a:off x="4211960" y="2852936"/>
            <a:ext cx="216024" cy="576064"/>
          </a:xfrm>
          <a:prstGeom prst="downArrow">
            <a:avLst>
              <a:gd name="adj1" fmla="val 50000"/>
              <a:gd name="adj2" fmla="val 95352"/>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347864" y="3429000"/>
            <a:ext cx="2448272" cy="432048"/>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a:off x="4211960" y="3861048"/>
            <a:ext cx="216024" cy="576064"/>
          </a:xfrm>
          <a:prstGeom prst="downArrow">
            <a:avLst>
              <a:gd name="adj1" fmla="val 50000"/>
              <a:gd name="adj2" fmla="val 95352"/>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a:off x="4211960" y="4797152"/>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563888" y="4437112"/>
            <a:ext cx="2016224" cy="36004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995936" y="5373216"/>
            <a:ext cx="1152128" cy="288032"/>
          </a:xfrm>
          <a:prstGeom prst="rect">
            <a:avLst/>
          </a:prstGeom>
          <a:solidFill>
            <a:srgbClr val="4F81BD">
              <a:alpha val="50196"/>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rot="10800000">
            <a:off x="4729737" y="4802011"/>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rot="10800000">
            <a:off x="4716016" y="3861048"/>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rot="10800000">
            <a:off x="4716016" y="2852936"/>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796136" y="2708920"/>
            <a:ext cx="1872208"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668344" y="2708920"/>
            <a:ext cx="0" cy="864096"/>
          </a:xfrm>
          <a:prstGeom prst="line">
            <a:avLst/>
          </a:prstGeom>
          <a:ln w="19050">
            <a:solidFill>
              <a:srgbClr val="4F81BD"/>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5796136" y="3645024"/>
            <a:ext cx="1872208" cy="0"/>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strips(downRight)">
                                      <p:cBhvr>
                                        <p:cTn id="23" dur="500"/>
                                        <p:tgtEl>
                                          <p:spTgt spid="28"/>
                                        </p:tgtEl>
                                      </p:cBhvr>
                                    </p:animEffect>
                                  </p:childTnLst>
                                </p:cTn>
                              </p:par>
                            </p:childTnLst>
                          </p:cTn>
                        </p:par>
                        <p:par>
                          <p:cTn id="24" fill="hold">
                            <p:stCondLst>
                              <p:cond delay="500"/>
                            </p:stCondLst>
                            <p:childTnLst>
                              <p:par>
                                <p:cTn id="25" presetID="18" presetClass="entr" presetSubtype="1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strips(downLeft)">
                                      <p:cBhvr>
                                        <p:cTn id="27" dur="500"/>
                                        <p:tgtEl>
                                          <p:spTgt spid="34"/>
                                        </p:tgtEl>
                                      </p:cBhvr>
                                    </p:animEffect>
                                  </p:childTnLst>
                                </p:cTn>
                              </p:par>
                            </p:childTnLst>
                          </p:cTn>
                        </p:par>
                        <p:par>
                          <p:cTn id="28" fill="hold">
                            <p:stCondLst>
                              <p:cond delay="1000"/>
                            </p:stCondLst>
                            <p:childTnLst>
                              <p:par>
                                <p:cTn id="29" presetID="18" presetClass="entr" presetSubtype="12"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strips(downLeft)">
                                      <p:cBhvr>
                                        <p:cTn id="31" dur="500"/>
                                        <p:tgtEl>
                                          <p:spTgt spid="36"/>
                                        </p:tgtEl>
                                      </p:cBhvr>
                                    </p:animEffect>
                                  </p:childTnLst>
                                </p:cTn>
                              </p:par>
                            </p:childTnLst>
                          </p:cTn>
                        </p:par>
                        <p:par>
                          <p:cTn id="32" fill="hold">
                            <p:stCondLst>
                              <p:cond delay="1500"/>
                            </p:stCondLst>
                            <p:childTnLst>
                              <p:par>
                                <p:cTn id="33" presetID="17" presetClass="entr" presetSubtype="1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down)">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8"/>
                                        </p:tgtEl>
                                      </p:cBhvr>
                                    </p:animEffect>
                                    <p:set>
                                      <p:cBhvr>
                                        <p:cTn id="46" dur="1" fill="hold">
                                          <p:stCondLst>
                                            <p:cond delay="499"/>
                                          </p:stCondLst>
                                        </p:cTn>
                                        <p:tgtEl>
                                          <p:spTgt spid="38"/>
                                        </p:tgtEl>
                                        <p:attrNameLst>
                                          <p:attrName>style.visibility</p:attrName>
                                        </p:attrNameLst>
                                      </p:cBhvr>
                                      <p:to>
                                        <p:strVal val="hidden"/>
                                      </p:to>
                                    </p:set>
                                  </p:childTnLst>
                                </p:cTn>
                              </p:par>
                            </p:childTnLst>
                          </p:cTn>
                        </p:par>
                        <p:par>
                          <p:cTn id="47" fill="hold">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down)">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grpId="1" nodeType="clickEffect">
                                  <p:stCondLst>
                                    <p:cond delay="0"/>
                                  </p:stCondLst>
                                  <p:childTnLst>
                                    <p:animEffect transition="out" filter="dissolve">
                                      <p:cBhvr>
                                        <p:cTn id="54" dur="500"/>
                                        <p:tgtEl>
                                          <p:spTgt spid="39"/>
                                        </p:tgtEl>
                                      </p:cBhvr>
                                    </p:animEffect>
                                    <p:set>
                                      <p:cBhvr>
                                        <p:cTn id="55" dur="1" fill="hold">
                                          <p:stCondLst>
                                            <p:cond delay="499"/>
                                          </p:stCondLst>
                                        </p:cTn>
                                        <p:tgtEl>
                                          <p:spTgt spid="39"/>
                                        </p:tgtEl>
                                        <p:attrNameLst>
                                          <p:attrName>style.visibility</p:attrName>
                                        </p:attrNameLst>
                                      </p:cBhvr>
                                      <p:to>
                                        <p:strVal val="hidden"/>
                                      </p:to>
                                    </p:se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grpId="1" nodeType="clickEffect">
                                  <p:stCondLst>
                                    <p:cond delay="0"/>
                                  </p:stCondLst>
                                  <p:childTnLst>
                                    <p:animEffect transition="out" filter="dissolve">
                                      <p:cBhvr>
                                        <p:cTn id="63" dur="500"/>
                                        <p:tgtEl>
                                          <p:spTgt spid="40"/>
                                        </p:tgtEl>
                                      </p:cBhvr>
                                    </p:animEffect>
                                    <p:set>
                                      <p:cBhvr>
                                        <p:cTn id="64" dur="1" fill="hold">
                                          <p:stCondLst>
                                            <p:cond delay="499"/>
                                          </p:stCondLst>
                                        </p:cTn>
                                        <p:tgtEl>
                                          <p:spTgt spid="40"/>
                                        </p:tgtEl>
                                        <p:attrNameLst>
                                          <p:attrName>style.visibility</p:attrName>
                                        </p:attrNameLst>
                                      </p:cBhvr>
                                      <p:to>
                                        <p:strVal val="hidden"/>
                                      </p:to>
                                    </p:set>
                                  </p:childTnLst>
                                </p:cTn>
                              </p:par>
                            </p:childTnLst>
                          </p:cTn>
                        </p:par>
                        <p:par>
                          <p:cTn id="65" fill="hold">
                            <p:stCondLst>
                              <p:cond delay="500"/>
                            </p:stCondLst>
                            <p:childTnLst>
                              <p:par>
                                <p:cTn id="66" presetID="18" presetClass="entr" presetSubtype="12"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strips(downLeft)">
                                      <p:cBhvr>
                                        <p:cTn id="68" dur="500"/>
                                        <p:tgtEl>
                                          <p:spTgt spid="41"/>
                                        </p:tgtEl>
                                      </p:cBhvr>
                                    </p:animEffect>
                                  </p:childTnLst>
                                </p:cTn>
                              </p:par>
                            </p:childTnLst>
                          </p:cTn>
                        </p:par>
                        <p:par>
                          <p:cTn id="69" fill="hold">
                            <p:stCondLst>
                              <p:cond delay="1000"/>
                            </p:stCondLst>
                            <p:childTnLst>
                              <p:par>
                                <p:cTn id="70" presetID="17" presetClass="entr" presetSubtype="10" fill="hold" grpId="0" nodeType="after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ppt_w</p:attrName>
                                        </p:attrNameLst>
                                      </p:cBhvr>
                                      <p:tavLst>
                                        <p:tav tm="0">
                                          <p:val>
                                            <p:fltVal val="0"/>
                                          </p:val>
                                        </p:tav>
                                        <p:tav tm="100000">
                                          <p:val>
                                            <p:strVal val="#ppt_w"/>
                                          </p:val>
                                        </p:tav>
                                      </p:tavLst>
                                    </p:anim>
                                    <p:anim calcmode="lin" valueType="num">
                                      <p:cBhvr>
                                        <p:cTn id="73" dur="500" fill="hold"/>
                                        <p:tgtEl>
                                          <p:spTgt spid="42"/>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8" presetClass="entr" presetSubtype="12" fill="hold" grpId="0" nodeType="click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strips(downLeft)">
                                      <p:cBhvr>
                                        <p:cTn id="78" dur="500"/>
                                        <p:tgtEl>
                                          <p:spTgt spid="49"/>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strips(downLeft)">
                                      <p:cBhvr>
                                        <p:cTn id="83" dur="500"/>
                                        <p:tgtEl>
                                          <p:spTgt spid="43"/>
                                        </p:tgtEl>
                                      </p:cBhvr>
                                    </p:animEffect>
                                  </p:childTnLst>
                                </p:cTn>
                              </p:par>
                            </p:childTnLst>
                          </p:cTn>
                        </p:par>
                        <p:par>
                          <p:cTn id="84" fill="hold">
                            <p:stCondLst>
                              <p:cond delay="500"/>
                            </p:stCondLst>
                            <p:childTnLst>
                              <p:par>
                                <p:cTn id="85" presetID="17" presetClass="entr" presetSubtype="10" fill="hold" grpId="0" nodeType="after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p:cTn id="87" dur="500" fill="hold"/>
                                        <p:tgtEl>
                                          <p:spTgt spid="45"/>
                                        </p:tgtEl>
                                        <p:attrNameLst>
                                          <p:attrName>ppt_w</p:attrName>
                                        </p:attrNameLst>
                                      </p:cBhvr>
                                      <p:tavLst>
                                        <p:tav tm="0">
                                          <p:val>
                                            <p:fltVal val="0"/>
                                          </p:val>
                                        </p:tav>
                                        <p:tav tm="100000">
                                          <p:val>
                                            <p:strVal val="#ppt_w"/>
                                          </p:val>
                                        </p:tav>
                                      </p:tavLst>
                                    </p:anim>
                                    <p:anim calcmode="lin" valueType="num">
                                      <p:cBhvr>
                                        <p:cTn id="88" dur="500" fill="hold"/>
                                        <p:tgtEl>
                                          <p:spTgt spid="45"/>
                                        </p:tgtEl>
                                        <p:attrNameLst>
                                          <p:attrName>ppt_h</p:attrName>
                                        </p:attrNameLst>
                                      </p:cBhvr>
                                      <p:tavLst>
                                        <p:tav tm="0">
                                          <p:val>
                                            <p:strVal val="#ppt_h"/>
                                          </p:val>
                                        </p:tav>
                                        <p:tav tm="100000">
                                          <p:val>
                                            <p:strVal val="#ppt_h"/>
                                          </p:val>
                                        </p:tav>
                                      </p:tavLst>
                                    </p:anim>
                                  </p:childTnLst>
                                </p:cTn>
                              </p:par>
                            </p:childTnLst>
                          </p:cTn>
                        </p:par>
                        <p:par>
                          <p:cTn id="89" fill="hold">
                            <p:stCondLst>
                              <p:cond delay="1000"/>
                            </p:stCondLst>
                            <p:childTnLst>
                              <p:par>
                                <p:cTn id="90" presetID="18" presetClass="entr" presetSubtype="12" fill="hold" grpId="0" nodeType="after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strips(downLeft)">
                                      <p:cBhvr>
                                        <p:cTn id="92" dur="500"/>
                                        <p:tgtEl>
                                          <p:spTgt spid="44"/>
                                        </p:tgtEl>
                                      </p:cBhvr>
                                    </p:animEffect>
                                  </p:childTnLst>
                                </p:cTn>
                              </p:par>
                            </p:childTnLst>
                          </p:cTn>
                        </p:par>
                        <p:par>
                          <p:cTn id="93" fill="hold">
                            <p:stCondLst>
                              <p:cond delay="1500"/>
                            </p:stCondLst>
                            <p:childTnLst>
                              <p:par>
                                <p:cTn id="94" presetID="17" presetClass="entr" presetSubtype="10"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 calcmode="lin" valueType="num">
                                      <p:cBhvr>
                                        <p:cTn id="96" dur="500" fill="hold"/>
                                        <p:tgtEl>
                                          <p:spTgt spid="46"/>
                                        </p:tgtEl>
                                        <p:attrNameLst>
                                          <p:attrName>ppt_w</p:attrName>
                                        </p:attrNameLst>
                                      </p:cBhvr>
                                      <p:tavLst>
                                        <p:tav tm="0">
                                          <p:val>
                                            <p:fltVal val="0"/>
                                          </p:val>
                                        </p:tav>
                                        <p:tav tm="100000">
                                          <p:val>
                                            <p:strVal val="#ppt_w"/>
                                          </p:val>
                                        </p:tav>
                                      </p:tavLst>
                                    </p:anim>
                                    <p:anim calcmode="lin" valueType="num">
                                      <p:cBhvr>
                                        <p:cTn id="97" dur="5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8" presetClass="entr" presetSubtype="12" fill="hold" grpId="0" nodeType="click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strips(downLeft)">
                                      <p:cBhvr>
                                        <p:cTn id="102" dur="500"/>
                                        <p:tgtEl>
                                          <p:spTgt spid="47"/>
                                        </p:tgtEl>
                                      </p:cBhvr>
                                    </p:animEffect>
                                  </p:childTnLst>
                                </p:cTn>
                              </p:par>
                            </p:childTnLst>
                          </p:cTn>
                        </p:par>
                        <p:par>
                          <p:cTn id="103" fill="hold">
                            <p:stCondLst>
                              <p:cond delay="500"/>
                            </p:stCondLst>
                            <p:childTnLst>
                              <p:par>
                                <p:cTn id="104" presetID="18" presetClass="entr" presetSubtype="12" fill="hold" grpId="0"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strips(downLeft)">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18" presetClass="entr" presetSubtype="6"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strips(downRight)">
                                      <p:cBhvr>
                                        <p:cTn id="111" dur="500"/>
                                        <p:tgtEl>
                                          <p:spTgt spid="50"/>
                                        </p:tgtEl>
                                      </p:cBhvr>
                                    </p:animEffect>
                                  </p:childTnLst>
                                </p:cTn>
                              </p:par>
                            </p:childTnLst>
                          </p:cTn>
                        </p:par>
                        <p:par>
                          <p:cTn id="112" fill="hold">
                            <p:stCondLst>
                              <p:cond delay="500"/>
                            </p:stCondLst>
                            <p:childTnLst>
                              <p:par>
                                <p:cTn id="113" presetID="18" presetClass="entr" presetSubtype="12" fill="hold" nodeType="after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strips(downLeft)">
                                      <p:cBhvr>
                                        <p:cTn id="115" dur="500"/>
                                        <p:tgtEl>
                                          <p:spTgt spid="52"/>
                                        </p:tgtEl>
                                      </p:cBhvr>
                                    </p:animEffect>
                                  </p:childTnLst>
                                </p:cTn>
                              </p:par>
                            </p:childTnLst>
                          </p:cTn>
                        </p:par>
                        <p:par>
                          <p:cTn id="116" fill="hold">
                            <p:stCondLst>
                              <p:cond delay="1000"/>
                            </p:stCondLst>
                            <p:childTnLst>
                              <p:par>
                                <p:cTn id="117" presetID="18" presetClass="entr" presetSubtype="12" fill="hold" nodeType="after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strips(downLeft)">
                                      <p:cBhvr>
                                        <p:cTn id="1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3" grpId="0" animBg="1"/>
      <p:bldP spid="24" grpId="0" animBg="1"/>
      <p:bldP spid="38" grpId="0" animBg="1"/>
      <p:bldP spid="38" grpId="1" animBg="1"/>
      <p:bldP spid="39" grpId="0" animBg="1"/>
      <p:bldP spid="39" grpId="1" animBg="1"/>
      <p:bldP spid="40" grpId="0" animBg="1"/>
      <p:bldP spid="40" grpId="1"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18718</TotalTime>
  <Words>1123</Words>
  <Application>Microsoft Office PowerPoint</Application>
  <PresentationFormat>Affichage à l'écran (4:3)</PresentationFormat>
  <Paragraphs>338</Paragraphs>
  <Slides>21</Slides>
  <Notes>13</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21</vt:i4>
      </vt:variant>
    </vt:vector>
  </HeadingPairs>
  <TitlesOfParts>
    <vt:vector size="30" baseType="lpstr">
      <vt:lpstr>Agency FB</vt:lpstr>
      <vt:lpstr>Arial</vt:lpstr>
      <vt:lpstr>Arial Black</vt:lpstr>
      <vt:lpstr>Calibri</vt:lpstr>
      <vt:lpstr>Calibri Light</vt:lpstr>
      <vt:lpstr>Frutiger 55 Roman</vt:lpstr>
      <vt:lpstr>Wingdings 3</vt:lpstr>
      <vt:lpstr>Thème Office</vt:lpstr>
      <vt:lpstr>1_Thème Office</vt:lpstr>
      <vt:lpstr>Soutenance de projet de fin d’études Sous thème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Soutenance de projet de fin d’études Sous thème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ANASS</dc:creator>
  <cp:lastModifiedBy>abdssamad sabri</cp:lastModifiedBy>
  <cp:revision>796</cp:revision>
  <dcterms:created xsi:type="dcterms:W3CDTF">2013-05-07T07:22:24Z</dcterms:created>
  <dcterms:modified xsi:type="dcterms:W3CDTF">2016-08-31T00:08:39Z</dcterms:modified>
</cp:coreProperties>
</file>