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86" r:id="rId7"/>
    <p:sldId id="280" r:id="rId8"/>
    <p:sldId id="278" r:id="rId9"/>
    <p:sldId id="285"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p:scale>
          <a:sx n="73" d="100"/>
          <a:sy n="73" d="100"/>
        </p:scale>
        <p:origin x="404" y="-8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2FD38-AC71-D943-0861-4866C1E6FE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8C0735-BA06-F2EA-139D-25F9E45481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67FEFF-0A98-CB0B-2D27-A33DF42720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E9182D-E85B-21BE-ED7F-EC2440603363}"/>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385258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5450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Project-Prime-Generator-241</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38200" y="365760"/>
            <a:ext cx="10515600" cy="1325880"/>
          </a:xfrm>
        </p:spPr>
        <p:txBody>
          <a:bodyPr vert="horz" lIns="91440" tIns="45720" rIns="91440" bIns="45720" rtlCol="0" anchor="ctr" anchorCtr="0">
            <a:normAutofit/>
          </a:bodyPr>
          <a:lstStyle/>
          <a:p>
            <a:r>
              <a:rPr lang="en-US" kern="1200" cap="all" spc="300" baseline="0">
                <a:latin typeface="+mj-lt"/>
                <a:ea typeface="+mj-ea"/>
                <a:cs typeface="+mj-cs"/>
              </a:rPr>
              <a:t>ForMUlas</a:t>
            </a:r>
          </a:p>
        </p:txBody>
      </p:sp>
      <p:pic>
        <p:nvPicPr>
          <p:cNvPr id="16" name="Picture 15">
            <a:extLst>
              <a:ext uri="{FF2B5EF4-FFF2-40B4-BE49-F238E27FC236}">
                <a16:creationId xmlns:a16="http://schemas.microsoft.com/office/drawing/2014/main" id="{6D8F0444-5EC5-ED3F-927A-7E5AF0FB70E7}"/>
              </a:ext>
            </a:extLst>
          </p:cNvPr>
          <p:cNvPicPr>
            <a:picLocks noChangeAspect="1"/>
          </p:cNvPicPr>
          <p:nvPr/>
        </p:nvPicPr>
        <p:blipFill>
          <a:blip r:embed="rId3"/>
          <a:stretch>
            <a:fillRect/>
          </a:stretch>
        </p:blipFill>
        <p:spPr>
          <a:xfrm>
            <a:off x="2668532" y="1317371"/>
            <a:ext cx="6854935" cy="4550616"/>
          </a:xfrm>
          <a:prstGeom prst="rect">
            <a:avLst/>
          </a:prstGeom>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4A1AB-EFDF-91BC-ADF1-19735D4D6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53113-AA3B-C014-04D2-1E0D8957ACD5}"/>
              </a:ext>
            </a:extLst>
          </p:cNvPr>
          <p:cNvSpPr>
            <a:spLocks noGrp="1"/>
          </p:cNvSpPr>
          <p:nvPr>
            <p:ph type="title"/>
          </p:nvPr>
        </p:nvSpPr>
        <p:spPr>
          <a:xfrm>
            <a:off x="5242425" y="466344"/>
            <a:ext cx="6241651" cy="1710354"/>
          </a:xfrm>
        </p:spPr>
        <p:txBody>
          <a:bodyPr vert="horz" lIns="91440" tIns="45720" rIns="91440" bIns="0" rtlCol="0" anchor="ctr" anchorCtr="0">
            <a:normAutofit/>
          </a:bodyPr>
          <a:lstStyle/>
          <a:p>
            <a:r>
              <a:rPr lang="en-US" kern="1200" cap="all" spc="300" baseline="0">
                <a:latin typeface="+mj-lt"/>
                <a:ea typeface="+mj-ea"/>
                <a:cs typeface="+mj-cs"/>
              </a:rPr>
              <a:t>ForMUlas</a:t>
            </a:r>
          </a:p>
        </p:txBody>
      </p:sp>
      <p:pic>
        <p:nvPicPr>
          <p:cNvPr id="8" name="Picture 7" descr="Formulas written on a blackboard">
            <a:extLst>
              <a:ext uri="{FF2B5EF4-FFF2-40B4-BE49-F238E27FC236}">
                <a16:creationId xmlns:a16="http://schemas.microsoft.com/office/drawing/2014/main" id="{3AEE4108-A6C6-99C8-76B7-742F0D99C0DA}"/>
              </a:ext>
            </a:extLst>
          </p:cNvPr>
          <p:cNvPicPr>
            <a:picLocks noChangeAspect="1"/>
          </p:cNvPicPr>
          <p:nvPr/>
        </p:nvPicPr>
        <p:blipFill>
          <a:blip r:embed="rId3"/>
          <a:srcRect l="27234" r="31032" b="-1"/>
          <a:stretch/>
        </p:blipFill>
        <p:spPr>
          <a:xfrm>
            <a:off x="20" y="10"/>
            <a:ext cx="4287818" cy="6857990"/>
          </a:xfrm>
          <a:prstGeom prst="rect">
            <a:avLst/>
          </a:prstGeom>
          <a:noFill/>
        </p:spPr>
      </p:pic>
      <p:sp>
        <p:nvSpPr>
          <p:cNvPr id="6" name="TextBox 5">
            <a:extLst>
              <a:ext uri="{FF2B5EF4-FFF2-40B4-BE49-F238E27FC236}">
                <a16:creationId xmlns:a16="http://schemas.microsoft.com/office/drawing/2014/main" id="{5AEFEAEE-DCA3-6861-80AC-FE15819D4E2A}"/>
              </a:ext>
            </a:extLst>
          </p:cNvPr>
          <p:cNvSpPr txBox="1"/>
          <p:nvPr/>
        </p:nvSpPr>
        <p:spPr>
          <a:xfrm>
            <a:off x="5242426" y="2286000"/>
            <a:ext cx="6241650" cy="3474720"/>
          </a:xfrm>
          <a:prstGeom prst="rect">
            <a:avLst/>
          </a:prstGeom>
        </p:spPr>
        <p:txBody>
          <a:bodyPr vert="horz" lIns="91440" tIns="45720" rIns="91440" bIns="45720" rtlCol="0">
            <a:normAutofit/>
          </a:bodyPr>
          <a:lstStyle/>
          <a:p>
            <a:pPr marL="228600" indent="-228600">
              <a:lnSpc>
                <a:spcPct val="90000"/>
              </a:lnSpc>
              <a:spcBef>
                <a:spcPts val="1000"/>
              </a:spcBef>
              <a:spcAft>
                <a:spcPts val="1000"/>
              </a:spcAft>
              <a:buClr>
                <a:schemeClr val="accent2"/>
              </a:buClr>
              <a:buFont typeface="Wingdings" panose="05000000000000000000" pitchFamily="2" charset="2"/>
              <a:buChar char="§"/>
            </a:pPr>
            <a:r>
              <a:rPr lang="en-US" dirty="0"/>
              <a:t>These formulas represent diverse </a:t>
            </a:r>
            <a:r>
              <a:rPr lang="en-US" dirty="0">
                <a:highlight>
                  <a:srgbClr val="FFFF00"/>
                </a:highlight>
              </a:rPr>
              <a:t>polynomial</a:t>
            </a:r>
            <a:r>
              <a:rPr lang="en-US" dirty="0"/>
              <a:t> expressions designed to generate prime numbers for specific integer values of n. By carefully selecting coefficients, these polynomials aim to maximize the likelihood of producing primes, particularly for smaller values of n. While they showcase mathematical ingenuity in approximating prime patterns, </a:t>
            </a:r>
            <a:r>
              <a:rPr lang="en-US" dirty="0">
                <a:highlight>
                  <a:srgbClr val="FFFF00"/>
                </a:highlight>
              </a:rPr>
              <a:t>no formula guarantees primes for all inputs</a:t>
            </a:r>
            <a:r>
              <a:rPr lang="en-US" dirty="0"/>
              <a:t>, and verification is necessary. Among these, simpler forms like n2−n+41n^2 - n + 41n2−n+41 are notable for reliably producing primes at small n, highlighting the elegance of prime-generating equations despite inherent limitations.</a:t>
            </a:r>
            <a:endParaRPr lang="en-US"/>
          </a:p>
        </p:txBody>
      </p:sp>
    </p:spTree>
    <p:extLst>
      <p:ext uri="{BB962C8B-B14F-4D97-AF65-F5344CB8AC3E}">
        <p14:creationId xmlns:p14="http://schemas.microsoft.com/office/powerpoint/2010/main" val="141600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3FA79-DE26-1F2A-0CF7-5671B73C8B6F}"/>
              </a:ext>
            </a:extLst>
          </p:cNvPr>
          <p:cNvSpPr>
            <a:spLocks noGrp="1"/>
          </p:cNvSpPr>
          <p:nvPr>
            <p:ph type="title"/>
          </p:nvPr>
        </p:nvSpPr>
        <p:spPr>
          <a:xfrm>
            <a:off x="5242425" y="466344"/>
            <a:ext cx="6241651" cy="1710354"/>
          </a:xfrm>
        </p:spPr>
        <p:txBody>
          <a:bodyPr anchor="ctr">
            <a:normAutofit/>
          </a:bodyPr>
          <a:lstStyle/>
          <a:p>
            <a:r>
              <a:rPr lang="en-US" dirty="0"/>
              <a:t>Methods explanation</a:t>
            </a:r>
          </a:p>
        </p:txBody>
      </p:sp>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9159" r="29159"/>
          <a:stretch/>
        </p:blipFill>
        <p:spPr>
          <a:xfrm>
            <a:off x="5" y="0"/>
            <a:ext cx="4287828" cy="6858000"/>
          </a:xfrm>
          <a:noFill/>
        </p:spPr>
      </p:pic>
      <p:sp>
        <p:nvSpPr>
          <p:cNvPr id="11" name="Content Placeholder 3">
            <a:extLst>
              <a:ext uri="{FF2B5EF4-FFF2-40B4-BE49-F238E27FC236}">
                <a16:creationId xmlns:a16="http://schemas.microsoft.com/office/drawing/2014/main" id="{3C464F3E-3E9C-B4D4-CC6B-1CDB6F5C412F}"/>
              </a:ext>
            </a:extLst>
          </p:cNvPr>
          <p:cNvSpPr>
            <a:spLocks noGrp="1"/>
          </p:cNvSpPr>
          <p:nvPr>
            <p:ph idx="1"/>
          </p:nvPr>
        </p:nvSpPr>
        <p:spPr>
          <a:xfrm>
            <a:off x="5242426" y="2286000"/>
            <a:ext cx="6241650" cy="3474720"/>
          </a:xfrm>
        </p:spPr>
        <p:txBody>
          <a:bodyPr/>
          <a:lstStyle/>
          <a:p>
            <a:r>
              <a:rPr lang="en-US" dirty="0"/>
              <a:t>This program provides a comprehensive analysis of several polynomial functions, focusing on prime number generation, </a:t>
            </a:r>
            <a:r>
              <a:rPr lang="en-US" dirty="0">
                <a:highlight>
                  <a:srgbClr val="FFFF00"/>
                </a:highlight>
              </a:rPr>
              <a:t>execution time</a:t>
            </a:r>
            <a:r>
              <a:rPr lang="en-US" dirty="0"/>
              <a:t>, and </a:t>
            </a:r>
            <a:r>
              <a:rPr lang="en-US" dirty="0">
                <a:highlight>
                  <a:srgbClr val="FFFF00"/>
                </a:highlight>
              </a:rPr>
              <a:t>non-prime detection</a:t>
            </a:r>
            <a:r>
              <a:rPr lang="en-US" dirty="0"/>
              <a:t>. It allows the user to explore different functions' statistical performance, including the </a:t>
            </a:r>
            <a:r>
              <a:rPr lang="en-US" dirty="0">
                <a:highlight>
                  <a:srgbClr val="FFFF00"/>
                </a:highlight>
              </a:rPr>
              <a:t>most primes generated</a:t>
            </a:r>
            <a:r>
              <a:rPr lang="en-US" dirty="0"/>
              <a:t>, the </a:t>
            </a:r>
            <a:r>
              <a:rPr lang="en-US" dirty="0">
                <a:highlight>
                  <a:srgbClr val="FFFF00"/>
                </a:highlight>
              </a:rPr>
              <a:t>largest prime found</a:t>
            </a:r>
            <a:r>
              <a:rPr lang="en-US" dirty="0"/>
              <a:t>, and the function with the </a:t>
            </a:r>
            <a:r>
              <a:rPr lang="en-US" dirty="0">
                <a:highlight>
                  <a:srgbClr val="FFFF00"/>
                </a:highlight>
              </a:rPr>
              <a:t>fastest execution time</a:t>
            </a:r>
            <a:r>
              <a:rPr lang="en-US" dirty="0"/>
              <a:t>. Additionally, it identifies the </a:t>
            </a:r>
            <a:r>
              <a:rPr lang="en-US" dirty="0">
                <a:highlight>
                  <a:srgbClr val="FFFF00"/>
                </a:highlight>
              </a:rPr>
              <a:t>first non-prime number generated </a:t>
            </a:r>
            <a:r>
              <a:rPr lang="en-US" dirty="0"/>
              <a:t>by each function. The program utilizes efficient prime-checking algorithms and offers a detailed breakdown of results through </a:t>
            </a:r>
            <a:r>
              <a:rPr lang="en-US" dirty="0">
                <a:highlight>
                  <a:srgbClr val="FFFF00"/>
                </a:highlight>
              </a:rPr>
              <a:t>charts and tables</a:t>
            </a:r>
            <a:r>
              <a:rPr lang="en-US" dirty="0"/>
              <a:t>, providing valuable insights into the performance and characteristics of each function. This facilitates a deeper understanding of prime number behavior across various mathematical formulas.</a:t>
            </a:r>
          </a:p>
        </p:txBody>
      </p:sp>
    </p:spTree>
    <p:extLst>
      <p:ext uri="{BB962C8B-B14F-4D97-AF65-F5344CB8AC3E}">
        <p14:creationId xmlns:p14="http://schemas.microsoft.com/office/powerpoint/2010/main" val="46786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9C373000-EEA1-D16F-189A-338FFDA2E708}"/>
              </a:ext>
            </a:extLst>
          </p:cNvPr>
          <p:cNvSpPr>
            <a:spLocks noGrp="1"/>
          </p:cNvSpPr>
          <p:nvPr>
            <p:ph type="title"/>
          </p:nvPr>
        </p:nvSpPr>
        <p:spPr>
          <a:xfrm>
            <a:off x="838200" y="365760"/>
            <a:ext cx="10515600" cy="1325563"/>
          </a:xfrm>
        </p:spPr>
        <p:txBody>
          <a:bodyPr vert="horz" lIns="91440" tIns="45720" rIns="91440" bIns="45720" rtlCol="0" anchor="ctr" anchorCtr="0">
            <a:normAutofit/>
          </a:bodyPr>
          <a:lstStyle/>
          <a:p>
            <a:r>
              <a:rPr lang="en-US" kern="1200" cap="all" spc="300" baseline="0">
                <a:latin typeface="+mj-lt"/>
                <a:ea typeface="+mj-ea"/>
                <a:cs typeface="+mj-cs"/>
              </a:rPr>
              <a:t>Results</a:t>
            </a:r>
          </a:p>
        </p:txBody>
      </p:sp>
      <p:pic>
        <p:nvPicPr>
          <p:cNvPr id="8" name="Picture 7">
            <a:extLst>
              <a:ext uri="{FF2B5EF4-FFF2-40B4-BE49-F238E27FC236}">
                <a16:creationId xmlns:a16="http://schemas.microsoft.com/office/drawing/2014/main" id="{1B9A538A-CBB3-2C83-C505-01AE6AFE877B}"/>
              </a:ext>
            </a:extLst>
          </p:cNvPr>
          <p:cNvPicPr>
            <a:picLocks noChangeAspect="1"/>
          </p:cNvPicPr>
          <p:nvPr/>
        </p:nvPicPr>
        <p:blipFill>
          <a:blip r:embed="rId3"/>
          <a:stretch>
            <a:fillRect/>
          </a:stretch>
        </p:blipFill>
        <p:spPr>
          <a:xfrm>
            <a:off x="7362465" y="1304486"/>
            <a:ext cx="3290846" cy="485843"/>
          </a:xfrm>
          <a:prstGeom prst="rect">
            <a:avLst/>
          </a:prstGeom>
        </p:spPr>
      </p:pic>
      <p:pic>
        <p:nvPicPr>
          <p:cNvPr id="11" name="Picture 10">
            <a:extLst>
              <a:ext uri="{FF2B5EF4-FFF2-40B4-BE49-F238E27FC236}">
                <a16:creationId xmlns:a16="http://schemas.microsoft.com/office/drawing/2014/main" id="{FD2F0704-3470-ADAB-0705-08E27412BB6C}"/>
              </a:ext>
            </a:extLst>
          </p:cNvPr>
          <p:cNvPicPr>
            <a:picLocks noChangeAspect="1"/>
          </p:cNvPicPr>
          <p:nvPr/>
        </p:nvPicPr>
        <p:blipFill>
          <a:blip r:embed="rId4"/>
          <a:srcRect l="-1" r="54721"/>
          <a:stretch/>
        </p:blipFill>
        <p:spPr>
          <a:xfrm>
            <a:off x="6603012" y="1790329"/>
            <a:ext cx="4050299" cy="4382112"/>
          </a:xfrm>
          <a:prstGeom prst="rect">
            <a:avLst/>
          </a:prstGeom>
        </p:spPr>
      </p:pic>
      <p:pic>
        <p:nvPicPr>
          <p:cNvPr id="16" name="Picture 15">
            <a:extLst>
              <a:ext uri="{FF2B5EF4-FFF2-40B4-BE49-F238E27FC236}">
                <a16:creationId xmlns:a16="http://schemas.microsoft.com/office/drawing/2014/main" id="{A2DBE25E-11E3-5C3F-38B4-B323997D5C47}"/>
              </a:ext>
            </a:extLst>
          </p:cNvPr>
          <p:cNvPicPr>
            <a:picLocks noChangeAspect="1"/>
          </p:cNvPicPr>
          <p:nvPr/>
        </p:nvPicPr>
        <p:blipFill>
          <a:blip r:embed="rId5"/>
          <a:stretch>
            <a:fillRect/>
          </a:stretch>
        </p:blipFill>
        <p:spPr>
          <a:xfrm>
            <a:off x="399416" y="1691324"/>
            <a:ext cx="5775096" cy="1525602"/>
          </a:xfrm>
          <a:prstGeom prst="rect">
            <a:avLst/>
          </a:prstGeom>
        </p:spPr>
      </p:pic>
      <p:sp>
        <p:nvSpPr>
          <p:cNvPr id="18" name="TextBox 17">
            <a:extLst>
              <a:ext uri="{FF2B5EF4-FFF2-40B4-BE49-F238E27FC236}">
                <a16:creationId xmlns:a16="http://schemas.microsoft.com/office/drawing/2014/main" id="{9B70FB10-24DE-4E3B-58BF-34B8C2030765}"/>
              </a:ext>
            </a:extLst>
          </p:cNvPr>
          <p:cNvSpPr txBox="1"/>
          <p:nvPr/>
        </p:nvSpPr>
        <p:spPr>
          <a:xfrm>
            <a:off x="484742" y="3216926"/>
            <a:ext cx="5689770" cy="2031325"/>
          </a:xfrm>
          <a:prstGeom prst="rect">
            <a:avLst/>
          </a:prstGeom>
          <a:noFill/>
        </p:spPr>
        <p:txBody>
          <a:bodyPr wrap="square" rtlCol="0">
            <a:spAutoFit/>
          </a:bodyPr>
          <a:lstStyle/>
          <a:p>
            <a:r>
              <a:rPr lang="en-US" b="1" dirty="0"/>
              <a:t>Formula 1</a:t>
            </a:r>
            <a:r>
              <a:rPr lang="en-US" dirty="0"/>
              <a:t>: It produces the largest prime number 2147401968, and its first non-prime occurs when n=10 with the non-prime value being 162896.</a:t>
            </a:r>
          </a:p>
          <a:p>
            <a:r>
              <a:rPr lang="en-US" b="1" dirty="0"/>
              <a:t>Formula 4</a:t>
            </a:r>
            <a:r>
              <a:rPr lang="en-US" dirty="0"/>
              <a:t>: It has the highest count of primes generated, with 5598 primes.</a:t>
            </a:r>
            <a:r>
              <a:rPr lang="en-US" sz="1800" b="0" i="0" u="none" strike="noStrike" dirty="0">
                <a:solidFill>
                  <a:srgbClr val="000000"/>
                </a:solidFill>
                <a:effectLst/>
                <a:latin typeface="Calibri" panose="020F0502020204030204" pitchFamily="34" charset="0"/>
              </a:rPr>
              <a:t>  fifth-degree polynomial. </a:t>
            </a:r>
            <a:endParaRPr lang="en-US" dirty="0"/>
          </a:p>
          <a:p>
            <a:r>
              <a:rPr lang="en-US" b="1" dirty="0"/>
              <a:t>Formula 2</a:t>
            </a:r>
            <a:r>
              <a:rPr lang="en-US" dirty="0"/>
              <a:t>: achieves the least computational time (denoted by "TRUE 542600").</a:t>
            </a:r>
          </a:p>
        </p:txBody>
      </p:sp>
    </p:spTree>
    <p:extLst>
      <p:ext uri="{BB962C8B-B14F-4D97-AF65-F5344CB8AC3E}">
        <p14:creationId xmlns:p14="http://schemas.microsoft.com/office/powerpoint/2010/main" val="393043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itle 1">
            <a:extLst>
              <a:ext uri="{FF2B5EF4-FFF2-40B4-BE49-F238E27FC236}">
                <a16:creationId xmlns:a16="http://schemas.microsoft.com/office/drawing/2014/main" id="{8C8789F9-1A23-F1E0-E7CE-4C7DBB216057}"/>
              </a:ext>
            </a:extLst>
          </p:cNvPr>
          <p:cNvSpPr>
            <a:spLocks noGrp="1"/>
          </p:cNvSpPr>
          <p:nvPr>
            <p:ph type="title"/>
          </p:nvPr>
        </p:nvSpPr>
        <p:spPr>
          <a:xfrm>
            <a:off x="838200" y="365760"/>
            <a:ext cx="10515600" cy="1325563"/>
          </a:xfrm>
        </p:spPr>
        <p:txBody>
          <a:bodyPr/>
          <a:lstStyle/>
          <a:p>
            <a:r>
              <a:rPr lang="en-US" dirty="0"/>
              <a:t>statistics</a:t>
            </a:r>
          </a:p>
        </p:txBody>
      </p:sp>
      <p:pic>
        <p:nvPicPr>
          <p:cNvPr id="1030" name="Picture 6">
            <a:extLst>
              <a:ext uri="{FF2B5EF4-FFF2-40B4-BE49-F238E27FC236}">
                <a16:creationId xmlns:a16="http://schemas.microsoft.com/office/drawing/2014/main" id="{2999F17A-E3A1-F81C-00E4-95D622265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1323"/>
            <a:ext cx="4989723" cy="30386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F523A22-338E-E471-1DAA-310C6E8D1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923" y="1691324"/>
            <a:ext cx="5525877" cy="307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9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normAutofit/>
          </a:bodyPr>
          <a:lstStyle/>
          <a:p>
            <a:r>
              <a:rPr lang="ar-SA" sz="6600" dirty="0"/>
              <a:t>عبد الرحمن ممدوح</a:t>
            </a:r>
            <a:br>
              <a:rPr lang="ar-SA" sz="6600" dirty="0"/>
            </a:br>
            <a:r>
              <a:rPr lang="ar-SA" sz="6600" dirty="0"/>
              <a:t>عبد الملك </a:t>
            </a:r>
            <a:r>
              <a:rPr lang="ar-SA" sz="6600" dirty="0" err="1"/>
              <a:t>محمدن</a:t>
            </a:r>
            <a:endParaRPr lang="en-US" sz="6600" dirty="0"/>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{A185DC44-7A88-4E4E-A717-38B3F2C2A620}tf55661986_win32</Template>
  <TotalTime>173</TotalTime>
  <Words>299</Words>
  <Application>Microsoft Office PowerPoint</Application>
  <PresentationFormat>Widescreen</PresentationFormat>
  <Paragraphs>17</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Project-Prime-Generator-241</vt:lpstr>
      <vt:lpstr>ForMUlas</vt:lpstr>
      <vt:lpstr>ForMUlas</vt:lpstr>
      <vt:lpstr>Methods explanation</vt:lpstr>
      <vt:lpstr>Results</vt:lpstr>
      <vt:lpstr>statistics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Abdulrahman Mukhank</dc:creator>
  <cp:lastModifiedBy>Abdulrahman Mukhank</cp:lastModifiedBy>
  <cp:revision>2</cp:revision>
  <dcterms:created xsi:type="dcterms:W3CDTF">2024-11-30T19:47:23Z</dcterms:created>
  <dcterms:modified xsi:type="dcterms:W3CDTF">2024-12-01T12:46:34Z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