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83" r:id="rId4"/>
    <p:sldId id="262" r:id="rId5"/>
    <p:sldId id="264" r:id="rId6"/>
    <p:sldId id="265" r:id="rId7"/>
    <p:sldId id="267" r:id="rId8"/>
    <p:sldId id="268" r:id="rId9"/>
    <p:sldId id="271" r:id="rId10"/>
    <p:sldId id="272" r:id="rId11"/>
    <p:sldId id="273" r:id="rId12"/>
    <p:sldId id="274" r:id="rId13"/>
    <p:sldId id="280" r:id="rId14"/>
    <p:sldId id="284" r:id="rId15"/>
    <p:sldId id="285" r:id="rId16"/>
    <p:sldId id="278" r:id="rId17"/>
    <p:sldId id="28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7" autoAdjust="0"/>
    <p:restoredTop sz="94660"/>
  </p:normalViewPr>
  <p:slideViewPr>
    <p:cSldViewPr snapToGrid="0">
      <p:cViewPr varScale="1">
        <p:scale>
          <a:sx n="82" d="100"/>
          <a:sy n="82" d="100"/>
        </p:scale>
        <p:origin x="90"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4EF151-788A-482E-942B-AA60D44777EA}"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58A87-3FFF-4A1D-9288-B4EF6CA5BF6C}" type="slidenum">
              <a:rPr lang="en-US" smtClean="0"/>
              <a:t>‹#›</a:t>
            </a:fld>
            <a:endParaRPr lang="en-US"/>
          </a:p>
        </p:txBody>
      </p:sp>
    </p:spTree>
    <p:extLst>
      <p:ext uri="{BB962C8B-B14F-4D97-AF65-F5344CB8AC3E}">
        <p14:creationId xmlns:p14="http://schemas.microsoft.com/office/powerpoint/2010/main" val="148836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4EF151-788A-482E-942B-AA60D44777EA}"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58A87-3FFF-4A1D-9288-B4EF6CA5BF6C}" type="slidenum">
              <a:rPr lang="en-US" smtClean="0"/>
              <a:t>‹#›</a:t>
            </a:fld>
            <a:endParaRPr lang="en-US"/>
          </a:p>
        </p:txBody>
      </p:sp>
    </p:spTree>
    <p:extLst>
      <p:ext uri="{BB962C8B-B14F-4D97-AF65-F5344CB8AC3E}">
        <p14:creationId xmlns:p14="http://schemas.microsoft.com/office/powerpoint/2010/main" val="218139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4EF151-788A-482E-942B-AA60D44777EA}"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58A87-3FFF-4A1D-9288-B4EF6CA5BF6C}" type="slidenum">
              <a:rPr lang="en-US" smtClean="0"/>
              <a:t>‹#›</a:t>
            </a:fld>
            <a:endParaRPr lang="en-US"/>
          </a:p>
        </p:txBody>
      </p:sp>
    </p:spTree>
    <p:extLst>
      <p:ext uri="{BB962C8B-B14F-4D97-AF65-F5344CB8AC3E}">
        <p14:creationId xmlns:p14="http://schemas.microsoft.com/office/powerpoint/2010/main" val="3167683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4EF151-788A-482E-942B-AA60D44777EA}"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58A87-3FFF-4A1D-9288-B4EF6CA5BF6C}"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98458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4EF151-788A-482E-942B-AA60D44777EA}"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58A87-3FFF-4A1D-9288-B4EF6CA5BF6C}" type="slidenum">
              <a:rPr lang="en-US" smtClean="0"/>
              <a:t>‹#›</a:t>
            </a:fld>
            <a:endParaRPr lang="en-US"/>
          </a:p>
        </p:txBody>
      </p:sp>
    </p:spTree>
    <p:extLst>
      <p:ext uri="{BB962C8B-B14F-4D97-AF65-F5344CB8AC3E}">
        <p14:creationId xmlns:p14="http://schemas.microsoft.com/office/powerpoint/2010/main" val="2312287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34EF151-788A-482E-942B-AA60D44777EA}" type="datetimeFigureOut">
              <a:rPr lang="en-US" smtClean="0"/>
              <a:t>6/14/2023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A58A87-3FFF-4A1D-9288-B4EF6CA5BF6C}" type="slidenum">
              <a:rPr lang="en-US" smtClean="0"/>
              <a:t>‹#›</a:t>
            </a:fld>
            <a:endParaRPr lang="en-US"/>
          </a:p>
        </p:txBody>
      </p:sp>
    </p:spTree>
    <p:extLst>
      <p:ext uri="{BB962C8B-B14F-4D97-AF65-F5344CB8AC3E}">
        <p14:creationId xmlns:p14="http://schemas.microsoft.com/office/powerpoint/2010/main" val="90635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34EF151-788A-482E-942B-AA60D44777EA}" type="datetimeFigureOut">
              <a:rPr lang="en-US" smtClean="0"/>
              <a:t>6/14/2023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A58A87-3FFF-4A1D-9288-B4EF6CA5BF6C}" type="slidenum">
              <a:rPr lang="en-US" smtClean="0"/>
              <a:t>‹#›</a:t>
            </a:fld>
            <a:endParaRPr lang="en-US"/>
          </a:p>
        </p:txBody>
      </p:sp>
    </p:spTree>
    <p:extLst>
      <p:ext uri="{BB962C8B-B14F-4D97-AF65-F5344CB8AC3E}">
        <p14:creationId xmlns:p14="http://schemas.microsoft.com/office/powerpoint/2010/main" val="1215173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EF151-788A-482E-942B-AA60D44777EA}"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58A87-3FFF-4A1D-9288-B4EF6CA5BF6C}" type="slidenum">
              <a:rPr lang="en-US" smtClean="0"/>
              <a:t>‹#›</a:t>
            </a:fld>
            <a:endParaRPr lang="en-US"/>
          </a:p>
        </p:txBody>
      </p:sp>
    </p:spTree>
    <p:extLst>
      <p:ext uri="{BB962C8B-B14F-4D97-AF65-F5344CB8AC3E}">
        <p14:creationId xmlns:p14="http://schemas.microsoft.com/office/powerpoint/2010/main" val="31768431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EF151-788A-482E-942B-AA60D44777EA}"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58A87-3FFF-4A1D-9288-B4EF6CA5BF6C}" type="slidenum">
              <a:rPr lang="en-US" smtClean="0"/>
              <a:t>‹#›</a:t>
            </a:fld>
            <a:endParaRPr lang="en-US"/>
          </a:p>
        </p:txBody>
      </p:sp>
    </p:spTree>
    <p:extLst>
      <p:ext uri="{BB962C8B-B14F-4D97-AF65-F5344CB8AC3E}">
        <p14:creationId xmlns:p14="http://schemas.microsoft.com/office/powerpoint/2010/main" val="2687932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EF151-788A-482E-942B-AA60D44777EA}"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58A87-3FFF-4A1D-9288-B4EF6CA5BF6C}" type="slidenum">
              <a:rPr lang="en-US" smtClean="0"/>
              <a:t>‹#›</a:t>
            </a:fld>
            <a:endParaRPr lang="en-US"/>
          </a:p>
        </p:txBody>
      </p:sp>
    </p:spTree>
    <p:extLst>
      <p:ext uri="{BB962C8B-B14F-4D97-AF65-F5344CB8AC3E}">
        <p14:creationId xmlns:p14="http://schemas.microsoft.com/office/powerpoint/2010/main" val="244458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F151-788A-482E-942B-AA60D44777EA}"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58A87-3FFF-4A1D-9288-B4EF6CA5BF6C}" type="slidenum">
              <a:rPr lang="en-US" smtClean="0"/>
              <a:t>‹#›</a:t>
            </a:fld>
            <a:endParaRPr lang="en-US"/>
          </a:p>
        </p:txBody>
      </p:sp>
    </p:spTree>
    <p:extLst>
      <p:ext uri="{BB962C8B-B14F-4D97-AF65-F5344CB8AC3E}">
        <p14:creationId xmlns:p14="http://schemas.microsoft.com/office/powerpoint/2010/main" val="359302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4EF151-788A-482E-942B-AA60D44777EA}"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58A87-3FFF-4A1D-9288-B4EF6CA5BF6C}" type="slidenum">
              <a:rPr lang="en-US" smtClean="0"/>
              <a:t>‹#›</a:t>
            </a:fld>
            <a:endParaRPr lang="en-US"/>
          </a:p>
        </p:txBody>
      </p:sp>
    </p:spTree>
    <p:extLst>
      <p:ext uri="{BB962C8B-B14F-4D97-AF65-F5344CB8AC3E}">
        <p14:creationId xmlns:p14="http://schemas.microsoft.com/office/powerpoint/2010/main" val="2234211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4EF151-788A-482E-942B-AA60D44777EA}" type="datetimeFigureOut">
              <a:rPr lang="en-US" smtClean="0"/>
              <a:t>6/14/2023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A58A87-3FFF-4A1D-9288-B4EF6CA5BF6C}" type="slidenum">
              <a:rPr lang="en-US" smtClean="0"/>
              <a:t>‹#›</a:t>
            </a:fld>
            <a:endParaRPr lang="en-US"/>
          </a:p>
        </p:txBody>
      </p:sp>
    </p:spTree>
    <p:extLst>
      <p:ext uri="{BB962C8B-B14F-4D97-AF65-F5344CB8AC3E}">
        <p14:creationId xmlns:p14="http://schemas.microsoft.com/office/powerpoint/2010/main" val="3628336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4EF151-788A-482E-942B-AA60D44777EA}" type="datetimeFigureOut">
              <a:rPr lang="en-US" smtClean="0"/>
              <a:t>6/14/2023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A58A87-3FFF-4A1D-9288-B4EF6CA5BF6C}" type="slidenum">
              <a:rPr lang="en-US" smtClean="0"/>
              <a:t>‹#›</a:t>
            </a:fld>
            <a:endParaRPr lang="en-US"/>
          </a:p>
        </p:txBody>
      </p:sp>
    </p:spTree>
    <p:extLst>
      <p:ext uri="{BB962C8B-B14F-4D97-AF65-F5344CB8AC3E}">
        <p14:creationId xmlns:p14="http://schemas.microsoft.com/office/powerpoint/2010/main" val="4249487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34EF151-788A-482E-942B-AA60D44777EA}" type="datetimeFigureOut">
              <a:rPr lang="en-US" smtClean="0"/>
              <a:t>6/14/2023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A58A87-3FFF-4A1D-9288-B4EF6CA5BF6C}" type="slidenum">
              <a:rPr lang="en-US" smtClean="0"/>
              <a:t>‹#›</a:t>
            </a:fld>
            <a:endParaRPr lang="en-US"/>
          </a:p>
        </p:txBody>
      </p:sp>
    </p:spTree>
    <p:extLst>
      <p:ext uri="{BB962C8B-B14F-4D97-AF65-F5344CB8AC3E}">
        <p14:creationId xmlns:p14="http://schemas.microsoft.com/office/powerpoint/2010/main" val="4147250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4EF151-788A-482E-942B-AA60D44777EA}"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58A87-3FFF-4A1D-9288-B4EF6CA5BF6C}" type="slidenum">
              <a:rPr lang="en-US" smtClean="0"/>
              <a:t>‹#›</a:t>
            </a:fld>
            <a:endParaRPr lang="en-US"/>
          </a:p>
        </p:txBody>
      </p:sp>
    </p:spTree>
    <p:extLst>
      <p:ext uri="{BB962C8B-B14F-4D97-AF65-F5344CB8AC3E}">
        <p14:creationId xmlns:p14="http://schemas.microsoft.com/office/powerpoint/2010/main" val="2587043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4EF151-788A-482E-942B-AA60D44777EA}" type="datetimeFigureOut">
              <a:rPr lang="en-US" smtClean="0"/>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58A87-3FFF-4A1D-9288-B4EF6CA5BF6C}" type="slidenum">
              <a:rPr lang="en-US" smtClean="0"/>
              <a:t>‹#›</a:t>
            </a:fld>
            <a:endParaRPr lang="en-US"/>
          </a:p>
        </p:txBody>
      </p:sp>
    </p:spTree>
    <p:extLst>
      <p:ext uri="{BB962C8B-B14F-4D97-AF65-F5344CB8AC3E}">
        <p14:creationId xmlns:p14="http://schemas.microsoft.com/office/powerpoint/2010/main" val="271459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34EF151-788A-482E-942B-AA60D44777EA}" type="datetimeFigureOut">
              <a:rPr lang="en-US" smtClean="0"/>
              <a:t>6/14/2023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7A58A87-3FFF-4A1D-9288-B4EF6CA5BF6C}" type="slidenum">
              <a:rPr lang="en-US" smtClean="0"/>
              <a:t>‹#›</a:t>
            </a:fld>
            <a:endParaRPr lang="en-US"/>
          </a:p>
        </p:txBody>
      </p:sp>
    </p:spTree>
    <p:extLst>
      <p:ext uri="{BB962C8B-B14F-4D97-AF65-F5344CB8AC3E}">
        <p14:creationId xmlns:p14="http://schemas.microsoft.com/office/powerpoint/2010/main" val="6702191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4116342"/>
          </a:xfrm>
        </p:spPr>
        <p:txBody>
          <a:bodyPr>
            <a:normAutofit/>
          </a:bodyPr>
          <a:lstStyle/>
          <a:p>
            <a:r>
              <a:rPr lang="en-US" dirty="0">
                <a:solidFill>
                  <a:srgbClr val="FF0000"/>
                </a:solidFill>
              </a:rPr>
              <a:t>Software engineering</a:t>
            </a:r>
            <a:r>
              <a:rPr lang="en-US"/>
              <a:t/>
            </a:r>
            <a:br>
              <a:rPr lang="en-US"/>
            </a:br>
            <a:r>
              <a:rPr lang="en-US"/>
              <a:t/>
            </a:r>
            <a:br>
              <a:rPr lang="en-US"/>
            </a:br>
            <a:r>
              <a:rPr lang="en-US"/>
              <a:t/>
            </a:r>
            <a:br>
              <a:rPr lang="en-US"/>
            </a:br>
            <a:r>
              <a:rPr lang="en-US" dirty="0"/>
              <a:t/>
            </a:r>
            <a:br>
              <a:rPr lang="en-US" dirty="0"/>
            </a:br>
            <a:r>
              <a:rPr lang="en-US" sz="3800" dirty="0">
                <a:solidFill>
                  <a:schemeClr val="accent1">
                    <a:lumMod val="75000"/>
                  </a:schemeClr>
                </a:solidFill>
              </a:rPr>
              <a:t> patient tracking system</a:t>
            </a:r>
            <a:r>
              <a:rPr lang="en-US" sz="3300" dirty="0">
                <a:solidFill>
                  <a:schemeClr val="accent1">
                    <a:lumMod val="75000"/>
                  </a:schemeClr>
                </a:solidFill>
              </a:rPr>
              <a:t/>
            </a:r>
            <a:br>
              <a:rPr lang="en-US" sz="3300" dirty="0">
                <a:solidFill>
                  <a:schemeClr val="accent1">
                    <a:lumMod val="75000"/>
                  </a:schemeClr>
                </a:solidFill>
              </a:rPr>
            </a:br>
            <a:r>
              <a:rPr lang="en-US" sz="3300" dirty="0">
                <a:solidFill>
                  <a:schemeClr val="accent1">
                    <a:lumMod val="75000"/>
                  </a:schemeClr>
                </a:solidFill>
              </a:rPr>
              <a:t>documentation</a:t>
            </a:r>
          </a:p>
        </p:txBody>
      </p:sp>
    </p:spTree>
    <p:extLst>
      <p:ext uri="{BB962C8B-B14F-4D97-AF65-F5344CB8AC3E}">
        <p14:creationId xmlns:p14="http://schemas.microsoft.com/office/powerpoint/2010/main" val="19013782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97800"/>
            <a:ext cx="10364451" cy="1131455"/>
          </a:xfrm>
        </p:spPr>
        <p:txBody>
          <a:bodyPr/>
          <a:lstStyle/>
          <a:p>
            <a:r>
              <a:rPr lang="en-US" dirty="0"/>
              <a:t> Proposed solution to address problems of the existing system</a:t>
            </a:r>
          </a:p>
        </p:txBody>
      </p:sp>
      <p:sp>
        <p:nvSpPr>
          <p:cNvPr id="3" name="Content Placeholder 2"/>
          <p:cNvSpPr>
            <a:spLocks noGrp="1"/>
          </p:cNvSpPr>
          <p:nvPr>
            <p:ph sz="quarter" idx="13"/>
          </p:nvPr>
        </p:nvSpPr>
        <p:spPr>
          <a:xfrm>
            <a:off x="913774" y="1686910"/>
            <a:ext cx="10363826" cy="4840014"/>
          </a:xfrm>
        </p:spPr>
        <p:txBody>
          <a:bodyPr>
            <a:normAutofit/>
          </a:bodyPr>
          <a:lstStyle/>
          <a:p>
            <a:r>
              <a:rPr lang="en-US" b="1" dirty="0"/>
              <a:t>Automated Data Entry</a:t>
            </a:r>
          </a:p>
          <a:p>
            <a:r>
              <a:rPr lang="en-US" b="1" dirty="0"/>
              <a:t>Enhanced Accessibility</a:t>
            </a:r>
          </a:p>
          <a:p>
            <a:r>
              <a:rPr lang="en-US" b="1" dirty="0"/>
              <a:t>Streamlined Workflow</a:t>
            </a:r>
          </a:p>
          <a:p>
            <a:r>
              <a:rPr lang="en-US" b="1" dirty="0"/>
              <a:t>Advanced Data Analytics</a:t>
            </a:r>
          </a:p>
          <a:p>
            <a:r>
              <a:rPr lang="en-US" b="1" dirty="0"/>
              <a:t>Strengthened Security Measures</a:t>
            </a:r>
          </a:p>
          <a:p>
            <a:r>
              <a:rPr lang="en-US" b="1" dirty="0"/>
              <a:t>Decision Support Tools</a:t>
            </a:r>
          </a:p>
          <a:p>
            <a:r>
              <a:rPr lang="en-US" b="1" dirty="0"/>
              <a:t>Patient Engagement Features</a:t>
            </a:r>
          </a:p>
          <a:p>
            <a:r>
              <a:rPr lang="en-US" b="1" dirty="0"/>
              <a:t>Cost-Effective Solutions</a:t>
            </a:r>
            <a:endParaRPr lang="en-US" dirty="0"/>
          </a:p>
        </p:txBody>
      </p:sp>
    </p:spTree>
    <p:extLst>
      <p:ext uri="{BB962C8B-B14F-4D97-AF65-F5344CB8AC3E}">
        <p14:creationId xmlns:p14="http://schemas.microsoft.com/office/powerpoint/2010/main" val="537584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55911"/>
            <a:ext cx="10364451" cy="595428"/>
          </a:xfrm>
        </p:spPr>
        <p:txBody>
          <a:bodyPr/>
          <a:lstStyle/>
          <a:p>
            <a:r>
              <a:rPr lang="en-US" dirty="0"/>
              <a:t> Requirements of the proposed system</a:t>
            </a:r>
          </a:p>
        </p:txBody>
      </p:sp>
      <p:sp>
        <p:nvSpPr>
          <p:cNvPr id="3" name="Content Placeholder 2"/>
          <p:cNvSpPr>
            <a:spLocks noGrp="1"/>
          </p:cNvSpPr>
          <p:nvPr>
            <p:ph sz="quarter" idx="13"/>
          </p:nvPr>
        </p:nvSpPr>
        <p:spPr>
          <a:xfrm>
            <a:off x="913774" y="851339"/>
            <a:ext cx="10363826" cy="5801709"/>
          </a:xfrm>
        </p:spPr>
        <p:txBody>
          <a:bodyPr>
            <a:normAutofit/>
          </a:bodyPr>
          <a:lstStyle/>
          <a:p>
            <a:r>
              <a:rPr lang="en-US" b="1" dirty="0"/>
              <a:t>Functional requirements</a:t>
            </a:r>
          </a:p>
          <a:p>
            <a:r>
              <a:rPr lang="en-US" dirty="0"/>
              <a:t>User Registration and Login</a:t>
            </a:r>
          </a:p>
          <a:p>
            <a:r>
              <a:rPr lang="en-US" dirty="0"/>
              <a:t>Patient Profile Management</a:t>
            </a:r>
          </a:p>
          <a:p>
            <a:r>
              <a:rPr lang="en-US" dirty="0"/>
              <a:t>Appointment Scheduling</a:t>
            </a:r>
          </a:p>
          <a:p>
            <a:r>
              <a:rPr lang="en-US" dirty="0"/>
              <a:t>Medical Record Management</a:t>
            </a:r>
          </a:p>
          <a:p>
            <a:r>
              <a:rPr lang="en-US" dirty="0"/>
              <a:t>Prescription and Medication Management</a:t>
            </a:r>
          </a:p>
          <a:p>
            <a:r>
              <a:rPr lang="en-US" dirty="0"/>
              <a:t>Billing and Payment Processing</a:t>
            </a:r>
          </a:p>
          <a:p>
            <a:r>
              <a:rPr lang="en-US" b="1" dirty="0"/>
              <a:t>Non-functional requirement</a:t>
            </a:r>
          </a:p>
          <a:p>
            <a:r>
              <a:rPr lang="en-US" dirty="0"/>
              <a:t>Usability                       - Reliability</a:t>
            </a:r>
          </a:p>
          <a:p>
            <a:r>
              <a:rPr lang="en-US" dirty="0" smtClean="0"/>
              <a:t>Privacy</a:t>
            </a:r>
            <a:endParaRPr lang="en-US" dirty="0"/>
          </a:p>
          <a:p>
            <a:r>
              <a:rPr lang="en-US" dirty="0"/>
              <a:t>Maintainability</a:t>
            </a:r>
          </a:p>
        </p:txBody>
      </p:sp>
    </p:spTree>
    <p:extLst>
      <p:ext uri="{BB962C8B-B14F-4D97-AF65-F5344CB8AC3E}">
        <p14:creationId xmlns:p14="http://schemas.microsoft.com/office/powerpoint/2010/main" val="1148444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66269"/>
            <a:ext cx="10364451" cy="910737"/>
          </a:xfrm>
        </p:spPr>
        <p:txBody>
          <a:bodyPr>
            <a:normAutofit fontScale="90000"/>
          </a:bodyPr>
          <a:lstStyle/>
          <a:p>
            <a:r>
              <a:rPr lang="en-US" b="1" dirty="0"/>
              <a:t/>
            </a:r>
            <a:br>
              <a:rPr lang="en-US" b="1" dirty="0"/>
            </a:br>
            <a:r>
              <a:rPr lang="en-US" b="1" dirty="0"/>
              <a:t>Actors and use case identification</a:t>
            </a:r>
          </a:p>
        </p:txBody>
      </p:sp>
      <p:sp>
        <p:nvSpPr>
          <p:cNvPr id="3" name="Content Placeholder 2"/>
          <p:cNvSpPr>
            <a:spLocks noGrp="1"/>
          </p:cNvSpPr>
          <p:nvPr>
            <p:ph sz="quarter" idx="13"/>
          </p:nvPr>
        </p:nvSpPr>
        <p:spPr>
          <a:xfrm>
            <a:off x="913774" y="1649506"/>
            <a:ext cx="5106026" cy="4672466"/>
          </a:xfrm>
        </p:spPr>
        <p:txBody>
          <a:bodyPr/>
          <a:lstStyle/>
          <a:p>
            <a:pPr marL="0" indent="0">
              <a:buNone/>
            </a:pPr>
            <a:r>
              <a:rPr lang="en-US" b="1" dirty="0"/>
              <a:t>       actors</a:t>
            </a:r>
          </a:p>
          <a:p>
            <a:r>
              <a:rPr lang="en-US" b="1" dirty="0"/>
              <a:t>Patients</a:t>
            </a:r>
          </a:p>
          <a:p>
            <a:r>
              <a:rPr lang="en-US" b="1" dirty="0"/>
              <a:t>Healthcare Providers</a:t>
            </a:r>
          </a:p>
          <a:p>
            <a:r>
              <a:rPr lang="en-US" b="1" dirty="0"/>
              <a:t>Administrative Staff</a:t>
            </a:r>
          </a:p>
          <a:p>
            <a:r>
              <a:rPr lang="en-US" b="1" dirty="0"/>
              <a:t>Pharmacists</a:t>
            </a:r>
          </a:p>
          <a:p>
            <a:r>
              <a:rPr lang="en-US" b="1" dirty="0"/>
              <a:t>Laboratory Technicians</a:t>
            </a:r>
          </a:p>
          <a:p>
            <a:r>
              <a:rPr lang="en-US" b="1" dirty="0"/>
              <a:t>System Administrators</a:t>
            </a:r>
            <a:endParaRPr lang="en-US" dirty="0"/>
          </a:p>
        </p:txBody>
      </p:sp>
      <p:sp>
        <p:nvSpPr>
          <p:cNvPr id="4" name="Content Placeholder 3"/>
          <p:cNvSpPr>
            <a:spLocks noGrp="1"/>
          </p:cNvSpPr>
          <p:nvPr>
            <p:ph sz="quarter" idx="14"/>
          </p:nvPr>
        </p:nvSpPr>
        <p:spPr>
          <a:xfrm>
            <a:off x="6172200" y="1506071"/>
            <a:ext cx="5105400" cy="4815901"/>
          </a:xfrm>
        </p:spPr>
        <p:txBody>
          <a:bodyPr>
            <a:normAutofit fontScale="92500" lnSpcReduction="10000"/>
          </a:bodyPr>
          <a:lstStyle/>
          <a:p>
            <a:pPr marL="0" indent="0">
              <a:buNone/>
            </a:pPr>
            <a:r>
              <a:rPr lang="en-US" b="1" dirty="0"/>
              <a:t>              </a:t>
            </a:r>
            <a:r>
              <a:rPr lang="en-US" sz="2200" b="1" dirty="0"/>
              <a:t>Use case</a:t>
            </a:r>
          </a:p>
          <a:p>
            <a:r>
              <a:rPr lang="en-US" b="1" dirty="0"/>
              <a:t>Register Patient</a:t>
            </a:r>
          </a:p>
          <a:p>
            <a:r>
              <a:rPr lang="en-US" b="1" dirty="0"/>
              <a:t>Schedule Appointment</a:t>
            </a:r>
          </a:p>
          <a:p>
            <a:r>
              <a:rPr lang="en-US" b="1" dirty="0"/>
              <a:t>Update Patient Information</a:t>
            </a:r>
          </a:p>
          <a:p>
            <a:r>
              <a:rPr lang="en-US" b="1" dirty="0"/>
              <a:t>View Patient Records</a:t>
            </a:r>
          </a:p>
          <a:p>
            <a:r>
              <a:rPr lang="en-US" b="1" dirty="0"/>
              <a:t>Process Insurance Claims</a:t>
            </a:r>
          </a:p>
          <a:p>
            <a:r>
              <a:rPr lang="en-US" b="1" dirty="0"/>
              <a:t>Prescribe Medication</a:t>
            </a:r>
          </a:p>
          <a:p>
            <a:r>
              <a:rPr lang="en-US" b="1" dirty="0"/>
              <a:t>Dispense Medication</a:t>
            </a:r>
          </a:p>
          <a:p>
            <a:r>
              <a:rPr lang="en-US" b="1" dirty="0"/>
              <a:t>Conduct Diagnostic Test</a:t>
            </a:r>
          </a:p>
          <a:p>
            <a:r>
              <a:rPr lang="en-US" b="1" dirty="0"/>
              <a:t>Communicate with Healthcare Provider</a:t>
            </a:r>
            <a:endParaRPr lang="en-US" dirty="0"/>
          </a:p>
        </p:txBody>
      </p:sp>
      <p:cxnSp>
        <p:nvCxnSpPr>
          <p:cNvPr id="6" name="Straight Connector 5"/>
          <p:cNvCxnSpPr/>
          <p:nvPr/>
        </p:nvCxnSpPr>
        <p:spPr>
          <a:xfrm flipH="1">
            <a:off x="5218386" y="1649506"/>
            <a:ext cx="15765" cy="41148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35308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61365"/>
            <a:ext cx="10364451" cy="502023"/>
          </a:xfrm>
        </p:spPr>
        <p:txBody>
          <a:bodyPr>
            <a:normAutofit fontScale="90000"/>
          </a:bodyPr>
          <a:lstStyle/>
          <a:p>
            <a:r>
              <a:rPr lang="en-US" dirty="0"/>
              <a:t> user diagram</a:t>
            </a:r>
          </a:p>
        </p:txBody>
      </p:sp>
      <p:pic>
        <p:nvPicPr>
          <p:cNvPr id="1026" name="Picture 2" descr="https://lh4.googleusercontent.com/qIovbH-CfiQ58OR87eSDEkcnomnuAf0qzfKA3y6TtmIhwA8xCmnxi3XxTZxuApY_PjMMuHsjlQoxB4xDE9cVQeJ_CemCdnHpWUglJJWr4cQgaQfTSrERV7FelSl6pAT9VquLHjqFH0npq-2dg4iN9AY"/>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913775" y="663388"/>
            <a:ext cx="10364451" cy="600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8730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E1760-1728-F4E9-09BB-A376BD98DDCD}"/>
              </a:ext>
            </a:extLst>
          </p:cNvPr>
          <p:cNvSpPr>
            <a:spLocks noGrp="1"/>
          </p:cNvSpPr>
          <p:nvPr>
            <p:ph type="ctrTitle"/>
          </p:nvPr>
        </p:nvSpPr>
        <p:spPr>
          <a:xfrm>
            <a:off x="1751012" y="239901"/>
            <a:ext cx="8689976" cy="466681"/>
          </a:xfrm>
        </p:spPr>
        <p:txBody>
          <a:bodyPr>
            <a:noAutofit/>
          </a:bodyPr>
          <a:lstStyle/>
          <a:p>
            <a:r>
              <a:rPr lang="en-US" sz="3300" dirty="0"/>
              <a:t>class model</a:t>
            </a:r>
          </a:p>
        </p:txBody>
      </p:sp>
      <p:pic>
        <p:nvPicPr>
          <p:cNvPr id="4" name="image11.png">
            <a:extLst>
              <a:ext uri="{FF2B5EF4-FFF2-40B4-BE49-F238E27FC236}">
                <a16:creationId xmlns:a16="http://schemas.microsoft.com/office/drawing/2014/main" id="{FE52D5F4-A31F-2B56-4D92-EC717CC601F1}"/>
              </a:ext>
            </a:extLst>
          </p:cNvPr>
          <p:cNvPicPr/>
          <p:nvPr/>
        </p:nvPicPr>
        <p:blipFill>
          <a:blip r:embed="rId2"/>
          <a:srcRect/>
          <a:stretch>
            <a:fillRect/>
          </a:stretch>
        </p:blipFill>
        <p:spPr>
          <a:xfrm>
            <a:off x="1182413" y="706581"/>
            <a:ext cx="9790387" cy="6151419"/>
          </a:xfrm>
          <a:prstGeom prst="rect">
            <a:avLst/>
          </a:prstGeom>
          <a:ln/>
        </p:spPr>
      </p:pic>
    </p:spTree>
    <p:extLst>
      <p:ext uri="{BB962C8B-B14F-4D97-AF65-F5344CB8AC3E}">
        <p14:creationId xmlns:p14="http://schemas.microsoft.com/office/powerpoint/2010/main" val="1153707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3B85-7E52-5CDC-5EE6-18FA60518DEB}"/>
              </a:ext>
            </a:extLst>
          </p:cNvPr>
          <p:cNvSpPr>
            <a:spLocks noGrp="1"/>
          </p:cNvSpPr>
          <p:nvPr>
            <p:ph type="title"/>
          </p:nvPr>
        </p:nvSpPr>
        <p:spPr>
          <a:xfrm>
            <a:off x="913775" y="618517"/>
            <a:ext cx="10364451" cy="1154865"/>
          </a:xfrm>
        </p:spPr>
        <p:txBody>
          <a:bodyPr/>
          <a:lstStyle/>
          <a:p>
            <a:r>
              <a:rPr lang="en-US" b="1" dirty="0"/>
              <a:t>System design</a:t>
            </a:r>
            <a:endParaRPr lang="en-US" dirty="0"/>
          </a:p>
        </p:txBody>
      </p:sp>
      <p:sp>
        <p:nvSpPr>
          <p:cNvPr id="3" name="Content Placeholder 2">
            <a:extLst>
              <a:ext uri="{FF2B5EF4-FFF2-40B4-BE49-F238E27FC236}">
                <a16:creationId xmlns:a16="http://schemas.microsoft.com/office/drawing/2014/main" id="{E65EA513-8BB8-4AA7-535E-DFBAFF6CC258}"/>
              </a:ext>
            </a:extLst>
          </p:cNvPr>
          <p:cNvSpPr>
            <a:spLocks noGrp="1"/>
          </p:cNvSpPr>
          <p:nvPr>
            <p:ph sz="quarter" idx="13"/>
          </p:nvPr>
        </p:nvSpPr>
        <p:spPr/>
        <p:txBody>
          <a:bodyPr/>
          <a:lstStyle/>
          <a:p>
            <a:r>
              <a:rPr lang="en-US" sz="2000" cap="none" dirty="0"/>
              <a:t>System design is the process of defining the architecture, components, modules, interfaces, and data for a software system to satisfy specified requirements. It involves creating a blueprint or plan that outlines how the patient tracking system will function, perform, and integrate with other systems.</a:t>
            </a:r>
          </a:p>
          <a:p>
            <a:r>
              <a:rPr lang="en-US" sz="2000" cap="none" dirty="0"/>
              <a:t>Additionally, it should incorporate security measures to protect patient data and ensure reliable performance even during high-demand periods.</a:t>
            </a:r>
          </a:p>
          <a:p>
            <a:endParaRPr lang="en-US" dirty="0"/>
          </a:p>
        </p:txBody>
      </p:sp>
    </p:spTree>
    <p:extLst>
      <p:ext uri="{BB962C8B-B14F-4D97-AF65-F5344CB8AC3E}">
        <p14:creationId xmlns:p14="http://schemas.microsoft.com/office/powerpoint/2010/main" val="3840724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53083"/>
          </a:xfrm>
        </p:spPr>
        <p:txBody>
          <a:bodyPr/>
          <a:lstStyle/>
          <a:p>
            <a:r>
              <a:rPr lang="en-US" dirty="0"/>
              <a:t>Purpose and goals of the system</a:t>
            </a:r>
          </a:p>
        </p:txBody>
      </p:sp>
      <p:sp>
        <p:nvSpPr>
          <p:cNvPr id="3" name="Content Placeholder 2"/>
          <p:cNvSpPr>
            <a:spLocks noGrp="1"/>
          </p:cNvSpPr>
          <p:nvPr>
            <p:ph sz="quarter" idx="13"/>
          </p:nvPr>
        </p:nvSpPr>
        <p:spPr>
          <a:xfrm>
            <a:off x="913774" y="1608083"/>
            <a:ext cx="10363826" cy="4761185"/>
          </a:xfrm>
        </p:spPr>
        <p:txBody>
          <a:bodyPr>
            <a:normAutofit/>
          </a:bodyPr>
          <a:lstStyle/>
          <a:p>
            <a:r>
              <a:rPr lang="en-US" sz="2400" cap="none" dirty="0"/>
              <a:t>The patient tracker system has many goals, some of it are </a:t>
            </a:r>
          </a:p>
          <a:p>
            <a:pPr marL="0" indent="0">
              <a:buNone/>
            </a:pPr>
            <a:r>
              <a:rPr lang="en-US" sz="2400" b="1" cap="none" dirty="0"/>
              <a:t>    - intuitive user interface</a:t>
            </a:r>
          </a:p>
          <a:p>
            <a:pPr marL="0" indent="0">
              <a:buNone/>
            </a:pPr>
            <a:r>
              <a:rPr lang="en-US" sz="2400" b="1" cap="none" dirty="0"/>
              <a:t>    - Data accuracy and security </a:t>
            </a:r>
          </a:p>
          <a:p>
            <a:pPr marL="0" indent="0">
              <a:buNone/>
            </a:pPr>
            <a:r>
              <a:rPr lang="en-US" sz="2400" b="1" cap="none" dirty="0"/>
              <a:t>    - efficient patient management </a:t>
            </a:r>
          </a:p>
          <a:p>
            <a:pPr marL="0" indent="0">
              <a:buNone/>
            </a:pPr>
            <a:r>
              <a:rPr lang="en-US" sz="2400" b="1" cap="none" dirty="0"/>
              <a:t>    - seamless integration </a:t>
            </a:r>
          </a:p>
          <a:p>
            <a:r>
              <a:rPr lang="en-US" sz="2400" cap="none" dirty="0"/>
              <a:t>The purpose of the patient tracking system is to develop a software system that provides healthcare professionals with an efficient and secure solution for tracking and managing patient information.</a:t>
            </a:r>
          </a:p>
        </p:txBody>
      </p:sp>
    </p:spTree>
    <p:extLst>
      <p:ext uri="{BB962C8B-B14F-4D97-AF65-F5344CB8AC3E}">
        <p14:creationId xmlns:p14="http://schemas.microsoft.com/office/powerpoint/2010/main" val="12448711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82034"/>
            <a:ext cx="10364451" cy="958035"/>
          </a:xfrm>
        </p:spPr>
        <p:txBody>
          <a:bodyPr>
            <a:normAutofit fontScale="90000"/>
          </a:bodyPr>
          <a:lstStyle/>
          <a:p>
            <a:r>
              <a:rPr lang="en-US" dirty="0"/>
              <a:t> Current and Proposed software </a:t>
            </a:r>
            <a:br>
              <a:rPr lang="en-US" dirty="0"/>
            </a:br>
            <a:r>
              <a:rPr lang="en-US" dirty="0"/>
              <a:t>architecture</a:t>
            </a:r>
          </a:p>
        </p:txBody>
      </p:sp>
      <p:sp>
        <p:nvSpPr>
          <p:cNvPr id="3" name="Content Placeholder 2"/>
          <p:cNvSpPr>
            <a:spLocks noGrp="1"/>
          </p:cNvSpPr>
          <p:nvPr>
            <p:ph sz="quarter" idx="13"/>
          </p:nvPr>
        </p:nvSpPr>
        <p:spPr>
          <a:xfrm>
            <a:off x="252248" y="1608084"/>
            <a:ext cx="5767552" cy="4981902"/>
          </a:xfrm>
        </p:spPr>
        <p:txBody>
          <a:bodyPr/>
          <a:lstStyle/>
          <a:p>
            <a:pPr marL="0" indent="0">
              <a:buNone/>
            </a:pPr>
            <a:r>
              <a:rPr lang="en-US" b="1" dirty="0"/>
              <a:t>     current software architecture</a:t>
            </a:r>
          </a:p>
          <a:p>
            <a:r>
              <a:rPr lang="en-US" dirty="0"/>
              <a:t>The existing manual patient tracking system involves a simple workflow where healthcare professionals manage patient information and appointments manually.</a:t>
            </a:r>
          </a:p>
        </p:txBody>
      </p:sp>
      <p:sp>
        <p:nvSpPr>
          <p:cNvPr id="4" name="Content Placeholder 3"/>
          <p:cNvSpPr>
            <a:spLocks noGrp="1"/>
          </p:cNvSpPr>
          <p:nvPr>
            <p:ph sz="quarter" idx="14"/>
          </p:nvPr>
        </p:nvSpPr>
        <p:spPr>
          <a:xfrm>
            <a:off x="6172199" y="1608084"/>
            <a:ext cx="5667703" cy="4981902"/>
          </a:xfrm>
        </p:spPr>
        <p:txBody>
          <a:bodyPr/>
          <a:lstStyle/>
          <a:p>
            <a:pPr marL="0" indent="0">
              <a:buNone/>
            </a:pPr>
            <a:r>
              <a:rPr lang="en-US" b="1" dirty="0"/>
              <a:t>     Proposed software architecture</a:t>
            </a:r>
          </a:p>
          <a:p>
            <a:r>
              <a:rPr lang="en-US" dirty="0"/>
              <a:t>For the patient tracking system, we will adopt a Three-tier architecture. This architecture divides the system into three layers: the presentation layer, the application layer, and the data layer.</a:t>
            </a:r>
          </a:p>
        </p:txBody>
      </p:sp>
      <p:cxnSp>
        <p:nvCxnSpPr>
          <p:cNvPr id="6" name="Straight Connector 5"/>
          <p:cNvCxnSpPr/>
          <p:nvPr/>
        </p:nvCxnSpPr>
        <p:spPr>
          <a:xfrm>
            <a:off x="6019800" y="1608084"/>
            <a:ext cx="0" cy="413056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6337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20717"/>
            <a:ext cx="10364451" cy="1343388"/>
          </a:xfrm>
        </p:spPr>
        <p:txBody>
          <a:bodyPr>
            <a:normAutofit/>
          </a:bodyPr>
          <a:lstStyle/>
          <a:p>
            <a:r>
              <a:rPr lang="en-US" b="1" dirty="0"/>
              <a:t/>
            </a:r>
            <a:br>
              <a:rPr lang="en-US" b="1" dirty="0"/>
            </a:br>
            <a:r>
              <a:rPr lang="en-US" b="1" dirty="0"/>
              <a:t> Introduction</a:t>
            </a:r>
          </a:p>
        </p:txBody>
      </p:sp>
      <p:sp>
        <p:nvSpPr>
          <p:cNvPr id="3" name="Content Placeholder 2"/>
          <p:cNvSpPr>
            <a:spLocks noGrp="1"/>
          </p:cNvSpPr>
          <p:nvPr>
            <p:ph sz="quarter" idx="13"/>
          </p:nvPr>
        </p:nvSpPr>
        <p:spPr>
          <a:xfrm>
            <a:off x="913774" y="1844566"/>
            <a:ext cx="10363826" cy="4461641"/>
          </a:xfrm>
        </p:spPr>
        <p:txBody>
          <a:bodyPr>
            <a:normAutofit/>
          </a:bodyPr>
          <a:lstStyle/>
          <a:p>
            <a:pPr>
              <a:lnSpc>
                <a:spcPct val="150000"/>
              </a:lnSpc>
            </a:pPr>
            <a:r>
              <a:rPr lang="en-US" sz="2400" cap="none" dirty="0"/>
              <a:t>the proposed patient tracking system </a:t>
            </a:r>
            <a:r>
              <a:rPr lang="en-US" sz="2400" cap="none" dirty="0" smtClean="0"/>
              <a:t>is </a:t>
            </a:r>
            <a:r>
              <a:rPr lang="en-US" sz="2400" cap="none" dirty="0"/>
              <a:t>a new and innovative </a:t>
            </a:r>
            <a:r>
              <a:rPr lang="en-US" sz="2400" cap="none" dirty="0"/>
              <a:t>solution designed to enhance the efficiency and accuracy of patient management in healthcare facilities. This project aims to leverage modern technologies and organized processes to improve the overall patient experience and optimize healthcare delivery.</a:t>
            </a:r>
          </a:p>
          <a:p>
            <a:pPr marL="0" indent="0">
              <a:lnSpc>
                <a:spcPct val="150000"/>
              </a:lnSpc>
              <a:buNone/>
            </a:pPr>
            <a:endParaRPr lang="en-US" sz="2400" cap="none" dirty="0"/>
          </a:p>
        </p:txBody>
      </p:sp>
    </p:spTree>
    <p:extLst>
      <p:ext uri="{BB962C8B-B14F-4D97-AF65-F5344CB8AC3E}">
        <p14:creationId xmlns:p14="http://schemas.microsoft.com/office/powerpoint/2010/main" val="127964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923412"/>
          </a:xfrm>
        </p:spPr>
        <p:txBody>
          <a:bodyPr>
            <a:normAutofit/>
          </a:bodyPr>
          <a:lstStyle/>
          <a:p>
            <a:r>
              <a:rPr lang="en-US" dirty="0"/>
              <a:t>Statement of the problem</a:t>
            </a:r>
          </a:p>
        </p:txBody>
      </p:sp>
      <p:sp>
        <p:nvSpPr>
          <p:cNvPr id="3" name="Content Placeholder 2"/>
          <p:cNvSpPr>
            <a:spLocks noGrp="1"/>
          </p:cNvSpPr>
          <p:nvPr>
            <p:ph sz="quarter" idx="13"/>
          </p:nvPr>
        </p:nvSpPr>
        <p:spPr>
          <a:xfrm>
            <a:off x="913774" y="1846730"/>
            <a:ext cx="10363826" cy="3944470"/>
          </a:xfrm>
        </p:spPr>
        <p:txBody>
          <a:bodyPr>
            <a:noAutofit/>
          </a:bodyPr>
          <a:lstStyle/>
          <a:p>
            <a:r>
              <a:rPr lang="en-US" sz="2400" cap="none" dirty="0"/>
              <a:t>From the perspective of healthcare facilities, the existing patient management processes present several challenges that hinder operational efficiency and patient care. Manual record-keeping and communication methods lead to delays, errors, and potential misinterpretation of patient information. The lack of a centralized system makes it difficult to track patient appointments, monitor treatment progress, and access medical history in a timely manner.</a:t>
            </a:r>
          </a:p>
          <a:p>
            <a:pPr marL="0" indent="0">
              <a:buNone/>
            </a:pPr>
            <a:r>
              <a:rPr lang="en-US" sz="2400" cap="none" dirty="0"/>
              <a:t/>
            </a:r>
            <a:br>
              <a:rPr lang="en-US" sz="2400" cap="none" dirty="0"/>
            </a:br>
            <a:endParaRPr lang="en-US" sz="2400" cap="none" dirty="0"/>
          </a:p>
        </p:txBody>
      </p:sp>
    </p:spTree>
    <p:extLst>
      <p:ext uri="{BB962C8B-B14F-4D97-AF65-F5344CB8AC3E}">
        <p14:creationId xmlns:p14="http://schemas.microsoft.com/office/powerpoint/2010/main" val="460766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768849"/>
          </a:xfrm>
        </p:spPr>
        <p:txBody>
          <a:bodyPr/>
          <a:lstStyle/>
          <a:p>
            <a:r>
              <a:rPr lang="en-US" dirty="0"/>
              <a:t> Objective</a:t>
            </a:r>
          </a:p>
        </p:txBody>
      </p:sp>
      <p:sp>
        <p:nvSpPr>
          <p:cNvPr id="3" name="Content Placeholder 2"/>
          <p:cNvSpPr>
            <a:spLocks noGrp="1"/>
          </p:cNvSpPr>
          <p:nvPr>
            <p:ph sz="quarter" idx="13"/>
          </p:nvPr>
        </p:nvSpPr>
        <p:spPr>
          <a:xfrm>
            <a:off x="913774" y="1545021"/>
            <a:ext cx="10363826" cy="4694462"/>
          </a:xfrm>
        </p:spPr>
        <p:txBody>
          <a:bodyPr/>
          <a:lstStyle/>
          <a:p>
            <a:r>
              <a:rPr lang="en-US" dirty="0"/>
              <a:t>General objective</a:t>
            </a:r>
            <a:endParaRPr lang="en-US" b="1" dirty="0"/>
          </a:p>
          <a:p>
            <a:pPr marL="0" indent="0">
              <a:buNone/>
            </a:pPr>
            <a:r>
              <a:rPr lang="en-US" b="1" dirty="0"/>
              <a:t>   </a:t>
            </a:r>
            <a:r>
              <a:rPr lang="en-US" dirty="0"/>
              <a:t>The main objective is to develop a patient tracking system.</a:t>
            </a:r>
          </a:p>
          <a:p>
            <a:r>
              <a:rPr lang="en-US" dirty="0"/>
              <a:t>Specific objective</a:t>
            </a:r>
            <a:endParaRPr lang="en-US" b="1" dirty="0"/>
          </a:p>
          <a:p>
            <a:pPr marL="0" indent="0">
              <a:buNone/>
            </a:pPr>
            <a:r>
              <a:rPr lang="en-US" dirty="0"/>
              <a:t>   - Improve patient experience</a:t>
            </a:r>
          </a:p>
          <a:p>
            <a:pPr marL="0" indent="0">
              <a:buNone/>
            </a:pPr>
            <a:r>
              <a:rPr lang="en-US" dirty="0"/>
              <a:t>   - Enhance operational efficiency</a:t>
            </a:r>
          </a:p>
          <a:p>
            <a:pPr marL="0" indent="0">
              <a:buNone/>
            </a:pPr>
            <a:r>
              <a:rPr lang="en-US" dirty="0"/>
              <a:t>   - Increase accuracy and quality of care</a:t>
            </a:r>
          </a:p>
          <a:p>
            <a:pPr marL="0" indent="0">
              <a:buNone/>
            </a:pPr>
            <a:r>
              <a:rPr lang="en-US" dirty="0"/>
              <a:t>   - Optimize resource allocation</a:t>
            </a:r>
          </a:p>
          <a:p>
            <a:pPr marL="0" indent="0">
              <a:buNone/>
            </a:pPr>
            <a:r>
              <a:rPr lang="en-US" dirty="0"/>
              <a:t>   - Increase accessibility and convenience</a:t>
            </a:r>
          </a:p>
        </p:txBody>
      </p:sp>
    </p:spTree>
    <p:extLst>
      <p:ext uri="{BB962C8B-B14F-4D97-AF65-F5344CB8AC3E}">
        <p14:creationId xmlns:p14="http://schemas.microsoft.com/office/powerpoint/2010/main" val="2621213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760406"/>
            <a:ext cx="10364451" cy="768849"/>
          </a:xfrm>
        </p:spPr>
        <p:txBody>
          <a:bodyPr>
            <a:normAutofit/>
          </a:bodyPr>
          <a:lstStyle/>
          <a:p>
            <a:r>
              <a:rPr lang="en-US" dirty="0"/>
              <a:t>Scope and Limitations</a:t>
            </a:r>
          </a:p>
        </p:txBody>
      </p:sp>
      <p:sp>
        <p:nvSpPr>
          <p:cNvPr id="3" name="Content Placeholder 2"/>
          <p:cNvSpPr>
            <a:spLocks noGrp="1"/>
          </p:cNvSpPr>
          <p:nvPr>
            <p:ph sz="quarter" idx="13"/>
          </p:nvPr>
        </p:nvSpPr>
        <p:spPr>
          <a:xfrm>
            <a:off x="913774" y="1529256"/>
            <a:ext cx="10363826" cy="4855778"/>
          </a:xfrm>
        </p:spPr>
        <p:txBody>
          <a:bodyPr>
            <a:noAutofit/>
          </a:bodyPr>
          <a:lstStyle/>
          <a:p>
            <a:r>
              <a:rPr lang="en-US" sz="2800" b="1" cap="none" dirty="0"/>
              <a:t>Scope</a:t>
            </a:r>
            <a:r>
              <a:rPr lang="en-US" sz="2400" cap="none" dirty="0"/>
              <a:t>:- the scope of the proposed project is to digitize and automate the patient tracking system, providing a comprehensive and efficient solution for managing patient records, appointments, medical history, and other relevant information. The system will encompass functionalities such as patient registration, scheduling, record management, billing, and reporting, ensuring improved accuracy, accessibility, and overall efficiency in healthcare operations.</a:t>
            </a:r>
          </a:p>
          <a:p>
            <a:r>
              <a:rPr lang="en-US" sz="2400" b="1" cap="none" dirty="0"/>
              <a:t>Limitations</a:t>
            </a:r>
            <a:r>
              <a:rPr lang="en-US" sz="2400" b="1" dirty="0"/>
              <a:t>:- </a:t>
            </a:r>
            <a:r>
              <a:rPr lang="en-US" dirty="0"/>
              <a:t>O</a:t>
            </a:r>
            <a:r>
              <a:rPr lang="en-US" sz="2400" cap="none" dirty="0"/>
              <a:t>ne limitation of the proposed patient tracking system is the potential challenge in integrating the system with existing external systems, such as electronic health records system (EHRS) or other healthcare information systems.</a:t>
            </a:r>
            <a:r>
              <a:rPr lang="en-US" sz="2800" cap="none" dirty="0"/>
              <a:t/>
            </a:r>
            <a:br>
              <a:rPr lang="en-US" sz="2800" cap="none" dirty="0"/>
            </a:br>
            <a:endParaRPr lang="en-US" sz="2400" cap="none" dirty="0"/>
          </a:p>
        </p:txBody>
      </p:sp>
    </p:spTree>
    <p:extLst>
      <p:ext uri="{BB962C8B-B14F-4D97-AF65-F5344CB8AC3E}">
        <p14:creationId xmlns:p14="http://schemas.microsoft.com/office/powerpoint/2010/main" val="1340219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31077"/>
            <a:ext cx="10364451" cy="725213"/>
          </a:xfrm>
        </p:spPr>
        <p:txBody>
          <a:bodyPr>
            <a:normAutofit/>
          </a:bodyPr>
          <a:lstStyle/>
          <a:p>
            <a:r>
              <a:rPr lang="en-US" dirty="0"/>
              <a:t>Development tools</a:t>
            </a:r>
          </a:p>
        </p:txBody>
      </p:sp>
      <p:sp>
        <p:nvSpPr>
          <p:cNvPr id="3" name="Content Placeholder 2"/>
          <p:cNvSpPr>
            <a:spLocks noGrp="1"/>
          </p:cNvSpPr>
          <p:nvPr>
            <p:ph sz="quarter" idx="13"/>
          </p:nvPr>
        </p:nvSpPr>
        <p:spPr>
          <a:xfrm>
            <a:off x="913774" y="1182413"/>
            <a:ext cx="10363826" cy="5391807"/>
          </a:xfrm>
        </p:spPr>
        <p:txBody>
          <a:bodyPr>
            <a:normAutofit/>
          </a:bodyPr>
          <a:lstStyle/>
          <a:p>
            <a:r>
              <a:rPr lang="en-US" sz="2600" b="1" dirty="0"/>
              <a:t>Software requirements</a:t>
            </a:r>
          </a:p>
          <a:p>
            <a:pPr marL="0" indent="0" fontAlgn="base">
              <a:buNone/>
            </a:pPr>
            <a:r>
              <a:rPr lang="en-US" sz="2400" cap="none" dirty="0"/>
              <a:t>- Backend development language: </a:t>
            </a:r>
            <a:r>
              <a:rPr lang="en-US" sz="2400" cap="none" dirty="0" err="1"/>
              <a:t>node.Js</a:t>
            </a:r>
            <a:r>
              <a:rPr lang="en-US" sz="2400" cap="none" dirty="0"/>
              <a:t> to create the back-end logic of our </a:t>
            </a:r>
            <a:r>
              <a:rPr lang="en-US" sz="2400" cap="none" dirty="0" smtClean="0"/>
              <a:t>    system</a:t>
            </a:r>
            <a:endParaRPr lang="en-US" sz="2400" cap="none" dirty="0"/>
          </a:p>
          <a:p>
            <a:pPr marL="0" indent="0" fontAlgn="base">
              <a:buNone/>
            </a:pPr>
            <a:r>
              <a:rPr lang="en-US" sz="2400" cap="none" dirty="0" smtClean="0"/>
              <a:t>- Frontend </a:t>
            </a:r>
            <a:r>
              <a:rPr lang="en-US" sz="2400" cap="none" dirty="0"/>
              <a:t>development language: HTML/CSS/</a:t>
            </a:r>
            <a:r>
              <a:rPr lang="en-US" sz="2400" cap="none" dirty="0" err="1"/>
              <a:t>javascript</a:t>
            </a:r>
            <a:r>
              <a:rPr lang="en-US" sz="2400" cap="none" dirty="0"/>
              <a:t> </a:t>
            </a:r>
          </a:p>
          <a:p>
            <a:pPr marL="0" indent="0" fontAlgn="base">
              <a:buNone/>
            </a:pPr>
            <a:r>
              <a:rPr lang="en-US" sz="2400" cap="none" dirty="0" smtClean="0"/>
              <a:t>- </a:t>
            </a:r>
            <a:r>
              <a:rPr lang="en-US" sz="2400" cap="none" dirty="0"/>
              <a:t>Design: adobe illustrator for designing the graphics interface of the app </a:t>
            </a:r>
          </a:p>
          <a:p>
            <a:pPr marL="0" indent="0" fontAlgn="base">
              <a:buNone/>
            </a:pPr>
            <a:r>
              <a:rPr lang="en-US" sz="2400" cap="none" dirty="0" smtClean="0"/>
              <a:t>- </a:t>
            </a:r>
            <a:r>
              <a:rPr lang="en-US" sz="2400" cap="none" dirty="0"/>
              <a:t>Code editor: visual studio code for typing the application scripts </a:t>
            </a:r>
          </a:p>
          <a:p>
            <a:pPr marL="0" indent="0" fontAlgn="base">
              <a:buNone/>
            </a:pPr>
            <a:endParaRPr lang="en-US" sz="2400" cap="none" dirty="0"/>
          </a:p>
        </p:txBody>
      </p:sp>
    </p:spTree>
    <p:extLst>
      <p:ext uri="{BB962C8B-B14F-4D97-AF65-F5344CB8AC3E}">
        <p14:creationId xmlns:p14="http://schemas.microsoft.com/office/powerpoint/2010/main" val="593134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476628"/>
            <a:ext cx="10364451" cy="847676"/>
          </a:xfrm>
        </p:spPr>
        <p:txBody>
          <a:bodyPr>
            <a:normAutofit/>
          </a:bodyPr>
          <a:lstStyle/>
          <a:p>
            <a:r>
              <a:rPr lang="en-US" dirty="0"/>
              <a:t> Risks and contingencies</a:t>
            </a:r>
          </a:p>
        </p:txBody>
      </p:sp>
      <p:sp>
        <p:nvSpPr>
          <p:cNvPr id="3" name="Content Placeholder 2"/>
          <p:cNvSpPr>
            <a:spLocks noGrp="1"/>
          </p:cNvSpPr>
          <p:nvPr>
            <p:ph sz="quarter" idx="13"/>
          </p:nvPr>
        </p:nvSpPr>
        <p:spPr>
          <a:xfrm>
            <a:off x="913774" y="1324304"/>
            <a:ext cx="10363826" cy="5186855"/>
          </a:xfrm>
        </p:spPr>
        <p:txBody>
          <a:bodyPr>
            <a:normAutofit/>
          </a:bodyPr>
          <a:lstStyle/>
          <a:p>
            <a:r>
              <a:rPr lang="en-US" b="1" dirty="0"/>
              <a:t>Risks</a:t>
            </a:r>
          </a:p>
          <a:p>
            <a:pPr>
              <a:buFont typeface="Wingdings" panose="05000000000000000000" pitchFamily="2" charset="2"/>
              <a:buChar char="ü"/>
            </a:pPr>
            <a:r>
              <a:rPr lang="en-US" dirty="0"/>
              <a:t> </a:t>
            </a:r>
            <a:r>
              <a:rPr lang="en-US" cap="none" dirty="0"/>
              <a:t>data security risks</a:t>
            </a:r>
          </a:p>
          <a:p>
            <a:pPr>
              <a:buFont typeface="Wingdings" panose="05000000000000000000" pitchFamily="2" charset="2"/>
              <a:buChar char="ü"/>
            </a:pPr>
            <a:r>
              <a:rPr lang="en-US" cap="none" dirty="0"/>
              <a:t> technical risks</a:t>
            </a:r>
          </a:p>
          <a:p>
            <a:pPr>
              <a:buFont typeface="Wingdings" panose="05000000000000000000" pitchFamily="2" charset="2"/>
              <a:buChar char="ü"/>
            </a:pPr>
            <a:r>
              <a:rPr lang="en-US" cap="none" dirty="0" smtClean="0"/>
              <a:t> integration </a:t>
            </a:r>
            <a:r>
              <a:rPr lang="en-US" cap="none" dirty="0"/>
              <a:t>risks</a:t>
            </a:r>
          </a:p>
          <a:p>
            <a:r>
              <a:rPr lang="en-US" b="1" dirty="0"/>
              <a:t>contingencies</a:t>
            </a:r>
            <a:endParaRPr lang="en-US" b="1" cap="none" dirty="0"/>
          </a:p>
          <a:p>
            <a:pPr fontAlgn="base">
              <a:buFont typeface="Wingdings" panose="05000000000000000000" pitchFamily="2" charset="2"/>
              <a:buChar char="ü"/>
            </a:pPr>
            <a:r>
              <a:rPr lang="en-US" cap="none" dirty="0"/>
              <a:t>Establish a dedicated response team to promptly address any security breaches or technical issues, implementing contingency plans to minimize downtime and data loss.</a:t>
            </a:r>
          </a:p>
          <a:p>
            <a:pPr fontAlgn="base">
              <a:buFont typeface="Wingdings" panose="05000000000000000000" pitchFamily="2" charset="2"/>
              <a:buChar char="ü"/>
            </a:pPr>
            <a:r>
              <a:rPr lang="en-US" cap="none" dirty="0"/>
              <a:t>Provide ongoing user training and support to address any user adoption challenges and encourage effective utilization of the patient tracking system.</a:t>
            </a:r>
          </a:p>
          <a:p>
            <a:pPr marL="0" indent="0">
              <a:buNone/>
            </a:pPr>
            <a:endParaRPr lang="en-US" cap="none" dirty="0"/>
          </a:p>
        </p:txBody>
      </p:sp>
    </p:spTree>
    <p:extLst>
      <p:ext uri="{BB962C8B-B14F-4D97-AF65-F5344CB8AC3E}">
        <p14:creationId xmlns:p14="http://schemas.microsoft.com/office/powerpoint/2010/main" val="26001153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331076"/>
            <a:ext cx="10364451" cy="1390148"/>
          </a:xfrm>
        </p:spPr>
        <p:txBody>
          <a:bodyPr>
            <a:normAutofit/>
          </a:bodyPr>
          <a:lstStyle/>
          <a:p>
            <a:r>
              <a:rPr lang="en-US" dirty="0"/>
              <a:t/>
            </a:r>
            <a:br>
              <a:rPr lang="en-US" dirty="0"/>
            </a:br>
            <a:r>
              <a:rPr lang="en-US" b="1" dirty="0"/>
              <a:t> Introduction of the existing system</a:t>
            </a:r>
          </a:p>
        </p:txBody>
      </p:sp>
      <p:sp>
        <p:nvSpPr>
          <p:cNvPr id="3" name="Content Placeholder 2"/>
          <p:cNvSpPr>
            <a:spLocks noGrp="1"/>
          </p:cNvSpPr>
          <p:nvPr>
            <p:ph sz="quarter" idx="13"/>
          </p:nvPr>
        </p:nvSpPr>
        <p:spPr>
          <a:xfrm>
            <a:off x="913774" y="1900518"/>
            <a:ext cx="10363826" cy="4090378"/>
          </a:xfrm>
        </p:spPr>
        <p:txBody>
          <a:bodyPr>
            <a:normAutofit/>
          </a:bodyPr>
          <a:lstStyle/>
          <a:p>
            <a:r>
              <a:rPr lang="en-US" sz="2400" cap="none" dirty="0"/>
              <a:t>The existing patient tracking system is a healthcare software solution designed to manage and monitor patient information, appointments, and medical records. It provides healthcare providers with a centralized platform to track patient demographics, medical history, treatment plans, and diagnostic results.</a:t>
            </a:r>
          </a:p>
          <a:p>
            <a:r>
              <a:rPr lang="en-US" sz="2400" cap="none" dirty="0"/>
              <a:t>We also has to study and see the Players in the existing system and the Major functions the existing system performs.</a:t>
            </a:r>
          </a:p>
          <a:p>
            <a:pPr marL="0" indent="0">
              <a:buNone/>
            </a:pPr>
            <a:endParaRPr lang="en-US" sz="2400" cap="none" dirty="0"/>
          </a:p>
        </p:txBody>
      </p:sp>
    </p:spTree>
    <p:extLst>
      <p:ext uri="{BB962C8B-B14F-4D97-AF65-F5344CB8AC3E}">
        <p14:creationId xmlns:p14="http://schemas.microsoft.com/office/powerpoint/2010/main" val="1420988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642724"/>
          </a:xfrm>
        </p:spPr>
        <p:txBody>
          <a:bodyPr/>
          <a:lstStyle/>
          <a:p>
            <a:r>
              <a:rPr lang="en-US" dirty="0"/>
              <a:t> Bottlenecks of the existing system</a:t>
            </a:r>
          </a:p>
        </p:txBody>
      </p:sp>
      <p:sp>
        <p:nvSpPr>
          <p:cNvPr id="3" name="Content Placeholder 2"/>
          <p:cNvSpPr>
            <a:spLocks noGrp="1"/>
          </p:cNvSpPr>
          <p:nvPr>
            <p:ph sz="quarter" idx="13"/>
          </p:nvPr>
        </p:nvSpPr>
        <p:spPr>
          <a:xfrm>
            <a:off x="913774" y="1387366"/>
            <a:ext cx="10363826" cy="4808482"/>
          </a:xfrm>
        </p:spPr>
        <p:txBody>
          <a:bodyPr/>
          <a:lstStyle/>
          <a:p>
            <a:r>
              <a:rPr lang="en-US" b="1" dirty="0"/>
              <a:t>Manual Data Entry</a:t>
            </a:r>
          </a:p>
          <a:p>
            <a:r>
              <a:rPr lang="en-US" b="1" dirty="0"/>
              <a:t>Limited Accessibility</a:t>
            </a:r>
          </a:p>
          <a:p>
            <a:r>
              <a:rPr lang="en-US" b="1" dirty="0"/>
              <a:t>Inefficient Workflow</a:t>
            </a:r>
          </a:p>
          <a:p>
            <a:r>
              <a:rPr lang="en-US" b="1" dirty="0"/>
              <a:t>Limited Data Analysis</a:t>
            </a:r>
          </a:p>
          <a:p>
            <a:r>
              <a:rPr lang="en-US" b="1" dirty="0"/>
              <a:t>Security Vulnerabilities</a:t>
            </a:r>
          </a:p>
          <a:p>
            <a:r>
              <a:rPr lang="en-US" b="1" dirty="0"/>
              <a:t>Lack of Decision Support</a:t>
            </a:r>
          </a:p>
          <a:p>
            <a:r>
              <a:rPr lang="en-US" b="1" dirty="0"/>
              <a:t>Limited Patient Engagement</a:t>
            </a:r>
          </a:p>
          <a:p>
            <a:r>
              <a:rPr lang="en-US" b="1" dirty="0"/>
              <a:t>High Maintenance Costs</a:t>
            </a:r>
            <a:endParaRPr lang="en-US" dirty="0"/>
          </a:p>
        </p:txBody>
      </p:sp>
    </p:spTree>
    <p:extLst>
      <p:ext uri="{BB962C8B-B14F-4D97-AF65-F5344CB8AC3E}">
        <p14:creationId xmlns:p14="http://schemas.microsoft.com/office/powerpoint/2010/main" val="2169794564"/>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467</TotalTime>
  <Words>841</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Tw Cen MT</vt:lpstr>
      <vt:lpstr>Wingdings</vt:lpstr>
      <vt:lpstr>Droplet</vt:lpstr>
      <vt:lpstr>Software engineering     patient tracking system documentation</vt:lpstr>
      <vt:lpstr>  Introduction</vt:lpstr>
      <vt:lpstr>Statement of the problem</vt:lpstr>
      <vt:lpstr> Objective</vt:lpstr>
      <vt:lpstr>Scope and Limitations</vt:lpstr>
      <vt:lpstr>Development tools</vt:lpstr>
      <vt:lpstr> Risks and contingencies</vt:lpstr>
      <vt:lpstr>  Introduction of the existing system</vt:lpstr>
      <vt:lpstr> Bottlenecks of the existing system</vt:lpstr>
      <vt:lpstr> Proposed solution to address problems of the existing system</vt:lpstr>
      <vt:lpstr> Requirements of the proposed system</vt:lpstr>
      <vt:lpstr> Actors and use case identification</vt:lpstr>
      <vt:lpstr> user diagram</vt:lpstr>
      <vt:lpstr>class model</vt:lpstr>
      <vt:lpstr>System design</vt:lpstr>
      <vt:lpstr>Purpose and goals of the system</vt:lpstr>
      <vt:lpstr> Current and Proposed software  architecture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 tracking system</dc:title>
  <dc:creator>N</dc:creator>
  <cp:lastModifiedBy>N</cp:lastModifiedBy>
  <cp:revision>36</cp:revision>
  <dcterms:created xsi:type="dcterms:W3CDTF">2023-06-11T19:18:16Z</dcterms:created>
  <dcterms:modified xsi:type="dcterms:W3CDTF">2023-06-14T06:26:51Z</dcterms:modified>
</cp:coreProperties>
</file>