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42" r:id="rId4"/>
    <p:sldId id="259" r:id="rId5"/>
    <p:sldId id="260" r:id="rId6"/>
    <p:sldId id="298" r:id="rId7"/>
    <p:sldId id="360" r:id="rId8"/>
    <p:sldId id="356" r:id="rId9"/>
    <p:sldId id="313" r:id="rId10"/>
    <p:sldId id="312" r:id="rId11"/>
    <p:sldId id="328" r:id="rId12"/>
    <p:sldId id="316" r:id="rId13"/>
    <p:sldId id="361" r:id="rId14"/>
    <p:sldId id="362" r:id="rId15"/>
    <p:sldId id="358" r:id="rId16"/>
    <p:sldId id="364"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 SAMODRA BIMAPUTRA" initials="DSB" lastIdx="1" clrIdx="0">
    <p:extLst>
      <p:ext uri="{19B8F6BF-5375-455C-9EA6-DF929625EA0E}">
        <p15:presenceInfo xmlns:p15="http://schemas.microsoft.com/office/powerpoint/2012/main" userId="S::dimassamodra@365.telkomuniversity.ac.id::a32f9bee-7671-43b5-bda3-8209a00924aa" providerId="AD"/>
      </p:ext>
    </p:extLst>
  </p:cmAuthor>
  <p:cmAuthor id="2" name="fahmi" initials="f" lastIdx="1" clrIdx="1">
    <p:extLst>
      <p:ext uri="{19B8F6BF-5375-455C-9EA6-DF929625EA0E}">
        <p15:presenceInfo xmlns:p15="http://schemas.microsoft.com/office/powerpoint/2012/main" userId="fah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E96"/>
    <a:srgbClr val="9A78E4"/>
    <a:srgbClr val="7114D2"/>
    <a:srgbClr val="5F0AB7"/>
    <a:srgbClr val="46008F"/>
    <a:srgbClr val="5A28C8"/>
    <a:srgbClr val="476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70" d="100"/>
          <a:sy n="70" d="100"/>
        </p:scale>
        <p:origin x="738" y="60"/>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16T00:13:26.588" idx="1">
    <p:pos x="10" y="10"/>
    <p:text>Statement "kontribusi data scientist untuk UN Sustainable Development Goals 2030"</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4254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85279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4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bduhsalam/Suicide-Prevention-DTI"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mailto:abduhsalam.as@gmail.com?subject=Project" TargetMode="Externa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056494" y="2258305"/>
            <a:ext cx="5725237" cy="2308324"/>
            <a:chOff x="6665542" y="2010939"/>
            <a:chExt cx="4777153" cy="2308324"/>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010939"/>
              <a:ext cx="4777152" cy="2308324"/>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Social Media Suicide Indication Detection</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9" y="3844152"/>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97645946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3459A-84C3-40C9-81F6-B9ED3FC1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26" y="2295525"/>
            <a:ext cx="6083301" cy="4562475"/>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75000"/>
                  </a:schemeClr>
                </a:solidFill>
              </a:rPr>
              <a:t>Model Prediction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8365926" y="3669601"/>
            <a:ext cx="320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3 Epoch, and 65 batch making Neural Network have 95.7% accuracy. With high accuracy make this model </a:t>
            </a:r>
            <a:r>
              <a:rPr lang="en-US" altLang="ko-KR" sz="1200" dirty="0" err="1">
                <a:solidFill>
                  <a:schemeClr val="tx1">
                    <a:lumMod val="75000"/>
                    <a:lumOff val="25000"/>
                  </a:schemeClr>
                </a:solidFill>
                <a:cs typeface="Arial" pitchFamily="34" charset="0"/>
              </a:rPr>
              <a:t>powerfull</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87505" y="2936086"/>
            <a:ext cx="3204000"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API using neural network layer, we used </a:t>
            </a:r>
            <a:r>
              <a:rPr lang="en-US" altLang="ko-KR" sz="1200" dirty="0" err="1">
                <a:solidFill>
                  <a:schemeClr val="tx1">
                    <a:lumMod val="75000"/>
                    <a:lumOff val="25000"/>
                  </a:schemeClr>
                </a:solidFill>
                <a:ea typeface="FZShuTi" pitchFamily="2" charset="-122"/>
                <a:cs typeface="Arial" pitchFamily="34" charset="0"/>
              </a:rPr>
              <a:t>ReLU</a:t>
            </a:r>
            <a:r>
              <a:rPr lang="en-US" altLang="ko-KR" sz="1200" dirty="0">
                <a:solidFill>
                  <a:schemeClr val="tx1">
                    <a:lumMod val="75000"/>
                    <a:lumOff val="25000"/>
                  </a:schemeClr>
                </a:solidFill>
                <a:ea typeface="FZShuTi" pitchFamily="2" charset="-122"/>
                <a:cs typeface="Arial" pitchFamily="34" charset="0"/>
              </a:rPr>
              <a:t> (Rectified Linear Unit) function, and Dropout Regularization to reduce overfitting.</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1724298" y="2491166"/>
            <a:ext cx="2071294"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Neural Network</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8442100" y="3213085"/>
            <a:ext cx="1284029"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Accuracy</a:t>
            </a:r>
            <a:endParaRPr lang="ko-KR" altLang="en-US" b="1" dirty="0">
              <a:solidFill>
                <a:schemeClr val="bg1"/>
              </a:solidFill>
              <a:cs typeface="Arial" pitchFamily="34" charset="0"/>
            </a:endParaRPr>
          </a:p>
        </p:txBody>
      </p:sp>
      <p:pic>
        <p:nvPicPr>
          <p:cNvPr id="1026" name="Picture 2">
            <a:extLst>
              <a:ext uri="{FF2B5EF4-FFF2-40B4-BE49-F238E27FC236}">
                <a16:creationId xmlns:a16="http://schemas.microsoft.com/office/drawing/2014/main" id="{6E9AEDC9-6D04-450E-84C2-CDD763D9D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342" y="3751159"/>
            <a:ext cx="2599000" cy="135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009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API</a:t>
            </a:r>
          </a:p>
        </p:txBody>
      </p:sp>
      <p:sp>
        <p:nvSpPr>
          <p:cNvPr id="47" name="TextBox 46">
            <a:extLst>
              <a:ext uri="{FF2B5EF4-FFF2-40B4-BE49-F238E27FC236}">
                <a16:creationId xmlns:a16="http://schemas.microsoft.com/office/drawing/2014/main" id="{34861236-648B-4CAD-99E2-9408806FBFC8}"/>
              </a:ext>
            </a:extLst>
          </p:cNvPr>
          <p:cNvSpPr txBox="1"/>
          <p:nvPr/>
        </p:nvSpPr>
        <p:spPr>
          <a:xfrm>
            <a:off x="6009397" y="3983108"/>
            <a:ext cx="4231883"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Method 	: </a:t>
            </a:r>
            <a:r>
              <a:rPr lang="en-US" altLang="ko-KR" sz="1200" dirty="0">
                <a:solidFill>
                  <a:schemeClr val="accent6">
                    <a:lumMod val="60000"/>
                    <a:lumOff val="40000"/>
                  </a:schemeClr>
                </a:solidFill>
                <a:cs typeface="Arial" pitchFamily="34" charset="0"/>
              </a:rPr>
              <a:t>HTTP POST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json</a:t>
            </a:r>
          </a:p>
          <a:p>
            <a:pPr>
              <a:lnSpc>
                <a:spcPct val="150000"/>
              </a:lnSpc>
            </a:pPr>
            <a:r>
              <a:rPr lang="en-US" altLang="ko-KR" sz="1200" dirty="0">
                <a:solidFill>
                  <a:schemeClr val="tx1">
                    <a:lumMod val="75000"/>
                    <a:lumOff val="25000"/>
                  </a:schemeClr>
                </a:solidFill>
                <a:cs typeface="Arial" pitchFamily="34" charset="0"/>
              </a:rPr>
              <a:t>End Point 	: </a:t>
            </a:r>
            <a:r>
              <a:rPr lang="en-US" altLang="ko-KR" sz="1200" dirty="0">
                <a:solidFill>
                  <a:schemeClr val="accent6">
                    <a:lumMod val="60000"/>
                    <a:lumOff val="40000"/>
                  </a:schemeClr>
                </a:solidFill>
                <a:cs typeface="Arial" pitchFamily="34" charset="0"/>
              </a:rPr>
              <a:t>/Posts</a:t>
            </a:r>
          </a:p>
          <a:p>
            <a:pPr>
              <a:lnSpc>
                <a:spcPct val="150000"/>
              </a:lnSpc>
            </a:pPr>
            <a:r>
              <a:rPr lang="en-US" altLang="ko-KR" sz="1200" dirty="0">
                <a:solidFill>
                  <a:schemeClr val="tx1">
                    <a:lumMod val="75000"/>
                    <a:lumOff val="25000"/>
                  </a:schemeClr>
                </a:solidFill>
                <a:cs typeface="Arial" pitchFamily="34" charset="0"/>
              </a:rPr>
              <a:t>Deployment 	: </a:t>
            </a:r>
            <a:r>
              <a:rPr lang="en-US" altLang="ko-KR" sz="1200" dirty="0">
                <a:solidFill>
                  <a:schemeClr val="accent6">
                    <a:lumMod val="60000"/>
                    <a:lumOff val="40000"/>
                  </a:schemeClr>
                </a:solidFill>
                <a:cs typeface="Arial" pitchFamily="34" charset="0"/>
              </a:rPr>
              <a:t>https://suicideprevention.herokuapp.com/</a:t>
            </a:r>
            <a:endParaRPr lang="ko-KR" altLang="en-US" sz="1200" dirty="0">
              <a:solidFill>
                <a:schemeClr val="accent6">
                  <a:lumMod val="60000"/>
                  <a:lumOff val="40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009398" y="2381172"/>
            <a:ext cx="4980820" cy="830997"/>
          </a:xfrm>
          <a:prstGeom prst="rect">
            <a:avLst/>
          </a:prstGeom>
          <a:noFill/>
        </p:spPr>
        <p:txBody>
          <a:bodyPr wrap="square" rtlCol="0">
            <a:spAutoFit/>
          </a:bodyPr>
          <a:lstStyle/>
          <a:p>
            <a:r>
              <a:rPr lang="en-US" sz="1200" b="0" i="0" dirty="0">
                <a:solidFill>
                  <a:srgbClr val="24292E"/>
                </a:solidFill>
                <a:effectLst/>
              </a:rPr>
              <a:t>The Suicide Prevention API provides access to Neural Network that can predict </a:t>
            </a:r>
            <a:r>
              <a:rPr lang="en-US" sz="1200" b="0" i="0" dirty="0" err="1">
                <a:solidFill>
                  <a:srgbClr val="24292E"/>
                </a:solidFill>
                <a:effectLst/>
              </a:rPr>
              <a:t>suicidial</a:t>
            </a:r>
            <a:r>
              <a:rPr lang="en-US" sz="1200" b="0" i="0" dirty="0">
                <a:solidFill>
                  <a:srgbClr val="24292E"/>
                </a:solidFill>
                <a:effectLst/>
              </a:rPr>
              <a:t> from text. this </a:t>
            </a:r>
            <a:r>
              <a:rPr lang="en-US" sz="1200" b="0" i="0" dirty="0" err="1">
                <a:solidFill>
                  <a:srgbClr val="24292E"/>
                </a:solidFill>
                <a:effectLst/>
              </a:rPr>
              <a:t>api</a:t>
            </a:r>
            <a:r>
              <a:rPr lang="en-US" sz="1200" b="0" i="0" dirty="0">
                <a:solidFill>
                  <a:srgbClr val="24292E"/>
                </a:solidFill>
                <a:effectLst/>
              </a:rPr>
              <a:t> build from flask framework and deploy on </a:t>
            </a:r>
            <a:r>
              <a:rPr lang="en-US" sz="1200" b="0" i="0" dirty="0" err="1">
                <a:solidFill>
                  <a:srgbClr val="24292E"/>
                </a:solidFill>
                <a:effectLst/>
              </a:rPr>
              <a:t>heroku</a:t>
            </a:r>
            <a:r>
              <a:rPr lang="en-US" sz="1200" b="0" i="0" dirty="0">
                <a:solidFill>
                  <a:srgbClr val="24292E"/>
                </a:solidFill>
                <a:effectLst/>
              </a:rPr>
              <a:t> by using  method POST and /Posts method to communicate with </a:t>
            </a:r>
            <a:r>
              <a:rPr lang="en-US" sz="1200" b="0" i="0" dirty="0" err="1">
                <a:solidFill>
                  <a:srgbClr val="24292E"/>
                </a:solidFill>
                <a:effectLst/>
              </a:rPr>
              <a:t>api</a:t>
            </a:r>
            <a:r>
              <a:rPr lang="en-US" sz="1200" b="0" i="0" dirty="0">
                <a:solidFill>
                  <a:srgbClr val="24292E"/>
                </a:solidFill>
                <a:effectLst/>
              </a:rPr>
              <a:t>.</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6096000" y="1924656"/>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Explanation</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6096000" y="3540425"/>
            <a:ext cx="229906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HTTP Request</a:t>
            </a:r>
            <a:endParaRPr lang="ko-KR" altLang="en-US" b="1" dirty="0">
              <a:solidFill>
                <a:schemeClr val="bg1"/>
              </a:solidFill>
              <a:cs typeface="Arial" pitchFamily="34" charset="0"/>
            </a:endParaRPr>
          </a:p>
        </p:txBody>
      </p:sp>
      <p:pic>
        <p:nvPicPr>
          <p:cNvPr id="4" name="Picture 3">
            <a:extLst>
              <a:ext uri="{FF2B5EF4-FFF2-40B4-BE49-F238E27FC236}">
                <a16:creationId xmlns:a16="http://schemas.microsoft.com/office/drawing/2014/main" id="{853EA7A3-10B9-4208-AC64-8D95161227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4982" y="1362664"/>
            <a:ext cx="4911749" cy="4911749"/>
          </a:xfrm>
          <a:prstGeom prst="rect">
            <a:avLst/>
          </a:prstGeom>
        </p:spPr>
      </p:pic>
    </p:spTree>
    <p:extLst>
      <p:ext uri="{BB962C8B-B14F-4D97-AF65-F5344CB8AC3E}">
        <p14:creationId xmlns:p14="http://schemas.microsoft.com/office/powerpoint/2010/main" val="28536249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Input and Output</a:t>
            </a:r>
          </a:p>
        </p:txBody>
      </p:sp>
      <p:sp>
        <p:nvSpPr>
          <p:cNvPr id="70" name="TextBox 69">
            <a:extLst>
              <a:ext uri="{FF2B5EF4-FFF2-40B4-BE49-F238E27FC236}">
                <a16:creationId xmlns:a16="http://schemas.microsoft.com/office/drawing/2014/main" id="{83B00B35-D38D-4F5B-AB0F-B6A685FC7E85}"/>
              </a:ext>
            </a:extLst>
          </p:cNvPr>
          <p:cNvSpPr txBox="1"/>
          <p:nvPr/>
        </p:nvSpPr>
        <p:spPr>
          <a:xfrm>
            <a:off x="2208545" y="2130647"/>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Request</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2208545" y="4138419"/>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Result </a:t>
            </a:r>
            <a:endParaRPr lang="ko-KR" altLang="en-US" b="1" dirty="0">
              <a:solidFill>
                <a:schemeClr val="bg1"/>
              </a:solidFill>
              <a:cs typeface="Arial" pitchFamily="34" charset="0"/>
            </a:endParaRPr>
          </a:p>
        </p:txBody>
      </p:sp>
      <p:pic>
        <p:nvPicPr>
          <p:cNvPr id="5" name="Picture 4">
            <a:extLst>
              <a:ext uri="{FF2B5EF4-FFF2-40B4-BE49-F238E27FC236}">
                <a16:creationId xmlns:a16="http://schemas.microsoft.com/office/drawing/2014/main" id="{38C58734-F328-4B86-9925-8A50A634DF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94757" y="1127533"/>
            <a:ext cx="4933344" cy="4933344"/>
          </a:xfrm>
          <a:prstGeom prst="rect">
            <a:avLst/>
          </a:prstGeom>
        </p:spPr>
      </p:pic>
      <p:sp>
        <p:nvSpPr>
          <p:cNvPr id="11" name="TextBox 10">
            <a:extLst>
              <a:ext uri="{FF2B5EF4-FFF2-40B4-BE49-F238E27FC236}">
                <a16:creationId xmlns:a16="http://schemas.microsoft.com/office/drawing/2014/main" id="{63A264A3-508F-452A-82B3-A73820166F9F}"/>
              </a:ext>
            </a:extLst>
          </p:cNvPr>
          <p:cNvSpPr txBox="1"/>
          <p:nvPr/>
        </p:nvSpPr>
        <p:spPr>
          <a:xfrm>
            <a:off x="2163899" y="2523962"/>
            <a:ext cx="2937491"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tweet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string</a:t>
            </a:r>
          </a:p>
          <a:p>
            <a:pPr>
              <a:lnSpc>
                <a:spcPct val="150000"/>
              </a:lnSpc>
            </a:pPr>
            <a:r>
              <a:rPr lang="en-US" altLang="ko-KR" sz="1200" dirty="0">
                <a:solidFill>
                  <a:schemeClr val="tx1">
                    <a:lumMod val="75000"/>
                    <a:lumOff val="25000"/>
                  </a:schemeClr>
                </a:solidFill>
                <a:cs typeface="Arial" pitchFamily="34" charset="0"/>
              </a:rPr>
              <a:t>Description 	: </a:t>
            </a:r>
            <a:r>
              <a:rPr lang="en-US" altLang="ko-KR" sz="1200" dirty="0">
                <a:solidFill>
                  <a:schemeClr val="accent6">
                    <a:lumMod val="60000"/>
                    <a:lumOff val="40000"/>
                  </a:schemeClr>
                </a:solidFill>
                <a:cs typeface="Arial" pitchFamily="34" charset="0"/>
              </a:rPr>
              <a:t>text that will be predicted</a:t>
            </a:r>
          </a:p>
          <a:p>
            <a:pPr>
              <a:lnSpc>
                <a:spcPct val="150000"/>
              </a:lnSpc>
            </a:pPr>
            <a:r>
              <a:rPr lang="en-US" altLang="ko-KR" sz="1200" dirty="0">
                <a:solidFill>
                  <a:schemeClr val="tx1">
                    <a:lumMod val="75000"/>
                    <a:lumOff val="25000"/>
                  </a:schemeClr>
                </a:solidFill>
                <a:cs typeface="Arial" pitchFamily="34" charset="0"/>
              </a:rPr>
              <a:t>Required	: </a:t>
            </a:r>
            <a:r>
              <a:rPr lang="en-US" altLang="ko-KR" sz="1200" dirty="0">
                <a:solidFill>
                  <a:schemeClr val="accent6">
                    <a:lumMod val="60000"/>
                    <a:lumOff val="40000"/>
                  </a:schemeClr>
                </a:solidFill>
                <a:cs typeface="Arial" pitchFamily="34" charset="0"/>
              </a:rPr>
              <a:t>yes</a:t>
            </a:r>
            <a:endParaRPr lang="ko-KR" altLang="en-US" sz="1200" dirty="0">
              <a:solidFill>
                <a:schemeClr val="accent6">
                  <a:lumMod val="60000"/>
                  <a:lumOff val="40000"/>
                </a:schemeClr>
              </a:solidFill>
              <a:cs typeface="Arial" pitchFamily="34" charset="0"/>
            </a:endParaRPr>
          </a:p>
        </p:txBody>
      </p:sp>
      <p:sp>
        <p:nvSpPr>
          <p:cNvPr id="12" name="TextBox 11">
            <a:extLst>
              <a:ext uri="{FF2B5EF4-FFF2-40B4-BE49-F238E27FC236}">
                <a16:creationId xmlns:a16="http://schemas.microsoft.com/office/drawing/2014/main" id="{3BA29916-D2E7-45F6-A5B7-A83F90A8E284}"/>
              </a:ext>
            </a:extLst>
          </p:cNvPr>
          <p:cNvSpPr txBox="1"/>
          <p:nvPr/>
        </p:nvSpPr>
        <p:spPr>
          <a:xfrm>
            <a:off x="2163899" y="4507751"/>
            <a:ext cx="2937490" cy="889154"/>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probability</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float</a:t>
            </a:r>
          </a:p>
          <a:p>
            <a:pPr>
              <a:lnSpc>
                <a:spcPct val="150000"/>
              </a:lnSpc>
            </a:pPr>
            <a:r>
              <a:rPr lang="en-US" altLang="ko-KR" sz="1200" dirty="0">
                <a:solidFill>
                  <a:schemeClr val="tx1">
                    <a:lumMod val="75000"/>
                    <a:lumOff val="25000"/>
                  </a:schemeClr>
                </a:solidFill>
                <a:cs typeface="Arial" pitchFamily="34" charset="0"/>
              </a:rPr>
              <a:t>Example 	: </a:t>
            </a:r>
            <a:r>
              <a:rPr lang="en-US" altLang="ko-KR" sz="1200" dirty="0">
                <a:solidFill>
                  <a:schemeClr val="accent6">
                    <a:lumMod val="60000"/>
                    <a:lumOff val="40000"/>
                  </a:schemeClr>
                </a:solidFill>
                <a:cs typeface="Arial" pitchFamily="34" charset="0"/>
              </a:rPr>
              <a:t>0,756584</a:t>
            </a:r>
            <a:endParaRPr lang="ko-KR" altLang="en-US" sz="1200" dirty="0">
              <a:solidFill>
                <a:schemeClr val="accent6">
                  <a:lumMod val="60000"/>
                  <a:lumOff val="40000"/>
                </a:schemeClr>
              </a:solidFill>
              <a:cs typeface="Arial" pitchFamily="34" charset="0"/>
            </a:endParaRPr>
          </a:p>
        </p:txBody>
      </p:sp>
    </p:spTree>
    <p:extLst>
      <p:ext uri="{BB962C8B-B14F-4D97-AF65-F5344CB8AC3E}">
        <p14:creationId xmlns:p14="http://schemas.microsoft.com/office/powerpoint/2010/main" val="26364920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a:solidFill>
            <a:schemeClr val="bg1"/>
          </a:solidFill>
        </p:spPr>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6">
                    <a:lumMod val="75000"/>
                  </a:schemeClr>
                </a:solidFill>
              </a:endParaRPr>
            </a:p>
          </p:txBody>
        </p:sp>
      </p:grpSp>
      <p:grpSp>
        <p:nvGrpSpPr>
          <p:cNvPr id="2" name="그룹 1">
            <a:extLst>
              <a:ext uri="{FF2B5EF4-FFF2-40B4-BE49-F238E27FC236}">
                <a16:creationId xmlns:a16="http://schemas.microsoft.com/office/drawing/2014/main" id="{3EE20E53-BD3B-46A0-923A-D4A3BA2376F5}"/>
              </a:ext>
            </a:extLst>
          </p:cNvPr>
          <p:cNvGrpSpPr/>
          <p:nvPr/>
        </p:nvGrpSpPr>
        <p:grpSpPr>
          <a:xfrm>
            <a:off x="690664" y="1988493"/>
            <a:ext cx="3793456" cy="1042090"/>
            <a:chOff x="690665" y="2584275"/>
            <a:chExt cx="3793456" cy="104209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Or open this link :</a:t>
              </a:r>
            </a:p>
            <a:p>
              <a:r>
                <a:rPr lang="en-US" altLang="ko-KR" dirty="0">
                  <a:hlinkClick r:id="rId2"/>
                </a:rPr>
                <a:t>https://github.com/abduhsalam/Suicide-Prevention-DTI</a:t>
              </a:r>
              <a:endParaRPr lang="ko-KR" altLang="en-US" dirty="0"/>
            </a:p>
          </p:txBody>
        </p:sp>
        <p:sp>
          <p:nvSpPr>
            <p:cNvPr id="15" name="Content Placeholder 4">
              <a:extLst>
                <a:ext uri="{FF2B5EF4-FFF2-40B4-BE49-F238E27FC236}">
                  <a16:creationId xmlns:a16="http://schemas.microsoft.com/office/drawing/2014/main" id="{66C52E20-B80A-4BCD-B740-29E95A24BEDE}"/>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bg1"/>
                  </a:solidFill>
                </a:rPr>
                <a:t>Make file api.py, write some cod, and run it</a:t>
              </a:r>
              <a:endParaRPr lang="ko-KR" altLang="en-US" sz="1400" dirty="0">
                <a:solidFill>
                  <a:schemeClr val="bg1"/>
                </a:solidFill>
              </a:endParaRPr>
            </a:p>
          </p:txBody>
        </p:sp>
      </p:grpSp>
      <p:sp>
        <p:nvSpPr>
          <p:cNvPr id="16" name="TextBox 15">
            <a:extLst>
              <a:ext uri="{FF2B5EF4-FFF2-40B4-BE49-F238E27FC236}">
                <a16:creationId xmlns:a16="http://schemas.microsoft.com/office/drawing/2014/main" id="{A16DD704-BB23-4095-8698-2FB5CAC91FF6}"/>
              </a:ext>
            </a:extLst>
          </p:cNvPr>
          <p:cNvSpPr txBox="1"/>
          <p:nvPr/>
        </p:nvSpPr>
        <p:spPr>
          <a:xfrm flipH="1">
            <a:off x="713160" y="1011803"/>
            <a:ext cx="3993630"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How To Use API</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lumMod val="75000"/>
                </a:schemeClr>
              </a:solidFill>
            </a:endParaRPr>
          </a:p>
        </p:txBody>
      </p:sp>
      <p:grpSp>
        <p:nvGrpSpPr>
          <p:cNvPr id="11" name="그룹 1">
            <a:extLst>
              <a:ext uri="{FF2B5EF4-FFF2-40B4-BE49-F238E27FC236}">
                <a16:creationId xmlns:a16="http://schemas.microsoft.com/office/drawing/2014/main" id="{3EA85588-6F84-4850-B412-D2B4757BAB8E}"/>
              </a:ext>
            </a:extLst>
          </p:cNvPr>
          <p:cNvGrpSpPr/>
          <p:nvPr/>
        </p:nvGrpSpPr>
        <p:grpSpPr>
          <a:xfrm>
            <a:off x="6999669" y="4067344"/>
            <a:ext cx="3793456" cy="1042090"/>
            <a:chOff x="690665" y="2584275"/>
            <a:chExt cx="3793456" cy="1042090"/>
          </a:xfrm>
        </p:grpSpPr>
        <p:sp>
          <p:nvSpPr>
            <p:cNvPr id="12" name="Content Placeholder 5">
              <a:extLst>
                <a:ext uri="{FF2B5EF4-FFF2-40B4-BE49-F238E27FC236}">
                  <a16:creationId xmlns:a16="http://schemas.microsoft.com/office/drawing/2014/main" id="{89568A00-21DA-4785-A833-1D4E622746CF}"/>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1"/>
                  </a:solidFill>
                </a:rPr>
                <a:t>{ 'probability': 0.6786270141601562 }</a:t>
              </a:r>
              <a:endParaRPr lang="ko-KR" altLang="en-US" dirty="0">
                <a:solidFill>
                  <a:schemeClr val="tx1"/>
                </a:solidFill>
              </a:endParaRPr>
            </a:p>
          </p:txBody>
        </p:sp>
        <p:sp>
          <p:nvSpPr>
            <p:cNvPr id="14" name="Content Placeholder 4">
              <a:extLst>
                <a:ext uri="{FF2B5EF4-FFF2-40B4-BE49-F238E27FC236}">
                  <a16:creationId xmlns:a16="http://schemas.microsoft.com/office/drawing/2014/main" id="{E95145E1-B757-40C8-8CA4-04E27A467294}"/>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accent6">
                      <a:lumMod val="75000"/>
                    </a:schemeClr>
                  </a:solidFill>
                </a:rPr>
                <a:t>The result will be probability like this</a:t>
              </a:r>
              <a:endParaRPr lang="ko-KR" altLang="en-US" sz="1400" dirty="0">
                <a:solidFill>
                  <a:schemeClr val="accent6">
                    <a:lumMod val="75000"/>
                  </a:schemeClr>
                </a:solidFill>
              </a:endParaRPr>
            </a:p>
          </p:txBody>
        </p:sp>
      </p:grpSp>
      <p:sp>
        <p:nvSpPr>
          <p:cNvPr id="20" name="Content Placeholder 4">
            <a:extLst>
              <a:ext uri="{FF2B5EF4-FFF2-40B4-BE49-F238E27FC236}">
                <a16:creationId xmlns:a16="http://schemas.microsoft.com/office/drawing/2014/main" id="{89A5D38B-E5AB-4EBD-B2C0-B95817C10F17}"/>
              </a:ext>
            </a:extLst>
          </p:cNvPr>
          <p:cNvSpPr txBox="1">
            <a:spLocks/>
          </p:cNvSpPr>
          <p:nvPr/>
        </p:nvSpPr>
        <p:spPr>
          <a:xfrm>
            <a:off x="6999483" y="5005169"/>
            <a:ext cx="4016860" cy="983628"/>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i="0" dirty="0">
                <a:solidFill>
                  <a:schemeClr val="accent6">
                    <a:lumMod val="75000"/>
                  </a:schemeClr>
                </a:solidFill>
                <a:effectLst/>
              </a:rPr>
              <a:t>The result will be a number (float), if the number is getting closer to number </a:t>
            </a:r>
            <a:r>
              <a:rPr lang="en-US" sz="1400" b="1" i="0" dirty="0">
                <a:solidFill>
                  <a:schemeClr val="accent6">
                    <a:lumMod val="75000"/>
                  </a:schemeClr>
                </a:solidFill>
                <a:effectLst/>
              </a:rPr>
              <a:t>1</a:t>
            </a:r>
            <a:r>
              <a:rPr lang="en-US" sz="1400" b="0" i="0" dirty="0">
                <a:solidFill>
                  <a:schemeClr val="accent6">
                    <a:lumMod val="75000"/>
                  </a:schemeClr>
                </a:solidFill>
                <a:effectLst/>
              </a:rPr>
              <a:t>, it means indicates </a:t>
            </a:r>
            <a:r>
              <a:rPr lang="en-US" sz="1400" b="1" i="0" dirty="0">
                <a:solidFill>
                  <a:schemeClr val="accent6">
                    <a:lumMod val="75000"/>
                  </a:schemeClr>
                </a:solidFill>
                <a:effectLst/>
              </a:rPr>
              <a:t>suicide</a:t>
            </a:r>
            <a:r>
              <a:rPr lang="en-US" sz="1400" b="0" i="0" dirty="0">
                <a:solidFill>
                  <a:schemeClr val="accent6">
                    <a:lumMod val="75000"/>
                  </a:schemeClr>
                </a:solidFill>
                <a:effectLst/>
              </a:rPr>
              <a:t>. if closer to </a:t>
            </a:r>
            <a:r>
              <a:rPr lang="en-US" sz="1400" b="1" i="0" dirty="0">
                <a:solidFill>
                  <a:schemeClr val="accent6">
                    <a:lumMod val="75000"/>
                  </a:schemeClr>
                </a:solidFill>
                <a:effectLst/>
              </a:rPr>
              <a:t>0</a:t>
            </a:r>
            <a:r>
              <a:rPr lang="en-US" sz="1400" b="0" i="0" dirty="0">
                <a:solidFill>
                  <a:schemeClr val="accent6">
                    <a:lumMod val="75000"/>
                  </a:schemeClr>
                </a:solidFill>
                <a:effectLst/>
              </a:rPr>
              <a:t> that means </a:t>
            </a:r>
            <a:r>
              <a:rPr lang="en-US" sz="1400" b="1" i="0" dirty="0">
                <a:solidFill>
                  <a:schemeClr val="accent6">
                    <a:lumMod val="75000"/>
                  </a:schemeClr>
                </a:solidFill>
                <a:effectLst/>
              </a:rPr>
              <a:t>normal</a:t>
            </a:r>
            <a:r>
              <a:rPr lang="en-US" sz="1400" b="0" i="0" dirty="0">
                <a:solidFill>
                  <a:schemeClr val="accent6">
                    <a:lumMod val="75000"/>
                  </a:schemeClr>
                </a:solidFill>
                <a:effectLst/>
              </a:rPr>
              <a:t>. threshold value is up to the user</a:t>
            </a:r>
            <a:endParaRPr lang="ko-KR" altLang="en-US" sz="1400" dirty="0">
              <a:solidFill>
                <a:schemeClr val="accent6">
                  <a:lumMod val="75000"/>
                </a:schemeClr>
              </a:solidFill>
            </a:endParaRPr>
          </a:p>
        </p:txBody>
      </p:sp>
      <p:sp>
        <p:nvSpPr>
          <p:cNvPr id="3" name="Rectangle 2">
            <a:extLst>
              <a:ext uri="{FF2B5EF4-FFF2-40B4-BE49-F238E27FC236}">
                <a16:creationId xmlns:a16="http://schemas.microsoft.com/office/drawing/2014/main" id="{84EDC974-0EEE-4139-B8A2-F50134D49D39}"/>
              </a:ext>
            </a:extLst>
          </p:cNvPr>
          <p:cNvSpPr/>
          <p:nvPr/>
        </p:nvSpPr>
        <p:spPr>
          <a:xfrm>
            <a:off x="7111278" y="3784870"/>
            <a:ext cx="3793270" cy="457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EB768A16-1C4C-46C5-8BB8-8F5908F20CBB}"/>
              </a:ext>
            </a:extLst>
          </p:cNvPr>
          <p:cNvSpPr txBox="1"/>
          <p:nvPr/>
        </p:nvSpPr>
        <p:spPr>
          <a:xfrm flipH="1">
            <a:off x="7051558" y="3152666"/>
            <a:ext cx="3993630" cy="646331"/>
          </a:xfrm>
          <a:prstGeom prst="rect">
            <a:avLst/>
          </a:prstGeom>
          <a:noFill/>
        </p:spPr>
        <p:txBody>
          <a:bodyPr wrap="square" rtlCol="0">
            <a:spAutoFit/>
          </a:bodyPr>
          <a:lstStyle/>
          <a:p>
            <a:r>
              <a:rPr lang="en-US" altLang="ko-KR" sz="3600" b="1" dirty="0">
                <a:solidFill>
                  <a:schemeClr val="accent6">
                    <a:lumMod val="75000"/>
                  </a:schemeClr>
                </a:solidFill>
                <a:latin typeface="+mj-lt"/>
                <a:cs typeface="Arial" pitchFamily="34" charset="0"/>
              </a:rPr>
              <a:t>Result</a:t>
            </a:r>
          </a:p>
        </p:txBody>
      </p:sp>
      <p:sp>
        <p:nvSpPr>
          <p:cNvPr id="22" name="Rectangle 21">
            <a:extLst>
              <a:ext uri="{FF2B5EF4-FFF2-40B4-BE49-F238E27FC236}">
                <a16:creationId xmlns:a16="http://schemas.microsoft.com/office/drawing/2014/main" id="{53E65CD4-5887-4764-A39A-5D7F7031A186}"/>
              </a:ext>
            </a:extLst>
          </p:cNvPr>
          <p:cNvSpPr/>
          <p:nvPr/>
        </p:nvSpPr>
        <p:spPr>
          <a:xfrm>
            <a:off x="772448" y="1754867"/>
            <a:ext cx="379327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5269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3" grpId="0" animBg="1"/>
      <p:bldP spid="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C44023-7A0A-4DC7-B253-9F01DEFDC0B1}"/>
              </a:ext>
            </a:extLst>
          </p:cNvPr>
          <p:cNvSpPr/>
          <p:nvPr/>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4" name="Rectangle 3">
            <a:extLst>
              <a:ext uri="{FF2B5EF4-FFF2-40B4-BE49-F238E27FC236}">
                <a16:creationId xmlns:a16="http://schemas.microsoft.com/office/drawing/2014/main" id="{D68FCB7F-E65F-4AEB-A747-B9E6129ACE84}"/>
              </a:ext>
            </a:extLst>
          </p:cNvPr>
          <p:cNvSpPr/>
          <p:nvPr/>
        </p:nvSpPr>
        <p:spPr>
          <a:xfrm>
            <a:off x="10780" y="0"/>
            <a:ext cx="609934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grpSp>
        <p:nvGrpSpPr>
          <p:cNvPr id="8" name="Group 7">
            <a:extLst>
              <a:ext uri="{FF2B5EF4-FFF2-40B4-BE49-F238E27FC236}">
                <a16:creationId xmlns:a16="http://schemas.microsoft.com/office/drawing/2014/main" id="{C4206AC4-54F6-4E95-B3B7-754983D7E071}"/>
              </a:ext>
            </a:extLst>
          </p:cNvPr>
          <p:cNvGrpSpPr/>
          <p:nvPr/>
        </p:nvGrpSpPr>
        <p:grpSpPr>
          <a:xfrm>
            <a:off x="3757705" y="1403266"/>
            <a:ext cx="4676590" cy="4965791"/>
            <a:chOff x="3757705" y="1403266"/>
            <a:chExt cx="4676590" cy="4965791"/>
          </a:xfrm>
          <a:solidFill>
            <a:schemeClr val="accent6"/>
          </a:solidFill>
        </p:grpSpPr>
        <p:grpSp>
          <p:nvGrpSpPr>
            <p:cNvPr id="9" name="Group 8">
              <a:extLst>
                <a:ext uri="{FF2B5EF4-FFF2-40B4-BE49-F238E27FC236}">
                  <a16:creationId xmlns:a16="http://schemas.microsoft.com/office/drawing/2014/main" id="{54EC076D-A5C0-4FCF-9DBD-A20922F2ACCE}"/>
                </a:ext>
              </a:extLst>
            </p:cNvPr>
            <p:cNvGrpSpPr/>
            <p:nvPr/>
          </p:nvGrpSpPr>
          <p:grpSpPr>
            <a:xfrm>
              <a:off x="3757705" y="1555981"/>
              <a:ext cx="4676590" cy="4813076"/>
              <a:chOff x="2585991" y="2445792"/>
              <a:chExt cx="2830016" cy="2912611"/>
            </a:xfrm>
            <a:grpFill/>
          </p:grpSpPr>
          <p:sp>
            <p:nvSpPr>
              <p:cNvPr id="13" name="Block Arc 12">
                <a:extLst>
                  <a:ext uri="{FF2B5EF4-FFF2-40B4-BE49-F238E27FC236}">
                    <a16:creationId xmlns:a16="http://schemas.microsoft.com/office/drawing/2014/main" id="{6DE1DA1D-088E-40FA-A2DB-21EA2935795F}"/>
                  </a:ext>
                </a:extLst>
              </p:cNvPr>
              <p:cNvSpPr/>
              <p:nvPr/>
            </p:nvSpPr>
            <p:spPr>
              <a:xfrm>
                <a:off x="2585991" y="2445792"/>
                <a:ext cx="2830016" cy="2830016"/>
              </a:xfrm>
              <a:prstGeom prst="blockArc">
                <a:avLst>
                  <a:gd name="adj1" fmla="val 5749470"/>
                  <a:gd name="adj2" fmla="val 16195660"/>
                  <a:gd name="adj3"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a16="http://schemas.microsoft.com/office/drawing/2014/main" id="{F2B72555-83D5-46B5-9398-8874F162B5DD}"/>
                  </a:ext>
                </a:extLst>
              </p:cNvPr>
              <p:cNvSpPr/>
              <p:nvPr/>
            </p:nvSpPr>
            <p:spPr>
              <a:xfrm rot="5400000">
                <a:off x="3761449" y="5104467"/>
                <a:ext cx="309057" cy="1988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0" name="Group 9">
              <a:extLst>
                <a:ext uri="{FF2B5EF4-FFF2-40B4-BE49-F238E27FC236}">
                  <a16:creationId xmlns:a16="http://schemas.microsoft.com/office/drawing/2014/main" id="{5B907E1D-E86F-49DF-BDF5-3783873B0D55}"/>
                </a:ext>
              </a:extLst>
            </p:cNvPr>
            <p:cNvGrpSpPr/>
            <p:nvPr/>
          </p:nvGrpSpPr>
          <p:grpSpPr>
            <a:xfrm rot="10800000">
              <a:off x="3757705" y="1403266"/>
              <a:ext cx="4676590" cy="4813076"/>
              <a:chOff x="2585991" y="2445792"/>
              <a:chExt cx="2830016" cy="2912611"/>
            </a:xfrm>
            <a:grpFill/>
          </p:grpSpPr>
          <p:sp>
            <p:nvSpPr>
              <p:cNvPr id="11" name="Block Arc 10">
                <a:extLst>
                  <a:ext uri="{FF2B5EF4-FFF2-40B4-BE49-F238E27FC236}">
                    <a16:creationId xmlns:a16="http://schemas.microsoft.com/office/drawing/2014/main" id="{128330D6-8EAC-40DA-985C-7DED4FECA9F6}"/>
                  </a:ext>
                </a:extLst>
              </p:cNvPr>
              <p:cNvSpPr/>
              <p:nvPr/>
            </p:nvSpPr>
            <p:spPr>
              <a:xfrm>
                <a:off x="2585991" y="2445792"/>
                <a:ext cx="2830016" cy="2830016"/>
              </a:xfrm>
              <a:prstGeom prst="blockArc">
                <a:avLst>
                  <a:gd name="adj1" fmla="val 5749470"/>
                  <a:gd name="adj2" fmla="val 16195660"/>
                  <a:gd name="adj3" fmla="val 47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Isosceles Triangle 11">
                <a:extLst>
                  <a:ext uri="{FF2B5EF4-FFF2-40B4-BE49-F238E27FC236}">
                    <a16:creationId xmlns:a16="http://schemas.microsoft.com/office/drawing/2014/main" id="{7A553BF8-E884-4FAE-924D-F8FA283C4E82}"/>
                  </a:ext>
                </a:extLst>
              </p:cNvPr>
              <p:cNvSpPr/>
              <p:nvPr/>
            </p:nvSpPr>
            <p:spPr>
              <a:xfrm rot="5400000">
                <a:off x="3761449" y="5104467"/>
                <a:ext cx="309057" cy="1988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sp>
        <p:nvSpPr>
          <p:cNvPr id="16" name="TextBox 15">
            <a:extLst>
              <a:ext uri="{FF2B5EF4-FFF2-40B4-BE49-F238E27FC236}">
                <a16:creationId xmlns:a16="http://schemas.microsoft.com/office/drawing/2014/main" id="{F05706CD-B4C2-4A25-99DD-8E195D9AF981}"/>
              </a:ext>
            </a:extLst>
          </p:cNvPr>
          <p:cNvSpPr txBox="1"/>
          <p:nvPr/>
        </p:nvSpPr>
        <p:spPr>
          <a:xfrm>
            <a:off x="586209" y="4136750"/>
            <a:ext cx="2088429" cy="646331"/>
          </a:xfrm>
          <a:prstGeom prst="rect">
            <a:avLst/>
          </a:prstGeom>
          <a:noFill/>
        </p:spPr>
        <p:txBody>
          <a:bodyPr wrap="square" rtlCol="0">
            <a:spAutoFit/>
          </a:bodyPr>
          <a:lstStyle/>
          <a:p>
            <a:pPr algn="r"/>
            <a:r>
              <a:rPr lang="en-US" altLang="ko-KR" sz="1200" b="1" dirty="0">
                <a:solidFill>
                  <a:schemeClr val="bg1"/>
                </a:solidFill>
                <a:cs typeface="Arial" pitchFamily="34" charset="0"/>
              </a:rPr>
              <a:t>Offering our API to social media or organization to detect their users </a:t>
            </a:r>
            <a:endParaRPr lang="ko-KR" altLang="en-US" sz="1200" b="1" dirty="0">
              <a:solidFill>
                <a:schemeClr val="bg1"/>
              </a:solidFill>
              <a:cs typeface="Arial" pitchFamily="34" charset="0"/>
            </a:endParaRPr>
          </a:p>
        </p:txBody>
      </p:sp>
      <p:sp>
        <p:nvSpPr>
          <p:cNvPr id="19" name="TextBox 18">
            <a:extLst>
              <a:ext uri="{FF2B5EF4-FFF2-40B4-BE49-F238E27FC236}">
                <a16:creationId xmlns:a16="http://schemas.microsoft.com/office/drawing/2014/main" id="{31068B52-3D83-42A6-85AD-CBC136B2212B}"/>
              </a:ext>
            </a:extLst>
          </p:cNvPr>
          <p:cNvSpPr txBox="1"/>
          <p:nvPr/>
        </p:nvSpPr>
        <p:spPr>
          <a:xfrm>
            <a:off x="9507083" y="4012670"/>
            <a:ext cx="2070749" cy="276999"/>
          </a:xfrm>
          <a:prstGeom prst="rect">
            <a:avLst/>
          </a:prstGeom>
          <a:noFill/>
        </p:spPr>
        <p:txBody>
          <a:bodyPr wrap="square" rtlCol="0">
            <a:spAutoFit/>
          </a:bodyPr>
          <a:lstStyle/>
          <a:p>
            <a:r>
              <a:rPr lang="en-US" altLang="ko-KR" sz="1200" b="1" dirty="0">
                <a:solidFill>
                  <a:schemeClr val="bg1"/>
                </a:solidFill>
                <a:cs typeface="Arial" pitchFamily="34" charset="0"/>
              </a:rPr>
              <a:t>More detection label</a:t>
            </a: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id="{41D26DF8-4217-4B2B-B4AA-4E17587AF24D}"/>
              </a:ext>
            </a:extLst>
          </p:cNvPr>
          <p:cNvSpPr txBox="1"/>
          <p:nvPr/>
        </p:nvSpPr>
        <p:spPr>
          <a:xfrm>
            <a:off x="586209" y="4976908"/>
            <a:ext cx="2088429" cy="461665"/>
          </a:xfrm>
          <a:prstGeom prst="rect">
            <a:avLst/>
          </a:prstGeom>
          <a:noFill/>
        </p:spPr>
        <p:txBody>
          <a:bodyPr wrap="square" rtlCol="0">
            <a:spAutoFit/>
          </a:bodyPr>
          <a:lstStyle/>
          <a:p>
            <a:pPr algn="r"/>
            <a:r>
              <a:rPr lang="en-US" altLang="ko-KR" sz="1200" b="1" dirty="0">
                <a:solidFill>
                  <a:schemeClr val="bg1"/>
                </a:solidFill>
                <a:cs typeface="Arial" pitchFamily="34" charset="0"/>
              </a:rPr>
              <a:t>Web Dashboard contain suspect account </a:t>
            </a:r>
            <a:endParaRPr lang="ko-KR" altLang="en-US" sz="1200" b="1" dirty="0">
              <a:solidFill>
                <a:schemeClr val="bg1"/>
              </a:solidFill>
              <a:cs typeface="Arial" pitchFamily="34" charset="0"/>
            </a:endParaRPr>
          </a:p>
        </p:txBody>
      </p:sp>
      <p:sp>
        <p:nvSpPr>
          <p:cNvPr id="25" name="TextBox 24">
            <a:extLst>
              <a:ext uri="{FF2B5EF4-FFF2-40B4-BE49-F238E27FC236}">
                <a16:creationId xmlns:a16="http://schemas.microsoft.com/office/drawing/2014/main" id="{351681BA-4874-491C-B0C4-C608BF7AC88F}"/>
              </a:ext>
            </a:extLst>
          </p:cNvPr>
          <p:cNvSpPr txBox="1"/>
          <p:nvPr/>
        </p:nvSpPr>
        <p:spPr>
          <a:xfrm>
            <a:off x="9507082" y="4530738"/>
            <a:ext cx="2070749" cy="461665"/>
          </a:xfrm>
          <a:prstGeom prst="rect">
            <a:avLst/>
          </a:prstGeom>
          <a:noFill/>
        </p:spPr>
        <p:txBody>
          <a:bodyPr wrap="square" rtlCol="0">
            <a:spAutoFit/>
          </a:bodyPr>
          <a:lstStyle/>
          <a:p>
            <a:r>
              <a:rPr lang="en-US" altLang="ko-KR" sz="1200" b="1" dirty="0">
                <a:solidFill>
                  <a:schemeClr val="bg1"/>
                </a:solidFill>
                <a:cs typeface="Arial" pitchFamily="34" charset="0"/>
              </a:rPr>
              <a:t>Prevention act based on how their mental illness</a:t>
            </a:r>
            <a:endParaRPr lang="ko-KR" altLang="en-US" sz="1200" b="1" dirty="0">
              <a:solidFill>
                <a:schemeClr val="bg1"/>
              </a:solidFill>
              <a:cs typeface="Arial" pitchFamily="34" charset="0"/>
            </a:endParaRPr>
          </a:p>
        </p:txBody>
      </p:sp>
      <p:sp>
        <p:nvSpPr>
          <p:cNvPr id="28" name="TextBox 27">
            <a:extLst>
              <a:ext uri="{FF2B5EF4-FFF2-40B4-BE49-F238E27FC236}">
                <a16:creationId xmlns:a16="http://schemas.microsoft.com/office/drawing/2014/main" id="{38190016-BE3E-4634-9360-4DDB6AA9263D}"/>
              </a:ext>
            </a:extLst>
          </p:cNvPr>
          <p:cNvSpPr txBox="1"/>
          <p:nvPr/>
        </p:nvSpPr>
        <p:spPr>
          <a:xfrm>
            <a:off x="586209" y="5826226"/>
            <a:ext cx="2088429" cy="276999"/>
          </a:xfrm>
          <a:prstGeom prst="rect">
            <a:avLst/>
          </a:prstGeom>
          <a:noFill/>
        </p:spPr>
        <p:txBody>
          <a:bodyPr wrap="square" rtlCol="0">
            <a:spAutoFit/>
          </a:bodyPr>
          <a:lstStyle/>
          <a:p>
            <a:pPr algn="r"/>
            <a:r>
              <a:rPr lang="en-US" altLang="ko-KR" sz="1200" b="1" dirty="0">
                <a:solidFill>
                  <a:schemeClr val="bg1"/>
                </a:solidFill>
                <a:cs typeface="Arial" pitchFamily="34" charset="0"/>
              </a:rPr>
              <a:t>Direct Messages to Help</a:t>
            </a:r>
            <a:endParaRPr lang="ko-KR" altLang="en-US" sz="1200" b="1" dirty="0">
              <a:solidFill>
                <a:schemeClr val="bg1"/>
              </a:solidFill>
              <a:cs typeface="Arial" pitchFamily="34" charset="0"/>
            </a:endParaRPr>
          </a:p>
        </p:txBody>
      </p:sp>
      <p:sp>
        <p:nvSpPr>
          <p:cNvPr id="31" name="TextBox 30">
            <a:extLst>
              <a:ext uri="{FF2B5EF4-FFF2-40B4-BE49-F238E27FC236}">
                <a16:creationId xmlns:a16="http://schemas.microsoft.com/office/drawing/2014/main" id="{6787A6AD-FDB7-440E-B951-04F255376ED7}"/>
              </a:ext>
            </a:extLst>
          </p:cNvPr>
          <p:cNvSpPr txBox="1"/>
          <p:nvPr/>
        </p:nvSpPr>
        <p:spPr>
          <a:xfrm>
            <a:off x="9517362" y="5858343"/>
            <a:ext cx="2070749" cy="646331"/>
          </a:xfrm>
          <a:prstGeom prst="rect">
            <a:avLst/>
          </a:prstGeom>
          <a:noFill/>
        </p:spPr>
        <p:txBody>
          <a:bodyPr wrap="square" rtlCol="0">
            <a:spAutoFit/>
          </a:bodyPr>
          <a:lstStyle/>
          <a:p>
            <a:r>
              <a:rPr lang="en-US" altLang="ko-KR" sz="1200" b="1" dirty="0">
                <a:solidFill>
                  <a:schemeClr val="bg1"/>
                </a:solidFill>
                <a:cs typeface="Arial" pitchFamily="34" charset="0"/>
              </a:rPr>
              <a:t>Collaborate with social organization or expertise in mental health issues</a:t>
            </a:r>
            <a:endParaRPr lang="ko-KR" altLang="en-US" sz="1200" b="1" dirty="0">
              <a:solidFill>
                <a:schemeClr val="bg1"/>
              </a:solidFill>
              <a:cs typeface="Arial" pitchFamily="34" charset="0"/>
            </a:endParaRPr>
          </a:p>
        </p:txBody>
      </p:sp>
      <p:sp>
        <p:nvSpPr>
          <p:cNvPr id="33" name="Rounded Rectangle 5">
            <a:extLst>
              <a:ext uri="{FF2B5EF4-FFF2-40B4-BE49-F238E27FC236}">
                <a16:creationId xmlns:a16="http://schemas.microsoft.com/office/drawing/2014/main" id="{48E24DF0-540D-4D99-A677-FFC0B0FF84C8}"/>
              </a:ext>
            </a:extLst>
          </p:cNvPr>
          <p:cNvSpPr/>
          <p:nvPr/>
        </p:nvSpPr>
        <p:spPr>
          <a:xfrm flipH="1">
            <a:off x="2819880" y="588948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Teardrop 1">
            <a:extLst>
              <a:ext uri="{FF2B5EF4-FFF2-40B4-BE49-F238E27FC236}">
                <a16:creationId xmlns:a16="http://schemas.microsoft.com/office/drawing/2014/main" id="{369910AE-4B40-4A50-A264-9D3827FDD47B}"/>
              </a:ext>
            </a:extLst>
          </p:cNvPr>
          <p:cNvSpPr/>
          <p:nvPr/>
        </p:nvSpPr>
        <p:spPr>
          <a:xfrm rot="18805991">
            <a:off x="8945708" y="587773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grpSp>
        <p:nvGrpSpPr>
          <p:cNvPr id="39" name="Group 38">
            <a:extLst>
              <a:ext uri="{FF2B5EF4-FFF2-40B4-BE49-F238E27FC236}">
                <a16:creationId xmlns:a16="http://schemas.microsoft.com/office/drawing/2014/main" id="{58317CAA-9BA4-4EA3-A019-EE025855E2A8}"/>
              </a:ext>
            </a:extLst>
          </p:cNvPr>
          <p:cNvGrpSpPr/>
          <p:nvPr/>
        </p:nvGrpSpPr>
        <p:grpSpPr>
          <a:xfrm>
            <a:off x="829569" y="1520112"/>
            <a:ext cx="2771316" cy="2068360"/>
            <a:chOff x="829569" y="1520112"/>
            <a:chExt cx="2771316" cy="2068360"/>
          </a:xfrm>
        </p:grpSpPr>
        <p:sp>
          <p:nvSpPr>
            <p:cNvPr id="40" name="Right Arrow 7">
              <a:extLst>
                <a:ext uri="{FF2B5EF4-FFF2-40B4-BE49-F238E27FC236}">
                  <a16:creationId xmlns:a16="http://schemas.microsoft.com/office/drawing/2014/main" id="{0DB40EE5-D2A3-4B0C-B0D5-C70B12AC16DC}"/>
                </a:ext>
              </a:extLst>
            </p:cNvPr>
            <p:cNvSpPr/>
            <p:nvPr/>
          </p:nvSpPr>
          <p:spPr>
            <a:xfrm rot="16200000">
              <a:off x="2608811" y="2753216"/>
              <a:ext cx="859106" cy="8114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41" name="Group 40">
              <a:extLst>
                <a:ext uri="{FF2B5EF4-FFF2-40B4-BE49-F238E27FC236}">
                  <a16:creationId xmlns:a16="http://schemas.microsoft.com/office/drawing/2014/main" id="{746CC4B6-78DF-432A-86E1-2D11EBF67DC5}"/>
                </a:ext>
              </a:extLst>
            </p:cNvPr>
            <p:cNvGrpSpPr/>
            <p:nvPr/>
          </p:nvGrpSpPr>
          <p:grpSpPr>
            <a:xfrm>
              <a:off x="829569" y="1520112"/>
              <a:ext cx="2771316" cy="1114953"/>
              <a:chOff x="270024" y="1624675"/>
              <a:chExt cx="2310569" cy="1126104"/>
            </a:xfrm>
          </p:grpSpPr>
          <p:sp>
            <p:nvSpPr>
              <p:cNvPr id="42" name="TextBox 41">
                <a:extLst>
                  <a:ext uri="{FF2B5EF4-FFF2-40B4-BE49-F238E27FC236}">
                    <a16:creationId xmlns:a16="http://schemas.microsoft.com/office/drawing/2014/main" id="{9748C4E6-61B1-4CCD-9B26-62CCFD2AEA9F}"/>
                  </a:ext>
                </a:extLst>
              </p:cNvPr>
              <p:cNvSpPr txBox="1"/>
              <p:nvPr/>
            </p:nvSpPr>
            <p:spPr>
              <a:xfrm>
                <a:off x="270024" y="1911471"/>
                <a:ext cx="2279584" cy="839308"/>
              </a:xfrm>
              <a:prstGeom prst="rect">
                <a:avLst/>
              </a:prstGeom>
              <a:noFill/>
            </p:spPr>
            <p:txBody>
              <a:bodyPr wrap="square" rtlCol="0">
                <a:spAutoFit/>
              </a:bodyPr>
              <a:lstStyle/>
              <a:p>
                <a:pPr algn="r"/>
                <a:r>
                  <a:rPr lang="en-US" altLang="ko-KR" sz="1200" dirty="0">
                    <a:solidFill>
                      <a:schemeClr val="bg1"/>
                    </a:solidFill>
                    <a:cs typeface="Arial" pitchFamily="34" charset="0"/>
                  </a:rPr>
                  <a:t>As our main goals are to detecting, labeling, and preventing. There are several point of solutions that we point it out.</a:t>
                </a:r>
                <a:endParaRPr lang="ko-KR" altLang="en-US" sz="1200" dirty="0">
                  <a:solidFill>
                    <a:schemeClr val="bg1"/>
                  </a:solidFill>
                  <a:cs typeface="Arial" pitchFamily="34" charset="0"/>
                </a:endParaRPr>
              </a:p>
            </p:txBody>
          </p:sp>
          <p:sp>
            <p:nvSpPr>
              <p:cNvPr id="43" name="TextBox 42">
                <a:extLst>
                  <a:ext uri="{FF2B5EF4-FFF2-40B4-BE49-F238E27FC236}">
                    <a16:creationId xmlns:a16="http://schemas.microsoft.com/office/drawing/2014/main" id="{2111D05F-DD9F-411F-AB9D-1A8E59050D4B}"/>
                  </a:ext>
                </a:extLst>
              </p:cNvPr>
              <p:cNvSpPr txBox="1"/>
              <p:nvPr/>
            </p:nvSpPr>
            <p:spPr>
              <a:xfrm>
                <a:off x="301009" y="1624675"/>
                <a:ext cx="2279584" cy="404111"/>
              </a:xfrm>
              <a:prstGeom prst="rect">
                <a:avLst/>
              </a:prstGeom>
              <a:noFill/>
            </p:spPr>
            <p:txBody>
              <a:bodyPr wrap="square" rtlCol="0">
                <a:spAutoFit/>
              </a:bodyPr>
              <a:lstStyle/>
              <a:p>
                <a:pPr algn="r"/>
                <a:r>
                  <a:rPr lang="en-US" altLang="ko-KR" sz="2000" b="1" dirty="0">
                    <a:solidFill>
                      <a:schemeClr val="bg1"/>
                    </a:solidFill>
                    <a:cs typeface="Arial" pitchFamily="34" charset="0"/>
                  </a:rPr>
                  <a:t>Solution</a:t>
                </a:r>
                <a:endParaRPr lang="ko-KR" altLang="en-US" sz="2000" b="1" dirty="0">
                  <a:solidFill>
                    <a:schemeClr val="bg1"/>
                  </a:solidFill>
                  <a:cs typeface="Arial" pitchFamily="34" charset="0"/>
                </a:endParaRPr>
              </a:p>
            </p:txBody>
          </p:sp>
        </p:grpSp>
      </p:grpSp>
      <p:grpSp>
        <p:nvGrpSpPr>
          <p:cNvPr id="44" name="Group 43">
            <a:extLst>
              <a:ext uri="{FF2B5EF4-FFF2-40B4-BE49-F238E27FC236}">
                <a16:creationId xmlns:a16="http://schemas.microsoft.com/office/drawing/2014/main" id="{E0171FEA-7D3E-4DF1-970D-C5487D581158}"/>
              </a:ext>
            </a:extLst>
          </p:cNvPr>
          <p:cNvGrpSpPr/>
          <p:nvPr/>
        </p:nvGrpSpPr>
        <p:grpSpPr>
          <a:xfrm flipH="1">
            <a:off x="8639716" y="1566280"/>
            <a:ext cx="2734154" cy="2022192"/>
            <a:chOff x="981968" y="1718680"/>
            <a:chExt cx="2734154" cy="2022192"/>
          </a:xfrm>
        </p:grpSpPr>
        <p:sp>
          <p:nvSpPr>
            <p:cNvPr id="45" name="Right Arrow 7">
              <a:extLst>
                <a:ext uri="{FF2B5EF4-FFF2-40B4-BE49-F238E27FC236}">
                  <a16:creationId xmlns:a16="http://schemas.microsoft.com/office/drawing/2014/main" id="{89326EF6-A288-4367-9241-5ED46D5E7DEF}"/>
                </a:ext>
              </a:extLst>
            </p:cNvPr>
            <p:cNvSpPr/>
            <p:nvPr/>
          </p:nvSpPr>
          <p:spPr>
            <a:xfrm rot="5400000">
              <a:off x="2761211" y="2905616"/>
              <a:ext cx="859106" cy="8114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solidFill>
                  <a:schemeClr val="bg1"/>
                </a:solidFill>
              </a:endParaRPr>
            </a:p>
          </p:txBody>
        </p:sp>
        <p:grpSp>
          <p:nvGrpSpPr>
            <p:cNvPr id="46" name="Group 45">
              <a:extLst>
                <a:ext uri="{FF2B5EF4-FFF2-40B4-BE49-F238E27FC236}">
                  <a16:creationId xmlns:a16="http://schemas.microsoft.com/office/drawing/2014/main" id="{E8626B4F-3A5B-486F-A0AA-A1500DB08C04}"/>
                </a:ext>
              </a:extLst>
            </p:cNvPr>
            <p:cNvGrpSpPr/>
            <p:nvPr/>
          </p:nvGrpSpPr>
          <p:grpSpPr>
            <a:xfrm>
              <a:off x="981968" y="1718680"/>
              <a:ext cx="2734154" cy="699454"/>
              <a:chOff x="270023" y="1671304"/>
              <a:chExt cx="2279585" cy="706449"/>
            </a:xfrm>
          </p:grpSpPr>
          <p:sp>
            <p:nvSpPr>
              <p:cNvPr id="47" name="TextBox 46">
                <a:extLst>
                  <a:ext uri="{FF2B5EF4-FFF2-40B4-BE49-F238E27FC236}">
                    <a16:creationId xmlns:a16="http://schemas.microsoft.com/office/drawing/2014/main" id="{7ADFDA86-44DA-4A1B-96BE-10F75848F78D}"/>
                  </a:ext>
                </a:extLst>
              </p:cNvPr>
              <p:cNvSpPr txBox="1"/>
              <p:nvPr/>
            </p:nvSpPr>
            <p:spPr>
              <a:xfrm>
                <a:off x="270024" y="1911471"/>
                <a:ext cx="2279584" cy="466282"/>
              </a:xfrm>
              <a:prstGeom prst="rect">
                <a:avLst/>
              </a:prstGeom>
              <a:noFill/>
            </p:spPr>
            <p:txBody>
              <a:bodyPr wrap="square" rtlCol="0">
                <a:spAutoFit/>
              </a:bodyPr>
              <a:lstStyle/>
              <a:p>
                <a:r>
                  <a:rPr lang="en-US" altLang="ko-KR" sz="1200" dirty="0">
                    <a:solidFill>
                      <a:schemeClr val="bg1"/>
                    </a:solidFill>
                    <a:cs typeface="Arial" pitchFamily="34" charset="0"/>
                  </a:rPr>
                  <a:t>Our future project are to set a bigger detection and to help others.</a:t>
                </a:r>
                <a:endParaRPr lang="ko-KR" altLang="en-US" sz="1200" dirty="0">
                  <a:solidFill>
                    <a:schemeClr val="bg1"/>
                  </a:solidFill>
                  <a:cs typeface="Arial" pitchFamily="34" charset="0"/>
                </a:endParaRPr>
              </a:p>
            </p:txBody>
          </p:sp>
          <p:sp>
            <p:nvSpPr>
              <p:cNvPr id="48" name="TextBox 47">
                <a:extLst>
                  <a:ext uri="{FF2B5EF4-FFF2-40B4-BE49-F238E27FC236}">
                    <a16:creationId xmlns:a16="http://schemas.microsoft.com/office/drawing/2014/main" id="{96B9E300-7323-44EB-A336-48E1E9068FD2}"/>
                  </a:ext>
                </a:extLst>
              </p:cNvPr>
              <p:cNvSpPr txBox="1"/>
              <p:nvPr/>
            </p:nvSpPr>
            <p:spPr>
              <a:xfrm>
                <a:off x="270023" y="1671304"/>
                <a:ext cx="2279584" cy="310855"/>
              </a:xfrm>
              <a:prstGeom prst="rect">
                <a:avLst/>
              </a:prstGeom>
              <a:noFill/>
            </p:spPr>
            <p:txBody>
              <a:bodyPr wrap="square" rtlCol="0">
                <a:spAutoFit/>
              </a:bodyPr>
              <a:lstStyle/>
              <a:p>
                <a:r>
                  <a:rPr lang="en-US" altLang="ko-KR" sz="1400" dirty="0">
                    <a:solidFill>
                      <a:schemeClr val="bg1"/>
                    </a:solidFill>
                    <a:cs typeface="Arial" pitchFamily="34" charset="0"/>
                  </a:rPr>
                  <a:t>Future Project</a:t>
                </a:r>
                <a:endParaRPr lang="ko-KR" altLang="en-US" sz="1400" dirty="0">
                  <a:solidFill>
                    <a:schemeClr val="bg1"/>
                  </a:solidFill>
                  <a:cs typeface="Arial" pitchFamily="34" charset="0"/>
                </a:endParaRPr>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chemeClr val="bg1"/>
                </a:solidFill>
              </a:rPr>
              <a:t>Solutions and Future Project</a:t>
            </a:r>
          </a:p>
        </p:txBody>
      </p:sp>
      <p:sp>
        <p:nvSpPr>
          <p:cNvPr id="49" name="Rounded Rectangle 5">
            <a:extLst>
              <a:ext uri="{FF2B5EF4-FFF2-40B4-BE49-F238E27FC236}">
                <a16:creationId xmlns:a16="http://schemas.microsoft.com/office/drawing/2014/main" id="{48E24DF0-540D-4D99-A677-FFC0B0FF84C8}"/>
              </a:ext>
            </a:extLst>
          </p:cNvPr>
          <p:cNvSpPr/>
          <p:nvPr/>
        </p:nvSpPr>
        <p:spPr>
          <a:xfrm flipH="1">
            <a:off x="2786107" y="504067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ounded Rectangle 5">
            <a:extLst>
              <a:ext uri="{FF2B5EF4-FFF2-40B4-BE49-F238E27FC236}">
                <a16:creationId xmlns:a16="http://schemas.microsoft.com/office/drawing/2014/main" id="{48E24DF0-540D-4D99-A677-FFC0B0FF84C8}"/>
              </a:ext>
            </a:extLst>
          </p:cNvPr>
          <p:cNvSpPr/>
          <p:nvPr/>
        </p:nvSpPr>
        <p:spPr>
          <a:xfrm flipH="1">
            <a:off x="2813875" y="42869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Teardrop 1">
            <a:extLst>
              <a:ext uri="{FF2B5EF4-FFF2-40B4-BE49-F238E27FC236}">
                <a16:creationId xmlns:a16="http://schemas.microsoft.com/office/drawing/2014/main" id="{369910AE-4B40-4A50-A264-9D3827FDD47B}"/>
              </a:ext>
            </a:extLst>
          </p:cNvPr>
          <p:cNvSpPr/>
          <p:nvPr/>
        </p:nvSpPr>
        <p:spPr>
          <a:xfrm rot="18805991">
            <a:off x="8955569" y="5152340"/>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Teardrop 1">
            <a:extLst>
              <a:ext uri="{FF2B5EF4-FFF2-40B4-BE49-F238E27FC236}">
                <a16:creationId xmlns:a16="http://schemas.microsoft.com/office/drawing/2014/main" id="{369910AE-4B40-4A50-A264-9D3827FDD47B}"/>
              </a:ext>
            </a:extLst>
          </p:cNvPr>
          <p:cNvSpPr/>
          <p:nvPr/>
        </p:nvSpPr>
        <p:spPr>
          <a:xfrm rot="18805991">
            <a:off x="8924740" y="3950284"/>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pic>
        <p:nvPicPr>
          <p:cNvPr id="2060" name="Picture 12" descr="UNESCO and Sustainable Developmen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284" y="2925959"/>
            <a:ext cx="3824695" cy="1904176"/>
          </a:xfrm>
          <a:prstGeom prst="rect">
            <a:avLst/>
          </a:prstGeom>
          <a:noFill/>
          <a:extLst>
            <a:ext uri="{909E8E84-426E-40DD-AFC4-6F175D3DCCD1}">
              <a14:hiddenFill xmlns:a14="http://schemas.microsoft.com/office/drawing/2010/main">
                <a:solidFill>
                  <a:srgbClr val="FFFFFF"/>
                </a:solidFill>
              </a14:hiddenFill>
            </a:ext>
          </a:extLst>
        </p:spPr>
      </p:pic>
      <p:sp>
        <p:nvSpPr>
          <p:cNvPr id="35" name="Teardrop 1">
            <a:extLst>
              <a:ext uri="{FF2B5EF4-FFF2-40B4-BE49-F238E27FC236}">
                <a16:creationId xmlns:a16="http://schemas.microsoft.com/office/drawing/2014/main" id="{1A23FEFE-0603-49FC-95B2-FF4E92522FC0}"/>
              </a:ext>
            </a:extLst>
          </p:cNvPr>
          <p:cNvSpPr/>
          <p:nvPr/>
        </p:nvSpPr>
        <p:spPr>
          <a:xfrm rot="18805991">
            <a:off x="8924740" y="455387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TextBox 36">
            <a:extLst>
              <a:ext uri="{FF2B5EF4-FFF2-40B4-BE49-F238E27FC236}">
                <a16:creationId xmlns:a16="http://schemas.microsoft.com/office/drawing/2014/main" id="{57589179-7B6E-472C-BA5B-2FE48FD00961}"/>
              </a:ext>
            </a:extLst>
          </p:cNvPr>
          <p:cNvSpPr txBox="1"/>
          <p:nvPr/>
        </p:nvSpPr>
        <p:spPr>
          <a:xfrm>
            <a:off x="9507081" y="5209829"/>
            <a:ext cx="2070749" cy="276999"/>
          </a:xfrm>
          <a:prstGeom prst="rect">
            <a:avLst/>
          </a:prstGeom>
          <a:noFill/>
        </p:spPr>
        <p:txBody>
          <a:bodyPr wrap="square" rtlCol="0">
            <a:spAutoFit/>
          </a:bodyPr>
          <a:lstStyle/>
          <a:p>
            <a:r>
              <a:rPr lang="en-US" altLang="ko-KR" sz="1200" b="1" dirty="0">
                <a:solidFill>
                  <a:schemeClr val="bg1"/>
                </a:solidFill>
                <a:cs typeface="Arial" pitchFamily="34" charset="0"/>
              </a:rPr>
              <a:t>Support more language</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480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Team</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Intro</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Prob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8" y="4723533"/>
            <a:ext cx="1079593"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Output</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noFill/>
        </p:spPr>
        <p:txBody>
          <a:bodyPr wrap="square" rtlCol="0">
            <a:spAutoFit/>
          </a:bodyPr>
          <a:lstStyle/>
          <a:p>
            <a:pPr algn="ctr"/>
            <a:r>
              <a:rPr lang="en-US" altLang="ko-KR" sz="2000" b="1" dirty="0" err="1">
                <a:solidFill>
                  <a:schemeClr val="accent6"/>
                </a:solidFill>
                <a:cs typeface="Arial" pitchFamily="34" charset="0"/>
              </a:rPr>
              <a:t>Solu</a:t>
            </a:r>
            <a:endParaRPr lang="ko-KR" altLang="en-US" sz="2000" b="1" dirty="0">
              <a:solidFill>
                <a:schemeClr val="accent6"/>
              </a:solidFill>
              <a:cs typeface="Arial" pitchFamily="34" charset="0"/>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515833" y="455936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solidFill>
                  <a:schemeClr val="bg1"/>
                </a:solidFill>
              </a:rPr>
              <a:t>Social Media Suicide Indication</a:t>
            </a:r>
            <a:endParaRPr lang="ko-KR" altLang="en-US" sz="36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Title</a:t>
            </a:r>
            <a:endParaRPr lang="ko-KR" altLang="en-US" sz="2000" b="1" dirty="0">
              <a:solidFill>
                <a:schemeClr val="accent1"/>
              </a:solidFill>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6971" y="8530"/>
            <a:ext cx="6858000" cy="6858000"/>
          </a:xfrm>
          <a:prstGeom prst="rect">
            <a:avLst/>
          </a:prstGeom>
        </p:spPr>
      </p:pic>
    </p:spTree>
    <p:extLst>
      <p:ext uri="{BB962C8B-B14F-4D97-AF65-F5344CB8AC3E}">
        <p14:creationId xmlns:p14="http://schemas.microsoft.com/office/powerpoint/2010/main" val="39796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DS01 Group 1</a:t>
            </a:r>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1128614"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Abduh</a:t>
            </a:r>
            <a:r>
              <a:rPr lang="en-US" altLang="ko-KR" dirty="0"/>
              <a:t> Salam</a:t>
            </a:r>
            <a:endParaRPr lang="ko-KR" altLang="en-US"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1128614"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Team Leader</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3818410"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Dimas </a:t>
            </a:r>
            <a:r>
              <a:rPr lang="en-US" altLang="ko-KR" dirty="0" err="1"/>
              <a:t>Samodra</a:t>
            </a:r>
            <a:endParaRPr lang="ko-KR" altLang="en-US"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3818410"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2"/>
                </a:solidFill>
              </a:rPr>
              <a:t>Team Member</a:t>
            </a:r>
            <a:endParaRPr lang="ko-KR" altLang="en-US" dirty="0">
              <a:solidFill>
                <a:schemeClr val="accent2"/>
              </a:solidFill>
            </a:endParaRPr>
          </a:p>
        </p:txBody>
      </p:sp>
      <p:sp>
        <p:nvSpPr>
          <p:cNvPr id="7" name="Text Placeholder 7">
            <a:extLst>
              <a:ext uri="{FF2B5EF4-FFF2-40B4-BE49-F238E27FC236}">
                <a16:creationId xmlns:a16="http://schemas.microsoft.com/office/drawing/2014/main" id="{8DFE24D2-51B2-4022-86AF-3B7F50D8C83C}"/>
              </a:ext>
            </a:extLst>
          </p:cNvPr>
          <p:cNvSpPr txBox="1">
            <a:spLocks/>
          </p:cNvSpPr>
          <p:nvPr/>
        </p:nvSpPr>
        <p:spPr>
          <a:xfrm>
            <a:off x="6468416"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Hanizar</a:t>
            </a:r>
            <a:r>
              <a:rPr lang="en-US" altLang="ko-KR" dirty="0"/>
              <a:t> </a:t>
            </a:r>
            <a:r>
              <a:rPr lang="en-US" altLang="ko-KR" dirty="0" err="1"/>
              <a:t>Rachman</a:t>
            </a:r>
            <a:endParaRPr lang="ko-KR" altLang="en-US" dirty="0"/>
          </a:p>
        </p:txBody>
      </p:sp>
      <p:sp>
        <p:nvSpPr>
          <p:cNvPr id="8" name="Text Placeholder 8">
            <a:extLst>
              <a:ext uri="{FF2B5EF4-FFF2-40B4-BE49-F238E27FC236}">
                <a16:creationId xmlns:a16="http://schemas.microsoft.com/office/drawing/2014/main" id="{9EE6B0EE-96AF-430C-9B41-EB14940034B0}"/>
              </a:ext>
            </a:extLst>
          </p:cNvPr>
          <p:cNvSpPr txBox="1">
            <a:spLocks/>
          </p:cNvSpPr>
          <p:nvPr/>
        </p:nvSpPr>
        <p:spPr>
          <a:xfrm>
            <a:off x="6468416"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3"/>
                </a:solidFill>
                <a:cs typeface="Arial" pitchFamily="34" charset="0"/>
              </a:rPr>
              <a:t>Team Member</a:t>
            </a:r>
          </a:p>
        </p:txBody>
      </p:sp>
      <p:sp>
        <p:nvSpPr>
          <p:cNvPr id="9" name="Text Placeholder 10">
            <a:extLst>
              <a:ext uri="{FF2B5EF4-FFF2-40B4-BE49-F238E27FC236}">
                <a16:creationId xmlns:a16="http://schemas.microsoft.com/office/drawing/2014/main" id="{C622A6CD-0570-4567-BC00-14CA2949904E}"/>
              </a:ext>
            </a:extLst>
          </p:cNvPr>
          <p:cNvSpPr txBox="1">
            <a:spLocks/>
          </p:cNvSpPr>
          <p:nvPr/>
        </p:nvSpPr>
        <p:spPr>
          <a:xfrm>
            <a:off x="9118422"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Fahmi </a:t>
            </a:r>
            <a:r>
              <a:rPr lang="en-US" altLang="ko-KR" dirty="0" err="1"/>
              <a:t>Fathur</a:t>
            </a:r>
            <a:endParaRPr lang="ko-KR" altLang="en-US" dirty="0"/>
          </a:p>
        </p:txBody>
      </p:sp>
      <p:sp>
        <p:nvSpPr>
          <p:cNvPr id="10" name="Text Placeholder 11">
            <a:extLst>
              <a:ext uri="{FF2B5EF4-FFF2-40B4-BE49-F238E27FC236}">
                <a16:creationId xmlns:a16="http://schemas.microsoft.com/office/drawing/2014/main" id="{68EADD5B-514E-4587-8469-7B9BAD8D83DE}"/>
              </a:ext>
            </a:extLst>
          </p:cNvPr>
          <p:cNvSpPr txBox="1">
            <a:spLocks/>
          </p:cNvSpPr>
          <p:nvPr/>
        </p:nvSpPr>
        <p:spPr>
          <a:xfrm>
            <a:off x="9118422"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4"/>
                </a:solidFill>
              </a:rPr>
              <a:t>Team Member</a:t>
            </a:r>
          </a:p>
        </p:txBody>
      </p:sp>
      <p:grpSp>
        <p:nvGrpSpPr>
          <p:cNvPr id="11" name="Group 21">
            <a:extLst>
              <a:ext uri="{FF2B5EF4-FFF2-40B4-BE49-F238E27FC236}">
                <a16:creationId xmlns:a16="http://schemas.microsoft.com/office/drawing/2014/main" id="{92A32AF3-D57E-41B4-952A-3F89B31BA143}"/>
              </a:ext>
            </a:extLst>
          </p:cNvPr>
          <p:cNvGrpSpPr/>
          <p:nvPr/>
        </p:nvGrpSpPr>
        <p:grpSpPr>
          <a:xfrm>
            <a:off x="1506254" y="5832984"/>
            <a:ext cx="1225241" cy="352558"/>
            <a:chOff x="3130166" y="5667342"/>
            <a:chExt cx="1254837" cy="361074"/>
          </a:xfrm>
          <a:solidFill>
            <a:schemeClr val="tx1">
              <a:lumMod val="65000"/>
              <a:lumOff val="35000"/>
            </a:schemeClr>
          </a:solidFill>
        </p:grpSpPr>
        <p:sp>
          <p:nvSpPr>
            <p:cNvPr id="12" name="Rounded Rectangle 3">
              <a:extLst>
                <a:ext uri="{FF2B5EF4-FFF2-40B4-BE49-F238E27FC236}">
                  <a16:creationId xmlns:a16="http://schemas.microsoft.com/office/drawing/2014/main" id="{3BB87B6D-596F-40E8-B691-64E4E8AB9393}"/>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Rounded Rectangle 39">
              <a:hlinkClick r:id="rId2"/>
              <a:extLst>
                <a:ext uri="{FF2B5EF4-FFF2-40B4-BE49-F238E27FC236}">
                  <a16:creationId xmlns:a16="http://schemas.microsoft.com/office/drawing/2014/main" id="{0F353DA0-AC34-489A-B708-5026C6F3619C}"/>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Rounded Rectangle 2">
              <a:extLst>
                <a:ext uri="{FF2B5EF4-FFF2-40B4-BE49-F238E27FC236}">
                  <a16:creationId xmlns:a16="http://schemas.microsoft.com/office/drawing/2014/main" id="{D43430E0-A4C4-48FB-A2BE-F59174314A3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5" name="Group 28">
            <a:extLst>
              <a:ext uri="{FF2B5EF4-FFF2-40B4-BE49-F238E27FC236}">
                <a16:creationId xmlns:a16="http://schemas.microsoft.com/office/drawing/2014/main" id="{B2FE1BC2-EA93-4E23-9D37-9486598099C2}"/>
              </a:ext>
            </a:extLst>
          </p:cNvPr>
          <p:cNvGrpSpPr/>
          <p:nvPr/>
        </p:nvGrpSpPr>
        <p:grpSpPr>
          <a:xfrm>
            <a:off x="4196049" y="5832984"/>
            <a:ext cx="1225241" cy="352558"/>
            <a:chOff x="3130166" y="5667342"/>
            <a:chExt cx="1254837" cy="361074"/>
          </a:xfrm>
          <a:solidFill>
            <a:schemeClr val="tx1">
              <a:lumMod val="65000"/>
              <a:lumOff val="35000"/>
            </a:schemeClr>
          </a:solidFill>
        </p:grpSpPr>
        <p:sp>
          <p:nvSpPr>
            <p:cNvPr id="16" name="Rounded Rectangle 3">
              <a:extLst>
                <a:ext uri="{FF2B5EF4-FFF2-40B4-BE49-F238E27FC236}">
                  <a16:creationId xmlns:a16="http://schemas.microsoft.com/office/drawing/2014/main" id="{66D7DDA9-B26E-4676-9861-34F859E19C9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 name="Rounded Rectangle 39">
              <a:extLst>
                <a:ext uri="{FF2B5EF4-FFF2-40B4-BE49-F238E27FC236}">
                  <a16:creationId xmlns:a16="http://schemas.microsoft.com/office/drawing/2014/main" id="{FA4CBB4F-8E4C-4CE3-8848-95D74C3BF10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Rounded Rectangle 2">
              <a:extLst>
                <a:ext uri="{FF2B5EF4-FFF2-40B4-BE49-F238E27FC236}">
                  <a16:creationId xmlns:a16="http://schemas.microsoft.com/office/drawing/2014/main" id="{3BC3A388-D572-4335-A4D3-6F083462238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9" name="Group 35">
            <a:extLst>
              <a:ext uri="{FF2B5EF4-FFF2-40B4-BE49-F238E27FC236}">
                <a16:creationId xmlns:a16="http://schemas.microsoft.com/office/drawing/2014/main" id="{2CC845C9-6EF9-4265-99CD-C0A7473F71F2}"/>
              </a:ext>
            </a:extLst>
          </p:cNvPr>
          <p:cNvGrpSpPr/>
          <p:nvPr/>
        </p:nvGrpSpPr>
        <p:grpSpPr>
          <a:xfrm>
            <a:off x="6846056" y="5832984"/>
            <a:ext cx="1225241" cy="352558"/>
            <a:chOff x="3130166" y="5667342"/>
            <a:chExt cx="1254837" cy="361074"/>
          </a:xfrm>
          <a:solidFill>
            <a:schemeClr val="tx1">
              <a:lumMod val="65000"/>
              <a:lumOff val="35000"/>
            </a:schemeClr>
          </a:solidFill>
        </p:grpSpPr>
        <p:sp>
          <p:nvSpPr>
            <p:cNvPr id="20" name="Rounded Rectangle 3">
              <a:extLst>
                <a:ext uri="{FF2B5EF4-FFF2-40B4-BE49-F238E27FC236}">
                  <a16:creationId xmlns:a16="http://schemas.microsoft.com/office/drawing/2014/main" id="{96AB1163-E8D2-4EF4-BA6E-FE4D81E85BC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1" name="Rounded Rectangle 39">
              <a:extLst>
                <a:ext uri="{FF2B5EF4-FFF2-40B4-BE49-F238E27FC236}">
                  <a16:creationId xmlns:a16="http://schemas.microsoft.com/office/drawing/2014/main" id="{6423A62B-EC9E-47A4-B9D3-5DA037C25D4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2">
              <a:extLst>
                <a:ext uri="{FF2B5EF4-FFF2-40B4-BE49-F238E27FC236}">
                  <a16:creationId xmlns:a16="http://schemas.microsoft.com/office/drawing/2014/main" id="{B0915522-35C6-4D7F-8DF8-629377B545E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23" name="Group 42">
            <a:extLst>
              <a:ext uri="{FF2B5EF4-FFF2-40B4-BE49-F238E27FC236}">
                <a16:creationId xmlns:a16="http://schemas.microsoft.com/office/drawing/2014/main" id="{3BBFC3E3-AE4D-4EC0-9822-413EB46E2A1C}"/>
              </a:ext>
            </a:extLst>
          </p:cNvPr>
          <p:cNvGrpSpPr/>
          <p:nvPr/>
        </p:nvGrpSpPr>
        <p:grpSpPr>
          <a:xfrm>
            <a:off x="9496062" y="5832984"/>
            <a:ext cx="1225241" cy="352558"/>
            <a:chOff x="3130166" y="5667342"/>
            <a:chExt cx="1254837" cy="361074"/>
          </a:xfrm>
          <a:solidFill>
            <a:schemeClr val="tx1">
              <a:lumMod val="65000"/>
              <a:lumOff val="35000"/>
            </a:schemeClr>
          </a:solidFill>
        </p:grpSpPr>
        <p:sp>
          <p:nvSpPr>
            <p:cNvPr id="24" name="Rounded Rectangle 3">
              <a:extLst>
                <a:ext uri="{FF2B5EF4-FFF2-40B4-BE49-F238E27FC236}">
                  <a16:creationId xmlns:a16="http://schemas.microsoft.com/office/drawing/2014/main" id="{95261AD0-BA1F-4219-8EF3-B7907506002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5" name="Rounded Rectangle 39">
              <a:extLst>
                <a:ext uri="{FF2B5EF4-FFF2-40B4-BE49-F238E27FC236}">
                  <a16:creationId xmlns:a16="http://schemas.microsoft.com/office/drawing/2014/main" id="{09E4DC20-5780-4687-B176-EA159408667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Rounded Rectangle 2">
              <a:extLst>
                <a:ext uri="{FF2B5EF4-FFF2-40B4-BE49-F238E27FC236}">
                  <a16:creationId xmlns:a16="http://schemas.microsoft.com/office/drawing/2014/main" id="{6811A468-CCF9-426E-A6F5-62EB3FE926D0}"/>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27" name="Text Placeholder 20">
            <a:extLst>
              <a:ext uri="{FF2B5EF4-FFF2-40B4-BE49-F238E27FC236}">
                <a16:creationId xmlns:a16="http://schemas.microsoft.com/office/drawing/2014/main" id="{2996B5F8-C9EB-4E6F-B814-53B1DD3F65BA}"/>
              </a:ext>
            </a:extLst>
          </p:cNvPr>
          <p:cNvSpPr txBox="1">
            <a:spLocks/>
          </p:cNvSpPr>
          <p:nvPr/>
        </p:nvSpPr>
        <p:spPr>
          <a:xfrm>
            <a:off x="2641878" y="1225946"/>
            <a:ext cx="6996000" cy="5293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b="1" dirty="0">
                <a:solidFill>
                  <a:schemeClr val="bg1"/>
                </a:solidFill>
                <a:latin typeface="+mj-lt"/>
                <a:cs typeface="Arial" pitchFamily="34" charset="0"/>
              </a:rPr>
              <a:t>Depression and Suicide Indication Detection </a:t>
            </a:r>
            <a:endParaRPr lang="ko-KR" altLang="en-US" sz="1200" b="1" dirty="0">
              <a:solidFill>
                <a:schemeClr val="bg1"/>
              </a:solidFill>
              <a:latin typeface="+mj-lt"/>
              <a:cs typeface="Arial" pitchFamily="34" charset="0"/>
            </a:endParaRPr>
          </a:p>
        </p:txBody>
      </p:sp>
      <p:sp>
        <p:nvSpPr>
          <p:cNvPr id="28" name="직사각형 1">
            <a:extLst>
              <a:ext uri="{FF2B5EF4-FFF2-40B4-BE49-F238E27FC236}">
                <a16:creationId xmlns:a16="http://schemas.microsoft.com/office/drawing/2014/main" id="{5DE560C5-792C-4F14-9F44-9558CCF8CE0D}"/>
              </a:ext>
            </a:extLst>
          </p:cNvPr>
          <p:cNvSpPr/>
          <p:nvPr/>
        </p:nvSpPr>
        <p:spPr>
          <a:xfrm>
            <a:off x="1128614" y="5116104"/>
            <a:ext cx="1980518" cy="461665"/>
          </a:xfrm>
          <a:prstGeom prst="rect">
            <a:avLst/>
          </a:prstGeom>
        </p:spPr>
        <p:txBody>
          <a:bodyPr wrap="square">
            <a:spAutoFit/>
          </a:bodyPr>
          <a:lstStyle/>
          <a:p>
            <a:pPr algn="ctr"/>
            <a:r>
              <a:rPr lang="en-US" altLang="ko-KR" sz="1200" dirty="0" err="1"/>
              <a:t>Informatika</a:t>
            </a:r>
            <a:r>
              <a:rPr lang="en-US" altLang="ko-KR" sz="1200" dirty="0"/>
              <a:t>, Telkom University.    </a:t>
            </a:r>
          </a:p>
        </p:txBody>
      </p:sp>
      <p:sp>
        <p:nvSpPr>
          <p:cNvPr id="29" name="직사각형 38">
            <a:extLst>
              <a:ext uri="{FF2B5EF4-FFF2-40B4-BE49-F238E27FC236}">
                <a16:creationId xmlns:a16="http://schemas.microsoft.com/office/drawing/2014/main" id="{116398D1-253D-45D9-A289-97602F80EF19}"/>
              </a:ext>
            </a:extLst>
          </p:cNvPr>
          <p:cNvSpPr/>
          <p:nvPr/>
        </p:nvSpPr>
        <p:spPr>
          <a:xfrm>
            <a:off x="3818410" y="5116104"/>
            <a:ext cx="1980518" cy="461665"/>
          </a:xfrm>
          <a:prstGeom prst="rect">
            <a:avLst/>
          </a:prstGeom>
        </p:spPr>
        <p:txBody>
          <a:bodyPr wrap="square">
            <a:spAutoFit/>
          </a:bodyPr>
          <a:lstStyle/>
          <a:p>
            <a:pPr algn="ctr"/>
            <a:r>
              <a:rPr lang="en-US" altLang="ko-KR" sz="1200" dirty="0" err="1"/>
              <a:t>Sistem</a:t>
            </a:r>
            <a:r>
              <a:rPr lang="en-US" altLang="ko-KR" sz="1200" dirty="0"/>
              <a:t> </a:t>
            </a:r>
            <a:r>
              <a:rPr lang="en-US" altLang="ko-KR" sz="1200" dirty="0" err="1"/>
              <a:t>Informasi</a:t>
            </a:r>
            <a:r>
              <a:rPr lang="en-US" altLang="ko-KR" sz="1200" dirty="0"/>
              <a:t>, Telkom University</a:t>
            </a:r>
          </a:p>
        </p:txBody>
      </p:sp>
      <p:sp>
        <p:nvSpPr>
          <p:cNvPr id="30" name="직사각형 39">
            <a:extLst>
              <a:ext uri="{FF2B5EF4-FFF2-40B4-BE49-F238E27FC236}">
                <a16:creationId xmlns:a16="http://schemas.microsoft.com/office/drawing/2014/main" id="{B58DAA97-BF7C-4E22-A1DB-59FDCE9D345E}"/>
              </a:ext>
            </a:extLst>
          </p:cNvPr>
          <p:cNvSpPr/>
          <p:nvPr/>
        </p:nvSpPr>
        <p:spPr>
          <a:xfrm>
            <a:off x="6468416" y="5116104"/>
            <a:ext cx="1980518" cy="461665"/>
          </a:xfrm>
          <a:prstGeom prst="rect">
            <a:avLst/>
          </a:prstGeom>
        </p:spPr>
        <p:txBody>
          <a:bodyPr wrap="square">
            <a:spAutoFit/>
          </a:bodyPr>
          <a:lstStyle/>
          <a:p>
            <a:pPr algn="ctr"/>
            <a:r>
              <a:rPr lang="en-US" altLang="ko-KR" sz="1200" dirty="0" err="1"/>
              <a:t>Teknik</a:t>
            </a:r>
            <a:r>
              <a:rPr lang="en-US" altLang="ko-KR" sz="1200" dirty="0"/>
              <a:t> </a:t>
            </a:r>
            <a:r>
              <a:rPr lang="en-US" altLang="ko-KR" sz="1200" dirty="0" err="1"/>
              <a:t>Komputer</a:t>
            </a:r>
            <a:r>
              <a:rPr lang="en-US" altLang="ko-KR" sz="1200" dirty="0"/>
              <a:t>, Telkom University</a:t>
            </a:r>
          </a:p>
        </p:txBody>
      </p:sp>
      <p:sp>
        <p:nvSpPr>
          <p:cNvPr id="31" name="직사각형 40">
            <a:extLst>
              <a:ext uri="{FF2B5EF4-FFF2-40B4-BE49-F238E27FC236}">
                <a16:creationId xmlns:a16="http://schemas.microsoft.com/office/drawing/2014/main" id="{471D7D09-8724-4055-AFA8-61F2B86B9D11}"/>
              </a:ext>
            </a:extLst>
          </p:cNvPr>
          <p:cNvSpPr/>
          <p:nvPr/>
        </p:nvSpPr>
        <p:spPr>
          <a:xfrm>
            <a:off x="9118422" y="5116104"/>
            <a:ext cx="1980518" cy="276999"/>
          </a:xfrm>
          <a:prstGeom prst="rect">
            <a:avLst/>
          </a:prstGeom>
        </p:spPr>
        <p:txBody>
          <a:bodyPr wrap="square">
            <a:spAutoFit/>
          </a:bodyPr>
          <a:lstStyle/>
          <a:p>
            <a:pPr algn="ctr"/>
            <a:r>
              <a:rPr lang="en-US" altLang="ko-KR" sz="1200" dirty="0"/>
              <a:t>MBTI, Telkom University</a:t>
            </a:r>
          </a:p>
        </p:txBody>
      </p:sp>
      <p:pic>
        <p:nvPicPr>
          <p:cNvPr id="34" name="Picture Placeholder 33">
            <a:extLst>
              <a:ext uri="{FF2B5EF4-FFF2-40B4-BE49-F238E27FC236}">
                <a16:creationId xmlns:a16="http://schemas.microsoft.com/office/drawing/2014/main" id="{08350488-C1C3-43E4-BD1D-4BC17BE519CF}"/>
              </a:ext>
            </a:extLst>
          </p:cNvPr>
          <p:cNvPicPr>
            <a:picLocks noGrp="1" noChangeAspect="1"/>
          </p:cNvPicPr>
          <p:nvPr>
            <p:ph type="pic" idx="11"/>
          </p:nvPr>
        </p:nvPicPr>
        <p:blipFill rotWithShape="1">
          <a:blip r:embed="rId3" cstate="hqprint">
            <a:extLst>
              <a:ext uri="{28A0092B-C50C-407E-A947-70E740481C1C}">
                <a14:useLocalDpi xmlns:a14="http://schemas.microsoft.com/office/drawing/2010/main" val="0"/>
              </a:ext>
            </a:extLst>
          </a:blip>
          <a:srcRect l="15885" t="-739" r="14492" b="39670"/>
          <a:stretch/>
        </p:blipFill>
        <p:spPr>
          <a:xfrm>
            <a:off x="918873" y="2234589"/>
            <a:ext cx="2400000" cy="2160000"/>
          </a:xfrm>
        </p:spPr>
      </p:pic>
      <p:pic>
        <p:nvPicPr>
          <p:cNvPr id="32" name="Picture Placeholder 31"/>
          <p:cNvPicPr>
            <a:picLocks noGrp="1" noChangeAspect="1"/>
          </p:cNvPicPr>
          <p:nvPr>
            <p:ph type="pic" idx="12"/>
          </p:nvPr>
        </p:nvPicPr>
        <p:blipFill>
          <a:blip r:embed="rId4">
            <a:extLst>
              <a:ext uri="{28A0092B-C50C-407E-A947-70E740481C1C}">
                <a14:useLocalDpi xmlns:a14="http://schemas.microsoft.com/office/drawing/2010/main" val="0"/>
              </a:ext>
            </a:extLst>
          </a:blip>
          <a:srcRect t="3454" b="3454"/>
          <a:stretch>
            <a:fillRect/>
          </a:stretch>
        </p:blipFill>
        <p:spPr/>
      </p:pic>
      <p:pic>
        <p:nvPicPr>
          <p:cNvPr id="33" name="Picture Placeholder 32"/>
          <p:cNvPicPr>
            <a:picLocks noGrp="1" noChangeAspect="1"/>
          </p:cNvPicPr>
          <p:nvPr>
            <p:ph type="pic" idx="13"/>
          </p:nvPr>
        </p:nvPicPr>
        <p:blipFill>
          <a:blip r:embed="rId5" cstate="print">
            <a:extLst>
              <a:ext uri="{28A0092B-C50C-407E-A947-70E740481C1C}">
                <a14:useLocalDpi xmlns:a14="http://schemas.microsoft.com/office/drawing/2010/main" val="0"/>
              </a:ext>
            </a:extLst>
          </a:blip>
          <a:srcRect t="15092" b="15092"/>
          <a:stretch>
            <a:fillRect/>
          </a:stretch>
        </p:blipFill>
        <p:spPr/>
      </p:pic>
      <p:pic>
        <p:nvPicPr>
          <p:cNvPr id="38" name="Picture Placeholder 37"/>
          <p:cNvPicPr>
            <a:picLocks noGrp="1" noChangeAspect="1"/>
          </p:cNvPicPr>
          <p:nvPr>
            <p:ph type="pic" idx="14"/>
          </p:nvPr>
        </p:nvPicPr>
        <p:blipFill>
          <a:blip r:embed="rId6" cstate="hqprint">
            <a:extLst>
              <a:ext uri="{28A0092B-C50C-407E-A947-70E740481C1C}">
                <a14:useLocalDpi xmlns:a14="http://schemas.microsoft.com/office/drawing/2010/main" val="0"/>
              </a:ext>
            </a:extLst>
          </a:blip>
          <a:srcRect t="3454" b="3454"/>
          <a:stretch>
            <a:fillRect/>
          </a:stretch>
        </p:blipFill>
        <p:spPr/>
      </p:pic>
    </p:spTree>
    <p:extLst>
      <p:ext uri="{BB962C8B-B14F-4D97-AF65-F5344CB8AC3E}">
        <p14:creationId xmlns:p14="http://schemas.microsoft.com/office/powerpoint/2010/main" val="1410785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78187"/>
            <a:ext cx="11573197" cy="724247"/>
          </a:xfrm>
        </p:spPr>
        <p:txBody>
          <a:bodyPr/>
          <a:lstStyle/>
          <a:p>
            <a:r>
              <a:rPr lang="en-US" sz="4000" b="1" dirty="0">
                <a:solidFill>
                  <a:srgbClr val="5A28C8"/>
                </a:solidFill>
              </a:rPr>
              <a:t>Project </a:t>
            </a:r>
            <a:r>
              <a:rPr lang="en-US" sz="4000" b="1" dirty="0" err="1">
                <a:solidFill>
                  <a:srgbClr val="5A28C8"/>
                </a:solidFill>
              </a:rPr>
              <a:t>Backgroud</a:t>
            </a:r>
            <a:r>
              <a:rPr lang="en-US" sz="4000" b="1" dirty="0">
                <a:solidFill>
                  <a:srgbClr val="5A28C8"/>
                </a:solidFill>
              </a:rPr>
              <a:t> </a:t>
            </a:r>
          </a:p>
        </p:txBody>
      </p:sp>
      <p:sp>
        <p:nvSpPr>
          <p:cNvPr id="91" name="TextBox 90">
            <a:extLst>
              <a:ext uri="{FF2B5EF4-FFF2-40B4-BE49-F238E27FC236}">
                <a16:creationId xmlns:a16="http://schemas.microsoft.com/office/drawing/2014/main" id="{8AD24A60-C7F0-4E06-A9E3-890876A108E0}"/>
              </a:ext>
            </a:extLst>
          </p:cNvPr>
          <p:cNvSpPr txBox="1"/>
          <p:nvPr/>
        </p:nvSpPr>
        <p:spPr>
          <a:xfrm>
            <a:off x="1484754" y="1892511"/>
            <a:ext cx="3813689" cy="212365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	According to WHO there are over 800.000</a:t>
            </a:r>
            <a:r>
              <a:rPr lang="en-US" altLang="ko-KR" sz="1200" dirty="0">
                <a:solidFill>
                  <a:srgbClr val="5A28C8"/>
                </a:solidFill>
                <a:cs typeface="Arial" pitchFamily="34" charset="0"/>
              </a:rPr>
              <a:t> deaths cause by suicide</a:t>
            </a:r>
            <a:r>
              <a:rPr lang="en-US" altLang="ko-KR" sz="1200" dirty="0">
                <a:solidFill>
                  <a:schemeClr val="tx1">
                    <a:lumMod val="75000"/>
                    <a:lumOff val="25000"/>
                  </a:schemeClr>
                </a:solidFill>
                <a:cs typeface="Arial" pitchFamily="34" charset="0"/>
              </a:rPr>
              <a:t> worldwide. in US suicide is the 10</a:t>
            </a:r>
            <a:r>
              <a:rPr lang="en-US" altLang="ko-KR" sz="1200" baseline="30000" dirty="0">
                <a:solidFill>
                  <a:schemeClr val="tx1">
                    <a:lumMod val="75000"/>
                    <a:lumOff val="25000"/>
                  </a:schemeClr>
                </a:solidFill>
                <a:cs typeface="Arial" pitchFamily="34" charset="0"/>
              </a:rPr>
              <a:t>th</a:t>
            </a:r>
            <a:r>
              <a:rPr lang="en-US" altLang="ko-KR" sz="1200" dirty="0">
                <a:solidFill>
                  <a:schemeClr val="tx1">
                    <a:lumMod val="75000"/>
                    <a:lumOff val="25000"/>
                  </a:schemeClr>
                </a:solidFill>
                <a:cs typeface="Arial" pitchFamily="34" charset="0"/>
              </a:rPr>
              <a:t> leading cause of death, estimated 1.4 Millions attempt and 48.344 </a:t>
            </a:r>
            <a:r>
              <a:rPr lang="en-US" altLang="ko-KR" sz="1200" dirty="0" err="1">
                <a:solidFill>
                  <a:schemeClr val="tx1">
                    <a:lumMod val="75000"/>
                    <a:lumOff val="25000"/>
                  </a:schemeClr>
                </a:solidFill>
                <a:cs typeface="Arial" pitchFamily="34" charset="0"/>
              </a:rPr>
              <a:t>americans</a:t>
            </a:r>
            <a:r>
              <a:rPr lang="en-US" altLang="ko-KR" sz="1200" dirty="0">
                <a:solidFill>
                  <a:schemeClr val="tx1">
                    <a:lumMod val="75000"/>
                    <a:lumOff val="25000"/>
                  </a:schemeClr>
                </a:solidFill>
                <a:cs typeface="Arial" pitchFamily="34" charset="0"/>
              </a:rPr>
              <a:t> died by suicide. </a:t>
            </a:r>
          </a:p>
          <a:p>
            <a:pPr algn="just"/>
            <a:r>
              <a:rPr lang="en-US" altLang="ko-KR" sz="1200" dirty="0">
                <a:solidFill>
                  <a:schemeClr val="tx1">
                    <a:lumMod val="75000"/>
                    <a:lumOff val="25000"/>
                  </a:schemeClr>
                </a:solidFill>
                <a:cs typeface="Arial" pitchFamily="34" charset="0"/>
              </a:rPr>
              <a:t>	In Indonesia alone according to WHO and </a:t>
            </a:r>
            <a:r>
              <a:rPr lang="en-US" altLang="ko-KR" sz="1200" dirty="0" err="1">
                <a:solidFill>
                  <a:schemeClr val="tx1">
                    <a:lumMod val="75000"/>
                    <a:lumOff val="25000"/>
                  </a:schemeClr>
                </a:solidFill>
                <a:cs typeface="Arial" pitchFamily="34" charset="0"/>
              </a:rPr>
              <a:t>Pusdatin</a:t>
            </a:r>
            <a:r>
              <a:rPr lang="en-US" altLang="ko-KR" sz="1200" dirty="0">
                <a:solidFill>
                  <a:schemeClr val="tx1">
                    <a:lumMod val="75000"/>
                    <a:lumOff val="25000"/>
                  </a:schemeClr>
                </a:solidFill>
                <a:cs typeface="Arial" pitchFamily="34" charset="0"/>
              </a:rPr>
              <a:t> Suicide rate in Indonesia are 0.71/100.000 population or on average 1.800 cases per year. Suicide has become global issue which leads UN to set up a SDGs to reducing suicide rate 10% by 2030</a:t>
            </a:r>
            <a:endParaRPr lang="ko-KR" altLang="en-US" sz="1200"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427C14F0-60BB-4D3A-AC19-EFB3602EE9F9}"/>
              </a:ext>
            </a:extLst>
          </p:cNvPr>
          <p:cNvGrpSpPr/>
          <p:nvPr/>
        </p:nvGrpSpPr>
        <p:grpSpPr>
          <a:xfrm>
            <a:off x="2450763" y="4408993"/>
            <a:ext cx="1946840" cy="2493736"/>
            <a:chOff x="-67621" y="1506785"/>
            <a:chExt cx="4223096" cy="5409426"/>
          </a:xfrm>
        </p:grpSpPr>
        <p:sp>
          <p:nvSpPr>
            <p:cNvPr id="35" name="Rounded Rectangle 39">
              <a:extLst>
                <a:ext uri="{FF2B5EF4-FFF2-40B4-BE49-F238E27FC236}">
                  <a16:creationId xmlns:a16="http://schemas.microsoft.com/office/drawing/2014/main" id="{0B338198-451A-4BAC-89E2-DE309496B456}"/>
                </a:ext>
              </a:extLst>
            </p:cNvPr>
            <p:cNvSpPr/>
            <p:nvPr/>
          </p:nvSpPr>
          <p:spPr>
            <a:xfrm rot="2483232">
              <a:off x="-67621" y="1813624"/>
              <a:ext cx="4223096" cy="5102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dirty="0">
                <a:solidFill>
                  <a:schemeClr val="tx1"/>
                </a:solidFill>
              </a:endParaRPr>
            </a:p>
          </p:txBody>
        </p:sp>
        <p:pic>
          <p:nvPicPr>
            <p:cNvPr id="36" name="Picture 2" descr="D:\Fullppt\PNG이미지\핸드폰2.png">
              <a:extLst>
                <a:ext uri="{FF2B5EF4-FFF2-40B4-BE49-F238E27FC236}">
                  <a16:creationId xmlns:a16="http://schemas.microsoft.com/office/drawing/2014/main" id="{894539FA-3D4A-4038-81D0-E24E0AC0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39D9D50-1282-46A6-B2A9-D25719BF6A31}"/>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38" name="Group 37">
            <a:extLst>
              <a:ext uri="{FF2B5EF4-FFF2-40B4-BE49-F238E27FC236}">
                <a16:creationId xmlns:a16="http://schemas.microsoft.com/office/drawing/2014/main" id="{1A5859F4-E9DB-475C-A95F-F6EE85EF93AF}"/>
              </a:ext>
            </a:extLst>
          </p:cNvPr>
          <p:cNvGrpSpPr/>
          <p:nvPr/>
        </p:nvGrpSpPr>
        <p:grpSpPr>
          <a:xfrm>
            <a:off x="6863791" y="1328448"/>
            <a:ext cx="3902631" cy="3947556"/>
            <a:chOff x="398105" y="1056729"/>
            <a:chExt cx="3095529" cy="313116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grpSpPr>
        <p:grpSp>
          <p:nvGrpSpPr>
            <p:cNvPr id="39" name="Group 38">
              <a:extLst>
                <a:ext uri="{FF2B5EF4-FFF2-40B4-BE49-F238E27FC236}">
                  <a16:creationId xmlns:a16="http://schemas.microsoft.com/office/drawing/2014/main" id="{5FBCD359-29AE-4EF1-BECA-16C22CE0F23A}"/>
                </a:ext>
              </a:extLst>
            </p:cNvPr>
            <p:cNvGrpSpPr/>
            <p:nvPr/>
          </p:nvGrpSpPr>
          <p:grpSpPr>
            <a:xfrm>
              <a:off x="398105" y="1056729"/>
              <a:ext cx="3095529" cy="3131164"/>
              <a:chOff x="369152" y="1617134"/>
              <a:chExt cx="3546035" cy="3586857"/>
            </a:xfrm>
            <a:grpFill/>
          </p:grpSpPr>
          <p:grpSp>
            <p:nvGrpSpPr>
              <p:cNvPr id="45" name="Group 44">
                <a:extLst>
                  <a:ext uri="{FF2B5EF4-FFF2-40B4-BE49-F238E27FC236}">
                    <a16:creationId xmlns:a16="http://schemas.microsoft.com/office/drawing/2014/main" id="{A4A6110F-16F4-4E3D-8050-3AEBB2BB885F}"/>
                  </a:ext>
                </a:extLst>
              </p:cNvPr>
              <p:cNvGrpSpPr/>
              <p:nvPr/>
            </p:nvGrpSpPr>
            <p:grpSpPr>
              <a:xfrm>
                <a:off x="926950" y="1617134"/>
                <a:ext cx="2049224" cy="852218"/>
                <a:chOff x="926950" y="1617134"/>
                <a:chExt cx="2049224" cy="852218"/>
              </a:xfrm>
              <a:grpFill/>
            </p:grpSpPr>
            <p:sp>
              <p:nvSpPr>
                <p:cNvPr id="84" name="Rectangle 14">
                  <a:extLst>
                    <a:ext uri="{FF2B5EF4-FFF2-40B4-BE49-F238E27FC236}">
                      <a16:creationId xmlns:a16="http://schemas.microsoft.com/office/drawing/2014/main" id="{C3DF57E0-7E69-420E-84AF-0CF72ABD49B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ight Triangle 13">
                  <a:extLst>
                    <a:ext uri="{FF2B5EF4-FFF2-40B4-BE49-F238E27FC236}">
                      <a16:creationId xmlns:a16="http://schemas.microsoft.com/office/drawing/2014/main" id="{A11E0688-C493-4FF5-907F-EF8A53029C1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6" name="Rectangle 24">
                  <a:extLst>
                    <a:ext uri="{FF2B5EF4-FFF2-40B4-BE49-F238E27FC236}">
                      <a16:creationId xmlns:a16="http://schemas.microsoft.com/office/drawing/2014/main" id="{1E3B9EA7-901F-4219-8170-8872C5D3AC8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Rectangle 41">
                  <a:extLst>
                    <a:ext uri="{FF2B5EF4-FFF2-40B4-BE49-F238E27FC236}">
                      <a16:creationId xmlns:a16="http://schemas.microsoft.com/office/drawing/2014/main" id="{621E555F-32EB-4CF5-A053-9097EB7E46C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Isosceles Triangle 3">
                  <a:extLst>
                    <a:ext uri="{FF2B5EF4-FFF2-40B4-BE49-F238E27FC236}">
                      <a16:creationId xmlns:a16="http://schemas.microsoft.com/office/drawing/2014/main" id="{A8B311A1-FD13-41B7-B085-5C0DE3729E9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6" name="Group 45">
                <a:extLst>
                  <a:ext uri="{FF2B5EF4-FFF2-40B4-BE49-F238E27FC236}">
                    <a16:creationId xmlns:a16="http://schemas.microsoft.com/office/drawing/2014/main" id="{D8334510-2E4F-4049-AB65-E96CAB84A40D}"/>
                  </a:ext>
                </a:extLst>
              </p:cNvPr>
              <p:cNvGrpSpPr/>
              <p:nvPr/>
            </p:nvGrpSpPr>
            <p:grpSpPr>
              <a:xfrm rot="4990866">
                <a:off x="2464466" y="2788531"/>
                <a:ext cx="2049224" cy="852218"/>
                <a:chOff x="926950" y="1617134"/>
                <a:chExt cx="2049224" cy="852218"/>
              </a:xfrm>
              <a:grpFill/>
            </p:grpSpPr>
            <p:sp>
              <p:nvSpPr>
                <p:cNvPr id="79" name="Rectangle 14">
                  <a:extLst>
                    <a:ext uri="{FF2B5EF4-FFF2-40B4-BE49-F238E27FC236}">
                      <a16:creationId xmlns:a16="http://schemas.microsoft.com/office/drawing/2014/main" id="{26BBB87D-05AC-41D5-A96C-25BD22C817A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Right Triangle 13">
                  <a:extLst>
                    <a:ext uri="{FF2B5EF4-FFF2-40B4-BE49-F238E27FC236}">
                      <a16:creationId xmlns:a16="http://schemas.microsoft.com/office/drawing/2014/main" id="{024424BB-735C-4D95-90EE-BF0AD1D8987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ectangle 24">
                  <a:extLst>
                    <a:ext uri="{FF2B5EF4-FFF2-40B4-BE49-F238E27FC236}">
                      <a16:creationId xmlns:a16="http://schemas.microsoft.com/office/drawing/2014/main" id="{33CEC519-2C6C-44D2-BD6D-FDF088940D7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41">
                  <a:extLst>
                    <a:ext uri="{FF2B5EF4-FFF2-40B4-BE49-F238E27FC236}">
                      <a16:creationId xmlns:a16="http://schemas.microsoft.com/office/drawing/2014/main" id="{6623E075-B30C-4EFA-A8DD-925F5F8B286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Isosceles Triangle 3">
                  <a:extLst>
                    <a:ext uri="{FF2B5EF4-FFF2-40B4-BE49-F238E27FC236}">
                      <a16:creationId xmlns:a16="http://schemas.microsoft.com/office/drawing/2014/main" id="{6EDF6014-857C-4359-9116-5C453B261F42}"/>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1EA50BA9-CB44-4114-894C-E5C526D0E60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023D3E0C-FA1E-4B59-9568-D4986D25E953}"/>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ight Triangle 13">
                  <a:extLst>
                    <a:ext uri="{FF2B5EF4-FFF2-40B4-BE49-F238E27FC236}">
                      <a16:creationId xmlns:a16="http://schemas.microsoft.com/office/drawing/2014/main" id="{66A8E0E2-F06B-45A1-B9A8-B48848F7CA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24">
                  <a:extLst>
                    <a:ext uri="{FF2B5EF4-FFF2-40B4-BE49-F238E27FC236}">
                      <a16:creationId xmlns:a16="http://schemas.microsoft.com/office/drawing/2014/main" id="{1CFF011F-CD60-463D-B3F7-336BC83AED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41">
                  <a:extLst>
                    <a:ext uri="{FF2B5EF4-FFF2-40B4-BE49-F238E27FC236}">
                      <a16:creationId xmlns:a16="http://schemas.microsoft.com/office/drawing/2014/main" id="{9D2E8920-1C76-4405-8D66-B052358ECE3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Isosceles Triangle 3">
                  <a:extLst>
                    <a:ext uri="{FF2B5EF4-FFF2-40B4-BE49-F238E27FC236}">
                      <a16:creationId xmlns:a16="http://schemas.microsoft.com/office/drawing/2014/main" id="{A4738F2A-135F-4458-8BBE-DDB8B083B82E}"/>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8" name="Group 47">
                <a:extLst>
                  <a:ext uri="{FF2B5EF4-FFF2-40B4-BE49-F238E27FC236}">
                    <a16:creationId xmlns:a16="http://schemas.microsoft.com/office/drawing/2014/main" id="{C947C8D6-7872-49E3-B38E-310C44EC9C7F}"/>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F5485FAD-C231-4AED-B666-4243BC84343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ight Triangle 13">
                  <a:extLst>
                    <a:ext uri="{FF2B5EF4-FFF2-40B4-BE49-F238E27FC236}">
                      <a16:creationId xmlns:a16="http://schemas.microsoft.com/office/drawing/2014/main" id="{E8F0C0E1-69A9-4A5C-8411-FE2741697D1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24">
                  <a:extLst>
                    <a:ext uri="{FF2B5EF4-FFF2-40B4-BE49-F238E27FC236}">
                      <a16:creationId xmlns:a16="http://schemas.microsoft.com/office/drawing/2014/main" id="{D475291D-C0EA-4B79-8346-DAE735909CC1}"/>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41">
                  <a:extLst>
                    <a:ext uri="{FF2B5EF4-FFF2-40B4-BE49-F238E27FC236}">
                      <a16:creationId xmlns:a16="http://schemas.microsoft.com/office/drawing/2014/main" id="{B29C7D8C-E322-418A-B3F4-DA97E2F0BE5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Isosceles Triangle 3">
                  <a:extLst>
                    <a:ext uri="{FF2B5EF4-FFF2-40B4-BE49-F238E27FC236}">
                      <a16:creationId xmlns:a16="http://schemas.microsoft.com/office/drawing/2014/main" id="{BBD766F5-5B21-4160-9A87-5C99A6DBE03C}"/>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1" name="Rectangle 14">
                <a:extLst>
                  <a:ext uri="{FF2B5EF4-FFF2-40B4-BE49-F238E27FC236}">
                    <a16:creationId xmlns:a16="http://schemas.microsoft.com/office/drawing/2014/main" id="{F20CCD97-D9FB-4D0B-8B99-4555A34BB9DC}"/>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0" name="Group 39">
              <a:extLst>
                <a:ext uri="{FF2B5EF4-FFF2-40B4-BE49-F238E27FC236}">
                  <a16:creationId xmlns:a16="http://schemas.microsoft.com/office/drawing/2014/main" id="{58A96BF9-6054-40CE-B0D9-CF2754798A50}"/>
                </a:ext>
              </a:extLst>
            </p:cNvPr>
            <p:cNvGrpSpPr/>
            <p:nvPr/>
          </p:nvGrpSpPr>
          <p:grpSpPr>
            <a:xfrm>
              <a:off x="731770" y="1468269"/>
              <a:ext cx="2311922" cy="2311922"/>
              <a:chOff x="1510528" y="1366070"/>
              <a:chExt cx="3431329" cy="3431329"/>
            </a:xfrm>
            <a:grpFill/>
            <a:effectLst>
              <a:outerShdw blurRad="50800" dist="38100" dir="2700000" algn="tl" rotWithShape="0">
                <a:prstClr val="black">
                  <a:alpha val="40000"/>
                </a:prstClr>
              </a:outerShdw>
            </a:effectLst>
          </p:grpSpPr>
          <p:sp>
            <p:nvSpPr>
              <p:cNvPr id="43" name="Freeform: Shape 42">
                <a:extLst>
                  <a:ext uri="{FF2B5EF4-FFF2-40B4-BE49-F238E27FC236}">
                    <a16:creationId xmlns:a16="http://schemas.microsoft.com/office/drawing/2014/main" id="{F2AB4733-D850-48FD-B7B1-A97F62CF6429}"/>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grp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4" name="Freeform: Shape 43">
                <a:extLst>
                  <a:ext uri="{FF2B5EF4-FFF2-40B4-BE49-F238E27FC236}">
                    <a16:creationId xmlns:a16="http://schemas.microsoft.com/office/drawing/2014/main" id="{36C7357D-6A80-4B12-BAA3-13378D6125D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grpFill/>
              <a:ln w="9525" cap="flat">
                <a:noFill/>
                <a:prstDash val="solid"/>
                <a:miter/>
              </a:ln>
            </p:spPr>
            <p:txBody>
              <a:bodyPr rtlCol="0" anchor="ctr"/>
              <a:lstStyle/>
              <a:p>
                <a:endParaRPr lang="en-US" dirty="0"/>
              </a:p>
            </p:txBody>
          </p:sp>
        </p:grpSp>
      </p:grpSp>
      <p:pic>
        <p:nvPicPr>
          <p:cNvPr id="73" name="Picture 72" descr="WHO (World Health Organization) logo vector free download | World health  organization, Who world health organization, Health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7278" y="1954408"/>
            <a:ext cx="2725423" cy="27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5E28A1E7-70C9-4F2D-91D1-54391597BF5B}"/>
              </a:ext>
            </a:extLst>
          </p:cNvPr>
          <p:cNvSpPr/>
          <p:nvPr/>
        </p:nvSpPr>
        <p:spPr>
          <a:xfrm>
            <a:off x="1923954" y="473676"/>
            <a:ext cx="8421188" cy="720638"/>
          </a:xfrm>
          <a:prstGeom prst="rect">
            <a:avLst/>
          </a:prstGeom>
          <a:noFill/>
        </p:spPr>
        <p:txBody>
          <a:bodyPr lIns="0" anchor="ctr"/>
          <a:lstStyle/>
          <a:p>
            <a:pPr algn="ctr"/>
            <a:r>
              <a:rPr lang="en-US" altLang="ko-KR" sz="3600" b="1" dirty="0">
                <a:solidFill>
                  <a:srgbClr val="7114D2"/>
                </a:solidFill>
                <a:latin typeface="+mj-lt"/>
              </a:rPr>
              <a:t>Problem Based On UN Sustainable Development Goals 2030</a:t>
            </a:r>
          </a:p>
        </p:txBody>
      </p:sp>
      <p:sp>
        <p:nvSpPr>
          <p:cNvPr id="10" name="TextBox 9">
            <a:extLst>
              <a:ext uri="{FF2B5EF4-FFF2-40B4-BE49-F238E27FC236}">
                <a16:creationId xmlns:a16="http://schemas.microsoft.com/office/drawing/2014/main" id="{3261D7F4-06D6-4889-A705-3B8E4AEB5079}"/>
              </a:ext>
            </a:extLst>
          </p:cNvPr>
          <p:cNvSpPr txBox="1"/>
          <p:nvPr/>
        </p:nvSpPr>
        <p:spPr>
          <a:xfrm>
            <a:off x="4971235" y="2220019"/>
            <a:ext cx="277265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grpSp>
        <p:nvGrpSpPr>
          <p:cNvPr id="11" name="그룹 21">
            <a:extLst>
              <a:ext uri="{FF2B5EF4-FFF2-40B4-BE49-F238E27FC236}">
                <a16:creationId xmlns:a16="http://schemas.microsoft.com/office/drawing/2014/main" id="{C0BA5E4E-98CA-4087-A4DA-2F080749A64D}"/>
              </a:ext>
            </a:extLst>
          </p:cNvPr>
          <p:cNvGrpSpPr/>
          <p:nvPr/>
        </p:nvGrpSpPr>
        <p:grpSpPr>
          <a:xfrm>
            <a:off x="1518741" y="4077000"/>
            <a:ext cx="6417896" cy="707845"/>
            <a:chOff x="1001447" y="2604837"/>
            <a:chExt cx="6417896" cy="707845"/>
          </a:xfrm>
        </p:grpSpPr>
        <p:sp>
          <p:nvSpPr>
            <p:cNvPr id="12" name="TextBox 11">
              <a:extLst>
                <a:ext uri="{FF2B5EF4-FFF2-40B4-BE49-F238E27FC236}">
                  <a16:creationId xmlns:a16="http://schemas.microsoft.com/office/drawing/2014/main" id="{D9875809-97EB-4D88-A400-5B75FEC532B0}"/>
                </a:ext>
              </a:extLst>
            </p:cNvPr>
            <p:cNvSpPr txBox="1"/>
            <p:nvPr/>
          </p:nvSpPr>
          <p:spPr>
            <a:xfrm>
              <a:off x="1001447" y="2604837"/>
              <a:ext cx="1276665"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Our Goal</a:t>
              </a:r>
              <a:endParaRPr lang="ko-KR" altLang="en-US" b="1" dirty="0">
                <a:solidFill>
                  <a:schemeClr val="accent6">
                    <a:lumMod val="60000"/>
                    <a:lumOff val="40000"/>
                  </a:schemeClr>
                </a:solidFill>
                <a:cs typeface="Arial" pitchFamily="34" charset="0"/>
              </a:endParaRPr>
            </a:p>
          </p:txBody>
        </p:sp>
        <p:sp>
          <p:nvSpPr>
            <p:cNvPr id="13" name="TextBox 12">
              <a:extLst>
                <a:ext uri="{FF2B5EF4-FFF2-40B4-BE49-F238E27FC236}">
                  <a16:creationId xmlns:a16="http://schemas.microsoft.com/office/drawing/2014/main" id="{80BA8F0C-3B2F-4161-9EC1-5ED95C754ADE}"/>
                </a:ext>
              </a:extLst>
            </p:cNvPr>
            <p:cNvSpPr txBox="1"/>
            <p:nvPr/>
          </p:nvSpPr>
          <p:spPr>
            <a:xfrm>
              <a:off x="2707006" y="2666351"/>
              <a:ext cx="4712337"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main Goals are detecting, labeling, and preventing suicide or suicide attempts based on their social media activities. To help before its too late</a:t>
              </a:r>
            </a:p>
          </p:txBody>
        </p:sp>
        <p:sp>
          <p:nvSpPr>
            <p:cNvPr id="14" name="Chevron 25">
              <a:extLst>
                <a:ext uri="{FF2B5EF4-FFF2-40B4-BE49-F238E27FC236}">
                  <a16:creationId xmlns:a16="http://schemas.microsoft.com/office/drawing/2014/main" id="{26F09578-3115-4D10-8676-2B238CEF2AA3}"/>
                </a:ext>
              </a:extLst>
            </p:cNvPr>
            <p:cNvSpPr/>
            <p:nvPr/>
          </p:nvSpPr>
          <p:spPr>
            <a:xfrm>
              <a:off x="2356222" y="268945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5" name="그룹 20">
            <a:extLst>
              <a:ext uri="{FF2B5EF4-FFF2-40B4-BE49-F238E27FC236}">
                <a16:creationId xmlns:a16="http://schemas.microsoft.com/office/drawing/2014/main" id="{BC876F3F-0244-4098-81D8-090541283B0A}"/>
              </a:ext>
            </a:extLst>
          </p:cNvPr>
          <p:cNvGrpSpPr/>
          <p:nvPr/>
        </p:nvGrpSpPr>
        <p:grpSpPr>
          <a:xfrm>
            <a:off x="1127675" y="4909170"/>
            <a:ext cx="6808962" cy="698838"/>
            <a:chOff x="827918" y="3725844"/>
            <a:chExt cx="6808962" cy="698838"/>
          </a:xfrm>
        </p:grpSpPr>
        <p:sp>
          <p:nvSpPr>
            <p:cNvPr id="16" name="TextBox 15">
              <a:extLst>
                <a:ext uri="{FF2B5EF4-FFF2-40B4-BE49-F238E27FC236}">
                  <a16:creationId xmlns:a16="http://schemas.microsoft.com/office/drawing/2014/main" id="{7089BF21-7DCC-4CDF-B679-8185630BEC08}"/>
                </a:ext>
              </a:extLst>
            </p:cNvPr>
            <p:cNvSpPr txBox="1"/>
            <p:nvPr/>
          </p:nvSpPr>
          <p:spPr>
            <a:xfrm>
              <a:off x="827918" y="3725844"/>
              <a:ext cx="1644757"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How we do it</a:t>
              </a:r>
              <a:endParaRPr lang="ko-KR" altLang="en-US" b="1" dirty="0">
                <a:solidFill>
                  <a:schemeClr val="accent6">
                    <a:lumMod val="60000"/>
                    <a:lumOff val="40000"/>
                  </a:schemeClr>
                </a:solidFill>
                <a:cs typeface="Arial" pitchFamily="34" charset="0"/>
              </a:endParaRPr>
            </a:p>
          </p:txBody>
        </p:sp>
        <p:sp>
          <p:nvSpPr>
            <p:cNvPr id="17" name="TextBox 16">
              <a:extLst>
                <a:ext uri="{FF2B5EF4-FFF2-40B4-BE49-F238E27FC236}">
                  <a16:creationId xmlns:a16="http://schemas.microsoft.com/office/drawing/2014/main" id="{475D72A7-FCDE-4E2F-8891-F520B0BE4EB3}"/>
                </a:ext>
              </a:extLst>
            </p:cNvPr>
            <p:cNvSpPr txBox="1"/>
            <p:nvPr/>
          </p:nvSpPr>
          <p:spPr>
            <a:xfrm>
              <a:off x="2924544" y="3778351"/>
              <a:ext cx="471233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make prediction based on Deep Learning to predict text that indicate suicide or not, so we can prevent someone was depressed to commit suicide or not by their status or post</a:t>
              </a:r>
            </a:p>
          </p:txBody>
        </p:sp>
        <p:sp>
          <p:nvSpPr>
            <p:cNvPr id="18" name="Chevron 26">
              <a:extLst>
                <a:ext uri="{FF2B5EF4-FFF2-40B4-BE49-F238E27FC236}">
                  <a16:creationId xmlns:a16="http://schemas.microsoft.com/office/drawing/2014/main" id="{12CF75E5-9A54-4EF5-A0C3-9AF52DF91236}"/>
                </a:ext>
              </a:extLst>
            </p:cNvPr>
            <p:cNvSpPr/>
            <p:nvPr/>
          </p:nvSpPr>
          <p:spPr>
            <a:xfrm>
              <a:off x="2601327" y="382032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1" name="Picture 20">
            <a:extLst>
              <a:ext uri="{FF2B5EF4-FFF2-40B4-BE49-F238E27FC236}">
                <a16:creationId xmlns:a16="http://schemas.microsoft.com/office/drawing/2014/main" id="{AC4D47E8-4C90-4C76-8073-7BF64B8B5B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50854" y="2215844"/>
            <a:ext cx="1383650" cy="1383650"/>
          </a:xfrm>
          <a:prstGeom prst="rect">
            <a:avLst/>
          </a:prstGeom>
        </p:spPr>
      </p:pic>
      <p:sp>
        <p:nvSpPr>
          <p:cNvPr id="22" name="TextBox 21">
            <a:extLst>
              <a:ext uri="{FF2B5EF4-FFF2-40B4-BE49-F238E27FC236}">
                <a16:creationId xmlns:a16="http://schemas.microsoft.com/office/drawing/2014/main" id="{1AB4974D-E5E9-40F9-B626-173E333E84E1}"/>
              </a:ext>
            </a:extLst>
          </p:cNvPr>
          <p:cNvSpPr txBox="1"/>
          <p:nvPr/>
        </p:nvSpPr>
        <p:spPr>
          <a:xfrm>
            <a:off x="3436313" y="2497018"/>
            <a:ext cx="5842496" cy="646331"/>
          </a:xfrm>
          <a:prstGeom prst="rect">
            <a:avLst/>
          </a:prstGeom>
          <a:noFill/>
        </p:spPr>
        <p:txBody>
          <a:bodyPr wrap="square" rtlCol="0">
            <a:spAutoFit/>
          </a:bodyPr>
          <a:lstStyle/>
          <a:p>
            <a:pPr algn="just"/>
            <a:r>
              <a:rPr lang="en-US" dirty="0"/>
              <a:t>Based on </a:t>
            </a:r>
            <a:r>
              <a:rPr lang="en-US" dirty="0">
                <a:solidFill>
                  <a:srgbClr val="7114D2"/>
                </a:solidFill>
              </a:rPr>
              <a:t>UN SDG Goals number 3 </a:t>
            </a:r>
            <a:r>
              <a:rPr lang="en-US" dirty="0"/>
              <a:t>we want to sustain a </a:t>
            </a:r>
            <a:r>
              <a:rPr lang="en-US" dirty="0">
                <a:solidFill>
                  <a:schemeClr val="accent6">
                    <a:lumMod val="75000"/>
                  </a:schemeClr>
                </a:solidFill>
              </a:rPr>
              <a:t>Good Health </a:t>
            </a:r>
            <a:r>
              <a:rPr lang="en-US" dirty="0"/>
              <a:t>and </a:t>
            </a:r>
            <a:r>
              <a:rPr lang="en-US" dirty="0">
                <a:solidFill>
                  <a:schemeClr val="accent6">
                    <a:lumMod val="60000"/>
                    <a:lumOff val="40000"/>
                  </a:schemeClr>
                </a:solidFill>
              </a:rPr>
              <a:t>Well-Being</a:t>
            </a:r>
            <a:r>
              <a:rPr lang="en-US" dirty="0"/>
              <a:t> people lives in </a:t>
            </a:r>
            <a:r>
              <a:rPr lang="en-US" dirty="0" err="1"/>
              <a:t>indonesia</a:t>
            </a:r>
            <a:endParaRPr lang="en-ID" dirty="0"/>
          </a:p>
        </p:txBody>
      </p:sp>
      <p:grpSp>
        <p:nvGrpSpPr>
          <p:cNvPr id="34" name="Group 33">
            <a:extLst>
              <a:ext uri="{FF2B5EF4-FFF2-40B4-BE49-F238E27FC236}">
                <a16:creationId xmlns:a16="http://schemas.microsoft.com/office/drawing/2014/main" id="{10F86B7B-4B9A-453D-A9FC-4EC143A0B143}"/>
              </a:ext>
            </a:extLst>
          </p:cNvPr>
          <p:cNvGrpSpPr/>
          <p:nvPr/>
        </p:nvGrpSpPr>
        <p:grpSpPr>
          <a:xfrm>
            <a:off x="8287698" y="3721702"/>
            <a:ext cx="1843652" cy="1886306"/>
            <a:chOff x="9064359" y="2723682"/>
            <a:chExt cx="2303626" cy="2356922"/>
          </a:xfrm>
          <a:solidFill>
            <a:schemeClr val="accent6">
              <a:lumMod val="60000"/>
              <a:lumOff val="40000"/>
            </a:schemeClr>
          </a:solidFill>
        </p:grpSpPr>
        <p:sp>
          <p:nvSpPr>
            <p:cNvPr id="35" name="Rounded Rectangle 7">
              <a:extLst>
                <a:ext uri="{FF2B5EF4-FFF2-40B4-BE49-F238E27FC236}">
                  <a16:creationId xmlns:a16="http://schemas.microsoft.com/office/drawing/2014/main" id="{BA0E2288-C2A3-4B5D-9A64-27D319E33D80}"/>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ounded Rectangle 8">
              <a:extLst>
                <a:ext uri="{FF2B5EF4-FFF2-40B4-BE49-F238E27FC236}">
                  <a16:creationId xmlns:a16="http://schemas.microsoft.com/office/drawing/2014/main" id="{82C27875-7D7A-4E78-842A-26032CD4668F}"/>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9">
              <a:extLst>
                <a:ext uri="{FF2B5EF4-FFF2-40B4-BE49-F238E27FC236}">
                  <a16:creationId xmlns:a16="http://schemas.microsoft.com/office/drawing/2014/main" id="{E971C757-127A-4EB0-890E-E6B84B592D03}"/>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Chord 8">
              <a:extLst>
                <a:ext uri="{FF2B5EF4-FFF2-40B4-BE49-F238E27FC236}">
                  <a16:creationId xmlns:a16="http://schemas.microsoft.com/office/drawing/2014/main" id="{3F780E2E-F125-467B-93AD-AFC1F6849CE4}"/>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19">
              <a:extLst>
                <a:ext uri="{FF2B5EF4-FFF2-40B4-BE49-F238E27FC236}">
                  <a16:creationId xmlns:a16="http://schemas.microsoft.com/office/drawing/2014/main" id="{56342EC7-79C9-4459-9A2F-5100F1A6FC1B}"/>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ectangle 39">
              <a:extLst>
                <a:ext uri="{FF2B5EF4-FFF2-40B4-BE49-F238E27FC236}">
                  <a16:creationId xmlns:a16="http://schemas.microsoft.com/office/drawing/2014/main" id="{B469FCB4-D5AF-4396-95F2-02A0E62863CE}"/>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DF88A351-A977-4B32-B561-E65DC921F186}"/>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ABD02671-B7CB-4B9E-BB8C-82CE19F5BAB7}"/>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16">
              <a:extLst>
                <a:ext uri="{FF2B5EF4-FFF2-40B4-BE49-F238E27FC236}">
                  <a16:creationId xmlns:a16="http://schemas.microsoft.com/office/drawing/2014/main" id="{DE3E57D6-878B-4721-AA6E-7309170088CF}"/>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118">
              <a:extLst>
                <a:ext uri="{FF2B5EF4-FFF2-40B4-BE49-F238E27FC236}">
                  <a16:creationId xmlns:a16="http://schemas.microsoft.com/office/drawing/2014/main" id="{8563EE49-FD07-4695-AAFA-DA6D6DE27F5D}"/>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5" name="Freeform: Shape 44">
            <a:extLst>
              <a:ext uri="{FF2B5EF4-FFF2-40B4-BE49-F238E27FC236}">
                <a16:creationId xmlns:a16="http://schemas.microsoft.com/office/drawing/2014/main" id="{1BE83150-2A6A-45D8-B453-F1D50C6BBC16}"/>
              </a:ext>
            </a:extLst>
          </p:cNvPr>
          <p:cNvSpPr/>
          <p:nvPr/>
        </p:nvSpPr>
        <p:spPr>
          <a:xfrm rot="18900000" flipV="1">
            <a:off x="8974038" y="4471851"/>
            <a:ext cx="536005" cy="445394"/>
          </a:xfrm>
          <a:custGeom>
            <a:avLst/>
            <a:gdLst>
              <a:gd name="connsiteX0" fmla="*/ 662869 w 669734"/>
              <a:gd name="connsiteY0" fmla="*/ 394553 h 556516"/>
              <a:gd name="connsiteX1" fmla="*/ 551062 w 669734"/>
              <a:gd name="connsiteY1" fmla="*/ 151859 h 556516"/>
              <a:gd name="connsiteX2" fmla="*/ 309459 w 669734"/>
              <a:gd name="connsiteY2" fmla="*/ 173325 h 556516"/>
              <a:gd name="connsiteX3" fmla="*/ 244112 w 669734"/>
              <a:gd name="connsiteY3" fmla="*/ 200381 h 556516"/>
              <a:gd name="connsiteX4" fmla="*/ 43731 w 669734"/>
              <a:gd name="connsiteY4" fmla="*/ 0 h 556516"/>
              <a:gd name="connsiteX5" fmla="*/ 0 w 669734"/>
              <a:gd name="connsiteY5" fmla="*/ 43731 h 556516"/>
              <a:gd name="connsiteX6" fmla="*/ 196668 w 669734"/>
              <a:gd name="connsiteY6" fmla="*/ 240399 h 556516"/>
              <a:gd name="connsiteX7" fmla="*/ 175917 w 669734"/>
              <a:gd name="connsiteY7" fmla="*/ 282796 h 556516"/>
              <a:gd name="connsiteX8" fmla="*/ 148962 w 669734"/>
              <a:gd name="connsiteY8" fmla="*/ 459686 h 556516"/>
              <a:gd name="connsiteX9" fmla="*/ 322487 w 669734"/>
              <a:gd name="connsiteY9" fmla="*/ 553205 h 556516"/>
              <a:gd name="connsiteX10" fmla="*/ 259277 w 669734"/>
              <a:gd name="connsiteY10" fmla="*/ 302045 h 556516"/>
              <a:gd name="connsiteX11" fmla="*/ 233426 w 669734"/>
              <a:gd name="connsiteY11" fmla="*/ 240580 h 556516"/>
              <a:gd name="connsiteX12" fmla="*/ 328431 w 669734"/>
              <a:gd name="connsiteY12" fmla="*/ 287735 h 556516"/>
              <a:gd name="connsiteX13" fmla="*/ 662869 w 669734"/>
              <a:gd name="connsiteY13" fmla="*/ 394553 h 5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9734" h="556516">
                <a:moveTo>
                  <a:pt x="662869" y="394553"/>
                </a:moveTo>
                <a:cubicBezTo>
                  <a:pt x="690452" y="318643"/>
                  <a:pt x="631232" y="188858"/>
                  <a:pt x="551062" y="151859"/>
                </a:cubicBezTo>
                <a:cubicBezTo>
                  <a:pt x="506726" y="125762"/>
                  <a:pt x="418615" y="135022"/>
                  <a:pt x="309459" y="173325"/>
                </a:cubicBezTo>
                <a:lnTo>
                  <a:pt x="244112" y="200381"/>
                </a:lnTo>
                <a:lnTo>
                  <a:pt x="43731" y="0"/>
                </a:lnTo>
                <a:lnTo>
                  <a:pt x="0" y="43731"/>
                </a:lnTo>
                <a:lnTo>
                  <a:pt x="196668" y="240399"/>
                </a:lnTo>
                <a:lnTo>
                  <a:pt x="175917" y="282796"/>
                </a:lnTo>
                <a:cubicBezTo>
                  <a:pt x="142679" y="361395"/>
                  <a:pt x="131794" y="425839"/>
                  <a:pt x="148962" y="459686"/>
                </a:cubicBezTo>
                <a:cubicBezTo>
                  <a:pt x="172503" y="520419"/>
                  <a:pt x="265324" y="570009"/>
                  <a:pt x="322487" y="553205"/>
                </a:cubicBezTo>
                <a:cubicBezTo>
                  <a:pt x="353361" y="484564"/>
                  <a:pt x="305601" y="399793"/>
                  <a:pt x="259277" y="302045"/>
                </a:cubicBezTo>
                <a:lnTo>
                  <a:pt x="233426" y="240580"/>
                </a:lnTo>
                <a:lnTo>
                  <a:pt x="328431" y="287735"/>
                </a:lnTo>
                <a:cubicBezTo>
                  <a:pt x="456747" y="358698"/>
                  <a:pt x="567384" y="430502"/>
                  <a:pt x="662869" y="394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6" name="Rectangle 45">
            <a:extLst>
              <a:ext uri="{FF2B5EF4-FFF2-40B4-BE49-F238E27FC236}">
                <a16:creationId xmlns:a16="http://schemas.microsoft.com/office/drawing/2014/main" id="{11507597-9814-4039-93D4-FB4E3A7E625D}"/>
              </a:ext>
            </a:extLst>
          </p:cNvPr>
          <p:cNvSpPr/>
          <p:nvPr/>
        </p:nvSpPr>
        <p:spPr>
          <a:xfrm>
            <a:off x="1744980" y="4415959"/>
            <a:ext cx="1027452"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46">
            <a:extLst>
              <a:ext uri="{FF2B5EF4-FFF2-40B4-BE49-F238E27FC236}">
                <a16:creationId xmlns:a16="http://schemas.microsoft.com/office/drawing/2014/main" id="{2ECBA1ED-6006-4996-A9F2-0340FA968A33}"/>
              </a:ext>
            </a:extLst>
          </p:cNvPr>
          <p:cNvSpPr/>
          <p:nvPr/>
        </p:nvSpPr>
        <p:spPr>
          <a:xfrm>
            <a:off x="1295400" y="5232783"/>
            <a:ext cx="1416468"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8684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1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398696"/>
            <a:ext cx="4219347" cy="1446550"/>
          </a:xfrm>
          <a:prstGeom prst="rect">
            <a:avLst/>
          </a:prstGeom>
          <a:noFill/>
        </p:spPr>
        <p:txBody>
          <a:bodyPr wrap="square" rtlCol="0" anchor="ctr">
            <a:spAutoFit/>
          </a:bodyPr>
          <a:lstStyle/>
          <a:p>
            <a:pPr algn="just"/>
            <a:r>
              <a:rPr lang="en-US" sz="4400" dirty="0">
                <a:solidFill>
                  <a:schemeClr val="accent6">
                    <a:lumMod val="75000"/>
                  </a:schemeClr>
                </a:solidFill>
              </a:rPr>
              <a:t>Suicide detection API</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952728" y="2377056"/>
            <a:ext cx="1284029"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API</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03485" y="2854570"/>
            <a:ext cx="4463334" cy="2585323"/>
          </a:xfrm>
          <a:prstGeom prst="rect">
            <a:avLst/>
          </a:prstGeom>
          <a:noFill/>
        </p:spPr>
        <p:txBody>
          <a:bodyPr wrap="square" rtlCol="0">
            <a:spAutoFit/>
          </a:bodyPr>
          <a:lstStyle/>
          <a:p>
            <a:r>
              <a:rPr lang="en-US" b="0" i="0" dirty="0">
                <a:solidFill>
                  <a:srgbClr val="24292E"/>
                </a:solidFill>
                <a:effectLst/>
                <a:latin typeface="-apple-system"/>
              </a:rPr>
              <a:t>Is an application that aims to detect a person's twitter post whether they have suicidal tendencies or not. The words from the post will be processed and classified, which will be the percentage label.</a:t>
            </a:r>
          </a:p>
          <a:p>
            <a:endParaRPr lang="en-US" altLang="ko-KR" dirty="0">
              <a:solidFill>
                <a:srgbClr val="24292E"/>
              </a:solidFill>
              <a:latin typeface="-apple-system"/>
              <a:cs typeface="Arial" pitchFamily="34" charset="0"/>
            </a:endParaRPr>
          </a:p>
          <a:p>
            <a:r>
              <a:rPr lang="en-US" altLang="ko-KR" dirty="0">
                <a:solidFill>
                  <a:srgbClr val="24292E"/>
                </a:solidFill>
                <a:latin typeface="-apple-system"/>
                <a:cs typeface="Arial" pitchFamily="34" charset="0"/>
              </a:rPr>
              <a:t>Label are used in this </a:t>
            </a:r>
            <a:r>
              <a:rPr lang="en-US" altLang="ko-KR" dirty="0" err="1">
                <a:solidFill>
                  <a:srgbClr val="24292E"/>
                </a:solidFill>
                <a:latin typeface="-apple-system"/>
                <a:cs typeface="Arial" pitchFamily="34" charset="0"/>
              </a:rPr>
              <a:t>api</a:t>
            </a:r>
            <a:r>
              <a:rPr lang="en-US" altLang="ko-KR" dirty="0">
                <a:solidFill>
                  <a:srgbClr val="24292E"/>
                </a:solidFill>
                <a:latin typeface="-apple-system"/>
                <a:cs typeface="Arial" pitchFamily="34" charset="0"/>
              </a:rPr>
              <a:t> is :</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Normal</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Suicide</a:t>
            </a:r>
          </a:p>
        </p:txBody>
      </p:sp>
      <p:pic>
        <p:nvPicPr>
          <p:cNvPr id="4" name="Picture Placeholder 3">
            <a:extLst>
              <a:ext uri="{FF2B5EF4-FFF2-40B4-BE49-F238E27FC236}">
                <a16:creationId xmlns:a16="http://schemas.microsoft.com/office/drawing/2014/main" id="{45CD2B70-B861-4CF9-B704-535415CF62B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25938323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424211" y="207175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330437" y="199037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596624" y="138142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162932" y="439531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323276" y="160010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424720" y="110586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8824738" y="99073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485724" y="340456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221326" y="156017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9893132" y="153863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553849" y="202916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340256" y="111751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075471" y="217435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407914" y="163592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176738" y="232865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0934914" y="236737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056843" y="280937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130050" y="285838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590221" y="264481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566097" y="264556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160599" y="29500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636912" y="335440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657086" y="342660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595991" y="340264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688013" y="203179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486053" y="274819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539782" y="166532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146222" y="230445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427115" y="344325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272699" y="209694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217268" y="121725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534168" y="215615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7780678" y="159433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899223" y="2501799"/>
            <a:ext cx="5489754" cy="830997"/>
          </a:xfrm>
          <a:prstGeom prst="rect">
            <a:avLst/>
          </a:prstGeom>
          <a:noFill/>
        </p:spPr>
        <p:txBody>
          <a:bodyPr wrap="square" rtlCol="0">
            <a:spAutoFit/>
          </a:bodyPr>
          <a:lstStyle/>
          <a:p>
            <a:pPr algn="r"/>
            <a:r>
              <a:rPr lang="en-US" sz="1200"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lang="en-US" altLang="ko-KR" sz="1200" dirty="0">
              <a:solidFill>
                <a:schemeClr val="tx1">
                  <a:lumMod val="85000"/>
                  <a:lumOff val="15000"/>
                </a:schemeClr>
              </a:solidFill>
              <a:cs typeface="Arial" pitchFamily="34" charset="0"/>
            </a:endParaRPr>
          </a:p>
        </p:txBody>
      </p:sp>
      <p:sp>
        <p:nvSpPr>
          <p:cNvPr id="114" name="Rounded Rectangular Callout 31">
            <a:extLst>
              <a:ext uri="{FF2B5EF4-FFF2-40B4-BE49-F238E27FC236}">
                <a16:creationId xmlns:a16="http://schemas.microsoft.com/office/drawing/2014/main" id="{15783427-BC24-4B3E-B4FE-02BDD4D42756}"/>
              </a:ext>
            </a:extLst>
          </p:cNvPr>
          <p:cNvSpPr/>
          <p:nvPr/>
        </p:nvSpPr>
        <p:spPr>
          <a:xfrm flipH="1">
            <a:off x="2984388" y="377141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85000"/>
                  <a:lumOff val="15000"/>
                </a:schemeClr>
              </a:solidFill>
            </a:endParaRPr>
          </a:p>
        </p:txBody>
      </p:sp>
      <p:grpSp>
        <p:nvGrpSpPr>
          <p:cNvPr id="115" name="그룹 6">
            <a:extLst>
              <a:ext uri="{FF2B5EF4-FFF2-40B4-BE49-F238E27FC236}">
                <a16:creationId xmlns:a16="http://schemas.microsoft.com/office/drawing/2014/main" id="{E35491B0-2DDB-4FC3-9504-93E88BF22C2C}"/>
              </a:ext>
            </a:extLst>
          </p:cNvPr>
          <p:cNvGrpSpPr/>
          <p:nvPr/>
        </p:nvGrpSpPr>
        <p:grpSpPr>
          <a:xfrm>
            <a:off x="1228344" y="4511826"/>
            <a:ext cx="2262988" cy="1504911"/>
            <a:chOff x="1730330" y="5175558"/>
            <a:chExt cx="1742087" cy="1504911"/>
          </a:xfrm>
        </p:grpSpPr>
        <p:sp>
          <p:nvSpPr>
            <p:cNvPr id="116" name="TextBox 115">
              <a:extLst>
                <a:ext uri="{FF2B5EF4-FFF2-40B4-BE49-F238E27FC236}">
                  <a16:creationId xmlns:a16="http://schemas.microsoft.com/office/drawing/2014/main" id="{497B9765-CDA1-4880-B231-D5CB5050C92B}"/>
                </a:ext>
              </a:extLst>
            </p:cNvPr>
            <p:cNvSpPr txBox="1"/>
            <p:nvPr/>
          </p:nvSpPr>
          <p:spPr>
            <a:xfrm>
              <a:off x="1730331" y="5387807"/>
              <a:ext cx="1733335" cy="1292662"/>
            </a:xfrm>
            <a:prstGeom prst="rect">
              <a:avLst/>
            </a:prstGeom>
            <a:noFill/>
          </p:spPr>
          <p:txBody>
            <a:bodyPr wrap="square" lIns="0" tIns="0" rIns="0" bIns="0" rtlCol="0">
              <a:spAutoFit/>
            </a:bodyPr>
            <a:lstStyle/>
            <a:p>
              <a:r>
                <a:rPr lang="en-US" sz="1200" b="0" i="0" dirty="0">
                  <a:solidFill>
                    <a:srgbClr val="2E2E2E"/>
                  </a:solidFill>
                  <a:effectLst/>
                  <a:latin typeface="NexusSerif"/>
                </a:rPr>
                <a:t>Neural networks offer a number of advantages, including requiring less formal statistical training, ability to detect all possible interactions between predictor variables, and the availability of multiple training algorithms.</a:t>
              </a:r>
              <a:endParaRPr lang="en-US" altLang="ko-KR" sz="1200" dirty="0">
                <a:solidFill>
                  <a:schemeClr val="tx1">
                    <a:lumMod val="85000"/>
                    <a:lumOff val="15000"/>
                  </a:schemeClr>
                </a:solidFill>
                <a:cs typeface="Arial" pitchFamily="34" charset="0"/>
              </a:endParaRPr>
            </a:p>
          </p:txBody>
        </p:sp>
        <p:sp>
          <p:nvSpPr>
            <p:cNvPr id="117" name="TextBox 116">
              <a:extLst>
                <a:ext uri="{FF2B5EF4-FFF2-40B4-BE49-F238E27FC236}">
                  <a16:creationId xmlns:a16="http://schemas.microsoft.com/office/drawing/2014/main" id="{5BA341D0-952B-4809-BFFE-6EA623FDFF01}"/>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PROS</a:t>
              </a:r>
            </a:p>
          </p:txBody>
        </p:sp>
      </p:grpSp>
      <p:sp>
        <p:nvSpPr>
          <p:cNvPr id="118" name="Rounded Rectangular Callout 47">
            <a:extLst>
              <a:ext uri="{FF2B5EF4-FFF2-40B4-BE49-F238E27FC236}">
                <a16:creationId xmlns:a16="http://schemas.microsoft.com/office/drawing/2014/main" id="{0F8847A2-D397-40DB-8037-717E880DA16D}"/>
              </a:ext>
            </a:extLst>
          </p:cNvPr>
          <p:cNvSpPr/>
          <p:nvPr/>
        </p:nvSpPr>
        <p:spPr>
          <a:xfrm flipH="1">
            <a:off x="5903052" y="3796086"/>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85000"/>
                  <a:lumOff val="15000"/>
                </a:schemeClr>
              </a:solidFill>
            </a:endParaRPr>
          </a:p>
        </p:txBody>
      </p:sp>
      <p:grpSp>
        <p:nvGrpSpPr>
          <p:cNvPr id="119" name="그룹 4">
            <a:extLst>
              <a:ext uri="{FF2B5EF4-FFF2-40B4-BE49-F238E27FC236}">
                <a16:creationId xmlns:a16="http://schemas.microsoft.com/office/drawing/2014/main" id="{CECEEBC9-7AD8-4AB2-A0B3-117358B5E11B}"/>
              </a:ext>
            </a:extLst>
          </p:cNvPr>
          <p:cNvGrpSpPr/>
          <p:nvPr/>
        </p:nvGrpSpPr>
        <p:grpSpPr>
          <a:xfrm>
            <a:off x="4147008" y="4536496"/>
            <a:ext cx="2262988" cy="766247"/>
            <a:chOff x="3727326" y="5176417"/>
            <a:chExt cx="1742087" cy="766247"/>
          </a:xfrm>
        </p:grpSpPr>
        <p:sp>
          <p:nvSpPr>
            <p:cNvPr id="120" name="TextBox 119">
              <a:extLst>
                <a:ext uri="{FF2B5EF4-FFF2-40B4-BE49-F238E27FC236}">
                  <a16:creationId xmlns:a16="http://schemas.microsoft.com/office/drawing/2014/main" id="{EBC9479A-AFB3-4AC1-B930-9B799A6BAC9B}"/>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85000"/>
                      <a:lumOff val="15000"/>
                    </a:schemeClr>
                  </a:solidFill>
                  <a:cs typeface="Arial" pitchFamily="34" charset="0"/>
                </a:rPr>
                <a:t>One main problem is the speed for modeling and developing the model need a lot of time</a:t>
              </a:r>
            </a:p>
          </p:txBody>
        </p:sp>
        <p:sp>
          <p:nvSpPr>
            <p:cNvPr id="121" name="TextBox 120">
              <a:extLst>
                <a:ext uri="{FF2B5EF4-FFF2-40B4-BE49-F238E27FC236}">
                  <a16:creationId xmlns:a16="http://schemas.microsoft.com/office/drawing/2014/main" id="{37C6BE62-10C8-4A50-A87A-D130B7EB5BB5}"/>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CONS</a:t>
              </a:r>
            </a:p>
          </p:txBody>
        </p:sp>
      </p:grpSp>
      <p:sp>
        <p:nvSpPr>
          <p:cNvPr id="122" name="Rectangle 9">
            <a:extLst>
              <a:ext uri="{FF2B5EF4-FFF2-40B4-BE49-F238E27FC236}">
                <a16:creationId xmlns:a16="http://schemas.microsoft.com/office/drawing/2014/main" id="{EC4EE556-FFB9-4161-BEA9-F4D9ED8BAD4C}"/>
              </a:ext>
            </a:extLst>
          </p:cNvPr>
          <p:cNvSpPr/>
          <p:nvPr/>
        </p:nvSpPr>
        <p:spPr>
          <a:xfrm>
            <a:off x="3190105" y="3861154"/>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123" name="Rounded Rectangle 5">
            <a:extLst>
              <a:ext uri="{FF2B5EF4-FFF2-40B4-BE49-F238E27FC236}">
                <a16:creationId xmlns:a16="http://schemas.microsoft.com/office/drawing/2014/main" id="{25EF2CB3-68DD-4CC9-87A1-E21A387A9154}"/>
              </a:ext>
            </a:extLst>
          </p:cNvPr>
          <p:cNvSpPr/>
          <p:nvPr/>
        </p:nvSpPr>
        <p:spPr>
          <a:xfrm flipH="1">
            <a:off x="6033700" y="3889656"/>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2" name="TextBox 1">
            <a:extLst>
              <a:ext uri="{FF2B5EF4-FFF2-40B4-BE49-F238E27FC236}">
                <a16:creationId xmlns:a16="http://schemas.microsoft.com/office/drawing/2014/main" id="{5FC2E3F2-DA5B-4194-BB50-383D7DBA5AF7}"/>
              </a:ext>
            </a:extLst>
          </p:cNvPr>
          <p:cNvSpPr txBox="1"/>
          <p:nvPr/>
        </p:nvSpPr>
        <p:spPr>
          <a:xfrm>
            <a:off x="8358139" y="5012580"/>
            <a:ext cx="1774845" cy="369332"/>
          </a:xfrm>
          <a:prstGeom prst="rect">
            <a:avLst/>
          </a:prstGeom>
          <a:noFill/>
        </p:spPr>
        <p:txBody>
          <a:bodyPr wrap="none" rtlCol="0">
            <a:spAutoFit/>
          </a:bodyPr>
          <a:lstStyle/>
          <a:p>
            <a:r>
              <a:rPr lang="en-US" dirty="0">
                <a:solidFill>
                  <a:schemeClr val="bg1"/>
                </a:solidFill>
              </a:rPr>
              <a:t>Neural Network</a:t>
            </a:r>
            <a:endParaRPr lang="en-ID" dirty="0">
              <a:solidFill>
                <a:schemeClr val="bg1"/>
              </a:solidFill>
            </a:endParaRPr>
          </a:p>
        </p:txBody>
      </p:sp>
      <p:sp>
        <p:nvSpPr>
          <p:cNvPr id="3" name="TextBox 2">
            <a:extLst>
              <a:ext uri="{FF2B5EF4-FFF2-40B4-BE49-F238E27FC236}">
                <a16:creationId xmlns:a16="http://schemas.microsoft.com/office/drawing/2014/main" id="{9EB1A370-7C44-4E5A-899E-A8C91FC66D5F}"/>
              </a:ext>
            </a:extLst>
          </p:cNvPr>
          <p:cNvSpPr txBox="1"/>
          <p:nvPr/>
        </p:nvSpPr>
        <p:spPr>
          <a:xfrm>
            <a:off x="1376423" y="1101531"/>
            <a:ext cx="3865161" cy="461665"/>
          </a:xfrm>
          <a:prstGeom prst="rect">
            <a:avLst/>
          </a:prstGeom>
          <a:noFill/>
        </p:spPr>
        <p:txBody>
          <a:bodyPr wrap="none" rtlCol="0">
            <a:spAutoFit/>
          </a:bodyPr>
          <a:lstStyle/>
          <a:p>
            <a:r>
              <a:rPr lang="en-US" sz="2400" dirty="0">
                <a:solidFill>
                  <a:srgbClr val="476ADD"/>
                </a:solidFill>
                <a:latin typeface="+mj-lt"/>
              </a:rPr>
              <a:t>Method used in this project</a:t>
            </a:r>
            <a:endParaRPr lang="en-ID" sz="2400" dirty="0">
              <a:solidFill>
                <a:srgbClr val="476ADD"/>
              </a:solidFill>
              <a:latin typeface="+mj-lt"/>
            </a:endParaRPr>
          </a:p>
        </p:txBody>
      </p:sp>
      <p:sp>
        <p:nvSpPr>
          <p:cNvPr id="144" name="TextBox 143">
            <a:extLst>
              <a:ext uri="{FF2B5EF4-FFF2-40B4-BE49-F238E27FC236}">
                <a16:creationId xmlns:a16="http://schemas.microsoft.com/office/drawing/2014/main" id="{4CC22A77-49BA-4D57-B2CF-6D5ECDA26D11}"/>
              </a:ext>
            </a:extLst>
          </p:cNvPr>
          <p:cNvSpPr txBox="1"/>
          <p:nvPr/>
        </p:nvSpPr>
        <p:spPr>
          <a:xfrm>
            <a:off x="2445683" y="1529611"/>
            <a:ext cx="3972562" cy="830997"/>
          </a:xfrm>
          <a:prstGeom prst="rect">
            <a:avLst/>
          </a:prstGeom>
          <a:noFill/>
        </p:spPr>
        <p:txBody>
          <a:bodyPr wrap="none" rtlCol="0">
            <a:spAutoFit/>
          </a:bodyPr>
          <a:lstStyle/>
          <a:p>
            <a:pPr algn="r"/>
            <a:r>
              <a:rPr lang="en-US" sz="4800" b="1" dirty="0">
                <a:solidFill>
                  <a:srgbClr val="5A28C8"/>
                </a:solidFill>
                <a:latin typeface="Bahnschrift SemiBold SemiConden" panose="020B0502040204020203" pitchFamily="34" charset="0"/>
              </a:rPr>
              <a:t>Neural Network</a:t>
            </a:r>
            <a:endParaRPr lang="en-ID" sz="4800" b="1" dirty="0">
              <a:solidFill>
                <a:srgbClr val="5A28C8"/>
              </a:solidFill>
              <a:latin typeface="Bahnschrift SemiBold SemiConden" panose="020B0502040204020203" pitchFamily="34" charset="0"/>
            </a:endParaRPr>
          </a:p>
        </p:txBody>
      </p:sp>
    </p:spTree>
    <p:extLst>
      <p:ext uri="{BB962C8B-B14F-4D97-AF65-F5344CB8AC3E}">
        <p14:creationId xmlns:p14="http://schemas.microsoft.com/office/powerpoint/2010/main" val="3827296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1000"/>
                                        <p:tgtEl>
                                          <p:spTgt spid="3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1000"/>
                                        <p:tgtEl>
                                          <p:spTgt spid="8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1000"/>
                                        <p:tgtEl>
                                          <p:spTgt spid="8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1000"/>
                                        <p:tgtEl>
                                          <p:spTgt spid="8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down)">
                                      <p:cBhvr>
                                        <p:cTn id="31" dur="1000"/>
                                        <p:tgtEl>
                                          <p:spTgt spid="8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down)">
                                      <p:cBhvr>
                                        <p:cTn id="34" dur="1000"/>
                                        <p:tgtEl>
                                          <p:spTgt spid="8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1000"/>
                                        <p:tgtEl>
                                          <p:spTgt spid="8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down)">
                                      <p:cBhvr>
                                        <p:cTn id="40" dur="1000"/>
                                        <p:tgtEl>
                                          <p:spTgt spid="8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10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down)">
                                      <p:cBhvr>
                                        <p:cTn id="46" dur="1000"/>
                                        <p:tgtEl>
                                          <p:spTgt spid="8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1000"/>
                                        <p:tgtEl>
                                          <p:spTgt spid="9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1000"/>
                                        <p:tgtEl>
                                          <p:spTgt spid="9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down)">
                                      <p:cBhvr>
                                        <p:cTn id="55" dur="1000"/>
                                        <p:tgtEl>
                                          <p:spTgt spid="9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wipe(down)">
                                      <p:cBhvr>
                                        <p:cTn id="58" dur="1000"/>
                                        <p:tgtEl>
                                          <p:spTgt spid="9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wipe(down)">
                                      <p:cBhvr>
                                        <p:cTn id="61" dur="1000"/>
                                        <p:tgtEl>
                                          <p:spTgt spid="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10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down)">
                                      <p:cBhvr>
                                        <p:cTn id="67" dur="1000"/>
                                        <p:tgtEl>
                                          <p:spTgt spid="9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down)">
                                      <p:cBhvr>
                                        <p:cTn id="70" dur="1000"/>
                                        <p:tgtEl>
                                          <p:spTgt spid="9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down)">
                                      <p:cBhvr>
                                        <p:cTn id="73" dur="1000"/>
                                        <p:tgtEl>
                                          <p:spTgt spid="9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down)">
                                      <p:cBhvr>
                                        <p:cTn id="76" dur="1000"/>
                                        <p:tgtEl>
                                          <p:spTgt spid="9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down)">
                                      <p:cBhvr>
                                        <p:cTn id="79" dur="1000"/>
                                        <p:tgtEl>
                                          <p:spTgt spid="10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1000"/>
                                        <p:tgtEl>
                                          <p:spTgt spid="10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wipe(down)">
                                      <p:cBhvr>
                                        <p:cTn id="85" dur="1000"/>
                                        <p:tgtEl>
                                          <p:spTgt spid="10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wipe(down)">
                                      <p:cBhvr>
                                        <p:cTn id="88" dur="1000"/>
                                        <p:tgtEl>
                                          <p:spTgt spid="10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wipe(down)">
                                      <p:cBhvr>
                                        <p:cTn id="91" dur="1000"/>
                                        <p:tgtEl>
                                          <p:spTgt spid="10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wipe(down)">
                                      <p:cBhvr>
                                        <p:cTn id="94" dur="1000"/>
                                        <p:tgtEl>
                                          <p:spTgt spid="10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down)">
                                      <p:cBhvr>
                                        <p:cTn id="97" dur="1000"/>
                                        <p:tgtEl>
                                          <p:spTgt spid="10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down)">
                                      <p:cBhvr>
                                        <p:cTn id="100" dur="1000"/>
                                        <p:tgtEl>
                                          <p:spTgt spid="1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wipe(down)">
                                      <p:cBhvr>
                                        <p:cTn id="103" dur="1000"/>
                                        <p:tgtEl>
                                          <p:spTgt spid="10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wipe(down)">
                                      <p:cBhvr>
                                        <p:cTn id="106" dur="1000"/>
                                        <p:tgtEl>
                                          <p:spTgt spid="10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wipe(down)">
                                      <p:cBhvr>
                                        <p:cTn id="109" dur="1000"/>
                                        <p:tgtEl>
                                          <p:spTgt spid="11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down)">
                                      <p:cBhvr>
                                        <p:cTn id="112" dur="1000"/>
                                        <p:tgtEl>
                                          <p:spTgt spid="2"/>
                                        </p:tgtEl>
                                      </p:cBhvr>
                                    </p:animEffect>
                                  </p:childTnLst>
                                </p:cTn>
                              </p:par>
                              <p:par>
                                <p:cTn id="113" presetID="22" presetClass="entr" presetSubtype="4"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down)">
                                      <p:cBhvr>
                                        <p:cTn id="115" dur="1000"/>
                                        <p:tgtEl>
                                          <p:spTgt spid="62"/>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4"/>
                                        </p:tgtEl>
                                        <p:attrNameLst>
                                          <p:attrName>style.visibility</p:attrName>
                                        </p:attrNameLst>
                                      </p:cBhvr>
                                      <p:to>
                                        <p:strVal val="visible"/>
                                      </p:to>
                                    </p:set>
                                    <p:animEffect transition="in" filter="wipe(down)">
                                      <p:cBhvr>
                                        <p:cTn id="118" dur="1000"/>
                                        <p:tgtEl>
                                          <p:spTgt spid="114"/>
                                        </p:tgtEl>
                                      </p:cBhvr>
                                    </p:animEffect>
                                  </p:childTnLst>
                                </p:cTn>
                              </p:par>
                              <p:par>
                                <p:cTn id="119" presetID="22" presetClass="entr" presetSubtype="4"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down)">
                                      <p:cBhvr>
                                        <p:cTn id="121" dur="1000"/>
                                        <p:tgtEl>
                                          <p:spTgt spid="11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wipe(down)">
                                      <p:cBhvr>
                                        <p:cTn id="124" dur="1000"/>
                                        <p:tgtEl>
                                          <p:spTgt spid="118"/>
                                        </p:tgtEl>
                                      </p:cBhvr>
                                    </p:animEffect>
                                  </p:childTnLst>
                                </p:cTn>
                              </p:par>
                              <p:par>
                                <p:cTn id="125" presetID="22" presetClass="entr" presetSubtype="4" fill="hold" nodeType="with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1000"/>
                                        <p:tgtEl>
                                          <p:spTgt spid="119"/>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22"/>
                                        </p:tgtEl>
                                        <p:attrNameLst>
                                          <p:attrName>style.visibility</p:attrName>
                                        </p:attrNameLst>
                                      </p:cBhvr>
                                      <p:to>
                                        <p:strVal val="visible"/>
                                      </p:to>
                                    </p:set>
                                    <p:animEffect transition="in" filter="wipe(down)">
                                      <p:cBhvr>
                                        <p:cTn id="130" dur="1000"/>
                                        <p:tgtEl>
                                          <p:spTgt spid="1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23"/>
                                        </p:tgtEl>
                                        <p:attrNameLst>
                                          <p:attrName>style.visibility</p:attrName>
                                        </p:attrNameLst>
                                      </p:cBhvr>
                                      <p:to>
                                        <p:strVal val="visible"/>
                                      </p:to>
                                    </p:set>
                                    <p:animEffect transition="in" filter="wipe(down)">
                                      <p:cBhvr>
                                        <p:cTn id="133"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3" grpId="0"/>
      <p:bldP spid="114" grpId="0" animBg="1"/>
      <p:bldP spid="118" grpId="0" animBg="1"/>
      <p:bldP spid="122" grpId="0" animBg="1"/>
      <p:bldP spid="123" grpId="0" animBg="1"/>
      <p:bldP spid="2" grpId="0"/>
      <p:bldP spid="3" grpId="0"/>
      <p:bldP spid="1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6">
                    <a:lumMod val="75000"/>
                  </a:schemeClr>
                </a:solidFill>
              </a:rPr>
              <a:t>Preprocessing Workflow</a:t>
            </a:r>
          </a:p>
        </p:txBody>
      </p:sp>
      <p:sp>
        <p:nvSpPr>
          <p:cNvPr id="3" name="Rectangle 2">
            <a:extLst>
              <a:ext uri="{FF2B5EF4-FFF2-40B4-BE49-F238E27FC236}">
                <a16:creationId xmlns:a16="http://schemas.microsoft.com/office/drawing/2014/main" id="{8D4C3487-A463-432A-A87C-3463B157B871}"/>
              </a:ext>
            </a:extLst>
          </p:cNvPr>
          <p:cNvSpPr/>
          <p:nvPr/>
        </p:nvSpPr>
        <p:spPr>
          <a:xfrm>
            <a:off x="1009309" y="1632033"/>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1009308" y="263992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1009310" y="349376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CBA0FC3-2860-46AD-B2BB-B21A72A3AA88}"/>
              </a:ext>
            </a:extLst>
          </p:cNvPr>
          <p:cNvSpPr/>
          <p:nvPr/>
        </p:nvSpPr>
        <p:spPr>
          <a:xfrm>
            <a:off x="1009308" y="43811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D7E1102E-B51B-48DF-8462-A128864AB44D}"/>
              </a:ext>
            </a:extLst>
          </p:cNvPr>
          <p:cNvSpPr/>
          <p:nvPr/>
        </p:nvSpPr>
        <p:spPr>
          <a:xfrm>
            <a:off x="1009308" y="52864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427E15EF-726C-41E2-A9D4-59A00B52321E}"/>
              </a:ext>
            </a:extLst>
          </p:cNvPr>
          <p:cNvGrpSpPr/>
          <p:nvPr/>
        </p:nvGrpSpPr>
        <p:grpSpPr>
          <a:xfrm>
            <a:off x="7749314" y="2770057"/>
            <a:ext cx="2275890" cy="1322403"/>
            <a:chOff x="5680238" y="2623616"/>
            <a:chExt cx="2068326" cy="1201798"/>
          </a:xfrm>
          <a:solidFill>
            <a:schemeClr val="accent6">
              <a:lumMod val="75000"/>
            </a:schemeClr>
          </a:solidFill>
        </p:grpSpPr>
        <p:sp>
          <p:nvSpPr>
            <p:cNvPr id="10" name="Right Arrow 7">
              <a:extLst>
                <a:ext uri="{FF2B5EF4-FFF2-40B4-BE49-F238E27FC236}">
                  <a16:creationId xmlns:a16="http://schemas.microsoft.com/office/drawing/2014/main" id="{33BA43C6-84D3-4A03-A258-4BB1384F592C}"/>
                </a:ext>
              </a:extLst>
            </p:cNvPr>
            <p:cNvSpPr/>
            <p:nvPr/>
          </p:nvSpPr>
          <p:spPr>
            <a:xfrm rot="16200000">
              <a:off x="6357325" y="279713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ight Arrow 16">
              <a:extLst>
                <a:ext uri="{FF2B5EF4-FFF2-40B4-BE49-F238E27FC236}">
                  <a16:creationId xmlns:a16="http://schemas.microsoft.com/office/drawing/2014/main" id="{C2183F64-CEE6-4902-B843-9B7E952615E9}"/>
                </a:ext>
              </a:extLst>
            </p:cNvPr>
            <p:cNvSpPr/>
            <p:nvPr/>
          </p:nvSpPr>
          <p:spPr>
            <a:xfrm rot="18900000">
              <a:off x="6873273"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Arrow 17">
              <a:extLst>
                <a:ext uri="{FF2B5EF4-FFF2-40B4-BE49-F238E27FC236}">
                  <a16:creationId xmlns:a16="http://schemas.microsoft.com/office/drawing/2014/main" id="{EE3A15BA-2A06-439F-A9DD-6A12D7A80116}"/>
                </a:ext>
              </a:extLst>
            </p:cNvPr>
            <p:cNvSpPr/>
            <p:nvPr/>
          </p:nvSpPr>
          <p:spPr>
            <a:xfrm>
              <a:off x="7060905"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ight Arrow 18">
              <a:extLst>
                <a:ext uri="{FF2B5EF4-FFF2-40B4-BE49-F238E27FC236}">
                  <a16:creationId xmlns:a16="http://schemas.microsoft.com/office/drawing/2014/main" id="{53768B99-8DAA-4064-AFA3-B685F6FEA476}"/>
                </a:ext>
              </a:extLst>
            </p:cNvPr>
            <p:cNvSpPr/>
            <p:nvPr/>
          </p:nvSpPr>
          <p:spPr>
            <a:xfrm rot="2700000" flipH="1">
              <a:off x="5838096"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ight Arrow 19">
              <a:extLst>
                <a:ext uri="{FF2B5EF4-FFF2-40B4-BE49-F238E27FC236}">
                  <a16:creationId xmlns:a16="http://schemas.microsoft.com/office/drawing/2014/main" id="{C9CC1A4B-C07F-44CB-998E-F8210DA1133A}"/>
                </a:ext>
              </a:extLst>
            </p:cNvPr>
            <p:cNvSpPr/>
            <p:nvPr/>
          </p:nvSpPr>
          <p:spPr>
            <a:xfrm flipH="1">
              <a:off x="5680238"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Group 14">
            <a:extLst>
              <a:ext uri="{FF2B5EF4-FFF2-40B4-BE49-F238E27FC236}">
                <a16:creationId xmlns:a16="http://schemas.microsoft.com/office/drawing/2014/main" id="{5DC77ADD-4B8E-40D4-95C1-16112C21DACE}"/>
              </a:ext>
            </a:extLst>
          </p:cNvPr>
          <p:cNvGrpSpPr/>
          <p:nvPr/>
        </p:nvGrpSpPr>
        <p:grpSpPr>
          <a:xfrm>
            <a:off x="1684067" y="1565605"/>
            <a:ext cx="4735786" cy="892552"/>
            <a:chOff x="592509" y="1556792"/>
            <a:chExt cx="2361076" cy="892552"/>
          </a:xfrm>
        </p:grpSpPr>
        <p:sp>
          <p:nvSpPr>
            <p:cNvPr id="16" name="TextBox 15">
              <a:extLst>
                <a:ext uri="{FF2B5EF4-FFF2-40B4-BE49-F238E27FC236}">
                  <a16:creationId xmlns:a16="http://schemas.microsoft.com/office/drawing/2014/main" id="{C267F42B-9842-416A-BF65-5C1915742096}"/>
                </a:ext>
              </a:extLst>
            </p:cNvPr>
            <p:cNvSpPr txBox="1"/>
            <p:nvPr/>
          </p:nvSpPr>
          <p:spPr>
            <a:xfrm>
              <a:off x="592509" y="1803013"/>
              <a:ext cx="2361076"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Conver</a:t>
              </a:r>
              <a:r>
                <a:rPr lang="en-US" altLang="ko-KR" sz="1200" dirty="0">
                  <a:solidFill>
                    <a:schemeClr val="tx1">
                      <a:lumMod val="75000"/>
                      <a:lumOff val="25000"/>
                    </a:schemeClr>
                  </a:solidFill>
                  <a:cs typeface="Arial" pitchFamily="34" charset="0"/>
                </a:rPr>
                <a:t> entire text in the data to standard form such as convert text to lowercase, remove number whitespace link website and many more</a:t>
              </a:r>
            </a:p>
          </p:txBody>
        </p:sp>
        <p:sp>
          <p:nvSpPr>
            <p:cNvPr id="17" name="TextBox 16">
              <a:extLst>
                <a:ext uri="{FF2B5EF4-FFF2-40B4-BE49-F238E27FC236}">
                  <a16:creationId xmlns:a16="http://schemas.microsoft.com/office/drawing/2014/main" id="{16EF453C-BA86-458D-8698-2D3E648AE953}"/>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Case Folding</a:t>
              </a:r>
              <a:endParaRPr lang="ko-KR" altLang="en-US" sz="1200" b="1" dirty="0">
                <a:solidFill>
                  <a:schemeClr val="accent6">
                    <a:lumMod val="75000"/>
                  </a:schemeClr>
                </a:solidFill>
                <a:cs typeface="Arial" pitchFamily="34" charset="0"/>
              </a:endParaRPr>
            </a:p>
          </p:txBody>
        </p:sp>
      </p:grpSp>
      <p:grpSp>
        <p:nvGrpSpPr>
          <p:cNvPr id="18" name="Group 17">
            <a:extLst>
              <a:ext uri="{FF2B5EF4-FFF2-40B4-BE49-F238E27FC236}">
                <a16:creationId xmlns:a16="http://schemas.microsoft.com/office/drawing/2014/main" id="{E1716B51-D0F4-425F-88E4-95E7E5F374FE}"/>
              </a:ext>
            </a:extLst>
          </p:cNvPr>
          <p:cNvGrpSpPr/>
          <p:nvPr/>
        </p:nvGrpSpPr>
        <p:grpSpPr>
          <a:xfrm>
            <a:off x="1684067" y="2573501"/>
            <a:ext cx="4735786" cy="523220"/>
            <a:chOff x="592509" y="1556792"/>
            <a:chExt cx="2361076" cy="523220"/>
          </a:xfrm>
        </p:grpSpPr>
        <p:sp>
          <p:nvSpPr>
            <p:cNvPr id="19" name="TextBox 18">
              <a:extLst>
                <a:ext uri="{FF2B5EF4-FFF2-40B4-BE49-F238E27FC236}">
                  <a16:creationId xmlns:a16="http://schemas.microsoft.com/office/drawing/2014/main" id="{62AE0282-01F0-4ECE-8F0F-62036E6540B7}"/>
                </a:ext>
              </a:extLst>
            </p:cNvPr>
            <p:cNvSpPr txBox="1"/>
            <p:nvPr/>
          </p:nvSpPr>
          <p:spPr>
            <a:xfrm>
              <a:off x="592509" y="1803013"/>
              <a:ext cx="236107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Turnacating input string based on each word that composes it</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63693A07-F990-411A-BCE6-35857C026846}"/>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Tokenization</a:t>
              </a:r>
              <a:endParaRPr lang="ko-KR" altLang="en-US" sz="1200" b="1" dirty="0">
                <a:solidFill>
                  <a:schemeClr val="accent6">
                    <a:lumMod val="75000"/>
                  </a:schemeClr>
                </a:solidFill>
                <a:cs typeface="Arial" pitchFamily="34" charset="0"/>
              </a:endParaRPr>
            </a:p>
          </p:txBody>
        </p:sp>
      </p:grpSp>
      <p:grpSp>
        <p:nvGrpSpPr>
          <p:cNvPr id="21" name="Group 20">
            <a:extLst>
              <a:ext uri="{FF2B5EF4-FFF2-40B4-BE49-F238E27FC236}">
                <a16:creationId xmlns:a16="http://schemas.microsoft.com/office/drawing/2014/main" id="{A21699F9-B00D-4249-BC15-C3937A2D6ED3}"/>
              </a:ext>
            </a:extLst>
          </p:cNvPr>
          <p:cNvGrpSpPr/>
          <p:nvPr/>
        </p:nvGrpSpPr>
        <p:grpSpPr>
          <a:xfrm>
            <a:off x="1684068" y="3427341"/>
            <a:ext cx="4735786" cy="707886"/>
            <a:chOff x="592509" y="1556792"/>
            <a:chExt cx="2361076" cy="707886"/>
          </a:xfrm>
        </p:grpSpPr>
        <p:sp>
          <p:nvSpPr>
            <p:cNvPr id="22" name="TextBox 21">
              <a:extLst>
                <a:ext uri="{FF2B5EF4-FFF2-40B4-BE49-F238E27FC236}">
                  <a16:creationId xmlns:a16="http://schemas.microsoft.com/office/drawing/2014/main" id="{17384F6E-8928-4757-8879-A5C00018F0BB}"/>
                </a:ext>
              </a:extLst>
            </p:cNvPr>
            <p:cNvSpPr txBox="1"/>
            <p:nvPr/>
          </p:nvSpPr>
          <p:spPr>
            <a:xfrm>
              <a:off x="592509" y="1803013"/>
              <a:ext cx="236107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Removing suffixes text and reduce number of variation on </a:t>
              </a:r>
              <a:r>
                <a:rPr lang="en-US" altLang="ko-KR" sz="1200" dirty="0" err="1">
                  <a:solidFill>
                    <a:schemeClr val="tx1">
                      <a:lumMod val="75000"/>
                      <a:lumOff val="25000"/>
                    </a:schemeClr>
                  </a:solidFill>
                  <a:cs typeface="Arial" pitchFamily="34" charset="0"/>
                </a:rPr>
                <a:t>represention</a:t>
              </a:r>
              <a:r>
                <a:rPr lang="en-US" altLang="ko-KR" sz="1200" dirty="0">
                  <a:solidFill>
                    <a:schemeClr val="tx1">
                      <a:lumMod val="75000"/>
                      <a:lumOff val="25000"/>
                    </a:schemeClr>
                  </a:solidFill>
                  <a:cs typeface="Arial" pitchFamily="34" charset="0"/>
                </a:rPr>
                <a:t> of a word</a:t>
              </a:r>
            </a:p>
          </p:txBody>
        </p:sp>
        <p:sp>
          <p:nvSpPr>
            <p:cNvPr id="23" name="TextBox 22">
              <a:extLst>
                <a:ext uri="{FF2B5EF4-FFF2-40B4-BE49-F238E27FC236}">
                  <a16:creationId xmlns:a16="http://schemas.microsoft.com/office/drawing/2014/main" id="{D45D2BA3-0637-4325-B573-BF170D2C1557}"/>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Stemming</a:t>
              </a:r>
              <a:endParaRPr lang="ko-KR" altLang="en-US" sz="1200" b="1" dirty="0">
                <a:solidFill>
                  <a:schemeClr val="accent6">
                    <a:lumMod val="75000"/>
                  </a:schemeClr>
                </a:solidFill>
                <a:cs typeface="Arial" pitchFamily="34" charset="0"/>
              </a:endParaRPr>
            </a:p>
          </p:txBody>
        </p:sp>
      </p:grpSp>
      <p:grpSp>
        <p:nvGrpSpPr>
          <p:cNvPr id="24" name="Group 23">
            <a:extLst>
              <a:ext uri="{FF2B5EF4-FFF2-40B4-BE49-F238E27FC236}">
                <a16:creationId xmlns:a16="http://schemas.microsoft.com/office/drawing/2014/main" id="{707BC674-F4D7-4A7B-87FA-1E4BCC8B00DA}"/>
              </a:ext>
            </a:extLst>
          </p:cNvPr>
          <p:cNvGrpSpPr/>
          <p:nvPr/>
        </p:nvGrpSpPr>
        <p:grpSpPr>
          <a:xfrm>
            <a:off x="1684065" y="4314769"/>
            <a:ext cx="4735786" cy="523220"/>
            <a:chOff x="592509" y="1556792"/>
            <a:chExt cx="2361076" cy="523220"/>
          </a:xfrm>
        </p:grpSpPr>
        <p:sp>
          <p:nvSpPr>
            <p:cNvPr id="25" name="TextBox 24">
              <a:extLst>
                <a:ext uri="{FF2B5EF4-FFF2-40B4-BE49-F238E27FC236}">
                  <a16:creationId xmlns:a16="http://schemas.microsoft.com/office/drawing/2014/main" id="{421DA4D7-A2FD-47C2-8D17-C2D80EAD439E}"/>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 the basic form of word in the data set</a:t>
              </a:r>
            </a:p>
          </p:txBody>
        </p:sp>
        <p:sp>
          <p:nvSpPr>
            <p:cNvPr id="26" name="TextBox 25">
              <a:extLst>
                <a:ext uri="{FF2B5EF4-FFF2-40B4-BE49-F238E27FC236}">
                  <a16:creationId xmlns:a16="http://schemas.microsoft.com/office/drawing/2014/main" id="{FC027426-BFE6-478E-8D22-4F9A33C403AF}"/>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err="1">
                  <a:solidFill>
                    <a:schemeClr val="accent6">
                      <a:lumMod val="75000"/>
                    </a:schemeClr>
                  </a:solidFill>
                  <a:cs typeface="Arial" pitchFamily="34" charset="0"/>
                </a:rPr>
                <a:t>Lemmetizer</a:t>
              </a:r>
              <a:endParaRPr lang="ko-KR" altLang="en-US" sz="1200" b="1" dirty="0">
                <a:solidFill>
                  <a:schemeClr val="accent6">
                    <a:lumMod val="75000"/>
                  </a:schemeClr>
                </a:solidFill>
                <a:cs typeface="Arial" pitchFamily="34" charset="0"/>
              </a:endParaRPr>
            </a:p>
          </p:txBody>
        </p:sp>
      </p:grpSp>
      <p:grpSp>
        <p:nvGrpSpPr>
          <p:cNvPr id="27" name="Group 26">
            <a:extLst>
              <a:ext uri="{FF2B5EF4-FFF2-40B4-BE49-F238E27FC236}">
                <a16:creationId xmlns:a16="http://schemas.microsoft.com/office/drawing/2014/main" id="{23BC43AC-6E18-4084-A853-21AF3C952169}"/>
              </a:ext>
            </a:extLst>
          </p:cNvPr>
          <p:cNvGrpSpPr/>
          <p:nvPr/>
        </p:nvGrpSpPr>
        <p:grpSpPr>
          <a:xfrm>
            <a:off x="1684063" y="5220068"/>
            <a:ext cx="4735786" cy="523220"/>
            <a:chOff x="592509" y="1556792"/>
            <a:chExt cx="2361076" cy="523220"/>
          </a:xfrm>
        </p:grpSpPr>
        <p:sp>
          <p:nvSpPr>
            <p:cNvPr id="28" name="TextBox 27">
              <a:extLst>
                <a:ext uri="{FF2B5EF4-FFF2-40B4-BE49-F238E27FC236}">
                  <a16:creationId xmlns:a16="http://schemas.microsoft.com/office/drawing/2014/main" id="{5AAA8F0E-BEC4-4F81-A24C-1CADE9E3D9F7}"/>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last but not least convert text into numerical representation</a:t>
              </a:r>
            </a:p>
          </p:txBody>
        </p:sp>
        <p:sp>
          <p:nvSpPr>
            <p:cNvPr id="29" name="TextBox 28">
              <a:extLst>
                <a:ext uri="{FF2B5EF4-FFF2-40B4-BE49-F238E27FC236}">
                  <a16:creationId xmlns:a16="http://schemas.microsoft.com/office/drawing/2014/main" id="{48FD77A0-5B81-42EF-B697-5FF14F72598D}"/>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Text Vectorization</a:t>
              </a:r>
              <a:endParaRPr lang="ko-KR" altLang="en-US" sz="1200" b="1" dirty="0">
                <a:solidFill>
                  <a:schemeClr val="accent6">
                    <a:lumMod val="75000"/>
                  </a:schemeClr>
                </a:solidFill>
                <a:cs typeface="Arial" pitchFamily="34" charset="0"/>
              </a:endParaRPr>
            </a:p>
          </p:txBody>
        </p:sp>
      </p:grpSp>
      <p:sp>
        <p:nvSpPr>
          <p:cNvPr id="40" name="Rectangle 9">
            <a:extLst>
              <a:ext uri="{FF2B5EF4-FFF2-40B4-BE49-F238E27FC236}">
                <a16:creationId xmlns:a16="http://schemas.microsoft.com/office/drawing/2014/main" id="{2D967D4B-A21B-4EEC-A745-B546FCD18C82}"/>
              </a:ext>
            </a:extLst>
          </p:cNvPr>
          <p:cNvSpPr/>
          <p:nvPr/>
        </p:nvSpPr>
        <p:spPr>
          <a:xfrm>
            <a:off x="7035504" y="3572249"/>
            <a:ext cx="544314" cy="46166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1" name="Rounded Rectangle 25">
            <a:extLst>
              <a:ext uri="{FF2B5EF4-FFF2-40B4-BE49-F238E27FC236}">
                <a16:creationId xmlns:a16="http://schemas.microsoft.com/office/drawing/2014/main" id="{0C9EE718-DEA7-4FD6-AA47-88A28AB5FEC7}"/>
              </a:ext>
            </a:extLst>
          </p:cNvPr>
          <p:cNvSpPr/>
          <p:nvPr/>
        </p:nvSpPr>
        <p:spPr>
          <a:xfrm>
            <a:off x="7329175" y="2546726"/>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Shape 41">
            <a:extLst>
              <a:ext uri="{FF2B5EF4-FFF2-40B4-BE49-F238E27FC236}">
                <a16:creationId xmlns:a16="http://schemas.microsoft.com/office/drawing/2014/main" id="{5EEC833A-77F6-4B7A-8C49-E43A284A12DA}"/>
              </a:ext>
            </a:extLst>
          </p:cNvPr>
          <p:cNvSpPr/>
          <p:nvPr/>
        </p:nvSpPr>
        <p:spPr>
          <a:xfrm>
            <a:off x="9883189" y="2494181"/>
            <a:ext cx="592489" cy="539288"/>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4D8ADC5-4FF3-4674-8C0E-F6F524741031}"/>
              </a:ext>
            </a:extLst>
          </p:cNvPr>
          <p:cNvSpPr/>
          <p:nvPr/>
        </p:nvSpPr>
        <p:spPr>
          <a:xfrm>
            <a:off x="10253366" y="3642758"/>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9">
            <a:extLst>
              <a:ext uri="{FF2B5EF4-FFF2-40B4-BE49-F238E27FC236}">
                <a16:creationId xmlns:a16="http://schemas.microsoft.com/office/drawing/2014/main" id="{798D5D5B-4A52-4066-972A-0A86003F7082}"/>
              </a:ext>
            </a:extLst>
          </p:cNvPr>
          <p:cNvSpPr/>
          <p:nvPr/>
        </p:nvSpPr>
        <p:spPr>
          <a:xfrm>
            <a:off x="1104303" y="1720255"/>
            <a:ext cx="315268" cy="3147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8" name="Rounded Rectangle 25">
            <a:extLst>
              <a:ext uri="{FF2B5EF4-FFF2-40B4-BE49-F238E27FC236}">
                <a16:creationId xmlns:a16="http://schemas.microsoft.com/office/drawing/2014/main" id="{23369DD0-022D-4A2D-BD0E-7833408F412F}"/>
              </a:ext>
            </a:extLst>
          </p:cNvPr>
          <p:cNvSpPr/>
          <p:nvPr/>
        </p:nvSpPr>
        <p:spPr>
          <a:xfrm>
            <a:off x="1101060" y="2766545"/>
            <a:ext cx="343170" cy="25148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Shape 58">
            <a:extLst>
              <a:ext uri="{FF2B5EF4-FFF2-40B4-BE49-F238E27FC236}">
                <a16:creationId xmlns:a16="http://schemas.microsoft.com/office/drawing/2014/main" id="{B27C0C06-4740-4500-8DEE-6DA32F7D50D9}"/>
              </a:ext>
            </a:extLst>
          </p:cNvPr>
          <p:cNvSpPr/>
          <p:nvPr/>
        </p:nvSpPr>
        <p:spPr>
          <a:xfrm>
            <a:off x="1101058" y="4477647"/>
            <a:ext cx="343171" cy="312357"/>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999815-44E8-42FD-8E0B-DEA1C2A92B70}"/>
              </a:ext>
            </a:extLst>
          </p:cNvPr>
          <p:cNvSpPr/>
          <p:nvPr/>
        </p:nvSpPr>
        <p:spPr>
          <a:xfrm>
            <a:off x="1070643" y="5389109"/>
            <a:ext cx="343170" cy="24370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59E5E4F-C223-4EA7-88CE-2FEA636E4E1E}"/>
              </a:ext>
            </a:extLst>
          </p:cNvPr>
          <p:cNvSpPr/>
          <p:nvPr/>
        </p:nvSpPr>
        <p:spPr>
          <a:xfrm>
            <a:off x="1086275" y="3529836"/>
            <a:ext cx="361583" cy="437641"/>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90" name="Freeform: Shape 89">
            <a:extLst>
              <a:ext uri="{FF2B5EF4-FFF2-40B4-BE49-F238E27FC236}">
                <a16:creationId xmlns:a16="http://schemas.microsoft.com/office/drawing/2014/main" id="{926B630F-91DE-4EF0-B9FD-AC3B26C92790}"/>
              </a:ext>
            </a:extLst>
          </p:cNvPr>
          <p:cNvSpPr/>
          <p:nvPr/>
        </p:nvSpPr>
        <p:spPr>
          <a:xfrm>
            <a:off x="8662622" y="1972316"/>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12792249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
                                        <p:tgtEl>
                                          <p:spTgt spid="4"/>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
                                        <p:tgtEl>
                                          <p:spTgt spid="5"/>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
                                        <p:tgtEl>
                                          <p:spTgt spid="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
                                        <p:tgtEl>
                                          <p:spTgt spid="1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
                                        <p:tgtEl>
                                          <p:spTgt spid="18"/>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00"/>
                                        <p:tgtEl>
                                          <p:spTgt spid="21"/>
                                        </p:tgtEl>
                                      </p:cBhvr>
                                    </p:animEffect>
                                  </p:childTnLst>
                                </p:cTn>
                              </p:par>
                            </p:childTnLst>
                          </p:cTn>
                        </p:par>
                        <p:par>
                          <p:cTn id="36" fill="hold">
                            <p:stCondLst>
                              <p:cond delay="16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childTnLst>
                          </p:cTn>
                        </p:par>
                        <p:par>
                          <p:cTn id="40" fill="hold">
                            <p:stCondLst>
                              <p:cond delay="18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00"/>
                                        <p:tgtEl>
                                          <p:spTgt spid="27"/>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00"/>
                                        <p:tgtEl>
                                          <p:spTgt spid="57"/>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200"/>
                                        <p:tgtEl>
                                          <p:spTgt spid="59"/>
                                        </p:tgtEl>
                                      </p:cBhvr>
                                    </p:animEffect>
                                  </p:childTnLst>
                                </p:cTn>
                              </p:par>
                            </p:childTnLst>
                          </p:cTn>
                        </p:par>
                        <p:par>
                          <p:cTn id="55" fill="hold">
                            <p:stCondLst>
                              <p:cond delay="240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200"/>
                                        <p:tgtEl>
                                          <p:spTgt spid="60"/>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200"/>
                                        <p:tgtEl>
                                          <p:spTgt spid="88"/>
                                        </p:tgtEl>
                                      </p:cBhvr>
                                    </p:animEffect>
                                  </p:childTnLst>
                                </p:cTn>
                              </p:par>
                            </p:childTnLst>
                          </p:cTn>
                        </p:par>
                        <p:par>
                          <p:cTn id="63" fill="hold">
                            <p:stCondLst>
                              <p:cond delay="2800"/>
                            </p:stCondLst>
                            <p:childTnLst>
                              <p:par>
                                <p:cTn id="64" presetID="10"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200"/>
                                        <p:tgtEl>
                                          <p:spTgt spid="9"/>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00"/>
                                        <p:tgtEl>
                                          <p:spTgt spid="40"/>
                                        </p:tgtEl>
                                      </p:cBhvr>
                                    </p:animEffect>
                                  </p:childTnLst>
                                </p:cTn>
                              </p:par>
                            </p:childTnLst>
                          </p:cTn>
                        </p:par>
                        <p:par>
                          <p:cTn id="71" fill="hold">
                            <p:stCondLst>
                              <p:cond delay="3200"/>
                            </p:stCondLst>
                            <p:childTnLst>
                              <p:par>
                                <p:cTn id="72" presetID="10" presetClass="entr" presetSubtype="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00"/>
                                        <p:tgtEl>
                                          <p:spTgt spid="41"/>
                                        </p:tgtEl>
                                      </p:cBhvr>
                                    </p:animEffect>
                                  </p:childTnLst>
                                </p:cTn>
                              </p:par>
                            </p:childTnLst>
                          </p:cTn>
                        </p:par>
                        <p:par>
                          <p:cTn id="75" fill="hold">
                            <p:stCondLst>
                              <p:cond delay="3400"/>
                            </p:stCondLst>
                            <p:childTnLst>
                              <p:par>
                                <p:cTn id="76" presetID="10"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00"/>
                                        <p:tgtEl>
                                          <p:spTgt spid="42"/>
                                        </p:tgtEl>
                                      </p:cBhvr>
                                    </p:animEffect>
                                  </p:childTnLst>
                                </p:cTn>
                              </p:par>
                            </p:childTnLst>
                          </p:cTn>
                        </p:par>
                        <p:par>
                          <p:cTn id="79" fill="hold">
                            <p:stCondLst>
                              <p:cond delay="3600"/>
                            </p:stCondLst>
                            <p:childTnLst>
                              <p:par>
                                <p:cTn id="80" presetID="10"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00"/>
                                        <p:tgtEl>
                                          <p:spTgt spid="44"/>
                                        </p:tgtEl>
                                      </p:cBhvr>
                                    </p:animEffect>
                                  </p:childTnLst>
                                </p:cTn>
                              </p:par>
                            </p:childTnLst>
                          </p:cTn>
                        </p:par>
                        <p:par>
                          <p:cTn id="83" fill="hold">
                            <p:stCondLst>
                              <p:cond delay="3800"/>
                            </p:stCondLst>
                            <p:childTnLst>
                              <p:par>
                                <p:cTn id="84" presetID="10" presetClass="entr" presetSubtype="0"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fade">
                                      <p:cBhvr>
                                        <p:cTn id="86"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40" grpId="0" animBg="1"/>
      <p:bldP spid="41" grpId="0" animBg="1"/>
      <p:bldP spid="42" grpId="0" animBg="1"/>
      <p:bldP spid="44" grpId="0" animBg="1"/>
      <p:bldP spid="57" grpId="0" animBg="1"/>
      <p:bldP spid="58" grpId="0" animBg="1"/>
      <p:bldP spid="59" grpId="0" animBg="1"/>
      <p:bldP spid="60" grpId="0" animBg="1"/>
      <p:bldP spid="88"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4574"/>
            <a:ext cx="11573197" cy="724247"/>
          </a:xfrm>
        </p:spPr>
        <p:txBody>
          <a:bodyPr/>
          <a:lstStyle/>
          <a:p>
            <a:r>
              <a:rPr lang="en-US" sz="3600" b="1" dirty="0">
                <a:solidFill>
                  <a:schemeClr val="accent6">
                    <a:lumMod val="75000"/>
                  </a:schemeClr>
                </a:solidFill>
              </a:rPr>
              <a:t>Work Flow</a:t>
            </a:r>
          </a:p>
        </p:txBody>
      </p:sp>
      <p:grpSp>
        <p:nvGrpSpPr>
          <p:cNvPr id="3" name="Group 2">
            <a:extLst>
              <a:ext uri="{FF2B5EF4-FFF2-40B4-BE49-F238E27FC236}">
                <a16:creationId xmlns:a16="http://schemas.microsoft.com/office/drawing/2014/main" id="{D63D1A1F-2D05-4B2C-9413-083A470B8E7B}"/>
              </a:ext>
            </a:extLst>
          </p:cNvPr>
          <p:cNvGrpSpPr/>
          <p:nvPr/>
        </p:nvGrpSpPr>
        <p:grpSpPr>
          <a:xfrm>
            <a:off x="982771" y="1581397"/>
            <a:ext cx="2738140" cy="901282"/>
            <a:chOff x="302738" y="4417056"/>
            <a:chExt cx="2851594" cy="901282"/>
          </a:xfrm>
        </p:grpSpPr>
        <p:sp>
          <p:nvSpPr>
            <p:cNvPr id="4" name="TextBox 3">
              <a:extLst>
                <a:ext uri="{FF2B5EF4-FFF2-40B4-BE49-F238E27FC236}">
                  <a16:creationId xmlns:a16="http://schemas.microsoft.com/office/drawing/2014/main" id="{6B3A656A-B923-43E6-BCE0-5846B864CD39}"/>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Data Scrapping</a:t>
              </a:r>
              <a:endParaRPr lang="ko-KR" altLang="en-US" sz="1200" b="1" dirty="0">
                <a:solidFill>
                  <a:schemeClr val="accent6">
                    <a:lumMod val="75000"/>
                  </a:schemeClr>
                </a:solidFill>
                <a:cs typeface="Arial" pitchFamily="34" charset="0"/>
              </a:endParaRPr>
            </a:p>
          </p:txBody>
        </p:sp>
        <p:sp>
          <p:nvSpPr>
            <p:cNvPr id="5" name="TextBox 4">
              <a:extLst>
                <a:ext uri="{FF2B5EF4-FFF2-40B4-BE49-F238E27FC236}">
                  <a16:creationId xmlns:a16="http://schemas.microsoft.com/office/drawing/2014/main" id="{DA9ECD51-0F5E-4D85-AB12-540581646E12}"/>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Collect Data from social media and other website that related to our problem</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6811CDCD-38E6-453B-BB71-84AC0A8DA008}"/>
              </a:ext>
            </a:extLst>
          </p:cNvPr>
          <p:cNvGrpSpPr/>
          <p:nvPr/>
        </p:nvGrpSpPr>
        <p:grpSpPr>
          <a:xfrm>
            <a:off x="810431" y="5014332"/>
            <a:ext cx="2738140" cy="716616"/>
            <a:chOff x="302738" y="4417056"/>
            <a:chExt cx="2851594" cy="716616"/>
          </a:xfrm>
        </p:grpSpPr>
        <p:sp>
          <p:nvSpPr>
            <p:cNvPr id="7" name="TextBox 6">
              <a:extLst>
                <a:ext uri="{FF2B5EF4-FFF2-40B4-BE49-F238E27FC236}">
                  <a16:creationId xmlns:a16="http://schemas.microsoft.com/office/drawing/2014/main" id="{466CA943-AAF9-4395-8CCA-0EBE4C57A4AD}"/>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Flask Framework</a:t>
              </a:r>
              <a:endParaRPr lang="ko-KR" altLang="en-US" sz="1200" b="1" dirty="0">
                <a:solidFill>
                  <a:schemeClr val="accent6">
                    <a:lumMod val="75000"/>
                  </a:schemeClr>
                </a:solidFill>
                <a:cs typeface="Arial" pitchFamily="34" charset="0"/>
              </a:endParaRPr>
            </a:p>
          </p:txBody>
        </p:sp>
        <p:sp>
          <p:nvSpPr>
            <p:cNvPr id="8" name="TextBox 7">
              <a:extLst>
                <a:ext uri="{FF2B5EF4-FFF2-40B4-BE49-F238E27FC236}">
                  <a16:creationId xmlns:a16="http://schemas.microsoft.com/office/drawing/2014/main" id="{875F01D6-EA67-4776-86BB-92CF527C9FE1}"/>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After model has created, then make </a:t>
              </a:r>
              <a:r>
                <a:rPr lang="en-US" altLang="ko-KR" sz="1200" dirty="0" err="1">
                  <a:solidFill>
                    <a:schemeClr val="tx1">
                      <a:lumMod val="75000"/>
                      <a:lumOff val="25000"/>
                    </a:schemeClr>
                  </a:solidFill>
                  <a:cs typeface="Arial" pitchFamily="34" charset="0"/>
                </a:rPr>
                <a:t>api</a:t>
              </a:r>
              <a:r>
                <a:rPr lang="en-US" altLang="ko-KR" sz="1200" dirty="0">
                  <a:solidFill>
                    <a:schemeClr val="tx1">
                      <a:lumMod val="75000"/>
                      <a:lumOff val="25000"/>
                    </a:schemeClr>
                  </a:solidFill>
                  <a:cs typeface="Arial" pitchFamily="34" charset="0"/>
                </a:rPr>
                <a:t> server with Flask</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66FA14A8-E47F-443E-B9A2-A9256622D839}"/>
              </a:ext>
            </a:extLst>
          </p:cNvPr>
          <p:cNvGrpSpPr/>
          <p:nvPr/>
        </p:nvGrpSpPr>
        <p:grpSpPr>
          <a:xfrm>
            <a:off x="8686367" y="1581397"/>
            <a:ext cx="2738140" cy="901282"/>
            <a:chOff x="302738" y="4417056"/>
            <a:chExt cx="2851594" cy="901282"/>
          </a:xfrm>
        </p:grpSpPr>
        <p:sp>
          <p:nvSpPr>
            <p:cNvPr id="10" name="TextBox 9">
              <a:extLst>
                <a:ext uri="{FF2B5EF4-FFF2-40B4-BE49-F238E27FC236}">
                  <a16:creationId xmlns:a16="http://schemas.microsoft.com/office/drawing/2014/main" id="{228F4B80-C1E1-470B-BE77-D047D3387C76}"/>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Develop Model with Deep Learning</a:t>
              </a:r>
              <a:endParaRPr lang="ko-KR" altLang="en-US" sz="1200" b="1" dirty="0">
                <a:solidFill>
                  <a:schemeClr val="accent6">
                    <a:lumMod val="75000"/>
                  </a:schemeClr>
                </a:solidFill>
                <a:cs typeface="Arial" pitchFamily="34" charset="0"/>
              </a:endParaRPr>
            </a:p>
          </p:txBody>
        </p:sp>
        <p:sp>
          <p:nvSpPr>
            <p:cNvPr id="11" name="TextBox 10">
              <a:extLst>
                <a:ext uri="{FF2B5EF4-FFF2-40B4-BE49-F238E27FC236}">
                  <a16:creationId xmlns:a16="http://schemas.microsoft.com/office/drawing/2014/main" id="{EF2242C5-062E-4904-9F27-CADDC7FEF20F}"/>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Using google collab and Python Programming Language to make Model Neural Network</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0A509FE-4D6B-4CAF-B4BE-C64DF35FA66D}"/>
              </a:ext>
            </a:extLst>
          </p:cNvPr>
          <p:cNvGrpSpPr/>
          <p:nvPr/>
        </p:nvGrpSpPr>
        <p:grpSpPr>
          <a:xfrm>
            <a:off x="8686367" y="5014332"/>
            <a:ext cx="2738140" cy="901282"/>
            <a:chOff x="302738" y="4417056"/>
            <a:chExt cx="2851594" cy="901282"/>
          </a:xfrm>
        </p:grpSpPr>
        <p:sp>
          <p:nvSpPr>
            <p:cNvPr id="13" name="TextBox 12">
              <a:extLst>
                <a:ext uri="{FF2B5EF4-FFF2-40B4-BE49-F238E27FC236}">
                  <a16:creationId xmlns:a16="http://schemas.microsoft.com/office/drawing/2014/main" id="{8E226B02-3F48-400E-9DD6-2EBEB1A805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Deploy on Heroku</a:t>
              </a:r>
              <a:endParaRPr lang="ko-KR" altLang="en-US" sz="1200" b="1" dirty="0">
                <a:solidFill>
                  <a:schemeClr val="accent6">
                    <a:lumMod val="75000"/>
                  </a:schemeClr>
                </a:solidFill>
                <a:cs typeface="Arial" pitchFamily="34" charset="0"/>
              </a:endParaRPr>
            </a:p>
          </p:txBody>
        </p:sp>
        <p:sp>
          <p:nvSpPr>
            <p:cNvPr id="14" name="TextBox 13">
              <a:extLst>
                <a:ext uri="{FF2B5EF4-FFF2-40B4-BE49-F238E27FC236}">
                  <a16:creationId xmlns:a16="http://schemas.microsoft.com/office/drawing/2014/main" id="{DFE7C946-B62F-4BB5-8049-990222214544}"/>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The model and API deploy on Heroku so people can access to make prediction without need configuration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434AFC5-E8EC-4D75-99F5-DCD561518C31}"/>
              </a:ext>
            </a:extLst>
          </p:cNvPr>
          <p:cNvCxnSpPr>
            <a:cxnSpLocks/>
          </p:cNvCxnSpPr>
          <p:nvPr/>
        </p:nvCxnSpPr>
        <p:spPr>
          <a:xfrm rot="10800000">
            <a:off x="7140112" y="4393860"/>
            <a:ext cx="1332682" cy="758972"/>
          </a:xfrm>
          <a:prstGeom prst="bentConnector3">
            <a:avLst>
              <a:gd name="adj1" fmla="val 98905"/>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a:solidFill>
            <a:schemeClr val="accent6">
              <a:lumMod val="75000"/>
            </a:schemeClr>
          </a:solidFill>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6">
              <a:lumMod val="75000"/>
            </a:schemeClr>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4203</TotalTime>
  <Words>874</Words>
  <Application>Microsoft Office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-apple-system</vt:lpstr>
      <vt:lpstr>NexusSerif</vt:lpstr>
      <vt:lpstr>SourceSansPro</vt:lpstr>
      <vt:lpstr>Arial</vt:lpstr>
      <vt:lpstr>Bahnschrift SemiBold SemiConden</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Abduh Salam</cp:lastModifiedBy>
  <cp:revision>95</cp:revision>
  <dcterms:created xsi:type="dcterms:W3CDTF">2020-01-20T05:08:25Z</dcterms:created>
  <dcterms:modified xsi:type="dcterms:W3CDTF">2020-12-17T15:23:40Z</dcterms:modified>
</cp:coreProperties>
</file>