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12/15/2022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12/15/2022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12/15/2022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12/15/2022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749" y="2291255"/>
            <a:ext cx="8679915" cy="1291240"/>
          </a:xfrm>
        </p:spPr>
        <p:txBody>
          <a:bodyPr>
            <a:noAutofit/>
          </a:bodyPr>
          <a:lstStyle/>
          <a:p>
            <a:r>
              <a:rPr lang="en-US" sz="4000" b="1" dirty="0">
                <a:solidFill>
                  <a:srgbClr val="FFFF00"/>
                </a:solidFill>
              </a:rPr>
              <a:t>Project Management in Academic Research</a:t>
            </a:r>
            <a:r>
              <a:rPr lang="en-US" sz="4000" dirty="0">
                <a:solidFill>
                  <a:srgbClr val="FFFF00"/>
                </a:solidFill>
              </a:rPr>
              <a:t/>
            </a:r>
            <a:br>
              <a:rPr lang="en-US" sz="4000" dirty="0">
                <a:solidFill>
                  <a:srgbClr val="FFFF00"/>
                </a:solidFill>
              </a:rPr>
            </a:br>
            <a:endParaRPr lang="en-US" sz="4000" dirty="0">
              <a:solidFill>
                <a:srgbClr val="FFFF00"/>
              </a:solidFill>
            </a:endParaRPr>
          </a:p>
        </p:txBody>
      </p:sp>
      <p:sp>
        <p:nvSpPr>
          <p:cNvPr id="4" name="Rectangle 1"/>
          <p:cNvSpPr>
            <a:spLocks noGrp="1" noChangeArrowheads="1"/>
          </p:cNvSpPr>
          <p:nvPr>
            <p:ph type="subTitle" idx="1"/>
          </p:nvPr>
        </p:nvSpPr>
        <p:spPr bwMode="auto">
          <a:xfrm>
            <a:off x="2175641" y="3151357"/>
            <a:ext cx="7872249" cy="646331"/>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ea typeface="Times New Roman" panose="02020603050405020304" pitchFamily="18" charset="0"/>
                <a:cs typeface="Courier New" panose="02070309020205020404" pitchFamily="49" charset="0"/>
              </a:rPr>
              <a:t>Introduction to GitHub, Git, </a:t>
            </a:r>
            <a:r>
              <a:rPr kumimoji="0" lang="en-US" altLang="en-US" sz="2100" b="0" i="0" u="none" strike="noStrike" cap="none" normalizeH="0" baseline="0" dirty="0" err="1" smtClean="0">
                <a:ln>
                  <a:noFill/>
                </a:ln>
                <a:solidFill>
                  <a:schemeClr val="bg1"/>
                </a:solidFill>
                <a:effectLst/>
                <a:latin typeface="inherit"/>
                <a:ea typeface="Times New Roman" panose="02020603050405020304" pitchFamily="18" charset="0"/>
                <a:cs typeface="Courier New" panose="02070309020205020404" pitchFamily="49" charset="0"/>
              </a:rPr>
              <a:t>VSCode</a:t>
            </a:r>
            <a:r>
              <a:rPr kumimoji="0" lang="en-US" altLang="en-US" sz="2100" b="0" i="0" u="none" strike="noStrike" cap="none" normalizeH="0" baseline="0" dirty="0" smtClean="0">
                <a:ln>
                  <a:noFill/>
                </a:ln>
                <a:solidFill>
                  <a:schemeClr val="bg1"/>
                </a:solidFill>
                <a:effectLst/>
                <a:latin typeface="inherit"/>
                <a:ea typeface="Times New Roman" panose="02020603050405020304" pitchFamily="18" charset="0"/>
                <a:cs typeface="Courier New" panose="02070309020205020404" pitchFamily="49" charset="0"/>
              </a:rPr>
              <a:t>, Markdown and Python for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ea typeface="Times New Roman" panose="02020603050405020304" pitchFamily="18" charset="0"/>
                <a:cs typeface="Courier New" panose="02070309020205020404" pitchFamily="49" charset="0"/>
              </a:rPr>
              <a:t>developing and sharing computational code</a:t>
            </a:r>
            <a:r>
              <a:rPr kumimoji="0" lang="en-US" altLang="en-US" sz="900" b="0" i="0" u="none" strike="noStrike" cap="none" normalizeH="0" baseline="0" dirty="0" smtClean="0">
                <a:ln>
                  <a:noFill/>
                </a:ln>
                <a:solidFill>
                  <a:schemeClr val="bg1"/>
                </a:solidFill>
                <a:effectLst/>
              </a:rPr>
              <a:t> </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136732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0532" y="1292207"/>
            <a:ext cx="2809360" cy="584775"/>
          </a:xfrm>
          <a:prstGeom prst="rect">
            <a:avLst/>
          </a:prstGeom>
        </p:spPr>
        <p:txBody>
          <a:bodyPr wrap="none">
            <a:spAutoFit/>
          </a:bodyPr>
          <a:lstStyle/>
          <a:p>
            <a:pPr algn="ctr"/>
            <a:r>
              <a:rPr lang="en-US" sz="3200" b="1" dirty="0" smtClean="0">
                <a:solidFill>
                  <a:schemeClr val="bg1"/>
                </a:solidFill>
              </a:rPr>
              <a:t>Git + </a:t>
            </a:r>
            <a:r>
              <a:rPr lang="en-US" sz="3200" b="1" dirty="0" err="1" smtClean="0">
                <a:solidFill>
                  <a:schemeClr val="bg1"/>
                </a:solidFill>
              </a:rPr>
              <a:t>VSCode</a:t>
            </a:r>
            <a:endParaRPr lang="en-US" sz="3200" b="1" dirty="0">
              <a:solidFill>
                <a:schemeClr val="bg1"/>
              </a:solidFill>
            </a:endParaRPr>
          </a:p>
        </p:txBody>
      </p:sp>
      <p:sp>
        <p:nvSpPr>
          <p:cNvPr id="3" name="Rectangle 1"/>
          <p:cNvSpPr>
            <a:spLocks noChangeArrowheads="1"/>
          </p:cNvSpPr>
          <p:nvPr/>
        </p:nvSpPr>
        <p:spPr bwMode="auto">
          <a:xfrm>
            <a:off x="1730672" y="2035219"/>
            <a:ext cx="8681421" cy="329193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02124"/>
                </a:solidFill>
                <a:effectLst/>
                <a:latin typeface="inherit"/>
              </a:rPr>
              <a:t>●The default cycle of basic Git actions works as follows: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02124"/>
                </a:solidFill>
                <a:effectLst/>
                <a:latin typeface="inherit"/>
              </a:rPr>
              <a:t>✔When something is modified (created, deleted, changed) in the local repository folder, then Git indicates a folder status change. This is seen in </a:t>
            </a:r>
            <a:r>
              <a:rPr kumimoji="0" lang="en-US" altLang="en-US" b="0" i="0" u="none" strike="noStrike" cap="none" normalizeH="0" baseline="0" dirty="0" err="1" smtClean="0">
                <a:ln>
                  <a:noFill/>
                </a:ln>
                <a:solidFill>
                  <a:srgbClr val="202124"/>
                </a:solidFill>
                <a:effectLst/>
                <a:latin typeface="inherit"/>
              </a:rPr>
              <a:t>VSCode</a:t>
            </a:r>
            <a:r>
              <a:rPr kumimoji="0" lang="en-US" altLang="en-US" b="0" i="0" u="none" strike="noStrike" cap="none" normalizeH="0" baseline="0" dirty="0" smtClean="0">
                <a:ln>
                  <a:noFill/>
                </a:ln>
                <a:solidFill>
                  <a:srgbClr val="202124"/>
                </a:solidFill>
                <a:effectLst/>
                <a:latin typeface="inherit"/>
              </a:rPr>
              <a:t> through the changing the colors of the files in the folder and the numbering that appears on the Source icon Control in the left sidebar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02124"/>
                </a:solidFill>
                <a:effectLst/>
                <a:latin typeface="inherit"/>
              </a:rPr>
              <a:t>✔The user places the modifications on Stage (by clicking on Stage All </a:t>
            </a:r>
            <a:r>
              <a:rPr kumimoji="0" lang="en-US" altLang="en-US" b="0" i="0" u="none" strike="noStrike" cap="none" normalizeH="0" baseline="0" dirty="0" err="1" smtClean="0">
                <a:ln>
                  <a:noFill/>
                </a:ln>
                <a:solidFill>
                  <a:srgbClr val="202124"/>
                </a:solidFill>
                <a:effectLst/>
                <a:latin typeface="inherit"/>
              </a:rPr>
              <a:t>Chenges</a:t>
            </a:r>
            <a:r>
              <a:rPr kumimoji="0" lang="en-US" altLang="en-US" b="0" i="0" u="none" strike="noStrike" cap="none" normalizeH="0" baseline="0" dirty="0" smtClean="0">
                <a:ln>
                  <a:noFill/>
                </a:ln>
                <a:solidFill>
                  <a:srgbClr val="202124"/>
                </a:solidFill>
                <a:effectLst/>
                <a:latin typeface="inherit"/>
              </a:rPr>
              <a:t>) ✔The user commits the modifications placed on the Stage (by typing a message that describes the commit and clicking Commit)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02124"/>
                </a:solidFill>
                <a:effectLst/>
                <a:latin typeface="inherit"/>
              </a:rPr>
              <a:t>✔The user publishes the commit on GitHub (by clicking Publish to GitHub or Push) ●This last stage may require a login and password (to be entered into the field that appears automatically centered at the top of the </a:t>
            </a:r>
            <a:r>
              <a:rPr kumimoji="0" lang="en-US" altLang="en-US" b="0" i="0" u="none" strike="noStrike" cap="none" normalizeH="0" baseline="0" dirty="0" err="1" smtClean="0">
                <a:ln>
                  <a:noFill/>
                </a:ln>
                <a:solidFill>
                  <a:srgbClr val="202124"/>
                </a:solidFill>
                <a:effectLst/>
                <a:latin typeface="inherit"/>
              </a:rPr>
              <a:t>VSCode</a:t>
            </a:r>
            <a:r>
              <a:rPr kumimoji="0" lang="en-US" altLang="en-US" b="0" i="0" u="none" strike="noStrike" cap="none" normalizeH="0" baseline="0" dirty="0" smtClean="0">
                <a:ln>
                  <a:noFill/>
                </a:ln>
                <a:solidFill>
                  <a:srgbClr val="202124"/>
                </a:solidFill>
                <a:effectLst/>
                <a:latin typeface="inherit"/>
              </a:rPr>
              <a:t>) For more information visit Git + </a:t>
            </a:r>
            <a:r>
              <a:rPr kumimoji="0" lang="en-US" altLang="en-US" b="0" i="0" u="none" strike="noStrike" cap="none" normalizeH="0" baseline="0" dirty="0" err="1" smtClean="0">
                <a:ln>
                  <a:noFill/>
                </a:ln>
                <a:solidFill>
                  <a:srgbClr val="202124"/>
                </a:solidFill>
                <a:effectLst/>
                <a:latin typeface="inherit"/>
              </a:rPr>
              <a:t>VSCode</a:t>
            </a:r>
            <a:r>
              <a:rPr kumimoji="0" lang="en-US" altLang="en-US" b="0" i="0" u="none" strike="noStrike" cap="none" normalizeH="0" baseline="0" dirty="0" smtClean="0">
                <a:ln>
                  <a:noFill/>
                </a:ln>
                <a:solidFill>
                  <a:srgbClr val="202124"/>
                </a:solidFill>
                <a:effectLst/>
                <a:latin typeface="inherit"/>
              </a:rPr>
              <a:t> link</a:t>
            </a:r>
            <a:r>
              <a:rPr kumimoji="0" lang="en-US" altLang="en-US" sz="7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6835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7271" y="1292207"/>
            <a:ext cx="2755883" cy="584775"/>
          </a:xfrm>
          <a:prstGeom prst="rect">
            <a:avLst/>
          </a:prstGeom>
        </p:spPr>
        <p:txBody>
          <a:bodyPr wrap="none">
            <a:spAutoFit/>
          </a:bodyPr>
          <a:lstStyle/>
          <a:p>
            <a:pPr algn="ctr"/>
            <a:r>
              <a:rPr lang="en-US" sz="3200" b="1" dirty="0" smtClean="0">
                <a:solidFill>
                  <a:schemeClr val="bg1"/>
                </a:solidFill>
              </a:rPr>
              <a:t>Git + GitHub</a:t>
            </a:r>
            <a:endParaRPr lang="en-US" sz="3200" b="1" dirty="0">
              <a:solidFill>
                <a:schemeClr val="bg1"/>
              </a:solidFill>
            </a:endParaRPr>
          </a:p>
        </p:txBody>
      </p:sp>
      <p:sp>
        <p:nvSpPr>
          <p:cNvPr id="2" name="Rectangle 1"/>
          <p:cNvSpPr>
            <a:spLocks noChangeArrowheads="1"/>
          </p:cNvSpPr>
          <p:nvPr/>
        </p:nvSpPr>
        <p:spPr bwMode="auto">
          <a:xfrm>
            <a:off x="1742987" y="2127106"/>
            <a:ext cx="8659905" cy="287643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●Create a new repository on GitHub as follows: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✔In the upper right corner of the screen click on the + button and on New repository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✔Choose a name for your repository (the project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✔Briefly describe the repository (project)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✔Define whether the repository will be public or private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✔Click the create repository button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✔Observe (but without needing to save) the HTTPS link created for the repository</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5992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7271" y="1292207"/>
            <a:ext cx="2755883" cy="584775"/>
          </a:xfrm>
          <a:prstGeom prst="rect">
            <a:avLst/>
          </a:prstGeom>
        </p:spPr>
        <p:txBody>
          <a:bodyPr wrap="none">
            <a:spAutoFit/>
          </a:bodyPr>
          <a:lstStyle/>
          <a:p>
            <a:pPr algn="ctr"/>
            <a:r>
              <a:rPr lang="en-US" sz="3200" b="1" dirty="0" smtClean="0">
                <a:solidFill>
                  <a:schemeClr val="bg1"/>
                </a:solidFill>
              </a:rPr>
              <a:t>Git + GitHub</a:t>
            </a:r>
            <a:endParaRPr lang="en-US" sz="3200" b="1" dirty="0">
              <a:solidFill>
                <a:schemeClr val="bg1"/>
              </a:solidFill>
            </a:endParaRPr>
          </a:p>
        </p:txBody>
      </p:sp>
      <p:sp>
        <p:nvSpPr>
          <p:cNvPr id="3" name="Rectangle 1"/>
          <p:cNvSpPr>
            <a:spLocks noChangeArrowheads="1"/>
          </p:cNvSpPr>
          <p:nvPr/>
        </p:nvSpPr>
        <p:spPr bwMode="auto">
          <a:xfrm>
            <a:off x="1721718" y="2039097"/>
            <a:ext cx="8659906" cy="319960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●Generate a token for your GitHub account as follows: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✔Open GitHub and sign in to your account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✔In the upper right corner of the screen, click on your profile picture and launch the following path: Settings &gt; Developer Settings &gt; Personal access tokens &gt; Generate new token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✔Create a Note to describe your token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✔Choose only the following scope: repo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✔Generate a token, copy and paste it to a text file (if you close your browser window browser the token will be lost!)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✔Save the file with the token on your computer</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4516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7271" y="1292207"/>
            <a:ext cx="2755883" cy="584775"/>
          </a:xfrm>
          <a:prstGeom prst="rect">
            <a:avLst/>
          </a:prstGeom>
        </p:spPr>
        <p:txBody>
          <a:bodyPr wrap="none">
            <a:spAutoFit/>
          </a:bodyPr>
          <a:lstStyle/>
          <a:p>
            <a:pPr algn="ctr"/>
            <a:r>
              <a:rPr lang="en-US" sz="3200" b="1" dirty="0" smtClean="0">
                <a:solidFill>
                  <a:schemeClr val="bg1"/>
                </a:solidFill>
              </a:rPr>
              <a:t>Git + GitHub</a:t>
            </a:r>
            <a:endParaRPr lang="en-US" sz="3200" b="1" dirty="0">
              <a:solidFill>
                <a:schemeClr val="bg1"/>
              </a:solidFill>
            </a:endParaRPr>
          </a:p>
        </p:txBody>
      </p:sp>
      <p:sp>
        <p:nvSpPr>
          <p:cNvPr id="2" name="Rectangle 1"/>
          <p:cNvSpPr>
            <a:spLocks noChangeArrowheads="1"/>
          </p:cNvSpPr>
          <p:nvPr/>
        </p:nvSpPr>
        <p:spPr bwMode="auto">
          <a:xfrm>
            <a:off x="1744717" y="2067724"/>
            <a:ext cx="8658174" cy="255327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The token will be your password for interacting with GitHub through Git. after doing the first commit and the push to the remote repository, you can configure Git to automatically save and redeem the token The token should be saved by </a:t>
            </a:r>
            <a:r>
              <a:rPr kumimoji="0" lang="en-US" altLang="en-US" sz="2100" b="0" i="0" u="none" strike="noStrike" cap="none" normalizeH="0" baseline="0" dirty="0" err="1" smtClean="0">
                <a:ln>
                  <a:noFill/>
                </a:ln>
                <a:solidFill>
                  <a:srgbClr val="202124"/>
                </a:solidFill>
                <a:effectLst/>
                <a:latin typeface="inherit"/>
              </a:rPr>
              <a:t>git</a:t>
            </a:r>
            <a:r>
              <a:rPr kumimoji="0" lang="en-US" altLang="en-US" sz="2100" b="0" i="0" u="none" strike="noStrike" cap="none" normalizeH="0" baseline="0" dirty="0" smtClean="0">
                <a:ln>
                  <a:noFill/>
                </a:ln>
                <a:solidFill>
                  <a:srgbClr val="202124"/>
                </a:solidFill>
                <a:effectLst/>
                <a:latin typeface="inherit"/>
              </a:rPr>
              <a:t> in a file called .</a:t>
            </a:r>
            <a:r>
              <a:rPr kumimoji="0" lang="en-US" altLang="en-US" sz="2100" b="0" i="0" u="none" strike="noStrike" cap="none" normalizeH="0" baseline="0" dirty="0" err="1" smtClean="0">
                <a:ln>
                  <a:noFill/>
                </a:ln>
                <a:solidFill>
                  <a:srgbClr val="202124"/>
                </a:solidFill>
                <a:effectLst/>
                <a:latin typeface="inherit"/>
              </a:rPr>
              <a:t>git</a:t>
            </a:r>
            <a:r>
              <a:rPr kumimoji="0" lang="en-US" altLang="en-US" sz="2100" b="0" i="0" u="none" strike="noStrike" cap="none" normalizeH="0" baseline="0" dirty="0" smtClean="0">
                <a:ln>
                  <a:noFill/>
                </a:ln>
                <a:solidFill>
                  <a:srgbClr val="202124"/>
                </a:solidFill>
                <a:effectLst/>
                <a:latin typeface="inherit"/>
              </a:rPr>
              <a:t>-credentials in the directory user's workspace (see the </a:t>
            </a:r>
            <a:r>
              <a:rPr kumimoji="0" lang="en-US" altLang="en-US" sz="2100" b="0" i="0" u="none" strike="noStrike" cap="none" normalizeH="0" baseline="0" dirty="0" err="1" smtClean="0">
                <a:ln>
                  <a:noFill/>
                </a:ln>
                <a:solidFill>
                  <a:srgbClr val="202124"/>
                </a:solidFill>
                <a:effectLst/>
                <a:latin typeface="inherit"/>
              </a:rPr>
              <a:t>git</a:t>
            </a:r>
            <a:r>
              <a:rPr kumimoji="0" lang="en-US" altLang="en-US" sz="2100" b="0" i="0" u="none" strike="noStrike" cap="none" normalizeH="0" baseline="0" dirty="0" smtClean="0">
                <a:ln>
                  <a:noFill/>
                </a:ln>
                <a:solidFill>
                  <a:srgbClr val="202124"/>
                </a:solidFill>
                <a:effectLst/>
                <a:latin typeface="inherit"/>
              </a:rPr>
              <a:t> credential helper link for your OS details) Windows &gt; C:\Users\&lt;username&gt;\.git-credentials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Mac &gt; /Users/&lt;username&gt;/.</a:t>
            </a:r>
            <a:r>
              <a:rPr kumimoji="0" lang="en-US" altLang="en-US" sz="2100" b="0" i="0" u="none" strike="noStrike" cap="none" normalizeH="0" baseline="0" dirty="0" err="1" smtClean="0">
                <a:ln>
                  <a:noFill/>
                </a:ln>
                <a:solidFill>
                  <a:srgbClr val="202124"/>
                </a:solidFill>
                <a:effectLst/>
                <a:latin typeface="inherit"/>
              </a:rPr>
              <a:t>git</a:t>
            </a:r>
            <a:r>
              <a:rPr kumimoji="0" lang="en-US" altLang="en-US" sz="2100" b="0" i="0" u="none" strike="noStrike" cap="none" normalizeH="0" baseline="0" dirty="0" smtClean="0">
                <a:ln>
                  <a:noFill/>
                </a:ln>
                <a:solidFill>
                  <a:srgbClr val="202124"/>
                </a:solidFill>
                <a:effectLst/>
                <a:latin typeface="inherit"/>
              </a:rPr>
              <a:t>-credentials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Linux &gt; ~/.</a:t>
            </a:r>
            <a:r>
              <a:rPr kumimoji="0" lang="en-US" altLang="en-US" sz="2100" b="0" i="0" u="none" strike="noStrike" cap="none" normalizeH="0" baseline="0" dirty="0" err="1" smtClean="0">
                <a:ln>
                  <a:noFill/>
                </a:ln>
                <a:solidFill>
                  <a:srgbClr val="202124"/>
                </a:solidFill>
                <a:effectLst/>
                <a:latin typeface="inherit"/>
              </a:rPr>
              <a:t>git</a:t>
            </a:r>
            <a:r>
              <a:rPr kumimoji="0" lang="en-US" altLang="en-US" sz="2100" b="0" i="0" u="none" strike="noStrike" cap="none" normalizeH="0" baseline="0" dirty="0" smtClean="0">
                <a:ln>
                  <a:noFill/>
                </a:ln>
                <a:solidFill>
                  <a:srgbClr val="202124"/>
                </a:solidFill>
                <a:effectLst/>
                <a:latin typeface="inherit"/>
              </a:rPr>
              <a:t>-credentials</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0093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7433" y="1239655"/>
            <a:ext cx="2376164" cy="584775"/>
          </a:xfrm>
          <a:prstGeom prst="rect">
            <a:avLst/>
          </a:prstGeom>
        </p:spPr>
        <p:txBody>
          <a:bodyPr wrap="none">
            <a:spAutoFit/>
          </a:bodyPr>
          <a:lstStyle/>
          <a:p>
            <a:pPr algn="ctr"/>
            <a:r>
              <a:rPr lang="en-US" sz="3200" b="1" dirty="0" smtClean="0">
                <a:solidFill>
                  <a:schemeClr val="bg1"/>
                </a:solidFill>
              </a:rPr>
              <a:t>Markdown</a:t>
            </a:r>
            <a:endParaRPr lang="en-US" sz="3200" b="1" dirty="0">
              <a:solidFill>
                <a:schemeClr val="bg1"/>
              </a:solidFill>
            </a:endParaRPr>
          </a:p>
        </p:txBody>
      </p:sp>
      <p:sp>
        <p:nvSpPr>
          <p:cNvPr id="3" name="Rectangle 1"/>
          <p:cNvSpPr>
            <a:spLocks noChangeArrowheads="1"/>
          </p:cNvSpPr>
          <p:nvPr/>
        </p:nvSpPr>
        <p:spPr bwMode="auto">
          <a:xfrm>
            <a:off x="1742986" y="2140126"/>
            <a:ext cx="8659905" cy="190694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Markup language used to format text (plain text)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dirty="0" smtClean="0">
              <a:ln>
                <a:noFill/>
              </a:ln>
              <a:solidFill>
                <a:srgbClr val="20212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●Integrated and widely used on GitHub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●Integrated and widely used in Python (through Jupyter Notebook)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●To create a Markdown file, use the .md extension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●You can create .md (and any other) files directly in </a:t>
            </a:r>
            <a:r>
              <a:rPr kumimoji="0" lang="en-US" altLang="en-US" sz="2100" b="0" i="0" u="none" strike="noStrike" cap="none" normalizeH="0" baseline="0" dirty="0" err="1" smtClean="0">
                <a:ln>
                  <a:noFill/>
                </a:ln>
                <a:solidFill>
                  <a:srgbClr val="202124"/>
                </a:solidFill>
                <a:effectLst/>
                <a:latin typeface="inherit"/>
              </a:rPr>
              <a:t>VSCode</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458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7433" y="1239655"/>
            <a:ext cx="2376164" cy="584775"/>
          </a:xfrm>
          <a:prstGeom prst="rect">
            <a:avLst/>
          </a:prstGeom>
        </p:spPr>
        <p:txBody>
          <a:bodyPr wrap="none">
            <a:spAutoFit/>
          </a:bodyPr>
          <a:lstStyle/>
          <a:p>
            <a:pPr algn="ctr"/>
            <a:r>
              <a:rPr lang="en-US" sz="3200" b="1" dirty="0" smtClean="0">
                <a:solidFill>
                  <a:schemeClr val="bg1"/>
                </a:solidFill>
              </a:rPr>
              <a:t>Markdown</a:t>
            </a:r>
            <a:endParaRPr lang="en-US" sz="3200" b="1" dirty="0">
              <a:solidFill>
                <a:schemeClr val="bg1"/>
              </a:solidFill>
            </a:endParaRPr>
          </a:p>
        </p:txBody>
      </p:sp>
      <p:sp>
        <p:nvSpPr>
          <p:cNvPr id="2" name="Rectangle 1"/>
          <p:cNvSpPr>
            <a:spLocks noChangeArrowheads="1"/>
          </p:cNvSpPr>
          <p:nvPr/>
        </p:nvSpPr>
        <p:spPr bwMode="auto">
          <a:xfrm>
            <a:off x="1721223" y="2061635"/>
            <a:ext cx="8702937" cy="223010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●Markdown has many elements that can be used to format texts: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✔The # symbol is used to create titles (just like ## and ###, </a:t>
            </a:r>
            <a:r>
              <a:rPr kumimoji="0" lang="en-US" altLang="en-US" sz="2100" b="0" i="0" u="none" strike="noStrike" cap="none" normalizeH="0" baseline="0" dirty="0" err="1" smtClean="0">
                <a:ln>
                  <a:noFill/>
                </a:ln>
                <a:solidFill>
                  <a:srgbClr val="202124"/>
                </a:solidFill>
                <a:effectLst/>
                <a:latin typeface="inherit"/>
              </a:rPr>
              <a:t>etc</a:t>
            </a:r>
            <a:r>
              <a:rPr kumimoji="0" lang="en-US" altLang="en-US" sz="2100" b="0" i="0" u="none" strike="noStrike" cap="none" normalizeH="0" baseline="0" dirty="0" smtClean="0">
                <a:ln>
                  <a:noFill/>
                </a:ln>
                <a:solidFill>
                  <a:srgbClr val="202124"/>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✔The * symbol is used to create lists of unnumbered items (</a:t>
            </a:r>
            <a:r>
              <a:rPr kumimoji="0" lang="en-US" altLang="en-US" sz="2100" b="0" i="0" u="none" strike="noStrike" cap="none" normalizeH="0" baseline="0" dirty="0" err="1" smtClean="0">
                <a:ln>
                  <a:noFill/>
                </a:ln>
                <a:solidFill>
                  <a:srgbClr val="202124"/>
                </a:solidFill>
                <a:effectLst/>
                <a:latin typeface="inherit"/>
              </a:rPr>
              <a:t>eg</a:t>
            </a:r>
            <a:r>
              <a:rPr kumimoji="0" lang="en-US" altLang="en-US" sz="2100" b="0" i="0" u="none" strike="noStrike" cap="none" normalizeH="0" baseline="0" dirty="0" smtClean="0">
                <a:ln>
                  <a:noFill/>
                </a:ln>
                <a:solidFill>
                  <a:srgbClr val="202124"/>
                </a:solidFill>
                <a:effectLst/>
                <a:latin typeface="inherit"/>
              </a:rPr>
              <a:t> * my item) ✔For numbered lists, use items preceded by 1. 2. 3., etc. See link </a:t>
            </a:r>
            <a:r>
              <a:rPr kumimoji="0" lang="en-US" altLang="en-US" sz="2100" b="0" i="0" u="none" strike="noStrike" cap="none" normalizeH="0" baseline="0" dirty="0" smtClean="0">
                <a:ln>
                  <a:noFill/>
                </a:ln>
                <a:solidFill>
                  <a:srgbClr val="0070C0"/>
                </a:solidFill>
                <a:effectLst/>
                <a:latin typeface="inherit"/>
              </a:rPr>
              <a:t>https://www.markdownguide.org/cheat-sheet/</a:t>
            </a:r>
            <a:r>
              <a:rPr kumimoji="0" lang="en-US" altLang="en-US" sz="2100" b="0" i="0" u="none" strike="noStrike" cap="none" normalizeH="0" baseline="0" dirty="0" smtClean="0">
                <a:ln>
                  <a:noFill/>
                </a:ln>
                <a:solidFill>
                  <a:srgbClr val="202124"/>
                </a:solidFill>
                <a:effectLst/>
                <a:latin typeface="inherit"/>
              </a:rPr>
              <a:t> for a list with the main features that can be used with Markdown README.md files are always used on GitHub to inform to readers about specifics of the project</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1510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2229" y="1239655"/>
            <a:ext cx="1592103" cy="584775"/>
          </a:xfrm>
          <a:prstGeom prst="rect">
            <a:avLst/>
          </a:prstGeom>
        </p:spPr>
        <p:txBody>
          <a:bodyPr wrap="none">
            <a:spAutoFit/>
          </a:bodyPr>
          <a:lstStyle/>
          <a:p>
            <a:pPr algn="ctr"/>
            <a:r>
              <a:rPr lang="en-US" sz="3200" b="1" dirty="0" smtClean="0">
                <a:solidFill>
                  <a:schemeClr val="bg1"/>
                </a:solidFill>
              </a:rPr>
              <a:t>Python</a:t>
            </a:r>
            <a:endParaRPr lang="en-US" sz="3200" b="1" dirty="0">
              <a:solidFill>
                <a:schemeClr val="bg1"/>
              </a:solidFill>
            </a:endParaRPr>
          </a:p>
        </p:txBody>
      </p:sp>
      <p:sp>
        <p:nvSpPr>
          <p:cNvPr id="3" name="Rectangle 1"/>
          <p:cNvSpPr>
            <a:spLocks noChangeArrowheads="1"/>
          </p:cNvSpPr>
          <p:nvPr/>
        </p:nvSpPr>
        <p:spPr bwMode="auto">
          <a:xfrm>
            <a:off x="1732229" y="2064538"/>
            <a:ext cx="8681421" cy="287643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●Generalist programming language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●Smooth learning curve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●Widely used for data analysis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●Excellent function libraries for Machine Learning and AI Do you already have Python 3 installed? Type in your terminal: python3 --version Download the latest version of Python3 through the link </a:t>
            </a:r>
            <a:r>
              <a:rPr kumimoji="0" lang="en-US" altLang="en-US" sz="2100" b="0" i="0" u="none" strike="noStrike" cap="none" normalizeH="0" baseline="0" dirty="0" smtClean="0">
                <a:ln>
                  <a:noFill/>
                </a:ln>
                <a:solidFill>
                  <a:srgbClr val="0070C0"/>
                </a:solidFill>
                <a:effectLst/>
                <a:latin typeface="inherit"/>
              </a:rPr>
              <a:t>https://www.python.org/</a:t>
            </a:r>
            <a:r>
              <a:rPr kumimoji="0" lang="en-US" altLang="en-US" sz="2100" b="0" i="0" u="none" strike="noStrike" cap="none" normalizeH="0" baseline="0" dirty="0" smtClean="0">
                <a:ln>
                  <a:noFill/>
                </a:ln>
                <a:solidFill>
                  <a:srgbClr val="202124"/>
                </a:solidFill>
                <a:effectLst/>
                <a:latin typeface="inherit"/>
              </a:rPr>
              <a:t> ATTENTION! On Windows, when installing Python3 through the wizard installation, choose the option to include Python3 in the path</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067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8326" y="1271186"/>
            <a:ext cx="3583610" cy="584775"/>
          </a:xfrm>
          <a:prstGeom prst="rect">
            <a:avLst/>
          </a:prstGeom>
        </p:spPr>
        <p:txBody>
          <a:bodyPr wrap="none">
            <a:spAutoFit/>
          </a:bodyPr>
          <a:lstStyle/>
          <a:p>
            <a:pPr algn="ctr"/>
            <a:r>
              <a:rPr lang="en-US" sz="3200" b="1" dirty="0" smtClean="0">
                <a:solidFill>
                  <a:schemeClr val="bg1"/>
                </a:solidFill>
              </a:rPr>
              <a:t>Python + </a:t>
            </a:r>
            <a:r>
              <a:rPr lang="en-US" sz="3200" b="1" dirty="0" err="1" smtClean="0">
                <a:solidFill>
                  <a:schemeClr val="bg1"/>
                </a:solidFill>
              </a:rPr>
              <a:t>VSCode</a:t>
            </a:r>
            <a:endParaRPr lang="en-US" sz="3200" b="1" dirty="0">
              <a:solidFill>
                <a:schemeClr val="bg1"/>
              </a:solidFill>
            </a:endParaRPr>
          </a:p>
        </p:txBody>
      </p:sp>
      <p:sp>
        <p:nvSpPr>
          <p:cNvPr id="2" name="Rectangle 1"/>
          <p:cNvSpPr>
            <a:spLocks noChangeArrowheads="1"/>
          </p:cNvSpPr>
          <p:nvPr/>
        </p:nvSpPr>
        <p:spPr bwMode="auto">
          <a:xfrm>
            <a:off x="1732229" y="2119105"/>
            <a:ext cx="8691931" cy="190694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●Python files end in .</a:t>
            </a:r>
            <a:r>
              <a:rPr kumimoji="0" lang="en-US" altLang="en-US" sz="2100" b="0" i="0" u="none" strike="noStrike" cap="none" normalizeH="0" baseline="0" dirty="0" err="1" smtClean="0">
                <a:ln>
                  <a:noFill/>
                </a:ln>
                <a:solidFill>
                  <a:srgbClr val="202124"/>
                </a:solidFill>
                <a:effectLst/>
                <a:latin typeface="inherit"/>
              </a:rPr>
              <a:t>py</a:t>
            </a:r>
            <a:r>
              <a:rPr kumimoji="0" lang="en-US" altLang="en-US" sz="2100" b="0" i="0" u="none" strike="noStrike" cap="none" normalizeH="0" baseline="0" dirty="0" smtClean="0">
                <a:ln>
                  <a:noFill/>
                </a:ln>
                <a:solidFill>
                  <a:srgbClr val="202124"/>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●The main </a:t>
            </a:r>
            <a:r>
              <a:rPr kumimoji="0" lang="en-US" altLang="en-US" sz="2100" b="0" i="0" u="none" strike="noStrike" cap="none" normalizeH="0" baseline="0" dirty="0" err="1" smtClean="0">
                <a:ln>
                  <a:noFill/>
                </a:ln>
                <a:solidFill>
                  <a:srgbClr val="202124"/>
                </a:solidFill>
                <a:effectLst/>
                <a:latin typeface="inherit"/>
              </a:rPr>
              <a:t>VSCode</a:t>
            </a:r>
            <a:r>
              <a:rPr kumimoji="0" lang="en-US" altLang="en-US" sz="2100" b="0" i="0" u="none" strike="noStrike" cap="none" normalizeH="0" baseline="0" dirty="0" smtClean="0">
                <a:ln>
                  <a:noFill/>
                </a:ln>
                <a:solidFill>
                  <a:srgbClr val="202124"/>
                </a:solidFill>
                <a:effectLst/>
                <a:latin typeface="inherit"/>
              </a:rPr>
              <a:t> extensions for Python 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✔Python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✔Jupyter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●When creating a .</a:t>
            </a:r>
            <a:r>
              <a:rPr kumimoji="0" lang="en-US" altLang="en-US" sz="2100" b="0" i="0" u="none" strike="noStrike" cap="none" normalizeH="0" baseline="0" dirty="0" err="1" smtClean="0">
                <a:ln>
                  <a:noFill/>
                </a:ln>
                <a:solidFill>
                  <a:srgbClr val="202124"/>
                </a:solidFill>
                <a:effectLst/>
                <a:latin typeface="inherit"/>
              </a:rPr>
              <a:t>py</a:t>
            </a:r>
            <a:r>
              <a:rPr kumimoji="0" lang="en-US" altLang="en-US" sz="2100" b="0" i="0" u="none" strike="noStrike" cap="none" normalizeH="0" baseline="0" dirty="0" smtClean="0">
                <a:ln>
                  <a:noFill/>
                </a:ln>
                <a:solidFill>
                  <a:srgbClr val="202124"/>
                </a:solidFill>
                <a:effectLst/>
                <a:latin typeface="inherit"/>
              </a:rPr>
              <a:t> file, </a:t>
            </a:r>
            <a:r>
              <a:rPr kumimoji="0" lang="en-US" altLang="en-US" sz="2100" b="0" i="0" u="none" strike="noStrike" cap="none" normalizeH="0" baseline="0" dirty="0" err="1" smtClean="0">
                <a:ln>
                  <a:noFill/>
                </a:ln>
                <a:solidFill>
                  <a:srgbClr val="202124"/>
                </a:solidFill>
                <a:effectLst/>
                <a:latin typeface="inherit"/>
              </a:rPr>
              <a:t>VSCode</a:t>
            </a:r>
            <a:r>
              <a:rPr kumimoji="0" lang="en-US" altLang="en-US" sz="2100" b="0" i="0" u="none" strike="noStrike" cap="none" normalizeH="0" baseline="0" dirty="0" smtClean="0">
                <a:ln>
                  <a:noFill/>
                </a:ln>
                <a:solidFill>
                  <a:srgbClr val="202124"/>
                </a:solidFill>
                <a:effectLst/>
                <a:latin typeface="inherit"/>
              </a:rPr>
              <a:t> may suggest installing the above extensions if you haven't already installed them</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5297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2228" y="1239655"/>
            <a:ext cx="7527385" cy="584775"/>
          </a:xfrm>
          <a:prstGeom prst="rect">
            <a:avLst/>
          </a:prstGeom>
        </p:spPr>
        <p:txBody>
          <a:bodyPr wrap="square">
            <a:spAutoFit/>
          </a:bodyPr>
          <a:lstStyle/>
          <a:p>
            <a:pPr algn="ctr"/>
            <a:r>
              <a:rPr lang="en-US" sz="3200" b="1" dirty="0" smtClean="0">
                <a:solidFill>
                  <a:schemeClr val="bg1"/>
                </a:solidFill>
              </a:rPr>
              <a:t>Python + </a:t>
            </a:r>
            <a:r>
              <a:rPr lang="en-US" sz="3200" b="1" dirty="0" err="1" smtClean="0">
                <a:solidFill>
                  <a:schemeClr val="bg1"/>
                </a:solidFill>
              </a:rPr>
              <a:t>VSCode</a:t>
            </a:r>
            <a:r>
              <a:rPr lang="en-US" sz="3200" b="1" dirty="0" smtClean="0">
                <a:solidFill>
                  <a:schemeClr val="bg1"/>
                </a:solidFill>
              </a:rPr>
              <a:t> + Jupyter Notebook</a:t>
            </a:r>
            <a:endParaRPr lang="en-US" sz="3200" b="1" dirty="0">
              <a:solidFill>
                <a:schemeClr val="bg1"/>
              </a:solidFill>
            </a:endParaRPr>
          </a:p>
        </p:txBody>
      </p:sp>
      <p:sp>
        <p:nvSpPr>
          <p:cNvPr id="3" name="Rectangle 1"/>
          <p:cNvSpPr>
            <a:spLocks noChangeArrowheads="1"/>
          </p:cNvSpPr>
          <p:nvPr/>
        </p:nvSpPr>
        <p:spPr bwMode="auto">
          <a:xfrm>
            <a:off x="1732229" y="2037209"/>
            <a:ext cx="8648900" cy="33534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02124"/>
                </a:solidFill>
                <a:effectLst/>
                <a:latin typeface="inherit"/>
              </a:rPr>
              <a:t>●Jupyter Notebook provides a dynamic way to development in Python, being widely used for data analysis.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02124"/>
                </a:solidFill>
                <a:effectLst/>
                <a:latin typeface="inherit"/>
              </a:rPr>
              <a:t>●Jupyter Notebook files for Python end in .</a:t>
            </a:r>
            <a:r>
              <a:rPr kumimoji="0" lang="en-US" altLang="en-US" sz="2000" b="0" i="0" u="none" strike="noStrike" cap="none" normalizeH="0" baseline="0" dirty="0" err="1" smtClean="0">
                <a:ln>
                  <a:noFill/>
                </a:ln>
                <a:solidFill>
                  <a:srgbClr val="202124"/>
                </a:solidFill>
                <a:effectLst/>
                <a:latin typeface="inherit"/>
              </a:rPr>
              <a:t>ipynb</a:t>
            </a:r>
            <a:r>
              <a:rPr kumimoji="0" lang="en-US" altLang="en-US" sz="2000" b="0" i="0" u="none" strike="noStrike" cap="none" normalizeH="0" baseline="0" dirty="0" smtClean="0">
                <a:ln>
                  <a:noFill/>
                </a:ln>
                <a:solidFill>
                  <a:srgbClr val="202124"/>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02124"/>
                </a:solidFill>
                <a:effectLst/>
                <a:latin typeface="inherit"/>
              </a:rPr>
              <a:t>●.</a:t>
            </a:r>
            <a:r>
              <a:rPr kumimoji="0" lang="en-US" altLang="en-US" sz="2000" b="0" i="0" u="none" strike="noStrike" cap="none" normalizeH="0" baseline="0" dirty="0" err="1" smtClean="0">
                <a:ln>
                  <a:noFill/>
                </a:ln>
                <a:solidFill>
                  <a:srgbClr val="202124"/>
                </a:solidFill>
                <a:effectLst/>
                <a:latin typeface="inherit"/>
              </a:rPr>
              <a:t>ipynb</a:t>
            </a:r>
            <a:r>
              <a:rPr kumimoji="0" lang="en-US" altLang="en-US" sz="2000" b="0" i="0" u="none" strike="noStrike" cap="none" normalizeH="0" baseline="0" dirty="0" smtClean="0">
                <a:ln>
                  <a:noFill/>
                </a:ln>
                <a:solidFill>
                  <a:srgbClr val="202124"/>
                </a:solidFill>
                <a:effectLst/>
                <a:latin typeface="inherit"/>
              </a:rPr>
              <a:t> files are widely used on GitHub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02124"/>
                </a:solidFill>
                <a:effectLst/>
                <a:latin typeface="inherit"/>
              </a:rPr>
              <a:t>●</a:t>
            </a:r>
            <a:r>
              <a:rPr kumimoji="0" lang="en-US" altLang="en-US" sz="2000" b="0" i="0" u="none" strike="noStrike" cap="none" normalizeH="0" baseline="0" dirty="0" err="1" smtClean="0">
                <a:ln>
                  <a:noFill/>
                </a:ln>
                <a:solidFill>
                  <a:srgbClr val="202124"/>
                </a:solidFill>
                <a:effectLst/>
                <a:latin typeface="inherit"/>
              </a:rPr>
              <a:t>VSCode's</a:t>
            </a:r>
            <a:r>
              <a:rPr kumimoji="0" lang="en-US" altLang="en-US" sz="2000" b="0" i="0" u="none" strike="noStrike" cap="none" normalizeH="0" baseline="0" dirty="0" smtClean="0">
                <a:ln>
                  <a:noFill/>
                </a:ln>
                <a:solidFill>
                  <a:srgbClr val="202124"/>
                </a:solidFill>
                <a:effectLst/>
                <a:latin typeface="inherit"/>
              </a:rPr>
              <a:t> Jupyter extension enables the development of .</a:t>
            </a:r>
            <a:r>
              <a:rPr kumimoji="0" lang="en-US" altLang="en-US" sz="2000" b="0" i="0" u="none" strike="noStrike" cap="none" normalizeH="0" baseline="0" dirty="0" err="1" smtClean="0">
                <a:ln>
                  <a:noFill/>
                </a:ln>
                <a:solidFill>
                  <a:srgbClr val="202124"/>
                </a:solidFill>
                <a:effectLst/>
                <a:latin typeface="inherit"/>
              </a:rPr>
              <a:t>ipynb</a:t>
            </a:r>
            <a:r>
              <a:rPr kumimoji="0" lang="en-US" altLang="en-US" sz="2000" b="0" i="0" u="none" strike="noStrike" cap="none" normalizeH="0" baseline="0" dirty="0" smtClean="0">
                <a:ln>
                  <a:noFill/>
                </a:ln>
                <a:solidFill>
                  <a:srgbClr val="202124"/>
                </a:solidFill>
                <a:effectLst/>
                <a:latin typeface="inherit"/>
              </a:rPr>
              <a:t> files in the IDE itself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02124"/>
                </a:solidFill>
                <a:effectLst/>
                <a:latin typeface="inherit"/>
              </a:rPr>
              <a:t>●After installing the Jupyter extension, press </a:t>
            </a:r>
            <a:r>
              <a:rPr kumimoji="0" lang="en-US" altLang="en-US" sz="2000" b="0" i="0" u="none" strike="noStrike" cap="none" normalizeH="0" baseline="0" dirty="0" err="1" smtClean="0">
                <a:ln>
                  <a:noFill/>
                </a:ln>
                <a:solidFill>
                  <a:srgbClr val="202124"/>
                </a:solidFill>
                <a:effectLst/>
                <a:latin typeface="inherit"/>
              </a:rPr>
              <a:t>Ctrl+Shift+P</a:t>
            </a:r>
            <a:r>
              <a:rPr kumimoji="0" lang="en-US" altLang="en-US" sz="2000" b="0" i="0" u="none" strike="noStrike" cap="none" normalizeH="0" baseline="0" dirty="0" smtClean="0">
                <a:ln>
                  <a:noFill/>
                </a:ln>
                <a:solidFill>
                  <a:srgbClr val="202124"/>
                </a:solidFill>
                <a:effectLst/>
                <a:latin typeface="inherit"/>
              </a:rPr>
              <a:t> and search the </a:t>
            </a:r>
            <a:r>
              <a:rPr kumimoji="0" lang="en-US" altLang="en-US" sz="2000" b="0" i="0" u="none" strike="noStrike" cap="none" normalizeH="0" baseline="0" dirty="0" err="1" smtClean="0">
                <a:ln>
                  <a:noFill/>
                </a:ln>
                <a:solidFill>
                  <a:srgbClr val="202124"/>
                </a:solidFill>
                <a:effectLst/>
                <a:latin typeface="inherit"/>
              </a:rPr>
              <a:t>VSCode</a:t>
            </a:r>
            <a:r>
              <a:rPr kumimoji="0" lang="en-US" altLang="en-US" sz="2000" b="0" i="0" u="none" strike="noStrike" cap="none" normalizeH="0" baseline="0" dirty="0" smtClean="0">
                <a:ln>
                  <a:noFill/>
                </a:ln>
                <a:solidFill>
                  <a:srgbClr val="202124"/>
                </a:solidFill>
                <a:effectLst/>
                <a:latin typeface="inherit"/>
              </a:rPr>
              <a:t> by jupyter: create new blank notebook. </a:t>
            </a:r>
            <a:r>
              <a:rPr kumimoji="0" lang="en-US" altLang="en-US" sz="2000" b="0" i="0" u="none" strike="noStrike" cap="none" normalizeH="0" baseline="0" dirty="0" err="1" smtClean="0">
                <a:ln>
                  <a:noFill/>
                </a:ln>
                <a:solidFill>
                  <a:srgbClr val="202124"/>
                </a:solidFill>
                <a:effectLst/>
                <a:latin typeface="inherit"/>
              </a:rPr>
              <a:t>VSCode</a:t>
            </a:r>
            <a:r>
              <a:rPr kumimoji="0" lang="en-US" altLang="en-US" sz="2000" b="0" i="0" u="none" strike="noStrike" cap="none" normalizeH="0" baseline="0" dirty="0" smtClean="0">
                <a:ln>
                  <a:noFill/>
                </a:ln>
                <a:solidFill>
                  <a:srgbClr val="202124"/>
                </a:solidFill>
                <a:effectLst/>
                <a:latin typeface="inherit"/>
              </a:rPr>
              <a:t> may ask to select kernel for Jupyter: choose Any version of Python3 that is available. ●Learn more through the link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70C0"/>
                </a:solidFill>
                <a:effectLst/>
                <a:latin typeface="inherit"/>
              </a:rPr>
              <a:t>https://jupyter.org/</a:t>
            </a:r>
            <a:r>
              <a:rPr kumimoji="0" lang="en-US" altLang="en-US" sz="800" b="0" i="0" u="none" strike="noStrike" cap="none" normalizeH="0" baseline="0" dirty="0" smtClean="0">
                <a:ln>
                  <a:noFill/>
                </a:ln>
                <a:solidFill>
                  <a:srgbClr val="0070C0"/>
                </a:solidFill>
                <a:effectLst/>
              </a:rPr>
              <a:t> </a:t>
            </a:r>
            <a:endParaRPr kumimoji="0" lang="en-US" altLang="en-US" sz="1600" b="0" i="0" u="none" strike="noStrike" cap="none" normalizeH="0" baseline="0" dirty="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452906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2228" y="1239655"/>
            <a:ext cx="7527385" cy="584775"/>
          </a:xfrm>
          <a:prstGeom prst="rect">
            <a:avLst/>
          </a:prstGeom>
        </p:spPr>
        <p:txBody>
          <a:bodyPr wrap="square">
            <a:spAutoFit/>
          </a:bodyPr>
          <a:lstStyle/>
          <a:p>
            <a:pPr algn="ctr"/>
            <a:r>
              <a:rPr lang="en-US" sz="3200" b="1" dirty="0" smtClean="0">
                <a:solidFill>
                  <a:schemeClr val="bg1"/>
                </a:solidFill>
              </a:rPr>
              <a:t>Python + </a:t>
            </a:r>
            <a:r>
              <a:rPr lang="en-US" sz="3200" b="1" dirty="0" err="1" smtClean="0">
                <a:solidFill>
                  <a:schemeClr val="bg1"/>
                </a:solidFill>
              </a:rPr>
              <a:t>VSCode</a:t>
            </a:r>
            <a:r>
              <a:rPr lang="en-US" sz="3200" b="1" dirty="0" smtClean="0">
                <a:solidFill>
                  <a:schemeClr val="bg1"/>
                </a:solidFill>
              </a:rPr>
              <a:t> + Jupyter Notebook</a:t>
            </a:r>
            <a:endParaRPr lang="en-US" sz="3200" b="1" dirty="0">
              <a:solidFill>
                <a:schemeClr val="bg1"/>
              </a:solidFill>
            </a:endParaRPr>
          </a:p>
        </p:txBody>
      </p:sp>
      <p:sp>
        <p:nvSpPr>
          <p:cNvPr id="2" name="Rectangle 1"/>
          <p:cNvSpPr>
            <a:spLocks noChangeArrowheads="1"/>
          </p:cNvSpPr>
          <p:nvPr/>
        </p:nvSpPr>
        <p:spPr bwMode="auto">
          <a:xfrm>
            <a:off x="1732228" y="2191442"/>
            <a:ext cx="8702690" cy="190694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●Jupyter Notebook uses a cell schema to code development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●Cells delimit interdependent code blocks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●Cells can be for Python code or for Markdown, allowing to build documents that merge codes with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●Creating, deleting and moving cells are very intuitive actions in Jupiter Notebook</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6872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0562" y="1045491"/>
            <a:ext cx="8673428" cy="951475"/>
          </a:xfrm>
        </p:spPr>
        <p:txBody>
          <a:bodyPr/>
          <a:lstStyle/>
          <a:p>
            <a:pPr algn="l"/>
            <a:r>
              <a:rPr lang="en-US" dirty="0" smtClean="0"/>
              <a:t>GitHub</a:t>
            </a:r>
            <a:endParaRPr lang="en-US" dirty="0"/>
          </a:p>
        </p:txBody>
      </p:sp>
      <p:sp>
        <p:nvSpPr>
          <p:cNvPr id="4" name="Rectangle 1"/>
          <p:cNvSpPr>
            <a:spLocks noGrp="1" noChangeArrowheads="1"/>
          </p:cNvSpPr>
          <p:nvPr>
            <p:ph type="subTitle" idx="1"/>
          </p:nvPr>
        </p:nvSpPr>
        <p:spPr bwMode="auto">
          <a:xfrm>
            <a:off x="1681655" y="2193650"/>
            <a:ext cx="8818179" cy="3000821"/>
          </a:xfrm>
          <a:prstGeom prst="rect">
            <a:avLst/>
          </a:prstGeom>
          <a:solidFill>
            <a:schemeClr val="accent2">
              <a:lumMod val="50000"/>
            </a:schemeClr>
          </a:solidFill>
          <a:ln w="9525">
            <a:solidFill>
              <a:schemeClr val="bg2"/>
            </a:solidFill>
            <a:miter lim="800000"/>
            <a:headEnd/>
            <a:tailEnd/>
          </a:ln>
          <a:effectLst/>
        </p:spPr>
        <p:txBody>
          <a:bodyPr vert="horz" wrap="square" lIns="457056"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smtClean="0">
                <a:ln>
                  <a:noFill/>
                </a:ln>
                <a:solidFill>
                  <a:schemeClr val="bg1"/>
                </a:solidFill>
                <a:effectLst/>
                <a:latin typeface="inherit"/>
                <a:ea typeface="Times New Roman" panose="02020603050405020304" pitchFamily="18" charset="0"/>
                <a:cs typeface="Courier New" panose="02070309020205020404" pitchFamily="49" charset="0"/>
              </a:rPr>
              <a:t> Remote repository of computational projects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smtClean="0">
                <a:ln>
                  <a:noFill/>
                </a:ln>
                <a:solidFill>
                  <a:schemeClr val="bg1"/>
                </a:solidFill>
                <a:effectLst/>
                <a:latin typeface="inherit"/>
                <a:ea typeface="Times New Roman" panose="02020603050405020304" pitchFamily="18" charset="0"/>
                <a:cs typeface="Courier New" panose="02070309020205020404" pitchFamily="49" charset="0"/>
              </a:rPr>
              <a:t> Platform for code sharing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smtClean="0">
                <a:ln>
                  <a:noFill/>
                </a:ln>
                <a:solidFill>
                  <a:schemeClr val="bg1"/>
                </a:solidFill>
                <a:effectLst/>
                <a:latin typeface="inherit"/>
                <a:ea typeface="Times New Roman" panose="02020603050405020304" pitchFamily="18" charset="0"/>
                <a:cs typeface="Courier New" panose="02070309020205020404" pitchFamily="49" charset="0"/>
              </a:rPr>
              <a:t> Platform for collaborative development</a:t>
            </a:r>
          </a:p>
          <a:p>
            <a:pPr marL="0" marR="0" lvl="0" indent="0" defTabSz="914400" rtl="0" eaLnBrk="0" fontAlgn="base" latinLnBrk="0" hangingPunct="0">
              <a:lnSpc>
                <a:spcPct val="100000"/>
              </a:lnSpc>
              <a:spcBef>
                <a:spcPct val="0"/>
              </a:spcBef>
              <a:spcAft>
                <a:spcPct val="0"/>
              </a:spcAft>
              <a:buClrTx/>
              <a:buSzTx/>
              <a:buFontTx/>
              <a:buChar char="•"/>
              <a:tabLst/>
            </a:pPr>
            <a:endParaRPr lang="en-US" altLang="en-US" sz="2300" dirty="0">
              <a:solidFill>
                <a:schemeClr val="bg1"/>
              </a:solidFill>
              <a:latin typeface="inherit"/>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300" b="0" i="0" u="none" strike="noStrike" cap="none" normalizeH="0" baseline="0" dirty="0" smtClean="0">
              <a:ln>
                <a:noFill/>
              </a:ln>
              <a:solidFill>
                <a:schemeClr val="bg1"/>
              </a:solidFill>
              <a:effectLst/>
              <a:latin typeface="inherit"/>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tabLst/>
            </a:pPr>
            <a:r>
              <a:rPr lang="en-US" altLang="en-US" sz="2000" dirty="0" smtClean="0">
                <a:solidFill>
                  <a:schemeClr val="bg1"/>
                </a:solidFill>
              </a:rPr>
              <a:t>Do you have already a GitHub account ? Access through the link: </a:t>
            </a:r>
            <a:r>
              <a:rPr lang="en-US" altLang="en-US" sz="2000" dirty="0" smtClean="0">
                <a:solidFill>
                  <a:srgbClr val="FFFF00"/>
                </a:solidFill>
                <a:hlinkClick r:id="rId2"/>
              </a:rPr>
              <a:t>https://github.com/</a:t>
            </a:r>
            <a:r>
              <a:rPr lang="en-US" altLang="en-US" sz="2000" dirty="0" smtClean="0">
                <a:solidFill>
                  <a:srgbClr val="FFFF00"/>
                </a:solidFill>
              </a:rPr>
              <a:t> </a:t>
            </a:r>
            <a:r>
              <a:rPr lang="en-US" altLang="en-US" sz="2000" dirty="0" smtClean="0">
                <a:solidFill>
                  <a:schemeClr val="bg1"/>
                </a:solidFill>
              </a:rPr>
              <a:t>and create an account</a:t>
            </a:r>
            <a:r>
              <a:rPr lang="en-US" altLang="en-US" sz="2400" dirty="0" smtClean="0">
                <a:solidFill>
                  <a:schemeClr val="bg1"/>
                </a:solidFill>
              </a:rPr>
              <a:t>!</a:t>
            </a:r>
            <a:endParaRPr kumimoji="0" lang="en-US" altLang="en-US" sz="2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9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9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926285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2228" y="1239655"/>
            <a:ext cx="2577013" cy="584775"/>
          </a:xfrm>
          <a:prstGeom prst="rect">
            <a:avLst/>
          </a:prstGeom>
        </p:spPr>
        <p:txBody>
          <a:bodyPr wrap="square">
            <a:spAutoFit/>
          </a:bodyPr>
          <a:lstStyle/>
          <a:p>
            <a:pPr algn="ctr"/>
            <a:r>
              <a:rPr lang="en-US" sz="3200" b="1" dirty="0" smtClean="0">
                <a:solidFill>
                  <a:schemeClr val="bg1"/>
                </a:solidFill>
              </a:rPr>
              <a:t>Conclusion</a:t>
            </a:r>
            <a:endParaRPr lang="en-US" sz="3200" b="1" dirty="0">
              <a:solidFill>
                <a:schemeClr val="bg1"/>
              </a:solidFill>
            </a:endParaRPr>
          </a:p>
        </p:txBody>
      </p:sp>
      <p:sp>
        <p:nvSpPr>
          <p:cNvPr id="3" name="Rectangle 1"/>
          <p:cNvSpPr>
            <a:spLocks noChangeArrowheads="1"/>
          </p:cNvSpPr>
          <p:nvPr/>
        </p:nvSpPr>
        <p:spPr bwMode="auto">
          <a:xfrm>
            <a:off x="1732228" y="2079225"/>
            <a:ext cx="8659659" cy="255327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●Develop your code fully by building files instructions that merge Python and Markdown, through Jupyter Notebook docs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●Manage your files through versioning tools of Git integrated with </a:t>
            </a:r>
            <a:r>
              <a:rPr kumimoji="0" lang="en-US" altLang="en-US" sz="2100" b="0" i="0" u="none" strike="noStrike" cap="none" normalizeH="0" baseline="0" dirty="0" err="1" smtClean="0">
                <a:ln>
                  <a:noFill/>
                </a:ln>
                <a:solidFill>
                  <a:srgbClr val="202124"/>
                </a:solidFill>
                <a:effectLst/>
                <a:latin typeface="inherit"/>
              </a:rPr>
              <a:t>VSCode</a:t>
            </a:r>
            <a:r>
              <a:rPr kumimoji="0" lang="en-US" altLang="en-US" sz="2100" b="0" i="0" u="none" strike="noStrike" cap="none" normalizeH="0" baseline="0" dirty="0" smtClean="0">
                <a:ln>
                  <a:noFill/>
                </a:ln>
                <a:solidFill>
                  <a:srgbClr val="202124"/>
                </a:solidFill>
                <a:effectLst/>
                <a:latin typeface="inherit"/>
              </a:rPr>
              <a:t> through the </a:t>
            </a:r>
            <a:r>
              <a:rPr kumimoji="0" lang="en-US" altLang="en-US" sz="2100" b="0" i="0" u="none" strike="noStrike" cap="none" normalizeH="0" baseline="0" dirty="0" err="1" smtClean="0">
                <a:ln>
                  <a:noFill/>
                </a:ln>
                <a:solidFill>
                  <a:srgbClr val="202124"/>
                </a:solidFill>
                <a:effectLst/>
                <a:latin typeface="inherit"/>
              </a:rPr>
              <a:t>GitLens</a:t>
            </a:r>
            <a:r>
              <a:rPr kumimoji="0" lang="en-US" altLang="en-US" sz="2100" b="0" i="0" u="none" strike="noStrike" cap="none" normalizeH="0" baseline="0" dirty="0" smtClean="0">
                <a:ln>
                  <a:noFill/>
                </a:ln>
                <a:solidFill>
                  <a:srgbClr val="202124"/>
                </a:solidFill>
                <a:effectLst/>
                <a:latin typeface="inherit"/>
              </a:rPr>
              <a:t> extension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●Publish your </a:t>
            </a:r>
            <a:r>
              <a:rPr kumimoji="0" lang="en-US" altLang="en-US" sz="2100" b="0" i="0" u="none" strike="noStrike" cap="none" normalizeH="0" baseline="0" dirty="0" err="1" smtClean="0">
                <a:ln>
                  <a:noFill/>
                </a:ln>
                <a:solidFill>
                  <a:srgbClr val="202124"/>
                </a:solidFill>
                <a:effectLst/>
                <a:latin typeface="inherit"/>
              </a:rPr>
              <a:t>VSCode</a:t>
            </a:r>
            <a:r>
              <a:rPr kumimoji="0" lang="en-US" altLang="en-US" sz="2100" b="0" i="0" u="none" strike="noStrike" cap="none" normalizeH="0" baseline="0" dirty="0" smtClean="0">
                <a:ln>
                  <a:noFill/>
                </a:ln>
                <a:solidFill>
                  <a:srgbClr val="202124"/>
                </a:solidFill>
                <a:effectLst/>
                <a:latin typeface="inherit"/>
              </a:rPr>
              <a:t> results directly to GitHub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●Send repository link and SHA code of latest commit to the scientific journal where you intend to publish your results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●Make your codes and data public and help to democratize the Science</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479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rot="20619927">
            <a:off x="2711441" y="3071870"/>
            <a:ext cx="7328735" cy="98361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6600" b="1" i="0" u="none" strike="noStrike" cap="none" normalizeH="0" baseline="0" dirty="0" smtClean="0">
                <a:ln>
                  <a:noFill/>
                </a:ln>
                <a:solidFill>
                  <a:srgbClr val="FF0000"/>
                </a:solidFill>
                <a:effectLst/>
                <a:latin typeface="Arial" panose="020B0604020202020204" pitchFamily="34" charset="0"/>
              </a:rPr>
              <a:t>THANK</a:t>
            </a:r>
            <a:r>
              <a:rPr kumimoji="0" lang="en-US" altLang="en-US" sz="6600" b="1" i="0" u="none" strike="noStrike" cap="none" normalizeH="0" dirty="0" smtClean="0">
                <a:ln>
                  <a:noFill/>
                </a:ln>
                <a:solidFill>
                  <a:srgbClr val="FF0000"/>
                </a:solidFill>
                <a:effectLst/>
                <a:latin typeface="Arial" panose="020B0604020202020204" pitchFamily="34" charset="0"/>
              </a:rPr>
              <a:t> YOU!</a:t>
            </a:r>
            <a:endParaRPr kumimoji="0" lang="en-US" altLang="en-US" sz="6600" b="1"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331549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2200012" y="1431245"/>
            <a:ext cx="7773933" cy="39883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70C0"/>
                </a:solidFill>
                <a:effectLst/>
                <a:latin typeface="inherit"/>
              </a:rPr>
              <a:t>Public repositories can be accessed and downloaded</a:t>
            </a:r>
            <a:r>
              <a:rPr kumimoji="0" lang="en-US" altLang="en-US" sz="1050" i="0" u="none" strike="noStrike" cap="none" normalizeH="0" baseline="0" dirty="0" smtClean="0">
                <a:ln>
                  <a:noFill/>
                </a:ln>
                <a:solidFill>
                  <a:srgbClr val="0070C0"/>
                </a:solidFill>
                <a:effectLst/>
              </a:rPr>
              <a:t> </a:t>
            </a:r>
            <a:endParaRPr kumimoji="0" lang="en-US" altLang="en-US" sz="2400" i="0" u="none" strike="noStrike" cap="none" normalizeH="0" baseline="0" dirty="0" smtClean="0">
              <a:ln>
                <a:noFill/>
              </a:ln>
              <a:solidFill>
                <a:srgbClr val="0070C0"/>
              </a:solidFill>
              <a:effectLst/>
              <a:latin typeface="Arial" panose="020B0604020202020204" pitchFamily="34" charset="0"/>
            </a:endParaRPr>
          </a:p>
        </p:txBody>
      </p:sp>
      <p:sp>
        <p:nvSpPr>
          <p:cNvPr id="5" name="Rectangle 2"/>
          <p:cNvSpPr>
            <a:spLocks noGrp="1" noChangeArrowheads="1"/>
          </p:cNvSpPr>
          <p:nvPr>
            <p:ph type="subTitle" idx="1"/>
          </p:nvPr>
        </p:nvSpPr>
        <p:spPr bwMode="auto">
          <a:xfrm>
            <a:off x="2200013" y="2099542"/>
            <a:ext cx="7773933" cy="61428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Access this repository https://github.com/ossu/bioinformatics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and become a </a:t>
            </a:r>
            <a:r>
              <a:rPr kumimoji="0" lang="en-US" altLang="en-US" sz="2100" b="0" i="0" u="none" strike="noStrike" cap="none" normalizeH="0" baseline="0" dirty="0" err="1" smtClean="0">
                <a:ln>
                  <a:noFill/>
                </a:ln>
                <a:solidFill>
                  <a:srgbClr val="202124"/>
                </a:solidFill>
                <a:effectLst/>
                <a:latin typeface="inherit"/>
              </a:rPr>
              <a:t>bioinformatician</a:t>
            </a:r>
            <a:r>
              <a:rPr kumimoji="0" lang="en-US" altLang="en-US" sz="2100" b="0" i="0" u="none" strike="noStrike" cap="none" normalizeH="0" baseline="0" dirty="0" smtClean="0">
                <a:ln>
                  <a:noFill/>
                </a:ln>
                <a:solidFill>
                  <a:srgbClr val="202124"/>
                </a:solidFill>
                <a:effectLst/>
                <a:latin typeface="inherit"/>
              </a:rPr>
              <a:t>!</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2200013" y="3170773"/>
            <a:ext cx="7773933" cy="33728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0C0"/>
                </a:solidFill>
                <a:effectLst/>
                <a:latin typeface="inherit"/>
              </a:rPr>
              <a:t>Download a file or folder using </a:t>
            </a:r>
            <a:r>
              <a:rPr kumimoji="0" lang="en-US" altLang="en-US" sz="2400" b="0" i="0" u="none" strike="noStrike" cap="none" normalizeH="0" baseline="0" dirty="0" err="1" smtClean="0">
                <a:ln>
                  <a:noFill/>
                </a:ln>
                <a:solidFill>
                  <a:srgbClr val="0070C0"/>
                </a:solidFill>
                <a:effectLst/>
                <a:latin typeface="inherit"/>
              </a:rPr>
              <a:t>DownGit</a:t>
            </a:r>
            <a:r>
              <a:rPr kumimoji="0" lang="en-US" altLang="en-US" sz="1000" b="0" i="0" u="none" strike="noStrike" cap="none" normalizeH="0" baseline="0" dirty="0" smtClean="0">
                <a:ln>
                  <a:noFill/>
                </a:ln>
                <a:solidFill>
                  <a:srgbClr val="0070C0"/>
                </a:solidFill>
                <a:effectLst/>
                <a:latin typeface="inherit"/>
              </a:rPr>
              <a:t> </a:t>
            </a:r>
            <a:endParaRPr kumimoji="0" lang="en-US" altLang="en-US" sz="2000" b="0" i="0" u="none" strike="noStrike" cap="none" normalizeH="0" baseline="0" dirty="0" smtClean="0">
              <a:ln>
                <a:noFill/>
              </a:ln>
              <a:solidFill>
                <a:srgbClr val="0070C0"/>
              </a:solidFill>
              <a:effectLst/>
              <a:latin typeface="inherit"/>
            </a:endParaRPr>
          </a:p>
        </p:txBody>
      </p:sp>
      <p:sp>
        <p:nvSpPr>
          <p:cNvPr id="9" name="Rectangle 8"/>
          <p:cNvSpPr/>
          <p:nvPr/>
        </p:nvSpPr>
        <p:spPr>
          <a:xfrm>
            <a:off x="3755759" y="3780339"/>
            <a:ext cx="4194141" cy="369332"/>
          </a:xfrm>
          <a:prstGeom prst="rect">
            <a:avLst/>
          </a:prstGeom>
        </p:spPr>
        <p:txBody>
          <a:bodyPr wrap="square">
            <a:spAutoFit/>
          </a:bodyPr>
          <a:lstStyle/>
          <a:p>
            <a:pPr algn="ctr"/>
            <a:r>
              <a:rPr lang="en-US" dirty="0">
                <a:solidFill>
                  <a:schemeClr val="bg1"/>
                </a:solidFill>
              </a:rPr>
              <a:t>https://downgit.github.io/ </a:t>
            </a:r>
          </a:p>
        </p:txBody>
      </p:sp>
    </p:spTree>
    <p:extLst>
      <p:ext uri="{BB962C8B-B14F-4D97-AF65-F5344CB8AC3E}">
        <p14:creationId xmlns:p14="http://schemas.microsoft.com/office/powerpoint/2010/main" val="2357360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9236" y="1255928"/>
            <a:ext cx="817853" cy="584775"/>
          </a:xfrm>
          <a:prstGeom prst="rect">
            <a:avLst/>
          </a:prstGeom>
        </p:spPr>
        <p:txBody>
          <a:bodyPr wrap="none">
            <a:spAutoFit/>
          </a:bodyPr>
          <a:lstStyle/>
          <a:p>
            <a:pPr algn="ctr"/>
            <a:r>
              <a:rPr lang="en-US" sz="3200" b="1" dirty="0">
                <a:solidFill>
                  <a:schemeClr val="bg1"/>
                </a:solidFill>
              </a:rPr>
              <a:t>Git</a:t>
            </a:r>
          </a:p>
        </p:txBody>
      </p:sp>
      <p:sp>
        <p:nvSpPr>
          <p:cNvPr id="5" name="Rectangle 1"/>
          <p:cNvSpPr>
            <a:spLocks noGrp="1" noChangeArrowheads="1"/>
          </p:cNvSpPr>
          <p:nvPr>
            <p:ph type="ctrTitle"/>
          </p:nvPr>
        </p:nvSpPr>
        <p:spPr bwMode="auto">
          <a:xfrm>
            <a:off x="1759235" y="2062034"/>
            <a:ext cx="8751109" cy="291115"/>
          </a:xfrm>
          <a:prstGeom prst="rect">
            <a:avLst/>
          </a:prstGeom>
          <a:noFill/>
          <a:ln>
            <a:noFill/>
          </a:ln>
          <a:effectLst/>
        </p:spPr>
        <p:txBody>
          <a:bodyPr vert="horz" wrap="square" lIns="0" tIns="-15870" rIns="0" bIns="-1587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00" b="0" i="0" u="none" strike="noStrike" cap="none" normalizeH="0" baseline="0" dirty="0" smtClean="0">
                <a:ln>
                  <a:noFill/>
                </a:ln>
                <a:solidFill>
                  <a:srgbClr val="FFFF00"/>
                </a:solidFill>
                <a:effectLst/>
                <a:latin typeface="inherit"/>
              </a:rPr>
              <a:t>Code version management tool</a:t>
            </a:r>
            <a:r>
              <a:rPr kumimoji="0" lang="en-US" altLang="en-US" sz="900" b="0" i="0" u="none" strike="noStrike" cap="none" normalizeH="0" baseline="0" dirty="0" smtClean="0">
                <a:ln>
                  <a:noFill/>
                </a:ln>
                <a:solidFill>
                  <a:srgbClr val="FFFF00"/>
                </a:solidFill>
                <a:effectLst/>
              </a:rPr>
              <a:t> </a:t>
            </a:r>
            <a:endParaRPr kumimoji="0" lang="en-US" altLang="en-US" sz="1800" b="0" i="0" u="none" strike="noStrike" cap="none" normalizeH="0" baseline="0" dirty="0" smtClean="0">
              <a:ln>
                <a:noFill/>
              </a:ln>
              <a:solidFill>
                <a:srgbClr val="FFFF00"/>
              </a:solidFill>
              <a:effectLst/>
              <a:latin typeface="Arial" panose="020B0604020202020204" pitchFamily="34" charset="0"/>
            </a:endParaRPr>
          </a:p>
        </p:txBody>
      </p:sp>
      <p:sp>
        <p:nvSpPr>
          <p:cNvPr id="6" name="Rectangle 2"/>
          <p:cNvSpPr>
            <a:spLocks noChangeArrowheads="1"/>
          </p:cNvSpPr>
          <p:nvPr/>
        </p:nvSpPr>
        <p:spPr bwMode="auto">
          <a:xfrm>
            <a:off x="1759235" y="2559222"/>
            <a:ext cx="8751110" cy="291115"/>
          </a:xfrm>
          <a:prstGeom prst="rect">
            <a:avLst/>
          </a:prstGeom>
          <a:noFill/>
          <a:ln>
            <a:noFill/>
          </a:ln>
          <a:effectLst/>
        </p:spPr>
        <p:txBody>
          <a:bodyPr vert="horz" wrap="square" lIns="0" tIns="-15870" rIns="0" bIns="-1587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00" b="0" i="0" u="none" strike="noStrike" cap="none" normalizeH="0" baseline="0" dirty="0" smtClean="0">
                <a:ln>
                  <a:noFill/>
                </a:ln>
                <a:solidFill>
                  <a:srgbClr val="FFFF00"/>
                </a:solidFill>
                <a:effectLst/>
                <a:latin typeface="inherit"/>
              </a:rPr>
              <a:t>It has a graphical interface and command line</a:t>
            </a:r>
            <a:r>
              <a:rPr kumimoji="0" lang="en-US" altLang="en-US" sz="900" b="0" i="0" u="none" strike="noStrike" cap="none" normalizeH="0" baseline="0" dirty="0" smtClean="0">
                <a:ln>
                  <a:noFill/>
                </a:ln>
                <a:solidFill>
                  <a:srgbClr val="FFFF00"/>
                </a:solidFill>
                <a:effectLst/>
              </a:rPr>
              <a:t> </a:t>
            </a:r>
            <a:endParaRPr kumimoji="0" lang="en-US" altLang="en-US" sz="1800" b="0" i="0" u="none" strike="noStrike" cap="none" normalizeH="0" baseline="0" dirty="0" smtClean="0">
              <a:ln>
                <a:noFill/>
              </a:ln>
              <a:solidFill>
                <a:srgbClr val="FFFF00"/>
              </a:solidFill>
              <a:effectLst/>
              <a:latin typeface="Arial" panose="020B0604020202020204" pitchFamily="34" charset="0"/>
            </a:endParaRPr>
          </a:p>
        </p:txBody>
      </p:sp>
      <p:sp>
        <p:nvSpPr>
          <p:cNvPr id="7" name="Rectangle 3"/>
          <p:cNvSpPr>
            <a:spLocks noGrp="1" noChangeArrowheads="1"/>
          </p:cNvSpPr>
          <p:nvPr>
            <p:ph type="subTitle" idx="1"/>
          </p:nvPr>
        </p:nvSpPr>
        <p:spPr bwMode="auto">
          <a:xfrm>
            <a:off x="1759235" y="2867495"/>
            <a:ext cx="8751110" cy="891280"/>
          </a:xfrm>
          <a:prstGeom prst="rect">
            <a:avLst/>
          </a:prstGeom>
          <a:noFill/>
          <a:ln>
            <a:noFill/>
          </a:ln>
          <a:effectLst/>
        </p:spPr>
        <p:txBody>
          <a:bodyPr vert="horz" wrap="square" lIns="0" tIns="-15870" rIns="0" bIns="-1587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rPr>
              <a:t>Make sure you already have Git installed. Type in the terminal:</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rPr>
              <a:t> </a:t>
            </a:r>
            <a:r>
              <a:rPr kumimoji="0" lang="en-US" altLang="en-US" sz="2100" b="0" i="0" u="none" strike="noStrike" cap="none" normalizeH="0" baseline="0" dirty="0" err="1" smtClean="0">
                <a:ln>
                  <a:noFill/>
                </a:ln>
                <a:solidFill>
                  <a:schemeClr val="bg1"/>
                </a:solidFill>
                <a:effectLst/>
                <a:latin typeface="inherit"/>
              </a:rPr>
              <a:t>git</a:t>
            </a:r>
            <a:r>
              <a:rPr kumimoji="0" lang="en-US" altLang="en-US" sz="2100" b="0" i="0" u="none" strike="noStrike" cap="none" normalizeH="0" baseline="0" dirty="0" smtClean="0">
                <a:ln>
                  <a:noFill/>
                </a:ln>
                <a:solidFill>
                  <a:schemeClr val="bg1"/>
                </a:solidFill>
                <a:effectLst/>
                <a:latin typeface="inherit"/>
              </a:rPr>
              <a:t> --version</a:t>
            </a:r>
            <a:r>
              <a:rPr kumimoji="0" lang="en-US" altLang="en-US" sz="900" b="0" i="0" u="none" strike="noStrike" cap="none" normalizeH="0" baseline="0" dirty="0" smtClean="0">
                <a:ln>
                  <a:noFill/>
                </a:ln>
                <a:solidFill>
                  <a:schemeClr val="bg1"/>
                </a:solidFill>
                <a:effectLst/>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8" name="Rectangle 4"/>
          <p:cNvSpPr>
            <a:spLocks noChangeArrowheads="1"/>
          </p:cNvSpPr>
          <p:nvPr/>
        </p:nvSpPr>
        <p:spPr bwMode="auto">
          <a:xfrm>
            <a:off x="1772456" y="3758775"/>
            <a:ext cx="8737889" cy="1260612"/>
          </a:xfrm>
          <a:prstGeom prst="rect">
            <a:avLst/>
          </a:prstGeom>
          <a:noFill/>
          <a:ln w="9525">
            <a:noFill/>
            <a:miter lim="800000"/>
            <a:headEnd/>
            <a:tailEnd/>
          </a:ln>
          <a:effectLst/>
        </p:spPr>
        <p:txBody>
          <a:bodyPr vert="horz" wrap="square" lIns="0" tIns="-15870" rIns="0" bIns="-1587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rPr>
              <a:t>Read the Git installation guide for your Operating System(OS):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00B0F0"/>
                </a:solidFill>
                <a:effectLst/>
                <a:latin typeface="inherit"/>
              </a:rPr>
              <a:t>https://git-scm.com/book/pt-br/v2/Starting-Installing-Git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rPr>
              <a:t>Specifically for Windows users, install Git SCM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00B0F0"/>
                </a:solidFill>
                <a:effectLst/>
                <a:latin typeface="inherit"/>
              </a:rPr>
              <a:t>https://gitforwindows.org/</a:t>
            </a:r>
            <a:r>
              <a:rPr kumimoji="0" lang="en-US" altLang="en-US" sz="900" b="0" i="0" u="none" strike="noStrike" cap="none" normalizeH="0" baseline="0" dirty="0" smtClean="0">
                <a:ln>
                  <a:noFill/>
                </a:ln>
                <a:solidFill>
                  <a:srgbClr val="00B0F0"/>
                </a:solidFill>
                <a:effectLst/>
              </a:rPr>
              <a:t> </a:t>
            </a:r>
            <a:endParaRPr kumimoji="0" lang="en-US" altLang="en-US" sz="1800" b="0" i="0" u="none" strike="noStrike" cap="none" normalizeH="0" baseline="0" dirty="0" smtClean="0">
              <a:ln>
                <a:noFill/>
              </a:ln>
              <a:solidFill>
                <a:srgbClr val="00B0F0"/>
              </a:solidFill>
              <a:effectLst/>
              <a:latin typeface="Arial" panose="020B0604020202020204" pitchFamily="34" charset="0"/>
            </a:endParaRPr>
          </a:p>
        </p:txBody>
      </p:sp>
    </p:spTree>
    <p:extLst>
      <p:ext uri="{BB962C8B-B14F-4D97-AF65-F5344CB8AC3E}">
        <p14:creationId xmlns:p14="http://schemas.microsoft.com/office/powerpoint/2010/main" val="3173232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9236" y="1377870"/>
            <a:ext cx="8679915" cy="398837"/>
          </a:xfrm>
          <a:prstGeom prst="rect">
            <a:avLst/>
          </a:prstGeom>
          <a:noFill/>
          <a:ln w="9525">
            <a:noFill/>
            <a:miter lim="800000"/>
            <a:headEnd/>
            <a:tailEnd/>
          </a:ln>
          <a:effec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bg1"/>
                </a:solidFill>
                <a:effectLst/>
                <a:latin typeface="inherit"/>
              </a:rPr>
              <a:t>Configuring Git (via command line)</a:t>
            </a:r>
            <a:r>
              <a:rPr kumimoji="0" lang="en-US" altLang="en-US" sz="1050" b="1" i="0" u="none" strike="noStrike" cap="none" normalizeH="0" baseline="0" dirty="0" smtClean="0">
                <a:ln>
                  <a:noFill/>
                </a:ln>
                <a:solidFill>
                  <a:schemeClr val="bg1"/>
                </a:solidFill>
                <a:effectLst/>
              </a:rPr>
              <a:t> </a:t>
            </a:r>
            <a:endParaRPr kumimoji="0" lang="en-US" altLang="en-US" sz="2400" b="1" i="0" u="none" strike="noStrike" cap="none" normalizeH="0" baseline="0" dirty="0" smtClean="0">
              <a:ln>
                <a:noFill/>
              </a:ln>
              <a:solidFill>
                <a:schemeClr val="bg1"/>
              </a:solidFill>
              <a:effectLst/>
              <a:latin typeface="Arial" panose="020B0604020202020204" pitchFamily="34" charset="0"/>
            </a:endParaRPr>
          </a:p>
        </p:txBody>
      </p:sp>
      <p:sp>
        <p:nvSpPr>
          <p:cNvPr id="7" name="Title 6"/>
          <p:cNvSpPr>
            <a:spLocks noGrp="1"/>
          </p:cNvSpPr>
          <p:nvPr>
            <p:ph type="ctrTitle"/>
          </p:nvPr>
        </p:nvSpPr>
        <p:spPr/>
        <p:txBody>
          <a:bodyPr>
            <a:normAutofit/>
          </a:bodyPr>
          <a:lstStyle/>
          <a:p>
            <a:r>
              <a:rPr lang="en-US" sz="2000" dirty="0" smtClean="0"/>
              <a:t/>
            </a:r>
            <a:br>
              <a:rPr lang="en-US" sz="2000" dirty="0" smtClean="0"/>
            </a:br>
            <a:r>
              <a:rPr lang="en-US" sz="2000" dirty="0"/>
              <a:t/>
            </a:r>
            <a:br>
              <a:rPr lang="en-US" sz="2000" dirty="0"/>
            </a:br>
            <a:endParaRPr lang="en-US" sz="2000" dirty="0"/>
          </a:p>
        </p:txBody>
      </p:sp>
      <p:sp>
        <p:nvSpPr>
          <p:cNvPr id="8" name="Rectangle 3"/>
          <p:cNvSpPr>
            <a:spLocks noGrp="1" noChangeArrowheads="1"/>
          </p:cNvSpPr>
          <p:nvPr>
            <p:ph type="subTitle" idx="1"/>
          </p:nvPr>
        </p:nvSpPr>
        <p:spPr bwMode="auto">
          <a:xfrm>
            <a:off x="1759236" y="2067598"/>
            <a:ext cx="8610883" cy="2876439"/>
          </a:xfrm>
          <a:prstGeom prst="rect">
            <a:avLst/>
          </a:prstGeom>
          <a:noFill/>
          <a:ln>
            <a:noFill/>
          </a:ln>
          <a:effectLst/>
        </p:spPr>
        <p:txBody>
          <a:bodyPr vert="horz" wrap="non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rPr>
              <a:t>Create an empty folder on your computer, this will be your local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rPr>
              <a:t>repository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rPr>
              <a:t>● Open </a:t>
            </a:r>
            <a:r>
              <a:rPr kumimoji="0" lang="en-US" altLang="en-US" sz="2100" b="0" i="0" u="none" strike="noStrike" cap="none" normalizeH="0" baseline="0" dirty="0" err="1" smtClean="0">
                <a:ln>
                  <a:noFill/>
                </a:ln>
                <a:solidFill>
                  <a:schemeClr val="bg1"/>
                </a:solidFill>
                <a:effectLst/>
                <a:latin typeface="inherit"/>
              </a:rPr>
              <a:t>git</a:t>
            </a:r>
            <a:r>
              <a:rPr kumimoji="0" lang="en-US" altLang="en-US" sz="2100" b="0" i="0" u="none" strike="noStrike" cap="none" normalizeH="0" baseline="0" dirty="0" smtClean="0">
                <a:ln>
                  <a:noFill/>
                </a:ln>
                <a:solidFill>
                  <a:schemeClr val="bg1"/>
                </a:solidFill>
                <a:effectLst/>
                <a:latin typeface="inherit"/>
              </a:rPr>
              <a:t> bash (Windows) or a terminal (Linux, </a:t>
            </a:r>
            <a:r>
              <a:rPr kumimoji="0" lang="en-US" altLang="en-US" sz="2100" b="0" i="0" u="none" strike="noStrike" cap="none" normalizeH="0" baseline="0" dirty="0" err="1" smtClean="0">
                <a:ln>
                  <a:noFill/>
                </a:ln>
                <a:solidFill>
                  <a:schemeClr val="bg1"/>
                </a:solidFill>
                <a:effectLst/>
                <a:latin typeface="inherit"/>
              </a:rPr>
              <a:t>MacOs</a:t>
            </a:r>
            <a:r>
              <a:rPr kumimoji="0" lang="en-US" altLang="en-US" sz="2100" b="0" i="0" u="none" strike="noStrike" cap="none" normalizeH="0" baseline="0" dirty="0" smtClean="0">
                <a:ln>
                  <a:noFill/>
                </a:ln>
                <a:solidFill>
                  <a:schemeClr val="bg1"/>
                </a:solidFill>
                <a:effectLst/>
                <a:latin typeface="inherit"/>
              </a:rPr>
              <a:t>) in this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rPr>
              <a:t>● Configure a user as follows: </a:t>
            </a:r>
            <a:r>
              <a:rPr kumimoji="0" lang="en-US" altLang="en-US" sz="2100" b="0" i="0" u="none" strike="noStrike" cap="none" normalizeH="0" baseline="0" dirty="0" err="1" smtClean="0">
                <a:ln>
                  <a:noFill/>
                </a:ln>
                <a:solidFill>
                  <a:schemeClr val="bg1"/>
                </a:solidFill>
                <a:effectLst/>
                <a:latin typeface="inherit"/>
              </a:rPr>
              <a:t>git</a:t>
            </a:r>
            <a:r>
              <a:rPr kumimoji="0" lang="en-US" altLang="en-US" sz="2100" b="0" i="0" u="none" strike="noStrike" cap="none" normalizeH="0" baseline="0" dirty="0" smtClean="0">
                <a:ln>
                  <a:noFill/>
                </a:ln>
                <a:solidFill>
                  <a:schemeClr val="bg1"/>
                </a:solidFill>
                <a:effectLst/>
                <a:latin typeface="inherit"/>
              </a:rPr>
              <a:t> </a:t>
            </a:r>
            <a:r>
              <a:rPr kumimoji="0" lang="en-US" altLang="en-US" sz="2100" b="0" i="0" u="none" strike="noStrike" cap="none" normalizeH="0" baseline="0" dirty="0" err="1" smtClean="0">
                <a:ln>
                  <a:noFill/>
                </a:ln>
                <a:solidFill>
                  <a:schemeClr val="bg1"/>
                </a:solidFill>
                <a:effectLst/>
                <a:latin typeface="inherit"/>
              </a:rPr>
              <a:t>config</a:t>
            </a:r>
            <a:r>
              <a:rPr kumimoji="0" lang="en-US" altLang="en-US" sz="2100" b="0" i="0" u="none" strike="noStrike" cap="none" normalizeH="0" baseline="0" dirty="0" smtClean="0">
                <a:ln>
                  <a:noFill/>
                </a:ln>
                <a:solidFill>
                  <a:schemeClr val="bg1"/>
                </a:solidFill>
                <a:effectLst/>
                <a:latin typeface="inherit"/>
              </a:rPr>
              <a:t> --global user.name "your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rPr>
              <a:t> </a:t>
            </a:r>
            <a:r>
              <a:rPr kumimoji="0" lang="en-US" altLang="en-US" sz="2100" b="0" i="0" u="none" strike="noStrike" cap="none" normalizeH="0" baseline="0" dirty="0" err="1" smtClean="0">
                <a:ln>
                  <a:noFill/>
                </a:ln>
                <a:solidFill>
                  <a:schemeClr val="bg1"/>
                </a:solidFill>
                <a:effectLst/>
                <a:latin typeface="inherit"/>
              </a:rPr>
              <a:t>git</a:t>
            </a:r>
            <a:r>
              <a:rPr kumimoji="0" lang="en-US" altLang="en-US" sz="2100" b="0" i="0" u="none" strike="noStrike" cap="none" normalizeH="0" baseline="0" dirty="0" smtClean="0">
                <a:ln>
                  <a:noFill/>
                </a:ln>
                <a:solidFill>
                  <a:schemeClr val="bg1"/>
                </a:solidFill>
                <a:effectLst/>
                <a:latin typeface="inherit"/>
              </a:rPr>
              <a:t> </a:t>
            </a:r>
            <a:r>
              <a:rPr kumimoji="0" lang="en-US" altLang="en-US" sz="2100" b="0" i="0" u="none" strike="noStrike" cap="none" normalizeH="0" baseline="0" dirty="0" err="1" smtClean="0">
                <a:ln>
                  <a:noFill/>
                </a:ln>
                <a:solidFill>
                  <a:schemeClr val="bg1"/>
                </a:solidFill>
                <a:effectLst/>
                <a:latin typeface="inherit"/>
              </a:rPr>
              <a:t>config</a:t>
            </a:r>
            <a:r>
              <a:rPr kumimoji="0" lang="en-US" altLang="en-US" sz="2100" b="0" i="0" u="none" strike="noStrike" cap="none" normalizeH="0" baseline="0" dirty="0" smtClean="0">
                <a:ln>
                  <a:noFill/>
                </a:ln>
                <a:solidFill>
                  <a:schemeClr val="bg1"/>
                </a:solidFill>
                <a:effectLst/>
                <a:latin typeface="inherit"/>
              </a:rPr>
              <a:t> --global </a:t>
            </a:r>
            <a:r>
              <a:rPr kumimoji="0" lang="en-US" altLang="en-US" sz="2100" b="0" i="0" u="none" strike="noStrike" cap="none" normalizeH="0" baseline="0" dirty="0" err="1" smtClean="0">
                <a:ln>
                  <a:noFill/>
                </a:ln>
                <a:solidFill>
                  <a:schemeClr val="bg1"/>
                </a:solidFill>
                <a:effectLst/>
                <a:latin typeface="inherit"/>
              </a:rPr>
              <a:t>user.email</a:t>
            </a:r>
            <a:r>
              <a:rPr kumimoji="0" lang="en-US" altLang="en-US" sz="2100" b="0" i="0" u="none" strike="noStrike" cap="none" normalizeH="0" baseline="0" dirty="0" smtClean="0">
                <a:ln>
                  <a:noFill/>
                </a:ln>
                <a:solidFill>
                  <a:schemeClr val="bg1"/>
                </a:solidFill>
                <a:effectLst/>
                <a:latin typeface="inherit"/>
              </a:rPr>
              <a:t> my@email.com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rPr>
              <a:t>● Configure the </a:t>
            </a:r>
            <a:r>
              <a:rPr kumimoji="0" lang="en-US" altLang="en-US" sz="2100" b="0" i="0" u="none" strike="noStrike" cap="none" normalizeH="0" baseline="0" dirty="0" err="1" smtClean="0">
                <a:ln>
                  <a:noFill/>
                </a:ln>
                <a:solidFill>
                  <a:schemeClr val="bg1"/>
                </a:solidFill>
                <a:effectLst/>
                <a:latin typeface="inherit"/>
              </a:rPr>
              <a:t>git</a:t>
            </a:r>
            <a:r>
              <a:rPr kumimoji="0" lang="en-US" altLang="en-US" sz="2100" b="0" i="0" u="none" strike="noStrike" cap="none" normalizeH="0" baseline="0" dirty="0" smtClean="0">
                <a:ln>
                  <a:noFill/>
                </a:ln>
                <a:solidFill>
                  <a:schemeClr val="bg1"/>
                </a:solidFill>
                <a:effectLst/>
                <a:latin typeface="inherit"/>
              </a:rPr>
              <a:t> main branch name as follows: </a:t>
            </a:r>
            <a:r>
              <a:rPr kumimoji="0" lang="en-US" altLang="en-US" sz="2100" b="0" i="0" u="none" strike="noStrike" cap="none" normalizeH="0" baseline="0" dirty="0" err="1" smtClean="0">
                <a:ln>
                  <a:noFill/>
                </a:ln>
                <a:solidFill>
                  <a:schemeClr val="bg1"/>
                </a:solidFill>
                <a:effectLst/>
                <a:latin typeface="inherit"/>
              </a:rPr>
              <a:t>git</a:t>
            </a:r>
            <a:r>
              <a:rPr kumimoji="0" lang="en-US" altLang="en-US" sz="2100" b="0" i="0" u="none" strike="noStrike" cap="none" normalizeH="0" baseline="0" dirty="0" smtClean="0">
                <a:ln>
                  <a:noFill/>
                </a:ln>
                <a:solidFill>
                  <a:schemeClr val="bg1"/>
                </a:solidFill>
                <a:effectLst/>
                <a:latin typeface="inherit"/>
              </a:rPr>
              <a:t> </a:t>
            </a:r>
            <a:r>
              <a:rPr kumimoji="0" lang="en-US" altLang="en-US" sz="2100" b="0" i="0" u="none" strike="noStrike" cap="none" normalizeH="0" baseline="0" dirty="0" err="1" smtClean="0">
                <a:ln>
                  <a:noFill/>
                </a:ln>
                <a:solidFill>
                  <a:schemeClr val="bg1"/>
                </a:solidFill>
                <a:effectLst/>
                <a:latin typeface="inherit"/>
              </a:rPr>
              <a:t>config</a:t>
            </a:r>
            <a:r>
              <a:rPr kumimoji="0" lang="en-US" altLang="en-US" sz="2100" b="0" i="0" u="none" strike="noStrike" cap="none" normalizeH="0" baseline="0" dirty="0" smtClean="0">
                <a:ln>
                  <a:noFill/>
                </a:ln>
                <a:solidFill>
                  <a:schemeClr val="bg1"/>
                </a:solidFill>
                <a:effectLst/>
                <a:latin typeface="inherit"/>
              </a:rPr>
              <a:t> --global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err="1" smtClean="0">
                <a:ln>
                  <a:noFill/>
                </a:ln>
                <a:solidFill>
                  <a:schemeClr val="bg1"/>
                </a:solidFill>
                <a:effectLst/>
                <a:latin typeface="inherit"/>
              </a:rPr>
              <a:t>init.defaultBranch</a:t>
            </a:r>
            <a:r>
              <a:rPr kumimoji="0" lang="en-US" altLang="en-US" sz="2100" b="0" i="0" u="none" strike="noStrike" cap="none" normalizeH="0" baseline="0" dirty="0" smtClean="0">
                <a:ln>
                  <a:noFill/>
                </a:ln>
                <a:solidFill>
                  <a:schemeClr val="bg1"/>
                </a:solidFill>
                <a:effectLst/>
                <a:latin typeface="inherit"/>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rPr>
              <a:t>● Check your settings (and the location of the .</a:t>
            </a:r>
            <a:r>
              <a:rPr kumimoji="0" lang="en-US" altLang="en-US" sz="2100" b="0" i="0" u="none" strike="noStrike" cap="none" normalizeH="0" baseline="0" dirty="0" err="1" smtClean="0">
                <a:ln>
                  <a:noFill/>
                </a:ln>
                <a:solidFill>
                  <a:schemeClr val="bg1"/>
                </a:solidFill>
                <a:effectLst/>
                <a:latin typeface="inherit"/>
              </a:rPr>
              <a:t>gitconfig</a:t>
            </a:r>
            <a:r>
              <a:rPr kumimoji="0" lang="en-US" altLang="en-US" sz="2100" b="0" i="0" u="none" strike="noStrike" cap="none" normalizeH="0" baseline="0" dirty="0" smtClean="0">
                <a:ln>
                  <a:noFill/>
                </a:ln>
                <a:solidFill>
                  <a:schemeClr val="bg1"/>
                </a:solidFill>
                <a:effectLst/>
                <a:latin typeface="inherit"/>
              </a:rPr>
              <a:t> file)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bg1"/>
                </a:solidFill>
                <a:effectLst/>
                <a:latin typeface="inherit"/>
              </a:rPr>
              <a:t>as follows: </a:t>
            </a:r>
            <a:r>
              <a:rPr kumimoji="0" lang="en-US" altLang="en-US" sz="2100" b="0" i="0" u="none" strike="noStrike" cap="none" normalizeH="0" baseline="0" dirty="0" err="1" smtClean="0">
                <a:ln>
                  <a:noFill/>
                </a:ln>
                <a:solidFill>
                  <a:schemeClr val="bg1"/>
                </a:solidFill>
                <a:effectLst/>
                <a:latin typeface="inherit"/>
              </a:rPr>
              <a:t>git</a:t>
            </a:r>
            <a:r>
              <a:rPr kumimoji="0" lang="en-US" altLang="en-US" sz="2100" b="0" i="0" u="none" strike="noStrike" cap="none" normalizeH="0" baseline="0" dirty="0" smtClean="0">
                <a:ln>
                  <a:noFill/>
                </a:ln>
                <a:solidFill>
                  <a:schemeClr val="bg1"/>
                </a:solidFill>
                <a:effectLst/>
                <a:latin typeface="inherit"/>
              </a:rPr>
              <a:t> </a:t>
            </a:r>
            <a:r>
              <a:rPr kumimoji="0" lang="en-US" altLang="en-US" sz="2100" b="0" i="0" u="none" strike="noStrike" cap="none" normalizeH="0" baseline="0" dirty="0" err="1" smtClean="0">
                <a:ln>
                  <a:noFill/>
                </a:ln>
                <a:solidFill>
                  <a:schemeClr val="bg1"/>
                </a:solidFill>
                <a:effectLst/>
                <a:latin typeface="inherit"/>
              </a:rPr>
              <a:t>config</a:t>
            </a:r>
            <a:r>
              <a:rPr kumimoji="0" lang="en-US" altLang="en-US" sz="2100" b="0" i="0" u="none" strike="noStrike" cap="none" normalizeH="0" baseline="0" dirty="0" smtClean="0">
                <a:ln>
                  <a:noFill/>
                </a:ln>
                <a:solidFill>
                  <a:schemeClr val="bg1"/>
                </a:solidFill>
                <a:effectLst/>
                <a:latin typeface="inherit"/>
              </a:rPr>
              <a:t> -–list –-show-origin</a:t>
            </a:r>
            <a:r>
              <a:rPr kumimoji="0" lang="en-US" altLang="en-US" sz="900" b="0" i="0" u="none" strike="noStrike" cap="none" normalizeH="0" baseline="0" dirty="0" smtClean="0">
                <a:ln>
                  <a:noFill/>
                </a:ln>
                <a:solidFill>
                  <a:schemeClr val="bg1"/>
                </a:solidFill>
                <a:effectLst/>
              </a:rPr>
              <a:t> </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189834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9235" y="1271186"/>
            <a:ext cx="1733167" cy="584775"/>
          </a:xfrm>
          <a:prstGeom prst="rect">
            <a:avLst/>
          </a:prstGeom>
        </p:spPr>
        <p:txBody>
          <a:bodyPr wrap="none">
            <a:spAutoFit/>
          </a:bodyPr>
          <a:lstStyle/>
          <a:p>
            <a:pPr algn="ctr"/>
            <a:r>
              <a:rPr lang="en-US" sz="3200" b="1" dirty="0" err="1">
                <a:solidFill>
                  <a:schemeClr val="bg1"/>
                </a:solidFill>
              </a:rPr>
              <a:t>VSCode</a:t>
            </a:r>
            <a:endParaRPr lang="en-US" sz="3200" b="1" dirty="0">
              <a:solidFill>
                <a:schemeClr val="bg1"/>
              </a:solidFill>
            </a:endParaRPr>
          </a:p>
        </p:txBody>
      </p:sp>
      <p:sp>
        <p:nvSpPr>
          <p:cNvPr id="2" name="Rectangle 1"/>
          <p:cNvSpPr>
            <a:spLocks noChangeArrowheads="1"/>
          </p:cNvSpPr>
          <p:nvPr/>
        </p:nvSpPr>
        <p:spPr bwMode="auto">
          <a:xfrm>
            <a:off x="1759235" y="1983662"/>
            <a:ext cx="8666695" cy="583503"/>
          </a:xfrm>
          <a:prstGeom prst="rect">
            <a:avLst/>
          </a:prstGeom>
          <a:noFill/>
          <a:ln>
            <a:noFill/>
          </a:ln>
          <a:effec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bg1"/>
                </a:solidFill>
                <a:effectLst/>
                <a:latin typeface="inherit"/>
              </a:rPr>
              <a:t>Open source Integrated Development Environment (IDE) generalist, modular and extensible</a:t>
            </a:r>
            <a:r>
              <a:rPr kumimoji="0" lang="en-US" altLang="en-US" sz="800" b="0" i="0" u="none" strike="noStrike" cap="none" normalizeH="0" baseline="0" dirty="0" smtClean="0">
                <a:ln>
                  <a:noFill/>
                </a:ln>
                <a:solidFill>
                  <a:schemeClr val="bg1"/>
                </a:solidFill>
                <a:effectLst/>
              </a:rPr>
              <a:t> </a:t>
            </a:r>
            <a:endParaRPr kumimoji="0" lang="en-US" altLang="en-US" sz="1600" b="0" i="0" u="none" strike="noStrike" cap="none" normalizeH="0" baseline="0" dirty="0" smtClean="0">
              <a:ln>
                <a:noFill/>
              </a:ln>
              <a:solidFill>
                <a:schemeClr val="bg1"/>
              </a:solidFill>
              <a:effectLst/>
              <a:latin typeface="Arial" panose="020B0604020202020204" pitchFamily="34" charset="0"/>
            </a:endParaRPr>
          </a:p>
        </p:txBody>
      </p:sp>
      <p:sp>
        <p:nvSpPr>
          <p:cNvPr id="9" name="Rectangle 2"/>
          <p:cNvSpPr>
            <a:spLocks noChangeArrowheads="1"/>
          </p:cNvSpPr>
          <p:nvPr/>
        </p:nvSpPr>
        <p:spPr bwMode="auto">
          <a:xfrm>
            <a:off x="1759235" y="2694866"/>
            <a:ext cx="8653474" cy="61428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Open source Integrated Development Environment (IDE) generalist, modular and extensible</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1746014" y="3436848"/>
            <a:ext cx="8666695" cy="93744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202124"/>
                </a:solidFill>
                <a:effectLst/>
                <a:latin typeface="inherit"/>
              </a:rPr>
              <a:t>Integration with Git and GitHub through simple interface Do you already have VSCode installed? Install VSCode for your Operating System (OS) via the link https://code.visualstudio.com/</a:t>
            </a:r>
            <a:r>
              <a:rPr kumimoji="0" lang="en-US" altLang="en-US" sz="9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5664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9235" y="1271186"/>
            <a:ext cx="1733167" cy="584775"/>
          </a:xfrm>
          <a:prstGeom prst="rect">
            <a:avLst/>
          </a:prstGeom>
        </p:spPr>
        <p:txBody>
          <a:bodyPr wrap="none">
            <a:spAutoFit/>
          </a:bodyPr>
          <a:lstStyle/>
          <a:p>
            <a:pPr algn="ctr"/>
            <a:r>
              <a:rPr lang="en-US" sz="3200" b="1" dirty="0" err="1">
                <a:solidFill>
                  <a:schemeClr val="bg1"/>
                </a:solidFill>
              </a:rPr>
              <a:t>VSCode</a:t>
            </a:r>
            <a:endParaRPr lang="en-US" sz="3200" b="1" dirty="0">
              <a:solidFill>
                <a:schemeClr val="bg1"/>
              </a:solidFill>
            </a:endParaRPr>
          </a:p>
        </p:txBody>
      </p:sp>
      <p:sp>
        <p:nvSpPr>
          <p:cNvPr id="3" name="Rectangle 1"/>
          <p:cNvSpPr>
            <a:spLocks noChangeArrowheads="1"/>
          </p:cNvSpPr>
          <p:nvPr/>
        </p:nvSpPr>
        <p:spPr bwMode="auto">
          <a:xfrm>
            <a:off x="1759235" y="2051585"/>
            <a:ext cx="8664925" cy="319960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err="1" smtClean="0">
                <a:ln>
                  <a:noFill/>
                </a:ln>
                <a:solidFill>
                  <a:srgbClr val="202124"/>
                </a:solidFill>
                <a:effectLst/>
                <a:latin typeface="inherit"/>
              </a:rPr>
              <a:t>VSCode</a:t>
            </a:r>
            <a:r>
              <a:rPr kumimoji="0" lang="en-US" altLang="en-US" sz="2100" b="0" i="0" u="none" strike="noStrike" cap="none" normalizeH="0" baseline="0" dirty="0" smtClean="0">
                <a:ln>
                  <a:noFill/>
                </a:ln>
                <a:solidFill>
                  <a:srgbClr val="202124"/>
                </a:solidFill>
                <a:effectLst/>
                <a:latin typeface="inherit"/>
              </a:rPr>
              <a:t> allows you to install several extensions that allow customize the IDE and integrate with many other apps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●The following extensions will be used later in the presentation: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✔Jupyter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a:t>
            </a:r>
            <a:r>
              <a:rPr kumimoji="0" lang="en-US" altLang="en-US" sz="2100" b="0" i="0" u="none" strike="noStrike" cap="none" normalizeH="0" baseline="0" dirty="0" err="1" smtClean="0">
                <a:ln>
                  <a:noFill/>
                </a:ln>
                <a:solidFill>
                  <a:srgbClr val="202124"/>
                </a:solidFill>
                <a:effectLst/>
                <a:latin typeface="inherit"/>
              </a:rPr>
              <a:t>GitLens</a:t>
            </a:r>
            <a:r>
              <a:rPr kumimoji="0" lang="en-US" altLang="en-US" sz="2100" b="0" i="0" u="none" strike="noStrike" cap="none" normalizeH="0" baseline="0" dirty="0" smtClean="0">
                <a:ln>
                  <a:noFill/>
                </a:ln>
                <a:solidFill>
                  <a:srgbClr val="202124"/>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✔Materials Icon Theme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✔Markdown All in 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●To install extensions use the Extensions icon on the vertical bar on the left side, type the name of the extension and click install</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2767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0532" y="1292207"/>
            <a:ext cx="2809360" cy="584775"/>
          </a:xfrm>
          <a:prstGeom prst="rect">
            <a:avLst/>
          </a:prstGeom>
        </p:spPr>
        <p:txBody>
          <a:bodyPr wrap="none">
            <a:spAutoFit/>
          </a:bodyPr>
          <a:lstStyle/>
          <a:p>
            <a:pPr algn="ctr"/>
            <a:r>
              <a:rPr lang="en-US" sz="3200" b="1" dirty="0" smtClean="0">
                <a:solidFill>
                  <a:schemeClr val="bg1"/>
                </a:solidFill>
              </a:rPr>
              <a:t>Git + </a:t>
            </a:r>
            <a:r>
              <a:rPr lang="en-US" sz="3200" b="1" dirty="0" err="1" smtClean="0">
                <a:solidFill>
                  <a:schemeClr val="bg1"/>
                </a:solidFill>
              </a:rPr>
              <a:t>VSCode</a:t>
            </a:r>
            <a:endParaRPr lang="en-US" sz="3200" b="1" dirty="0">
              <a:solidFill>
                <a:schemeClr val="bg1"/>
              </a:solidFill>
            </a:endParaRPr>
          </a:p>
        </p:txBody>
      </p:sp>
      <p:sp>
        <p:nvSpPr>
          <p:cNvPr id="5" name="Rectangle 2"/>
          <p:cNvSpPr>
            <a:spLocks noChangeArrowheads="1"/>
          </p:cNvSpPr>
          <p:nvPr/>
        </p:nvSpPr>
        <p:spPr bwMode="auto">
          <a:xfrm>
            <a:off x="1759235" y="2081981"/>
            <a:ext cx="8654167" cy="273793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02124"/>
                </a:solidFill>
                <a:effectLst/>
                <a:latin typeface="inherit"/>
              </a:rPr>
              <a:t>●The side vertical bar should show an icon called Source Control, this will be the resource to handle the functionalities of the Git through </a:t>
            </a:r>
            <a:r>
              <a:rPr kumimoji="0" lang="en-US" altLang="en-US" sz="2000" b="0" i="0" u="none" strike="noStrike" cap="none" normalizeH="0" baseline="0" dirty="0" err="1" smtClean="0">
                <a:ln>
                  <a:noFill/>
                </a:ln>
                <a:solidFill>
                  <a:srgbClr val="202124"/>
                </a:solidFill>
                <a:effectLst/>
                <a:latin typeface="inherit"/>
              </a:rPr>
              <a:t>VSCode</a:t>
            </a:r>
            <a:r>
              <a:rPr kumimoji="0" lang="en-US" altLang="en-US" sz="2000" b="0" i="0" u="none" strike="noStrike" cap="none" normalizeH="0" baseline="0" dirty="0" smtClean="0">
                <a:ln>
                  <a:noFill/>
                </a:ln>
                <a:solidFill>
                  <a:srgbClr val="202124"/>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02124"/>
                </a:solidFill>
                <a:effectLst/>
                <a:latin typeface="inherit"/>
              </a:rPr>
              <a:t>●To create a local repository: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02124"/>
                </a:solidFill>
                <a:effectLst/>
                <a:latin typeface="inherit"/>
              </a:rPr>
              <a:t>✔Open a folder in </a:t>
            </a:r>
            <a:r>
              <a:rPr kumimoji="0" lang="en-US" altLang="en-US" sz="2000" b="0" i="0" u="none" strike="noStrike" cap="none" normalizeH="0" baseline="0" dirty="0" err="1" smtClean="0">
                <a:ln>
                  <a:noFill/>
                </a:ln>
                <a:solidFill>
                  <a:srgbClr val="202124"/>
                </a:solidFill>
                <a:effectLst/>
                <a:latin typeface="inherit"/>
              </a:rPr>
              <a:t>VSCode</a:t>
            </a:r>
            <a:r>
              <a:rPr kumimoji="0" lang="en-US" altLang="en-US" sz="2000" b="0" i="0" u="none" strike="noStrike" cap="none" normalizeH="0" baseline="0" dirty="0" smtClean="0">
                <a:ln>
                  <a:noFill/>
                </a:ln>
                <a:solidFill>
                  <a:srgbClr val="202124"/>
                </a:solidFill>
                <a:effectLst/>
                <a:latin typeface="inherit"/>
              </a:rPr>
              <a:t>: File &gt; Open Folder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02124"/>
                </a:solidFill>
                <a:effectLst/>
                <a:latin typeface="inherit"/>
              </a:rPr>
              <a:t>✔Click on the Source Control icon and choose to start a local repository in this folder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02124"/>
                </a:solidFill>
                <a:effectLst/>
                <a:latin typeface="inherit"/>
              </a:rPr>
              <a:t>●Choose the three Source Control dots (at the top) and enable the options: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02124"/>
                </a:solidFill>
                <a:effectLst/>
                <a:latin typeface="inherit"/>
              </a:rPr>
              <a:t>✔Source Control Repositories; Source Control; Commits; Branches; Remotes</a:t>
            </a:r>
            <a:r>
              <a:rPr kumimoji="0" lang="en-US" altLang="en-US" sz="8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6381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0532" y="1292207"/>
            <a:ext cx="2809360" cy="584775"/>
          </a:xfrm>
          <a:prstGeom prst="rect">
            <a:avLst/>
          </a:prstGeom>
        </p:spPr>
        <p:txBody>
          <a:bodyPr wrap="none">
            <a:spAutoFit/>
          </a:bodyPr>
          <a:lstStyle/>
          <a:p>
            <a:pPr algn="ctr"/>
            <a:r>
              <a:rPr lang="en-US" sz="3200" b="1" dirty="0" smtClean="0">
                <a:solidFill>
                  <a:schemeClr val="bg1"/>
                </a:solidFill>
              </a:rPr>
              <a:t>Git + </a:t>
            </a:r>
            <a:r>
              <a:rPr lang="en-US" sz="3200" b="1" dirty="0" err="1" smtClean="0">
                <a:solidFill>
                  <a:schemeClr val="bg1"/>
                </a:solidFill>
              </a:rPr>
              <a:t>VSCode</a:t>
            </a:r>
            <a:endParaRPr lang="en-US" sz="3200" b="1" dirty="0">
              <a:solidFill>
                <a:schemeClr val="bg1"/>
              </a:solidFill>
            </a:endParaRPr>
          </a:p>
        </p:txBody>
      </p:sp>
      <p:sp>
        <p:nvSpPr>
          <p:cNvPr id="2" name="Rectangle 1"/>
          <p:cNvSpPr>
            <a:spLocks noChangeArrowheads="1"/>
          </p:cNvSpPr>
          <p:nvPr/>
        </p:nvSpPr>
        <p:spPr bwMode="auto">
          <a:xfrm>
            <a:off x="1742739" y="2082904"/>
            <a:ext cx="8670663" cy="223010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●The main operations performed in Git through Source Control in </a:t>
            </a:r>
            <a:r>
              <a:rPr kumimoji="0" lang="en-US" altLang="en-US" sz="2100" b="0" i="0" u="none" strike="noStrike" cap="none" normalizeH="0" baseline="0" dirty="0" err="1" smtClean="0">
                <a:ln>
                  <a:noFill/>
                </a:ln>
                <a:solidFill>
                  <a:srgbClr val="202124"/>
                </a:solidFill>
                <a:effectLst/>
                <a:latin typeface="inherit"/>
              </a:rPr>
              <a:t>VSCode</a:t>
            </a:r>
            <a:r>
              <a:rPr kumimoji="0" lang="en-US" altLang="en-US" sz="2100" b="0" i="0" u="none" strike="noStrike" cap="none" normalizeH="0" baseline="0" dirty="0" smtClean="0">
                <a:ln>
                  <a:noFill/>
                </a:ln>
                <a:solidFill>
                  <a:srgbClr val="202124"/>
                </a:solidFill>
                <a:effectLst/>
                <a:latin typeface="inherit"/>
              </a:rPr>
              <a:t> 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✔Stage All changes (+ button in Changes section)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inherit"/>
              </a:rPr>
              <a:t>✔Commit (button shaped like a “check” in the Source Control section) ✔Restore (Checkout) (by right-clicking a file from the Commits section) ✔Publish to GitHub or push (cloud or arrow button with circular motion in the Source Control Repositories section)</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1845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57</TotalTime>
  <Words>1519</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 Light</vt:lpstr>
      <vt:lpstr>Courier New</vt:lpstr>
      <vt:lpstr>inherit</vt:lpstr>
      <vt:lpstr>Rockwell</vt:lpstr>
      <vt:lpstr>Times New Roman</vt:lpstr>
      <vt:lpstr>Wingdings</vt:lpstr>
      <vt:lpstr>Atlas</vt:lpstr>
      <vt:lpstr>Project Management in Academic Research </vt:lpstr>
      <vt:lpstr>GitHub</vt:lpstr>
      <vt:lpstr>Public repositories can be accessed and downloaded </vt:lpstr>
      <vt:lpstr>Code version management tool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in Academic Research</dc:title>
  <dc:creator>abdswat@outlook.com</dc:creator>
  <cp:lastModifiedBy>abdswat@outlook.com</cp:lastModifiedBy>
  <cp:revision>7</cp:revision>
  <dcterms:created xsi:type="dcterms:W3CDTF">2022-12-15T13:33:44Z</dcterms:created>
  <dcterms:modified xsi:type="dcterms:W3CDTF">2022-12-15T14:31:06Z</dcterms:modified>
</cp:coreProperties>
</file>